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 id="2147483853" r:id="rId3"/>
  </p:sldMasterIdLst>
  <p:notesMasterIdLst>
    <p:notesMasterId r:id="rId50"/>
  </p:notesMasterIdLst>
  <p:handoutMasterIdLst>
    <p:handoutMasterId r:id="rId51"/>
  </p:handoutMasterIdLst>
  <p:sldIdLst>
    <p:sldId id="1172" r:id="rId4"/>
    <p:sldId id="1087" r:id="rId5"/>
    <p:sldId id="1216" r:id="rId6"/>
    <p:sldId id="1214" r:id="rId7"/>
    <p:sldId id="1215" r:id="rId8"/>
    <p:sldId id="1212" r:id="rId9"/>
    <p:sldId id="1217" r:id="rId10"/>
    <p:sldId id="1154" r:id="rId11"/>
    <p:sldId id="1182" r:id="rId12"/>
    <p:sldId id="1201" r:id="rId13"/>
    <p:sldId id="1196" r:id="rId14"/>
    <p:sldId id="1195" r:id="rId15"/>
    <p:sldId id="1199" r:id="rId16"/>
    <p:sldId id="1155" r:id="rId17"/>
    <p:sldId id="1090" r:id="rId18"/>
    <p:sldId id="1156" r:id="rId19"/>
    <p:sldId id="1157" r:id="rId20"/>
    <p:sldId id="1158" r:id="rId21"/>
    <p:sldId id="1159" r:id="rId22"/>
    <p:sldId id="1209" r:id="rId23"/>
    <p:sldId id="1210" r:id="rId24"/>
    <p:sldId id="1198" r:id="rId25"/>
    <p:sldId id="1093" r:id="rId26"/>
    <p:sldId id="1094" r:id="rId27"/>
    <p:sldId id="1095" r:id="rId28"/>
    <p:sldId id="1183" r:id="rId29"/>
    <p:sldId id="1185" r:id="rId30"/>
    <p:sldId id="1184" r:id="rId31"/>
    <p:sldId id="1186" r:id="rId32"/>
    <p:sldId id="1187" r:id="rId33"/>
    <p:sldId id="1188" r:id="rId34"/>
    <p:sldId id="1189" r:id="rId35"/>
    <p:sldId id="1190" r:id="rId36"/>
    <p:sldId id="1096" r:id="rId37"/>
    <p:sldId id="1101" r:id="rId38"/>
    <p:sldId id="1191" r:id="rId39"/>
    <p:sldId id="1192" r:id="rId40"/>
    <p:sldId id="1193" r:id="rId41"/>
    <p:sldId id="1175" r:id="rId42"/>
    <p:sldId id="1202" r:id="rId43"/>
    <p:sldId id="1203" r:id="rId44"/>
    <p:sldId id="1204" r:id="rId45"/>
    <p:sldId id="1205" r:id="rId46"/>
    <p:sldId id="1206" r:id="rId47"/>
    <p:sldId id="1207" r:id="rId48"/>
    <p:sldId id="1208" r:id="rId49"/>
  </p:sldIdLst>
  <p:sldSz cx="9144000" cy="6858000" type="screen4x3"/>
  <p:notesSz cx="7315200" cy="9601200"/>
  <p:custDataLst>
    <p:tags r:id="rId52"/>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7810" autoAdjust="0"/>
    <p:restoredTop sz="89796" autoAdjust="0"/>
  </p:normalViewPr>
  <p:slideViewPr>
    <p:cSldViewPr snapToGrid="0">
      <p:cViewPr varScale="1">
        <p:scale>
          <a:sx n="119" d="100"/>
          <a:sy n="119" d="100"/>
        </p:scale>
        <p:origin x="-1404" y="-102"/>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pPr>
              <a:defRPr/>
            </a:pPr>
            <a:fld id="{177F60F3-2F99-48E8-9180-BEA0456A71C5}" type="datetimeFigureOut">
              <a:rPr lang="en-US"/>
              <a:pPr>
                <a:defRPr/>
              </a:pPr>
              <a:t>7/17/2012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pPr>
              <a:defRPr/>
            </a:pPr>
            <a:fld id="{708EA6D1-85B5-47E7-8137-E7A36AC4B31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pPr>
              <a:defRPr/>
            </a:pPr>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pPr>
              <a:defRPr/>
            </a:pPr>
            <a:fld id="{C07F4710-0C58-4DBF-AFFE-2C95A7E7F1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ED54DE9-45DD-4EE8-900F-6075C41EA7A6}" type="slidenum">
              <a:rPr lang="en-US" sz="1200"/>
              <a:pPr defTabSz="957263"/>
              <a:t>11</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F036AE5-2D79-4342-A975-F8B98F76135B}" type="slidenum">
              <a:rPr lang="en-US" sz="1200"/>
              <a:pPr defTabSz="957263"/>
              <a:t>12</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734785D-AAE9-4F1F-A992-0FC396612AA5}" type="slidenum">
              <a:rPr lang="en-US" sz="1200"/>
              <a:pPr defTabSz="957263"/>
              <a:t>13</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4228AE5-6FCF-423F-BB11-3CA1321F01A8}" type="slidenum">
              <a:rPr lang="en-US" smtClean="0"/>
              <a:pPr/>
              <a:t>14</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4EA93EB-7155-4E58-9690-DE596BD5C04D}" type="slidenum">
              <a:rPr lang="en-US" smtClean="0"/>
              <a:pPr/>
              <a:t>15</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D0E3FFA-C665-4924-A25C-747BDEAA9FCE}" type="slidenum">
              <a:rPr lang="en-US" smtClean="0"/>
              <a:pPr/>
              <a:t>16</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18B87EA-42EE-4E43-BCDD-BE931DA5362C}" type="slidenum">
              <a:rPr lang="en-US" smtClean="0"/>
              <a:pPr/>
              <a:t>17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59773D-6C5F-4E80-B8C7-3AD1C0473F0C}" type="slidenum">
              <a:rPr lang="en-US" smtClean="0"/>
              <a:pPr/>
              <a:t>18</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4475AB6-6A8A-47D0-87A4-60FDBC62CAAF}" type="slidenum">
              <a:rPr lang="en-US" smtClean="0"/>
              <a:pPr/>
              <a:t>19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C4A0EB-52ED-426A-8ECA-C59E2FE40F4E}" type="slidenum">
              <a:rPr lang="en-US" smtClean="0"/>
              <a:pPr/>
              <a:t>2</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17FAF1B-85CF-41D0-B1BD-D51E3B1EAA6C}" type="slidenum">
              <a:rPr lang="en-US" sz="1200"/>
              <a:pPr defTabSz="957263"/>
              <a:t>22</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FF1DFB9-DFC0-4F3C-BE97-E9F8DA1AC356}" type="slidenum">
              <a:rPr lang="en-US" smtClean="0"/>
              <a:pPr/>
              <a:t>23</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E64705F-F284-46F4-A396-4F5B26BBC6D4}" type="slidenum">
              <a:rPr lang="en-US" smtClean="0"/>
              <a:pPr/>
              <a:t>24</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133358-3748-44D8-BD75-669D19D2B30A}" type="slidenum">
              <a:rPr lang="en-US" smtClean="0"/>
              <a:pPr/>
              <a:t>25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644BF2D-E412-4FF7-8F7F-4240BB538785}" type="slidenum">
              <a:rPr lang="en-US" sz="1200"/>
              <a:pPr defTabSz="957263"/>
              <a:t>26</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0DC1F04-333B-42FE-AB3D-E83153C4B476}" type="slidenum">
              <a:rPr lang="en-US" sz="1200"/>
              <a:pPr defTabSz="957263"/>
              <a:t>27</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64ACE08-A9D3-4F32-AC48-36A0F63E9D46}" type="slidenum">
              <a:rPr lang="en-US" sz="1200"/>
              <a:pPr defTabSz="957263"/>
              <a:t>28</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C226148-D3ED-4362-8631-F42BCBB9729D}" type="slidenum">
              <a:rPr lang="en-US" sz="1200"/>
              <a:pPr defTabSz="957263"/>
              <a:t>29</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C4A0EB-52ED-426A-8ECA-C59E2FE40F4E}" type="slidenum">
              <a:rPr lang="en-US" smtClean="0"/>
              <a:pPr/>
              <a:t>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7D75D87-8A4B-4F59-90D3-498998AFE2AA}" type="slidenum">
              <a:rPr lang="en-US" sz="1200"/>
              <a:pPr defTabSz="957263"/>
              <a:t>30</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147C7AD-D9F4-4939-A255-1642CE5C5DDB}" type="slidenum">
              <a:rPr lang="en-US" sz="1200"/>
              <a:pPr defTabSz="957263"/>
              <a:t>31</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30EF494-7630-4C04-8FC5-1A8C6DC1A5A7}" type="slidenum">
              <a:rPr lang="en-US" sz="1200"/>
              <a:pPr defTabSz="957263"/>
              <a:t>32</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33</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8CB990C-B08D-4629-A773-4D8EE67016A3}"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7FA5F08-54D8-4267-9B21-4ABBA8790A82}" type="slidenum">
              <a:rPr lang="en-US" smtClean="0"/>
              <a:pPr/>
              <a:t>35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288D968-90D9-4C8C-AC7C-087E5F544661}" type="slidenum">
              <a:rPr lang="en-US" sz="1200"/>
              <a:pPr defTabSz="957263"/>
              <a:t>36</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61CDCD7-3AB0-47B8-9B17-2332CA02D88D}" type="slidenum">
              <a:rPr lang="en-US" sz="1200"/>
              <a:pPr defTabSz="957263"/>
              <a:t>37</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8412479-73FF-4F97-A3BA-D275911C74B6}" type="slidenum">
              <a:rPr lang="en-US" sz="1200"/>
              <a:pPr defTabSz="957263"/>
              <a:t>38</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A6427320-770B-4EEB-83B2-3B5D17B04241}" type="slidenum">
              <a:rPr lang="en-US" sz="1200">
                <a:solidFill>
                  <a:srgbClr val="000000"/>
                </a:solidFill>
              </a:rPr>
              <a:pPr defTabSz="951801"/>
              <a:t>4</a:t>
            </a:fld>
            <a:endParaRPr lang="en-US" sz="1200" dirty="0">
              <a:solidFill>
                <a:srgbClr val="000000"/>
              </a:solidFill>
            </a:endParaRPr>
          </a:p>
        </p:txBody>
      </p:sp>
      <p:sp>
        <p:nvSpPr>
          <p:cNvPr id="122883" name="Rectangle 2"/>
          <p:cNvSpPr>
            <a:spLocks noGrp="1" noRot="1" noChangeAspect="1" noChangeArrowheads="1" noTextEdit="1"/>
          </p:cNvSpPr>
          <p:nvPr>
            <p:ph type="sldImg"/>
          </p:nvPr>
        </p:nvSpPr>
        <p:spPr>
          <a:xfrm>
            <a:off x="1265238" y="719138"/>
            <a:ext cx="4795837" cy="3595687"/>
          </a:xfrm>
          <a:ln/>
        </p:spPr>
      </p:sp>
      <p:sp>
        <p:nvSpPr>
          <p:cNvPr id="122884" name="Rectangle 3"/>
          <p:cNvSpPr>
            <a:spLocks noGrp="1" noChangeArrowheads="1"/>
          </p:cNvSpPr>
          <p:nvPr>
            <p:ph type="body" idx="1"/>
          </p:nvPr>
        </p:nvSpPr>
        <p:spPr>
          <a:xfrm>
            <a:off x="974035" y="4559587"/>
            <a:ext cx="5367130" cy="4321852"/>
          </a:xfrm>
          <a:noFill/>
          <a:ln/>
        </p:spPr>
        <p:txBody>
          <a:bodyPr lIns="96613" tIns="48310" rIns="96613" bIns="48310"/>
          <a:lstStyle/>
          <a:p>
            <a:r>
              <a:rPr lang="en-US" sz="1000" dirty="0" smtClean="0">
                <a:latin typeface="Arial" pitchFamily="34" charset="0"/>
              </a:rPr>
              <a:t>NEW</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B4792861-2061-47A8-940D-E2D861284ADA}" type="slidenum">
              <a:rPr lang="en-US" sz="1200">
                <a:solidFill>
                  <a:srgbClr val="000000"/>
                </a:solidFill>
              </a:rPr>
              <a:pPr defTabSz="955675"/>
              <a:t>5</a:t>
            </a:fld>
            <a:endParaRPr lang="en-US" sz="1200">
              <a:solidFill>
                <a:srgbClr val="000000"/>
              </a:solidFill>
            </a:endParaRPr>
          </a:p>
        </p:txBody>
      </p:sp>
      <p:sp>
        <p:nvSpPr>
          <p:cNvPr id="22531" name="Rectangle 2"/>
          <p:cNvSpPr>
            <a:spLocks noGrp="1" noRot="1" noChangeAspect="1" noChangeArrowheads="1" noTextEdit="1"/>
          </p:cNvSpPr>
          <p:nvPr>
            <p:ph type="sldImg"/>
          </p:nvPr>
        </p:nvSpPr>
        <p:spPr>
          <a:xfrm>
            <a:off x="1255713" y="720725"/>
            <a:ext cx="4800600" cy="3600450"/>
          </a:xfrm>
          <a:ln/>
        </p:spPr>
      </p:sp>
      <p:sp>
        <p:nvSpPr>
          <p:cNvPr id="22532"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B4792861-2061-47A8-940D-E2D861284ADA}" type="slidenum">
              <a:rPr lang="en-US" sz="1200">
                <a:solidFill>
                  <a:srgbClr val="000000"/>
                </a:solidFill>
              </a:rPr>
              <a:pPr defTabSz="955675"/>
              <a:t>6</a:t>
            </a:fld>
            <a:endParaRPr lang="en-US" sz="1200">
              <a:solidFill>
                <a:srgbClr val="000000"/>
              </a:solidFill>
            </a:endParaRPr>
          </a:p>
        </p:txBody>
      </p:sp>
      <p:sp>
        <p:nvSpPr>
          <p:cNvPr id="22531" name="Rectangle 2"/>
          <p:cNvSpPr>
            <a:spLocks noGrp="1" noRot="1" noChangeAspect="1" noChangeArrowheads="1" noTextEdit="1"/>
          </p:cNvSpPr>
          <p:nvPr>
            <p:ph type="sldImg"/>
          </p:nvPr>
        </p:nvSpPr>
        <p:spPr>
          <a:xfrm>
            <a:off x="1255713" y="720725"/>
            <a:ext cx="4800600" cy="3600450"/>
          </a:xfrm>
          <a:ln/>
        </p:spPr>
      </p:sp>
      <p:sp>
        <p:nvSpPr>
          <p:cNvPr id="22532"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C4A0EB-52ED-426A-8ECA-C59E2FE40F4E}" type="slidenum">
              <a:rPr lang="en-US" smtClean="0"/>
              <a:pPr/>
              <a:t>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308EBCE-8807-4DC8-B77C-EAF28ACF4F80}" type="slidenum">
              <a:rPr lang="en-US" smtClean="0"/>
              <a:pPr/>
              <a:t>8</a:t>
            </a:fld>
            <a:endParaRPr lang="en-US" smtClean="0"/>
          </a:p>
        </p:txBody>
      </p:sp>
      <p:sp>
        <p:nvSpPr>
          <p:cNvPr id="60419" name="Rectangle 2"/>
          <p:cNvSpPr>
            <a:spLocks noGrp="1" noRot="1" noChangeAspect="1" noChangeArrowheads="1" noTextEdit="1"/>
          </p:cNvSpPr>
          <p:nvPr>
            <p:ph type="sldImg"/>
          </p:nvPr>
        </p:nvSpPr>
        <p:spPr>
          <a:xfrm>
            <a:off x="1255713" y="720725"/>
            <a:ext cx="4800600" cy="3600450"/>
          </a:xfrm>
          <a:ln/>
        </p:spPr>
      </p:sp>
      <p:sp>
        <p:nvSpPr>
          <p:cNvPr id="60420" name="Rectangle 3"/>
          <p:cNvSpPr>
            <a:spLocks noGrp="1" noChangeArrowheads="1"/>
          </p:cNvSpPr>
          <p:nvPr>
            <p:ph type="body" idx="1"/>
          </p:nvPr>
        </p:nvSpPr>
        <p:spPr>
          <a:noFill/>
          <a:ln/>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C1486A3-A3FB-480B-876B-1741698FB115}" type="slidenum">
              <a:rPr lang="en-US" sz="1200"/>
              <a:pPr defTabSz="957263"/>
              <a:t>9</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solidFill>
                  <a:prstClr val="black"/>
                </a:solidFill>
              </a:rPr>
              <a:t>Preliminary Information under NDA - subject to change</a:t>
            </a:r>
          </a:p>
        </p:txBody>
      </p:sp>
      <p:sp>
        <p:nvSpPr>
          <p:cNvPr id="5"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BC967133-5EB4-4A08-9798-A542F149E07B}" type="slidenum">
              <a:rPr lang="en-US">
                <a:solidFill>
                  <a:prstClr val="black"/>
                </a:solidFill>
              </a:rPr>
              <a:pPr>
                <a:defRPr/>
              </a:pPr>
              <a:t>‹#›</a:t>
            </a:fld>
            <a:endParaRPr 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78707194-9711-4EB9-AE0B-CC1B201B58D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BC42BEEB-58E6-4AF0-99A5-0954A815696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4F109ED8-E342-4AC0-945F-E3F5EB6A99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9AC59638-44AC-48E9-8CD9-AE1F959A1D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5BD005D3-4BF4-4219-B6EA-35CB1B9B7F1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694E7ED4-38B7-46B0-921C-0812E82FA7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42453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prstClr val="black"/>
                </a:solidFill>
                <a:latin typeface="Calibri"/>
              </a:rPr>
              <a:t>Multicore </a:t>
            </a:r>
            <a:r>
              <a:rPr lang="en-US" sz="1200" b="1" dirty="0">
                <a:ln w="10541" cmpd="sng">
                  <a:solidFill>
                    <a:srgbClr val="7D7D7D">
                      <a:tint val="100000"/>
                      <a:shade val="100000"/>
                      <a:satMod val="110000"/>
                    </a:srgbClr>
                  </a:solidFill>
                  <a:prstDash val="solid"/>
                </a:ln>
                <a:solidFill>
                  <a:prstClr val="black"/>
                </a:solidFill>
                <a:latin typeface="Calibri"/>
              </a:rPr>
              <a:t>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jpeg"/><Relationship Id="rId5" Type="http://schemas.openxmlformats.org/officeDocument/2006/relationships/tags" Target="../tags/tag19.xml"/><Relationship Id="rId4"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4341"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162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Multicore Training</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Lst>
  <p:hf sldNum="0" hdr="0" ft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029"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0.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7.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5.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6.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9.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7.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5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2.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4.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5.xml"/><Relationship Id="rId6" Type="http://schemas.openxmlformats.org/officeDocument/2006/relationships/hyperlink" Target="http://e3e.ti.com/" TargetMode="External"/><Relationship Id="rId5" Type="http://schemas.openxmlformats.org/officeDocument/2006/relationships/hyperlink" Target="http://www.ti.com/lit/SPRUGS4" TargetMode="External"/><Relationship Id="rId4" Type="http://schemas.openxmlformats.org/officeDocument/2006/relationships/hyperlink" Target="http://www.ti.com/lit/SPRUGZ6"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533400" y="2209800"/>
            <a:ext cx="8153400" cy="3457575"/>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latin typeface="Calibri" pitchFamily="34" charset="0"/>
                <a:cs typeface="Calibri" pitchFamily="34" charset="0"/>
              </a:rPr>
              <a:t>SGMII and Ethernet Switch</a:t>
            </a:r>
          </a:p>
        </p:txBody>
      </p:sp>
      <p:sp>
        <p:nvSpPr>
          <p:cNvPr id="6" name="Freeform 10"/>
          <p:cNvSpPr>
            <a:spLocks/>
          </p:cNvSpPr>
          <p:nvPr/>
        </p:nvSpPr>
        <p:spPr bwMode="auto">
          <a:xfrm>
            <a:off x="1801459" y="1833299"/>
            <a:ext cx="5170658" cy="713599"/>
          </a:xfrm>
          <a:custGeom>
            <a:avLst/>
            <a:gdLst>
              <a:gd name="T0" fmla="*/ 2392363 w 922"/>
              <a:gd name="T1" fmla="*/ 239713 h 86"/>
              <a:gd name="T2" fmla="*/ 2392363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sz="1400">
              <a:latin typeface="Calibri" pitchFamily="34" charset="0"/>
              <a:cs typeface="Calibri" pitchFamily="34" charset="0"/>
            </a:endParaRPr>
          </a:p>
        </p:txBody>
      </p:sp>
      <p:sp>
        <p:nvSpPr>
          <p:cNvPr id="7" name="Text Box 11"/>
          <p:cNvSpPr txBox="1">
            <a:spLocks noChangeArrowheads="1"/>
          </p:cNvSpPr>
          <p:nvPr/>
        </p:nvSpPr>
        <p:spPr bwMode="auto">
          <a:xfrm>
            <a:off x="6402556" y="2546898"/>
            <a:ext cx="1149415" cy="257084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3-Port</a:t>
            </a:r>
            <a:br>
              <a:rPr lang="en-US" sz="1400">
                <a:solidFill>
                  <a:srgbClr val="000000"/>
                </a:solidFill>
                <a:latin typeface="Calibri" pitchFamily="34" charset="0"/>
                <a:cs typeface="Calibri" pitchFamily="34" charset="0"/>
              </a:rPr>
            </a:br>
            <a:r>
              <a:rPr lang="en-US" sz="1400">
                <a:solidFill>
                  <a:srgbClr val="000000"/>
                </a:solidFill>
                <a:latin typeface="Calibri" pitchFamily="34" charset="0"/>
                <a:cs typeface="Calibri" pitchFamily="34" charset="0"/>
              </a:rPr>
              <a:t>Ethernet</a:t>
            </a:r>
            <a:br>
              <a:rPr lang="en-US" sz="1400">
                <a:solidFill>
                  <a:srgbClr val="000000"/>
                </a:solidFill>
                <a:latin typeface="Calibri" pitchFamily="34" charset="0"/>
                <a:cs typeface="Calibri" pitchFamily="34" charset="0"/>
              </a:rPr>
            </a:br>
            <a:r>
              <a:rPr lang="en-US" sz="1400">
                <a:solidFill>
                  <a:srgbClr val="000000"/>
                </a:solidFill>
                <a:latin typeface="Calibri" pitchFamily="34" charset="0"/>
                <a:cs typeface="Calibri" pitchFamily="34" charset="0"/>
              </a:rPr>
              <a:t>Switch</a:t>
            </a:r>
            <a:endParaRPr lang="en-US" sz="1400">
              <a:latin typeface="Calibri" pitchFamily="34" charset="0"/>
              <a:cs typeface="Calibri" pitchFamily="34" charset="0"/>
            </a:endParaRPr>
          </a:p>
        </p:txBody>
      </p:sp>
      <p:sp>
        <p:nvSpPr>
          <p:cNvPr id="8" name="Text Box 12"/>
          <p:cNvSpPr txBox="1">
            <a:spLocks noChangeArrowheads="1"/>
          </p:cNvSpPr>
          <p:nvPr/>
        </p:nvSpPr>
        <p:spPr bwMode="auto">
          <a:xfrm>
            <a:off x="4779648" y="2688673"/>
            <a:ext cx="1145985" cy="576549"/>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CPSGMII</a:t>
            </a:r>
            <a:endParaRPr lang="en-US" sz="1400">
              <a:latin typeface="Calibri" pitchFamily="34" charset="0"/>
              <a:cs typeface="Calibri" pitchFamily="34" charset="0"/>
            </a:endParaRPr>
          </a:p>
        </p:txBody>
      </p:sp>
      <p:sp>
        <p:nvSpPr>
          <p:cNvPr id="9" name="Text Box 13"/>
          <p:cNvSpPr txBox="1">
            <a:spLocks noChangeArrowheads="1"/>
          </p:cNvSpPr>
          <p:nvPr/>
        </p:nvSpPr>
        <p:spPr bwMode="auto">
          <a:xfrm>
            <a:off x="4779648" y="3406996"/>
            <a:ext cx="1145985" cy="56709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CPSGMII</a:t>
            </a:r>
            <a:endParaRPr lang="en-US" sz="1400">
              <a:latin typeface="Calibri" pitchFamily="34" charset="0"/>
              <a:cs typeface="Calibri" pitchFamily="34" charset="0"/>
            </a:endParaRPr>
          </a:p>
        </p:txBody>
      </p:sp>
      <p:sp>
        <p:nvSpPr>
          <p:cNvPr id="10" name="Text Box 15"/>
          <p:cNvSpPr txBox="1">
            <a:spLocks noChangeArrowheads="1"/>
          </p:cNvSpPr>
          <p:nvPr/>
        </p:nvSpPr>
        <p:spPr bwMode="auto">
          <a:xfrm>
            <a:off x="2631783" y="4994049"/>
            <a:ext cx="1948861" cy="215444"/>
          </a:xfrm>
          <a:prstGeom prst="rect">
            <a:avLst/>
          </a:prstGeom>
          <a:noFill/>
          <a:ln w="9525">
            <a:noFill/>
            <a:miter lim="800000"/>
            <a:headEnd/>
            <a:tailEnd/>
          </a:ln>
        </p:spPr>
        <p:txBody>
          <a:bodyPr lIns="0" tIns="0" rIns="0" bIns="0" anchorCtr="1">
            <a:spAutoFit/>
          </a:bodyPr>
          <a:lstStyle/>
          <a:p>
            <a:pPr algn="ctr"/>
            <a:r>
              <a:rPr lang="en-US" sz="1400" dirty="0">
                <a:solidFill>
                  <a:srgbClr val="000000"/>
                </a:solidFill>
                <a:latin typeface="Calibri" pitchFamily="34" charset="0"/>
                <a:cs typeface="Calibri" pitchFamily="34" charset="0"/>
              </a:rPr>
              <a:t>MDIO 0 INTS</a:t>
            </a:r>
            <a:endParaRPr lang="en-US" sz="1400" dirty="0">
              <a:latin typeface="Calibri" pitchFamily="34" charset="0"/>
              <a:cs typeface="Calibri" pitchFamily="34" charset="0"/>
            </a:endParaRPr>
          </a:p>
        </p:txBody>
      </p:sp>
      <p:sp>
        <p:nvSpPr>
          <p:cNvPr id="11" name="Text Box 16"/>
          <p:cNvSpPr txBox="1">
            <a:spLocks noChangeArrowheads="1"/>
          </p:cNvSpPr>
          <p:nvPr/>
        </p:nvSpPr>
        <p:spPr bwMode="auto">
          <a:xfrm>
            <a:off x="3901288" y="1379621"/>
            <a:ext cx="2401765" cy="215444"/>
          </a:xfrm>
          <a:prstGeom prst="rect">
            <a:avLst/>
          </a:prstGeom>
          <a:noFill/>
          <a:ln w="9525" algn="ctr">
            <a:noFill/>
            <a:miter lim="800000"/>
            <a:headEnd/>
            <a:tailEnd/>
          </a:ln>
        </p:spPr>
        <p:txBody>
          <a:bodyPr lIns="0" tIns="0" rIns="0" bIns="0" anchorCtr="1">
            <a:spAutoFit/>
          </a:bodyPr>
          <a:lstStyle/>
          <a:p>
            <a:pPr algn="ctr"/>
            <a:r>
              <a:rPr lang="en-US" sz="1400">
                <a:solidFill>
                  <a:srgbClr val="000000"/>
                </a:solidFill>
                <a:latin typeface="Calibri" pitchFamily="34" charset="0"/>
                <a:cs typeface="Calibri" pitchFamily="34" charset="0"/>
              </a:rPr>
              <a:t>Switch Status INTS</a:t>
            </a:r>
            <a:endParaRPr lang="en-US" sz="1400">
              <a:latin typeface="Calibri" pitchFamily="34" charset="0"/>
              <a:cs typeface="Calibri" pitchFamily="34" charset="0"/>
            </a:endParaRPr>
          </a:p>
        </p:txBody>
      </p:sp>
      <p:sp>
        <p:nvSpPr>
          <p:cNvPr id="12" name="Text Box 17"/>
          <p:cNvSpPr txBox="1">
            <a:spLocks noChangeArrowheads="1"/>
          </p:cNvSpPr>
          <p:nvPr/>
        </p:nvSpPr>
        <p:spPr bwMode="auto">
          <a:xfrm>
            <a:off x="1082846" y="3544043"/>
            <a:ext cx="619112" cy="215444"/>
          </a:xfrm>
          <a:prstGeom prst="rect">
            <a:avLst/>
          </a:prstGeom>
          <a:noFill/>
          <a:ln w="9525">
            <a:noFill/>
            <a:miter lim="800000"/>
            <a:headEnd/>
            <a:tailEnd/>
          </a:ln>
        </p:spPr>
        <p:txBody>
          <a:bodyPr wrap="square" lIns="0" tIns="0" rIns="0" bIns="0">
            <a:spAutoFit/>
          </a:bodyPr>
          <a:lstStyle/>
          <a:p>
            <a:r>
              <a:rPr lang="en-US" sz="1400" dirty="0">
                <a:solidFill>
                  <a:srgbClr val="000000"/>
                </a:solidFill>
                <a:latin typeface="Calibri" pitchFamily="34" charset="0"/>
                <a:cs typeface="Calibri" pitchFamily="34" charset="0"/>
              </a:rPr>
              <a:t>SGMII 1</a:t>
            </a:r>
            <a:endParaRPr lang="en-US" sz="1400" dirty="0">
              <a:latin typeface="Calibri" pitchFamily="34" charset="0"/>
              <a:cs typeface="Calibri" pitchFamily="34" charset="0"/>
            </a:endParaRPr>
          </a:p>
        </p:txBody>
      </p:sp>
      <p:sp>
        <p:nvSpPr>
          <p:cNvPr id="13" name="Text Box 18"/>
          <p:cNvSpPr txBox="1">
            <a:spLocks noChangeArrowheads="1"/>
          </p:cNvSpPr>
          <p:nvPr/>
        </p:nvSpPr>
        <p:spPr bwMode="auto">
          <a:xfrm>
            <a:off x="1042740" y="2839899"/>
            <a:ext cx="659218" cy="215444"/>
          </a:xfrm>
          <a:prstGeom prst="rect">
            <a:avLst/>
          </a:prstGeom>
          <a:noFill/>
          <a:ln w="9525">
            <a:noFill/>
            <a:miter lim="800000"/>
            <a:headEnd/>
            <a:tailEnd/>
          </a:ln>
        </p:spPr>
        <p:txBody>
          <a:bodyPr wrap="square" lIns="0" tIns="0" rIns="0" bIns="0">
            <a:spAutoFit/>
          </a:bodyPr>
          <a:lstStyle/>
          <a:p>
            <a:r>
              <a:rPr lang="en-US" sz="1400" dirty="0">
                <a:solidFill>
                  <a:srgbClr val="000000"/>
                </a:solidFill>
                <a:latin typeface="Calibri" pitchFamily="34" charset="0"/>
                <a:cs typeface="Calibri" pitchFamily="34" charset="0"/>
              </a:rPr>
              <a:t>SGMII 0</a:t>
            </a:r>
            <a:endParaRPr lang="en-US" sz="1400" dirty="0">
              <a:latin typeface="Calibri" pitchFamily="34" charset="0"/>
              <a:cs typeface="Calibri" pitchFamily="34" charset="0"/>
            </a:endParaRPr>
          </a:p>
        </p:txBody>
      </p:sp>
      <p:sp>
        <p:nvSpPr>
          <p:cNvPr id="14" name="Line 99"/>
          <p:cNvSpPr>
            <a:spLocks noChangeShapeType="1"/>
          </p:cNvSpPr>
          <p:nvPr/>
        </p:nvSpPr>
        <p:spPr bwMode="auto">
          <a:xfrm>
            <a:off x="5922203" y="3695269"/>
            <a:ext cx="480353" cy="0"/>
          </a:xfrm>
          <a:prstGeom prst="line">
            <a:avLst/>
          </a:prstGeom>
          <a:noFill/>
          <a:ln w="38100">
            <a:solidFill>
              <a:srgbClr val="808080"/>
            </a:solidFill>
            <a:round/>
            <a:headEnd type="triangle" w="med" len="sm"/>
            <a:tailEnd type="triangle" w="med" len="sm"/>
          </a:ln>
        </p:spPr>
        <p:txBody>
          <a:bodyPr/>
          <a:lstStyle/>
          <a:p>
            <a:endParaRPr lang="en-US" sz="1400">
              <a:latin typeface="Calibri" pitchFamily="34" charset="0"/>
              <a:cs typeface="Calibri" pitchFamily="34" charset="0"/>
            </a:endParaRPr>
          </a:p>
        </p:txBody>
      </p:sp>
      <p:sp>
        <p:nvSpPr>
          <p:cNvPr id="15" name="Line 100"/>
          <p:cNvSpPr>
            <a:spLocks noChangeShapeType="1"/>
          </p:cNvSpPr>
          <p:nvPr/>
        </p:nvSpPr>
        <p:spPr bwMode="auto">
          <a:xfrm>
            <a:off x="5922203" y="2976946"/>
            <a:ext cx="480353" cy="0"/>
          </a:xfrm>
          <a:prstGeom prst="line">
            <a:avLst/>
          </a:prstGeom>
          <a:noFill/>
          <a:ln w="38100">
            <a:solidFill>
              <a:srgbClr val="808080"/>
            </a:solidFill>
            <a:round/>
            <a:headEnd type="triangle" w="med" len="sm"/>
            <a:tailEnd type="triangle" w="med" len="sm"/>
          </a:ln>
        </p:spPr>
        <p:txBody>
          <a:bodyPr/>
          <a:lstStyle/>
          <a:p>
            <a:endParaRPr lang="en-US" sz="1400">
              <a:latin typeface="Calibri" pitchFamily="34" charset="0"/>
              <a:cs typeface="Calibri" pitchFamily="34" charset="0"/>
            </a:endParaRPr>
          </a:p>
        </p:txBody>
      </p:sp>
      <p:sp>
        <p:nvSpPr>
          <p:cNvPr id="16" name="Rectangle 103"/>
          <p:cNvSpPr>
            <a:spLocks noChangeArrowheads="1"/>
          </p:cNvSpPr>
          <p:nvPr/>
        </p:nvSpPr>
        <p:spPr bwMode="auto">
          <a:xfrm>
            <a:off x="4391935" y="2263349"/>
            <a:ext cx="3540888" cy="3421489"/>
          </a:xfrm>
          <a:prstGeom prst="rect">
            <a:avLst/>
          </a:prstGeom>
          <a:noFill/>
          <a:ln w="9525">
            <a:solidFill>
              <a:srgbClr val="000000"/>
            </a:solidFill>
            <a:prstDash val="lgDash"/>
            <a:miter lim="800000"/>
            <a:headEnd/>
            <a:tailEnd/>
          </a:ln>
        </p:spPr>
        <p:txBody>
          <a:bodyPr wrap="none" anchor="ctr"/>
          <a:lstStyle/>
          <a:p>
            <a:endParaRPr lang="en-US" sz="1400">
              <a:latin typeface="Calibri" pitchFamily="34" charset="0"/>
              <a:cs typeface="Calibri" pitchFamily="34" charset="0"/>
            </a:endParaRPr>
          </a:p>
        </p:txBody>
      </p:sp>
      <p:sp>
        <p:nvSpPr>
          <p:cNvPr id="17" name="AutoShape 104"/>
          <p:cNvSpPr>
            <a:spLocks noChangeArrowheads="1"/>
          </p:cNvSpPr>
          <p:nvPr/>
        </p:nvSpPr>
        <p:spPr bwMode="auto">
          <a:xfrm>
            <a:off x="1138993" y="4267094"/>
            <a:ext cx="3644088" cy="278821"/>
          </a:xfrm>
          <a:prstGeom prst="leftRightArrow">
            <a:avLst>
              <a:gd name="adj1" fmla="val 49093"/>
              <a:gd name="adj2" fmla="val 84350"/>
            </a:avLst>
          </a:prstGeom>
          <a:solidFill>
            <a:srgbClr val="FFFFFF"/>
          </a:solidFill>
          <a:ln w="9525">
            <a:solidFill>
              <a:srgbClr val="000000"/>
            </a:solidFill>
            <a:miter lim="800000"/>
            <a:headEnd/>
            <a:tailEnd/>
          </a:ln>
        </p:spPr>
        <p:txBody>
          <a:bodyPr wrap="none" lIns="0" tIns="0" rIns="0" bIns="0" anchor="ctr"/>
          <a:lstStyle/>
          <a:p>
            <a:endParaRPr lang="en-US" sz="1400">
              <a:latin typeface="Calibri" pitchFamily="34" charset="0"/>
              <a:cs typeface="Calibri" pitchFamily="34" charset="0"/>
            </a:endParaRPr>
          </a:p>
        </p:txBody>
      </p:sp>
      <p:sp>
        <p:nvSpPr>
          <p:cNvPr id="18" name="Freeform 105"/>
          <p:cNvSpPr>
            <a:spLocks/>
          </p:cNvSpPr>
          <p:nvPr/>
        </p:nvSpPr>
        <p:spPr bwMode="auto">
          <a:xfrm flipV="1">
            <a:off x="1801459" y="4697142"/>
            <a:ext cx="3547750" cy="557646"/>
          </a:xfrm>
          <a:custGeom>
            <a:avLst/>
            <a:gdLst>
              <a:gd name="T0" fmla="*/ 1641475 w 922"/>
              <a:gd name="T1" fmla="*/ 187325 h 86"/>
              <a:gd name="T2" fmla="*/ 1641475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sz="1400">
              <a:latin typeface="Calibri" pitchFamily="34" charset="0"/>
              <a:cs typeface="Calibri" pitchFamily="34" charset="0"/>
            </a:endParaRPr>
          </a:p>
        </p:txBody>
      </p:sp>
      <p:sp>
        <p:nvSpPr>
          <p:cNvPr id="19" name="Text Box 106"/>
          <p:cNvSpPr txBox="1">
            <a:spLocks noChangeArrowheads="1"/>
          </p:cNvSpPr>
          <p:nvPr/>
        </p:nvSpPr>
        <p:spPr bwMode="auto">
          <a:xfrm>
            <a:off x="4779648" y="4125320"/>
            <a:ext cx="1145985" cy="57182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CPMDIO</a:t>
            </a:r>
            <a:endParaRPr lang="en-US" sz="1400">
              <a:latin typeface="Calibri" pitchFamily="34" charset="0"/>
              <a:cs typeface="Calibri" pitchFamily="34" charset="0"/>
            </a:endParaRPr>
          </a:p>
        </p:txBody>
      </p:sp>
      <p:sp>
        <p:nvSpPr>
          <p:cNvPr id="20" name="Text Box 113"/>
          <p:cNvSpPr txBox="1">
            <a:spLocks noChangeArrowheads="1"/>
          </p:cNvSpPr>
          <p:nvPr/>
        </p:nvSpPr>
        <p:spPr bwMode="auto">
          <a:xfrm>
            <a:off x="2858235" y="2688673"/>
            <a:ext cx="1149417" cy="576549"/>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dirty="0">
                <a:solidFill>
                  <a:srgbClr val="000000"/>
                </a:solidFill>
                <a:latin typeface="Calibri" pitchFamily="34" charset="0"/>
                <a:cs typeface="Calibri" pitchFamily="34" charset="0"/>
              </a:rPr>
              <a:t>SERDES</a:t>
            </a:r>
            <a:endParaRPr lang="en-US" sz="1400" dirty="0">
              <a:latin typeface="Calibri" pitchFamily="34" charset="0"/>
              <a:cs typeface="Calibri" pitchFamily="34" charset="0"/>
            </a:endParaRPr>
          </a:p>
        </p:txBody>
      </p:sp>
      <p:sp>
        <p:nvSpPr>
          <p:cNvPr id="21" name="AutoShape 114"/>
          <p:cNvSpPr>
            <a:spLocks noChangeArrowheads="1"/>
          </p:cNvSpPr>
          <p:nvPr/>
        </p:nvSpPr>
        <p:spPr bwMode="auto">
          <a:xfrm>
            <a:off x="1801459" y="2839899"/>
            <a:ext cx="1056777" cy="278821"/>
          </a:xfrm>
          <a:prstGeom prst="leftRightArrow">
            <a:avLst>
              <a:gd name="adj1" fmla="val 48278"/>
              <a:gd name="adj2" fmla="val 55829"/>
            </a:avLst>
          </a:prstGeom>
          <a:solidFill>
            <a:srgbClr val="FFFFFF"/>
          </a:solidFill>
          <a:ln w="9525">
            <a:solidFill>
              <a:srgbClr val="000000"/>
            </a:solidFill>
            <a:miter lim="800000"/>
            <a:headEnd/>
            <a:tailEnd/>
          </a:ln>
        </p:spPr>
        <p:txBody>
          <a:bodyPr wrap="none" lIns="0" tIns="0" rIns="0" bIns="0" anchor="ctr"/>
          <a:lstStyle/>
          <a:p>
            <a:endParaRPr lang="en-US" sz="1400">
              <a:latin typeface="Calibri" pitchFamily="34" charset="0"/>
              <a:cs typeface="Calibri" pitchFamily="34" charset="0"/>
            </a:endParaRPr>
          </a:p>
        </p:txBody>
      </p:sp>
      <p:sp>
        <p:nvSpPr>
          <p:cNvPr id="22" name="Text Box 115"/>
          <p:cNvSpPr txBox="1">
            <a:spLocks noChangeArrowheads="1"/>
          </p:cNvSpPr>
          <p:nvPr/>
        </p:nvSpPr>
        <p:spPr bwMode="auto">
          <a:xfrm>
            <a:off x="2858235" y="3406996"/>
            <a:ext cx="1149417" cy="56709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SERDES</a:t>
            </a:r>
            <a:endParaRPr lang="en-US" sz="1400">
              <a:latin typeface="Calibri" pitchFamily="34" charset="0"/>
              <a:cs typeface="Calibri" pitchFamily="34" charset="0"/>
            </a:endParaRPr>
          </a:p>
        </p:txBody>
      </p:sp>
      <p:sp>
        <p:nvSpPr>
          <p:cNvPr id="23" name="AutoShape 116"/>
          <p:cNvSpPr>
            <a:spLocks noChangeArrowheads="1"/>
          </p:cNvSpPr>
          <p:nvPr/>
        </p:nvSpPr>
        <p:spPr bwMode="auto">
          <a:xfrm>
            <a:off x="1801459" y="3544043"/>
            <a:ext cx="1056777" cy="283549"/>
          </a:xfrm>
          <a:prstGeom prst="leftRightArrow">
            <a:avLst>
              <a:gd name="adj1" fmla="val 48278"/>
              <a:gd name="adj2" fmla="val 54898"/>
            </a:avLst>
          </a:prstGeom>
          <a:solidFill>
            <a:srgbClr val="FFFFFF"/>
          </a:solidFill>
          <a:ln w="9525">
            <a:solidFill>
              <a:srgbClr val="000000"/>
            </a:solidFill>
            <a:miter lim="800000"/>
            <a:headEnd/>
            <a:tailEnd/>
          </a:ln>
        </p:spPr>
        <p:txBody>
          <a:bodyPr wrap="none" lIns="0" tIns="0" rIns="0" bIns="0" anchor="ctr"/>
          <a:lstStyle/>
          <a:p>
            <a:endParaRPr lang="en-US" sz="1400">
              <a:latin typeface="Calibri" pitchFamily="34" charset="0"/>
              <a:cs typeface="Calibri" pitchFamily="34" charset="0"/>
            </a:endParaRPr>
          </a:p>
        </p:txBody>
      </p:sp>
      <p:sp>
        <p:nvSpPr>
          <p:cNvPr id="24" name="Line 117"/>
          <p:cNvSpPr>
            <a:spLocks noChangeShapeType="1"/>
          </p:cNvSpPr>
          <p:nvPr/>
        </p:nvSpPr>
        <p:spPr bwMode="auto">
          <a:xfrm>
            <a:off x="4007653" y="2972221"/>
            <a:ext cx="765133" cy="0"/>
          </a:xfrm>
          <a:prstGeom prst="line">
            <a:avLst/>
          </a:prstGeom>
          <a:noFill/>
          <a:ln w="38100">
            <a:solidFill>
              <a:srgbClr val="808080"/>
            </a:solidFill>
            <a:round/>
            <a:headEnd type="triangle" w="med" len="sm"/>
            <a:tailEnd type="triangle" w="med" len="sm"/>
          </a:ln>
        </p:spPr>
        <p:txBody>
          <a:bodyPr/>
          <a:lstStyle/>
          <a:p>
            <a:endParaRPr lang="en-US" sz="1400">
              <a:latin typeface="Calibri" pitchFamily="34" charset="0"/>
              <a:cs typeface="Calibri" pitchFamily="34" charset="0"/>
            </a:endParaRPr>
          </a:p>
        </p:txBody>
      </p:sp>
      <p:sp>
        <p:nvSpPr>
          <p:cNvPr id="25" name="Line 118"/>
          <p:cNvSpPr>
            <a:spLocks noChangeShapeType="1"/>
          </p:cNvSpPr>
          <p:nvPr/>
        </p:nvSpPr>
        <p:spPr bwMode="auto">
          <a:xfrm>
            <a:off x="4007653" y="3685818"/>
            <a:ext cx="765133" cy="0"/>
          </a:xfrm>
          <a:prstGeom prst="line">
            <a:avLst/>
          </a:prstGeom>
          <a:noFill/>
          <a:ln w="38100">
            <a:solidFill>
              <a:srgbClr val="808080"/>
            </a:solidFill>
            <a:round/>
            <a:headEnd type="triangle" w="med" len="sm"/>
            <a:tailEnd type="triangle" w="med" len="sm"/>
          </a:ln>
        </p:spPr>
        <p:txBody>
          <a:bodyPr/>
          <a:lstStyle/>
          <a:p>
            <a:endParaRPr lang="en-US" sz="1400">
              <a:latin typeface="Calibri" pitchFamily="34" charset="0"/>
              <a:cs typeface="Calibri" pitchFamily="34" charset="0"/>
            </a:endParaRPr>
          </a:p>
        </p:txBody>
      </p:sp>
      <p:sp>
        <p:nvSpPr>
          <p:cNvPr id="27" name="Text Box 17"/>
          <p:cNvSpPr txBox="1">
            <a:spLocks noChangeArrowheads="1"/>
          </p:cNvSpPr>
          <p:nvPr/>
        </p:nvSpPr>
        <p:spPr bwMode="auto">
          <a:xfrm>
            <a:off x="4780551" y="5388885"/>
            <a:ext cx="2879558" cy="215444"/>
          </a:xfrm>
          <a:prstGeom prst="rect">
            <a:avLst/>
          </a:prstGeom>
          <a:noFill/>
          <a:ln w="9525">
            <a:noFill/>
            <a:miter lim="800000"/>
            <a:headEnd/>
            <a:tailEnd/>
          </a:ln>
        </p:spPr>
        <p:txBody>
          <a:bodyPr wrap="square" lIns="0" tIns="0" rIns="0" bIns="0">
            <a:spAutoFit/>
          </a:bodyPr>
          <a:lstStyle/>
          <a:p>
            <a:pPr algn="ctr"/>
            <a:r>
              <a:rPr lang="en-US" sz="1400" dirty="0" smtClean="0">
                <a:solidFill>
                  <a:srgbClr val="000000"/>
                </a:solidFill>
                <a:latin typeface="Calibri" pitchFamily="34" charset="0"/>
                <a:cs typeface="Calibri" pitchFamily="34" charset="0"/>
              </a:rPr>
              <a:t>Gigabit Ethernet Switch Subsystem</a:t>
            </a:r>
            <a:endParaRPr lang="en-US" sz="1400" dirty="0">
              <a:latin typeface="Calibri" pitchFamily="34" charset="0"/>
              <a:cs typeface="Calibri" pitchFamily="34" charset="0"/>
            </a:endParaRPr>
          </a:p>
        </p:txBody>
      </p:sp>
      <p:sp>
        <p:nvSpPr>
          <p:cNvPr id="28" name="Text Box 113"/>
          <p:cNvSpPr txBox="1">
            <a:spLocks noChangeArrowheads="1"/>
          </p:cNvSpPr>
          <p:nvPr/>
        </p:nvSpPr>
        <p:spPr bwMode="auto">
          <a:xfrm rot="5400000">
            <a:off x="-64166" y="3441033"/>
            <a:ext cx="1796718" cy="497306"/>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dirty="0" smtClean="0">
                <a:solidFill>
                  <a:srgbClr val="000000"/>
                </a:solidFill>
                <a:latin typeface="Calibri" pitchFamily="34" charset="0"/>
                <a:cs typeface="Calibri" pitchFamily="34" charset="0"/>
              </a:rPr>
              <a:t>External PHY</a:t>
            </a:r>
            <a:endParaRPr lang="en-US" sz="1400" dirty="0">
              <a:latin typeface="Calibri" pitchFamily="34" charset="0"/>
              <a:cs typeface="Calibri" pitchFamily="34" charset="0"/>
            </a:endParaRPr>
          </a:p>
        </p:txBody>
      </p:sp>
      <p:sp>
        <p:nvSpPr>
          <p:cNvPr id="29" name="AutoShape 116"/>
          <p:cNvSpPr>
            <a:spLocks noChangeArrowheads="1"/>
          </p:cNvSpPr>
          <p:nvPr/>
        </p:nvSpPr>
        <p:spPr bwMode="auto">
          <a:xfrm>
            <a:off x="7560575" y="3736548"/>
            <a:ext cx="805384" cy="283549"/>
          </a:xfrm>
          <a:prstGeom prst="leftRightArrow">
            <a:avLst>
              <a:gd name="adj1" fmla="val 48278"/>
              <a:gd name="adj2" fmla="val 54898"/>
            </a:avLst>
          </a:prstGeom>
          <a:solidFill>
            <a:srgbClr val="FFFF00"/>
          </a:solidFill>
          <a:ln w="9525">
            <a:solidFill>
              <a:srgbClr val="000000"/>
            </a:solidFill>
            <a:miter lim="800000"/>
            <a:headEnd/>
            <a:tailEnd/>
          </a:ln>
        </p:spPr>
        <p:txBody>
          <a:bodyPr wrap="none" lIns="0" tIns="0" rIns="0" bIns="0" anchor="ctr"/>
          <a:lstStyle/>
          <a:p>
            <a:endParaRPr lang="en-US" sz="1400">
              <a:latin typeface="Calibri" pitchFamily="34" charset="0"/>
              <a:cs typeface="Calibri" pitchFamily="34" charset="0"/>
            </a:endParaRPr>
          </a:p>
        </p:txBody>
      </p:sp>
      <p:sp>
        <p:nvSpPr>
          <p:cNvPr id="31" name="Text Box 17"/>
          <p:cNvSpPr txBox="1">
            <a:spLocks noChangeArrowheads="1"/>
          </p:cNvSpPr>
          <p:nvPr/>
        </p:nvSpPr>
        <p:spPr bwMode="auto">
          <a:xfrm rot="5400000">
            <a:off x="6821905" y="3757866"/>
            <a:ext cx="3441031" cy="272715"/>
          </a:xfrm>
          <a:prstGeom prst="rect">
            <a:avLst/>
          </a:prstGeom>
          <a:solidFill>
            <a:srgbClr val="FFFF00"/>
          </a:solidFill>
          <a:ln w="9525">
            <a:solidFill>
              <a:schemeClr val="tx1"/>
            </a:solidFill>
            <a:miter lim="800000"/>
            <a:headEnd/>
            <a:tailEnd/>
          </a:ln>
        </p:spPr>
        <p:txBody>
          <a:bodyPr wrap="square" lIns="0" tIns="0" rIns="0" bIns="0">
            <a:noAutofit/>
          </a:bodyPr>
          <a:lstStyle/>
          <a:p>
            <a:pPr algn="ctr"/>
            <a:r>
              <a:rPr lang="en-US" sz="1400" dirty="0" smtClean="0">
                <a:solidFill>
                  <a:srgbClr val="000000"/>
                </a:solidFill>
                <a:latin typeface="Calibri" pitchFamily="34" charset="0"/>
                <a:cs typeface="Calibri" pitchFamily="34" charset="0"/>
              </a:rPr>
              <a:t>32-bit TeraNet Configuration Bus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38208"/>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7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7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NETCP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Firmware</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Low Level Driver (LLD)</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Programming Example</a:t>
            </a:r>
            <a:endParaRPr lang="en-US" altLang="zh-TW" sz="3600" dirty="0">
              <a:latin typeface="Calibri" pitchFamily="34" charset="0"/>
              <a:ea typeface="PMingLiU" pitchFamily="18" charset="-120"/>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052"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2053"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dirty="0" smtClean="0">
                <a:latin typeface="Calibri" pitchFamily="34" charset="0"/>
              </a:rPr>
              <a:t>Before using the PA engines, firmware images must be loaded into internal RAM to enable the PDSP to make lookup and routing decisions.</a:t>
            </a:r>
          </a:p>
          <a:p>
            <a:pPr>
              <a:lnSpc>
                <a:spcPct val="80000"/>
              </a:lnSpc>
            </a:pPr>
            <a:r>
              <a:rPr lang="en-US" sz="1800" dirty="0" smtClean="0">
                <a:latin typeface="Calibri" pitchFamily="34" charset="0"/>
              </a:rPr>
              <a:t>One L2 Classify Engine</a:t>
            </a:r>
          </a:p>
          <a:p>
            <a:pPr lvl="1">
              <a:lnSpc>
                <a:spcPct val="80000"/>
              </a:lnSpc>
            </a:pPr>
            <a:r>
              <a:rPr lang="en-US" sz="1600" dirty="0" smtClean="0">
                <a:latin typeface="Calibri" pitchFamily="34" charset="0"/>
              </a:rPr>
              <a:t>PDSP</a:t>
            </a:r>
          </a:p>
          <a:p>
            <a:pPr lvl="1">
              <a:lnSpc>
                <a:spcPct val="80000"/>
              </a:lnSpc>
            </a:pPr>
            <a:r>
              <a:rPr lang="en-US" sz="1600" dirty="0" smtClean="0">
                <a:latin typeface="Calibri" pitchFamily="34" charset="0"/>
              </a:rPr>
              <a:t>Pass 1 Lookup Table (LUT1)</a:t>
            </a:r>
          </a:p>
          <a:p>
            <a:pPr lvl="1">
              <a:lnSpc>
                <a:spcPct val="80000"/>
              </a:lnSpc>
            </a:pPr>
            <a:r>
              <a:rPr lang="en-US" sz="1600" dirty="0" smtClean="0">
                <a:latin typeface="Calibri" pitchFamily="34" charset="0"/>
              </a:rPr>
              <a:t>Timer</a:t>
            </a:r>
          </a:p>
          <a:p>
            <a:pPr lvl="1">
              <a:lnSpc>
                <a:spcPct val="80000"/>
              </a:lnSpc>
            </a:pPr>
            <a:r>
              <a:rPr lang="en-US" sz="1600" dirty="0" smtClean="0">
                <a:latin typeface="Calibri" pitchFamily="34" charset="0"/>
              </a:rPr>
              <a:t>Classify 1 (c1) firmware image</a:t>
            </a:r>
          </a:p>
          <a:p>
            <a:pPr>
              <a:lnSpc>
                <a:spcPct val="80000"/>
              </a:lnSpc>
            </a:pPr>
            <a:r>
              <a:rPr lang="en-US" sz="1800" dirty="0" smtClean="0">
                <a:latin typeface="Calibri" pitchFamily="34" charset="0"/>
              </a:rPr>
              <a:t>Two L3 Classify Engines</a:t>
            </a:r>
          </a:p>
          <a:p>
            <a:pPr lvl="1">
              <a:lnSpc>
                <a:spcPct val="80000"/>
              </a:lnSpc>
            </a:pPr>
            <a:r>
              <a:rPr lang="en-US" sz="1600" dirty="0" smtClean="0">
                <a:latin typeface="Calibri" pitchFamily="34" charset="0"/>
              </a:rPr>
              <a:t>PDSP</a:t>
            </a:r>
          </a:p>
          <a:p>
            <a:pPr lvl="1">
              <a:lnSpc>
                <a:spcPct val="80000"/>
              </a:lnSpc>
            </a:pPr>
            <a:r>
              <a:rPr lang="en-US" sz="1600" dirty="0" smtClean="0">
                <a:latin typeface="Calibri" pitchFamily="34" charset="0"/>
              </a:rPr>
              <a:t>Pass 1 Lookup Table (LUT1)</a:t>
            </a:r>
          </a:p>
          <a:p>
            <a:pPr lvl="1">
              <a:lnSpc>
                <a:spcPct val="80000"/>
              </a:lnSpc>
            </a:pPr>
            <a:r>
              <a:rPr lang="en-US" sz="1600" dirty="0" smtClean="0">
                <a:latin typeface="Calibri" pitchFamily="34" charset="0"/>
              </a:rPr>
              <a:t>Timer</a:t>
            </a:r>
          </a:p>
          <a:p>
            <a:pPr lvl="1">
              <a:lnSpc>
                <a:spcPct val="80000"/>
              </a:lnSpc>
            </a:pPr>
            <a:r>
              <a:rPr lang="en-US" sz="1600" dirty="0" smtClean="0">
                <a:latin typeface="Calibri" pitchFamily="34" charset="0"/>
              </a:rPr>
              <a:t>Classify 1 (c1) firmware image</a:t>
            </a:r>
          </a:p>
          <a:p>
            <a:pPr>
              <a:lnSpc>
                <a:spcPct val="80000"/>
              </a:lnSpc>
            </a:pPr>
            <a:r>
              <a:rPr lang="en-US" sz="1800" dirty="0" smtClean="0">
                <a:latin typeface="Calibri" pitchFamily="34" charset="0"/>
              </a:rPr>
              <a:t>One L4 Classify Engine</a:t>
            </a:r>
          </a:p>
          <a:p>
            <a:pPr lvl="1">
              <a:lnSpc>
                <a:spcPct val="80000"/>
              </a:lnSpc>
            </a:pPr>
            <a:r>
              <a:rPr lang="en-US" sz="1600" dirty="0" smtClean="0">
                <a:latin typeface="Calibri" pitchFamily="34" charset="0"/>
              </a:rPr>
              <a:t>PDSP</a:t>
            </a:r>
          </a:p>
          <a:p>
            <a:pPr lvl="1">
              <a:lnSpc>
                <a:spcPct val="80000"/>
              </a:lnSpc>
            </a:pPr>
            <a:r>
              <a:rPr lang="en-US" sz="1600" dirty="0" smtClean="0">
                <a:latin typeface="Calibri" pitchFamily="34" charset="0"/>
              </a:rPr>
              <a:t>Pass 2 Lookup Table (LUT2)</a:t>
            </a:r>
          </a:p>
          <a:p>
            <a:pPr lvl="1">
              <a:lnSpc>
                <a:spcPct val="80000"/>
              </a:lnSpc>
            </a:pPr>
            <a:r>
              <a:rPr lang="en-US" sz="1600" dirty="0" smtClean="0">
                <a:latin typeface="Calibri" pitchFamily="34" charset="0"/>
              </a:rPr>
              <a:t>Timer</a:t>
            </a:r>
          </a:p>
          <a:p>
            <a:pPr lvl="1">
              <a:lnSpc>
                <a:spcPct val="80000"/>
              </a:lnSpc>
            </a:pPr>
            <a:r>
              <a:rPr lang="en-US" sz="1600" dirty="0" smtClean="0">
                <a:latin typeface="Calibri" pitchFamily="34" charset="0"/>
              </a:rPr>
              <a:t>Classify 2 (c2) firmware image</a:t>
            </a:r>
          </a:p>
          <a:p>
            <a:pPr>
              <a:lnSpc>
                <a:spcPct val="80000"/>
              </a:lnSpc>
            </a:pPr>
            <a:r>
              <a:rPr lang="en-US" sz="1800" dirty="0" smtClean="0">
                <a:latin typeface="Calibri" pitchFamily="34" charset="0"/>
              </a:rPr>
              <a:t>Two Modify/Multi-Route Engines</a:t>
            </a:r>
          </a:p>
          <a:p>
            <a:pPr lvl="1">
              <a:lnSpc>
                <a:spcPct val="80000"/>
              </a:lnSpc>
            </a:pPr>
            <a:r>
              <a:rPr lang="en-US" sz="1600" dirty="0" smtClean="0">
                <a:latin typeface="Calibri" pitchFamily="34" charset="0"/>
              </a:rPr>
              <a:t>PDSP</a:t>
            </a:r>
          </a:p>
          <a:p>
            <a:pPr lvl="1">
              <a:lnSpc>
                <a:spcPct val="80000"/>
              </a:lnSpc>
            </a:pPr>
            <a:r>
              <a:rPr lang="en-US" sz="1600" dirty="0" smtClean="0">
                <a:latin typeface="Calibri" pitchFamily="34" charset="0"/>
              </a:rPr>
              <a:t>Timer</a:t>
            </a:r>
          </a:p>
          <a:p>
            <a:pPr lvl="1">
              <a:lnSpc>
                <a:spcPct val="80000"/>
              </a:lnSpc>
            </a:pPr>
            <a:r>
              <a:rPr lang="en-US" sz="1600" dirty="0" smtClean="0">
                <a:latin typeface="Calibri" pitchFamily="34" charset="0"/>
              </a:rPr>
              <a:t>Modify (m) firmware image</a:t>
            </a:r>
          </a:p>
        </p:txBody>
      </p:sp>
      <p:graphicFrame>
        <p:nvGraphicFramePr>
          <p:cNvPr id="2050" name="Object 5"/>
          <p:cNvGraphicFramePr>
            <a:graphicFrameLocks noChangeAspect="1"/>
          </p:cNvGraphicFramePr>
          <p:nvPr/>
        </p:nvGraphicFramePr>
        <p:xfrm>
          <a:off x="5707063" y="88900"/>
          <a:ext cx="3295650" cy="6673850"/>
        </p:xfrm>
        <a:graphic>
          <a:graphicData uri="http://schemas.openxmlformats.org/presentationml/2006/ole">
            <p:oleObj spid="_x0000_s2050" name="Visio" r:id="rId5" imgW="4618733" imgH="9183721"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35179"/>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747" name="Rectangle 2"/>
          <p:cNvSpPr>
            <a:spLocks noGrp="1" noChangeArrowheads="1"/>
          </p:cNvSpPr>
          <p:nvPr>
            <p:ph type="title" idx="4294967295"/>
          </p:nvPr>
        </p:nvSpPr>
        <p:spPr>
          <a:xfrm>
            <a:off x="361950" y="82550"/>
            <a:ext cx="8458200" cy="777875"/>
          </a:xfrm>
          <a:noFill/>
        </p:spPr>
        <p:txBody>
          <a:bodyPr/>
          <a:lstStyle/>
          <a:p>
            <a:r>
              <a:rPr lang="en-US" dirty="0" smtClean="0">
                <a:latin typeface="Calibri" pitchFamily="34" charset="0"/>
              </a:rPr>
              <a:t>Packet Accelerator: LLD</a:t>
            </a:r>
          </a:p>
        </p:txBody>
      </p:sp>
      <p:sp>
        <p:nvSpPr>
          <p:cNvPr id="3174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NETCP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Firmware</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Low Level Driver (LLD)</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Programming Example</a:t>
            </a:r>
            <a:endParaRPr lang="en-US" altLang="zh-TW" sz="3600" dirty="0">
              <a:latin typeface="Calibri" pitchFamily="34" charset="0"/>
              <a:ea typeface="PMingLiU" pitchFamily="18" charset="-120"/>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32771" name="Rectangle 3"/>
          <p:cNvSpPr>
            <a:spLocks noGrp="1" noChangeArrowheads="1"/>
          </p:cNvSpPr>
          <p:nvPr>
            <p:ph idx="1"/>
          </p:nvPr>
        </p:nvSpPr>
        <p:spPr>
          <a:xfrm>
            <a:off x="393700" y="846138"/>
            <a:ext cx="8378825" cy="5334000"/>
          </a:xfrm>
        </p:spPr>
        <p:txBody>
          <a:bodyPr/>
          <a:lstStyle/>
          <a:p>
            <a:pPr>
              <a:defRPr/>
            </a:pPr>
            <a:r>
              <a:rPr lang="en-US" altLang="zh-TW" sz="1800" dirty="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pPr>
              <a:defRPr/>
            </a:pPr>
            <a:r>
              <a:rPr lang="en-US" altLang="zh-TW" sz="1800" dirty="0" smtClean="0">
                <a:latin typeface="Calibri" pitchFamily="34" charset="0"/>
                <a:ea typeface="PMingLiU" pitchFamily="18" charset="-120"/>
              </a:rPr>
              <a:t>PA LLD provides the command/response interface for PA configurations:</a:t>
            </a:r>
          </a:p>
          <a:p>
            <a:pPr marL="646113" lvl="1" indent="-304800">
              <a:defRPr/>
            </a:pPr>
            <a:r>
              <a:rPr lang="en-US" altLang="zh-TW" sz="1800" dirty="0" smtClean="0">
                <a:latin typeface="Calibri" pitchFamily="34" charset="0"/>
                <a:ea typeface="PMingLiU" pitchFamily="18" charset="-120"/>
              </a:rPr>
              <a:t>LUT1</a:t>
            </a:r>
          </a:p>
          <a:p>
            <a:pPr marL="646113" lvl="1" indent="-304800">
              <a:defRPr/>
            </a:pPr>
            <a:r>
              <a:rPr lang="en-US" altLang="zh-TW" sz="1800" dirty="0" smtClean="0">
                <a:latin typeface="Calibri" pitchFamily="34" charset="0"/>
                <a:ea typeface="PMingLiU" pitchFamily="18" charset="-120"/>
              </a:rPr>
              <a:t>LUT2</a:t>
            </a:r>
          </a:p>
          <a:p>
            <a:pPr marL="646113" lvl="1" indent="-304800">
              <a:defRPr/>
            </a:pPr>
            <a:r>
              <a:rPr lang="en-US" altLang="zh-TW" sz="1800" dirty="0" smtClean="0">
                <a:latin typeface="Calibri" pitchFamily="34" charset="0"/>
                <a:ea typeface="PMingLiU" pitchFamily="18" charset="-120"/>
              </a:rPr>
              <a:t>CRC generation</a:t>
            </a:r>
          </a:p>
          <a:p>
            <a:pPr marL="646113" lvl="1" indent="-304800">
              <a:defRPr/>
            </a:pPr>
            <a:r>
              <a:rPr lang="en-US" altLang="zh-TW" sz="1800" dirty="0" smtClean="0">
                <a:latin typeface="Calibri" pitchFamily="34" charset="0"/>
                <a:ea typeface="PMingLiU" pitchFamily="18" charset="-120"/>
              </a:rPr>
              <a:t>Multi-route</a:t>
            </a:r>
          </a:p>
          <a:p>
            <a:pPr marL="646113" lvl="1" indent="-304800">
              <a:buFontTx/>
              <a:buNone/>
              <a:defRPr/>
            </a:pPr>
            <a:r>
              <a:rPr lang="en-US" altLang="zh-TW" sz="1800" dirty="0" smtClean="0">
                <a:latin typeface="Calibri" pitchFamily="34" charset="0"/>
                <a:ea typeface="PMingLiU" pitchFamily="18" charset="-120"/>
              </a:rPr>
              <a:t>NOTE:  The most general configuration must entered into the PDSPs before any overlapping, more specific configuration</a:t>
            </a:r>
          </a:p>
          <a:p>
            <a:pPr>
              <a:defRPr/>
            </a:pPr>
            <a:r>
              <a:rPr lang="en-US" altLang="zh-TW" sz="1800" dirty="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pPr>
              <a:defRPr/>
            </a:pPr>
            <a:r>
              <a:rPr lang="en-US" altLang="zh-TW" sz="1800" dirty="0" smtClean="0">
                <a:latin typeface="Calibri" pitchFamily="34" charset="0"/>
                <a:ea typeface="PMingLiU" pitchFamily="18" charset="-120"/>
              </a:rPr>
              <a:t>PA LLD does not provide transport layer; This is handled by the </a:t>
            </a:r>
            <a:r>
              <a:rPr lang="en-US" altLang="zh-TW" sz="1800" dirty="0" err="1" smtClean="0">
                <a:latin typeface="Calibri" pitchFamily="34" charset="0"/>
                <a:ea typeface="PMingLiU" pitchFamily="18" charset="-120"/>
              </a:rPr>
              <a:t>Multicore</a:t>
            </a:r>
            <a:r>
              <a:rPr lang="en-US" altLang="zh-TW" sz="1800" dirty="0" smtClean="0">
                <a:latin typeface="Calibri" pitchFamily="34" charset="0"/>
                <a:ea typeface="PMingLiU" pitchFamily="18" charset="-120"/>
              </a:rPr>
              <a:t> Navigator. </a:t>
            </a:r>
          </a:p>
          <a:p>
            <a:pPr>
              <a:defRPr/>
            </a:pPr>
            <a:r>
              <a:rPr lang="en-US" altLang="zh-TW" sz="1800" dirty="0" smtClean="0">
                <a:latin typeface="Calibri" pitchFamily="34" charset="0"/>
                <a:ea typeface="PMingLiU" pitchFamily="18" charset="-120"/>
              </a:rPr>
              <a:t>API calls are non-blocking.</a:t>
            </a:r>
          </a:p>
          <a:p>
            <a:pPr>
              <a:defRPr/>
            </a:pPr>
            <a:r>
              <a:rPr lang="en-US" altLang="zh-TW" sz="1800" dirty="0" smtClean="0">
                <a:latin typeface="Calibri" pitchFamily="34" charset="0"/>
                <a:ea typeface="PMingLiU" pitchFamily="18" charset="-120"/>
              </a:rPr>
              <a:t>PA LLD reference within MCSDK: </a:t>
            </a:r>
            <a:r>
              <a:rPr lang="en-US" altLang="zh-TW" sz="1800" b="1" dirty="0" smtClean="0">
                <a:latin typeface="Courier New" pitchFamily="49" charset="0"/>
                <a:ea typeface="PMingLiU" pitchFamily="18" charset="-120"/>
                <a:cs typeface="Courier New" pitchFamily="49" charset="0"/>
              </a:rPr>
              <a:t>pa/docs/paDocs.chm</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3076"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3074" name="Object 6"/>
          <p:cNvGraphicFramePr>
            <a:graphicFrameLocks noChangeAspect="1"/>
          </p:cNvGraphicFramePr>
          <p:nvPr/>
        </p:nvGraphicFramePr>
        <p:xfrm>
          <a:off x="4071938" y="1093788"/>
          <a:ext cx="4252912" cy="4886325"/>
        </p:xfrm>
        <a:graphic>
          <a:graphicData uri="http://schemas.openxmlformats.org/presentationml/2006/ole">
            <p:oleObj spid="_x0000_s3074" name="Visio" r:id="rId5" imgW="4618733" imgH="5304547"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4110"/>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35843"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94960"/>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iHandle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ethInfo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routeInfo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nextRtFail</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uint16_t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cmdSize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*reply, int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cmdDest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35880"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22930"/>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12508"/>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dirty="0" smtClean="0">
                <a:latin typeface="Calibri" pitchFamily="34" charset="0"/>
                <a:ea typeface="PMingLiU" pitchFamily="18" charset="-120"/>
              </a:rPr>
              <a:t>NETCP Overview</a:t>
            </a:r>
          </a:p>
          <a:p>
            <a:pPr>
              <a:lnSpc>
                <a:spcPct val="75000"/>
              </a:lnSpc>
            </a:pPr>
            <a:r>
              <a:rPr lang="en-US" altLang="zh-TW" sz="3600" dirty="0" smtClean="0">
                <a:latin typeface="Calibri" pitchFamily="34" charset="0"/>
                <a:ea typeface="PMingLiU" pitchFamily="18" charset="-120"/>
              </a:rPr>
              <a:t>PA </a:t>
            </a:r>
            <a:r>
              <a:rPr lang="en-US" altLang="zh-TW" sz="3600" dirty="0" smtClean="0">
                <a:latin typeface="Calibri" pitchFamily="34" charset="0"/>
                <a:ea typeface="PMingLiU" pitchFamily="18" charset="-120"/>
              </a:rPr>
              <a:t>Overview</a:t>
            </a:r>
            <a:endParaRPr lang="en-US" altLang="zh-TW" sz="3600" dirty="0" smtClean="0">
              <a:latin typeface="Calibri" pitchFamily="34" charset="0"/>
              <a:ea typeface="PMingLiU" pitchFamily="18" charset="-120"/>
            </a:endParaRPr>
          </a:p>
          <a:p>
            <a:pPr>
              <a:lnSpc>
                <a:spcPct val="75000"/>
              </a:lnSpc>
            </a:pPr>
            <a:r>
              <a:rPr lang="en-US" sz="3600" dirty="0" smtClean="0">
                <a:latin typeface="Calibri" pitchFamily="34" charset="0"/>
              </a:rPr>
              <a:t>PA </a:t>
            </a:r>
            <a:r>
              <a:rPr lang="en-US" sz="3600" dirty="0" smtClean="0">
                <a:latin typeface="Calibri" pitchFamily="34" charset="0"/>
              </a:rPr>
              <a:t>Firmware</a:t>
            </a:r>
          </a:p>
          <a:p>
            <a:pPr>
              <a:lnSpc>
                <a:spcPct val="75000"/>
              </a:lnSpc>
            </a:pPr>
            <a:r>
              <a:rPr lang="en-US" sz="3600" dirty="0" smtClean="0">
                <a:latin typeface="Calibri" pitchFamily="34" charset="0"/>
              </a:rPr>
              <a:t>PA Low Level Driver (LLD)</a:t>
            </a:r>
          </a:p>
          <a:p>
            <a:pPr>
              <a:lnSpc>
                <a:spcPct val="75000"/>
              </a:lnSpc>
            </a:pPr>
            <a:r>
              <a:rPr lang="en-US" sz="3600" dirty="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LLD HTML Documentation</a:t>
            </a:r>
          </a:p>
        </p:txBody>
      </p:sp>
      <p:sp>
        <p:nvSpPr>
          <p:cNvPr id="38915" name="Content Placeholder 2"/>
          <p:cNvSpPr>
            <a:spLocks noGrp="1"/>
          </p:cNvSpPr>
          <p:nvPr>
            <p:ph idx="1"/>
          </p:nvPr>
        </p:nvSpPr>
        <p:spPr/>
        <p:txBody>
          <a:bodyPr/>
          <a:lstStyle/>
          <a:p>
            <a:pPr>
              <a:buFont typeface="Arial" charset="0"/>
              <a:buNone/>
            </a:pPr>
            <a:r>
              <a:rPr lang="en-US" smtClean="0"/>
              <a:t>Show example from the HTML file:</a:t>
            </a:r>
          </a:p>
          <a:p>
            <a:r>
              <a:rPr lang="en-US" smtClean="0"/>
              <a:t>Pa_addMac</a:t>
            </a:r>
          </a:p>
          <a:p>
            <a:r>
              <a:rPr lang="en-US" smtClean="0"/>
              <a:t>Pa_configExceptionRoute </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31775" y="42863"/>
            <a:ext cx="8458200" cy="814387"/>
          </a:xfrm>
        </p:spPr>
        <p:txBody>
          <a:bodyPr/>
          <a:lstStyle/>
          <a:p>
            <a:r>
              <a:rPr lang="en-US" smtClean="0"/>
              <a:t>Download the Firmware</a:t>
            </a:r>
          </a:p>
        </p:txBody>
      </p:sp>
      <p:sp>
        <p:nvSpPr>
          <p:cNvPr id="6" name="Content Placeholder 3"/>
          <p:cNvSpPr>
            <a:spLocks noGrp="1"/>
          </p:cNvSpPr>
          <p:nvPr>
            <p:ph type="body" sz="half" idx="1"/>
          </p:nvPr>
        </p:nvSpPr>
        <p:spPr>
          <a:xfrm>
            <a:off x="333375" y="1185863"/>
            <a:ext cx="7896225" cy="4692650"/>
          </a:xfrm>
        </p:spPr>
        <p:txBody>
          <a:bodyPr/>
          <a:lstStyle/>
          <a:p>
            <a:pPr>
              <a:buFont typeface="Arial" charset="0"/>
              <a:buNone/>
              <a:defRPr/>
            </a:pPr>
            <a:r>
              <a:rPr lang="en-US" sz="1200" dirty="0" smtClean="0">
                <a:latin typeface="Courier New" pitchFamily="49" charset="0"/>
                <a:cs typeface="Courier New" pitchFamily="49" charset="0"/>
              </a:rPr>
              <a:t>Int </a:t>
            </a:r>
            <a:r>
              <a:rPr lang="en-US" sz="1200" b="1" dirty="0" err="1" smtClean="0">
                <a:latin typeface="Courier New" pitchFamily="49" charset="0"/>
                <a:cs typeface="Courier New" pitchFamily="49" charset="0"/>
              </a:rPr>
              <a:t>paDownloadFirmware</a:t>
            </a:r>
            <a:r>
              <a:rPr lang="en-US" sz="1200" b="1" dirty="0" smtClean="0">
                <a:latin typeface="Courier New" pitchFamily="49" charset="0"/>
                <a:cs typeface="Courier New" pitchFamily="49" charset="0"/>
              </a:rPr>
              <a:t> (void)</a:t>
            </a: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r>
              <a:rPr lang="en-US" sz="1200" dirty="0" smtClean="0">
                <a:latin typeface="Courier New" pitchFamily="49" charset="0"/>
                <a:cs typeface="Courier New" pitchFamily="49" charset="0"/>
              </a:rPr>
              <a:t>  Int i;</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pa_STATE_RESET</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PDPSs 0-2 use image c1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0; i &lt; 3;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)c1, c1Size);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fr-FR" sz="1200" dirty="0" smtClean="0">
                <a:latin typeface="Courier New" pitchFamily="49" charset="0"/>
                <a:cs typeface="Courier New" pitchFamily="49" charset="0"/>
              </a:rPr>
              <a:t>  /* PDSP 3 uses image c2 */</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3,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)c2, c2Size);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PDSPs 4-5 use image m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4; i &lt; 6;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)m, </a:t>
            </a:r>
            <a:r>
              <a:rPr lang="en-US" sz="1200" b="1" dirty="0" err="1" smtClean="0">
                <a:latin typeface="Courier New" pitchFamily="49" charset="0"/>
                <a:cs typeface="Courier New" pitchFamily="49" charset="0"/>
              </a:rPr>
              <a:t>mSize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pa_STATE_ENABLE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smtClean="0">
                <a:latin typeface="Courier New" pitchFamily="49" charset="0"/>
                <a:cs typeface="Courier New" pitchFamily="49" charset="0"/>
              </a:rPr>
              <a:t>return (0);</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endParaRPr lang="en-US" sz="105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38333"/>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4096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4096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NETCP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Firmware</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Low Level Driver (LLD)</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Programming Example</a:t>
            </a:r>
            <a:endParaRPr lang="en-US" altLang="zh-TW" sz="3600" dirty="0">
              <a:latin typeface="Calibri" pitchFamily="34" charset="0"/>
              <a:ea typeface="PMingLiU" pitchFamily="18" charset="-120"/>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7"/>
          <p:cNvSpPr txBox="1">
            <a:spLocks noChangeArrowheads="1"/>
          </p:cNvSpPr>
          <p:nvPr/>
        </p:nvSpPr>
        <p:spPr bwMode="auto">
          <a:xfrm>
            <a:off x="187325" y="64008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98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1988"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89"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199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3"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94"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1995"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41999"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42002"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3011" name="Rectangle 2"/>
          <p:cNvSpPr>
            <a:spLocks noGrp="1" noChangeArrowheads="1"/>
          </p:cNvSpPr>
          <p:nvPr>
            <p:ph type="title"/>
          </p:nvPr>
        </p:nvSpPr>
        <p:spPr>
          <a:xfrm>
            <a:off x="231775" y="69850"/>
            <a:ext cx="8458200" cy="814388"/>
          </a:xfrm>
        </p:spPr>
        <p:txBody>
          <a:bodyPr/>
          <a:lstStyle/>
          <a:p>
            <a:r>
              <a:rPr lang="en-US" smtClean="0">
                <a:latin typeface="Calibri" pitchFamily="34" charset="0"/>
              </a:rPr>
              <a:t>PA LLD: PA Routing</a:t>
            </a:r>
          </a:p>
        </p:txBody>
      </p:sp>
      <p:sp>
        <p:nvSpPr>
          <p:cNvPr id="43012" name="Rectangle 3"/>
          <p:cNvSpPr>
            <a:spLocks noGrp="1" noChangeArrowheads="1"/>
          </p:cNvSpPr>
          <p:nvPr>
            <p:ph type="body" sz="half" idx="1"/>
          </p:nvPr>
        </p:nvSpPr>
        <p:spPr>
          <a:xfrm>
            <a:off x="333375" y="877888"/>
            <a:ext cx="4157663" cy="4692650"/>
          </a:xfrm>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43013" name="Text Box 4"/>
          <p:cNvSpPr txBox="1">
            <a:spLocks noChangeArrowheads="1"/>
          </p:cNvSpPr>
          <p:nvPr/>
        </p:nvSpPr>
        <p:spPr bwMode="auto">
          <a:xfrm>
            <a:off x="4613275" y="877888"/>
            <a:ext cx="4206875" cy="2770187"/>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200" b="1">
                <a:latin typeface="Courier New" pitchFamily="49" charset="0"/>
              </a:rPr>
              <a:t>paRouteInfo_t macRoute;</a:t>
            </a:r>
          </a:p>
          <a:p>
            <a:pPr algn="l">
              <a:spcBef>
                <a:spcPct val="50000"/>
              </a:spcBef>
            </a:pPr>
            <a:r>
              <a:rPr lang="en-US" sz="1200" b="1">
                <a:solidFill>
                  <a:srgbClr val="008000"/>
                </a:solidFill>
                <a:latin typeface="Courier New" pitchFamily="49" charset="0"/>
              </a:rPr>
              <a:t>/* Continue parsing -- try to match IP handle*/</a:t>
            </a:r>
            <a:endParaRPr lang="en-US" sz="1200" b="1">
              <a:latin typeface="Courier New" pitchFamily="49" charset="0"/>
            </a:endParaRPr>
          </a:p>
          <a:p>
            <a:pPr algn="l">
              <a:spcBef>
                <a:spcPct val="50000"/>
              </a:spcBef>
            </a:pPr>
            <a:r>
              <a:rPr lang="en-US" sz="1200" b="1">
                <a:latin typeface="Courier New" pitchFamily="49" charset="0"/>
              </a:rPr>
              <a:t>macRoute.dest = pa_DEST_CONTINUE_PARSE; </a:t>
            </a:r>
          </a:p>
          <a:p>
            <a:pPr algn="l">
              <a:spcBef>
                <a:spcPct val="50000"/>
              </a:spcBef>
            </a:pPr>
            <a:r>
              <a:rPr lang="en-US" sz="1200" b="1">
                <a:latin typeface="Courier New" pitchFamily="49" charset="0"/>
              </a:rPr>
              <a:t>macRoute.flowId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macRoute.queue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macRoute.swInfo1 = 0;      </a:t>
            </a:r>
            <a:r>
              <a:rPr lang="en-US" sz="1200" b="1">
                <a:solidFill>
                  <a:srgbClr val="008000"/>
                </a:solidFill>
                <a:latin typeface="Courier New" pitchFamily="49" charset="0"/>
              </a:rPr>
              <a:t>/* Don’t Care */</a:t>
            </a:r>
          </a:p>
        </p:txBody>
      </p:sp>
      <p:sp>
        <p:nvSpPr>
          <p:cNvPr id="43014" name="Text Box 5"/>
          <p:cNvSpPr txBox="1">
            <a:spLocks noChangeArrowheads="1"/>
          </p:cNvSpPr>
          <p:nvPr/>
        </p:nvSpPr>
        <p:spPr bwMode="auto">
          <a:xfrm>
            <a:off x="4614863" y="3702050"/>
            <a:ext cx="4206875" cy="3140075"/>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200" b="1">
                <a:latin typeface="Courier New" pitchFamily="49" charset="0"/>
              </a:rPr>
              <a:t>paRouteInfo_t portRoute;</a:t>
            </a:r>
          </a:p>
          <a:p>
            <a:pPr algn="l">
              <a:spcBef>
                <a:spcPct val="50000"/>
              </a:spcBef>
            </a:pPr>
            <a:r>
              <a:rPr lang="en-US" sz="1200" b="1">
                <a:solidFill>
                  <a:srgbClr val="008000"/>
                </a:solidFill>
                <a:latin typeface="Courier New" pitchFamily="49" charset="0"/>
              </a:rPr>
              <a:t>/* Send all matches to the queue specified */</a:t>
            </a:r>
            <a:endParaRPr lang="en-US" sz="1200" b="1">
              <a:latin typeface="Courier New" pitchFamily="49" charset="0"/>
            </a:endParaRPr>
          </a:p>
          <a:p>
            <a:pPr algn="l">
              <a:spcBef>
                <a:spcPct val="50000"/>
              </a:spcBef>
            </a:pPr>
            <a:r>
              <a:rPr lang="en-US" sz="1200" b="1">
                <a:latin typeface="Courier New" pitchFamily="49" charset="0"/>
              </a:rPr>
              <a:t>portRoute.dest = pa_DEST_HOST;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portRoute.flowId = 5;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portRoute.queue = 900;      </a:t>
            </a:r>
          </a:p>
          <a:p>
            <a:pPr algn="l">
              <a:spcBef>
                <a:spcPct val="50000"/>
              </a:spcBef>
            </a:pPr>
            <a:r>
              <a:rPr lang="en-US" sz="1200" b="1">
                <a:latin typeface="Courier New" pitchFamily="49" charset="0"/>
              </a:rPr>
              <a:t>portRoute.mRouteHandle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portRoute.swInfo1 = 0;      </a:t>
            </a:r>
            <a:r>
              <a:rPr lang="en-US" sz="12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4035"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4036"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37"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4038"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39"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0"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1"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42"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4043"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4044"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44053"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00"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4101"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p:spPr>
        <p:txBody>
          <a:bodyPr wrap="none" anchor="ctr"/>
          <a:lstStyle/>
          <a:p>
            <a:endParaRPr lang="en-US"/>
          </a:p>
        </p:txBody>
      </p:sp>
      <p:sp>
        <p:nvSpPr>
          <p:cNvPr id="4103"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4104"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4105"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4106"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4107"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4108"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4109"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4110"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4111"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4112"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4098" name="Object 39"/>
          <p:cNvGraphicFramePr>
            <a:graphicFrameLocks noChangeAspect="1"/>
          </p:cNvGraphicFramePr>
          <p:nvPr/>
        </p:nvGraphicFramePr>
        <p:xfrm>
          <a:off x="3490913" y="646113"/>
          <a:ext cx="4737100" cy="6211887"/>
        </p:xfrm>
        <a:graphic>
          <a:graphicData uri="http://schemas.openxmlformats.org/presentationml/2006/ole">
            <p:oleObj spid="_x0000_s4098"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5124"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5125"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5126"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5127"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5128"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5129"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5130"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5131"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5132"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5133"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5134"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5135"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5122" name="Object 28"/>
          <p:cNvGraphicFramePr>
            <a:graphicFrameLocks noChangeAspect="1"/>
          </p:cNvGraphicFramePr>
          <p:nvPr/>
        </p:nvGraphicFramePr>
        <p:xfrm>
          <a:off x="3490913" y="646113"/>
          <a:ext cx="4737100" cy="6211887"/>
        </p:xfrm>
        <a:graphic>
          <a:graphicData uri="http://schemas.openxmlformats.org/presentationml/2006/ole">
            <p:oleObj spid="_x0000_s512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5059"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5060"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1"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5062"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3"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4"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5"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6"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5067"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5068"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45075"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6148"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6149"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6150"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6151"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6152"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6153"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6154"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6155"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6156"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6157"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6158"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6159"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6146" name="Object 27"/>
          <p:cNvGraphicFramePr>
            <a:graphicFrameLocks noChangeAspect="1"/>
          </p:cNvGraphicFramePr>
          <p:nvPr/>
        </p:nvGraphicFramePr>
        <p:xfrm>
          <a:off x="3490913" y="646113"/>
          <a:ext cx="4737100" cy="6211887"/>
        </p:xfrm>
        <a:graphic>
          <a:graphicData uri="http://schemas.openxmlformats.org/presentationml/2006/ole">
            <p:oleObj spid="_x0000_s6146"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1172662"/>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4578" name="Rectangle 2"/>
          <p:cNvSpPr>
            <a:spLocks noGrp="1" noChangeArrowheads="1"/>
          </p:cNvSpPr>
          <p:nvPr>
            <p:ph type="title"/>
          </p:nvPr>
        </p:nvSpPr>
        <p:spPr>
          <a:xfrm>
            <a:off x="287338" y="120650"/>
            <a:ext cx="8458200" cy="776288"/>
          </a:xfrm>
          <a:noFill/>
        </p:spPr>
        <p:txBody>
          <a:bodyPr/>
          <a:lstStyle/>
          <a:p>
            <a:r>
              <a:rPr lang="en-US" dirty="0" smtClean="0">
                <a:latin typeface="Calibri" pitchFamily="34" charset="0"/>
              </a:rPr>
              <a:t>NETCP Overview</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dirty="0" smtClean="0">
                <a:latin typeface="Calibri" pitchFamily="34" charset="0"/>
                <a:ea typeface="PMingLiU" pitchFamily="18" charset="-120"/>
              </a:rPr>
              <a:t>NETCP Overview</a:t>
            </a:r>
          </a:p>
          <a:p>
            <a:pPr>
              <a:lnSpc>
                <a:spcPct val="75000"/>
              </a:lnSpc>
            </a:pPr>
            <a:r>
              <a:rPr lang="en-US" altLang="zh-TW" sz="3600" dirty="0" smtClean="0">
                <a:latin typeface="Calibri" pitchFamily="34" charset="0"/>
                <a:ea typeface="PMingLiU" pitchFamily="18" charset="-120"/>
              </a:rPr>
              <a:t>PA </a:t>
            </a:r>
            <a:r>
              <a:rPr lang="en-US" altLang="zh-TW" sz="3600" dirty="0" smtClean="0">
                <a:latin typeface="Calibri" pitchFamily="34" charset="0"/>
                <a:ea typeface="PMingLiU" pitchFamily="18" charset="-120"/>
              </a:rPr>
              <a:t>Overview</a:t>
            </a:r>
            <a:endParaRPr lang="en-US" altLang="zh-TW" sz="3600" dirty="0" smtClean="0">
              <a:latin typeface="Calibri" pitchFamily="34" charset="0"/>
              <a:ea typeface="PMingLiU" pitchFamily="18" charset="-120"/>
            </a:endParaRPr>
          </a:p>
          <a:p>
            <a:pPr>
              <a:lnSpc>
                <a:spcPct val="75000"/>
              </a:lnSpc>
            </a:pPr>
            <a:r>
              <a:rPr lang="en-US" sz="3600" dirty="0" smtClean="0">
                <a:latin typeface="Calibri" pitchFamily="34" charset="0"/>
              </a:rPr>
              <a:t>PA </a:t>
            </a:r>
            <a:r>
              <a:rPr lang="en-US" sz="3600" dirty="0" smtClean="0">
                <a:latin typeface="Calibri" pitchFamily="34" charset="0"/>
              </a:rPr>
              <a:t>Firmware</a:t>
            </a:r>
          </a:p>
          <a:p>
            <a:pPr>
              <a:lnSpc>
                <a:spcPct val="75000"/>
              </a:lnSpc>
            </a:pPr>
            <a:r>
              <a:rPr lang="en-US" sz="3600" dirty="0" smtClean="0">
                <a:latin typeface="Calibri" pitchFamily="34" charset="0"/>
              </a:rPr>
              <a:t>PA Low Level Driver (LLD)</a:t>
            </a:r>
          </a:p>
          <a:p>
            <a:pPr>
              <a:lnSpc>
                <a:spcPct val="75000"/>
              </a:lnSpc>
            </a:pPr>
            <a:r>
              <a:rPr lang="en-US" sz="3600" dirty="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717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7173"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7170" name="Object 28"/>
          <p:cNvGraphicFramePr>
            <a:graphicFrameLocks noChangeAspect="1"/>
          </p:cNvGraphicFramePr>
          <p:nvPr/>
        </p:nvGraphicFramePr>
        <p:xfrm>
          <a:off x="3490913" y="646113"/>
          <a:ext cx="4737100" cy="6211887"/>
        </p:xfrm>
        <a:graphic>
          <a:graphicData uri="http://schemas.openxmlformats.org/presentationml/2006/ole">
            <p:oleObj spid="_x0000_s7170"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7175"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7176"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7177"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7178"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7179"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7180"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7181"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7182"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7183"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7184"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8196"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8194" name="Object 28"/>
          <p:cNvGraphicFramePr>
            <a:graphicFrameLocks noChangeAspect="1"/>
          </p:cNvGraphicFramePr>
          <p:nvPr/>
        </p:nvGraphicFramePr>
        <p:xfrm>
          <a:off x="3490913" y="646113"/>
          <a:ext cx="4737100" cy="6211887"/>
        </p:xfrm>
        <a:graphic>
          <a:graphicData uri="http://schemas.openxmlformats.org/presentationml/2006/ole">
            <p:oleObj spid="_x0000_s8194" name="Visio" r:id="rId5" imgW="7083552" imgH="9183672" progId="Visio.Drawing.11">
              <p:embed/>
            </p:oleObj>
          </a:graphicData>
        </a:graphic>
      </p:graphicFrame>
      <p:sp>
        <p:nvSpPr>
          <p:cNvPr id="8197"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8199"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8200"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8201"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8202"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8203"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8204"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8205"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8206"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8207"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8208"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9220"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9221"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9218" name="Object 29"/>
          <p:cNvGraphicFramePr>
            <a:graphicFrameLocks noChangeAspect="1"/>
          </p:cNvGraphicFramePr>
          <p:nvPr/>
        </p:nvGraphicFramePr>
        <p:xfrm>
          <a:off x="3490913" y="646113"/>
          <a:ext cx="4737100" cy="6211887"/>
        </p:xfrm>
        <a:graphic>
          <a:graphicData uri="http://schemas.openxmlformats.org/presentationml/2006/ole">
            <p:oleObj spid="_x0000_s9218"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9223"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9224"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9225"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9226"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9227"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9228"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9229"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9230"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9231"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9232"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10255"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0242"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608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608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8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608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9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609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609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46097"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710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7108"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09"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711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3"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14"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7115"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7116"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712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7127"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1268"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1126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127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127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127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127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127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127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127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127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127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1266" name="Object 13"/>
          <p:cNvGraphicFramePr>
            <a:graphicFrameLocks noChangeAspect="1"/>
          </p:cNvGraphicFramePr>
          <p:nvPr/>
        </p:nvGraphicFramePr>
        <p:xfrm>
          <a:off x="3490913" y="646113"/>
          <a:ext cx="4737100" cy="6211887"/>
        </p:xfrm>
        <a:graphic>
          <a:graphicData uri="http://schemas.openxmlformats.org/presentationml/2006/ole">
            <p:oleObj spid="_x0000_s11266" name="Visio" r:id="rId5" imgW="7083552" imgH="9183672" progId="Visio.Drawing.11">
              <p:embed/>
            </p:oleObj>
          </a:graphicData>
        </a:graphic>
      </p:graphicFrame>
      <p:sp>
        <p:nvSpPr>
          <p:cNvPr id="11279"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2"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2293"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2294"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2295"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2296"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2297"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2298"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2299"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2300"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2301"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2290" name="Object 18"/>
          <p:cNvGraphicFramePr>
            <a:graphicFrameLocks noChangeAspect="1"/>
          </p:cNvGraphicFramePr>
          <p:nvPr/>
        </p:nvGraphicFramePr>
        <p:xfrm>
          <a:off x="3490913" y="646113"/>
          <a:ext cx="4737100" cy="6211887"/>
        </p:xfrm>
        <a:graphic>
          <a:graphicData uri="http://schemas.openxmlformats.org/presentationml/2006/ole">
            <p:oleObj spid="_x0000_s12290" name="Visio" r:id="rId5" imgW="7083552" imgH="9183672" progId="Visio.Drawing.11">
              <p:embed/>
            </p:oleObj>
          </a:graphicData>
        </a:graphic>
      </p:graphicFrame>
      <p:sp>
        <p:nvSpPr>
          <p:cNvPr id="12302"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2303"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3316"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3317"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3318"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3319"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3320"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3321"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3322"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3323"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3324"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3325"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3326"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3327"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p:spPr>
        <p:txBody>
          <a:bodyPr wrap="none" anchor="ctr"/>
          <a:lstStyle/>
          <a:p>
            <a:endParaRPr lang="en-US"/>
          </a:p>
        </p:txBody>
      </p:sp>
      <p:graphicFrame>
        <p:nvGraphicFramePr>
          <p:cNvPr id="13314" name="Object 20"/>
          <p:cNvGraphicFramePr>
            <a:graphicFrameLocks noChangeAspect="1"/>
          </p:cNvGraphicFramePr>
          <p:nvPr/>
        </p:nvGraphicFramePr>
        <p:xfrm>
          <a:off x="3490913" y="646113"/>
          <a:ext cx="4737100" cy="6211887"/>
        </p:xfrm>
        <a:graphic>
          <a:graphicData uri="http://schemas.openxmlformats.org/presentationml/2006/ole">
            <p:oleObj spid="_x0000_s13314"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For More Information</a:t>
            </a:r>
          </a:p>
        </p:txBody>
      </p:sp>
      <p:sp>
        <p:nvSpPr>
          <p:cNvPr id="48131"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http://www.ti.com/lit/SPRUGZ6</a:t>
            </a:r>
            <a:endParaRPr lang="en-US" smtClean="0"/>
          </a:p>
          <a:p>
            <a:pPr marL="742950" lvl="1" eaLnBrk="1" hangingPunct="1">
              <a:lnSpc>
                <a:spcPct val="90000"/>
              </a:lnSpc>
            </a:pPr>
            <a:r>
              <a:rPr lang="en-US" smtClean="0"/>
              <a:t>Packet Accelerator (PA) User Guide</a:t>
            </a:r>
            <a:br>
              <a:rPr lang="en-US" smtClean="0"/>
            </a:br>
            <a:r>
              <a:rPr lang="en-US" smtClean="0">
                <a:hlinkClick r:id="rId5"/>
              </a:rPr>
              <a:t>http://www.ti.com/lit/SPRUGS4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128337" y="76200"/>
            <a:ext cx="8839200" cy="762000"/>
          </a:xfrm>
        </p:spPr>
        <p:txBody>
          <a:bodyPr/>
          <a:lstStyle/>
          <a:p>
            <a:pPr eaLnBrk="1" hangingPunct="1"/>
            <a:r>
              <a:rPr lang="en-US" sz="4000" b="0" dirty="0" smtClean="0"/>
              <a:t>Network Coprocessor (NETCP)</a:t>
            </a:r>
          </a:p>
        </p:txBody>
      </p:sp>
      <p:grpSp>
        <p:nvGrpSpPr>
          <p:cNvPr id="2" name="Group 427"/>
          <p:cNvGrpSpPr/>
          <p:nvPr/>
        </p:nvGrpSpPr>
        <p:grpSpPr>
          <a:xfrm>
            <a:off x="1572126" y="938463"/>
            <a:ext cx="5350025" cy="5442739"/>
            <a:chOff x="0" y="914400"/>
            <a:chExt cx="5350025"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055944"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DMA</a:t>
              </a:r>
              <a:endParaRPr lang="en-US" sz="1800" dirty="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Back-Up</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Management Data IO</a:t>
            </a:r>
          </a:p>
        </p:txBody>
      </p:sp>
      <p:sp>
        <p:nvSpPr>
          <p:cNvPr id="3" name="Content Placeholder 2"/>
          <p:cNvSpPr>
            <a:spLocks noGrp="1"/>
          </p:cNvSpPr>
          <p:nvPr>
            <p:ph idx="1"/>
          </p:nvPr>
        </p:nvSpPr>
        <p:spPr/>
        <p:txBody>
          <a:bodyPr>
            <a:normAutofit fontScale="47500" lnSpcReduction="20000"/>
          </a:bodyPr>
          <a:lstStyle/>
          <a:p>
            <a:pPr>
              <a:defRPr/>
            </a:pPr>
            <a:r>
              <a:rPr lang="en-US" dirty="0">
                <a:latin typeface="+mn-lt"/>
              </a:rPr>
              <a:t>The MDIO module manages up to 32 physical layer (PHY) devices connected</a:t>
            </a:r>
          </a:p>
          <a:p>
            <a:pPr>
              <a:defRPr/>
            </a:pPr>
            <a:r>
              <a:rPr lang="en-US" dirty="0">
                <a:latin typeface="+mn-lt"/>
              </a:rPr>
              <a:t>to the Ethernet Media Access Controller (EMAC). The MDIO module allows almost</a:t>
            </a:r>
          </a:p>
          <a:p>
            <a:pPr>
              <a:defRPr/>
            </a:pPr>
            <a:r>
              <a:rPr lang="en-US" dirty="0">
                <a:latin typeface="+mn-lt"/>
              </a:rPr>
              <a:t>transparent operation of the MDIO interface with little maintenance from the DSP.</a:t>
            </a:r>
          </a:p>
          <a:p>
            <a:pPr>
              <a:defRPr/>
            </a:pPr>
            <a:r>
              <a:rPr lang="en-US" dirty="0">
                <a:latin typeface="+mn-lt"/>
              </a:rPr>
              <a:t>The MDIO module enumerates all PHY devices in the system by continuously polling</a:t>
            </a:r>
          </a:p>
          <a:p>
            <a:pPr>
              <a:defRPr/>
            </a:pPr>
            <a:r>
              <a:rPr lang="en-US" dirty="0">
                <a:latin typeface="+mn-lt"/>
              </a:rPr>
              <a:t>32 MDIO addresses. Once it detects a PHY device, the MDIO module reads the PHY</a:t>
            </a:r>
          </a:p>
          <a:p>
            <a:pPr>
              <a:defRPr/>
            </a:pPr>
            <a:r>
              <a:rPr lang="en-US" dirty="0">
                <a:latin typeface="+mn-lt"/>
              </a:rPr>
              <a:t>status register to monitor the PHY link state. The MDIO module stores link change</a:t>
            </a:r>
          </a:p>
          <a:p>
            <a:pPr>
              <a:defRPr/>
            </a:pPr>
            <a:r>
              <a:rPr lang="en-US" dirty="0">
                <a:latin typeface="+mn-lt"/>
              </a:rPr>
              <a:t>events that can interrupt the CPU. The event storage allows the DSP to poll the link</a:t>
            </a:r>
          </a:p>
          <a:p>
            <a:pPr>
              <a:defRPr/>
            </a:pPr>
            <a:r>
              <a:rPr lang="en-US" dirty="0">
                <a:latin typeface="+mn-lt"/>
              </a:rPr>
              <a:t>status of the PHY device without continuously performing MDIO module accesses.</a:t>
            </a:r>
          </a:p>
          <a:p>
            <a:pPr>
              <a:defRPr/>
            </a:pPr>
            <a:r>
              <a:rPr lang="en-US" dirty="0">
                <a:latin typeface="+mn-lt"/>
              </a:rPr>
              <a:t>When the system must access the MDIO module for configuration and negotiation, the</a:t>
            </a:r>
          </a:p>
          <a:p>
            <a:pPr>
              <a:defRPr/>
            </a:pPr>
            <a:r>
              <a:rPr lang="en-US" dirty="0">
                <a:latin typeface="+mn-lt"/>
              </a:rPr>
              <a:t>MDIO module performs the MDIO read or write operation independent of the DSP.</a:t>
            </a:r>
          </a:p>
          <a:p>
            <a:pPr>
              <a:defRPr/>
            </a:pPr>
            <a:r>
              <a:rPr lang="en-US" dirty="0">
                <a:latin typeface="+mn-lt"/>
              </a:rPr>
              <a:t>This independent operation allows the DSP to poll for completion or interrupt the CPU</a:t>
            </a:r>
          </a:p>
          <a:p>
            <a:pPr>
              <a:defRPr/>
            </a:pPr>
            <a:r>
              <a:rPr lang="en-US" dirty="0">
                <a:latin typeface="+mn-lt"/>
              </a:rPr>
              <a:t>once the operation has completed.</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Network Layers</a:t>
            </a:r>
          </a:p>
        </p:txBody>
      </p:sp>
      <p:sp>
        <p:nvSpPr>
          <p:cNvPr id="3" name="Content Placeholder 2"/>
          <p:cNvSpPr>
            <a:spLocks noGrp="1"/>
          </p:cNvSpPr>
          <p:nvPr>
            <p:ph idx="1"/>
          </p:nvPr>
        </p:nvSpPr>
        <p:spPr/>
        <p:txBody>
          <a:bodyPr>
            <a:normAutofit fontScale="47500" lnSpcReduction="20000"/>
          </a:bodyPr>
          <a:lstStyle/>
          <a:p>
            <a:pPr>
              <a:defRPr/>
            </a:pPr>
            <a:r>
              <a:rPr lang="en-US" dirty="0" smtClean="0">
                <a:latin typeface="+mn-lt"/>
              </a:rPr>
              <a:t>Network layers define a hierarchy of services delineated by functionality. Each layer can use the functionality of the next layer below, and offers services to the next layer above. The packet accelerator sub-system examines and routes packets based on fields in up to three layers of the Ethernet packets or L0-L2 header of the SRIO packets. In layer 2, the MAC (Media Access Control) layer, the sub-system classifies IEEE 802.3 packets based on (optionally) the destination MAC, source MAC, </a:t>
            </a:r>
            <a:r>
              <a:rPr lang="en-US" dirty="0" err="1" smtClean="0">
                <a:latin typeface="+mn-lt"/>
              </a:rPr>
              <a:t>Ethertype</a:t>
            </a:r>
            <a:r>
              <a:rPr lang="en-US" dirty="0" smtClean="0">
                <a:latin typeface="+mn-lt"/>
              </a:rPr>
              <a:t>, and VLAN tags. </a:t>
            </a:r>
          </a:p>
          <a:p>
            <a:pPr>
              <a:defRPr/>
            </a:pPr>
            <a:r>
              <a:rPr lang="en-US" dirty="0" smtClean="0">
                <a:latin typeface="+mn-lt"/>
              </a:rPr>
              <a:t>In Layer 3, the network layer, IPv4 (Internet Protocol Version 4) and IPv6 (Internet Protocol Version 6) packets are routed based (optionally) on source IP address, destination IP address, IPv4 protocol, IPv6 next header, IPv4 Type of Service (recently changed to IPv4 differentiated service in RFC 2474), IPv6 traffic class, and IPv6 flow label. For IP packets with security services the SPI (Security Parameters Index) is also included in the classification information. For IP packets with SCTP (Stream Control Transmission Protocol) the SCTP destination port is also included in the classification information. </a:t>
            </a:r>
          </a:p>
          <a:p>
            <a:pPr>
              <a:defRPr/>
            </a:pPr>
            <a:r>
              <a:rPr lang="en-US" dirty="0" smtClean="0">
                <a:latin typeface="+mn-lt"/>
              </a:rPr>
              <a:t>In layer 4, the transport layer, UDP (User Datagram Protocol) and TCP (Transmission Control Protocol) packets are routed based on the destination port. However, the GTP-U (GPRS </a:t>
            </a:r>
            <a:r>
              <a:rPr lang="en-US" dirty="0" err="1" smtClean="0">
                <a:latin typeface="+mn-lt"/>
              </a:rPr>
              <a:t>Tunnelling</a:t>
            </a:r>
            <a:r>
              <a:rPr lang="en-US" dirty="0" smtClean="0">
                <a:latin typeface="+mn-lt"/>
              </a:rPr>
              <a:t> Protocol User Plane) over UDP packets are routed based on its 32-bit TEID (Tunnel ID). </a:t>
            </a:r>
          </a:p>
          <a:p>
            <a:pPr>
              <a:defRPr/>
            </a:pPr>
            <a:r>
              <a:rPr lang="en-US" dirty="0" smtClean="0">
                <a:latin typeface="+mn-lt"/>
              </a:rPr>
              <a:t>For SRIO (Serial RapidIO), L0-L2 header information the sub-system classifies SRIO packets based on (optional) the source ID, destination ID, transport type, priority, message type, SRIO type 11 mailbox and letter, SRIO type 9 stream ID and class of service. </a:t>
            </a:r>
          </a:p>
          <a:p>
            <a:pPr>
              <a:defRPr/>
            </a:pPr>
            <a:endParaRPr lang="en-US" dirty="0">
              <a:latin typeface="+mn-lt"/>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Receive Path</a:t>
            </a:r>
          </a:p>
        </p:txBody>
      </p:sp>
      <p:sp>
        <p:nvSpPr>
          <p:cNvPr id="3" name="Content Placeholder 2"/>
          <p:cNvSpPr>
            <a:spLocks noGrp="1"/>
          </p:cNvSpPr>
          <p:nvPr>
            <p:ph idx="1"/>
          </p:nvPr>
        </p:nvSpPr>
        <p:spPr/>
        <p:txBody>
          <a:bodyPr>
            <a:normAutofit fontScale="77500" lnSpcReduction="20000"/>
          </a:bodyPr>
          <a:lstStyle/>
          <a:p>
            <a:pPr>
              <a:defRPr/>
            </a:pPr>
            <a:r>
              <a:rPr lang="en-US" dirty="0" smtClean="0">
                <a:latin typeface="+mn-lt"/>
              </a:rPr>
              <a:t>All received packets from Ethernet and/or SRIO are routed to PDSP0 </a:t>
            </a:r>
          </a:p>
          <a:p>
            <a:pPr>
              <a:defRPr/>
            </a:pPr>
            <a:r>
              <a:rPr lang="en-US" dirty="0" smtClean="0">
                <a:latin typeface="+mn-lt"/>
              </a:rPr>
              <a:t>PDSP0 does L0-L2 (MAC/SRIO) lookup using LUT1-0. If the packet is IP, it is forwarded to PDSP1 </a:t>
            </a:r>
          </a:p>
          <a:p>
            <a:pPr>
              <a:defRPr/>
            </a:pPr>
            <a:r>
              <a:rPr lang="en-US" dirty="0" smtClean="0">
                <a:latin typeface="+mn-lt"/>
              </a:rPr>
              <a:t>PDSP1 does the outer IP or Custom LUT1 lookup using LUT1-1 </a:t>
            </a:r>
          </a:p>
          <a:p>
            <a:pPr>
              <a:defRPr/>
            </a:pPr>
            <a:r>
              <a:rPr lang="en-US" dirty="0" smtClean="0">
                <a:latin typeface="+mn-lt"/>
              </a:rPr>
              <a:t>PDSP2 does any subsequent IP or Custom LUT1 lookup using LUT1-2 </a:t>
            </a:r>
          </a:p>
          <a:p>
            <a:pPr>
              <a:defRPr/>
            </a:pPr>
            <a:r>
              <a:rPr lang="en-US" dirty="0" smtClean="0">
                <a:latin typeface="+mn-lt"/>
              </a:rPr>
              <a:t>PDSP3 does all TCP/UDP and Custom LUT2 lookup using LUT2 </a:t>
            </a:r>
          </a:p>
          <a:p>
            <a:pPr>
              <a:defRPr/>
            </a:pPr>
            <a:r>
              <a:rPr lang="en-US" dirty="0" smtClean="0">
                <a:latin typeface="+mn-lt"/>
              </a:rPr>
              <a:t>PDSP4 is used for post-lookup processes such as checksum/CRC result verification. </a:t>
            </a:r>
          </a:p>
          <a:p>
            <a:pPr>
              <a:defRPr/>
            </a:pPr>
            <a:r>
              <a:rPr lang="en-US" dirty="0" smtClean="0">
                <a:latin typeface="+mn-lt"/>
              </a:rPr>
              <a:t>PDSP4/5 can be used for pre-transmission operation such as transmit checksum generation.</a:t>
            </a:r>
          </a:p>
          <a:p>
            <a:pPr>
              <a:defRPr/>
            </a:pPr>
            <a:endParaRPr lang="en-US" dirty="0">
              <a:latin typeface="+mn-l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Receive path - Continue</a:t>
            </a:r>
          </a:p>
        </p:txBody>
      </p:sp>
      <p:sp>
        <p:nvSpPr>
          <p:cNvPr id="3" name="Content Placeholder 2"/>
          <p:cNvSpPr>
            <a:spLocks noGrp="1"/>
          </p:cNvSpPr>
          <p:nvPr>
            <p:ph idx="1"/>
          </p:nvPr>
        </p:nvSpPr>
        <p:spPr/>
        <p:txBody>
          <a:bodyPr>
            <a:normAutofit fontScale="92500" lnSpcReduction="10000"/>
          </a:bodyPr>
          <a:lstStyle/>
          <a:p>
            <a:pPr>
              <a:defRPr/>
            </a:pPr>
            <a:r>
              <a:rPr lang="en-US" dirty="0" smtClean="0">
                <a:latin typeface="+mn-lt"/>
              </a:rPr>
              <a:t>With the exception of some initial setup functions, the module does not communicate directly with the sub-system. The output of the module is a formatted data block along with a destination address. The module user must send the formatted data to the sub-system. This is typically done by linking the created data block to a host packet descriptor, and then using the addressing information to send the created packet to the sub-system through the queue manager and PKTDMA.</a:t>
            </a:r>
          </a:p>
          <a:p>
            <a:pPr>
              <a:defRPr/>
            </a:pPr>
            <a:endParaRPr lang="en-US" dirty="0">
              <a:latin typeface="+mn-lt"/>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Tx path</a:t>
            </a:r>
          </a:p>
        </p:txBody>
      </p:sp>
      <p:sp>
        <p:nvSpPr>
          <p:cNvPr id="54275" name="Content Placeholder 2"/>
          <p:cNvSpPr>
            <a:spLocks noGrp="1"/>
          </p:cNvSpPr>
          <p:nvPr>
            <p:ph idx="1"/>
          </p:nvPr>
        </p:nvSpPr>
        <p:spPr/>
        <p:txBody>
          <a:bodyPr/>
          <a:lstStyle/>
          <a:p>
            <a:r>
              <a:rPr lang="en-US" smtClean="0"/>
              <a:t>For packets to the network, the sub-system provides ones complement checksum or CRC generation over a range provided by the module user. The range is not determined by sub-system by parsing the to-network packet, since it is assumed that the creator of the packet already has the start offset, length, initial checksum value and etc.</a:t>
            </a:r>
          </a:p>
          <a:p>
            <a:endParaRPr lang="en-US"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Tables Look-up</a:t>
            </a:r>
          </a:p>
        </p:txBody>
      </p:sp>
      <p:sp>
        <p:nvSpPr>
          <p:cNvPr id="3" name="Content Placeholder 2"/>
          <p:cNvSpPr>
            <a:spLocks noGrp="1"/>
          </p:cNvSpPr>
          <p:nvPr>
            <p:ph idx="1"/>
          </p:nvPr>
        </p:nvSpPr>
        <p:spPr>
          <a:xfrm>
            <a:off x="457200" y="990599"/>
            <a:ext cx="8229600" cy="5482389"/>
          </a:xfrm>
        </p:spPr>
        <p:txBody>
          <a:bodyPr>
            <a:normAutofit fontScale="62500" lnSpcReduction="20000"/>
          </a:bodyPr>
          <a:lstStyle/>
          <a:p>
            <a:pPr>
              <a:defRPr/>
            </a:pPr>
            <a:r>
              <a:rPr lang="en-US" dirty="0" smtClean="0">
                <a:latin typeface="+mn-lt"/>
              </a:rPr>
              <a:t>The low level driver maintains two tables of layer 2 and layer 3 configuration information. The memory for these tables is provided by the module user at run time. The module maintains ownership of these tables and the module user must not write to the memory once provided to the module. </a:t>
            </a:r>
          </a:p>
          <a:p>
            <a:pPr>
              <a:defRPr/>
            </a:pPr>
            <a:r>
              <a:rPr lang="en-US" dirty="0" smtClean="0">
                <a:latin typeface="+mn-lt"/>
              </a:rPr>
              <a:t>In multi-core devices the module can be used in two different configurations. In independent core mode each core in a device has a unique set of tables. Although it is legal for any core to reference handles from other cores, this is not typically done. In this case cache coherency and cross core semaphores are not implemented by the module user.</a:t>
            </a:r>
          </a:p>
          <a:p>
            <a:pPr>
              <a:defRPr/>
            </a:pPr>
            <a:r>
              <a:rPr lang="en-US" dirty="0" smtClean="0">
                <a:latin typeface="+mn-lt"/>
              </a:rPr>
              <a:t>In common core mode there is only one set of tables and they are shared by all cores. Each core that uses the module must initialize it, but each core will provide the exact same buffers to the module. </a:t>
            </a:r>
            <a:r>
              <a:rPr lang="en-US" dirty="0" smtClean="0"/>
              <a:t>The module user will have the first core to initialize the module including initializing the tables. The module and table contents will be accessed by other cores through global accessible module instance handle and L1/2 entry handles.</a:t>
            </a:r>
          </a:p>
          <a:p>
            <a:pPr>
              <a:defRPr/>
            </a:pPr>
            <a:r>
              <a:rPr lang="en-US" dirty="0" smtClean="0">
                <a:latin typeface="+mn-lt"/>
              </a:rPr>
              <a:t>Other cores will initialize their internal state but not </a:t>
            </a:r>
            <a:r>
              <a:rPr lang="en-US" dirty="0" err="1" smtClean="0">
                <a:latin typeface="+mn-lt"/>
              </a:rPr>
              <a:t>initalize</a:t>
            </a:r>
            <a:r>
              <a:rPr lang="en-US" dirty="0" smtClean="0">
                <a:latin typeface="+mn-lt"/>
              </a:rPr>
              <a:t> the table. In this mode cache coherency and cross core semaphores must be implemented by the module user to insure the integrity of the tables. </a:t>
            </a:r>
          </a:p>
          <a:p>
            <a:pPr>
              <a:defRPr/>
            </a:pPr>
            <a:endParaRPr lang="en-US"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4" name="Picture 2"/>
          <p:cNvPicPr>
            <a:picLocks noChangeAspect="1" noChangeArrowheads="1"/>
          </p:cNvPicPr>
          <p:nvPr/>
        </p:nvPicPr>
        <p:blipFill>
          <a:blip r:embed="rId4" cstate="print"/>
          <a:srcRect r="2922"/>
          <a:stretch>
            <a:fillRect/>
          </a:stretch>
        </p:blipFill>
        <p:spPr bwMode="auto">
          <a:xfrm>
            <a:off x="2136607" y="-31750"/>
            <a:ext cx="6939581" cy="6889750"/>
          </a:xfrm>
          <a:prstGeom prst="rect">
            <a:avLst/>
          </a:prstGeom>
          <a:noFill/>
          <a:ln w="9525" algn="ctr">
            <a:noFill/>
            <a:miter lim="800000"/>
            <a:headEnd/>
            <a:tailEnd/>
          </a:ln>
        </p:spPr>
      </p:pic>
      <p:sp>
        <p:nvSpPr>
          <p:cNvPr id="6" name="Rectangle 3"/>
          <p:cNvSpPr>
            <a:spLocks noChangeArrowheads="1"/>
          </p:cNvSpPr>
          <p:nvPr/>
        </p:nvSpPr>
        <p:spPr bwMode="auto">
          <a:xfrm>
            <a:off x="264697" y="831685"/>
            <a:ext cx="3302420" cy="5334000"/>
          </a:xfrm>
          <a:prstGeom prst="rect">
            <a:avLst/>
          </a:prstGeom>
          <a:noFill/>
          <a:ln w="9525">
            <a:noFill/>
            <a:miter lim="800000"/>
            <a:headEnd/>
            <a:tailEnd/>
          </a:ln>
        </p:spPr>
        <p:txBody>
          <a:bodyPr/>
          <a:lstStyle/>
          <a:p>
            <a:pPr algn="l" eaLnBrk="0" hangingPunct="0">
              <a:spcBef>
                <a:spcPct val="20000"/>
              </a:spcBef>
              <a:buFont typeface="Arial" charset="0"/>
              <a:buNone/>
            </a:pPr>
            <a:r>
              <a:rPr lang="en-US" altLang="zh-TW" sz="2000" dirty="0" smtClean="0">
                <a:solidFill>
                  <a:prstClr val="black"/>
                </a:solidFill>
                <a:latin typeface="Calibri" pitchFamily="34" charset="0"/>
              </a:rPr>
              <a:t>Network Coprocessor consists of the following modules:</a:t>
            </a: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Packet DMA (PKTDMA) Controller</a:t>
            </a:r>
            <a:endParaRPr lang="en-US" sz="2000" dirty="0" smtClean="0">
              <a:solidFill>
                <a:prstClr val="black"/>
              </a:solidFill>
              <a:latin typeface="Calibri" pitchFamily="34" charset="0"/>
            </a:endParaRP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Security Accelerator (SA)</a:t>
            </a: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Packet Accelerator (PA)</a:t>
            </a: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Gigabit Ethernet Switch Subsystem</a:t>
            </a: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Distributed Interrupt Controller (INTD)</a:t>
            </a:r>
          </a:p>
        </p:txBody>
      </p:sp>
      <p:sp>
        <p:nvSpPr>
          <p:cNvPr id="7" name="Rectangle 2"/>
          <p:cNvSpPr>
            <a:spLocks noGrp="1" noChangeArrowheads="1"/>
          </p:cNvSpPr>
          <p:nvPr>
            <p:ph type="title" idx="4294967295"/>
          </p:nvPr>
        </p:nvSpPr>
        <p:spPr>
          <a:xfrm>
            <a:off x="152401" y="76200"/>
            <a:ext cx="3713748" cy="762000"/>
          </a:xfrm>
        </p:spPr>
        <p:txBody>
          <a:bodyPr/>
          <a:lstStyle/>
          <a:p>
            <a:r>
              <a:rPr lang="sv-SE" altLang="zh-TW" sz="4000" dirty="0" smtClean="0"/>
              <a:t>What is NETCP?</a:t>
            </a:r>
            <a:endParaRPr lang="en-US" sz="4000" dirty="0" smtClean="0"/>
          </a:p>
        </p:txBody>
      </p:sp>
    </p:spTree>
    <p:custDataLst>
      <p:tags r:id="rId1"/>
    </p:custData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4" name="Picture 2"/>
          <p:cNvPicPr>
            <a:picLocks noChangeAspect="1" noChangeArrowheads="1"/>
          </p:cNvPicPr>
          <p:nvPr/>
        </p:nvPicPr>
        <p:blipFill>
          <a:blip r:embed="rId4" cstate="print"/>
          <a:srcRect r="2922"/>
          <a:stretch>
            <a:fillRect/>
          </a:stretch>
        </p:blipFill>
        <p:spPr bwMode="auto">
          <a:xfrm>
            <a:off x="2136607" y="-31750"/>
            <a:ext cx="6939581" cy="6889750"/>
          </a:xfrm>
          <a:prstGeom prst="rect">
            <a:avLst/>
          </a:prstGeom>
          <a:noFill/>
          <a:ln w="9525" algn="ctr">
            <a:noFill/>
            <a:miter lim="800000"/>
            <a:headEnd/>
            <a:tailEnd/>
          </a:ln>
        </p:spPr>
      </p:pic>
      <p:sp>
        <p:nvSpPr>
          <p:cNvPr id="11266" name="Rectangle 2"/>
          <p:cNvSpPr>
            <a:spLocks noGrp="1" noChangeArrowheads="1"/>
          </p:cNvSpPr>
          <p:nvPr>
            <p:ph type="title" idx="4294967295"/>
          </p:nvPr>
        </p:nvSpPr>
        <p:spPr>
          <a:xfrm>
            <a:off x="152401" y="76200"/>
            <a:ext cx="3713748" cy="762000"/>
          </a:xfrm>
        </p:spPr>
        <p:txBody>
          <a:bodyPr/>
          <a:lstStyle/>
          <a:p>
            <a:r>
              <a:rPr lang="sv-SE" altLang="zh-TW" sz="4000" dirty="0" smtClean="0"/>
              <a:t>NETCP Purpose</a:t>
            </a:r>
            <a:endParaRPr lang="en-US" sz="4000" dirty="0" smtClean="0"/>
          </a:p>
        </p:txBody>
      </p:sp>
      <p:sp>
        <p:nvSpPr>
          <p:cNvPr id="11267" name="Rectangle 3"/>
          <p:cNvSpPr>
            <a:spLocks noGrp="1" noChangeArrowheads="1"/>
          </p:cNvSpPr>
          <p:nvPr>
            <p:ph idx="4294967295"/>
          </p:nvPr>
        </p:nvSpPr>
        <p:spPr>
          <a:xfrm>
            <a:off x="120318" y="774032"/>
            <a:ext cx="3970419" cy="5883441"/>
          </a:xfrm>
        </p:spPr>
        <p:txBody>
          <a:bodyPr/>
          <a:lstStyle/>
          <a:p>
            <a:r>
              <a:rPr lang="en-US" sz="1800" dirty="0" smtClean="0"/>
              <a:t>Motivation behind NETCP:</a:t>
            </a:r>
          </a:p>
          <a:p>
            <a:pPr lvl="1"/>
            <a:r>
              <a:rPr lang="en-US" sz="1800" dirty="0" smtClean="0"/>
              <a:t>Use hardware accelerators to do L2, L3, and L4 processing and encryption that was previously required to be done in software</a:t>
            </a:r>
          </a:p>
          <a:p>
            <a:pPr>
              <a:lnSpc>
                <a:spcPct val="90000"/>
              </a:lnSpc>
            </a:pPr>
            <a:r>
              <a:rPr lang="sv-SE" sz="1800" dirty="0" smtClean="0"/>
              <a:t>Goals for both PA and SA:</a:t>
            </a:r>
          </a:p>
          <a:p>
            <a:pPr lvl="1">
              <a:lnSpc>
                <a:spcPct val="90000"/>
              </a:lnSpc>
            </a:pPr>
            <a:r>
              <a:rPr lang="sv-SE" sz="1800" dirty="0" smtClean="0"/>
              <a:t>Offload DSP processing power</a:t>
            </a:r>
          </a:p>
          <a:p>
            <a:pPr lvl="1">
              <a:lnSpc>
                <a:spcPct val="90000"/>
              </a:lnSpc>
            </a:pPr>
            <a:r>
              <a:rPr lang="sv-SE" sz="1800" dirty="0" smtClean="0"/>
              <a:t>Improve system integration</a:t>
            </a:r>
          </a:p>
          <a:p>
            <a:pPr lvl="1">
              <a:lnSpc>
                <a:spcPct val="90000"/>
              </a:lnSpc>
            </a:pPr>
            <a:r>
              <a:rPr lang="sv-SE" sz="1800" dirty="0" smtClean="0"/>
              <a:t>Allow cost savings at system level</a:t>
            </a:r>
          </a:p>
          <a:p>
            <a:pPr lvl="1">
              <a:lnSpc>
                <a:spcPct val="90000"/>
              </a:lnSpc>
            </a:pPr>
            <a:r>
              <a:rPr lang="sv-SE" sz="1800" dirty="0" smtClean="0"/>
              <a:t>Expand DSP usability w/in current products</a:t>
            </a:r>
          </a:p>
          <a:p>
            <a:pPr lvl="1">
              <a:lnSpc>
                <a:spcPct val="90000"/>
              </a:lnSpc>
            </a:pPr>
            <a:r>
              <a:rPr lang="sv-SE" sz="1800" dirty="0" smtClean="0"/>
              <a:t>Allow DSP usage in new product areas</a:t>
            </a:r>
          </a:p>
          <a:p>
            <a:pPr>
              <a:lnSpc>
                <a:spcPct val="90000"/>
              </a:lnSpc>
            </a:pPr>
            <a:r>
              <a:rPr lang="sv-SE" sz="1800" dirty="0" smtClean="0"/>
              <a:t>Security Key applications:</a:t>
            </a:r>
          </a:p>
          <a:p>
            <a:pPr lvl="1">
              <a:lnSpc>
                <a:spcPct val="90000"/>
              </a:lnSpc>
            </a:pPr>
            <a:r>
              <a:rPr lang="sv-SE" sz="1800" dirty="0" smtClean="0"/>
              <a:t>IPSec tunnel endpoint (e.g. LTE eNB, ...)</a:t>
            </a:r>
          </a:p>
          <a:p>
            <a:pPr lvl="1">
              <a:lnSpc>
                <a:spcPct val="90000"/>
              </a:lnSpc>
            </a:pPr>
            <a:r>
              <a:rPr lang="sv-SE" sz="1800" dirty="0" smtClean="0"/>
              <a:t>Secure RTP (SRTP) between gateways</a:t>
            </a:r>
          </a:p>
          <a:p>
            <a:pPr lvl="1">
              <a:lnSpc>
                <a:spcPct val="90000"/>
              </a:lnSpc>
            </a:pPr>
            <a:r>
              <a:rPr lang="sv-SE" sz="1800" dirty="0" smtClean="0"/>
              <a:t>Air interface (3GPP, Wimax)</a:t>
            </a:r>
            <a:r>
              <a:rPr lang="sv-SE" sz="1800" dirty="0" smtClean="0">
                <a:solidFill>
                  <a:srgbClr val="7F787F"/>
                </a:solidFill>
              </a:rPr>
              <a:t> </a:t>
            </a:r>
            <a:r>
              <a:rPr lang="sv-SE" sz="1800" dirty="0" smtClean="0"/>
              <a:t>security</a:t>
            </a:r>
            <a:r>
              <a:rPr lang="sv-SE" sz="1800" dirty="0" smtClean="0">
                <a:solidFill>
                  <a:srgbClr val="7F787F"/>
                </a:solidFill>
              </a:rPr>
              <a:t> </a:t>
            </a:r>
            <a:r>
              <a:rPr lang="sv-SE" sz="1800" dirty="0" smtClean="0"/>
              <a:t>processing</a:t>
            </a:r>
            <a:endParaRPr lang="en-US" sz="1800" dirty="0" smtClean="0"/>
          </a:p>
        </p:txBody>
      </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1677985"/>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4578" name="Rectangle 2"/>
          <p:cNvSpPr>
            <a:spLocks noGrp="1" noChangeArrowheads="1"/>
          </p:cNvSpPr>
          <p:nvPr>
            <p:ph type="title"/>
          </p:nvPr>
        </p:nvSpPr>
        <p:spPr>
          <a:xfrm>
            <a:off x="287338" y="120650"/>
            <a:ext cx="8458200" cy="776288"/>
          </a:xfrm>
          <a:noFill/>
        </p:spPr>
        <p:txBody>
          <a:bodyPr/>
          <a:lstStyle/>
          <a:p>
            <a:r>
              <a:rPr lang="sv-SE" dirty="0" smtClean="0">
                <a:latin typeface="Calibri" pitchFamily="34" charset="0"/>
              </a:rPr>
              <a:t>Packet Accelerator: Overview</a:t>
            </a:r>
            <a:endParaRPr lang="en-US" dirty="0" smtClean="0">
              <a:latin typeface="Calibri" pitchFamily="34" charset="0"/>
            </a:endParaRP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dirty="0" smtClean="0">
                <a:latin typeface="Calibri" pitchFamily="34" charset="0"/>
                <a:ea typeface="PMingLiU" pitchFamily="18" charset="-120"/>
              </a:rPr>
              <a:t>NETCP Overview</a:t>
            </a:r>
          </a:p>
          <a:p>
            <a:pPr>
              <a:lnSpc>
                <a:spcPct val="75000"/>
              </a:lnSpc>
            </a:pPr>
            <a:r>
              <a:rPr lang="en-US" altLang="zh-TW" sz="3600" dirty="0" smtClean="0">
                <a:latin typeface="Calibri" pitchFamily="34" charset="0"/>
                <a:ea typeface="PMingLiU" pitchFamily="18" charset="-120"/>
              </a:rPr>
              <a:t>PA Overview</a:t>
            </a:r>
          </a:p>
          <a:p>
            <a:pPr>
              <a:lnSpc>
                <a:spcPct val="75000"/>
              </a:lnSpc>
            </a:pPr>
            <a:r>
              <a:rPr lang="en-US" sz="3600" dirty="0" smtClean="0">
                <a:latin typeface="Calibri" pitchFamily="34" charset="0"/>
              </a:rPr>
              <a:t>PA Firmware</a:t>
            </a:r>
          </a:p>
          <a:p>
            <a:pPr>
              <a:lnSpc>
                <a:spcPct val="75000"/>
              </a:lnSpc>
            </a:pPr>
            <a:r>
              <a:rPr lang="en-US" sz="3600" dirty="0" smtClean="0">
                <a:latin typeface="Calibri" pitchFamily="34" charset="0"/>
              </a:rPr>
              <a:t>PA Low Level Driver (LLD)</a:t>
            </a:r>
          </a:p>
          <a:p>
            <a:pPr>
              <a:lnSpc>
                <a:spcPct val="75000"/>
              </a:lnSpc>
            </a:pPr>
            <a:r>
              <a:rPr lang="en-US" sz="3600" dirty="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pic>
        <p:nvPicPr>
          <p:cNvPr id="4" name="Picture 2"/>
          <p:cNvPicPr>
            <a:picLocks noChangeAspect="1" noChangeArrowheads="1"/>
          </p:cNvPicPr>
          <p:nvPr/>
        </p:nvPicPr>
        <p:blipFill>
          <a:blip r:embed="rId4" cstate="print"/>
          <a:srcRect r="2922"/>
          <a:stretch>
            <a:fillRect/>
          </a:stretch>
        </p:blipFill>
        <p:spPr bwMode="auto">
          <a:xfrm>
            <a:off x="2478505" y="136691"/>
            <a:ext cx="6597683" cy="6550307"/>
          </a:xfrm>
          <a:prstGeom prst="rect">
            <a:avLst/>
          </a:prstGeom>
          <a:noFill/>
          <a:ln w="9525" algn="ctr">
            <a:noFill/>
            <a:miter lim="800000"/>
            <a:headEnd/>
            <a:tailEnd/>
          </a:ln>
        </p:spPr>
      </p:pic>
      <p:sp>
        <p:nvSpPr>
          <p:cNvPr id="26626" name="Rectangle 2"/>
          <p:cNvSpPr>
            <a:spLocks noGrp="1" noChangeArrowheads="1"/>
          </p:cNvSpPr>
          <p:nvPr>
            <p:ph type="title"/>
          </p:nvPr>
        </p:nvSpPr>
        <p:spPr>
          <a:xfrm>
            <a:off x="-1" y="0"/>
            <a:ext cx="4892843" cy="641684"/>
          </a:xfrm>
        </p:spPr>
        <p:txBody>
          <a:bodyPr/>
          <a:lstStyle/>
          <a:p>
            <a:pPr algn="l"/>
            <a:r>
              <a:rPr lang="sv-SE" sz="4000" dirty="0" smtClean="0">
                <a:latin typeface="Calibri" pitchFamily="34" charset="0"/>
              </a:rPr>
              <a:t>PA Features Overview</a:t>
            </a:r>
            <a:endParaRPr lang="en-US" sz="4000" dirty="0" smtClean="0">
              <a:latin typeface="Calibri" pitchFamily="34" charset="0"/>
            </a:endParaRPr>
          </a:p>
        </p:txBody>
      </p:sp>
      <p:sp>
        <p:nvSpPr>
          <p:cNvPr id="26627" name="Rectangle 3"/>
          <p:cNvSpPr>
            <a:spLocks noGrp="1" noChangeArrowheads="1"/>
          </p:cNvSpPr>
          <p:nvPr>
            <p:ph idx="1"/>
          </p:nvPr>
        </p:nvSpPr>
        <p:spPr>
          <a:xfrm>
            <a:off x="0" y="566488"/>
            <a:ext cx="3818021" cy="6291512"/>
          </a:xfrm>
        </p:spPr>
        <p:txBody>
          <a:bodyPr/>
          <a:lstStyle/>
          <a:p>
            <a:pPr>
              <a:lnSpc>
                <a:spcPct val="80000"/>
              </a:lnSpc>
            </a:pPr>
            <a:r>
              <a:rPr lang="sv-SE" sz="1500" dirty="0" smtClean="0">
                <a:latin typeface="Calibri" pitchFamily="34" charset="0"/>
              </a:rPr>
              <a:t>Packet</a:t>
            </a:r>
            <a:r>
              <a:rPr lang="sv-SE" sz="1500" dirty="0" smtClean="0">
                <a:solidFill>
                  <a:srgbClr val="7F787F"/>
                </a:solidFill>
                <a:latin typeface="Calibri" pitchFamily="34" charset="0"/>
              </a:rPr>
              <a:t> </a:t>
            </a:r>
            <a:r>
              <a:rPr lang="sv-SE" sz="1500" dirty="0" smtClean="0">
                <a:latin typeface="Calibri" pitchFamily="34" charset="0"/>
              </a:rPr>
              <a:t>accelerator</a:t>
            </a:r>
            <a:r>
              <a:rPr lang="sv-SE" sz="1500" dirty="0" smtClean="0">
                <a:solidFill>
                  <a:srgbClr val="7F787F"/>
                </a:solidFill>
                <a:latin typeface="Calibri" pitchFamily="34" charset="0"/>
              </a:rPr>
              <a:t> </a:t>
            </a:r>
            <a:r>
              <a:rPr lang="sv-SE" sz="1500" dirty="0" smtClean="0">
                <a:latin typeface="Calibri" pitchFamily="34" charset="0"/>
              </a:rPr>
              <a:t>saves</a:t>
            </a:r>
            <a:r>
              <a:rPr lang="sv-SE" sz="1500" dirty="0" smtClean="0">
                <a:solidFill>
                  <a:srgbClr val="7F787F"/>
                </a:solidFill>
                <a:latin typeface="Calibri" pitchFamily="34" charset="0"/>
              </a:rPr>
              <a:t> </a:t>
            </a:r>
            <a:r>
              <a:rPr lang="sv-SE" sz="1500" dirty="0" smtClean="0">
                <a:latin typeface="Calibri" pitchFamily="34" charset="0"/>
              </a:rPr>
              <a:t>cycles</a:t>
            </a:r>
            <a:r>
              <a:rPr lang="sv-SE" sz="1500" dirty="0" smtClean="0">
                <a:solidFill>
                  <a:srgbClr val="7F787F"/>
                </a:solidFill>
                <a:latin typeface="Calibri" pitchFamily="34" charset="0"/>
              </a:rPr>
              <a:t> </a:t>
            </a:r>
            <a:r>
              <a:rPr lang="sv-SE" sz="1500" dirty="0" smtClean="0">
                <a:latin typeface="Calibri" pitchFamily="34" charset="0"/>
              </a:rPr>
              <a:t>from</a:t>
            </a:r>
            <a:r>
              <a:rPr lang="sv-SE" sz="1500" dirty="0" smtClean="0">
                <a:solidFill>
                  <a:srgbClr val="7F787F"/>
                </a:solidFill>
                <a:latin typeface="Calibri" pitchFamily="34" charset="0"/>
              </a:rPr>
              <a:t> </a:t>
            </a:r>
            <a:r>
              <a:rPr lang="sv-SE" sz="1500" dirty="0" smtClean="0">
                <a:latin typeface="Calibri" pitchFamily="34" charset="0"/>
              </a:rPr>
              <a:t>host</a:t>
            </a:r>
            <a:r>
              <a:rPr lang="sv-SE" sz="1500" dirty="0" smtClean="0">
                <a:solidFill>
                  <a:srgbClr val="7F787F"/>
                </a:solidFill>
                <a:latin typeface="Calibri" pitchFamily="34" charset="0"/>
              </a:rPr>
              <a:t> </a:t>
            </a:r>
            <a:r>
              <a:rPr lang="sv-SE" sz="1500" dirty="0" smtClean="0">
                <a:latin typeface="Calibri" pitchFamily="34" charset="0"/>
              </a:rPr>
              <a:t>DSP</a:t>
            </a:r>
            <a:r>
              <a:rPr lang="sv-SE" sz="1500" dirty="0" smtClean="0">
                <a:solidFill>
                  <a:srgbClr val="7F787F"/>
                </a:solidFill>
                <a:latin typeface="Calibri" pitchFamily="34" charset="0"/>
              </a:rPr>
              <a:t> </a:t>
            </a:r>
            <a:r>
              <a:rPr lang="sv-SE" sz="1500" dirty="0" smtClean="0">
                <a:latin typeface="Calibri" pitchFamily="34" charset="0"/>
              </a:rPr>
              <a:t>cores.</a:t>
            </a:r>
          </a:p>
          <a:p>
            <a:pPr marL="342900" lvl="1" indent="-342900">
              <a:lnSpc>
                <a:spcPct val="80000"/>
              </a:lnSpc>
              <a:buFont typeface="Arial" charset="0"/>
              <a:buChar char="•"/>
            </a:pPr>
            <a:r>
              <a:rPr lang="en-US" sz="1500" dirty="0" smtClean="0">
                <a:latin typeface="Calibri" pitchFamily="34" charset="0"/>
              </a:rPr>
              <a:t>1 </a:t>
            </a:r>
            <a:r>
              <a:rPr lang="en-US" sz="1500" dirty="0" err="1" smtClean="0">
                <a:latin typeface="Calibri" pitchFamily="34" charset="0"/>
              </a:rPr>
              <a:t>Gbps</a:t>
            </a:r>
            <a:r>
              <a:rPr lang="en-US" sz="1500" dirty="0" smtClean="0">
                <a:latin typeface="Calibri" pitchFamily="34" charset="0"/>
              </a:rPr>
              <a:t> wire-speed throughput at 1.5 </a:t>
            </a:r>
            <a:r>
              <a:rPr lang="en-US" sz="1500" dirty="0" err="1" smtClean="0">
                <a:latin typeface="Calibri" pitchFamily="34" charset="0"/>
              </a:rPr>
              <a:t>Mpps</a:t>
            </a:r>
            <a:endParaRPr lang="en-US" sz="1500" dirty="0" smtClean="0">
              <a:latin typeface="Calibri" pitchFamily="34" charset="0"/>
            </a:endParaRPr>
          </a:p>
          <a:p>
            <a:pPr>
              <a:lnSpc>
                <a:spcPct val="80000"/>
              </a:lnSpc>
            </a:pPr>
            <a:r>
              <a:rPr lang="sv-SE" sz="1500" dirty="0" smtClean="0">
                <a:latin typeface="Calibri" pitchFamily="34" charset="0"/>
              </a:rPr>
              <a:t>Option</a:t>
            </a:r>
            <a:r>
              <a:rPr lang="sv-SE" sz="1500" dirty="0" smtClean="0">
                <a:solidFill>
                  <a:srgbClr val="7F787F"/>
                </a:solidFill>
                <a:latin typeface="Calibri" pitchFamily="34" charset="0"/>
              </a:rPr>
              <a:t> </a:t>
            </a:r>
            <a:r>
              <a:rPr lang="sv-SE" sz="1500" dirty="0" smtClean="0">
                <a:latin typeface="Calibri" pitchFamily="34" charset="0"/>
              </a:rPr>
              <a:t>of</a:t>
            </a:r>
            <a:r>
              <a:rPr lang="sv-SE" sz="1500" dirty="0" smtClean="0">
                <a:solidFill>
                  <a:srgbClr val="7F787F"/>
                </a:solidFill>
                <a:latin typeface="Calibri" pitchFamily="34" charset="0"/>
              </a:rPr>
              <a:t> </a:t>
            </a:r>
            <a:r>
              <a:rPr lang="sv-SE" sz="1500" dirty="0" smtClean="0">
                <a:latin typeface="Calibri" pitchFamily="34" charset="0"/>
              </a:rPr>
              <a:t>single</a:t>
            </a:r>
            <a:r>
              <a:rPr lang="sv-SE" sz="1500" dirty="0" smtClean="0">
                <a:solidFill>
                  <a:srgbClr val="7F787F"/>
                </a:solidFill>
                <a:latin typeface="Calibri" pitchFamily="34" charset="0"/>
              </a:rPr>
              <a:t> </a:t>
            </a:r>
            <a:r>
              <a:rPr lang="sv-SE" sz="1500" dirty="0" smtClean="0">
                <a:latin typeface="Calibri" pitchFamily="34" charset="0"/>
              </a:rPr>
              <a:t>IP</a:t>
            </a:r>
            <a:r>
              <a:rPr lang="sv-SE" sz="1500" dirty="0" smtClean="0">
                <a:solidFill>
                  <a:srgbClr val="7F787F"/>
                </a:solidFill>
                <a:latin typeface="Calibri" pitchFamily="34" charset="0"/>
              </a:rPr>
              <a:t> </a:t>
            </a:r>
            <a:r>
              <a:rPr lang="sv-SE" sz="1500" dirty="0" smtClean="0">
                <a:latin typeface="Calibri" pitchFamily="34" charset="0"/>
              </a:rPr>
              <a:t>address</a:t>
            </a:r>
            <a:r>
              <a:rPr lang="sv-SE" sz="1500" dirty="0" smtClean="0">
                <a:solidFill>
                  <a:srgbClr val="7F787F"/>
                </a:solidFill>
                <a:latin typeface="Calibri" pitchFamily="34" charset="0"/>
              </a:rPr>
              <a:t> </a:t>
            </a:r>
            <a:r>
              <a:rPr lang="sv-SE" sz="1500" dirty="0" smtClean="0">
                <a:latin typeface="Calibri" pitchFamily="34" charset="0"/>
              </a:rPr>
              <a:t>for</a:t>
            </a:r>
            <a:r>
              <a:rPr lang="sv-SE" sz="1500" dirty="0" smtClean="0">
                <a:solidFill>
                  <a:srgbClr val="7F787F"/>
                </a:solidFill>
                <a:latin typeface="Calibri" pitchFamily="34" charset="0"/>
              </a:rPr>
              <a:t> </a:t>
            </a:r>
            <a:r>
              <a:rPr lang="sv-SE" sz="1500" dirty="0" smtClean="0">
                <a:latin typeface="Calibri" pitchFamily="34" charset="0"/>
              </a:rPr>
              <a:t>multi-core</a:t>
            </a:r>
            <a:r>
              <a:rPr lang="sv-SE" sz="1500" dirty="0" smtClean="0">
                <a:solidFill>
                  <a:srgbClr val="7F787F"/>
                </a:solidFill>
                <a:latin typeface="Calibri" pitchFamily="34" charset="0"/>
              </a:rPr>
              <a:t> </a:t>
            </a:r>
            <a:r>
              <a:rPr lang="sv-SE" sz="1500" dirty="0" smtClean="0">
                <a:latin typeface="Calibri" pitchFamily="34" charset="0"/>
              </a:rPr>
              <a:t>device; Multicore</a:t>
            </a:r>
            <a:r>
              <a:rPr lang="sv-SE" sz="1500" dirty="0" smtClean="0">
                <a:solidFill>
                  <a:srgbClr val="7F787F"/>
                </a:solidFill>
                <a:latin typeface="Calibri" pitchFamily="34" charset="0"/>
              </a:rPr>
              <a:t> </a:t>
            </a:r>
            <a:r>
              <a:rPr lang="sv-SE" sz="1500" dirty="0" smtClean="0">
                <a:latin typeface="Calibri" pitchFamily="34" charset="0"/>
              </a:rPr>
              <a:t>device</a:t>
            </a:r>
            <a:r>
              <a:rPr lang="sv-SE" sz="1500" dirty="0" smtClean="0">
                <a:solidFill>
                  <a:srgbClr val="7F787F"/>
                </a:solidFill>
                <a:latin typeface="Calibri" pitchFamily="34" charset="0"/>
              </a:rPr>
              <a:t> </a:t>
            </a:r>
            <a:r>
              <a:rPr lang="sv-SE" sz="1500" dirty="0" smtClean="0">
                <a:latin typeface="Calibri" pitchFamily="34" charset="0"/>
              </a:rPr>
              <a:t>internal</a:t>
            </a:r>
            <a:r>
              <a:rPr lang="sv-SE" sz="1500" dirty="0" smtClean="0">
                <a:solidFill>
                  <a:srgbClr val="7F787F"/>
                </a:solidFill>
                <a:latin typeface="Calibri" pitchFamily="34" charset="0"/>
              </a:rPr>
              <a:t> </a:t>
            </a:r>
            <a:r>
              <a:rPr lang="sv-SE" sz="1500" dirty="0" smtClean="0">
                <a:latin typeface="Calibri" pitchFamily="34" charset="0"/>
              </a:rPr>
              <a:t>architecture</a:t>
            </a:r>
            <a:r>
              <a:rPr lang="sv-SE" sz="1500" dirty="0" smtClean="0">
                <a:solidFill>
                  <a:srgbClr val="7F787F"/>
                </a:solidFill>
                <a:latin typeface="Calibri" pitchFamily="34" charset="0"/>
              </a:rPr>
              <a:t> </a:t>
            </a:r>
            <a:r>
              <a:rPr lang="sv-SE" sz="1500" dirty="0" smtClean="0">
                <a:latin typeface="Calibri" pitchFamily="34" charset="0"/>
              </a:rPr>
              <a:t>is</a:t>
            </a:r>
            <a:r>
              <a:rPr lang="sv-SE" sz="1500" dirty="0" smtClean="0">
                <a:solidFill>
                  <a:srgbClr val="7F787F"/>
                </a:solidFill>
                <a:latin typeface="Calibri" pitchFamily="34" charset="0"/>
              </a:rPr>
              <a:t> </a:t>
            </a:r>
            <a:r>
              <a:rPr lang="sv-SE" sz="1500" dirty="0" smtClean="0">
                <a:latin typeface="Calibri" pitchFamily="34" charset="0"/>
              </a:rPr>
              <a:t>abstracted</a:t>
            </a:r>
          </a:p>
          <a:p>
            <a:pPr>
              <a:lnSpc>
                <a:spcPct val="80000"/>
              </a:lnSpc>
            </a:pPr>
            <a:r>
              <a:rPr lang="sv-SE" sz="1500" dirty="0" smtClean="0">
                <a:latin typeface="Calibri" pitchFamily="34" charset="0"/>
              </a:rPr>
              <a:t>UDP</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TCP)</a:t>
            </a:r>
            <a:r>
              <a:rPr lang="sv-SE" sz="1500" dirty="0" smtClean="0">
                <a:solidFill>
                  <a:srgbClr val="7F787F"/>
                </a:solidFill>
                <a:latin typeface="Calibri" pitchFamily="34" charset="0"/>
              </a:rPr>
              <a:t> </a:t>
            </a:r>
            <a:r>
              <a:rPr lang="sv-SE" sz="1500" dirty="0" smtClean="0">
                <a:latin typeface="Calibri" pitchFamily="34" charset="0"/>
              </a:rPr>
              <a:t>Checksum</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selected</a:t>
            </a:r>
            <a:r>
              <a:rPr lang="sv-SE" sz="1500" dirty="0" smtClean="0">
                <a:solidFill>
                  <a:srgbClr val="7F787F"/>
                </a:solidFill>
                <a:latin typeface="Calibri" pitchFamily="34" charset="0"/>
              </a:rPr>
              <a:t> </a:t>
            </a:r>
            <a:r>
              <a:rPr lang="sv-SE" sz="1500" dirty="0" smtClean="0">
                <a:latin typeface="Calibri" pitchFamily="34" charset="0"/>
              </a:rPr>
              <a:t>CRCs</a:t>
            </a:r>
            <a:r>
              <a:rPr lang="sv-SE" sz="1500" dirty="0" smtClean="0">
                <a:solidFill>
                  <a:srgbClr val="7F787F"/>
                </a:solidFill>
                <a:latin typeface="Calibri" pitchFamily="34" charset="0"/>
              </a:rPr>
              <a:t> </a:t>
            </a:r>
            <a:r>
              <a:rPr lang="sv-SE" sz="1500" dirty="0" smtClean="0">
                <a:latin typeface="Calibri" pitchFamily="34" charset="0"/>
              </a:rPr>
              <a:t>for</a:t>
            </a:r>
            <a:r>
              <a:rPr lang="sv-SE" sz="1500" dirty="0" smtClean="0">
                <a:solidFill>
                  <a:srgbClr val="7F787F"/>
                </a:solidFill>
                <a:latin typeface="Calibri" pitchFamily="34" charset="0"/>
              </a:rPr>
              <a:t> </a:t>
            </a:r>
            <a:r>
              <a:rPr lang="sv-SE" sz="1500" dirty="0" smtClean="0">
                <a:latin typeface="Calibri" pitchFamily="34" charset="0"/>
              </a:rPr>
              <a:t>proprietary</a:t>
            </a:r>
            <a:r>
              <a:rPr lang="sv-SE" sz="1500" dirty="0" smtClean="0">
                <a:solidFill>
                  <a:srgbClr val="7F787F"/>
                </a:solidFill>
                <a:latin typeface="Calibri" pitchFamily="34" charset="0"/>
              </a:rPr>
              <a:t> </a:t>
            </a:r>
            <a:r>
              <a:rPr lang="sv-SE" sz="1500" dirty="0" smtClean="0">
                <a:latin typeface="Calibri" pitchFamily="34" charset="0"/>
              </a:rPr>
              <a:t>header</a:t>
            </a:r>
            <a:r>
              <a:rPr lang="sv-SE" sz="1500" dirty="0" smtClean="0">
                <a:solidFill>
                  <a:srgbClr val="7F787F"/>
                </a:solidFill>
                <a:latin typeface="Calibri" pitchFamily="34" charset="0"/>
              </a:rPr>
              <a:t> </a:t>
            </a:r>
            <a:r>
              <a:rPr lang="sv-SE" sz="1500" dirty="0" smtClean="0">
                <a:latin typeface="Calibri" pitchFamily="34" charset="0"/>
              </a:rPr>
              <a:t>formats; Verification</a:t>
            </a:r>
            <a:r>
              <a:rPr lang="sv-SE" sz="1500" dirty="0" smtClean="0">
                <a:solidFill>
                  <a:srgbClr val="7F787F"/>
                </a:solidFill>
                <a:latin typeface="Calibri" pitchFamily="34" charset="0"/>
              </a:rPr>
              <a:t> </a:t>
            </a:r>
            <a:r>
              <a:rPr lang="sv-SE" sz="1500" dirty="0" smtClean="0">
                <a:latin typeface="Calibri" pitchFamily="34" charset="0"/>
              </a:rPr>
              <a:t>on</a:t>
            </a:r>
            <a:r>
              <a:rPr lang="sv-SE" sz="1500" dirty="0" smtClean="0">
                <a:solidFill>
                  <a:srgbClr val="7F787F"/>
                </a:solidFill>
                <a:latin typeface="Calibri" pitchFamily="34" charset="0"/>
              </a:rPr>
              <a:t> </a:t>
            </a:r>
            <a:r>
              <a:rPr lang="sv-SE" sz="1500" dirty="0" smtClean="0">
                <a:latin typeface="Calibri" pitchFamily="34" charset="0"/>
              </a:rPr>
              <a:t>ingress</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generation</a:t>
            </a:r>
            <a:r>
              <a:rPr lang="sv-SE" sz="1500" dirty="0" smtClean="0">
                <a:solidFill>
                  <a:srgbClr val="7F787F"/>
                </a:solidFill>
                <a:latin typeface="Calibri" pitchFamily="34" charset="0"/>
              </a:rPr>
              <a:t> </a:t>
            </a:r>
            <a:r>
              <a:rPr lang="sv-SE" sz="1500" dirty="0" smtClean="0">
                <a:latin typeface="Calibri" pitchFamily="34" charset="0"/>
              </a:rPr>
              <a:t>on</a:t>
            </a:r>
            <a:r>
              <a:rPr lang="sv-SE" sz="1500" dirty="0" smtClean="0">
                <a:solidFill>
                  <a:srgbClr val="7F787F"/>
                </a:solidFill>
                <a:latin typeface="Calibri" pitchFamily="34" charset="0"/>
              </a:rPr>
              <a:t> </a:t>
            </a:r>
            <a:r>
              <a:rPr lang="sv-SE" sz="1500" dirty="0" smtClean="0">
                <a:latin typeface="Calibri" pitchFamily="34" charset="0"/>
              </a:rPr>
              <a:t>egress</a:t>
            </a:r>
            <a:endParaRPr lang="en-US" sz="1500" dirty="0" smtClean="0">
              <a:latin typeface="Calibri" pitchFamily="34" charset="0"/>
            </a:endParaRPr>
          </a:p>
          <a:p>
            <a:pPr>
              <a:lnSpc>
                <a:spcPct val="80000"/>
              </a:lnSpc>
            </a:pPr>
            <a:r>
              <a:rPr lang="en-US" sz="1500" dirty="0" smtClean="0">
                <a:latin typeface="Calibri" pitchFamily="34" charset="0"/>
              </a:rPr>
              <a:t>L2</a:t>
            </a:r>
            <a:r>
              <a:rPr lang="en-US" sz="1500" dirty="0" smtClean="0">
                <a:solidFill>
                  <a:srgbClr val="7F787F"/>
                </a:solidFill>
                <a:latin typeface="Calibri" pitchFamily="34" charset="0"/>
              </a:rPr>
              <a:t> </a:t>
            </a:r>
            <a:r>
              <a:rPr lang="en-US" sz="1500" dirty="0" smtClean="0">
                <a:latin typeface="Calibri" pitchFamily="34" charset="0"/>
              </a:rPr>
              <a:t>Support</a:t>
            </a:r>
          </a:p>
          <a:p>
            <a:pPr lvl="1">
              <a:lnSpc>
                <a:spcPct val="80000"/>
              </a:lnSpc>
            </a:pPr>
            <a:r>
              <a:rPr lang="en-US" sz="1500" dirty="0" smtClean="0">
                <a:latin typeface="Calibri" pitchFamily="34" charset="0"/>
              </a:rPr>
              <a:t>Ethernet</a:t>
            </a:r>
            <a:r>
              <a:rPr lang="en-US" altLang="zh-TW" sz="1500" dirty="0" smtClean="0">
                <a:latin typeface="Calibri" pitchFamily="34" charset="0"/>
                <a:ea typeface="PMingLiU" pitchFamily="18" charset="-120"/>
              </a:rPr>
              <a:t>:</a:t>
            </a:r>
            <a:r>
              <a:rPr lang="en-US" altLang="zh-TW" sz="1500" dirty="0" smtClean="0">
                <a:solidFill>
                  <a:srgbClr val="7F787F"/>
                </a:solidFill>
                <a:latin typeface="Calibri" pitchFamily="34" charset="0"/>
                <a:ea typeface="PMingLiU" pitchFamily="18" charset="-120"/>
              </a:rPr>
              <a:t> </a:t>
            </a:r>
            <a:r>
              <a:rPr lang="en-US" altLang="zh-TW" sz="1500" dirty="0" err="1" smtClean="0">
                <a:latin typeface="Calibri" pitchFamily="34" charset="0"/>
                <a:ea typeface="PMingLiU" pitchFamily="18" charset="-120"/>
              </a:rPr>
              <a:t>E</a:t>
            </a:r>
            <a:r>
              <a:rPr lang="en-US" sz="1500" dirty="0" err="1" smtClean="0">
                <a:latin typeface="Calibri" pitchFamily="34" charset="0"/>
              </a:rPr>
              <a:t>thertype</a:t>
            </a:r>
            <a:r>
              <a:rPr lang="en-US" sz="1500" dirty="0" smtClean="0">
                <a:solidFill>
                  <a:srgbClr val="7F787F"/>
                </a:solidFill>
                <a:latin typeface="Calibri" pitchFamily="34" charset="0"/>
              </a:rPr>
              <a:t> </a:t>
            </a:r>
            <a:r>
              <a:rPr lang="en-US" sz="1500" dirty="0" smtClean="0">
                <a:latin typeface="Calibri" pitchFamily="34" charset="0"/>
              </a:rPr>
              <a:t>and</a:t>
            </a:r>
            <a:r>
              <a:rPr lang="en-US" sz="1500" dirty="0" smtClean="0">
                <a:solidFill>
                  <a:srgbClr val="7F787F"/>
                </a:solidFill>
                <a:latin typeface="Calibri" pitchFamily="34" charset="0"/>
              </a:rPr>
              <a:t> </a:t>
            </a:r>
            <a:r>
              <a:rPr lang="en-US" sz="1500" dirty="0" smtClean="0">
                <a:latin typeface="Calibri" pitchFamily="34" charset="0"/>
              </a:rPr>
              <a:t>VLAN</a:t>
            </a:r>
          </a:p>
          <a:p>
            <a:pPr lvl="1">
              <a:lnSpc>
                <a:spcPct val="80000"/>
              </a:lnSpc>
            </a:pPr>
            <a:r>
              <a:rPr lang="en-US" sz="1500" dirty="0" smtClean="0">
                <a:latin typeface="Calibri" pitchFamily="34" charset="0"/>
              </a:rPr>
              <a:t>MPLS</a:t>
            </a:r>
          </a:p>
          <a:p>
            <a:pPr>
              <a:lnSpc>
                <a:spcPct val="80000"/>
              </a:lnSpc>
            </a:pPr>
            <a:r>
              <a:rPr lang="en-US" sz="1500" dirty="0" smtClean="0">
                <a:latin typeface="Calibri" pitchFamily="34" charset="0"/>
              </a:rPr>
              <a:t>L3/L4</a:t>
            </a:r>
            <a:r>
              <a:rPr lang="en-US" sz="1500" dirty="0" smtClean="0">
                <a:solidFill>
                  <a:srgbClr val="7F787F"/>
                </a:solidFill>
                <a:latin typeface="Calibri" pitchFamily="34" charset="0"/>
              </a:rPr>
              <a:t> </a:t>
            </a:r>
            <a:r>
              <a:rPr lang="en-US" sz="1500" dirty="0" smtClean="0">
                <a:latin typeface="Calibri" pitchFamily="34" charset="0"/>
              </a:rPr>
              <a:t>Support</a:t>
            </a:r>
          </a:p>
          <a:p>
            <a:pPr lvl="1">
              <a:lnSpc>
                <a:spcPct val="80000"/>
              </a:lnSpc>
            </a:pPr>
            <a:r>
              <a:rPr lang="en-US" sz="1500" dirty="0" smtClean="0">
                <a:latin typeface="Calibri" pitchFamily="34" charset="0"/>
              </a:rPr>
              <a:t>IPv4/6</a:t>
            </a:r>
            <a:r>
              <a:rPr lang="en-US" sz="1500" dirty="0" smtClean="0">
                <a:solidFill>
                  <a:srgbClr val="7F787F"/>
                </a:solidFill>
                <a:latin typeface="Calibri" pitchFamily="34" charset="0"/>
              </a:rPr>
              <a:t> </a:t>
            </a:r>
            <a:r>
              <a:rPr lang="en-US" sz="1500" dirty="0" smtClean="0">
                <a:latin typeface="Calibri" pitchFamily="34" charset="0"/>
              </a:rPr>
              <a:t>and</a:t>
            </a:r>
            <a:r>
              <a:rPr lang="en-US" sz="1500" dirty="0" smtClean="0">
                <a:solidFill>
                  <a:srgbClr val="7F787F"/>
                </a:solidFill>
                <a:latin typeface="Calibri" pitchFamily="34" charset="0"/>
              </a:rPr>
              <a:t> </a:t>
            </a:r>
            <a:r>
              <a:rPr lang="en-US" sz="1500" dirty="0" smtClean="0">
                <a:latin typeface="Calibri" pitchFamily="34" charset="0"/>
              </a:rPr>
              <a:t>UDP</a:t>
            </a:r>
            <a:r>
              <a:rPr lang="en-US" sz="1500" dirty="0" smtClean="0">
                <a:solidFill>
                  <a:srgbClr val="7F787F"/>
                </a:solidFill>
                <a:latin typeface="Calibri" pitchFamily="34" charset="0"/>
              </a:rPr>
              <a:t> </a:t>
            </a:r>
            <a:r>
              <a:rPr lang="en-US" sz="1500" dirty="0" smtClean="0">
                <a:latin typeface="Calibri" pitchFamily="34" charset="0"/>
              </a:rPr>
              <a:t>port</a:t>
            </a:r>
            <a:r>
              <a:rPr lang="en-US" sz="1500" dirty="0" smtClean="0">
                <a:solidFill>
                  <a:srgbClr val="7F787F"/>
                </a:solidFill>
                <a:latin typeface="Calibri" pitchFamily="34" charset="0"/>
              </a:rPr>
              <a:t> </a:t>
            </a:r>
            <a:r>
              <a:rPr lang="en-US" sz="1500" dirty="0" smtClean="0">
                <a:latin typeface="Calibri" pitchFamily="34" charset="0"/>
              </a:rPr>
              <a:t>based</a:t>
            </a:r>
            <a:r>
              <a:rPr lang="en-US" sz="1500" dirty="0" smtClean="0">
                <a:solidFill>
                  <a:srgbClr val="7F787F"/>
                </a:solidFill>
                <a:latin typeface="Calibri" pitchFamily="34" charset="0"/>
              </a:rPr>
              <a:t> </a:t>
            </a:r>
            <a:r>
              <a:rPr lang="en-US" sz="1500" dirty="0" smtClean="0">
                <a:latin typeface="Calibri" pitchFamily="34" charset="0"/>
              </a:rPr>
              <a:t>routing</a:t>
            </a:r>
          </a:p>
          <a:p>
            <a:pPr lvl="1">
              <a:lnSpc>
                <a:spcPct val="80000"/>
              </a:lnSpc>
            </a:pPr>
            <a:r>
              <a:rPr lang="sv-SE" sz="1500" dirty="0" smtClean="0">
                <a:latin typeface="Calibri" pitchFamily="34" charset="0"/>
              </a:rPr>
              <a:t>Raw</a:t>
            </a:r>
            <a:r>
              <a:rPr lang="sv-SE" sz="1500" dirty="0" smtClean="0">
                <a:solidFill>
                  <a:srgbClr val="7F787F"/>
                </a:solidFill>
                <a:latin typeface="Calibri" pitchFamily="34" charset="0"/>
              </a:rPr>
              <a:t> </a:t>
            </a:r>
            <a:r>
              <a:rPr lang="sv-SE" sz="1500" dirty="0" smtClean="0">
                <a:latin typeface="Calibri" pitchFamily="34" charset="0"/>
              </a:rPr>
              <a:t>Ethernet</a:t>
            </a:r>
            <a:r>
              <a:rPr lang="sv-SE" sz="1500" dirty="0" smtClean="0">
                <a:solidFill>
                  <a:srgbClr val="7F787F"/>
                </a:solidFill>
                <a:latin typeface="Calibri" pitchFamily="34" charset="0"/>
              </a:rPr>
              <a:t> </a:t>
            </a:r>
            <a:r>
              <a:rPr lang="sv-SE" sz="1500" dirty="0" smtClean="0">
                <a:latin typeface="Calibri" pitchFamily="34" charset="0"/>
              </a:rPr>
              <a:t>or</a:t>
            </a:r>
            <a:r>
              <a:rPr lang="sv-SE" sz="1500" dirty="0" smtClean="0">
                <a:solidFill>
                  <a:srgbClr val="7F787F"/>
                </a:solidFill>
                <a:latin typeface="Calibri" pitchFamily="34" charset="0"/>
              </a:rPr>
              <a:t> </a:t>
            </a:r>
            <a:r>
              <a:rPr lang="sv-SE" sz="1500" dirty="0" smtClean="0">
                <a:latin typeface="Calibri" pitchFamily="34" charset="0"/>
              </a:rPr>
              <a:t>IPv4/6</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Proprietary</a:t>
            </a:r>
            <a:r>
              <a:rPr lang="sv-SE" sz="1500" dirty="0" smtClean="0">
                <a:solidFill>
                  <a:srgbClr val="7F787F"/>
                </a:solidFill>
                <a:latin typeface="Calibri" pitchFamily="34" charset="0"/>
              </a:rPr>
              <a:t> </a:t>
            </a:r>
            <a:r>
              <a:rPr lang="sv-SE" sz="1500" dirty="0" smtClean="0">
                <a:latin typeface="Calibri" pitchFamily="34" charset="0"/>
              </a:rPr>
              <a:t>UDP</a:t>
            </a:r>
            <a:r>
              <a:rPr lang="sv-SE" sz="1500" dirty="0" smtClean="0">
                <a:solidFill>
                  <a:srgbClr val="7F787F"/>
                </a:solidFill>
                <a:latin typeface="Calibri" pitchFamily="34" charset="0"/>
              </a:rPr>
              <a:t> </a:t>
            </a:r>
            <a:r>
              <a:rPr lang="sv-SE" sz="1500" dirty="0" smtClean="0">
                <a:latin typeface="Calibri" pitchFamily="34" charset="0"/>
              </a:rPr>
              <a:t>like</a:t>
            </a:r>
            <a:r>
              <a:rPr lang="sv-SE" sz="1500" dirty="0" smtClean="0">
                <a:solidFill>
                  <a:srgbClr val="7F787F"/>
                </a:solidFill>
                <a:latin typeface="Calibri" pitchFamily="34" charset="0"/>
              </a:rPr>
              <a:t> </a:t>
            </a:r>
            <a:r>
              <a:rPr lang="sv-SE" sz="1500" dirty="0" smtClean="0">
                <a:latin typeface="Calibri" pitchFamily="34" charset="0"/>
              </a:rPr>
              <a:t>protocol</a:t>
            </a:r>
            <a:r>
              <a:rPr lang="sv-SE" sz="1500" dirty="0" smtClean="0">
                <a:solidFill>
                  <a:srgbClr val="7F787F"/>
                </a:solidFill>
                <a:latin typeface="Calibri" pitchFamily="34" charset="0"/>
              </a:rPr>
              <a:t> </a:t>
            </a:r>
            <a:r>
              <a:rPr lang="sv-SE" sz="1500" dirty="0" smtClean="0">
                <a:latin typeface="Calibri" pitchFamily="34" charset="0"/>
              </a:rPr>
              <a:t>support</a:t>
            </a:r>
          </a:p>
          <a:p>
            <a:pPr>
              <a:lnSpc>
                <a:spcPct val="80000"/>
              </a:lnSpc>
            </a:pPr>
            <a:r>
              <a:rPr lang="en-US" sz="1500" dirty="0" smtClean="0">
                <a:latin typeface="Calibri" pitchFamily="34" charset="0"/>
              </a:rPr>
              <a:t>QOS support (in conjunction with PKTDMA)</a:t>
            </a:r>
          </a:p>
          <a:p>
            <a:pPr lvl="1">
              <a:lnSpc>
                <a:spcPct val="80000"/>
              </a:lnSpc>
            </a:pPr>
            <a:r>
              <a:rPr lang="en-US" sz="1500" dirty="0" smtClean="0">
                <a:latin typeface="Calibri" pitchFamily="34" charset="0"/>
              </a:rPr>
              <a:t>Per channel / flow to individual queue towards host DSPs</a:t>
            </a:r>
          </a:p>
          <a:p>
            <a:pPr lvl="1">
              <a:lnSpc>
                <a:spcPct val="80000"/>
              </a:lnSpc>
            </a:pPr>
            <a:r>
              <a:rPr lang="en-US" sz="1500" dirty="0" smtClean="0">
                <a:latin typeface="Calibri" pitchFamily="34" charset="0"/>
              </a:rPr>
              <a:t>Traffic shaping</a:t>
            </a:r>
          </a:p>
          <a:p>
            <a:pPr>
              <a:lnSpc>
                <a:spcPct val="80000"/>
              </a:lnSpc>
            </a:pPr>
            <a:r>
              <a:rPr lang="en-US" sz="1500" dirty="0" smtClean="0">
                <a:latin typeface="Calibri" pitchFamily="34" charset="0"/>
              </a:rPr>
              <a:t>Access</a:t>
            </a:r>
            <a:r>
              <a:rPr lang="en-US" sz="1500" dirty="0" smtClean="0">
                <a:solidFill>
                  <a:srgbClr val="7F787F"/>
                </a:solidFill>
                <a:latin typeface="Calibri" pitchFamily="34" charset="0"/>
              </a:rPr>
              <a:t> </a:t>
            </a:r>
            <a:r>
              <a:rPr lang="en-US" sz="1500" dirty="0" smtClean="0">
                <a:latin typeface="Calibri" pitchFamily="34" charset="0"/>
              </a:rPr>
              <a:t>to</a:t>
            </a:r>
            <a:r>
              <a:rPr lang="en-US" sz="1500" dirty="0" smtClean="0">
                <a:solidFill>
                  <a:srgbClr val="7F787F"/>
                </a:solidFill>
                <a:latin typeface="Calibri" pitchFamily="34" charset="0"/>
              </a:rPr>
              <a:t> </a:t>
            </a:r>
            <a:r>
              <a:rPr lang="en-US" sz="1500" dirty="0" smtClean="0">
                <a:latin typeface="Calibri" pitchFamily="34" charset="0"/>
              </a:rPr>
              <a:t>the</a:t>
            </a:r>
            <a:r>
              <a:rPr lang="en-US" sz="1500" dirty="0" smtClean="0">
                <a:solidFill>
                  <a:srgbClr val="7F787F"/>
                </a:solidFill>
                <a:latin typeface="Calibri" pitchFamily="34" charset="0"/>
              </a:rPr>
              <a:t> </a:t>
            </a:r>
            <a:r>
              <a:rPr lang="en-US" sz="1500" dirty="0" smtClean="0">
                <a:latin typeface="Calibri" pitchFamily="34" charset="0"/>
              </a:rPr>
              <a:t>Security</a:t>
            </a:r>
            <a:r>
              <a:rPr lang="en-US" sz="1500" dirty="0" smtClean="0">
                <a:solidFill>
                  <a:srgbClr val="7F787F"/>
                </a:solidFill>
                <a:latin typeface="Calibri" pitchFamily="34" charset="0"/>
              </a:rPr>
              <a:t> </a:t>
            </a:r>
            <a:r>
              <a:rPr lang="en-US" sz="1500" dirty="0" smtClean="0">
                <a:latin typeface="Calibri" pitchFamily="34" charset="0"/>
              </a:rPr>
              <a:t>Accelerator; IPSec</a:t>
            </a:r>
            <a:r>
              <a:rPr lang="en-US" sz="1500" dirty="0" smtClean="0">
                <a:solidFill>
                  <a:srgbClr val="7F787F"/>
                </a:solidFill>
                <a:latin typeface="Calibri" pitchFamily="34" charset="0"/>
              </a:rPr>
              <a:t> </a:t>
            </a:r>
            <a:r>
              <a:rPr lang="en-US" sz="1500" dirty="0" smtClean="0">
                <a:latin typeface="Calibri" pitchFamily="34" charset="0"/>
              </a:rPr>
              <a:t>ESP</a:t>
            </a:r>
            <a:r>
              <a:rPr lang="en-US" sz="1500" dirty="0" smtClean="0">
                <a:solidFill>
                  <a:srgbClr val="7F787F"/>
                </a:solidFill>
                <a:latin typeface="Calibri" pitchFamily="34" charset="0"/>
              </a:rPr>
              <a:t> </a:t>
            </a:r>
            <a:r>
              <a:rPr lang="en-US" sz="1500" dirty="0" smtClean="0">
                <a:latin typeface="Calibri" pitchFamily="34" charset="0"/>
              </a:rPr>
              <a:t>and</a:t>
            </a:r>
            <a:r>
              <a:rPr lang="en-US" sz="1500" dirty="0" smtClean="0">
                <a:solidFill>
                  <a:srgbClr val="7F787F"/>
                </a:solidFill>
                <a:latin typeface="Calibri" pitchFamily="34" charset="0"/>
              </a:rPr>
              <a:t> </a:t>
            </a:r>
            <a:r>
              <a:rPr lang="en-US" sz="1500" dirty="0" smtClean="0">
                <a:latin typeface="Calibri" pitchFamily="34" charset="0"/>
              </a:rPr>
              <a:t>AH</a:t>
            </a:r>
            <a:r>
              <a:rPr lang="en-US" sz="1500" dirty="0" smtClean="0">
                <a:solidFill>
                  <a:srgbClr val="7F787F"/>
                </a:solidFill>
                <a:latin typeface="Calibri" pitchFamily="34" charset="0"/>
              </a:rPr>
              <a:t> </a:t>
            </a:r>
            <a:r>
              <a:rPr lang="en-US" sz="1500" dirty="0" smtClean="0">
                <a:latin typeface="Calibri" pitchFamily="34" charset="0"/>
              </a:rPr>
              <a:t>tunnel,</a:t>
            </a:r>
            <a:r>
              <a:rPr lang="en-US" sz="1500" dirty="0" smtClean="0">
                <a:solidFill>
                  <a:srgbClr val="7F787F"/>
                </a:solidFill>
                <a:latin typeface="Calibri" pitchFamily="34" charset="0"/>
              </a:rPr>
              <a:t> </a:t>
            </a:r>
            <a:r>
              <a:rPr lang="en-US" sz="1500" dirty="0" smtClean="0">
                <a:latin typeface="Calibri" pitchFamily="34" charset="0"/>
              </a:rPr>
              <a:t>SRTP</a:t>
            </a:r>
          </a:p>
          <a:p>
            <a:pPr>
              <a:lnSpc>
                <a:spcPct val="80000"/>
              </a:lnSpc>
            </a:pPr>
            <a:r>
              <a:rPr lang="sv-SE" sz="1500" dirty="0" smtClean="0">
                <a:latin typeface="Calibri" pitchFamily="34" charset="0"/>
              </a:rPr>
              <a:t>Multicast</a:t>
            </a:r>
            <a:r>
              <a:rPr lang="sv-SE" sz="1500" dirty="0" smtClean="0">
                <a:solidFill>
                  <a:srgbClr val="7F787F"/>
                </a:solidFill>
                <a:latin typeface="Calibri" pitchFamily="34" charset="0"/>
              </a:rPr>
              <a:t> </a:t>
            </a:r>
            <a:r>
              <a:rPr lang="sv-SE" sz="1500" dirty="0" smtClean="0">
                <a:latin typeface="Calibri" pitchFamily="34" charset="0"/>
              </a:rPr>
              <a:t>to</a:t>
            </a:r>
            <a:r>
              <a:rPr lang="sv-SE" sz="1500" dirty="0" smtClean="0">
                <a:solidFill>
                  <a:srgbClr val="7F787F"/>
                </a:solidFill>
                <a:latin typeface="Calibri" pitchFamily="34" charset="0"/>
              </a:rPr>
              <a:t> </a:t>
            </a:r>
            <a:r>
              <a:rPr lang="sv-SE" sz="1500" dirty="0" smtClean="0">
                <a:latin typeface="Calibri" pitchFamily="34" charset="0"/>
              </a:rPr>
              <a:t>multiple</a:t>
            </a:r>
            <a:r>
              <a:rPr lang="sv-SE" sz="1500" dirty="0" smtClean="0">
                <a:solidFill>
                  <a:srgbClr val="7F787F"/>
                </a:solidFill>
                <a:latin typeface="Calibri" pitchFamily="34" charset="0"/>
              </a:rPr>
              <a:t> </a:t>
            </a:r>
            <a:r>
              <a:rPr lang="sv-SE" sz="1500" dirty="0" smtClean="0">
                <a:latin typeface="Calibri" pitchFamily="34" charset="0"/>
              </a:rPr>
              <a:t>queues; For</a:t>
            </a:r>
            <a:r>
              <a:rPr lang="sv-SE" sz="1500" dirty="0" smtClean="0">
                <a:solidFill>
                  <a:srgbClr val="7F787F"/>
                </a:solidFill>
                <a:latin typeface="Calibri" pitchFamily="34" charset="0"/>
              </a:rPr>
              <a:t> </a:t>
            </a:r>
            <a:r>
              <a:rPr lang="sv-SE" sz="1500" dirty="0" smtClean="0">
                <a:latin typeface="Calibri" pitchFamily="34" charset="0"/>
              </a:rPr>
              <a:t>example,</a:t>
            </a:r>
            <a:r>
              <a:rPr lang="sv-SE" sz="1500" dirty="0" smtClean="0">
                <a:solidFill>
                  <a:srgbClr val="7F787F"/>
                </a:solidFill>
                <a:latin typeface="Calibri" pitchFamily="34" charset="0"/>
              </a:rPr>
              <a:t> </a:t>
            </a:r>
            <a:r>
              <a:rPr lang="sv-SE" sz="1500" dirty="0" smtClean="0">
                <a:latin typeface="Calibri" pitchFamily="34" charset="0"/>
              </a:rPr>
              <a:t>Ethernet</a:t>
            </a:r>
            <a:r>
              <a:rPr lang="sv-SE" sz="1500" dirty="0" smtClean="0">
                <a:solidFill>
                  <a:srgbClr val="7F787F"/>
                </a:solidFill>
                <a:latin typeface="Calibri" pitchFamily="34" charset="0"/>
              </a:rPr>
              <a:t> </a:t>
            </a:r>
            <a:r>
              <a:rPr lang="sv-SE" sz="1500" dirty="0" smtClean="0">
                <a:latin typeface="Calibri" pitchFamily="34" charset="0"/>
              </a:rPr>
              <a:t>broadcast</a:t>
            </a:r>
            <a:r>
              <a:rPr lang="sv-SE" sz="1500" dirty="0" smtClean="0">
                <a:solidFill>
                  <a:srgbClr val="7F787F"/>
                </a:solidFill>
                <a:latin typeface="Calibri" pitchFamily="34" charset="0"/>
              </a:rPr>
              <a:t> </a:t>
            </a:r>
            <a:r>
              <a:rPr lang="sv-SE" sz="1500" dirty="0" smtClean="0">
                <a:latin typeface="Calibri" pitchFamily="34" charset="0"/>
              </a:rPr>
              <a:t>copied</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pushed</a:t>
            </a:r>
            <a:r>
              <a:rPr lang="sv-SE" sz="1500" dirty="0" smtClean="0">
                <a:solidFill>
                  <a:srgbClr val="7F787F"/>
                </a:solidFill>
                <a:latin typeface="Calibri" pitchFamily="34" charset="0"/>
              </a:rPr>
              <a:t> </a:t>
            </a:r>
            <a:r>
              <a:rPr lang="sv-SE" sz="1500" dirty="0" smtClean="0">
                <a:latin typeface="Calibri" pitchFamily="34" charset="0"/>
              </a:rPr>
              <a:t>to</a:t>
            </a:r>
            <a:r>
              <a:rPr lang="sv-SE" sz="1500" dirty="0" smtClean="0">
                <a:solidFill>
                  <a:srgbClr val="7F787F"/>
                </a:solidFill>
                <a:latin typeface="Calibri" pitchFamily="34" charset="0"/>
              </a:rPr>
              <a:t> </a:t>
            </a:r>
            <a:r>
              <a:rPr lang="sv-SE" sz="1500" dirty="0" smtClean="0">
                <a:latin typeface="Calibri" pitchFamily="34" charset="0"/>
              </a:rPr>
              <a:t>1-8</a:t>
            </a:r>
            <a:r>
              <a:rPr lang="sv-SE" sz="1500" dirty="0" smtClean="0">
                <a:solidFill>
                  <a:srgbClr val="7F787F"/>
                </a:solidFill>
                <a:latin typeface="Calibri" pitchFamily="34" charset="0"/>
              </a:rPr>
              <a:t> </a:t>
            </a:r>
            <a:r>
              <a:rPr lang="sv-SE" sz="1500" dirty="0" smtClean="0">
                <a:latin typeface="Calibri" pitchFamily="34" charset="0"/>
              </a:rPr>
              <a:t>queues</a:t>
            </a:r>
          </a:p>
          <a:p>
            <a:pPr marL="342900" lvl="1" indent="-342900">
              <a:lnSpc>
                <a:spcPct val="80000"/>
              </a:lnSpc>
              <a:buFont typeface="Arial" charset="0"/>
              <a:buChar char="•"/>
            </a:pPr>
            <a:r>
              <a:rPr lang="en-US" sz="1500" dirty="0" smtClean="0">
                <a:latin typeface="Calibri" pitchFamily="34" charset="0"/>
              </a:rPr>
              <a:t>IEEE 1588 timestamps and configurable generic timestamps</a:t>
            </a:r>
          </a:p>
        </p:txBody>
      </p:sp>
    </p:spTree>
    <p:custDataLst>
      <p:tags r:id="rId1"/>
    </p:custData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8" name="Rectangle 2"/>
          <p:cNvSpPr>
            <a:spLocks noGrp="1" noChangeArrowheads="1"/>
          </p:cNvSpPr>
          <p:nvPr>
            <p:ph type="title" idx="4294967295"/>
          </p:nvPr>
        </p:nvSpPr>
        <p:spPr>
          <a:xfrm>
            <a:off x="112295" y="53975"/>
            <a:ext cx="6212305" cy="814388"/>
          </a:xfrm>
        </p:spPr>
        <p:txBody>
          <a:bodyPr/>
          <a:lstStyle/>
          <a:p>
            <a:r>
              <a:rPr lang="en-US" dirty="0" smtClean="0">
                <a:latin typeface="Calibri" pitchFamily="34" charset="0"/>
              </a:rPr>
              <a:t>PA: Functional Overview</a:t>
            </a:r>
          </a:p>
        </p:txBody>
      </p:sp>
      <p:sp>
        <p:nvSpPr>
          <p:cNvPr id="1029"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1026" name="Object 4"/>
          <p:cNvGraphicFramePr>
            <a:graphicFrameLocks noChangeAspect="1"/>
          </p:cNvGraphicFramePr>
          <p:nvPr/>
        </p:nvGraphicFramePr>
        <p:xfrm>
          <a:off x="5707063" y="88900"/>
          <a:ext cx="3295650" cy="6673850"/>
        </p:xfrm>
        <a:graphic>
          <a:graphicData uri="http://schemas.openxmlformats.org/presentationml/2006/ole">
            <p:oleObj spid="_x0000_s1026" name="Visio" r:id="rId5" imgW="4618733" imgH="9183721"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yrNFb6Z_files\slide0001_image001.jpg"/>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i3oqlCl9_file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21.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2.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28ea9bc3-697a-41f4-8728-898de76bd4d1"/>
  <p:tag name="ELAPSEDTIME" val="61.541"/>
  <p:tag name="ARTICULATE_SLIDE_NAV" val="5"/>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28ea9bc3-697a-41f4-8728-898de76bd4d1"/>
  <p:tag name="ELAPSEDTIME" val="61.541"/>
  <p:tag name="ARTICULATE_SLIDE_NAV" val="5"/>
</p:tagLst>
</file>

<file path=ppt/tags/tag26.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7.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8.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9.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33.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4.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7.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8.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51.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52.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53.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4.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5.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36929</TotalTime>
  <Words>8061</Words>
  <Application>Microsoft Office PowerPoint</Application>
  <PresentationFormat>On-screen Show (4:3)</PresentationFormat>
  <Paragraphs>1105</Paragraphs>
  <Slides>46</Slides>
  <Notes>46</Notes>
  <HiddenSlides>7</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50" baseType="lpstr">
      <vt:lpstr>3_KeyStoneOLT</vt:lpstr>
      <vt:lpstr>10_KeyStoneOLT</vt:lpstr>
      <vt:lpstr>KeyStoneOLT</vt:lpstr>
      <vt:lpstr>Visio</vt:lpstr>
      <vt:lpstr>Slide 1</vt:lpstr>
      <vt:lpstr>Agenda</vt:lpstr>
      <vt:lpstr>NETCP Overview</vt:lpstr>
      <vt:lpstr>Network Coprocessor (NETCP)</vt:lpstr>
      <vt:lpstr>What is NETCP?</vt:lpstr>
      <vt:lpstr>NETCP Purpose</vt:lpstr>
      <vt:lpstr>Packet Accelerator: Overview</vt:lpstr>
      <vt:lpstr>PA Features Overview</vt:lpstr>
      <vt:lpstr>PA: Functional Overview</vt:lpstr>
      <vt:lpstr>SGMII and Ethernet Switch</vt:lpstr>
      <vt:lpstr>Packet Accelerator: Firmware</vt:lpstr>
      <vt:lpstr>PA: Hardware and Firmware</vt:lpstr>
      <vt:lpstr>Packet Accelerator: LLD</vt:lpstr>
      <vt:lpstr>PA LLD Overview</vt:lpstr>
      <vt:lpstr>PA LLD Functional Diagram</vt:lpstr>
      <vt:lpstr>PA LLD API: System</vt:lpstr>
      <vt:lpstr>PA LLD API: Configuration</vt:lpstr>
      <vt:lpstr>PA LLD API: Custom Configuration</vt:lpstr>
      <vt:lpstr>PA LLD API: Utility Functions</vt:lpstr>
      <vt:lpstr>LLD HTML Documentation</vt:lpstr>
      <vt:lpstr>Download the Firmware</vt:lpstr>
      <vt:lpstr>PA LLD: Programming Example</vt:lpstr>
      <vt:lpstr>PA LLD: Basic Configuration</vt:lpstr>
      <vt:lpstr>PA LLD: PA Routing</vt:lpstr>
      <vt:lpstr>PA LLD: Rx Configuration</vt:lpstr>
      <vt:lpstr>Slide 26</vt:lpstr>
      <vt:lpstr>Slide 27</vt:lpstr>
      <vt:lpstr>PA LLD: Rx Configuration</vt:lpstr>
      <vt:lpstr>Slide 29</vt:lpstr>
      <vt:lpstr>Slide 30</vt:lpstr>
      <vt:lpstr>Slide 31</vt:lpstr>
      <vt:lpstr>Slide 32</vt:lpstr>
      <vt:lpstr>Slide 33</vt:lpstr>
      <vt:lpstr>Slide 34</vt:lpstr>
      <vt:lpstr>PA LLD: Send Transmit Packet</vt:lpstr>
      <vt:lpstr>Slide 36</vt:lpstr>
      <vt:lpstr>Slide 37</vt:lpstr>
      <vt:lpstr>Slide 38</vt:lpstr>
      <vt:lpstr>For More Information</vt:lpstr>
      <vt:lpstr>Back-Up</vt:lpstr>
      <vt:lpstr>Management Data IO</vt:lpstr>
      <vt:lpstr>Network Layers</vt:lpstr>
      <vt:lpstr>Receive Path</vt:lpstr>
      <vt:lpstr>Receive path - Continue</vt:lpstr>
      <vt:lpstr>Tx path</vt:lpstr>
      <vt:lpstr>Tables Look-up</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Robert J. Hillard</cp:lastModifiedBy>
  <cp:revision>1393</cp:revision>
  <dcterms:created xsi:type="dcterms:W3CDTF">2007-12-19T20:51:45Z</dcterms:created>
  <dcterms:modified xsi:type="dcterms:W3CDTF">2012-07-17T21:40:18Z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453CFE34-F12C-4801-816B-5E60EFF0F466</vt:lpwstr>
  </property>
  <property fmtid="{D5CDD505-2E9C-101B-9397-08002B2CF9AE}" pid="11" name="ArticulateProjectFull">
    <vt:lpwstr>\\gtsnowball\gguser\training\Sunnyvale Seminar 07-10-2012\08 KeyStone NETCP PA X.ppta</vt:lpwstr>
  </property>
</Properties>
</file>