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6" r:id="rId3"/>
    <p:sldId id="28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79" r:id="rId12"/>
    <p:sldId id="265" r:id="rId13"/>
    <p:sldId id="308" r:id="rId14"/>
    <p:sldId id="316" r:id="rId15"/>
    <p:sldId id="285" r:id="rId16"/>
    <p:sldId id="292" r:id="rId17"/>
    <p:sldId id="309" r:id="rId18"/>
    <p:sldId id="317" r:id="rId19"/>
    <p:sldId id="311" r:id="rId20"/>
    <p:sldId id="313" r:id="rId21"/>
    <p:sldId id="268" r:id="rId22"/>
    <p:sldId id="284" r:id="rId23"/>
    <p:sldId id="312" r:id="rId24"/>
    <p:sldId id="294" r:id="rId25"/>
    <p:sldId id="295" r:id="rId26"/>
    <p:sldId id="296" r:id="rId27"/>
    <p:sldId id="315" r:id="rId28"/>
    <p:sldId id="297" r:id="rId29"/>
    <p:sldId id="272" r:id="rId30"/>
    <p:sldId id="300" r:id="rId31"/>
    <p:sldId id="314" r:id="rId32"/>
    <p:sldId id="289" r:id="rId33"/>
    <p:sldId id="298" r:id="rId34"/>
    <p:sldId id="318" r:id="rId35"/>
    <p:sldId id="301" r:id="rId36"/>
    <p:sldId id="302" r:id="rId37"/>
    <p:sldId id="275" r:id="rId38"/>
    <p:sldId id="276" r:id="rId39"/>
    <p:sldId id="293" r:id="rId40"/>
    <p:sldId id="267" r:id="rId41"/>
    <p:sldId id="269" r:id="rId42"/>
    <p:sldId id="270" r:id="rId43"/>
    <p:sldId id="271" r:id="rId44"/>
    <p:sldId id="273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36" autoAdjust="0"/>
  </p:normalViewPr>
  <p:slideViewPr>
    <p:cSldViewPr>
      <p:cViewPr varScale="1">
        <p:scale>
          <a:sx n="97" d="100"/>
          <a:sy n="97" d="100"/>
        </p:scale>
        <p:origin x="-38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94" d="100"/>
          <a:sy n="94" d="100"/>
        </p:scale>
        <p:origin x="-231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0574E-CB06-4A31-8781-BBC4E9B24A5C}" type="datetimeFigureOut">
              <a:rPr lang="en-US" smtClean="0"/>
              <a:pPr/>
              <a:t>7/22/2013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C23D5-8588-4876-B051-D5E28D6C8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7948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E4C54-5E75-47E2-AAAC-FF88FDA0DCD0}" type="datetimeFigureOut">
              <a:rPr lang="en-US" smtClean="0"/>
              <a:pPr/>
              <a:t>7/22/2013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AA45E-48CD-46DF-AAA5-C67DB3C7C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5549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30760" lvl="1" indent="-179222">
              <a:buSzPct val="80000"/>
              <a:buFontTx/>
              <a:buChar char="•"/>
            </a:pPr>
            <a:endParaRPr lang="en-US" dirty="0" smtClean="0">
              <a:latin typeface="Arial" pitchFamily="34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232B84-FD25-43C5-89C0-77E740168BF7}" type="slidenum">
              <a:rPr lang="en-US" smtClean="0"/>
              <a:pPr/>
              <a:t>41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8C2D20-55BD-414B-A5CB-5A223E9739CD}" type="slidenum">
              <a:rPr lang="en-US" smtClean="0"/>
              <a:pPr/>
              <a:t>42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B4DA3C-B2BC-41A1-9555-6A526A41D8E7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AF4C39-26DF-478C-BAB5-FFB8092761F1}" type="slidenum">
              <a:rPr lang="en-US" smtClean="0"/>
              <a:pPr/>
              <a:t>21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1pPr>
            <a:lvl2pPr marL="742950" indent="-28575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2pPr>
            <a:lvl3pPr marL="11430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3pPr>
            <a:lvl4pPr marL="16002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4pPr>
            <a:lvl5pPr marL="20574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5pPr>
            <a:lvl6pPr marL="25146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6pPr>
            <a:lvl7pPr marL="29718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7pPr>
            <a:lvl8pPr marL="34290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8pPr>
            <a:lvl9pPr marL="38862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9pPr>
          </a:lstStyle>
          <a:p>
            <a:pPr eaLnBrk="1" hangingPunct="1"/>
            <a:fld id="{AA122AF6-CE47-4292-BA47-328945348ACC}" type="slidenum">
              <a:rPr lang="en-US" sz="1200">
                <a:latin typeface="Myriad Set Text" charset="0"/>
              </a:rPr>
              <a:pPr eaLnBrk="1" hangingPunct="1"/>
              <a:t>22</a:t>
            </a:fld>
            <a:endParaRPr lang="en-US" sz="1200" dirty="0">
              <a:latin typeface="Myriad Set Text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AF4C39-26DF-478C-BAB5-FFB8092761F1}" type="slidenum">
              <a:rPr lang="en-US" smtClean="0"/>
              <a:pPr/>
              <a:t>27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1pPr>
            <a:lvl2pPr marL="742950" indent="-28575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2pPr>
            <a:lvl3pPr marL="11430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3pPr>
            <a:lvl4pPr marL="16002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4pPr>
            <a:lvl5pPr marL="20574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5pPr>
            <a:lvl6pPr marL="25146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6pPr>
            <a:lvl7pPr marL="29718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7pPr>
            <a:lvl8pPr marL="34290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8pPr>
            <a:lvl9pPr marL="38862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9pPr>
          </a:lstStyle>
          <a:p>
            <a:pPr eaLnBrk="1" hangingPunct="1"/>
            <a:fld id="{7D2EE6D8-F7CD-48C2-9CDB-D9431DC173ED}" type="slidenum">
              <a:rPr lang="en-US" sz="1200">
                <a:latin typeface="Myriad Set Text" charset="0"/>
              </a:rPr>
              <a:pPr eaLnBrk="1" hangingPunct="1"/>
              <a:t>30</a:t>
            </a:fld>
            <a:endParaRPr lang="en-US" sz="1200" dirty="0">
              <a:latin typeface="Myriad Set Text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AF4C39-26DF-478C-BAB5-FFB8092761F1}" type="slidenum">
              <a:rPr lang="en-US" smtClean="0"/>
              <a:pPr/>
              <a:t>31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1pPr>
            <a:lvl2pPr marL="742950" indent="-28575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2pPr>
            <a:lvl3pPr marL="11430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3pPr>
            <a:lvl4pPr marL="16002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4pPr>
            <a:lvl5pPr marL="20574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5pPr>
            <a:lvl6pPr marL="25146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6pPr>
            <a:lvl7pPr marL="29718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7pPr>
            <a:lvl8pPr marL="34290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8pPr>
            <a:lvl9pPr marL="38862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9pPr>
          </a:lstStyle>
          <a:p>
            <a:pPr eaLnBrk="1" hangingPunct="1"/>
            <a:fld id="{87814A5E-E2AE-41A7-9646-1E8473788E8A}" type="slidenum">
              <a:rPr lang="en-US" sz="1200">
                <a:latin typeface="Myriad Set Text" charset="0"/>
              </a:rPr>
              <a:pPr eaLnBrk="1" hangingPunct="1"/>
              <a:t>35</a:t>
            </a:fld>
            <a:endParaRPr lang="en-US" sz="1200" dirty="0">
              <a:latin typeface="Myriad Set Text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1pPr>
            <a:lvl2pPr marL="742950" indent="-28575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2pPr>
            <a:lvl3pPr marL="11430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3pPr>
            <a:lvl4pPr marL="16002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4pPr>
            <a:lvl5pPr marL="2057400" indent="-228600" eaLnBrk="0" hangingPunct="0"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5pPr>
            <a:lvl6pPr marL="25146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6pPr>
            <a:lvl7pPr marL="29718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7pPr>
            <a:lvl8pPr marL="34290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8pPr>
            <a:lvl9pPr marL="3886200" indent="-228600" eaLnBrk="0" fontAlgn="base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defRPr sz="1500">
                <a:solidFill>
                  <a:srgbClr val="FFFFFF"/>
                </a:solidFill>
                <a:latin typeface="Arial Narrow" pitchFamily="34" charset="0"/>
                <a:ea typeface="ヒラギノ角ゴ ProN W3" charset="-128"/>
                <a:sym typeface="Myriad Set Text" charset="0"/>
              </a:defRPr>
            </a:lvl9pPr>
          </a:lstStyle>
          <a:p>
            <a:pPr eaLnBrk="1" hangingPunct="1"/>
            <a:fld id="{94306FD8-0AE4-4045-929C-30F62DEF19D2}" type="slidenum">
              <a:rPr lang="en-US" sz="1200">
                <a:latin typeface="Myriad Set Text" charset="0"/>
              </a:rPr>
              <a:pPr eaLnBrk="1" hangingPunct="1"/>
              <a:t>36</a:t>
            </a:fld>
            <a:endParaRPr lang="en-US" sz="1200" dirty="0">
              <a:latin typeface="Myriad Set Text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elected_powerpoint_bg_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-7938" y="6323013"/>
            <a:ext cx="8815388" cy="466726"/>
            <a:chOff x="-7620" y="6323077"/>
            <a:chExt cx="8814816" cy="466344"/>
          </a:xfrm>
        </p:grpSpPr>
        <p:cxnSp>
          <p:nvCxnSpPr>
            <p:cNvPr id="7" name="Straight Connector 6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Picture 25" descr="ti_logo_powerpoint_1_line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5448" y="6440490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30"/>
            <a:ext cx="8458200" cy="14700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81"/>
            <a:ext cx="2133600" cy="206375"/>
          </a:xfrm>
        </p:spPr>
        <p:txBody>
          <a:bodyPr/>
          <a:lstStyle>
            <a:lvl1pPr>
              <a:defRPr/>
            </a:lvl1pPr>
          </a:lstStyle>
          <a:p>
            <a:fld id="{62B7944B-C21E-4E74-BDE3-4F3FC48395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8459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2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477031"/>
            <a:ext cx="381000" cy="206375"/>
          </a:xfrm>
          <a:ln/>
        </p:spPr>
        <p:txBody>
          <a:bodyPr/>
          <a:lstStyle>
            <a:lvl1pPr>
              <a:defRPr sz="1000"/>
            </a:lvl1pPr>
          </a:lstStyle>
          <a:p>
            <a:fld id="{62B7944B-C21E-4E74-BDE3-4F3FC48395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38200" y="6477000"/>
            <a:ext cx="2539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© Copyright</a:t>
            </a:r>
            <a:r>
              <a:rPr lang="en-US" sz="1000" baseline="0" dirty="0" smtClean="0">
                <a:solidFill>
                  <a:schemeClr val="bg1">
                    <a:lumMod val="65000"/>
                  </a:schemeClr>
                </a:solidFill>
              </a:rPr>
              <a:t> Texas Instruments Inc., 2013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219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477000"/>
            <a:ext cx="381000" cy="206375"/>
          </a:xfrm>
        </p:spPr>
        <p:txBody>
          <a:bodyPr/>
          <a:lstStyle>
            <a:lvl1pPr>
              <a:defRPr/>
            </a:lvl1pPr>
          </a:lstStyle>
          <a:p>
            <a:fld id="{62B7944B-C21E-4E74-BDE3-4F3FC48395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0308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411" y="1185863"/>
            <a:ext cx="4157663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185863"/>
            <a:ext cx="4157662" cy="4692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7944B-C21E-4E74-BDE3-4F3FC48395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571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7944B-C21E-4E74-BDE3-4F3FC48395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504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hronos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25" y="1048468"/>
            <a:ext cx="8467725" cy="494593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477031"/>
            <a:ext cx="381000" cy="206375"/>
          </a:xfrm>
          <a:ln/>
        </p:spPr>
        <p:txBody>
          <a:bodyPr/>
          <a:lstStyle>
            <a:lvl1pPr>
              <a:defRPr sz="1000"/>
            </a:lvl1pPr>
          </a:lstStyle>
          <a:p>
            <a:fld id="{62B7944B-C21E-4E74-BDE3-4F3FC48395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858721" y="6477000"/>
            <a:ext cx="21130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© Copyright Khronos Group, 2009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70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0" y="6324600"/>
            <a:ext cx="88042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325" y="6324600"/>
            <a:ext cx="874077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028" name="Picture 8" descr="ti_logo_powerpoint_1_lin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5448" y="6440490"/>
            <a:ext cx="18748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42875"/>
            <a:ext cx="845820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425" y="1058863"/>
            <a:ext cx="8467725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281" y="6465919"/>
            <a:ext cx="3397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cs typeface="+mn-cs"/>
              </a:defRPr>
            </a:lvl1pPr>
          </a:lstStyle>
          <a:p>
            <a:fld id="{62B7944B-C21E-4E74-BDE3-4F3FC483955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32" name="Group 16"/>
          <p:cNvGrpSpPr>
            <a:grpSpLocks/>
          </p:cNvGrpSpPr>
          <p:nvPr/>
        </p:nvGrpSpPr>
        <p:grpSpPr bwMode="auto">
          <a:xfrm>
            <a:off x="-7938" y="6323013"/>
            <a:ext cx="8815388" cy="466726"/>
            <a:chOff x="-7620" y="6323077"/>
            <a:chExt cx="8814816" cy="466344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7620" y="6324663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33" name="Group 9"/>
          <p:cNvGrpSpPr>
            <a:grpSpLocks/>
          </p:cNvGrpSpPr>
          <p:nvPr/>
        </p:nvGrpSpPr>
        <p:grpSpPr bwMode="auto">
          <a:xfrm>
            <a:off x="-560388" y="-820738"/>
            <a:ext cx="8815388" cy="466726"/>
            <a:chOff x="-7620" y="6323077"/>
            <a:chExt cx="8814816" cy="466344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7620" y="6789421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7620" y="6324664"/>
              <a:ext cx="8814816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16200000">
              <a:off x="8570849" y="6556249"/>
              <a:ext cx="466344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-496888" y="-817564"/>
            <a:ext cx="874077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9" r:id="rId5"/>
    <p:sldLayoutId id="214748369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227013" indent="-227013" algn="l" rtl="0" eaLnBrk="1" fontAlgn="base" hangingPunct="1">
        <a:spcBef>
          <a:spcPts val="8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3336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54075" indent="-165100" algn="l" rtl="0" eaLnBrk="1" fontAlgn="base" hangingPunct="1">
        <a:spcBef>
          <a:spcPct val="15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201738" indent="-233363" algn="l" rtl="0" eaLnBrk="1" fontAlgn="base" hangingPunct="1">
        <a:spcBef>
          <a:spcPct val="5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489075" indent="-173038" algn="l" rtl="0" eaLnBrk="1" fontAlgn="base" hangingPunct="1">
        <a:spcBef>
          <a:spcPct val="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19462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4034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8606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317875" indent="-173038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i.cmpnet.com/eeproductcenter/test/2004/Aeroflex_PXI_pix.jpg" TargetMode="External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hyperlink" Target="http://www.flickr.com/photos/olaborda/2762765511/" TargetMode="External"/><Relationship Id="rId3" Type="http://schemas.openxmlformats.org/officeDocument/2006/relationships/image" Target="../media/image3.png"/><Relationship Id="rId21" Type="http://schemas.openxmlformats.org/officeDocument/2006/relationships/image" Target="../media/image18.png"/><Relationship Id="rId34" Type="http://schemas.openxmlformats.org/officeDocument/2006/relationships/image" Target="../media/image28.jpe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1.jpeg"/><Relationship Id="rId3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7.png"/><Relationship Id="rId29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9.png"/><Relationship Id="rId24" Type="http://schemas.openxmlformats.org/officeDocument/2006/relationships/image" Target="../media/image20.jpeg"/><Relationship Id="rId32" Type="http://schemas.openxmlformats.org/officeDocument/2006/relationships/image" Target="../media/image26.jpeg"/><Relationship Id="rId5" Type="http://schemas.openxmlformats.org/officeDocument/2006/relationships/image" Target="../media/image4.jpeg"/><Relationship Id="rId15" Type="http://schemas.openxmlformats.org/officeDocument/2006/relationships/image" Target="../media/image13.jpeg"/><Relationship Id="rId23" Type="http://schemas.openxmlformats.org/officeDocument/2006/relationships/hyperlink" Target="http://images.google.com/imgres?imgurl=http://images.businessweek.com/ss/07/05/0503_china_index/image/semiconductor-manufacturing.jpg&amp;imgrefurl=http://images.businessweek.com/ss/07/05/0503_china_index/source/17.htm&amp;usg=__qkxG40vq8jUMUbgt2JEX29aOiGQ=&amp;h=497&amp;w=410&amp;sz=82&amp;hl=en&amp;start=9&amp;tbnid=9QiZvgbtNNtfgM:&amp;tbnh=130&amp;tbnw=107&amp;prev=/images?q=semiconductor+manufacturing&amp;gbv=2&amp;hl=en" TargetMode="External"/><Relationship Id="rId28" Type="http://schemas.openxmlformats.org/officeDocument/2006/relationships/hyperlink" Target="http://images.google.com/imgres?imgurl=http://www.everyjoe.com/files/106/predator-uav.jpg&amp;imgrefurl=http://forums.bharat-rakshak.com/viewtopic.php?p=797602&amp;usg=__EX6YF2jqiu38ztX7gPLb22PSK9o=&amp;h=500&amp;w=768&amp;sz=93&amp;hl=en&amp;start=14&amp;tbnid=NaNtsNNhGdaTpM:&amp;tbnh=92&amp;tbnw=142&amp;prev=/images?q=uav&amp;gbv=2&amp;hl=en" TargetMode="External"/><Relationship Id="rId10" Type="http://schemas.openxmlformats.org/officeDocument/2006/relationships/image" Target="../media/image8.jpeg"/><Relationship Id="rId19" Type="http://schemas.openxmlformats.org/officeDocument/2006/relationships/hyperlink" Target="http://www.macom-wireless.com/products/p25/prodDetail_L.asp?id=20" TargetMode="External"/><Relationship Id="rId31" Type="http://schemas.openxmlformats.org/officeDocument/2006/relationships/image" Target="../media/image25.jpeg"/><Relationship Id="rId4" Type="http://schemas.openxmlformats.org/officeDocument/2006/relationships/hyperlink" Target="http://www.google.com/imgres?imgurl=http://emergencyelectric.net/images/soundstack3.jpg&amp;imgrefurl=http://emergencyelectric.net/Pro_Audio.html&amp;usg=__kO5ALWyND-xNtck6H7GUIzmbQrs=&amp;h=354&amp;w=304&amp;sz=60&amp;hl=en&amp;start=18&amp;zoom=1&amp;tbnid=HJkySMvv6GIMXM:&amp;tbnh=121&amp;tbnw=104&amp;prev=/images?q=professional+audio+equipment&amp;hl=en&amp;gbv=2&amp;tbs=isch:1&amp;itbs=1" TargetMode="External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19.png"/><Relationship Id="rId27" Type="http://schemas.openxmlformats.org/officeDocument/2006/relationships/image" Target="../media/image22.jpeg"/><Relationship Id="rId30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458200" cy="1470025"/>
          </a:xfrm>
        </p:spPr>
        <p:txBody>
          <a:bodyPr/>
          <a:lstStyle/>
          <a:p>
            <a:r>
              <a:rPr lang="en-US" dirty="0" smtClean="0"/>
              <a:t>OpenCL™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sz="2800" dirty="0"/>
              <a:t>Alan S. Ward</a:t>
            </a:r>
          </a:p>
          <a:p>
            <a:pPr>
              <a:defRPr/>
            </a:pPr>
            <a:r>
              <a:rPr lang="en-US" sz="1600" smtClean="0"/>
              <a:t>Multicore Programming Strategy</a:t>
            </a:r>
          </a:p>
          <a:p>
            <a:pPr>
              <a:defRPr/>
            </a:pPr>
            <a:r>
              <a:rPr lang="en-US" sz="1600" smtClean="0"/>
              <a:t>EP, SDO</a:t>
            </a:r>
          </a:p>
          <a:p>
            <a:pPr>
              <a:defRPr/>
            </a:pPr>
            <a:r>
              <a:rPr lang="en-US" sz="1600" smtClean="0"/>
              <a:t>Distinguished </a:t>
            </a:r>
            <a:r>
              <a:rPr lang="en-US" sz="1600" dirty="0"/>
              <a:t>Member Technical </a:t>
            </a:r>
            <a:r>
              <a:rPr lang="en-US" sz="1600" dirty="0" smtClean="0"/>
              <a:t>Staff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800" i="1" dirty="0"/>
              <a:t>OpenCL and the OpenCL logo are trademarks of Apple Inc. used by permission by Khronos.</a:t>
            </a:r>
            <a:endParaRPr lang="en-US" sz="800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50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OpenCL Platform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25" y="1048468"/>
            <a:ext cx="8467725" cy="2456732"/>
          </a:xfrm>
        </p:spPr>
        <p:txBody>
          <a:bodyPr/>
          <a:lstStyle/>
          <a:p>
            <a:r>
              <a:rPr lang="en-US" b="1" dirty="0">
                <a:latin typeface="Arial Narrow" pitchFamily="34" charset="0"/>
                <a:ea typeface="ＭＳ Ｐゴシック" pitchFamily="34" charset="-128"/>
              </a:rPr>
              <a:t>A host connected to one or more OpenCL </a:t>
            </a:r>
            <a:r>
              <a:rPr lang="en-US" b="1" dirty="0" smtClean="0">
                <a:latin typeface="Arial Narrow" pitchFamily="34" charset="0"/>
                <a:ea typeface="ＭＳ Ｐゴシック" pitchFamily="34" charset="-128"/>
              </a:rPr>
              <a:t>devices</a:t>
            </a:r>
          </a:p>
          <a:p>
            <a:pPr lvl="1"/>
            <a:r>
              <a:rPr lang="en-US" sz="1600" dirty="0" smtClean="0">
                <a:latin typeface="Arial Narrow" pitchFamily="34" charset="0"/>
                <a:ea typeface="ＭＳ Ｐゴシック" pitchFamily="34" charset="-128"/>
              </a:rPr>
              <a:t>Commands are submitted from the host to the OpenCL devices</a:t>
            </a:r>
          </a:p>
          <a:p>
            <a:pPr lvl="1"/>
            <a:r>
              <a:rPr lang="en-US" sz="1600" dirty="0" smtClean="0">
                <a:latin typeface="Arial Narrow" pitchFamily="34" charset="0"/>
                <a:ea typeface="ＭＳ Ｐゴシック" pitchFamily="34" charset="-128"/>
              </a:rPr>
              <a:t>The host can also be an OpenCL device</a:t>
            </a:r>
            <a:endParaRPr lang="en-US" sz="1600" dirty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b="1" dirty="0">
                <a:latin typeface="Arial Narrow" pitchFamily="34" charset="0"/>
                <a:ea typeface="ＭＳ Ｐゴシック" pitchFamily="34" charset="-128"/>
              </a:rPr>
              <a:t>An OpenCL device is a collection of one or more compute units (</a:t>
            </a:r>
            <a:r>
              <a:rPr lang="en-US" b="1" dirty="0">
                <a:solidFill>
                  <a:srgbClr val="A50021"/>
                </a:solidFill>
                <a:latin typeface="Arial Narrow" pitchFamily="34" charset="0"/>
                <a:ea typeface="ＭＳ Ｐゴシック" pitchFamily="34" charset="-128"/>
              </a:rPr>
              <a:t>cores</a:t>
            </a:r>
            <a:r>
              <a:rPr lang="en-US" b="1" dirty="0" smtClean="0">
                <a:latin typeface="Arial Narrow" pitchFamily="34" charset="0"/>
                <a:ea typeface="ＭＳ Ｐゴシック" pitchFamily="34" charset="-128"/>
              </a:rPr>
              <a:t>)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An OpenCL device is viewed by the OpenCL programmer as a single virtual processor.</a:t>
            </a:r>
          </a:p>
          <a:p>
            <a:pPr lvl="2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i.e. The programmer does not need to know how many cores are in the device.  The OpenCL runtime will efficiently divide the total processing effort across the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52224"/>
          <p:cNvGrpSpPr>
            <a:grpSpLocks/>
          </p:cNvGrpSpPr>
          <p:nvPr/>
        </p:nvGrpSpPr>
        <p:grpSpPr bwMode="auto">
          <a:xfrm>
            <a:off x="533450" y="3810004"/>
            <a:ext cx="3146425" cy="2217738"/>
            <a:chOff x="5181600" y="2101506"/>
            <a:chExt cx="3505200" cy="2470494"/>
          </a:xfrm>
        </p:grpSpPr>
        <p:sp>
          <p:nvSpPr>
            <p:cNvPr id="6" name="Rounded Rectangle 5"/>
            <p:cNvSpPr/>
            <p:nvPr/>
          </p:nvSpPr>
          <p:spPr>
            <a:xfrm>
              <a:off x="5181600" y="2101506"/>
              <a:ext cx="3505200" cy="2470494"/>
            </a:xfrm>
            <a:prstGeom prst="roundRect">
              <a:avLst>
                <a:gd name="adj" fmla="val 11624"/>
              </a:avLst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/>
                <a:t>66AK2H12</a:t>
              </a:r>
              <a:endParaRPr lang="en-US" sz="1200" b="1" dirty="0"/>
            </a:p>
            <a:p>
              <a:pPr algn="ctr">
                <a:defRPr/>
              </a:pPr>
              <a:r>
                <a:rPr lang="en-US" sz="1100" b="1" dirty="0"/>
                <a:t>KeyStone II Multicore DSP + ARM</a:t>
              </a:r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</p:txBody>
        </p:sp>
        <p:grpSp>
          <p:nvGrpSpPr>
            <p:cNvPr id="7" name="Group 6"/>
            <p:cNvGrpSpPr/>
            <p:nvPr/>
          </p:nvGrpSpPr>
          <p:grpSpPr>
            <a:xfrm flipH="1">
              <a:off x="5283625" y="2772979"/>
              <a:ext cx="648598" cy="602103"/>
              <a:chOff x="1504780" y="1421659"/>
              <a:chExt cx="1331506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ounded Rectangle 172"/>
              <p:cNvSpPr/>
              <p:nvPr/>
            </p:nvSpPr>
            <p:spPr>
              <a:xfrm>
                <a:off x="1613438" y="1421659"/>
                <a:ext cx="1123208" cy="1133101"/>
              </a:xfrm>
              <a:prstGeom prst="roundRect">
                <a:avLst/>
              </a:prstGeom>
              <a:solidFill>
                <a:srgbClr val="006A96"/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4" name="TextBox 601"/>
              <p:cNvSpPr txBox="1"/>
              <p:nvPr/>
            </p:nvSpPr>
            <p:spPr>
              <a:xfrm>
                <a:off x="1504780" y="2080051"/>
                <a:ext cx="1331506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ARM A15</a:t>
                </a:r>
              </a:p>
            </p:txBody>
          </p:sp>
          <p:pic>
            <p:nvPicPr>
              <p:cNvPr id="175" name="Picture 174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38942" y="1495392"/>
                <a:ext cx="794596" cy="732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" name="Group 7"/>
            <p:cNvGrpSpPr/>
            <p:nvPr/>
          </p:nvGrpSpPr>
          <p:grpSpPr>
            <a:xfrm flipH="1">
              <a:off x="5458553" y="2947907"/>
              <a:ext cx="648598" cy="602103"/>
              <a:chOff x="1504780" y="1421659"/>
              <a:chExt cx="1331506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0" name="Rounded Rectangle 169"/>
              <p:cNvSpPr/>
              <p:nvPr/>
            </p:nvSpPr>
            <p:spPr>
              <a:xfrm>
                <a:off x="1613438" y="1421659"/>
                <a:ext cx="1123208" cy="1133101"/>
              </a:xfrm>
              <a:prstGeom prst="roundRect">
                <a:avLst/>
              </a:prstGeom>
              <a:solidFill>
                <a:srgbClr val="006A96"/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1" name="TextBox 702"/>
              <p:cNvSpPr txBox="1"/>
              <p:nvPr/>
            </p:nvSpPr>
            <p:spPr>
              <a:xfrm>
                <a:off x="1504780" y="2080051"/>
                <a:ext cx="1331506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ARM A15</a:t>
                </a:r>
              </a:p>
            </p:txBody>
          </p:sp>
          <p:pic>
            <p:nvPicPr>
              <p:cNvPr id="172" name="Picture 171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38942" y="1495392"/>
                <a:ext cx="794596" cy="732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9" name="Group 8"/>
            <p:cNvGrpSpPr/>
            <p:nvPr/>
          </p:nvGrpSpPr>
          <p:grpSpPr>
            <a:xfrm flipH="1">
              <a:off x="5633481" y="3122835"/>
              <a:ext cx="648598" cy="602103"/>
              <a:chOff x="1504780" y="1421659"/>
              <a:chExt cx="1331506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7" name="Rounded Rectangle 166"/>
              <p:cNvSpPr/>
              <p:nvPr/>
            </p:nvSpPr>
            <p:spPr>
              <a:xfrm>
                <a:off x="1613438" y="1421659"/>
                <a:ext cx="1123208" cy="1133101"/>
              </a:xfrm>
              <a:prstGeom prst="roundRect">
                <a:avLst/>
              </a:prstGeom>
              <a:solidFill>
                <a:srgbClr val="006A96"/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8" name="TextBox 744"/>
              <p:cNvSpPr txBox="1"/>
              <p:nvPr/>
            </p:nvSpPr>
            <p:spPr>
              <a:xfrm>
                <a:off x="1504780" y="2080051"/>
                <a:ext cx="1331506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ARM A15</a:t>
                </a:r>
              </a:p>
            </p:txBody>
          </p:sp>
          <p:pic>
            <p:nvPicPr>
              <p:cNvPr id="169" name="Picture 168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38942" y="1495392"/>
                <a:ext cx="794596" cy="732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" name="Group 9"/>
            <p:cNvGrpSpPr/>
            <p:nvPr/>
          </p:nvGrpSpPr>
          <p:grpSpPr>
            <a:xfrm flipH="1">
              <a:off x="5884610" y="3297764"/>
              <a:ext cx="648598" cy="602103"/>
              <a:chOff x="1504780" y="1421659"/>
              <a:chExt cx="1331506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4" name="Rounded Rectangle 163"/>
              <p:cNvSpPr/>
              <p:nvPr/>
            </p:nvSpPr>
            <p:spPr>
              <a:xfrm>
                <a:off x="1613438" y="1421659"/>
                <a:ext cx="1123208" cy="1133101"/>
              </a:xfrm>
              <a:prstGeom prst="roundRect">
                <a:avLst/>
              </a:prstGeom>
              <a:solidFill>
                <a:srgbClr val="006A96"/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5" name="TextBox 786"/>
              <p:cNvSpPr txBox="1"/>
              <p:nvPr/>
            </p:nvSpPr>
            <p:spPr>
              <a:xfrm>
                <a:off x="1504780" y="2080051"/>
                <a:ext cx="1331506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ARM A15</a:t>
                </a:r>
              </a:p>
            </p:txBody>
          </p:sp>
          <p:pic>
            <p:nvPicPr>
              <p:cNvPr id="166" name="Picture 165"/>
              <p:cNvPicPr>
                <a:picLocks noChangeAspect="1" noChangeArrowheads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38942" y="1495392"/>
                <a:ext cx="794596" cy="732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1" name="Group 10"/>
            <p:cNvGrpSpPr/>
            <p:nvPr/>
          </p:nvGrpSpPr>
          <p:grpSpPr>
            <a:xfrm flipH="1">
              <a:off x="7346859" y="2739430"/>
              <a:ext cx="643241" cy="602103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6" name="Rounded Rectangle 145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1733625" y="42109"/>
                <a:ext cx="554305" cy="483913"/>
                <a:chOff x="3381499" y="565369"/>
                <a:chExt cx="554305" cy="483913"/>
              </a:xfrm>
            </p:grpSpPr>
            <p:sp>
              <p:nvSpPr>
                <p:cNvPr id="161" name="Rounded Rectangle 160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3" name="TextBox 514"/>
                <p:cNvSpPr txBox="1"/>
                <p:nvPr/>
              </p:nvSpPr>
              <p:spPr>
                <a:xfrm>
                  <a:off x="3381499" y="565369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2098432" y="93784"/>
                <a:ext cx="554305" cy="483913"/>
                <a:chOff x="3382492" y="617044"/>
                <a:chExt cx="554305" cy="483913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0" name="TextBox 507"/>
                <p:cNvSpPr txBox="1"/>
                <p:nvPr/>
              </p:nvSpPr>
              <p:spPr>
                <a:xfrm>
                  <a:off x="3382492" y="617044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1779222" y="377976"/>
                <a:ext cx="495650" cy="451655"/>
                <a:chOff x="3422692" y="563847"/>
                <a:chExt cx="495650" cy="451655"/>
              </a:xfrm>
            </p:grpSpPr>
            <p:sp>
              <p:nvSpPr>
                <p:cNvPr id="155" name="Rounded Rectangle 154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6" name="Rounded Rectangle 155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7" name="TextBox 501"/>
                <p:cNvSpPr txBox="1"/>
                <p:nvPr/>
              </p:nvSpPr>
              <p:spPr>
                <a:xfrm>
                  <a:off x="3422692" y="563847"/>
                  <a:ext cx="495650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2056240" y="382353"/>
                <a:ext cx="656955" cy="451655"/>
                <a:chOff x="3330610" y="568224"/>
                <a:chExt cx="656955" cy="451655"/>
              </a:xfrm>
            </p:grpSpPr>
            <p:sp>
              <p:nvSpPr>
                <p:cNvPr id="152" name="Rounded Rectangle 151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4" name="TextBox 99"/>
                <p:cNvSpPr txBox="1"/>
                <p:nvPr/>
              </p:nvSpPr>
              <p:spPr>
                <a:xfrm>
                  <a:off x="3330610" y="568224"/>
                  <a:ext cx="656955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51" name="TextBox 96"/>
              <p:cNvSpPr txBox="1"/>
              <p:nvPr/>
            </p:nvSpPr>
            <p:spPr>
              <a:xfrm>
                <a:off x="1512313" y="684990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flipH="1">
              <a:off x="6552143" y="2739430"/>
              <a:ext cx="643241" cy="602104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8" name="Rounded Rectangle 127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29" name="Group 128"/>
              <p:cNvGrpSpPr/>
              <p:nvPr/>
            </p:nvGrpSpPr>
            <p:grpSpPr>
              <a:xfrm>
                <a:off x="1733625" y="42109"/>
                <a:ext cx="554305" cy="483912"/>
                <a:chOff x="3381499" y="565369"/>
                <a:chExt cx="554305" cy="483912"/>
              </a:xfrm>
            </p:grpSpPr>
            <p:sp>
              <p:nvSpPr>
                <p:cNvPr id="143" name="Rounded Rectangle 142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4" name="Rounded Rectangle 143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5" name="TextBox 584"/>
                <p:cNvSpPr txBox="1"/>
                <p:nvPr/>
              </p:nvSpPr>
              <p:spPr>
                <a:xfrm>
                  <a:off x="3381499" y="565369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2098432" y="93784"/>
                <a:ext cx="554305" cy="483912"/>
                <a:chOff x="3382492" y="617044"/>
                <a:chExt cx="554305" cy="483912"/>
              </a:xfrm>
            </p:grpSpPr>
            <p:sp>
              <p:nvSpPr>
                <p:cNvPr id="140" name="Rounded Rectangle 139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1" name="Rounded Rectangle 140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2" name="TextBox 581"/>
                <p:cNvSpPr txBox="1"/>
                <p:nvPr/>
              </p:nvSpPr>
              <p:spPr>
                <a:xfrm>
                  <a:off x="3382492" y="617044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779222" y="377976"/>
                <a:ext cx="495650" cy="451654"/>
                <a:chOff x="3422692" y="563847"/>
                <a:chExt cx="495650" cy="451654"/>
              </a:xfrm>
            </p:grpSpPr>
            <p:sp>
              <p:nvSpPr>
                <p:cNvPr id="137" name="Rounded Rectangle 136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8" name="Rounded Rectangle 137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9" name="TextBox 564"/>
                <p:cNvSpPr txBox="1"/>
                <p:nvPr/>
              </p:nvSpPr>
              <p:spPr>
                <a:xfrm>
                  <a:off x="3422692" y="563847"/>
                  <a:ext cx="495650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2056240" y="382353"/>
                <a:ext cx="656955" cy="451654"/>
                <a:chOff x="3330610" y="568224"/>
                <a:chExt cx="656955" cy="451654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6" name="TextBox 560"/>
                <p:cNvSpPr txBox="1"/>
                <p:nvPr/>
              </p:nvSpPr>
              <p:spPr>
                <a:xfrm>
                  <a:off x="3330610" y="568224"/>
                  <a:ext cx="656955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33" name="TextBox 557"/>
              <p:cNvSpPr txBox="1"/>
              <p:nvPr/>
            </p:nvSpPr>
            <p:spPr>
              <a:xfrm>
                <a:off x="1512313" y="684991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  <a:endParaRPr lang="en-US" sz="8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flipH="1">
              <a:off x="7521788" y="2914358"/>
              <a:ext cx="643241" cy="602103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Rounded Rectangle 109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1733625" y="42109"/>
                <a:ext cx="554305" cy="483913"/>
                <a:chOff x="3381499" y="565369"/>
                <a:chExt cx="554305" cy="483913"/>
              </a:xfrm>
            </p:grpSpPr>
            <p:sp>
              <p:nvSpPr>
                <p:cNvPr id="125" name="Rounded Rectangle 124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6" name="Rounded Rectangle 125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7" name="TextBox 672"/>
                <p:cNvSpPr txBox="1"/>
                <p:nvPr/>
              </p:nvSpPr>
              <p:spPr>
                <a:xfrm>
                  <a:off x="3381499" y="565369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2098432" y="93784"/>
                <a:ext cx="554305" cy="483913"/>
                <a:chOff x="3382492" y="617044"/>
                <a:chExt cx="554305" cy="483913"/>
              </a:xfrm>
            </p:grpSpPr>
            <p:sp>
              <p:nvSpPr>
                <p:cNvPr id="122" name="Rounded Rectangle 121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3" name="Rounded Rectangle 122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4" name="TextBox 669"/>
                <p:cNvSpPr txBox="1"/>
                <p:nvPr/>
              </p:nvSpPr>
              <p:spPr>
                <a:xfrm>
                  <a:off x="3382492" y="617044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1779222" y="377976"/>
                <a:ext cx="495650" cy="451655"/>
                <a:chOff x="3422692" y="563847"/>
                <a:chExt cx="495650" cy="451655"/>
              </a:xfrm>
            </p:grpSpPr>
            <p:sp>
              <p:nvSpPr>
                <p:cNvPr id="119" name="Rounded Rectangle 118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0" name="Rounded Rectangle 119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1" name="TextBox 666"/>
                <p:cNvSpPr txBox="1"/>
                <p:nvPr/>
              </p:nvSpPr>
              <p:spPr>
                <a:xfrm>
                  <a:off x="3422692" y="563847"/>
                  <a:ext cx="495650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4" name="Group 113"/>
              <p:cNvGrpSpPr/>
              <p:nvPr/>
            </p:nvGrpSpPr>
            <p:grpSpPr>
              <a:xfrm>
                <a:off x="2056240" y="382353"/>
                <a:ext cx="656955" cy="451655"/>
                <a:chOff x="3330610" y="568224"/>
                <a:chExt cx="656955" cy="451655"/>
              </a:xfrm>
            </p:grpSpPr>
            <p:sp>
              <p:nvSpPr>
                <p:cNvPr id="116" name="Rounded Rectangle 115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7" name="Rounded Rectangle 116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8" name="TextBox 663"/>
                <p:cNvSpPr txBox="1"/>
                <p:nvPr/>
              </p:nvSpPr>
              <p:spPr>
                <a:xfrm>
                  <a:off x="3330610" y="568224"/>
                  <a:ext cx="656955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15" name="TextBox 648"/>
              <p:cNvSpPr txBox="1"/>
              <p:nvPr/>
            </p:nvSpPr>
            <p:spPr>
              <a:xfrm>
                <a:off x="1512313" y="684990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flipH="1">
              <a:off x="6727071" y="2914358"/>
              <a:ext cx="643241" cy="602104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" name="Rounded Rectangle 91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1733625" y="42109"/>
                <a:ext cx="554305" cy="483912"/>
                <a:chOff x="3381499" y="565369"/>
                <a:chExt cx="554305" cy="483912"/>
              </a:xfrm>
            </p:grpSpPr>
            <p:sp>
              <p:nvSpPr>
                <p:cNvPr id="107" name="Rounded Rectangle 106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9" name="TextBox 699"/>
                <p:cNvSpPr txBox="1"/>
                <p:nvPr/>
              </p:nvSpPr>
              <p:spPr>
                <a:xfrm>
                  <a:off x="3381499" y="565369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2098432" y="93784"/>
                <a:ext cx="554305" cy="483912"/>
                <a:chOff x="3382492" y="617044"/>
                <a:chExt cx="554305" cy="483912"/>
              </a:xfrm>
            </p:grpSpPr>
            <p:sp>
              <p:nvSpPr>
                <p:cNvPr id="104" name="Rounded Rectangle 103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6" name="TextBox 696"/>
                <p:cNvSpPr txBox="1"/>
                <p:nvPr/>
              </p:nvSpPr>
              <p:spPr>
                <a:xfrm>
                  <a:off x="3382492" y="617044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779222" y="377976"/>
                <a:ext cx="495650" cy="451654"/>
                <a:chOff x="3422692" y="563847"/>
                <a:chExt cx="495650" cy="451654"/>
              </a:xfrm>
            </p:grpSpPr>
            <p:sp>
              <p:nvSpPr>
                <p:cNvPr id="101" name="Rounded Rectangle 100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3" name="TextBox 693"/>
                <p:cNvSpPr txBox="1"/>
                <p:nvPr/>
              </p:nvSpPr>
              <p:spPr>
                <a:xfrm>
                  <a:off x="3422692" y="563847"/>
                  <a:ext cx="495650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2056240" y="382353"/>
                <a:ext cx="656955" cy="451654"/>
                <a:chOff x="3330610" y="568224"/>
                <a:chExt cx="656955" cy="451654"/>
              </a:xfrm>
            </p:grpSpPr>
            <p:sp>
              <p:nvSpPr>
                <p:cNvPr id="98" name="Rounded Rectangle 97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99" name="Rounded Rectangle 98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0" name="TextBox 686"/>
                <p:cNvSpPr txBox="1"/>
                <p:nvPr/>
              </p:nvSpPr>
              <p:spPr>
                <a:xfrm>
                  <a:off x="3330610" y="568224"/>
                  <a:ext cx="656955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97" name="TextBox 679"/>
              <p:cNvSpPr txBox="1"/>
              <p:nvPr/>
            </p:nvSpPr>
            <p:spPr>
              <a:xfrm>
                <a:off x="1512313" y="684991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  <a:endParaRPr lang="en-US" sz="8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flipH="1">
              <a:off x="7696716" y="3089286"/>
              <a:ext cx="643241" cy="602103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4" name="Rounded Rectangle 73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1733625" y="42109"/>
                <a:ext cx="554305" cy="483913"/>
                <a:chOff x="3381499" y="565369"/>
                <a:chExt cx="554305" cy="483913"/>
              </a:xfrm>
            </p:grpSpPr>
            <p:sp>
              <p:nvSpPr>
                <p:cNvPr id="89" name="Rounded Rectangle 88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90" name="Rounded Rectangle 89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91" name="TextBox 722"/>
                <p:cNvSpPr txBox="1"/>
                <p:nvPr/>
              </p:nvSpPr>
              <p:spPr>
                <a:xfrm>
                  <a:off x="3381499" y="565369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2098432" y="93784"/>
                <a:ext cx="554305" cy="483913"/>
                <a:chOff x="3382492" y="617044"/>
                <a:chExt cx="554305" cy="483913"/>
              </a:xfrm>
            </p:grpSpPr>
            <p:sp>
              <p:nvSpPr>
                <p:cNvPr id="86" name="Rounded Rectangle 85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7" name="Rounded Rectangle 86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8" name="TextBox 719"/>
                <p:cNvSpPr txBox="1"/>
                <p:nvPr/>
              </p:nvSpPr>
              <p:spPr>
                <a:xfrm>
                  <a:off x="3382492" y="617044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1779222" y="377976"/>
                <a:ext cx="495650" cy="451655"/>
                <a:chOff x="3422692" y="563847"/>
                <a:chExt cx="495650" cy="451655"/>
              </a:xfrm>
            </p:grpSpPr>
            <p:sp>
              <p:nvSpPr>
                <p:cNvPr id="83" name="Rounded Rectangle 82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5" name="TextBox 716"/>
                <p:cNvSpPr txBox="1"/>
                <p:nvPr/>
              </p:nvSpPr>
              <p:spPr>
                <a:xfrm>
                  <a:off x="3422692" y="563847"/>
                  <a:ext cx="495650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056240" y="382353"/>
                <a:ext cx="656955" cy="451655"/>
                <a:chOff x="3330610" y="568224"/>
                <a:chExt cx="656955" cy="451655"/>
              </a:xfrm>
            </p:grpSpPr>
            <p:sp>
              <p:nvSpPr>
                <p:cNvPr id="80" name="Rounded Rectangle 79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2" name="TextBox 713"/>
                <p:cNvSpPr txBox="1"/>
                <p:nvPr/>
              </p:nvSpPr>
              <p:spPr>
                <a:xfrm>
                  <a:off x="3330610" y="568224"/>
                  <a:ext cx="656955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79" name="TextBox 710"/>
              <p:cNvSpPr txBox="1"/>
              <p:nvPr/>
            </p:nvSpPr>
            <p:spPr>
              <a:xfrm>
                <a:off x="1512313" y="684990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flipH="1">
              <a:off x="6901999" y="3089286"/>
              <a:ext cx="643241" cy="602104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6" name="Rounded Rectangle 55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1733625" y="42109"/>
                <a:ext cx="554305" cy="483912"/>
                <a:chOff x="3381499" y="565369"/>
                <a:chExt cx="554305" cy="483912"/>
              </a:xfrm>
            </p:grpSpPr>
            <p:sp>
              <p:nvSpPr>
                <p:cNvPr id="71" name="Rounded Rectangle 70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73" name="TextBox 741"/>
                <p:cNvSpPr txBox="1"/>
                <p:nvPr/>
              </p:nvSpPr>
              <p:spPr>
                <a:xfrm>
                  <a:off x="3381499" y="565369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2098432" y="93784"/>
                <a:ext cx="554305" cy="483912"/>
                <a:chOff x="3382492" y="617044"/>
                <a:chExt cx="554305" cy="483912"/>
              </a:xfrm>
            </p:grpSpPr>
            <p:sp>
              <p:nvSpPr>
                <p:cNvPr id="68" name="Rounded Rectangle 67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9" name="Rounded Rectangle 68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70" name="TextBox 738"/>
                <p:cNvSpPr txBox="1"/>
                <p:nvPr/>
              </p:nvSpPr>
              <p:spPr>
                <a:xfrm>
                  <a:off x="3382492" y="617044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1779222" y="377976"/>
                <a:ext cx="495650" cy="451654"/>
                <a:chOff x="3422692" y="563847"/>
                <a:chExt cx="495650" cy="451654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7" name="TextBox 735"/>
                <p:cNvSpPr txBox="1"/>
                <p:nvPr/>
              </p:nvSpPr>
              <p:spPr>
                <a:xfrm>
                  <a:off x="3422692" y="563847"/>
                  <a:ext cx="495650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2056240" y="382353"/>
                <a:ext cx="656955" cy="451654"/>
                <a:chOff x="3330610" y="568224"/>
                <a:chExt cx="656955" cy="451654"/>
              </a:xfrm>
            </p:grpSpPr>
            <p:sp>
              <p:nvSpPr>
                <p:cNvPr id="62" name="Rounded Rectangle 61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4" name="TextBox 732"/>
                <p:cNvSpPr txBox="1"/>
                <p:nvPr/>
              </p:nvSpPr>
              <p:spPr>
                <a:xfrm>
                  <a:off x="3330610" y="568224"/>
                  <a:ext cx="656955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61" name="TextBox 729"/>
              <p:cNvSpPr txBox="1"/>
              <p:nvPr/>
            </p:nvSpPr>
            <p:spPr>
              <a:xfrm>
                <a:off x="1512313" y="684991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  <a:endParaRPr lang="en-US" sz="8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flipH="1">
              <a:off x="7871644" y="3264215"/>
              <a:ext cx="643241" cy="602103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Rounded Rectangle 37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1733625" y="42109"/>
                <a:ext cx="554305" cy="483913"/>
                <a:chOff x="3381499" y="565369"/>
                <a:chExt cx="554305" cy="483913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5" name="TextBox 764"/>
                <p:cNvSpPr txBox="1"/>
                <p:nvPr/>
              </p:nvSpPr>
              <p:spPr>
                <a:xfrm>
                  <a:off x="3381499" y="565369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2098432" y="93784"/>
                <a:ext cx="554305" cy="483913"/>
                <a:chOff x="3382492" y="617044"/>
                <a:chExt cx="554305" cy="483913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1" name="Rounded Rectangle 50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2" name="TextBox 761"/>
                <p:cNvSpPr txBox="1"/>
                <p:nvPr/>
              </p:nvSpPr>
              <p:spPr>
                <a:xfrm>
                  <a:off x="3382492" y="617044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779222" y="377976"/>
                <a:ext cx="495650" cy="451655"/>
                <a:chOff x="3422692" y="563847"/>
                <a:chExt cx="495650" cy="451655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9" name="TextBox 758"/>
                <p:cNvSpPr txBox="1"/>
                <p:nvPr/>
              </p:nvSpPr>
              <p:spPr>
                <a:xfrm>
                  <a:off x="3422692" y="563847"/>
                  <a:ext cx="495650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2056240" y="382353"/>
                <a:ext cx="656955" cy="451655"/>
                <a:chOff x="3330610" y="568224"/>
                <a:chExt cx="656955" cy="451655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46" name="TextBox 755"/>
                <p:cNvSpPr txBox="1"/>
                <p:nvPr/>
              </p:nvSpPr>
              <p:spPr>
                <a:xfrm>
                  <a:off x="3330610" y="568224"/>
                  <a:ext cx="656955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43" name="TextBox 752"/>
              <p:cNvSpPr txBox="1"/>
              <p:nvPr/>
            </p:nvSpPr>
            <p:spPr>
              <a:xfrm>
                <a:off x="1512313" y="684990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flipH="1">
              <a:off x="7076927" y="3264215"/>
              <a:ext cx="643241" cy="602104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Rounded Rectangle 19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1733625" y="42109"/>
                <a:ext cx="554305" cy="483912"/>
                <a:chOff x="3381499" y="565369"/>
                <a:chExt cx="554305" cy="483912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7" name="TextBox 783"/>
                <p:cNvSpPr txBox="1"/>
                <p:nvPr/>
              </p:nvSpPr>
              <p:spPr>
                <a:xfrm>
                  <a:off x="3381499" y="565369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2098432" y="93784"/>
                <a:ext cx="554305" cy="483912"/>
                <a:chOff x="3382492" y="617044"/>
                <a:chExt cx="554305" cy="483912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4" name="TextBox 780"/>
                <p:cNvSpPr txBox="1"/>
                <p:nvPr/>
              </p:nvSpPr>
              <p:spPr>
                <a:xfrm>
                  <a:off x="3382492" y="617044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1779222" y="377976"/>
                <a:ext cx="495650" cy="451654"/>
                <a:chOff x="3422692" y="563847"/>
                <a:chExt cx="495650" cy="451654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31" name="TextBox 777"/>
                <p:cNvSpPr txBox="1"/>
                <p:nvPr/>
              </p:nvSpPr>
              <p:spPr>
                <a:xfrm>
                  <a:off x="3422692" y="563847"/>
                  <a:ext cx="495650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056240" y="382353"/>
                <a:ext cx="656955" cy="451654"/>
                <a:chOff x="3330610" y="568224"/>
                <a:chExt cx="656955" cy="451654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8" name="TextBox 774"/>
                <p:cNvSpPr txBox="1"/>
                <p:nvPr/>
              </p:nvSpPr>
              <p:spPr>
                <a:xfrm>
                  <a:off x="3330610" y="568224"/>
                  <a:ext cx="656955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25" name="TextBox 771"/>
              <p:cNvSpPr txBox="1"/>
              <p:nvPr/>
            </p:nvSpPr>
            <p:spPr>
              <a:xfrm>
                <a:off x="1512313" y="684991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  <a:endParaRPr lang="en-US" sz="8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5430961" y="4037935"/>
              <a:ext cx="3025931" cy="381980"/>
            </a:xfrm>
            <a:prstGeom prst="rect">
              <a:avLst/>
            </a:prstGeom>
            <a:solidFill>
              <a:srgbClr val="FF0000">
                <a:alpha val="51000"/>
              </a:srgbClr>
            </a:solidFill>
            <a:ln>
              <a:noFill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M</a:t>
              </a:r>
              <a:r>
                <a:rPr lang="en-US" sz="1400" b="1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ulticore Shared Memory</a:t>
              </a:r>
            </a:p>
          </p:txBody>
        </p:sp>
      </p:grpSp>
      <p:sp>
        <p:nvSpPr>
          <p:cNvPr id="176" name="Content Placeholder 2"/>
          <p:cNvSpPr txBox="1">
            <a:spLocks/>
          </p:cNvSpPr>
          <p:nvPr/>
        </p:nvSpPr>
        <p:spPr bwMode="auto">
          <a:xfrm>
            <a:off x="3962401" y="3581400"/>
            <a:ext cx="4724400" cy="272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Arial Narrow" pitchFamily="34" charset="0"/>
                <a:ea typeface="ＭＳ Ｐゴシック" pitchFamily="34" charset="-128"/>
              </a:rPr>
              <a:t>As an example, on the 66AK2H12</a:t>
            </a:r>
          </a:p>
          <a:p>
            <a:r>
              <a:rPr lang="en-US" sz="1600" dirty="0" smtClean="0">
                <a:latin typeface="Arial Narrow" pitchFamily="34" charset="0"/>
                <a:ea typeface="ＭＳ Ｐゴシック" pitchFamily="34" charset="-128"/>
              </a:rPr>
              <a:t>An A15 running an OpenCL application process would be the host.</a:t>
            </a:r>
          </a:p>
          <a:p>
            <a:r>
              <a:rPr lang="en-US" sz="1600" dirty="0" smtClean="0">
                <a:latin typeface="Arial Narrow" pitchFamily="34" charset="0"/>
                <a:ea typeface="ＭＳ Ｐゴシック" pitchFamily="34" charset="-128"/>
              </a:rPr>
              <a:t>The 8 C66x DSPs would be available as a single device </a:t>
            </a:r>
          </a:p>
          <a:p>
            <a:pPr lvl="1"/>
            <a:r>
              <a:rPr lang="en-US" sz="1400" dirty="0" smtClean="0">
                <a:latin typeface="Arial Narrow" pitchFamily="34" charset="0"/>
                <a:ea typeface="ＭＳ Ｐゴシック" pitchFamily="34" charset="-128"/>
              </a:rPr>
              <a:t>With type ACCELERATOR</a:t>
            </a:r>
          </a:p>
          <a:p>
            <a:pPr lvl="1"/>
            <a:r>
              <a:rPr lang="en-US" sz="1400" dirty="0" smtClean="0">
                <a:latin typeface="Arial Narrow" pitchFamily="34" charset="0"/>
                <a:ea typeface="ＭＳ Ｐゴシック" pitchFamily="34" charset="-128"/>
              </a:rPr>
              <a:t>With 8 compute units (cores)</a:t>
            </a:r>
          </a:p>
          <a:p>
            <a:r>
              <a:rPr lang="en-US" sz="1600" dirty="0" smtClean="0">
                <a:latin typeface="Arial Narrow" pitchFamily="34" charset="0"/>
                <a:ea typeface="ＭＳ Ｐゴシック" pitchFamily="34" charset="-128"/>
              </a:rPr>
              <a:t>The 4 A15’s could also be available as a single device</a:t>
            </a:r>
          </a:p>
          <a:p>
            <a:pPr lvl="1"/>
            <a:r>
              <a:rPr lang="en-US" sz="1400" dirty="0" smtClean="0">
                <a:latin typeface="Arial Narrow" pitchFamily="34" charset="0"/>
                <a:ea typeface="ＭＳ Ｐゴシック" pitchFamily="34" charset="-128"/>
              </a:rPr>
              <a:t>With type CPU</a:t>
            </a:r>
          </a:p>
          <a:p>
            <a:pPr lvl="1"/>
            <a:r>
              <a:rPr lang="en-US" sz="1400" dirty="0" smtClean="0">
                <a:latin typeface="Arial Narrow" pitchFamily="34" charset="0"/>
                <a:ea typeface="ＭＳ Ｐゴシック" pitchFamily="34" charset="-128"/>
              </a:rPr>
              <a:t>With 4 compute units</a:t>
            </a:r>
          </a:p>
        </p:txBody>
      </p:sp>
    </p:spTree>
    <p:extLst>
      <p:ext uri="{BB962C8B-B14F-4D97-AF65-F5344CB8AC3E}">
        <p14:creationId xmlns:p14="http://schemas.microsoft.com/office/powerpoint/2010/main" xmlns="" val="39211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Host API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C</a:t>
            </a:r>
          </a:p>
          <a:p>
            <a:pPr marL="627062" lvl="2" indent="0" fontAlgn="ctr">
              <a:buNone/>
            </a:pPr>
            <a:r>
              <a:rPr lang="en-US" sz="1200" dirty="0" smtClean="0"/>
              <a:t>int err </a:t>
            </a:r>
            <a:r>
              <a:rPr lang="en-US" sz="1200" dirty="0"/>
              <a:t>= clGetDeviceIDs(NULL, CL_DEVICE_TYPE_CPU, 1, &amp;</a:t>
            </a:r>
            <a:r>
              <a:rPr lang="en-US" sz="1200" dirty="0" smtClean="0"/>
              <a:t>device_id, </a:t>
            </a:r>
            <a:r>
              <a:rPr lang="en-US" sz="1200" dirty="0"/>
              <a:t>NULL);</a:t>
            </a:r>
          </a:p>
          <a:p>
            <a:pPr marL="627062" lvl="2" indent="0" fontAlgn="ctr">
              <a:buNone/>
            </a:pPr>
            <a:r>
              <a:rPr lang="en-US" sz="1200" dirty="0"/>
              <a:t>if (err != CL_SUCCESS) { … }</a:t>
            </a:r>
          </a:p>
          <a:p>
            <a:pPr marL="627062" lvl="2" indent="0" fontAlgn="ctr">
              <a:buNone/>
            </a:pPr>
            <a:endParaRPr lang="en-US" sz="1200" dirty="0"/>
          </a:p>
          <a:p>
            <a:pPr marL="627062" lvl="2" indent="0" fontAlgn="ctr">
              <a:buNone/>
            </a:pPr>
            <a:r>
              <a:rPr lang="en-US" sz="1200" dirty="0"/>
              <a:t>context = clCreateContext(0, 1, &amp;device_id, NULL, NULL, &amp;err);</a:t>
            </a:r>
          </a:p>
          <a:p>
            <a:pPr marL="627062" lvl="2" indent="0" fontAlgn="ctr">
              <a:buNone/>
            </a:pPr>
            <a:r>
              <a:rPr lang="en-US" sz="1200" dirty="0"/>
              <a:t>if (!context) { … }</a:t>
            </a:r>
          </a:p>
          <a:p>
            <a:pPr marL="627062" lvl="2" indent="0" fontAlgn="ctr">
              <a:buNone/>
            </a:pPr>
            <a:endParaRPr lang="en-US" sz="1200" dirty="0"/>
          </a:p>
          <a:p>
            <a:pPr marL="627062" lvl="2" indent="0" fontAlgn="ctr">
              <a:buNone/>
            </a:pPr>
            <a:r>
              <a:rPr lang="fr-FR" sz="1200" dirty="0"/>
              <a:t>commands = clCreateCommandQueue(context, device_id, 0, &amp;err);</a:t>
            </a:r>
            <a:endParaRPr lang="en-US" sz="1200" dirty="0"/>
          </a:p>
          <a:p>
            <a:pPr marL="627062" lvl="2" indent="0" fontAlgn="ctr">
              <a:buNone/>
            </a:pPr>
            <a:r>
              <a:rPr lang="en-US" sz="1200" dirty="0"/>
              <a:t>if (!commands) { … </a:t>
            </a:r>
            <a:r>
              <a:rPr lang="en-US" sz="1200" dirty="0" smtClean="0"/>
              <a:t>}</a:t>
            </a:r>
            <a:endParaRPr lang="en-US" sz="2400" b="1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sz="2400" b="1" dirty="0" smtClean="0"/>
              <a:t>C++</a:t>
            </a:r>
          </a:p>
          <a:p>
            <a:pPr marL="627062" lvl="2" indent="0">
              <a:buNone/>
            </a:pPr>
            <a:r>
              <a:rPr lang="en-US" sz="1200" dirty="0" smtClean="0">
                <a:cs typeface="Courier New" pitchFamily="49" charset="0"/>
              </a:rPr>
              <a:t>Context                    context(CL_DEVICE_TYPE_CPU);</a:t>
            </a:r>
            <a:endParaRPr lang="en-US" sz="1200" dirty="0">
              <a:cs typeface="Courier New" pitchFamily="49" charset="0"/>
            </a:endParaRPr>
          </a:p>
          <a:p>
            <a:pPr marL="627062" lvl="2" indent="0">
              <a:buNone/>
            </a:pPr>
            <a:r>
              <a:rPr lang="en-US" sz="1200" dirty="0" smtClean="0">
                <a:cs typeface="Courier New" pitchFamily="49" charset="0"/>
              </a:rPr>
              <a:t>std</a:t>
            </a:r>
            <a:r>
              <a:rPr lang="en-US" sz="1200" dirty="0">
                <a:cs typeface="Courier New" pitchFamily="49" charset="0"/>
              </a:rPr>
              <a:t>::vector&lt;Device&gt; devices = context.getInfo&lt;CL_CONTEXT_DEVICES&gt;();</a:t>
            </a:r>
          </a:p>
          <a:p>
            <a:pPr marL="627062" lvl="2" indent="0">
              <a:buNone/>
            </a:pPr>
            <a:r>
              <a:rPr lang="en-US" sz="1200" dirty="0" smtClean="0">
                <a:cs typeface="Courier New" pitchFamily="49" charset="0"/>
              </a:rPr>
              <a:t>CommandQueue     Q(context</a:t>
            </a:r>
            <a:r>
              <a:rPr lang="en-US" sz="1200" dirty="0">
                <a:cs typeface="Courier New" pitchFamily="49" charset="0"/>
              </a:rPr>
              <a:t>, devices[0</a:t>
            </a:r>
            <a:r>
              <a:rPr lang="en-US" sz="1200" dirty="0" smtClean="0">
                <a:cs typeface="Courier New" pitchFamily="49" charset="0"/>
              </a:rPr>
              <a:t>]);</a:t>
            </a:r>
            <a:endParaRPr lang="en-US" sz="2400" b="1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sz="2400" b="1" dirty="0" smtClean="0"/>
              <a:t>Python</a:t>
            </a:r>
          </a:p>
          <a:p>
            <a:pPr marL="627062" lvl="2" indent="0" fontAlgn="ctr">
              <a:buNone/>
            </a:pPr>
            <a:r>
              <a:rPr lang="en-US" sz="1200" dirty="0">
                <a:cs typeface="Courier New" pitchFamily="49" charset="0"/>
              </a:rPr>
              <a:t>import pyopencl as cl </a:t>
            </a:r>
            <a:endParaRPr lang="en-US" sz="1200" dirty="0" smtClean="0">
              <a:cs typeface="Courier New" pitchFamily="49" charset="0"/>
            </a:endParaRPr>
          </a:p>
          <a:p>
            <a:pPr marL="627062" lvl="2" indent="0" fontAlgn="ctr">
              <a:buNone/>
            </a:pPr>
            <a:r>
              <a:rPr lang="en-US" sz="1200" dirty="0" smtClean="0">
                <a:cs typeface="Courier New" pitchFamily="49" charset="0"/>
              </a:rPr>
              <a:t>ctx       = cl.create_context_from_type(cl.device_type.CPU) </a:t>
            </a:r>
          </a:p>
          <a:p>
            <a:pPr marL="627062" lvl="2" indent="0" fontAlgn="ctr">
              <a:buNone/>
            </a:pPr>
            <a:r>
              <a:rPr lang="en-US" sz="1200" dirty="0" smtClean="0">
                <a:cs typeface="Courier New" pitchFamily="49" charset="0"/>
              </a:rPr>
              <a:t>queue </a:t>
            </a:r>
            <a:r>
              <a:rPr lang="en-US" sz="1200" dirty="0">
                <a:cs typeface="Courier New" pitchFamily="49" charset="0"/>
              </a:rPr>
              <a:t>= </a:t>
            </a:r>
            <a:r>
              <a:rPr lang="en-US" sz="1200" dirty="0" smtClean="0">
                <a:cs typeface="Courier New" pitchFamily="49" charset="0"/>
              </a:rPr>
              <a:t>cl.CommandQueue(ctx)</a:t>
            </a:r>
            <a:endParaRPr lang="en-US" sz="12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892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050" y="1295400"/>
            <a:ext cx="6324600" cy="34290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OpenCL Host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Context context (CL_DEVICE_TYPE_ACCELERATOR);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vector&lt;Device&gt;devices = context.getInfo&lt;CL_CONTEXT_DEVICES&gt;();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  program(context, devices, source);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Program.build(devices);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  buf    (context, CL_MEM_READ_WRITE, sizeof(input));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 kernel (program, "mpy2");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kernel.setArg(0, buf);</a:t>
            </a:r>
          </a:p>
          <a:p>
            <a:pPr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CommandQueue Q (context, devices[0]);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Q.enqueueWriteBuffer  (buf, CL_TRUE, 0, sizeof(input), input);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Q.enqueueNDRangeKernel(kernel, NDRange(globSz), NDRange(wgSz));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Q.enqueueReadBuffer   (buf, CL_TRUE, 0, sizeof(input), input);</a:t>
            </a:r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pPr eaLnBrk="1" hangingPunct="1"/>
            <a:r>
              <a:rPr lang="en-US" dirty="0" smtClean="0"/>
              <a:t>OpenCL Example Code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185788" y="4953000"/>
            <a:ext cx="8467725" cy="1066800"/>
          </a:xfrm>
        </p:spPr>
        <p:txBody>
          <a:bodyPr/>
          <a:lstStyle/>
          <a:p>
            <a:pPr eaLnBrk="1" hangingPunct="1"/>
            <a:r>
              <a:rPr lang="en-US" sz="1400" dirty="0" smtClean="0"/>
              <a:t>The host code is using the optional OpenCL C++ bindings</a:t>
            </a:r>
          </a:p>
          <a:p>
            <a:pPr lvl="1" eaLnBrk="1" hangingPunct="1"/>
            <a:r>
              <a:rPr lang="en-US" sz="1200" dirty="0" smtClean="0"/>
              <a:t>It creates a buffer and a kernel, sets the arguments, writes the buffer, invokes the kernel and reads the buffer. </a:t>
            </a:r>
          </a:p>
          <a:p>
            <a:pPr eaLnBrk="1" hangingPunct="1"/>
            <a:r>
              <a:rPr lang="en-US" sz="1400" dirty="0" smtClean="0"/>
              <a:t>The Kernel is purely algorithmic</a:t>
            </a:r>
          </a:p>
          <a:p>
            <a:pPr lvl="1" eaLnBrk="1" hangingPunct="1"/>
            <a:r>
              <a:rPr lang="en-US" sz="1200" dirty="0" smtClean="0"/>
              <a:t>No dealing with DMA’s, cache flushing, communication protocols, etc.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84850" y="2268538"/>
            <a:ext cx="3429000" cy="1752600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r>
              <a:rPr lang="nn-NO" sz="1600" b="1" u="sng">
                <a:solidFill>
                  <a:schemeClr val="tx1"/>
                </a:solidFill>
                <a:latin typeface="+mj-lt"/>
                <a:cs typeface="Courier New" pitchFamily="49" charset="0"/>
              </a:rPr>
              <a:t>OpenCL Kernel</a:t>
            </a:r>
          </a:p>
          <a:p>
            <a:pPr indent="-342900">
              <a:spcBef>
                <a:spcPct val="20000"/>
              </a:spcBef>
              <a:defRPr/>
            </a:pPr>
            <a:endParaRPr lang="nn-NO" sz="1000" b="1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void mpy2(global int </a:t>
            </a: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i = get_global_id(0);</a:t>
            </a:r>
            <a:endParaRPr lang="nn-NO" sz="1200" b="1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p[i] *= 2</a:t>
            </a: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7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How to build an OpenCL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file the includes the OpenCL headers, you need to tell gcc where the headers are for the compiler step:</a:t>
            </a:r>
          </a:p>
          <a:p>
            <a:pPr marL="341312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341312" lvl="1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gcc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–I$TI_OCL_INSTALL/include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341312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When linking an OpenCL application you need to link with  the TI OpenCL library.</a:t>
            </a:r>
          </a:p>
          <a:p>
            <a:pPr marL="0" lvl="1" indent="0">
              <a:spcBef>
                <a:spcPts val="800"/>
              </a:spcBef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80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gcc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&lt;obj files&gt;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-L$TI_OCL_INSTALL/lib –lTIOpenCL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b="1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64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3425" y="1048468"/>
            <a:ext cx="8467725" cy="1847132"/>
          </a:xfrm>
        </p:spPr>
        <p:txBody>
          <a:bodyPr/>
          <a:lstStyle/>
          <a:p>
            <a:r>
              <a:rPr lang="en-US" sz="1800" dirty="0" smtClean="0"/>
              <a:t>A few of the OpenCL host API’s are considered to be the platform layer.</a:t>
            </a:r>
          </a:p>
          <a:p>
            <a:r>
              <a:rPr lang="en-US" sz="1800" dirty="0" smtClean="0"/>
              <a:t>These APIs allow an OpenCL application to:</a:t>
            </a:r>
          </a:p>
          <a:p>
            <a:pPr lvl="1"/>
            <a:r>
              <a:rPr lang="en-US" sz="1600" dirty="0" smtClean="0"/>
              <a:t>Query the platform for OpenCL devices</a:t>
            </a:r>
            <a:endParaRPr lang="en-US" sz="1600" dirty="0"/>
          </a:p>
          <a:p>
            <a:pPr lvl="1"/>
            <a:r>
              <a:rPr lang="en-US" sz="1600" dirty="0"/>
              <a:t>Q</a:t>
            </a:r>
            <a:r>
              <a:rPr lang="en-US" sz="1600" dirty="0" smtClean="0"/>
              <a:t>uery </a:t>
            </a:r>
            <a:r>
              <a:rPr lang="en-US" sz="1600" dirty="0"/>
              <a:t>OpenCL </a:t>
            </a:r>
            <a:r>
              <a:rPr lang="en-US" sz="1600" dirty="0" smtClean="0"/>
              <a:t>devices for their configuration and capabilities</a:t>
            </a:r>
          </a:p>
          <a:p>
            <a:pPr lvl="1"/>
            <a:r>
              <a:rPr lang="en-US" sz="1600" dirty="0" smtClean="0"/>
              <a:t>Create OpenCL </a:t>
            </a:r>
            <a:r>
              <a:rPr lang="en-US" sz="1600" dirty="0"/>
              <a:t>contexts using one or more devices</a:t>
            </a:r>
            <a:r>
              <a:rPr lang="en-US" sz="160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Layer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81000" y="2895600"/>
            <a:ext cx="6324600" cy="6096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context (CL_DEVICE_TYPE_ACCELERATOR);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vector&lt;Device&gt;devices = context.getInfo&lt;CL_CONTEXT_DEVICES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&gt;();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485824" y="3733800"/>
            <a:ext cx="84677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/>
              <a:t>These lines</a:t>
            </a:r>
          </a:p>
          <a:p>
            <a:pPr lvl="1"/>
            <a:r>
              <a:rPr lang="en-US" sz="1600" dirty="0" smtClean="0"/>
              <a:t>Query the platform for all available accelerator devices</a:t>
            </a:r>
          </a:p>
          <a:p>
            <a:pPr lvl="1"/>
            <a:r>
              <a:rPr lang="en-US" sz="1600" dirty="0" smtClean="0"/>
              <a:t>Creates an OpenCL context containing all those devices</a:t>
            </a:r>
          </a:p>
          <a:p>
            <a:pPr lvl="1"/>
            <a:r>
              <a:rPr lang="en-US" sz="1600" dirty="0" smtClean="0"/>
              <a:t>Queries the context to enumerate the devices and place them in a vector.</a:t>
            </a:r>
          </a:p>
          <a:p>
            <a:r>
              <a:rPr lang="en-US" sz="1800" dirty="0" smtClean="0"/>
              <a:t>Kernels dispatched within this context will run on accelerators (DSPs).</a:t>
            </a:r>
          </a:p>
          <a:p>
            <a:r>
              <a:rPr lang="en-US" sz="1800" dirty="0" smtClean="0"/>
              <a:t>To change the program to </a:t>
            </a:r>
            <a:r>
              <a:rPr lang="en-US" sz="1800" smtClean="0"/>
              <a:t>run kernels on a CPU device </a:t>
            </a:r>
            <a:r>
              <a:rPr lang="en-US" sz="1800" dirty="0" smtClean="0"/>
              <a:t>instead: change </a:t>
            </a:r>
            <a:r>
              <a:rPr lang="en-US" sz="1400" smtClean="0"/>
              <a:t>CL_DEVICE_TYPE_ACCELERATOR  to  CL_DEVICE_TYPE_CPU.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133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latin typeface="Arial Narrow" pitchFamily="34" charset="0"/>
                <a:ea typeface="ＭＳ Ｐゴシック" pitchFamily="34" charset="-128"/>
              </a:rPr>
              <a:t>OpenCL C Kernel</a:t>
            </a:r>
            <a:endParaRPr lang="en-US" sz="2400" b="1" dirty="0">
              <a:latin typeface="Arial Narrow" pitchFamily="34" charset="0"/>
              <a:ea typeface="ＭＳ Ｐゴシック" pitchFamily="34" charset="-128"/>
            </a:endParaRPr>
          </a:p>
          <a:p>
            <a:pPr lvl="1"/>
            <a:r>
              <a:rPr lang="en-US" sz="2000" dirty="0">
                <a:latin typeface="Arial Narrow" pitchFamily="34" charset="0"/>
                <a:ea typeface="ＭＳ Ｐゴシック" pitchFamily="34" charset="-128"/>
              </a:rPr>
              <a:t>Basic unit of executable code </a:t>
            </a:r>
            <a:r>
              <a:rPr lang="en-US" sz="2000" dirty="0" smtClean="0">
                <a:latin typeface="Arial Narrow" pitchFamily="34" charset="0"/>
                <a:ea typeface="ＭＳ Ｐゴシック" pitchFamily="34" charset="-128"/>
              </a:rPr>
              <a:t>on a device - </a:t>
            </a:r>
            <a:r>
              <a:rPr lang="en-US" sz="2000" dirty="0">
                <a:latin typeface="Arial Narrow" pitchFamily="34" charset="0"/>
                <a:ea typeface="ＭＳ Ｐゴシック" pitchFamily="34" charset="-128"/>
              </a:rPr>
              <a:t>similar to a C function</a:t>
            </a:r>
          </a:p>
          <a:p>
            <a:pPr lvl="1"/>
            <a:r>
              <a:rPr lang="en-US" sz="2000" dirty="0" smtClean="0">
                <a:latin typeface="Arial Narrow" pitchFamily="34" charset="0"/>
                <a:ea typeface="ＭＳ Ｐゴシック" pitchFamily="34" charset="-128"/>
              </a:rPr>
              <a:t>Can be Data-parallel </a:t>
            </a:r>
            <a:r>
              <a:rPr lang="en-US" sz="2000" dirty="0">
                <a:latin typeface="Arial Narrow" pitchFamily="34" charset="0"/>
                <a:ea typeface="ＭＳ Ｐゴシック" pitchFamily="34" charset="-128"/>
              </a:rPr>
              <a:t>or task-parallel</a:t>
            </a:r>
          </a:p>
          <a:p>
            <a:r>
              <a:rPr lang="en-US" sz="2400" b="1" dirty="0" smtClean="0">
                <a:latin typeface="Arial Narrow" pitchFamily="34" charset="0"/>
                <a:ea typeface="ＭＳ Ｐゴシック" pitchFamily="34" charset="-128"/>
              </a:rPr>
              <a:t>OpenCL C Program</a:t>
            </a:r>
            <a:endParaRPr lang="en-US" sz="2400" b="1" dirty="0">
              <a:latin typeface="Arial Narrow" pitchFamily="34" charset="0"/>
              <a:ea typeface="ＭＳ Ｐゴシック" pitchFamily="34" charset="-128"/>
            </a:endParaRPr>
          </a:p>
          <a:p>
            <a:pPr lvl="1"/>
            <a:r>
              <a:rPr lang="en-US" sz="2000" dirty="0">
                <a:latin typeface="Arial Narrow" pitchFamily="34" charset="0"/>
                <a:ea typeface="ＭＳ Ｐゴシック" pitchFamily="34" charset="-128"/>
              </a:rPr>
              <a:t>Collection of kernels and other functions</a:t>
            </a:r>
          </a:p>
          <a:p>
            <a:r>
              <a:rPr lang="en-US" sz="2400" b="1" dirty="0" smtClean="0">
                <a:latin typeface="Arial Narrow" pitchFamily="34" charset="0"/>
                <a:ea typeface="ＭＳ Ｐゴシック" pitchFamily="34" charset="-128"/>
              </a:rPr>
              <a:t>OpenCL Applications </a:t>
            </a:r>
            <a:r>
              <a:rPr lang="en-US" sz="2400" b="1" dirty="0">
                <a:latin typeface="Arial Narrow" pitchFamily="34" charset="0"/>
                <a:ea typeface="ＭＳ Ｐゴシック" pitchFamily="34" charset="-128"/>
              </a:rPr>
              <a:t>queue kernel execution </a:t>
            </a:r>
            <a:r>
              <a:rPr lang="en-US" sz="2400" b="1" dirty="0" smtClean="0">
                <a:latin typeface="Arial Narrow" pitchFamily="34" charset="0"/>
                <a:ea typeface="ＭＳ Ｐゴシック" pitchFamily="34" charset="-128"/>
              </a:rPr>
              <a:t>instances</a:t>
            </a:r>
          </a:p>
          <a:p>
            <a:pPr lvl="1"/>
            <a:r>
              <a:rPr lang="en-US" sz="2000" dirty="0" smtClean="0">
                <a:latin typeface="Arial Narrow" pitchFamily="34" charset="0"/>
                <a:ea typeface="ＭＳ Ｐゴシック" pitchFamily="34" charset="-128"/>
              </a:rPr>
              <a:t>The application defines command queues </a:t>
            </a:r>
          </a:p>
          <a:p>
            <a:pPr lvl="2"/>
            <a:r>
              <a:rPr lang="en-US" sz="2000" dirty="0" smtClean="0">
                <a:latin typeface="Arial Narrow" pitchFamily="34" charset="0"/>
                <a:ea typeface="ＭＳ Ｐゴシック" pitchFamily="34" charset="-128"/>
              </a:rPr>
              <a:t>A command queue is tied to a specific device</a:t>
            </a:r>
          </a:p>
          <a:p>
            <a:pPr lvl="2"/>
            <a:r>
              <a:rPr lang="en-US" sz="2000" dirty="0" smtClean="0">
                <a:latin typeface="Arial Narrow" pitchFamily="34" charset="0"/>
                <a:ea typeface="ＭＳ Ｐゴシック" pitchFamily="34" charset="-128"/>
              </a:rPr>
              <a:t>Any/All devices may have command queues</a:t>
            </a:r>
          </a:p>
          <a:p>
            <a:pPr lvl="1"/>
            <a:r>
              <a:rPr lang="en-US" sz="2000" dirty="0" smtClean="0">
                <a:latin typeface="Arial Narrow" pitchFamily="34" charset="0"/>
                <a:ea typeface="ＭＳ Ｐゴシック" pitchFamily="34" charset="-128"/>
              </a:rPr>
              <a:t>The application enqueues kernels to these queues.</a:t>
            </a:r>
          </a:p>
          <a:p>
            <a:pPr lvl="1"/>
            <a:r>
              <a:rPr lang="en-US" sz="2000" dirty="0" smtClean="0">
                <a:latin typeface="Arial Narrow" pitchFamily="34" charset="0"/>
                <a:ea typeface="ＭＳ Ｐゴシック" pitchFamily="34" charset="-128"/>
              </a:rPr>
              <a:t>The kernels will then run asynchronously to the main application thread.</a:t>
            </a:r>
            <a:endParaRPr lang="en-US" sz="2000" dirty="0">
              <a:latin typeface="Arial Narrow" pitchFamily="34" charset="0"/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latin typeface="Arial Narrow" pitchFamily="34" charset="0"/>
                <a:ea typeface="ＭＳ Ｐゴシック" pitchFamily="34" charset="-128"/>
              </a:rPr>
              <a:t>The queues can be defined to execute in-order or allow out-of-order.</a:t>
            </a:r>
          </a:p>
          <a:p>
            <a:pPr lvl="1"/>
            <a:endParaRPr lang="en-US" sz="2000" dirty="0">
              <a:latin typeface="Arial Narrow" pitchFamily="34" charset="0"/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OpenCL Execution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40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Data Parallel Kernel Execution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25" y="914400"/>
            <a:ext cx="8467725" cy="1600200"/>
          </a:xfrm>
        </p:spPr>
        <p:txBody>
          <a:bodyPr/>
          <a:lstStyle/>
          <a:p>
            <a:r>
              <a:rPr lang="en-US" sz="1600" dirty="0" smtClean="0"/>
              <a:t>A data parallel kernel enqueue is a combination of </a:t>
            </a:r>
          </a:p>
          <a:p>
            <a:pPr marL="684212" lvl="1" indent="-342900">
              <a:buFont typeface="+mj-lt"/>
              <a:buAutoNum type="arabicPeriod"/>
            </a:pP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 OpenCL C kernel definition (expressing an algorithm for a work-item)</a:t>
            </a:r>
          </a:p>
          <a:p>
            <a:pPr marL="684212" lvl="1" indent="-342900">
              <a:buFont typeface="+mj-lt"/>
              <a:buAutoNum type="arabicPeriod"/>
            </a:pPr>
            <a:r>
              <a:rPr lang="en-US" sz="1400" dirty="0" smtClean="0">
                <a:solidFill>
                  <a:srgbClr val="0070C0"/>
                </a:solidFill>
              </a:rPr>
              <a:t>A description of the total number of work-items required for the kernel</a:t>
            </a:r>
          </a:p>
          <a:p>
            <a:pPr marL="963612" lvl="2" indent="-342900"/>
            <a:r>
              <a:rPr lang="en-US" sz="1400" dirty="0" smtClean="0">
                <a:solidFill>
                  <a:srgbClr val="0070C0"/>
                </a:solidFill>
              </a:rPr>
              <a:t>Can be 1, 2, or 3 dimensional</a:t>
            </a:r>
          </a:p>
          <a:p>
            <a:pPr marL="620712" lvl="2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2763" y="2286000"/>
            <a:ext cx="5081239" cy="6858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CommandQueue Q (context, devices[0]);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(program, "mpy2");</a:t>
            </a:r>
          </a:p>
          <a:p>
            <a:pPr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Q.enqueueNDRangeKernel(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NDRange(1024)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6400" y="2057403"/>
            <a:ext cx="3429000" cy="1226828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endParaRPr lang="nn-NO" sz="1000" b="1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void mpy2(global int </a:t>
            </a: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i = get_global_id(0);</a:t>
            </a:r>
            <a:endParaRPr lang="nn-NO" sz="1200" b="1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p[i] *= 2</a:t>
            </a: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81017" y="3352800"/>
            <a:ext cx="84677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dirty="0" smtClean="0"/>
              <a:t>The work-items for a kernel execution are grouped into workgroups</a:t>
            </a:r>
            <a:endParaRPr lang="en-US" sz="1600" dirty="0"/>
          </a:p>
          <a:p>
            <a:pPr lvl="1"/>
            <a:r>
              <a:rPr lang="en-US" sz="1400" dirty="0" smtClean="0"/>
              <a:t>The size of a workgroup can be specified, or left to the runtime to define</a:t>
            </a:r>
          </a:p>
          <a:p>
            <a:pPr lvl="1"/>
            <a:r>
              <a:rPr lang="en-US" sz="1400" dirty="0" smtClean="0"/>
              <a:t>A workgroup is executed by a compute unit (core)</a:t>
            </a:r>
          </a:p>
          <a:p>
            <a:pPr lvl="1"/>
            <a:r>
              <a:rPr lang="en-US" sz="1400" dirty="0" smtClean="0"/>
              <a:t>Different workgroups can execute asynchronously across multiple cores </a:t>
            </a:r>
            <a:endParaRPr lang="en-US" sz="1400" dirty="0"/>
          </a:p>
        </p:txBody>
      </p:sp>
      <p:sp>
        <p:nvSpPr>
          <p:cNvPr id="19" name="Rounded Rectangle 18"/>
          <p:cNvSpPr/>
          <p:nvPr/>
        </p:nvSpPr>
        <p:spPr>
          <a:xfrm>
            <a:off x="609600" y="4648200"/>
            <a:ext cx="5943600" cy="3810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Q.enqueueNDRangeKernel(</a:t>
            </a:r>
            <a:r>
              <a:rPr lang="en-US" sz="1200" b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NDRange(1024</a:t>
            </a:r>
            <a:r>
              <a:rPr lang="en-US" sz="1200" b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2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NDRange(128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65777" y="5257800"/>
            <a:ext cx="8467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7013" indent="-227013" algn="l" rtl="0" eaLnBrk="1" fontAlgn="base" hangingPunct="1">
              <a:spcBef>
                <a:spcPts val="8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3336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854075" indent="-165100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1738" indent="-233363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14890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19462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4034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28606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317875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 smtClean="0"/>
              <a:t>This would enqueue a kernel with 1024 work-items grouped in workgroups of 128 work-items each.  There would therefore be 1024/128 =&gt; 8 workgroups, that could execute simultaneously on 8 cores.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3645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z="2800" dirty="0" smtClean="0"/>
              <a:t>Execution Order: work-items and workgroups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execution order </a:t>
            </a:r>
            <a:r>
              <a:rPr lang="en-US" smtClean="0"/>
              <a:t>of work-items </a:t>
            </a:r>
            <a:r>
              <a:rPr lang="en-US" dirty="0" smtClean="0"/>
              <a:t>in a workgroup is not defined by the spec.  Portable OpenCL code must assume they could all execute concurrently.</a:t>
            </a:r>
          </a:p>
          <a:p>
            <a:pPr lvl="1"/>
            <a:r>
              <a:rPr lang="en-US" dirty="0" smtClean="0"/>
              <a:t>GPU implementations do typically execute work-items within a workgroup concurrently.</a:t>
            </a:r>
          </a:p>
          <a:p>
            <a:pPr lvl="1"/>
            <a:r>
              <a:rPr lang="en-US" dirty="0" smtClean="0"/>
              <a:t>CPU and DSP implementation typically serialize work-items within a workgroup.</a:t>
            </a:r>
          </a:p>
          <a:p>
            <a:pPr lvl="1"/>
            <a:r>
              <a:rPr lang="en-US" dirty="0" smtClean="0"/>
              <a:t>OpenCL C barrier instructions can be used to ensure that all work-items in a workgroup reach the barrier, before any work-items in the WG proceed past the barrier.</a:t>
            </a:r>
          </a:p>
          <a:p>
            <a:endParaRPr lang="en-US" dirty="0" smtClean="0"/>
          </a:p>
          <a:p>
            <a:r>
              <a:rPr lang="en-US" dirty="0" smtClean="0"/>
              <a:t>The execution order of workgroups associated with 1 kernel execution is not defined by the spec.  Portable OpenCL code must assume any order is valid.</a:t>
            </a:r>
          </a:p>
          <a:p>
            <a:pPr lvl="1"/>
            <a:r>
              <a:rPr lang="en-US" dirty="0" smtClean="0"/>
              <a:t>No mechanism exits in OpenCL to synchronize or order workgroups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577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nt acc = 0;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or (int i = 0; i &lt; N; ++i) acc += buffer[i];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eturn acc;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 smtClean="0">
                <a:cs typeface="Courier New" pitchFamily="49" charset="0"/>
              </a:rPr>
              <a:t>Sequential in nature</a:t>
            </a:r>
          </a:p>
          <a:p>
            <a:r>
              <a:rPr lang="en-US" smtClean="0">
                <a:cs typeface="Courier New" pitchFamily="49" charset="0"/>
              </a:rPr>
              <a:t>Not parallel</a:t>
            </a:r>
            <a:endParaRPr lang="en-US">
              <a:cs typeface="Courier New" pitchFamily="49" charset="0"/>
            </a:endParaRPr>
          </a:p>
          <a:p>
            <a:endParaRPr lang="en-US"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Vector Sum Reduction 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537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Parallel Vector Sum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25" y="3225800"/>
            <a:ext cx="8467725" cy="3022600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sum_reduce(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float*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buffer,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float* result)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int gid =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which work-item am I out of all work-items</a:t>
            </a:r>
            <a:endParaRPr lang="en-US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int lid =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get_local_id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which work-item am I within my workgroup</a:t>
            </a:r>
            <a:endParaRPr lang="en-US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int offset =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get_local_size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offset &gt;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; offset &gt;&gt;=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if (lid &lt;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offset)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buffer[gid] += buffer[gid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+ offset]; 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CLK_GLOBAL_MEM_FENCE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if (lid ==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 result[get_group_id(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)] =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buffer[gid];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2" descr="http://developer.amd.com/wordpress/media/2013/01/OpenCL-Optimization-Figure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5" t="3" r="33363" b="37702"/>
          <a:stretch/>
        </p:blipFill>
        <p:spPr bwMode="auto">
          <a:xfrm>
            <a:off x="2286000" y="990600"/>
            <a:ext cx="409903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4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z="4000" dirty="0"/>
              <a:t>Where</a:t>
            </a:r>
            <a:r>
              <a:rPr lang="en-US" dirty="0" smtClean="0"/>
              <a:t> </a:t>
            </a:r>
            <a:r>
              <a:rPr lang="en-US" sz="4000" dirty="0"/>
              <a:t>does OpenCL fit?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smtClean="0"/>
              <a:t>The following intro to parallel programming has a distinctive workstation feel.</a:t>
            </a:r>
            <a:endParaRPr lang="en-US" sz="16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1600" dirty="0" smtClean="0"/>
              <a:t>That is on purpose !</a:t>
            </a:r>
            <a:endParaRPr lang="en-US" sz="16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1600" dirty="0" smtClean="0"/>
              <a:t>Our current large customers are:</a:t>
            </a:r>
          </a:p>
          <a:p>
            <a:r>
              <a:rPr lang="en-US" sz="1400" dirty="0" smtClean="0"/>
              <a:t>Comfortable working with TI platforms</a:t>
            </a:r>
          </a:p>
          <a:p>
            <a:r>
              <a:rPr lang="en-US" sz="1400" dirty="0" smtClean="0"/>
              <a:t>Have large software teams and are willing to invest in low level programming models in exchange for algorithmic control.</a:t>
            </a:r>
          </a:p>
          <a:p>
            <a:r>
              <a:rPr lang="en-US" sz="1400" dirty="0" smtClean="0"/>
              <a:t>Understand DSP programming</a:t>
            </a:r>
            <a:endParaRPr lang="en-US" sz="16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1600" dirty="0" smtClean="0"/>
              <a:t>However, potential new customers in new markets:</a:t>
            </a:r>
          </a:p>
          <a:p>
            <a:r>
              <a:rPr lang="en-US" sz="1400" dirty="0" smtClean="0"/>
              <a:t>Often are not DSP programmers</a:t>
            </a:r>
          </a:p>
          <a:p>
            <a:r>
              <a:rPr lang="en-US" sz="1400" dirty="0" smtClean="0"/>
              <a:t>Likely do not want to invest in TI proprietary software solutions</a:t>
            </a:r>
          </a:p>
          <a:p>
            <a:pPr lvl="1"/>
            <a:r>
              <a:rPr lang="en-US" sz="1200" dirty="0" smtClean="0"/>
              <a:t>At least not up front in the early stages</a:t>
            </a:r>
          </a:p>
          <a:p>
            <a:r>
              <a:rPr lang="en-US" sz="1400" dirty="0" smtClean="0"/>
              <a:t>Often are quite comfortable with the workstation parallel programming models.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Customer Comfort with TI’s multicore parallel programming strategy is a necessity for conversation start !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68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z="2800" dirty="0" smtClean="0"/>
              <a:t>Parallel Vector Sum Reduction </a:t>
            </a:r>
            <a:br>
              <a:rPr lang="en-US" sz="2800" dirty="0" smtClean="0"/>
            </a:br>
            <a:r>
              <a:rPr lang="en-US" sz="2800" dirty="0" smtClean="0"/>
              <a:t>(Iterative DSP)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25" y="1371600"/>
            <a:ext cx="8467725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sum_reduce(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float*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buffer,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float *acc,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float* result)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int  gid      =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which work-item am I out of all work-items</a:t>
            </a:r>
            <a:endParaRPr lang="en-US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int  lid      =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get_local_id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which work-item am I within my workgroup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bool first_wi = (lid == 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bool last_wi  = (lid ==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get_local_size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 – 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1)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int  wg_index =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get_group_id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       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which workgroup am I</a:t>
            </a:r>
          </a:p>
          <a:p>
            <a:pPr marL="0" indent="0">
              <a:buNone/>
            </a:pPr>
            <a:endParaRPr lang="en-US" sz="11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if (first_wi) acc[wg_index]  = 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acc[wg_index] += buffer[gid];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if (last_wi) result[wg_index]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acc[wg_index];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221069"/>
            <a:ext cx="838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 valid on a GPU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Could be valid on a device that serializes work-items in a workgroup, i.e. DSP</a:t>
            </a:r>
          </a:p>
        </p:txBody>
      </p:sp>
    </p:spTree>
    <p:extLst>
      <p:ext uri="{BB962C8B-B14F-4D97-AF65-F5344CB8AC3E}">
        <p14:creationId xmlns:p14="http://schemas.microsoft.com/office/powerpoint/2010/main" xmlns="" val="40981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050" y="1295400"/>
            <a:ext cx="6324600" cy="34290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OpenCL Host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Context context (CL_DEVICE_TYPE_ACCELERATOR);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vector&lt;Device&gt;devices = context.getInfo&lt;CL_CONTEXT_DEVICES&gt;();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  program(context, devices, source);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Program.build(devices);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  buf    (context, CL_MEM_READ_WRITE, sizeof(input));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Kernel  kernel (program, "mpy2");</a:t>
            </a:r>
          </a:p>
          <a:p>
            <a:pPr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kernel.setArg(0, buf);</a:t>
            </a:r>
          </a:p>
          <a:p>
            <a:pPr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CommandQueue Q (context, devices[0]);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Q.enqueueWriteBuffer  (buf, CL_TRUE, 0, sizeof(input), input);</a:t>
            </a:r>
          </a:p>
          <a:p>
            <a:pPr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Q.enqueueNDRangeKernel(kernel, NDRange(globSz), NDRange(wgSz));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Q.enqueueReadBuffer   (buf, CL_TRUE, 0, sizeof(input), input);</a:t>
            </a: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pPr eaLnBrk="1" hangingPunct="1"/>
            <a:r>
              <a:rPr lang="en-US" dirty="0" smtClean="0"/>
              <a:t>OpenCL Example - Revisited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84850" y="2268538"/>
            <a:ext cx="3429000" cy="1752600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r>
              <a:rPr lang="nn-NO" sz="1600" b="1" u="sng">
                <a:solidFill>
                  <a:schemeClr val="tx1"/>
                </a:solidFill>
                <a:latin typeface="+mj-lt"/>
                <a:cs typeface="Courier New" pitchFamily="49" charset="0"/>
              </a:rPr>
              <a:t>OpenCL Kernel</a:t>
            </a:r>
          </a:p>
          <a:p>
            <a:pPr indent="-342900">
              <a:spcBef>
                <a:spcPct val="20000"/>
              </a:spcBef>
              <a:defRPr/>
            </a:pPr>
            <a:endParaRPr lang="nn-NO" sz="1000" b="1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nn-NO" sz="1200" b="1" kern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ernel </a:t>
            </a:r>
            <a:r>
              <a:rPr lang="nn-NO" sz="1200" b="1" ker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mpy2(global int </a:t>
            </a:r>
            <a:r>
              <a:rPr lang="nn-NO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*p)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int i = get_global_id(0);</a:t>
            </a:r>
            <a:endParaRPr lang="nn-NO" sz="1200" b="1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p[i] *= 2</a:t>
            </a:r>
            <a:r>
              <a:rPr lang="nn-NO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607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7543800" cy="10668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Recognize the Kernel and enqueueNDRangeKernel.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819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2"/>
          <p:cNvSpPr>
            <a:spLocks noGrp="1" noChangeArrowheads="1"/>
          </p:cNvSpPr>
          <p:nvPr>
            <p:ph idx="1"/>
          </p:nvPr>
        </p:nvSpPr>
        <p:spPr>
          <a:xfrm>
            <a:off x="333425" y="1048468"/>
            <a:ext cx="4238575" cy="4945932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 Narrow" pitchFamily="34" charset="0"/>
                <a:ea typeface="ＭＳ Ｐゴシック" pitchFamily="34" charset="-128"/>
                <a:sym typeface="Myriad Set Text" charset="0"/>
              </a:rPr>
              <a:t>Private Memory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Per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Italic" charset="0"/>
              </a:rPr>
              <a:t>work-item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Italic" charset="0"/>
              </a:rPr>
              <a:t>Typically registers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 smtClean="0">
                <a:solidFill>
                  <a:srgbClr val="99CC00"/>
                </a:solidFill>
                <a:latin typeface="Arial Narrow" pitchFamily="34" charset="0"/>
                <a:ea typeface="ＭＳ Ｐゴシック" pitchFamily="34" charset="-128"/>
                <a:sym typeface="Myriad Set Text" charset="0"/>
              </a:rPr>
              <a:t>Local Memory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Shared within a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Italic" charset="0"/>
              </a:rPr>
              <a:t>workgroup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Italic" charset="0"/>
              </a:rPr>
              <a:t>Local to a compute unit (core) </a:t>
            </a:r>
          </a:p>
          <a:p>
            <a:r>
              <a:rPr lang="en-US" dirty="0" smtClean="0">
                <a:solidFill>
                  <a:srgbClr val="FF9900"/>
                </a:solidFill>
                <a:latin typeface="Arial Narrow" pitchFamily="34" charset="0"/>
                <a:ea typeface="ＭＳ Ｐゴシック" pitchFamily="34" charset="-128"/>
                <a:sym typeface="Myriad Set Text" charset="0"/>
              </a:rPr>
              <a:t>Global/Constant Memory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Shared across all compute units (cores) in a device </a:t>
            </a:r>
          </a:p>
          <a:p>
            <a:r>
              <a:rPr lang="en-US" dirty="0" smtClean="0">
                <a:solidFill>
                  <a:srgbClr val="A50021"/>
                </a:solidFill>
                <a:latin typeface="Arial Narrow" pitchFamily="34" charset="0"/>
                <a:ea typeface="ＭＳ Ｐゴシック" pitchFamily="34" charset="-128"/>
                <a:sym typeface="Myriad Set Text" charset="0"/>
              </a:rPr>
              <a:t>Host Memory</a:t>
            </a:r>
            <a:endParaRPr lang="en-US" dirty="0" smtClean="0">
              <a:latin typeface="Arial Narrow" pitchFamily="34" charset="0"/>
              <a:ea typeface="ＭＳ Ｐゴシック" pitchFamily="34" charset="-128"/>
              <a:sym typeface="Myriad Set Text" charset="0"/>
            </a:endParaRP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Attached to the Host CPU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Can be distinct from global memory</a:t>
            </a:r>
          </a:p>
          <a:p>
            <a:pPr lvl="2"/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Read / Write buffer model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Can be same as global memory</a:t>
            </a:r>
          </a:p>
          <a:p>
            <a:pPr lvl="2"/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Map / Unmap buffer model</a:t>
            </a:r>
          </a:p>
          <a:p>
            <a:endParaRPr lang="en-US" dirty="0" smtClean="0">
              <a:latin typeface="Arial Narrow" pitchFamily="34" charset="0"/>
              <a:ea typeface="ＭＳ Ｐゴシック" pitchFamily="34" charset="-128"/>
              <a:sym typeface="Myriad Set Text" charset="0"/>
            </a:endParaRPr>
          </a:p>
          <a:p>
            <a:endParaRPr lang="en-US" dirty="0" smtClean="0">
              <a:latin typeface="Arial Narrow" pitchFamily="34" charset="0"/>
              <a:ea typeface="ＭＳ Ｐゴシック" pitchFamily="34" charset="-128"/>
              <a:sym typeface="Myriad Set Text" charset="0"/>
            </a:endParaRPr>
          </a:p>
          <a:p>
            <a:endParaRPr lang="en-US" dirty="0" smtClean="0">
              <a:latin typeface="Arial Narrow" pitchFamily="34" charset="0"/>
              <a:ea typeface="ＭＳ Ｐゴシック" pitchFamily="34" charset="-128"/>
              <a:sym typeface="Myriad Set Semibold" charset="0"/>
            </a:endParaRP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Semibold" charset="0"/>
              </a:rPr>
              <a:t>Memory management is explicit </a:t>
            </a:r>
            <a:br>
              <a:rPr lang="en-US" dirty="0" smtClean="0">
                <a:latin typeface="Arial Narrow" pitchFamily="34" charset="0"/>
                <a:ea typeface="ＭＳ Ｐゴシック" pitchFamily="34" charset="-128"/>
                <a:sym typeface="Myriad Set Semibold" charset="0"/>
              </a:rPr>
            </a:br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SemiboldItalic" charset="0"/>
              </a:rPr>
              <a:t>You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Semibold" charset="0"/>
              </a:rPr>
              <a:t> must move data from host -&gt; global -&gt; local </a:t>
            </a:r>
            <a:r>
              <a:rPr lang="en-US" i="1" dirty="0" smtClean="0">
                <a:latin typeface="Arial Narrow" pitchFamily="34" charset="0"/>
                <a:ea typeface="ＭＳ Ｐゴシック" pitchFamily="34" charset="-128"/>
                <a:sym typeface="Myriad Set SemiboldItalic" charset="0"/>
              </a:rPr>
              <a:t>and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  <a:sym typeface="Myriad Set SemiboldItalic" charset="0"/>
              </a:rPr>
              <a:t> back</a:t>
            </a:r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8483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48944">
              <a:defRPr/>
            </a:pPr>
            <a:r>
              <a:rPr lang="en-US" dirty="0" smtClean="0"/>
              <a:t>OpenCL Memory Model</a:t>
            </a:r>
          </a:p>
        </p:txBody>
      </p:sp>
      <p:sp>
        <p:nvSpPr>
          <p:cNvPr id="15364" name="Rectangle 1"/>
          <p:cNvSpPr>
            <a:spLocks/>
          </p:cNvSpPr>
          <p:nvPr/>
        </p:nvSpPr>
        <p:spPr bwMode="auto">
          <a:xfrm>
            <a:off x="4724400" y="4461510"/>
            <a:ext cx="3995738" cy="790576"/>
          </a:xfrm>
          <a:prstGeom prst="rect">
            <a:avLst/>
          </a:prstGeom>
          <a:solidFill>
            <a:srgbClr val="484749">
              <a:alpha val="50195"/>
            </a:srgbClr>
          </a:solidFill>
          <a:ln w="50800">
            <a:solidFill>
              <a:srgbClr val="5D5C5E">
                <a:alpha val="50195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>
              <a:solidFill>
                <a:schemeClr val="bg1"/>
              </a:solidFill>
              <a:latin typeface="Myriad Set Text" charset="0"/>
            </a:endParaRPr>
          </a:p>
        </p:txBody>
      </p:sp>
      <p:sp>
        <p:nvSpPr>
          <p:cNvPr id="15365" name="Rectangle 2"/>
          <p:cNvSpPr>
            <a:spLocks/>
          </p:cNvSpPr>
          <p:nvPr/>
        </p:nvSpPr>
        <p:spPr bwMode="auto">
          <a:xfrm>
            <a:off x="4724400" y="1078234"/>
            <a:ext cx="3995738" cy="3173730"/>
          </a:xfrm>
          <a:prstGeom prst="rect">
            <a:avLst/>
          </a:prstGeom>
          <a:solidFill>
            <a:srgbClr val="484749">
              <a:alpha val="50195"/>
            </a:srgbClr>
          </a:solidFill>
          <a:ln w="50800">
            <a:solidFill>
              <a:srgbClr val="5D5C5E">
                <a:alpha val="50195"/>
              </a:srgb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>
              <a:solidFill>
                <a:schemeClr val="bg1"/>
              </a:solidFill>
              <a:latin typeface="Myriad Set Text" charset="0"/>
            </a:endParaRPr>
          </a:p>
        </p:txBody>
      </p:sp>
      <p:sp>
        <p:nvSpPr>
          <p:cNvPr id="15366" name="Rectangle 4"/>
          <p:cNvSpPr>
            <a:spLocks/>
          </p:cNvSpPr>
          <p:nvPr/>
        </p:nvSpPr>
        <p:spPr bwMode="auto">
          <a:xfrm>
            <a:off x="4872067" y="1253490"/>
            <a:ext cx="1800225" cy="2051686"/>
          </a:xfrm>
          <a:prstGeom prst="rect">
            <a:avLst/>
          </a:prstGeom>
          <a:solidFill>
            <a:srgbClr val="004181">
              <a:alpha val="79999"/>
            </a:srgbClr>
          </a:solidFill>
          <a:ln w="50800">
            <a:solidFill>
              <a:srgbClr val="0066C3"/>
            </a:solidFill>
            <a:miter lim="800000"/>
            <a:headEnd/>
            <a:tailEnd/>
          </a:ln>
        </p:spPr>
        <p:txBody>
          <a:bodyPr lIns="0" tIns="0" rIns="0" bIns="0" anchor="b"/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1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Workgroup</a:t>
            </a:r>
          </a:p>
        </p:txBody>
      </p:sp>
      <p:sp>
        <p:nvSpPr>
          <p:cNvPr id="30725" name="Rectangle 5"/>
          <p:cNvSpPr>
            <a:spLocks/>
          </p:cNvSpPr>
          <p:nvPr/>
        </p:nvSpPr>
        <p:spPr bwMode="auto">
          <a:xfrm>
            <a:off x="5791205" y="1887856"/>
            <a:ext cx="739775" cy="417194"/>
          </a:xfrm>
          <a:prstGeom prst="rect">
            <a:avLst/>
          </a:prstGeom>
          <a:solidFill>
            <a:srgbClr val="0066C3"/>
          </a:solidFill>
          <a:ln w="50800" cap="flat">
            <a:solidFill>
              <a:srgbClr val="00AAFD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38094"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old" charset="0"/>
                <a:ea typeface="Myriad Set Semibold" charset="0"/>
                <a:cs typeface="Arial Bold" charset="0"/>
                <a:sym typeface="Myriad Set Semibold" charset="0"/>
              </a:rPr>
              <a:t>Work-Item</a:t>
            </a:r>
          </a:p>
        </p:txBody>
      </p:sp>
      <p:sp>
        <p:nvSpPr>
          <p:cNvPr id="15368" name="Rectangle 6"/>
          <p:cNvSpPr>
            <a:spLocks/>
          </p:cNvSpPr>
          <p:nvPr/>
        </p:nvSpPr>
        <p:spPr bwMode="auto">
          <a:xfrm>
            <a:off x="4735514" y="3971927"/>
            <a:ext cx="130035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2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Computer Device</a:t>
            </a:r>
          </a:p>
        </p:txBody>
      </p:sp>
      <p:sp>
        <p:nvSpPr>
          <p:cNvPr id="30727" name="Rectangle 7"/>
          <p:cNvSpPr>
            <a:spLocks/>
          </p:cNvSpPr>
          <p:nvPr/>
        </p:nvSpPr>
        <p:spPr bwMode="auto">
          <a:xfrm>
            <a:off x="4995863" y="1887856"/>
            <a:ext cx="741362" cy="417194"/>
          </a:xfrm>
          <a:prstGeom prst="rect">
            <a:avLst/>
          </a:prstGeom>
          <a:solidFill>
            <a:srgbClr val="0066C3"/>
          </a:solidFill>
          <a:ln w="50800" cap="flat">
            <a:solidFill>
              <a:srgbClr val="00AAFD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38094"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old" charset="0"/>
                <a:ea typeface="Myriad Set Semibold" charset="0"/>
                <a:cs typeface="Arial Bold" charset="0"/>
                <a:sym typeface="Myriad Set Semibold" charset="0"/>
              </a:rPr>
              <a:t>Work-Item</a:t>
            </a:r>
          </a:p>
        </p:txBody>
      </p:sp>
      <p:sp>
        <p:nvSpPr>
          <p:cNvPr id="15370" name="Rectangle 8"/>
          <p:cNvSpPr>
            <a:spLocks/>
          </p:cNvSpPr>
          <p:nvPr/>
        </p:nvSpPr>
        <p:spPr bwMode="auto">
          <a:xfrm>
            <a:off x="6770688" y="1253490"/>
            <a:ext cx="1801812" cy="2051686"/>
          </a:xfrm>
          <a:prstGeom prst="rect">
            <a:avLst/>
          </a:prstGeom>
          <a:solidFill>
            <a:srgbClr val="004181">
              <a:alpha val="79999"/>
            </a:srgbClr>
          </a:solidFill>
          <a:ln w="50800">
            <a:solidFill>
              <a:srgbClr val="0066C3"/>
            </a:solidFill>
            <a:miter lim="800000"/>
            <a:headEnd/>
            <a:tailEnd/>
          </a:ln>
        </p:spPr>
        <p:txBody>
          <a:bodyPr lIns="0" tIns="0" rIns="0" bIns="0" anchor="b"/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1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Workgroup</a:t>
            </a:r>
          </a:p>
        </p:txBody>
      </p:sp>
      <p:sp>
        <p:nvSpPr>
          <p:cNvPr id="30729" name="Rectangle 9"/>
          <p:cNvSpPr>
            <a:spLocks/>
          </p:cNvSpPr>
          <p:nvPr/>
        </p:nvSpPr>
        <p:spPr bwMode="auto">
          <a:xfrm>
            <a:off x="7685104" y="1887856"/>
            <a:ext cx="739775" cy="417194"/>
          </a:xfrm>
          <a:prstGeom prst="rect">
            <a:avLst/>
          </a:prstGeom>
          <a:solidFill>
            <a:srgbClr val="0066C3"/>
          </a:solidFill>
          <a:ln w="50800" cap="flat">
            <a:solidFill>
              <a:srgbClr val="00AAFD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38094"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old" charset="0"/>
                <a:ea typeface="Myriad Set Semibold" charset="0"/>
                <a:cs typeface="Arial Bold" charset="0"/>
                <a:sym typeface="Myriad Set Semibold" charset="0"/>
              </a:rPr>
              <a:t>Work-Item</a:t>
            </a:r>
          </a:p>
        </p:txBody>
      </p:sp>
      <p:sp>
        <p:nvSpPr>
          <p:cNvPr id="30730" name="Rectangle 10"/>
          <p:cNvSpPr>
            <a:spLocks/>
          </p:cNvSpPr>
          <p:nvPr/>
        </p:nvSpPr>
        <p:spPr bwMode="auto">
          <a:xfrm>
            <a:off x="6896100" y="1887856"/>
            <a:ext cx="739775" cy="417194"/>
          </a:xfrm>
          <a:prstGeom prst="rect">
            <a:avLst/>
          </a:prstGeom>
          <a:solidFill>
            <a:srgbClr val="0066C3"/>
          </a:solidFill>
          <a:ln w="50800" cap="flat">
            <a:solidFill>
              <a:srgbClr val="00AAFD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marL="38094">
              <a:tabLst>
                <a:tab pos="68024" algn="l"/>
                <a:tab pos="753030" algn="l"/>
                <a:tab pos="1438716" algn="l"/>
                <a:tab pos="2123721" algn="l"/>
                <a:tab pos="2808046" algn="l"/>
              </a:tabLst>
              <a:defRPr/>
            </a:pPr>
            <a:r>
              <a:rPr 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old" charset="0"/>
                <a:ea typeface="Myriad Set Semibold" charset="0"/>
                <a:cs typeface="Arial Bold" charset="0"/>
                <a:sym typeface="Myriad Set Semibold" charset="0"/>
              </a:rPr>
              <a:t>Work-Item</a:t>
            </a:r>
          </a:p>
        </p:txBody>
      </p:sp>
      <p:sp>
        <p:nvSpPr>
          <p:cNvPr id="15373" name="Rectangle 11"/>
          <p:cNvSpPr>
            <a:spLocks/>
          </p:cNvSpPr>
          <p:nvPr/>
        </p:nvSpPr>
        <p:spPr bwMode="auto">
          <a:xfrm>
            <a:off x="4735513" y="5002530"/>
            <a:ext cx="37863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6513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2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Host</a:t>
            </a:r>
          </a:p>
        </p:txBody>
      </p:sp>
      <p:sp>
        <p:nvSpPr>
          <p:cNvPr id="15374" name="Rectangle 13"/>
          <p:cNvSpPr>
            <a:spLocks/>
          </p:cNvSpPr>
          <p:nvPr/>
        </p:nvSpPr>
        <p:spPr bwMode="auto">
          <a:xfrm>
            <a:off x="5788025" y="1411606"/>
            <a:ext cx="738188" cy="417194"/>
          </a:xfrm>
          <a:prstGeom prst="rect">
            <a:avLst/>
          </a:prstGeom>
          <a:solidFill>
            <a:srgbClr val="001F97"/>
          </a:solidFill>
          <a:ln w="50800">
            <a:solidFill>
              <a:srgbClr val="0046F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algn="ctr">
              <a:lnSpc>
                <a:spcPct val="72000"/>
              </a:lnSpc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Private Memory</a:t>
            </a:r>
          </a:p>
        </p:txBody>
      </p:sp>
      <p:sp>
        <p:nvSpPr>
          <p:cNvPr id="15375" name="Rectangle 14"/>
          <p:cNvSpPr>
            <a:spLocks/>
          </p:cNvSpPr>
          <p:nvPr/>
        </p:nvSpPr>
        <p:spPr bwMode="auto">
          <a:xfrm>
            <a:off x="4995878" y="1411606"/>
            <a:ext cx="738187" cy="417194"/>
          </a:xfrm>
          <a:prstGeom prst="rect">
            <a:avLst/>
          </a:prstGeom>
          <a:solidFill>
            <a:srgbClr val="001F97"/>
          </a:solidFill>
          <a:ln w="50800">
            <a:solidFill>
              <a:srgbClr val="0046F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algn="ctr">
              <a:lnSpc>
                <a:spcPct val="72000"/>
              </a:lnSpc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Private Memory</a:t>
            </a:r>
          </a:p>
        </p:txBody>
      </p:sp>
      <p:sp>
        <p:nvSpPr>
          <p:cNvPr id="15376" name="Rectangle 15"/>
          <p:cNvSpPr>
            <a:spLocks/>
          </p:cNvSpPr>
          <p:nvPr/>
        </p:nvSpPr>
        <p:spPr bwMode="auto">
          <a:xfrm>
            <a:off x="7675586" y="1411606"/>
            <a:ext cx="738187" cy="417194"/>
          </a:xfrm>
          <a:prstGeom prst="rect">
            <a:avLst/>
          </a:prstGeom>
          <a:solidFill>
            <a:srgbClr val="001F97"/>
          </a:solidFill>
          <a:ln w="50800">
            <a:solidFill>
              <a:srgbClr val="0046F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algn="ctr">
              <a:lnSpc>
                <a:spcPct val="72000"/>
              </a:lnSpc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Private Memory</a:t>
            </a:r>
          </a:p>
        </p:txBody>
      </p:sp>
      <p:sp>
        <p:nvSpPr>
          <p:cNvPr id="15377" name="Rectangle 16"/>
          <p:cNvSpPr>
            <a:spLocks/>
          </p:cNvSpPr>
          <p:nvPr/>
        </p:nvSpPr>
        <p:spPr bwMode="auto">
          <a:xfrm>
            <a:off x="6889750" y="1411606"/>
            <a:ext cx="736600" cy="417194"/>
          </a:xfrm>
          <a:prstGeom prst="rect">
            <a:avLst/>
          </a:prstGeom>
          <a:solidFill>
            <a:srgbClr val="001F97"/>
          </a:solidFill>
          <a:ln w="50800">
            <a:solidFill>
              <a:srgbClr val="0046F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algn="ctr">
              <a:lnSpc>
                <a:spcPct val="72000"/>
              </a:lnSpc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9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Private Memory</a:t>
            </a:r>
          </a:p>
        </p:txBody>
      </p:sp>
      <p:sp>
        <p:nvSpPr>
          <p:cNvPr id="15378" name="Line 20"/>
          <p:cNvSpPr>
            <a:spLocks noChangeShapeType="1"/>
          </p:cNvSpPr>
          <p:nvPr/>
        </p:nvSpPr>
        <p:spPr bwMode="auto">
          <a:xfrm flipH="1">
            <a:off x="5311775" y="2320290"/>
            <a:ext cx="0" cy="327660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79" name="Line 21"/>
          <p:cNvSpPr>
            <a:spLocks noChangeShapeType="1"/>
          </p:cNvSpPr>
          <p:nvPr/>
        </p:nvSpPr>
        <p:spPr bwMode="auto">
          <a:xfrm>
            <a:off x="5616575" y="2320290"/>
            <a:ext cx="0" cy="327660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80" name="Line 22"/>
          <p:cNvSpPr>
            <a:spLocks noChangeShapeType="1"/>
          </p:cNvSpPr>
          <p:nvPr/>
        </p:nvSpPr>
        <p:spPr bwMode="auto">
          <a:xfrm>
            <a:off x="5921375" y="2320290"/>
            <a:ext cx="0" cy="327660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81" name="Line 23"/>
          <p:cNvSpPr>
            <a:spLocks noChangeShapeType="1"/>
          </p:cNvSpPr>
          <p:nvPr/>
        </p:nvSpPr>
        <p:spPr bwMode="auto">
          <a:xfrm>
            <a:off x="6226175" y="2320290"/>
            <a:ext cx="0" cy="327660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82" name="Rectangle 24"/>
          <p:cNvSpPr>
            <a:spLocks/>
          </p:cNvSpPr>
          <p:nvPr/>
        </p:nvSpPr>
        <p:spPr bwMode="auto">
          <a:xfrm>
            <a:off x="6900863" y="2651760"/>
            <a:ext cx="1524000" cy="371476"/>
          </a:xfrm>
          <a:prstGeom prst="rect">
            <a:avLst/>
          </a:prstGeom>
          <a:solidFill>
            <a:srgbClr val="56800E"/>
          </a:solidFill>
          <a:ln w="50800">
            <a:solidFill>
              <a:srgbClr val="89BF2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2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Local Memory</a:t>
            </a:r>
          </a:p>
        </p:txBody>
      </p:sp>
      <p:sp>
        <p:nvSpPr>
          <p:cNvPr id="15383" name="Rectangle 25"/>
          <p:cNvSpPr>
            <a:spLocks/>
          </p:cNvSpPr>
          <p:nvPr/>
        </p:nvSpPr>
        <p:spPr bwMode="auto">
          <a:xfrm>
            <a:off x="5002213" y="2651760"/>
            <a:ext cx="1528762" cy="371476"/>
          </a:xfrm>
          <a:prstGeom prst="rect">
            <a:avLst/>
          </a:prstGeom>
          <a:solidFill>
            <a:srgbClr val="56800E"/>
          </a:solidFill>
          <a:ln w="50800">
            <a:solidFill>
              <a:srgbClr val="89BF23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2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Local Memory</a:t>
            </a:r>
          </a:p>
        </p:txBody>
      </p:sp>
      <p:sp>
        <p:nvSpPr>
          <p:cNvPr id="15384" name="Line 27"/>
          <p:cNvSpPr>
            <a:spLocks noChangeShapeType="1"/>
          </p:cNvSpPr>
          <p:nvPr/>
        </p:nvSpPr>
        <p:spPr bwMode="auto">
          <a:xfrm flipH="1">
            <a:off x="7205663" y="2320290"/>
            <a:ext cx="0" cy="327660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>
            <a:off x="7510463" y="2320290"/>
            <a:ext cx="0" cy="327660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86" name="Line 29"/>
          <p:cNvSpPr>
            <a:spLocks noChangeShapeType="1"/>
          </p:cNvSpPr>
          <p:nvPr/>
        </p:nvSpPr>
        <p:spPr bwMode="auto">
          <a:xfrm>
            <a:off x="7815263" y="2320290"/>
            <a:ext cx="0" cy="327660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87" name="Line 30"/>
          <p:cNvSpPr>
            <a:spLocks noChangeShapeType="1"/>
          </p:cNvSpPr>
          <p:nvPr/>
        </p:nvSpPr>
        <p:spPr bwMode="auto">
          <a:xfrm>
            <a:off x="8120063" y="2320290"/>
            <a:ext cx="0" cy="327660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88" name="Rectangle 33"/>
          <p:cNvSpPr>
            <a:spLocks/>
          </p:cNvSpPr>
          <p:nvPr/>
        </p:nvSpPr>
        <p:spPr bwMode="auto">
          <a:xfrm>
            <a:off x="4872038" y="3547110"/>
            <a:ext cx="3700462" cy="371476"/>
          </a:xfrm>
          <a:prstGeom prst="rect">
            <a:avLst/>
          </a:prstGeom>
          <a:solidFill>
            <a:srgbClr val="A16405"/>
          </a:solidFill>
          <a:ln w="50800">
            <a:solidFill>
              <a:srgbClr val="E8900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2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Global/Constant Memory</a:t>
            </a:r>
          </a:p>
        </p:txBody>
      </p:sp>
      <p:sp>
        <p:nvSpPr>
          <p:cNvPr id="15389" name="Line 34"/>
          <p:cNvSpPr>
            <a:spLocks noChangeShapeType="1"/>
          </p:cNvSpPr>
          <p:nvPr/>
        </p:nvSpPr>
        <p:spPr bwMode="auto">
          <a:xfrm>
            <a:off x="6719888" y="3931920"/>
            <a:ext cx="0" cy="680086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90" name="Rectangle 37"/>
          <p:cNvSpPr>
            <a:spLocks/>
          </p:cNvSpPr>
          <p:nvPr/>
        </p:nvSpPr>
        <p:spPr bwMode="auto">
          <a:xfrm>
            <a:off x="4872038" y="4612006"/>
            <a:ext cx="3700462" cy="371474"/>
          </a:xfrm>
          <a:prstGeom prst="rect">
            <a:avLst/>
          </a:prstGeom>
          <a:solidFill>
            <a:srgbClr val="950405"/>
          </a:solidFill>
          <a:ln w="50800">
            <a:solidFill>
              <a:srgbClr val="DD181A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36513" algn="ctr">
              <a:tabLst>
                <a:tab pos="66675" algn="l"/>
                <a:tab pos="752475" algn="l"/>
                <a:tab pos="1438275" algn="l"/>
                <a:tab pos="2122488" algn="l"/>
                <a:tab pos="2806700" algn="l"/>
              </a:tabLst>
            </a:pPr>
            <a:r>
              <a:rPr lang="en-US" sz="1200" dirty="0">
                <a:solidFill>
                  <a:schemeClr val="bg1"/>
                </a:solidFill>
                <a:latin typeface="Arial Bold" charset="0"/>
                <a:sym typeface="Myriad Set Semibold" charset="0"/>
              </a:rPr>
              <a:t>Host Memory</a:t>
            </a:r>
          </a:p>
        </p:txBody>
      </p:sp>
      <p:sp>
        <p:nvSpPr>
          <p:cNvPr id="15391" name="Line 44"/>
          <p:cNvSpPr>
            <a:spLocks noChangeShapeType="1"/>
          </p:cNvSpPr>
          <p:nvPr/>
        </p:nvSpPr>
        <p:spPr bwMode="auto">
          <a:xfrm>
            <a:off x="5770563" y="3270886"/>
            <a:ext cx="0" cy="318134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5392" name="Line 45"/>
          <p:cNvSpPr>
            <a:spLocks noChangeShapeType="1"/>
          </p:cNvSpPr>
          <p:nvPr/>
        </p:nvSpPr>
        <p:spPr bwMode="auto">
          <a:xfrm>
            <a:off x="7669213" y="3270886"/>
            <a:ext cx="0" cy="318134"/>
          </a:xfrm>
          <a:prstGeom prst="line">
            <a:avLst/>
          </a:prstGeom>
          <a:noFill/>
          <a:ln w="50800">
            <a:solidFill>
              <a:srgbClr val="C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2464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developer.amd.com/wordpress/media/2013/01/OpenCL-Optimization-Figure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85" t="3" r="33363" b="37702"/>
          <a:stretch/>
        </p:blipFill>
        <p:spPr bwMode="auto">
          <a:xfrm>
            <a:off x="2606565" y="4785360"/>
            <a:ext cx="3184635" cy="15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z="2800" dirty="0" smtClean="0"/>
              <a:t>Parallel Vector Sum Reduction </a:t>
            </a:r>
            <a:br>
              <a:rPr lang="en-US" sz="2800" dirty="0" smtClean="0"/>
            </a:br>
            <a:r>
              <a:rPr lang="en-US" sz="2800" dirty="0" smtClean="0"/>
              <a:t>(local memory)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25" y="1048468"/>
            <a:ext cx="8467725" cy="3447332"/>
          </a:xfrm>
        </p:spPr>
        <p:txBody>
          <a:bodyPr/>
          <a:lstStyle/>
          <a:p>
            <a:pPr marL="0" indent="0">
              <a:buNone/>
            </a:pP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void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sum_reduce(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float*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buffer,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local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float* scratch,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float* result)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int lid 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get_local_id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 which work-item am I within my workgroup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1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scratch[lid] = buffer[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CLK_LOCAL_MEM_FENCE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); </a:t>
            </a:r>
            <a:endParaRPr lang="en-US" sz="11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for (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int offset =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get_local_size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offset &gt;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; offset &gt;&gt;= 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 </a:t>
            </a: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if (lid &lt; offset) scratch[lid] += scratch[lid + offset];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CLK_LOCAL_MEM_FENCE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   if (lid == 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 result[get_group_id(</a:t>
            </a:r>
            <a:r>
              <a:rPr lang="en-US" sz="11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)] = scratch[lid];</a:t>
            </a:r>
          </a:p>
          <a:p>
            <a:pPr marL="0" indent="0">
              <a:buNone/>
            </a:pPr>
            <a:r>
              <a:rPr lang="en-US" sz="11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68766" y="4495800"/>
            <a:ext cx="381001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349767" y="4495800"/>
            <a:ext cx="381001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37562" y="4495800"/>
            <a:ext cx="381001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18563" y="4495800"/>
            <a:ext cx="381001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06666" y="4495800"/>
            <a:ext cx="381001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787667" y="4495800"/>
            <a:ext cx="381001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171116" y="4495800"/>
            <a:ext cx="416653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87769" y="4495800"/>
            <a:ext cx="381001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828062" y="4648200"/>
            <a:ext cx="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09063" y="4636447"/>
            <a:ext cx="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91727" y="4648200"/>
            <a:ext cx="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08789" y="4648200"/>
            <a:ext cx="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79442" y="4651945"/>
            <a:ext cx="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84080" y="4648200"/>
            <a:ext cx="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159266" y="4648200"/>
            <a:ext cx="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540267" y="4651945"/>
            <a:ext cx="0" cy="167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327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  <a:ea typeface="ＭＳ Ｐゴシック" pitchFamily="34" charset="-128"/>
              </a:rPr>
              <a:t>Buffers</a:t>
            </a:r>
          </a:p>
          <a:p>
            <a:pPr lvl="1"/>
            <a:r>
              <a:rPr lang="en-US" dirty="0">
                <a:latin typeface="Arial Narrow" pitchFamily="34" charset="0"/>
                <a:ea typeface="ＭＳ Ｐゴシック" pitchFamily="34" charset="-128"/>
              </a:rPr>
              <a:t>Simple chunks of memory</a:t>
            </a:r>
          </a:p>
          <a:p>
            <a:pPr lvl="1"/>
            <a:r>
              <a:rPr lang="en-US" dirty="0">
                <a:latin typeface="Arial Narrow" pitchFamily="34" charset="0"/>
                <a:ea typeface="ＭＳ Ｐゴシック" pitchFamily="34" charset="-128"/>
              </a:rPr>
              <a:t>Kernels can access however they like (array, pointers, structs)</a:t>
            </a:r>
          </a:p>
          <a:p>
            <a:pPr lvl="1"/>
            <a:r>
              <a:rPr lang="en-US" dirty="0">
                <a:latin typeface="Arial Narrow" pitchFamily="34" charset="0"/>
                <a:ea typeface="ＭＳ Ｐゴシック" pitchFamily="34" charset="-128"/>
              </a:rPr>
              <a:t>Kernels can read and write buffers</a:t>
            </a:r>
          </a:p>
          <a:p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Images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  <a:p>
            <a:pPr lvl="1"/>
            <a:r>
              <a:rPr lang="en-US" dirty="0">
                <a:latin typeface="Arial Narrow" pitchFamily="34" charset="0"/>
                <a:ea typeface="ＭＳ Ｐゴシック" pitchFamily="34" charset="-128"/>
              </a:rPr>
              <a:t>Opaque 2D or 3D formatted data structures</a:t>
            </a:r>
          </a:p>
          <a:p>
            <a:pPr lvl="1"/>
            <a:r>
              <a:rPr lang="en-US" dirty="0">
                <a:latin typeface="Arial Narrow" pitchFamily="34" charset="0"/>
                <a:ea typeface="ＭＳ Ｐゴシック" pitchFamily="34" charset="-128"/>
              </a:rPr>
              <a:t>Kernels access only via </a:t>
            </a:r>
            <a:r>
              <a:rPr lang="en-US" dirty="0">
                <a:solidFill>
                  <a:srgbClr val="A50021"/>
                </a:solidFill>
                <a:latin typeface="Arial Narrow" pitchFamily="34" charset="0"/>
                <a:ea typeface="ＭＳ Ｐゴシック" pitchFamily="34" charset="-128"/>
              </a:rPr>
              <a:t>read_image() </a:t>
            </a:r>
            <a:r>
              <a:rPr lang="en-US" dirty="0">
                <a:latin typeface="Arial Narrow" pitchFamily="34" charset="0"/>
                <a:ea typeface="ＭＳ Ｐゴシック" pitchFamily="34" charset="-128"/>
              </a:rPr>
              <a:t>and </a:t>
            </a:r>
            <a:r>
              <a:rPr lang="en-US" dirty="0">
                <a:solidFill>
                  <a:srgbClr val="A50021"/>
                </a:solidFill>
                <a:latin typeface="Arial Narrow" pitchFamily="34" charset="0"/>
                <a:ea typeface="ＭＳ Ｐゴシック" pitchFamily="34" charset="-128"/>
              </a:rPr>
              <a:t>write_image()</a:t>
            </a:r>
          </a:p>
          <a:p>
            <a:pPr lvl="1"/>
            <a:r>
              <a:rPr lang="en-US" dirty="0">
                <a:latin typeface="Arial Narrow" pitchFamily="34" charset="0"/>
                <a:ea typeface="ＭＳ Ｐゴシック" pitchFamily="34" charset="-128"/>
              </a:rPr>
              <a:t>Each image can be read or written in a kernel, but not 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both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Only required for GPU devices !</a:t>
            </a:r>
            <a:endParaRPr lang="en-US" dirty="0">
              <a:latin typeface="Arial Narrow" pitchFamily="34" charset="0"/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84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Distinct Host and Global Device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92" y="1143000"/>
            <a:ext cx="8467725" cy="1905000"/>
          </a:xfrm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char *ary = malloc(globsz);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or (int i = 0; i &lt; globsz; i++) ary[i] = i;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Buffer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buf    (context, CL_MEM_READ_WRITE,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sizeof(ary));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Q.enqueueWriteBuffer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(buf, CL_TRUE, 0,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sizeof(ary), ary);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Q.enqueueNDRangeKernel(kernel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NDRange(globSz),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NDRange(wgSz));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Q.enqueueReadBuffer   (buf, CL_TRUE, 0,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sizeof(ary), ary);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(int i = 0; i &lt; globsz; i++)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… = ary[i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114800"/>
            <a:ext cx="31242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0" y="4114800"/>
            <a:ext cx="3124200" cy="1600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Memory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0600" y="3733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Global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43434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0059" y="43434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0,1,2,3, …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53000" y="4343400"/>
            <a:ext cx="1295400" cy="571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8576" y="4343400"/>
            <a:ext cx="1295400" cy="571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0,1,2,3 …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58576" y="4358268"/>
            <a:ext cx="1295400" cy="5715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0,2,4,6 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4483" y="4358268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0,2,4,6,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04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Shared Host and Global Device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92" y="1143000"/>
            <a:ext cx="8467725" cy="2057400"/>
          </a:xfrm>
        </p:spPr>
        <p:txBody>
          <a:bodyPr/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Buffer  buf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context, CL_MEM_READ_WRITE,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globsz);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char* ary = Q.enqueueMapBuffer(buf,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CL_TRUE, CL_MAP_WRITE, 0,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globsz);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(int i = 0; i &lt; globsz; i++) ary[i] = i;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Q.enqueueUnmapMemObject(buf, ary);</a:t>
            </a: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Q.enqueueNDRangeKernel(kernel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NDRange(globSz),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NDRange(wgSz));</a:t>
            </a:r>
          </a:p>
          <a:p>
            <a:pPr marL="342900" indent="-342900" fontAlgn="auto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ary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Q.enqueueMapBuffer(buf, CL_TRUE,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CL_MAP_READ,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0, globsz);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(int i = 0; i &lt; globsz; i++)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… = ary[i];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Q.enqueueUnmapMemObject(buf, ary);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114800"/>
            <a:ext cx="4800600" cy="1600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37338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Host + Device Global Memory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8200" y="43434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8200" y="43434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0,1,2,3, …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954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0,2,4,6, …</a:t>
            </a:r>
            <a:endParaRPr lang="en-US" dirty="0"/>
          </a:p>
        </p:txBody>
      </p:sp>
      <p:sp>
        <p:nvSpPr>
          <p:cNvPr id="12" name="Line Callout 1 (Accent Bar) 11"/>
          <p:cNvSpPr/>
          <p:nvPr/>
        </p:nvSpPr>
        <p:spPr>
          <a:xfrm>
            <a:off x="2544313" y="4581526"/>
            <a:ext cx="1494295" cy="666750"/>
          </a:xfrm>
          <a:prstGeom prst="accentCallout1">
            <a:avLst>
              <a:gd name="adj1" fmla="val 48968"/>
              <a:gd name="adj2" fmla="val -2740"/>
              <a:gd name="adj3" fmla="val 11386"/>
              <a:gd name="adj4" fmla="val -2613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Ownership to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ine Callout 1 (Accent Bar) 18"/>
          <p:cNvSpPr/>
          <p:nvPr/>
        </p:nvSpPr>
        <p:spPr>
          <a:xfrm>
            <a:off x="2544310" y="4581526"/>
            <a:ext cx="1341895" cy="666750"/>
          </a:xfrm>
          <a:prstGeom prst="accentCallout1">
            <a:avLst>
              <a:gd name="adj1" fmla="val 48968"/>
              <a:gd name="adj2" fmla="val -2740"/>
              <a:gd name="adj3" fmla="val 9061"/>
              <a:gd name="adj4" fmla="val -31508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Ownership to device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Line Callout 1 (Accent Bar) 19"/>
          <p:cNvSpPr/>
          <p:nvPr/>
        </p:nvSpPr>
        <p:spPr>
          <a:xfrm>
            <a:off x="2544313" y="4581526"/>
            <a:ext cx="1494295" cy="666750"/>
          </a:xfrm>
          <a:prstGeom prst="accentCallout1">
            <a:avLst>
              <a:gd name="adj1" fmla="val 48968"/>
              <a:gd name="adj2" fmla="val -2740"/>
              <a:gd name="adj3" fmla="val 11386"/>
              <a:gd name="adj4" fmla="val -26130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Ownership to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2544310" y="4602190"/>
            <a:ext cx="1341895" cy="666750"/>
          </a:xfrm>
          <a:prstGeom prst="accentCallout1">
            <a:avLst>
              <a:gd name="adj1" fmla="val 48968"/>
              <a:gd name="adj2" fmla="val -2740"/>
              <a:gd name="adj3" fmla="val 3250"/>
              <a:gd name="adj4" fmla="val -32086"/>
            </a:avLst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Ownership to device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86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12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050" y="1295400"/>
            <a:ext cx="6324600" cy="34290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OpenCL Host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Context context (CL_DEVICE_TYPE_ACCELERATOR);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vector&lt;Device&gt;devices = context.getInfo&lt;CL_CONTEXT_DEVICES&gt;();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  program(context, devices, source);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Program.build(devices);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Buffer  buf    (context, CL_MEM_READ_WRITE, sizeof(input));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 kernel (program, "mpy2");</a:t>
            </a:r>
          </a:p>
          <a:p>
            <a:pPr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kernel.setArg(0, buf);</a:t>
            </a:r>
          </a:p>
          <a:p>
            <a:pPr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CommandQueue Q (context, devices[0]);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Q.enqueueWriteBuffer  (buf, CL_TRUE, 0, sizeof(input), input);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Q.enqueueNDRangeKernel(kernel, NDRange(globSz), NDRange(wgSz));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Q.enqueueReadBuffer   (buf, CL_TRUE, 0, sizeof(input), input);</a:t>
            </a: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pPr eaLnBrk="1" hangingPunct="1"/>
            <a:r>
              <a:rPr lang="en-US" dirty="0" smtClean="0"/>
              <a:t>OpenCL Example - Revisited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84850" y="2268538"/>
            <a:ext cx="3429000" cy="1752600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r>
              <a:rPr lang="nn-NO" sz="1600" b="1" u="sng">
                <a:solidFill>
                  <a:schemeClr val="tx1"/>
                </a:solidFill>
                <a:latin typeface="+mj-lt"/>
                <a:cs typeface="Courier New" pitchFamily="49" charset="0"/>
              </a:rPr>
              <a:t>OpenCL Kernel</a:t>
            </a:r>
          </a:p>
          <a:p>
            <a:pPr indent="-342900">
              <a:spcBef>
                <a:spcPct val="20000"/>
              </a:spcBef>
              <a:defRPr/>
            </a:pPr>
            <a:endParaRPr lang="nn-NO" sz="1000" b="1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nn-NO" sz="1200" b="1" kern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ernel </a:t>
            </a: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mpy2(global int </a:t>
            </a: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i = get_global_id(0);</a:t>
            </a:r>
            <a:endParaRPr lang="nn-NO" sz="1200" b="1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p[i] *= 2</a:t>
            </a: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607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7543800" cy="10668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Recognize the Buffer creation and  data movement enqueues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15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OpenCL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kernel execution is defined to be the execution and completion of all work-items associated with an enqueue kernel command.</a:t>
            </a:r>
          </a:p>
          <a:p>
            <a:endParaRPr lang="en-US" dirty="0" smtClean="0"/>
          </a:p>
          <a:p>
            <a:r>
              <a:rPr lang="en-US" dirty="0"/>
              <a:t>K</a:t>
            </a:r>
            <a:r>
              <a:rPr lang="en-US" dirty="0" smtClean="0"/>
              <a:t>ernel executions can synchronize at their boundaries through OpenCL events at the Host API level. Example follows.</a:t>
            </a:r>
          </a:p>
          <a:p>
            <a:endParaRPr lang="en-US" dirty="0"/>
          </a:p>
          <a:p>
            <a:r>
              <a:rPr lang="en-US" dirty="0" smtClean="0"/>
              <a:t>Within a workgroup, work-items can synchronize through barriers and fences.  The barriers and fences are expressed as OpenCL C built-in functions. See previous example.</a:t>
            </a:r>
          </a:p>
          <a:p>
            <a:endParaRPr lang="en-US" dirty="0"/>
          </a:p>
          <a:p>
            <a:r>
              <a:rPr lang="en-US" dirty="0"/>
              <a:t>W</a:t>
            </a:r>
            <a:r>
              <a:rPr lang="en-US" dirty="0" smtClean="0"/>
              <a:t>orkgroups cannot synchronize with workgroups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Work-items in different workgroups cannot synchronize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92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z="3600" dirty="0" smtClean="0"/>
              <a:t>OpenCL Dependencies using Events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76200" y="1416050"/>
            <a:ext cx="9144000" cy="13271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std::vector&lt;Event&gt; k2_deps(1, Event());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std::vector&lt;Event&gt; rd_deps(1, Event());</a:t>
            </a:r>
          </a:p>
          <a:p>
            <a:pPr marL="0" indent="0">
              <a:buFontTx/>
              <a:buNone/>
            </a:pPr>
            <a:endParaRPr lang="en-US" sz="12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Q1.enqueueTask       (k1,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   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&amp;k2_deps[0]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Q2.enqueueTask	  (k2,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&amp;k2_deps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&amp;rd_deps[0]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Q2.enqueueReadBuffer (buf, CL_TRUE, 0, size, ary,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&amp;rd_deps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88988" y="2854325"/>
            <a:ext cx="5486400" cy="990600"/>
          </a:xfrm>
          <a:prstGeom prst="rightArrow">
            <a:avLst/>
          </a:prstGeom>
          <a:solidFill>
            <a:schemeClr val="tx1">
              <a:lumMod val="50000"/>
              <a:lumOff val="50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Q1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27788" y="3082925"/>
            <a:ext cx="1524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Device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21438" y="4105274"/>
            <a:ext cx="1524000" cy="533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Device 2</a:t>
            </a:r>
          </a:p>
        </p:txBody>
      </p:sp>
      <p:sp>
        <p:nvSpPr>
          <p:cNvPr id="11" name="Oval 10"/>
          <p:cNvSpPr/>
          <p:nvPr/>
        </p:nvSpPr>
        <p:spPr>
          <a:xfrm>
            <a:off x="788988" y="3116263"/>
            <a:ext cx="533400" cy="4667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30000">
                <a:schemeClr val="accent1">
                  <a:lumMod val="75000"/>
                </a:schemeClr>
              </a:gs>
              <a:gs pos="70000">
                <a:schemeClr val="accent1">
                  <a:lumMod val="50000"/>
                </a:schemeClr>
              </a:gs>
              <a:gs pos="100000">
                <a:schemeClr val="accent1">
                  <a:lumMod val="2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K1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88988" y="3876674"/>
            <a:ext cx="5486400" cy="990600"/>
          </a:xfrm>
          <a:prstGeom prst="rightArrow">
            <a:avLst/>
          </a:prstGeom>
          <a:solidFill>
            <a:schemeClr val="accent4">
              <a:lumMod val="85000"/>
              <a:lumOff val="15000"/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2060"/>
                </a:solidFill>
              </a:rPr>
              <a:t>Q2</a:t>
            </a:r>
          </a:p>
        </p:txBody>
      </p:sp>
      <p:sp>
        <p:nvSpPr>
          <p:cNvPr id="13" name="Oval 12"/>
          <p:cNvSpPr/>
          <p:nvPr/>
        </p:nvSpPr>
        <p:spPr>
          <a:xfrm>
            <a:off x="788988" y="4138613"/>
            <a:ext cx="533400" cy="466726"/>
          </a:xfrm>
          <a:prstGeom prst="ellipse">
            <a:avLst/>
          </a:prstGeom>
          <a:gradFill>
            <a:gsLst>
              <a:gs pos="0">
                <a:srgbClr val="99CCFF"/>
              </a:gs>
              <a:gs pos="30000">
                <a:srgbClr val="6699FF"/>
              </a:gs>
              <a:gs pos="70000">
                <a:srgbClr val="3366FF"/>
              </a:gs>
              <a:gs pos="100000">
                <a:srgbClr val="3333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K2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8588" y="4138613"/>
            <a:ext cx="533400" cy="466726"/>
          </a:xfrm>
          <a:prstGeom prst="ellipse">
            <a:avLst/>
          </a:prstGeom>
          <a:gradFill>
            <a:gsLst>
              <a:gs pos="0">
                <a:srgbClr val="FFFFCC"/>
              </a:gs>
              <a:gs pos="30000">
                <a:srgbClr val="FFFF99"/>
              </a:gs>
              <a:gs pos="70000">
                <a:srgbClr val="FFFF66"/>
              </a:gs>
              <a:gs pos="100000">
                <a:srgbClr val="FFF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Rd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88988" y="4968875"/>
            <a:ext cx="7277100" cy="38100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200" dirty="0">
                <a:solidFill>
                  <a:schemeClr val="tx1"/>
                </a:solidFill>
              </a:rPr>
              <a:t>Device 1 Execution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00100" y="5486400"/>
            <a:ext cx="7277100" cy="3810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200" dirty="0">
                <a:solidFill>
                  <a:schemeClr val="tx1"/>
                </a:solidFill>
              </a:rPr>
              <a:t>Device 2 Execution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41388" y="5064125"/>
            <a:ext cx="1295400" cy="2286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30000">
                <a:schemeClr val="accent1">
                  <a:lumMod val="75000"/>
                </a:schemeClr>
              </a:gs>
              <a:gs pos="70000">
                <a:schemeClr val="accent1">
                  <a:lumMod val="50000"/>
                </a:schemeClr>
              </a:gs>
              <a:gs pos="100000">
                <a:schemeClr val="accent1">
                  <a:lumMod val="2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K1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36795" y="5562600"/>
            <a:ext cx="1893887" cy="22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99CCFF"/>
              </a:gs>
              <a:gs pos="30000">
                <a:srgbClr val="6699FF"/>
              </a:gs>
              <a:gs pos="70000">
                <a:srgbClr val="3366FF"/>
              </a:gs>
              <a:gs pos="100000">
                <a:srgbClr val="3333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K2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30725" y="5562600"/>
            <a:ext cx="544513" cy="228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CC"/>
              </a:gs>
              <a:gs pos="30000">
                <a:srgbClr val="FFFF99"/>
              </a:gs>
              <a:gs pos="70000">
                <a:srgbClr val="FFFF66"/>
              </a:gs>
              <a:gs pos="100000">
                <a:srgbClr val="FFF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b="1" dirty="0">
                <a:solidFill>
                  <a:schemeClr val="tx1"/>
                </a:solidFill>
              </a:rPr>
              <a:t>Rd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076575" y="2209800"/>
            <a:ext cx="457200" cy="15240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438400"/>
            <a:ext cx="3810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55688" y="3616325"/>
            <a:ext cx="0" cy="48895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236788" y="5159375"/>
            <a:ext cx="0" cy="488950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69988" y="4371974"/>
            <a:ext cx="4191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19538" y="5676900"/>
            <a:ext cx="4191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96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6754019" y="838200"/>
            <a:ext cx="1981200" cy="5715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4629944" y="838200"/>
            <a:ext cx="1981200" cy="5715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625438" y="6233040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radar &amp; communications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2491581" y="838200"/>
            <a:ext cx="1981200" cy="57150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2998656" y="624843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computing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381000" y="838200"/>
            <a:ext cx="1981200" cy="5715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C85A9D-9773-461C-B4B3-3AFDBEAA607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6388" name="Rectangle 16"/>
          <p:cNvSpPr>
            <a:spLocks noGrp="1" noChangeArrowheads="1"/>
          </p:cNvSpPr>
          <p:nvPr>
            <p:ph type="title"/>
          </p:nvPr>
        </p:nvSpPr>
        <p:spPr/>
        <p:txBody>
          <a:bodyPr lIns="88896" tIns="50798" rIns="88896" bIns="50798">
            <a:normAutofit/>
          </a:bodyPr>
          <a:lstStyle/>
          <a:p>
            <a:pPr algn="l" defTabSz="912813"/>
            <a:r>
              <a:rPr lang="en-US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What are the target markets?</a:t>
            </a:r>
            <a:endParaRPr lang="en-US" sz="3200" b="1" dirty="0" smtClean="0">
              <a:solidFill>
                <a:srgbClr val="FF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pic>
        <p:nvPicPr>
          <p:cNvPr id="16389" name="Picture 19" descr="image5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7938" cy="1111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6390" name="Picture 20" descr="image5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7938" cy="1111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6391" name="Picture 21" descr="image5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7938" cy="1111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6392" name="Picture 22" descr="image6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7938" cy="1111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pic>
        <p:nvPicPr>
          <p:cNvPr id="16393" name="Picture 23" descr="image6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-136525"/>
            <a:ext cx="7938" cy="11112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</p:pic>
      <p:grpSp>
        <p:nvGrpSpPr>
          <p:cNvPr id="85" name="Group 84"/>
          <p:cNvGrpSpPr/>
          <p:nvPr/>
        </p:nvGrpSpPr>
        <p:grpSpPr>
          <a:xfrm>
            <a:off x="343707" y="2667000"/>
            <a:ext cx="2055813" cy="1743076"/>
            <a:chOff x="304800" y="2667000"/>
            <a:chExt cx="2055813" cy="1743075"/>
          </a:xfrm>
        </p:grpSpPr>
        <p:sp>
          <p:nvSpPr>
            <p:cNvPr id="10244" name="Rectangle 6"/>
            <p:cNvSpPr>
              <a:spLocks/>
            </p:cNvSpPr>
            <p:nvPr/>
          </p:nvSpPr>
          <p:spPr bwMode="auto">
            <a:xfrm>
              <a:off x="304800" y="2667000"/>
              <a:ext cx="2028825" cy="1743075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401" name="Rectangle 26"/>
            <p:cNvSpPr>
              <a:spLocks/>
            </p:cNvSpPr>
            <p:nvPr/>
          </p:nvSpPr>
          <p:spPr bwMode="auto">
            <a:xfrm>
              <a:off x="360363" y="2713037"/>
              <a:ext cx="1917700" cy="457200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402" name="Rectangle 46"/>
            <p:cNvSpPr>
              <a:spLocks/>
            </p:cNvSpPr>
            <p:nvPr/>
          </p:nvSpPr>
          <p:spPr bwMode="auto">
            <a:xfrm>
              <a:off x="304800" y="2710259"/>
              <a:ext cx="2055813" cy="384175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</a:pPr>
              <a: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  <a:t>Video </a:t>
              </a: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and audio</a:t>
              </a:r>
            </a:p>
            <a:p>
              <a:pPr algn="ctr" defTabSz="912813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infrastructure</a:t>
              </a:r>
              <a:endParaRPr lang="en-US" sz="1400" b="1" dirty="0">
                <a:solidFill>
                  <a:srgbClr val="000000"/>
                </a:solidFill>
                <a:sym typeface="Arial" pitchFamily="34" charset="0"/>
              </a:endParaRPr>
            </a:p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  <a:t/>
              </a:r>
              <a:b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</a:br>
              <a:endParaRPr lang="en-US" sz="1400" b="1" dirty="0">
                <a:solidFill>
                  <a:srgbClr val="000000"/>
                </a:solidFill>
              </a:endParaRPr>
            </a:p>
          </p:txBody>
        </p:sp>
        <p:pic>
          <p:nvPicPr>
            <p:cNvPr id="16413" name="Picture 7" descr="soundstack3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16050" y="3349625"/>
              <a:ext cx="793750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4" name="Picture 27" descr="410w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8475" y="3502025"/>
              <a:ext cx="793750" cy="5603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grpSp>
        <p:nvGrpSpPr>
          <p:cNvPr id="87" name="Group 86"/>
          <p:cNvGrpSpPr/>
          <p:nvPr/>
        </p:nvGrpSpPr>
        <p:grpSpPr>
          <a:xfrm>
            <a:off x="2447925" y="838204"/>
            <a:ext cx="2068513" cy="1744662"/>
            <a:chOff x="2438400" y="838200"/>
            <a:chExt cx="2068513" cy="1744662"/>
          </a:xfrm>
        </p:grpSpPr>
        <p:sp>
          <p:nvSpPr>
            <p:cNvPr id="75" name="Rectangle 9"/>
            <p:cNvSpPr>
              <a:spLocks/>
            </p:cNvSpPr>
            <p:nvPr/>
          </p:nvSpPr>
          <p:spPr bwMode="auto">
            <a:xfrm>
              <a:off x="2438400" y="838200"/>
              <a:ext cx="2030413" cy="1744662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pic>
          <p:nvPicPr>
            <p:cNvPr id="16411" name="Picture 62" descr="Rack computer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87637" y="1443037"/>
              <a:ext cx="557213" cy="884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12" name="Picture 58" descr="See full size image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21050" y="1595437"/>
              <a:ext cx="900113" cy="688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22" name="Rectangle 26"/>
            <p:cNvSpPr>
              <a:spLocks/>
            </p:cNvSpPr>
            <p:nvPr/>
          </p:nvSpPr>
          <p:spPr bwMode="auto">
            <a:xfrm>
              <a:off x="2498725" y="893762"/>
              <a:ext cx="1917700" cy="458788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426" name="Rectangle 46"/>
            <p:cNvSpPr>
              <a:spLocks/>
            </p:cNvSpPr>
            <p:nvPr/>
          </p:nvSpPr>
          <p:spPr bwMode="auto">
            <a:xfrm>
              <a:off x="2451100" y="888206"/>
              <a:ext cx="2055813" cy="384175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Networking</a:t>
              </a:r>
              <a:endParaRPr lang="en-US" sz="1400" b="1" dirty="0">
                <a:solidFill>
                  <a:srgbClr val="000000"/>
                </a:solidFill>
                <a:sym typeface="Arial" pitchFamily="34" charset="0"/>
              </a:endParaRPr>
            </a:p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  <a:t/>
              </a:r>
              <a:b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</a:br>
              <a:endParaRPr lang="en-US" sz="1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228600" y="838231"/>
            <a:ext cx="2286000" cy="1844675"/>
            <a:chOff x="228600" y="838200"/>
            <a:chExt cx="2286000" cy="1844675"/>
          </a:xfrm>
        </p:grpSpPr>
        <p:sp>
          <p:nvSpPr>
            <p:cNvPr id="10245" name="Rectangle 9"/>
            <p:cNvSpPr>
              <a:spLocks/>
            </p:cNvSpPr>
            <p:nvPr/>
          </p:nvSpPr>
          <p:spPr bwMode="auto">
            <a:xfrm>
              <a:off x="339725" y="838200"/>
              <a:ext cx="2030413" cy="1743075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399" name="Rectangle 26"/>
            <p:cNvSpPr>
              <a:spLocks/>
            </p:cNvSpPr>
            <p:nvPr/>
          </p:nvSpPr>
          <p:spPr bwMode="auto">
            <a:xfrm>
              <a:off x="404813" y="893762"/>
              <a:ext cx="1917700" cy="457200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400" name="Rectangle 17"/>
            <p:cNvSpPr>
              <a:spLocks/>
            </p:cNvSpPr>
            <p:nvPr/>
          </p:nvSpPr>
          <p:spPr bwMode="auto">
            <a:xfrm>
              <a:off x="228600" y="888206"/>
              <a:ext cx="2286000" cy="290512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DVR / NVR</a:t>
              </a:r>
            </a:p>
            <a:p>
              <a:pPr algn="ctr" defTabSz="912813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&amp; smart camera</a:t>
              </a:r>
              <a:endParaRPr lang="en-US" sz="1400" b="1" dirty="0">
                <a:solidFill>
                  <a:srgbClr val="000000"/>
                </a:solidFill>
                <a:sym typeface="Arial" pitchFamily="34" charset="0"/>
              </a:endParaRPr>
            </a:p>
          </p:txBody>
        </p:sp>
        <p:pic>
          <p:nvPicPr>
            <p:cNvPr id="16433" name="Picture 8" descr="http://media.tumblr.com/tumblr_lvsvoaJXar1r3zjp5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57200" y="1447800"/>
              <a:ext cx="1020762" cy="766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34" name="Picture 16" descr="DSC_0019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914400" y="1676400"/>
              <a:ext cx="1589088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0" name="Group 89"/>
          <p:cNvGrpSpPr/>
          <p:nvPr/>
        </p:nvGrpSpPr>
        <p:grpSpPr>
          <a:xfrm>
            <a:off x="4604544" y="4495800"/>
            <a:ext cx="2032000" cy="1754188"/>
            <a:chOff x="4572000" y="4495800"/>
            <a:chExt cx="2032000" cy="1754188"/>
          </a:xfrm>
        </p:grpSpPr>
        <p:sp>
          <p:nvSpPr>
            <p:cNvPr id="77" name="Rectangle 3"/>
            <p:cNvSpPr>
              <a:spLocks/>
            </p:cNvSpPr>
            <p:nvPr/>
          </p:nvSpPr>
          <p:spPr bwMode="auto">
            <a:xfrm>
              <a:off x="4572000" y="4495800"/>
              <a:ext cx="2028825" cy="1754188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50798" tIns="50798" rIns="50798" bIns="50798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420" name="Rectangle 25"/>
            <p:cNvSpPr>
              <a:spLocks/>
            </p:cNvSpPr>
            <p:nvPr/>
          </p:nvSpPr>
          <p:spPr bwMode="auto">
            <a:xfrm>
              <a:off x="4632325" y="4554538"/>
              <a:ext cx="1917700" cy="463550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421" name="Rectangle 45"/>
            <p:cNvSpPr>
              <a:spLocks/>
            </p:cNvSpPr>
            <p:nvPr/>
          </p:nvSpPr>
          <p:spPr bwMode="auto">
            <a:xfrm>
              <a:off x="4625975" y="4545013"/>
              <a:ext cx="1978025" cy="319088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  <a:t>Wireless </a:t>
              </a:r>
              <a:b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</a:br>
              <a: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  <a:t>testers</a:t>
              </a:r>
            </a:p>
          </p:txBody>
        </p:sp>
        <p:pic>
          <p:nvPicPr>
            <p:cNvPr id="16439" name="Picture 13" descr="MS2687B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619625" y="5191125"/>
              <a:ext cx="1016000" cy="785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40" name="Picture 23" descr="MT8222A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673725" y="5232400"/>
              <a:ext cx="889000" cy="608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1" name="Group 90"/>
          <p:cNvGrpSpPr/>
          <p:nvPr/>
        </p:nvGrpSpPr>
        <p:grpSpPr>
          <a:xfrm>
            <a:off x="6713548" y="4495800"/>
            <a:ext cx="2062163" cy="1754188"/>
            <a:chOff x="6705600" y="4495800"/>
            <a:chExt cx="2062163" cy="1754188"/>
          </a:xfrm>
        </p:grpSpPr>
        <p:sp>
          <p:nvSpPr>
            <p:cNvPr id="80" name="Rectangle 15"/>
            <p:cNvSpPr>
              <a:spLocks/>
            </p:cNvSpPr>
            <p:nvPr/>
          </p:nvSpPr>
          <p:spPr bwMode="auto">
            <a:xfrm>
              <a:off x="6705600" y="4495800"/>
              <a:ext cx="2028825" cy="1754188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427" name="Rectangle 26"/>
            <p:cNvSpPr>
              <a:spLocks/>
            </p:cNvSpPr>
            <p:nvPr/>
          </p:nvSpPr>
          <p:spPr bwMode="auto">
            <a:xfrm>
              <a:off x="6772275" y="4554538"/>
              <a:ext cx="1917700" cy="457200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431" name="Rectangle 45"/>
            <p:cNvSpPr>
              <a:spLocks/>
            </p:cNvSpPr>
            <p:nvPr/>
          </p:nvSpPr>
          <p:spPr bwMode="auto">
            <a:xfrm>
              <a:off x="6713538" y="4545013"/>
              <a:ext cx="2054225" cy="481012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  <a:t>Industrial </a:t>
              </a:r>
              <a:b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</a:br>
              <a: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  <a:t>control</a:t>
              </a:r>
            </a:p>
          </p:txBody>
        </p:sp>
        <p:pic>
          <p:nvPicPr>
            <p:cNvPr id="16441" name="Picture 16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045325" y="5154613"/>
              <a:ext cx="1352550" cy="946150"/>
            </a:xfrm>
            <a:prstGeom prst="rect">
              <a:avLst/>
            </a:prstGeom>
            <a:noFill/>
            <a:ln w="3175">
              <a:noFill/>
              <a:miter lim="800000"/>
              <a:headEnd type="none" w="sm" len="sm"/>
              <a:tailEnd type="none" w="sm" len="sm"/>
            </a:ln>
          </p:spPr>
        </p:pic>
      </p:grpSp>
      <p:grpSp>
        <p:nvGrpSpPr>
          <p:cNvPr id="88" name="Group 87"/>
          <p:cNvGrpSpPr/>
          <p:nvPr/>
        </p:nvGrpSpPr>
        <p:grpSpPr>
          <a:xfrm>
            <a:off x="2451100" y="2667000"/>
            <a:ext cx="2062162" cy="1743076"/>
            <a:chOff x="2438400" y="2667000"/>
            <a:chExt cx="2062162" cy="1743075"/>
          </a:xfrm>
        </p:grpSpPr>
        <p:sp>
          <p:nvSpPr>
            <p:cNvPr id="79" name="Rectangle 9"/>
            <p:cNvSpPr>
              <a:spLocks/>
            </p:cNvSpPr>
            <p:nvPr/>
          </p:nvSpPr>
          <p:spPr bwMode="auto">
            <a:xfrm>
              <a:off x="2438400" y="2667000"/>
              <a:ext cx="2030412" cy="1743075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428" name="Rectangle 26"/>
            <p:cNvSpPr>
              <a:spLocks/>
            </p:cNvSpPr>
            <p:nvPr/>
          </p:nvSpPr>
          <p:spPr bwMode="auto">
            <a:xfrm>
              <a:off x="2493962" y="2713037"/>
              <a:ext cx="1917700" cy="458788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432" name="Rectangle 46"/>
            <p:cNvSpPr>
              <a:spLocks/>
            </p:cNvSpPr>
            <p:nvPr/>
          </p:nvSpPr>
          <p:spPr bwMode="auto">
            <a:xfrm>
              <a:off x="2444750" y="2710259"/>
              <a:ext cx="2055812" cy="385762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High-performance and cloud computing</a:t>
              </a:r>
              <a:endParaRPr lang="en-US" sz="1400" b="1" dirty="0">
                <a:solidFill>
                  <a:srgbClr val="000000"/>
                </a:solidFill>
                <a:sym typeface="Arial" pitchFamily="34" charset="0"/>
              </a:endParaRPr>
            </a:p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  <a:t/>
              </a:r>
              <a:b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</a:br>
              <a:endParaRPr lang="en-US" sz="1400" b="1" dirty="0">
                <a:solidFill>
                  <a:srgbClr val="000000"/>
                </a:solidFill>
              </a:endParaRPr>
            </a:p>
          </p:txBody>
        </p:sp>
        <p:pic>
          <p:nvPicPr>
            <p:cNvPr id="16442" name="Picture 22" descr="Enclosure_proliant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660650" y="3255962"/>
              <a:ext cx="735012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43" name="Picture 21" descr="C641x_DSP_Vertical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3516312" y="3324225"/>
              <a:ext cx="828675" cy="871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6" name="Group 85"/>
          <p:cNvGrpSpPr/>
          <p:nvPr/>
        </p:nvGrpSpPr>
        <p:grpSpPr>
          <a:xfrm>
            <a:off x="343707" y="4495800"/>
            <a:ext cx="2055813" cy="1754188"/>
            <a:chOff x="296862" y="4495800"/>
            <a:chExt cx="2055813" cy="1754188"/>
          </a:xfrm>
        </p:grpSpPr>
        <p:sp>
          <p:nvSpPr>
            <p:cNvPr id="10255" name="Rectangle 15"/>
            <p:cNvSpPr>
              <a:spLocks/>
            </p:cNvSpPr>
            <p:nvPr/>
          </p:nvSpPr>
          <p:spPr bwMode="auto">
            <a:xfrm>
              <a:off x="304800" y="4495800"/>
              <a:ext cx="2028825" cy="1754188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395" name="Rectangle 26"/>
            <p:cNvSpPr>
              <a:spLocks/>
            </p:cNvSpPr>
            <p:nvPr/>
          </p:nvSpPr>
          <p:spPr bwMode="auto">
            <a:xfrm>
              <a:off x="369887" y="4554538"/>
              <a:ext cx="1917700" cy="457200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403" name="Rectangle 45"/>
            <p:cNvSpPr>
              <a:spLocks/>
            </p:cNvSpPr>
            <p:nvPr/>
          </p:nvSpPr>
          <p:spPr bwMode="auto">
            <a:xfrm>
              <a:off x="296862" y="4545013"/>
              <a:ext cx="2055813" cy="341312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Home AVR and</a:t>
              </a:r>
            </a:p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automotive audio</a:t>
              </a:r>
              <a:endParaRPr lang="en-US" sz="1400" b="1" dirty="0">
                <a:solidFill>
                  <a:srgbClr val="000000"/>
                </a:solidFill>
                <a:sym typeface="Arial" pitchFamily="34" charset="0"/>
              </a:endParaRPr>
            </a:p>
          </p:txBody>
        </p:sp>
        <p:pic>
          <p:nvPicPr>
            <p:cNvPr id="16450" name="Picture 16" descr="Denon &lt;em&gt;AVR&lt;/em&gt; 3312CI AV network receiver - Black"/>
            <p:cNvPicPr>
              <a:picLocks noChangeAspect="1" noChangeArrowheads="1"/>
            </p:cNvPicPr>
            <p:nvPr/>
          </p:nvPicPr>
          <p:blipFill>
            <a:blip r:embed="rId17" cstate="print"/>
            <a:srcRect t="26666" b="28889"/>
            <a:stretch>
              <a:fillRect/>
            </a:stretch>
          </p:blipFill>
          <p:spPr bwMode="auto">
            <a:xfrm>
              <a:off x="344487" y="5327650"/>
              <a:ext cx="109220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69" descr="https://encrypted-tbn3.google.com/images?q=tbn:ANd9GcRYWgv7sQCqo6gUu75ze48wrpVkbV5I039SB14q1lRbRrDFCxe1"/>
            <p:cNvPicPr>
              <a:picLocks noChangeAspect="1" noChangeArrowheads="1"/>
            </p:cNvPicPr>
            <p:nvPr/>
          </p:nvPicPr>
          <p:blipFill>
            <a:blip r:embed="rId18" cstate="print">
              <a:extLst/>
            </a:blip>
            <a:srcRect l="12226" b="28410"/>
            <a:stretch>
              <a:fillRect/>
            </a:stretch>
          </p:blipFill>
          <p:spPr bwMode="auto">
            <a:xfrm>
              <a:off x="1487487" y="5327650"/>
              <a:ext cx="771769" cy="43001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</p:pic>
      </p:grpSp>
      <p:grpSp>
        <p:nvGrpSpPr>
          <p:cNvPr id="95" name="Group 94"/>
          <p:cNvGrpSpPr/>
          <p:nvPr/>
        </p:nvGrpSpPr>
        <p:grpSpPr>
          <a:xfrm>
            <a:off x="4587085" y="2667000"/>
            <a:ext cx="2066925" cy="1754188"/>
            <a:chOff x="4605338" y="2667000"/>
            <a:chExt cx="2066925" cy="1754188"/>
          </a:xfrm>
        </p:grpSpPr>
        <p:sp>
          <p:nvSpPr>
            <p:cNvPr id="76" name="Rectangle 15"/>
            <p:cNvSpPr>
              <a:spLocks/>
            </p:cNvSpPr>
            <p:nvPr/>
          </p:nvSpPr>
          <p:spPr bwMode="auto">
            <a:xfrm>
              <a:off x="4605338" y="2667000"/>
              <a:ext cx="2028825" cy="1754188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419" name="Rectangle 26"/>
            <p:cNvSpPr>
              <a:spLocks/>
            </p:cNvSpPr>
            <p:nvPr/>
          </p:nvSpPr>
          <p:spPr bwMode="auto">
            <a:xfrm>
              <a:off x="4678363" y="2713037"/>
              <a:ext cx="1917700" cy="458787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425" name="Rectangle 45"/>
            <p:cNvSpPr>
              <a:spLocks/>
            </p:cNvSpPr>
            <p:nvPr/>
          </p:nvSpPr>
          <p:spPr bwMode="auto">
            <a:xfrm>
              <a:off x="4618038" y="2710259"/>
              <a:ext cx="2054225" cy="341312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Portable mobile radio</a:t>
              </a:r>
              <a:endParaRPr lang="en-US" sz="1400" b="1" dirty="0">
                <a:solidFill>
                  <a:srgbClr val="000000"/>
                </a:solidFill>
                <a:sym typeface="Arial" pitchFamily="34" charset="0"/>
              </a:endParaRPr>
            </a:p>
          </p:txBody>
        </p:sp>
        <p:pic>
          <p:nvPicPr>
            <p:cNvPr id="16437" name="Picture 13" descr="p25mobFamily">
              <a:hlinkClick r:id="rId19"/>
            </p:cNvPr>
            <p:cNvPicPr>
              <a:picLocks noChangeAspect="1" noChangeArrowheads="1"/>
            </p:cNvPicPr>
            <p:nvPr/>
          </p:nvPicPr>
          <p:blipFill>
            <a:blip r:embed="rId20" cstate="print"/>
            <a:srcRect/>
            <a:stretch>
              <a:fillRect/>
            </a:stretch>
          </p:blipFill>
          <p:spPr bwMode="auto">
            <a:xfrm>
              <a:off x="4700588" y="3363913"/>
              <a:ext cx="882650" cy="812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52" name="Picture 4" descr="http://www.radioandtrunking.com/site-images/motorola-tetra--radio.gif"/>
            <p:cNvPicPr>
              <a:picLocks noChangeAspect="1" noChangeArrowheads="1"/>
            </p:cNvPicPr>
            <p:nvPr/>
          </p:nvPicPr>
          <p:blipFill>
            <a:blip r:embed="rId21" cstate="print"/>
            <a:srcRect b="32961"/>
            <a:stretch>
              <a:fillRect/>
            </a:stretch>
          </p:blipFill>
          <p:spPr bwMode="auto">
            <a:xfrm>
              <a:off x="5718175" y="3505200"/>
              <a:ext cx="758825" cy="506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3" name="Group 92"/>
          <p:cNvGrpSpPr/>
          <p:nvPr/>
        </p:nvGrpSpPr>
        <p:grpSpPr>
          <a:xfrm>
            <a:off x="6730217" y="838200"/>
            <a:ext cx="2028825" cy="1754188"/>
            <a:chOff x="6754813" y="838200"/>
            <a:chExt cx="2028825" cy="1754188"/>
          </a:xfrm>
        </p:grpSpPr>
        <p:sp>
          <p:nvSpPr>
            <p:cNvPr id="10282" name="Rectangle 3"/>
            <p:cNvSpPr>
              <a:spLocks/>
            </p:cNvSpPr>
            <p:nvPr/>
          </p:nvSpPr>
          <p:spPr bwMode="auto">
            <a:xfrm>
              <a:off x="6754813" y="838200"/>
              <a:ext cx="2028825" cy="1754188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50798" tIns="50798" rIns="50798" bIns="50798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397" name="Rectangle 25"/>
            <p:cNvSpPr>
              <a:spLocks/>
            </p:cNvSpPr>
            <p:nvPr/>
          </p:nvSpPr>
          <p:spPr bwMode="auto">
            <a:xfrm>
              <a:off x="6807200" y="893762"/>
              <a:ext cx="1917700" cy="463550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398" name="Rectangle 45"/>
            <p:cNvSpPr>
              <a:spLocks/>
            </p:cNvSpPr>
            <p:nvPr/>
          </p:nvSpPr>
          <p:spPr bwMode="auto">
            <a:xfrm>
              <a:off x="6800850" y="912813"/>
              <a:ext cx="1978025" cy="319087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endParaRPr lang="en-US" sz="1400" b="1" dirty="0">
                <a:solidFill>
                  <a:srgbClr val="000000"/>
                </a:solidFill>
                <a:sym typeface="Arial" pitchFamily="34" charset="0"/>
              </a:endParaRPr>
            </a:p>
          </p:txBody>
        </p:sp>
        <p:pic>
          <p:nvPicPr>
            <p:cNvPr id="16417" name="Picture 15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>
              <a:off x="6821488" y="1722438"/>
              <a:ext cx="866775" cy="5762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16418" name="Picture 14" descr="semiconductor-manufacturing">
              <a:hlinkClick r:id="rId23"/>
            </p:cNvPr>
            <p:cNvPicPr>
              <a:picLocks noChangeAspect="1" noChangeArrowheads="1"/>
            </p:cNvPicPr>
            <p:nvPr/>
          </p:nvPicPr>
          <p:blipFill>
            <a:blip r:embed="rId24" cstate="print"/>
            <a:srcRect/>
            <a:stretch>
              <a:fillRect/>
            </a:stretch>
          </p:blipFill>
          <p:spPr bwMode="auto">
            <a:xfrm>
              <a:off x="7747000" y="1652588"/>
              <a:ext cx="942975" cy="68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Rectangle 45"/>
            <p:cNvSpPr>
              <a:spLocks/>
            </p:cNvSpPr>
            <p:nvPr/>
          </p:nvSpPr>
          <p:spPr bwMode="auto">
            <a:xfrm>
              <a:off x="6781800" y="888206"/>
              <a:ext cx="1978025" cy="319087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  <a:t>Medical </a:t>
              </a:r>
              <a:b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</a:br>
              <a:r>
                <a:rPr lang="en-US" sz="1400" b="1" dirty="0">
                  <a:solidFill>
                    <a:srgbClr val="000000"/>
                  </a:solidFill>
                  <a:sym typeface="Arial" pitchFamily="34" charset="0"/>
                </a:rPr>
                <a:t>imaging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4592641" y="838200"/>
            <a:ext cx="2055813" cy="1743076"/>
            <a:chOff x="4568825" y="838200"/>
            <a:chExt cx="2055813" cy="1743075"/>
          </a:xfrm>
        </p:grpSpPr>
        <p:sp>
          <p:nvSpPr>
            <p:cNvPr id="74" name="Rectangle 6"/>
            <p:cNvSpPr>
              <a:spLocks/>
            </p:cNvSpPr>
            <p:nvPr/>
          </p:nvSpPr>
          <p:spPr bwMode="auto">
            <a:xfrm>
              <a:off x="4572000" y="838200"/>
              <a:ext cx="2028825" cy="1743075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423" name="Rectangle 26"/>
            <p:cNvSpPr>
              <a:spLocks/>
            </p:cNvSpPr>
            <p:nvPr/>
          </p:nvSpPr>
          <p:spPr bwMode="auto">
            <a:xfrm>
              <a:off x="4646613" y="893762"/>
              <a:ext cx="1917700" cy="458788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pic>
          <p:nvPicPr>
            <p:cNvPr id="16435" name="Picture 8" descr="Air Systems - Trac 2000 signpost"/>
            <p:cNvPicPr>
              <a:picLocks noChangeAspect="1" noChangeArrowheads="1"/>
            </p:cNvPicPr>
            <p:nvPr/>
          </p:nvPicPr>
          <p:blipFill>
            <a:blip r:embed="rId25" cstate="print"/>
            <a:srcRect/>
            <a:stretch>
              <a:fillRect/>
            </a:stretch>
          </p:blipFill>
          <p:spPr bwMode="auto">
            <a:xfrm>
              <a:off x="4638675" y="1427162"/>
              <a:ext cx="590550" cy="54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436" name="Picture 19" descr="Garmin G1000 EFIS by olaborda">
              <a:hlinkClick r:id="rId26" tooltip="Garmin G1000 EFIS by olaborda"/>
            </p:cNvPr>
            <p:cNvPicPr>
              <a:picLocks noChangeAspect="1" noChangeArrowheads="1"/>
            </p:cNvPicPr>
            <p:nvPr/>
          </p:nvPicPr>
          <p:blipFill>
            <a:blip r:embed="rId27" cstate="print"/>
            <a:srcRect t="6860" b="13893"/>
            <a:stretch>
              <a:fillRect/>
            </a:stretch>
          </p:blipFill>
          <p:spPr bwMode="auto">
            <a:xfrm>
              <a:off x="5746186" y="1514475"/>
              <a:ext cx="765739" cy="682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40" descr="predator-uav">
              <a:hlinkClick r:id="rId28"/>
            </p:cNvPr>
            <p:cNvPicPr>
              <a:picLocks noChangeAspect="1" noChangeArrowheads="1"/>
            </p:cNvPicPr>
            <p:nvPr/>
          </p:nvPicPr>
          <p:blipFill>
            <a:blip r:embed="rId29" cstate="email"/>
            <a:srcRect/>
            <a:stretch>
              <a:fillRect/>
            </a:stretch>
          </p:blipFill>
          <p:spPr bwMode="auto">
            <a:xfrm>
              <a:off x="5072868" y="2028974"/>
              <a:ext cx="613557" cy="48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424" name="Rectangle 46"/>
            <p:cNvSpPr>
              <a:spLocks/>
            </p:cNvSpPr>
            <p:nvPr/>
          </p:nvSpPr>
          <p:spPr bwMode="auto">
            <a:xfrm>
              <a:off x="4568825" y="888206"/>
              <a:ext cx="2055813" cy="384175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Mission </a:t>
              </a:r>
              <a:b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</a:b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critical systems</a:t>
              </a:r>
              <a:endParaRPr lang="en-US" sz="1400" b="1" dirty="0">
                <a:solidFill>
                  <a:srgbClr val="000000"/>
                </a:solidFill>
                <a:sym typeface="Arial" pitchFamily="34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643516" y="624843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media processing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896678" y="6248430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i</a:t>
            </a:r>
            <a:r>
              <a:rPr lang="en-US" sz="1400" i="1" dirty="0" smtClean="0">
                <a:solidFill>
                  <a:schemeClr val="bg1"/>
                </a:solidFill>
              </a:rPr>
              <a:t>ndustrial electronics</a:t>
            </a:r>
            <a:endParaRPr lang="en-US" sz="1400" i="1" dirty="0">
              <a:solidFill>
                <a:schemeClr val="bg1"/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6728619" y="2667000"/>
            <a:ext cx="2032000" cy="1754188"/>
            <a:chOff x="6728619" y="2667000"/>
            <a:chExt cx="2032000" cy="1754188"/>
          </a:xfrm>
        </p:grpSpPr>
        <p:sp>
          <p:nvSpPr>
            <p:cNvPr id="64" name="Rectangle 3"/>
            <p:cNvSpPr>
              <a:spLocks/>
            </p:cNvSpPr>
            <p:nvPr/>
          </p:nvSpPr>
          <p:spPr bwMode="auto">
            <a:xfrm>
              <a:off x="6728619" y="2667000"/>
              <a:ext cx="2028825" cy="1754188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50798" tIns="50798" rIns="50798" bIns="50798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448" name="Rectangle 25"/>
            <p:cNvSpPr>
              <a:spLocks/>
            </p:cNvSpPr>
            <p:nvPr/>
          </p:nvSpPr>
          <p:spPr bwMode="auto">
            <a:xfrm>
              <a:off x="6788944" y="2713037"/>
              <a:ext cx="1917700" cy="463550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449" name="Rectangle 45"/>
            <p:cNvSpPr>
              <a:spLocks/>
            </p:cNvSpPr>
            <p:nvPr/>
          </p:nvSpPr>
          <p:spPr bwMode="auto">
            <a:xfrm>
              <a:off x="6782594" y="2710259"/>
              <a:ext cx="1978025" cy="319088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  <a:spcBef>
                  <a:spcPts val="425"/>
                </a:spcBef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Industrial imaging</a:t>
              </a:r>
              <a:endParaRPr lang="en-US" sz="1400" b="1" dirty="0">
                <a:solidFill>
                  <a:srgbClr val="000000"/>
                </a:solidFill>
                <a:sym typeface="Arial" pitchFamily="34" charset="0"/>
              </a:endParaRPr>
            </a:p>
          </p:txBody>
        </p:sp>
        <p:pic>
          <p:nvPicPr>
            <p:cNvPr id="16416" name="Picture 57"/>
            <p:cNvPicPr>
              <a:picLocks noChangeAspect="1" noChangeArrowheads="1"/>
            </p:cNvPicPr>
            <p:nvPr/>
          </p:nvPicPr>
          <p:blipFill>
            <a:blip r:embed="rId30" cstate="print"/>
            <a:srcRect/>
            <a:stretch>
              <a:fillRect/>
            </a:stretch>
          </p:blipFill>
          <p:spPr bwMode="auto">
            <a:xfrm>
              <a:off x="6847681" y="3381375"/>
              <a:ext cx="825500" cy="70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5" name="Picture 4" descr="https://encrypted-tbn1.gstatic.com/images?q=tbn:ANd9GcRFbH8iroCQW22R4HZLGZ9f0JTXBXpCVFcFpxjsJfGiJr3LrSho"/>
            <p:cNvPicPr>
              <a:picLocks noChangeAspect="1" noChangeArrowheads="1"/>
            </p:cNvPicPr>
            <p:nvPr/>
          </p:nvPicPr>
          <p:blipFill>
            <a:blip r:embed="rId31" cstate="print"/>
            <a:srcRect/>
            <a:stretch>
              <a:fillRect/>
            </a:stretch>
          </p:blipFill>
          <p:spPr bwMode="auto">
            <a:xfrm>
              <a:off x="7696200" y="3429000"/>
              <a:ext cx="923925" cy="655464"/>
            </a:xfrm>
            <a:prstGeom prst="rect">
              <a:avLst/>
            </a:prstGeom>
            <a:noFill/>
          </p:spPr>
        </p:pic>
      </p:grpSp>
      <p:grpSp>
        <p:nvGrpSpPr>
          <p:cNvPr id="109" name="Group 108"/>
          <p:cNvGrpSpPr/>
          <p:nvPr/>
        </p:nvGrpSpPr>
        <p:grpSpPr>
          <a:xfrm>
            <a:off x="2454275" y="4495800"/>
            <a:ext cx="2055813" cy="1743076"/>
            <a:chOff x="2454275" y="4495800"/>
            <a:chExt cx="2055813" cy="1743075"/>
          </a:xfrm>
        </p:grpSpPr>
        <p:sp>
          <p:nvSpPr>
            <p:cNvPr id="78" name="Rectangle 6"/>
            <p:cNvSpPr>
              <a:spLocks/>
            </p:cNvSpPr>
            <p:nvPr/>
          </p:nvSpPr>
          <p:spPr bwMode="auto">
            <a:xfrm>
              <a:off x="2462213" y="4495800"/>
              <a:ext cx="2028825" cy="1743075"/>
            </a:xfrm>
            <a:prstGeom prst="rect">
              <a:avLst/>
            </a:prstGeom>
            <a:solidFill>
              <a:srgbClr val="FFFFFF"/>
            </a:solidFill>
            <a:ln w="13546">
              <a:solidFill>
                <a:srgbClr val="BFBFBF"/>
              </a:solidFill>
              <a:round/>
              <a:headEnd/>
              <a:tailEnd/>
            </a:ln>
            <a:effectLst>
              <a:outerShdw blurRad="63500" dist="38100" dir="2700000" algn="ctr" rotWithShape="0">
                <a:srgbClr val="00000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sz="3200" b="1" dirty="0">
                <a:solidFill>
                  <a:srgbClr val="FF0000"/>
                </a:solidFill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6429" name="Rectangle 26"/>
            <p:cNvSpPr>
              <a:spLocks/>
            </p:cNvSpPr>
            <p:nvPr/>
          </p:nvSpPr>
          <p:spPr bwMode="auto">
            <a:xfrm>
              <a:off x="2532063" y="4554538"/>
              <a:ext cx="1917700" cy="457200"/>
            </a:xfrm>
            <a:prstGeom prst="rect">
              <a:avLst/>
            </a:prstGeom>
            <a:solidFill>
              <a:srgbClr val="D9D9D9"/>
            </a:solidFill>
            <a:ln w="25400">
              <a:noFill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430" name="Rectangle 46"/>
            <p:cNvSpPr>
              <a:spLocks/>
            </p:cNvSpPr>
            <p:nvPr/>
          </p:nvSpPr>
          <p:spPr bwMode="auto">
            <a:xfrm>
              <a:off x="2454275" y="4545013"/>
              <a:ext cx="2055813" cy="384175"/>
            </a:xfrm>
            <a:prstGeom prst="rect">
              <a:avLst/>
            </a:prstGeom>
            <a:noFill/>
            <a:ln w="12700">
              <a:noFill/>
              <a:miter lim="0"/>
              <a:headEnd/>
              <a:tailEnd/>
            </a:ln>
          </p:spPr>
          <p:txBody>
            <a:bodyPr lIns="88896" tIns="50798" rIns="88896" bIns="50798"/>
            <a:lstStyle/>
            <a:p>
              <a:pPr algn="ctr" defTabSz="912813">
                <a:lnSpc>
                  <a:spcPct val="90000"/>
                </a:lnSpc>
              </a:pPr>
              <a:r>
                <a:rPr lang="en-US" sz="1400" b="1" dirty="0" smtClean="0">
                  <a:solidFill>
                    <a:srgbClr val="000000"/>
                  </a:solidFill>
                  <a:sym typeface="Arial" pitchFamily="34" charset="0"/>
                </a:rPr>
                <a:t>Analytics</a:t>
              </a:r>
              <a:endParaRPr lang="en-US" sz="1400" b="1" dirty="0">
                <a:solidFill>
                  <a:srgbClr val="000000"/>
                </a:solidFill>
                <a:sym typeface="Arial" pitchFamily="34" charset="0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32" cstate="email"/>
            <a:srcRect/>
            <a:stretch>
              <a:fillRect/>
            </a:stretch>
          </p:blipFill>
          <p:spPr bwMode="auto">
            <a:xfrm>
              <a:off x="3489325" y="5029200"/>
              <a:ext cx="883722" cy="551670"/>
            </a:xfrm>
            <a:prstGeom prst="roundRect">
              <a:avLst>
                <a:gd name="adj" fmla="val 10446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94" name="Object 1" descr="image001"/>
            <p:cNvPicPr>
              <a:picLocks noChangeAspect="1" noChangeArrowheads="1"/>
            </p:cNvPicPr>
            <p:nvPr/>
          </p:nvPicPr>
          <p:blipFill>
            <a:blip r:embed="rId33" cstate="print"/>
            <a:srcRect l="74074" b="-1733"/>
            <a:stretch>
              <a:fillRect/>
            </a:stretch>
          </p:blipFill>
          <p:spPr bwMode="auto">
            <a:xfrm>
              <a:off x="2514600" y="5257800"/>
              <a:ext cx="866775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8" name="Picture 6" descr="https://encrypted-tbn3.gstatic.com/images?q=tbn:ANd9GcRFEDDTARATxfrUBDrjl1h8pCm5Gp7qaaPIB9S1VUqly3XY-nMp7Q"/>
            <p:cNvPicPr>
              <a:picLocks noChangeAspect="1" noChangeArrowheads="1"/>
            </p:cNvPicPr>
            <p:nvPr/>
          </p:nvPicPr>
          <p:blipFill>
            <a:blip r:embed="rId34" cstate="print"/>
            <a:srcRect/>
            <a:stretch>
              <a:fillRect/>
            </a:stretch>
          </p:blipFill>
          <p:spPr bwMode="auto">
            <a:xfrm>
              <a:off x="3505200" y="5638800"/>
              <a:ext cx="838200" cy="57318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33829118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  <a:sym typeface="Monaco" charset="0"/>
              </a:rPr>
              <a:t>clWaitForEvents(num_events, *event_list)</a:t>
            </a:r>
            <a:endParaRPr lang="en-US" sz="1800" dirty="0" smtClean="0">
              <a:solidFill>
                <a:srgbClr val="A5002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Blocks until events are complete</a:t>
            </a:r>
          </a:p>
          <a:p>
            <a:r>
              <a:rPr lang="en-US" sz="1800" dirty="0" smtClean="0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  <a:sym typeface="Monaco" charset="0"/>
              </a:rPr>
              <a:t>clEnqueueMarker(queue, *event)</a:t>
            </a:r>
            <a:endParaRPr lang="en-US" sz="1800" dirty="0" smtClean="0">
              <a:solidFill>
                <a:srgbClr val="A5002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Returns an event for a marker that moves through the queue</a:t>
            </a:r>
          </a:p>
          <a:p>
            <a:r>
              <a:rPr lang="en-US" sz="1800" dirty="0" smtClean="0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  <a:sym typeface="Monaco" charset="0"/>
              </a:rPr>
              <a:t>clEnqueueWaitForEvents(queue, num_events, *event_list)</a:t>
            </a:r>
            <a:endParaRPr lang="en-US" sz="1800" dirty="0" smtClean="0">
              <a:solidFill>
                <a:srgbClr val="A5002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Inserts a “WaitForEvents” into the queue</a:t>
            </a:r>
          </a:p>
          <a:p>
            <a:r>
              <a:rPr lang="en-US" sz="1800" dirty="0" smtClean="0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  <a:sym typeface="Monaco" charset="0"/>
              </a:rPr>
              <a:t>clGetEventInfo()</a:t>
            </a:r>
            <a:endParaRPr lang="en-US" sz="1800" dirty="0" smtClean="0">
              <a:solidFill>
                <a:srgbClr val="A5002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Command type and status</a:t>
            </a:r>
            <a:br>
              <a:rPr lang="en-US" dirty="0" smtClean="0">
                <a:latin typeface="Arial Narrow" pitchFamily="34" charset="0"/>
                <a:ea typeface="ＭＳ Ｐゴシック" pitchFamily="34" charset="-128"/>
              </a:rPr>
            </a:br>
            <a:r>
              <a:rPr lang="en-US" sz="1600" b="1" dirty="0" smtClean="0">
                <a:solidFill>
                  <a:srgbClr val="6600CC"/>
                </a:solidFill>
                <a:latin typeface="Courier New" pitchFamily="49" charset="0"/>
                <a:ea typeface="ＭＳ Ｐゴシック" pitchFamily="34" charset="-128"/>
                <a:sym typeface="Monaco" charset="0"/>
              </a:rPr>
              <a:t>CL_QUEUED, CL_SUBMITTED, CL_RUNNING, CL_COMPLETE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, or error code</a:t>
            </a:r>
          </a:p>
          <a:p>
            <a:r>
              <a:rPr lang="en-US" sz="1800" dirty="0" smtClean="0">
                <a:solidFill>
                  <a:srgbClr val="A50021"/>
                </a:solidFill>
                <a:latin typeface="Courier New" pitchFamily="49" charset="0"/>
                <a:ea typeface="ＭＳ Ｐゴシック" pitchFamily="34" charset="-128"/>
                <a:sym typeface="Monaco" charset="0"/>
              </a:rPr>
              <a:t>clGetEventProfilingInfo()</a:t>
            </a:r>
            <a:endParaRPr lang="en-US" sz="1800" dirty="0" smtClean="0">
              <a:solidFill>
                <a:srgbClr val="A5002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Command queue, submit, start, and end times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48944">
              <a:defRPr/>
            </a:pPr>
            <a:r>
              <a:rPr lang="en-US" dirty="0" smtClean="0"/>
              <a:t>Using Events on the Host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82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050" y="1295400"/>
            <a:ext cx="6324600" cy="34290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OpenCL Host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Context context (CL_DEVICE_TYPE_ACCELERATOR);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vector&lt;Device&gt;devices = context.getInfo&lt;CL_CONTEXT_DEVICES&gt;();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Program  program(context, devices, source);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Program.build(devices);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  buf    (context, CL_MEM_READ_WRITE, sizeof(input));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 kernel (program, "mpy2");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kernel.setArg(0, buf);</a:t>
            </a:r>
          </a:p>
          <a:p>
            <a:pPr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CommandQueue Q (context, devices[0]);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Q.enqueueWriteBuffer  (buf, CL_TRUE, 0, sizeof(input), input);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Q.enqueueNDRangeKernel(kernel, NDRange(globSz), NDRange(wgSz));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Q.enqueueReadBuffer   (buf, CL_TRUE, 0, sizeof(input), input);</a:t>
            </a: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pPr eaLnBrk="1" hangingPunct="1"/>
            <a:r>
              <a:rPr lang="en-US" dirty="0" smtClean="0"/>
              <a:t>OpenCL Example – Building Kernels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84850" y="2268538"/>
            <a:ext cx="3429000" cy="1752600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r>
              <a:rPr lang="nn-NO" sz="1600" b="1" u="sng">
                <a:solidFill>
                  <a:schemeClr val="tx1"/>
                </a:solidFill>
                <a:latin typeface="+mj-lt"/>
                <a:cs typeface="Courier New" pitchFamily="49" charset="0"/>
              </a:rPr>
              <a:t>OpenCL Kernel</a:t>
            </a:r>
          </a:p>
          <a:p>
            <a:pPr indent="-342900">
              <a:spcBef>
                <a:spcPct val="20000"/>
              </a:spcBef>
              <a:defRPr/>
            </a:pPr>
            <a:endParaRPr lang="nn-NO" sz="1000" b="1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nn-NO" sz="1200" b="1" kern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ernel </a:t>
            </a: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mpy2(global int </a:t>
            </a: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i = get_global_id(0);</a:t>
            </a:r>
            <a:endParaRPr lang="nn-NO" sz="1200" b="1" kern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p[i] *= 2</a:t>
            </a: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nn-NO" sz="1200" b="1" kern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607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7543800" cy="1066800"/>
          </a:xfrm>
        </p:spPr>
        <p:txBody>
          <a:bodyPr/>
          <a:lstStyle/>
          <a:p>
            <a:pPr eaLnBrk="1" hangingPunct="1"/>
            <a:r>
              <a:rPr lang="en-US" sz="1400" dirty="0" smtClean="0"/>
              <a:t>There are 4 ways to kernels and their compilation</a:t>
            </a:r>
          </a:p>
          <a:p>
            <a:pPr lvl="1"/>
            <a:r>
              <a:rPr lang="en-US" sz="1200" dirty="0" smtClean="0"/>
              <a:t>Online vs. Offline</a:t>
            </a:r>
          </a:p>
          <a:p>
            <a:pPr lvl="1"/>
            <a:r>
              <a:rPr lang="en-US" sz="1200" dirty="0" smtClean="0"/>
              <a:t>File based vs. embedded object</a:t>
            </a:r>
          </a:p>
          <a:p>
            <a:pPr lvl="1"/>
            <a:r>
              <a:rPr lang="en-US" sz="1200" dirty="0" smtClean="0"/>
              <a:t>Examples follow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877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Building Kernels – Online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Online compilation with inline OpenCL C source.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Online compilation with OpenCL C source.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sz="1600" dirty="0" smtClean="0"/>
              <a:t>TI Implementation note: After online compilation, the resultant binaries are cached and will not be rebuilt unless you change the source or the compilation options (or reboot).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1447800"/>
            <a:ext cx="7245350" cy="12192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const char *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kSrc=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"kernel void devset(global char* buf) "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"{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buf[get_global_id(0)] = 'x';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}";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::Sources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source(1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::kSrc, kSrc)));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          program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Program(context, source);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program.build(devices);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216" y="3505200"/>
            <a:ext cx="7245350" cy="18288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ifstream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(“kernels.cl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(!t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… }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::string kSrc((istreambuf_iterator&lt;char&gt;(t)),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istreambuf_iterator&lt;char&gt;());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::Sources source(1, make_pair(kSrc.c_str(), kSrc.length()));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        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 = Program(context, source);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program.build(devices);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3657600"/>
            <a:ext cx="3663950" cy="838200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r>
              <a:rPr lang="nn-NO" sz="1050" b="1" u="sng">
                <a:solidFill>
                  <a:schemeClr val="tx1"/>
                </a:solidFill>
                <a:latin typeface="+mj-lt"/>
                <a:cs typeface="Courier New" pitchFamily="49" charset="0"/>
              </a:rPr>
              <a:t>k</a:t>
            </a:r>
            <a:r>
              <a:rPr lang="nn-NO" sz="1050" b="1" u="sng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ernels.cl</a:t>
            </a:r>
            <a:endParaRPr lang="nn-NO" sz="1050" b="1" u="sng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void devset(global char* buf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buf[get_global_id(0)] = 'x'; }</a:t>
            </a:r>
            <a:endParaRPr lang="nn-NO" sz="1200" b="1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726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Building Kernels – Offline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25" y="914400"/>
            <a:ext cx="8467725" cy="5080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Offline </a:t>
            </a:r>
            <a:r>
              <a:rPr lang="en-US" dirty="0"/>
              <a:t>compilation </a:t>
            </a:r>
            <a:r>
              <a:rPr lang="en-US" dirty="0" smtClean="0"/>
              <a:t>with OpenCL C binary file.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Offline </a:t>
            </a:r>
            <a:r>
              <a:rPr lang="en-US" dirty="0"/>
              <a:t>compilation </a:t>
            </a:r>
            <a:r>
              <a:rPr lang="en-US" dirty="0" smtClean="0"/>
              <a:t>Inline OpenCL C binary string.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6050" y="1371600"/>
            <a:ext cx="7245350" cy="19050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har *bin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  bin_length = read_binary(“kernels.out”, bin);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Program::Binaries binaries(numDevices);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 d = 0; d &lt; numDevices; d++)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binaries[d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std::make_pair(bin, bin_length);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 program(context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devices, binaries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Program.build(devices);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1216" y="4316847"/>
            <a:ext cx="7245350" cy="1855353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 “kernels.h”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bin_length =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strlen(cl_acc_bin);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Program::Binaries binaries(numDevices);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(int d = 0; d &lt; numDevices; d++)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binaries[d] = std::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make_pair(cl_acc_bin, bin_length);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 program(context, devices, binaries);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Program.build(devices);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60581" y="1447800"/>
            <a:ext cx="3663950" cy="762000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r>
              <a:rPr lang="nn-NO" sz="1050" b="1" u="sng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kernels.cl</a:t>
            </a:r>
            <a:endParaRPr lang="nn-NO" sz="1050" b="1" u="sng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void devset(global char* buf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buf[get_global_id(0)] = 'x'; }</a:t>
            </a:r>
            <a:endParaRPr lang="nn-NO" sz="1200" b="1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2324100"/>
            <a:ext cx="2438400" cy="342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</a:t>
            </a:r>
            <a:r>
              <a:rPr lang="en-US" sz="1400" dirty="0" smtClean="0">
                <a:solidFill>
                  <a:schemeClr val="tx1"/>
                </a:solidFill>
              </a:rPr>
              <a:t>cl66 –o3 –bin kernels.cl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92479" y="2806995"/>
            <a:ext cx="3663950" cy="393406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r>
              <a:rPr lang="nn-NO" sz="1050" b="1" u="sng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kernels.out</a:t>
            </a:r>
            <a:endParaRPr lang="nn-NO" sz="1050" b="1" u="sng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7315200" y="2171700"/>
            <a:ext cx="152400" cy="1524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309884" y="2654596"/>
            <a:ext cx="152400" cy="1524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392479" y="4245935"/>
            <a:ext cx="3663950" cy="762000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r>
              <a:rPr lang="nn-NO" sz="1050" b="1" u="sng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kernels.cl</a:t>
            </a:r>
            <a:endParaRPr lang="nn-NO" sz="1050" b="1" u="sng">
              <a:solidFill>
                <a:schemeClr val="tx1"/>
              </a:solidFill>
              <a:latin typeface="+mj-lt"/>
              <a:cs typeface="Courier New" pitchFamily="49" charset="0"/>
            </a:endParaRP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void devset(global char* buf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buf[get_global_id(0)] = 'x'; }</a:t>
            </a:r>
            <a:endParaRPr lang="nn-NO" sz="1200" b="1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27898" y="5122235"/>
            <a:ext cx="2438400" cy="3429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</a:t>
            </a:r>
            <a:r>
              <a:rPr lang="en-US" sz="1400" dirty="0" smtClean="0">
                <a:solidFill>
                  <a:schemeClr val="tx1"/>
                </a:solidFill>
              </a:rPr>
              <a:t>cl66 –o3 –var kernels.cl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24377" y="5605130"/>
            <a:ext cx="3663950" cy="393406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r>
              <a:rPr lang="nn-NO" sz="1050" b="1" u="sng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kernels.h</a:t>
            </a:r>
          </a:p>
          <a:p>
            <a:pPr indent="-342900">
              <a:spcBef>
                <a:spcPct val="20000"/>
              </a:spcBef>
              <a:defRPr/>
            </a:pPr>
            <a:r>
              <a:rPr lang="nn-NO" sz="1050" smtClean="0">
                <a:solidFill>
                  <a:schemeClr val="tx1"/>
                </a:solidFill>
                <a:latin typeface="+mj-lt"/>
                <a:cs typeface="Courier New" pitchFamily="49" charset="0"/>
              </a:rPr>
              <a:t>char cl_acc_bin[] = { 127, 69, 76, ..... } ;</a:t>
            </a:r>
            <a:endParaRPr lang="nn-NO" sz="1050">
              <a:solidFill>
                <a:schemeClr val="tx1"/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7233684" y="4993758"/>
            <a:ext cx="152400" cy="1524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>
            <a:off x="7256352" y="5466907"/>
            <a:ext cx="152400" cy="152400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059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OpenCL Operational Flow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41904F-EDC3-4B1F-A5EA-25CC50F3553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92389895"/>
              </p:ext>
            </p:extLst>
          </p:nvPr>
        </p:nvGraphicFramePr>
        <p:xfrm>
          <a:off x="1509713" y="1382713"/>
          <a:ext cx="6124575" cy="4092575"/>
        </p:xfrm>
        <a:graphic>
          <a:graphicData uri="http://schemas.openxmlformats.org/presentationml/2006/ole">
            <p:oleObj spid="_x0000_s2052" name="Visio" r:id="rId3" imgW="6124454" imgH="4092643" progId="Visio.Drawing.11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376253"/>
              </p:ext>
            </p:extLst>
          </p:nvPr>
        </p:nvGraphicFramePr>
        <p:xfrm>
          <a:off x="609600" y="-152400"/>
          <a:ext cx="7696200" cy="6537467"/>
        </p:xfrm>
        <a:graphic>
          <a:graphicData uri="http://schemas.openxmlformats.org/presentationml/2006/ole">
            <p:oleObj spid="_x0000_s2053" name="Visio" r:id="rId4" imgW="9090784" imgH="8964309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7648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Derived from ISO C99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No standard C99 headers, function pointers, recursion, variable length arrays, and bit fields</a:t>
            </a: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Additions to the language for parallelism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Work-items and workgroups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Vector types</a:t>
            </a:r>
          </a:p>
          <a:p>
            <a:pPr lvl="1"/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Synchronization</a:t>
            </a: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Address space qualifiers</a:t>
            </a: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Optimized image access</a:t>
            </a:r>
          </a:p>
          <a:p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Built-in functions. Many!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48944">
              <a:defRPr/>
            </a:pPr>
            <a:r>
              <a:rPr lang="en-US" dirty="0" smtClean="0"/>
              <a:t>OpenCL C Language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987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>
                <a:latin typeface="Arial Narrow" pitchFamily="34" charset="0"/>
                <a:ea typeface="ＭＳ Ｐゴシック" pitchFamily="34" charset="-128"/>
              </a:rPr>
              <a:t>Portable</a:t>
            </a:r>
          </a:p>
          <a:p>
            <a:r>
              <a:rPr lang="en-US" sz="1800" dirty="0" smtClean="0">
                <a:latin typeface="Arial Narrow" pitchFamily="34" charset="0"/>
                <a:ea typeface="ＭＳ Ｐゴシック" pitchFamily="34" charset="-128"/>
              </a:rPr>
              <a:t>Vector length of 2, 3, 4, 8, and 16</a:t>
            </a:r>
          </a:p>
          <a:p>
            <a:r>
              <a:rPr lang="en-US" sz="1800" dirty="0" smtClean="0">
                <a:latin typeface="Arial Narrow" pitchFamily="34" charset="0"/>
                <a:ea typeface="ＭＳ Ｐゴシック" pitchFamily="34" charset="-128"/>
              </a:rPr>
              <a:t>Ex. char2, ushort4, int8, float16, double2</a:t>
            </a:r>
            <a:r>
              <a:rPr lang="en-US" sz="1800" dirty="0" smtClean="0">
                <a:solidFill>
                  <a:schemeClr val="bg2"/>
                </a:solidFill>
                <a:latin typeface="Arial Narrow" pitchFamily="34" charset="0"/>
                <a:ea typeface="ＭＳ Ｐゴシック" pitchFamily="34" charset="-128"/>
              </a:rPr>
              <a:t>,</a:t>
            </a:r>
            <a:r>
              <a:rPr lang="en-US" sz="1800" dirty="0" smtClean="0">
                <a:latin typeface="Arial Narrow" pitchFamily="34" charset="0"/>
                <a:ea typeface="ＭＳ Ｐゴシック" pitchFamily="34" charset="-128"/>
              </a:rPr>
              <a:t> …</a:t>
            </a:r>
          </a:p>
          <a:p>
            <a:r>
              <a:rPr lang="en-US" sz="1800" dirty="0" smtClean="0">
                <a:latin typeface="Arial Narrow" pitchFamily="34" charset="0"/>
                <a:ea typeface="ＭＳ Ｐゴシック" pitchFamily="34" charset="-128"/>
              </a:rPr>
              <a:t>Endian safe</a:t>
            </a:r>
          </a:p>
          <a:p>
            <a:r>
              <a:rPr lang="en-US" sz="1800" dirty="0" smtClean="0">
                <a:latin typeface="Arial Narrow" pitchFamily="34" charset="0"/>
                <a:ea typeface="ＭＳ Ｐゴシック" pitchFamily="34" charset="-128"/>
              </a:rPr>
              <a:t>Aligned at vector length</a:t>
            </a:r>
          </a:p>
          <a:p>
            <a:endParaRPr lang="en-US" sz="1800" b="1" dirty="0" smtClean="0">
              <a:latin typeface="Arial Narrow" pitchFamily="34" charset="0"/>
              <a:ea typeface="ＭＳ Ｐゴシック" pitchFamily="34" charset="-128"/>
            </a:endParaRPr>
          </a:p>
          <a:p>
            <a:r>
              <a:rPr lang="en-US" sz="1800" b="1" dirty="0" smtClean="0">
                <a:latin typeface="Arial Narrow" pitchFamily="34" charset="0"/>
                <a:ea typeface="ＭＳ Ｐゴシック" pitchFamily="34" charset="-128"/>
              </a:rPr>
              <a:t>Vector literals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int4 vi0 = (int4) -7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int4 vi1 = (int4)(0, 1, 2, 3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);</a:t>
            </a:r>
          </a:p>
          <a:p>
            <a:r>
              <a:rPr lang="en-US" sz="1800" b="1" dirty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Vector </a:t>
            </a:r>
            <a:r>
              <a:rPr lang="en-US" sz="1800" b="1" dirty="0" smtClean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components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vi0.lo = vi1.hi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int8 v8 = (int8)(vi0, vi1.s01, vi1.odd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);</a:t>
            </a:r>
          </a:p>
          <a:p>
            <a:r>
              <a:rPr lang="en-US" sz="1800" b="1" dirty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Vector </a:t>
            </a:r>
            <a:r>
              <a:rPr lang="en-US" sz="1800" b="1" dirty="0" smtClean="0">
                <a:latin typeface="Arial Narrow" pitchFamily="34" charset="0"/>
                <a:ea typeface="ＭＳ Ｐゴシック" pitchFamily="34" charset="-128"/>
                <a:sym typeface="Myriad Set Text" charset="0"/>
              </a:rPr>
              <a:t>ops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vi0 += vi1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;</a:t>
            </a:r>
          </a:p>
          <a:p>
            <a:pPr lvl="1"/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vi0 =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sin(vi0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sym typeface="Monaco" charset="0"/>
              </a:rPr>
              <a:t>);</a:t>
            </a:r>
          </a:p>
          <a:p>
            <a:pPr lvl="1"/>
            <a:endParaRPr lang="en-US" sz="1600" b="1" dirty="0">
              <a:solidFill>
                <a:srgbClr val="000000"/>
              </a:solidFill>
              <a:latin typeface="Courier New" pitchFamily="49" charset="0"/>
              <a:sym typeface="Monaco" charset="0"/>
            </a:endParaRPr>
          </a:p>
          <a:p>
            <a:pPr lvl="1"/>
            <a:endParaRPr lang="en-US" sz="1600" b="1" dirty="0" smtClean="0">
              <a:latin typeface="Arial Narrow" pitchFamily="34" charset="0"/>
              <a:ea typeface="ＭＳ Ｐゴシック" pitchFamily="34" charset="-128"/>
              <a:sym typeface="Myriad Set Text" charset="0"/>
            </a:endParaRPr>
          </a:p>
          <a:p>
            <a:pPr lvl="1"/>
            <a:endParaRPr lang="en-US" b="1" dirty="0">
              <a:latin typeface="Arial Narrow" pitchFamily="34" charset="0"/>
              <a:ea typeface="ＭＳ Ｐゴシック" pitchFamily="34" charset="-128"/>
              <a:sym typeface="Myriad Set Text" charset="0"/>
            </a:endParaRPr>
          </a:p>
          <a:p>
            <a:pPr lvl="1"/>
            <a:endParaRPr lang="en-US" b="1" dirty="0">
              <a:solidFill>
                <a:srgbClr val="000000"/>
              </a:solidFill>
              <a:latin typeface="Courier New" pitchFamily="49" charset="0"/>
              <a:sym typeface="Monaco" charset="0"/>
            </a:endParaRPr>
          </a:p>
          <a:p>
            <a:pPr lvl="1"/>
            <a:endParaRPr lang="en-US" b="1" dirty="0">
              <a:solidFill>
                <a:srgbClr val="000000"/>
              </a:solidFill>
              <a:latin typeface="Courier New" pitchFamily="49" charset="0"/>
              <a:sym typeface="Monaco" charset="0"/>
            </a:endParaRPr>
          </a:p>
          <a:p>
            <a:pPr lvl="1"/>
            <a:endParaRPr lang="en-US" b="1" dirty="0">
              <a:latin typeface="Arial Narrow" pitchFamily="34" charset="0"/>
              <a:ea typeface="ＭＳ Ｐゴシック" pitchFamily="34" charset="-128"/>
              <a:sym typeface="Myriad Set Text" charset="0"/>
            </a:endParaRPr>
          </a:p>
          <a:p>
            <a:pPr lvl="1"/>
            <a:endParaRPr lang="en-US" b="1" dirty="0" smtClean="0">
              <a:solidFill>
                <a:srgbClr val="000000"/>
              </a:solidFill>
              <a:latin typeface="Courier New" pitchFamily="49" charset="0"/>
              <a:sym typeface="Monaco" charset="0"/>
            </a:endParaRPr>
          </a:p>
          <a:p>
            <a:endParaRPr lang="en-US" b="1" dirty="0">
              <a:solidFill>
                <a:srgbClr val="000000"/>
              </a:solidFill>
              <a:latin typeface="Courier New" pitchFamily="49" charset="0"/>
              <a:sym typeface="Monaco" charset="0"/>
            </a:endParaRPr>
          </a:p>
          <a:p>
            <a:pPr lvl="1"/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  <a:p>
            <a:pPr lvl="1"/>
            <a:endParaRPr lang="en-US" dirty="0" smtClean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48944">
              <a:defRPr/>
            </a:pPr>
            <a:r>
              <a:rPr lang="en-US" dirty="0" smtClean="0"/>
              <a:t>Native Vector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62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z="4000" dirty="0" smtClean="0"/>
              <a:t>TI OpenCL 1.1 Products*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4114800" cy="1752600"/>
          </a:xfrm>
        </p:spPr>
        <p:txBody>
          <a:bodyPr/>
          <a:lstStyle/>
          <a:p>
            <a:r>
              <a:rPr lang="en-US" sz="1400" dirty="0" smtClean="0"/>
              <a:t>Advantech DSPC8681 with four 8-core DSPs</a:t>
            </a:r>
          </a:p>
          <a:p>
            <a:r>
              <a:rPr lang="en-US" sz="1400" dirty="0" smtClean="0"/>
              <a:t>Advantech DSPC8682 with eight 8-core DSPs</a:t>
            </a:r>
          </a:p>
          <a:p>
            <a:r>
              <a:rPr lang="en-US" sz="1400" dirty="0" smtClean="0"/>
              <a:t>Each 8 core DSP is an OpenCL device</a:t>
            </a:r>
          </a:p>
          <a:p>
            <a:r>
              <a:rPr lang="en-US" sz="1400" dirty="0" smtClean="0"/>
              <a:t>Ubuntu Linux PC as OpenCL host</a:t>
            </a:r>
          </a:p>
          <a:p>
            <a:r>
              <a:rPr lang="en-US" sz="1400" dirty="0" smtClean="0"/>
              <a:t>OpenCL in limited distribution Alpha</a:t>
            </a:r>
          </a:p>
          <a:p>
            <a:r>
              <a:rPr lang="en-US" sz="1400" dirty="0" smtClean="0"/>
              <a:t>GA approx. EOY 2013 </a:t>
            </a:r>
          </a:p>
        </p:txBody>
      </p:sp>
      <p:grpSp>
        <p:nvGrpSpPr>
          <p:cNvPr id="32774" name="Group 24"/>
          <p:cNvGrpSpPr>
            <a:grpSpLocks/>
          </p:cNvGrpSpPr>
          <p:nvPr/>
        </p:nvGrpSpPr>
        <p:grpSpPr bwMode="auto">
          <a:xfrm>
            <a:off x="304800" y="1371600"/>
            <a:ext cx="3886200" cy="2133600"/>
            <a:chOff x="1143000" y="2057400"/>
            <a:chExt cx="4117665" cy="2352675"/>
          </a:xfrm>
        </p:grpSpPr>
        <p:pic>
          <p:nvPicPr>
            <p:cNvPr id="32793" name="Picture 2" descr="C:\Users\a0321491\Desktop\network-card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057400"/>
              <a:ext cx="4117665" cy="235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447452" y="2361987"/>
              <a:ext cx="3734157" cy="13723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739269" y="3048184"/>
              <a:ext cx="533210" cy="533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1GB</a:t>
              </a:r>
              <a:r>
                <a:rPr lang="en-US" sz="900" dirty="0"/>
                <a:t> </a:t>
              </a:r>
              <a:r>
                <a:rPr lang="en-US" sz="700" dirty="0"/>
                <a:t>DDR3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349853" y="3048184"/>
              <a:ext cx="533211" cy="53390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1GB</a:t>
              </a:r>
              <a:r>
                <a:rPr lang="en-US" sz="900" dirty="0"/>
                <a:t> DDR3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742633" y="2439009"/>
              <a:ext cx="533210" cy="5321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1GB </a:t>
              </a:r>
              <a:r>
                <a:rPr lang="en-US" sz="700" dirty="0"/>
                <a:t>DDR3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338079" y="2439009"/>
              <a:ext cx="534893" cy="5321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1GB</a:t>
              </a:r>
              <a:r>
                <a:rPr lang="en-US" sz="900" dirty="0"/>
                <a:t> </a:t>
              </a:r>
              <a:r>
                <a:rPr lang="en-US" sz="700" dirty="0"/>
                <a:t>DDR3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94612" y="2666575"/>
              <a:ext cx="151385" cy="770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24826" y="2439009"/>
              <a:ext cx="1142113" cy="532153"/>
            </a:xfrm>
            <a:prstGeom prst="roundRect">
              <a:avLst>
                <a:gd name="adj" fmla="val 14626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TMS320C6678</a:t>
              </a:r>
            </a:p>
            <a:p>
              <a:pPr algn="ctr">
                <a:defRPr/>
              </a:pPr>
              <a:endParaRPr lang="en-US" sz="900" b="1" dirty="0"/>
            </a:p>
            <a:p>
              <a:pPr algn="ctr">
                <a:defRPr/>
              </a:pPr>
              <a:r>
                <a:rPr lang="en-US" sz="900" b="1" dirty="0"/>
                <a:t>8 C66 DSPs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594612" y="3275750"/>
              <a:ext cx="151385" cy="770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71289" y="3275750"/>
              <a:ext cx="151385" cy="770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872972" y="2666575"/>
              <a:ext cx="151385" cy="770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62120" y="2439009"/>
              <a:ext cx="1143796" cy="532153"/>
            </a:xfrm>
            <a:prstGeom prst="roundRect">
              <a:avLst>
                <a:gd name="adj" fmla="val 14626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TMS320C6678</a:t>
              </a:r>
            </a:p>
            <a:p>
              <a:pPr algn="ctr">
                <a:defRPr/>
              </a:pPr>
              <a:endParaRPr lang="en-US" sz="900" b="1" dirty="0"/>
            </a:p>
            <a:p>
              <a:pPr algn="ctr">
                <a:defRPr/>
              </a:pPr>
              <a:r>
                <a:rPr lang="en-US" sz="900" b="1" dirty="0"/>
                <a:t>8 C66 DSPs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962120" y="3048184"/>
              <a:ext cx="1143796" cy="533904"/>
            </a:xfrm>
            <a:prstGeom prst="roundRect">
              <a:avLst>
                <a:gd name="adj" fmla="val 14626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TMS320C6678</a:t>
              </a:r>
            </a:p>
            <a:p>
              <a:pPr algn="ctr">
                <a:defRPr/>
              </a:pPr>
              <a:endParaRPr lang="en-US" sz="900" b="1" dirty="0"/>
            </a:p>
            <a:p>
              <a:pPr algn="ctr">
                <a:defRPr/>
              </a:pPr>
              <a:r>
                <a:rPr lang="en-US" sz="900" b="1" dirty="0"/>
                <a:t>8 C66 DSPs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524826" y="3048184"/>
              <a:ext cx="1142113" cy="533904"/>
            </a:xfrm>
            <a:prstGeom prst="roundRect">
              <a:avLst>
                <a:gd name="adj" fmla="val 14626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b="1" dirty="0"/>
                <a:t>TMS320C6678</a:t>
              </a:r>
            </a:p>
            <a:p>
              <a:pPr algn="ctr">
                <a:defRPr/>
              </a:pPr>
              <a:endParaRPr lang="en-US" sz="900" b="1" dirty="0"/>
            </a:p>
            <a:p>
              <a:pPr algn="ctr">
                <a:defRPr/>
              </a:pPr>
              <a:r>
                <a:rPr lang="en-US" sz="900" b="1" dirty="0"/>
                <a:t>8 C66 DSPs</a:t>
              </a:r>
            </a:p>
          </p:txBody>
        </p:sp>
      </p:grpSp>
      <p:grpSp>
        <p:nvGrpSpPr>
          <p:cNvPr id="32775" name="Group 52224"/>
          <p:cNvGrpSpPr>
            <a:grpSpLocks/>
          </p:cNvGrpSpPr>
          <p:nvPr/>
        </p:nvGrpSpPr>
        <p:grpSpPr bwMode="auto">
          <a:xfrm>
            <a:off x="5257807" y="1371603"/>
            <a:ext cx="3146425" cy="2217738"/>
            <a:chOff x="5181600" y="2101506"/>
            <a:chExt cx="3505200" cy="2470494"/>
          </a:xfrm>
        </p:grpSpPr>
        <p:sp>
          <p:nvSpPr>
            <p:cNvPr id="29" name="Rounded Rectangle 28"/>
            <p:cNvSpPr/>
            <p:nvPr/>
          </p:nvSpPr>
          <p:spPr>
            <a:xfrm>
              <a:off x="5181600" y="2101506"/>
              <a:ext cx="3505200" cy="2470494"/>
            </a:xfrm>
            <a:prstGeom prst="roundRect">
              <a:avLst>
                <a:gd name="adj" fmla="val 11624"/>
              </a:avLst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b="1" dirty="0"/>
                <a:t>66AK2H12</a:t>
              </a:r>
              <a:endParaRPr lang="en-US" sz="1200" b="1" dirty="0"/>
            </a:p>
            <a:p>
              <a:pPr algn="ctr">
                <a:defRPr/>
              </a:pPr>
              <a:r>
                <a:rPr lang="en-US" sz="1100" b="1" dirty="0"/>
                <a:t>KeyStone II Multicore DSP + ARM</a:t>
              </a:r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  <a:p>
              <a:pPr algn="ctr">
                <a:defRPr/>
              </a:pPr>
              <a:endParaRPr lang="en-US" sz="1200" b="1" dirty="0"/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5283625" y="2772979"/>
              <a:ext cx="648598" cy="602103"/>
              <a:chOff x="1504780" y="1421659"/>
              <a:chExt cx="1331506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4" name="Rounded Rectangle 43"/>
              <p:cNvSpPr/>
              <p:nvPr/>
            </p:nvSpPr>
            <p:spPr>
              <a:xfrm>
                <a:off x="1613438" y="1421659"/>
                <a:ext cx="1123208" cy="1133101"/>
              </a:xfrm>
              <a:prstGeom prst="roundRect">
                <a:avLst/>
              </a:prstGeom>
              <a:solidFill>
                <a:srgbClr val="006A96"/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5" name="TextBox 601"/>
              <p:cNvSpPr txBox="1"/>
              <p:nvPr/>
            </p:nvSpPr>
            <p:spPr>
              <a:xfrm>
                <a:off x="1504780" y="2080051"/>
                <a:ext cx="1331506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ARM A15</a:t>
                </a:r>
              </a:p>
            </p:txBody>
          </p:sp>
          <p:pic>
            <p:nvPicPr>
              <p:cNvPr id="46" name="Picture 45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38942" y="1495392"/>
                <a:ext cx="794596" cy="732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2" name="Group 31"/>
            <p:cNvGrpSpPr/>
            <p:nvPr/>
          </p:nvGrpSpPr>
          <p:grpSpPr>
            <a:xfrm flipH="1">
              <a:off x="5458553" y="2947907"/>
              <a:ext cx="648598" cy="602103"/>
              <a:chOff x="1504780" y="1421659"/>
              <a:chExt cx="1331506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ounded Rectangle 40"/>
              <p:cNvSpPr/>
              <p:nvPr/>
            </p:nvSpPr>
            <p:spPr>
              <a:xfrm>
                <a:off x="1613438" y="1421659"/>
                <a:ext cx="1123208" cy="1133101"/>
              </a:xfrm>
              <a:prstGeom prst="roundRect">
                <a:avLst/>
              </a:prstGeom>
              <a:solidFill>
                <a:srgbClr val="006A96"/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2" name="TextBox 702"/>
              <p:cNvSpPr txBox="1"/>
              <p:nvPr/>
            </p:nvSpPr>
            <p:spPr>
              <a:xfrm>
                <a:off x="1504780" y="2080051"/>
                <a:ext cx="1331506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ARM A15</a:t>
                </a:r>
              </a:p>
            </p:txBody>
          </p:sp>
          <p:pic>
            <p:nvPicPr>
              <p:cNvPr id="43" name="Picture 42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38942" y="1495392"/>
                <a:ext cx="794596" cy="732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3" name="Group 32"/>
            <p:cNvGrpSpPr/>
            <p:nvPr/>
          </p:nvGrpSpPr>
          <p:grpSpPr>
            <a:xfrm flipH="1">
              <a:off x="5633481" y="3122835"/>
              <a:ext cx="648598" cy="602103"/>
              <a:chOff x="1504780" y="1421659"/>
              <a:chExt cx="1331506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Rounded Rectangle 37"/>
              <p:cNvSpPr/>
              <p:nvPr/>
            </p:nvSpPr>
            <p:spPr>
              <a:xfrm>
                <a:off x="1613438" y="1421659"/>
                <a:ext cx="1123208" cy="1133101"/>
              </a:xfrm>
              <a:prstGeom prst="roundRect">
                <a:avLst/>
              </a:prstGeom>
              <a:solidFill>
                <a:srgbClr val="006A96"/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9" name="TextBox 744"/>
              <p:cNvSpPr txBox="1"/>
              <p:nvPr/>
            </p:nvSpPr>
            <p:spPr>
              <a:xfrm>
                <a:off x="1504780" y="2080051"/>
                <a:ext cx="1331506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ARM A15</a:t>
                </a:r>
              </a:p>
            </p:txBody>
          </p:sp>
          <p:pic>
            <p:nvPicPr>
              <p:cNvPr id="40" name="Picture 39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38942" y="1495392"/>
                <a:ext cx="794596" cy="732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4" name="Group 33"/>
            <p:cNvGrpSpPr/>
            <p:nvPr/>
          </p:nvGrpSpPr>
          <p:grpSpPr>
            <a:xfrm flipH="1">
              <a:off x="5884610" y="3297764"/>
              <a:ext cx="648598" cy="602103"/>
              <a:chOff x="1504780" y="1421659"/>
              <a:chExt cx="1331506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Rounded Rectangle 34"/>
              <p:cNvSpPr/>
              <p:nvPr/>
            </p:nvSpPr>
            <p:spPr>
              <a:xfrm>
                <a:off x="1613438" y="1421659"/>
                <a:ext cx="1123208" cy="1133101"/>
              </a:xfrm>
              <a:prstGeom prst="roundRect">
                <a:avLst/>
              </a:prstGeom>
              <a:solidFill>
                <a:srgbClr val="006A96"/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6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6" name="TextBox 786"/>
              <p:cNvSpPr txBox="1"/>
              <p:nvPr/>
            </p:nvSpPr>
            <p:spPr>
              <a:xfrm>
                <a:off x="1504780" y="2080051"/>
                <a:ext cx="1331506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ARM A15</a:t>
                </a:r>
              </a:p>
            </p:txBody>
          </p:sp>
          <p:pic>
            <p:nvPicPr>
              <p:cNvPr id="37" name="Picture 36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1738942" y="1495392"/>
                <a:ext cx="794596" cy="732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7" name="Group 46"/>
            <p:cNvGrpSpPr/>
            <p:nvPr/>
          </p:nvGrpSpPr>
          <p:grpSpPr>
            <a:xfrm flipH="1">
              <a:off x="7346859" y="2739430"/>
              <a:ext cx="643241" cy="602103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1" name="Rounded Rectangle 180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1733625" y="42109"/>
                <a:ext cx="554305" cy="483913"/>
                <a:chOff x="3381499" y="565369"/>
                <a:chExt cx="554305" cy="483913"/>
              </a:xfrm>
            </p:grpSpPr>
            <p:sp>
              <p:nvSpPr>
                <p:cNvPr id="196" name="Rounded Rectangle 195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7" name="Rounded Rectangle 196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8" name="TextBox 514"/>
                <p:cNvSpPr txBox="1"/>
                <p:nvPr/>
              </p:nvSpPr>
              <p:spPr>
                <a:xfrm>
                  <a:off x="3381499" y="565369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098432" y="93784"/>
                <a:ext cx="554305" cy="483913"/>
                <a:chOff x="3382492" y="617044"/>
                <a:chExt cx="554305" cy="483913"/>
              </a:xfrm>
            </p:grpSpPr>
            <p:sp>
              <p:nvSpPr>
                <p:cNvPr id="193" name="Rounded Rectangle 192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4" name="Rounded Rectangle 193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5" name="TextBox 507"/>
                <p:cNvSpPr txBox="1"/>
                <p:nvPr/>
              </p:nvSpPr>
              <p:spPr>
                <a:xfrm>
                  <a:off x="3382492" y="617044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84" name="Group 183"/>
              <p:cNvGrpSpPr/>
              <p:nvPr/>
            </p:nvGrpSpPr>
            <p:grpSpPr>
              <a:xfrm>
                <a:off x="1779222" y="377976"/>
                <a:ext cx="495650" cy="451655"/>
                <a:chOff x="3422692" y="563847"/>
                <a:chExt cx="495650" cy="451655"/>
              </a:xfrm>
            </p:grpSpPr>
            <p:sp>
              <p:nvSpPr>
                <p:cNvPr id="190" name="Rounded Rectangle 189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92" name="TextBox 501"/>
                <p:cNvSpPr txBox="1"/>
                <p:nvPr/>
              </p:nvSpPr>
              <p:spPr>
                <a:xfrm>
                  <a:off x="3422692" y="563847"/>
                  <a:ext cx="495650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2056240" y="382353"/>
                <a:ext cx="656955" cy="451655"/>
                <a:chOff x="3330610" y="568224"/>
                <a:chExt cx="656955" cy="451655"/>
              </a:xfrm>
            </p:grpSpPr>
            <p:sp>
              <p:nvSpPr>
                <p:cNvPr id="187" name="Rounded Rectangle 186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9" name="TextBox 99"/>
                <p:cNvSpPr txBox="1"/>
                <p:nvPr/>
              </p:nvSpPr>
              <p:spPr>
                <a:xfrm>
                  <a:off x="3330610" y="568224"/>
                  <a:ext cx="656955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86" name="TextBox 96"/>
              <p:cNvSpPr txBox="1"/>
              <p:nvPr/>
            </p:nvSpPr>
            <p:spPr>
              <a:xfrm>
                <a:off x="1512313" y="684990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 flipH="1">
              <a:off x="6552143" y="2739430"/>
              <a:ext cx="643241" cy="602104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3" name="Rounded Rectangle 162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64" name="Group 163"/>
              <p:cNvGrpSpPr/>
              <p:nvPr/>
            </p:nvGrpSpPr>
            <p:grpSpPr>
              <a:xfrm>
                <a:off x="1733625" y="42109"/>
                <a:ext cx="554305" cy="483912"/>
                <a:chOff x="3381499" y="565369"/>
                <a:chExt cx="554305" cy="483912"/>
              </a:xfrm>
            </p:grpSpPr>
            <p:sp>
              <p:nvSpPr>
                <p:cNvPr id="178" name="Rounded Rectangle 177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9" name="Rounded Rectangle 178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80" name="TextBox 584"/>
                <p:cNvSpPr txBox="1"/>
                <p:nvPr/>
              </p:nvSpPr>
              <p:spPr>
                <a:xfrm>
                  <a:off x="3381499" y="565369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>
                <a:off x="2098432" y="93784"/>
                <a:ext cx="554305" cy="483912"/>
                <a:chOff x="3382492" y="617044"/>
                <a:chExt cx="554305" cy="483912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7" name="TextBox 581"/>
                <p:cNvSpPr txBox="1"/>
                <p:nvPr/>
              </p:nvSpPr>
              <p:spPr>
                <a:xfrm>
                  <a:off x="3382492" y="617044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1779222" y="377976"/>
                <a:ext cx="495650" cy="451654"/>
                <a:chOff x="3422692" y="563847"/>
                <a:chExt cx="495650" cy="451654"/>
              </a:xfrm>
            </p:grpSpPr>
            <p:sp>
              <p:nvSpPr>
                <p:cNvPr id="172" name="Rounded Rectangle 171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3" name="Rounded Rectangle 172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4" name="TextBox 564"/>
                <p:cNvSpPr txBox="1"/>
                <p:nvPr/>
              </p:nvSpPr>
              <p:spPr>
                <a:xfrm>
                  <a:off x="3422692" y="563847"/>
                  <a:ext cx="495650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2056240" y="382353"/>
                <a:ext cx="656955" cy="451654"/>
                <a:chOff x="3330610" y="568224"/>
                <a:chExt cx="656955" cy="451654"/>
              </a:xfrm>
            </p:grpSpPr>
            <p:sp>
              <p:nvSpPr>
                <p:cNvPr id="169" name="Rounded Rectangle 168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0" name="Rounded Rectangle 169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71" name="TextBox 560"/>
                <p:cNvSpPr txBox="1"/>
                <p:nvPr/>
              </p:nvSpPr>
              <p:spPr>
                <a:xfrm>
                  <a:off x="3330610" y="568224"/>
                  <a:ext cx="656955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68" name="TextBox 557"/>
              <p:cNvSpPr txBox="1"/>
              <p:nvPr/>
            </p:nvSpPr>
            <p:spPr>
              <a:xfrm>
                <a:off x="1512313" y="684991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  <a:endParaRPr lang="en-US" sz="8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flipH="1">
              <a:off x="7521788" y="2914358"/>
              <a:ext cx="643241" cy="602103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5" name="Rounded Rectangle 144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46" name="Group 145"/>
              <p:cNvGrpSpPr/>
              <p:nvPr/>
            </p:nvGrpSpPr>
            <p:grpSpPr>
              <a:xfrm>
                <a:off x="1733625" y="42109"/>
                <a:ext cx="554305" cy="483913"/>
                <a:chOff x="3381499" y="565369"/>
                <a:chExt cx="554305" cy="483913"/>
              </a:xfrm>
            </p:grpSpPr>
            <p:sp>
              <p:nvSpPr>
                <p:cNvPr id="160" name="Rounded Rectangle 159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62" name="TextBox 672"/>
                <p:cNvSpPr txBox="1"/>
                <p:nvPr/>
              </p:nvSpPr>
              <p:spPr>
                <a:xfrm>
                  <a:off x="3381499" y="565369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47" name="Group 146"/>
              <p:cNvGrpSpPr/>
              <p:nvPr/>
            </p:nvGrpSpPr>
            <p:grpSpPr>
              <a:xfrm>
                <a:off x="2098432" y="93784"/>
                <a:ext cx="554305" cy="483913"/>
                <a:chOff x="3382492" y="617044"/>
                <a:chExt cx="554305" cy="483913"/>
              </a:xfrm>
            </p:grpSpPr>
            <p:sp>
              <p:nvSpPr>
                <p:cNvPr id="157" name="Rounded Rectangle 156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8" name="Rounded Rectangle 157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9" name="TextBox 669"/>
                <p:cNvSpPr txBox="1"/>
                <p:nvPr/>
              </p:nvSpPr>
              <p:spPr>
                <a:xfrm>
                  <a:off x="3382492" y="617044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1779222" y="377976"/>
                <a:ext cx="495650" cy="451655"/>
                <a:chOff x="3422692" y="563847"/>
                <a:chExt cx="495650" cy="451655"/>
              </a:xfrm>
            </p:grpSpPr>
            <p:sp>
              <p:nvSpPr>
                <p:cNvPr id="154" name="Rounded Rectangle 153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6" name="TextBox 666"/>
                <p:cNvSpPr txBox="1"/>
                <p:nvPr/>
              </p:nvSpPr>
              <p:spPr>
                <a:xfrm>
                  <a:off x="3422692" y="563847"/>
                  <a:ext cx="495650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056240" y="382353"/>
                <a:ext cx="656955" cy="451655"/>
                <a:chOff x="3330610" y="568224"/>
                <a:chExt cx="656955" cy="451655"/>
              </a:xfrm>
            </p:grpSpPr>
            <p:sp>
              <p:nvSpPr>
                <p:cNvPr id="151" name="Rounded Rectangle 150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2" name="Rounded Rectangle 151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53" name="TextBox 663"/>
                <p:cNvSpPr txBox="1"/>
                <p:nvPr/>
              </p:nvSpPr>
              <p:spPr>
                <a:xfrm>
                  <a:off x="3330610" y="568224"/>
                  <a:ext cx="656955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50" name="TextBox 648"/>
              <p:cNvSpPr txBox="1"/>
              <p:nvPr/>
            </p:nvSpPr>
            <p:spPr>
              <a:xfrm>
                <a:off x="1512313" y="684990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 flipH="1">
              <a:off x="6727071" y="2914358"/>
              <a:ext cx="643241" cy="602104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7" name="Rounded Rectangle 126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1733625" y="42109"/>
                <a:ext cx="554305" cy="483912"/>
                <a:chOff x="3381499" y="565369"/>
                <a:chExt cx="554305" cy="483912"/>
              </a:xfrm>
            </p:grpSpPr>
            <p:sp>
              <p:nvSpPr>
                <p:cNvPr id="142" name="Rounded Rectangle 141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3" name="Rounded Rectangle 142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4" name="TextBox 699"/>
                <p:cNvSpPr txBox="1"/>
                <p:nvPr/>
              </p:nvSpPr>
              <p:spPr>
                <a:xfrm>
                  <a:off x="3381499" y="565369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2098432" y="93784"/>
                <a:ext cx="554305" cy="483912"/>
                <a:chOff x="3382492" y="617044"/>
                <a:chExt cx="554305" cy="483912"/>
              </a:xfrm>
            </p:grpSpPr>
            <p:sp>
              <p:nvSpPr>
                <p:cNvPr id="139" name="Rounded Rectangle 138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0" name="Rounded Rectangle 139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41" name="TextBox 696"/>
                <p:cNvSpPr txBox="1"/>
                <p:nvPr/>
              </p:nvSpPr>
              <p:spPr>
                <a:xfrm>
                  <a:off x="3382492" y="617044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779222" y="377976"/>
                <a:ext cx="495650" cy="451654"/>
                <a:chOff x="3422692" y="563847"/>
                <a:chExt cx="495650" cy="451654"/>
              </a:xfrm>
            </p:grpSpPr>
            <p:sp>
              <p:nvSpPr>
                <p:cNvPr id="136" name="Rounded Rectangle 135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7" name="Rounded Rectangle 136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8" name="TextBox 693"/>
                <p:cNvSpPr txBox="1"/>
                <p:nvPr/>
              </p:nvSpPr>
              <p:spPr>
                <a:xfrm>
                  <a:off x="3422692" y="563847"/>
                  <a:ext cx="495650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2056240" y="382353"/>
                <a:ext cx="656955" cy="451654"/>
                <a:chOff x="3330610" y="568224"/>
                <a:chExt cx="656955" cy="451654"/>
              </a:xfrm>
            </p:grpSpPr>
            <p:sp>
              <p:nvSpPr>
                <p:cNvPr id="133" name="Rounded Rectangle 132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35" name="TextBox 686"/>
                <p:cNvSpPr txBox="1"/>
                <p:nvPr/>
              </p:nvSpPr>
              <p:spPr>
                <a:xfrm>
                  <a:off x="3330610" y="568224"/>
                  <a:ext cx="656955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32" name="TextBox 679"/>
              <p:cNvSpPr txBox="1"/>
              <p:nvPr/>
            </p:nvSpPr>
            <p:spPr>
              <a:xfrm>
                <a:off x="1512313" y="684991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  <a:endParaRPr lang="en-US" sz="8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 flipH="1">
              <a:off x="7696716" y="3089286"/>
              <a:ext cx="643241" cy="602103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ounded Rectangle 108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1733625" y="42109"/>
                <a:ext cx="554305" cy="483913"/>
                <a:chOff x="3381499" y="565369"/>
                <a:chExt cx="554305" cy="483913"/>
              </a:xfrm>
            </p:grpSpPr>
            <p:sp>
              <p:nvSpPr>
                <p:cNvPr id="124" name="Rounded Rectangle 123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5" name="Rounded Rectangle 124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6" name="TextBox 722"/>
                <p:cNvSpPr txBox="1"/>
                <p:nvPr/>
              </p:nvSpPr>
              <p:spPr>
                <a:xfrm>
                  <a:off x="3381499" y="565369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2098432" y="93784"/>
                <a:ext cx="554305" cy="483913"/>
                <a:chOff x="3382492" y="617044"/>
                <a:chExt cx="554305" cy="483913"/>
              </a:xfrm>
            </p:grpSpPr>
            <p:sp>
              <p:nvSpPr>
                <p:cNvPr id="121" name="Rounded Rectangle 120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2" name="Rounded Rectangle 121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3" name="TextBox 719"/>
                <p:cNvSpPr txBox="1"/>
                <p:nvPr/>
              </p:nvSpPr>
              <p:spPr>
                <a:xfrm>
                  <a:off x="3382492" y="617044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2" name="Group 111"/>
              <p:cNvGrpSpPr/>
              <p:nvPr/>
            </p:nvGrpSpPr>
            <p:grpSpPr>
              <a:xfrm>
                <a:off x="1779222" y="377976"/>
                <a:ext cx="495650" cy="451655"/>
                <a:chOff x="3422692" y="563847"/>
                <a:chExt cx="495650" cy="451655"/>
              </a:xfrm>
            </p:grpSpPr>
            <p:sp>
              <p:nvSpPr>
                <p:cNvPr id="118" name="Rounded Rectangle 117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20" name="TextBox 716"/>
                <p:cNvSpPr txBox="1"/>
                <p:nvPr/>
              </p:nvSpPr>
              <p:spPr>
                <a:xfrm>
                  <a:off x="3422692" y="563847"/>
                  <a:ext cx="495650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2056240" y="382353"/>
                <a:ext cx="656955" cy="451655"/>
                <a:chOff x="3330610" y="568224"/>
                <a:chExt cx="656955" cy="451655"/>
              </a:xfrm>
            </p:grpSpPr>
            <p:sp>
              <p:nvSpPr>
                <p:cNvPr id="115" name="Rounded Rectangle 114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6" name="Rounded Rectangle 115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7" name="TextBox 713"/>
                <p:cNvSpPr txBox="1"/>
                <p:nvPr/>
              </p:nvSpPr>
              <p:spPr>
                <a:xfrm>
                  <a:off x="3330610" y="568224"/>
                  <a:ext cx="656955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14" name="TextBox 710"/>
              <p:cNvSpPr txBox="1"/>
              <p:nvPr/>
            </p:nvSpPr>
            <p:spPr>
              <a:xfrm>
                <a:off x="1512313" y="684990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flipH="1">
              <a:off x="6901999" y="3089286"/>
              <a:ext cx="643241" cy="602104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1" name="Rounded Rectangle 90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1733625" y="42109"/>
                <a:ext cx="554305" cy="483912"/>
                <a:chOff x="3381499" y="565369"/>
                <a:chExt cx="554305" cy="483912"/>
              </a:xfrm>
            </p:grpSpPr>
            <p:sp>
              <p:nvSpPr>
                <p:cNvPr id="106" name="Rounded Rectangle 105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7" name="Rounded Rectangle 106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8" name="TextBox 741"/>
                <p:cNvSpPr txBox="1"/>
                <p:nvPr/>
              </p:nvSpPr>
              <p:spPr>
                <a:xfrm>
                  <a:off x="3381499" y="565369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2098432" y="93784"/>
                <a:ext cx="554305" cy="483912"/>
                <a:chOff x="3382492" y="617044"/>
                <a:chExt cx="554305" cy="483912"/>
              </a:xfrm>
            </p:grpSpPr>
            <p:sp>
              <p:nvSpPr>
                <p:cNvPr id="103" name="Rounded Rectangle 102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4" name="Rounded Rectangle 103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5" name="TextBox 738"/>
                <p:cNvSpPr txBox="1"/>
                <p:nvPr/>
              </p:nvSpPr>
              <p:spPr>
                <a:xfrm>
                  <a:off x="3382492" y="617044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779222" y="377976"/>
                <a:ext cx="495650" cy="451654"/>
                <a:chOff x="3422692" y="563847"/>
                <a:chExt cx="495650" cy="451654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02" name="TextBox 735"/>
                <p:cNvSpPr txBox="1"/>
                <p:nvPr/>
              </p:nvSpPr>
              <p:spPr>
                <a:xfrm>
                  <a:off x="3422692" y="563847"/>
                  <a:ext cx="495650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2056240" y="382353"/>
                <a:ext cx="656955" cy="451654"/>
                <a:chOff x="3330610" y="568224"/>
                <a:chExt cx="656955" cy="451654"/>
              </a:xfrm>
            </p:grpSpPr>
            <p:sp>
              <p:nvSpPr>
                <p:cNvPr id="97" name="Rounded Rectangle 96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98" name="Rounded Rectangle 97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99" name="TextBox 732"/>
                <p:cNvSpPr txBox="1"/>
                <p:nvPr/>
              </p:nvSpPr>
              <p:spPr>
                <a:xfrm>
                  <a:off x="3330610" y="568224"/>
                  <a:ext cx="656955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96" name="TextBox 729"/>
              <p:cNvSpPr txBox="1"/>
              <p:nvPr/>
            </p:nvSpPr>
            <p:spPr>
              <a:xfrm>
                <a:off x="1512313" y="684991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  <a:endParaRPr lang="en-US" sz="8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 flipH="1">
              <a:off x="7871644" y="3264215"/>
              <a:ext cx="643241" cy="602103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3" name="Rounded Rectangle 72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1733625" y="42109"/>
                <a:ext cx="554305" cy="483913"/>
                <a:chOff x="3381499" y="565369"/>
                <a:chExt cx="554305" cy="483913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90" name="TextBox 764"/>
                <p:cNvSpPr txBox="1"/>
                <p:nvPr/>
              </p:nvSpPr>
              <p:spPr>
                <a:xfrm>
                  <a:off x="3381499" y="565369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2098432" y="93784"/>
                <a:ext cx="554305" cy="483913"/>
                <a:chOff x="3382492" y="617044"/>
                <a:chExt cx="554305" cy="483913"/>
              </a:xfrm>
            </p:grpSpPr>
            <p:sp>
              <p:nvSpPr>
                <p:cNvPr id="85" name="Rounded Rectangle 84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6" name="Rounded Rectangle 85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7" name="TextBox 761"/>
                <p:cNvSpPr txBox="1"/>
                <p:nvPr/>
              </p:nvSpPr>
              <p:spPr>
                <a:xfrm>
                  <a:off x="3382492" y="617044"/>
                  <a:ext cx="554305" cy="48391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1779222" y="377976"/>
                <a:ext cx="495650" cy="451655"/>
                <a:chOff x="3422692" y="563847"/>
                <a:chExt cx="495650" cy="451655"/>
              </a:xfrm>
            </p:grpSpPr>
            <p:sp>
              <p:nvSpPr>
                <p:cNvPr id="82" name="Rounded Rectangle 81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4" name="TextBox 758"/>
                <p:cNvSpPr txBox="1"/>
                <p:nvPr/>
              </p:nvSpPr>
              <p:spPr>
                <a:xfrm>
                  <a:off x="3422692" y="563847"/>
                  <a:ext cx="495650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2056240" y="382353"/>
                <a:ext cx="656955" cy="451655"/>
                <a:chOff x="3330610" y="568224"/>
                <a:chExt cx="656955" cy="451655"/>
              </a:xfrm>
            </p:grpSpPr>
            <p:sp>
              <p:nvSpPr>
                <p:cNvPr id="79" name="Rounded Rectangle 78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1" name="TextBox 755"/>
                <p:cNvSpPr txBox="1"/>
                <p:nvPr/>
              </p:nvSpPr>
              <p:spPr>
                <a:xfrm>
                  <a:off x="3330610" y="568224"/>
                  <a:ext cx="656955" cy="45165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78" name="TextBox 752"/>
              <p:cNvSpPr txBox="1"/>
              <p:nvPr/>
            </p:nvSpPr>
            <p:spPr>
              <a:xfrm>
                <a:off x="1512313" y="684990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flipH="1">
              <a:off x="7076927" y="3264215"/>
              <a:ext cx="643241" cy="602104"/>
              <a:chOff x="1512313" y="21869"/>
              <a:chExt cx="1320510" cy="113310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Rounded Rectangle 54"/>
              <p:cNvSpPr/>
              <p:nvPr/>
            </p:nvSpPr>
            <p:spPr>
              <a:xfrm>
                <a:off x="1630175" y="21869"/>
                <a:ext cx="1123208" cy="1133101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dist="63500" dir="66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7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733625" y="42109"/>
                <a:ext cx="554305" cy="483912"/>
                <a:chOff x="3381499" y="565369"/>
                <a:chExt cx="554305" cy="483912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72" name="TextBox 783"/>
                <p:cNvSpPr txBox="1"/>
                <p:nvPr/>
              </p:nvSpPr>
              <p:spPr>
                <a:xfrm>
                  <a:off x="3381499" y="565369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+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2098432" y="93784"/>
                <a:ext cx="554305" cy="483912"/>
                <a:chOff x="3382492" y="617044"/>
                <a:chExt cx="554305" cy="483912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8" name="Rounded Rectangle 67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9" name="TextBox 780"/>
                <p:cNvSpPr txBox="1"/>
                <p:nvPr/>
              </p:nvSpPr>
              <p:spPr>
                <a:xfrm>
                  <a:off x="3382492" y="617044"/>
                  <a:ext cx="554305" cy="48391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9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*</a:t>
                  </a:r>
                  <a:endParaRPr lang="en-US" sz="9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779222" y="377976"/>
                <a:ext cx="495650" cy="451654"/>
                <a:chOff x="3422692" y="563847"/>
                <a:chExt cx="495650" cy="451654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6" name="TextBox 777"/>
                <p:cNvSpPr txBox="1"/>
                <p:nvPr/>
              </p:nvSpPr>
              <p:spPr>
                <a:xfrm>
                  <a:off x="3422692" y="563847"/>
                  <a:ext cx="495650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-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2056240" y="382353"/>
                <a:ext cx="656955" cy="451654"/>
                <a:chOff x="3330610" y="568224"/>
                <a:chExt cx="656955" cy="451654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3520328" y="686217"/>
                  <a:ext cx="261257" cy="261257"/>
                </a:xfrm>
                <a:prstGeom prst="roundRect">
                  <a:avLst/>
                </a:pr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3520328" y="671230"/>
                  <a:ext cx="261257" cy="261257"/>
                </a:xfrm>
                <a:prstGeom prst="roundRect">
                  <a:avLst/>
                </a:prstGeom>
                <a:solidFill>
                  <a:srgbClr val="FF7D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7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63" name="TextBox 774"/>
                <p:cNvSpPr txBox="1"/>
                <p:nvPr/>
              </p:nvSpPr>
              <p:spPr>
                <a:xfrm>
                  <a:off x="3330610" y="568224"/>
                  <a:ext cx="656955" cy="4516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+mn-cs"/>
                    </a:defRPr>
                  </a:lvl9pPr>
                </a:lstStyle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800" b="1" dirty="0" smtClean="0">
                      <a:solidFill>
                        <a:prstClr val="white"/>
                      </a:solidFill>
                      <a:latin typeface="Calibri" pitchFamily="34" charset="0"/>
                      <a:cs typeface="Calibri" pitchFamily="34" charset="0"/>
                    </a:rPr>
                    <a:t>&lt;&lt;</a:t>
                  </a:r>
                  <a:endParaRPr lang="en-US" sz="800" b="1" dirty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60" name="TextBox 771"/>
              <p:cNvSpPr txBox="1"/>
              <p:nvPr/>
            </p:nvSpPr>
            <p:spPr>
              <a:xfrm>
                <a:off x="1512313" y="684991"/>
                <a:ext cx="1320510" cy="4516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800" b="1" dirty="0" smtClean="0">
                    <a:solidFill>
                      <a:prstClr val="white"/>
                    </a:solidFill>
                    <a:latin typeface="Calibri" pitchFamily="34" charset="0"/>
                    <a:cs typeface="Calibri" pitchFamily="34" charset="0"/>
                  </a:rPr>
                  <a:t>C66x DSP</a:t>
                </a:r>
                <a:endParaRPr lang="en-US" sz="8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351" name="Rectangle 350"/>
            <p:cNvSpPr/>
            <p:nvPr/>
          </p:nvSpPr>
          <p:spPr>
            <a:xfrm>
              <a:off x="5430961" y="4037935"/>
              <a:ext cx="3025931" cy="381980"/>
            </a:xfrm>
            <a:prstGeom prst="rect">
              <a:avLst/>
            </a:prstGeom>
            <a:solidFill>
              <a:srgbClr val="FF0000">
                <a:alpha val="51000"/>
              </a:srgbClr>
            </a:solidFill>
            <a:ln>
              <a:noFill/>
            </a:ln>
            <a:effectLst>
              <a:outerShdw blurRad="88900" dist="63500" dir="66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M</a:t>
              </a:r>
              <a:r>
                <a:rPr lang="en-US" sz="1400" b="1" dirty="0" smtClean="0">
                  <a:solidFill>
                    <a:prstClr val="white"/>
                  </a:solidFill>
                  <a:latin typeface="Calibri" pitchFamily="34" charset="0"/>
                  <a:cs typeface="Calibri" pitchFamily="34" charset="0"/>
                </a:rPr>
                <a:t>ulticore Shared Memory</a:t>
              </a:r>
            </a:p>
          </p:txBody>
        </p:sp>
      </p:grpSp>
      <p:sp>
        <p:nvSpPr>
          <p:cNvPr id="32776" name="Rectangle 29"/>
          <p:cNvSpPr>
            <a:spLocks noChangeArrowheads="1"/>
          </p:cNvSpPr>
          <p:nvPr/>
        </p:nvSpPr>
        <p:spPr bwMode="auto">
          <a:xfrm>
            <a:off x="212775" y="5879068"/>
            <a:ext cx="8169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i="1" dirty="0"/>
              <a:t>* Product is based on a published Khronos Specification, and is expected to pass the Khronos Conformance Testing Process. </a:t>
            </a:r>
          </a:p>
          <a:p>
            <a:r>
              <a:rPr lang="en-US" sz="900" i="1" dirty="0"/>
              <a:t>  Current conformance status can be found at www.khronos.org/conformance.</a:t>
            </a:r>
            <a:endParaRPr lang="en-US" sz="900" dirty="0"/>
          </a:p>
        </p:txBody>
      </p:sp>
      <p:sp>
        <p:nvSpPr>
          <p:cNvPr id="32777" name="Content Placeholder 2"/>
          <p:cNvSpPr txBox="1">
            <a:spLocks/>
          </p:cNvSpPr>
          <p:nvPr/>
        </p:nvSpPr>
        <p:spPr bwMode="auto">
          <a:xfrm>
            <a:off x="4849819" y="3810000"/>
            <a:ext cx="3989387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+mn-lt"/>
              </a:rPr>
              <a:t>OpenCL on a chip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+mn-lt"/>
              </a:rPr>
              <a:t>4 ARM A15s running Linux as OpenCL host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+mn-lt"/>
              </a:rPr>
              <a:t>8 core DSP as an OpenCL Device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+mn-lt"/>
              </a:rPr>
              <a:t>6M on chip shared memory.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+mn-lt"/>
              </a:rPr>
              <a:t>Up to 10G attached DDR3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sz="1400" dirty="0">
                <a:latin typeface="+mn-lt"/>
              </a:rPr>
              <a:t>GA </a:t>
            </a:r>
            <a:r>
              <a:rPr lang="en-US" sz="1400" dirty="0" smtClean="0">
                <a:latin typeface="+mn-lt"/>
              </a:rPr>
              <a:t>approx. </a:t>
            </a:r>
            <a:r>
              <a:rPr lang="en-US" sz="1400" dirty="0">
                <a:latin typeface="+mn-lt"/>
              </a:rPr>
              <a:t>EOY 2013 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sz="1400" dirty="0">
              <a:latin typeface="Tahoma" pitchFamily="34" charset="0"/>
            </a:endParaRPr>
          </a:p>
        </p:txBody>
      </p:sp>
      <p:cxnSp>
        <p:nvCxnSpPr>
          <p:cNvPr id="52228" name="Straight Connector 52227"/>
          <p:cNvCxnSpPr/>
          <p:nvPr/>
        </p:nvCxnSpPr>
        <p:spPr>
          <a:xfrm flipH="1">
            <a:off x="4562525" y="1647827"/>
            <a:ext cx="9525" cy="3609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7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Users\a0321491\Desktop\nCo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58963"/>
            <a:ext cx="74104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TI OpenCL Coming Soon!</a:t>
            </a:r>
          </a:p>
        </p:txBody>
      </p:sp>
      <p:pic>
        <p:nvPicPr>
          <p:cNvPr id="33798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584328"/>
            <a:ext cx="61722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Content Placeholder 2"/>
          <p:cNvSpPr>
            <a:spLocks noGrp="1"/>
          </p:cNvSpPr>
          <p:nvPr>
            <p:ph idx="1"/>
          </p:nvPr>
        </p:nvSpPr>
        <p:spPr>
          <a:xfrm>
            <a:off x="381000" y="3352800"/>
            <a:ext cx="4114800" cy="2514600"/>
          </a:xfrm>
        </p:spPr>
        <p:txBody>
          <a:bodyPr/>
          <a:lstStyle/>
          <a:p>
            <a:r>
              <a:rPr lang="en-US" sz="1800" dirty="0" smtClean="0"/>
              <a:t>1 66AK2H12 + 2 TMS3206678</a:t>
            </a:r>
          </a:p>
          <a:p>
            <a:r>
              <a:rPr lang="en-US" sz="1800" dirty="0" smtClean="0"/>
              <a:t>4 ARM A15 @ 1.4Ghz</a:t>
            </a:r>
          </a:p>
          <a:p>
            <a:r>
              <a:rPr lang="en-US" sz="1800" dirty="0" smtClean="0"/>
              <a:t>24 C66 DSPs @ 1.2Ghz </a:t>
            </a:r>
          </a:p>
          <a:p>
            <a:pPr lvl="1"/>
            <a:r>
              <a:rPr lang="en-US" sz="1400" dirty="0" smtClean="0"/>
              <a:t>115 Gflops DP</a:t>
            </a:r>
          </a:p>
          <a:p>
            <a:pPr lvl="1"/>
            <a:r>
              <a:rPr lang="en-US" sz="1400" dirty="0" smtClean="0"/>
              <a:t>460 Gflops SP</a:t>
            </a:r>
            <a:endParaRPr lang="en-US" sz="2400" dirty="0" smtClean="0"/>
          </a:p>
          <a:p>
            <a:r>
              <a:rPr lang="en-US" sz="1800" dirty="0" smtClean="0"/>
              <a:t>26 GB DDR3</a:t>
            </a:r>
          </a:p>
          <a:p>
            <a:endParaRPr lang="en-US" sz="1400" dirty="0" smtClean="0"/>
          </a:p>
        </p:txBody>
      </p:sp>
      <p:pic>
        <p:nvPicPr>
          <p:cNvPr id="33800" name="Picture 9" descr="C:\Users\a0321491\Desktop\prodrive 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6438" y="2511426"/>
            <a:ext cx="175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801" name="Object 1"/>
          <p:cNvGraphicFramePr>
            <a:graphicFrameLocks noChangeAspect="1"/>
          </p:cNvGraphicFramePr>
          <p:nvPr/>
        </p:nvGraphicFramePr>
        <p:xfrm>
          <a:off x="554038" y="1444625"/>
          <a:ext cx="2214562" cy="533400"/>
        </p:xfrm>
        <a:graphic>
          <a:graphicData uri="http://schemas.openxmlformats.org/presentationml/2006/ole">
            <p:oleObj spid="_x0000_s1061" name="Acrobat Document" r:id="rId6" imgW="12173040" imgH="2931120" progId="AcroExch.Document.11">
              <p:embed/>
            </p:oleObj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512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OpenCL 1.2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425" y="1447800"/>
            <a:ext cx="8467725" cy="4546600"/>
          </a:xfrm>
        </p:spPr>
        <p:txBody>
          <a:bodyPr/>
          <a:lstStyle/>
          <a:p>
            <a:r>
              <a:rPr lang="en-US" sz="2400" dirty="0" smtClean="0"/>
              <a:t>TI will support OpenCL 1.1 in our first GA releases.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a couple of OpenCL 1.2 features that are useful.</a:t>
            </a:r>
          </a:p>
          <a:p>
            <a:pPr lvl="1"/>
            <a:r>
              <a:rPr lang="en-US" sz="2000" dirty="0" smtClean="0"/>
              <a:t>These are not currently planned, but based on demand, may be released as extensions to our 1.1 support before a compatible 1.2 product is available.</a:t>
            </a:r>
          </a:p>
          <a:p>
            <a:endParaRPr lang="en-US" sz="2400" dirty="0" smtClean="0"/>
          </a:p>
          <a:p>
            <a:r>
              <a:rPr lang="en-US" sz="2400" dirty="0" smtClean="0"/>
              <a:t>The 1.2 features of interest are:</a:t>
            </a:r>
          </a:p>
          <a:p>
            <a:pPr lvl="1"/>
            <a:r>
              <a:rPr lang="en-US" sz="2000" dirty="0" smtClean="0"/>
              <a:t>Custom Devices, and</a:t>
            </a:r>
          </a:p>
          <a:p>
            <a:pPr lvl="1"/>
            <a:r>
              <a:rPr lang="en-US" sz="2000" dirty="0" smtClean="0"/>
              <a:t>Device Partitioning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303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858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000126"/>
          </a:xfrm>
        </p:spPr>
        <p:txBody>
          <a:bodyPr/>
          <a:lstStyle/>
          <a:p>
            <a:r>
              <a:rPr lang="en-US" sz="4000" dirty="0"/>
              <a:t>Where does OpenCL fit?</a:t>
            </a:r>
            <a:endParaRPr lang="en-US" sz="1800" dirty="0" smtClean="0"/>
          </a:p>
        </p:txBody>
      </p:sp>
      <p:sp>
        <p:nvSpPr>
          <p:cNvPr id="65" name="Oval 64"/>
          <p:cNvSpPr/>
          <p:nvPr/>
        </p:nvSpPr>
        <p:spPr>
          <a:xfrm>
            <a:off x="5753100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867400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978525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2" name="TextBox 68"/>
          <p:cNvSpPr txBox="1">
            <a:spLocks noChangeArrowheads="1"/>
          </p:cNvSpPr>
          <p:nvPr/>
        </p:nvSpPr>
        <p:spPr bwMode="auto">
          <a:xfrm>
            <a:off x="685800" y="48275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0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804988" y="2328863"/>
            <a:ext cx="5624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11338" y="23241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7429500" y="2324104"/>
            <a:ext cx="6350" cy="2365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951356" y="1905000"/>
            <a:ext cx="2933700" cy="3048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MPI Communication APIs</a:t>
            </a:r>
          </a:p>
        </p:txBody>
      </p:sp>
      <p:sp>
        <p:nvSpPr>
          <p:cNvPr id="16399" name="TextBox 99"/>
          <p:cNvSpPr txBox="1">
            <a:spLocks noChangeArrowheads="1"/>
          </p:cNvSpPr>
          <p:nvPr/>
        </p:nvSpPr>
        <p:spPr bwMode="auto">
          <a:xfrm>
            <a:off x="3276600" y="480853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1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4381500" y="2320925"/>
            <a:ext cx="6350" cy="2365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TextBox 116"/>
          <p:cNvSpPr txBox="1">
            <a:spLocks noChangeArrowheads="1"/>
          </p:cNvSpPr>
          <p:nvPr/>
        </p:nvSpPr>
        <p:spPr bwMode="auto">
          <a:xfrm>
            <a:off x="6324600" y="48275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766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46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04" name="TextBox 2"/>
          <p:cNvSpPr txBox="1">
            <a:spLocks noChangeArrowheads="1"/>
          </p:cNvSpPr>
          <p:nvPr/>
        </p:nvSpPr>
        <p:spPr bwMode="auto">
          <a:xfrm>
            <a:off x="609600" y="5334036"/>
            <a:ext cx="8077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dirty="0"/>
              <a:t>MPI allows  expression of parallelism  across nodes in a distributed system</a:t>
            </a:r>
          </a:p>
          <a:p>
            <a:pPr>
              <a:buFont typeface="Arial" charset="0"/>
              <a:buChar char="•"/>
            </a:pPr>
            <a:r>
              <a:rPr lang="en-US" dirty="0"/>
              <a:t>MPI’s first spec was circa 1992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OpenCL 1.2 Custom Device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compliant OpenCL device is required to support both </a:t>
            </a:r>
          </a:p>
          <a:p>
            <a:pPr lvl="1"/>
            <a:r>
              <a:rPr lang="en-US" sz="1600" dirty="0" smtClean="0"/>
              <a:t>the OpenCL runtime, and </a:t>
            </a:r>
          </a:p>
          <a:p>
            <a:pPr lvl="1"/>
            <a:r>
              <a:rPr lang="en-US" sz="1600" dirty="0" smtClean="0"/>
              <a:t>the OpenCL C kernel language.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A Custom Device in OpenCL 1.2 is required to support:</a:t>
            </a:r>
          </a:p>
          <a:p>
            <a:pPr lvl="1"/>
            <a:r>
              <a:rPr lang="en-US" sz="1600" dirty="0" smtClean="0"/>
              <a:t>the OpenCL runtime, but 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NOT</a:t>
            </a:r>
            <a:r>
              <a:rPr lang="en-US" sz="1600" dirty="0" smtClean="0"/>
              <a:t> the OpenCL C kernel language.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Two obvious uses would be:</a:t>
            </a:r>
          </a:p>
          <a:p>
            <a:pPr lvl="1"/>
            <a:r>
              <a:rPr lang="en-US" sz="1600" dirty="0" smtClean="0"/>
              <a:t>A device which is programmed by an alternative language (ASM, DSL, etc.)</a:t>
            </a:r>
          </a:p>
          <a:p>
            <a:pPr lvl="1"/>
            <a:r>
              <a:rPr lang="en-US" sz="1600" dirty="0" smtClean="0"/>
              <a:t>A device which requires no programming, but has fixed functionality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Programs for custom devices can be created using: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the standard OpenCL runtime APIs that allow programs created from source, or 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the standard OpenCL runtime APIs that allow programs created from binary, or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from </a:t>
            </a:r>
            <a:r>
              <a:rPr lang="en-US" sz="1600" i="1" dirty="0" smtClean="0"/>
              <a:t>built-in kernels </a:t>
            </a:r>
            <a:r>
              <a:rPr lang="en-US" sz="1600" dirty="0" smtClean="0"/>
              <a:t>supported by the </a:t>
            </a:r>
            <a:r>
              <a:rPr lang="en-US" sz="1600" i="1" dirty="0" smtClean="0"/>
              <a:t>device</a:t>
            </a:r>
            <a:r>
              <a:rPr lang="en-US" sz="1600" dirty="0" smtClean="0"/>
              <a:t> , and exposed by name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1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050" y="1295400"/>
            <a:ext cx="6324600" cy="34290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OpenCL Host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Context context 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CL_DEVICE_TYPE_CUSTOM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vector&lt;Device&gt;devices = context.getInfo&lt;CL_CONTEXT_DEVICES&gt;();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  program(context, devices, source);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Program.build(devices);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  buf    (context, CL_MEM_READ_WRITE, sizeof(input));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 kernel (program, "mpy2");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kernel.setArg(0, buf);</a:t>
            </a:r>
          </a:p>
          <a:p>
            <a:pPr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CommandQueue Q (context, devices[0]);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Q.enqueueWriteBuffer  (buf, CL_TRUE, 0, sizeof(input), input);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Q.enqueueNDRangeKernel(kernel, NDRange(globSz), NDRange(wgSz));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Q.enqueueReadBuffer   (buf, CL_TRUE, 0, sizeof(input), input);</a:t>
            </a:r>
          </a:p>
        </p:txBody>
      </p:sp>
      <p:sp>
        <p:nvSpPr>
          <p:cNvPr id="26627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pPr eaLnBrk="1" hangingPunct="1"/>
            <a:r>
              <a:rPr lang="en-US" dirty="0" smtClean="0"/>
              <a:t>OpenCL Custom Device Example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185788" y="4876800"/>
            <a:ext cx="8467725" cy="10668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1800" dirty="0" smtClean="0"/>
              <a:t>Note</a:t>
            </a:r>
          </a:p>
          <a:p>
            <a:pPr eaLnBrk="1" hangingPunct="1">
              <a:defRPr/>
            </a:pPr>
            <a:r>
              <a:rPr lang="en-US" sz="1400" dirty="0" smtClean="0"/>
              <a:t>Consistent API calls</a:t>
            </a:r>
          </a:p>
          <a:p>
            <a:pPr eaLnBrk="1" hangingPunct="1">
              <a:defRPr/>
            </a:pPr>
            <a:r>
              <a:rPr lang="en-US" sz="1400" dirty="0" smtClean="0"/>
              <a:t>A different kernel language and device discovery flag for context creation</a:t>
            </a:r>
          </a:p>
          <a:p>
            <a:pPr eaLnBrk="1" hangingPunct="1">
              <a:defRPr/>
            </a:pPr>
            <a:r>
              <a:rPr lang="en-US" sz="1400" dirty="0" smtClean="0"/>
              <a:t>Typically would create context with both custom devices and standard devices</a:t>
            </a:r>
            <a:endParaRPr lang="en-US" sz="2000" dirty="0"/>
          </a:p>
          <a:p>
            <a:pPr lvl="1" eaLnBrk="1" hangingPunct="1">
              <a:defRPr/>
            </a:pPr>
            <a:endParaRPr lang="en-US" sz="1050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5784850" y="2209800"/>
            <a:ext cx="3663950" cy="1905000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spcBef>
                <a:spcPct val="20000"/>
              </a:spcBef>
              <a:defRPr/>
            </a:pPr>
            <a:r>
              <a:rPr lang="nn-NO" sz="1600" b="1" u="sng">
                <a:solidFill>
                  <a:schemeClr val="tx1"/>
                </a:solidFill>
                <a:latin typeface="+mj-lt"/>
                <a:cs typeface="Courier New" pitchFamily="49" charset="0"/>
              </a:rPr>
              <a:t>OpenCL Kernel</a:t>
            </a: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</a:t>
            </a: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mpy2:</a:t>
            </a: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CALLP   get_global_id</a:t>
            </a: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||         MV      A4,A10</a:t>
            </a: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LDW     *+A10[A4],A3</a:t>
            </a: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ADD     A3,A3,A3</a:t>
            </a: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STW     A3,*+A10[A4]</a:t>
            </a:r>
          </a:p>
          <a:p>
            <a:pPr indent="-342900">
              <a:spcBef>
                <a:spcPct val="20000"/>
              </a:spcBef>
              <a:defRPr/>
            </a:pPr>
            <a:r>
              <a:rPr lang="en-US" sz="10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RET</a:t>
            </a:r>
            <a:endParaRPr lang="nn-NO" sz="1000" b="1" kern="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273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6050" y="1295400"/>
            <a:ext cx="6324600" cy="3429000"/>
          </a:xfrm>
          <a:prstGeom prst="round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u="sng" dirty="0">
                <a:solidFill>
                  <a:schemeClr val="tx1"/>
                </a:solidFill>
                <a:latin typeface="+mj-lt"/>
                <a:cs typeface="Courier New" pitchFamily="49" charset="0"/>
              </a:rPr>
              <a:t>OpenCL Host Code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Context context 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CL_DEVICE_TYPE_CUSTOM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vector&lt;Device&gt;devices = context.getInfo&lt;CL_CONTEXT_DEVICES&gt;();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  program(context, devices,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“builtin-mpy2”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Program.build(devices);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  buf    (context, CL_MEM_READ_WRITE, sizeof(input));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  kernel (program, "mpy2");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kernel.setArg(0, buf);</a:t>
            </a:r>
          </a:p>
          <a:p>
            <a:pPr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CommandQueue Q (context, devices[0]);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Q.enqueueWriteBuffer  (buf, CL_TRUE, 0, sizeof(input), input);</a:t>
            </a:r>
          </a:p>
          <a:p>
            <a:pPr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Q.enqueueNDRangeKernel(kernel, NDRange(globSz), NDRange(wgSz));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Q.enqueueReadBuffer   (buf, CL_TRUE, 0, sizeof(input), input);</a:t>
            </a:r>
          </a:p>
        </p:txBody>
      </p:sp>
      <p:sp>
        <p:nvSpPr>
          <p:cNvPr id="27651" name="Title 1"/>
          <p:cNvSpPr>
            <a:spLocks noGrp="1"/>
          </p:cNvSpPr>
          <p:nvPr>
            <p:ph type="title"/>
          </p:nvPr>
        </p:nvSpPr>
        <p:spPr>
          <a:xfrm>
            <a:off x="400050" y="161926"/>
            <a:ext cx="843915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Custom Device w/ Built-in Kernel</a:t>
            </a: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>
          <a:xfrm>
            <a:off x="185788" y="4953000"/>
            <a:ext cx="8467725" cy="1066800"/>
          </a:xfrm>
        </p:spPr>
        <p:txBody>
          <a:bodyPr/>
          <a:lstStyle/>
          <a:p>
            <a:pPr eaLnBrk="1" hangingPunct="1"/>
            <a:r>
              <a:rPr lang="en-US" sz="1400" dirty="0" smtClean="0"/>
              <a:t>In this custom device example, there is no source required</a:t>
            </a:r>
          </a:p>
          <a:p>
            <a:pPr eaLnBrk="1" hangingPunct="1"/>
            <a:r>
              <a:rPr lang="en-US" sz="1400" dirty="0" smtClean="0"/>
              <a:t>The application simply dispatches a named built-in function </a:t>
            </a:r>
          </a:p>
          <a:p>
            <a:pPr eaLnBrk="1" hangingPunct="1"/>
            <a:r>
              <a:rPr lang="en-US" sz="1400" dirty="0" smtClean="0"/>
              <a:t>There are device query API’s to extract the built-in function names available for a device</a:t>
            </a:r>
            <a:endParaRPr lang="en-US" sz="1200" dirty="0" smtClean="0"/>
          </a:p>
          <a:p>
            <a:pPr eaLnBrk="1" hangingPunct="1"/>
            <a:endParaRPr lang="en-US" sz="1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0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pPr eaLnBrk="1" hangingPunct="1"/>
            <a:r>
              <a:rPr lang="en-US" dirty="0" smtClean="0"/>
              <a:t> OpenCL Custom Device Why?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dirty="0" smtClean="0"/>
              <a:t>You might ask: why expose custom language devices or fixed function devices in OpenCL? Arguments include:</a:t>
            </a:r>
          </a:p>
          <a:p>
            <a:pPr lvl="1" eaLnBrk="1" hangingPunct="1">
              <a:spcBef>
                <a:spcPts val="1800"/>
              </a:spcBef>
            </a:pPr>
            <a:r>
              <a:rPr lang="en-US" sz="1800" dirty="0" smtClean="0"/>
              <a:t>I can already do that outside an OpenCL context, or</a:t>
            </a:r>
          </a:p>
          <a:p>
            <a:pPr lvl="1" eaLnBrk="1" hangingPunct="1"/>
            <a:r>
              <a:rPr lang="en-US" sz="1800" dirty="0" smtClean="0"/>
              <a:t>The resultant OpenCL program may not be portable to other platforms.</a:t>
            </a:r>
          </a:p>
          <a:p>
            <a:pPr marL="0" indent="0" eaLnBrk="1" hangingPunct="1">
              <a:spcBef>
                <a:spcPts val="2400"/>
              </a:spcBef>
              <a:buFontTx/>
              <a:buNone/>
            </a:pPr>
            <a:r>
              <a:rPr lang="en-US" sz="2000" dirty="0" smtClean="0"/>
              <a:t>You would be correct, but by exposing these devices in OpenCL, you will get:</a:t>
            </a:r>
            <a:endParaRPr lang="en-US" sz="2800" dirty="0" smtClean="0"/>
          </a:p>
          <a:p>
            <a:pPr lvl="1" eaLnBrk="1" hangingPunct="1">
              <a:spcBef>
                <a:spcPts val="1800"/>
              </a:spcBef>
            </a:pPr>
            <a:r>
              <a:rPr lang="en-US" sz="1800" dirty="0" smtClean="0"/>
              <a:t>The ability to share buffers between custom devices and other devices, </a:t>
            </a:r>
          </a:p>
          <a:p>
            <a:pPr lvl="1" eaLnBrk="1" hangingPunct="1"/>
            <a:r>
              <a:rPr lang="en-US" sz="1800" dirty="0" smtClean="0"/>
              <a:t>The ability to coordinate kernels using OpenCL events to establish dependencies, and</a:t>
            </a:r>
          </a:p>
          <a:p>
            <a:pPr lvl="1" eaLnBrk="1" hangingPunct="1"/>
            <a:r>
              <a:rPr lang="en-US" sz="1800" dirty="0" smtClean="0"/>
              <a:t>A consistent API for handling data movement and task dispatch.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172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OpenCL 1.2 Device Partitioning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25450" y="1416050"/>
            <a:ext cx="8229600" cy="3460750"/>
          </a:xfrm>
        </p:spPr>
        <p:txBody>
          <a:bodyPr/>
          <a:lstStyle/>
          <a:p>
            <a:r>
              <a:rPr lang="en-US" sz="2000" dirty="0" smtClean="0"/>
              <a:t>Provides a mechanism for dividing a device into sub-devices</a:t>
            </a:r>
          </a:p>
          <a:p>
            <a:r>
              <a:rPr lang="en-US" sz="2000" dirty="0" smtClean="0"/>
              <a:t>Can be used:</a:t>
            </a:r>
          </a:p>
          <a:p>
            <a:pPr lvl="1"/>
            <a:r>
              <a:rPr lang="en-US" sz="1600" dirty="0" smtClean="0"/>
              <a:t>To allow finer control of work assignment to compute units</a:t>
            </a:r>
          </a:p>
          <a:p>
            <a:pPr lvl="1"/>
            <a:r>
              <a:rPr lang="en-US" sz="1600" dirty="0" smtClean="0"/>
              <a:t>Reserve a portion of a device for higher priority tasks</a:t>
            </a:r>
          </a:p>
          <a:p>
            <a:pPr lvl="1"/>
            <a:r>
              <a:rPr lang="en-US" sz="1600" dirty="0" smtClean="0"/>
              <a:t>Group compute units based on shared resources (such as a cache)</a:t>
            </a:r>
          </a:p>
          <a:p>
            <a:r>
              <a:rPr lang="en-US" sz="2000" dirty="0" smtClean="0"/>
              <a:t>Can partition:</a:t>
            </a:r>
          </a:p>
          <a:p>
            <a:pPr lvl="1"/>
            <a:r>
              <a:rPr lang="en-US" sz="1600" dirty="0" smtClean="0"/>
              <a:t>Equally (4 sub devices)</a:t>
            </a:r>
          </a:p>
          <a:p>
            <a:pPr lvl="1"/>
            <a:r>
              <a:rPr lang="en-US" sz="1600" dirty="0" smtClean="0"/>
              <a:t>Explicitly (3,5 C.U.s)</a:t>
            </a:r>
          </a:p>
          <a:p>
            <a:pPr lvl="1"/>
            <a:r>
              <a:rPr lang="en-US" sz="1600" dirty="0" smtClean="0"/>
              <a:t>Based on affinity</a:t>
            </a:r>
          </a:p>
          <a:p>
            <a:pPr lvl="1"/>
            <a:r>
              <a:rPr lang="en-US" sz="1600" dirty="0" smtClean="0"/>
              <a:t>Sub Devices</a:t>
            </a:r>
          </a:p>
          <a:p>
            <a:pPr lvl="1"/>
            <a:endParaRPr lang="en-US" sz="1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429000" y="3810000"/>
            <a:ext cx="12192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Host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600" y="4724400"/>
            <a:ext cx="22860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400" dirty="0"/>
              <a:t>Device</a:t>
            </a: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17838" y="5045075"/>
            <a:ext cx="457200" cy="304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/>
              <a:t>DSP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43300" y="5045075"/>
            <a:ext cx="457200" cy="304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/>
              <a:t>DSP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98925" y="5045075"/>
            <a:ext cx="457200" cy="304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/>
              <a:t>DSP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637088" y="5033963"/>
            <a:ext cx="457200" cy="304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/>
              <a:t>DSP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17838" y="5491163"/>
            <a:ext cx="457200" cy="304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/>
              <a:t>DSP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43300" y="5491163"/>
            <a:ext cx="457200" cy="304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/>
              <a:t>DSP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98925" y="5491163"/>
            <a:ext cx="457200" cy="304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/>
              <a:t>DSP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37088" y="5481638"/>
            <a:ext cx="457200" cy="3048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/>
              <a:t>DSP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64350" y="3886200"/>
            <a:ext cx="1219200" cy="40957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Host</a:t>
            </a:r>
          </a:p>
        </p:txBody>
      </p:sp>
      <p:grpSp>
        <p:nvGrpSpPr>
          <p:cNvPr id="30737" name="Group 25"/>
          <p:cNvGrpSpPr>
            <a:grpSpLocks/>
          </p:cNvGrpSpPr>
          <p:nvPr/>
        </p:nvGrpSpPr>
        <p:grpSpPr bwMode="auto">
          <a:xfrm>
            <a:off x="6172200" y="4724400"/>
            <a:ext cx="1295400" cy="1219200"/>
            <a:chOff x="6019800" y="4724400"/>
            <a:chExt cx="1295400" cy="1219200"/>
          </a:xfrm>
        </p:grpSpPr>
        <p:sp>
          <p:nvSpPr>
            <p:cNvPr id="17" name="Rectangle 16"/>
            <p:cNvSpPr/>
            <p:nvPr/>
          </p:nvSpPr>
          <p:spPr>
            <a:xfrm>
              <a:off x="6019800" y="4724400"/>
              <a:ext cx="1295400" cy="1219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SubDevice</a:t>
              </a:r>
              <a:endParaRPr lang="en-US" dirty="0"/>
            </a:p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5114925"/>
              <a:ext cx="457200" cy="304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DSP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697663" y="5114925"/>
              <a:ext cx="457200" cy="304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DSP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172200" y="5562600"/>
              <a:ext cx="457200" cy="304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DSP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97663" y="5562600"/>
              <a:ext cx="457200" cy="304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DSP</a:t>
              </a:r>
            </a:p>
          </p:txBody>
        </p:sp>
      </p:grpSp>
      <p:sp>
        <p:nvSpPr>
          <p:cNvPr id="6" name="Down Arrow 5"/>
          <p:cNvSpPr/>
          <p:nvPr/>
        </p:nvSpPr>
        <p:spPr>
          <a:xfrm>
            <a:off x="3886200" y="4267200"/>
            <a:ext cx="3810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0739" name="Group 26"/>
          <p:cNvGrpSpPr>
            <a:grpSpLocks/>
          </p:cNvGrpSpPr>
          <p:nvPr/>
        </p:nvGrpSpPr>
        <p:grpSpPr bwMode="auto">
          <a:xfrm>
            <a:off x="7543800" y="4724400"/>
            <a:ext cx="1295400" cy="1219200"/>
            <a:chOff x="7543800" y="4724400"/>
            <a:chExt cx="1295400" cy="1219200"/>
          </a:xfrm>
        </p:grpSpPr>
        <p:sp>
          <p:nvSpPr>
            <p:cNvPr id="29" name="Rectangle 28"/>
            <p:cNvSpPr/>
            <p:nvPr/>
          </p:nvSpPr>
          <p:spPr>
            <a:xfrm>
              <a:off x="7543800" y="4724400"/>
              <a:ext cx="1295400" cy="1219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sz="1400" dirty="0"/>
                <a:t>SubDevice</a:t>
              </a:r>
              <a:endParaRPr lang="en-US" dirty="0"/>
            </a:p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endParaRPr lang="en-US" dirty="0"/>
            </a:p>
            <a:p>
              <a:pPr>
                <a:defRPr/>
              </a:pPr>
              <a:endParaRPr lang="en-US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696200" y="5114925"/>
              <a:ext cx="457200" cy="304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DSP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221663" y="5114925"/>
              <a:ext cx="457200" cy="304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DSP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696200" y="5562600"/>
              <a:ext cx="457200" cy="304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DSP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221663" y="5562600"/>
              <a:ext cx="457200" cy="30480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/>
                <a:t>DSP</a:t>
              </a:r>
            </a:p>
          </p:txBody>
        </p:sp>
      </p:grpSp>
      <p:sp>
        <p:nvSpPr>
          <p:cNvPr id="34" name="Down Arrow 33"/>
          <p:cNvSpPr/>
          <p:nvPr/>
        </p:nvSpPr>
        <p:spPr>
          <a:xfrm>
            <a:off x="6781800" y="4278313"/>
            <a:ext cx="3810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>
            <a:off x="7797800" y="4295776"/>
            <a:ext cx="381000" cy="45720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257800" y="5013355"/>
            <a:ext cx="914400" cy="468313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/>
              <a:t>Becomes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944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858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sz="4000" dirty="0"/>
              <a:t>Where does OpenCL fit?</a:t>
            </a:r>
            <a:endParaRPr lang="en-US" sz="1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38200" y="3048000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743200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OpenMP Threads</a:t>
            </a:r>
          </a:p>
        </p:txBody>
      </p:sp>
      <p:sp>
        <p:nvSpPr>
          <p:cNvPr id="65" name="Oval 64"/>
          <p:cNvSpPr/>
          <p:nvPr/>
        </p:nvSpPr>
        <p:spPr>
          <a:xfrm>
            <a:off x="5753100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867400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978525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32" name="TextBox 68"/>
          <p:cNvSpPr txBox="1">
            <a:spLocks noChangeArrowheads="1"/>
          </p:cNvSpPr>
          <p:nvPr/>
        </p:nvSpPr>
        <p:spPr bwMode="auto">
          <a:xfrm>
            <a:off x="685800" y="48275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0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804988" y="2328863"/>
            <a:ext cx="5624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11338" y="23241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90" idx="0"/>
          </p:cNvCxnSpPr>
          <p:nvPr/>
        </p:nvCxnSpPr>
        <p:spPr>
          <a:xfrm flipH="1">
            <a:off x="7429500" y="2324104"/>
            <a:ext cx="6350" cy="2365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951356" y="1905000"/>
            <a:ext cx="2933700" cy="3048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MPI Communication APIs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324600" y="2560639"/>
            <a:ext cx="2209800" cy="2244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77000" y="3052763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5532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104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676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248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53200" y="2747546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OpenMP Threads</a:t>
            </a:r>
          </a:p>
        </p:txBody>
      </p:sp>
      <p:sp>
        <p:nvSpPr>
          <p:cNvPr id="17456" name="TextBox 99"/>
          <p:cNvSpPr txBox="1">
            <a:spLocks noChangeArrowheads="1"/>
          </p:cNvSpPr>
          <p:nvPr/>
        </p:nvSpPr>
        <p:spPr bwMode="auto">
          <a:xfrm>
            <a:off x="3276600" y="480853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1</a:t>
            </a:r>
          </a:p>
        </p:txBody>
      </p:sp>
      <p:cxnSp>
        <p:nvCxnSpPr>
          <p:cNvPr id="105" name="Straight Arrow Connector 104"/>
          <p:cNvCxnSpPr>
            <a:endCxn id="106" idx="0"/>
          </p:cNvCxnSpPr>
          <p:nvPr/>
        </p:nvCxnSpPr>
        <p:spPr>
          <a:xfrm flipH="1">
            <a:off x="4381500" y="2320925"/>
            <a:ext cx="6350" cy="2365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2766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29000" y="3048000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052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9624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196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8768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505200" y="2743200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OpenMP Threads</a:t>
            </a:r>
          </a:p>
        </p:txBody>
      </p:sp>
      <p:sp>
        <p:nvSpPr>
          <p:cNvPr id="17475" name="TextBox 116"/>
          <p:cNvSpPr txBox="1">
            <a:spLocks noChangeArrowheads="1"/>
          </p:cNvSpPr>
          <p:nvPr/>
        </p:nvSpPr>
        <p:spPr bwMode="auto">
          <a:xfrm>
            <a:off x="6324600" y="48275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N</a:t>
            </a:r>
          </a:p>
        </p:txBody>
      </p:sp>
      <p:sp>
        <p:nvSpPr>
          <p:cNvPr id="17476" name="Rectangle 10"/>
          <p:cNvSpPr>
            <a:spLocks noChangeArrowheads="1"/>
          </p:cNvSpPr>
          <p:nvPr/>
        </p:nvSpPr>
        <p:spPr bwMode="auto">
          <a:xfrm>
            <a:off x="457200" y="5410205"/>
            <a:ext cx="830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OpenMP allows expression of parallelism across homogeneous, shared memory cores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OpenMP’s first spec was circa 1997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29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858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000126"/>
          </a:xfrm>
        </p:spPr>
        <p:txBody>
          <a:bodyPr/>
          <a:lstStyle/>
          <a:p>
            <a:r>
              <a:rPr lang="en-US" sz="4000" dirty="0" smtClean="0"/>
              <a:t>Where does OpenCL fit?</a:t>
            </a:r>
            <a:endParaRPr lang="en-US" sz="1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38200" y="3048000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743200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OpenMP Threads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4267200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2D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4379" y="3814346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CUDA/OpenCL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04988" y="4038600"/>
            <a:ext cx="4762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753100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867400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978525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63" name="TextBox 68"/>
          <p:cNvSpPr txBox="1">
            <a:spLocks noChangeArrowheads="1"/>
          </p:cNvSpPr>
          <p:nvPr/>
        </p:nvSpPr>
        <p:spPr bwMode="auto">
          <a:xfrm>
            <a:off x="685800" y="48275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0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804988" y="2328863"/>
            <a:ext cx="5624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11338" y="23241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90" idx="0"/>
          </p:cNvCxnSpPr>
          <p:nvPr/>
        </p:nvCxnSpPr>
        <p:spPr>
          <a:xfrm flipH="1">
            <a:off x="7429500" y="2324104"/>
            <a:ext cx="6350" cy="2365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951356" y="1905000"/>
            <a:ext cx="2933700" cy="3048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MPI Communication APIs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797057" y="3576638"/>
            <a:ext cx="3175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324600" y="2560639"/>
            <a:ext cx="2209800" cy="2244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77000" y="3052763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5532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104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676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248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53200" y="2747546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OpenMP Threads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781800" y="4271546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2D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6573179" y="3818692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CUDA/OpenCL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7443788" y="4043363"/>
            <a:ext cx="4762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95" name="TextBox 99"/>
          <p:cNvSpPr txBox="1">
            <a:spLocks noChangeArrowheads="1"/>
          </p:cNvSpPr>
          <p:nvPr/>
        </p:nvSpPr>
        <p:spPr bwMode="auto">
          <a:xfrm>
            <a:off x="3276600" y="480853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1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7435875" y="3581400"/>
            <a:ext cx="3175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6" idx="0"/>
          </p:cNvCxnSpPr>
          <p:nvPr/>
        </p:nvCxnSpPr>
        <p:spPr>
          <a:xfrm flipH="1">
            <a:off x="4381500" y="2320925"/>
            <a:ext cx="6350" cy="2365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2766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29000" y="3048000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052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9624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196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8768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505200" y="2743200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OpenMP Threads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733800" y="4267200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2D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GPU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3525179" y="3814346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CUDA/OpenCL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395788" y="4038600"/>
            <a:ext cx="4762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387900" y="3576638"/>
            <a:ext cx="3175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23" name="TextBox 116"/>
          <p:cNvSpPr txBox="1">
            <a:spLocks noChangeArrowheads="1"/>
          </p:cNvSpPr>
          <p:nvPr/>
        </p:nvSpPr>
        <p:spPr bwMode="auto">
          <a:xfrm>
            <a:off x="6324600" y="48275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N</a:t>
            </a:r>
          </a:p>
        </p:txBody>
      </p:sp>
      <p:sp>
        <p:nvSpPr>
          <p:cNvPr id="18524" name="Rectangle 2"/>
          <p:cNvSpPr>
            <a:spLocks noChangeArrowheads="1"/>
          </p:cNvSpPr>
          <p:nvPr/>
        </p:nvSpPr>
        <p:spPr bwMode="auto">
          <a:xfrm>
            <a:off x="760415" y="5257800"/>
            <a:ext cx="77739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CUDA and OpenCL allow expression of parallelism available across heterogeneous computing devices in a system, potentially with distinct memory spaces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The first CUDA was circa 2007 and OpenCL’s first spec was circa 2008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68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858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3048000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14400" y="2743200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OpenMP Threads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4267200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2D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DSP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4379" y="3814346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804988" y="4038600"/>
            <a:ext cx="4762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5753100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867400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978525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85" name="TextBox 68"/>
          <p:cNvSpPr txBox="1">
            <a:spLocks noChangeArrowheads="1"/>
          </p:cNvSpPr>
          <p:nvPr/>
        </p:nvSpPr>
        <p:spPr bwMode="auto">
          <a:xfrm>
            <a:off x="685800" y="48275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0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804988" y="2328863"/>
            <a:ext cx="56245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811338" y="23241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90" idx="0"/>
          </p:cNvCxnSpPr>
          <p:nvPr/>
        </p:nvCxnSpPr>
        <p:spPr>
          <a:xfrm flipH="1">
            <a:off x="7429500" y="2324104"/>
            <a:ext cx="6350" cy="2365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951356" y="1905000"/>
            <a:ext cx="2933700" cy="3048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MPI Communication APIs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1797057" y="3576638"/>
            <a:ext cx="3175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324600" y="2560639"/>
            <a:ext cx="2209800" cy="2244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77000" y="3052763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5532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104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4676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7924800" y="3128546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6553200" y="2747546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OpenMP Threads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781800" y="4271546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2D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DSP</a:t>
            </a:r>
          </a:p>
        </p:txBody>
      </p:sp>
      <p:sp>
        <p:nvSpPr>
          <p:cNvPr id="98" name="Rounded Rectangle 97"/>
          <p:cNvSpPr/>
          <p:nvPr/>
        </p:nvSpPr>
        <p:spPr>
          <a:xfrm>
            <a:off x="6573179" y="3818692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7443788" y="4043363"/>
            <a:ext cx="4762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17" name="TextBox 99"/>
          <p:cNvSpPr txBox="1">
            <a:spLocks noChangeArrowheads="1"/>
          </p:cNvSpPr>
          <p:nvPr/>
        </p:nvSpPr>
        <p:spPr bwMode="auto">
          <a:xfrm>
            <a:off x="3276600" y="480853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1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7435875" y="3581400"/>
            <a:ext cx="3175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106" idx="0"/>
          </p:cNvCxnSpPr>
          <p:nvPr/>
        </p:nvCxnSpPr>
        <p:spPr>
          <a:xfrm flipH="1">
            <a:off x="4381500" y="2320925"/>
            <a:ext cx="6350" cy="23653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2766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29000" y="3048000"/>
            <a:ext cx="1905000" cy="533400"/>
          </a:xfrm>
          <a:prstGeom prst="rect">
            <a:avLst/>
          </a:prstGeom>
          <a:solidFill>
            <a:schemeClr val="accent2">
              <a:lumMod val="20000"/>
              <a:lumOff val="80000"/>
              <a:alpha val="44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5052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39624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4196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876800" y="3124200"/>
            <a:ext cx="381000" cy="381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8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3505200" y="2743200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OpenMP Threads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733800" y="4267200"/>
            <a:ext cx="1333500" cy="381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rgbClr val="92D050"/>
              </a:gs>
              <a:gs pos="100000">
                <a:srgbClr val="92D05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DSP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3525179" y="3814346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395788" y="4038600"/>
            <a:ext cx="4762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387900" y="3576638"/>
            <a:ext cx="3175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45" name="TextBox 116"/>
          <p:cNvSpPr txBox="1">
            <a:spLocks noChangeArrowheads="1"/>
          </p:cNvSpPr>
          <p:nvPr/>
        </p:nvSpPr>
        <p:spPr bwMode="auto">
          <a:xfrm>
            <a:off x="6324600" y="48275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N</a:t>
            </a:r>
          </a:p>
        </p:txBody>
      </p:sp>
      <p:sp>
        <p:nvSpPr>
          <p:cNvPr id="19546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000126"/>
          </a:xfrm>
        </p:spPr>
        <p:txBody>
          <a:bodyPr/>
          <a:lstStyle/>
          <a:p>
            <a:r>
              <a:rPr lang="en-US" sz="4000" dirty="0"/>
              <a:t>Where does OpenCL fit?</a:t>
            </a:r>
            <a:endParaRPr lang="en-US" sz="2400" dirty="0" smtClean="0"/>
          </a:p>
        </p:txBody>
      </p:sp>
      <p:sp>
        <p:nvSpPr>
          <p:cNvPr id="19549" name="Rectangle 8"/>
          <p:cNvSpPr>
            <a:spLocks noChangeArrowheads="1"/>
          </p:cNvSpPr>
          <p:nvPr/>
        </p:nvSpPr>
        <p:spPr bwMode="auto">
          <a:xfrm>
            <a:off x="685800" y="5410200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Focus on OpenCL as an open alternative to CUDA</a:t>
            </a:r>
          </a:p>
          <a:p>
            <a:r>
              <a:rPr lang="en-US" dirty="0"/>
              <a:t>Focus on OpenCL devices other than GPU (for example DSPs)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88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/>
          <p:cNvSpPr/>
          <p:nvPr/>
        </p:nvSpPr>
        <p:spPr>
          <a:xfrm>
            <a:off x="32766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4" name="Group 25"/>
          <p:cNvGrpSpPr>
            <a:grpSpLocks/>
          </p:cNvGrpSpPr>
          <p:nvPr/>
        </p:nvGrpSpPr>
        <p:grpSpPr bwMode="auto">
          <a:xfrm>
            <a:off x="838200" y="2819400"/>
            <a:ext cx="1905000" cy="533400"/>
            <a:chOff x="838200" y="3048000"/>
            <a:chExt cx="1905000" cy="533400"/>
          </a:xfrm>
        </p:grpSpPr>
        <p:sp>
          <p:nvSpPr>
            <p:cNvPr id="8" name="Rectangle 7"/>
            <p:cNvSpPr/>
            <p:nvPr/>
          </p:nvSpPr>
          <p:spPr>
            <a:xfrm>
              <a:off x="838200" y="3048000"/>
              <a:ext cx="19050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4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3716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288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2860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914400" y="3581400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</a:p>
        </p:txBody>
      </p:sp>
      <p:sp>
        <p:nvSpPr>
          <p:cNvPr id="65" name="Oval 64"/>
          <p:cNvSpPr/>
          <p:nvPr/>
        </p:nvSpPr>
        <p:spPr>
          <a:xfrm>
            <a:off x="5753100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5867400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5978525" y="381476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1" name="TextBox 68"/>
          <p:cNvSpPr txBox="1">
            <a:spLocks noChangeArrowheads="1"/>
          </p:cNvSpPr>
          <p:nvPr/>
        </p:nvSpPr>
        <p:spPr bwMode="auto">
          <a:xfrm>
            <a:off x="685800" y="48275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0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103313" y="2332038"/>
            <a:ext cx="563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103363" y="2332042"/>
            <a:ext cx="1587" cy="56356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951356" y="1905000"/>
            <a:ext cx="2933700" cy="3048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MPI Communication APIs</a:t>
            </a:r>
          </a:p>
        </p:txBody>
      </p:sp>
      <p:sp>
        <p:nvSpPr>
          <p:cNvPr id="20497" name="TextBox 99"/>
          <p:cNvSpPr txBox="1">
            <a:spLocks noChangeArrowheads="1"/>
          </p:cNvSpPr>
          <p:nvPr/>
        </p:nvSpPr>
        <p:spPr bwMode="auto">
          <a:xfrm>
            <a:off x="3276600" y="480853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1</a:t>
            </a:r>
          </a:p>
        </p:txBody>
      </p:sp>
      <p:sp>
        <p:nvSpPr>
          <p:cNvPr id="20498" name="TextBox 116"/>
          <p:cNvSpPr txBox="1">
            <a:spLocks noChangeArrowheads="1"/>
          </p:cNvSpPr>
          <p:nvPr/>
        </p:nvSpPr>
        <p:spPr bwMode="auto">
          <a:xfrm>
            <a:off x="6324600" y="4827588"/>
            <a:ext cx="914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Node N</a:t>
            </a:r>
          </a:p>
        </p:txBody>
      </p:sp>
      <p:grpSp>
        <p:nvGrpSpPr>
          <p:cNvPr id="20499" name="Group 24"/>
          <p:cNvGrpSpPr>
            <a:grpSpLocks/>
          </p:cNvGrpSpPr>
          <p:nvPr/>
        </p:nvGrpSpPr>
        <p:grpSpPr bwMode="auto">
          <a:xfrm>
            <a:off x="1143000" y="4114831"/>
            <a:ext cx="1333500" cy="385763"/>
            <a:chOff x="1143000" y="4267200"/>
            <a:chExt cx="1333500" cy="385346"/>
          </a:xfrm>
        </p:grpSpPr>
        <p:sp>
          <p:nvSpPr>
            <p:cNvPr id="12" name="Rectangle 11"/>
            <p:cNvSpPr/>
            <p:nvPr/>
          </p:nvSpPr>
          <p:spPr>
            <a:xfrm>
              <a:off x="1143000" y="4267200"/>
              <a:ext cx="1333500" cy="381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92D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09750" y="4267200"/>
              <a:ext cx="0" cy="3805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43000" y="4457494"/>
              <a:ext cx="13335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447800" y="4267200"/>
              <a:ext cx="0" cy="38534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133600" y="4267200"/>
              <a:ext cx="0" cy="38534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00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1000126"/>
          </a:xfrm>
        </p:spPr>
        <p:txBody>
          <a:bodyPr/>
          <a:lstStyle/>
          <a:p>
            <a:r>
              <a:rPr lang="en-US" sz="4000" dirty="0"/>
              <a:t>Where does OpenCL fit?</a:t>
            </a:r>
            <a:endParaRPr lang="en-US" sz="2400" dirty="0" smtClean="0"/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1103363" y="3284541"/>
            <a:ext cx="3175" cy="2921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790700" y="3810030"/>
            <a:ext cx="0" cy="2889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1790700" y="33528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05" name="Group 138"/>
          <p:cNvGrpSpPr>
            <a:grpSpLocks/>
          </p:cNvGrpSpPr>
          <p:nvPr/>
        </p:nvGrpSpPr>
        <p:grpSpPr bwMode="auto">
          <a:xfrm>
            <a:off x="3429000" y="2819400"/>
            <a:ext cx="1905000" cy="533400"/>
            <a:chOff x="838200" y="3048000"/>
            <a:chExt cx="1905000" cy="533400"/>
          </a:xfrm>
        </p:grpSpPr>
        <p:sp>
          <p:nvSpPr>
            <p:cNvPr id="140" name="Rectangle 139"/>
            <p:cNvSpPr/>
            <p:nvPr/>
          </p:nvSpPr>
          <p:spPr>
            <a:xfrm>
              <a:off x="838200" y="3048000"/>
              <a:ext cx="19050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4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9144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3716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8288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2860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5" name="Rounded Rectangle 144"/>
          <p:cNvSpPr/>
          <p:nvPr/>
        </p:nvSpPr>
        <p:spPr>
          <a:xfrm>
            <a:off x="3505200" y="3581400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</a:p>
        </p:txBody>
      </p:sp>
      <p:grpSp>
        <p:nvGrpSpPr>
          <p:cNvPr id="20509" name="Group 145"/>
          <p:cNvGrpSpPr>
            <a:grpSpLocks/>
          </p:cNvGrpSpPr>
          <p:nvPr/>
        </p:nvGrpSpPr>
        <p:grpSpPr bwMode="auto">
          <a:xfrm>
            <a:off x="3733800" y="4114831"/>
            <a:ext cx="1333500" cy="385763"/>
            <a:chOff x="1143000" y="4267200"/>
            <a:chExt cx="1333500" cy="385346"/>
          </a:xfrm>
        </p:grpSpPr>
        <p:sp>
          <p:nvSpPr>
            <p:cNvPr id="147" name="Rectangle 146"/>
            <p:cNvSpPr/>
            <p:nvPr/>
          </p:nvSpPr>
          <p:spPr>
            <a:xfrm>
              <a:off x="1143000" y="4267200"/>
              <a:ext cx="1333500" cy="381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92D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1809750" y="4267200"/>
              <a:ext cx="0" cy="3805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1143000" y="4457494"/>
              <a:ext cx="13335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1447800" y="4267200"/>
              <a:ext cx="0" cy="38534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133600" y="4267200"/>
              <a:ext cx="0" cy="38534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Arrow Connector 151"/>
          <p:cNvCxnSpPr/>
          <p:nvPr/>
        </p:nvCxnSpPr>
        <p:spPr>
          <a:xfrm flipH="1">
            <a:off x="3694116" y="3284541"/>
            <a:ext cx="3175" cy="2921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381500" y="3810030"/>
            <a:ext cx="0" cy="2889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V="1">
            <a:off x="4381500" y="33528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324600" y="2557475"/>
            <a:ext cx="2209800" cy="22431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514" name="Group 172"/>
          <p:cNvGrpSpPr>
            <a:grpSpLocks/>
          </p:cNvGrpSpPr>
          <p:nvPr/>
        </p:nvGrpSpPr>
        <p:grpSpPr bwMode="auto">
          <a:xfrm>
            <a:off x="6477000" y="2819400"/>
            <a:ext cx="1905000" cy="533400"/>
            <a:chOff x="838200" y="3048000"/>
            <a:chExt cx="1905000" cy="533400"/>
          </a:xfrm>
        </p:grpSpPr>
        <p:sp>
          <p:nvSpPr>
            <p:cNvPr id="174" name="Rectangle 173"/>
            <p:cNvSpPr/>
            <p:nvPr/>
          </p:nvSpPr>
          <p:spPr>
            <a:xfrm>
              <a:off x="838200" y="3048000"/>
              <a:ext cx="19050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4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9144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3716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18288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286000" y="3124200"/>
              <a:ext cx="381000" cy="381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9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CPU</a:t>
              </a:r>
              <a:endParaRPr lang="en-US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9" name="Rounded Rectangle 178"/>
          <p:cNvSpPr/>
          <p:nvPr/>
        </p:nvSpPr>
        <p:spPr>
          <a:xfrm>
            <a:off x="6553200" y="3581400"/>
            <a:ext cx="1752600" cy="228600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OpenCL</a:t>
            </a:r>
          </a:p>
        </p:txBody>
      </p:sp>
      <p:grpSp>
        <p:nvGrpSpPr>
          <p:cNvPr id="20518" name="Group 179"/>
          <p:cNvGrpSpPr>
            <a:grpSpLocks/>
          </p:cNvGrpSpPr>
          <p:nvPr/>
        </p:nvGrpSpPr>
        <p:grpSpPr bwMode="auto">
          <a:xfrm>
            <a:off x="6781800" y="4114831"/>
            <a:ext cx="1333500" cy="385763"/>
            <a:chOff x="1143000" y="4267200"/>
            <a:chExt cx="1333500" cy="385346"/>
          </a:xfrm>
        </p:grpSpPr>
        <p:sp>
          <p:nvSpPr>
            <p:cNvPr id="181" name="Rectangle 180"/>
            <p:cNvSpPr/>
            <p:nvPr/>
          </p:nvSpPr>
          <p:spPr>
            <a:xfrm>
              <a:off x="1143000" y="4267200"/>
              <a:ext cx="1333500" cy="381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74000">
                  <a:srgbClr val="92D050"/>
                </a:gs>
                <a:gs pos="10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809750" y="4267200"/>
              <a:ext cx="0" cy="380588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143000" y="4457494"/>
              <a:ext cx="133350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447800" y="4267200"/>
              <a:ext cx="0" cy="38534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133600" y="4267200"/>
              <a:ext cx="0" cy="385346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/>
          <p:cNvCxnSpPr/>
          <p:nvPr/>
        </p:nvCxnSpPr>
        <p:spPr>
          <a:xfrm flipH="1">
            <a:off x="6742117" y="3284541"/>
            <a:ext cx="3175" cy="2921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7429500" y="3810030"/>
            <a:ext cx="0" cy="288925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7429500" y="3352800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3695700" y="2328894"/>
            <a:ext cx="6350" cy="56673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742137" y="2332042"/>
            <a:ext cx="1587" cy="56356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5" name="Rectangle 67"/>
          <p:cNvSpPr>
            <a:spLocks noChangeArrowheads="1"/>
          </p:cNvSpPr>
          <p:nvPr/>
        </p:nvSpPr>
        <p:spPr bwMode="auto">
          <a:xfrm>
            <a:off x="685800" y="5257830"/>
            <a:ext cx="7848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OpenCL is expressive enough to allow efficient control over all compute engines in a node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50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31775" y="142875"/>
            <a:ext cx="8458200" cy="814388"/>
          </a:xfrm>
        </p:spPr>
        <p:txBody>
          <a:bodyPr/>
          <a:lstStyle/>
          <a:p>
            <a:r>
              <a:rPr lang="en-US" dirty="0" smtClean="0"/>
              <a:t>OpenCL What and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 smtClean="0"/>
              <a:t>OpenCL is a </a:t>
            </a:r>
            <a:r>
              <a:rPr lang="en-US" sz="2000" dirty="0"/>
              <a:t>framework</a:t>
            </a:r>
            <a:r>
              <a:rPr lang="en-US" sz="2000" dirty="0" smtClean="0"/>
              <a:t> for expressing programs where parallel computation is dispatched to any attached </a:t>
            </a:r>
            <a:r>
              <a:rPr lang="en-US" sz="2000" i="1" dirty="0" smtClean="0"/>
              <a:t>heterogeneous</a:t>
            </a:r>
            <a:r>
              <a:rPr lang="en-US" sz="2000" dirty="0" smtClean="0"/>
              <a:t> devices.</a:t>
            </a:r>
          </a:p>
          <a:p>
            <a:pPr marL="274320" indent="-274320">
              <a:spcAft>
                <a:spcPts val="600"/>
              </a:spcAft>
              <a:buFont typeface="Wingdings 3"/>
              <a:buChar char=""/>
              <a:defRPr/>
            </a:pPr>
            <a:r>
              <a:rPr lang="en-US" sz="2000" dirty="0"/>
              <a:t>OpenCL is open, standard and </a:t>
            </a:r>
            <a:r>
              <a:rPr lang="en-US" sz="2000" dirty="0" smtClean="0"/>
              <a:t>royalty-free.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sz="2000" dirty="0" smtClean="0"/>
              <a:t>OpenCL consists of two relatively easy to learn components:</a:t>
            </a:r>
            <a:endParaRPr lang="en-US" sz="2000" dirty="0"/>
          </a:p>
          <a:p>
            <a:pPr marL="617538" lvl="1" indent="-3429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dirty="0" smtClean="0"/>
              <a:t>An </a:t>
            </a:r>
            <a:r>
              <a:rPr lang="en-US" sz="1800" dirty="0"/>
              <a:t>API for the host program to create and submit kernels </a:t>
            </a:r>
            <a:r>
              <a:rPr lang="en-US" sz="1800" dirty="0" smtClean="0"/>
              <a:t>for </a:t>
            </a:r>
            <a:r>
              <a:rPr lang="en-US" sz="1800" dirty="0"/>
              <a:t>execution</a:t>
            </a:r>
          </a:p>
          <a:p>
            <a:pPr marL="1006158" lvl="2" indent="-457200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600" dirty="0"/>
              <a:t>A host based generic header and a vendor supplied library file</a:t>
            </a:r>
          </a:p>
          <a:p>
            <a:pPr marL="731838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800" dirty="0" smtClean="0"/>
              <a:t>A </a:t>
            </a:r>
            <a:r>
              <a:rPr lang="en-US" sz="1800" dirty="0"/>
              <a:t>cross-platform language for expressing </a:t>
            </a:r>
            <a:r>
              <a:rPr lang="en-US" sz="1800" dirty="0" smtClean="0"/>
              <a:t>kernels </a:t>
            </a:r>
            <a:endParaRPr lang="en-US" sz="1800" dirty="0"/>
          </a:p>
          <a:p>
            <a:pPr marL="1006475" lvl="2" indent="-457200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z="1600" dirty="0"/>
              <a:t>Based on C99 C with a some additions, some restrictions and built-in </a:t>
            </a:r>
            <a:r>
              <a:rPr lang="en-US" sz="1600" dirty="0" smtClean="0"/>
              <a:t>functions</a:t>
            </a:r>
            <a:endParaRPr lang="en-US" sz="1600" dirty="0"/>
          </a:p>
          <a:p>
            <a:pPr marL="274320" indent="-274320">
              <a:spcBef>
                <a:spcPts val="600"/>
              </a:spcBef>
              <a:buFont typeface="Wingdings 3"/>
              <a:buChar char=""/>
              <a:defRPr/>
            </a:pPr>
            <a:r>
              <a:rPr lang="en-US" sz="2000" dirty="0" smtClean="0"/>
              <a:t>OpenCL promotes portability of applications from device to device and across generations of a single device roadmap, by</a:t>
            </a:r>
          </a:p>
          <a:p>
            <a:pPr marL="674370" lvl="1" indent="-274320">
              <a:buFont typeface="Wingdings 3"/>
              <a:buChar char=""/>
              <a:defRPr/>
            </a:pPr>
            <a:r>
              <a:rPr lang="en-US" sz="1800" dirty="0" smtClean="0"/>
              <a:t>Abstracting low level communication and dispatch mechanisms, and</a:t>
            </a:r>
          </a:p>
          <a:p>
            <a:pPr marL="674370" lvl="1" indent="-274320">
              <a:buFont typeface="Wingdings 3"/>
              <a:buChar char=""/>
              <a:defRPr/>
            </a:pPr>
            <a:r>
              <a:rPr lang="en-US" sz="1800" dirty="0" smtClean="0"/>
              <a:t>Using a more descriptive rather than prescriptive data parallel kernel + enqueue mechanism.</a:t>
            </a:r>
            <a:endParaRPr lang="en-US" sz="1800" dirty="0"/>
          </a:p>
          <a:p>
            <a:pPr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B7944B-C21E-4E74-BDE3-4F3FC483955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410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EAEAE"/>
      </a:accent2>
      <a:accent3>
        <a:srgbClr val="117788"/>
      </a:accent3>
      <a:accent4>
        <a:srgbClr val="404040"/>
      </a:accent4>
      <a:accent5>
        <a:srgbClr val="7F7F7F"/>
      </a:accent5>
      <a:accent6>
        <a:srgbClr val="32B4CE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TI_Standard_PowerPoint-v2 (3)</Template>
  <TotalTime>3189</TotalTime>
  <Words>4015</Words>
  <Application>Microsoft Office PowerPoint</Application>
  <PresentationFormat>On-screen Show (4:3)</PresentationFormat>
  <Paragraphs>962</Paragraphs>
  <Slides>44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FinalPowerpoint</vt:lpstr>
      <vt:lpstr>Visio</vt:lpstr>
      <vt:lpstr>Acrobat Document</vt:lpstr>
      <vt:lpstr>OpenCL™</vt:lpstr>
      <vt:lpstr>Where does OpenCL fit?</vt:lpstr>
      <vt:lpstr>What are the target markets?</vt:lpstr>
      <vt:lpstr>Where does OpenCL fit?</vt:lpstr>
      <vt:lpstr>Where does OpenCL fit?</vt:lpstr>
      <vt:lpstr>Where does OpenCL fit?</vt:lpstr>
      <vt:lpstr>Where does OpenCL fit?</vt:lpstr>
      <vt:lpstr>Where does OpenCL fit?</vt:lpstr>
      <vt:lpstr>OpenCL What and Why</vt:lpstr>
      <vt:lpstr>OpenCL Platform Model</vt:lpstr>
      <vt:lpstr>Host API Languages</vt:lpstr>
      <vt:lpstr>OpenCL Example Code</vt:lpstr>
      <vt:lpstr>How to build an OpenCL application</vt:lpstr>
      <vt:lpstr>Platform Layer</vt:lpstr>
      <vt:lpstr>OpenCL Execution Model</vt:lpstr>
      <vt:lpstr>Data Parallel Kernel Execution </vt:lpstr>
      <vt:lpstr>Execution Order: work-items and workgroups</vt:lpstr>
      <vt:lpstr>Vector Sum Reduction Example</vt:lpstr>
      <vt:lpstr>Parallel Vector Sum Reduction</vt:lpstr>
      <vt:lpstr>Parallel Vector Sum Reduction  (Iterative DSP)</vt:lpstr>
      <vt:lpstr>OpenCL Example - Revisited</vt:lpstr>
      <vt:lpstr>OpenCL Memory Model</vt:lpstr>
      <vt:lpstr>Parallel Vector Sum Reduction  (local memory)</vt:lpstr>
      <vt:lpstr>Memory Resources</vt:lpstr>
      <vt:lpstr>Distinct Host and Global Device Memory</vt:lpstr>
      <vt:lpstr>Shared Host and Global Device Memory</vt:lpstr>
      <vt:lpstr>OpenCL Example - Revisited</vt:lpstr>
      <vt:lpstr>OpenCL Synchronization</vt:lpstr>
      <vt:lpstr>OpenCL Dependencies using Events</vt:lpstr>
      <vt:lpstr>Using Events on the Host</vt:lpstr>
      <vt:lpstr>OpenCL Example – Building Kernels</vt:lpstr>
      <vt:lpstr>Building Kernels – Online Compilation</vt:lpstr>
      <vt:lpstr>Building Kernels – Offline Compilation</vt:lpstr>
      <vt:lpstr>OpenCL Operational Flow</vt:lpstr>
      <vt:lpstr>OpenCL C Language</vt:lpstr>
      <vt:lpstr>Native Vector Types</vt:lpstr>
      <vt:lpstr>TI OpenCL 1.1 Products* </vt:lpstr>
      <vt:lpstr>TI OpenCL Coming Soon!</vt:lpstr>
      <vt:lpstr>OpenCL 1.2</vt:lpstr>
      <vt:lpstr>OpenCL 1.2 Custom Device</vt:lpstr>
      <vt:lpstr>OpenCL Custom Device Example</vt:lpstr>
      <vt:lpstr>Custom Device w/ Built-in Kernel</vt:lpstr>
      <vt:lpstr> OpenCL Custom Device Why?</vt:lpstr>
      <vt:lpstr>OpenCL 1.2 Device Partitioning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OpenCL™</dc:title>
  <dc:creator>Alan Ward</dc:creator>
  <cp:lastModifiedBy>Ran Katzur</cp:lastModifiedBy>
  <cp:revision>66</cp:revision>
  <dcterms:created xsi:type="dcterms:W3CDTF">2013-06-03T15:55:53Z</dcterms:created>
  <dcterms:modified xsi:type="dcterms:W3CDTF">2013-07-22T14:16:03Z</dcterms:modified>
</cp:coreProperties>
</file>