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diagrams/layout1.xml" ContentType="application/vnd.openxmlformats-officedocument.drawingml.diagramLayout+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4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322" r:id="rId14"/>
    <p:sldId id="323" r:id="rId15"/>
    <p:sldId id="308" r:id="rId16"/>
    <p:sldId id="270" r:id="rId17"/>
    <p:sldId id="271" r:id="rId18"/>
    <p:sldId id="317" r:id="rId19"/>
    <p:sldId id="319" r:id="rId20"/>
    <p:sldId id="318" r:id="rId21"/>
    <p:sldId id="272" r:id="rId22"/>
    <p:sldId id="310" r:id="rId23"/>
    <p:sldId id="311" r:id="rId24"/>
    <p:sldId id="312" r:id="rId25"/>
    <p:sldId id="313" r:id="rId26"/>
    <p:sldId id="314" r:id="rId27"/>
    <p:sldId id="309" r:id="rId28"/>
    <p:sldId id="315" r:id="rId29"/>
    <p:sldId id="276" r:id="rId30"/>
    <p:sldId id="277" r:id="rId31"/>
    <p:sldId id="278" r:id="rId32"/>
    <p:sldId id="280" r:id="rId33"/>
    <p:sldId id="279"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321" r:id="rId51"/>
    <p:sldId id="303" r:id="rId52"/>
    <p:sldId id="297" r:id="rId53"/>
    <p:sldId id="307" r:id="rId54"/>
    <p:sldId id="305" r:id="rId55"/>
    <p:sldId id="306" r:id="rId56"/>
    <p:sldId id="304" r:id="rId57"/>
    <p:sldId id="298" r:id="rId58"/>
    <p:sldId id="299" r:id="rId59"/>
    <p:sldId id="300" r:id="rId6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4" autoAdjust="0"/>
  </p:normalViewPr>
  <p:slideViewPr>
    <p:cSldViewPr snapToGrid="0" snapToObjects="1">
      <p:cViewPr varScale="1">
        <p:scale>
          <a:sx n="82" d="100"/>
          <a:sy n="82" d="100"/>
        </p:scale>
        <p:origin x="-7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2/6/2013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xmlns=""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14</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17</a:t>
            </a:fld>
            <a:endParaRPr lang="en-US" dirty="0" smtClean="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18</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20</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21</a:t>
            </a:fld>
            <a:endParaRPr lang="en-US" dirty="0">
              <a:solidFill>
                <a:prstClr val="black"/>
              </a:solidFill>
            </a:endParaRPr>
          </a:p>
        </p:txBody>
      </p:sp>
    </p:spTree>
    <p:extLst>
      <p:ext uri="{BB962C8B-B14F-4D97-AF65-F5344CB8AC3E}">
        <p14:creationId xmlns:p14="http://schemas.microsoft.com/office/powerpoint/2010/main" xmlns="" val="3536312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29</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31</a:t>
            </a:fld>
            <a:endParaRPr lang="en-US" dirty="0" smtClean="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33</a:t>
            </a:fld>
            <a:endParaRPr lang="en-US" dirty="0">
              <a:solidFill>
                <a:prstClr val="black"/>
              </a:solidFill>
            </a:endParaRPr>
          </a:p>
        </p:txBody>
      </p:sp>
    </p:spTree>
    <p:extLst>
      <p:ext uri="{BB962C8B-B14F-4D97-AF65-F5344CB8AC3E}">
        <p14:creationId xmlns:p14="http://schemas.microsoft.com/office/powerpoint/2010/main" xmlns="" val="2455785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36</a:t>
            </a:fld>
            <a:endParaRPr lang="en-US" dirty="0" smtClean="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37</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39</a:t>
            </a:fld>
            <a:endParaRPr lang="en-US" dirty="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41</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43</a:t>
            </a:fld>
            <a:endParaRPr lang="en-US" dirty="0" smtClean="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44</a:t>
            </a:fld>
            <a:endParaRPr lang="en-US" dirty="0">
              <a:solidFill>
                <a:prstClr val="black"/>
              </a:solidFill>
            </a:endParaRPr>
          </a:p>
        </p:txBody>
      </p:sp>
    </p:spTree>
    <p:extLst>
      <p:ext uri="{BB962C8B-B14F-4D97-AF65-F5344CB8AC3E}">
        <p14:creationId xmlns:p14="http://schemas.microsoft.com/office/powerpoint/2010/main" xmlns="" val="3385157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46</a:t>
            </a:fld>
            <a:endParaRPr lang="en-US" dirty="0" smtClean="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49</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50</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52</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57</a:t>
            </a:fld>
            <a:endParaRPr lang="en-US" dirty="0" smtClean="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6</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8</a:t>
            </a:fld>
            <a:endParaRPr lang="en-US" dirty="0"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12</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9475550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6"/>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p14="http://schemas.microsoft.com/office/powerpoint/2010/main" xmlns=""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iki.linaro.org/WorkingGroups/ToolChain" TargetMode="External"/><Relationship Id="rId2" Type="http://schemas.openxmlformats.org/officeDocument/2006/relationships/hyperlink" Target="http://linaro.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en.wikipedia.org/wiki/Binary_code" TargetMode="External"/><Relationship Id="rId3" Type="http://schemas.openxmlformats.org/officeDocument/2006/relationships/hyperlink" Target="http://en.wikipedia.org/wiki/Just-in-time_compilation" TargetMode="External"/><Relationship Id="rId7" Type="http://schemas.openxmlformats.org/officeDocument/2006/relationships/hyperlink" Target="http://en.wikipedia.org/wiki/Dynamic_translation" TargetMode="External"/><Relationship Id="rId2" Type="http://schemas.openxmlformats.org/officeDocument/2006/relationships/hyperlink" Target="http://en.wikipedia.org/wiki/Virtual_machine" TargetMode="External"/><Relationship Id="rId1" Type="http://schemas.openxmlformats.org/officeDocument/2006/relationships/slideLayout" Target="../slideLayouts/slideLayout2.xml"/><Relationship Id="rId6" Type="http://schemas.openxmlformats.org/officeDocument/2006/relationships/hyperlink" Target="http://en.wikipedia.org/wiki/Static_single_assignment_form" TargetMode="External"/><Relationship Id="rId5" Type="http://schemas.openxmlformats.org/officeDocument/2006/relationships/hyperlink" Target="http://en.wikipedia.org/wiki/Central_processing_unit" TargetMode="External"/><Relationship Id="rId4" Type="http://schemas.openxmlformats.org/officeDocument/2006/relationships/hyperlink" Target="http://en.wikipedia.org/wiki/Dynamic_recompilation"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en.wikipedia.org/wiki/Daemon_(Unix)" TargetMode="External"/><Relationship Id="rId13" Type="http://schemas.openxmlformats.org/officeDocument/2006/relationships/hyperlink" Target="http://en.wikipedia.org/wiki/Source_code" TargetMode="External"/><Relationship Id="rId3" Type="http://schemas.openxmlformats.org/officeDocument/2006/relationships/hyperlink" Target="http://en.wikipedia.org/wiki/Profiling_(computer_programming)" TargetMode="External"/><Relationship Id="rId7" Type="http://schemas.openxmlformats.org/officeDocument/2006/relationships/hyperlink" Target="http://en.wikipedia.org/wiki/User-space" TargetMode="External"/><Relationship Id="rId12" Type="http://schemas.openxmlformats.org/officeDocument/2006/relationships/hyperlink" Target="http://en.wikipedia.org/wiki/Code_Coverage" TargetMode="External"/><Relationship Id="rId2" Type="http://schemas.openxmlformats.org/officeDocument/2006/relationships/hyperlink" Target="http://en.wikipedia.org/wiki/Statistical" TargetMode="External"/><Relationship Id="rId16" Type="http://schemas.openxmlformats.org/officeDocument/2006/relationships/hyperlink" Target="http://en.wikipedia.org/wiki/Call_graph" TargetMode="External"/><Relationship Id="rId1" Type="http://schemas.openxmlformats.org/officeDocument/2006/relationships/slideLayout" Target="../slideLayouts/slideLayout2.xml"/><Relationship Id="rId6" Type="http://schemas.openxmlformats.org/officeDocument/2006/relationships/hyperlink" Target="http://en.wikipedia.org/wiki/Kernel_(computing)" TargetMode="External"/><Relationship Id="rId11" Type="http://schemas.openxmlformats.org/officeDocument/2006/relationships/hyperlink" Target="http://en.wikipedia.org/wiki/Process_(computing)" TargetMode="External"/><Relationship Id="rId5" Type="http://schemas.openxmlformats.org/officeDocument/2006/relationships/hyperlink" Target="http://en.wikipedia.org/wiki/Linux_kernel" TargetMode="External"/><Relationship Id="rId15" Type="http://schemas.openxmlformats.org/officeDocument/2006/relationships/hyperlink" Target="http://en.wikipedia.org/wiki/Computer_program" TargetMode="External"/><Relationship Id="rId10" Type="http://schemas.openxmlformats.org/officeDocument/2006/relationships/hyperlink" Target="http://en.wikipedia.org/wiki/Device_driver" TargetMode="External"/><Relationship Id="rId4" Type="http://schemas.openxmlformats.org/officeDocument/2006/relationships/hyperlink" Target="http://en.wikipedia.org/wiki/Linux" TargetMode="External"/><Relationship Id="rId9" Type="http://schemas.openxmlformats.org/officeDocument/2006/relationships/hyperlink" Target="http://en.wikipedia.org/wiki/Interrupt_routines" TargetMode="External"/><Relationship Id="rId14" Type="http://schemas.openxmlformats.org/officeDocument/2006/relationships/hyperlink" Target="http://en.wikipedia.org/wiki/GNU_Compiler_Collection"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u-boot.sourceforge.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Main_memory" TargetMode="External"/><Relationship Id="rId7" Type="http://schemas.openxmlformats.org/officeDocument/2006/relationships/hyperlink" Target="http://en.wikipedia.org/wiki/Crossbar_switch" TargetMode="External"/><Relationship Id="rId2" Type="http://schemas.openxmlformats.org/officeDocument/2006/relationships/hyperlink" Target="http://en.wikipedia.org/wiki/Multiprocessor" TargetMode="External"/><Relationship Id="rId1" Type="http://schemas.openxmlformats.org/officeDocument/2006/relationships/slideLayout" Target="../slideLayouts/slideLayout2.xml"/><Relationship Id="rId6" Type="http://schemas.openxmlformats.org/officeDocument/2006/relationships/hyperlink" Target="http://en.wikipedia.org/wiki/System_bus" TargetMode="External"/><Relationship Id="rId5" Type="http://schemas.openxmlformats.org/officeDocument/2006/relationships/hyperlink" Target="http://en.wikipedia.org/wiki/Multiprocessing" TargetMode="External"/><Relationship Id="rId4" Type="http://schemas.openxmlformats.org/officeDocument/2006/relationships/hyperlink" Target="http://en.wikipedia.org/wiki/Multi-cor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6wind.com/market/network-appliances" TargetMode="External"/><Relationship Id="rId7" Type="http://schemas.openxmlformats.org/officeDocument/2006/relationships/hyperlink" Target="http://searchvmware.techtarget.com/definition/VMware" TargetMode="External"/><Relationship Id="rId2" Type="http://schemas.openxmlformats.org/officeDocument/2006/relationships/hyperlink" Target="http://www.6wind.com/market/mobile-infrastructure-2" TargetMode="External"/><Relationship Id="rId1" Type="http://schemas.openxmlformats.org/officeDocument/2006/relationships/slideLayout" Target="../slideLayouts/slideLayout2.xml"/><Relationship Id="rId6" Type="http://schemas.openxmlformats.org/officeDocument/2006/relationships/hyperlink" Target="http://searchnetworking.techtarget.com/definition/client-server" TargetMode="External"/><Relationship Id="rId5" Type="http://schemas.openxmlformats.org/officeDocument/2006/relationships/hyperlink" Target="http://searchdatacenter.techtarget.com/definition/VM" TargetMode="External"/><Relationship Id="rId4" Type="http://schemas.openxmlformats.org/officeDocument/2006/relationships/hyperlink" Target="http://www.6wind.com/market/data-center-networking"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22.xml"/><Relationship Id="rId7"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s/_rels/slide48.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29.xml"/><Relationship Id="rId7" Type="http://schemas.openxmlformats.org/officeDocument/2006/relationships/hyperlink" Target="http://focus.ti.com/docs/prod/folders/print/tms320c6670.html"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36.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30.xml"/><Relationship Id="rId9" Type="http://schemas.openxmlformats.org/officeDocument/2006/relationships/hyperlink" Target="http://processors.wiki.ti.com/index.php/Category:Code_Composer_Studio_v5"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37.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31.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hyperlink" Target="https://launchpad.net/linaro-toolchain-binaries/trunk/2012.03"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59.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2.xml"/><Relationship Id="rId4" Type="http://schemas.openxmlformats.org/officeDocument/2006/relationships/hyperlink" Target="http://e2e.ti.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52400" y="762000"/>
            <a:ext cx="8839200" cy="449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algn="ctr" defTabSz="914400"/>
            <a:r>
              <a:rPr lang="en-US" sz="4000" dirty="0" smtClean="0">
                <a:solidFill>
                  <a:srgbClr val="000000"/>
                </a:solidFill>
                <a:latin typeface="Arial"/>
                <a:cs typeface="Arial"/>
              </a:rPr>
              <a:t>KeyStone I &amp; II </a:t>
            </a:r>
            <a:br>
              <a:rPr lang="en-US" sz="4000" dirty="0" smtClean="0">
                <a:solidFill>
                  <a:srgbClr val="000000"/>
                </a:solidFill>
                <a:latin typeface="Arial"/>
                <a:cs typeface="Arial"/>
              </a:rPr>
            </a:br>
            <a:r>
              <a:rPr lang="en-US" sz="4000" dirty="0" smtClean="0">
                <a:solidFill>
                  <a:srgbClr val="000000"/>
                </a:solidFill>
                <a:latin typeface="Arial"/>
                <a:cs typeface="Arial"/>
              </a:rPr>
              <a:t>Software</a:t>
            </a:r>
            <a:r>
              <a:rPr lang="en-US" sz="4000" dirty="0">
                <a:solidFill>
                  <a:srgbClr val="000000"/>
                </a:solidFill>
                <a:latin typeface="Arial"/>
                <a:cs typeface="Arial"/>
              </a:rPr>
              <a:t> </a:t>
            </a:r>
            <a:r>
              <a:rPr lang="en-US" sz="4000" dirty="0" smtClean="0">
                <a:solidFill>
                  <a:srgbClr val="000000"/>
                </a:solidFill>
                <a:latin typeface="Arial"/>
                <a:cs typeface="Arial"/>
              </a:rPr>
              <a:t>Ecosystem Overview </a:t>
            </a:r>
            <a:br>
              <a:rPr lang="en-US" sz="4000" dirty="0" smtClean="0">
                <a:solidFill>
                  <a:srgbClr val="000000"/>
                </a:solidFill>
                <a:latin typeface="Arial"/>
                <a:cs typeface="Arial"/>
              </a:rPr>
            </a:br>
            <a:r>
              <a:rPr lang="en-US" sz="4000" dirty="0" smtClean="0">
                <a:latin typeface="Arial"/>
                <a:cs typeface="Arial"/>
              </a:rPr>
              <a:t/>
            </a:r>
            <a:br>
              <a:rPr lang="en-US" sz="4000" dirty="0" smtClean="0">
                <a:latin typeface="Arial"/>
                <a:cs typeface="Arial"/>
              </a:rPr>
            </a:br>
            <a:r>
              <a:rPr lang="en-US" sz="2800" b="0" dirty="0" smtClean="0">
                <a:solidFill>
                  <a:srgbClr val="000000"/>
                </a:solidFill>
                <a:latin typeface="Arial"/>
                <a:cs typeface="Arial"/>
              </a:rPr>
              <a:t>Multicore Processors</a:t>
            </a:r>
          </a:p>
        </p:txBody>
      </p:sp>
    </p:spTree>
    <p:custDataLst>
      <p:tags r:id="rId1"/>
    </p:custDataLst>
    <p:extLst>
      <p:ext uri="{BB962C8B-B14F-4D97-AF65-F5344CB8AC3E}">
        <p14:creationId xmlns:p14="http://schemas.microsoft.com/office/powerpoint/2010/main" xmlns="" val="5101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C:\Documents and Settings\a0132923\My Documents\MyConnectFiles\ScreenCapture\gurnani@ti.com\gurnani@ti.com_20121025_045200.png"/>
          <p:cNvPicPr>
            <a:picLocks noChangeAspect="1" noChangeArrowheads="1"/>
          </p:cNvPicPr>
          <p:nvPr/>
        </p:nvPicPr>
        <p:blipFill>
          <a:blip r:embed="rId2" cstate="print"/>
          <a:srcRect r="43391" b="-1493"/>
          <a:stretch>
            <a:fillRect/>
          </a:stretch>
        </p:blipFill>
        <p:spPr bwMode="auto">
          <a:xfrm>
            <a:off x="914400" y="1143000"/>
            <a:ext cx="6324599" cy="4057289"/>
          </a:xfrm>
          <a:prstGeom prst="rect">
            <a:avLst/>
          </a:prstGeom>
          <a:noFill/>
        </p:spPr>
      </p:pic>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2</a:t>
            </a:r>
            <a:endParaRPr lang="en-US" sz="4000" dirty="0"/>
          </a:p>
        </p:txBody>
      </p:sp>
    </p:spTree>
    <p:extLst>
      <p:ext uri="{BB962C8B-B14F-4D97-AF65-F5344CB8AC3E}">
        <p14:creationId xmlns:p14="http://schemas.microsoft.com/office/powerpoint/2010/main" xmlns="" val="1991023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b="1"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1817535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3600" dirty="0" smtClean="0">
                <a:cs typeface="Arial"/>
              </a:rPr>
              <a:t>C66x MCSDK  for Keystone 2</a:t>
            </a:r>
            <a:endParaRPr lang="en-US" sz="3600" b="0" dirty="0"/>
          </a:p>
        </p:txBody>
      </p:sp>
    </p:spTree>
    <p:custDataLst>
      <p:tags r:id="rId1"/>
    </p:custDataLst>
    <p:extLst>
      <p:ext uri="{BB962C8B-B14F-4D97-AF65-F5344CB8AC3E}">
        <p14:creationId xmlns:p14="http://schemas.microsoft.com/office/powerpoint/2010/main" xmlns=""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8425"/>
            <a:ext cx="8686800" cy="369332"/>
          </a:xfrm>
          <a:prstGeom prst="rect">
            <a:avLst/>
          </a:prstGeom>
          <a:solidFill>
            <a:schemeClr val="bg1"/>
          </a:solidFill>
        </p:spPr>
        <p:txBody>
          <a:bodyPr wrap="square" rtlCol="0">
            <a:spAutoFit/>
          </a:bodyPr>
          <a:lstStyle/>
          <a:p>
            <a:endParaRPr lang="en-US" dirty="0"/>
          </a:p>
        </p:txBody>
      </p:sp>
      <p:sp>
        <p:nvSpPr>
          <p:cNvPr id="9218" name="Title 1"/>
          <p:cNvSpPr>
            <a:spLocks noGrp="1"/>
          </p:cNvSpPr>
          <p:nvPr>
            <p:ph type="title"/>
          </p:nvPr>
        </p:nvSpPr>
        <p:spPr>
          <a:xfrm>
            <a:off x="457200" y="0"/>
            <a:ext cx="8229600" cy="715962"/>
          </a:xfrm>
        </p:spPr>
        <p:txBody>
          <a:bodyPr/>
          <a:lstStyle/>
          <a:p>
            <a:pPr eaLnBrk="1" hangingPunct="1"/>
            <a:r>
              <a:rPr lang="en-US" sz="36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p:oleObj spid="_x0000_s33794"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176044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buFont typeface="+mj-lt"/>
              <a:buAutoNum type="arabicPeriod"/>
              <a:defRPr/>
            </a:pPr>
            <a:r>
              <a:rPr lang="en-US" sz="2600" dirty="0" smtClean="0">
                <a:latin typeface="Arial"/>
                <a:cs typeface="Arial"/>
              </a:rPr>
              <a:t>Based on DSPBIOS that supported many generations of TI DSP</a:t>
            </a:r>
          </a:p>
          <a:p>
            <a:pPr marL="514350" indent="-514350" eaLnBrk="1" fontAlgn="auto" hangingPunct="1">
              <a:spcAft>
                <a:spcPts val="0"/>
              </a:spcAft>
              <a:buFont typeface="+mj-lt"/>
              <a:buAutoNum type="arabicPeriod"/>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buFont typeface="+mj-lt"/>
              <a:buAutoNum type="arabicPeriod"/>
              <a:defRPr/>
            </a:pPr>
            <a:r>
              <a:rPr lang="en-US" sz="2600" dirty="0" smtClean="0">
                <a:latin typeface="Arial"/>
                <a:cs typeface="Arial"/>
              </a:rPr>
              <a:t>A complete training presentation is dedicated to SYS/BIOS </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Tree>
    <p:custDataLst>
      <p:tags r:id="rId1"/>
    </p:custDataLst>
    <p:extLst>
      <p:ext uri="{BB962C8B-B14F-4D97-AF65-F5344CB8AC3E}">
        <p14:creationId xmlns:p14="http://schemas.microsoft.com/office/powerpoint/2010/main" xmlns="" val="1544244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b="1"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Title 3"/>
          <p:cNvSpPr>
            <a:spLocks noGrp="1"/>
          </p:cNvSpPr>
          <p:nvPr>
            <p:ph type="title"/>
          </p:nvPr>
        </p:nvSpPr>
        <p:spPr>
          <a:xfrm>
            <a:off x="152400" y="76200"/>
            <a:ext cx="8763000" cy="762000"/>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103584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4197885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3" cstate="print"/>
          <a:srcRect/>
          <a:stretch>
            <a:fillRect/>
          </a:stretch>
        </p:blipFill>
        <p:spPr bwMode="auto">
          <a:xfrm>
            <a:off x="3276600" y="5867400"/>
            <a:ext cx="1524000" cy="581025"/>
          </a:xfrm>
          <a:prstGeom prst="rect">
            <a:avLst/>
          </a:prstGeom>
          <a:noFill/>
          <a:ln w="9525">
            <a:noFill/>
            <a:round/>
            <a:headEnd/>
            <a:tailEnd/>
          </a:ln>
          <a:effectLst/>
        </p:spPr>
      </p:pic>
      <p:pic>
        <p:nvPicPr>
          <p:cNvPr id="12295" name="Picture 7"/>
          <p:cNvPicPr>
            <a:picLocks noChangeAspect="1" noChangeArrowheads="1"/>
          </p:cNvPicPr>
          <p:nvPr/>
        </p:nvPicPr>
        <p:blipFill>
          <a:blip r:embed="rId4" cstate="print"/>
          <a:srcRect/>
          <a:stretch>
            <a:fillRect/>
          </a:stretch>
        </p:blipFill>
        <p:spPr bwMode="auto">
          <a:xfrm>
            <a:off x="5029200" y="5867400"/>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5" cstate="print"/>
          <a:srcRect/>
          <a:stretch>
            <a:fillRect/>
          </a:stretch>
        </p:blipFill>
        <p:spPr bwMode="auto">
          <a:xfrm>
            <a:off x="6629400" y="5867400"/>
            <a:ext cx="2298700" cy="485775"/>
          </a:xfrm>
          <a:prstGeom prst="rect">
            <a:avLst/>
          </a:prstGeom>
          <a:noFill/>
          <a:ln w="9525">
            <a:noFill/>
            <a:round/>
            <a:headEnd/>
            <a:tailEnd/>
          </a:ln>
          <a:effectLst/>
        </p:spPr>
      </p:pic>
      <p:grpSp>
        <p:nvGrpSpPr>
          <p:cNvPr id="2" name="Group 17"/>
          <p:cNvGrpSpPr/>
          <p:nvPr/>
        </p:nvGrpSpPr>
        <p:grpSpPr>
          <a:xfrm>
            <a:off x="3276600" y="1143000"/>
            <a:ext cx="5431766" cy="4648200"/>
            <a:chOff x="5313872" y="2682814"/>
            <a:chExt cx="3623094" cy="3140324"/>
          </a:xfrm>
        </p:grpSpPr>
        <p:pic>
          <p:nvPicPr>
            <p:cNvPr id="17" name="Picture 16" descr="Linux-Contrib-3.4.png"/>
            <p:cNvPicPr>
              <a:picLocks noChangeAspect="1"/>
            </p:cNvPicPr>
            <p:nvPr/>
          </p:nvPicPr>
          <p:blipFill>
            <a:blip r:embed="rId6"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Linux Perspective:</a:t>
            </a:r>
            <a:br>
              <a:rPr lang="en-US" sz="4000" dirty="0" smtClean="0">
                <a:solidFill>
                  <a:srgbClr val="000000"/>
                </a:solidFill>
                <a:latin typeface="Calibri"/>
                <a:cs typeface="Arial"/>
              </a:rPr>
            </a:br>
            <a:r>
              <a:rPr lang="en-US" sz="4000" dirty="0" smtClean="0">
                <a:solidFill>
                  <a:srgbClr val="000000"/>
                </a:solidFill>
                <a:latin typeface="Calibri"/>
                <a:cs typeface="Arial"/>
              </a:rPr>
              <a:t>TI Open </a:t>
            </a:r>
            <a:r>
              <a:rPr lang="en-US" sz="4000" dirty="0">
                <a:solidFill>
                  <a:srgbClr val="000000"/>
                </a:solidFill>
                <a:latin typeface="Calibri"/>
                <a:cs typeface="Arial"/>
              </a:rPr>
              <a:t>Source </a:t>
            </a:r>
            <a:r>
              <a:rPr lang="en-US" sz="4000" dirty="0" smtClean="0">
                <a:solidFill>
                  <a:srgbClr val="000000"/>
                </a:solidFill>
                <a:latin typeface="Calibri"/>
                <a:cs typeface="Arial"/>
              </a:rPr>
              <a:t>Presence</a:t>
            </a:r>
            <a:endParaRPr lang="en-US" sz="4000" dirty="0">
              <a:solidFill>
                <a:srgbClr val="000000"/>
              </a:solidFill>
              <a:latin typeface="Calibri"/>
              <a:cs typeface="Arial"/>
            </a:endParaRPr>
          </a:p>
        </p:txBody>
      </p:sp>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172901" y="6065134"/>
            <a:ext cx="6165448" cy="474562"/>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3600" dirty="0" smtClean="0">
                <a:solidFill>
                  <a:srgbClr val="000000"/>
                </a:solidFill>
                <a:latin typeface="Calibri"/>
                <a:cs typeface="Arial"/>
              </a:rPr>
              <a:t>TI </a:t>
            </a:r>
            <a:r>
              <a:rPr lang="en-US" sz="3600" dirty="0">
                <a:solidFill>
                  <a:srgbClr val="000000"/>
                </a:solidFill>
                <a:latin typeface="Calibri"/>
                <a:cs typeface="Arial"/>
              </a:rPr>
              <a:t>Open Source </a:t>
            </a:r>
            <a:r>
              <a:rPr lang="en-US" sz="3600" dirty="0" smtClean="0">
                <a:solidFill>
                  <a:srgbClr val="000000"/>
                </a:solidFill>
                <a:latin typeface="Calibri"/>
                <a:cs typeface="Arial"/>
              </a:rPr>
              <a:t>Presence For ARM</a:t>
            </a:r>
            <a:endParaRPr lang="en-US" sz="3600" dirty="0">
              <a:solidFill>
                <a:srgbClr val="000000"/>
              </a:solidFill>
              <a:latin typeface="Calibri"/>
              <a:cs typeface="Arial"/>
            </a:endParaRPr>
          </a:p>
        </p:txBody>
      </p:sp>
      <p:pic>
        <p:nvPicPr>
          <p:cNvPr id="1026" name="Picture 2"/>
          <p:cNvPicPr>
            <a:picLocks noChangeAspect="1" noChangeArrowheads="1"/>
          </p:cNvPicPr>
          <p:nvPr/>
        </p:nvPicPr>
        <p:blipFill>
          <a:blip r:embed="rId3"/>
          <a:srcRect/>
          <a:stretch>
            <a:fillRect/>
          </a:stretch>
        </p:blipFill>
        <p:spPr bwMode="auto">
          <a:xfrm>
            <a:off x="1069672" y="1053296"/>
            <a:ext cx="6268677" cy="4849792"/>
          </a:xfrm>
          <a:prstGeom prst="rect">
            <a:avLst/>
          </a:prstGeom>
          <a:noFill/>
          <a:ln w="9525">
            <a:noFill/>
            <a:miter lim="800000"/>
            <a:headEnd/>
            <a:tailEnd/>
          </a:ln>
        </p:spPr>
      </p:pic>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b="0"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Tree>
    <p:custDataLst>
      <p:tags r:id="rId1"/>
    </p:custDataLst>
    <p:extLst>
      <p:ext uri="{BB962C8B-B14F-4D97-AF65-F5344CB8AC3E}">
        <p14:creationId xmlns:p14="http://schemas.microsoft.com/office/powerpoint/2010/main" xmlns=""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400" kern="0" dirty="0" smtClean="0">
                <a:solidFill>
                  <a:srgbClr val="000000"/>
                </a:solidFill>
                <a:latin typeface="Calibri"/>
              </a:rPr>
              <a:t>ARM Linux </a:t>
            </a:r>
            <a:r>
              <a:rPr lang="en-US" sz="4400" kern="0" dirty="0">
                <a:solidFill>
                  <a:srgbClr val="000000"/>
                </a:solidFill>
                <a:latin typeface="Calibri"/>
              </a:rPr>
              <a:t>Perspective: Overview</a:t>
            </a:r>
          </a:p>
        </p:txBody>
      </p:sp>
    </p:spTree>
    <p:custDataLst>
      <p:tags r:id="rId1"/>
    </p:custDataLst>
    <p:extLst>
      <p:ext uri="{BB962C8B-B14F-4D97-AF65-F5344CB8AC3E}">
        <p14:creationId xmlns:p14="http://schemas.microsoft.com/office/powerpoint/2010/main" xmlns="" val="221839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20227095"/>
              </p:ext>
            </p:extLst>
          </p:nvPr>
        </p:nvGraphicFramePr>
        <p:xfrm>
          <a:off x="457200" y="9906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16414935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ToolChain</a:t>
            </a:r>
            <a:endParaRPr lang="en-US" sz="3600" dirty="0"/>
          </a:p>
        </p:txBody>
      </p:sp>
      <p:sp>
        <p:nvSpPr>
          <p:cNvPr id="3" name="Content Placeholder 2"/>
          <p:cNvSpPr>
            <a:spLocks noGrp="1"/>
          </p:cNvSpPr>
          <p:nvPr>
            <p:ph idx="1"/>
          </p:nvPr>
        </p:nvSpPr>
        <p:spPr/>
        <p:txBody>
          <a:bodyPr/>
          <a:lstStyle/>
          <a:p>
            <a:r>
              <a:rPr lang="en-US" sz="1800" b="1" dirty="0" smtClean="0"/>
              <a:t>Linaro (ARM) </a:t>
            </a:r>
          </a:p>
          <a:p>
            <a:pPr lvl="1"/>
            <a:r>
              <a:rPr lang="en-US" sz="1600" dirty="0" smtClean="0">
                <a:hlinkClick r:id="rId2"/>
              </a:rPr>
              <a:t>Linaro</a:t>
            </a:r>
            <a:r>
              <a:rPr lang="en-US" sz="1600" dirty="0" smtClean="0"/>
              <a:t> releases </a:t>
            </a:r>
            <a:r>
              <a:rPr lang="en-US" sz="1600" dirty="0" smtClean="0">
                <a:hlinkClick r:id="rId3"/>
              </a:rPr>
              <a:t>optimized toolchains</a:t>
            </a:r>
            <a:r>
              <a:rPr lang="en-US" sz="1600" dirty="0" smtClean="0"/>
              <a:t>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1600" dirty="0" smtClean="0"/>
              <a:t>Native toolchains are available through the standard gcc toolchain in Ubuntu. Cross toolchains are available to Ubuntu users through special packages</a:t>
            </a:r>
          </a:p>
          <a:p>
            <a:endParaRPr lang="en-US" sz="1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Debug</a:t>
            </a:r>
            <a:endParaRPr lang="en-US" sz="3600" dirty="0"/>
          </a:p>
        </p:txBody>
      </p:sp>
      <p:sp>
        <p:nvSpPr>
          <p:cNvPr id="3" name="Content Placeholder 2"/>
          <p:cNvSpPr>
            <a:spLocks noGrp="1"/>
          </p:cNvSpPr>
          <p:nvPr>
            <p:ph idx="1"/>
          </p:nvPr>
        </p:nvSpPr>
        <p:spPr/>
        <p:txBody>
          <a:bodyPr/>
          <a:lstStyle/>
          <a:p>
            <a:pPr>
              <a:buNone/>
            </a:pPr>
            <a:endParaRPr lang="en-US" sz="1600" dirty="0" smtClean="0"/>
          </a:p>
          <a:p>
            <a:r>
              <a:rPr lang="en-US" sz="1600" dirty="0" smtClean="0"/>
              <a:t>GDB can do four main kinds of things (plus other things in support of these) to help you catch bugs in the act:</a:t>
            </a:r>
          </a:p>
          <a:p>
            <a:r>
              <a:rPr lang="en-US" sz="1600" dirty="0" smtClean="0"/>
              <a:t>Start your program, specifying anything that might affect its behavior.</a:t>
            </a:r>
          </a:p>
          <a:p>
            <a:r>
              <a:rPr lang="en-US" sz="1600" dirty="0" smtClean="0"/>
              <a:t>Make your program stop on specified conditions.</a:t>
            </a:r>
          </a:p>
          <a:p>
            <a:r>
              <a:rPr lang="en-US" sz="1600" dirty="0" smtClean="0"/>
              <a:t>Examine what has happened, when your program has stopped.</a:t>
            </a:r>
          </a:p>
          <a:p>
            <a:r>
              <a:rPr lang="en-US" sz="1600" dirty="0" smtClean="0"/>
              <a:t>Change things in your program, so you can experiment with correcting the effects of one bug and go on to learn about another.</a:t>
            </a:r>
          </a:p>
          <a:p>
            <a:r>
              <a:rPr lang="en-US" sz="1600" dirty="0" smtClean="0"/>
              <a:t>I see Valgrind as a simulator </a:t>
            </a:r>
          </a:p>
          <a:p>
            <a:r>
              <a:rPr lang="en-US" sz="1600" dirty="0" smtClean="0"/>
              <a:t>Valgrind is in essence a </a:t>
            </a:r>
            <a:r>
              <a:rPr lang="en-US" sz="1600" dirty="0" smtClean="0">
                <a:hlinkClick r:id="rId2" action="ppaction://hlinkfile" tooltip="Virtual machine"/>
              </a:rPr>
              <a:t>virtual machine</a:t>
            </a:r>
            <a:r>
              <a:rPr lang="en-US" sz="1600" dirty="0" smtClean="0"/>
              <a:t> using </a:t>
            </a:r>
            <a:r>
              <a:rPr lang="en-US" sz="1600" dirty="0" smtClean="0">
                <a:hlinkClick r:id="rId3" action="ppaction://hlinkfile" tooltip="Just-in-time compilation"/>
              </a:rPr>
              <a:t>just-in-time</a:t>
            </a:r>
            <a:r>
              <a:rPr lang="en-US" sz="1600" dirty="0" smtClean="0"/>
              <a:t> (JIT) compilation techniques, including </a:t>
            </a:r>
            <a:r>
              <a:rPr lang="en-US" sz="1600" dirty="0" smtClean="0">
                <a:hlinkClick r:id="rId4" action="ppaction://hlinkfile" tooltip="Dynamic recompilation"/>
              </a:rPr>
              <a:t>dynamic recompilation</a:t>
            </a:r>
            <a:r>
              <a:rPr lang="en-US" sz="1600" dirty="0" smtClean="0"/>
              <a:t>. Nothing from the original program ever gets run directly on the host </a:t>
            </a:r>
            <a:r>
              <a:rPr lang="en-US" sz="1600" dirty="0" smtClean="0">
                <a:hlinkClick r:id="rId5" action="ppaction://hlinkfile" tooltip="Central processing unit"/>
              </a:rPr>
              <a:t>processor</a:t>
            </a:r>
            <a:r>
              <a:rPr lang="en-US" sz="1600" dirty="0" smtClean="0"/>
              <a:t>. Instead, Valgrind first translates the program into a temporary, simpler form called Intermediate Representation (IR), which is a processor-neutral, </a:t>
            </a:r>
            <a:r>
              <a:rPr lang="en-US" sz="1600" dirty="0" smtClean="0">
                <a:hlinkClick r:id="rId6" action="ppaction://hlinkfile" tooltip="Static single assignment form"/>
              </a:rPr>
              <a:t>SSA</a:t>
            </a:r>
            <a:r>
              <a:rPr lang="en-US" sz="1600" dirty="0" smtClean="0"/>
              <a:t>-based form. After the conversion, a </a:t>
            </a:r>
            <a:r>
              <a:rPr lang="en-US" sz="1600" i="1" dirty="0" smtClean="0"/>
              <a:t>tool</a:t>
            </a:r>
            <a:r>
              <a:rPr lang="en-US" sz="1600" dirty="0" smtClean="0"/>
              <a:t> (see below) is free to do whatever transformations it would like on the IR, before Valgrind translates the IR back into machine code and lets the host processor run it. Even though it could use </a:t>
            </a:r>
            <a:r>
              <a:rPr lang="en-US" sz="1600" dirty="0" smtClean="0">
                <a:hlinkClick r:id="rId7" action="ppaction://hlinkfile" tooltip="Dynamic translation"/>
              </a:rPr>
              <a:t>dynamic translation</a:t>
            </a:r>
            <a:r>
              <a:rPr lang="en-US" sz="1600" dirty="0" smtClean="0"/>
              <a:t> (that is, the host and target processors are from different architectures), it doesn't. Valgrind recompiles </a:t>
            </a:r>
            <a:r>
              <a:rPr lang="en-US" sz="1600" dirty="0" smtClean="0">
                <a:hlinkClick r:id="rId8" action="ppaction://hlinkfile" tooltip="Binary code"/>
              </a:rPr>
              <a:t>binary code</a:t>
            </a:r>
            <a:r>
              <a:rPr lang="en-US" sz="1600" dirty="0" smtClean="0"/>
              <a:t> to run on host and target (or simulated) CPUs of the same architecture.</a:t>
            </a:r>
            <a:endParaRPr lang="en-US" sz="16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Optimization</a:t>
            </a:r>
            <a:endParaRPr lang="en-US" sz="3600" dirty="0"/>
          </a:p>
        </p:txBody>
      </p:sp>
      <p:sp>
        <p:nvSpPr>
          <p:cNvPr id="3" name="Content Placeholder 2"/>
          <p:cNvSpPr>
            <a:spLocks noGrp="1"/>
          </p:cNvSpPr>
          <p:nvPr>
            <p:ph idx="1"/>
          </p:nvPr>
        </p:nvSpPr>
        <p:spPr/>
        <p:txBody>
          <a:bodyPr/>
          <a:lstStyle/>
          <a:p>
            <a:r>
              <a:rPr lang="en-US" sz="1600" b="1" dirty="0" smtClean="0"/>
              <a:t>OProfile</a:t>
            </a:r>
            <a:r>
              <a:rPr lang="en-US" sz="1600" dirty="0" smtClean="0"/>
              <a:t> - system-wide </a:t>
            </a:r>
            <a:r>
              <a:rPr lang="en-US" sz="1600" dirty="0" smtClean="0">
                <a:hlinkClick r:id="rId2" action="ppaction://hlinkfile" tooltip="Statistical"/>
              </a:rPr>
              <a:t>statistical</a:t>
            </a:r>
            <a:r>
              <a:rPr lang="en-US" sz="1600" dirty="0" smtClean="0"/>
              <a:t> </a:t>
            </a:r>
            <a:r>
              <a:rPr lang="en-US" sz="1600" dirty="0" smtClean="0">
                <a:hlinkClick r:id="rId3" action="ppaction://hlinkfile" tooltip="Profiling (computer programming)"/>
              </a:rPr>
              <a:t>profiling tool</a:t>
            </a:r>
            <a:r>
              <a:rPr lang="en-US" sz="1600" dirty="0" smtClean="0"/>
              <a:t> for </a:t>
            </a:r>
            <a:r>
              <a:rPr lang="en-US" sz="1600" dirty="0" smtClean="0">
                <a:hlinkClick r:id="rId4" action="ppaction://hlinkfile" tooltip="Linux"/>
              </a:rPr>
              <a:t>Linux</a:t>
            </a:r>
            <a:r>
              <a:rPr lang="en-US" sz="1600" dirty="0" smtClean="0"/>
              <a:t>. Written by John Levon in 2001 for </a:t>
            </a:r>
            <a:r>
              <a:rPr lang="en-US" sz="1600" dirty="0" smtClean="0">
                <a:hlinkClick r:id="rId5" action="ppaction://hlinkfile" tooltip="Linux kernel"/>
              </a:rPr>
              <a:t>Linux kernel</a:t>
            </a:r>
            <a:r>
              <a:rPr lang="en-US" sz="1600" dirty="0" smtClean="0"/>
              <a:t> version 2.4 after his M.Sc. project.</a:t>
            </a:r>
            <a:r>
              <a:rPr lang="en-US" sz="1600" baseline="30000" dirty="0" smtClean="0">
                <a:hlinkClick r:id="" action="ppaction://hlinkfile"/>
              </a:rPr>
              <a:t>[1]</a:t>
            </a:r>
            <a:r>
              <a:rPr lang="en-US" sz="1600" dirty="0" smtClean="0"/>
              <a:t> Consists of </a:t>
            </a:r>
            <a:r>
              <a:rPr lang="en-US" sz="1600" dirty="0" smtClean="0">
                <a:hlinkClick r:id="rId6" action="ppaction://hlinkfile" tooltip="Kernel (computing)"/>
              </a:rPr>
              <a:t>kernel</a:t>
            </a:r>
            <a:r>
              <a:rPr lang="en-US" sz="1600" dirty="0" smtClean="0"/>
              <a:t> module, </a:t>
            </a:r>
            <a:r>
              <a:rPr lang="en-US" sz="1600" dirty="0" smtClean="0">
                <a:hlinkClick r:id="rId7" action="ppaction://hlinkfile" tooltip="User-space"/>
              </a:rPr>
              <a:t>user-space</a:t>
            </a:r>
            <a:r>
              <a:rPr lang="en-US" sz="1600" dirty="0" smtClean="0"/>
              <a:t> </a:t>
            </a:r>
            <a:r>
              <a:rPr lang="en-US" sz="1600" dirty="0" smtClean="0">
                <a:hlinkClick r:id="rId8" action="ppaction://hlinkfile" tooltip="Daemon (Unix)"/>
              </a:rPr>
              <a:t>daemon</a:t>
            </a:r>
            <a:r>
              <a:rPr lang="en-US" sz="1600" dirty="0" smtClean="0"/>
              <a:t> and several user-space tools.</a:t>
            </a:r>
          </a:p>
          <a:p>
            <a:r>
              <a:rPr lang="en-US" sz="1600" dirty="0" smtClean="0"/>
              <a:t>This tool is capable of profiling entire system or its parts, from </a:t>
            </a:r>
            <a:r>
              <a:rPr lang="en-US" sz="1600" dirty="0" smtClean="0">
                <a:hlinkClick r:id="rId9" action="ppaction://hlinkfile" tooltip="Interrupt routines"/>
              </a:rPr>
              <a:t>interrupt routines</a:t>
            </a:r>
            <a:r>
              <a:rPr lang="en-US" sz="1600" dirty="0" smtClean="0"/>
              <a:t> or </a:t>
            </a:r>
            <a:r>
              <a:rPr lang="en-US" sz="1600" dirty="0" smtClean="0">
                <a:hlinkClick r:id="rId10" action="ppaction://hlinkfile" tooltip="Device driver"/>
              </a:rPr>
              <a:t>drivers</a:t>
            </a:r>
            <a:r>
              <a:rPr lang="en-US" sz="1600" dirty="0" smtClean="0"/>
              <a:t>, to user-space </a:t>
            </a:r>
            <a:r>
              <a:rPr lang="en-US" sz="1600" dirty="0" smtClean="0">
                <a:hlinkClick r:id="rId11" action="ppaction://hlinkfile" tooltip="Process (computing)"/>
              </a:rPr>
              <a:t>processes</a:t>
            </a:r>
            <a:r>
              <a:rPr lang="en-US" sz="1600" dirty="0" smtClean="0"/>
              <a:t>. It has low overhead.</a:t>
            </a:r>
          </a:p>
          <a:p>
            <a:r>
              <a:rPr lang="en-US" sz="1600" b="1" dirty="0" smtClean="0"/>
              <a:t>Gcov</a:t>
            </a:r>
            <a:r>
              <a:rPr lang="en-US" sz="1600" dirty="0" smtClean="0"/>
              <a:t> is a </a:t>
            </a:r>
            <a:r>
              <a:rPr lang="en-US" sz="1600" dirty="0" smtClean="0">
                <a:hlinkClick r:id="rId12" action="ppaction://hlinkfile" tooltip="Code Coverage"/>
              </a:rPr>
              <a:t>source code coverage</a:t>
            </a:r>
            <a:r>
              <a:rPr lang="en-US" sz="1600" dirty="0" smtClean="0"/>
              <a:t> analysis and statement-by-statement </a:t>
            </a:r>
            <a:r>
              <a:rPr lang="en-US" sz="1600" dirty="0" smtClean="0">
                <a:hlinkClick r:id="rId3" action="ppaction://hlinkfile" tooltip="Profiling (computer programming)"/>
              </a:rPr>
              <a:t>profiling</a:t>
            </a:r>
            <a:r>
              <a:rPr lang="en-US" sz="1600" dirty="0" smtClean="0"/>
              <a:t> tool. Gcov generates exact counts of the number of times each statement in a program is executed and annotates </a:t>
            </a:r>
            <a:r>
              <a:rPr lang="en-US" sz="1600" dirty="0" smtClean="0">
                <a:hlinkClick r:id="rId13" action="ppaction://hlinkfile" tooltip="Source code"/>
              </a:rPr>
              <a:t>source code</a:t>
            </a:r>
            <a:r>
              <a:rPr lang="en-US" sz="1600" dirty="0" smtClean="0"/>
              <a:t> to add instrumentation. Gcov comes as a standard utility with </a:t>
            </a:r>
            <a:r>
              <a:rPr lang="en-US" sz="1600" dirty="0" smtClean="0">
                <a:hlinkClick r:id="rId14" action="ppaction://hlinkfile" tooltip="GNU Compiler Collection"/>
              </a:rPr>
              <a:t>GNU CC</a:t>
            </a:r>
            <a:r>
              <a:rPr lang="en-US" sz="1600" dirty="0" smtClean="0"/>
              <a:t> (GCC) suite.</a:t>
            </a:r>
            <a:r>
              <a:rPr lang="en-US" sz="1600" baseline="30000" dirty="0" smtClean="0">
                <a:hlinkClick r:id="" action="ppaction://hlinkfile"/>
              </a:rPr>
              <a:t>[1]</a:t>
            </a:r>
            <a:endParaRPr lang="en-US" sz="1600" dirty="0" smtClean="0"/>
          </a:p>
          <a:p>
            <a:r>
              <a:rPr lang="en-US" sz="1600" dirty="0" smtClean="0"/>
              <a:t>The gcov utility gives information on how often a </a:t>
            </a:r>
            <a:r>
              <a:rPr lang="en-US" sz="1600" dirty="0" smtClean="0">
                <a:hlinkClick r:id="rId15" action="ppaction://hlinkfile" tooltip="Computer program"/>
              </a:rPr>
              <a:t>program</a:t>
            </a:r>
            <a:r>
              <a:rPr lang="en-US" sz="1600" dirty="0" smtClean="0"/>
              <a:t> executes segments of code.</a:t>
            </a:r>
            <a:r>
              <a:rPr lang="en-US" sz="1600" baseline="30000" dirty="0" smtClean="0">
                <a:hlinkClick r:id="" action="ppaction://hlinkfile"/>
              </a:rPr>
              <a:t>[2]</a:t>
            </a:r>
            <a:r>
              <a:rPr lang="en-US" sz="1600" dirty="0" smtClean="0"/>
              <a:t> It produces a copy of the source file, annotated with execution frequencies. The gcov utility does not produce any time-based data and works only on code compiled with GNU CC. It is not compatible with any other profiling or test coverage mechanism.</a:t>
            </a:r>
            <a:r>
              <a:rPr lang="en-US" sz="1600" baseline="30000" dirty="0" smtClean="0">
                <a:hlinkClick r:id="" action="ppaction://hlinkfile"/>
              </a:rPr>
              <a:t>[</a:t>
            </a:r>
            <a:endParaRPr lang="en-US" sz="1600" dirty="0" smtClean="0"/>
          </a:p>
          <a:p>
            <a:r>
              <a:rPr lang="en-US" sz="1600" b="1" dirty="0" smtClean="0"/>
              <a:t>gprof</a:t>
            </a:r>
            <a:r>
              <a:rPr lang="en-US" sz="1600" dirty="0" smtClean="0"/>
              <a:t> is a </a:t>
            </a:r>
            <a:r>
              <a:rPr lang="en-US" sz="1600" dirty="0" smtClean="0">
                <a:hlinkClick r:id="rId3" action="ppaction://hlinkfile" tooltip="Profiling (computer programming)"/>
              </a:rPr>
              <a:t>performance analyzing</a:t>
            </a:r>
            <a:r>
              <a:rPr lang="en-US" sz="1600" dirty="0" smtClean="0"/>
              <a:t> tool in Unix. It uses a hybrid of instrumentation and sampling </a:t>
            </a:r>
            <a:r>
              <a:rPr lang="en-US" sz="1600" baseline="30000" dirty="0" smtClean="0">
                <a:hlinkClick r:id="" action="ppaction://hlinkfile"/>
              </a:rPr>
              <a:t>[1]</a:t>
            </a:r>
            <a:r>
              <a:rPr lang="en-US" sz="1600" dirty="0" smtClean="0"/>
              <a:t> and is an extension of older "prof" Unix tool. Unlike prof, gprof is capable of limited </a:t>
            </a:r>
            <a:r>
              <a:rPr lang="en-US" sz="1600" dirty="0" smtClean="0">
                <a:hlinkClick r:id="rId16" action="ppaction://hlinkfile" tooltip="Call graph"/>
              </a:rPr>
              <a:t>call graph</a:t>
            </a:r>
            <a:r>
              <a:rPr lang="en-US" sz="1600" dirty="0" smtClean="0"/>
              <a:t> printing.</a:t>
            </a:r>
            <a:r>
              <a:rPr lang="en-US" sz="1600" baseline="30000" dirty="0" smtClean="0">
                <a:hlinkClick r:id="" action="ppaction://hlinkfile"/>
              </a:rPr>
              <a:t>[</a:t>
            </a:r>
            <a:endParaRPr lang="en-US" sz="16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and SPL </a:t>
            </a:r>
            <a:endParaRPr lang="en-US" sz="3600" dirty="0"/>
          </a:p>
        </p:txBody>
      </p:sp>
      <p:sp>
        <p:nvSpPr>
          <p:cNvPr id="3" name="Content Placeholder 2"/>
          <p:cNvSpPr>
            <a:spLocks noGrp="1"/>
          </p:cNvSpPr>
          <p:nvPr>
            <p:ph idx="1"/>
          </p:nvPr>
        </p:nvSpPr>
        <p:spPr>
          <a:xfrm>
            <a:off x="457200" y="838200"/>
            <a:ext cx="8229600" cy="5486400"/>
          </a:xfrm>
        </p:spPr>
        <p:txBody>
          <a:bodyPr/>
          <a:lstStyle/>
          <a:p>
            <a:r>
              <a:rPr lang="en-US" sz="1400" dirty="0" smtClean="0">
                <a:hlinkClick r:id="rId2"/>
              </a:rPr>
              <a:t>U-Boot</a:t>
            </a:r>
            <a:r>
              <a:rPr lang="en-US" sz="14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1400" dirty="0" smtClean="0"/>
              <a:t>serial console support</a:t>
            </a:r>
          </a:p>
          <a:p>
            <a:pPr lvl="1"/>
            <a:r>
              <a:rPr lang="en-US" sz="1400" dirty="0" smtClean="0"/>
              <a:t>integrated shell alike setup interface</a:t>
            </a:r>
          </a:p>
          <a:p>
            <a:pPr lvl="1"/>
            <a:r>
              <a:rPr lang="en-US" sz="1400" dirty="0" smtClean="0"/>
              <a:t>optional password protectection and timeout for acces to setup interface on boot</a:t>
            </a:r>
          </a:p>
          <a:p>
            <a:pPr lvl="1"/>
            <a:r>
              <a:rPr lang="en-US" sz="1400" dirty="0" smtClean="0"/>
              <a:t>editable configuration space</a:t>
            </a:r>
          </a:p>
          <a:p>
            <a:pPr lvl="1"/>
            <a:r>
              <a:rPr lang="en-US" sz="1400" dirty="0" smtClean="0"/>
              <a:t>downloads software trough tftp servers</a:t>
            </a:r>
          </a:p>
          <a:p>
            <a:pPr lvl="1"/>
            <a:r>
              <a:rPr lang="en-US" sz="1400" dirty="0" smtClean="0"/>
              <a:t>flash routines for EEPROMS of misc technology including NANDs</a:t>
            </a:r>
          </a:p>
          <a:p>
            <a:pPr lvl="1"/>
            <a:r>
              <a:rPr lang="en-US" sz="1400" dirty="0" smtClean="0"/>
              <a:t>runs test applications directly</a:t>
            </a:r>
          </a:p>
          <a:p>
            <a:pPr lvl="1"/>
            <a:r>
              <a:rPr lang="en-US" sz="1400" dirty="0" smtClean="0"/>
              <a:t>boots Linux</a:t>
            </a:r>
          </a:p>
          <a:p>
            <a:r>
              <a:rPr lang="en-US" sz="1400" b="1" dirty="0" smtClean="0"/>
              <a:t>X-loader up-streaming(SPL) -</a:t>
            </a:r>
          </a:p>
          <a:p>
            <a:r>
              <a:rPr lang="en-US" sz="1400" dirty="0" smtClean="0"/>
              <a:t>. The idea is to build a mini u-boot out of the u-boot tree that fits into SRAM and bootloads the real u-boot into the SDRAM. </a:t>
            </a:r>
          </a:p>
          <a:p>
            <a:r>
              <a:rPr lang="en-US" sz="1400" dirty="0" smtClean="0"/>
              <a:t>The SPL support the following when up-streamed</a:t>
            </a:r>
          </a:p>
          <a:p>
            <a:pPr lvl="1"/>
            <a:r>
              <a:rPr lang="en-US" sz="1400" dirty="0" smtClean="0"/>
              <a:t>Basic ARM initialization</a:t>
            </a:r>
          </a:p>
          <a:p>
            <a:pPr lvl="1"/>
            <a:r>
              <a:rPr lang="en-US" sz="1400" dirty="0" smtClean="0"/>
              <a:t>UART console initialization</a:t>
            </a:r>
          </a:p>
          <a:p>
            <a:pPr lvl="1"/>
            <a:r>
              <a:rPr lang="en-US" sz="1400" dirty="0" smtClean="0"/>
              <a:t>Clocks and DPLL locking (minimal)</a:t>
            </a:r>
          </a:p>
          <a:p>
            <a:pPr lvl="1"/>
            <a:r>
              <a:rPr lang="en-US" sz="1400" dirty="0" smtClean="0"/>
              <a:t>SDRAM initialization</a:t>
            </a:r>
          </a:p>
          <a:p>
            <a:pPr lvl="1"/>
            <a:r>
              <a:rPr lang="en-US" sz="1400" dirty="0" smtClean="0"/>
              <a:t>Mux (minimal)</a:t>
            </a:r>
          </a:p>
          <a:p>
            <a:pPr lvl="1"/>
            <a:r>
              <a:rPr lang="en-US" sz="1400" dirty="0" smtClean="0"/>
              <a:t>MMC initialization(MMC1/MMC2 based on where we are booting from)</a:t>
            </a:r>
          </a:p>
          <a:p>
            <a:pPr lvl="1"/>
            <a:r>
              <a:rPr lang="en-US" sz="1400" dirty="0" smtClean="0"/>
              <a:t>Bootloading real u-boot from MMC and passing control to it.</a:t>
            </a:r>
          </a:p>
          <a:p>
            <a:endParaRPr lang="en-US" sz="1400" dirty="0" smtClean="0"/>
          </a:p>
          <a:p>
            <a:endParaRPr lang="en-US" sz="14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Linux SMP  (Symmetric Multiprocessors)</a:t>
            </a:r>
            <a:endParaRPr lang="en-US" sz="3600" dirty="0"/>
          </a:p>
        </p:txBody>
      </p:sp>
      <p:sp>
        <p:nvSpPr>
          <p:cNvPr id="3" name="Content Placeholder 2"/>
          <p:cNvSpPr>
            <a:spLocks noGrp="1"/>
          </p:cNvSpPr>
          <p:nvPr>
            <p:ph idx="1"/>
          </p:nvPr>
        </p:nvSpPr>
        <p:spPr>
          <a:xfrm>
            <a:off x="457200" y="838200"/>
            <a:ext cx="8229600" cy="5486400"/>
          </a:xfrm>
        </p:spPr>
        <p:txBody>
          <a:bodyPr/>
          <a:lstStyle/>
          <a:p>
            <a:endParaRPr lang="en-US" sz="1400" dirty="0" smtClean="0"/>
          </a:p>
          <a:p>
            <a:endParaRPr lang="en-US" sz="1400" dirty="0" smtClean="0"/>
          </a:p>
          <a:p>
            <a:r>
              <a:rPr lang="en-US" sz="1800" b="1" dirty="0" smtClean="0"/>
              <a:t>Symmetric multiprocessing</a:t>
            </a:r>
            <a:r>
              <a:rPr lang="en-US" sz="1800" dirty="0" smtClean="0"/>
              <a:t> (</a:t>
            </a:r>
            <a:r>
              <a:rPr lang="en-US" sz="1800" b="1" dirty="0" smtClean="0"/>
              <a:t>SMP</a:t>
            </a:r>
            <a:r>
              <a:rPr lang="en-US" sz="1800" dirty="0" smtClean="0"/>
              <a:t>) involves a </a:t>
            </a:r>
            <a:r>
              <a:rPr lang="en-US" sz="1800" dirty="0" smtClean="0">
                <a:hlinkClick r:id="rId2" action="ppaction://hlinkfile" tooltip="Multiprocessor"/>
              </a:rPr>
              <a:t>multiprocessor</a:t>
            </a:r>
            <a:r>
              <a:rPr lang="en-US" sz="1800" dirty="0" smtClean="0"/>
              <a:t> computer hardware architecture where two or more identical processors are connected to a single shared </a:t>
            </a:r>
            <a:r>
              <a:rPr lang="en-US" sz="1800" dirty="0" smtClean="0">
                <a:hlinkClick r:id="rId3" action="ppaction://hlinkfile" tooltip="Main memory"/>
              </a:rPr>
              <a:t>main memory</a:t>
            </a:r>
            <a:r>
              <a:rPr lang="en-US" sz="1800" dirty="0" smtClean="0"/>
              <a:t> and are controlled by a single OS instance. Most common multiprocessor systems today use an SMP architecture. In the case of </a:t>
            </a:r>
            <a:r>
              <a:rPr lang="en-US" sz="1800" dirty="0" smtClean="0">
                <a:hlinkClick r:id="rId4" action="ppaction://hlinkfile" tooltip="Multi-core"/>
              </a:rPr>
              <a:t>multi-core</a:t>
            </a:r>
            <a:r>
              <a:rPr lang="en-US" sz="1800" dirty="0" smtClean="0"/>
              <a:t> processors, the SMP architecture applies to the cores, treating them as separate processors.</a:t>
            </a:r>
          </a:p>
          <a:p>
            <a:r>
              <a:rPr lang="en-US" sz="1800" dirty="0" smtClean="0"/>
              <a:t>SMP systems are </a:t>
            </a:r>
            <a:r>
              <a:rPr lang="en-US" sz="1800" i="1" dirty="0" smtClean="0">
                <a:hlinkClick r:id="rId5" action="ppaction://hlinkfile" tooltip="Multiprocessing"/>
              </a:rPr>
              <a:t>tightly coupled multiprocessor</a:t>
            </a:r>
            <a:r>
              <a:rPr lang="en-US" sz="1800" i="1" dirty="0" smtClean="0"/>
              <a:t> systems</a:t>
            </a:r>
            <a:r>
              <a:rPr lang="en-US" sz="1800" dirty="0" smtClean="0"/>
              <a:t> with a pool of homogeneous processors running independently, each processor executing different programs and working on different data and with capability of sharing common resources (memory, I/O device, interrupt system and so on) and connected using a </a:t>
            </a:r>
            <a:r>
              <a:rPr lang="en-US" sz="1800" dirty="0" smtClean="0">
                <a:hlinkClick r:id="rId6" action="ppaction://hlinkfile" tooltip="System bus"/>
              </a:rPr>
              <a:t>system bus</a:t>
            </a:r>
            <a:r>
              <a:rPr lang="en-US" sz="1800" dirty="0" smtClean="0"/>
              <a:t> or a </a:t>
            </a:r>
            <a:r>
              <a:rPr lang="en-US" sz="1800" dirty="0" smtClean="0">
                <a:hlinkClick r:id="rId7" action="ppaction://hlinkfile" tooltip="Crossbar switch"/>
              </a:rPr>
              <a:t>crossbar</a:t>
            </a:r>
            <a:r>
              <a:rPr lang="en-US" sz="1800" dirty="0" smtClean="0"/>
              <a:t>.</a:t>
            </a:r>
          </a:p>
          <a:p>
            <a:endParaRPr lang="en-US" sz="14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Distribution</a:t>
            </a:r>
            <a:endParaRPr lang="en-US" sz="3600" dirty="0"/>
          </a:p>
        </p:txBody>
      </p:sp>
      <p:sp>
        <p:nvSpPr>
          <p:cNvPr id="3" name="Content Placeholder 2"/>
          <p:cNvSpPr>
            <a:spLocks noGrp="1"/>
          </p:cNvSpPr>
          <p:nvPr>
            <p:ph idx="1"/>
          </p:nvPr>
        </p:nvSpPr>
        <p:spPr>
          <a:xfrm>
            <a:off x="457200" y="990600"/>
            <a:ext cx="8414795" cy="5334000"/>
          </a:xfrm>
        </p:spPr>
        <p:txBody>
          <a:bodyPr/>
          <a:lstStyle/>
          <a:p>
            <a:pPr>
              <a:buNone/>
            </a:pPr>
            <a:r>
              <a:rPr lang="en-US" sz="1800" b="1" dirty="0" smtClean="0"/>
              <a:t>Yocto</a:t>
            </a:r>
            <a:endParaRPr lang="en-US" sz="1800" dirty="0" smtClean="0"/>
          </a:p>
          <a:p>
            <a:r>
              <a:rPr lang="en-US" sz="18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1800" b="1" dirty="0" smtClean="0"/>
              <a:t>Arago</a:t>
            </a:r>
            <a:endParaRPr lang="en-US" sz="1800" dirty="0" smtClean="0"/>
          </a:p>
          <a:p>
            <a:r>
              <a:rPr lang="en-US" sz="1800" dirty="0" smtClean="0"/>
              <a:t>Arago Project is an open integration, build, and test infrastructure that provides a portal into how Texas Instruments creates customer ready Linux SDKs for their media processors.</a:t>
            </a:r>
          </a:p>
          <a:p>
            <a:r>
              <a:rPr lang="en-US" sz="1800" dirty="0" smtClean="0"/>
              <a:t>Arago Project is an overlay for OpenEmbedded, which targets TI platforms OMAP (EVM and BeagleBoard) DaVinci and KeyStone and provides a verified, tested and supported subset of packages.</a:t>
            </a:r>
          </a:p>
          <a:p>
            <a:endParaRPr lang="en-US" sz="18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Applications</a:t>
            </a:r>
            <a:endParaRPr lang="en-US" sz="3600" dirty="0"/>
          </a:p>
        </p:txBody>
      </p:sp>
      <p:sp>
        <p:nvSpPr>
          <p:cNvPr id="3" name="Content Placeholder 2"/>
          <p:cNvSpPr>
            <a:spLocks noGrp="1"/>
          </p:cNvSpPr>
          <p:nvPr>
            <p:ph idx="1"/>
          </p:nvPr>
        </p:nvSpPr>
        <p:spPr>
          <a:xfrm>
            <a:off x="457200" y="990600"/>
            <a:ext cx="8414795" cy="5334000"/>
          </a:xfrm>
        </p:spPr>
        <p:txBody>
          <a:bodyPr/>
          <a:lstStyle/>
          <a:p>
            <a:r>
              <a:rPr lang="en-US" sz="1800" dirty="0" smtClean="0"/>
              <a:t>6WINDGate™ is the only commercial software solution that </a:t>
            </a:r>
            <a:r>
              <a:rPr lang="en-US" sz="1800" b="1" dirty="0" smtClean="0"/>
              <a:t>solves critical network performance challenges</a:t>
            </a:r>
            <a:r>
              <a:rPr lang="en-US" sz="1800" dirty="0" smtClean="0"/>
              <a:t> for OEMs delivering advanced networking functions in SDN markets such as </a:t>
            </a:r>
            <a:r>
              <a:rPr lang="en-US" sz="1800" dirty="0" smtClean="0">
                <a:hlinkClick r:id="rId2" tooltip="Mobile Infrastructure"/>
              </a:rPr>
              <a:t>mobile infrastructure</a:t>
            </a:r>
            <a:r>
              <a:rPr lang="en-US" sz="1800" dirty="0" smtClean="0"/>
              <a:t>, </a:t>
            </a:r>
            <a:r>
              <a:rPr lang="en-US" sz="1800" dirty="0" smtClean="0">
                <a:hlinkClick r:id="rId3" tooltip="Network Appliances"/>
              </a:rPr>
              <a:t>network appliances</a:t>
            </a:r>
            <a:r>
              <a:rPr lang="en-US" sz="1800" dirty="0" smtClean="0"/>
              <a:t> and </a:t>
            </a:r>
            <a:r>
              <a:rPr lang="en-US" sz="1800" dirty="0" smtClean="0">
                <a:hlinkClick r:id="rId4" tooltip="Data Center Networking"/>
              </a:rPr>
              <a:t>data center networking</a:t>
            </a:r>
            <a:endParaRPr lang="en-US" sz="1800" dirty="0" smtClean="0"/>
          </a:p>
          <a:p>
            <a:r>
              <a:rPr lang="en-US" sz="1800" dirty="0" smtClean="0"/>
              <a:t>Virtual desktop infrastructure (VDI) is the practice of hosting a desktop operating system within a virtual machine (</a:t>
            </a:r>
            <a:r>
              <a:rPr lang="en-US" sz="1800" dirty="0" smtClean="0">
                <a:hlinkClick r:id="rId5"/>
              </a:rPr>
              <a:t>VM</a:t>
            </a:r>
            <a:r>
              <a:rPr lang="en-US" sz="1800" dirty="0" smtClean="0"/>
              <a:t>) running on a centralized server. VDI is a variation on the </a:t>
            </a:r>
            <a:r>
              <a:rPr lang="en-US" sz="1800" dirty="0" smtClean="0">
                <a:hlinkClick r:id="rId6"/>
              </a:rPr>
              <a:t>client/server</a:t>
            </a:r>
            <a:r>
              <a:rPr lang="en-US" sz="1800" dirty="0" smtClean="0"/>
              <a:t> computing model, sometimes referred to as server-based computing. The term was coined by </a:t>
            </a:r>
            <a:r>
              <a:rPr lang="en-US" sz="1800" dirty="0" smtClean="0">
                <a:hlinkClick r:id="rId7"/>
              </a:rPr>
              <a:t>VMware</a:t>
            </a:r>
            <a:r>
              <a:rPr lang="en-US" sz="1800" dirty="0" smtClean="0"/>
              <a:t> Inc.</a:t>
            </a:r>
          </a:p>
          <a:p>
            <a:r>
              <a:rPr lang="en-US" sz="1800" dirty="0" smtClean="0"/>
              <a:t>Data Center</a:t>
            </a:r>
          </a:p>
          <a:p>
            <a:pPr lvl="1">
              <a:buFont typeface="Arial" pitchFamily="34" charset="0"/>
              <a:buChar char="•"/>
            </a:pPr>
            <a:r>
              <a:rPr lang="en-US" sz="1600" dirty="0" smtClean="0"/>
              <a:t>High-density, multicore server hardware</a:t>
            </a:r>
          </a:p>
          <a:p>
            <a:pPr lvl="1">
              <a:buNone/>
            </a:pPr>
            <a:r>
              <a:rPr lang="en-US" sz="1600" dirty="0" smtClean="0"/>
              <a:t>• Virtualization of servers and storage</a:t>
            </a:r>
          </a:p>
          <a:p>
            <a:pPr lvl="1">
              <a:buNone/>
            </a:pPr>
            <a:r>
              <a:rPr lang="en-US" sz="1600" dirty="0" smtClean="0"/>
              <a:t>• High-bandwidth networks</a:t>
            </a:r>
          </a:p>
          <a:p>
            <a:pPr lvl="1">
              <a:buNone/>
            </a:pPr>
            <a:r>
              <a:rPr lang="en-US" sz="1600" dirty="0" smtClean="0"/>
              <a:t>• Scalable cloud computing architectures</a:t>
            </a:r>
          </a:p>
          <a:p>
            <a:pPr lvl="1">
              <a:buNone/>
            </a:pPr>
            <a:r>
              <a:rPr lang="en-US" sz="1600" dirty="0" smtClean="0"/>
              <a:t>• Network convergence</a:t>
            </a:r>
          </a:p>
          <a:p>
            <a:pPr lvl="1">
              <a:buNone/>
            </a:pPr>
            <a:r>
              <a:rPr lang="en-US" sz="1600" dirty="0" smtClean="0"/>
              <a:t>• Ethernet fabrics</a:t>
            </a:r>
            <a:endParaRPr lang="en-US" sz="16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0132923\My Documents\MyConnectFiles\ScreenCapture\gurnani@ti.com\gurnani@ti.com_20121025_045351.png"/>
          <p:cNvPicPr>
            <a:picLocks noChangeAspect="1" noChangeArrowheads="1"/>
          </p:cNvPicPr>
          <p:nvPr/>
        </p:nvPicPr>
        <p:blipFill>
          <a:blip r:embed="rId4" cstate="print"/>
          <a:srcRect/>
          <a:stretch>
            <a:fillRect/>
          </a:stretch>
        </p:blipFill>
        <p:spPr bwMode="auto">
          <a:xfrm>
            <a:off x="1066800" y="1066800"/>
            <a:ext cx="5791200" cy="3689685"/>
          </a:xfrm>
          <a:prstGeom prst="rect">
            <a:avLst/>
          </a:prstGeom>
          <a:noFill/>
        </p:spPr>
      </p:pic>
      <p:sp>
        <p:nvSpPr>
          <p:cNvPr id="5"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ARM Linux </a:t>
            </a:r>
            <a:r>
              <a:rPr lang="en-US" sz="4000" dirty="0">
                <a:solidFill>
                  <a:srgbClr val="000000"/>
                </a:solidFill>
                <a:latin typeface="Calibri"/>
                <a:cs typeface="Arial"/>
              </a:rPr>
              <a:t>Perspective: Folder Contents</a:t>
            </a:r>
          </a:p>
        </p:txBody>
      </p:sp>
    </p:spTree>
    <p:custDataLst>
      <p:tags r:id="rId1"/>
    </p:custDataLst>
    <p:extLst>
      <p:ext uri="{BB962C8B-B14F-4D97-AF65-F5344CB8AC3E}">
        <p14:creationId xmlns:p14="http://schemas.microsoft.com/office/powerpoint/2010/main" xmlns="" val="2509861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1229927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b="1"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rPr>
              <a:t>Agenda</a:t>
            </a:r>
            <a:endParaRPr lang="en-US" sz="4400" dirty="0">
              <a:solidFill>
                <a:srgbClr val="000000"/>
              </a:solidFill>
              <a:latin typeface="Calibri"/>
              <a:cs typeface="Arial"/>
            </a:endParaRPr>
          </a:p>
        </p:txBody>
      </p:sp>
    </p:spTree>
    <p:custDataLst>
      <p:tags r:id="rId1"/>
    </p:custDataLst>
    <p:extLst>
      <p:ext uri="{BB962C8B-B14F-4D97-AF65-F5344CB8AC3E}">
        <p14:creationId xmlns:p14="http://schemas.microsoft.com/office/powerpoint/2010/main" xmlns="" val="786707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331460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a:t>
            </a:r>
            <a:r>
              <a:rPr lang="en-US" sz="4400">
                <a:solidFill>
                  <a:srgbClr val="000000"/>
                </a:solidFill>
                <a:latin typeface="Calibri"/>
                <a:cs typeface="Arial"/>
              </a:rPr>
              <a:t>: </a:t>
            </a:r>
            <a:r>
              <a:rPr lang="en-US" sz="4400" smtClean="0">
                <a:solidFill>
                  <a:srgbClr val="000000"/>
                </a:solidFill>
                <a:latin typeface="Calibri"/>
                <a:cs typeface="Arial"/>
              </a:rPr>
              <a:t>C66x</a:t>
            </a:r>
            <a:endParaRPr lang="en-US" sz="4400" dirty="0">
              <a:solidFill>
                <a:srgbClr val="000000"/>
              </a:solidFill>
              <a:latin typeface="Calibri"/>
              <a:cs typeface="Arial"/>
            </a:endParaRPr>
          </a:p>
        </p:txBody>
      </p:sp>
    </p:spTree>
    <p:extLst>
      <p:ext uri="{BB962C8B-B14F-4D97-AF65-F5344CB8AC3E}">
        <p14:creationId xmlns:p14="http://schemas.microsoft.com/office/powerpoint/2010/main" xmlns="" val="2080760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ARM</a:t>
            </a:r>
          </a:p>
        </p:txBody>
      </p:sp>
    </p:spTree>
    <p:extLst>
      <p:ext uri="{BB962C8B-B14F-4D97-AF65-F5344CB8AC3E}">
        <p14:creationId xmlns:p14="http://schemas.microsoft.com/office/powerpoint/2010/main" xmlns="" val="2853359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400" dirty="0">
                <a:solidFill>
                  <a:srgbClr val="000000"/>
                </a:solidFill>
                <a:latin typeface="Calibri"/>
                <a:cs typeface="Arial"/>
              </a:rPr>
              <a:t>Drivers &amp; Platform Software: Summary</a:t>
            </a:r>
          </a:p>
        </p:txBody>
      </p:sp>
    </p:spTree>
    <p:extLst>
      <p:ext uri="{BB962C8B-B14F-4D97-AF65-F5344CB8AC3E}">
        <p14:creationId xmlns:p14="http://schemas.microsoft.com/office/powerpoint/2010/main" xmlns="" val="142692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b="1"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458200" cy="814388"/>
          </a:xfrm>
        </p:spPr>
        <p:txBody>
          <a:bodyPr/>
          <a:lstStyle/>
          <a:p>
            <a:r>
              <a:rPr lang="en-US" dirty="0" smtClean="0"/>
              <a:t>Agenda</a:t>
            </a:r>
            <a:endParaRPr lang="en-US" dirty="0"/>
          </a:p>
        </p:txBody>
      </p:sp>
    </p:spTree>
    <p:custDataLst>
      <p:tags r:id="rId1"/>
    </p:custDataLst>
    <p:extLst>
      <p:ext uri="{BB962C8B-B14F-4D97-AF65-F5344CB8AC3E}">
        <p14:creationId xmlns:p14="http://schemas.microsoft.com/office/powerpoint/2010/main" xmlns="" val="4117315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579791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Multicore Programming Models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t> </a:t>
            </a:r>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Tree>
    <p:extLst>
      <p:ext uri="{BB962C8B-B14F-4D97-AF65-F5344CB8AC3E}">
        <p14:creationId xmlns:p14="http://schemas.microsoft.com/office/powerpoint/2010/main" xmlns="" val="2633335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b="1"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3370802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dirty="0" smtClean="0"/>
              <a:t>Network &amp; Communication Services</a:t>
            </a:r>
            <a:endParaRPr lang="en-US" dirty="0"/>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3883120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18483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Tree>
    <p:extLst>
      <p:ext uri="{BB962C8B-B14F-4D97-AF65-F5344CB8AC3E}">
        <p14:creationId xmlns:p14="http://schemas.microsoft.com/office/powerpoint/2010/main" xmlns=""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Tree>
    <p:extLst>
      <p:ext uri="{BB962C8B-B14F-4D97-AF65-F5344CB8AC3E}">
        <p14:creationId xmlns:p14="http://schemas.microsoft.com/office/powerpoint/2010/main" xmlns="" val="27455521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b="1"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dirty="0" smtClean="0">
                <a:latin typeface="Arial"/>
                <a:cs typeface="Arial"/>
              </a:rPr>
              <a:t>Getting Started (Demonstrations, Libraries)</a:t>
            </a:r>
          </a:p>
        </p:txBody>
      </p:sp>
      <p:sp>
        <p:nvSpPr>
          <p:cNvPr id="5"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476413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20323324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28793"/>
            <a:ext cx="89916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18288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Library 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Tree>
    <p:extLst>
      <p:ext uri="{BB962C8B-B14F-4D97-AF65-F5344CB8AC3E}">
        <p14:creationId xmlns:p14="http://schemas.microsoft.com/office/powerpoint/2010/main" xmlns=""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Development Ecosystem</a:t>
            </a:r>
          </a:p>
          <a:p>
            <a:pPr marL="514350" indent="-514350" eaLnBrk="1" fontAlgn="auto" hangingPunct="1">
              <a:spcAft>
                <a:spcPts val="0"/>
              </a:spcAft>
              <a:buFont typeface="+mj-lt"/>
              <a:buAutoNum type="arabicPeriod"/>
              <a:defRPr/>
            </a:pPr>
            <a:r>
              <a:rPr lang="en-US" sz="2600" dirty="0" smtClean="0">
                <a:latin typeface="Arial"/>
                <a:cs typeface="Arial"/>
              </a:rPr>
              <a:t>C66 MCSDK Perspective</a:t>
            </a:r>
          </a:p>
          <a:p>
            <a:pPr marL="514350" indent="-514350" eaLnBrk="1" fontAlgn="auto" hangingPunct="1">
              <a:spcAft>
                <a:spcPts val="0"/>
              </a:spcAft>
              <a:buFont typeface="+mj-lt"/>
              <a:buAutoNum type="arabicPeriod"/>
              <a:defRPr/>
            </a:pPr>
            <a:r>
              <a:rPr lang="en-US" sz="2600" dirty="0" smtClean="0">
                <a:latin typeface="Arial"/>
                <a:cs typeface="Arial"/>
              </a:rPr>
              <a:t>ARM Linux Perspective</a:t>
            </a:r>
          </a:p>
          <a:p>
            <a:pPr marL="514350" indent="-514350" eaLnBrk="1" fontAlgn="auto" hangingPunct="1">
              <a:spcAft>
                <a:spcPts val="0"/>
              </a:spcAft>
              <a:buFont typeface="+mj-lt"/>
              <a:buAutoNum type="arabicPeriod"/>
              <a:defRPr/>
            </a:pPr>
            <a:r>
              <a:rPr lang="en-US" sz="2600" dirty="0" smtClean="0">
                <a:latin typeface="Arial"/>
                <a:cs typeface="Arial"/>
              </a:rPr>
              <a:t>Drivers &amp; Platform Software</a:t>
            </a:r>
          </a:p>
          <a:p>
            <a:pPr marL="514350" indent="-514350" eaLnBrk="1" fontAlgn="auto" hangingPunct="1">
              <a:spcAft>
                <a:spcPts val="0"/>
              </a:spcAft>
              <a:buFont typeface="+mj-lt"/>
              <a:buAutoNum type="arabicPeriod"/>
              <a:defRPr/>
            </a:pPr>
            <a:r>
              <a:rPr lang="en-US" sz="2600" dirty="0" smtClean="0">
                <a:latin typeface="Arial"/>
                <a:cs typeface="Arial"/>
              </a:rPr>
              <a:t>Multicore Programming Models</a:t>
            </a:r>
          </a:p>
          <a:p>
            <a:pPr marL="514350" indent="-514350" eaLnBrk="1" fontAlgn="auto" hangingPunct="1">
              <a:spcAft>
                <a:spcPts val="0"/>
              </a:spcAft>
              <a:buFont typeface="+mj-lt"/>
              <a:buAutoNum type="arabicPeriod"/>
              <a:defRPr/>
            </a:pPr>
            <a:r>
              <a:rPr lang="en-US" sz="2600" dirty="0" smtClean="0">
                <a:latin typeface="Arial"/>
                <a:cs typeface="Arial"/>
              </a:rPr>
              <a:t>Network &amp; Communication Services</a:t>
            </a:r>
          </a:p>
          <a:p>
            <a:pPr marL="514350" indent="-514350" eaLnBrk="1" fontAlgn="auto" hangingPunct="1">
              <a:spcAft>
                <a:spcPts val="0"/>
              </a:spcAft>
              <a:buFont typeface="+mj-lt"/>
              <a:buAutoNum type="arabicPeriod"/>
              <a:defRPr/>
            </a:pPr>
            <a:r>
              <a:rPr lang="en-US" sz="2600" dirty="0" smtClean="0">
                <a:latin typeface="Arial"/>
                <a:cs typeface="Arial"/>
              </a:rPr>
              <a:t>Instrumentation, Trace, &amp; Fault Management</a:t>
            </a:r>
          </a:p>
          <a:p>
            <a:pPr marL="514350" indent="-514350" eaLnBrk="1" fontAlgn="auto" hangingPunct="1">
              <a:spcAft>
                <a:spcPts val="0"/>
              </a:spcAft>
              <a:buFont typeface="+mj-lt"/>
              <a:buAutoNum type="arabicPeriod"/>
              <a:defRPr/>
            </a:pPr>
            <a:r>
              <a:rPr lang="en-US" sz="2600" b="1" dirty="0" smtClean="0">
                <a:latin typeface="Arial"/>
                <a:cs typeface="Arial"/>
              </a:rPr>
              <a:t>Getting Started (Demonstrations, Libraries)</a:t>
            </a:r>
          </a:p>
        </p:txBody>
      </p:sp>
      <p:sp>
        <p:nvSpPr>
          <p:cNvPr id="4" name="Title 1"/>
          <p:cNvSpPr>
            <a:spLocks noGrp="1"/>
          </p:cNvSpPr>
          <p:nvPr>
            <p:ph type="title"/>
          </p:nvPr>
        </p:nvSpPr>
        <p:spPr>
          <a:xfrm>
            <a:off x="152400" y="76200"/>
            <a:ext cx="8839200" cy="814388"/>
          </a:xfrm>
        </p:spPr>
        <p:txBody>
          <a:bodyPr/>
          <a:lstStyle/>
          <a:p>
            <a:r>
              <a:rPr lang="en-US" sz="4000" dirty="0" smtClean="0"/>
              <a:t>Agenda</a:t>
            </a:r>
            <a:endParaRPr lang="en-US" sz="4000" dirty="0"/>
          </a:p>
        </p:txBody>
      </p:sp>
    </p:spTree>
    <p:custDataLst>
      <p:tags r:id="rId1"/>
    </p:custDataLst>
    <p:extLst>
      <p:ext uri="{BB962C8B-B14F-4D97-AF65-F5344CB8AC3E}">
        <p14:creationId xmlns:p14="http://schemas.microsoft.com/office/powerpoint/2010/main" xmlns="" val="3105704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Tree>
    <p:extLst>
      <p:ext uri="{BB962C8B-B14F-4D97-AF65-F5344CB8AC3E}">
        <p14:creationId xmlns:p14="http://schemas.microsoft.com/office/powerpoint/2010/main" xmlns="" val="1139756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Tree>
    <p:custDataLst>
      <p:tags r:id="rId1"/>
    </p:custDataLst>
    <p:extLst>
      <p:ext uri="{BB962C8B-B14F-4D97-AF65-F5344CB8AC3E}">
        <p14:creationId xmlns:p14="http://schemas.microsoft.com/office/powerpoint/2010/main" xmlns=""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2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Tree>
    <p:extLst>
      <p:ext uri="{BB962C8B-B14F-4D97-AF65-F5344CB8AC3E}">
        <p14:creationId xmlns:p14="http://schemas.microsoft.com/office/powerpoint/2010/main" xmlns="" val="9424113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1 &amp; 2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2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Getting Started: Out-of-Box Demos</a:t>
            </a:r>
          </a:p>
        </p:txBody>
      </p:sp>
    </p:spTree>
    <p:custDataLst>
      <p:tags r:id="rId1"/>
    </p:custDataLst>
    <p:extLst>
      <p:ext uri="{BB962C8B-B14F-4D97-AF65-F5344CB8AC3E}">
        <p14:creationId xmlns:p14="http://schemas.microsoft.com/office/powerpoint/2010/main" xmlns="" val="1176320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Tree>
    <p:extLst>
      <p:ext uri="{BB962C8B-B14F-4D97-AF65-F5344CB8AC3E}">
        <p14:creationId xmlns:p14="http://schemas.microsoft.com/office/powerpoint/2010/main" xmlns="" val="27493865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343400" y="123031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143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3600" dirty="0" smtClean="0">
                <a:solidFill>
                  <a:prstClr val="black"/>
                </a:solidFill>
                <a:cs typeface="Arial" charset="0"/>
              </a:rPr>
              <a:t>KeyStone 1 EVM (TMDXEVM6678) Linux/BIOS </a:t>
            </a:r>
            <a:r>
              <a:rPr lang="en-US" sz="3600" dirty="0">
                <a:solidFill>
                  <a:prstClr val="black"/>
                </a:solidFill>
                <a:cs typeface="Arial" charset="0"/>
              </a:rPr>
              <a:t>MCSDK </a:t>
            </a:r>
            <a:r>
              <a:rPr lang="en-US" sz="3600" dirty="0" smtClean="0">
                <a:solidFill>
                  <a:prstClr val="black"/>
                </a:solidFill>
                <a:cs typeface="Arial" charset="0"/>
              </a:rPr>
              <a:t>Details</a:t>
            </a:r>
            <a:endParaRPr lang="en-US" sz="3600" dirty="0">
              <a:solidFill>
                <a:prstClr val="black"/>
              </a:solidFill>
              <a:cs typeface="Arial" charset="0"/>
            </a:endParaRPr>
          </a:p>
        </p:txBody>
      </p:sp>
      <p:grpSp>
        <p:nvGrpSpPr>
          <p:cNvPr id="3" name="PPTShape_0"/>
          <p:cNvGrpSpPr/>
          <p:nvPr>
            <p:custDataLst>
              <p:tags r:id="rId3"/>
            </p:custDataLst>
          </p:nvPr>
        </p:nvGrpSpPr>
        <p:grpSpPr>
          <a:xfrm>
            <a:off x="304800" y="990600"/>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2463800" y="4191000"/>
            <a:ext cx="4953000" cy="2286000"/>
            <a:chOff x="3886200" y="3886200"/>
            <a:chExt cx="4953000" cy="2286000"/>
          </a:xfrm>
        </p:grpSpPr>
        <p:sp>
          <p:nvSpPr>
            <p:cNvPr id="23" name="Rectangle 22"/>
            <p:cNvSpPr/>
            <p:nvPr/>
          </p:nvSpPr>
          <p:spPr bwMode="auto">
            <a:xfrm>
              <a:off x="3886200" y="3886200"/>
              <a:ext cx="4953000" cy="2286000"/>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1000"/>
              <a:ext cx="4648200" cy="1892826"/>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TMS320C667x processor website</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http://focus.ti.com/docs/prod/folders/print/tms320c6678.html </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7"/>
                </a:rPr>
                <a:t>http://focus.ti.com/docs/prod/folders/print/tms320c6670.html</a:t>
              </a:r>
              <a:endParaRPr lang="en-US" sz="900">
                <a:solidFill>
                  <a:prstClr val="black"/>
                </a:solidFill>
                <a:latin typeface="Arial" charset="0"/>
                <a:cs typeface="Arial" charset="0"/>
              </a:endParaRPr>
            </a:p>
            <a:p>
              <a:pPr fontAlgn="base">
                <a:spcBef>
                  <a:spcPct val="0"/>
                </a:spcBef>
                <a:spcAft>
                  <a:spcPct val="0"/>
                </a:spcAft>
              </a:pPr>
              <a:endParaRPr lang="en-US" sz="900" b="1">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MCSDK website for updates</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8"/>
                </a:rPr>
                <a:t>http://focus.ti.com/docs/toolsw/folders/print/bioslinuxmcsdk.html</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CCS v5</a:t>
              </a:r>
              <a:r>
                <a:rPr lang="en-US" sz="900">
                  <a:solidFill>
                    <a:prstClr val="black"/>
                  </a:solidFill>
                  <a:latin typeface="Arial" charset="0"/>
                  <a:cs typeface="Arial" charset="0"/>
                </a:rPr>
                <a:t/>
              </a:r>
              <a:br>
                <a:rPr lang="en-US" sz="900">
                  <a:solidFill>
                    <a:prstClr val="black"/>
                  </a:solidFill>
                  <a:latin typeface="Arial" charset="0"/>
                  <a:cs typeface="Arial" charset="0"/>
                </a:rPr>
              </a:br>
              <a:r>
                <a:rPr lang="en-US" sz="900">
                  <a:solidFill>
                    <a:prstClr val="black"/>
                  </a:solidFill>
                  <a:latin typeface="Arial" charset="0"/>
                  <a:cs typeface="Arial" charset="0"/>
                  <a:hlinkClick r:id="rId9"/>
                </a:rPr>
                <a:t>http://processors.wiki.ti.com/index.php/Category:Code_Composer_Studio_v5</a:t>
              </a:r>
              <a:r>
                <a:rPr lang="en-US" sz="900">
                  <a:solidFill>
                    <a:prstClr val="black"/>
                  </a:solidFill>
                  <a:latin typeface="Arial" charset="0"/>
                  <a:cs typeface="Arial" charset="0"/>
                </a:rPr>
                <a:t/>
              </a:r>
              <a:br>
                <a:rPr lang="en-US" sz="900">
                  <a:solidFill>
                    <a:prstClr val="black"/>
                  </a:solidFill>
                  <a:latin typeface="Arial" charset="0"/>
                  <a:cs typeface="Arial" charset="0"/>
                </a:rPr>
              </a:br>
              <a:endParaRPr lang="en-US" sz="900">
                <a:solidFill>
                  <a:prstClr val="black"/>
                </a:solidFill>
                <a:latin typeface="Arial" charset="0"/>
                <a:cs typeface="Arial" charset="0"/>
              </a:endParaRPr>
            </a:p>
            <a:p>
              <a:pPr fontAlgn="base">
                <a:spcBef>
                  <a:spcPct val="0"/>
                </a:spcBef>
                <a:spcAft>
                  <a:spcPct val="0"/>
                </a:spcAft>
              </a:pPr>
              <a:r>
                <a:rPr lang="en-US" sz="900" b="1">
                  <a:solidFill>
                    <a:prstClr val="black"/>
                  </a:solidFill>
                  <a:latin typeface="Arial" charset="0"/>
                  <a:cs typeface="Arial" charset="0"/>
                </a:rPr>
                <a:t>Developer’s website</a:t>
              </a:r>
              <a:br>
                <a:rPr lang="en-US" sz="900" b="1">
                  <a:solidFill>
                    <a:prstClr val="black"/>
                  </a:solidFill>
                  <a:latin typeface="Arial" charset="0"/>
                  <a:cs typeface="Arial" charset="0"/>
                </a:rPr>
              </a:br>
              <a:r>
                <a:rPr lang="en-US" sz="900">
                  <a:solidFill>
                    <a:prstClr val="black"/>
                  </a:solidFill>
                  <a:latin typeface="Arial" charset="0"/>
                  <a:cs typeface="Arial" charset="0"/>
                </a:rPr>
                <a:t>Linux:</a:t>
              </a:r>
              <a:r>
                <a:rPr lang="en-US" sz="900" b="1">
                  <a:solidFill>
                    <a:prstClr val="black"/>
                  </a:solidFill>
                  <a:latin typeface="Arial" charset="0"/>
                  <a:cs typeface="Arial" charset="0"/>
                </a:rPr>
                <a:t> </a:t>
              </a:r>
              <a:r>
                <a:rPr lang="en-US" sz="900">
                  <a:solidFill>
                    <a:prstClr val="black"/>
                  </a:solidFill>
                  <a:latin typeface="Arial" charset="0"/>
                  <a:cs typeface="Arial" charset="0"/>
                  <a:hlinkClick r:id="rId10"/>
                </a:rPr>
                <a:t>http://linux-c6x.org/</a:t>
              </a:r>
              <a:endParaRPr lang="en-US" sz="900">
                <a:solidFill>
                  <a:prstClr val="black"/>
                </a:solidFill>
                <a:latin typeface="Arial" charset="0"/>
                <a:cs typeface="Arial" charset="0"/>
              </a:endParaRPr>
            </a:p>
            <a:p>
              <a:pPr fontAlgn="base">
                <a:spcBef>
                  <a:spcPct val="0"/>
                </a:spcBef>
                <a:spcAft>
                  <a:spcPct val="0"/>
                </a:spcAft>
              </a:pPr>
              <a:r>
                <a:rPr lang="en-US" sz="900">
                  <a:solidFill>
                    <a:prstClr val="black"/>
                  </a:solidFill>
                  <a:latin typeface="Arial" charset="0"/>
                  <a:cs typeface="Arial" charset="0"/>
                </a:rPr>
                <a:t>BIOS: </a:t>
              </a:r>
              <a:r>
                <a:rPr lang="en-US" sz="900">
                  <a:solidFill>
                    <a:prstClr val="black"/>
                  </a:solidFill>
                  <a:latin typeface="Arial" charset="0"/>
                  <a:cs typeface="Arial" charset="0"/>
                  <a:hlinkClick r:id="rId11"/>
                </a:rPr>
                <a:t>http://processors.wiki.ti.com/index.php/BIOS_MCSDK_2.0_User_Guide</a:t>
              </a:r>
              <a:endParaRPr lang="en-US" sz="900">
                <a:solidFill>
                  <a:prstClr val="black"/>
                </a:solidFill>
                <a:latin typeface="Arial" charset="0"/>
                <a:cs typeface="Arial"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1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2.1: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1 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p14="http://schemas.microsoft.com/office/powerpoint/2010/main" xmlns="" val="3632820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2 Evaluation Modules: End of 1Q-2013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3800" kern="0" dirty="0" smtClean="0">
                <a:solidFill>
                  <a:srgbClr val="000000"/>
                </a:solidFill>
                <a:latin typeface="Calibri"/>
              </a:rPr>
              <a:t>Keystone 2 Development </a:t>
            </a:r>
            <a:r>
              <a:rPr lang="en-US" sz="3800" kern="0" dirty="0">
                <a:solidFill>
                  <a:srgbClr val="0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Tree>
    <p:custDataLst>
      <p:tags r:id="rId1"/>
    </p:custDataLst>
    <p:extLst>
      <p:ext uri="{BB962C8B-B14F-4D97-AF65-F5344CB8AC3E}">
        <p14:creationId xmlns:p14="http://schemas.microsoft.com/office/powerpoint/2010/main" xmlns="" val="40752962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19916"/>
          <a:stretch/>
        </p:blipFill>
        <p:spPr>
          <a:xfrm>
            <a:off x="626356" y="1274385"/>
            <a:ext cx="8229600" cy="5212080"/>
          </a:xfrm>
          <a:prstGeom prst="rect">
            <a:avLst/>
          </a:prstGeom>
        </p:spPr>
      </p:pic>
      <p:sp>
        <p:nvSpPr>
          <p:cNvPr id="5" name="Rectangle 4"/>
          <p:cNvSpPr/>
          <p:nvPr/>
        </p:nvSpPr>
        <p:spPr>
          <a:xfrm>
            <a:off x="150788" y="800844"/>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Tree>
    <p:extLst>
      <p:ext uri="{BB962C8B-B14F-4D97-AF65-F5344CB8AC3E}">
        <p14:creationId xmlns:p14="http://schemas.microsoft.com/office/powerpoint/2010/main" xmlns="" val="23613386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6485" y="1282567"/>
            <a:ext cx="7042026" cy="5180077"/>
          </a:xfrm>
          <a:prstGeom prst="rect">
            <a:avLst/>
          </a:prstGeom>
        </p:spPr>
      </p:pic>
      <p:sp>
        <p:nvSpPr>
          <p:cNvPr id="6" name="Title 1"/>
          <p:cNvSpPr txBox="1">
            <a:spLocks/>
          </p:cNvSpPr>
          <p:nvPr/>
        </p:nvSpPr>
        <p:spPr bwMode="auto">
          <a:xfrm>
            <a:off x="124510" y="623539"/>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http://www.ti.com/multicore</a:t>
            </a:r>
            <a:r>
              <a:rPr lang="en-US" sz="2600" dirty="0" smtClean="0">
                <a:latin typeface="+mn-lt"/>
              </a:rPr>
              <a:t>  </a:t>
            </a:r>
            <a:endParaRPr lang="en-US" sz="2600" dirty="0">
              <a:latin typeface="+mn-lt"/>
            </a:endParaRPr>
          </a:p>
        </p:txBody>
      </p:sp>
    </p:spTree>
    <p:extLst>
      <p:ext uri="{BB962C8B-B14F-4D97-AF65-F5344CB8AC3E}">
        <p14:creationId xmlns:p14="http://schemas.microsoft.com/office/powerpoint/2010/main" xmlns="" val="564935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124510" y="673347"/>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24510" y="1638795"/>
            <a:ext cx="8608250" cy="4509771"/>
          </a:xfrm>
          <a:prstGeom prst="rect">
            <a:avLst/>
          </a:prstGeom>
          <a:noFill/>
          <a:ln w="9525">
            <a:noFill/>
            <a:miter lim="800000"/>
            <a:headEnd/>
            <a:tailEnd/>
          </a:ln>
        </p:spPr>
      </p:pic>
    </p:spTree>
    <p:extLst>
      <p:ext uri="{BB962C8B-B14F-4D97-AF65-F5344CB8AC3E}">
        <p14:creationId xmlns:p14="http://schemas.microsoft.com/office/powerpoint/2010/main" xmlns="" val="35865067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53483" y="1232759"/>
            <a:ext cx="6690901" cy="5276690"/>
          </a:xfrm>
          <a:prstGeom prst="rect">
            <a:avLst/>
          </a:prstGeom>
        </p:spPr>
      </p:pic>
      <p:sp>
        <p:nvSpPr>
          <p:cNvPr id="5" name="Title 1"/>
          <p:cNvSpPr txBox="1">
            <a:spLocks/>
          </p:cNvSpPr>
          <p:nvPr/>
        </p:nvSpPr>
        <p:spPr bwMode="auto">
          <a:xfrm>
            <a:off x="224118" y="586183"/>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Tree>
    <p:extLst>
      <p:ext uri="{BB962C8B-B14F-4D97-AF65-F5344CB8AC3E}">
        <p14:creationId xmlns:p14="http://schemas.microsoft.com/office/powerpoint/2010/main" xmlns="" val="1887521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b="0" dirty="0" smtClean="0">
                <a:cs typeface="Arial"/>
              </a:rPr>
              <a:t>Software Development Ecosystem</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Tree>
    <p:extLst>
      <p:ext uri="{BB962C8B-B14F-4D97-AF65-F5344CB8AC3E}">
        <p14:creationId xmlns:p14="http://schemas.microsoft.com/office/powerpoint/2010/main" xmlns="" val="27028013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kern="0" dirty="0">
                <a:solidFill>
                  <a:srgbClr val="000000"/>
                </a:solidFill>
                <a:latin typeface="Calibri"/>
              </a:rPr>
              <a:t>Summary</a:t>
            </a:r>
          </a:p>
        </p:txBody>
      </p:sp>
    </p:spTree>
    <p:custDataLst>
      <p:tags r:id="rId1"/>
    </p:custDataLst>
    <p:extLst>
      <p:ext uri="{BB962C8B-B14F-4D97-AF65-F5344CB8AC3E}">
        <p14:creationId xmlns:p14="http://schemas.microsoft.com/office/powerpoint/2010/main" xmlns="" val="19100360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Tree>
    <p:extLst>
      <p:ext uri="{BB962C8B-B14F-4D97-AF65-F5344CB8AC3E}">
        <p14:creationId xmlns:p14="http://schemas.microsoft.com/office/powerpoint/2010/main" xmlns="" val="273248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smtClean="0"/>
              <a:t>Optima from ENEA </a:t>
            </a:r>
            <a:r>
              <a:rPr lang="en-US" sz="1800" dirty="0" smtClean="0">
                <a:hlinkClick r:id="rId4"/>
              </a:rPr>
              <a:t>http://www.enea.com</a:t>
            </a:r>
            <a:r>
              <a:rPr lang="en-US" sz="1800" dirty="0" smtClean="0"/>
              <a:t> includes overview and management tools for multicore systems, profiling tools showing resource usage, and debug tools that track execution of application and operating system events.</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Tree>
    <p:extLst>
      <p:ext uri="{BB962C8B-B14F-4D97-AF65-F5344CB8AC3E}">
        <p14:creationId xmlns:p14="http://schemas.microsoft.com/office/powerpoint/2010/main" xmlns="" val="272091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cs typeface="Arial"/>
              </a:rPr>
              <a:t>Multicore SW Development Kit (MCSDK)</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Tree>
    <p:extLst>
      <p:ext uri="{BB962C8B-B14F-4D97-AF65-F5344CB8AC3E}">
        <p14:creationId xmlns:p14="http://schemas.microsoft.com/office/powerpoint/2010/main" xmlns="" val="99478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Tree>
    <p:custDataLst>
      <p:tags r:id="rId1"/>
    </p:custDataLst>
    <p:extLst>
      <p:ext uri="{BB962C8B-B14F-4D97-AF65-F5344CB8AC3E}">
        <p14:creationId xmlns:p14="http://schemas.microsoft.com/office/powerpoint/2010/main" xmlns="" val="476248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4.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7.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9.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3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1.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3.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4.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4715</TotalTime>
  <Words>5110</Words>
  <Application>Microsoft Office PowerPoint</Application>
  <PresentationFormat>On-screen Show (4:3)</PresentationFormat>
  <Paragraphs>1688</Paragraphs>
  <Slides>59</Slides>
  <Notes>41</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77_KeyStoneOLT</vt:lpstr>
      <vt:lpstr>Visio</vt:lpstr>
      <vt:lpstr>Slide 1</vt:lpstr>
      <vt:lpstr>Agenda</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2</vt:lpstr>
      <vt:lpstr>Agenda</vt:lpstr>
      <vt:lpstr>C66x MCSDK  for Keystone 2</vt:lpstr>
      <vt:lpstr>Interface via LLD and CSL Layers</vt:lpstr>
      <vt:lpstr>SYS/BIOS in KeyStone</vt:lpstr>
      <vt:lpstr>SYS/BIOS</vt:lpstr>
      <vt:lpstr>Agenda</vt:lpstr>
      <vt:lpstr>ARM Linux Perspective</vt:lpstr>
      <vt:lpstr>Slide 18</vt:lpstr>
      <vt:lpstr>Slide 19</vt:lpstr>
      <vt:lpstr>Slide 20</vt:lpstr>
      <vt:lpstr>ARM Linux Perspective: Overview</vt:lpstr>
      <vt:lpstr>ToolChain</vt:lpstr>
      <vt:lpstr>Debug</vt:lpstr>
      <vt:lpstr>Optimization</vt:lpstr>
      <vt:lpstr>U-Boot and SPL </vt:lpstr>
      <vt:lpstr>Linux SMP  (Symmetric Multiprocessors)</vt:lpstr>
      <vt:lpstr>Distribution</vt:lpstr>
      <vt:lpstr>Applications</vt:lpstr>
      <vt:lpstr>Slide 29</vt:lpstr>
      <vt:lpstr>Slide 30</vt:lpstr>
      <vt:lpstr>Drivers &amp; Platform Software</vt:lpstr>
      <vt:lpstr>Slide 32</vt:lpstr>
      <vt:lpstr>Slide 33</vt:lpstr>
      <vt:lpstr>Slide 34</vt:lpstr>
      <vt:lpstr>Agenda</vt:lpstr>
      <vt:lpstr>Multicore Programming Models</vt:lpstr>
      <vt:lpstr>Multicore Programming Models</vt:lpstr>
      <vt:lpstr>Agenda</vt:lpstr>
      <vt:lpstr>Network &amp; Communication Services</vt:lpstr>
      <vt:lpstr>Communication Services</vt:lpstr>
      <vt:lpstr>Network Services</vt:lpstr>
      <vt:lpstr>Agenda</vt:lpstr>
      <vt:lpstr>Instrumentation, Trace, &amp; Fault Mgmt</vt:lpstr>
      <vt:lpstr>Instrumentation, Trace, &amp; Fault Mgmt</vt:lpstr>
      <vt:lpstr>Agenda</vt:lpstr>
      <vt:lpstr>Getting Started</vt:lpstr>
      <vt:lpstr>Getting Started: Development Flow</vt:lpstr>
      <vt:lpstr>Getting Started: Algorithm Libraries</vt:lpstr>
      <vt:lpstr>Slide 49</vt:lpstr>
      <vt:lpstr>Slide 50</vt:lpstr>
      <vt:lpstr>Slide 51</vt:lpstr>
      <vt:lpstr>Slide 52</vt:lpstr>
      <vt:lpstr>Online Collateral: Product Folders</vt:lpstr>
      <vt:lpstr>Online Collateral: Multicore Web</vt:lpstr>
      <vt:lpstr>Online Collateral: EP Wiki</vt:lpstr>
      <vt:lpstr>Online Support: E2E Forum</vt:lpstr>
      <vt:lpstr>Software Development Ecosystem</vt:lpstr>
      <vt:lpstr>Slide 58</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Ran Katzur</cp:lastModifiedBy>
  <cp:revision>463</cp:revision>
  <dcterms:created xsi:type="dcterms:W3CDTF">2013-01-31T07:41:08Z</dcterms:created>
  <dcterms:modified xsi:type="dcterms:W3CDTF">2013-02-06T21:04:27Z</dcterms:modified>
</cp:coreProperties>
</file>