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handoutMasterIdLst>
    <p:handoutMasterId r:id="rId73"/>
  </p:handoutMasterIdLst>
  <p:sldIdLst>
    <p:sldId id="291" r:id="rId2"/>
    <p:sldId id="293" r:id="rId3"/>
    <p:sldId id="384"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57" r:id="rId19"/>
    <p:sldId id="358" r:id="rId20"/>
    <p:sldId id="309" r:id="rId21"/>
    <p:sldId id="364" r:id="rId22"/>
    <p:sldId id="365" r:id="rId23"/>
    <p:sldId id="361" r:id="rId24"/>
    <p:sldId id="362" r:id="rId25"/>
    <p:sldId id="363" r:id="rId26"/>
    <p:sldId id="310" r:id="rId27"/>
    <p:sldId id="368" r:id="rId28"/>
    <p:sldId id="370" r:id="rId29"/>
    <p:sldId id="366" r:id="rId30"/>
    <p:sldId id="367" r:id="rId31"/>
    <p:sldId id="314" r:id="rId32"/>
    <p:sldId id="315" r:id="rId33"/>
    <p:sldId id="373" r:id="rId34"/>
    <p:sldId id="372" r:id="rId35"/>
    <p:sldId id="375" r:id="rId36"/>
    <p:sldId id="376" r:id="rId37"/>
    <p:sldId id="377" r:id="rId38"/>
    <p:sldId id="378" r:id="rId39"/>
    <p:sldId id="379" r:id="rId40"/>
    <p:sldId id="381" r:id="rId41"/>
    <p:sldId id="382" r:id="rId42"/>
    <p:sldId id="383" r:id="rId43"/>
    <p:sldId id="318" r:id="rId44"/>
    <p:sldId id="31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Lst>
  <p:sldSz cx="9144000" cy="6858000" type="screen4x3"/>
  <p:notesSz cx="7010400" cy="9296400"/>
  <p:custDataLst>
    <p:tags r:id="rId7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95758" autoAdjust="0"/>
  </p:normalViewPr>
  <p:slideViewPr>
    <p:cSldViewPr>
      <p:cViewPr varScale="1">
        <p:scale>
          <a:sx n="109" d="100"/>
          <a:sy n="109" d="100"/>
        </p:scale>
        <p:origin x="-1734" y="-78"/>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BF4A2715-628B-42FE-BD45-F728152DD982}" type="datetimeFigureOut">
              <a:rPr lang="en-US" smtClean="0"/>
              <a:pPr/>
              <a:t>2/20/2013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DD368CF2-EDA1-40E8-BFCA-B6323F3C295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4" tIns="46582" rIns="93164" bIns="46582"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4" tIns="46582" rIns="93164" bIns="46582"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2/20/2013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en-US" noProof="0" dirty="0" smtClean="0"/>
          </a:p>
        </p:txBody>
      </p:sp>
      <p:sp>
        <p:nvSpPr>
          <p:cNvPr id="5" name="Notes Placeholder 4"/>
          <p:cNvSpPr>
            <a:spLocks noGrp="1"/>
          </p:cNvSpPr>
          <p:nvPr>
            <p:ph type="body" sz="quarter" idx="3"/>
          </p:nvPr>
        </p:nvSpPr>
        <p:spPr>
          <a:xfrm>
            <a:off x="701676" y="4416426"/>
            <a:ext cx="5607050" cy="4183063"/>
          </a:xfrm>
          <a:prstGeom prst="rect">
            <a:avLst/>
          </a:prstGeom>
        </p:spPr>
        <p:txBody>
          <a:bodyPr vert="horz" lIns="93164" tIns="46582" rIns="93164" bIns="4658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64" tIns="46582" rIns="93164" bIns="46582"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3164" tIns="46582" rIns="93164" bIns="46582"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8AA9DF1E-E9AC-42C0-B5F0-8FCE69CB4508}" type="slidenum">
              <a:rPr lang="en-US" sz="1200">
                <a:solidFill>
                  <a:srgbClr val="000000"/>
                </a:solidFill>
              </a:rPr>
              <a:pPr defTabSz="920615"/>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56" tIns="46127" rIns="92256" bIns="46127"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10</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19</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22</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4</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55</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cpu</a:t>
            </a:r>
          </a:p>
          <a:p>
            <a:pPr eaLnBrk="1" hangingPunct="1"/>
            <a:r>
              <a:rPr lang="en-US" b="0" baseline="0" dirty="0" smtClean="0">
                <a:latin typeface="Arial" charset="0"/>
              </a:rPr>
              <a:t>See backup slides to understand why theoretical bound is 35.56 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57</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61</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normAutofit fontScale="92500" lnSpcReduction="20000"/>
          </a:bodyPr>
          <a:lstStyle/>
          <a:p>
            <a:r>
              <a:rPr lang="en-US" b="1" dirty="0" smtClean="0"/>
              <a:t>Hyperbridge Maximum Throughput</a:t>
            </a:r>
            <a:endParaRPr lang="en-US" dirty="0" smtClean="0"/>
          </a:p>
          <a:p>
            <a:r>
              <a:rPr lang="en-US" dirty="0" smtClean="0"/>
              <a:t> </a:t>
            </a:r>
          </a:p>
          <a:p>
            <a:r>
              <a:rPr lang="en-US" dirty="0" smtClean="0"/>
              <a:t>The maximum data rates are 12.5*4=50 GBaud input and 12.5*4= 50 GBaud output, simultaneously, and useful data bandwidth is </a:t>
            </a:r>
            <a:r>
              <a:rPr lang="en-US" b="1" dirty="0" smtClean="0"/>
              <a:t>50*8/9=44.44Gbps.</a:t>
            </a:r>
            <a:r>
              <a:rPr lang="en-US" dirty="0" smtClean="0"/>
              <a:t> The throughput of Hyperbridge depends on the payload size, transaction type and the memory end point the Hyperbridge access. The bigger the payload, the higher the throughput. In Nyquist/Shannon, the HyperBridge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NySh,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vUSR is </a:t>
            </a:r>
            <a:r>
              <a:rPr lang="en-US" b="1" dirty="0" smtClean="0"/>
              <a:t>44.44Gbps *64/(64+16)=35.56Gbps.</a:t>
            </a:r>
            <a:endParaRPr lang="en-US" dirty="0" smtClean="0"/>
          </a:p>
          <a:p>
            <a:r>
              <a:rPr lang="en-US" dirty="0" smtClean="0"/>
              <a:t> </a:t>
            </a:r>
          </a:p>
          <a:p>
            <a:r>
              <a:rPr lang="en-US" dirty="0" smtClean="0"/>
              <a:t>For read performance, it depends on the memory end point the Hyperbridge access. The MSMC SRAM returns the read in 32Bytes per burst, local L2 returns read in 16Bytes per burst, and the DDR_EMIF returns 64Bytes per burst. The HyperBridge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vUSR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62</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64</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7</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r>
              <a:rPr lang="en-US" b="1" dirty="0" smtClean="0">
                <a:latin typeface="Arial" charset="0"/>
              </a:rPr>
              <a:t>Talking Points</a:t>
            </a:r>
          </a:p>
          <a:p>
            <a:pPr defTabSz="914266"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CorePacs, EDMA3 transfer controllers, and system peripherals are interconnected through TeraNet</a:t>
            </a:r>
          </a:p>
          <a:p>
            <a:pPr defTabSz="914266" eaLnBrk="1" hangingPunct="1">
              <a:buFont typeface="Arial" pitchFamily="34" charset="0"/>
              <a:buChar char="•"/>
              <a:defRPr/>
            </a:pPr>
            <a:r>
              <a:rPr lang="en-US" dirty="0" smtClean="0">
                <a:latin typeface="Arial" charset="0"/>
              </a:rPr>
              <a:t> TeraNet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14266" eaLnBrk="1" hangingPunct="1">
              <a:buFont typeface="Arial" pitchFamily="34" charset="0"/>
              <a:buChar char="•"/>
              <a:defRPr/>
            </a:pPr>
            <a:r>
              <a:rPr lang="en-US" dirty="0" smtClean="0">
                <a:latin typeface="Arial" charset="0"/>
              </a:rPr>
              <a:t> HyperLink essentially extends</a:t>
            </a:r>
            <a:r>
              <a:rPr lang="en-US" baseline="0" dirty="0" smtClean="0">
                <a:latin typeface="Arial" charset="0"/>
              </a:rPr>
              <a:t> TeraNet from one device to another</a:t>
            </a:r>
          </a:p>
          <a:p>
            <a:pPr defTabSz="914266"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14266"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TeraNet,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 xmlns:p14="http://schemas.microsoft.com/office/powerpoint/2010/main"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sprs691"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HyperLink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n-lt"/>
              </a:rPr>
              <a:t>HyperLink</a:t>
            </a: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2454840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smtClean="0">
                <a:latin typeface="+mn-lt"/>
              </a:rPr>
              <a:t>HyperLink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HyperLink to:</a:t>
            </a:r>
          </a:p>
          <a:p>
            <a:pPr marL="800100" lvl="1" indent="-342900">
              <a:buFont typeface="Calibri" pitchFamily="34" charset="0"/>
              <a:buChar char="⁻"/>
            </a:pPr>
            <a:r>
              <a:rPr lang="en-US" sz="2000" dirty="0" smtClean="0">
                <a:latin typeface="+mn-lt"/>
              </a:rPr>
              <a:t>Write </a:t>
            </a:r>
            <a:r>
              <a:rPr lang="en-US" sz="2000" dirty="0">
                <a:latin typeface="+mn-lt"/>
              </a:rPr>
              <a:t>to remote device memory</a:t>
            </a:r>
          </a:p>
          <a:p>
            <a:pPr marL="800100" lvl="1" indent="-342900">
              <a:buFont typeface="Calibri" pitchFamily="34" charset="0"/>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Calibri" pitchFamily="34" charset="0"/>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Calibri" pitchFamily="34" charset="0"/>
              <a:buChar char="⁻"/>
            </a:pPr>
            <a:r>
              <a:rPr lang="en-US" sz="2000" dirty="0">
                <a:latin typeface="+mn-lt"/>
              </a:rPr>
              <a:t>Write Request / Data Packet</a:t>
            </a:r>
          </a:p>
          <a:p>
            <a:pPr marL="800100" lvl="1" indent="-342900">
              <a:buFont typeface="Calibri" pitchFamily="34" charset="0"/>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Calibri" pitchFamily="34" charset="0"/>
              <a:buChar char="⁻"/>
            </a:pPr>
            <a:r>
              <a:rPr lang="en-US" sz="2000" dirty="0">
                <a:latin typeface="+mn-lt"/>
              </a:rPr>
              <a:t>Read Request Packet</a:t>
            </a:r>
          </a:p>
          <a:p>
            <a:pPr marL="800100" lvl="1" indent="-342900">
              <a:buFont typeface="Calibri" pitchFamily="34" charset="0"/>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 byte packet header for 64 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 xmlns:p14="http://schemas.microsoft.com/office/powerpoint/2010/main" val="1348328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a:t>
            </a:r>
            <a:r>
              <a:rPr lang="en-US" sz="2200" kern="0" dirty="0" err="1" smtClean="0">
                <a:latin typeface="+mn-lt"/>
                <a:cs typeface="Arial"/>
              </a:rPr>
              <a:t>SerDes</a:t>
            </a:r>
            <a:r>
              <a:rPr lang="en-US" sz="2200" kern="0" dirty="0" smtClean="0">
                <a:latin typeface="+mn-lt"/>
                <a:cs typeface="Arial"/>
              </a:rPr>
              <a:t>:</a:t>
            </a:r>
          </a:p>
          <a:p>
            <a:pPr marL="914400" lvl="1" indent="-457200">
              <a:spcBef>
                <a:spcPts val="600"/>
              </a:spcBef>
              <a:spcAft>
                <a:spcPct val="10000"/>
              </a:spcAft>
              <a:buFont typeface="+mj-lt"/>
              <a:buAutoNum type="alphaUcPeriod"/>
            </a:pPr>
            <a:r>
              <a:rPr lang="en-US" sz="2200" kern="0" dirty="0" smtClean="0">
                <a:latin typeface="+mn-lt"/>
                <a:cs typeface="Arial"/>
              </a:rPr>
              <a:t>Setup PLL</a:t>
            </a:r>
          </a:p>
          <a:p>
            <a:pPr marL="914400" lvl="1" indent="-457200">
              <a:spcBef>
                <a:spcPts val="600"/>
              </a:spcBef>
              <a:spcAft>
                <a:spcPct val="10000"/>
              </a:spcAft>
              <a:buFont typeface="+mj-lt"/>
              <a:buAutoNum type="alphaUcPeriod"/>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Font typeface="+mj-lt"/>
              <a:buAutoNum type="alphaUcPeriod"/>
            </a:pPr>
            <a:r>
              <a:rPr lang="en-US" sz="2200" kern="0" dirty="0" smtClean="0">
                <a:latin typeface="+mn-lt"/>
                <a:cs typeface="Arial"/>
              </a:rPr>
              <a:t>Configure SerDes</a:t>
            </a:r>
          </a:p>
          <a:p>
            <a:pPr marL="914400" lvl="1" indent="-457200">
              <a:spcBef>
                <a:spcPts val="600"/>
              </a:spcBef>
              <a:spcAft>
                <a:spcPct val="10000"/>
              </a:spcAft>
              <a:buFont typeface="+mj-lt"/>
              <a:buAutoNum type="alphaUcPeriod"/>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Font typeface="+mj-lt"/>
              <a:buAutoNum type="alphaUcPeriod" startAt="5"/>
            </a:pPr>
            <a:r>
              <a:rPr lang="en-US" sz="2200" kern="0" dirty="0" smtClean="0">
                <a:latin typeface="+mn-lt"/>
                <a:cs typeface="Arial"/>
              </a:rPr>
              <a:t>Enable HyperLink via HyperLink Control Register (base + 0x4)</a:t>
            </a:r>
          </a:p>
          <a:p>
            <a:pPr marL="914400" lvl="1" indent="-457200">
              <a:spcBef>
                <a:spcPts val="600"/>
              </a:spcBef>
              <a:spcAft>
                <a:spcPct val="10000"/>
              </a:spcAft>
              <a:buFont typeface="+mj-lt"/>
              <a:buAutoNum type="alphaUcPeriod" startAt="5"/>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Font typeface="+mj-lt"/>
              <a:buAutoNum type="alphaUcPeriod" startAt="5"/>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Typical Configuration Flow</a:t>
            </a:r>
          </a:p>
        </p:txBody>
      </p:sp>
    </p:spTree>
    <p:extLst>
      <p:ext uri="{BB962C8B-B14F-4D97-AF65-F5344CB8AC3E}">
        <p14:creationId xmlns="" xmlns:p14="http://schemas.microsoft.com/office/powerpoint/2010/main" val="31972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b="1"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514350" indent="-514350" algn="ctr" eaLnBrk="1" fontAlgn="auto" hangingPunct="1">
              <a:spcAft>
                <a:spcPts val="0"/>
              </a:spcAft>
              <a:defRPr/>
            </a:pPr>
            <a:r>
              <a:rPr lang="en-US" sz="4000" dirty="0" smtClean="0">
                <a:latin typeface="+mj-lt"/>
                <a:cs typeface="Arial"/>
              </a:rPr>
              <a:t>Address Translation</a:t>
            </a:r>
          </a:p>
        </p:txBody>
      </p:sp>
    </p:spTree>
    <p:extLst>
      <p:ext uri="{BB962C8B-B14F-4D97-AF65-F5344CB8AC3E}">
        <p14:creationId xmlns="" xmlns:p14="http://schemas.microsoft.com/office/powerpoint/2010/main"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 xmlns:p14="http://schemas.microsoft.com/office/powerpoint/2010/main" val="250262566"/>
              </p:ext>
            </p:extLst>
          </p:nvPr>
        </p:nvGraphicFramePr>
        <p:xfrm>
          <a:off x="1447800" y="3561588"/>
          <a:ext cx="6248400" cy="5811012"/>
        </p:xfrm>
        <a:graphic>
          <a:graphicData uri="http://schemas.openxmlformats.org/presentationml/2006/ole">
            <p:oleObj spid="_x0000_s150530"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(Tx) can view max. </a:t>
            </a:r>
            <a:r>
              <a:rPr lang="en-US" sz="2000" b="1" kern="0" dirty="0" smtClean="0">
                <a:latin typeface="+mn-lt"/>
                <a:cs typeface="Arial"/>
              </a:rPr>
              <a:t>256MB</a:t>
            </a:r>
            <a:r>
              <a:rPr lang="en-US" sz="2000" kern="0" dirty="0" smtClean="0">
                <a:latin typeface="+mn-lt"/>
                <a:cs typeface="Arial"/>
              </a:rPr>
              <a:t> of Device B (Rx) memory**.</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Tx side: HyperLink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HyperLink </a:t>
            </a:r>
            <a:r>
              <a:rPr lang="en-US" sz="2000" kern="0" dirty="0">
                <a:latin typeface="+mn-lt"/>
                <a:cs typeface="Arial"/>
              </a:rPr>
              <a:t>memory </a:t>
            </a:r>
            <a:r>
              <a:rPr lang="en-US" sz="2000" kern="0" dirty="0" smtClean="0">
                <a:latin typeface="+mn-lt"/>
                <a:cs typeface="Arial"/>
              </a:rPr>
              <a:t>space is device </a:t>
            </a:r>
            <a:r>
              <a:rPr lang="en-US" sz="2000" kern="0" dirty="0">
                <a:latin typeface="+mn-lt"/>
                <a:cs typeface="Arial"/>
              </a:rPr>
              <a:t>dependent, but </a:t>
            </a:r>
            <a:r>
              <a:rPr lang="en-US" sz="2000" kern="0" dirty="0" smtClean="0">
                <a:latin typeface="+mn-lt"/>
                <a:cs typeface="Arial"/>
              </a:rPr>
              <a:t>typically somewhere in the 0x0000_0000 </a:t>
            </a:r>
            <a:r>
              <a:rPr lang="en-US" sz="2000" kern="0" dirty="0">
                <a:latin typeface="+mn-lt"/>
                <a:cs typeface="Arial"/>
              </a:rPr>
              <a:t>to </a:t>
            </a:r>
            <a:r>
              <a:rPr lang="en-US" sz="2000" kern="0" dirty="0" smtClean="0">
                <a:latin typeface="+mn-lt"/>
                <a:cs typeface="Arial"/>
              </a:rPr>
              <a:t>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 mechanism to convert local (Tx) address to remote (Rx) address</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Address translation occurs on both Tx and Rx side</a:t>
            </a:r>
            <a:endParaRPr lang="en-US" sz="2000" kern="0" dirty="0">
              <a:latin typeface="+mn-lt"/>
              <a:cs typeface="Arial"/>
            </a:endParaRP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latin typeface="+mn-lt"/>
              </a:rPr>
              <a:t>Device B</a:t>
            </a:r>
            <a:endParaRPr lang="en-US" dirty="0">
              <a:latin typeface="+mn-lt"/>
            </a:endParaRPr>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latin typeface="+mn-lt"/>
              </a:rPr>
              <a:t>Device A</a:t>
            </a:r>
            <a:endParaRPr lang="en-US" dirty="0">
              <a:latin typeface="+mn-lt"/>
            </a:endParaRP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2484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 xmlns:p14="http://schemas.microsoft.com/office/powerpoint/2010/main"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838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TxSM</a:t>
            </a:r>
          </a:p>
        </p:txBody>
      </p:sp>
      <p:cxnSp>
        <p:nvCxnSpPr>
          <p:cNvPr id="18" name="Straight Arrow Connector 17"/>
          <p:cNvCxnSpPr/>
          <p:nvPr/>
        </p:nvCxnSpPr>
        <p:spPr bwMode="auto">
          <a:xfrm>
            <a:off x="6781800" y="25897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9" name="Rectangle 18"/>
          <p:cNvSpPr/>
          <p:nvPr/>
        </p:nvSpPr>
        <p:spPr bwMode="auto">
          <a:xfrm>
            <a:off x="7010400" y="2399271"/>
            <a:ext cx="762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21" name="Straight Arrow Connector 20"/>
          <p:cNvCxnSpPr/>
          <p:nvPr/>
        </p:nvCxnSpPr>
        <p:spPr bwMode="auto">
          <a:xfrm>
            <a:off x="7772400" y="25516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8001000" y="2399271"/>
            <a:ext cx="9906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 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8382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mn-lt"/>
              </a:rPr>
              <a:t>R</a:t>
            </a:r>
            <a:r>
              <a:rPr kumimoji="0" lang="en-US" sz="1800" b="1" i="0" u="none" strike="noStrike" cap="none" normalizeH="0" baseline="0" dirty="0" smtClean="0">
                <a:ln>
                  <a:noFill/>
                </a:ln>
                <a:solidFill>
                  <a:schemeClr val="bg1"/>
                </a:solidFill>
                <a:effectLst/>
                <a:latin typeface="+mn-lt"/>
              </a:rPr>
              <a:t>xSM</a:t>
            </a:r>
          </a:p>
        </p:txBody>
      </p:sp>
      <p:cxnSp>
        <p:nvCxnSpPr>
          <p:cNvPr id="38" name="Straight Arrow Connector 37"/>
          <p:cNvCxnSpPr/>
          <p:nvPr/>
        </p:nvCxnSpPr>
        <p:spPr bwMode="auto">
          <a:xfrm rot="10800000">
            <a:off x="6781800" y="51805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9" name="Rectangle 38"/>
          <p:cNvSpPr/>
          <p:nvPr/>
        </p:nvSpPr>
        <p:spPr bwMode="auto">
          <a:xfrm>
            <a:off x="7010400" y="4990071"/>
            <a:ext cx="762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40" name="Straight Arrow Connector 39"/>
          <p:cNvCxnSpPr/>
          <p:nvPr/>
        </p:nvCxnSpPr>
        <p:spPr bwMode="auto">
          <a:xfrm rot="10800000">
            <a:off x="7772400" y="51424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8001000" y="4990071"/>
            <a:ext cx="9906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a:stCxn id="22" idx="2"/>
            <a:endCxn id="41" idx="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HyperLink: Transmit (Tx)</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HyperLink: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19" grpId="0" animBg="1"/>
      <p:bldP spid="22" grpId="0" animBg="1"/>
      <p:bldP spid="23" grpId="0"/>
      <p:bldP spid="25" grpId="0" animBg="1"/>
      <p:bldP spid="26" grpId="0"/>
      <p:bldP spid="31" grpId="0" animBg="1"/>
      <p:bldP spid="33" grpId="0"/>
      <p:bldP spid="34" grpId="0" animBg="1"/>
      <p:bldP spid="35" grpId="0"/>
      <p:bldP spid="37" grpId="0" animBg="1"/>
      <p:bldP spid="39" grpId="0" animBg="1"/>
      <p:bldP spid="41" grpId="0" animBg="1"/>
      <p:bldP spid="42" grpId="0"/>
      <p:bldP spid="43" grpId="0" animBg="1"/>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3037755"/>
          </a:xfrm>
          <a:prstGeom prst="rect">
            <a:avLst/>
          </a:prstGeom>
        </p:spPr>
        <p:txBody>
          <a:bodyPr wrap="square">
            <a:spAutoFit/>
          </a:bodyPr>
          <a:lstStyle/>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smtClean="0">
                <a:latin typeface="+mn-lt"/>
                <a:cs typeface="Arial"/>
              </a:rPr>
              <a:t>HyperLink supports up to 64 different memory reg./segments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a:t>
            </a:r>
          </a:p>
          <a:p>
            <a:pPr marL="342900" indent="-342900">
              <a:spcAft>
                <a:spcPct val="10000"/>
              </a:spcAft>
            </a:pPr>
            <a:r>
              <a:rPr lang="en-US" sz="2200" kern="0" dirty="0" smtClean="0">
                <a:latin typeface="+mn-lt"/>
                <a:cs typeface="Arial"/>
              </a:rPr>
              <a:t>	Implies, least-significant 16 bits of segment base address is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Address Translation: Considerations </a:t>
            </a:r>
          </a:p>
        </p:txBody>
      </p:sp>
    </p:spTree>
    <p:custDataLst>
      <p:tags r:id="rId1"/>
    </p:custDataLst>
    <p:extLst>
      <p:ext uri="{BB962C8B-B14F-4D97-AF65-F5344CB8AC3E}">
        <p14:creationId xmlns="" xmlns:p14="http://schemas.microsoft.com/office/powerpoint/2010/main" val="3455536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p14="http://schemas.microsoft.com/office/powerpoint/2010/main" val="3724841777"/>
              </p:ext>
            </p:extLst>
          </p:nvPr>
        </p:nvGraphicFramePr>
        <p:xfrm>
          <a:off x="304800" y="17526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95400"/>
            <a:ext cx="8229600" cy="4019562"/>
          </a:xfrm>
          <a:prstGeom prst="rect">
            <a:avLst/>
          </a:prstGeom>
        </p:spPr>
        <p:txBody>
          <a:bodyPr wrap="square">
            <a:spAutoFit/>
          </a:bodyPr>
          <a:lstStyle/>
          <a:p>
            <a:pPr marL="514350" indent="-514350" fontAlgn="auto">
              <a:spcBef>
                <a:spcPct val="20000"/>
              </a:spcBef>
              <a:spcAft>
                <a:spcPts val="0"/>
              </a:spcAft>
              <a:buFont typeface="Arial" charset="0"/>
              <a:buChar char="•"/>
              <a:defRPr/>
            </a:pPr>
            <a:r>
              <a:rPr lang="en-US" sz="2800" dirty="0" smtClean="0">
                <a:latin typeface="+mn-lt"/>
                <a:cs typeface="Arial"/>
              </a:rPr>
              <a:t>TX side does not have to know the internal architecture of the RX side.</a:t>
            </a:r>
          </a:p>
          <a:p>
            <a:pPr marL="514350" indent="-514350" fontAlgn="auto">
              <a:spcBef>
                <a:spcPct val="20000"/>
              </a:spcBef>
              <a:spcAft>
                <a:spcPts val="0"/>
              </a:spcAft>
              <a:buFont typeface="Arial" charset="0"/>
              <a:buChar char="•"/>
              <a:defRPr/>
            </a:pPr>
            <a:r>
              <a:rPr lang="en-US" sz="2800" dirty="0" smtClean="0">
                <a:latin typeface="+mn-lt"/>
                <a:cs typeface="Arial"/>
              </a:rPr>
              <a:t>The system was designed to be “generic” to enable support for future device architectures (for example, larger window).</a:t>
            </a:r>
          </a:p>
          <a:p>
            <a:pPr marL="514350" indent="-514350" fontAlgn="auto">
              <a:spcBef>
                <a:spcPct val="20000"/>
              </a:spcBef>
              <a:spcAft>
                <a:spcPts val="0"/>
              </a:spcAft>
              <a:buFont typeface="Arial" charset="0"/>
              <a:buChar char="•"/>
              <a:defRPr/>
            </a:pPr>
            <a:r>
              <a:rPr lang="en-US" sz="2800" dirty="0" smtClean="0">
                <a:latin typeface="+mn-lt"/>
                <a:cs typeface="Arial"/>
              </a:rPr>
              <a:t>Result – Address translation is more generic and thus a little complex. This presentation will try to simplify it.</a:t>
            </a: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457200" y="228600"/>
            <a:ext cx="8229600" cy="762000"/>
          </a:xfrm>
          <a:prstGeom prst="rect">
            <a:avLst/>
          </a:prstGeom>
        </p:spPr>
        <p:txBody>
          <a:bodyPr/>
          <a:lstStyle/>
          <a:p>
            <a:pPr lvl="0" algn="ctr"/>
            <a:r>
              <a:rPr lang="en-US" sz="3600" kern="0" dirty="0" smtClean="0">
                <a:latin typeface="+mn-lt"/>
                <a:ea typeface="+mj-ea"/>
                <a:cs typeface="Arial"/>
              </a:rPr>
              <a:t>Address Translation: Considerations</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0"/>
            <a:ext cx="4495800" cy="4573560"/>
          </a:xfrm>
          <a:prstGeom prst="rect">
            <a:avLst/>
          </a:prstGeom>
        </p:spPr>
        <p:txBody>
          <a:bodyPr wrap="square">
            <a:spAutoFit/>
          </a:bodyPr>
          <a:lstStyle/>
          <a:p>
            <a:pPr marL="514350" indent="-514350" fontAlgn="auto">
              <a:spcBef>
                <a:spcPct val="20000"/>
              </a:spcBef>
              <a:spcAft>
                <a:spcPts val="0"/>
              </a:spcAft>
              <a:buFont typeface="Arial" charset="0"/>
              <a:buChar char="•"/>
              <a:defRPr/>
            </a:pPr>
            <a:r>
              <a:rPr lang="en-US" sz="2800" dirty="0" smtClean="0">
                <a:latin typeface="+mn-lt"/>
                <a:cs typeface="Arial"/>
              </a:rPr>
              <a:t>Overlay means using the same bit for more than one purpose.</a:t>
            </a:r>
          </a:p>
          <a:p>
            <a:pPr marL="514350" indent="-514350" fontAlgn="auto">
              <a:spcBef>
                <a:spcPct val="20000"/>
              </a:spcBef>
              <a:spcAft>
                <a:spcPts val="0"/>
              </a:spcAft>
              <a:buFont typeface="Arial" charset="0"/>
              <a:buChar char="•"/>
              <a:defRPr/>
            </a:pPr>
            <a:r>
              <a:rPr lang="en-US" sz="2800" dirty="0" smtClean="0">
                <a:latin typeface="+mn-lt"/>
                <a:cs typeface="Arial"/>
              </a:rPr>
              <a:t>Result – Look up tables might require duplication.</a:t>
            </a:r>
          </a:p>
          <a:p>
            <a:pPr marL="514350" indent="-514350" fontAlgn="auto">
              <a:spcBef>
                <a:spcPct val="20000"/>
              </a:spcBef>
              <a:spcAft>
                <a:spcPts val="0"/>
              </a:spcAft>
              <a:buFont typeface="Arial" charset="0"/>
              <a:buChar char="•"/>
              <a:defRPr/>
            </a:pPr>
            <a:r>
              <a:rPr lang="en-US" sz="2800" dirty="0" smtClean="0">
                <a:latin typeface="+mn-lt"/>
                <a:cs typeface="Arial"/>
              </a:rPr>
              <a:t>Example – if index to lookup table shares a bit with other value (security bit), the table must be duplicated.</a:t>
            </a:r>
            <a:endParaRPr lang="en-US" sz="2400" kern="0" dirty="0" smtClean="0">
              <a:latin typeface="+mn-lt"/>
              <a:cs typeface="Arial"/>
            </a:endParaRPr>
          </a:p>
        </p:txBody>
      </p:sp>
      <p:sp>
        <p:nvSpPr>
          <p:cNvPr id="9" name="Title 1"/>
          <p:cNvSpPr txBox="1">
            <a:spLocks/>
          </p:cNvSpPr>
          <p:nvPr/>
        </p:nvSpPr>
        <p:spPr>
          <a:xfrm>
            <a:off x="381000" y="228600"/>
            <a:ext cx="8229600" cy="762000"/>
          </a:xfrm>
          <a:prstGeom prst="rect">
            <a:avLst/>
          </a:prstGeom>
        </p:spPr>
        <p:txBody>
          <a:bodyPr/>
          <a:lstStyle/>
          <a:p>
            <a:pPr lvl="0" algn="ctr"/>
            <a:r>
              <a:rPr lang="en-US" sz="3600" kern="0" dirty="0" smtClean="0">
                <a:latin typeface="+mn-lt"/>
                <a:ea typeface="+mj-ea"/>
                <a:cs typeface="Arial"/>
              </a:rPr>
              <a:t>Address Translation: Overlay</a:t>
            </a:r>
          </a:p>
        </p:txBody>
      </p:sp>
      <p:sp>
        <p:nvSpPr>
          <p:cNvPr id="5" name="TextBox 4"/>
          <p:cNvSpPr txBox="1"/>
          <p:nvPr/>
        </p:nvSpPr>
        <p:spPr>
          <a:xfrm>
            <a:off x="5410200" y="5029200"/>
            <a:ext cx="2895600" cy="923330"/>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264195" name="Visio" r:id="rId5" imgW="2796338" imgH="2906897" progId="Visio.Drawing.11">
              <p:embed/>
            </p:oleObj>
          </a:graphicData>
        </a:graphic>
      </p:graphicFrame>
    </p:spTree>
    <p:custDataLst>
      <p:tags r:id="rId2"/>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600" dirty="0" smtClean="0">
                <a:cs typeface="Arial"/>
              </a:rPr>
              <a:t>Overview</a:t>
            </a:r>
          </a:p>
          <a:p>
            <a:pPr marL="514350" indent="-514350" eaLnBrk="1" fontAlgn="auto" hangingPunct="1">
              <a:spcAft>
                <a:spcPts val="0"/>
              </a:spcAft>
              <a:defRPr/>
            </a:pPr>
            <a:r>
              <a:rPr lang="en-US" sz="2600" dirty="0" smtClean="0">
                <a:cs typeface="Arial"/>
              </a:rPr>
              <a:t>Address Translation</a:t>
            </a:r>
          </a:p>
          <a:p>
            <a:pPr marL="514350" indent="-514350" eaLnBrk="1" fontAlgn="auto" hangingPunct="1">
              <a:spcAft>
                <a:spcPts val="0"/>
              </a:spcAft>
              <a:defRPr/>
            </a:pPr>
            <a:r>
              <a:rPr lang="en-US" sz="2600" dirty="0" smtClean="0">
                <a:cs typeface="Arial"/>
              </a:rPr>
              <a:t>Configuration</a:t>
            </a:r>
          </a:p>
          <a:p>
            <a:pPr marL="514350" indent="-514350" eaLnBrk="1" fontAlgn="auto" hangingPunct="1">
              <a:spcAft>
                <a:spcPts val="0"/>
              </a:spcAft>
              <a:defRPr/>
            </a:pPr>
            <a:r>
              <a:rPr lang="en-US" sz="2600" dirty="0" smtClean="0">
                <a:cs typeface="Arial"/>
              </a:rPr>
              <a:t>Performance</a:t>
            </a:r>
          </a:p>
          <a:p>
            <a:pPr marL="514350" indent="-514350" eaLnBrk="1" fontAlgn="auto" hangingPunct="1">
              <a:spcAft>
                <a:spcPts val="0"/>
              </a:spcAft>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75491"/>
            <a:ext cx="8991600" cy="1554272"/>
          </a:xfrm>
          <a:prstGeom prst="rect">
            <a:avLst/>
          </a:prstGeom>
        </p:spPr>
        <p:txBody>
          <a:bodyPr wrap="square">
            <a:spAutoFit/>
          </a:bodyPr>
          <a:lstStyle/>
          <a:p>
            <a:pPr>
              <a:spcBef>
                <a:spcPts val="600"/>
              </a:spcBef>
              <a:buSzPct val="125000"/>
              <a:defRPr/>
            </a:pPr>
            <a:r>
              <a:rPr lang="en-US" sz="20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User configures PrivID / Security bit</a:t>
            </a:r>
            <a:r>
              <a:rPr lang="en-US" sz="2000" i="1" dirty="0" smtClean="0">
                <a:latin typeface="+mn-lt"/>
                <a:cs typeface="Arial" pitchFamily="34" charset="0"/>
              </a:rPr>
              <a:t> </a:t>
            </a:r>
            <a:r>
              <a:rPr lang="en-US" sz="2000" dirty="0" smtClean="0">
                <a:latin typeface="+mn-lt"/>
                <a:cs typeface="Arial" pitchFamily="34" charset="0"/>
              </a:rPr>
              <a:t>overlay in this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0x1c</a:t>
            </a:r>
            <a:r>
              <a:rPr lang="en-US" sz="2000" dirty="0">
                <a:latin typeface="+mn-lt"/>
                <a:cs typeface="Arial" pitchFamily="34" charset="0"/>
              </a:rPr>
              <a:t>. For </a:t>
            </a:r>
            <a:r>
              <a:rPr lang="en-US" sz="20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000" dirty="0" smtClean="0">
                <a:latin typeface="+mn-lt"/>
                <a:cs typeface="Arial" pitchFamily="34" charset="0"/>
              </a:rPr>
              <a:t>If using HyperLink LLD, </a:t>
            </a:r>
            <a:r>
              <a:rPr lang="en-US" sz="2000" dirty="0" smtClean="0">
                <a:solidFill>
                  <a:srgbClr val="0070C0"/>
                </a:solidFill>
                <a:latin typeface="+mn-lt"/>
                <a:cs typeface="Arial" pitchFamily="34" charset="0"/>
              </a:rPr>
              <a:t>hyplnkTXAddrOvlyReg_s </a:t>
            </a:r>
            <a:r>
              <a:rPr lang="en-US" sz="20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 xmlns:p14="http://schemas.microsoft.com/office/powerpoint/2010/main" val="3350935640"/>
              </p:ext>
            </p:extLst>
          </p:nvPr>
        </p:nvGraphicFramePr>
        <p:xfrm>
          <a:off x="304800" y="31546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 xmlns:p14="http://schemas.microsoft.com/office/powerpoint/2010/main" val="385845016"/>
              </p:ext>
            </p:extLst>
          </p:nvPr>
        </p:nvGraphicFramePr>
        <p:xfrm>
          <a:off x="304800" y="1143000"/>
          <a:ext cx="8610600" cy="3779520"/>
        </p:xfrm>
        <a:graphic>
          <a:graphicData uri="http://schemas.openxmlformats.org/drawingml/2006/table">
            <a:tbl>
              <a:tblPr firstRow="1" bandRow="1">
                <a:tableStyleId>{5C22544A-7EE6-4342-B048-85BDC9FD1C3A}</a:tableStyleId>
              </a:tblPr>
              <a:tblGrid>
                <a:gridCol w="1143000"/>
                <a:gridCol w="4724400"/>
                <a:gridCol w="533400"/>
                <a:gridCol w="22098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smtClean="0"/>
                        <a:t>txigmask</a:t>
                      </a:r>
                      <a:endParaRPr lang="en-US" sz="1600" b="1" dirty="0"/>
                    </a:p>
                  </a:txBody>
                  <a:tcPr/>
                </a:tc>
                <a:tc>
                  <a:txBody>
                    <a:bodyPr/>
                    <a:lstStyle/>
                    <a:p>
                      <a:r>
                        <a:rPr lang="en-US" sz="1500" dirty="0" smtClean="0"/>
                        <a:t>Selects mask that is logicall</a:t>
                      </a:r>
                      <a:r>
                        <a:rPr lang="en-US" sz="1500" baseline="0" dirty="0" smtClean="0"/>
                        <a:t>y ANDed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10 </a:t>
                      </a:r>
                      <a:r>
                        <a:rPr lang="en-US" sz="1500" dirty="0" smtClean="0">
                          <a:sym typeface="Wingdings" pitchFamily="2" charset="2"/>
                        </a:rPr>
                        <a:t> mask = 0x07FF_FFFF</a:t>
                      </a:r>
                    </a:p>
                  </a:txBody>
                  <a:tcPr/>
                </a:tc>
                <a:tc>
                  <a:txBody>
                    <a:bodyPr/>
                    <a:lstStyle/>
                    <a:p>
                      <a:r>
                        <a:rPr lang="en-US" sz="1600" dirty="0" smtClean="0"/>
                        <a:t>4</a:t>
                      </a:r>
                      <a:endParaRPr lang="en-US" sz="1600" dirty="0"/>
                    </a:p>
                  </a:txBody>
                  <a:tcPr/>
                </a:tc>
                <a:tc>
                  <a:txBody>
                    <a:bodyPr/>
                    <a:lstStyle/>
                    <a:p>
                      <a:r>
                        <a:rPr lang="en-US" sz="1600" dirty="0" smtClean="0"/>
                        <a:t>Mask</a:t>
                      </a:r>
                      <a:r>
                        <a:rPr lang="en-US" sz="1600" baseline="0" dirty="0" smtClean="0"/>
                        <a:t> varies from </a:t>
                      </a:r>
                    </a:p>
                    <a:p>
                      <a:r>
                        <a:rPr lang="en-US" sz="1600" baseline="0" dirty="0" smtClean="0"/>
                        <a:t>0x 01ffff (value 0)</a:t>
                      </a:r>
                    </a:p>
                    <a:p>
                      <a:r>
                        <a:rPr lang="en-US" sz="1600" baseline="0" dirty="0" smtClean="0"/>
                        <a:t> to </a:t>
                      </a:r>
                    </a:p>
                    <a:p>
                      <a:r>
                        <a:rPr lang="en-US" sz="1600" baseline="0" dirty="0" smtClean="0"/>
                        <a:t>0xffffffff (value 15)</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PrivID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TxAddress [31-28] = PrivID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4 bits (from 17-20 to 28-31)</a:t>
                      </a:r>
                    </a:p>
                    <a:p>
                      <a:r>
                        <a:rPr lang="en-US" sz="1600" dirty="0" smtClean="0"/>
                        <a:t>3 bits (29-31)</a:t>
                      </a:r>
                    </a:p>
                    <a:p>
                      <a:r>
                        <a:rPr lang="en-US" sz="1600" dirty="0" smtClean="0"/>
                        <a:t>2 its (30-31)</a:t>
                      </a:r>
                    </a:p>
                    <a:p>
                      <a:r>
                        <a:rPr lang="en-US" sz="1600" dirty="0" smtClean="0"/>
                        <a:t>1 bit (31)</a:t>
                      </a:r>
                    </a:p>
                    <a:p>
                      <a:r>
                        <a:rPr lang="en-US" sz="1600" dirty="0" smtClean="0"/>
                        <a:t>0 – no privID</a:t>
                      </a:r>
                      <a:endParaRPr lang="en-US" sz="1600" dirty="0"/>
                    </a:p>
                  </a:txBody>
                  <a:tcPr/>
                </a:tc>
              </a:tr>
              <a:tr h="448171">
                <a:tc>
                  <a:txBody>
                    <a:bodyPr/>
                    <a:lstStyle/>
                    <a:p>
                      <a:r>
                        <a:rPr lang="en-US" sz="1600" b="1" dirty="0"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Security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No</a:t>
                      </a:r>
                      <a:r>
                        <a:rPr lang="en-US" sz="1600" baseline="0" dirty="0" smtClean="0"/>
                        <a:t> security bit</a:t>
                      </a:r>
                    </a:p>
                    <a:p>
                      <a:r>
                        <a:rPr lang="en-US" sz="1600" baseline="0" dirty="0" smtClean="0"/>
                        <a:t>1 bit (from bit 17 to 31)</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
        <p:nvSpPr>
          <p:cNvPr id="12" name="TextBox 11"/>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000" b="1" dirty="0" smtClean="0"/>
              <a:t>Remember the Overlays!!!</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4" cstate="print"/>
          <a:srcRect/>
          <a:stretch>
            <a:fillRect/>
          </a:stretch>
        </p:blipFill>
        <p:spPr bwMode="auto">
          <a:xfrm>
            <a:off x="21422" y="2762250"/>
            <a:ext cx="9107588" cy="3409950"/>
          </a:xfrm>
          <a:prstGeom prst="rect">
            <a:avLst/>
          </a:prstGeom>
          <a:noFill/>
          <a:ln w="9525">
            <a:noFill/>
            <a:miter lim="800000"/>
            <a:headEnd/>
            <a:tailEnd/>
          </a:ln>
        </p:spPr>
      </p:pic>
      <p:sp>
        <p:nvSpPr>
          <p:cNvPr id="7" name="Rectangle 6"/>
          <p:cNvSpPr/>
          <p:nvPr/>
        </p:nvSpPr>
        <p:spPr>
          <a:xfrm>
            <a:off x="228600" y="762000"/>
            <a:ext cx="8915400" cy="2739211"/>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a:t>
            </a:r>
          </a:p>
          <a:p>
            <a:pPr indent="-285750">
              <a:spcAft>
                <a:spcPct val="10000"/>
              </a:spcAft>
              <a:buFont typeface="Arial" pitchFamily="34" charset="0"/>
              <a:buChar char="•"/>
            </a:pPr>
            <a:r>
              <a:rPr lang="en-US" sz="2000" kern="0" dirty="0" smtClean="0">
                <a:latin typeface="+mn-lt"/>
                <a:cs typeface="Arial"/>
              </a:rPr>
              <a:t>Control information consists of PrivID index and Security bit</a:t>
            </a:r>
          </a:p>
          <a:p>
            <a:pPr indent="-285750">
              <a:spcAft>
                <a:spcPct val="10000"/>
              </a:spcAft>
              <a:buFont typeface="Arial" pitchFamily="34" charset="0"/>
              <a:buChar char="•"/>
            </a:pPr>
            <a:r>
              <a:rPr lang="en-US" sz="2000" kern="0" dirty="0" smtClean="0">
                <a:latin typeface="+mn-lt"/>
                <a:cs typeface="Arial"/>
              </a:rPr>
              <a:t>PrivID  index represents which master the request is coming from</a:t>
            </a:r>
          </a:p>
          <a:p>
            <a:pPr indent="-285750">
              <a:spcAft>
                <a:spcPct val="10000"/>
              </a:spcAft>
              <a:buFont typeface="Arial" pitchFamily="34" charset="0"/>
              <a:buChar char="•"/>
            </a:pPr>
            <a:r>
              <a:rPr lang="en-US" sz="2000" kern="0" dirty="0" smtClean="0">
                <a:latin typeface="+mn-lt"/>
                <a:cs typeface="Arial"/>
              </a:rPr>
              <a:t>Security bit represents whether the security feature is on or off</a:t>
            </a:r>
          </a:p>
          <a:p>
            <a:pPr indent="-285750">
              <a:spcAft>
                <a:spcPct val="10000"/>
              </a:spcAft>
              <a:buFont typeface="Arial" pitchFamily="34" charset="0"/>
              <a:buChar char="•"/>
            </a:pPr>
            <a:r>
              <a:rPr lang="en-US" sz="2000" dirty="0" smtClean="0">
                <a:latin typeface="+mn-lt"/>
                <a:cs typeface="Arial" pitchFamily="34" charset="0"/>
              </a:rPr>
              <a:t>PrivID index is 4 bits. PrivID (on RX side) value is usually 0xD if request from core;</a:t>
            </a:r>
            <a:br>
              <a:rPr lang="en-US" sz="2000" dirty="0" smtClean="0">
                <a:latin typeface="+mn-lt"/>
                <a:cs typeface="Arial" pitchFamily="34" charset="0"/>
              </a:rPr>
            </a:br>
            <a:r>
              <a:rPr lang="en-US" sz="2000" dirty="0" smtClean="0">
                <a:latin typeface="+mn-lt"/>
                <a:cs typeface="Arial" pitchFamily="34" charset="0"/>
              </a:rPr>
              <a:t>     0xE if from other master</a:t>
            </a: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 xmlns:p14="http://schemas.microsoft.com/office/powerpoint/2010/main" val="2307723434"/>
              </p:ext>
            </p:extLst>
          </p:nvPr>
        </p:nvGraphicFramePr>
        <p:xfrm>
          <a:off x="304800" y="33528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523494"/>
          </a:xfrm>
          <a:prstGeom prst="rect">
            <a:avLst/>
          </a:prstGeom>
        </p:spPr>
        <p:txBody>
          <a:bodyPr wrap="square">
            <a:spAutoFit/>
          </a:bodyPr>
          <a:lstStyle/>
          <a:p>
            <a:pPr>
              <a:spcBef>
                <a:spcPts val="600"/>
              </a:spcBef>
              <a:buSzPct val="125000"/>
              <a:defRPr/>
            </a:pPr>
            <a:r>
              <a:rPr lang="en-US" sz="2000" b="1" dirty="0">
                <a:latin typeface="+mn-lt"/>
                <a:cs typeface="Arial"/>
              </a:rPr>
              <a:t>Rx Address Selector Control </a:t>
            </a:r>
            <a:r>
              <a:rPr lang="en-US" sz="2000" b="1" dirty="0" smtClean="0">
                <a:latin typeface="+mn-lt"/>
                <a:cs typeface="Arial"/>
              </a:rPr>
              <a:t>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t>
            </a:r>
            <a:r>
              <a:rPr lang="en-US" sz="2000" dirty="0">
                <a:latin typeface="+mn-lt"/>
                <a:cs typeface="Arial" pitchFamily="34" charset="0"/>
              </a:rPr>
              <a:t>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000" dirty="0">
                <a:latin typeface="+mn-lt"/>
                <a:cs typeface="Arial" pitchFamily="34" charset="0"/>
              </a:rPr>
              <a:t>If using HyperLink LLD, </a:t>
            </a:r>
            <a:r>
              <a:rPr lang="en-US" sz="2000" dirty="0">
                <a:solidFill>
                  <a:srgbClr val="0070C0"/>
                </a:solidFill>
                <a:latin typeface="+mn-lt"/>
              </a:rPr>
              <a:t>hyplnkRXAddrSelReg_s</a:t>
            </a:r>
            <a:r>
              <a:rPr lang="en-US" sz="2000" dirty="0">
                <a:solidFill>
                  <a:srgbClr val="0070C0"/>
                </a:solidFill>
                <a:latin typeface="+mn-lt"/>
                <a:cs typeface="Arial" pitchFamily="34" charset="0"/>
              </a:rPr>
              <a:t> </a:t>
            </a:r>
            <a:r>
              <a:rPr lang="en-US" sz="20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6"/>
            <p:cNvSpPr/>
            <p:nvPr/>
          </p:nvSpPr>
          <p:spPr>
            <a:xfrm>
              <a:off x="526887" y="3093439"/>
              <a:ext cx="7864231" cy="120491"/>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HyperLink User Guide)</a:t>
              </a:r>
            </a:p>
          </p:txBody>
        </p:sp>
      </p:gr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 xmlns:p14="http://schemas.microsoft.com/office/powerpoint/2010/main" val="680836148"/>
              </p:ext>
            </p:extLst>
          </p:nvPr>
        </p:nvGraphicFramePr>
        <p:xfrm>
          <a:off x="152400" y="609600"/>
          <a:ext cx="8610600" cy="5072139"/>
        </p:xfrm>
        <a:graphic>
          <a:graphicData uri="http://schemas.openxmlformats.org/drawingml/2006/table">
            <a:tbl>
              <a:tblPr firstRow="1" bandRow="1">
                <a:tableStyleId>{5C22544A-7EE6-4342-B048-85BDC9FD1C3A}</a:tableStyleId>
              </a:tblPr>
              <a:tblGrid>
                <a:gridCol w="1143000"/>
                <a:gridCol w="4876800"/>
                <a:gridCol w="457200"/>
                <a:gridCol w="21336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Rxsechi</a:t>
                      </a:r>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rxseclo</a:t>
                      </a:r>
                      <a:endParaRPr lang="en-US" sz="1600" b="1" dirty="0" smtClean="0"/>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rxsecsel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overlay location of the security bit</a:t>
                      </a:r>
                      <a:endParaRPr lang="en-US" sz="1600" dirty="0"/>
                    </a:p>
                  </a:txBody>
                  <a:tcPr/>
                </a:tc>
                <a:tc>
                  <a:txBody>
                    <a:bodyPr/>
                    <a:lstStyle/>
                    <a:p>
                      <a:r>
                        <a:rPr lang="en-US" sz="1600" dirty="0" smtClean="0"/>
                        <a:t>4</a:t>
                      </a:r>
                      <a:endParaRPr lang="en-US" sz="1600" dirty="0"/>
                    </a:p>
                  </a:txBody>
                  <a:tcPr/>
                </a:tc>
                <a:tc>
                  <a:txBody>
                    <a:bodyPr/>
                    <a:lstStyle/>
                    <a:p>
                      <a:r>
                        <a:rPr lang="en-US" sz="1600" dirty="0" smtClean="0"/>
                        <a:t>16-31</a:t>
                      </a:r>
                      <a:endParaRPr lang="en-US" sz="1600" dirty="0"/>
                    </a:p>
                  </a:txBody>
                  <a:tcPr/>
                </a:tc>
              </a:tr>
              <a:tr h="792480">
                <a:tc>
                  <a:txBody>
                    <a:bodyPr/>
                    <a:lstStyle/>
                    <a:p>
                      <a:r>
                        <a:rPr lang="en-US" sz="1600" b="1" dirty="0" smtClean="0"/>
                        <a:t>rxsegsel</a:t>
                      </a:r>
                      <a:endParaRPr lang="en-US" sz="1600" b="1" dirty="0"/>
                    </a:p>
                  </a:txBody>
                  <a:tcPr/>
                </a:tc>
                <a:tc>
                  <a:txBody>
                    <a:bodyPr/>
                    <a:lstStyle/>
                    <a:p>
                      <a:r>
                        <a:rPr lang="en-US" sz="1600" dirty="0" smtClean="0"/>
                        <a:t>Selects which bits of the incoming RxAddress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rxsegsel=6 </a:t>
                      </a:r>
                      <a:r>
                        <a:rPr lang="en-US" sz="1600" baseline="0" dirty="0" smtClean="0">
                          <a:sym typeface="Wingdings"/>
                        </a:rPr>
                        <a:t> use RxAddress [27-22] as index to LUT and the offset mask is 3fffff (22 bits offset address)</a:t>
                      </a:r>
                      <a:endParaRPr lang="en-US" sz="1600" dirty="0"/>
                    </a:p>
                  </a:txBody>
                  <a:tcPr/>
                </a:tc>
                <a:tc>
                  <a:txBody>
                    <a:bodyPr/>
                    <a:lstStyle/>
                    <a:p>
                      <a:r>
                        <a:rPr lang="en-US" sz="1600" dirty="0" smtClean="0"/>
                        <a:t>4</a:t>
                      </a:r>
                      <a:endParaRPr lang="en-US" sz="1600" dirty="0"/>
                    </a:p>
                  </a:txBody>
                  <a:tcPr/>
                </a:tc>
                <a:tc>
                  <a:txBody>
                    <a:bodyPr/>
                    <a:lstStyle/>
                    <a:p>
                      <a:r>
                        <a:rPr lang="en-US" sz="1600" dirty="0" smtClean="0"/>
                        <a:t>6 bits (17-22 to 26-31)</a:t>
                      </a:r>
                    </a:p>
                    <a:p>
                      <a:r>
                        <a:rPr lang="en-US" sz="1600" dirty="0" smtClean="0"/>
                        <a:t>5 bits (27-31)</a:t>
                      </a:r>
                    </a:p>
                    <a:p>
                      <a:r>
                        <a:rPr lang="en-US" sz="1600" dirty="0" smtClean="0"/>
                        <a:t>4 bits (28-31)</a:t>
                      </a:r>
                    </a:p>
                    <a:p>
                      <a:r>
                        <a:rPr lang="en-US" sz="1600" dirty="0" smtClean="0"/>
                        <a:t>3 bits (29-31)</a:t>
                      </a:r>
                    </a:p>
                    <a:p>
                      <a:r>
                        <a:rPr lang="en-US" sz="1600" dirty="0" smtClean="0"/>
                        <a:t>2 bits (30-31)</a:t>
                      </a:r>
                    </a:p>
                    <a:p>
                      <a:r>
                        <a:rPr lang="en-US" sz="1600" dirty="0" smtClean="0"/>
                        <a:t>1 bits (31)</a:t>
                      </a:r>
                    </a:p>
                    <a:p>
                      <a:r>
                        <a:rPr lang="en-US" sz="1600" dirty="0" smtClean="0"/>
                        <a:t>0 bits</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RxAddress to use</a:t>
                      </a:r>
                      <a:r>
                        <a:rPr lang="en-US" sz="1600" baseline="0" dirty="0" smtClean="0"/>
                        <a:t> as PrivID</a:t>
                      </a:r>
                      <a:r>
                        <a:rPr lang="en-US" sz="1600" dirty="0" smtClean="0"/>
                        <a:t> index PrivID index is</a:t>
                      </a:r>
                      <a:r>
                        <a:rPr lang="en-US" sz="1600" baseline="0" dirty="0" smtClean="0"/>
                        <a:t> used as the row # to </a:t>
                      </a:r>
                      <a:r>
                        <a:rPr lang="en-US" sz="1600" dirty="0" smtClean="0"/>
                        <a:t>lookup 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rxprividsel=12 </a:t>
                      </a:r>
                      <a:r>
                        <a:rPr lang="en-US" sz="1600" baseline="0" dirty="0" smtClean="0">
                          <a:sym typeface="Wingdings" pitchFamily="2" charset="2"/>
                        </a:rPr>
                        <a:t> RxAddress [31-28] as index to LUT</a:t>
                      </a:r>
                      <a:endParaRPr lang="en-US" sz="1600" dirty="0"/>
                    </a:p>
                  </a:txBody>
                  <a:tcPr/>
                </a:tc>
                <a:tc>
                  <a:txBody>
                    <a:bodyPr/>
                    <a:lstStyle/>
                    <a:p>
                      <a:r>
                        <a:rPr lang="en-US" sz="1600" dirty="0" smtClean="0"/>
                        <a:t>4</a:t>
                      </a:r>
                      <a:endParaRPr lang="en-US" sz="1600" dirty="0"/>
                    </a:p>
                  </a:txBody>
                  <a:tcPr/>
                </a:tc>
                <a:tc>
                  <a:txBody>
                    <a:bodyPr/>
                    <a:lstStyle/>
                    <a:p>
                      <a:r>
                        <a:rPr lang="en-US" sz="1600" baseline="0" dirty="0" smtClean="0"/>
                        <a:t>4 bits (17-20 to 28-31)</a:t>
                      </a:r>
                    </a:p>
                    <a:p>
                      <a:r>
                        <a:rPr lang="en-US" sz="1600" baseline="0" dirty="0" smtClean="0"/>
                        <a:t>3 bits (29-31)</a:t>
                      </a:r>
                    </a:p>
                    <a:p>
                      <a:r>
                        <a:rPr lang="en-US" sz="1600" baseline="0" dirty="0" smtClean="0"/>
                        <a:t>2 bits (30-31)</a:t>
                      </a:r>
                    </a:p>
                    <a:p>
                      <a:r>
                        <a:rPr lang="en-US" sz="1600" baseline="0" dirty="0" smtClean="0"/>
                        <a:t>1 bit (31)</a:t>
                      </a:r>
                    </a:p>
                    <a:p>
                      <a:r>
                        <a:rPr lang="en-US" sz="1600" baseline="0" dirty="0" smtClean="0"/>
                        <a:t>0 bits</a:t>
                      </a:r>
                      <a:endParaRPr lang="en-US" sz="1600" dirty="0"/>
                    </a:p>
                  </a:txBody>
                  <a:tcPr/>
                </a:tc>
              </a:tr>
            </a:tbl>
          </a:graphicData>
        </a:graphic>
      </p:graphicFrame>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9" name="TextBox 8"/>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Overlays!!!</a:t>
            </a:r>
            <a:endParaRPr lang="en-US" sz="2000" b="1" dirty="0"/>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From the User’s Guide - rxsegsel</a:t>
            </a:r>
            <a:endParaRPr lang="en-US" sz="3600" b="0" dirty="0"/>
          </a:p>
        </p:txBody>
      </p:sp>
      <p:pic>
        <p:nvPicPr>
          <p:cNvPr id="353282" name="Picture 2"/>
          <p:cNvPicPr>
            <a:picLocks noChangeAspect="1" noChangeArrowheads="1"/>
          </p:cNvPicPr>
          <p:nvPr/>
        </p:nvPicPr>
        <p:blipFill>
          <a:blip r:embed="rId2" cstate="print"/>
          <a:srcRect/>
          <a:stretch>
            <a:fillRect/>
          </a:stretch>
        </p:blipFill>
        <p:spPr bwMode="auto">
          <a:xfrm>
            <a:off x="381000" y="762000"/>
            <a:ext cx="8172450" cy="538115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5" name="Picture 3"/>
          <p:cNvPicPr>
            <a:picLocks noChangeAspect="1" noChangeArrowheads="1"/>
          </p:cNvPicPr>
          <p:nvPr/>
        </p:nvPicPr>
        <p:blipFill>
          <a:blip r:embed="rId4" cstate="print"/>
          <a:srcRect/>
          <a:stretch>
            <a:fillRect/>
          </a:stretch>
        </p:blipFill>
        <p:spPr bwMode="auto">
          <a:xfrm>
            <a:off x="152400" y="1957826"/>
            <a:ext cx="8839200" cy="3985774"/>
          </a:xfrm>
          <a:prstGeom prst="rect">
            <a:avLst/>
          </a:prstGeom>
          <a:noFill/>
          <a:ln w="9525">
            <a:noFill/>
            <a:miter lim="800000"/>
            <a:headEnd/>
            <a:tailEnd/>
          </a:ln>
        </p:spPr>
      </p:pic>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Regenerate address mapped to remote memory space, along with Security bit and PrivID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 </a:t>
            </a:r>
          </a:p>
        </p:txBody>
      </p:sp>
      <p:sp>
        <p:nvSpPr>
          <p:cNvPr id="2" name="TextBox 1"/>
          <p:cNvSpPr txBox="1"/>
          <p:nvPr/>
        </p:nvSpPr>
        <p:spPr>
          <a:xfrm>
            <a:off x="304800" y="4734580"/>
            <a:ext cx="1524000" cy="523220"/>
          </a:xfrm>
          <a:prstGeom prst="rect">
            <a:avLst/>
          </a:prstGeom>
          <a:noFill/>
        </p:spPr>
        <p:txBody>
          <a:bodyPr wrap="square" rtlCol="0">
            <a:spAutoFit/>
          </a:bodyPr>
          <a:lstStyle/>
          <a:p>
            <a:pPr algn="ctr"/>
            <a:r>
              <a:rPr lang="en-US" sz="1400" b="1" dirty="0" smtClean="0"/>
              <a:t>PrivID</a:t>
            </a:r>
            <a:br>
              <a:rPr lang="en-US" sz="1400" b="1" dirty="0" smtClean="0"/>
            </a:br>
            <a:r>
              <a:rPr lang="en-US" sz="1400" b="1" dirty="0" smtClean="0"/>
              <a:t> LUT</a:t>
            </a:r>
            <a:endParaRPr lang="en-US" sz="1400" b="1" dirty="0"/>
          </a:p>
        </p:txBody>
      </p:sp>
      <p:sp>
        <p:nvSpPr>
          <p:cNvPr id="8" name="TextBox 7"/>
          <p:cNvSpPr txBox="1"/>
          <p:nvPr/>
        </p:nvSpPr>
        <p:spPr>
          <a:xfrm>
            <a:off x="2514600" y="4724400"/>
            <a:ext cx="1447800" cy="432414"/>
          </a:xfrm>
          <a:prstGeom prst="rect">
            <a:avLst/>
          </a:prstGeom>
          <a:noFill/>
        </p:spPr>
        <p:txBody>
          <a:bodyPr wrap="square" rtlCol="0">
            <a:spAutoFit/>
          </a:bodyPr>
          <a:lstStyle/>
          <a:p>
            <a:pPr algn="ctr"/>
            <a:r>
              <a:rPr lang="en-US" sz="1400" b="1" dirty="0" smtClean="0"/>
              <a:t>Segment </a:t>
            </a:r>
            <a:br>
              <a:rPr lang="en-US" sz="1400" b="1" dirty="0" smtClean="0"/>
            </a:br>
            <a:r>
              <a:rPr lang="en-US" sz="1400" b="1" dirty="0" smtClean="0"/>
              <a:t>LUT</a:t>
            </a:r>
            <a:endParaRPr lang="en-US" sz="1400" b="1" dirty="0"/>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6172200" cy="1631216"/>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a:latin typeface="+mn-lt"/>
              </a:rPr>
              <a:t>rxLenVal</a:t>
            </a:r>
            <a:r>
              <a:rPr lang="en-US" sz="2000" dirty="0">
                <a:latin typeface="+mn-lt"/>
              </a:rPr>
              <a:t>, which represents the segment size as per </a:t>
            </a:r>
            <a:r>
              <a:rPr lang="en-US" sz="2000" dirty="0" smtClean="0">
                <a:latin typeface="+mn-lt"/>
              </a:rPr>
              <a:t>table on the right and a mask</a:t>
            </a:r>
            <a:endParaRPr lang="en-US" sz="2000" dirty="0">
              <a:latin typeface="+mn-lt"/>
            </a:endParaRPr>
          </a:p>
        </p:txBody>
      </p:sp>
      <p:graphicFrame>
        <p:nvGraphicFramePr>
          <p:cNvPr id="7" name="Table 6"/>
          <p:cNvGraphicFramePr>
            <a:graphicFrameLocks noGrp="1"/>
          </p:cNvGraphicFramePr>
          <p:nvPr>
            <p:extLst>
              <p:ext uri="{D42A27DB-BD31-4B8C-83A1-F6EECF244321}">
                <p14:modId xmlns="" xmlns:p14="http://schemas.microsoft.com/office/powerpoint/2010/main" val="3271314287"/>
              </p:ext>
            </p:extLst>
          </p:nvPr>
        </p:nvGraphicFramePr>
        <p:xfrm>
          <a:off x="7086600" y="17526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228600" y="838200"/>
            <a:ext cx="8534400" cy="461665"/>
          </a:xfrm>
          <a:prstGeom prst="rect">
            <a:avLst/>
          </a:prstGeom>
        </p:spPr>
        <p:txBody>
          <a:bodyPr wrap="square">
            <a:spAutoFit/>
          </a:bodyPr>
          <a:lstStyle/>
          <a:p>
            <a:r>
              <a:rPr lang="en-US" sz="2400" b="1" dirty="0" smtClean="0">
                <a:solidFill>
                  <a:srgbClr val="3366FF"/>
                </a:solidFill>
                <a:latin typeface="+mn-lt"/>
              </a:rPr>
              <a:t>SEGMENT LUT</a:t>
            </a:r>
            <a:endParaRPr lang="en-US" sz="2400" dirty="0">
              <a:latin typeface="+mn-lt"/>
            </a:endParaRPr>
          </a:p>
        </p:txBody>
      </p:sp>
      <p:sp>
        <p:nvSpPr>
          <p:cNvPr id="12" name="Rectangle 11"/>
          <p:cNvSpPr/>
          <p:nvPr/>
        </p:nvSpPr>
        <p:spPr>
          <a:xfrm>
            <a:off x="228600" y="1295400"/>
            <a:ext cx="8763000" cy="400110"/>
          </a:xfrm>
          <a:prstGeom prst="rect">
            <a:avLst/>
          </a:prstGeom>
        </p:spPr>
        <p:txBody>
          <a:bodyPr wrap="square">
            <a:spAutoFit/>
          </a:bodyPr>
          <a:lstStyle/>
          <a:p>
            <a:pPr lvl="0"/>
            <a:r>
              <a:rPr lang="en-US" sz="2000" dirty="0">
                <a:solidFill>
                  <a:srgbClr val="1F497D">
                    <a:lumMod val="60000"/>
                    <a:lumOff val="40000"/>
                  </a:srgbClr>
                </a:solidFill>
                <a:latin typeface="+mn-lt"/>
              </a:rPr>
              <a:t>hyplnkRXSegTbl_t</a:t>
            </a:r>
            <a:r>
              <a:rPr lang="en-US" sz="2000" dirty="0">
                <a:solidFill>
                  <a:srgbClr val="000000"/>
                </a:solidFill>
                <a:latin typeface="+mn-lt"/>
              </a:rPr>
              <a:t> [numSegments], with numSegments&lt;=64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14" name="Rectangle 13"/>
          <p:cNvSpPr/>
          <p:nvPr/>
        </p:nvSpPr>
        <p:spPr>
          <a:xfrm>
            <a:off x="228600" y="3581400"/>
            <a:ext cx="4876800" cy="2308324"/>
          </a:xfrm>
          <a:prstGeom prst="rect">
            <a:avLst/>
          </a:prstGeom>
        </p:spPr>
        <p:txBody>
          <a:bodyPr wrap="square">
            <a:spAutoFit/>
          </a:bodyPr>
          <a:lstStyle/>
          <a:p>
            <a:r>
              <a:rPr lang="en-US" b="1" dirty="0" smtClean="0"/>
              <a:t>Example Scenario</a:t>
            </a:r>
          </a:p>
          <a:p>
            <a:r>
              <a:rPr lang="en-US" dirty="0" smtClean="0"/>
              <a:t>4 segments, 4 MB each, with base addresses:</a:t>
            </a:r>
          </a:p>
          <a:p>
            <a:pPr>
              <a:buFont typeface="Arial" pitchFamily="34" charset="0"/>
              <a:buChar char="•"/>
            </a:pPr>
            <a:r>
              <a:rPr lang="en-US" dirty="0" smtClean="0"/>
              <a:t> 0x8000_0000</a:t>
            </a:r>
          </a:p>
          <a:p>
            <a:pPr>
              <a:buFont typeface="Arial" pitchFamily="34" charset="0"/>
              <a:buChar char="•"/>
            </a:pPr>
            <a:r>
              <a:rPr lang="en-US" dirty="0" smtClean="0"/>
              <a:t> 0x8200_0000</a:t>
            </a:r>
          </a:p>
          <a:p>
            <a:pPr>
              <a:buFont typeface="Arial" pitchFamily="34" charset="0"/>
              <a:buChar char="•"/>
            </a:pPr>
            <a:r>
              <a:rPr lang="en-US" dirty="0" smtClean="0"/>
              <a:t> 0x8400_0000</a:t>
            </a:r>
          </a:p>
          <a:p>
            <a:pPr>
              <a:buFont typeface="Arial" pitchFamily="34" charset="0"/>
              <a:buChar char="•"/>
            </a:pPr>
            <a:r>
              <a:rPr lang="en-US" dirty="0" smtClean="0"/>
              <a:t> 0x8600_0000</a:t>
            </a:r>
          </a:p>
          <a:p>
            <a:endParaRPr lang="en-US" dirty="0" smtClean="0"/>
          </a:p>
          <a:p>
            <a:r>
              <a:rPr lang="en-US" dirty="0" smtClean="0"/>
              <a:t>Then Segment LUT will be:</a:t>
            </a:r>
            <a:endParaRPr lang="en-US" dirty="0"/>
          </a:p>
        </p:txBody>
      </p:sp>
      <p:graphicFrame>
        <p:nvGraphicFramePr>
          <p:cNvPr id="16" name="Table 15"/>
          <p:cNvGraphicFramePr>
            <a:graphicFrameLocks noGrp="1"/>
          </p:cNvGraphicFramePr>
          <p:nvPr>
            <p:extLst>
              <p:ext uri="{D42A27DB-BD31-4B8C-83A1-F6EECF244321}">
                <p14:modId xmlns="" xmlns:p14="http://schemas.microsoft.com/office/powerpoint/2010/main" val="2481820134"/>
              </p:ext>
            </p:extLst>
          </p:nvPr>
        </p:nvGraphicFramePr>
        <p:xfrm>
          <a:off x="5181600" y="42672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8" name="TextBox 7"/>
          <p:cNvSpPr txBox="1"/>
          <p:nvPr/>
        </p:nvSpPr>
        <p:spPr>
          <a:xfrm>
            <a:off x="228600" y="2438400"/>
            <a:ext cx="8458200" cy="1015663"/>
          </a:xfrm>
          <a:prstGeom prst="rect">
            <a:avLst/>
          </a:prstGeom>
          <a:noFill/>
        </p:spPr>
        <p:txBody>
          <a:bodyPr wrap="square" rtlCol="0">
            <a:spAutoFit/>
          </a:bodyPr>
          <a:lstStyle/>
          <a:p>
            <a:r>
              <a:rPr lang="en-US" sz="2000" dirty="0" smtClean="0">
                <a:latin typeface="+mn-lt"/>
              </a:rPr>
              <a:t>Each entry in the LUT consists of: </a:t>
            </a:r>
          </a:p>
          <a:p>
            <a:pPr>
              <a:buFont typeface="Arial" pitchFamily="34" charset="0"/>
              <a:buChar char="•"/>
            </a:pPr>
            <a:r>
              <a:rPr lang="en-US" sz="2000" dirty="0" smtClean="0">
                <a:latin typeface="+mn-lt"/>
              </a:rPr>
              <a:t> A value between 0-15 that represent the privilege ID of the master</a:t>
            </a:r>
          </a:p>
          <a:p>
            <a:pPr>
              <a:buFont typeface="Arial" pitchFamily="34" charset="0"/>
              <a:buChar char="•"/>
            </a:pPr>
            <a:r>
              <a:rPr lang="en-US" sz="2000" dirty="0" smtClean="0">
                <a:latin typeface="+mn-lt"/>
              </a:rPr>
              <a:t> Common use, value D if comes from any core, E if from any other master</a:t>
            </a:r>
          </a:p>
        </p:txBody>
      </p:sp>
      <p:sp>
        <p:nvSpPr>
          <p:cNvPr id="10" name="Rectangle 9"/>
          <p:cNvSpPr/>
          <p:nvPr/>
        </p:nvSpPr>
        <p:spPr>
          <a:xfrm>
            <a:off x="228600" y="1371600"/>
            <a:ext cx="8534400" cy="461665"/>
          </a:xfrm>
          <a:prstGeom prst="rect">
            <a:avLst/>
          </a:prstGeom>
        </p:spPr>
        <p:txBody>
          <a:bodyPr wrap="square">
            <a:spAutoFit/>
          </a:bodyPr>
          <a:lstStyle/>
          <a:p>
            <a:r>
              <a:rPr lang="en-US" sz="2400" b="1" dirty="0" smtClean="0">
                <a:solidFill>
                  <a:srgbClr val="3366FF"/>
                </a:solidFill>
                <a:latin typeface="+mn-lt"/>
              </a:rPr>
              <a:t>Privilege ID  LUT</a:t>
            </a:r>
            <a:endParaRPr lang="en-US" sz="2400" dirty="0">
              <a:latin typeface="+mn-lt"/>
            </a:endParaRPr>
          </a:p>
        </p:txBody>
      </p:sp>
      <p:sp>
        <p:nvSpPr>
          <p:cNvPr id="11" name="Rectangle 10"/>
          <p:cNvSpPr/>
          <p:nvPr/>
        </p:nvSpPr>
        <p:spPr>
          <a:xfrm>
            <a:off x="228600" y="1828800"/>
            <a:ext cx="8763000" cy="400110"/>
          </a:xfrm>
          <a:prstGeom prst="rect">
            <a:avLst/>
          </a:prstGeom>
        </p:spPr>
        <p:txBody>
          <a:bodyPr wrap="square">
            <a:spAutoFit/>
          </a:bodyPr>
          <a:lstStyle/>
          <a:p>
            <a:pPr lvl="0"/>
            <a:r>
              <a:rPr lang="en-US" sz="2000" dirty="0" smtClean="0">
                <a:solidFill>
                  <a:srgbClr val="1F497D">
                    <a:lumMod val="60000"/>
                    <a:lumOff val="40000"/>
                  </a:srgbClr>
                </a:solidFill>
                <a:latin typeface="+mn-lt"/>
              </a:rPr>
              <a:t>hyplnkRXPrivTbl_t</a:t>
            </a:r>
            <a:r>
              <a:rPr lang="en-US" sz="2000" dirty="0" smtClean="0">
                <a:solidFill>
                  <a:srgbClr val="000000"/>
                </a:solidFill>
                <a:latin typeface="+mn-lt"/>
              </a:rPr>
              <a:t> [numPriv], </a:t>
            </a:r>
            <a:r>
              <a:rPr lang="en-US" sz="2000" dirty="0">
                <a:solidFill>
                  <a:srgbClr val="000000"/>
                </a:solidFill>
                <a:latin typeface="+mn-lt"/>
              </a:rPr>
              <a:t>with </a:t>
            </a:r>
            <a:r>
              <a:rPr lang="en-US" sz="2000" dirty="0" smtClean="0">
                <a:solidFill>
                  <a:srgbClr val="000000"/>
                </a:solidFill>
              </a:rPr>
              <a:t>numPriv </a:t>
            </a:r>
            <a:r>
              <a:rPr lang="en-US" sz="2000" dirty="0" smtClean="0">
                <a:solidFill>
                  <a:srgbClr val="000000"/>
                </a:solidFill>
                <a:latin typeface="+mn-lt"/>
              </a:rPr>
              <a:t>&lt;=16 &amp; </a:t>
            </a:r>
            <a:r>
              <a:rPr lang="en-US" sz="2000" dirty="0" smtClean="0">
                <a:solidFill>
                  <a:srgbClr val="000000"/>
                </a:solidFill>
              </a:rPr>
              <a:t>power of 2</a:t>
            </a:r>
            <a:r>
              <a:rPr lang="en-US" sz="2000" dirty="0" smtClean="0">
                <a:solidFill>
                  <a:srgbClr val="000000"/>
                </a:solidFill>
                <a:latin typeface="+mn-lt"/>
              </a:rPr>
              <a:t> </a:t>
            </a:r>
            <a:endParaRPr lang="en-US" sz="200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304800"/>
            <a:ext cx="8229600" cy="762000"/>
          </a:xfrm>
          <a:prstGeom prst="rect">
            <a:avLst/>
          </a:prstGeom>
        </p:spPr>
        <p:txBody>
          <a:bodyPr/>
          <a:lstStyle/>
          <a:p>
            <a:pPr lvl="0" algn="ctr"/>
            <a:r>
              <a:rPr lang="en-US" sz="3600" kern="0" dirty="0" smtClean="0">
                <a:latin typeface="+mn-lt"/>
                <a:ea typeface="+mj-ea"/>
                <a:cs typeface="Arial"/>
              </a:rPr>
              <a:t>Examples</a:t>
            </a:r>
          </a:p>
        </p:txBody>
      </p:sp>
      <p:sp>
        <p:nvSpPr>
          <p:cNvPr id="355329" name="Rectangle 1"/>
          <p:cNvSpPr>
            <a:spLocks noChangeArrowheads="1"/>
          </p:cNvSpPr>
          <p:nvPr/>
        </p:nvSpPr>
        <p:spPr bwMode="auto">
          <a:xfrm>
            <a:off x="457200" y="1371600"/>
            <a:ext cx="7772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now present several examples that can be used on KeyStone devices with the following limitations: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security bit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privilege ID index is in the 4 MSB of the address; bits 28-31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cover the RX overlay registers, and the different LUTs</a:t>
            </a:r>
          </a:p>
          <a:p>
            <a:pPr marL="914400" lvl="1" indent="-457200" eaLnBrk="0" hangingPunct="0">
              <a:buFont typeface="Arial" pitchFamily="34" charset="0"/>
              <a:buChar char="•"/>
            </a:pPr>
            <a:r>
              <a:rPr lang="en-US" sz="2000" dirty="0" smtClean="0">
                <a:latin typeface="Calibri" pitchFamily="34" charset="0"/>
                <a:cs typeface="Times New Roman" pitchFamily="18" charset="0"/>
              </a:rPr>
              <a:t>On the TX side, always send the upper 28 bits, so that:</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txsecovl</a:t>
            </a:r>
            <a:r>
              <a:rPr lang="en-US" sz="2000" dirty="0" smtClean="0">
                <a:latin typeface="Calibri" pitchFamily="34" charset="0"/>
                <a:cs typeface="Times New Roman" pitchFamily="18" charset="0"/>
              </a:rPr>
              <a:t> = 0</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txprividovl</a:t>
            </a:r>
            <a:r>
              <a:rPr lang="en-US" sz="2000" dirty="0" smtClean="0">
                <a:latin typeface="Calibri" pitchFamily="34" charset="0"/>
                <a:cs typeface="Times New Roman" pitchFamily="18" charset="0"/>
              </a:rPr>
              <a:t> = 12 (bits 28-31)</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txigmask</a:t>
            </a:r>
            <a:r>
              <a:rPr lang="en-US" sz="2000" dirty="0" smtClean="0">
                <a:latin typeface="Calibri" pitchFamily="34" charset="0"/>
                <a:cs typeface="Times New Roman" pitchFamily="18" charset="0"/>
              </a:rPr>
              <a:t> = 11 (0x0fffffff)</a:t>
            </a:r>
          </a:p>
        </p:txBody>
      </p:sp>
      <p:graphicFrame>
        <p:nvGraphicFramePr>
          <p:cNvPr id="9" name="Table 8"/>
          <p:cNvGraphicFramePr>
            <a:graphicFrameLocks noGrp="1"/>
          </p:cNvGraphicFramePr>
          <p:nvPr>
            <p:extLst>
              <p:ext uri="{D42A27DB-BD31-4B8C-83A1-F6EECF244321}">
                <p14:modId xmlns="" xmlns:p14="http://schemas.microsoft.com/office/powerpoint/2010/main" val="3350935640"/>
              </p:ext>
            </p:extLst>
          </p:nvPr>
        </p:nvGraphicFramePr>
        <p:xfrm>
          <a:off x="304800" y="44196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000000000000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1100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1011</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600" b="1" dirty="0" smtClean="0">
                <a:cs typeface="Arial"/>
              </a:rPr>
              <a:t>Overview</a:t>
            </a:r>
          </a:p>
          <a:p>
            <a:pPr marL="514350" indent="-514350" eaLnBrk="1" fontAlgn="auto" hangingPunct="1">
              <a:spcAft>
                <a:spcPts val="0"/>
              </a:spcAft>
              <a:defRPr/>
            </a:pPr>
            <a:r>
              <a:rPr lang="en-US" sz="2600" dirty="0" smtClean="0">
                <a:cs typeface="Arial"/>
              </a:rPr>
              <a:t>Address Translation</a:t>
            </a:r>
          </a:p>
          <a:p>
            <a:pPr marL="514350" indent="-514350" eaLnBrk="1" fontAlgn="auto" hangingPunct="1">
              <a:spcAft>
                <a:spcPts val="0"/>
              </a:spcAft>
              <a:defRPr/>
            </a:pPr>
            <a:r>
              <a:rPr lang="en-US" sz="2600" dirty="0" smtClean="0">
                <a:cs typeface="Arial"/>
              </a:rPr>
              <a:t>Configuration</a:t>
            </a:r>
          </a:p>
          <a:p>
            <a:pPr marL="514350" indent="-514350" eaLnBrk="1" fontAlgn="auto" hangingPunct="1">
              <a:spcAft>
                <a:spcPts val="0"/>
              </a:spcAft>
              <a:defRPr/>
            </a:pPr>
            <a:r>
              <a:rPr lang="en-US" sz="2600" dirty="0" smtClean="0">
                <a:cs typeface="Arial"/>
              </a:rPr>
              <a:t>Performance</a:t>
            </a:r>
          </a:p>
          <a:p>
            <a:pPr marL="514350" indent="-514350" eaLnBrk="1" fontAlgn="auto" hangingPunct="1">
              <a:spcAft>
                <a:spcPts val="0"/>
              </a:spcAft>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 xmlns:p14="http://schemas.microsoft.com/office/powerpoint/2010/main" val="3271314287"/>
              </p:ext>
            </p:extLst>
          </p:nvPr>
        </p:nvGraphicFramePr>
        <p:xfrm>
          <a:off x="6324600" y="1066800"/>
          <a:ext cx="2362200" cy="5257800"/>
        </p:xfrm>
        <a:graphic>
          <a:graphicData uri="http://schemas.openxmlformats.org/drawingml/2006/table">
            <a:tbl>
              <a:tblPr firstRow="1" bandRow="1">
                <a:tableStyleId>{8799B23B-EC83-4686-B30A-512413B5E67A}</a:tableStyleId>
              </a:tblPr>
              <a:tblGrid>
                <a:gridCol w="1279525"/>
                <a:gridCol w="1082675"/>
              </a:tblGrid>
              <a:tr h="353720">
                <a:tc>
                  <a:txBody>
                    <a:bodyPr/>
                    <a:lstStyle/>
                    <a:p>
                      <a:pPr algn="ctr"/>
                      <a:r>
                        <a:rPr lang="en-US" sz="1500" dirty="0" smtClean="0">
                          <a:latin typeface="+mn-lt"/>
                          <a:cs typeface="Arial"/>
                        </a:rPr>
                        <a:t>Index</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Value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D</a:t>
                      </a:r>
                      <a:r>
                        <a:rPr lang="en-US" sz="1400" baseline="0" dirty="0" smtClean="0">
                          <a:latin typeface="+mn-lt"/>
                          <a:cs typeface="Arial"/>
                        </a:rPr>
                        <a:t> = 1101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2</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3</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4</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5</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6</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7</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8</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    </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9</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12</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13</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14</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2080">
                <a:tc>
                  <a:txBody>
                    <a:bodyPr/>
                    <a:lstStyle/>
                    <a:p>
                      <a:pPr algn="ctr"/>
                      <a:r>
                        <a:rPr lang="en-US" sz="1400" dirty="0" smtClean="0">
                          <a:latin typeface="+mn-lt"/>
                          <a:cs typeface="Arial"/>
                        </a:rPr>
                        <a:t>15</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304800" y="1000065"/>
            <a:ext cx="5638800" cy="5016758"/>
          </a:xfrm>
          <a:prstGeom prst="rect">
            <a:avLst/>
          </a:prstGeom>
        </p:spPr>
        <p:txBody>
          <a:bodyPr wrap="square">
            <a:spAutoFit/>
          </a:bodyPr>
          <a:lstStyle/>
          <a:p>
            <a:pPr marL="182880"/>
            <a:r>
              <a:rPr lang="en-US" sz="2000" dirty="0" smtClean="0">
                <a:latin typeface="+mn-lt"/>
                <a:cs typeface="Arial"/>
              </a:rPr>
              <a:t>The look-up table shown is for a </a:t>
            </a:r>
            <a:r>
              <a:rPr lang="en-US" sz="2000" dirty="0" err="1" smtClean="0">
                <a:latin typeface="+mn-lt"/>
                <a:cs typeface="Arial"/>
              </a:rPr>
              <a:t>privID</a:t>
            </a:r>
            <a:r>
              <a:rPr lang="en-US" sz="2000" dirty="0" smtClean="0">
                <a:latin typeface="+mn-lt"/>
                <a:cs typeface="Arial"/>
              </a:rPr>
              <a:t> with the following characteristics:</a:t>
            </a:r>
            <a:br>
              <a:rPr lang="en-US" sz="2000" dirty="0" smtClean="0">
                <a:latin typeface="+mn-lt"/>
                <a:cs typeface="Arial"/>
              </a:rPr>
            </a:br>
            <a:endParaRPr lang="en-US" sz="2000" dirty="0" smtClean="0">
              <a:latin typeface="+mn-lt"/>
              <a:cs typeface="Arial"/>
            </a:endParaRPr>
          </a:p>
          <a:p>
            <a:pPr marL="640080" lvl="1" indent="-182880">
              <a:buFont typeface="Arial" pitchFamily="34" charset="0"/>
              <a:buChar char="•"/>
            </a:pPr>
            <a:r>
              <a:rPr lang="en-US" sz="2000" dirty="0" smtClean="0">
                <a:latin typeface="+mn-lt"/>
                <a:cs typeface="Arial"/>
              </a:rPr>
              <a:t>All remote cores will have PrivID of D</a:t>
            </a:r>
            <a:br>
              <a:rPr lang="en-US" sz="2000" dirty="0" smtClean="0">
                <a:latin typeface="+mn-lt"/>
                <a:cs typeface="Arial"/>
              </a:rPr>
            </a:br>
            <a:endParaRPr lang="en-US" sz="2000" dirty="0" smtClean="0">
              <a:latin typeface="+mn-lt"/>
              <a:cs typeface="Arial"/>
            </a:endParaRPr>
          </a:p>
          <a:p>
            <a:pPr marL="640080" lvl="1" indent="-182880">
              <a:buFont typeface="Arial" pitchFamily="34" charset="0"/>
              <a:buChar char="•"/>
            </a:pPr>
            <a:r>
              <a:rPr lang="en-US" sz="2000" dirty="0" smtClean="0">
                <a:latin typeface="+mn-lt"/>
                <a:cs typeface="Arial"/>
              </a:rPr>
              <a:t>All other masters have ID of E</a:t>
            </a:r>
            <a:br>
              <a:rPr lang="en-US" sz="2000" dirty="0" smtClean="0">
                <a:latin typeface="+mn-lt"/>
                <a:cs typeface="Arial"/>
              </a:rPr>
            </a:br>
            <a:endParaRPr lang="en-US" sz="2000" dirty="0" smtClean="0">
              <a:latin typeface="+mn-lt"/>
              <a:cs typeface="Arial"/>
            </a:endParaRPr>
          </a:p>
          <a:p>
            <a:pPr marL="640080" lvl="1" indent="-182880">
              <a:buFont typeface="Arial" pitchFamily="34" charset="0"/>
              <a:buChar char="•"/>
            </a:pPr>
            <a:r>
              <a:rPr lang="en-US" sz="2000" dirty="0" smtClean="0">
                <a:latin typeface="+mn-lt"/>
                <a:cs typeface="Arial"/>
              </a:rPr>
              <a:t>4 bits are used to express the </a:t>
            </a:r>
            <a:r>
              <a:rPr lang="en-US" sz="2000" dirty="0" err="1" smtClean="0">
                <a:latin typeface="+mn-lt"/>
                <a:cs typeface="Arial"/>
              </a:rPr>
              <a:t>PrivID</a:t>
            </a:r>
            <a:r>
              <a:rPr lang="en-US" sz="2000" dirty="0" smtClean="0">
                <a:latin typeface="+mn-lt"/>
                <a:cs typeface="Arial"/>
              </a:rPr>
              <a:t> index</a:t>
            </a:r>
          </a:p>
          <a:p>
            <a:endParaRPr lang="en-US" sz="2000" dirty="0" smtClean="0"/>
          </a:p>
          <a:p>
            <a:r>
              <a:rPr lang="en-US" sz="2000" dirty="0" smtClean="0">
                <a:solidFill>
                  <a:srgbClr val="FF0000"/>
                </a:solidFill>
              </a:rPr>
              <a:t>Questions:</a:t>
            </a:r>
          </a:p>
          <a:p>
            <a:endParaRPr lang="en-US" sz="2000" dirty="0" smtClean="0"/>
          </a:p>
          <a:p>
            <a:pPr marL="640080" lvl="1" indent="-182880">
              <a:buFont typeface="Arial" pitchFamily="34" charset="0"/>
              <a:buChar char="•"/>
            </a:pPr>
            <a:r>
              <a:rPr lang="en-US" sz="2000" dirty="0" smtClean="0">
                <a:solidFill>
                  <a:srgbClr val="FF0000"/>
                </a:solidFill>
                <a:latin typeface="+mn-lt"/>
                <a:cs typeface="Arial"/>
              </a:rPr>
              <a:t>What happens if there is a security bit in bit location 28?</a:t>
            </a:r>
            <a:br>
              <a:rPr lang="en-US" sz="2000" dirty="0" smtClean="0">
                <a:solidFill>
                  <a:srgbClr val="FF0000"/>
                </a:solidFill>
                <a:latin typeface="+mn-lt"/>
                <a:cs typeface="Arial"/>
              </a:rPr>
            </a:br>
            <a:endParaRPr lang="en-US" sz="2000" dirty="0" smtClean="0">
              <a:solidFill>
                <a:srgbClr val="FF0000"/>
              </a:solidFill>
              <a:latin typeface="+mn-lt"/>
              <a:cs typeface="Arial"/>
            </a:endParaRPr>
          </a:p>
          <a:p>
            <a:pPr marL="640080" lvl="1" indent="-182880">
              <a:buFont typeface="Arial" pitchFamily="34" charset="0"/>
              <a:buChar char="•"/>
            </a:pPr>
            <a:r>
              <a:rPr lang="en-US" sz="2000" dirty="0" smtClean="0">
                <a:solidFill>
                  <a:srgbClr val="FF0000"/>
                </a:solidFill>
                <a:latin typeface="+mn-lt"/>
                <a:cs typeface="Arial"/>
              </a:rPr>
              <a:t>What if the security bit is in bit location 31?</a:t>
            </a:r>
          </a:p>
          <a:p>
            <a:endParaRPr lang="en-US" sz="2000" dirty="0" smtClean="0">
              <a:latin typeface="+mn-lt"/>
            </a:endParaRPr>
          </a:p>
        </p:txBody>
      </p:sp>
      <p:sp>
        <p:nvSpPr>
          <p:cNvPr id="13" name="Title 1"/>
          <p:cNvSpPr txBox="1">
            <a:spLocks/>
          </p:cNvSpPr>
          <p:nvPr/>
        </p:nvSpPr>
        <p:spPr>
          <a:xfrm>
            <a:off x="533400" y="152400"/>
            <a:ext cx="8229600" cy="609600"/>
          </a:xfrm>
          <a:prstGeom prst="rect">
            <a:avLst/>
          </a:prstGeom>
        </p:spPr>
        <p:txBody>
          <a:bodyPr/>
          <a:lstStyle/>
          <a:p>
            <a:pPr lvl="0" algn="ctr"/>
            <a:r>
              <a:rPr lang="en-US" sz="3600" kern="0" dirty="0" smtClean="0">
                <a:latin typeface="+mn-lt"/>
                <a:ea typeface="+mj-ea"/>
                <a:cs typeface="Arial"/>
              </a:rPr>
              <a:t>RX Side, Privilege LUT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685800"/>
            <a:ext cx="6858000" cy="5324535"/>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a:t>
            </a:r>
          </a:p>
          <a:p>
            <a:pPr marL="182880" indent="-182880">
              <a:buFont typeface="Arial" pitchFamily="34" charset="0"/>
              <a:buChar char="•"/>
            </a:pPr>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a:t>
            </a:r>
          </a:p>
          <a:p>
            <a:pPr marL="182880" indent="-182880">
              <a:buFont typeface="Arial" pitchFamily="34" charset="0"/>
              <a:buChar char="•"/>
            </a:pPr>
            <a:r>
              <a:rPr lang="en-US" sz="2000" dirty="0" smtClean="0">
                <a:latin typeface="+mn-lt"/>
                <a:cs typeface="Arial"/>
              </a:rPr>
              <a:t>One 256MB segment </a:t>
            </a:r>
          </a:p>
          <a:p>
            <a:pPr marL="182880" indent="-182880">
              <a:buFont typeface="Arial" pitchFamily="34" charset="0"/>
              <a:buChar char="•"/>
            </a:pPr>
            <a:r>
              <a:rPr lang="en-US" sz="2000" dirty="0" smtClean="0">
                <a:latin typeface="+mn-lt"/>
                <a:cs typeface="Arial"/>
              </a:rPr>
              <a:t>Accessible by all 16 masters on the local side</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256M, the offset mask must be 0x0fff ffff and thus, rxsegsel = 12. The index to lookup table is bits 28-31, and 0x0fffffff is the mask</a:t>
            </a:r>
          </a:p>
          <a:p>
            <a:pPr marL="457200" indent="-457200">
              <a:buAutoNum type="arabicPeriod"/>
            </a:pPr>
            <a:r>
              <a:rPr lang="en-US" sz="2000" dirty="0" smtClean="0">
                <a:latin typeface="+mn-lt"/>
                <a:cs typeface="Arial"/>
              </a:rPr>
              <a:t>It looks like the table should have only one, segment 0, rxSegVal = 0x8000, and rxLenVal = 27 </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buAutoNum type="arabicPeriod"/>
            </a:pPr>
            <a:r>
              <a:rPr lang="en-US" sz="2000" b="1" dirty="0" smtClean="0">
                <a:solidFill>
                  <a:srgbClr val="FF0000"/>
                </a:solidFill>
                <a:latin typeface="+mn-lt"/>
                <a:cs typeface="Arial"/>
              </a:rPr>
              <a:t>Notice the overlay of the master </a:t>
            </a:r>
            <a:r>
              <a:rPr lang="en-US" sz="2000" b="1" dirty="0" err="1" smtClean="0">
                <a:solidFill>
                  <a:srgbClr val="FF0000"/>
                </a:solidFill>
                <a:latin typeface="+mn-lt"/>
                <a:cs typeface="Arial"/>
              </a:rPr>
              <a:t>priviID</a:t>
            </a:r>
            <a:r>
              <a:rPr lang="en-US" sz="2000" b="1" dirty="0" smtClean="0">
                <a:solidFill>
                  <a:srgbClr val="FF0000"/>
                </a:solidFill>
                <a:latin typeface="+mn-lt"/>
                <a:cs typeface="Arial"/>
              </a:rPr>
              <a:t> on the index.</a:t>
            </a:r>
            <a:br>
              <a:rPr lang="en-US" sz="2000" b="1" dirty="0" smtClean="0">
                <a:solidFill>
                  <a:srgbClr val="FF0000"/>
                </a:solidFill>
                <a:latin typeface="+mn-lt"/>
                <a:cs typeface="Arial"/>
              </a:rPr>
            </a:br>
            <a:r>
              <a:rPr lang="en-US" sz="2000" b="1" dirty="0" smtClean="0">
                <a:solidFill>
                  <a:srgbClr val="FF0000"/>
                </a:solidFill>
                <a:latin typeface="+mn-lt"/>
                <a:cs typeface="Arial"/>
              </a:rPr>
              <a:t>This means that the segment index can be any number between 0 and 15. So the first line is repeated 16 times.</a:t>
            </a:r>
          </a:p>
        </p:txBody>
      </p:sp>
      <p:sp>
        <p:nvSpPr>
          <p:cNvPr id="11" name="Title 1"/>
          <p:cNvSpPr txBox="1">
            <a:spLocks/>
          </p:cNvSpPr>
          <p:nvPr/>
        </p:nvSpPr>
        <p:spPr>
          <a:xfrm>
            <a:off x="457200" y="0"/>
            <a:ext cx="8229600" cy="762000"/>
          </a:xfrm>
          <a:prstGeom prst="rect">
            <a:avLst/>
          </a:prstGeom>
        </p:spPr>
        <p:txBody>
          <a:bodyPr/>
          <a:lstStyle/>
          <a:p>
            <a:pPr lvl="0" algn="ctr"/>
            <a:r>
              <a:rPr lang="en-US" sz="3600" kern="0" dirty="0" smtClean="0">
                <a:latin typeface="+mn-lt"/>
                <a:ea typeface="+mj-ea"/>
                <a:cs typeface="Arial"/>
              </a:rPr>
              <a:t>Address Translation: Example 1</a:t>
            </a:r>
          </a:p>
        </p:txBody>
      </p:sp>
      <p:graphicFrame>
        <p:nvGraphicFramePr>
          <p:cNvPr id="10" name="Table 9"/>
          <p:cNvGraphicFramePr>
            <a:graphicFrameLocks noGrp="1"/>
          </p:cNvGraphicFramePr>
          <p:nvPr>
            <p:extLst>
              <p:ext uri="{D42A27DB-BD31-4B8C-83A1-F6EECF244321}">
                <p14:modId xmlns="" xmlns:p14="http://schemas.microsoft.com/office/powerpoint/2010/main" val="1551641219"/>
              </p:ext>
            </p:extLst>
          </p:nvPr>
        </p:nvGraphicFramePr>
        <p:xfrm>
          <a:off x="7391400" y="762000"/>
          <a:ext cx="1447800" cy="2926722"/>
        </p:xfrm>
        <a:graphic>
          <a:graphicData uri="http://schemas.openxmlformats.org/drawingml/2006/table">
            <a:tbl>
              <a:tblPr firstRow="1" bandRow="1">
                <a:tableStyleId>{8799B23B-EC83-4686-B30A-512413B5E67A}</a:tableStyleId>
              </a:tblPr>
              <a:tblGrid>
                <a:gridCol w="914400"/>
                <a:gridCol w="533400"/>
              </a:tblGrid>
              <a:tr h="320682">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22336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 xmlns:p14="http://schemas.microsoft.com/office/powerpoint/2010/main" val="2103244189"/>
              </p:ext>
            </p:extLst>
          </p:nvPr>
        </p:nvGraphicFramePr>
        <p:xfrm>
          <a:off x="1300289" y="13716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1</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3522571414"/>
              </p:ext>
            </p:extLst>
          </p:nvPr>
        </p:nvGraphicFramePr>
        <p:xfrm>
          <a:off x="4653089" y="13716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9</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j-lt"/>
                <a:cs typeface="Arial"/>
              </a:rPr>
              <a:t>Address Translation: Example 1(2)</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or write address from Core 5 and address 4567 89a0:</a:t>
            </a:r>
          </a:p>
          <a:p>
            <a:pPr marL="182880" indent="-182880">
              <a:buFont typeface="Arial" pitchFamily="34" charset="0"/>
              <a:buChar char="•"/>
            </a:pPr>
            <a:r>
              <a:rPr lang="en-US" sz="2000" dirty="0" smtClean="0">
                <a:latin typeface="+mn-lt"/>
                <a:cs typeface="Arial"/>
              </a:rPr>
              <a:t>HyperLink Tx side builds the following address: 5567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0930"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a:t>
            </a:r>
          </a:p>
          <a:p>
            <a:pPr marL="342900" indent="-342900">
              <a:buSzPct val="125000"/>
              <a:buFont typeface="Arial" pitchFamily="34" charset="0"/>
              <a:buChar char="•"/>
              <a:defRPr/>
            </a:pPr>
            <a:r>
              <a:rPr lang="en-US" sz="2000" dirty="0" smtClean="0">
                <a:latin typeface="+mn-lt"/>
              </a:rPr>
              <a:t>Each segment of </a:t>
            </a:r>
            <a:r>
              <a:rPr lang="en-US" sz="2000" dirty="0">
                <a:latin typeface="+mn-lt"/>
              </a:rPr>
              <a:t>size 0x0100_0000 (</a:t>
            </a:r>
            <a:r>
              <a:rPr lang="en-US" sz="2000" dirty="0" smtClean="0">
                <a:latin typeface="+mn-lt"/>
              </a:rPr>
              <a:t>16MB) at 0x8000_0000</a:t>
            </a:r>
            <a:r>
              <a:rPr lang="en-US" sz="2000" dirty="0">
                <a:latin typeface="+mn-lt"/>
              </a:rPr>
              <a:t>, 0x8200_0000, </a:t>
            </a:r>
            <a:r>
              <a:rPr lang="en-US" sz="2000" dirty="0" smtClean="0">
                <a:latin typeface="+mn-lt"/>
              </a:rPr>
              <a:t>… 0x8E00_0000</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16M, the offset mask must be 0x00ff ffff and thus, rxsegsel = 8. The index to lookup table is bits 24-29, and 0x00ffffff is the mask.</a:t>
            </a:r>
          </a:p>
          <a:p>
            <a:pPr marL="457200" indent="-457200">
              <a:buAutoNum type="arabicPeriod"/>
            </a:pPr>
            <a:r>
              <a:rPr lang="en-US" sz="2000" dirty="0" smtClean="0">
                <a:latin typeface="+mn-lt"/>
                <a:cs typeface="Arial"/>
              </a:rPr>
              <a:t>The table should have 8 rows, each starting on a different address (0x8000_0000, 0x8200_0000, etc.), and a </a:t>
            </a:r>
            <a:r>
              <a:rPr lang="en-US" sz="2000" dirty="0" err="1" smtClean="0">
                <a:latin typeface="+mn-lt"/>
                <a:cs typeface="Arial"/>
              </a:rPr>
              <a:t>len</a:t>
            </a:r>
            <a:r>
              <a:rPr lang="en-US" sz="2000" dirty="0" smtClean="0">
                <a:latin typeface="+mn-lt"/>
                <a:cs typeface="Arial"/>
              </a:rPr>
              <a:t> of 23.</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2</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3170099"/>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latin typeface="+mn-lt"/>
                <a:cs typeface="Arial"/>
              </a:rPr>
              <a:t>Notice the overlay of the master PrivID on the index. The last 2 bits of the index (bit 28-29) can be any value. So repeat the 8 rows 4 times at indexes XXYAAA, where A is the index into the table, A is supposed to be zero, and XX may be any number.</a:t>
            </a:r>
          </a:p>
          <a:p>
            <a:pPr marL="457200" indent="-457200">
              <a:buFont typeface="+mj-lt"/>
              <a:buAutoNum type="arabicPeriod" startAt="5"/>
            </a:pPr>
            <a:r>
              <a:rPr lang="en-US" sz="2000" b="1" dirty="0" smtClean="0">
                <a:solidFill>
                  <a:srgbClr val="FF0000"/>
                </a:solidFill>
                <a:latin typeface="+mn-lt"/>
                <a:cs typeface="Arial"/>
              </a:rPr>
              <a:t>To prevent reading a wrong address, load the table rows in the lines that have Y=1 with zero memory.</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a:t>
            </a:r>
          </a:p>
        </p:txBody>
      </p:sp>
      <p:graphicFrame>
        <p:nvGraphicFramePr>
          <p:cNvPr id="6" name="Table 5"/>
          <p:cNvGraphicFramePr>
            <a:graphicFrameLocks noGrp="1"/>
          </p:cNvGraphicFramePr>
          <p:nvPr>
            <p:extLst>
              <p:ext uri="{D42A27DB-BD31-4B8C-83A1-F6EECF244321}">
                <p14:modId xmlns="" xmlns:p14="http://schemas.microsoft.com/office/powerpoint/2010/main" val="2103244189"/>
              </p:ext>
            </p:extLst>
          </p:nvPr>
        </p:nvGraphicFramePr>
        <p:xfrm>
          <a:off x="6858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522571414"/>
              </p:ext>
            </p:extLst>
          </p:nvPr>
        </p:nvGraphicFramePr>
        <p:xfrm>
          <a:off x="39624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5" name="TextBox 14"/>
          <p:cNvSpPr txBox="1"/>
          <p:nvPr/>
        </p:nvSpPr>
        <p:spPr>
          <a:xfrm>
            <a:off x="7467600" y="3276600"/>
            <a:ext cx="1295400" cy="2554545"/>
          </a:xfrm>
          <a:prstGeom prst="rect">
            <a:avLst/>
          </a:prstGeom>
          <a:noFill/>
        </p:spPr>
        <p:txBody>
          <a:bodyPr wrap="square" rtlCol="0">
            <a:spAutoFit/>
          </a:bodyPr>
          <a:lstStyle/>
          <a:p>
            <a:r>
              <a:rPr lang="en-US" sz="2000" b="1" dirty="0" smtClean="0">
                <a:solidFill>
                  <a:srgbClr val="FF0000"/>
                </a:solidFill>
                <a:latin typeface="+mn-lt"/>
              </a:rPr>
              <a:t>The table to the left will be repeated four times:</a:t>
            </a:r>
          </a:p>
          <a:p>
            <a:r>
              <a:rPr lang="en-US" sz="2000" b="1" dirty="0" smtClean="0">
                <a:solidFill>
                  <a:srgbClr val="FF0000"/>
                </a:solidFill>
                <a:latin typeface="+mn-lt"/>
              </a:rPr>
              <a:t>16-31, 32-47, 48-63</a:t>
            </a:r>
            <a:endParaRPr lang="en-US" sz="2000" b="1" dirty="0">
              <a:solidFill>
                <a:srgbClr val="FF0000"/>
              </a:solidFill>
              <a:latin typeface="+mn-lt"/>
            </a:endParaRP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or write address from Core 7 and address 4567 89a0</a:t>
            </a:r>
          </a:p>
          <a:p>
            <a:pPr marL="182880" indent="-182880">
              <a:buFont typeface="Arial" pitchFamily="34" charset="0"/>
              <a:buChar char="•"/>
            </a:pPr>
            <a:r>
              <a:rPr lang="en-US" sz="2000" dirty="0" smtClean="0">
                <a:latin typeface="+mn-lt"/>
                <a:cs typeface="Arial"/>
              </a:rPr>
              <a:t>HyperLink Tx side builds the following address: 7567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1954"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6247864"/>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 scenario:</a:t>
            </a:r>
          </a:p>
          <a:p>
            <a:pPr marL="274320" indent="-274320">
              <a:buSzPct val="100000"/>
              <a:buFont typeface="Arial" pitchFamily="34" charset="0"/>
              <a:buChar char="•"/>
              <a:defRPr/>
            </a:pPr>
            <a:r>
              <a:rPr lang="en-US" sz="2000" dirty="0" smtClean="0">
                <a:latin typeface="+mn-lt"/>
                <a:cs typeface="Arial"/>
              </a:rPr>
              <a:t>8 segments</a:t>
            </a:r>
          </a:p>
          <a:p>
            <a:pPr marL="274320" indent="-274320">
              <a:buSzPct val="100000"/>
              <a:buFont typeface="Arial" pitchFamily="34" charset="0"/>
              <a:buChar char="•"/>
              <a:defRPr/>
            </a:pPr>
            <a:r>
              <a:rPr lang="en-US" sz="2000" dirty="0" smtClean="0">
                <a:latin typeface="+mn-lt"/>
                <a:cs typeface="Arial"/>
              </a:rPr>
              <a:t>7 of size 16MB at 0x8000_0000, 0x8100_0000</a:t>
            </a:r>
          </a:p>
          <a:p>
            <a:pPr marL="274320" indent="-274320">
              <a:buSzPct val="100000"/>
              <a:buFont typeface="Arial" pitchFamily="34" charset="0"/>
              <a:buChar char="•"/>
              <a:defRPr/>
            </a:pPr>
            <a:r>
              <a:rPr lang="en-US" sz="2000" dirty="0" smtClean="0">
                <a:latin typeface="+mn-lt"/>
                <a:cs typeface="Arial"/>
              </a:rPr>
              <a:t>1 of size 32MB at 0x8700_0000</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maximum segment size is 32M, the offset mask must be 0x01ff ffff and thus, rxsegsel = 9. The index to lookup table is bits 25-30 and 0x001fffff is the mask for the 32M. However, for the smaller size, the mask is different. For 16M, the mask is 0x000f </a:t>
            </a:r>
            <a:r>
              <a:rPr lang="en-US" sz="2000" dirty="0" err="1" smtClean="0">
                <a:latin typeface="+mn-lt"/>
                <a:cs typeface="Arial"/>
              </a:rPr>
              <a:t>ffff</a:t>
            </a:r>
            <a:r>
              <a:rPr lang="en-US" sz="2000" dirty="0" smtClean="0">
                <a:latin typeface="+mn-lt"/>
                <a:cs typeface="Arial"/>
              </a:rPr>
              <a:t>.</a:t>
            </a:r>
          </a:p>
          <a:p>
            <a:pPr marL="457200" indent="-457200">
              <a:buAutoNum type="arabicPeriod"/>
            </a:pPr>
            <a:r>
              <a:rPr lang="en-US" sz="2000" dirty="0" smtClean="0">
                <a:latin typeface="+mn-lt"/>
                <a:cs typeface="Arial"/>
              </a:rPr>
              <a:t>The table should have 8 rows, each starting on a different address (0x8000_0000, 0x8100_0000, etc.), and len of 23 where the last one will have len of 24.</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3</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1015663"/>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latin typeface="+mn-lt"/>
                <a:cs typeface="Arial"/>
              </a:rPr>
              <a:t>Notice the overlay of the master PrivID on the index. The last 3 bits of the index (bit 28-30) can be any value. So we must repeat the 8 rows 8 times.</a:t>
            </a:r>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3(2)</a:t>
            </a:r>
          </a:p>
        </p:txBody>
      </p:sp>
      <p:graphicFrame>
        <p:nvGraphicFramePr>
          <p:cNvPr id="6" name="Table 5"/>
          <p:cNvGraphicFramePr>
            <a:graphicFrameLocks noGrp="1"/>
          </p:cNvGraphicFramePr>
          <p:nvPr>
            <p:extLst>
              <p:ext uri="{D42A27DB-BD31-4B8C-83A1-F6EECF244321}">
                <p14:modId xmlns="" xmlns:p14="http://schemas.microsoft.com/office/powerpoint/2010/main" val="2103244189"/>
              </p:ext>
            </p:extLst>
          </p:nvPr>
        </p:nvGraphicFramePr>
        <p:xfrm>
          <a:off x="4572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522571414"/>
              </p:ext>
            </p:extLst>
          </p:nvPr>
        </p:nvGraphicFramePr>
        <p:xfrm>
          <a:off x="37338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 </a:t>
                      </a:r>
                      <a:endParaRPr lang="en-US" dirty="0"/>
                    </a:p>
                  </a:txBody>
                  <a:tcPr/>
                </a:tc>
              </a:tr>
            </a:tbl>
          </a:graphicData>
        </a:graphic>
      </p:graphicFrame>
      <p:sp>
        <p:nvSpPr>
          <p:cNvPr id="15" name="TextBox 14"/>
          <p:cNvSpPr txBox="1"/>
          <p:nvPr/>
        </p:nvSpPr>
        <p:spPr>
          <a:xfrm>
            <a:off x="7086600" y="1981200"/>
            <a:ext cx="1600200" cy="2554545"/>
          </a:xfrm>
          <a:prstGeom prst="rect">
            <a:avLst/>
          </a:prstGeom>
          <a:noFill/>
        </p:spPr>
        <p:txBody>
          <a:bodyPr wrap="square" rtlCol="0">
            <a:spAutoFit/>
          </a:bodyPr>
          <a:lstStyle/>
          <a:p>
            <a:r>
              <a:rPr lang="en-US" sz="2000" b="1" dirty="0" smtClean="0">
                <a:solidFill>
                  <a:srgbClr val="FF0000"/>
                </a:solidFill>
                <a:latin typeface="+mn-lt"/>
              </a:rPr>
              <a:t>The table to the left will be repeated 8 times</a:t>
            </a:r>
          </a:p>
          <a:p>
            <a:r>
              <a:rPr lang="en-US" sz="2000" b="1" dirty="0" smtClean="0">
                <a:solidFill>
                  <a:srgbClr val="FF0000"/>
                </a:solidFill>
                <a:latin typeface="+mn-lt"/>
              </a:rPr>
              <a:t>8-15, 16-23. 24-31, 32-39, 40-47, 48-55, 56-63</a:t>
            </a:r>
            <a:endParaRPr lang="en-US" sz="2000" b="1" dirty="0">
              <a:solidFill>
                <a:srgbClr val="FF0000"/>
              </a:solidFill>
              <a:latin typeface="+mn-lt"/>
            </a:endParaRP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address from master with privilege 8 and address 4567 89a0.</a:t>
            </a:r>
          </a:p>
          <a:p>
            <a:pPr marL="182880" indent="-182880">
              <a:buFont typeface="Arial" pitchFamily="34" charset="0"/>
              <a:buChar char="•"/>
            </a:pPr>
            <a:r>
              <a:rPr lang="en-US" sz="2000" dirty="0" smtClean="0">
                <a:latin typeface="+mn-lt"/>
                <a:cs typeface="Arial"/>
              </a:rPr>
              <a:t>HyperLink Tx side builds the following address: 8567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2978"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3</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HyperLink?</a:t>
            </a:r>
          </a:p>
        </p:txBody>
      </p:sp>
      <p:sp>
        <p:nvSpPr>
          <p:cNvPr id="2" name="Rectangle 1"/>
          <p:cNvSpPr/>
          <p:nvPr/>
        </p:nvSpPr>
        <p:spPr>
          <a:xfrm>
            <a:off x="381000" y="838200"/>
            <a:ext cx="8534400" cy="3785652"/>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a:t>
            </a:r>
            <a:br>
              <a:rPr lang="en-US" sz="2400" dirty="0" smtClean="0">
                <a:latin typeface="+mn-lt"/>
              </a:rPr>
            </a:br>
            <a:r>
              <a:rPr lang="en-US" sz="2400" dirty="0" smtClean="0">
                <a:latin typeface="+mn-lt"/>
              </a:rPr>
              <a:t>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a:latin typeface="+mn-lt"/>
              </a:rPr>
              <a:t>SerDes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0"/>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C6678 device with the following scenario:</a:t>
            </a:r>
          </a:p>
          <a:p>
            <a:pPr marL="342900" indent="-342900">
              <a:buSzPct val="100000"/>
              <a:buFont typeface="Arial" pitchFamily="34" charset="0"/>
              <a:buChar char="•"/>
              <a:defRPr/>
            </a:pPr>
            <a:r>
              <a:rPr lang="en-US" sz="2000" dirty="0" smtClean="0">
                <a:latin typeface="+mn-lt"/>
              </a:rPr>
              <a:t>9 segments</a:t>
            </a:r>
          </a:p>
          <a:p>
            <a:pPr marL="342900" indent="-342900">
              <a:buSzPct val="100000"/>
              <a:buFont typeface="Arial" pitchFamily="34" charset="0"/>
              <a:buChar char="•"/>
              <a:defRPr/>
            </a:pPr>
            <a:r>
              <a:rPr lang="en-US" sz="2000" dirty="0" smtClean="0">
                <a:latin typeface="+mn-lt"/>
              </a:rPr>
              <a:t>1</a:t>
            </a:r>
            <a:r>
              <a:rPr lang="en-US" sz="2000" baseline="30000" dirty="0" smtClean="0">
                <a:latin typeface="+mn-lt"/>
              </a:rPr>
              <a:t>st</a:t>
            </a:r>
            <a:r>
              <a:rPr lang="en-US" sz="2000" dirty="0" smtClean="0">
                <a:latin typeface="+mn-lt"/>
              </a:rPr>
              <a:t> segment of 4MB in MSMC</a:t>
            </a:r>
          </a:p>
          <a:p>
            <a:pPr marL="342900" indent="-342900">
              <a:buSzPct val="100000"/>
              <a:buFont typeface="Arial" pitchFamily="34" charset="0"/>
              <a:buChar char="•"/>
              <a:defRPr/>
            </a:pPr>
            <a:r>
              <a:rPr lang="en-US" sz="2000" dirty="0" smtClean="0">
                <a:latin typeface="+mn-lt"/>
              </a:rPr>
              <a:t>2</a:t>
            </a:r>
            <a:r>
              <a:rPr lang="en-US" sz="2000" baseline="30000" dirty="0" smtClean="0">
                <a:latin typeface="+mn-lt"/>
              </a:rPr>
              <a:t>nd</a:t>
            </a:r>
            <a:r>
              <a:rPr lang="en-US" sz="2000" dirty="0" smtClean="0">
                <a:latin typeface="+mn-lt"/>
              </a:rPr>
              <a:t> to 9</a:t>
            </a:r>
            <a:r>
              <a:rPr lang="en-US" sz="2000" baseline="30000" dirty="0" smtClean="0">
                <a:latin typeface="+mn-lt"/>
              </a:rPr>
              <a:t>th</a:t>
            </a:r>
            <a:r>
              <a:rPr lang="en-US" sz="2000" dirty="0" smtClean="0">
                <a:latin typeface="+mn-lt"/>
              </a:rPr>
              <a:t> segments of 512KB in L2 memory of each core </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maximum segment size is 4M, the offset mask must be 0x003f ffff and thus, rxsegsel = 6. The index to the lookup table is bits 22-26 and 0x03f ffff is the mask for the 4M. However, for the smaller size, the mask is different. For 512K, the mask is 0x07 </a:t>
            </a:r>
            <a:r>
              <a:rPr lang="en-US" sz="2000" dirty="0" err="1" smtClean="0">
                <a:latin typeface="+mn-lt"/>
                <a:cs typeface="Arial"/>
              </a:rPr>
              <a:t>ffff</a:t>
            </a:r>
            <a:r>
              <a:rPr lang="en-US" sz="2000" dirty="0" smtClean="0">
                <a:latin typeface="+mn-lt"/>
                <a:cs typeface="Arial"/>
              </a:rPr>
              <a:t>.</a:t>
            </a:r>
          </a:p>
          <a:p>
            <a:pPr marL="457200" indent="-457200">
              <a:buAutoNum type="arabicPeriod"/>
            </a:pPr>
            <a:r>
              <a:rPr lang="en-US" sz="2000" dirty="0" smtClean="0">
                <a:latin typeface="+mn-lt"/>
                <a:cs typeface="Arial"/>
              </a:rPr>
              <a:t>The table should have 16 rows. The first one starts at 0x0c00 0000 with len of  21 (4M), 8 rows each starting at 0x1N80_0000 (N = 0 to 7) with len of 18, and 7 dummy rows of </a:t>
            </a:r>
            <a:r>
              <a:rPr lang="en-US" sz="2000" dirty="0" err="1" smtClean="0">
                <a:latin typeface="+mn-lt"/>
                <a:cs typeface="Arial"/>
              </a:rPr>
              <a:t>len</a:t>
            </a:r>
            <a:r>
              <a:rPr lang="en-US" sz="2000" dirty="0" smtClean="0">
                <a:latin typeface="+mn-lt"/>
                <a:cs typeface="Arial"/>
              </a:rPr>
              <a:t>=0.</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4</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4(2)</a:t>
            </a:r>
          </a:p>
        </p:txBody>
      </p:sp>
      <p:sp>
        <p:nvSpPr>
          <p:cNvPr id="15" name="TextBox 14"/>
          <p:cNvSpPr txBox="1"/>
          <p:nvPr/>
        </p:nvSpPr>
        <p:spPr>
          <a:xfrm>
            <a:off x="1219200" y="4800600"/>
            <a:ext cx="6553200" cy="1631216"/>
          </a:xfrm>
          <a:prstGeom prst="rect">
            <a:avLst/>
          </a:prstGeom>
          <a:noFill/>
        </p:spPr>
        <p:txBody>
          <a:bodyPr wrap="square" rtlCol="0">
            <a:spAutoFit/>
          </a:bodyPr>
          <a:lstStyle/>
          <a:p>
            <a:r>
              <a:rPr lang="en-US" sz="2000" dirty="0" smtClean="0">
                <a:latin typeface="+mn-lt"/>
              </a:rPr>
              <a:t>No overlay … but to prevent errors, you must either:</a:t>
            </a:r>
          </a:p>
          <a:p>
            <a:pPr marL="182880" indent="-182880">
              <a:buFont typeface="Arial" pitchFamily="34" charset="0"/>
              <a:buChar char="•"/>
            </a:pPr>
            <a:r>
              <a:rPr lang="en-US" sz="2000" dirty="0" smtClean="0">
                <a:latin typeface="+mn-lt"/>
                <a:cs typeface="Arial"/>
              </a:rPr>
              <a:t>Fill the table with zero rows</a:t>
            </a:r>
          </a:p>
          <a:p>
            <a:pPr marL="182880" indent="-182880"/>
            <a:r>
              <a:rPr lang="en-US" sz="2000" dirty="0" smtClean="0">
                <a:latin typeface="+mn-lt"/>
                <a:cs typeface="Arial"/>
              </a:rPr>
              <a:t>	or</a:t>
            </a:r>
          </a:p>
          <a:p>
            <a:pPr marL="182880" indent="-182880">
              <a:buFont typeface="Arial" pitchFamily="34" charset="0"/>
              <a:buChar char="•"/>
            </a:pPr>
            <a:r>
              <a:rPr lang="en-US" sz="2000" dirty="0" smtClean="0">
                <a:latin typeface="+mn-lt"/>
                <a:cs typeface="Arial"/>
              </a:rPr>
              <a:t>Duplicate the 16 rows 4 times.</a:t>
            </a:r>
          </a:p>
          <a:p>
            <a:r>
              <a:rPr lang="en-US" sz="2000" dirty="0" smtClean="0">
                <a:latin typeface="+mn-lt"/>
              </a:rPr>
              <a:t>In this example, we duplicate the 16 rows 4 times</a:t>
            </a:r>
            <a:endParaRPr lang="en-US" sz="2000" dirty="0">
              <a:latin typeface="+mn-lt"/>
            </a:endParaRPr>
          </a:p>
        </p:txBody>
      </p:sp>
      <p:graphicFrame>
        <p:nvGraphicFramePr>
          <p:cNvPr id="8" name="Table 7"/>
          <p:cNvGraphicFramePr>
            <a:graphicFrameLocks noGrp="1"/>
          </p:cNvGraphicFramePr>
          <p:nvPr>
            <p:extLst>
              <p:ext uri="{D42A27DB-BD31-4B8C-83A1-F6EECF244321}">
                <p14:modId xmlns="" xmlns:p14="http://schemas.microsoft.com/office/powerpoint/2010/main" val="3202497560"/>
              </p:ext>
            </p:extLst>
          </p:nvPr>
        </p:nvGraphicFramePr>
        <p:xfrm>
          <a:off x="1224089" y="13157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458640547"/>
              </p:ext>
            </p:extLst>
          </p:nvPr>
        </p:nvGraphicFramePr>
        <p:xfrm>
          <a:off x="4500689" y="13157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address from Core 1 and address 4567 89a0.</a:t>
            </a:r>
          </a:p>
          <a:p>
            <a:pPr marL="182880" indent="-182880">
              <a:buFont typeface="Arial" pitchFamily="34" charset="0"/>
              <a:buChar char="•"/>
            </a:pPr>
            <a:r>
              <a:rPr lang="en-US" sz="2000" dirty="0" smtClean="0">
                <a:latin typeface="+mn-lt"/>
                <a:cs typeface="Arial"/>
              </a:rPr>
              <a:t>HyperLink Tx side builds the following address: 1567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4002"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4</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smtClean="0">
                <a:solidFill>
                  <a:srgbClr val="0070C0"/>
                </a:solidFill>
                <a:latin typeface="+mn-lt"/>
                <a:cs typeface="Arial"/>
              </a:rPr>
              <a:t>hyplnkRXAddrSelReg_s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smtClean="0">
                <a:solidFill>
                  <a:srgbClr val="0070C0"/>
                </a:solidFill>
                <a:latin typeface="+mn-lt"/>
                <a:cs typeface="Arial"/>
              </a:rPr>
              <a:t>hyplnkRXPrivIDIdxReg_s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smtClean="0">
                <a:solidFill>
                  <a:srgbClr val="0070C0"/>
                </a:solidFill>
                <a:latin typeface="+mn-lt"/>
                <a:cs typeface="Arial"/>
              </a:rPr>
              <a:t>hyplnkRXSegIdxReg_s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3048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237680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 xmlns:p14="http://schemas.microsoft.com/office/powerpoint/2010/main" val="34993900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b="1"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Configuration</a:t>
            </a:r>
          </a:p>
        </p:txBody>
      </p:sp>
    </p:spTree>
    <p:extLst>
      <p:ext uri="{BB962C8B-B14F-4D97-AF65-F5344CB8AC3E}">
        <p14:creationId xmlns="" xmlns:p14="http://schemas.microsoft.com/office/powerpoint/2010/main"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0"/>
              </a:spcBef>
              <a:spcAft>
                <a:spcPts val="600"/>
              </a:spcAft>
            </a:pPr>
            <a:r>
              <a:rPr lang="en-US" sz="2000" kern="0" dirty="0" smtClean="0">
                <a:latin typeface="+mn-lt"/>
                <a:cs typeface="Arial"/>
              </a:rPr>
              <a:t>Application typically follows this flow to enable &amp; configure HyperLink:</a:t>
            </a:r>
          </a:p>
          <a:p>
            <a:pPr marL="457200" lvl="0" indent="-457200">
              <a:spcBef>
                <a:spcPts val="0"/>
              </a:spcBef>
              <a:spcAft>
                <a:spcPts val="600"/>
              </a:spcAft>
              <a:buAutoNum type="arabicPeriod"/>
            </a:pPr>
            <a:r>
              <a:rPr lang="en-US" sz="2000" kern="0" dirty="0" smtClean="0">
                <a:latin typeface="+mn-lt"/>
                <a:cs typeface="Arial"/>
              </a:rPr>
              <a:t>PLL, Power, and </a:t>
            </a:r>
            <a:r>
              <a:rPr lang="en-US" sz="2000" kern="0" dirty="0" err="1" smtClean="0">
                <a:latin typeface="+mn-lt"/>
                <a:cs typeface="Arial"/>
              </a:rPr>
              <a:t>SerDes</a:t>
            </a:r>
            <a:r>
              <a:rPr lang="en-US" sz="2000" kern="0" dirty="0" smtClean="0">
                <a:latin typeface="+mn-lt"/>
                <a:cs typeface="Arial"/>
              </a:rPr>
              <a:t>:</a:t>
            </a:r>
          </a:p>
          <a:p>
            <a:pPr marL="914400" lvl="1" indent="-457200">
              <a:spcBef>
                <a:spcPts val="0"/>
              </a:spcBef>
              <a:spcAft>
                <a:spcPts val="600"/>
              </a:spcAft>
              <a:buFont typeface="+mj-lt"/>
              <a:buAutoNum type="alphaLcParenR"/>
            </a:pPr>
            <a:r>
              <a:rPr lang="en-US" sz="2000" kern="0" dirty="0" smtClean="0">
                <a:latin typeface="+mn-lt"/>
                <a:cs typeface="Arial"/>
              </a:rPr>
              <a:t>Setup PLL.</a:t>
            </a:r>
          </a:p>
          <a:p>
            <a:pPr marL="914400" lvl="1" indent="-457200">
              <a:spcBef>
                <a:spcPts val="0"/>
              </a:spcBef>
              <a:spcAft>
                <a:spcPts val="600"/>
              </a:spcAft>
              <a:buFont typeface="+mj-lt"/>
              <a:buAutoNum type="alphaLcParenR"/>
            </a:pPr>
            <a:r>
              <a:rPr lang="en-US" sz="2000" kern="0" dirty="0" smtClean="0">
                <a:latin typeface="+mn-lt"/>
                <a:cs typeface="Arial"/>
              </a:rPr>
              <a:t>Enable power domain for HyperLink.</a:t>
            </a:r>
            <a:endParaRPr lang="en-US" sz="2000" kern="0" dirty="0">
              <a:latin typeface="+mn-lt"/>
              <a:cs typeface="Arial"/>
            </a:endParaRPr>
          </a:p>
          <a:p>
            <a:pPr marL="914400" lvl="1" indent="-457200">
              <a:spcBef>
                <a:spcPts val="0"/>
              </a:spcBef>
              <a:spcAft>
                <a:spcPts val="600"/>
              </a:spcAft>
              <a:buFont typeface="+mj-lt"/>
              <a:buAutoNum type="alphaLcParenR"/>
            </a:pPr>
            <a:r>
              <a:rPr lang="en-US" sz="2000" kern="0" dirty="0" smtClean="0">
                <a:latin typeface="+mn-lt"/>
                <a:cs typeface="Arial"/>
              </a:rPr>
              <a:t>Configure </a:t>
            </a:r>
            <a:r>
              <a:rPr lang="en-US" sz="2000" kern="0" dirty="0" err="1" smtClean="0">
                <a:latin typeface="+mn-lt"/>
                <a:cs typeface="Arial"/>
              </a:rPr>
              <a:t>SerDes</a:t>
            </a:r>
            <a:r>
              <a:rPr lang="en-US" sz="2000" kern="0" dirty="0" smtClean="0">
                <a:latin typeface="+mn-lt"/>
                <a:cs typeface="Arial"/>
              </a:rPr>
              <a:t>.</a:t>
            </a:r>
          </a:p>
          <a:p>
            <a:pPr marL="914400" lvl="1" indent="-457200">
              <a:spcBef>
                <a:spcPts val="0"/>
              </a:spcBef>
              <a:spcAft>
                <a:spcPts val="600"/>
              </a:spcAft>
              <a:buFont typeface="+mj-lt"/>
              <a:buAutoNum type="alphaLcParenR"/>
            </a:pPr>
            <a:r>
              <a:rPr lang="en-US" sz="2000" kern="0" dirty="0" smtClean="0">
                <a:latin typeface="+mn-lt"/>
                <a:cs typeface="Arial"/>
              </a:rPr>
              <a:t>Confirm that power is enabled.</a:t>
            </a:r>
          </a:p>
          <a:p>
            <a:pPr marL="457200" lvl="0" indent="-457200">
              <a:spcBef>
                <a:spcPts val="0"/>
              </a:spcBef>
              <a:spcAft>
                <a:spcPts val="600"/>
              </a:spcAft>
              <a:buAutoNum type="arabicPeriod"/>
            </a:pPr>
            <a:r>
              <a:rPr lang="en-US" sz="2000" kern="0" dirty="0" smtClean="0">
                <a:latin typeface="+mn-lt"/>
                <a:cs typeface="Arial"/>
              </a:rPr>
              <a:t>Register Configurations:</a:t>
            </a:r>
          </a:p>
          <a:p>
            <a:pPr marL="914400" lvl="1" indent="-457200">
              <a:spcBef>
                <a:spcPts val="0"/>
              </a:spcBef>
              <a:spcAft>
                <a:spcPts val="600"/>
              </a:spcAft>
              <a:buFont typeface="+mj-lt"/>
              <a:buAutoNum type="alphaLcParenR"/>
            </a:pPr>
            <a:r>
              <a:rPr lang="en-US" sz="2000" kern="0" dirty="0" smtClean="0">
                <a:latin typeface="+mn-lt"/>
                <a:cs typeface="Arial"/>
              </a:rPr>
              <a:t>Enable HyperLink via HyperLink Control Register (base + 0x4).</a:t>
            </a:r>
          </a:p>
          <a:p>
            <a:pPr marL="914400" lvl="1" indent="-457200">
              <a:spcBef>
                <a:spcPts val="0"/>
              </a:spcBef>
              <a:spcAft>
                <a:spcPts val="600"/>
              </a:spcAft>
              <a:buFont typeface="+mj-lt"/>
              <a:buAutoNum type="alphaLcParenR"/>
            </a:pPr>
            <a:r>
              <a:rPr lang="en-US" sz="2000" kern="0" dirty="0" smtClean="0">
                <a:latin typeface="+mn-lt"/>
                <a:cs typeface="Arial"/>
              </a:rPr>
              <a:t>Once the link is up, both devices can see each other’s registers.</a:t>
            </a:r>
            <a:br>
              <a:rPr lang="en-US" sz="2000" kern="0" dirty="0" smtClean="0">
                <a:latin typeface="+mn-lt"/>
                <a:cs typeface="Arial"/>
              </a:rPr>
            </a:br>
            <a:r>
              <a:rPr lang="en-US" sz="2000" kern="0" dirty="0" smtClean="0">
                <a:latin typeface="+mn-lt"/>
                <a:cs typeface="Arial"/>
              </a:rPr>
              <a:t>Here there are three choices:</a:t>
            </a:r>
          </a:p>
          <a:p>
            <a:pPr marL="1428750" lvl="2" indent="-514350">
              <a:spcBef>
                <a:spcPts val="0"/>
              </a:spcBef>
              <a:spcAft>
                <a:spcPts val="600"/>
              </a:spcAft>
              <a:buFont typeface="+mj-lt"/>
              <a:buAutoNum type="romanLcPeriod"/>
            </a:pPr>
            <a:r>
              <a:rPr lang="en-US" sz="2000" kern="0" dirty="0" smtClean="0">
                <a:latin typeface="+mn-lt"/>
                <a:cs typeface="Arial"/>
              </a:rPr>
              <a:t>Device configures own registers</a:t>
            </a:r>
          </a:p>
          <a:p>
            <a:pPr marL="1428750" lvl="2" indent="-514350">
              <a:spcBef>
                <a:spcPts val="0"/>
              </a:spcBef>
              <a:spcAft>
                <a:spcPts val="600"/>
              </a:spcAft>
              <a:buFont typeface="+mj-lt"/>
              <a:buAutoNum type="romanLcPeriod"/>
            </a:pPr>
            <a:r>
              <a:rPr lang="en-US" sz="2000" kern="0" dirty="0" smtClean="0">
                <a:latin typeface="+mn-lt"/>
                <a:cs typeface="Arial"/>
              </a:rPr>
              <a:t>One master programs registers for both devices</a:t>
            </a:r>
          </a:p>
          <a:p>
            <a:pPr marL="1428750" lvl="2" indent="-514350">
              <a:spcBef>
                <a:spcPts val="0"/>
              </a:spcBef>
              <a:spcAft>
                <a:spcPts val="600"/>
              </a:spcAft>
              <a:buFont typeface="+mj-lt"/>
              <a:buAutoNum type="romanLcPeriod"/>
            </a:pPr>
            <a:r>
              <a:rPr lang="en-US" sz="2000" kern="0" dirty="0" smtClean="0">
                <a:latin typeface="+mn-lt"/>
                <a:cs typeface="Arial"/>
              </a:rPr>
              <a:t>Direction-based</a:t>
            </a:r>
            <a:endParaRPr lang="en-US" sz="2000" kern="0" dirty="0">
              <a:latin typeface="+mn-lt"/>
              <a:cs typeface="Arial"/>
            </a:endParaRPr>
          </a:p>
          <a:p>
            <a:pPr marL="914400" lvl="1" indent="-457200">
              <a:spcBef>
                <a:spcPts val="0"/>
              </a:spcBef>
              <a:spcAft>
                <a:spcPts val="600"/>
              </a:spcAft>
              <a:buFont typeface="+mj-lt"/>
              <a:buAutoNum type="alphaLcParenR"/>
            </a:pPr>
            <a:r>
              <a:rPr lang="en-US" sz="2000" kern="0" dirty="0" smtClean="0">
                <a:latin typeface="+mn-lt"/>
                <a:cs typeface="Arial"/>
              </a:rPr>
              <a:t>Register configuration involves specifying </a:t>
            </a:r>
            <a:r>
              <a:rPr lang="en-US" sz="2000" b="1" kern="0" dirty="0" smtClean="0">
                <a:latin typeface="+mn-lt"/>
                <a:cs typeface="Arial"/>
              </a:rPr>
              <a:t>address translation </a:t>
            </a:r>
            <a:r>
              <a:rPr lang="en-US" sz="2000" kern="0" dirty="0" smtClean="0">
                <a:latin typeface="+mn-lt"/>
                <a:cs typeface="Arial"/>
              </a:rPr>
              <a:t>scheme on</a:t>
            </a:r>
            <a:br>
              <a:rPr lang="en-US" sz="2000" kern="0" dirty="0" smtClean="0">
                <a:latin typeface="+mn-lt"/>
                <a:cs typeface="Arial"/>
              </a:rPr>
            </a:br>
            <a:r>
              <a:rPr lang="en-US" sz="2000" kern="0" dirty="0" err="1" smtClean="0">
                <a:latin typeface="+mn-lt"/>
                <a:cs typeface="Arial"/>
              </a:rPr>
              <a:t>Tx</a:t>
            </a:r>
            <a:r>
              <a:rPr lang="en-US" sz="2000" kern="0" dirty="0" smtClean="0">
                <a:latin typeface="+mn-lt"/>
                <a:cs typeface="Arial"/>
              </a:rPr>
              <a:t> and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 xmlns:p14="http://schemas.microsoft.com/office/powerpoint/2010/main"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HyperLink Low-Level Drivers (LLD) make available APIs that can be used to configure HyperLink.</a:t>
            </a: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the HyperLink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 xmlns:p14="http://schemas.microsoft.com/office/powerpoint/2010/main" val="5671207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smtClean="0">
                <a:ea typeface="+mn-ea"/>
                <a:cs typeface="Arial"/>
              </a:rPr>
              <a:t>CSL_PSC_enablePowerDomain()</a:t>
            </a:r>
          </a:p>
          <a:p>
            <a:pPr marL="1062037" lvl="3" indent="-514350" eaLnBrk="1" fontAlgn="auto" hangingPunct="1">
              <a:spcAft>
                <a:spcPts val="0"/>
              </a:spcAft>
              <a:buNone/>
              <a:defRPr/>
            </a:pPr>
            <a:r>
              <a:rPr lang="en-US" sz="1700" i="1" dirty="0" smtClean="0">
                <a:ea typeface="+mn-ea"/>
                <a:cs typeface="Arial"/>
              </a:rPr>
              <a:t>CSL_PSC_setModuleNextState()</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smtClean="0">
                <a:cs typeface="Arial"/>
              </a:rPr>
              <a:t>CSL_BootCfgUnlockKicker();</a:t>
            </a:r>
          </a:p>
          <a:p>
            <a:pPr marL="1085850" lvl="2" indent="-514350" eaLnBrk="1" fontAlgn="auto" hangingPunct="1">
              <a:spcAft>
                <a:spcPts val="0"/>
              </a:spcAft>
              <a:buFont typeface="Arial" pitchFamily="34" charset="0"/>
              <a:buNone/>
              <a:defRPr/>
            </a:pPr>
            <a:r>
              <a:rPr lang="en-US" sz="1700" i="1" dirty="0" smtClean="0">
                <a:cs typeface="Arial"/>
              </a:rPr>
              <a:t>CSL_BootCfgSetVUSRConfigPLL ()</a:t>
            </a:r>
            <a:endParaRPr lang="en-US" sz="1700" b="1" i="1" dirty="0" smtClean="0">
              <a:cs typeface="Arial"/>
            </a:endParaRPr>
          </a:p>
          <a:p>
            <a:pPr marL="514350" indent="-514350" eaLnBrk="1" fontAlgn="auto" hangingPunct="1">
              <a:spcAft>
                <a:spcPts val="0"/>
              </a:spcAft>
              <a:buFont typeface="Arial" pitchFamily="34" charset="0"/>
              <a:buNone/>
              <a:defRPr/>
            </a:pPr>
            <a:r>
              <a:rPr lang="en-US" dirty="0" smtClean="0">
                <a:cs typeface="Arial"/>
              </a:rPr>
              <a:t>3. </a:t>
            </a: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smtClean="0">
                <a:cs typeface="Arial"/>
              </a:rPr>
              <a:t>CSL_BootCfgVUSRRxConfig()</a:t>
            </a:r>
          </a:p>
          <a:p>
            <a:pPr marL="1085850" lvl="2" indent="-514350" eaLnBrk="1" fontAlgn="auto" hangingPunct="1">
              <a:spcAft>
                <a:spcPts val="0"/>
              </a:spcAft>
              <a:buFont typeface="Arial" pitchFamily="34" charset="0"/>
              <a:buNone/>
              <a:defRPr/>
            </a:pPr>
            <a:r>
              <a:rPr lang="en-US" sz="1700" i="1" dirty="0" smtClean="0">
                <a:cs typeface="Arial"/>
              </a:rPr>
              <a:t>CSL_BootCfgVUSRTxConfig()</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 xmlns:p14="http://schemas.microsoft.com/office/powerpoint/2010/main"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CorePacs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 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err="1" smtClean="0">
                <a:cs typeface="Arial"/>
              </a:rPr>
              <a:t>SerDes</a:t>
            </a:r>
            <a:r>
              <a:rPr lang="en-US" sz="2400" dirty="0" smtClean="0">
                <a:cs typeface="Arial"/>
              </a:rPr>
              <a:t>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 xmlns:p14="http://schemas.microsoft.com/office/powerpoint/2010/main" val="751153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smtClean="0">
                <a:solidFill>
                  <a:srgbClr val="0070C0"/>
                </a:solidFill>
                <a:latin typeface="+mn-lt"/>
              </a:rPr>
              <a:t>hyplnkChipVerReg_s</a:t>
            </a:r>
            <a:r>
              <a:rPr lang="en-US" sz="1300" dirty="0" smtClean="0">
                <a:latin typeface="+mn-lt"/>
              </a:rPr>
              <a:t> 		Specification of the Chip Version Register  </a:t>
            </a:r>
          </a:p>
          <a:p>
            <a:r>
              <a:rPr lang="en-US" sz="1300" dirty="0" smtClean="0">
                <a:solidFill>
                  <a:srgbClr val="0070C0"/>
                </a:solidFill>
                <a:latin typeface="+mn-lt"/>
              </a:rPr>
              <a:t>hyplnkControlReg_s</a:t>
            </a:r>
            <a:r>
              <a:rPr lang="en-US" sz="1300" dirty="0" smtClean="0">
                <a:latin typeface="+mn-lt"/>
              </a:rPr>
              <a:t> 		Specification of the HyperLink Control Register  </a:t>
            </a:r>
          </a:p>
          <a:p>
            <a:r>
              <a:rPr lang="en-US" sz="1300" dirty="0" smtClean="0">
                <a:solidFill>
                  <a:srgbClr val="0070C0"/>
                </a:solidFill>
                <a:latin typeface="+mn-lt"/>
              </a:rPr>
              <a:t>hyplnkECCErrorsReg_s</a:t>
            </a:r>
            <a:r>
              <a:rPr lang="en-US" sz="1300" dirty="0" smtClean="0">
                <a:latin typeface="+mn-lt"/>
              </a:rPr>
              <a:t> 		Specification of the ECC Error Counters Register  </a:t>
            </a:r>
          </a:p>
          <a:p>
            <a:r>
              <a:rPr lang="en-US" sz="1300" dirty="0"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smtClean="0">
                <a:solidFill>
                  <a:srgbClr val="0070C0"/>
                </a:solidFill>
                <a:latin typeface="+mn-lt"/>
              </a:rPr>
              <a:t>hyplnkIntCtrlIdxReg_s</a:t>
            </a:r>
            <a:r>
              <a:rPr lang="en-US" sz="1300" dirty="0" smtClean="0">
                <a:latin typeface="+mn-lt"/>
              </a:rPr>
              <a:t> 		Specification of the Interrupt Control Index Register  </a:t>
            </a:r>
          </a:p>
          <a:p>
            <a:r>
              <a:rPr lang="en-US" sz="1300" dirty="0" smtClean="0">
                <a:solidFill>
                  <a:srgbClr val="0070C0"/>
                </a:solidFill>
                <a:latin typeface="+mn-lt"/>
              </a:rPr>
              <a:t>hyplnkIntCtrlValReg_s</a:t>
            </a:r>
            <a:r>
              <a:rPr lang="en-US" sz="1300" dirty="0" smtClean="0">
                <a:latin typeface="+mn-lt"/>
              </a:rPr>
              <a:t> 		Specification of the Interrupt Control Value Register  </a:t>
            </a:r>
          </a:p>
          <a:p>
            <a:r>
              <a:rPr lang="en-US" sz="1300" dirty="0" smtClean="0">
                <a:solidFill>
                  <a:srgbClr val="0070C0"/>
                </a:solidFill>
                <a:latin typeface="+mn-lt"/>
              </a:rPr>
              <a:t>hyplnkIntPendSetReg_s</a:t>
            </a:r>
            <a:r>
              <a:rPr lang="en-US" sz="1300" dirty="0" smtClean="0">
                <a:latin typeface="+mn-lt"/>
              </a:rPr>
              <a:t> 		Specification of the HyperLink Interrupt Pending/Set Register  </a:t>
            </a:r>
          </a:p>
          <a:p>
            <a:r>
              <a:rPr lang="en-US" sz="1300" dirty="0"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smtClean="0">
                <a:solidFill>
                  <a:srgbClr val="0070C0"/>
                </a:solidFill>
                <a:latin typeface="+mn-lt"/>
              </a:rPr>
              <a:t>hyplnkIntPtrIdxReg_s</a:t>
            </a:r>
            <a:r>
              <a:rPr lang="en-US" sz="1300" dirty="0" smtClean="0">
                <a:latin typeface="+mn-lt"/>
              </a:rPr>
              <a:t> 		Specification of the Interupt Control Index Register  </a:t>
            </a:r>
          </a:p>
          <a:p>
            <a:r>
              <a:rPr lang="en-US" sz="1300" dirty="0" smtClean="0">
                <a:solidFill>
                  <a:srgbClr val="0070C0"/>
                </a:solidFill>
                <a:latin typeface="+mn-lt"/>
              </a:rPr>
              <a:t>hyplnkIntPtrValReg_s</a:t>
            </a:r>
            <a:r>
              <a:rPr lang="en-US" sz="1300" dirty="0" smtClean="0">
                <a:latin typeface="+mn-lt"/>
              </a:rPr>
              <a:t> 		Specification of the Interrupt Control Value Register  </a:t>
            </a:r>
          </a:p>
          <a:p>
            <a:r>
              <a:rPr lang="en-US" sz="1300" dirty="0"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smtClean="0">
                <a:solidFill>
                  <a:srgbClr val="0070C0"/>
                </a:solidFill>
                <a:latin typeface="+mn-lt"/>
              </a:rPr>
              <a:t>hyplnkLanePwrMgmtReg_s</a:t>
            </a:r>
            <a:r>
              <a:rPr lang="en-US" sz="1300" dirty="0" smtClean="0">
                <a:latin typeface="+mn-lt"/>
              </a:rPr>
              <a:t> 	Specification of the Lane Power Management Control Register  </a:t>
            </a:r>
          </a:p>
          <a:p>
            <a:r>
              <a:rPr lang="en-US" sz="1300" dirty="0" smtClean="0">
                <a:solidFill>
                  <a:srgbClr val="0070C0"/>
                </a:solidFill>
                <a:latin typeface="+mn-lt"/>
              </a:rPr>
              <a:t>hyplnkLinkStatusReg_s</a:t>
            </a:r>
            <a:r>
              <a:rPr lang="en-US" sz="1300" dirty="0" smtClean="0">
                <a:latin typeface="+mn-lt"/>
              </a:rPr>
              <a:t> 		Specification of the Link Status Register  </a:t>
            </a:r>
          </a:p>
          <a:p>
            <a:r>
              <a:rPr lang="en-US" sz="1300" dirty="0" smtClean="0">
                <a:solidFill>
                  <a:srgbClr val="0070C0"/>
                </a:solidFill>
                <a:latin typeface="+mn-lt"/>
              </a:rPr>
              <a:t>hyplnkRegisters_s</a:t>
            </a:r>
            <a:r>
              <a:rPr lang="en-US" sz="1300" dirty="0" smtClean="0">
                <a:latin typeface="+mn-lt"/>
              </a:rPr>
              <a:t> 		Specification all registers  </a:t>
            </a:r>
          </a:p>
          <a:p>
            <a:r>
              <a:rPr lang="en-US" sz="1300" dirty="0" smtClean="0">
                <a:solidFill>
                  <a:srgbClr val="0070C0"/>
                </a:solidFill>
                <a:latin typeface="+mn-lt"/>
              </a:rPr>
              <a:t>hyplnkRevReg_s</a:t>
            </a:r>
            <a:r>
              <a:rPr lang="en-US" sz="1300" dirty="0" smtClean="0">
                <a:latin typeface="+mn-lt"/>
              </a:rPr>
              <a:t> 		Specification of the HyperLink Revision Register  </a:t>
            </a:r>
          </a:p>
          <a:p>
            <a:r>
              <a:rPr lang="en-US" sz="1300" dirty="0" smtClean="0">
                <a:solidFill>
                  <a:srgbClr val="0070C0"/>
                </a:solidFill>
                <a:latin typeface="+mn-lt"/>
              </a:rPr>
              <a:t>hyplnkRXAddrSelReg_s</a:t>
            </a:r>
            <a:r>
              <a:rPr lang="en-US" sz="1300" dirty="0" smtClean="0">
                <a:latin typeface="+mn-lt"/>
              </a:rPr>
              <a:t> 		Specification of the Rx Address Selector Control Register  </a:t>
            </a:r>
          </a:p>
          <a:p>
            <a:r>
              <a:rPr lang="en-US" sz="1300" dirty="0" smtClean="0">
                <a:solidFill>
                  <a:srgbClr val="0070C0"/>
                </a:solidFill>
                <a:latin typeface="+mn-lt"/>
              </a:rPr>
              <a:t>hyplnkRXPrivIDIdxReg_s</a:t>
            </a:r>
            <a:r>
              <a:rPr lang="en-US" sz="1300" dirty="0" smtClean="0">
                <a:latin typeface="+mn-lt"/>
              </a:rPr>
              <a:t> 		Specification of the Rx Address PrivID Index Register  </a:t>
            </a:r>
          </a:p>
          <a:p>
            <a:r>
              <a:rPr lang="en-US" sz="1300" dirty="0" smtClean="0">
                <a:solidFill>
                  <a:srgbClr val="0070C0"/>
                </a:solidFill>
                <a:latin typeface="+mn-lt"/>
              </a:rPr>
              <a:t>hyplnkRXPrivIDValReg_s</a:t>
            </a:r>
            <a:r>
              <a:rPr lang="en-US" sz="1300" dirty="0" smtClean="0">
                <a:latin typeface="+mn-lt"/>
              </a:rPr>
              <a:t> 		Specification of the Rx Address PrivID Value Register  </a:t>
            </a:r>
          </a:p>
          <a:p>
            <a:r>
              <a:rPr lang="en-US" sz="1300" dirty="0" smtClean="0">
                <a:solidFill>
                  <a:srgbClr val="0070C0"/>
                </a:solidFill>
                <a:latin typeface="+mn-lt"/>
              </a:rPr>
              <a:t>hyplnkRXSegIdxReg_s</a:t>
            </a:r>
            <a:r>
              <a:rPr lang="en-US" sz="1300" dirty="0" smtClean="0">
                <a:latin typeface="+mn-lt"/>
              </a:rPr>
              <a:t> 		Specification of the Rx Address Segment Index Register  </a:t>
            </a:r>
          </a:p>
          <a:p>
            <a:r>
              <a:rPr lang="en-US" sz="1300" dirty="0"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smtClean="0">
                <a:solidFill>
                  <a:srgbClr val="0070C0"/>
                </a:solidFill>
                <a:latin typeface="+mn-lt"/>
              </a:rPr>
              <a:t>hyplnkStatusReg_s</a:t>
            </a:r>
            <a:r>
              <a:rPr lang="en-US" sz="1300" dirty="0" smtClean="0">
                <a:latin typeface="+mn-lt"/>
              </a:rPr>
              <a:t> 		Specification of the HyperLink Status Register  </a:t>
            </a:r>
          </a:p>
          <a:p>
            <a:r>
              <a:rPr lang="en-US" sz="1300" dirty="0"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 xmlns:p14="http://schemas.microsoft.com/office/powerpoint/2010/main" val="1676385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b="1" dirty="0">
                <a:cs typeface="Arial"/>
              </a:rPr>
              <a:t>Performance</a:t>
            </a:r>
          </a:p>
          <a:p>
            <a:pPr marL="514350" indent="-514350" eaLnBrk="1" fontAlgn="auto" hangingPunct="1">
              <a:spcAft>
                <a:spcPts val="0"/>
              </a:spcAft>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Performance</a:t>
            </a:r>
          </a:p>
        </p:txBody>
      </p:sp>
    </p:spTree>
    <p:extLst>
      <p:ext uri="{BB962C8B-B14F-4D97-AF65-F5344CB8AC3E}">
        <p14:creationId xmlns="" xmlns:p14="http://schemas.microsoft.com/office/powerpoint/2010/main"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C6678</a:t>
            </a:r>
          </a:p>
          <a:p>
            <a:endParaRPr lang="en-US" sz="2400" b="1" dirty="0" smtClean="0">
              <a:latin typeface="+mn-lt"/>
            </a:endParaRPr>
          </a:p>
          <a:p>
            <a:r>
              <a:rPr lang="en-US" sz="2000" dirty="0" smtClean="0">
                <a:latin typeface="+mn-lt"/>
              </a:rPr>
              <a:t>Theoretical bound is 35.56 Gbps</a:t>
            </a:r>
          </a:p>
          <a:p>
            <a:r>
              <a:rPr lang="en-US" sz="2000" dirty="0" smtClean="0">
                <a:latin typeface="+mn-lt"/>
              </a:rPr>
              <a:t>Results are in 31.39 – 34.53 Gbps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Wr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(Wr) Gbps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b="1"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Example</a:t>
            </a:r>
          </a:p>
        </p:txBody>
      </p:sp>
    </p:spTree>
    <p:extLst>
      <p:ext uri="{BB962C8B-B14F-4D97-AF65-F5344CB8AC3E}">
        <p14:creationId xmlns="" xmlns:p14="http://schemas.microsoft.com/office/powerpoint/2010/main"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854" y="838201"/>
            <a:ext cx="8534400" cy="646331"/>
          </a:xfrm>
          <a:prstGeom prst="rect">
            <a:avLst/>
          </a:prstGeom>
        </p:spPr>
        <p:txBody>
          <a:bodyPr wrap="square">
            <a:spAutoFit/>
          </a:bodyPr>
          <a:lstStyle/>
          <a:p>
            <a:pPr marL="365760" indent="-274320">
              <a:buFont typeface="Arial" pitchFamily="34" charset="0"/>
              <a:buChar char="•"/>
            </a:pPr>
            <a:r>
              <a:rPr lang="en-US" dirty="0" smtClean="0">
                <a:latin typeface="+mn-lt"/>
                <a:cs typeface="Arial"/>
              </a:rPr>
              <a:t>When you install TI’s Multicore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indent="274320">
              <a:buFont typeface="Arial" pitchFamily="34" charset="0"/>
              <a:buChar char="•"/>
            </a:pPr>
            <a:r>
              <a:rPr lang="en-US" dirty="0" smtClean="0">
                <a:latin typeface="+mn-lt"/>
                <a:cs typeface="Arial"/>
              </a:rPr>
              <a:t> Path to example: </a:t>
            </a:r>
            <a:r>
              <a:rPr lang="en-US" sz="1400" b="1" dirty="0" smtClean="0">
                <a:latin typeface="Courier New" pitchFamily="49" charset="0"/>
                <a:cs typeface="Courier New" pitchFamily="49" charset="0"/>
              </a:rPr>
              <a:t>pdk_C6678_x_x_x_xx\packages\ti\drv\exampleProjects\hyplnk_exampleProject</a:t>
            </a: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416320"/>
          </a:xfrm>
          <a:prstGeom prst="rect">
            <a:avLst/>
          </a:prstGeom>
        </p:spPr>
        <p:txBody>
          <a:bodyPr wrap="square">
            <a:spAutoFit/>
          </a:bodyPr>
          <a:lstStyle/>
          <a:p>
            <a:pPr marL="365760" indent="-274320">
              <a:buFont typeface="Arial" pitchFamily="34" charset="0"/>
              <a:buChar char="•"/>
            </a:pPr>
            <a:r>
              <a:rPr lang="en-US" dirty="0" smtClean="0">
                <a:latin typeface="+mn-lt"/>
                <a:cs typeface="Arial"/>
              </a:rPr>
              <a:t>Example can be run in loopback mode on one 6678, or in 6678-to-6678 mode</a:t>
            </a:r>
          </a:p>
          <a:p>
            <a:pPr marL="365760" indent="-274320">
              <a:buFont typeface="Arial" pitchFamily="34" charset="0"/>
              <a:buChar char="•"/>
            </a:pPr>
            <a:endParaRPr lang="en-US" dirty="0" smtClean="0">
              <a:latin typeface="+mn-lt"/>
              <a:cs typeface="Arial" pitchFamily="34" charset="0"/>
            </a:endParaRPr>
          </a:p>
          <a:p>
            <a:pPr marL="365760" indent="-274320">
              <a:buFont typeface="Arial" pitchFamily="34" charset="0"/>
              <a:buChar char="•"/>
            </a:pPr>
            <a:r>
              <a:rPr lang="en-US" dirty="0" smtClean="0">
                <a:latin typeface="+mn-lt"/>
                <a:cs typeface="Arial" pitchFamily="34" charset="0"/>
              </a:rPr>
              <a:t> The mode is defined using a loopback flag in header file </a:t>
            </a:r>
            <a:r>
              <a:rPr lang="en-US" i="1" dirty="0" smtClean="0">
                <a:latin typeface="+mn-lt"/>
                <a:cs typeface="Arial" pitchFamily="34" charset="0"/>
              </a:rPr>
              <a:t>hyplnkLLDCfg.h,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marL="365760" indent="-274320">
              <a:buFont typeface="Arial" pitchFamily="34" charset="0"/>
              <a:buChar char="•"/>
            </a:pPr>
            <a:r>
              <a:rPr lang="en-US" dirty="0" smtClean="0">
                <a:latin typeface="+mn-lt"/>
                <a:cs typeface="Arial" pitchFamily="34" charset="0"/>
              </a:rPr>
              <a:t>We will now switch to CCS to run the example in a board-to-board mode. The two 6678 EVMs are connected with a HyperLink external cable, as shown in the picture.</a:t>
            </a:r>
          </a:p>
        </p:txBody>
      </p:sp>
      <p:sp>
        <p:nvSpPr>
          <p:cNvPr id="8" name="Rectangle 7"/>
          <p:cNvSpPr/>
          <p:nvPr/>
        </p:nvSpPr>
        <p:spPr>
          <a:xfrm>
            <a:off x="609600" y="3852446"/>
            <a:ext cx="4038600" cy="338554"/>
          </a:xfrm>
          <a:prstGeom prst="rect">
            <a:avLst/>
          </a:prstGeom>
        </p:spPr>
        <p:txBody>
          <a:bodyPr wrap="square">
            <a:spAutoFit/>
          </a:bodyPr>
          <a:lstStyle/>
          <a:p>
            <a:r>
              <a:rPr lang="en-US" sz="1600" b="1" dirty="0" smtClean="0">
                <a:latin typeface="Courier New" pitchFamily="49" charset="0"/>
                <a:cs typeface="Courier New" pitchFamily="49" charset="0"/>
              </a:rPr>
              <a:t>#define 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are part of the HyperLink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a:t>
            </a:r>
            <a:r>
              <a:rPr lang="en-US" sz="1500" b="1" dirty="0" err="1" smtClean="0">
                <a:latin typeface="Courier New"/>
                <a:cs typeface="Courier New"/>
              </a:rPr>
              <a:t>ti</a:t>
            </a:r>
            <a:r>
              <a:rPr lang="en-US" sz="1500" b="1" dirty="0" smtClean="0">
                <a:latin typeface="Courier New"/>
                <a:cs typeface="Courier New"/>
              </a:rPr>
              <a:t>\</a:t>
            </a:r>
            <a:r>
              <a:rPr lang="en-US" sz="1500" b="1" dirty="0" err="1" smtClean="0">
                <a:latin typeface="Courier New"/>
                <a:cs typeface="Courier New"/>
              </a:rPr>
              <a:t>drv</a:t>
            </a:r>
            <a:r>
              <a:rPr lang="en-US" sz="1500" b="1" dirty="0" smtClean="0">
                <a:latin typeface="Courier New"/>
                <a:cs typeface="Courier New"/>
              </a:rPr>
              <a:t>\</a:t>
            </a:r>
            <a:r>
              <a:rPr lang="en-US" sz="1500" b="1" dirty="0" err="1" smtClean="0">
                <a:latin typeface="Courier New"/>
                <a:cs typeface="Courier New"/>
              </a:rPr>
              <a:t>hyplnk</a:t>
            </a:r>
            <a:r>
              <a:rPr lang="en-US" sz="1500" b="1" dirty="0" smtClean="0">
                <a:latin typeface="Courier New"/>
                <a:cs typeface="Courier New"/>
              </a:rPr>
              <a:t>\example\common\</a:t>
            </a:r>
            <a:r>
              <a:rPr lang="en-US" sz="1500" b="1" dirty="0" err="1" smtClean="0">
                <a:latin typeface="Courier New"/>
                <a:cs typeface="Courier New"/>
              </a:rPr>
              <a:t>hyplnkLLDIFace.c</a:t>
            </a:r>
            <a:endParaRPr lang="en-US" sz="1500" b="1" dirty="0" smtClean="0">
              <a:latin typeface="Courier New"/>
              <a:cs typeface="Courier New"/>
            </a:endParaRP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hyplnkExampleAssertReset (int </a:t>
            </a:r>
            <a:r>
              <a:rPr lang="en-US" sz="1600" b="1" u="sng" dirty="0" smtClean="0">
                <a:latin typeface="Courier New"/>
                <a:cs typeface="Courier New"/>
              </a:rPr>
              <a:t>val)</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Void	      hyplnkExampleSerdesCfg (uint32_t rx, uint32_t tx)</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hyplnkExampleSysSetup (void)</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Void           hyplnkExampleEQLaneAnalysis (uint32_t lane, uint32_t status) </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hyplnkExamplePeriphSetup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cs typeface="Arial"/>
              </a:rPr>
              <a:t>Keystone HyperLink User Guide</a:t>
            </a:r>
            <a:br>
              <a:rPr lang="en-US" sz="2600" dirty="0" smtClean="0">
                <a:cs typeface="Arial"/>
              </a:rPr>
            </a:br>
            <a:r>
              <a:rPr lang="en-US" sz="2600" dirty="0" smtClean="0">
                <a:cs typeface="Arial"/>
                <a:hlinkClick r:id="rId3"/>
              </a:rPr>
              <a:t>http://www.ti.com/lit/SPRUGW8</a:t>
            </a:r>
            <a:endParaRPr lang="en-US" sz="2600" dirty="0" smtClean="0">
              <a:cs typeface="Arial"/>
            </a:endParaRPr>
          </a:p>
          <a:p>
            <a:endParaRPr lang="en-US" sz="2600" dirty="0" smtClean="0">
              <a:cs typeface="Arial"/>
            </a:endParaRPr>
          </a:p>
          <a:p>
            <a:r>
              <a:rPr lang="en-US" sz="2600" dirty="0" smtClean="0">
                <a:cs typeface="Arial"/>
              </a:rPr>
              <a:t>C6678 </a:t>
            </a:r>
            <a:r>
              <a:rPr lang="en-US" sz="2600" dirty="0">
                <a:cs typeface="Arial"/>
              </a:rPr>
              <a:t>Data </a:t>
            </a:r>
            <a:r>
              <a:rPr lang="en-US" sz="2600" dirty="0" smtClean="0">
                <a:cs typeface="Arial"/>
              </a:rPr>
              <a:t>Manual</a:t>
            </a:r>
            <a:br>
              <a:rPr lang="en-US" sz="2600" dirty="0" smtClean="0">
                <a:cs typeface="Arial"/>
              </a:rPr>
            </a:br>
            <a:r>
              <a:rPr lang="en-US" sz="2600" dirty="0" smtClean="0">
                <a:cs typeface="Arial"/>
                <a:hlinkClick r:id="rId4"/>
              </a:rPr>
              <a:t>http</a:t>
            </a:r>
            <a:r>
              <a:rPr lang="en-US" sz="2600" dirty="0">
                <a:cs typeface="Arial"/>
                <a:hlinkClick r:id="rId4"/>
              </a:rPr>
              <a:t>://</a:t>
            </a:r>
            <a:r>
              <a:rPr lang="en-US" sz="2600" dirty="0" smtClean="0">
                <a:cs typeface="Arial"/>
                <a:hlinkClick r:id="rId4"/>
              </a:rPr>
              <a:t>www.ti.com/lit/SPRS691</a:t>
            </a:r>
            <a:r>
              <a:rPr lang="en-US" sz="2600" dirty="0" smtClean="0">
                <a:cs typeface="Arial"/>
              </a:rPr>
              <a:t/>
            </a:r>
            <a:br>
              <a:rPr lang="en-US" sz="2600" dirty="0" smtClean="0">
                <a:cs typeface="Arial"/>
              </a:rPr>
            </a:br>
            <a:endParaRPr lang="en-US" sz="2600" dirty="0" smtClean="0">
              <a:cs typeface="Arial"/>
            </a:endParaRPr>
          </a:p>
          <a:p>
            <a:r>
              <a:rPr lang="en-US" sz="2600" dirty="0" smtClean="0">
                <a:cs typeface="Arial"/>
              </a:rPr>
              <a:t>HyperLink C66x to FPGA</a:t>
            </a:r>
            <a:br>
              <a:rPr lang="en-US" sz="2600" dirty="0" smtClean="0">
                <a:cs typeface="Arial"/>
              </a:rPr>
            </a:br>
            <a:r>
              <a:rPr lang="en-US" sz="2600" dirty="0" smtClean="0">
                <a:cs typeface="Arial"/>
                <a:hlinkClick r:id="rId5"/>
              </a:rPr>
              <a:t>http://www.integretek.com/products/Hyperlink.html</a:t>
            </a:r>
            <a:endParaRPr lang="en-US" sz="2600" dirty="0" smtClean="0">
              <a:cs typeface="Arial"/>
            </a:endParaRPr>
          </a:p>
          <a:p>
            <a:pPr>
              <a:buNone/>
            </a:pPr>
            <a:endParaRPr lang="en-US" sz="2600" dirty="0" smtClean="0">
              <a:cs typeface="Arial"/>
            </a:endParaRPr>
          </a:p>
          <a:p>
            <a:r>
              <a:rPr lang="en-US" sz="2600" dirty="0" smtClean="0">
                <a:cs typeface="Arial"/>
              </a:rPr>
              <a:t>For questions regarding topics covered in this training, visit the support forums at the</a:t>
            </a:r>
            <a:br>
              <a:rPr lang="en-US" sz="2600" dirty="0" smtClean="0">
                <a:cs typeface="Arial"/>
              </a:rPr>
            </a:br>
            <a:r>
              <a:rPr lang="en-US" sz="2600" dirty="0" smtClean="0">
                <a:cs typeface="Arial"/>
                <a:hlinkClick r:id="rId6"/>
              </a:rPr>
              <a:t>TI E2E Community</a:t>
            </a:r>
            <a:r>
              <a:rPr lang="en-US" sz="2600" dirty="0" smtClean="0">
                <a:cs typeface="Arial"/>
              </a:rPr>
              <a:t> website</a:t>
            </a:r>
          </a:p>
          <a:p>
            <a:endParaRPr lang="en-US" sz="2600" dirty="0" smtClean="0">
              <a:latin typeface="Arial"/>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References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smtClean="0">
                <a:latin typeface="+mn-lt"/>
              </a:rPr>
              <a:t>SerDes-based</a:t>
            </a:r>
          </a:p>
          <a:p>
            <a:pPr marL="342900" indent="-342900">
              <a:buFont typeface="Arial"/>
              <a:buChar char="•"/>
            </a:pPr>
            <a:r>
              <a:rPr lang="en-US" sz="2000" dirty="0" smtClean="0">
                <a:latin typeface="+mn-lt"/>
              </a:rPr>
              <a:t>1-lane or 4-lane mode, with 12.5 Gbps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smtClean="0">
                <a:latin typeface="+mn-lt"/>
              </a:rPr>
              <a:t>Auto managed by HyperLink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 xmlns:p14="http://schemas.microsoft.com/office/powerpoint/2010/main"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 xmlns:p14="http://schemas.microsoft.com/office/powerpoint/2010/main" val="326861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 xmlns:p14="http://schemas.microsoft.com/office/powerpoint/2010/main" val="67538020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smtClean="0">
                <a:solidFill>
                  <a:srgbClr val="FF0000"/>
                </a:solidFill>
                <a:latin typeface="Arial"/>
                <a:cs typeface="Arial"/>
              </a:rPr>
              <a:t>HyperLink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HyperLink:</a:t>
            </a:r>
          </a:p>
          <a:p>
            <a:endParaRPr lang="en-US" sz="2200" dirty="0"/>
          </a:p>
          <a:p>
            <a:r>
              <a:rPr lang="en-US" sz="2200" dirty="0" smtClean="0"/>
              <a:t>6678 does 8b/9b encoding, therefore</a:t>
            </a:r>
          </a:p>
          <a:p>
            <a:r>
              <a:rPr lang="en-US" sz="2200" dirty="0"/>
              <a:t>	</a:t>
            </a:r>
            <a:r>
              <a:rPr lang="en-US" sz="2200" dirty="0" smtClean="0"/>
              <a:t>Useful data bandwidth = 50 x 8 / 9 = 44.44 Gbps</a:t>
            </a:r>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 xmlns:p14="http://schemas.microsoft.com/office/powerpoint/2010/main" val="379906725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 xmlns:p14="http://schemas.microsoft.com/office/powerpoint/2010/main"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TeraNet Connections &amp; Interrupts</a:t>
            </a:r>
          </a:p>
        </p:txBody>
      </p:sp>
    </p:spTree>
    <p:custDataLst>
      <p:tags r:id="rId2"/>
    </p:custDataLst>
    <p:extLst>
      <p:ext uri="{BB962C8B-B14F-4D97-AF65-F5344CB8AC3E}">
        <p14:creationId xmlns="" xmlns:p14="http://schemas.microsoft.com/office/powerpoint/2010/main" val="398751713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as hardware </a:t>
            </a: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HyperLink Interrupts</a:t>
            </a:r>
          </a:p>
        </p:txBody>
      </p:sp>
    </p:spTree>
    <p:extLst>
      <p:ext uri="{BB962C8B-B14F-4D97-AF65-F5344CB8AC3E}">
        <p14:creationId xmlns="" xmlns:p14="http://schemas.microsoft.com/office/powerpoint/2010/main" val="31195036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 xmlns:p14="http://schemas.microsoft.com/office/powerpoint/2010/main" val="180652029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smtClean="0">
                <a:latin typeface="Arial"/>
                <a:cs typeface="Arial"/>
              </a:rPr>
              <a:t>txigmask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 xmlns:p14="http://schemas.microsoft.com/office/powerpoint/2010/main" val="240634519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309670531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231171209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10936764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CorePacs, EDMA &amp; peripherals are interconnected via </a:t>
            </a:r>
            <a:r>
              <a:rPr lang="en-US" sz="2000" b="1" dirty="0"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smtClean="0">
                <a:latin typeface="+mn-lt"/>
              </a:rPr>
              <a:t>HyperLink</a:t>
            </a:r>
            <a:r>
              <a:rPr lang="en-US" sz="2000" dirty="0" smtClean="0">
                <a:latin typeface="+mn-lt"/>
              </a:rPr>
              <a:t> seamlessly extends TeraNet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7011967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CSL_BootCfgSetVUSRRxConfig (0, rx);</a:t>
            </a:r>
          </a:p>
          <a:p>
            <a:r>
              <a:rPr lang="en-US" sz="1400" b="1" dirty="0" smtClean="0">
                <a:latin typeface="Courier New" pitchFamily="49" charset="0"/>
                <a:cs typeface="Courier New" pitchFamily="49" charset="0"/>
              </a:rPr>
              <a:t>  CSL_BootCfgSetVUSRRxConfig (1, rx);</a:t>
            </a:r>
          </a:p>
          <a:p>
            <a:r>
              <a:rPr lang="en-US" sz="1400" b="1" dirty="0" smtClean="0">
                <a:latin typeface="Courier New" pitchFamily="49" charset="0"/>
                <a:cs typeface="Courier New" pitchFamily="49" charset="0"/>
              </a:rPr>
              <a:t>  CSL_BootCfgSetVUSRRxConfig (2, rx);</a:t>
            </a:r>
          </a:p>
          <a:p>
            <a:r>
              <a:rPr lang="en-US" sz="1400" b="1" dirty="0" smtClean="0">
                <a:latin typeface="Courier New" pitchFamily="49" charset="0"/>
                <a:cs typeface="Courier New" pitchFamily="49" charset="0"/>
              </a:rPr>
              <a:t>  CSL_BootCfgSetVUSRRxConfig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CSL_BootCfgSetVUSRTxConfig (0, tx);</a:t>
            </a:r>
          </a:p>
          <a:p>
            <a:r>
              <a:rPr lang="en-US" sz="1400" b="1" dirty="0" smtClean="0">
                <a:latin typeface="Courier New" pitchFamily="49" charset="0"/>
                <a:cs typeface="Courier New" pitchFamily="49" charset="0"/>
              </a:rPr>
              <a:t>  CSL_BootCfgSetVUSRTxConfig (1, tx);</a:t>
            </a:r>
          </a:p>
          <a:p>
            <a:r>
              <a:rPr lang="en-US" sz="1400" b="1" dirty="0" smtClean="0">
                <a:latin typeface="Courier New" pitchFamily="49" charset="0"/>
                <a:cs typeface="Courier New" pitchFamily="49" charset="0"/>
              </a:rPr>
              <a:t>  CSL_BootCfgSetVUSRTxConfig (2, tx);</a:t>
            </a:r>
          </a:p>
          <a:p>
            <a:r>
              <a:rPr lang="en-US" sz="1400" b="1" dirty="0" smtClean="0">
                <a:latin typeface="Courier New" pitchFamily="49" charset="0"/>
                <a:cs typeface="Courier New" pitchFamily="49" charset="0"/>
              </a:rPr>
              <a:t>  CSL_BootCfgSetVUSRTxConfig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HyperLink Example: SerDes Configuration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CorePacs,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smtClean="0">
                <a:latin typeface="+mn-lt"/>
              </a:rPr>
              <a:t>HyperLink master and slave ports connected via TeraNet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latin typeface="+mn-lt"/>
              </a:rPr>
              <a:t>64 interrupt inputs to HyperLink </a:t>
            </a:r>
            <a:r>
              <a:rPr lang="en-US" sz="2000" dirty="0" smtClean="0">
                <a:latin typeface="+mn-lt"/>
              </a:rPr>
              <a:t>module:</a:t>
            </a:r>
            <a:endParaRPr lang="en-US" sz="2000" dirty="0">
              <a:latin typeface="+mn-lt"/>
            </a:endParaRP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Arial"/>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HyperLink</a:t>
                  </a: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intlocal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intlocal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a:solidFill>
                      <a:srgbClr val="000090"/>
                    </a:solidFill>
                    <a:latin typeface="+mn-lt"/>
                  </a:rPr>
                  <a:t>v</a:t>
                </a:r>
                <a:r>
                  <a:rPr lang="en-US" sz="1600" b="1" dirty="0" smtClean="0">
                    <a:solidFill>
                      <a:srgbClr val="000090"/>
                    </a:solidFill>
                    <a:latin typeface="+mn-lt"/>
                  </a:rPr>
                  <a:t>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intlocal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intlocal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smtClean="0">
                    <a:solidFill>
                      <a:srgbClr val="000090"/>
                    </a:solidFill>
                    <a:latin typeface="+mn-lt"/>
                  </a:rPr>
                  <a:t>vusr_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12937</TotalTime>
  <Words>4862</Words>
  <Application>Microsoft Office PowerPoint</Application>
  <PresentationFormat>On-screen Show (4:3)</PresentationFormat>
  <Paragraphs>1344</Paragraphs>
  <Slides>70</Slides>
  <Notes>65</Notes>
  <HiddenSlides>11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77_KeyStoneOLT</vt:lpstr>
      <vt:lpstr>Visio</vt:lpstr>
      <vt:lpstr>C66x KeyStone Training HyperLink</vt:lpstr>
      <vt:lpstr>Agenda</vt:lpstr>
      <vt:lpstr>Overview</vt:lpstr>
      <vt:lpstr>Overview: What is HyperLink?</vt:lpstr>
      <vt:lpstr>Overview: Example Use Case with 6678</vt:lpstr>
      <vt:lpstr>Overview: HyperLink External Interfaces</vt:lpstr>
      <vt:lpstr>Slide 7</vt:lpstr>
      <vt:lpstr>Slide 8</vt:lpstr>
      <vt:lpstr>Slide 9</vt:lpstr>
      <vt:lpstr>Slide 10</vt:lpstr>
      <vt:lpstr>Overview: Packet-based Protocol</vt:lpstr>
      <vt:lpstr>Slide 12</vt:lpstr>
      <vt:lpstr>Slide 13</vt:lpstr>
      <vt:lpstr>Slide 14</vt:lpstr>
      <vt:lpstr>Slide 15</vt:lpstr>
      <vt:lpstr>Address Translation: Considerations </vt:lpstr>
      <vt:lpstr>Slide 17</vt:lpstr>
      <vt:lpstr>Slide 18</vt:lpstr>
      <vt:lpstr>Slide 19</vt:lpstr>
      <vt:lpstr>Slide 20</vt:lpstr>
      <vt:lpstr>Slide 21</vt:lpstr>
      <vt:lpstr>Slide 22</vt:lpstr>
      <vt:lpstr>Slide 23</vt:lpstr>
      <vt:lpstr>Slide 24</vt:lpstr>
      <vt:lpstr>From the User’s Guide - rxsegsel</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HyperLink Performance: Theoretical bound</vt:lpstr>
      <vt:lpstr>Slide 62</vt:lpstr>
      <vt:lpstr>Slide 63</vt:lpstr>
      <vt:lpstr>Slide 64</vt:lpstr>
      <vt:lpstr>Slide 65</vt:lpstr>
      <vt:lpstr>Slide 66</vt:lpstr>
      <vt:lpstr>Slide 67</vt:lpstr>
      <vt:lpstr>Slide 68</vt:lpstr>
      <vt:lpstr>Slide 69</vt:lpstr>
      <vt:lpstr>Slide 70</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Robert J. Hillard</cp:lastModifiedBy>
  <cp:revision>528</cp:revision>
  <dcterms:created xsi:type="dcterms:W3CDTF">2011-10-05T14:30:29Z</dcterms:created>
  <dcterms:modified xsi:type="dcterms:W3CDTF">2013-02-21T04:03:42Z</dcterms:modified>
</cp:coreProperties>
</file>