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5" r:id="rId2"/>
    <p:sldId id="271" r:id="rId3"/>
    <p:sldId id="338" r:id="rId4"/>
    <p:sldId id="349" r:id="rId5"/>
    <p:sldId id="378" r:id="rId6"/>
    <p:sldId id="376" r:id="rId7"/>
    <p:sldId id="352" r:id="rId8"/>
    <p:sldId id="353" r:id="rId9"/>
    <p:sldId id="374" r:id="rId10"/>
    <p:sldId id="382" r:id="rId11"/>
    <p:sldId id="381" r:id="rId12"/>
    <p:sldId id="38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79" r:id="rId22"/>
    <p:sldId id="365" r:id="rId23"/>
    <p:sldId id="366" r:id="rId24"/>
    <p:sldId id="367" r:id="rId25"/>
    <p:sldId id="380" r:id="rId26"/>
    <p:sldId id="372" r:id="rId27"/>
    <p:sldId id="347" r:id="rId28"/>
  </p:sldIdLst>
  <p:sldSz cx="9144000" cy="6858000" type="screen4x3"/>
  <p:notesSz cx="7010400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AAAAAA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718" autoAdjust="0"/>
  </p:normalViewPr>
  <p:slideViewPr>
    <p:cSldViewPr snapToGrid="0">
      <p:cViewPr varScale="1">
        <p:scale>
          <a:sx n="66" d="100"/>
          <a:sy n="66" d="100"/>
        </p:scale>
        <p:origin x="-332" y="-6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102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30" y="0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201" y="4416111"/>
            <a:ext cx="5607998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21"/>
            <a:ext cx="3037466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30" y="8830621"/>
            <a:ext cx="303746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1744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912" tIns="45955" rIns="91912" bIns="459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970734" y="8829123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42" tIns="46121" rIns="92242" bIns="46121" anchor="b"/>
          <a:lstStyle/>
          <a:p>
            <a:pPr defTabSz="92090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20905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1850" cy="34813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5532"/>
          </a:xfrm>
          <a:noFill/>
          <a:ln/>
        </p:spPr>
        <p:txBody>
          <a:bodyPr lIns="93461" tIns="46733" rIns="93461" bIns="4673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56" tIns="46127" rIns="92256" bIns="46127" anchor="b"/>
          <a:lstStyle/>
          <a:p>
            <a:pPr defTabSz="921040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21040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56" tIns="46127" rIns="92256" bIns="46127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4600"/>
            <a:ext cx="87820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6049963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127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058863"/>
            <a:ext cx="8467725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product/am5k2e02" TargetMode="External"/><Relationship Id="rId3" Type="http://schemas.openxmlformats.org/officeDocument/2006/relationships/hyperlink" Target="http://www.ti.com/lit/SPRS865" TargetMode="External"/><Relationship Id="rId7" Type="http://schemas.openxmlformats.org/officeDocument/2006/relationships/hyperlink" Target="http://www.ti.com/product/am5k2e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i.com/product/66ak2e02" TargetMode="External"/><Relationship Id="rId5" Type="http://schemas.openxmlformats.org/officeDocument/2006/relationships/hyperlink" Target="http://www.ti.com/product/66ak2e05" TargetMode="External"/><Relationship Id="rId4" Type="http://schemas.openxmlformats.org/officeDocument/2006/relationships/hyperlink" Target="http://www.ti.com/lit/SPRS864" TargetMode="External"/><Relationship Id="rId9" Type="http://schemas.openxmlformats.org/officeDocument/2006/relationships/hyperlink" Target="http://e2e.ti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Introduction to K2E Devices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Ran </a:t>
            </a:r>
            <a:r>
              <a:rPr lang="en-US" dirty="0" smtClean="0"/>
              <a:t>Katzur, Senior Applications Engineer, Training Lead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4F433E-C10F-4552-9AE4-5D3BF20D1F80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Features Summary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Powerful Quad-ARM </a:t>
            </a:r>
            <a:r>
              <a:rPr lang="en-US" sz="2400" kern="1200" dirty="0" smtClean="0">
                <a:ea typeface="+mn-ea"/>
              </a:rPr>
              <a:t>A15 </a:t>
            </a:r>
            <a:r>
              <a:rPr lang="en-US" sz="2400" kern="1200" dirty="0" err="1" smtClean="0">
                <a:ea typeface="+mn-ea"/>
              </a:rPr>
              <a:t>CorePac</a:t>
            </a:r>
            <a:r>
              <a:rPr lang="en-US" sz="2400" kern="1200" dirty="0" smtClean="0">
                <a:ea typeface="+mn-ea"/>
              </a:rPr>
              <a:t> </a:t>
            </a:r>
            <a:r>
              <a:rPr lang="en-US" sz="2400" kern="1200" dirty="0" smtClean="0">
                <a:ea typeface="+mn-ea"/>
              </a:rPr>
              <a:t>with </a:t>
            </a:r>
            <a:r>
              <a:rPr lang="en-US" sz="2400" kern="1200" dirty="0" smtClean="0">
                <a:ea typeface="+mn-ea"/>
              </a:rPr>
              <a:t>0-1 DSP </a:t>
            </a:r>
            <a:r>
              <a:rPr lang="en-US" sz="2400" kern="1200" dirty="0" smtClean="0">
                <a:ea typeface="+mn-ea"/>
              </a:rPr>
              <a:t>CorePac support, as needed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Robust Ethernet options: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Up to 2 ports 10G and 8 ports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Multiple MDIOs support multiple physical Ethernet interfaces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external data movement: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Standard high-bit rate interfaces: Ethernet and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(No SRIO)</a:t>
            </a:r>
            <a:endParaRPr lang="en-US" sz="20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EDMA and Multicore Navigator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Optimized internal traffic, priorities, arbitrations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TeraNet bus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MSMC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Fast (1600 MHz), wide (72 bits), and large (8G) external </a:t>
            </a:r>
            <a:r>
              <a:rPr lang="en-US" sz="2400" kern="1200" dirty="0" smtClean="0">
                <a:ea typeface="+mn-ea"/>
              </a:rPr>
              <a:t>memory; DDRA only</a:t>
            </a:r>
            <a:endParaRPr lang="en-US" sz="2400" kern="1200" dirty="0" smtClean="0">
              <a:ea typeface="+mn-ea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03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Comparing K2H and K2E 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6914482"/>
              </p:ext>
            </p:extLst>
          </p:nvPr>
        </p:nvGraphicFramePr>
        <p:xfrm>
          <a:off x="1199693" y="1777586"/>
          <a:ext cx="6620256" cy="372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625"/>
                <a:gridCol w="2041800"/>
                <a:gridCol w="2325831"/>
              </a:tblGrid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K2H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K2E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CorePacs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Up to 8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 or 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DSP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Maximum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lock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1.2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1.4</a:t>
                      </a:r>
                      <a:r>
                        <a:rPr lang="en-US" sz="14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GHz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External Memory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and DDRB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DDRA only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MSMC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Memory (Shared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L2)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6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MB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PLL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SRIO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 lanes 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(20 </a:t>
                      </a:r>
                      <a:r>
                        <a:rPr lang="en-US" sz="14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Gbaud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Multicore Navigator 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16K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Single QMSS (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8K </a:t>
                      </a: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queues)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Hyperlink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 Links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 link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50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USIM (Universal Subscriber Identity Module)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TSIP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USB 3.0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Secure Mode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Yes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2472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MDIO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69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Typical K2E Application Requirements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Small, medium, or large I/O bandwidth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</a:t>
            </a:r>
            <a:r>
              <a:rPr lang="en-US" sz="2400" kern="1200" dirty="0" smtClean="0">
                <a:ea typeface="+mn-ea"/>
              </a:rPr>
              <a:t>signal-processing calculations; Fixed-point </a:t>
            </a:r>
            <a:r>
              <a:rPr lang="en-US" sz="2400" kern="1200" dirty="0" smtClean="0">
                <a:ea typeface="+mn-ea"/>
              </a:rPr>
              <a:t>or </a:t>
            </a:r>
            <a:r>
              <a:rPr lang="en-US" sz="2400" kern="1200" dirty="0" smtClean="0">
                <a:ea typeface="+mn-ea"/>
              </a:rPr>
              <a:t>floating-point </a:t>
            </a:r>
            <a:r>
              <a:rPr lang="en-US" sz="2400" kern="1200" dirty="0" smtClean="0">
                <a:ea typeface="+mn-ea"/>
              </a:rPr>
              <a:t>or both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Efficient power and performance:</a:t>
            </a:r>
            <a:endParaRPr lang="en-US" sz="24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ARM A15 has high processing-to-power ratio</a:t>
            </a:r>
            <a:endParaRPr lang="en-US" sz="2000" kern="1200" dirty="0" smtClean="0"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NET</a:t>
            </a:r>
            <a:r>
              <a:rPr lang="en-US" sz="2000" kern="1200" dirty="0" smtClean="0">
                <a:ea typeface="+mn-ea"/>
              </a:rPr>
              <a:t>CP</a:t>
            </a:r>
            <a:r>
              <a:rPr lang="en-US" sz="2000" kern="1200" dirty="0" smtClean="0">
                <a:ea typeface="+mn-ea"/>
              </a:rPr>
              <a:t> offloads network processing</a:t>
            </a:r>
            <a:endParaRPr lang="en-US" sz="2400" kern="1200" dirty="0" smtClean="0"/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/>
              <a:t>Communication and networking interfaces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10G and 8x 1G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2x </a:t>
            </a:r>
            <a:r>
              <a:rPr lang="en-US" sz="2000" kern="1200" dirty="0" err="1" smtClean="0">
                <a:ea typeface="+mn-ea"/>
              </a:rPr>
              <a:t>PCIe</a:t>
            </a:r>
            <a:r>
              <a:rPr lang="en-US" sz="2000" kern="1200" dirty="0" smtClean="0">
                <a:ea typeface="+mn-ea"/>
              </a:rPr>
              <a:t> and 3x USB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None/>
              <a:defRPr/>
            </a:pPr>
            <a:endParaRPr lang="en-US" sz="2400" kern="1200" dirty="0" smtClean="0">
              <a:ea typeface="+mn-ea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214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66AK2E05 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12035"/>
            <a:ext cx="3721893" cy="5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Powerful microcomputer with DSP coprocessor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 Ethernet ports: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2x 10G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8x 1G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12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66AK2E05 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15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200274"/>
            <a:ext cx="3657600" cy="3726453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85800" y="760830"/>
            <a:ext cx="7848600" cy="13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Communication and networking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Fast hard-disk storage (PCIe, USB)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Imaging, including analytics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</a:rPr>
              <a:t>Example: Defense communication systems 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AutoNum type="arabicPeriod"/>
              <a:defRPr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90339" y="2222602"/>
            <a:ext cx="4343400" cy="399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Integrated SOC solution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High-speed communication and disk bandwidth for data storage</a:t>
            </a:r>
          </a:p>
          <a:p>
            <a:pPr marL="342900" indent="-342900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DSP enables on-the-fly data processing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bility to scale up using HyperLink, or scale down using 66AK2E02</a:t>
            </a:r>
          </a:p>
          <a:p>
            <a:pPr marL="342900" indent="-342900" algn="l">
              <a:lnSpc>
                <a:spcPct val="80000"/>
              </a:lnSpc>
              <a:spcAft>
                <a:spcPct val="10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Low power (compared to other solutions)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563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9498261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4997" name="Visio" r:id="rId3" imgW="8321715" imgH="6803957" progId="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02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</a:t>
            </a:r>
            <a:r>
              <a:rPr lang="en-US" dirty="0" smtClean="0"/>
              <a:t>Key Features</a:t>
            </a:r>
            <a:endParaRPr lang="en-US" sz="4000" dirty="0" smtClean="0"/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28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version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of 66AK2E05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High connectivity, but does not have 10GBE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enables fast disk storage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Communication, storage with some analytics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7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r>
              <a:rPr lang="en-US" sz="4000" dirty="0" smtClean="0"/>
              <a:t>66AK2E02 Applications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376671" y="871728"/>
            <a:ext cx="37673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Smart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Grid and Smart Metering</a:t>
            </a: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Factory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automation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Building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control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Aerospace 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Fieldbus protocols (IEC 61158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Medical imaging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38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1772777"/>
              </p:ext>
            </p:extLst>
          </p:nvPr>
        </p:nvGraphicFramePr>
        <p:xfrm>
          <a:off x="1141413" y="885825"/>
          <a:ext cx="6591300" cy="5384800"/>
        </p:xfrm>
        <a:graphic>
          <a:graphicData uri="http://schemas.openxmlformats.org/presentationml/2006/ole">
            <p:oleObj spid="_x0000_s86021" name="Visio" r:id="rId3" imgW="8321715" imgH="6803957" progId="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1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Key Features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ARM-only TI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multicore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device (First in the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KeyStone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architecture)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Quad-ARM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Queue Manager supports up to 8K queues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Network Coprocessor (NETCP)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3-port 10GBE Switch Subsystem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Telecommunications Serial Port (TSIP)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2x PCIe and 2x USB 3.0 to support solid-state drive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730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KeyStone Device Overview</a:t>
            </a:r>
            <a:endParaRPr lang="en-US" sz="2800" dirty="0"/>
          </a:p>
          <a:p>
            <a:r>
              <a:rPr lang="en-US" sz="2800" dirty="0" smtClean="0"/>
              <a:t>Introducing K2E (Edison)</a:t>
            </a:r>
          </a:p>
          <a:p>
            <a:r>
              <a:rPr lang="en-US" sz="2800" dirty="0" smtClean="0"/>
              <a:t>K2E </a:t>
            </a:r>
            <a:r>
              <a:rPr lang="en-US" sz="2800" dirty="0" smtClean="0"/>
              <a:t>Software</a:t>
            </a:r>
            <a:endParaRPr lang="en-US" sz="2800" dirty="0" smtClean="0"/>
          </a:p>
          <a:p>
            <a:r>
              <a:rPr lang="en-US" sz="2800" dirty="0" smtClean="0"/>
              <a:t>For More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0521C-F793-4067-BB07-C7AF74E21E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Applications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3" y="870510"/>
            <a:ext cx="3584448" cy="370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Networking: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Enterprise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Service Provider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Data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Center/Cloud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Industrial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Fieldbus protocols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IEC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61158)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industrial applications  that do not require DSP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AM5K2E04 Wins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0562" y="870510"/>
            <a:ext cx="3723437" cy="542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Defense Munitions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 efficiency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processing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Large amount of internal memory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ARM instructions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Flight Control Panel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High-performance, Linux-based processor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Open-source applications available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Efficient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memory and internal bus utilization (MSMC, TeraNet) 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Support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big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ndian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1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457263"/>
              </p:ext>
            </p:extLst>
          </p:nvPr>
        </p:nvGraphicFramePr>
        <p:xfrm>
          <a:off x="1143000" y="885825"/>
          <a:ext cx="6591300" cy="5384800"/>
        </p:xfrm>
        <a:graphic>
          <a:graphicData uri="http://schemas.openxmlformats.org/presentationml/2006/ole">
            <p:oleObj spid="_x0000_s87045" name="Visio" r:id="rId3" imgW="8321715" imgH="68039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02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AM5K2E02 Key Features/Applications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32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Scaled-down version of AM5K2E04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Dual-ARM A15 CorePac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1x NETCP</a:t>
            </a: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10GBE not included</a:t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Supports low-end applications of AM5K2E04</a:t>
            </a:r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517359" y="3581405"/>
            <a:ext cx="3474241" cy="22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35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3442245"/>
              </p:ext>
            </p:extLst>
          </p:nvPr>
        </p:nvGraphicFramePr>
        <p:xfrm>
          <a:off x="1143000" y="885825"/>
          <a:ext cx="6591300" cy="5387975"/>
        </p:xfrm>
        <a:graphic>
          <a:graphicData uri="http://schemas.openxmlformats.org/presentationml/2006/ole">
            <p:oleObj spid="_x0000_s88069" name="Visio" r:id="rId3" imgW="8321715" imgH="68039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44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K2E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K2E Software Support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MCSDK _03_01_XX supports K2E and K2L (also, K2K and K2H):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Contiguous memory (</a:t>
            </a:r>
            <a:r>
              <a:rPr lang="en-US" sz="2400" kern="1200" dirty="0" err="1" smtClean="0">
                <a:ea typeface="+mn-ea"/>
              </a:rPr>
              <a:t>cmem</a:t>
            </a:r>
            <a:r>
              <a:rPr lang="en-US" sz="2400" kern="1200" dirty="0" smtClean="0">
                <a:ea typeface="+mn-ea"/>
              </a:rPr>
              <a:t>) allocation for ARM User Space enables internal and external DMA-based communication.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User Space IO (UIO) driver support for mmap interface, interrupt handling, and chip power control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TSIP LLD: 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drv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tsip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err="1" smtClean="0">
                <a:ea typeface="+mn-ea"/>
              </a:rPr>
              <a:t>mmap</a:t>
            </a:r>
            <a:r>
              <a:rPr lang="en-US" sz="2400" kern="1200" dirty="0" smtClean="0">
                <a:ea typeface="+mn-ea"/>
              </a:rPr>
              <a:t> LLD:</a:t>
            </a:r>
            <a:br>
              <a:rPr lang="en-US" sz="2400" kern="1200" dirty="0" smtClean="0">
                <a:ea typeface="+mn-ea"/>
              </a:rPr>
            </a:b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MCSDK_3_1_0_2\pdk_keystone2_3_01_00_02\packages\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ti</a:t>
            </a:r>
            <a:r>
              <a:rPr lang="en-US" sz="1600" b="1" kern="1200" dirty="0" smtClean="0">
                <a:latin typeface="Courier New" pitchFamily="49" charset="0"/>
                <a:ea typeface="+mn-ea"/>
                <a:cs typeface="Courier New" pitchFamily="49" charset="0"/>
              </a:rPr>
              <a:t>\runtime\</a:t>
            </a:r>
            <a:r>
              <a:rPr lang="en-US" sz="1600" b="1" kern="1200" dirty="0" err="1" smtClean="0">
                <a:latin typeface="Courier New" pitchFamily="49" charset="0"/>
                <a:ea typeface="+mn-ea"/>
                <a:cs typeface="Courier New" pitchFamily="49" charset="0"/>
              </a:rPr>
              <a:t>mmap</a:t>
            </a:r>
            <a:endParaRPr lang="en-US" sz="1600" b="1" kern="1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Automatic setting of </a:t>
            </a:r>
            <a:r>
              <a:rPr lang="en-US" sz="2400" kern="1200" dirty="0" smtClean="0">
                <a:ea typeface="+mn-ea"/>
              </a:rPr>
              <a:t>EVM </a:t>
            </a:r>
            <a:r>
              <a:rPr lang="en-US" sz="2400" kern="1200" dirty="0" smtClean="0">
                <a:ea typeface="+mn-ea"/>
              </a:rPr>
              <a:t>frequency based on the chip EFUSE value instead of environment variable in </a:t>
            </a:r>
            <a:r>
              <a:rPr lang="en-US" sz="2400" kern="1200" dirty="0" err="1" smtClean="0">
                <a:ea typeface="+mn-ea"/>
              </a:rPr>
              <a:t>Uboot</a:t>
            </a:r>
            <a:endParaRPr lang="en-US" sz="2400" kern="12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03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Datasheets: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66AK2E05/02: </a:t>
            </a:r>
            <a:r>
              <a:rPr lang="en-US" sz="2000" kern="1200" dirty="0" smtClean="0">
                <a:hlinkClick r:id="rId3"/>
              </a:rPr>
              <a:t>http://www.ti.com/lit/SPRS865</a:t>
            </a:r>
            <a:r>
              <a:rPr lang="en-US" sz="2000" kern="12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AM5K2E04/02: </a:t>
            </a:r>
            <a:r>
              <a:rPr lang="en-US" sz="2000" kern="1200" dirty="0" smtClean="0">
                <a:hlinkClick r:id="rId4"/>
              </a:rPr>
              <a:t>http://www.ti.com/lit/SPRS864</a:t>
            </a:r>
            <a:r>
              <a:rPr lang="en-US" sz="2000" kern="1200" dirty="0" smtClean="0"/>
              <a:t> 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Product Folders: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/>
              <a:t>66AK2E05: </a:t>
            </a:r>
            <a:r>
              <a:rPr lang="en-US" sz="2000" dirty="0" smtClean="0">
                <a:hlinkClick r:id="rId5"/>
              </a:rPr>
              <a:t>http://www.ti.com/product/66ak2e05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kern="1200" dirty="0" smtClean="0">
                <a:ea typeface="+mn-ea"/>
              </a:rPr>
              <a:t>66AK2E02: </a:t>
            </a:r>
            <a:r>
              <a:rPr lang="en-US" sz="2000" dirty="0" smtClean="0">
                <a:hlinkClick r:id="rId6"/>
              </a:rPr>
              <a:t>http://www.ti.com/product/66ak2e02</a:t>
            </a:r>
            <a:endParaRPr lang="en-US" sz="2000" dirty="0" smtClean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AM5K2E04: </a:t>
            </a:r>
            <a:r>
              <a:rPr lang="en-US" sz="2000" dirty="0" smtClean="0">
                <a:hlinkClick r:id="rId7"/>
              </a:rPr>
              <a:t>http://www.ti.com/product/am5k2e04</a:t>
            </a:r>
            <a:r>
              <a:rPr lang="en-US" sz="2000" dirty="0" smtClean="0"/>
              <a:t>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en-US" sz="2000" dirty="0" smtClean="0"/>
              <a:t>AM5K2E02: </a:t>
            </a:r>
            <a:r>
              <a:rPr lang="en-US" sz="2000" dirty="0" smtClean="0">
                <a:hlinkClick r:id="rId8"/>
              </a:rPr>
              <a:t>http://www.ti.com/product/am5k2e02</a:t>
            </a:r>
            <a:endParaRPr lang="en-US" sz="2400" dirty="0" smtClean="0">
              <a:hlinkClick r:id="rId6"/>
            </a:endParaRP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kern="1200" dirty="0" smtClean="0">
                <a:ea typeface="+mn-ea"/>
              </a:rPr>
              <a:t>For questions regarding topics covered in this training, visit the support forums at the </a:t>
            </a:r>
            <a:r>
              <a:rPr lang="en-US" sz="2400" kern="1200" dirty="0" smtClean="0">
                <a:ea typeface="+mn-ea"/>
                <a:hlinkClick r:id="rId9"/>
              </a:rPr>
              <a:t>TI E2E Community</a:t>
            </a:r>
            <a:r>
              <a:rPr lang="en-US" sz="2400" kern="1200" dirty="0" smtClean="0">
                <a:ea typeface="+mn-ea"/>
              </a:rPr>
              <a:t>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KeyStone Device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1763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Keystone II: K2H/K2K Devices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10219" y="872102"/>
            <a:ext cx="3833775" cy="52476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High-performance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ARM + DSP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Memory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Subsystem: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Multi-bank shared memory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32- to 36- (40) bit translation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access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Error detect/protect/correct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Multicore Navigator: HW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NETCP: HW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Lots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connectivity: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bit-rate peripherals: SRIO, PCIe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Ethernet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Device-specific: TSIP 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err="1" smtClean="0">
                <a:latin typeface="Calibri" pitchFamily="34" charset="0"/>
                <a:cs typeface="Calibri" pitchFamily="34" charset="0"/>
              </a:rPr>
              <a:t>HyperLink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Seamless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TeraNet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Non-blocking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Smart arbitration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Fast and wide </a:t>
            </a:r>
          </a:p>
        </p:txBody>
      </p:sp>
      <p:pic>
        <p:nvPicPr>
          <p:cNvPr id="5" name="Picture 4" descr="Func Diagram KII P10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70507"/>
            <a:ext cx="5338440" cy="544982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5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5"/>
          <p:cNvGrpSpPr/>
          <p:nvPr/>
        </p:nvGrpSpPr>
        <p:grpSpPr>
          <a:xfrm>
            <a:off x="0" y="834890"/>
            <a:ext cx="5350025" cy="5442739"/>
            <a:chOff x="0" y="914400"/>
            <a:chExt cx="5350025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294967295"/>
          </p:nvPr>
        </p:nvSpPr>
        <p:spPr>
          <a:xfrm>
            <a:off x="6642100" y="6049963"/>
            <a:ext cx="2133600" cy="206375"/>
          </a:xfrm>
          <a:prstGeom prst="rect">
            <a:avLst/>
          </a:prstGeom>
        </p:spPr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6" name="Rectangle 3"/>
          <p:cNvSpPr txBox="1">
            <a:spLocks noChangeArrowheads="1"/>
          </p:cNvSpPr>
          <p:nvPr/>
        </p:nvSpPr>
        <p:spPr bwMode="auto">
          <a:xfrm>
            <a:off x="548619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Keystone I: C667x Devices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5414096" y="842836"/>
            <a:ext cx="3678699" cy="34965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High end of the market for signal processing: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Amazing performance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Great SOC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Challenges for broad market: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consumption 10-15W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Prices reflect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Keystone I: C665x Devices (Gauss)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grpSp>
        <p:nvGrpSpPr>
          <p:cNvPr id="2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614982" y="3697290"/>
              <a:ext cx="1175002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Cores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618073" y="756344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Signal Processing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Maintains most advantages of </a:t>
            </a:r>
            <a:r>
              <a:rPr lang="en-US" b="1" dirty="0" err="1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KeyStone</a:t>
            </a:r>
            <a:r>
              <a:rPr lang="en-US" b="1" dirty="0" smtClean="0">
                <a:solidFill>
                  <a:srgbClr val="DE0000"/>
                </a:solidFill>
                <a:latin typeface="Calibri" pitchFamily="34" charset="0"/>
                <a:cs typeface="Calibri" pitchFamily="34" charset="0"/>
              </a:rPr>
              <a:t>, except:</a:t>
            </a:r>
            <a:endParaRPr lang="en-US" b="1" dirty="0" smtClean="0">
              <a:solidFill>
                <a:srgbClr val="DE0000"/>
              </a:solidFill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more generic, accelerators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NETCP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TSIP, but McBSP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Smaller, slower DDR, less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556359" y="3388031"/>
            <a:ext cx="3274679" cy="2366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Typical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Power limitations (sealed box)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Performance requirements that can be achieved with 1-2 DSP 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No requirement for accelerators or TSIP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Smaller DDR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9681246"/>
              </p:ext>
            </p:extLst>
          </p:nvPr>
        </p:nvGraphicFramePr>
        <p:xfrm>
          <a:off x="1141413" y="885825"/>
          <a:ext cx="6591300" cy="5391150"/>
        </p:xfrm>
        <a:graphic>
          <a:graphicData uri="http://schemas.openxmlformats.org/presentationml/2006/ole">
            <p:oleObj spid="_x0000_s82949" name="Visio" r:id="rId3" imgW="8321715" imgH="6803957" progId="">
              <p:embed/>
            </p:oleObj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Embedded Processing Domain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0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4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TI Embedded Processing Devices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1938" y="177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7525081"/>
              </p:ext>
            </p:extLst>
          </p:nvPr>
        </p:nvGraphicFramePr>
        <p:xfrm>
          <a:off x="1143000" y="890025"/>
          <a:ext cx="6599238" cy="5395714"/>
        </p:xfrm>
        <a:graphic>
          <a:graphicData uri="http://schemas.openxmlformats.org/presentationml/2006/ole">
            <p:oleObj spid="_x0000_s83973" name="Visio" r:id="rId3" imgW="8321715" imgH="6803957" progId="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</p:spPr>
        <p:txBody>
          <a:bodyPr/>
          <a:lstStyle/>
          <a:p>
            <a:fld id="{91A5AC0A-F4BD-4464-80DC-A88E0D9F781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Introducing K2E (Edison)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5AC0A-F4BD-4464-80DC-A88E0D9F781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14731</TotalTime>
  <Words>1091</Words>
  <Application>Microsoft Office PowerPoint</Application>
  <PresentationFormat>On-screen Show (4:3)</PresentationFormat>
  <Paragraphs>397</Paragraphs>
  <Slides>27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FinalPowerpoint</vt:lpstr>
      <vt:lpstr>Visio</vt:lpstr>
      <vt:lpstr>Introduction to K2E Devices</vt:lpstr>
      <vt:lpstr>Agenda</vt:lpstr>
      <vt:lpstr>KeyStone Device Overview</vt:lpstr>
      <vt:lpstr>Keystone II: K2H/K2K Devices</vt:lpstr>
      <vt:lpstr>Slide 5</vt:lpstr>
      <vt:lpstr>Slide 6</vt:lpstr>
      <vt:lpstr>Slide 7</vt:lpstr>
      <vt:lpstr>TI Embedded Processing Devices </vt:lpstr>
      <vt:lpstr>Introducing K2E (Edison)</vt:lpstr>
      <vt:lpstr>K2E Features Summary</vt:lpstr>
      <vt:lpstr>Comparing K2H and K2E Architecture</vt:lpstr>
      <vt:lpstr>Typical K2E Application Requirements</vt:lpstr>
      <vt:lpstr>66AK2E05 Key Features</vt:lpstr>
      <vt:lpstr>66AK2E05 Applications</vt:lpstr>
      <vt:lpstr>TI Embedded Processing Devices</vt:lpstr>
      <vt:lpstr>66AK2E02 Key Features</vt:lpstr>
      <vt:lpstr>66AK2E02 Applications </vt:lpstr>
      <vt:lpstr>TI Embedded Processing Devices </vt:lpstr>
      <vt:lpstr>AM5K2E04 Key Features</vt:lpstr>
      <vt:lpstr>AM5K2E04 Applications </vt:lpstr>
      <vt:lpstr>AM5K2E04 Wins </vt:lpstr>
      <vt:lpstr>TI Embedded Processing Devices</vt:lpstr>
      <vt:lpstr>AM5K2E02 Key Features/Applications</vt:lpstr>
      <vt:lpstr>TI Embedded Processing Devices</vt:lpstr>
      <vt:lpstr>K2E Software</vt:lpstr>
      <vt:lpstr>K2E Software Support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a0850458</cp:lastModifiedBy>
  <cp:revision>336</cp:revision>
  <dcterms:created xsi:type="dcterms:W3CDTF">2007-12-19T20:51:45Z</dcterms:created>
  <dcterms:modified xsi:type="dcterms:W3CDTF">2014-09-09T20:13:56Z</dcterms:modified>
</cp:coreProperties>
</file>