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53"/>
  </p:notesMasterIdLst>
  <p:handoutMasterIdLst>
    <p:handoutMasterId r:id="rId54"/>
  </p:handoutMasterIdLst>
  <p:sldIdLst>
    <p:sldId id="693" r:id="rId4"/>
    <p:sldId id="695" r:id="rId5"/>
    <p:sldId id="696" r:id="rId6"/>
    <p:sldId id="476" r:id="rId7"/>
    <p:sldId id="667" r:id="rId8"/>
    <p:sldId id="658" r:id="rId9"/>
    <p:sldId id="641" r:id="rId10"/>
    <p:sldId id="700" r:id="rId11"/>
    <p:sldId id="698" r:id="rId12"/>
    <p:sldId id="701" r:id="rId13"/>
    <p:sldId id="666" r:id="rId14"/>
    <p:sldId id="702" r:id="rId15"/>
    <p:sldId id="746" r:id="rId16"/>
    <p:sldId id="748" r:id="rId17"/>
    <p:sldId id="749" r:id="rId18"/>
    <p:sldId id="750" r:id="rId19"/>
    <p:sldId id="751" r:id="rId20"/>
    <p:sldId id="707" r:id="rId21"/>
    <p:sldId id="743" r:id="rId22"/>
    <p:sldId id="744" r:id="rId23"/>
    <p:sldId id="703" r:id="rId24"/>
    <p:sldId id="662" r:id="rId25"/>
    <p:sldId id="694" r:id="rId26"/>
    <p:sldId id="686" r:id="rId27"/>
    <p:sldId id="742" r:id="rId28"/>
    <p:sldId id="741" r:id="rId29"/>
    <p:sldId id="687" r:id="rId30"/>
    <p:sldId id="688" r:id="rId31"/>
    <p:sldId id="689" r:id="rId32"/>
    <p:sldId id="690" r:id="rId33"/>
    <p:sldId id="691" r:id="rId34"/>
    <p:sldId id="692" r:id="rId35"/>
    <p:sldId id="710" r:id="rId36"/>
    <p:sldId id="720" r:id="rId37"/>
    <p:sldId id="722" r:id="rId38"/>
    <p:sldId id="728" r:id="rId39"/>
    <p:sldId id="731" r:id="rId40"/>
    <p:sldId id="732" r:id="rId41"/>
    <p:sldId id="734" r:id="rId42"/>
    <p:sldId id="735" r:id="rId43"/>
    <p:sldId id="723" r:id="rId44"/>
    <p:sldId id="724" r:id="rId45"/>
    <p:sldId id="725" r:id="rId46"/>
    <p:sldId id="726" r:id="rId47"/>
    <p:sldId id="714" r:id="rId48"/>
    <p:sldId id="716" r:id="rId49"/>
    <p:sldId id="717" r:id="rId50"/>
    <p:sldId id="718" r:id="rId51"/>
    <p:sldId id="719" r:id="rId52"/>
  </p:sldIdLst>
  <p:sldSz cx="9144000" cy="6858000" type="screen4x3"/>
  <p:notesSz cx="7010400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88164" autoAdjust="0"/>
  </p:normalViewPr>
  <p:slideViewPr>
    <p:cSldViewPr snapToGrid="0"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13.wmf"/><Relationship Id="rId5" Type="http://schemas.openxmlformats.org/officeDocument/2006/relationships/image" Target="../media/image10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38" tIns="46769" rIns="93538" bIns="4676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0615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61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Entropy decoder – decodes each frame independently</a:t>
            </a:r>
          </a:p>
          <a:p>
            <a:r>
              <a:rPr lang="en-US" dirty="0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  <a:lvl2pPr>
              <a:defRPr sz="2800">
                <a:latin typeface="Calibri" pitchFamily="34" charset="0"/>
                <a:cs typeface="Calibri" pitchFamily="34" charset="0"/>
              </a:defRPr>
            </a:lvl2pPr>
            <a:lvl3pPr>
              <a:defRPr sz="2400">
                <a:latin typeface="Calibri" pitchFamily="34" charset="0"/>
                <a:cs typeface="Calibri" pitchFamily="34" charset="0"/>
              </a:defRPr>
            </a:lvl3pPr>
            <a:lvl4pPr>
              <a:defRPr sz="20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87507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sz="5400" b="0" dirty="0" smtClean="0"/>
              <a:t>Multicore Design Considerations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4267200"/>
            <a:ext cx="8229600" cy="1858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Multicore Applications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53" y="261763"/>
            <a:ext cx="8458200" cy="1433945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 Data Flow Model (2/2)</a:t>
            </a: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4003631"/>
            <a:ext cx="8467725" cy="2397205"/>
          </a:xfrm>
        </p:spPr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High-quality video encoder</a:t>
            </a:r>
          </a:p>
          <a:p>
            <a:pPr lvl="1"/>
            <a:r>
              <a:rPr lang="en-US" dirty="0" smtClean="0"/>
              <a:t>Video </a:t>
            </a:r>
            <a:r>
              <a:rPr lang="en-US" dirty="0" smtClean="0"/>
              <a:t>decoder, transcoder</a:t>
            </a:r>
            <a:endParaRPr lang="en-US" dirty="0" smtClean="0"/>
          </a:p>
          <a:p>
            <a:pPr lvl="1"/>
            <a:r>
              <a:rPr lang="en-US" dirty="0" smtClean="0"/>
              <a:t>LTE </a:t>
            </a:r>
            <a:r>
              <a:rPr lang="en-US" dirty="0" smtClean="0"/>
              <a:t>physical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CAT Scan processing</a:t>
            </a:r>
            <a:endParaRPr lang="en-US" dirty="0" smtClean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82614" y="1942233"/>
            <a:ext cx="1159326" cy="17348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/>
              <a:t>Core 2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318972" y="1933485"/>
            <a:ext cx="1159326" cy="17348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/>
              <a:t>Core 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631382" y="1952549"/>
            <a:ext cx="1159326" cy="17348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/>
              <a:t>Core 0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8198" y="2819966"/>
            <a:ext cx="48543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490349" y="2819966"/>
            <a:ext cx="38549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1926078" y="2830870"/>
            <a:ext cx="682460" cy="190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62562"/>
            <a:ext cx="8458200" cy="802698"/>
          </a:xfrm>
        </p:spPr>
        <p:txBody>
          <a:bodyPr/>
          <a:lstStyle/>
          <a:p>
            <a:r>
              <a:rPr lang="en-US" dirty="0" smtClean="0"/>
              <a:t>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913478"/>
            <a:ext cx="8467725" cy="54678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An application is a set of algorithms. In order to partition an application into multiple cores, the system architect needs to consider the following questions: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Can a certain algorithm be executed on multiple cores in parallel?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Can the data be divided between two cores?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FIR filter can be, IIR filter cannot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What are the dependencies between two (or more) algorithms?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Can they be processed in parallel?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Can one algorithm must wait for the next?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Example: Identification based on fingerprint and face recognition can be done in parallel. Pre-filter and then image reconstruction in CT must be done in sequence.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 Can the application can run concurrently on two sets of data?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JPEG2000 video encoder; Yes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H264 video encoder; No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dirty="0" smtClean="0"/>
              <a:t>Common Partitioning Methods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537855"/>
            <a:ext cx="8467725" cy="434065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Function-driven Partition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H.264 high-quality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Data-driven Partition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image processing, multi-channel speech processing, sliced-based encoder 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Mixed Partition 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Consists of both function-driven and data-driven partitioning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76644"/>
            <a:ext cx="8458200" cy="987137"/>
          </a:xfrm>
        </p:spPr>
        <p:txBody>
          <a:bodyPr/>
          <a:lstStyle/>
          <a:p>
            <a:r>
              <a:rPr lang="en-US" dirty="0" smtClean="0"/>
              <a:t>Multicore SOC Design Challenges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I/O bottlenecks: Getting large amount of data into the device and out of the device</a:t>
            </a:r>
          </a:p>
          <a:p>
            <a:r>
              <a:rPr lang="en-US" sz="2400" dirty="0" smtClean="0"/>
              <a:t>Enabling high-performance computing, where lots of operations are performed on multiple cores</a:t>
            </a:r>
          </a:p>
          <a:p>
            <a:pPr lvl="1"/>
            <a:r>
              <a:rPr lang="en-US" sz="2000" dirty="0" smtClean="0"/>
              <a:t>Powerful fixed-point and floating-point cores</a:t>
            </a:r>
          </a:p>
          <a:p>
            <a:pPr lvl="1"/>
            <a:r>
              <a:rPr lang="en-US" sz="2000" dirty="0" smtClean="0"/>
              <a:t>Ensuring efficient data sharing and signaling between cores without stalling execution </a:t>
            </a:r>
          </a:p>
          <a:p>
            <a:pPr lvl="1"/>
            <a:r>
              <a:rPr lang="en-US" sz="2000" dirty="0" smtClean="0"/>
              <a:t>Minimizing contention for use of shared resources by multiple cores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101435"/>
          </a:xfrm>
        </p:spPr>
        <p:txBody>
          <a:bodyPr/>
          <a:lstStyle/>
          <a:p>
            <a:r>
              <a:rPr lang="en-US" dirty="0" smtClean="0"/>
              <a:t>Input and Output Data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029" y="1392381"/>
            <a:ext cx="8467725" cy="46290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Fast peripherals are needed to: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Receive high bit-rate data into the device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Transmit the processed HBR data out of the device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KeyStone devices have a variety of high bit-rate peripherals, including the following: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100/1000G Ethernet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10G Ethernet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SRIO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PCIe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AIF2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TSIP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226126"/>
          </a:xfrm>
        </p:spPr>
        <p:txBody>
          <a:bodyPr/>
          <a:lstStyle/>
          <a:p>
            <a:r>
              <a:rPr lang="en-US" dirty="0" smtClean="0"/>
              <a:t>Powerful Cores</a:t>
            </a:r>
            <a:endParaRPr lang="en-US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02" y="1693718"/>
            <a:ext cx="8467725" cy="45096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8 functional units of the C66x CorePac provide: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Fixed- and Floating-point native instructions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Many SIMD instructions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Many Special Purpose Powerful instructions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Fast (0 wait state) L1 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Fast L2 memory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ARM Core provides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Fixed- and Floating-point native instructions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Many SIMD instructions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Fast </a:t>
            </a:r>
            <a:r>
              <a:rPr lang="en-US" dirty="0" smtClean="0"/>
              <a:t>(0 wait state) </a:t>
            </a:r>
            <a:r>
              <a:rPr lang="en-US" dirty="0" smtClean="0"/>
              <a:t>private L1 cache memory for each A15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Fast </a:t>
            </a:r>
            <a:r>
              <a:rPr lang="en-US" dirty="0" smtClean="0"/>
              <a:t>shared coherent L2 cache memory</a:t>
            </a:r>
            <a:endParaRPr lang="en-US" dirty="0" smtClean="0"/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924790"/>
          </a:xfrm>
        </p:spPr>
        <p:txBody>
          <a:bodyPr/>
          <a:lstStyle/>
          <a:p>
            <a:r>
              <a:rPr lang="en-US" dirty="0" smtClean="0"/>
              <a:t>Data Sharing Between Cores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70264"/>
            <a:ext cx="8467725" cy="538890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Shared 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KeyStone SoC devices include very fast and large external DDR interface(s).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DSP Core provides 32- </a:t>
            </a:r>
            <a:r>
              <a:rPr lang="en-US" dirty="0" smtClean="0"/>
              <a:t>to 36-bit address translation enables access of up to 10GB of DDR</a:t>
            </a:r>
            <a:r>
              <a:rPr lang="en-US" dirty="0" smtClean="0"/>
              <a:t>. ARM core uses MMU to translate 32 bits logical address  into 40 bits physical address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Fast, shared L2 memory is part of the sophisticated and fast MSMC.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Hardware provides ability to move data and signals between cores with minimal CPU resources.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Powerful transport through Multicore Navigator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Multiple instances of EDMA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Other hardware mechanisms that help facilitate messages and communications between cores.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IPC </a:t>
            </a:r>
            <a:r>
              <a:rPr lang="en-US" dirty="0" smtClean="0"/>
              <a:t>registers, semaphore block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924790"/>
          </a:xfrm>
        </p:spPr>
        <p:txBody>
          <a:bodyPr/>
          <a:lstStyle/>
          <a:p>
            <a:r>
              <a:rPr lang="en-US" dirty="0" smtClean="0"/>
              <a:t>Minimizing Resource Contention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371600"/>
            <a:ext cx="8467725" cy="48733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Each </a:t>
            </a:r>
            <a:r>
              <a:rPr lang="en-US" dirty="0" smtClean="0"/>
              <a:t>DSP CorePac </a:t>
            </a:r>
            <a:r>
              <a:rPr lang="en-US" dirty="0" smtClean="0"/>
              <a:t>has a dedicated port into the MSMC.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MSMC supports pre-fetching to speed up loading of data.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Shared L2 has multiple banks of memory that support concurrent multiple access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ARM core uses AMBA bus to connect directly to the MSMC, provide coherency and efficiency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Wide and fast parallel Teranet switch fabric provides priority-based parallel access.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Packet-based HyperLink bus enables the seamless connection of two KeyStone devices to increase performance while minimizing power and cost.  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111826"/>
          </a:xfrm>
        </p:spPr>
        <p:txBody>
          <a:bodyPr/>
          <a:lstStyle/>
          <a:p>
            <a:r>
              <a:rPr lang="en-US" dirty="0" smtClean="0"/>
              <a:t>Software Offerings: System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02" y="1267691"/>
            <a:ext cx="8467725" cy="4842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MCSDK is a complete set of software libraries and utilities developed for KeyStone SoC devices.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ARM linux operating system brings the richness of open source Linux utility. Linux kernel supports device control and communications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dirty="0" smtClean="0"/>
              <a:t>full set of LLDs is supplemented by CSL utilities to provide software access to all device peripherals and coprocessors.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 particular, KeyStone provides a set of software utilities that facilitate messages and communications between </a:t>
            </a:r>
            <a:r>
              <a:rPr lang="en-US" dirty="0" smtClean="0"/>
              <a:t>cores such as IPC and msgCom for communication, Linux drivers on ARM and LLD on the DSP for easy control of IP and peripherals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9"/>
            <a:ext cx="8458200" cy="841664"/>
          </a:xfrm>
        </p:spPr>
        <p:txBody>
          <a:bodyPr/>
          <a:lstStyle/>
          <a:p>
            <a:r>
              <a:rPr lang="en-US" dirty="0" smtClean="0"/>
              <a:t>Software Offering: Applications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84" y="1340427"/>
            <a:ext cx="8467725" cy="453808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TI supports common parallel programming languages: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OpenMP; Part of the compiler release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OpenCL; Plans to support in future releases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defTabSz="914400" eaLnBrk="1" hangingPunct="1">
              <a:lnSpc>
                <a:spcPct val="80000"/>
              </a:lnSpc>
              <a:buClrTx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47474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0674" y="203377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898242"/>
            <a:ext cx="8467725" cy="5667927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purpose of this lesson is to enable you to do the following:</a:t>
            </a:r>
          </a:p>
          <a:p>
            <a:r>
              <a:rPr lang="en-US" sz="2000" dirty="0" smtClean="0"/>
              <a:t>Explain the importance of multicore parallel processing in both current and future applications.</a:t>
            </a:r>
          </a:p>
          <a:p>
            <a:r>
              <a:rPr lang="en-US" sz="2000" dirty="0" smtClean="0"/>
              <a:t>Define different types of parallel processing and the possible limitations and dependencies of each.</a:t>
            </a:r>
          </a:p>
          <a:p>
            <a:r>
              <a:rPr lang="en-US" sz="2000" dirty="0" smtClean="0"/>
              <a:t>Explain the importance of memory features, architecture, and data movement for efficient parallel processing.</a:t>
            </a:r>
          </a:p>
          <a:p>
            <a:r>
              <a:rPr lang="en-US" sz="2000" dirty="0" smtClean="0"/>
              <a:t>Identify the special features of KeyStone SoC devices that facilitate parallel processing.</a:t>
            </a:r>
          </a:p>
          <a:p>
            <a:r>
              <a:rPr lang="en-US" sz="2000" dirty="0" smtClean="0"/>
              <a:t>Build a functionally-driven parallel project:</a:t>
            </a:r>
          </a:p>
          <a:p>
            <a:pPr lvl="1"/>
            <a:r>
              <a:rPr lang="en-US" sz="2000" dirty="0" smtClean="0"/>
              <a:t>Analyze </a:t>
            </a:r>
            <a:r>
              <a:rPr lang="en-US" sz="2000" dirty="0" smtClean="0"/>
              <a:t>the TI H264 implementation.</a:t>
            </a:r>
          </a:p>
          <a:p>
            <a:r>
              <a:rPr lang="en-US" sz="2000" dirty="0" smtClean="0"/>
              <a:t>Build a data-driven parallel project:</a:t>
            </a:r>
          </a:p>
          <a:p>
            <a:pPr lvl="1"/>
            <a:r>
              <a:rPr lang="en-US" sz="2000" dirty="0" smtClean="0"/>
              <a:t>Build, run, and analyze the TI Very Large FFT (VLFFT) implementation</a:t>
            </a:r>
            <a:endParaRPr lang="en-US" sz="2000" dirty="0" smtClean="0"/>
          </a:p>
          <a:p>
            <a:r>
              <a:rPr lang="en-US" sz="2000" dirty="0" smtClean="0"/>
              <a:t>Build ARM-DSP KeyStone II typical application</a:t>
            </a:r>
            <a:endParaRPr lang="en-US" sz="2000" dirty="0" smtClean="0"/>
          </a:p>
          <a:p>
            <a:pPr lvl="1"/>
            <a:r>
              <a:rPr lang="en-US" sz="2000" dirty="0" smtClean="0"/>
              <a:t>A</a:t>
            </a:r>
            <a:r>
              <a:rPr lang="en-US" sz="2000" dirty="0" smtClean="0"/>
              <a:t>nalyze a possible CAT Scan processing system</a:t>
            </a:r>
            <a:endParaRPr lang="en-US" sz="20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dirty="0" smtClean="0"/>
              <a:t>Software Support: </a:t>
            </a:r>
            <a:r>
              <a:rPr lang="en-US" dirty="0" smtClean="0"/>
              <a:t>OpenMP</a:t>
            </a:r>
            <a:endParaRPr lang="en-US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84" y="1101436"/>
            <a:ext cx="8467725" cy="47770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OpenMP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smtClean="0"/>
              <a:t>(Supported by TI compiler tools)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API for writing multi-threaded applications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API includes compiler directives and library routines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C, C++, and Fortran support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Standardizes last 20 years of Shared-Memory Programming (SMP) practice</a:t>
            </a:r>
          </a:p>
          <a:p>
            <a:pPr defTabSz="914400" eaLnBrk="1" hangingPunct="1">
              <a:lnSpc>
                <a:spcPct val="80000"/>
              </a:lnSpc>
              <a:buClrTx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47474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dirty="0" smtClean="0"/>
              <a:t>Examples of Partition Methods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2369127"/>
            <a:ext cx="8467725" cy="30133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Function-driven Partition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H264 encoder – Example 1 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Data-driven Partition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Very Large FFT   - Example 2 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ARM – DSP partition</a:t>
            </a:r>
            <a:endParaRPr lang="en-US" b="1" dirty="0" smtClean="0">
              <a:solidFill>
                <a:schemeClr val="tx2"/>
              </a:solidFill>
            </a:endParaRP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CAT Scan application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30082" y="623455"/>
            <a:ext cx="8115155" cy="412519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1: 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>High Def 1080i60 Video H264 Encoder</a:t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Data Flow Model</a:t>
            </a:r>
            <a:br>
              <a:rPr lang="en-US" altLang="zh-CN" sz="2800" dirty="0" smtClean="0"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Function-driven Partition 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Video Compression Algorithm</a:t>
            </a:r>
          </a:p>
        </p:txBody>
      </p:sp>
      <p:sp>
        <p:nvSpPr>
          <p:cNvPr id="58" name="Rectangle 2339"/>
          <p:cNvSpPr txBox="1">
            <a:spLocks noChangeArrowheads="1"/>
          </p:cNvSpPr>
          <p:nvPr/>
        </p:nvSpPr>
        <p:spPr bwMode="auto">
          <a:xfrm>
            <a:off x="333375" y="887413"/>
            <a:ext cx="8557532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Video compression is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en-US" sz="2400" b="0" kern="0" dirty="0" smtClean="0">
                <a:latin typeface="+mn-lt"/>
              </a:rPr>
              <a:t>performed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frame after frame.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b="0" kern="0" baseline="0" dirty="0" smtClean="0">
                <a:latin typeface="+mn-lt"/>
              </a:rPr>
              <a:t>Within a frame, the processing is done row after row.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Video compression is done on macroblocks (16x16 pixels).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b="0" kern="0" dirty="0" smtClean="0">
                <a:latin typeface="+mn-lt"/>
              </a:rPr>
              <a:t>Video compression can be divided into three parts:</a:t>
            </a:r>
            <a:br>
              <a:rPr lang="en-US" sz="2400" b="0" kern="0" dirty="0" smtClean="0">
                <a:latin typeface="+mn-lt"/>
              </a:rPr>
            </a:br>
            <a:r>
              <a:rPr lang="en-US" sz="2400" b="0" kern="0" dirty="0" smtClean="0">
                <a:latin typeface="+mn-lt"/>
              </a:rPr>
              <a:t>pre-processing, main processing and post-processing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828" y="3788786"/>
            <a:ext cx="83820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Dependencies and limitations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3227387"/>
          </a:xfrm>
        </p:spPr>
        <p:txBody>
          <a:bodyPr/>
          <a:lstStyle/>
          <a:p>
            <a:r>
              <a:rPr lang="en-US" sz="2000" dirty="0" smtClean="0"/>
              <a:t>Pre-processing cannot work on frame (N) before frame (N-1) is done, but there is no dependency between macroblock, That is, multiple cores can divide the input data for the preprocessing.</a:t>
            </a:r>
          </a:p>
          <a:p>
            <a:r>
              <a:rPr lang="en-US" sz="2000" dirty="0" smtClean="0"/>
              <a:t>Main processing cannot work on frame (N) before frame (N-1) is done, and each macroblock depends on the macroblocks above and to left. That is, there is no way to use multiple cores on main processing. </a:t>
            </a:r>
          </a:p>
          <a:p>
            <a:r>
              <a:rPr lang="en-US" sz="2000" dirty="0" smtClean="0"/>
              <a:t>Post processing must work on complete frame, but there is no dependency between consecutive frames. That is, post processing can process frame(N) before frame (N-1) is done.</a:t>
            </a:r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35" y="4458468"/>
            <a:ext cx="7152409" cy="17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Processing Load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431656" y="1052369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537729" y="2660072"/>
          <a:ext cx="5256213" cy="1228598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79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Pre-Processing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Main Processing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Post-Processing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35" y="4458468"/>
            <a:ext cx="7152409" cy="17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How Many Channels Can One 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Looks like two channels;</a:t>
            </a:r>
            <a:br>
              <a:rPr lang="en-US" dirty="0" smtClean="0"/>
            </a:br>
            <a:r>
              <a:rPr lang="en-US" dirty="0" smtClean="0"/>
              <a:t>Each one uses four cores.</a:t>
            </a:r>
          </a:p>
          <a:p>
            <a:pPr lvl="1"/>
            <a:r>
              <a:rPr lang="en-US" dirty="0" smtClean="0"/>
              <a:t>Two cores for pre-processing</a:t>
            </a:r>
          </a:p>
          <a:p>
            <a:pPr lvl="1"/>
            <a:r>
              <a:rPr lang="en-US" dirty="0" smtClean="0"/>
              <a:t>One core for main processing</a:t>
            </a:r>
          </a:p>
          <a:p>
            <a:pPr lvl="1"/>
            <a:r>
              <a:rPr lang="en-US" dirty="0" smtClean="0"/>
              <a:t>One core for post-processing</a:t>
            </a:r>
          </a:p>
          <a:p>
            <a:r>
              <a:rPr lang="en-US" dirty="0" smtClean="0"/>
              <a:t>What other resources are needed?</a:t>
            </a:r>
          </a:p>
          <a:p>
            <a:pPr lvl="1"/>
            <a:r>
              <a:rPr lang="en-US" dirty="0" smtClean="0"/>
              <a:t>Streaming data in and out of the system</a:t>
            </a:r>
          </a:p>
          <a:p>
            <a:pPr lvl="1"/>
            <a:r>
              <a:rPr lang="en-US" dirty="0" smtClean="0"/>
              <a:t>Store and load data to and from DDR</a:t>
            </a:r>
          </a:p>
          <a:p>
            <a:pPr lvl="1"/>
            <a:r>
              <a:rPr lang="en-US" dirty="0" smtClean="0"/>
              <a:t>Internal bus bandwidth</a:t>
            </a:r>
          </a:p>
          <a:p>
            <a:pPr lvl="1"/>
            <a:r>
              <a:rPr lang="en-US" dirty="0" smtClean="0"/>
              <a:t>DMA availability</a:t>
            </a:r>
          </a:p>
          <a:p>
            <a:pPr lvl="1"/>
            <a:r>
              <a:rPr lang="en-US" dirty="0" smtClean="0"/>
              <a:t>Synchronization between cores, especially when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Stream data in and out of the system:</a:t>
            </a:r>
          </a:p>
          <a:p>
            <a:pPr lvl="1"/>
            <a:r>
              <a:rPr lang="en-US" sz="2000" dirty="0" smtClean="0"/>
              <a:t>Raw data: 1920 * 1080 * 1.5  = 3,110,400 bytes per frame</a:t>
            </a:r>
            <a:br>
              <a:rPr lang="en-US" sz="2000" dirty="0" smtClean="0"/>
            </a:br>
            <a:r>
              <a:rPr lang="en-US" sz="2000" dirty="0" smtClean="0"/>
              <a:t>= 24.883200 bits per frame (~25M bits per frame)</a:t>
            </a:r>
          </a:p>
          <a:p>
            <a:pPr lvl="1"/>
            <a:r>
              <a:rPr lang="en-US" sz="2000" dirty="0" smtClean="0"/>
              <a:t>At 30 frames per second, the input is 750 Mbps</a:t>
            </a:r>
          </a:p>
          <a:p>
            <a:pPr lvl="1"/>
            <a:r>
              <a:rPr lang="en-US" sz="2000" dirty="0" smtClean="0"/>
              <a:t>NOTE: The order of raw data for a frame is Y component first, followed by U and V.</a:t>
            </a:r>
          </a:p>
          <a:p>
            <a:r>
              <a:rPr lang="en-US" dirty="0" smtClean="0"/>
              <a:t>750 Mbps input requires one of the following:</a:t>
            </a:r>
          </a:p>
          <a:p>
            <a:pPr lvl="1"/>
            <a:r>
              <a:rPr lang="en-US" sz="2000" dirty="0" smtClean="0"/>
              <a:t>One SRIO lane (5 Gbps raw; Approximately 3.5 Gbps of payload), </a:t>
            </a:r>
          </a:p>
          <a:p>
            <a:pPr lvl="1"/>
            <a:r>
              <a:rPr lang="en-US" sz="2000" dirty="0" smtClean="0"/>
              <a:t>One PCIe lane (5 Gbps raw)</a:t>
            </a:r>
          </a:p>
          <a:p>
            <a:pPr lvl="1"/>
            <a:r>
              <a:rPr lang="en-US" sz="2000" dirty="0" smtClean="0"/>
              <a:t>NOTE: KeyStone devices provide four SRIO lanes and two PCIe lanes</a:t>
            </a:r>
          </a:p>
          <a:p>
            <a:r>
              <a:rPr lang="en-US" dirty="0" smtClean="0"/>
              <a:t>Compressed data (e.g., 10 to 20 Mbps) can use SGMII (10M/100M/1G) or SRIO or PCIe.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All other accesses are negligible.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Requirements for processing a single frame: </a:t>
            </a:r>
            <a:r>
              <a:rPr lang="en-US" sz="2400" b="1" dirty="0" smtClean="0"/>
              <a:t>Total DDR access for a single frame is less than 32 MB.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GBps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</a:t>
            </a:r>
            <a:br>
              <a:rPr lang="en-US" sz="2400" dirty="0" smtClean="0"/>
            </a:br>
            <a:r>
              <a:rPr lang="en-US" sz="2400" dirty="0" smtClean="0"/>
              <a:t>TeraNet bandwidth is 400 MHz * 16B = 6.4 GBps.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3953" y="278976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Definitions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654" y="1732681"/>
            <a:ext cx="8115138" cy="332164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Parallel Processing </a:t>
            </a: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refers to the </a:t>
            </a: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usage of simultaneous processors to execute an application or multiple computational threads.</a:t>
            </a:r>
          </a:p>
          <a:p>
            <a:pPr marL="342900" indent="-342900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 pitchFamily="34" charset="0"/>
              </a:rPr>
              <a:t>Multicore Parallel Processing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refers to the </a:t>
            </a: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usage of multiple cores in the same device to execute an application or multiple computational threads.</a:t>
            </a:r>
            <a:endParaRPr lang="en-US" sz="2800" b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18662"/>
            <a:ext cx="8742784" cy="657225"/>
          </a:xfrm>
        </p:spPr>
        <p:txBody>
          <a:bodyPr/>
          <a:lstStyle/>
          <a:p>
            <a:r>
              <a:rPr lang="en-US" dirty="0" smtClean="0"/>
              <a:t>KeyStone SoC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transfer controllers with 144 EDMA channels and 1152 PaRAM (parameter blocks):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Multicore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 or SGMII) is done using the Multicore Navigator or another master DMA (e.g., PCIe).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and data movement is done using IPC.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dirty="0" smtClean="0">
                <a:solidFill>
                  <a:srgbClr val="FF0000"/>
                </a:solidFill>
              </a:rPr>
              <a:t>TMS320C6678</a:t>
            </a: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4" imgW="9655632" imgH="47622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30082" y="623455"/>
            <a:ext cx="8115155" cy="412519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2: 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  <a:ea typeface="SimSun" charset="-122"/>
              </a:rPr>
              <a:t>Very Large FFT (VLFFT) – 1M Floating point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Master/Slave Model</a:t>
            </a:r>
            <a:br>
              <a:rPr lang="en-US" altLang="zh-CN" sz="2800" dirty="0" smtClean="0"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Data-driven Partition 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1810"/>
          </a:xfrm>
        </p:spPr>
        <p:txBody>
          <a:bodyPr/>
          <a:lstStyle/>
          <a:p>
            <a:pPr eaLnBrk="1" hangingPunct="1"/>
            <a:r>
              <a:rPr lang="en-US" dirty="0" smtClean="0"/>
              <a:t>Basic Algorithm for Parallelizing DFT</a:t>
            </a:r>
          </a:p>
          <a:p>
            <a:pPr eaLnBrk="1" hangingPunct="1"/>
            <a:r>
              <a:rPr lang="en-US" dirty="0" smtClean="0"/>
              <a:t>Multicore Implementation of DFT</a:t>
            </a:r>
          </a:p>
          <a:p>
            <a:pPr eaLnBrk="1" hangingPunct="1"/>
            <a:r>
              <a:rPr lang="en-US" dirty="0" smtClean="0"/>
              <a:t>Review Benchmark Performance</a:t>
            </a:r>
          </a:p>
          <a:p>
            <a:pPr eaLnBrk="1" hangingPunct="1"/>
            <a:endParaRPr lang="en-US" dirty="0" smtClean="0"/>
          </a:p>
          <a:p>
            <a:pPr algn="ctr" eaLnBrk="1" hangingPunct="1">
              <a:buNone/>
            </a:pPr>
            <a:r>
              <a:rPr lang="en-US" dirty="0" smtClean="0"/>
              <a:t>Algorithm is based on a published paper: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chemeClr val="bg1"/>
                </a:solidFill>
                <a:cs typeface="Calibri" pitchFamily="34" charset="0"/>
              </a:rPr>
              <a:t>Very Large Fast DFT (VL FFT)</a:t>
            </a:r>
            <a:br>
              <a:rPr lang="en-US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en-US" sz="2000" dirty="0" smtClean="0">
                <a:cs typeface="Calibri" pitchFamily="34" charset="0"/>
              </a:rPr>
              <a:t>Implement </a:t>
            </a:r>
            <a:r>
              <a:rPr lang="en-US" sz="2000" dirty="0" smtClean="0"/>
              <a:t>High-Performance Parallel FFT Algorithms for the HITACHI SR8000</a:t>
            </a:r>
            <a:br>
              <a:rPr lang="en-US" sz="2000" dirty="0" smtClean="0"/>
            </a:br>
            <a:r>
              <a:rPr lang="en-US" sz="2000" dirty="0" smtClean="0"/>
              <a:t>Daisuke Takahashi</a:t>
            </a:r>
            <a:br>
              <a:rPr lang="en-US" sz="2000" dirty="0" smtClean="0"/>
            </a:br>
            <a:r>
              <a:rPr lang="en-US" sz="2000" dirty="0" smtClean="0"/>
              <a:t>Information Technology Center, University of Tokyo  2-11-16 Yayoi, Bunkyo-ku, Tokyo 113-8658, Japan</a:t>
            </a:r>
          </a:p>
          <a:p>
            <a:pPr eaLnBrk="1" hangingPunct="1">
              <a:buNone/>
            </a:pPr>
            <a:r>
              <a:rPr lang="en-US" sz="2000" dirty="0" smtClean="0"/>
              <a:t>	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A generic Discrete Fourier Transform (DFT) is shown below.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73730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800" b="0" dirty="0" smtClean="0">
                <a:latin typeface="Calibri" pitchFamily="34" charset="0"/>
                <a:cs typeface="Calibri" pitchFamily="34" charset="0"/>
              </a:rPr>
              <a:t>Where </a:t>
            </a:r>
            <a:r>
              <a:rPr lang="en-US" altLang="ja-JP" sz="2800" b="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ja-JP" sz="2800" b="0" dirty="0">
                <a:latin typeface="Calibri" pitchFamily="34" charset="0"/>
                <a:cs typeface="Calibri" pitchFamily="34" charset="0"/>
              </a:rPr>
              <a:t> is the total size of </a:t>
            </a:r>
            <a:r>
              <a:rPr lang="en-US" altLang="ja-JP" sz="2800" b="0" dirty="0" smtClean="0">
                <a:latin typeface="Calibri" pitchFamily="34" charset="0"/>
                <a:cs typeface="Calibri" pitchFamily="34" charset="0"/>
              </a:rPr>
              <a:t>DFT.</a:t>
            </a:r>
            <a:endParaRPr lang="en-US" sz="28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26081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Make a matrix of N</a:t>
            </a:r>
            <a:r>
              <a:rPr lang="en-US" baseline="-25000" dirty="0" smtClean="0"/>
              <a:t>1(rows) </a:t>
            </a:r>
            <a:r>
              <a:rPr lang="en-US" dirty="0" smtClean="0"/>
              <a:t>* N</a:t>
            </a:r>
            <a:r>
              <a:rPr lang="en-US" baseline="-25000" dirty="0" smtClean="0"/>
              <a:t>2(columns) </a:t>
            </a:r>
            <a:r>
              <a:rPr lang="en-US" dirty="0" smtClean="0"/>
              <a:t> = N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such that: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k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1 + 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 k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            k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-1</a:t>
            </a: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It is easy </a:t>
            </a:r>
            <a:r>
              <a:rPr lang="en-US" dirty="0" smtClean="0"/>
              <a:t> (just substitution) to </a:t>
            </a:r>
            <a:r>
              <a:rPr lang="en-US" dirty="0" smtClean="0"/>
              <a:t>show that: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spc="-100" dirty="0" smtClean="0"/>
              <a:t>          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77888" y="4313238"/>
          <a:ext cx="6865937" cy="1465262"/>
        </p:xfrm>
        <a:graphic>
          <a:graphicData uri="http://schemas.openxmlformats.org/presentationml/2006/ole">
            <p:oleObj spid="_x0000_s109572" name="Equation" r:id="rId4" imgW="2234880" imgH="81252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2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21145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In a similar way, we can write that: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n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1 + </a:t>
            </a:r>
            <a:r>
              <a:rPr lang="en-US" sz="2000" dirty="0" smtClean="0"/>
              <a:t>u</a:t>
            </a:r>
            <a:r>
              <a:rPr lang="en-US" sz="20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 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      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-1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and then: </a:t>
            </a:r>
            <a:endParaRPr lang="en-US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3907" name="Object 4"/>
          <p:cNvGraphicFramePr>
            <a:graphicFrameLocks noChangeAspect="1"/>
          </p:cNvGraphicFramePr>
          <p:nvPr/>
        </p:nvGraphicFramePr>
        <p:xfrm>
          <a:off x="887413" y="3140548"/>
          <a:ext cx="6265862" cy="2408238"/>
        </p:xfrm>
        <a:graphic>
          <a:graphicData uri="http://schemas.openxmlformats.org/presentationml/2006/ole">
            <p:oleObj spid="_x0000_s123907" name="Equation" r:id="rId4" imgW="240012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3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102870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Next, we observe that the exponent can be written as three terms. The fourth term is always one (                 =1)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3907" name="Object 4"/>
          <p:cNvGraphicFramePr>
            <a:graphicFrameLocks noChangeAspect="1"/>
          </p:cNvGraphicFramePr>
          <p:nvPr/>
        </p:nvGraphicFramePr>
        <p:xfrm>
          <a:off x="498332" y="2123923"/>
          <a:ext cx="1890712" cy="1539875"/>
        </p:xfrm>
        <a:graphic>
          <a:graphicData uri="http://schemas.openxmlformats.org/presentationml/2006/ole">
            <p:oleObj spid="_x0000_s124930" name="Equation" r:id="rId4" imgW="723600" imgH="761760" progId="Equation.3">
              <p:embed/>
            </p:oleObj>
          </a:graphicData>
        </a:graphic>
      </p:graphicFrame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418195" y="2126232"/>
          <a:ext cx="2220913" cy="1590675"/>
        </p:xfrm>
        <a:graphic>
          <a:graphicData uri="http://schemas.openxmlformats.org/presentationml/2006/ole">
            <p:oleObj spid="_x0000_s124931" name="Equation" r:id="rId5" imgW="850680" imgH="787320" progId="Equation.3">
              <p:embed/>
            </p:oleObj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57859" y="2083947"/>
          <a:ext cx="2055813" cy="1590675"/>
        </p:xfrm>
        <a:graphic>
          <a:graphicData uri="http://schemas.openxmlformats.org/presentationml/2006/ole">
            <p:oleObj spid="_x0000_s124932" name="Equation" r:id="rId6" imgW="787320" imgH="787320" progId="Equation.3">
              <p:embed/>
            </p:oleObj>
          </a:graphicData>
        </a:graphic>
      </p:graphicFrame>
      <p:graphicFrame>
        <p:nvGraphicFramePr>
          <p:cNvPr id="124933" name="Object 4"/>
          <p:cNvGraphicFramePr>
            <a:graphicFrameLocks noChangeAspect="1"/>
          </p:cNvGraphicFramePr>
          <p:nvPr/>
        </p:nvGraphicFramePr>
        <p:xfrm>
          <a:off x="5300194" y="1024368"/>
          <a:ext cx="1095375" cy="1539875"/>
        </p:xfrm>
        <a:graphic>
          <a:graphicData uri="http://schemas.openxmlformats.org/presentationml/2006/ole">
            <p:oleObj spid="_x0000_s124933" name="Equation" r:id="rId7" imgW="419040" imgH="761760" progId="Equation.3">
              <p:embed/>
            </p:oleObj>
          </a:graphicData>
        </a:graphic>
      </p:graphicFrame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357188" y="3612573"/>
          <a:ext cx="2752725" cy="2408238"/>
        </p:xfrm>
        <a:graphic>
          <a:graphicData uri="http://schemas.openxmlformats.org/presentationml/2006/ole">
            <p:oleObj spid="_x0000_s124934" name="Equation" r:id="rId8" imgW="1054080" imgH="965160" progId="Equation.3">
              <p:embed/>
            </p:oleObj>
          </a:graphicData>
        </a:graphic>
      </p:graphicFrame>
      <p:graphicFrame>
        <p:nvGraphicFramePr>
          <p:cNvPr id="124935" name="Object 4"/>
          <p:cNvGraphicFramePr>
            <a:graphicFrameLocks noChangeAspect="1"/>
          </p:cNvGraphicFramePr>
          <p:nvPr/>
        </p:nvGraphicFramePr>
        <p:xfrm>
          <a:off x="2974832" y="4003243"/>
          <a:ext cx="2055812" cy="1590675"/>
        </p:xfrm>
        <a:graphic>
          <a:graphicData uri="http://schemas.openxmlformats.org/presentationml/2006/ole">
            <p:oleObj spid="_x0000_s124935" name="Equation" r:id="rId9" imgW="787320" imgH="78732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5064414" y="4076269"/>
          <a:ext cx="2220913" cy="1590675"/>
        </p:xfrm>
        <a:graphic>
          <a:graphicData uri="http://schemas.openxmlformats.org/presentationml/2006/ole">
            <p:oleObj spid="_x0000_s124936" name="Equation" r:id="rId10" imgW="850680" imgH="78732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7253288" y="4136304"/>
          <a:ext cx="1890712" cy="1539875"/>
        </p:xfrm>
        <a:graphic>
          <a:graphicData uri="http://schemas.openxmlformats.org/presentationml/2006/ole">
            <p:oleObj spid="_x0000_s124937" name="Equation" r:id="rId11" imgW="723600" imgH="76176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4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498043" y="4326659"/>
          <a:ext cx="4178300" cy="1933575"/>
        </p:xfrm>
        <a:graphic>
          <a:graphicData uri="http://schemas.openxmlformats.org/presentationml/2006/ole">
            <p:oleObj spid="_x0000_s126982" name="Equation" r:id="rId4" imgW="1600200" imgH="77436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586433" y="4450341"/>
          <a:ext cx="2220913" cy="1590675"/>
        </p:xfrm>
        <a:graphic>
          <a:graphicData uri="http://schemas.openxmlformats.org/presentationml/2006/ole">
            <p:oleObj spid="_x0000_s126984" name="Equation" r:id="rId5" imgW="850680" imgH="78732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6816870" y="4396077"/>
          <a:ext cx="1890712" cy="1539875"/>
        </p:xfrm>
        <a:graphic>
          <a:graphicData uri="http://schemas.openxmlformats.org/presentationml/2006/ole">
            <p:oleObj spid="_x0000_s126985" name="Equation" r:id="rId6" imgW="723600" imgH="761760" progId="Equation.3">
              <p:embed/>
            </p:oleObj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192101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Look at the middle term. This is exactly FFT at the point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400" dirty="0" smtClean="0"/>
              <a:t>for different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</a:t>
            </a:r>
            <a:r>
              <a:rPr lang="en-US" sz="2400" dirty="0" smtClean="0"/>
              <a:t>(sum on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is a parameter and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is the output value).  </a:t>
            </a:r>
            <a:r>
              <a:rPr lang="en-US" sz="2400" dirty="0" smtClean="0"/>
              <a:t>Let’s write it as FFT</a:t>
            </a:r>
            <a:r>
              <a:rPr lang="en-US" sz="2400" baseline="-25000" dirty="0" smtClean="0"/>
              <a:t>K2</a:t>
            </a:r>
            <a:r>
              <a:rPr lang="en-US" sz="2400" dirty="0" smtClean="0"/>
              <a:t> (u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  There are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different</a:t>
            </a:r>
          </a:p>
          <a:p>
            <a:pPr marL="0" indent="0">
              <a:buNone/>
            </a:pPr>
            <a:r>
              <a:rPr lang="en-US" sz="2400" dirty="0" smtClean="0"/>
              <a:t>FFT; Each of them is of size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       </a:t>
            </a:r>
            <a:endParaRPr lang="en-US" sz="2400" dirty="0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200397" y="2680855"/>
          <a:ext cx="3511636" cy="1745671"/>
        </p:xfrm>
        <a:graphic>
          <a:graphicData uri="http://schemas.openxmlformats.org/presentationml/2006/ole">
            <p:oleObj spid="_x0000_s126988" name="Equation" r:id="rId7" imgW="812520" imgH="965160" progId="Equation.3">
              <p:embed/>
            </p:oleObj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3359439" y="2815935"/>
          <a:ext cx="3158136" cy="1506683"/>
        </p:xfrm>
        <a:graphic>
          <a:graphicData uri="http://schemas.openxmlformats.org/presentationml/2006/ole">
            <p:oleObj spid="_x0000_s126989" name="Equation" r:id="rId8" imgW="787320" imgH="78732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38979" y="290945"/>
            <a:ext cx="8821737" cy="935182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305409" y="1341787"/>
            <a:ext cx="8523288" cy="475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Multicore </a:t>
            </a:r>
            <a:r>
              <a:rPr lang="en-US" sz="2000" i="1" dirty="0" smtClean="0"/>
              <a:t>supports Moore’s Law by adding multiple core performance to a device.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Quality</a:t>
            </a:r>
            <a:r>
              <a:rPr lang="en-US" sz="2000" i="1" dirty="0" smtClean="0"/>
              <a:t> </a:t>
            </a:r>
            <a:r>
              <a:rPr lang="en-US" sz="2000" i="1" dirty="0" smtClean="0"/>
              <a:t>criteria: </a:t>
            </a:r>
            <a:r>
              <a:rPr lang="en-US" sz="2000" b="0" i="1" dirty="0" smtClean="0"/>
              <a:t>Number of watts per cycle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sz="2000" i="1" dirty="0" smtClean="0"/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Yelick,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3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3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Algorithm: Step 5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594736" y="1749713"/>
          <a:ext cx="3944937" cy="1933575"/>
        </p:xfrm>
        <a:graphic>
          <a:graphicData uri="http://schemas.openxmlformats.org/presentationml/2006/ole">
            <p:oleObj spid="_x0000_s128002" name="Equation" r:id="rId4" imgW="1511280" imgH="77436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302270" y="1891869"/>
          <a:ext cx="1890712" cy="1539875"/>
        </p:xfrm>
        <a:graphic>
          <a:graphicData uri="http://schemas.openxmlformats.org/presentationml/2006/ole">
            <p:oleObj spid="_x0000_s128004" name="Equation" r:id="rId5" imgW="723600" imgH="761760" progId="Equation.3">
              <p:embed/>
            </p:oleObj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8242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Look again at the middle term inside the sum.  This is the FFT at the point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for different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multiplied by a function (twiddle factor) of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and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. Let’s write it as Z</a:t>
            </a:r>
            <a:r>
              <a:rPr lang="en-US" sz="2400" baseline="-25000" dirty="0" smtClean="0"/>
              <a:t>u2</a:t>
            </a:r>
            <a:r>
              <a:rPr lang="en-US" sz="2400" dirty="0" smtClean="0"/>
              <a:t> 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Next we transpose the matrix, also called a “corner turn.” This means taking the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element (multiplied by the twiddle factor) from each previously calculated FFT result. We now use this element to perform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FFTs; Each of them is size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6" y="561109"/>
            <a:ext cx="8458200" cy="657225"/>
          </a:xfrm>
        </p:spPr>
        <p:txBody>
          <a:bodyPr/>
          <a:lstStyle/>
          <a:p>
            <a:pPr eaLnBrk="1" hangingPunct="1"/>
            <a:r>
              <a:rPr lang="en-US" b="1" dirty="0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/>
              <a:t>A very large DFT of size </a:t>
            </a:r>
            <a:r>
              <a:rPr lang="en-US" b="1" i="1" dirty="0" smtClean="0"/>
              <a:t>N=N1*N2</a:t>
            </a:r>
            <a:r>
              <a:rPr lang="en-US" b="1" dirty="0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dirty="0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N2 FFTs size 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Multiply global twiddle factors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N1 FFTs. Each is N2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147550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Two iterations of computations</a:t>
            </a:r>
          </a:p>
          <a:p>
            <a:pPr eaLnBrk="1" hangingPunct="1"/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iteration</a:t>
            </a:r>
          </a:p>
          <a:p>
            <a:pPr lvl="1" eaLnBrk="1" hangingPunct="1"/>
            <a:r>
              <a:rPr lang="en-US" sz="2400" dirty="0" smtClean="0"/>
              <a:t>N2 FFTs are distributed across all the cores.</a:t>
            </a:r>
          </a:p>
          <a:p>
            <a:pPr lvl="1" eaLnBrk="1" hangingPunct="1"/>
            <a:r>
              <a:rPr lang="en-US" sz="2400" dirty="0" smtClean="0"/>
              <a:t>Each core implements matrix transpose and computes the </a:t>
            </a:r>
            <a:r>
              <a:rPr lang="en-US" sz="2400" b="1" dirty="0" smtClean="0"/>
              <a:t>N2/numCores FFTs and multiplying twiddle factor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iteration</a:t>
            </a:r>
          </a:p>
          <a:p>
            <a:pPr lvl="1" eaLnBrk="1" hangingPunct="1"/>
            <a:r>
              <a:rPr lang="en-US" sz="2400" dirty="0" smtClean="0"/>
              <a:t>N1 FFTs of N2 size are distributed across all the cores.</a:t>
            </a:r>
          </a:p>
          <a:p>
            <a:pPr lvl="1" eaLnBrk="1" hangingPunct="1"/>
            <a:r>
              <a:rPr lang="en-US" sz="2400" dirty="0" smtClean="0"/>
              <a:t>Each core computes </a:t>
            </a:r>
            <a:r>
              <a:rPr lang="en-US" sz="2400" b="1" dirty="0" smtClean="0"/>
              <a:t>N1/numCores FFTs and </a:t>
            </a:r>
            <a:r>
              <a:rPr lang="en-US" sz="2400" dirty="0" smtClean="0"/>
              <a:t>implements</a:t>
            </a:r>
            <a:r>
              <a:rPr lang="en-US" sz="2400" b="1" dirty="0" smtClean="0"/>
              <a:t> matrix transpose before and after FFT computation</a:t>
            </a:r>
            <a:r>
              <a:rPr lang="en-US" sz="2400" dirty="0" smtClean="0"/>
              <a:t>.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dirty="0" smtClean="0"/>
              <a:t>DDR3: Three float complex arrays of size N</a:t>
            </a:r>
          </a:p>
          <a:p>
            <a:pPr lvl="1" eaLnBrk="1" hangingPunct="1"/>
            <a:r>
              <a:rPr lang="en-US" dirty="0" smtClean="0"/>
              <a:t>Input buffer</a:t>
            </a:r>
          </a:p>
          <a:p>
            <a:pPr lvl="1" eaLnBrk="1" hangingPunct="1"/>
            <a:r>
              <a:rPr lang="en-US" dirty="0" smtClean="0"/>
              <a:t>Output buffer</a:t>
            </a:r>
          </a:p>
          <a:p>
            <a:pPr lvl="1" eaLnBrk="1" hangingPunct="1"/>
            <a:r>
              <a:rPr lang="en-US" dirty="0" smtClean="0"/>
              <a:t>Working buffer</a:t>
            </a:r>
          </a:p>
          <a:p>
            <a:pPr eaLnBrk="1" hangingPunct="1"/>
            <a:r>
              <a:rPr lang="en-US" b="1" dirty="0" smtClean="0"/>
              <a:t>L2 SRAM: </a:t>
            </a:r>
          </a:p>
          <a:p>
            <a:pPr lvl="1" eaLnBrk="1" hangingPunct="1"/>
            <a:r>
              <a:rPr lang="en-US" dirty="0" smtClean="0"/>
              <a:t>Two ping-pong buffers; Each buffer is the size of 16 FFT input/output</a:t>
            </a:r>
          </a:p>
          <a:p>
            <a:pPr lvl="1" eaLnBrk="1" hangingPunct="1"/>
            <a:r>
              <a:rPr lang="en-US" dirty="0" smtClean="0"/>
              <a:t>Some working buffer</a:t>
            </a:r>
          </a:p>
          <a:p>
            <a:pPr lvl="1" eaLnBrk="1" hangingPunct="1"/>
            <a:r>
              <a:rPr lang="en-US" dirty="0" smtClean="0"/>
              <a:t>Buffers for twiddle factors:</a:t>
            </a:r>
          </a:p>
          <a:p>
            <a:pPr lvl="2" eaLnBrk="1" hangingPunct="1"/>
            <a:r>
              <a:rPr lang="en-US" dirty="0" smtClean="0"/>
              <a:t>Twiddle factors for N1 and N2 FFT</a:t>
            </a:r>
          </a:p>
          <a:p>
            <a:pPr lvl="2" eaLnBrk="1" hangingPunct="1"/>
            <a:r>
              <a:rPr lang="en-US" dirty="0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738996"/>
          <a:ext cx="1481137" cy="685800"/>
        </p:xfrm>
        <a:graphic>
          <a:graphicData uri="http://schemas.openxmlformats.org/presentationml/2006/ole">
            <p:oleObj spid="_x0000_s74754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1913621"/>
          <a:ext cx="2362200" cy="411163"/>
        </p:xfrm>
        <a:graphic>
          <a:graphicData uri="http://schemas.openxmlformats.org/presentationml/2006/ole">
            <p:oleObj spid="_x0000_s74755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1912034"/>
          <a:ext cx="2286000" cy="415925"/>
        </p:xfrm>
        <a:graphic>
          <a:graphicData uri="http://schemas.openxmlformats.org/presentationml/2006/ole">
            <p:oleObj spid="_x0000_s74756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17712" y="105592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3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Total of N1*N2 global twiddle factors are required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.</a:t>
            </a:r>
            <a:br>
              <a:rPr lang="en-US" sz="2800" b="0" dirty="0" smtClean="0">
                <a:latin typeface="Calibri" pitchFamily="34" charset="0"/>
                <a:cs typeface="Calibri" pitchFamily="34" charset="0"/>
              </a:rPr>
            </a:br>
            <a:endParaRPr lang="en-US" sz="1000" b="0" dirty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latin typeface="Calibri" pitchFamily="34" charset="0"/>
                <a:cs typeface="Calibri" pitchFamily="34" charset="0"/>
              </a:rPr>
              <a:t>N1 </a:t>
            </a: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(N2 is N2&gt;N1) are </a:t>
            </a:r>
            <a:r>
              <a:rPr lang="en-US" sz="2800" b="0" dirty="0">
                <a:latin typeface="Calibri" pitchFamily="34" charset="0"/>
                <a:cs typeface="Calibri" pitchFamily="34" charset="0"/>
              </a:rPr>
              <a:t>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260532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b="0" dirty="0">
                <a:latin typeface="Calibri" pitchFamily="34" charset="0"/>
                <a:cs typeface="Calibri" pitchFamily="34" charset="0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3989632"/>
          <a:ext cx="1968500" cy="1066800"/>
        </p:xfrm>
        <a:graphic>
          <a:graphicData uri="http://schemas.openxmlformats.org/presentationml/2006/ole">
            <p:oleObj spid="_x0000_s74757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294432"/>
          <a:ext cx="2362200" cy="457200"/>
        </p:xfrm>
        <a:graphic>
          <a:graphicData uri="http://schemas.openxmlformats.org/presentationml/2006/ole">
            <p:oleObj spid="_x0000_s74758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Each core has dedicated in/out DMA channels.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core configures and triggers its own DMA channels for input/output.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 each block on every core: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DMA transfers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transpose is required for the following matrixes from each core:</a:t>
            </a:r>
          </a:p>
          <a:p>
            <a:pPr lvl="1" eaLnBrk="1" hangingPunct="1"/>
            <a:r>
              <a:rPr lang="en-US" dirty="0" smtClean="0"/>
              <a:t>N1x8 -&gt; 8xN1</a:t>
            </a:r>
          </a:p>
          <a:p>
            <a:pPr lvl="1" eaLnBrk="1" hangingPunct="1"/>
            <a:r>
              <a:rPr lang="en-US" dirty="0" smtClean="0"/>
              <a:t>N2x8 -&gt; 8xN2</a:t>
            </a:r>
          </a:p>
          <a:p>
            <a:pPr lvl="1" eaLnBrk="1" hangingPunct="1"/>
            <a:r>
              <a:rPr lang="en-US" dirty="0" smtClean="0"/>
              <a:t>8xN2 -&gt; N2x8</a:t>
            </a:r>
          </a:p>
          <a:p>
            <a:pPr eaLnBrk="1" hangingPunct="1"/>
            <a:r>
              <a:rPr lang="en-US" dirty="0" smtClean="0"/>
              <a:t>DSP computes matrix transpose from L2 SRAM</a:t>
            </a:r>
          </a:p>
          <a:p>
            <a:pPr lvl="1" eaLnBrk="1" hangingPunct="1"/>
            <a:r>
              <a:rPr lang="en-US" dirty="0" smtClean="0"/>
              <a:t>DMA brings samples from DDR to L2 SRAM</a:t>
            </a:r>
          </a:p>
          <a:p>
            <a:pPr lvl="1" eaLnBrk="1" hangingPunct="1"/>
            <a:r>
              <a:rPr lang="en-US" dirty="0" smtClean="0"/>
              <a:t>DSP implements transpose for matrixes in L2 SRAM</a:t>
            </a:r>
          </a:p>
          <a:p>
            <a:pPr lvl="1" eaLnBrk="1" hangingPunct="1"/>
            <a:r>
              <a:rPr lang="en-US" dirty="0" smtClean="0"/>
              <a:t>32K L1 Cache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FFT: single-precision, floating-point FFT from c66x DSPLIB</a:t>
            </a:r>
          </a:p>
          <a:p>
            <a:pPr eaLnBrk="1" hangingPunct="1"/>
            <a:r>
              <a:rPr lang="en-US" dirty="0" smtClean="0"/>
              <a:t>Global twiddle factor compute and multiplication: 1 cycle per complex sample</a:t>
            </a:r>
          </a:p>
          <a:p>
            <a:pPr eaLnBrk="1" hangingPunct="1"/>
            <a:r>
              <a:rPr lang="en-US" dirty="0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 BIOS 6</a:t>
            </a:r>
          </a:p>
          <a:p>
            <a:pPr eaLnBrk="1" hangingPunct="1"/>
            <a:r>
              <a:rPr lang="en-US" dirty="0" smtClean="0"/>
              <a:t>CSL for EDMA configuration</a:t>
            </a:r>
          </a:p>
          <a:p>
            <a:pPr eaLnBrk="1" hangingPunct="1"/>
            <a:r>
              <a:rPr lang="en-US" dirty="0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the demo …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966355"/>
          </a:xfrm>
        </p:spPr>
        <p:txBody>
          <a:bodyPr/>
          <a:lstStyle/>
          <a:p>
            <a:r>
              <a:rPr lang="en-US" dirty="0" smtClean="0"/>
              <a:t>Marketplace Challenges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924792"/>
            <a:ext cx="8810625" cy="5455226"/>
          </a:xfrm>
        </p:spPr>
        <p:txBody>
          <a:bodyPr/>
          <a:lstStyle/>
          <a:p>
            <a:r>
              <a:rPr lang="en-US" dirty="0" smtClean="0"/>
              <a:t>Increased data rate </a:t>
            </a:r>
          </a:p>
          <a:p>
            <a:pPr lvl="1"/>
            <a:r>
              <a:rPr lang="en-US" dirty="0" smtClean="0"/>
              <a:t>For example, Ethernet; From 10Mbps to 10Gbps</a:t>
            </a:r>
          </a:p>
          <a:p>
            <a:r>
              <a:rPr lang="en-US" dirty="0" smtClean="0"/>
              <a:t>Increased algorithm complexity </a:t>
            </a:r>
          </a:p>
          <a:p>
            <a:pPr lvl="1"/>
            <a:r>
              <a:rPr lang="en-US" dirty="0" smtClean="0"/>
              <a:t>For example, biometrics (facial recognition, fingerprints, etc.)</a:t>
            </a:r>
          </a:p>
          <a:p>
            <a:r>
              <a:rPr lang="en-US" dirty="0" smtClean="0"/>
              <a:t>Increased development cost</a:t>
            </a:r>
          </a:p>
          <a:p>
            <a:pPr lvl="1"/>
            <a:r>
              <a:rPr lang="en-US" dirty="0" smtClean="0"/>
              <a:t>Hardware and software development</a:t>
            </a:r>
          </a:p>
          <a:p>
            <a:r>
              <a:rPr lang="en-US" dirty="0" smtClean="0"/>
              <a:t>Multicore SOC devices are a solution</a:t>
            </a:r>
          </a:p>
          <a:p>
            <a:pPr lvl="1"/>
            <a:r>
              <a:rPr lang="en-US" dirty="0" smtClean="0"/>
              <a:t>Fast peripherals incorporated into the device</a:t>
            </a:r>
          </a:p>
          <a:p>
            <a:pPr lvl="1"/>
            <a:r>
              <a:rPr lang="en-US" dirty="0" smtClean="0"/>
              <a:t>High-performance, fixed- and floating-point processing power</a:t>
            </a:r>
          </a:p>
          <a:p>
            <a:pPr lvl="1"/>
            <a:r>
              <a:rPr lang="en-US" dirty="0" smtClean="0"/>
              <a:t>Parallel data movement</a:t>
            </a:r>
          </a:p>
          <a:p>
            <a:pPr lvl="1"/>
            <a:r>
              <a:rPr lang="en-US" dirty="0" smtClean="0"/>
              <a:t>Off-the-shelf devices</a:t>
            </a:r>
          </a:p>
          <a:p>
            <a:pPr lvl="1"/>
            <a:r>
              <a:rPr lang="en-US" dirty="0" smtClean="0"/>
              <a:t>Elaborate set of software development tools </a:t>
            </a:r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737754" y="228600"/>
            <a:ext cx="8083983" cy="800100"/>
          </a:xfrm>
        </p:spPr>
        <p:txBody>
          <a:bodyPr/>
          <a:lstStyle/>
          <a:p>
            <a:r>
              <a:rPr lang="en-US" dirty="0" smtClean="0"/>
              <a:t>Common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316922" y="1246909"/>
            <a:ext cx="8523288" cy="47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Voice processing in network gateways: </a:t>
            </a:r>
            <a:endParaRPr lang="en-US" altLang="zh-CN" sz="24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Each channel consumes about 30 MIPS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Large, complex, </a:t>
            </a:r>
            <a:r>
              <a:rPr lang="en-US" altLang="zh-CN" sz="2400" b="0" dirty="0" smtClean="0">
                <a:ea typeface="SimSun" charset="-122"/>
              </a:rPr>
              <a:t>floating-point FFT</a:t>
            </a:r>
            <a:br>
              <a:rPr lang="en-US" altLang="zh-CN" sz="2400" b="0" dirty="0" smtClean="0">
                <a:ea typeface="SimSun" charset="-122"/>
              </a:rPr>
            </a:br>
            <a:r>
              <a:rPr lang="en-US" altLang="zh-CN" sz="2400" b="0" dirty="0" smtClean="0">
                <a:ea typeface="SimSun" charset="-122"/>
              </a:rPr>
              <a:t>(Radar applications and others)</a:t>
            </a:r>
            <a:endParaRPr lang="en-US" altLang="zh-CN" sz="24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Video </a:t>
            </a:r>
            <a:r>
              <a:rPr lang="en-US" altLang="zh-CN" sz="2400" b="0" dirty="0" smtClean="0">
                <a:ea typeface="SimSun" charset="-122"/>
              </a:rPr>
              <a:t>processing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Medical imaging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LTE, WiMAX, and other wireless physical layers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Scientific processing of large, complex matrix manipulations (e.g., oil exploration)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85899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Master-Slave Model (1/2)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547" y="1932709"/>
            <a:ext cx="8467725" cy="4426527"/>
          </a:xfrm>
        </p:spPr>
        <p:txBody>
          <a:bodyPr/>
          <a:lstStyle/>
          <a:p>
            <a:r>
              <a:rPr lang="en-US" dirty="0" smtClean="0"/>
              <a:t>Centralized control and distributed execution</a:t>
            </a:r>
          </a:p>
          <a:p>
            <a:r>
              <a:rPr lang="en-US" dirty="0" smtClean="0"/>
              <a:t>Master is responsible for execution, scheduling, and data availability.</a:t>
            </a:r>
          </a:p>
          <a:p>
            <a:r>
              <a:rPr lang="en-US" dirty="0" smtClean="0"/>
              <a:t>Requires fast and cheap (in terms of CPU resources) messages and data exchange between cores</a:t>
            </a:r>
          </a:p>
          <a:p>
            <a:r>
              <a:rPr lang="en-US" dirty="0" smtClean="0"/>
              <a:t>Typical applications consist of many small independent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Note, for KeyStone II, the ARM core can be the master core and DSP cores be the slaves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85899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Master-Slave Model (2/2)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547" y="4141349"/>
            <a:ext cx="8467725" cy="2278916"/>
          </a:xfrm>
        </p:spPr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Multiple media processing</a:t>
            </a:r>
          </a:p>
          <a:p>
            <a:pPr lvl="1"/>
            <a:r>
              <a:rPr lang="en-US" dirty="0" smtClean="0"/>
              <a:t>Video encoder slice processing</a:t>
            </a:r>
          </a:p>
          <a:p>
            <a:pPr lvl="1"/>
            <a:r>
              <a:rPr lang="en-US" dirty="0" smtClean="0"/>
              <a:t>JPEG 2000; multiple frames</a:t>
            </a:r>
          </a:p>
          <a:p>
            <a:pPr lvl="1"/>
            <a:r>
              <a:rPr lang="en-US" dirty="0" smtClean="0"/>
              <a:t>VLFFT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441660" y="1371606"/>
            <a:ext cx="4143982" cy="2733465"/>
            <a:chOff x="3509" y="658"/>
            <a:chExt cx="1593" cy="91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Master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33945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 Data Flow Model (1/2)</a:t>
            </a: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808018"/>
            <a:ext cx="8467725" cy="4070495"/>
          </a:xfrm>
        </p:spPr>
        <p:txBody>
          <a:bodyPr/>
          <a:lstStyle/>
          <a:p>
            <a:r>
              <a:rPr lang="en-US" dirty="0" smtClean="0"/>
              <a:t>Distributed control and execution</a:t>
            </a:r>
          </a:p>
          <a:p>
            <a:r>
              <a:rPr lang="en-US" dirty="0" smtClean="0"/>
              <a:t>The algorithm is partitioned into multiple blocks.</a:t>
            </a:r>
          </a:p>
          <a:p>
            <a:pPr lvl="1"/>
            <a:r>
              <a:rPr lang="en-US" dirty="0" smtClean="0"/>
              <a:t>Each block is processed by a core.</a:t>
            </a:r>
          </a:p>
          <a:p>
            <a:pPr lvl="1"/>
            <a:r>
              <a:rPr lang="en-US" dirty="0" smtClean="0"/>
              <a:t>The output of one core is the input to the next core.</a:t>
            </a:r>
          </a:p>
          <a:p>
            <a:pPr lvl="1"/>
            <a:r>
              <a:rPr lang="en-US" dirty="0" smtClean="0"/>
              <a:t>Data and messages are exchanged between all cores</a:t>
            </a:r>
          </a:p>
          <a:p>
            <a:r>
              <a:rPr lang="en-US" dirty="0" smtClean="0"/>
              <a:t>Challenge: How should blocks be partitioned to optimize performance?</a:t>
            </a:r>
          </a:p>
          <a:p>
            <a:pPr lvl="1"/>
            <a:r>
              <a:rPr lang="en-US" dirty="0" smtClean="0"/>
              <a:t>Requires a loose link between cores (queue system)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21407</TotalTime>
  <Words>2525</Words>
  <Application>Microsoft Office PowerPoint</Application>
  <PresentationFormat>On-screen Show (4:3)</PresentationFormat>
  <Paragraphs>424</Paragraphs>
  <Slides>49</Slides>
  <Notes>49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FinalPowerpoint</vt:lpstr>
      <vt:lpstr>Custom Design</vt:lpstr>
      <vt:lpstr>ti_nda_powerpoint</vt:lpstr>
      <vt:lpstr>Visio</vt:lpstr>
      <vt:lpstr>Equation</vt:lpstr>
      <vt:lpstr>Microsoft Equation 3.0</vt:lpstr>
      <vt:lpstr>Multicore Design Considerations</vt:lpstr>
      <vt:lpstr>Objectives</vt:lpstr>
      <vt:lpstr>Definitions</vt:lpstr>
      <vt:lpstr>Multicore: The Forefront of Computing Technology </vt:lpstr>
      <vt:lpstr>Marketplace Challenges </vt:lpstr>
      <vt:lpstr>Common Use Cases</vt:lpstr>
      <vt:lpstr>Parallel Processing Models Master-Slave Model (1/2) </vt:lpstr>
      <vt:lpstr>Parallel Processing Models Master-Slave Model (2/2) </vt:lpstr>
      <vt:lpstr>Parallel Processing Models  Data Flow Model (1/2)</vt:lpstr>
      <vt:lpstr>Parallel Processing Models  Data Flow Model (2/2)</vt:lpstr>
      <vt:lpstr>Partitioning Considerations</vt:lpstr>
      <vt:lpstr>Common Partitioning Methods</vt:lpstr>
      <vt:lpstr>Multicore SOC Design Challenges</vt:lpstr>
      <vt:lpstr>Input and Output Data</vt:lpstr>
      <vt:lpstr>Powerful Cores</vt:lpstr>
      <vt:lpstr>Data Sharing Between Cores</vt:lpstr>
      <vt:lpstr>Minimizing Resource Contention</vt:lpstr>
      <vt:lpstr>Software Offerings: System</vt:lpstr>
      <vt:lpstr>Software Offering: Applications</vt:lpstr>
      <vt:lpstr>Software Support: OpenMP</vt:lpstr>
      <vt:lpstr>Examples of Partition Methods</vt:lpstr>
      <vt:lpstr>Example 1:   High Def 1080i60 Video H264 Encoder   Data Flow Model Function-driven Partition  </vt:lpstr>
      <vt:lpstr>Video Compression Algorithm</vt:lpstr>
      <vt:lpstr>Dependencies and limitations</vt:lpstr>
      <vt:lpstr>Video Encoder Processing Load</vt:lpstr>
      <vt:lpstr>How Many Channels Can One 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  <vt:lpstr>Example 2:   Very Large FFT (VLFFT) – 1M Floating point   Master/Slave Model Data-driven Partition  </vt:lpstr>
      <vt:lpstr>Outline</vt:lpstr>
      <vt:lpstr>Algorithm for Very Large DFT </vt:lpstr>
      <vt:lpstr>Develop The Algorithm: Step 1</vt:lpstr>
      <vt:lpstr>Develop The Algorithm: Step 2</vt:lpstr>
      <vt:lpstr>Develop The Algorithm: Step 3</vt:lpstr>
      <vt:lpstr>Develop The Algorithm: Step 4</vt:lpstr>
      <vt:lpstr>Develop The Algorithm: Step 5</vt:lpstr>
      <vt:lpstr>Algorithm for Very Large DFT</vt:lpstr>
      <vt:lpstr>Implementing VLFFT on Multiple Cores</vt:lpstr>
      <vt:lpstr>Data Buffers</vt:lpstr>
      <vt:lpstr>Global Twiddle Factors</vt:lpstr>
      <vt:lpstr>DMA Scheme</vt:lpstr>
      <vt:lpstr>Matrix Transpose</vt:lpstr>
      <vt:lpstr>Major Kernels</vt:lpstr>
      <vt:lpstr>Major Software Tools</vt:lpstr>
      <vt:lpstr>Conclusion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Ran Katzur</cp:lastModifiedBy>
  <cp:revision>855</cp:revision>
  <dcterms:created xsi:type="dcterms:W3CDTF">2010-05-24T20:22:24Z</dcterms:created>
  <dcterms:modified xsi:type="dcterms:W3CDTF">2013-05-09T11:57:32Z</dcterms:modified>
</cp:coreProperties>
</file>