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7"/>
  </p:notesMasterIdLst>
  <p:handoutMasterIdLst>
    <p:handoutMasterId r:id="rId28"/>
  </p:handoutMasterIdLst>
  <p:sldIdLst>
    <p:sldId id="1172" r:id="rId2"/>
    <p:sldId id="1173" r:id="rId3"/>
    <p:sldId id="1186" r:id="rId4"/>
    <p:sldId id="1153" r:id="rId5"/>
    <p:sldId id="1185" r:id="rId6"/>
    <p:sldId id="1187" r:id="rId7"/>
    <p:sldId id="1184" r:id="rId8"/>
    <p:sldId id="1086" r:id="rId9"/>
    <p:sldId id="1188" r:id="rId10"/>
    <p:sldId id="1192" r:id="rId11"/>
    <p:sldId id="1189" r:id="rId12"/>
    <p:sldId id="1197" r:id="rId13"/>
    <p:sldId id="1190" r:id="rId14"/>
    <p:sldId id="1198" r:id="rId15"/>
    <p:sldId id="1191" r:id="rId16"/>
    <p:sldId id="1199" r:id="rId17"/>
    <p:sldId id="1193" r:id="rId18"/>
    <p:sldId id="1202" r:id="rId19"/>
    <p:sldId id="1203" r:id="rId20"/>
    <p:sldId id="1205" r:id="rId21"/>
    <p:sldId id="1204" r:id="rId22"/>
    <p:sldId id="1194" r:id="rId23"/>
    <p:sldId id="1195" r:id="rId24"/>
    <p:sldId id="1196" r:id="rId25"/>
    <p:sldId id="1206" r:id="rId26"/>
  </p:sldIdLst>
  <p:sldSz cx="9144000" cy="6858000" type="screen4x3"/>
  <p:notesSz cx="7315200" cy="9601200"/>
  <p:custDataLst>
    <p:tags r:id="rId29"/>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217B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810" autoAdjust="0"/>
    <p:restoredTop sz="98319" autoAdjust="0"/>
  </p:normalViewPr>
  <p:slideViewPr>
    <p:cSldViewPr snapToGrid="0">
      <p:cViewPr varScale="1">
        <p:scale>
          <a:sx n="97" d="100"/>
          <a:sy n="97" d="100"/>
        </p:scale>
        <p:origin x="-114" y="-306"/>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smtClean="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smtClean="0"/>
            </a:lvl1pPr>
          </a:lstStyle>
          <a:p>
            <a:pPr>
              <a:defRPr/>
            </a:pPr>
            <a:fld id="{4C143374-B7E6-4C41-9F8C-7C6CD53CB62D}" type="datetimeFigureOut">
              <a:rPr lang="en-US"/>
              <a:pPr>
                <a:defRPr/>
              </a:pPr>
              <a:t>5/30/2012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smtClean="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smtClean="0"/>
            </a:lvl1pPr>
          </a:lstStyle>
          <a:p>
            <a:pPr>
              <a:defRPr/>
            </a:pPr>
            <a:fld id="{559B6E71-7F6A-44AB-B156-40CB1B64FC3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smtClean="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smtClean="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smtClean="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smtClean="0"/>
            </a:lvl1pPr>
          </a:lstStyle>
          <a:p>
            <a:pPr>
              <a:defRPr/>
            </a:pPr>
            <a:fld id="{1B8A1234-3817-4D3D-9675-E7B5D6768F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486A3-A3FB-480B-876B-1741698FB115}" type="slidenum">
              <a:rPr lang="en-US" sz="1200"/>
              <a:pPr defTabSz="957263"/>
              <a:t>10</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18" tIns="47859" rIns="95718" bIns="47859" anchor="b"/>
          <a:lstStyle/>
          <a:p>
            <a:pPr defTabSz="955675"/>
            <a:fld id="{F64E7256-9828-45B2-8A9D-1393128E59C4}" type="slidenum">
              <a:rPr lang="en-US" sz="1200"/>
              <a:pPr defTabSz="955675"/>
              <a:t>12</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lIns="95718" tIns="47859" rIns="95718" bIns="47859"/>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18" tIns="47859" rIns="95718" bIns="47859" anchor="b"/>
          <a:lstStyle/>
          <a:p>
            <a:pPr defTabSz="955675"/>
            <a:fld id="{F64E7256-9828-45B2-8A9D-1393128E59C4}" type="slidenum">
              <a:rPr lang="en-US" sz="1200"/>
              <a:pPr defTabSz="955675"/>
              <a:t>14</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lIns="95718" tIns="47859" rIns="95718" bIns="47859"/>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226148-D3ED-4362-8631-F42BCBB9729D}" type="slidenum">
              <a:rPr lang="en-US" sz="1200"/>
              <a:pPr defTabSz="957263"/>
              <a:t>16</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7D75D87-8A4B-4F59-90D3-498998AFE2AA}" type="slidenum">
              <a:rPr lang="en-US" sz="1200"/>
              <a:pPr defTabSz="957263"/>
              <a:t>17</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18</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19</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20</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21</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147C7AD-D9F4-4939-A255-1642CE5C5DDB}" type="slidenum">
              <a:rPr lang="en-US" sz="1200"/>
              <a:pPr defTabSz="957263"/>
              <a:t>22</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0EF494-7630-4C04-8FC5-1A8C6DC1A5A7}" type="slidenum">
              <a:rPr lang="en-US" sz="1200"/>
              <a:pPr defTabSz="957263"/>
              <a:t>23</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24</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35CE5D4-DA57-4ED4-8721-DA90A90D559F}" type="slidenum">
              <a:rPr lang="en-US"/>
              <a:pPr/>
              <a:t>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271DC9B4-ACE6-423A-B6FC-74D23E26B6F6}" type="slidenum">
              <a:rPr lang="en-US" sz="1300">
                <a:solidFill>
                  <a:srgbClr val="000000"/>
                </a:solidFill>
              </a:rPr>
              <a:pPr defTabSz="950913"/>
              <a:t>5</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NEW</a:t>
            </a:r>
          </a:p>
        </p:txBody>
      </p:sp>
      <p:sp>
        <p:nvSpPr>
          <p:cNvPr id="24580" name="Slide Number Placeholder 3"/>
          <p:cNvSpPr>
            <a:spLocks noGrp="1"/>
          </p:cNvSpPr>
          <p:nvPr>
            <p:ph type="sldNum" sz="quarter" idx="5"/>
          </p:nvPr>
        </p:nvSpPr>
        <p:spPr>
          <a:noFill/>
        </p:spPr>
        <p:txBody>
          <a:bodyPr/>
          <a:lstStyle/>
          <a:p>
            <a:fld id="{A3286AA3-3333-4775-8956-C8E088930AD8}"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D3D5E77-3397-42E3-BD9C-71DF2E56B763}" type="slidenum">
              <a:rPr lang="en-US"/>
              <a:pPr/>
              <a:t>8</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Lets discuss how to use the Multicore navigator to communicate with the network coprocessor.</a:t>
            </a:r>
          </a:p>
          <a:p>
            <a:pPr eaLnBrk="1" hangingPunct="1"/>
            <a:r>
              <a:rPr lang="en-US" smtClean="0"/>
              <a:t>Lets begin with transmitting data to the network coprocessor. To transmit data to the network coprocessor, queues 640 through 648 must be used. Each of these queues is mapped to a particular PKTDMA channel, and corresponds to a specific location in the NETCP. </a:t>
            </a:r>
          </a:p>
          <a:p>
            <a:pPr eaLnBrk="1" hangingPunct="1"/>
            <a:endParaRPr lang="en-US" smtClean="0"/>
          </a:p>
          <a:p>
            <a:pPr eaLnBrk="1" hangingPunct="1"/>
            <a:r>
              <a:rPr lang="en-US" smtClean="0"/>
              <a:t>For receive, any of the 8192 queues can be used. For communication with the host, the general purpose queues or the high or low priority accumulation queues will probably be used. </a:t>
            </a:r>
          </a:p>
          <a:p>
            <a:pPr eaLnBrk="1" hangingPunct="1"/>
            <a:r>
              <a:rPr lang="en-US" smtClean="0"/>
              <a:t>Unlike the transmit queues, the packet dma receive channels are not tied to a specific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967133-5EB4-4A08-9798-A542F149E07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8650A7E7-6EC0-4A50-8079-D272ADF0BEB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8"/>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9" r:id="rId1"/>
    <p:sldLayoutId id="2147483781" r:id="rId2"/>
    <p:sldLayoutId id="2147483782" r:id="rId3"/>
    <p:sldLayoutId id="2147483775" r:id="rId4"/>
    <p:sldLayoutId id="2147483776" r:id="rId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533400" y="2466975"/>
            <a:ext cx="8153400" cy="2768600"/>
          </a:xfrm>
          <a:prstGeom prst="rect">
            <a:avLst/>
          </a:prstGeom>
          <a:noFill/>
          <a:ln w="9525">
            <a:noFill/>
            <a:miter lim="800000"/>
            <a:headEnd/>
            <a:tailEnd/>
          </a:ln>
        </p:spPr>
        <p:txBody>
          <a:bodyPr anchor="ctr"/>
          <a:lstStyle/>
          <a:p>
            <a:pPr algn="ctr"/>
            <a:r>
              <a:rPr lang="en-US" sz="4400" dirty="0">
                <a:latin typeface="Calibri" pitchFamily="34" charset="0"/>
              </a:rPr>
              <a:t>Network Coprocessor (</a:t>
            </a:r>
            <a:r>
              <a:rPr lang="en-US" sz="4400" dirty="0" smtClean="0">
                <a:latin typeface="Calibri" pitchFamily="34" charset="0"/>
              </a:rPr>
              <a:t>NETCP</a:t>
            </a:r>
            <a:r>
              <a:rPr lang="en-US" sz="4400" dirty="0">
                <a:latin typeface="Calibri" pitchFamily="34" charset="0"/>
              </a:rPr>
              <a:t>)</a:t>
            </a:r>
            <a:br>
              <a:rPr lang="en-US" sz="4400" dirty="0">
                <a:latin typeface="Calibri" pitchFamily="34" charset="0"/>
              </a:rPr>
            </a:br>
            <a:r>
              <a:rPr lang="en-US" sz="4400" dirty="0">
                <a:latin typeface="Calibri" pitchFamily="34" charset="0"/>
              </a:rPr>
              <a:t>Overview</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dirty="0" smtClean="0">
                <a:latin typeface="Calibri" pitchFamily="34" charset="0"/>
              </a:rPr>
              <a:t>L2 Classify Engine</a:t>
            </a:r>
          </a:p>
          <a:p>
            <a:pPr lvl="1">
              <a:lnSpc>
                <a:spcPct val="80000"/>
              </a:lnSpc>
            </a:pPr>
            <a:r>
              <a:rPr lang="en-US" sz="1600" dirty="0" smtClean="0">
                <a:latin typeface="Calibri" pitchFamily="34" charset="0"/>
              </a:rPr>
              <a:t>Used for matching L2 headers</a:t>
            </a:r>
          </a:p>
          <a:p>
            <a:pPr lvl="1">
              <a:lnSpc>
                <a:spcPct val="80000"/>
              </a:lnSpc>
            </a:pPr>
            <a:r>
              <a:rPr lang="en-US" sz="1600" dirty="0" smtClean="0">
                <a:latin typeface="Calibri" pitchFamily="34" charset="0"/>
              </a:rPr>
              <a:t>Example headers: MAC, VLAN, LLC snap</a:t>
            </a:r>
          </a:p>
          <a:p>
            <a:pPr>
              <a:lnSpc>
                <a:spcPct val="80000"/>
              </a:lnSpc>
            </a:pPr>
            <a:r>
              <a:rPr lang="en-US" sz="1600" dirty="0" smtClean="0">
                <a:latin typeface="Calibri" pitchFamily="34" charset="0"/>
              </a:rPr>
              <a:t>L3 Classify Engine 0</a:t>
            </a:r>
          </a:p>
          <a:p>
            <a:pPr lvl="1">
              <a:lnSpc>
                <a:spcPct val="80000"/>
              </a:lnSpc>
            </a:pPr>
            <a:r>
              <a:rPr lang="en-US" sz="1600" dirty="0" smtClean="0">
                <a:latin typeface="Calibri" pitchFamily="34" charset="0"/>
              </a:rPr>
              <a:t>Used for matching L3 headers</a:t>
            </a:r>
          </a:p>
          <a:p>
            <a:pPr lvl="1">
              <a:lnSpc>
                <a:spcPct val="80000"/>
              </a:lnSpc>
            </a:pPr>
            <a:r>
              <a:rPr lang="en-US" sz="1600" dirty="0" smtClean="0">
                <a:latin typeface="Calibri" pitchFamily="34" charset="0"/>
              </a:rPr>
              <a:t>Example headers: IPv4, IPv6, Custom L3</a:t>
            </a:r>
          </a:p>
          <a:p>
            <a:pPr lvl="1">
              <a:lnSpc>
                <a:spcPct val="80000"/>
              </a:lnSpc>
            </a:pPr>
            <a:r>
              <a:rPr lang="en-US" sz="1600" dirty="0" smtClean="0">
                <a:latin typeface="Calibri" pitchFamily="34" charset="0"/>
              </a:rPr>
              <a:t>Also match ESP headers and direct packets to SA via </a:t>
            </a:r>
            <a:r>
              <a:rPr lang="en-US" sz="1600" dirty="0" err="1" smtClean="0">
                <a:latin typeface="Calibri" pitchFamily="34" charset="0"/>
              </a:rPr>
              <a:t>Multicore</a:t>
            </a:r>
            <a:r>
              <a:rPr lang="en-US" sz="1600" dirty="0" smtClean="0">
                <a:latin typeface="Calibri" pitchFamily="34" charset="0"/>
              </a:rPr>
              <a:t> Navigator</a:t>
            </a:r>
          </a:p>
          <a:p>
            <a:pPr>
              <a:lnSpc>
                <a:spcPct val="80000"/>
              </a:lnSpc>
            </a:pPr>
            <a:r>
              <a:rPr lang="en-US" sz="1600" dirty="0" smtClean="0">
                <a:latin typeface="Calibri" pitchFamily="34" charset="0"/>
              </a:rPr>
              <a:t>L3 Classify Engine 1</a:t>
            </a:r>
          </a:p>
          <a:p>
            <a:pPr lvl="1">
              <a:lnSpc>
                <a:spcPct val="80000"/>
              </a:lnSpc>
            </a:pPr>
            <a:r>
              <a:rPr lang="en-US" sz="1600" dirty="0" smtClean="0">
                <a:latin typeface="Calibri" pitchFamily="34" charset="0"/>
              </a:rPr>
              <a:t>Typically used for matching L3 headers in IPSec tunnels</a:t>
            </a:r>
          </a:p>
          <a:p>
            <a:pPr lvl="1">
              <a:lnSpc>
                <a:spcPct val="80000"/>
              </a:lnSpc>
            </a:pPr>
            <a:r>
              <a:rPr lang="en-US" sz="1600" dirty="0" smtClean="0">
                <a:latin typeface="Calibri" pitchFamily="34" charset="0"/>
              </a:rPr>
              <a:t>Example headers: IPv4, IPv6, Custom L3</a:t>
            </a:r>
          </a:p>
          <a:p>
            <a:pPr>
              <a:lnSpc>
                <a:spcPct val="80000"/>
              </a:lnSpc>
            </a:pPr>
            <a:r>
              <a:rPr lang="en-US" sz="1600" dirty="0" smtClean="0">
                <a:latin typeface="Calibri" pitchFamily="34" charset="0"/>
              </a:rPr>
              <a:t>L4 Classify Engine</a:t>
            </a:r>
          </a:p>
          <a:p>
            <a:pPr lvl="1">
              <a:lnSpc>
                <a:spcPct val="80000"/>
              </a:lnSpc>
            </a:pPr>
            <a:r>
              <a:rPr lang="en-US" sz="1600" dirty="0" smtClean="0">
                <a:latin typeface="Calibri" pitchFamily="34" charset="0"/>
              </a:rPr>
              <a:t>Used for matching L4 Headers</a:t>
            </a:r>
          </a:p>
          <a:p>
            <a:pPr lvl="1">
              <a:lnSpc>
                <a:spcPct val="80000"/>
              </a:lnSpc>
            </a:pPr>
            <a:r>
              <a:rPr lang="en-US" sz="1600" dirty="0" smtClean="0">
                <a:latin typeface="Calibri" pitchFamily="34" charset="0"/>
              </a:rPr>
              <a:t>Example headers: UDP, TCP, Custom L4</a:t>
            </a:r>
          </a:p>
          <a:p>
            <a:pPr>
              <a:lnSpc>
                <a:spcPct val="80000"/>
              </a:lnSpc>
            </a:pPr>
            <a:r>
              <a:rPr lang="en-US" sz="1600" dirty="0" smtClean="0">
                <a:latin typeface="Calibri" pitchFamily="34" charset="0"/>
              </a:rPr>
              <a:t>Modify/Multi-Route Engines</a:t>
            </a:r>
          </a:p>
          <a:p>
            <a:pPr lvl="1">
              <a:lnSpc>
                <a:spcPct val="80000"/>
              </a:lnSpc>
            </a:pPr>
            <a:r>
              <a:rPr lang="en-US" sz="1600" dirty="0" smtClean="0">
                <a:latin typeface="Calibri" pitchFamily="34" charset="0"/>
              </a:rPr>
              <a:t>Used for Modification, Multi-route, and Statistics requests</a:t>
            </a:r>
          </a:p>
          <a:p>
            <a:pPr lvl="1">
              <a:lnSpc>
                <a:spcPct val="80000"/>
              </a:lnSpc>
            </a:pPr>
            <a:r>
              <a:rPr lang="en-US" sz="1600" dirty="0" smtClean="0">
                <a:latin typeface="Calibri" pitchFamily="34" charset="0"/>
              </a:rPr>
              <a:t>Modification Example: generate IP or UDP header checksums</a:t>
            </a:r>
          </a:p>
          <a:p>
            <a:pPr lvl="1">
              <a:lnSpc>
                <a:spcPct val="80000"/>
              </a:lnSpc>
            </a:pPr>
            <a:r>
              <a:rPr lang="en-US" sz="1600" dirty="0" smtClean="0">
                <a:latin typeface="Calibri" pitchFamily="34" charset="0"/>
              </a:rPr>
              <a:t>Multi-route Example: route a packet to multiple queues</a:t>
            </a:r>
          </a:p>
          <a:p>
            <a:pPr>
              <a:lnSpc>
                <a:spcPct val="80000"/>
              </a:lnSpc>
            </a:pPr>
            <a:r>
              <a:rPr lang="en-US" sz="1600" dirty="0" smtClean="0">
                <a:latin typeface="Calibri" pitchFamily="34" charset="0"/>
              </a:rPr>
              <a:t>PA Statistics Block</a:t>
            </a:r>
          </a:p>
          <a:p>
            <a:pPr lvl="1">
              <a:lnSpc>
                <a:spcPct val="80000"/>
              </a:lnSpc>
            </a:pPr>
            <a:r>
              <a:rPr lang="en-US" sz="1600" dirty="0" smtClean="0">
                <a:latin typeface="Calibri" pitchFamily="34" charset="0"/>
              </a:rPr>
              <a:t>Stores statistics for packets processed by the classify engines</a:t>
            </a:r>
          </a:p>
          <a:p>
            <a:pPr lvl="1">
              <a:lnSpc>
                <a:spcPct val="80000"/>
              </a:lnSpc>
            </a:pPr>
            <a:r>
              <a:rPr lang="en-US" sz="1600" dirty="0" smtClean="0">
                <a:latin typeface="Calibri" pitchFamily="34" charset="0"/>
              </a:rPr>
              <a:t>Statistics requests typically handled by Modify/Multi-route engines</a:t>
            </a:r>
          </a:p>
          <a:p>
            <a:pPr>
              <a:lnSpc>
                <a:spcPct val="80000"/>
              </a:lnSpc>
            </a:pPr>
            <a:r>
              <a:rPr lang="en-US" sz="1600" dirty="0" smtClean="0">
                <a:latin typeface="Calibri" pitchFamily="34" charset="0"/>
              </a:rPr>
              <a:t>Packet ID Manager</a:t>
            </a:r>
          </a:p>
          <a:p>
            <a:pPr lvl="1">
              <a:lnSpc>
                <a:spcPct val="80000"/>
              </a:lnSpc>
            </a:pPr>
            <a:r>
              <a:rPr lang="en-US" sz="1600" dirty="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3198874"/>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19088" y="142875"/>
            <a:ext cx="8645525" cy="666750"/>
          </a:xfrm>
        </p:spPr>
        <p:txBody>
          <a:bodyPr/>
          <a:lstStyle/>
          <a:p>
            <a:r>
              <a:rPr lang="sv-SE" altLang="zh-TW" sz="4000" dirty="0" smtClean="0"/>
              <a:t>SA: High Level Overview</a:t>
            </a:r>
            <a:endParaRPr lang="en-US" sz="4000" dirty="0" smtClean="0"/>
          </a:p>
        </p:txBody>
      </p:sp>
      <p:graphicFrame>
        <p:nvGraphicFramePr>
          <p:cNvPr id="121" name="Object 120"/>
          <p:cNvGraphicFramePr>
            <a:graphicFrameLocks noChangeAspect="1"/>
          </p:cNvGraphicFramePr>
          <p:nvPr/>
        </p:nvGraphicFramePr>
        <p:xfrm>
          <a:off x="1159181" y="1225869"/>
          <a:ext cx="7303904" cy="4565332"/>
        </p:xfrm>
        <a:graphic>
          <a:graphicData uri="http://schemas.openxmlformats.org/presentationml/2006/ole">
            <p:oleObj spid="_x0000_s8194" name="Visio" r:id="rId5" imgW="7388676" imgH="4618747"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3698427"/>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19088" y="142875"/>
            <a:ext cx="8645525" cy="666750"/>
          </a:xfrm>
        </p:spPr>
        <p:txBody>
          <a:bodyPr/>
          <a:lstStyle/>
          <a:p>
            <a:r>
              <a:rPr lang="sv-SE" altLang="zh-TW" sz="4000" dirty="0" smtClean="0"/>
              <a:t>GbE Switch: High Level Overview</a:t>
            </a:r>
            <a:endParaRPr lang="en-US" sz="4000" dirty="0" smtClean="0"/>
          </a:p>
        </p:txBody>
      </p:sp>
      <p:pic>
        <p:nvPicPr>
          <p:cNvPr id="9219" name="Picture 3"/>
          <p:cNvPicPr>
            <a:picLocks noChangeAspect="1" noChangeArrowheads="1"/>
          </p:cNvPicPr>
          <p:nvPr/>
        </p:nvPicPr>
        <p:blipFill>
          <a:blip r:embed="rId4" cstate="print"/>
          <a:srcRect/>
          <a:stretch>
            <a:fillRect/>
          </a:stretch>
        </p:blipFill>
        <p:spPr bwMode="auto">
          <a:xfrm>
            <a:off x="885374" y="1483632"/>
            <a:ext cx="7620000" cy="390525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4223381"/>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dirty="0"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6149" name="Text Box 117"/>
          <p:cNvSpPr txBox="1">
            <a:spLocks noChangeArrowheads="1"/>
          </p:cNvSpPr>
          <p:nvPr/>
        </p:nvSpPr>
        <p:spPr bwMode="auto">
          <a:xfrm>
            <a:off x="339725" y="909638"/>
            <a:ext cx="3694113" cy="1169551"/>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1</a:t>
            </a:r>
            <a:r>
              <a:rPr lang="en-US" sz="1400" dirty="0">
                <a:latin typeface="Calibri" pitchFamily="34" charset="0"/>
              </a:rPr>
              <a:t>: A </a:t>
            </a:r>
            <a:r>
              <a:rPr lang="en-US" sz="1400" dirty="0" smtClean="0">
                <a:latin typeface="Calibri" pitchFamily="34" charset="0"/>
              </a:rPr>
              <a:t>IPSec packet </a:t>
            </a:r>
            <a:r>
              <a:rPr lang="en-US" sz="1400" dirty="0">
                <a:latin typeface="Calibri" pitchFamily="34" charset="0"/>
              </a:rPr>
              <a:t>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7173" name="Text Box 117"/>
          <p:cNvSpPr txBox="1">
            <a:spLocks noChangeArrowheads="1"/>
          </p:cNvSpPr>
          <p:nvPr/>
        </p:nvSpPr>
        <p:spPr bwMode="auto">
          <a:xfrm>
            <a:off x="339725" y="765175"/>
            <a:ext cx="3703638" cy="1169551"/>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2</a:t>
            </a:r>
            <a:r>
              <a:rPr lang="en-US" sz="1400" dirty="0">
                <a:latin typeface="Calibri" pitchFamily="34" charset="0"/>
              </a:rPr>
              <a:t>: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3074"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dirty="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10255" name="Text Box 117"/>
          <p:cNvSpPr txBox="1">
            <a:spLocks noChangeArrowheads="1"/>
          </p:cNvSpPr>
          <p:nvPr/>
        </p:nvSpPr>
        <p:spPr bwMode="auto">
          <a:xfrm>
            <a:off x="339725" y="787400"/>
            <a:ext cx="3789363" cy="1384995"/>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a:t>
            </a:r>
            <a:r>
              <a:rPr lang="en-US" sz="1400" b="1" dirty="0" smtClean="0">
                <a:latin typeface="Calibri" pitchFamily="34" charset="0"/>
              </a:rPr>
              <a:t>3</a:t>
            </a:r>
            <a:r>
              <a:rPr lang="en-US" sz="1400" dirty="0" smtClean="0">
                <a:latin typeface="Calibri" pitchFamily="34" charset="0"/>
              </a:rPr>
              <a:t>: </a:t>
            </a:r>
            <a:r>
              <a:rPr lang="en-US" sz="1400" dirty="0">
                <a:latin typeface="Calibri" pitchFamily="34" charset="0"/>
              </a:rPr>
              <a:t>The packet is routed from the </a:t>
            </a:r>
            <a:r>
              <a:rPr lang="en-US" sz="1400" dirty="0" smtClean="0">
                <a:latin typeface="Calibri" pitchFamily="34" charset="0"/>
              </a:rPr>
              <a:t>L3 </a:t>
            </a:r>
            <a:r>
              <a:rPr lang="en-US" sz="1400" dirty="0">
                <a:latin typeface="Calibri" pitchFamily="34" charset="0"/>
              </a:rPr>
              <a:t>Classify </a:t>
            </a:r>
            <a:r>
              <a:rPr lang="en-US" sz="1400" dirty="0" smtClean="0">
                <a:latin typeface="Calibri" pitchFamily="34" charset="0"/>
              </a:rPr>
              <a:t>Engine 0, </a:t>
            </a:r>
            <a:r>
              <a:rPr lang="en-US" sz="1400" dirty="0">
                <a:latin typeface="Calibri" pitchFamily="34" charset="0"/>
              </a:rPr>
              <a:t>through the packet streaming switch to the PKTDMA controller. </a:t>
            </a:r>
            <a:r>
              <a:rPr lang="en-US" sz="1400" dirty="0" smtClean="0">
                <a:latin typeface="Calibri" pitchFamily="34" charset="0"/>
              </a:rPr>
              <a:t>When the IPv4 entry is matched with the SPI, the </a:t>
            </a:r>
            <a:r>
              <a:rPr lang="en-US" sz="1400" dirty="0">
                <a:latin typeface="Calibri" pitchFamily="34" charset="0"/>
              </a:rPr>
              <a:t>PKTDMA will then transfer the packet from the NETCP to </a:t>
            </a:r>
            <a:r>
              <a:rPr lang="en-US" sz="1400" dirty="0" smtClean="0">
                <a:latin typeface="Calibri" pitchFamily="34" charset="0"/>
              </a:rPr>
              <a:t>the SA1 transmit queue.</a:t>
            </a:r>
            <a:endParaRPr lang="en-US" sz="1400" dirty="0">
              <a:latin typeface="Calibri" pitchFamily="34" charset="0"/>
            </a:endParaRP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803220" y="1998906"/>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285999" y="1193800"/>
            <a:ext cx="1878013" cy="4372429"/>
          </a:xfrm>
          <a:prstGeom prst="line">
            <a:avLst/>
          </a:prstGeom>
          <a:noFill/>
          <a:ln w="76200">
            <a:solidFill>
              <a:srgbClr val="FF0000"/>
            </a:solidFill>
            <a:round/>
            <a:headEnd/>
            <a:tailEnd type="triangle" w="med" len="med"/>
          </a:ln>
        </p:spPr>
        <p:txBody>
          <a:bodyPr wrap="none" anchor="ctr"/>
          <a:lstStyle/>
          <a:p>
            <a:endParaRPr lang="en-US"/>
          </a:p>
        </p:txBody>
      </p:sp>
      <p:sp>
        <p:nvSpPr>
          <p:cNvPr id="19" name="AutoShape 127"/>
          <p:cNvSpPr>
            <a:spLocks noChangeArrowheads="1"/>
          </p:cNvSpPr>
          <p:nvPr/>
        </p:nvSpPr>
        <p:spPr bwMode="auto">
          <a:xfrm>
            <a:off x="7835900" y="2174180"/>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dirty="0" smtClean="0">
                <a:latin typeface="Calibri" pitchFamily="34" charset="0"/>
              </a:rPr>
              <a:t>PDSP1 </a:t>
            </a:r>
            <a:r>
              <a:rPr lang="en-US" sz="1200" dirty="0">
                <a:latin typeface="Calibri" pitchFamily="34" charset="0"/>
              </a:rPr>
              <a:t>LUT1 matches </a:t>
            </a:r>
            <a:r>
              <a:rPr lang="en-US" sz="1200" dirty="0" smtClean="0">
                <a:latin typeface="Calibri" pitchFamily="34" charset="0"/>
              </a:rPr>
              <a:t>IPv4 entry</a:t>
            </a:r>
            <a:r>
              <a:rPr lang="en-US" sz="1200" dirty="0">
                <a:latin typeface="Calibri" pitchFamily="34" charset="0"/>
              </a:rPr>
              <a: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6163"/>
                                        </p:tgtEl>
                                        <p:attrNameLst>
                                          <p:attrName>style.visibility</p:attrName>
                                        </p:attrNameLst>
                                      </p:cBhvr>
                                      <p:to>
                                        <p:strVal val="visible"/>
                                      </p:to>
                                    </p:set>
                                    <p:animEffect transition="in" filter="wipe(right)">
                                      <p:cBhvr>
                                        <p:cTn id="13" dur="500"/>
                                        <p:tgtEl>
                                          <p:spTgt spid="616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92902"/>
                                        </p:tgtEl>
                                        <p:attrNameLst>
                                          <p:attrName>style.visibility</p:attrName>
                                        </p:attrNameLst>
                                      </p:cBhvr>
                                      <p:to>
                                        <p:strVal val="visible"/>
                                      </p:to>
                                    </p:set>
                                    <p:animEffect transition="in" filter="wipe(up)">
                                      <p:cBhvr>
                                        <p:cTn id="17"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10255" name="Text Box 117"/>
          <p:cNvSpPr txBox="1">
            <a:spLocks noChangeArrowheads="1"/>
          </p:cNvSpPr>
          <p:nvPr/>
        </p:nvSpPr>
        <p:spPr bwMode="auto">
          <a:xfrm>
            <a:off x="339725" y="787400"/>
            <a:ext cx="3789363" cy="1169551"/>
          </a:xfrm>
          <a:prstGeom prst="rect">
            <a:avLst/>
          </a:prstGeom>
          <a:noFill/>
          <a:ln w="9525">
            <a:noFill/>
            <a:miter lim="800000"/>
            <a:headEnd/>
            <a:tailEnd/>
          </a:ln>
        </p:spPr>
        <p:txBody>
          <a:bodyPr>
            <a:spAutoFit/>
          </a:bodyPr>
          <a:lstStyle/>
          <a:p>
            <a:pPr algn="l">
              <a:spcBef>
                <a:spcPct val="50000"/>
              </a:spcBef>
            </a:pPr>
            <a:r>
              <a:rPr lang="en-US" sz="1400" b="1" dirty="0" smtClean="0">
                <a:latin typeface="Calibri" pitchFamily="34" charset="0"/>
              </a:rPr>
              <a:t>Step 4</a:t>
            </a:r>
            <a:r>
              <a:rPr lang="en-US" sz="1400" dirty="0" smtClean="0">
                <a:latin typeface="Calibri" pitchFamily="34" charset="0"/>
              </a:rPr>
              <a:t>: Once the data transfer from the SA1 transmit queue to the NETCP has completed, the PKTDMA controller transfers the packet through the packet streaming switch to the SA, where the packet is decrypted and authenticated.</a:t>
            </a:r>
            <a:endParaRPr lang="en-US" sz="1400" dirty="0">
              <a:latin typeface="Calibri" pitchFamily="34" charset="0"/>
            </a:endParaRP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4338" name="Visio" r:id="rId5" imgW="7083552" imgH="9183672" progId="Visio.Drawing.11">
              <p:embed/>
            </p:oleObj>
          </a:graphicData>
        </a:graphic>
      </p:graphicFrame>
      <p:sp>
        <p:nvSpPr>
          <p:cNvPr id="6165" name="PPTShape_2"/>
          <p:cNvSpPr>
            <a:spLocks noChangeShapeType="1"/>
          </p:cNvSpPr>
          <p:nvPr/>
        </p:nvSpPr>
        <p:spPr bwMode="auto">
          <a:xfrm flipV="1">
            <a:off x="5150076" y="1984392"/>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19" name="Line 19"/>
          <p:cNvSpPr>
            <a:spLocks noChangeShapeType="1"/>
          </p:cNvSpPr>
          <p:nvPr/>
        </p:nvSpPr>
        <p:spPr bwMode="auto">
          <a:xfrm flipV="1">
            <a:off x="2329543" y="1304924"/>
            <a:ext cx="2285320" cy="4254046"/>
          </a:xfrm>
          <a:prstGeom prst="line">
            <a:avLst/>
          </a:prstGeom>
          <a:noFill/>
          <a:ln w="76200">
            <a:solidFill>
              <a:srgbClr val="FF0000"/>
            </a:solidFill>
            <a:round/>
            <a:headEnd/>
            <a:tailEnd type="triangle" w="med" len="med"/>
          </a:ln>
        </p:spPr>
        <p:txBody>
          <a:bodyPr wrap="none" anchor="ctr"/>
          <a:lstStyle/>
          <a:p>
            <a:endParaRPr lang="en-US"/>
          </a:p>
        </p:txBody>
      </p:sp>
      <p:sp>
        <p:nvSpPr>
          <p:cNvPr id="20" name="PPTShape_0"/>
          <p:cNvSpPr>
            <a:spLocks noChangeShapeType="1"/>
          </p:cNvSpPr>
          <p:nvPr/>
        </p:nvSpPr>
        <p:spPr bwMode="auto">
          <a:xfrm flipV="1">
            <a:off x="4638675" y="1117600"/>
            <a:ext cx="1181554" cy="15653"/>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165"/>
                                        </p:tgtEl>
                                        <p:attrNameLst>
                                          <p:attrName>style.visibility</p:attrName>
                                        </p:attrNameLst>
                                      </p:cBhvr>
                                      <p:to>
                                        <p:strVal val="visible"/>
                                      </p:to>
                                    </p:set>
                                    <p:animEffect transition="in" filter="wipe(right)">
                                      <p:cBhvr>
                                        <p:cTn id="15" dur="500"/>
                                        <p:tgtEl>
                                          <p:spTgt spid="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10255" name="Text Box 117"/>
          <p:cNvSpPr txBox="1">
            <a:spLocks noChangeArrowheads="1"/>
          </p:cNvSpPr>
          <p:nvPr/>
        </p:nvSpPr>
        <p:spPr bwMode="auto">
          <a:xfrm>
            <a:off x="339725" y="787400"/>
            <a:ext cx="3789363" cy="1169551"/>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a:t>
            </a:r>
            <a:r>
              <a:rPr lang="en-US" sz="1400" b="1" dirty="0" smtClean="0">
                <a:latin typeface="Calibri" pitchFamily="34" charset="0"/>
              </a:rPr>
              <a:t>5</a:t>
            </a:r>
            <a:r>
              <a:rPr lang="en-US" sz="1400" dirty="0" smtClean="0">
                <a:latin typeface="Calibri" pitchFamily="34" charset="0"/>
              </a:rPr>
              <a:t>: </a:t>
            </a:r>
            <a:r>
              <a:rPr lang="en-US" sz="1400" dirty="0">
                <a:latin typeface="Calibri" pitchFamily="34" charset="0"/>
              </a:rPr>
              <a:t>The packet is routed from </a:t>
            </a:r>
            <a:r>
              <a:rPr lang="en-US" sz="1400" dirty="0" smtClean="0">
                <a:latin typeface="Calibri" pitchFamily="34" charset="0"/>
              </a:rPr>
              <a:t>the SA, </a:t>
            </a:r>
            <a:r>
              <a:rPr lang="en-US" sz="1400" dirty="0">
                <a:latin typeface="Calibri" pitchFamily="34" charset="0"/>
              </a:rPr>
              <a:t>through the packet streaming switch to the PKTDMA controller. The PKTDMA will then transfer the packet from the NETCP to </a:t>
            </a:r>
            <a:r>
              <a:rPr lang="en-US" sz="1400" dirty="0" smtClean="0">
                <a:latin typeface="Calibri" pitchFamily="34" charset="0"/>
              </a:rPr>
              <a:t>the PDSP2 transmit queue.</a:t>
            </a:r>
            <a:endParaRPr lang="en-US" sz="1400" dirty="0">
              <a:latin typeface="Calibri" pitchFamily="34" charset="0"/>
            </a:endParaRP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6386"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294791" y="1193800"/>
            <a:ext cx="1869220" cy="2032977"/>
          </a:xfrm>
          <a:prstGeom prst="line">
            <a:avLst/>
          </a:prstGeom>
          <a:noFill/>
          <a:ln w="76200">
            <a:solidFill>
              <a:srgbClr val="FF0000"/>
            </a:solidFill>
            <a:round/>
            <a:headEnd/>
            <a:tailEnd type="triangle" w="med" len="med"/>
          </a:ln>
        </p:spPr>
        <p:txBody>
          <a:bodyPr wrap="none" anchor="ctr"/>
          <a:lstStyle/>
          <a:p>
            <a:endParaRPr lang="en-US"/>
          </a:p>
        </p:txBody>
      </p:sp>
      <p:sp>
        <p:nvSpPr>
          <p:cNvPr id="20" name="PPTShape_1"/>
          <p:cNvSpPr>
            <a:spLocks noChangeShapeType="1"/>
          </p:cNvSpPr>
          <p:nvPr/>
        </p:nvSpPr>
        <p:spPr bwMode="auto">
          <a:xfrm flipH="1">
            <a:off x="5263661"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92902"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sp>
        <p:nvSpPr>
          <p:cNvPr id="10255" name="Text Box 117"/>
          <p:cNvSpPr txBox="1">
            <a:spLocks noChangeArrowheads="1"/>
          </p:cNvSpPr>
          <p:nvPr/>
        </p:nvSpPr>
        <p:spPr bwMode="auto">
          <a:xfrm>
            <a:off x="339725" y="787400"/>
            <a:ext cx="3789363" cy="1169551"/>
          </a:xfrm>
          <a:prstGeom prst="rect">
            <a:avLst/>
          </a:prstGeom>
          <a:noFill/>
          <a:ln w="9525">
            <a:noFill/>
            <a:miter lim="800000"/>
            <a:headEnd/>
            <a:tailEnd/>
          </a:ln>
        </p:spPr>
        <p:txBody>
          <a:bodyPr>
            <a:spAutoFit/>
          </a:bodyPr>
          <a:lstStyle/>
          <a:p>
            <a:pPr algn="l">
              <a:spcBef>
                <a:spcPct val="50000"/>
              </a:spcBef>
            </a:pPr>
            <a:r>
              <a:rPr lang="en-US" sz="1400" b="1" dirty="0" smtClean="0">
                <a:latin typeface="Calibri" pitchFamily="34" charset="0"/>
              </a:rPr>
              <a:t>Step 6</a:t>
            </a:r>
            <a:r>
              <a:rPr lang="en-US" sz="1400" dirty="0" smtClean="0">
                <a:latin typeface="Calibri" pitchFamily="34" charset="0"/>
              </a:rPr>
              <a:t>: Once the data transfer from PDSP2 transmit queue to the NETCP has completed, the PKTDMA controller transfers the packet through the packet streaming switch to the L3 Classify Engine 1.</a:t>
            </a:r>
            <a:endParaRPr lang="en-US" sz="1400" dirty="0">
              <a:latin typeface="Calibri" pitchFamily="34" charset="0"/>
            </a:endParaRP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5362" name="Visio" r:id="rId5" imgW="7083552" imgH="9183672" progId="Visio.Drawing.11">
              <p:embed/>
            </p:oleObj>
          </a:graphicData>
        </a:graphic>
      </p:graphicFrame>
      <p:sp>
        <p:nvSpPr>
          <p:cNvPr id="19" name="Line 19"/>
          <p:cNvSpPr>
            <a:spLocks noChangeShapeType="1"/>
          </p:cNvSpPr>
          <p:nvPr/>
        </p:nvSpPr>
        <p:spPr bwMode="auto">
          <a:xfrm flipV="1">
            <a:off x="2303585" y="1304924"/>
            <a:ext cx="2311278" cy="1913061"/>
          </a:xfrm>
          <a:prstGeom prst="line">
            <a:avLst/>
          </a:prstGeom>
          <a:noFill/>
          <a:ln w="76200">
            <a:solidFill>
              <a:srgbClr val="FF0000"/>
            </a:solidFill>
            <a:round/>
            <a:headEnd/>
            <a:tailEnd type="triangle" w="med" len="med"/>
          </a:ln>
        </p:spPr>
        <p:txBody>
          <a:bodyPr wrap="none" anchor="ctr"/>
          <a:lstStyle/>
          <a:p>
            <a:endParaRPr lang="en-US"/>
          </a:p>
        </p:txBody>
      </p:sp>
      <p:sp>
        <p:nvSpPr>
          <p:cNvPr id="20" name="PPTShape_0"/>
          <p:cNvSpPr>
            <a:spLocks noChangeShapeType="1"/>
          </p:cNvSpPr>
          <p:nvPr/>
        </p:nvSpPr>
        <p:spPr bwMode="auto">
          <a:xfrm flipV="1">
            <a:off x="4638675" y="1117600"/>
            <a:ext cx="1181554" cy="15653"/>
          </a:xfrm>
          <a:prstGeom prst="line">
            <a:avLst/>
          </a:prstGeom>
          <a:noFill/>
          <a:ln w="76200">
            <a:solidFill>
              <a:srgbClr val="FF0000"/>
            </a:solidFill>
            <a:round/>
            <a:headEnd/>
            <a:tailEnd type="triangle" w="med" len="med"/>
          </a:ln>
        </p:spPr>
        <p:txBody>
          <a:bodyPr wrap="none" anchor="ctr"/>
          <a:lstStyle/>
          <a:p>
            <a:endParaRPr lang="en-US"/>
          </a:p>
        </p:txBody>
      </p:sp>
      <p:sp>
        <p:nvSpPr>
          <p:cNvPr id="22" name="PPTShape_1"/>
          <p:cNvSpPr>
            <a:spLocks noChangeShapeType="1"/>
          </p:cNvSpPr>
          <p:nvPr/>
        </p:nvSpPr>
        <p:spPr bwMode="auto">
          <a:xfrm flipH="1">
            <a:off x="5887914" y="2818056"/>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Hardware </a:t>
            </a:r>
            <a:r>
              <a:rPr lang="en-US" sz="4000" dirty="0">
                <a:latin typeface="Calibri" pitchFamily="34" charset="0"/>
              </a:rPr>
              <a:t>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69551"/>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a:t>
            </a:r>
            <a:r>
              <a:rPr lang="en-US" sz="1400" b="1" dirty="0" smtClean="0">
                <a:latin typeface="Calibri" pitchFamily="34" charset="0"/>
              </a:rPr>
              <a:t>7</a:t>
            </a:r>
            <a:r>
              <a:rPr lang="en-US" sz="1400" dirty="0" smtClean="0">
                <a:latin typeface="Calibri" pitchFamily="34" charset="0"/>
              </a:rPr>
              <a:t>: </a:t>
            </a:r>
            <a:r>
              <a:rPr lang="en-US" sz="1400" dirty="0">
                <a:latin typeface="Calibri" pitchFamily="34" charset="0"/>
              </a:rPr>
              <a:t>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8062913" y="3035911"/>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dirty="0" smtClean="0">
                <a:latin typeface="Calibri" pitchFamily="34" charset="0"/>
              </a:rPr>
              <a:t>PDSP2 </a:t>
            </a:r>
            <a:r>
              <a:rPr lang="en-US" sz="1200" dirty="0">
                <a:latin typeface="Calibri" pitchFamily="34" charset="0"/>
              </a:rPr>
              <a:t>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5" y="2828315"/>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a:t>
            </a:r>
            <a:r>
              <a:rPr lang="en-US" sz="4000" dirty="0">
                <a:latin typeface="Calibri" pitchFamily="34" charset="0"/>
              </a:rPr>
              <a:t>Hardware Processing</a:t>
            </a:r>
          </a:p>
        </p:txBody>
      </p:sp>
      <p:sp>
        <p:nvSpPr>
          <p:cNvPr id="9221" name="Text Box 117"/>
          <p:cNvSpPr txBox="1">
            <a:spLocks noChangeArrowheads="1"/>
          </p:cNvSpPr>
          <p:nvPr/>
        </p:nvSpPr>
        <p:spPr bwMode="auto">
          <a:xfrm>
            <a:off x="328613" y="742950"/>
            <a:ext cx="3919537" cy="1169551"/>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a:t>
            </a:r>
            <a:r>
              <a:rPr lang="en-US" sz="1400" b="1" dirty="0" smtClean="0">
                <a:latin typeface="Calibri" pitchFamily="34" charset="0"/>
              </a:rPr>
              <a:t>8</a:t>
            </a:r>
            <a:r>
              <a:rPr lang="en-US" sz="1400" dirty="0" smtClean="0">
                <a:latin typeface="Calibri" pitchFamily="34" charset="0"/>
              </a:rPr>
              <a:t>: </a:t>
            </a:r>
            <a:r>
              <a:rPr lang="en-US" sz="1400" dirty="0">
                <a:latin typeface="Calibri" pitchFamily="34" charset="0"/>
              </a:rPr>
              <a:t>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dirty="0" smtClean="0">
                <a:latin typeface="Calibri" pitchFamily="34" charset="0"/>
              </a:rPr>
              <a:t>Receive </a:t>
            </a:r>
            <a:r>
              <a:rPr lang="en-US" sz="4000" dirty="0">
                <a:latin typeface="Calibri" pitchFamily="34" charset="0"/>
              </a:rPr>
              <a:t>Hardware Processing</a:t>
            </a:r>
          </a:p>
        </p:txBody>
      </p:sp>
      <p:sp>
        <p:nvSpPr>
          <p:cNvPr id="10255" name="Text Box 117"/>
          <p:cNvSpPr txBox="1">
            <a:spLocks noChangeArrowheads="1"/>
          </p:cNvSpPr>
          <p:nvPr/>
        </p:nvSpPr>
        <p:spPr bwMode="auto">
          <a:xfrm>
            <a:off x="339725" y="787400"/>
            <a:ext cx="3789363" cy="1384995"/>
          </a:xfrm>
          <a:prstGeom prst="rect">
            <a:avLst/>
          </a:prstGeom>
          <a:noFill/>
          <a:ln w="9525">
            <a:noFill/>
            <a:miter lim="800000"/>
            <a:headEnd/>
            <a:tailEnd/>
          </a:ln>
        </p:spPr>
        <p:txBody>
          <a:bodyPr>
            <a:spAutoFit/>
          </a:bodyPr>
          <a:lstStyle/>
          <a:p>
            <a:pPr algn="l">
              <a:spcBef>
                <a:spcPct val="50000"/>
              </a:spcBef>
            </a:pPr>
            <a:r>
              <a:rPr lang="en-US" sz="1400" b="1" dirty="0">
                <a:latin typeface="Calibri" pitchFamily="34" charset="0"/>
              </a:rPr>
              <a:t>Step </a:t>
            </a:r>
            <a:r>
              <a:rPr lang="en-US" sz="1400" b="1" dirty="0" smtClean="0">
                <a:latin typeface="Calibri" pitchFamily="34" charset="0"/>
              </a:rPr>
              <a:t>9</a:t>
            </a:r>
            <a:r>
              <a:rPr lang="en-US" sz="1400" dirty="0" smtClean="0">
                <a:latin typeface="Calibri" pitchFamily="34" charset="0"/>
              </a:rPr>
              <a:t>: </a:t>
            </a:r>
            <a:r>
              <a:rPr lang="en-US" sz="1400" dirty="0">
                <a:latin typeface="Calibri" pitchFamily="34" charset="0"/>
              </a:rPr>
              <a:t>The packet is routed from the L4 Classify Engine, through the packet streaming switch to the PKTDMA controller. The PKTDMA will then transfer the packet from the NETCP to host queue 900</a:t>
            </a:r>
            <a:r>
              <a:rPr lang="en-US" sz="1400" dirty="0" smtClean="0">
                <a:latin typeface="Calibri" pitchFamily="34" charset="0"/>
              </a:rPr>
              <a:t>. From here the host can do processing on the receive packet.</a:t>
            </a:r>
            <a:endParaRPr lang="en-US" sz="1400" dirty="0">
              <a:latin typeface="Calibri" pitchFamily="34" charset="0"/>
            </a:endParaRP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dirty="0" smtClean="0"/>
              <a:t>Additional Questions?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164941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15"/>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3" name="Rectangle 2"/>
          <p:cNvSpPr>
            <a:spLocks noGrp="1" noChangeArrowheads="1"/>
          </p:cNvSpPr>
          <p:nvPr>
            <p:ph type="title"/>
          </p:nvPr>
        </p:nvSpPr>
        <p:spPr>
          <a:xfrm>
            <a:off x="119063" y="76200"/>
            <a:ext cx="9024937" cy="762000"/>
          </a:xfrm>
        </p:spPr>
        <p:txBody>
          <a:bodyPr/>
          <a:lstStyle/>
          <a:p>
            <a:r>
              <a:rPr lang="en-US" altLang="zh-TW" sz="3800" dirty="0" smtClean="0"/>
              <a:t>What is the Network Coprocessor (</a:t>
            </a:r>
            <a:r>
              <a:rPr lang="en-US" altLang="zh-TW" sz="3800" dirty="0" err="1" smtClean="0"/>
              <a:t>NetCP</a:t>
            </a:r>
            <a:r>
              <a:rPr lang="en-US" altLang="zh-TW" sz="3800" dirty="0" smtClean="0"/>
              <a:t>)?</a:t>
            </a:r>
            <a:endParaRPr lang="en-US" sz="3800" dirty="0" smtClean="0"/>
          </a:p>
        </p:txBody>
      </p:sp>
      <p:grpSp>
        <p:nvGrpSpPr>
          <p:cNvPr id="10244" name="Group 419"/>
          <p:cNvGrpSpPr>
            <a:grpSpLocks noChangeAspect="1"/>
          </p:cNvGrpSpPr>
          <p:nvPr/>
        </p:nvGrpSpPr>
        <p:grpSpPr bwMode="auto">
          <a:xfrm>
            <a:off x="65617" y="838200"/>
            <a:ext cx="5816600" cy="5915025"/>
            <a:chOff x="0" y="552"/>
            <a:chExt cx="3479" cy="3538"/>
          </a:xfrm>
        </p:grpSpPr>
        <p:sp>
          <p:nvSpPr>
            <p:cNvPr id="10246"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10247" name="Group 620"/>
            <p:cNvGrpSpPr>
              <a:grpSpLocks/>
            </p:cNvGrpSpPr>
            <p:nvPr/>
          </p:nvGrpSpPr>
          <p:grpSpPr bwMode="auto">
            <a:xfrm>
              <a:off x="162" y="563"/>
              <a:ext cx="3306" cy="3350"/>
              <a:chOff x="162" y="563"/>
              <a:chExt cx="3306" cy="3350"/>
            </a:xfrm>
          </p:grpSpPr>
          <p:sp>
            <p:nvSpPr>
              <p:cNvPr id="10456"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457"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8"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9" name="Rectangle 423"/>
              <p:cNvSpPr>
                <a:spLocks noChangeArrowheads="1"/>
              </p:cNvSpPr>
              <p:nvPr/>
            </p:nvSpPr>
            <p:spPr bwMode="auto">
              <a:xfrm>
                <a:off x="1174" y="2208"/>
                <a:ext cx="971"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0"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1"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2"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63" name="Rectangle 427"/>
              <p:cNvSpPr>
                <a:spLocks noChangeArrowheads="1"/>
              </p:cNvSpPr>
              <p:nvPr/>
            </p:nvSpPr>
            <p:spPr bwMode="auto">
              <a:xfrm>
                <a:off x="1389" y="922"/>
                <a:ext cx="18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64"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 name="Rectangle 429"/>
              <p:cNvSpPr>
                <a:spLocks noChangeArrowheads="1"/>
              </p:cNvSpPr>
              <p:nvPr/>
            </p:nvSpPr>
            <p:spPr bwMode="auto">
              <a:xfrm>
                <a:off x="1416" y="724"/>
                <a:ext cx="1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10466" name="Rectangle 430"/>
              <p:cNvSpPr>
                <a:spLocks noChangeArrowheads="1"/>
              </p:cNvSpPr>
              <p:nvPr/>
            </p:nvSpPr>
            <p:spPr bwMode="auto">
              <a:xfrm>
                <a:off x="1400" y="788"/>
                <a:ext cx="17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10467"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8" name="Rectangle 432"/>
              <p:cNvSpPr>
                <a:spLocks noChangeArrowheads="1"/>
              </p:cNvSpPr>
              <p:nvPr/>
            </p:nvSpPr>
            <p:spPr bwMode="auto">
              <a:xfrm>
                <a:off x="436" y="739"/>
                <a:ext cx="18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69" name="Rectangle 433"/>
              <p:cNvSpPr>
                <a:spLocks noChangeArrowheads="1"/>
              </p:cNvSpPr>
              <p:nvPr/>
            </p:nvSpPr>
            <p:spPr bwMode="auto">
              <a:xfrm>
                <a:off x="355" y="804"/>
                <a:ext cx="32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70"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1"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2"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3"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4"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75"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77"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8" name="Rectangle 442"/>
              <p:cNvSpPr>
                <a:spLocks noChangeArrowheads="1"/>
              </p:cNvSpPr>
              <p:nvPr/>
            </p:nvSpPr>
            <p:spPr bwMode="auto">
              <a:xfrm>
                <a:off x="2709" y="578"/>
                <a:ext cx="657"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10479" name="Rectangle 443"/>
              <p:cNvSpPr>
                <a:spLocks noChangeArrowheads="1"/>
              </p:cNvSpPr>
              <p:nvPr/>
            </p:nvSpPr>
            <p:spPr bwMode="auto">
              <a:xfrm>
                <a:off x="2817" y="654"/>
                <a:ext cx="46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10480"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81"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2"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3"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84"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85"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86"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7"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8"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89"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0"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91"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2"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3"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494"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5"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96"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497"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8"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9"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00"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01"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02"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10503"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4"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05"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10506"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07" name="Rectangle 471"/>
              <p:cNvSpPr>
                <a:spLocks noChangeArrowheads="1"/>
              </p:cNvSpPr>
              <p:nvPr/>
            </p:nvSpPr>
            <p:spPr bwMode="auto">
              <a:xfrm>
                <a:off x="355" y="1621"/>
                <a:ext cx="18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508" name="Rectangle 472"/>
              <p:cNvSpPr>
                <a:spLocks noChangeArrowheads="1"/>
              </p:cNvSpPr>
              <p:nvPr/>
            </p:nvSpPr>
            <p:spPr bwMode="auto">
              <a:xfrm>
                <a:off x="258" y="1691"/>
                <a:ext cx="3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509"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0" name="Rectangle 474"/>
              <p:cNvSpPr>
                <a:spLocks noChangeArrowheads="1"/>
              </p:cNvSpPr>
              <p:nvPr/>
            </p:nvSpPr>
            <p:spPr bwMode="auto">
              <a:xfrm>
                <a:off x="248" y="1149"/>
                <a:ext cx="375"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10511"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2" name="Rectangle 476"/>
              <p:cNvSpPr>
                <a:spLocks noChangeArrowheads="1"/>
              </p:cNvSpPr>
              <p:nvPr/>
            </p:nvSpPr>
            <p:spPr bwMode="auto">
              <a:xfrm>
                <a:off x="302" y="1309"/>
                <a:ext cx="29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513"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4" name="Rectangle 478"/>
              <p:cNvSpPr>
                <a:spLocks noChangeArrowheads="1"/>
              </p:cNvSpPr>
              <p:nvPr/>
            </p:nvSpPr>
            <p:spPr bwMode="auto">
              <a:xfrm>
                <a:off x="280" y="1460"/>
                <a:ext cx="33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515"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10516"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17"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18"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10519"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20"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21"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10522"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23"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4" name="Rectangle 488"/>
              <p:cNvSpPr>
                <a:spLocks noChangeArrowheads="1"/>
              </p:cNvSpPr>
              <p:nvPr/>
            </p:nvSpPr>
            <p:spPr bwMode="auto">
              <a:xfrm>
                <a:off x="442" y="616"/>
                <a:ext cx="64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525"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26"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10527"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28"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29"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530"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31"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32" name="Rectangle 496"/>
              <p:cNvSpPr>
                <a:spLocks noChangeArrowheads="1"/>
              </p:cNvSpPr>
              <p:nvPr/>
            </p:nvSpPr>
            <p:spPr bwMode="auto">
              <a:xfrm rot="-5400000">
                <a:off x="1956" y="339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33" name="Rectangle 497"/>
              <p:cNvSpPr>
                <a:spLocks noChangeArrowheads="1"/>
              </p:cNvSpPr>
              <p:nvPr/>
            </p:nvSpPr>
            <p:spPr bwMode="auto">
              <a:xfrm rot="-5400000">
                <a:off x="1953" y="3338"/>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34" name="Rectangle 498"/>
              <p:cNvSpPr>
                <a:spLocks noChangeArrowheads="1"/>
              </p:cNvSpPr>
              <p:nvPr/>
            </p:nvSpPr>
            <p:spPr bwMode="auto">
              <a:xfrm rot="-5400000">
                <a:off x="1970" y="329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35" name="Rectangle 499"/>
              <p:cNvSpPr>
                <a:spLocks noChangeArrowheads="1"/>
              </p:cNvSpPr>
              <p:nvPr/>
            </p:nvSpPr>
            <p:spPr bwMode="auto">
              <a:xfrm rot="-5400000">
                <a:off x="1951" y="3250"/>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536" name="Rectangle 500"/>
              <p:cNvSpPr>
                <a:spLocks noChangeArrowheads="1"/>
              </p:cNvSpPr>
              <p:nvPr/>
            </p:nvSpPr>
            <p:spPr bwMode="auto">
              <a:xfrm rot="-5400000">
                <a:off x="1970" y="320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7" name="Rectangle 501"/>
              <p:cNvSpPr>
                <a:spLocks noChangeArrowheads="1"/>
              </p:cNvSpPr>
              <p:nvPr/>
            </p:nvSpPr>
            <p:spPr bwMode="auto">
              <a:xfrm rot="-5400000">
                <a:off x="1970" y="3182"/>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8" name="Rectangle 502"/>
              <p:cNvSpPr>
                <a:spLocks noChangeArrowheads="1"/>
              </p:cNvSpPr>
              <p:nvPr/>
            </p:nvSpPr>
            <p:spPr bwMode="auto">
              <a:xfrm rot="-5400000">
                <a:off x="1948" y="3068"/>
                <a:ext cx="8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539"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40"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41" name="Rectangle 506"/>
              <p:cNvSpPr>
                <a:spLocks noChangeArrowheads="1"/>
              </p:cNvSpPr>
              <p:nvPr/>
            </p:nvSpPr>
            <p:spPr bwMode="auto">
              <a:xfrm rot="-5400000">
                <a:off x="1150" y="338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42" name="Rectangle 507"/>
              <p:cNvSpPr>
                <a:spLocks noChangeArrowheads="1"/>
              </p:cNvSpPr>
              <p:nvPr/>
            </p:nvSpPr>
            <p:spPr bwMode="auto">
              <a:xfrm rot="-5400000">
                <a:off x="1147" y="3329"/>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43" name="Rectangle 508"/>
              <p:cNvSpPr>
                <a:spLocks noChangeArrowheads="1"/>
              </p:cNvSpPr>
              <p:nvPr/>
            </p:nvSpPr>
            <p:spPr bwMode="auto">
              <a:xfrm rot="-5400000">
                <a:off x="1164" y="328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44" name="Rectangle 509"/>
              <p:cNvSpPr>
                <a:spLocks noChangeArrowheads="1"/>
              </p:cNvSpPr>
              <p:nvPr/>
            </p:nvSpPr>
            <p:spPr bwMode="auto">
              <a:xfrm rot="-5400000">
                <a:off x="1154" y="3249"/>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545" name="Rectangle 510"/>
              <p:cNvSpPr>
                <a:spLocks noChangeArrowheads="1"/>
              </p:cNvSpPr>
              <p:nvPr/>
            </p:nvSpPr>
            <p:spPr bwMode="auto">
              <a:xfrm rot="-5400000">
                <a:off x="1164" y="321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6" name="Rectangle 511"/>
              <p:cNvSpPr>
                <a:spLocks noChangeArrowheads="1"/>
              </p:cNvSpPr>
              <p:nvPr/>
            </p:nvSpPr>
            <p:spPr bwMode="auto">
              <a:xfrm rot="-5400000">
                <a:off x="1164" y="319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7" name="Rectangle 512"/>
              <p:cNvSpPr>
                <a:spLocks noChangeArrowheads="1"/>
              </p:cNvSpPr>
              <p:nvPr/>
            </p:nvSpPr>
            <p:spPr bwMode="auto">
              <a:xfrm rot="-5400000">
                <a:off x="1140" y="3079"/>
                <a:ext cx="84"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548"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49" name="Rectangle 515"/>
              <p:cNvSpPr>
                <a:spLocks noChangeArrowheads="1"/>
              </p:cNvSpPr>
              <p:nvPr/>
            </p:nvSpPr>
            <p:spPr bwMode="auto">
              <a:xfrm rot="-5400000">
                <a:off x="1344" y="333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550" name="Rectangle 516"/>
              <p:cNvSpPr>
                <a:spLocks noChangeArrowheads="1"/>
              </p:cNvSpPr>
              <p:nvPr/>
            </p:nvSpPr>
            <p:spPr bwMode="auto">
              <a:xfrm rot="-5400000">
                <a:off x="1344" y="327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551" name="Rectangle 517"/>
              <p:cNvSpPr>
                <a:spLocks noChangeArrowheads="1"/>
              </p:cNvSpPr>
              <p:nvPr/>
            </p:nvSpPr>
            <p:spPr bwMode="auto">
              <a:xfrm rot="-5400000">
                <a:off x="1344" y="3216"/>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52" name="Rectangle 518"/>
              <p:cNvSpPr>
                <a:spLocks noChangeArrowheads="1"/>
              </p:cNvSpPr>
              <p:nvPr/>
            </p:nvSpPr>
            <p:spPr bwMode="auto">
              <a:xfrm rot="-5400000">
                <a:off x="1348" y="3154"/>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553"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54"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55" name="Rectangle 521"/>
              <p:cNvSpPr>
                <a:spLocks noChangeArrowheads="1"/>
              </p:cNvSpPr>
              <p:nvPr/>
            </p:nvSpPr>
            <p:spPr bwMode="auto">
              <a:xfrm rot="-5400000">
                <a:off x="1716" y="3418"/>
                <a:ext cx="4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56" name="Rectangle 522"/>
              <p:cNvSpPr>
                <a:spLocks noChangeArrowheads="1"/>
              </p:cNvSpPr>
              <p:nvPr/>
            </p:nvSpPr>
            <p:spPr bwMode="auto">
              <a:xfrm rot="-5400000">
                <a:off x="1719" y="3379"/>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7" name="Rectangle 523"/>
              <p:cNvSpPr>
                <a:spLocks noChangeArrowheads="1"/>
              </p:cNvSpPr>
              <p:nvPr/>
            </p:nvSpPr>
            <p:spPr bwMode="auto">
              <a:xfrm rot="-5400000">
                <a:off x="1719" y="3336"/>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8" name="Rectangle 524"/>
              <p:cNvSpPr>
                <a:spLocks noChangeArrowheads="1"/>
              </p:cNvSpPr>
              <p:nvPr/>
            </p:nvSpPr>
            <p:spPr bwMode="auto">
              <a:xfrm rot="-5400000">
                <a:off x="1729" y="330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10559" name="Rectangle 525"/>
              <p:cNvSpPr>
                <a:spLocks noChangeArrowheads="1"/>
              </p:cNvSpPr>
              <p:nvPr/>
            </p:nvSpPr>
            <p:spPr bwMode="auto">
              <a:xfrm rot="-5400000">
                <a:off x="1729" y="329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0" name="Rectangle 526"/>
              <p:cNvSpPr>
                <a:spLocks noChangeArrowheads="1"/>
              </p:cNvSpPr>
              <p:nvPr/>
            </p:nvSpPr>
            <p:spPr bwMode="auto">
              <a:xfrm rot="-5400000">
                <a:off x="1721" y="326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61" name="Rectangle 527"/>
              <p:cNvSpPr>
                <a:spLocks noChangeArrowheads="1"/>
              </p:cNvSpPr>
              <p:nvPr/>
            </p:nvSpPr>
            <p:spPr bwMode="auto">
              <a:xfrm rot="-5400000">
                <a:off x="1721" y="3229"/>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62" name="Rectangle 528"/>
              <p:cNvSpPr>
                <a:spLocks noChangeArrowheads="1"/>
              </p:cNvSpPr>
              <p:nvPr/>
            </p:nvSpPr>
            <p:spPr bwMode="auto">
              <a:xfrm rot="-5400000">
                <a:off x="1728" y="319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10563" name="Rectangle 529"/>
              <p:cNvSpPr>
                <a:spLocks noChangeArrowheads="1"/>
              </p:cNvSpPr>
              <p:nvPr/>
            </p:nvSpPr>
            <p:spPr bwMode="auto">
              <a:xfrm rot="-5400000">
                <a:off x="1729" y="3179"/>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4" name="Rectangle 530"/>
              <p:cNvSpPr>
                <a:spLocks noChangeArrowheads="1"/>
              </p:cNvSpPr>
              <p:nvPr/>
            </p:nvSpPr>
            <p:spPr bwMode="auto">
              <a:xfrm rot="-5400000">
                <a:off x="1719" y="3153"/>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65" name="Rectangle 531"/>
              <p:cNvSpPr>
                <a:spLocks noChangeArrowheads="1"/>
              </p:cNvSpPr>
              <p:nvPr/>
            </p:nvSpPr>
            <p:spPr bwMode="auto">
              <a:xfrm rot="-5400000">
                <a:off x="1719" y="310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10566" name="Rectangle 532"/>
              <p:cNvSpPr>
                <a:spLocks noChangeArrowheads="1"/>
              </p:cNvSpPr>
              <p:nvPr/>
            </p:nvSpPr>
            <p:spPr bwMode="auto">
              <a:xfrm rot="-5400000">
                <a:off x="1728" y="307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67" name="Rectangle 533"/>
              <p:cNvSpPr>
                <a:spLocks noChangeArrowheads="1"/>
              </p:cNvSpPr>
              <p:nvPr/>
            </p:nvSpPr>
            <p:spPr bwMode="auto">
              <a:xfrm rot="-5400000">
                <a:off x="1787" y="3408"/>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568" name="Rectangle 534"/>
              <p:cNvSpPr>
                <a:spLocks noChangeArrowheads="1"/>
              </p:cNvSpPr>
              <p:nvPr/>
            </p:nvSpPr>
            <p:spPr bwMode="auto">
              <a:xfrm rot="-5400000">
                <a:off x="1789" y="336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69" name="Rectangle 535"/>
              <p:cNvSpPr>
                <a:spLocks noChangeArrowheads="1"/>
              </p:cNvSpPr>
              <p:nvPr/>
            </p:nvSpPr>
            <p:spPr bwMode="auto">
              <a:xfrm rot="-5400000">
                <a:off x="1791" y="333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10570" name="Rectangle 536"/>
              <p:cNvSpPr>
                <a:spLocks noChangeArrowheads="1"/>
              </p:cNvSpPr>
              <p:nvPr/>
            </p:nvSpPr>
            <p:spPr bwMode="auto">
              <a:xfrm rot="-5400000">
                <a:off x="1791" y="3294"/>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1" name="Rectangle 537"/>
              <p:cNvSpPr>
                <a:spLocks noChangeArrowheads="1"/>
              </p:cNvSpPr>
              <p:nvPr/>
            </p:nvSpPr>
            <p:spPr bwMode="auto">
              <a:xfrm rot="-5400000">
                <a:off x="1799" y="327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2" name="Rectangle 538"/>
              <p:cNvSpPr>
                <a:spLocks noChangeArrowheads="1"/>
              </p:cNvSpPr>
              <p:nvPr/>
            </p:nvSpPr>
            <p:spPr bwMode="auto">
              <a:xfrm rot="-5400000">
                <a:off x="1798" y="3247"/>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10573" name="Rectangle 539"/>
              <p:cNvSpPr>
                <a:spLocks noChangeArrowheads="1"/>
              </p:cNvSpPr>
              <p:nvPr/>
            </p:nvSpPr>
            <p:spPr bwMode="auto">
              <a:xfrm rot="-5400000">
                <a:off x="1799" y="322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4" name="Rectangle 540"/>
              <p:cNvSpPr>
                <a:spLocks noChangeArrowheads="1"/>
              </p:cNvSpPr>
              <p:nvPr/>
            </p:nvSpPr>
            <p:spPr bwMode="auto">
              <a:xfrm rot="-5400000">
                <a:off x="1791" y="3203"/>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5" name="Rectangle 541"/>
              <p:cNvSpPr>
                <a:spLocks noChangeArrowheads="1"/>
              </p:cNvSpPr>
              <p:nvPr/>
            </p:nvSpPr>
            <p:spPr bwMode="auto">
              <a:xfrm rot="-5400000">
                <a:off x="1799" y="3174"/>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10576" name="Rectangle 542"/>
              <p:cNvSpPr>
                <a:spLocks noChangeArrowheads="1"/>
              </p:cNvSpPr>
              <p:nvPr/>
            </p:nvSpPr>
            <p:spPr bwMode="auto">
              <a:xfrm rot="-5400000">
                <a:off x="1799" y="315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7" name="Rectangle 543"/>
              <p:cNvSpPr>
                <a:spLocks noChangeArrowheads="1"/>
              </p:cNvSpPr>
              <p:nvPr/>
            </p:nvSpPr>
            <p:spPr bwMode="auto">
              <a:xfrm rot="-5400000">
                <a:off x="1799" y="314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78" name="Rectangle 544"/>
              <p:cNvSpPr>
                <a:spLocks noChangeArrowheads="1"/>
              </p:cNvSpPr>
              <p:nvPr/>
            </p:nvSpPr>
            <p:spPr bwMode="auto">
              <a:xfrm rot="-5400000">
                <a:off x="1784" y="3100"/>
                <a:ext cx="4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79"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0"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1" name="Rectangle 547"/>
              <p:cNvSpPr>
                <a:spLocks noChangeArrowheads="1"/>
              </p:cNvSpPr>
              <p:nvPr/>
            </p:nvSpPr>
            <p:spPr bwMode="auto">
              <a:xfrm rot="-5400000">
                <a:off x="1552" y="3287"/>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2" name="Rectangle 548"/>
              <p:cNvSpPr>
                <a:spLocks noChangeArrowheads="1"/>
              </p:cNvSpPr>
              <p:nvPr/>
            </p:nvSpPr>
            <p:spPr bwMode="auto">
              <a:xfrm rot="-5400000">
                <a:off x="1551" y="3228"/>
                <a:ext cx="5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83" name="Rectangle 549"/>
              <p:cNvSpPr>
                <a:spLocks noChangeArrowheads="1"/>
              </p:cNvSpPr>
              <p:nvPr/>
            </p:nvSpPr>
            <p:spPr bwMode="auto">
              <a:xfrm rot="-5400000">
                <a:off x="1567" y="3189"/>
                <a:ext cx="2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4"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5"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6" name="Rectangle 552"/>
              <p:cNvSpPr>
                <a:spLocks noChangeArrowheads="1"/>
              </p:cNvSpPr>
              <p:nvPr/>
            </p:nvSpPr>
            <p:spPr bwMode="auto">
              <a:xfrm rot="-5400000">
                <a:off x="953" y="3291"/>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7" name="Rectangle 553"/>
              <p:cNvSpPr>
                <a:spLocks noChangeArrowheads="1"/>
              </p:cNvSpPr>
              <p:nvPr/>
            </p:nvSpPr>
            <p:spPr bwMode="auto">
              <a:xfrm rot="-5400000">
                <a:off x="936" y="3221"/>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88" name="Rectangle 554"/>
              <p:cNvSpPr>
                <a:spLocks noChangeArrowheads="1"/>
              </p:cNvSpPr>
              <p:nvPr/>
            </p:nvSpPr>
            <p:spPr bwMode="auto">
              <a:xfrm rot="-5400000">
                <a:off x="924" y="3280"/>
                <a:ext cx="29"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589"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0"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1"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2"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93"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594"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595"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6"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7"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0598"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0599"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10600"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01"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602"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10603"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04"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05"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06"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7"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8"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0609"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610"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10611"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12"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13"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10614"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10615"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10616"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10617"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10618"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10619"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10620"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10621"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10622"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10623"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10624"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10625"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10626"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10627"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10628"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10629"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10630"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10631"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10632"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10633"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10634"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10635"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10636"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10637"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10638"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10639"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10640"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10641"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10642"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10643"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10644"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10645"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646"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10647"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10648"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10649"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10650"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51"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52"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3"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10248" name="Group 821"/>
            <p:cNvGrpSpPr>
              <a:grpSpLocks/>
            </p:cNvGrpSpPr>
            <p:nvPr/>
          </p:nvGrpSpPr>
          <p:grpSpPr bwMode="auto">
            <a:xfrm>
              <a:off x="11" y="762"/>
              <a:ext cx="3452" cy="3328"/>
              <a:chOff x="11" y="762"/>
              <a:chExt cx="3452" cy="3328"/>
            </a:xfrm>
          </p:grpSpPr>
          <p:sp>
            <p:nvSpPr>
              <p:cNvPr id="10256"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257"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8"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59"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0" name="Rectangle 625"/>
              <p:cNvSpPr>
                <a:spLocks noChangeArrowheads="1"/>
              </p:cNvSpPr>
              <p:nvPr/>
            </p:nvSpPr>
            <p:spPr bwMode="auto">
              <a:xfrm>
                <a:off x="3113" y="2697"/>
                <a:ext cx="24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261" name="Rectangle 626"/>
              <p:cNvSpPr>
                <a:spLocks noChangeArrowheads="1"/>
              </p:cNvSpPr>
              <p:nvPr/>
            </p:nvSpPr>
            <p:spPr bwMode="auto">
              <a:xfrm>
                <a:off x="3150" y="2788"/>
                <a:ext cx="17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262" name="Rectangle 627"/>
              <p:cNvSpPr>
                <a:spLocks noChangeArrowheads="1"/>
              </p:cNvSpPr>
              <p:nvPr/>
            </p:nvSpPr>
            <p:spPr bwMode="auto">
              <a:xfrm>
                <a:off x="2666" y="2573"/>
                <a:ext cx="638"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263"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64"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5" name="Rectangle 630"/>
              <p:cNvSpPr>
                <a:spLocks noChangeArrowheads="1"/>
              </p:cNvSpPr>
              <p:nvPr/>
            </p:nvSpPr>
            <p:spPr bwMode="auto">
              <a:xfrm>
                <a:off x="2660" y="2691"/>
                <a:ext cx="23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266" name="Rectangle 631"/>
              <p:cNvSpPr>
                <a:spLocks noChangeArrowheads="1"/>
              </p:cNvSpPr>
              <p:nvPr/>
            </p:nvSpPr>
            <p:spPr bwMode="auto">
              <a:xfrm>
                <a:off x="2623" y="2783"/>
                <a:ext cx="31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267"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10268"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69"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10270"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271"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10272"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3"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10274"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5"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76"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77" name="Rectangle 642"/>
              <p:cNvSpPr>
                <a:spLocks noChangeArrowheads="1"/>
              </p:cNvSpPr>
              <p:nvPr/>
            </p:nvSpPr>
            <p:spPr bwMode="auto">
              <a:xfrm rot="-5400000">
                <a:off x="731" y="3354"/>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278" name="Rectangle 643"/>
              <p:cNvSpPr>
                <a:spLocks noChangeArrowheads="1"/>
              </p:cNvSpPr>
              <p:nvPr/>
            </p:nvSpPr>
            <p:spPr bwMode="auto">
              <a:xfrm rot="-5400000">
                <a:off x="748" y="330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79" name="Rectangle 644"/>
              <p:cNvSpPr>
                <a:spLocks noChangeArrowheads="1"/>
              </p:cNvSpPr>
              <p:nvPr/>
            </p:nvSpPr>
            <p:spPr bwMode="auto">
              <a:xfrm rot="-5400000">
                <a:off x="738" y="3262"/>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80" name="Rectangle 645"/>
              <p:cNvSpPr>
                <a:spLocks noChangeArrowheads="1"/>
              </p:cNvSpPr>
              <p:nvPr/>
            </p:nvSpPr>
            <p:spPr bwMode="auto">
              <a:xfrm rot="-5400000">
                <a:off x="740" y="321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81" name="Rectangle 646"/>
              <p:cNvSpPr>
                <a:spLocks noChangeArrowheads="1"/>
              </p:cNvSpPr>
              <p:nvPr/>
            </p:nvSpPr>
            <p:spPr bwMode="auto">
              <a:xfrm rot="-5400000">
                <a:off x="746" y="3175"/>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82" name="Rectangle 647"/>
              <p:cNvSpPr>
                <a:spLocks noChangeArrowheads="1"/>
              </p:cNvSpPr>
              <p:nvPr/>
            </p:nvSpPr>
            <p:spPr bwMode="auto">
              <a:xfrm rot="-5400000">
                <a:off x="740" y="313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283"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10284"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85"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86"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10287"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88"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9"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10290"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1"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92"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10293"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94"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95"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10296"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97"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98"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10299"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0"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01"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10302"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03"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04"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10305"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06"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7"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8"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9"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10310"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311"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12" name="Rectangle 677"/>
              <p:cNvSpPr>
                <a:spLocks noChangeArrowheads="1"/>
              </p:cNvSpPr>
              <p:nvPr/>
            </p:nvSpPr>
            <p:spPr bwMode="auto">
              <a:xfrm>
                <a:off x="679" y="1966"/>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13" name="Rectangle 678"/>
              <p:cNvSpPr>
                <a:spLocks noChangeArrowheads="1"/>
              </p:cNvSpPr>
              <p:nvPr/>
            </p:nvSpPr>
            <p:spPr bwMode="auto">
              <a:xfrm>
                <a:off x="722" y="1987"/>
                <a:ext cx="7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14"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10315"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316"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317"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10318"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319"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20"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21"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10322"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23"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324" name="Rectangle 689"/>
              <p:cNvSpPr>
                <a:spLocks noChangeArrowheads="1"/>
              </p:cNvSpPr>
              <p:nvPr/>
            </p:nvSpPr>
            <p:spPr bwMode="auto">
              <a:xfrm>
                <a:off x="2585" y="3762"/>
                <a:ext cx="71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325"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26"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27" name="Rectangle 692"/>
              <p:cNvSpPr>
                <a:spLocks noChangeArrowheads="1"/>
              </p:cNvSpPr>
              <p:nvPr/>
            </p:nvSpPr>
            <p:spPr bwMode="auto">
              <a:xfrm rot="-5400000">
                <a:off x="2677" y="3439"/>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28" name="Rectangle 693"/>
              <p:cNvSpPr>
                <a:spLocks noChangeArrowheads="1"/>
              </p:cNvSpPr>
              <p:nvPr/>
            </p:nvSpPr>
            <p:spPr bwMode="auto">
              <a:xfrm rot="-5400000">
                <a:off x="2672" y="3381"/>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9" name="Rectangle 694"/>
              <p:cNvSpPr>
                <a:spLocks noChangeArrowheads="1"/>
              </p:cNvSpPr>
              <p:nvPr/>
            </p:nvSpPr>
            <p:spPr bwMode="auto">
              <a:xfrm rot="-5400000">
                <a:off x="2691" y="333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0" name="Rectangle 695"/>
              <p:cNvSpPr>
                <a:spLocks noChangeArrowheads="1"/>
              </p:cNvSpPr>
              <p:nvPr/>
            </p:nvSpPr>
            <p:spPr bwMode="auto">
              <a:xfrm rot="-5400000">
                <a:off x="2689" y="3313"/>
                <a:ext cx="2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1" name="Rectangle 696"/>
              <p:cNvSpPr>
                <a:spLocks noChangeArrowheads="1"/>
              </p:cNvSpPr>
              <p:nvPr/>
            </p:nvSpPr>
            <p:spPr bwMode="auto">
              <a:xfrm rot="-5400000">
                <a:off x="2681" y="3277"/>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32" name="Rectangle 697"/>
              <p:cNvSpPr>
                <a:spLocks noChangeArrowheads="1"/>
              </p:cNvSpPr>
              <p:nvPr/>
            </p:nvSpPr>
            <p:spPr bwMode="auto">
              <a:xfrm rot="-5400000">
                <a:off x="2679" y="322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3"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4" name="Rectangle 699"/>
              <p:cNvSpPr>
                <a:spLocks noChangeArrowheads="1"/>
              </p:cNvSpPr>
              <p:nvPr/>
            </p:nvSpPr>
            <p:spPr bwMode="auto">
              <a:xfrm rot="-5400000">
                <a:off x="2274" y="3390"/>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5" name="Rectangle 700"/>
              <p:cNvSpPr>
                <a:spLocks noChangeArrowheads="1"/>
              </p:cNvSpPr>
              <p:nvPr/>
            </p:nvSpPr>
            <p:spPr bwMode="auto">
              <a:xfrm rot="-5400000">
                <a:off x="2286" y="334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6" name="Rectangle 701"/>
              <p:cNvSpPr>
                <a:spLocks noChangeArrowheads="1"/>
              </p:cNvSpPr>
              <p:nvPr/>
            </p:nvSpPr>
            <p:spPr bwMode="auto">
              <a:xfrm rot="-5400000">
                <a:off x="2276" y="330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7" name="Rectangle 702"/>
              <p:cNvSpPr>
                <a:spLocks noChangeArrowheads="1"/>
              </p:cNvSpPr>
              <p:nvPr/>
            </p:nvSpPr>
            <p:spPr bwMode="auto">
              <a:xfrm rot="-5400000">
                <a:off x="2278" y="3262"/>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8" name="Rectangle 703"/>
              <p:cNvSpPr>
                <a:spLocks noChangeArrowheads="1"/>
              </p:cNvSpPr>
              <p:nvPr/>
            </p:nvSpPr>
            <p:spPr bwMode="auto">
              <a:xfrm rot="-5400000">
                <a:off x="2284" y="3219"/>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339" name="Rectangle 704"/>
              <p:cNvSpPr>
                <a:spLocks noChangeArrowheads="1"/>
              </p:cNvSpPr>
              <p:nvPr/>
            </p:nvSpPr>
            <p:spPr bwMode="auto">
              <a:xfrm rot="-5400000">
                <a:off x="2275" y="3177"/>
                <a:ext cx="47"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340" name="Rectangle 705"/>
              <p:cNvSpPr>
                <a:spLocks noChangeArrowheads="1"/>
              </p:cNvSpPr>
              <p:nvPr/>
            </p:nvSpPr>
            <p:spPr bwMode="auto">
              <a:xfrm rot="-5400000">
                <a:off x="2278" y="3133"/>
                <a:ext cx="4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41" name="Rectangle 706"/>
              <p:cNvSpPr>
                <a:spLocks noChangeArrowheads="1"/>
              </p:cNvSpPr>
              <p:nvPr/>
            </p:nvSpPr>
            <p:spPr bwMode="auto">
              <a:xfrm rot="-5400000">
                <a:off x="2286" y="3091"/>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2" name="Rectangle 707"/>
              <p:cNvSpPr>
                <a:spLocks noChangeArrowheads="1"/>
              </p:cNvSpPr>
              <p:nvPr/>
            </p:nvSpPr>
            <p:spPr bwMode="auto">
              <a:xfrm rot="-5400000">
                <a:off x="2363" y="3353"/>
                <a:ext cx="50"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43" name="Rectangle 708"/>
              <p:cNvSpPr>
                <a:spLocks noChangeArrowheads="1"/>
              </p:cNvSpPr>
              <p:nvPr/>
            </p:nvSpPr>
            <p:spPr bwMode="auto">
              <a:xfrm rot="-5400000">
                <a:off x="2358" y="3295"/>
                <a:ext cx="59"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44" name="Rectangle 709"/>
              <p:cNvSpPr>
                <a:spLocks noChangeArrowheads="1"/>
              </p:cNvSpPr>
              <p:nvPr/>
            </p:nvSpPr>
            <p:spPr bwMode="auto">
              <a:xfrm rot="-5400000">
                <a:off x="2377" y="3249"/>
                <a:ext cx="21"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45" name="Rectangle 710"/>
              <p:cNvSpPr>
                <a:spLocks noChangeArrowheads="1"/>
              </p:cNvSpPr>
              <p:nvPr/>
            </p:nvSpPr>
            <p:spPr bwMode="auto">
              <a:xfrm rot="-5400000">
                <a:off x="2375" y="3226"/>
                <a:ext cx="26"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6" name="Rectangle 711"/>
              <p:cNvSpPr>
                <a:spLocks noChangeArrowheads="1"/>
              </p:cNvSpPr>
              <p:nvPr/>
            </p:nvSpPr>
            <p:spPr bwMode="auto">
              <a:xfrm rot="-5400000">
                <a:off x="2367" y="3191"/>
                <a:ext cx="42"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47" name="Rectangle 712"/>
              <p:cNvSpPr>
                <a:spLocks noChangeArrowheads="1"/>
              </p:cNvSpPr>
              <p:nvPr/>
            </p:nvSpPr>
            <p:spPr bwMode="auto">
              <a:xfrm rot="-5400000">
                <a:off x="2364" y="3140"/>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48"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49"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50" name="Rectangle 715"/>
              <p:cNvSpPr>
                <a:spLocks noChangeArrowheads="1"/>
              </p:cNvSpPr>
              <p:nvPr/>
            </p:nvSpPr>
            <p:spPr bwMode="auto">
              <a:xfrm rot="-5400000">
                <a:off x="2290" y="3757"/>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51" name="Rectangle 716"/>
              <p:cNvSpPr>
                <a:spLocks noChangeArrowheads="1"/>
              </p:cNvSpPr>
              <p:nvPr/>
            </p:nvSpPr>
            <p:spPr bwMode="auto">
              <a:xfrm rot="-5400000">
                <a:off x="2287" y="3710"/>
                <a:ext cx="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352" name="Rectangle 717"/>
              <p:cNvSpPr>
                <a:spLocks noChangeArrowheads="1"/>
              </p:cNvSpPr>
              <p:nvPr/>
            </p:nvSpPr>
            <p:spPr bwMode="auto">
              <a:xfrm rot="-5400000">
                <a:off x="2285" y="3660"/>
                <a:ext cx="5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353" name="Rectangle 718"/>
              <p:cNvSpPr>
                <a:spLocks noChangeArrowheads="1"/>
              </p:cNvSpPr>
              <p:nvPr/>
            </p:nvSpPr>
            <p:spPr bwMode="auto">
              <a:xfrm rot="-5400000">
                <a:off x="2302" y="3623"/>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4" name="Rectangle 719"/>
              <p:cNvSpPr>
                <a:spLocks noChangeArrowheads="1"/>
              </p:cNvSpPr>
              <p:nvPr/>
            </p:nvSpPr>
            <p:spPr bwMode="auto">
              <a:xfrm rot="-5400000">
                <a:off x="2302" y="360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5" name="Rectangle 720"/>
              <p:cNvSpPr>
                <a:spLocks noChangeArrowheads="1"/>
              </p:cNvSpPr>
              <p:nvPr/>
            </p:nvSpPr>
            <p:spPr bwMode="auto">
              <a:xfrm rot="-5400000">
                <a:off x="2362" y="3647"/>
                <a:ext cx="6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356" name="Rectangle 721"/>
              <p:cNvSpPr>
                <a:spLocks noChangeArrowheads="1"/>
              </p:cNvSpPr>
              <p:nvPr/>
            </p:nvSpPr>
            <p:spPr bwMode="auto">
              <a:xfrm rot="-5400000">
                <a:off x="2220" y="3794"/>
                <a:ext cx="164" cy="1"/>
              </a:xfrm>
              <a:prstGeom prst="rect">
                <a:avLst/>
              </a:prstGeom>
              <a:noFill/>
              <a:ln w="9525">
                <a:noFill/>
                <a:miter lim="800000"/>
                <a:headEnd/>
                <a:tailEnd/>
              </a:ln>
            </p:spPr>
            <p:txBody>
              <a:bodyPr vert="eaVert" wrap="none" lIns="0" tIns="0" rIns="0" bIns="0">
                <a:spAutoFit/>
              </a:bodyPr>
              <a:lstStyle/>
              <a:p>
                <a:pPr algn="l" eaLnBrk="0" hangingPunct="0"/>
                <a:endParaRPr lang="en-US" sz="1800">
                  <a:solidFill>
                    <a:srgbClr val="000000"/>
                  </a:solidFill>
                </a:endParaRPr>
              </a:p>
            </p:txBody>
          </p:sp>
          <p:sp>
            <p:nvSpPr>
              <p:cNvPr id="10357"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10358"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359"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360"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1" name="Rectangle 726"/>
              <p:cNvSpPr>
                <a:spLocks noChangeArrowheads="1"/>
              </p:cNvSpPr>
              <p:nvPr/>
            </p:nvSpPr>
            <p:spPr bwMode="auto">
              <a:xfrm>
                <a:off x="3086" y="3433"/>
                <a:ext cx="19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362" name="Rectangle 727"/>
              <p:cNvSpPr>
                <a:spLocks noChangeArrowheads="1"/>
              </p:cNvSpPr>
              <p:nvPr/>
            </p:nvSpPr>
            <p:spPr bwMode="auto">
              <a:xfrm>
                <a:off x="3016" y="3499"/>
                <a:ext cx="336"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63"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10364"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65"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6"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10367"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368"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9"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10370"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10371"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72"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10373"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374"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0375"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6" name="Rectangle 741"/>
              <p:cNvSpPr>
                <a:spLocks noChangeArrowheads="1"/>
              </p:cNvSpPr>
              <p:nvPr/>
            </p:nvSpPr>
            <p:spPr bwMode="auto">
              <a:xfrm>
                <a:off x="3064" y="3197"/>
                <a:ext cx="2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377" name="Rectangle 742"/>
              <p:cNvSpPr>
                <a:spLocks noChangeArrowheads="1"/>
              </p:cNvSpPr>
              <p:nvPr/>
            </p:nvSpPr>
            <p:spPr bwMode="auto">
              <a:xfrm>
                <a:off x="3016" y="3261"/>
                <a:ext cx="33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78"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9" name="Rectangle 744"/>
              <p:cNvSpPr>
                <a:spLocks noChangeArrowheads="1"/>
              </p:cNvSpPr>
              <p:nvPr/>
            </p:nvSpPr>
            <p:spPr bwMode="auto">
              <a:xfrm>
                <a:off x="399" y="1858"/>
                <a:ext cx="11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380"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1"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2"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3" name="Rectangle 748"/>
              <p:cNvSpPr>
                <a:spLocks noChangeArrowheads="1"/>
              </p:cNvSpPr>
              <p:nvPr/>
            </p:nvSpPr>
            <p:spPr bwMode="auto">
              <a:xfrm>
                <a:off x="361" y="2089"/>
                <a:ext cx="17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384"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85"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86"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87"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8"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389" name="Rectangle 754"/>
              <p:cNvSpPr>
                <a:spLocks noChangeArrowheads="1"/>
              </p:cNvSpPr>
              <p:nvPr/>
            </p:nvSpPr>
            <p:spPr bwMode="auto">
              <a:xfrm>
                <a:off x="679" y="2192"/>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90" name="Rectangle 755"/>
              <p:cNvSpPr>
                <a:spLocks noChangeArrowheads="1"/>
              </p:cNvSpPr>
              <p:nvPr/>
            </p:nvSpPr>
            <p:spPr bwMode="auto">
              <a:xfrm>
                <a:off x="722" y="2213"/>
                <a:ext cx="76"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91"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392"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393"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4"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395"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6"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397"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398"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9"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10400"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401"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02"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3"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04"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10405"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406"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407"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10408"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09"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10"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1"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2"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3"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4"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5"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6"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7"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8"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9" name="Rectangle 784"/>
              <p:cNvSpPr>
                <a:spLocks noChangeArrowheads="1"/>
              </p:cNvSpPr>
              <p:nvPr/>
            </p:nvSpPr>
            <p:spPr bwMode="auto">
              <a:xfrm>
                <a:off x="1492" y="1477"/>
                <a:ext cx="336"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420" name="Rectangle 785"/>
              <p:cNvSpPr>
                <a:spLocks noChangeArrowheads="1"/>
              </p:cNvSpPr>
              <p:nvPr/>
            </p:nvSpPr>
            <p:spPr bwMode="auto">
              <a:xfrm>
                <a:off x="1459" y="1590"/>
                <a:ext cx="401"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421" name="Rectangle 786"/>
              <p:cNvSpPr>
                <a:spLocks noChangeArrowheads="1"/>
              </p:cNvSpPr>
              <p:nvPr/>
            </p:nvSpPr>
            <p:spPr bwMode="auto">
              <a:xfrm>
                <a:off x="1422" y="1880"/>
                <a:ext cx="8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10422" name="Rectangle 787"/>
              <p:cNvSpPr>
                <a:spLocks noChangeArrowheads="1"/>
              </p:cNvSpPr>
              <p:nvPr/>
            </p:nvSpPr>
            <p:spPr bwMode="auto">
              <a:xfrm>
                <a:off x="1346" y="1939"/>
                <a:ext cx="24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10423" name="Rectangle 788"/>
              <p:cNvSpPr>
                <a:spLocks noChangeArrowheads="1"/>
              </p:cNvSpPr>
              <p:nvPr/>
            </p:nvSpPr>
            <p:spPr bwMode="auto">
              <a:xfrm>
                <a:off x="1804" y="1885"/>
                <a:ext cx="7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10424" name="Rectangle 789"/>
              <p:cNvSpPr>
                <a:spLocks noChangeArrowheads="1"/>
              </p:cNvSpPr>
              <p:nvPr/>
            </p:nvSpPr>
            <p:spPr bwMode="auto">
              <a:xfrm>
                <a:off x="1723" y="1944"/>
                <a:ext cx="2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10425" name="Rectangle 790"/>
              <p:cNvSpPr>
                <a:spLocks noChangeArrowheads="1"/>
              </p:cNvSpPr>
              <p:nvPr/>
            </p:nvSpPr>
            <p:spPr bwMode="auto">
              <a:xfrm>
                <a:off x="1513" y="2047"/>
                <a:ext cx="2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10426"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10427"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10428"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10429"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430"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1"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32"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33"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4"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5"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36"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37"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38"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439"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40"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1"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442"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3"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44" name="Rectangle 809"/>
              <p:cNvSpPr>
                <a:spLocks noChangeArrowheads="1"/>
              </p:cNvSpPr>
              <p:nvPr/>
            </p:nvSpPr>
            <p:spPr bwMode="auto">
              <a:xfrm>
                <a:off x="194" y="2375"/>
                <a:ext cx="37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10445"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10446"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10447"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10448"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10449"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0"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10451"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2"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3"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10454"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10455"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10249"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250"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10251"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10252"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10253" name="Rectangle 826"/>
            <p:cNvSpPr>
              <a:spLocks noChangeArrowheads="1"/>
            </p:cNvSpPr>
            <p:nvPr/>
          </p:nvSpPr>
          <p:spPr bwMode="auto">
            <a:xfrm>
              <a:off x="1432" y="2374"/>
              <a:ext cx="28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254"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10255"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414" name="Rectangle 3"/>
          <p:cNvSpPr>
            <a:spLocks noChangeArrowheads="1"/>
          </p:cNvSpPr>
          <p:nvPr/>
        </p:nvSpPr>
        <p:spPr bwMode="auto">
          <a:xfrm>
            <a:off x="5995988" y="863599"/>
            <a:ext cx="3037946" cy="3445933"/>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dirty="0" smtClean="0">
                <a:latin typeface="Calibri" pitchFamily="34" charset="0"/>
              </a:rPr>
              <a:t>Hardware accelerator for doing L2, L3, and L4 processing with Encryption, Decryption, and Authentication that was previously done in software</a:t>
            </a:r>
            <a:endParaRPr lang="en-US"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6" name="Rectangle 3"/>
          <p:cNvSpPr>
            <a:spLocks noChangeArrowheads="1"/>
          </p:cNvSpPr>
          <p:nvPr/>
        </p:nvSpPr>
        <p:spPr bwMode="auto">
          <a:xfrm>
            <a:off x="156632" y="1964267"/>
            <a:ext cx="3577168" cy="4725458"/>
          </a:xfrm>
          <a:prstGeom prst="rect">
            <a:avLst/>
          </a:prstGeom>
          <a:noFill/>
          <a:ln w="9525">
            <a:noFill/>
            <a:miter lim="800000"/>
            <a:headEnd/>
            <a:tailEnd/>
          </a:ln>
        </p:spPr>
        <p:txBody>
          <a:bodyPr/>
          <a:lstStyle/>
          <a:p>
            <a:pPr marL="342900" indent="-342900" algn="l" eaLnBrk="0" hangingPunct="0">
              <a:spcBef>
                <a:spcPct val="20000"/>
              </a:spcBef>
            </a:pPr>
            <a:r>
              <a:rPr lang="en-US" altLang="zh-TW" dirty="0">
                <a:latin typeface="Calibri" pitchFamily="34" charset="0"/>
              </a:rPr>
              <a:t>Network </a:t>
            </a:r>
            <a:r>
              <a:rPr lang="en-US" altLang="zh-TW" dirty="0" smtClean="0">
                <a:latin typeface="Calibri" pitchFamily="34" charset="0"/>
              </a:rPr>
              <a:t>Coprocessor consists </a:t>
            </a:r>
            <a:r>
              <a:rPr lang="en-US" altLang="zh-TW" dirty="0">
                <a:latin typeface="Calibri" pitchFamily="34" charset="0"/>
              </a:rPr>
              <a:t>of the following modules:</a:t>
            </a:r>
          </a:p>
          <a:p>
            <a:pPr marL="342900" indent="-342900" algn="l" eaLnBrk="0" hangingPunct="0">
              <a:spcBef>
                <a:spcPct val="20000"/>
              </a:spcBef>
              <a:buFont typeface="Arial" charset="0"/>
              <a:buChar char="•"/>
            </a:pPr>
            <a:r>
              <a:rPr lang="en-US" altLang="zh-TW" dirty="0" smtClean="0">
                <a:latin typeface="Calibri" pitchFamily="34" charset="0"/>
              </a:rPr>
              <a:t>Packet DMA (PKTDMA) Controller</a:t>
            </a:r>
          </a:p>
          <a:p>
            <a:pPr marL="342900" indent="-342900" algn="l" eaLnBrk="0" hangingPunct="0">
              <a:spcBef>
                <a:spcPct val="20000"/>
              </a:spcBef>
              <a:buFont typeface="Arial" charset="0"/>
              <a:buChar char="•"/>
            </a:pPr>
            <a:r>
              <a:rPr lang="en-US" altLang="zh-TW" dirty="0" smtClean="0">
                <a:latin typeface="Calibri" pitchFamily="34" charset="0"/>
              </a:rPr>
              <a:t>Packet </a:t>
            </a:r>
            <a:r>
              <a:rPr lang="en-US" altLang="zh-TW" dirty="0">
                <a:latin typeface="Calibri" pitchFamily="34" charset="0"/>
              </a:rPr>
              <a:t>Accelerator (PA)</a:t>
            </a:r>
          </a:p>
          <a:p>
            <a:pPr marL="342900" indent="-342900" algn="l" eaLnBrk="0" hangingPunct="0">
              <a:spcBef>
                <a:spcPct val="20000"/>
              </a:spcBef>
              <a:buFont typeface="Arial" charset="0"/>
              <a:buChar char="•"/>
            </a:pPr>
            <a:r>
              <a:rPr lang="en-US" altLang="zh-TW" dirty="0">
                <a:latin typeface="Calibri" pitchFamily="34" charset="0"/>
              </a:rPr>
              <a:t>Security Accelerator (SA)</a:t>
            </a:r>
          </a:p>
          <a:p>
            <a:pPr marL="342900" indent="-342900" algn="l" eaLnBrk="0" hangingPunct="0">
              <a:spcBef>
                <a:spcPct val="20000"/>
              </a:spcBef>
              <a:buFont typeface="Arial" charset="0"/>
              <a:buChar char="•"/>
            </a:pPr>
            <a:r>
              <a:rPr lang="en-US" altLang="zh-TW" dirty="0">
                <a:latin typeface="Calibri" pitchFamily="34" charset="0"/>
              </a:rPr>
              <a:t>Ethernet </a:t>
            </a:r>
            <a:r>
              <a:rPr lang="en-US" altLang="zh-TW" dirty="0" smtClean="0">
                <a:latin typeface="Calibri" pitchFamily="34" charset="0"/>
              </a:rPr>
              <a:t>Switch Subsystem</a:t>
            </a:r>
            <a:endParaRPr lang="en-US" altLang="zh-TW" dirty="0">
              <a:latin typeface="Calibri" pitchFamily="34" charset="0"/>
            </a:endParaRPr>
          </a:p>
          <a:p>
            <a:pPr marL="342900" indent="-342900" algn="l" eaLnBrk="0" hangingPunct="0">
              <a:spcBef>
                <a:spcPct val="20000"/>
              </a:spcBef>
              <a:buFont typeface="Arial" charset="0"/>
              <a:buChar char="•"/>
            </a:pPr>
            <a:endParaRPr lang="en-US" dirty="0">
              <a:latin typeface="Calibri" pitchFamily="34" charset="0"/>
            </a:endParaRPr>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215743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p>
        </p:txBody>
      </p:sp>
      <p:sp>
        <p:nvSpPr>
          <p:cNvPr id="13315" name="Rectangle 2"/>
          <p:cNvSpPr>
            <a:spLocks noGrp="1" noChangeArrowheads="1"/>
          </p:cNvSpPr>
          <p:nvPr>
            <p:ph type="title" idx="4294967295"/>
          </p:nvPr>
        </p:nvSpPr>
        <p:spPr/>
        <p:txBody>
          <a:bodyPr/>
          <a:lstStyle/>
          <a:p>
            <a:pPr eaLnBrk="1" hangingPunct="1"/>
            <a:r>
              <a:rPr lang="en-US" smtClean="0"/>
              <a:t>Packet DMA in NETCP</a:t>
            </a:r>
          </a:p>
        </p:txBody>
      </p:sp>
      <p:sp>
        <p:nvSpPr>
          <p:cNvPr id="1331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p>
        </p:txBody>
      </p:sp>
      <p:sp>
        <p:nvSpPr>
          <p:cNvPr id="1331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p>
        </p:txBody>
      </p:sp>
      <p:sp>
        <p:nvSpPr>
          <p:cNvPr id="1331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2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323" name="Rectangle 10"/>
          <p:cNvSpPr>
            <a:spLocks noChangeArrowheads="1"/>
          </p:cNvSpPr>
          <p:nvPr/>
        </p:nvSpPr>
        <p:spPr bwMode="auto">
          <a:xfrm>
            <a:off x="6400800" y="3733800"/>
            <a:ext cx="1524000" cy="1295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2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t>PKTDMA</a:t>
            </a:r>
          </a:p>
        </p:txBody>
      </p:sp>
      <p:sp>
        <p:nvSpPr>
          <p:cNvPr id="1332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t>PKTDMA</a:t>
            </a:r>
          </a:p>
        </p:txBody>
      </p:sp>
      <p:sp>
        <p:nvSpPr>
          <p:cNvPr id="1332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t>PKTDMA</a:t>
            </a:r>
          </a:p>
        </p:txBody>
      </p:sp>
      <p:sp>
        <p:nvSpPr>
          <p:cNvPr id="13329" name="Text Box 16"/>
          <p:cNvSpPr txBox="1">
            <a:spLocks noChangeArrowheads="1"/>
          </p:cNvSpPr>
          <p:nvPr/>
        </p:nvSpPr>
        <p:spPr bwMode="auto">
          <a:xfrm>
            <a:off x="6705600" y="44958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t>Queue Manager</a:t>
            </a:r>
          </a:p>
        </p:txBody>
      </p:sp>
      <p:sp>
        <p:nvSpPr>
          <p:cNvPr id="1333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t>SRIO</a:t>
            </a:r>
          </a:p>
        </p:txBody>
      </p:sp>
      <p:sp>
        <p:nvSpPr>
          <p:cNvPr id="13333" name="Text Box 20"/>
          <p:cNvSpPr txBox="1">
            <a:spLocks noChangeArrowheads="1"/>
          </p:cNvSpPr>
          <p:nvPr/>
        </p:nvSpPr>
        <p:spPr bwMode="auto">
          <a:xfrm>
            <a:off x="6453188" y="3786188"/>
            <a:ext cx="1200150" cy="522287"/>
          </a:xfrm>
          <a:prstGeom prst="rect">
            <a:avLst/>
          </a:prstGeom>
          <a:noFill/>
          <a:ln w="9525">
            <a:noFill/>
            <a:miter lim="800000"/>
            <a:headEnd/>
            <a:tailEnd/>
          </a:ln>
        </p:spPr>
        <p:txBody>
          <a:bodyPr wrap="none">
            <a:spAutoFit/>
          </a:bodyPr>
          <a:lstStyle/>
          <a:p>
            <a:pPr algn="l"/>
            <a:r>
              <a:rPr lang="en-US" sz="1400"/>
              <a:t>Network </a:t>
            </a:r>
          </a:p>
          <a:p>
            <a:pPr algn="l"/>
            <a:r>
              <a:rPr lang="en-US" sz="1400"/>
              <a:t>Coprocessor</a:t>
            </a:r>
          </a:p>
        </p:txBody>
      </p:sp>
      <p:sp>
        <p:nvSpPr>
          <p:cNvPr id="1333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t>FFTC (A)</a:t>
            </a:r>
          </a:p>
        </p:txBody>
      </p:sp>
      <p:sp>
        <p:nvSpPr>
          <p:cNvPr id="1333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t>AIF</a:t>
            </a:r>
          </a:p>
        </p:txBody>
      </p:sp>
      <p:sp>
        <p:nvSpPr>
          <p:cNvPr id="1333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p>
        </p:txBody>
      </p:sp>
      <p:sp>
        <p:nvSpPr>
          <p:cNvPr id="1333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1333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1333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1334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1334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1334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1334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1334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t>8192</a:t>
            </a:r>
          </a:p>
        </p:txBody>
      </p:sp>
      <p:sp>
        <p:nvSpPr>
          <p:cNvPr id="1334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t>5</a:t>
            </a:r>
          </a:p>
        </p:txBody>
      </p:sp>
      <p:sp>
        <p:nvSpPr>
          <p:cNvPr id="1334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t>4</a:t>
            </a:r>
          </a:p>
        </p:txBody>
      </p:sp>
      <p:sp>
        <p:nvSpPr>
          <p:cNvPr id="1334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t>3</a:t>
            </a:r>
          </a:p>
        </p:txBody>
      </p:sp>
      <p:sp>
        <p:nvSpPr>
          <p:cNvPr id="1334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t>2</a:t>
            </a:r>
          </a:p>
        </p:txBody>
      </p:sp>
      <p:sp>
        <p:nvSpPr>
          <p:cNvPr id="1334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t>1</a:t>
            </a:r>
          </a:p>
        </p:txBody>
      </p:sp>
      <p:sp>
        <p:nvSpPr>
          <p:cNvPr id="1335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t>0</a:t>
            </a:r>
          </a:p>
        </p:txBody>
      </p:sp>
      <p:sp>
        <p:nvSpPr>
          <p:cNvPr id="1335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t>.</a:t>
            </a:r>
          </a:p>
        </p:txBody>
      </p:sp>
      <p:sp>
        <p:nvSpPr>
          <p:cNvPr id="1335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t>.</a:t>
            </a:r>
          </a:p>
        </p:txBody>
      </p:sp>
      <p:sp>
        <p:nvSpPr>
          <p:cNvPr id="1335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t>.</a:t>
            </a:r>
          </a:p>
        </p:txBody>
      </p:sp>
      <p:sp>
        <p:nvSpPr>
          <p:cNvPr id="1335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t>Queue Manager Subsystem</a:t>
            </a:r>
          </a:p>
        </p:txBody>
      </p:sp>
      <p:sp>
        <p:nvSpPr>
          <p:cNvPr id="1335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1335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1335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1335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3359"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t>FFTC (B)</a:t>
            </a:r>
          </a:p>
        </p:txBody>
      </p:sp>
      <p:sp>
        <p:nvSpPr>
          <p:cNvPr id="13360"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Communication with the </a:t>
            </a:r>
            <a:r>
              <a:rPr lang="en-US" altLang="zh-TW" dirty="0" smtClean="0"/>
              <a:t>NETCP</a:t>
            </a:r>
            <a:endParaRPr lang="en-US" dirty="0" smtClean="0"/>
          </a:p>
        </p:txBody>
      </p:sp>
      <p:sp>
        <p:nvSpPr>
          <p:cNvPr id="15363" name="Rectangle 3"/>
          <p:cNvSpPr>
            <a:spLocks noGrp="1" noChangeArrowheads="1"/>
          </p:cNvSpPr>
          <p:nvPr>
            <p:ph type="body" sz="half" idx="1"/>
          </p:nvPr>
        </p:nvSpPr>
        <p:spPr>
          <a:xfrm>
            <a:off x="319088" y="1185863"/>
            <a:ext cx="8467725" cy="492125"/>
          </a:xfrm>
          <a:noFill/>
        </p:spPr>
        <p:txBody>
          <a:bodyPr/>
          <a:lstStyle/>
          <a:p>
            <a:pPr>
              <a:buFont typeface="Arial" charset="0"/>
              <a:buNone/>
            </a:pPr>
            <a:r>
              <a:rPr lang="en-US" altLang="zh-TW" sz="1800" dirty="0" smtClean="0"/>
              <a:t>NETCP</a:t>
            </a:r>
            <a:r>
              <a:rPr lang="en-US" sz="1800" dirty="0" smtClean="0"/>
              <a:t> relies on QMSS and PKTDMA to communicate with the </a:t>
            </a:r>
            <a:r>
              <a:rPr lang="en-US" sz="1800" dirty="0" err="1" smtClean="0"/>
              <a:t>CorePac</a:t>
            </a:r>
            <a:r>
              <a:rPr lang="en-US" sz="1800" dirty="0" smtClean="0"/>
              <a:t>.</a:t>
            </a:r>
          </a:p>
        </p:txBody>
      </p:sp>
      <p:sp>
        <p:nvSpPr>
          <p:cNvPr id="2403333" name="Rectangle 5"/>
          <p:cNvSpPr>
            <a:spLocks noChangeArrowheads="1"/>
          </p:cNvSpPr>
          <p:nvPr/>
        </p:nvSpPr>
        <p:spPr bwMode="auto">
          <a:xfrm>
            <a:off x="374650" y="1676400"/>
            <a:ext cx="1824038" cy="2582863"/>
          </a:xfrm>
          <a:prstGeom prst="rect">
            <a:avLst/>
          </a:prstGeom>
          <a:noFill/>
          <a:ln w="9525" algn="ctr">
            <a:noFill/>
            <a:miter lim="800000"/>
            <a:headEnd/>
            <a:tailEnd/>
          </a:ln>
        </p:spPr>
        <p:txBody>
          <a:bodyPr/>
          <a:lstStyle/>
          <a:p>
            <a:pPr marL="227013" indent="-227013" algn="l">
              <a:spcBef>
                <a:spcPct val="65000"/>
              </a:spcBef>
              <a:buFontTx/>
              <a:buChar char="•"/>
            </a:pPr>
            <a:r>
              <a:rPr lang="en-US" sz="1400" dirty="0">
                <a:latin typeface="Calibri" pitchFamily="34" charset="0"/>
              </a:rPr>
              <a:t>TX Queue Mapping</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0</a:t>
            </a:r>
            <a:r>
              <a:rPr lang="en-US" sz="1400" dirty="0">
                <a:latin typeface="Calibri" pitchFamily="34" charset="0"/>
              </a:rPr>
              <a:t>: PDSP1</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1</a:t>
            </a:r>
            <a:r>
              <a:rPr lang="en-US" sz="1400" dirty="0">
                <a:latin typeface="Calibri" pitchFamily="34" charset="0"/>
              </a:rPr>
              <a:t>: PDSP2</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2</a:t>
            </a:r>
            <a:r>
              <a:rPr lang="en-US" sz="1400" dirty="0">
                <a:latin typeface="Calibri" pitchFamily="34" charset="0"/>
              </a:rPr>
              <a:t>: PDSP3</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3</a:t>
            </a:r>
            <a:r>
              <a:rPr lang="en-US" sz="1400" dirty="0">
                <a:latin typeface="Calibri" pitchFamily="34" charset="0"/>
              </a:rPr>
              <a:t>: PDSP4</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4</a:t>
            </a:r>
            <a:r>
              <a:rPr lang="en-US" sz="1400" dirty="0">
                <a:latin typeface="Calibri" pitchFamily="34" charset="0"/>
              </a:rPr>
              <a:t>: PDSP5</a:t>
            </a: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5</a:t>
            </a:r>
            <a:r>
              <a:rPr lang="en-US" sz="1400" dirty="0">
                <a:latin typeface="Calibri" pitchFamily="34" charset="0"/>
              </a:rPr>
              <a:t>: PDSP6</a:t>
            </a:r>
            <a:endParaRPr lang="en-US" altLang="zh-TW" sz="1400" dirty="0">
              <a:latin typeface="Calibri" pitchFamily="34" charset="0"/>
            </a:endParaRP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6</a:t>
            </a:r>
            <a:r>
              <a:rPr lang="en-US" sz="1400" dirty="0">
                <a:latin typeface="Calibri" pitchFamily="34" charset="0"/>
              </a:rPr>
              <a:t>: </a:t>
            </a:r>
            <a:r>
              <a:rPr lang="en-US" sz="1400" dirty="0" smtClean="0">
                <a:latin typeface="Calibri" pitchFamily="34" charset="0"/>
              </a:rPr>
              <a:t>SA0</a:t>
            </a:r>
            <a:endParaRPr lang="en-US" sz="1400" dirty="0">
              <a:latin typeface="Calibri" pitchFamily="34" charset="0"/>
            </a:endParaRP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7</a:t>
            </a:r>
            <a:r>
              <a:rPr lang="en-US" sz="1400" dirty="0">
                <a:latin typeface="Calibri" pitchFamily="34" charset="0"/>
              </a:rPr>
              <a:t>: </a:t>
            </a:r>
            <a:r>
              <a:rPr lang="en-US" sz="1400" dirty="0" smtClean="0">
                <a:latin typeface="Calibri" pitchFamily="34" charset="0"/>
              </a:rPr>
              <a:t>SA1</a:t>
            </a:r>
            <a:endParaRPr lang="en-US" altLang="zh-TW" sz="1400" dirty="0">
              <a:latin typeface="Calibri" pitchFamily="34" charset="0"/>
            </a:endParaRPr>
          </a:p>
          <a:p>
            <a:pPr marL="574675" lvl="1" indent="-233363" algn="l">
              <a:spcBef>
                <a:spcPct val="20000"/>
              </a:spcBef>
              <a:buFontTx/>
              <a:buChar char="–"/>
            </a:pPr>
            <a:r>
              <a:rPr lang="en-US" sz="1400" dirty="0">
                <a:latin typeface="Calibri" pitchFamily="34" charset="0"/>
              </a:rPr>
              <a:t>Q64</a:t>
            </a:r>
            <a:r>
              <a:rPr lang="en-US" altLang="zh-TW" sz="1400" dirty="0">
                <a:latin typeface="Calibri" pitchFamily="34" charset="0"/>
              </a:rPr>
              <a:t>8</a:t>
            </a:r>
            <a:r>
              <a:rPr lang="en-US" sz="1400" dirty="0">
                <a:latin typeface="Calibri" pitchFamily="34" charset="0"/>
              </a:rPr>
              <a:t>: Switch</a:t>
            </a:r>
          </a:p>
        </p:txBody>
      </p:sp>
      <p:sp>
        <p:nvSpPr>
          <p:cNvPr id="2403337" name="Rectangle 9"/>
          <p:cNvSpPr>
            <a:spLocks noChangeArrowheads="1"/>
          </p:cNvSpPr>
          <p:nvPr/>
        </p:nvSpPr>
        <p:spPr bwMode="auto">
          <a:xfrm>
            <a:off x="425450" y="4343400"/>
            <a:ext cx="1953683" cy="2151063"/>
          </a:xfrm>
          <a:prstGeom prst="rect">
            <a:avLst/>
          </a:prstGeom>
          <a:noFill/>
          <a:ln w="9525" algn="ctr">
            <a:noFill/>
            <a:miter lim="800000"/>
            <a:headEnd/>
            <a:tailEnd/>
          </a:ln>
        </p:spPr>
        <p:txBody>
          <a:bodyPr/>
          <a:lstStyle/>
          <a:p>
            <a:pPr marL="227013" indent="-227013" algn="l">
              <a:spcBef>
                <a:spcPct val="65000"/>
              </a:spcBef>
              <a:buFontTx/>
              <a:buChar char="•"/>
            </a:pPr>
            <a:r>
              <a:rPr lang="en-US" sz="1400" dirty="0">
                <a:latin typeface="Calibri" pitchFamily="34" charset="0"/>
              </a:rPr>
              <a:t>RX Queues </a:t>
            </a:r>
          </a:p>
          <a:p>
            <a:pPr marL="574675" lvl="1" indent="-233363" algn="l">
              <a:spcBef>
                <a:spcPct val="20000"/>
              </a:spcBef>
              <a:buFontTx/>
              <a:buChar char="–"/>
            </a:pPr>
            <a:r>
              <a:rPr lang="en-US" sz="1400" dirty="0">
                <a:latin typeface="Calibri" pitchFamily="34" charset="0"/>
              </a:rPr>
              <a:t>Can use any general purpose queues (Q864-Q8191)</a:t>
            </a:r>
          </a:p>
          <a:p>
            <a:pPr marL="574675" lvl="1" indent="-233363" algn="l">
              <a:spcBef>
                <a:spcPct val="20000"/>
              </a:spcBef>
              <a:buFontTx/>
              <a:buChar char="–"/>
            </a:pPr>
            <a:r>
              <a:rPr lang="en-US" sz="1400" dirty="0">
                <a:latin typeface="Calibri" pitchFamily="34" charset="0"/>
              </a:rPr>
              <a:t>Can also use other special purpose queues (e.g. 704-735)</a:t>
            </a:r>
          </a:p>
        </p:txBody>
      </p:sp>
      <p:pic>
        <p:nvPicPr>
          <p:cNvPr id="1029" name="Picture 5"/>
          <p:cNvPicPr>
            <a:picLocks noChangeAspect="1" noChangeArrowheads="1"/>
          </p:cNvPicPr>
          <p:nvPr/>
        </p:nvPicPr>
        <p:blipFill>
          <a:blip r:embed="rId4" cstate="print"/>
          <a:srcRect/>
          <a:stretch>
            <a:fillRect/>
          </a:stretch>
        </p:blipFill>
        <p:spPr bwMode="auto">
          <a:xfrm>
            <a:off x="2296586" y="1478781"/>
            <a:ext cx="6762750" cy="3781425"/>
          </a:xfrm>
          <a:prstGeom prst="rect">
            <a:avLst/>
          </a:prstGeom>
          <a:noFill/>
          <a:ln w="9525">
            <a:noFill/>
            <a:miter lim="800000"/>
            <a:headEnd/>
            <a:tailEnd/>
          </a:ln>
          <a:effectLst/>
        </p:spPr>
      </p:pic>
      <p:sp>
        <p:nvSpPr>
          <p:cNvPr id="2403336" name="AutoShape 8"/>
          <p:cNvSpPr>
            <a:spLocks noChangeArrowheads="1"/>
          </p:cNvSpPr>
          <p:nvPr/>
        </p:nvSpPr>
        <p:spPr bwMode="auto">
          <a:xfrm>
            <a:off x="2268572" y="2467672"/>
            <a:ext cx="6816163" cy="239713"/>
          </a:xfrm>
          <a:prstGeom prst="roundRect">
            <a:avLst>
              <a:gd name="adj" fmla="val 16667"/>
            </a:avLst>
          </a:prstGeom>
          <a:noFill/>
          <a:ln w="19050">
            <a:solidFill>
              <a:srgbClr val="FF0000"/>
            </a:solidFill>
            <a:round/>
            <a:headEnd/>
            <a:tailEnd/>
          </a:ln>
        </p:spPr>
        <p:txBody>
          <a:bodyPr wrap="none" anchor="ctr"/>
          <a:lstStyle/>
          <a:p>
            <a:endParaRPr lang="en-US"/>
          </a:p>
        </p:txBody>
      </p:sp>
      <p:pic>
        <p:nvPicPr>
          <p:cNvPr id="1030" name="Picture 6"/>
          <p:cNvPicPr>
            <a:picLocks noChangeAspect="1" noChangeArrowheads="1"/>
          </p:cNvPicPr>
          <p:nvPr/>
        </p:nvPicPr>
        <p:blipFill>
          <a:blip r:embed="rId5" cstate="print"/>
          <a:srcRect/>
          <a:stretch>
            <a:fillRect/>
          </a:stretch>
        </p:blipFill>
        <p:spPr bwMode="auto">
          <a:xfrm>
            <a:off x="2996141" y="5278438"/>
            <a:ext cx="5200650" cy="1228725"/>
          </a:xfrm>
          <a:prstGeom prst="rect">
            <a:avLst/>
          </a:prstGeom>
          <a:noFill/>
          <a:ln w="9525">
            <a:noFill/>
            <a:miter lim="800000"/>
            <a:headEnd/>
            <a:tailEnd/>
          </a:ln>
          <a:effectLst/>
        </p:spPr>
      </p:pic>
      <p:sp>
        <p:nvSpPr>
          <p:cNvPr id="2403334" name="AutoShape 6"/>
          <p:cNvSpPr>
            <a:spLocks noChangeArrowheads="1"/>
          </p:cNvSpPr>
          <p:nvPr/>
        </p:nvSpPr>
        <p:spPr bwMode="auto">
          <a:xfrm>
            <a:off x="5296459" y="5469466"/>
            <a:ext cx="666750" cy="897467"/>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9" name="Line 11"/>
          <p:cNvSpPr>
            <a:spLocks noChangeShapeType="1"/>
          </p:cNvSpPr>
          <p:nvPr/>
        </p:nvSpPr>
        <p:spPr bwMode="auto">
          <a:xfrm>
            <a:off x="3158068" y="2540001"/>
            <a:ext cx="2177914" cy="3458240"/>
          </a:xfrm>
          <a:prstGeom prst="line">
            <a:avLst/>
          </a:prstGeom>
          <a:noFill/>
          <a:ln w="19050">
            <a:solidFill>
              <a:srgbClr val="FF0000"/>
            </a:solidFill>
            <a:round/>
            <a:headEnd type="triangle" w="med" len="med"/>
            <a:tailEnd type="triangle" w="med" len="med"/>
          </a:ln>
        </p:spPr>
        <p:txBody>
          <a:bodyP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3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3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3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3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3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3333" grpId="0"/>
      <p:bldP spid="2403337" grpId="0"/>
      <p:bldP spid="2403336" grpId="0" animBg="1"/>
      <p:bldP spid="2403334" grpId="0" animBg="1"/>
      <p:bldP spid="24033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5" y="2690854"/>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dirty="0" smtClean="0">
                <a:latin typeface="Calibri" pitchFamily="34" charset="0"/>
              </a:rPr>
              <a:t>NETCP Overview</a:t>
            </a:r>
          </a:p>
          <a:p>
            <a:pPr marL="342900" indent="-342900" algn="l" eaLnBrk="0" hangingPunct="0">
              <a:spcBef>
                <a:spcPct val="20000"/>
              </a:spcBef>
              <a:buFont typeface="Arial" charset="0"/>
              <a:buChar char="•"/>
            </a:pPr>
            <a:r>
              <a:rPr lang="en-US" altLang="zh-TW" sz="2800" dirty="0" smtClean="0">
                <a:latin typeface="Calibri" pitchFamily="34" charset="0"/>
              </a:rPr>
              <a:t>Packet DMA</a:t>
            </a:r>
          </a:p>
          <a:p>
            <a:pPr marL="342900" indent="-342900" algn="l" eaLnBrk="0" hangingPunct="0">
              <a:spcBef>
                <a:spcPct val="20000"/>
              </a:spcBef>
              <a:buFont typeface="Arial" charset="0"/>
              <a:buChar char="•"/>
            </a:pPr>
            <a:r>
              <a:rPr lang="en-US" altLang="zh-TW" sz="2800" dirty="0" smtClean="0">
                <a:latin typeface="Calibri" pitchFamily="34" charset="0"/>
              </a:rPr>
              <a:t>Packet Accelerator (PA)</a:t>
            </a:r>
          </a:p>
          <a:p>
            <a:pPr marL="342900" indent="-342900" algn="l" eaLnBrk="0" hangingPunct="0">
              <a:spcBef>
                <a:spcPct val="20000"/>
              </a:spcBef>
              <a:buFont typeface="Arial" charset="0"/>
              <a:buChar char="•"/>
            </a:pPr>
            <a:r>
              <a:rPr lang="en-US" altLang="zh-TW" sz="2800" dirty="0" smtClean="0">
                <a:latin typeface="Calibri" pitchFamily="34" charset="0"/>
              </a:rPr>
              <a:t>Security Accelerator (SA)</a:t>
            </a:r>
          </a:p>
          <a:p>
            <a:pPr marL="342900" indent="-342900" algn="l" eaLnBrk="0" hangingPunct="0">
              <a:spcBef>
                <a:spcPct val="20000"/>
              </a:spcBef>
              <a:buFont typeface="Arial" charset="0"/>
              <a:buChar char="•"/>
            </a:pPr>
            <a:r>
              <a:rPr lang="en-US" altLang="zh-TW" sz="2800" dirty="0" smtClean="0">
                <a:latin typeface="Calibri" pitchFamily="34" charset="0"/>
              </a:rPr>
              <a:t>Gigabit Ethernet (</a:t>
            </a:r>
            <a:r>
              <a:rPr lang="en-US" altLang="zh-TW" sz="2800" dirty="0" err="1" smtClean="0">
                <a:latin typeface="Calibri" pitchFamily="34" charset="0"/>
              </a:rPr>
              <a:t>GbE</a:t>
            </a:r>
            <a:r>
              <a:rPr lang="en-US" altLang="zh-TW" sz="2800" dirty="0" smtClean="0">
                <a:latin typeface="Calibri" pitchFamily="34" charset="0"/>
              </a:rPr>
              <a:t>) Switch Subsystem</a:t>
            </a:r>
          </a:p>
          <a:p>
            <a:pPr marL="342900" indent="-342900" algn="l" eaLnBrk="0" hangingPunct="0">
              <a:spcBef>
                <a:spcPct val="20000"/>
              </a:spcBef>
              <a:buFont typeface="Arial" charset="0"/>
              <a:buChar char="•"/>
            </a:pPr>
            <a:r>
              <a:rPr lang="en-US" sz="2800" dirty="0" smtClean="0">
                <a:latin typeface="Calibri" pitchFamily="34" charset="0"/>
              </a:rPr>
              <a:t>Receive Processing Example</a:t>
            </a:r>
            <a:endParaRPr lang="en-US" sz="2800" dirty="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KeyStone NETCP Training Slides"/>
  <p:tag name="ARTICULATE_REFERENCE_1" val="C:\Data\KeyStone NEW\PDF\KeyStone Network Coprocessor.pdf"/>
  <p:tag name="ARTICULATE_REFERENCE_TYPE_2" val="0"/>
  <p:tag name="ARTICULATE_REFERENCE_TITLE_2" val="Network Coprocessor User Guide"/>
  <p:tag name="ARTICULATE_REFERENCE_2" val="http://www.ti.com/lit/SPRUGZ6"/>
  <p:tag name="PRESENTATION_PLAYLIST_COUNT" val="0"/>
  <p:tag name="PRESENTATION_PRESENTER_SLIDE_LEVEL" val="0"/>
  <p:tag name="ARTICULATE_AUDIO_TEMP" val="C:\DOCUME~1\a0850458\LOCALS~1\Temp\articulate\presenter\ae\audio\20101107030519\"/>
  <p:tag name="ARTICULATE_PRESENTER_VERSION" val="6"/>
  <p:tag name="PUBLISH_TITLE" val="KeyStone Training: NETCP"/>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7 KeyStone NETCP\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82.885"/>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017b9b69-5507-4dcb-80d9-8b29691a9595"/>
  <p:tag name="ELAPSEDTIME" val="41.973"/>
  <p:tag name="TIMELINE" val="7.18/16.07/25.37"/>
  <p:tag name="ARTICULATE_SLIDE_NAV" val="9"/>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13.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a82b325-1c6a-4d16-8fdf-311dcef743a2"/>
  <p:tag name="TIMELINE" val="6.70/13.07/19.96/30.12"/>
  <p:tag name="ELAPSEDTIME" val="40.25"/>
  <p:tag name="ARTICULATE_SLIDE_PAUSE" val="0"/>
  <p:tag name="ARTICULATE_NAV_LEVEL" val="2"/>
  <p:tag name="ARTICULATE_PLAYLIST_ID" val="-1"/>
  <p:tag name="ARTICULATE_VIEW_MODE" val="2"/>
  <p:tag name="ARTICULATE_LOCK_SLIDE" val="0"/>
  <p:tag name="ARTICULATE_SLIDE_NAV" val="6"/>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fa82b325-1c6a-4d16-8fdf-311dcef743a2"/>
  <p:tag name="TIMELINE" val="6.70/13.07/19.96/30.12"/>
  <p:tag name="ELAPSEDTIME" val="40.25"/>
  <p:tag name="ARTICULATE_SLIDE_PAUSE" val="0"/>
  <p:tag name="ARTICULATE_NAV_LEVEL" val="2"/>
  <p:tag name="ARTICULATE_PLAYLIST_ID" val="-1"/>
  <p:tag name="ARTICULATE_VIEW_MODE" val="2"/>
  <p:tag name="ARTICULATE_LOCK_SLIDE" val="0"/>
  <p:tag name="ARTICULATE_SLIDE_NAV" val="6"/>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19.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21.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2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2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2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2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27.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Network Coprocessor (NETCP)"/>
  <p:tag name="ARTICULATE_SLIDE_PAUSE" val="0"/>
  <p:tag name="ARTICULATE_NAV_LEVEL" val="1"/>
  <p:tag name="ARTICULATE_PLAYLIST_ID" val="-1"/>
  <p:tag name="ARTICULATE_LOCK_SLIDE" val="0"/>
  <p:tag name="ARTICULATE_SLIDE_GUID" val="620bb7fb-0821-4c9c-88d0-80cd201ad3c6"/>
  <p:tag name="ELAPSEDTIME" val="8.489"/>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be42aefc-3291-40f3-9d73-22703e91b637"/>
  <p:tag name="ELAPSEDTIME" val="14.364"/>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35150</TotalTime>
  <Words>2838</Words>
  <Application>Microsoft Office PowerPoint</Application>
  <PresentationFormat>On-screen Show (4:3)</PresentationFormat>
  <Paragraphs>504</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KeyStoneOLT</vt:lpstr>
      <vt:lpstr>Visio</vt:lpstr>
      <vt:lpstr>Slide 1</vt:lpstr>
      <vt:lpstr>Agenda</vt:lpstr>
      <vt:lpstr>Agenda</vt:lpstr>
      <vt:lpstr>What is the Network Coprocessor (NetCP)?</vt:lpstr>
      <vt:lpstr>Network Coprocessor (NETCP)</vt:lpstr>
      <vt:lpstr>Agenda</vt:lpstr>
      <vt:lpstr>Packet DMA in NETCP</vt:lpstr>
      <vt:lpstr>Communication with the NETCP</vt:lpstr>
      <vt:lpstr>Agenda</vt:lpstr>
      <vt:lpstr>PA: High-Level Overview</vt:lpstr>
      <vt:lpstr>Agenda</vt:lpstr>
      <vt:lpstr>SA: High Level Overview</vt:lpstr>
      <vt:lpstr>Agenda</vt:lpstr>
      <vt:lpstr>GbE Switch: High Level Overview</vt:lpstr>
      <vt:lpstr>Agenda</vt:lpstr>
      <vt:lpstr>Slide 16</vt:lpstr>
      <vt:lpstr>Slide 17</vt:lpstr>
      <vt:lpstr>Slide 18</vt:lpstr>
      <vt:lpstr>Slide 19</vt:lpstr>
      <vt:lpstr>Slide 20</vt:lpstr>
      <vt:lpstr>Slide 21</vt:lpstr>
      <vt:lpstr>Slide 22</vt:lpstr>
      <vt:lpstr>Slide 23</vt:lpstr>
      <vt:lpstr>Slide 24</vt:lpstr>
      <vt:lpstr>Additional Questions?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Ran Katzur</cp:lastModifiedBy>
  <cp:revision>1195</cp:revision>
  <dcterms:created xsi:type="dcterms:W3CDTF">2007-12-19T20:51:45Z</dcterms:created>
  <dcterms:modified xsi:type="dcterms:W3CDTF">2012-05-30T14:16:52Z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GUID">
    <vt:lpwstr>36CCC7AB-FA02-481A-AC96-B3D6EA41D918</vt:lpwstr>
  </property>
  <property fmtid="{D5CDD505-2E9C-101B-9397-08002B2CF9AE}" pid="10" name="ArticulatePath">
    <vt:lpwstr>07 KeyStone NETCP</vt:lpwstr>
  </property>
  <property fmtid="{D5CDD505-2E9C-101B-9397-08002B2CF9AE}" pid="11" name="ArticulateProjectFull">
    <vt:lpwstr>C:\Data\KeyStone NEW\PPT\FINAL\07 KeyStone NETCP.ppta</vt:lpwstr>
  </property>
</Properties>
</file>