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80" r:id="rId2"/>
    <p:sldId id="627" r:id="rId3"/>
    <p:sldId id="685" r:id="rId4"/>
    <p:sldId id="646" r:id="rId5"/>
    <p:sldId id="647" r:id="rId6"/>
    <p:sldId id="653" r:id="rId7"/>
    <p:sldId id="674" r:id="rId8"/>
    <p:sldId id="683" r:id="rId9"/>
    <p:sldId id="616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0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0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0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0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0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EAEAEA"/>
    <a:srgbClr val="000099"/>
    <a:srgbClr val="000000"/>
    <a:srgbClr val="C0C0C0"/>
    <a:srgbClr val="1AEA0A"/>
    <a:srgbClr val="969696"/>
    <a:srgbClr val="FFFF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83091" autoAdjust="0"/>
  </p:normalViewPr>
  <p:slideViewPr>
    <p:cSldViewPr snapToGrid="0">
      <p:cViewPr varScale="1">
        <p:scale>
          <a:sx n="75" d="100"/>
          <a:sy n="75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0B7880-D0A1-4E55-AAC8-444DFFED7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20519D-B267-4830-A4F7-C0EFCC7C2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C3136-9FB1-481C-8C80-9F107C3ACDD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EA222-0419-4BEC-8577-9AEF495569F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B0A84-8A4B-40B9-BB23-7F92ABF02D4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9963" cy="358457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3989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1E839-ABB6-447C-B466-9BCEACA0EF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is somewhat of a simplification of the SCRs and megamodule diagrams in the datasheet.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96E02-E276-4E0D-B1AF-AE156029003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3030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3030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9.xml"/><Relationship Id="rId5" Type="http://schemas.openxmlformats.org/officeDocument/2006/relationships/hyperlink" Target="iw6m10%20adv%20mem%20mgmt.ppt" TargetMode="Externa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McBSP</a:t>
            </a:r>
          </a:p>
        </p:txBody>
      </p:sp>
      <p:sp>
        <p:nvSpPr>
          <p:cNvPr id="2051" name="copyright"/>
          <p:cNvSpPr>
            <a:spLocks noChangeArrowheads="1"/>
          </p:cNvSpPr>
          <p:nvPr/>
        </p:nvSpPr>
        <p:spPr bwMode="auto">
          <a:xfrm>
            <a:off x="482441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/>
              <a:t>Copyright © 2012 Texas Instruments. All rights reserved.</a:t>
            </a:r>
            <a:r>
              <a:rPr lang="en-US" sz="1200" b="0">
                <a:solidFill>
                  <a:schemeClr val="tx1"/>
                </a:solidFill>
              </a:rPr>
              <a:t> </a:t>
            </a:r>
            <a:endParaRPr lang="en-US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052" name="TTO Logo"/>
          <p:cNvGrpSpPr>
            <a:grpSpLocks/>
          </p:cNvGrpSpPr>
          <p:nvPr/>
        </p:nvGrpSpPr>
        <p:grpSpPr bwMode="auto">
          <a:xfrm>
            <a:off x="15875" y="6213475"/>
            <a:ext cx="860425" cy="625475"/>
            <a:chOff x="10" y="3914"/>
            <a:chExt cx="542" cy="394"/>
          </a:xfrm>
        </p:grpSpPr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10" y="3914"/>
              <a:ext cx="542" cy="394"/>
              <a:chOff x="10" y="3914"/>
              <a:chExt cx="542" cy="394"/>
            </a:xfrm>
          </p:grpSpPr>
          <p:sp>
            <p:nvSpPr>
              <p:cNvPr id="2056" name="Line 7"/>
              <p:cNvSpPr>
                <a:spLocks noChangeShapeType="1"/>
              </p:cNvSpPr>
              <p:nvPr/>
            </p:nvSpPr>
            <p:spPr bwMode="auto">
              <a:xfrm>
                <a:off x="68" y="4134"/>
                <a:ext cx="4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" name="Oval 8"/>
              <p:cNvSpPr>
                <a:spLocks noChangeArrowheads="1"/>
              </p:cNvSpPr>
              <p:nvPr/>
            </p:nvSpPr>
            <p:spPr bwMode="auto">
              <a:xfrm>
                <a:off x="70" y="3914"/>
                <a:ext cx="246" cy="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Rectangle 9"/>
              <p:cNvSpPr>
                <a:spLocks noChangeArrowheads="1"/>
              </p:cNvSpPr>
              <p:nvPr/>
            </p:nvSpPr>
            <p:spPr bwMode="auto">
              <a:xfrm>
                <a:off x="128" y="4150"/>
                <a:ext cx="131" cy="3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Line 10"/>
              <p:cNvSpPr>
                <a:spLocks noChangeShapeType="1"/>
              </p:cNvSpPr>
              <p:nvPr/>
            </p:nvSpPr>
            <p:spPr bwMode="auto">
              <a:xfrm>
                <a:off x="126" y="4151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Text Box 11"/>
              <p:cNvSpPr txBox="1">
                <a:spLocks noChangeArrowheads="1"/>
              </p:cNvSpPr>
              <p:nvPr/>
            </p:nvSpPr>
            <p:spPr bwMode="auto">
              <a:xfrm>
                <a:off x="10" y="4142"/>
                <a:ext cx="542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Technical Training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Organization</a:t>
                </a:r>
              </a:p>
            </p:txBody>
          </p:sp>
        </p:grpSp>
        <p:sp>
          <p:nvSpPr>
            <p:cNvPr id="2055" name="Text Box 12"/>
            <p:cNvSpPr txBox="1">
              <a:spLocks noChangeArrowheads="1"/>
            </p:cNvSpPr>
            <p:nvPr/>
          </p:nvSpPr>
          <p:spPr bwMode="auto">
            <a:xfrm>
              <a:off x="220" y="3990"/>
              <a:ext cx="255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bIns="0"/>
            <a:lstStyle/>
            <a:p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</a:t>
              </a:r>
              <a:r>
                <a:rPr lang="en-US" sz="1000" b="0">
                  <a:solidFill>
                    <a:schemeClr val="tx1"/>
                  </a:solidFill>
                  <a:latin typeface="Arial Narrow" pitchFamily="34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TO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algn="ctr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kern="0">
                <a:solidFill>
                  <a:schemeClr val="tx1"/>
                </a:solidFill>
                <a:latin typeface="+mn-lt"/>
              </a:rPr>
              <a:t>C6657 Workshop</a:t>
            </a:r>
            <a:endParaRPr lang="en-US" sz="3200" kern="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457200" y="685800"/>
            <a:ext cx="8229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85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McBSP Overview (data Ch on DSK)</a:t>
            </a:r>
          </a:p>
        </p:txBody>
      </p:sp>
      <p:grpSp>
        <p:nvGrpSpPr>
          <p:cNvPr id="3077" name="TTO Logo"/>
          <p:cNvGrpSpPr>
            <a:grpSpLocks/>
          </p:cNvGrpSpPr>
          <p:nvPr/>
        </p:nvGrpSpPr>
        <p:grpSpPr bwMode="auto">
          <a:xfrm>
            <a:off x="15875" y="6213475"/>
            <a:ext cx="860425" cy="625475"/>
            <a:chOff x="10" y="3914"/>
            <a:chExt cx="542" cy="394"/>
          </a:xfrm>
        </p:grpSpPr>
        <p:grpSp>
          <p:nvGrpSpPr>
            <p:cNvPr id="3078" name="Group 6"/>
            <p:cNvGrpSpPr>
              <a:grpSpLocks/>
            </p:cNvGrpSpPr>
            <p:nvPr/>
          </p:nvGrpSpPr>
          <p:grpSpPr bwMode="auto">
            <a:xfrm>
              <a:off x="10" y="3914"/>
              <a:ext cx="542" cy="394"/>
              <a:chOff x="10" y="3914"/>
              <a:chExt cx="542" cy="394"/>
            </a:xfrm>
          </p:grpSpPr>
          <p:sp>
            <p:nvSpPr>
              <p:cNvPr id="3080" name="Line 7"/>
              <p:cNvSpPr>
                <a:spLocks noChangeShapeType="1"/>
              </p:cNvSpPr>
              <p:nvPr/>
            </p:nvSpPr>
            <p:spPr bwMode="auto">
              <a:xfrm>
                <a:off x="68" y="4134"/>
                <a:ext cx="4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" name="Oval 8"/>
              <p:cNvSpPr>
                <a:spLocks noChangeArrowheads="1"/>
              </p:cNvSpPr>
              <p:nvPr/>
            </p:nvSpPr>
            <p:spPr bwMode="auto">
              <a:xfrm>
                <a:off x="70" y="3914"/>
                <a:ext cx="246" cy="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Rectangle 9"/>
              <p:cNvSpPr>
                <a:spLocks noChangeArrowheads="1"/>
              </p:cNvSpPr>
              <p:nvPr/>
            </p:nvSpPr>
            <p:spPr bwMode="auto">
              <a:xfrm>
                <a:off x="128" y="4150"/>
                <a:ext cx="131" cy="3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Line 10"/>
              <p:cNvSpPr>
                <a:spLocks noChangeShapeType="1"/>
              </p:cNvSpPr>
              <p:nvPr/>
            </p:nvSpPr>
            <p:spPr bwMode="auto">
              <a:xfrm>
                <a:off x="126" y="4151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" name="Text Box 11"/>
              <p:cNvSpPr txBox="1">
                <a:spLocks noChangeArrowheads="1"/>
              </p:cNvSpPr>
              <p:nvPr/>
            </p:nvSpPr>
            <p:spPr bwMode="auto">
              <a:xfrm>
                <a:off x="10" y="4142"/>
                <a:ext cx="542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Technical Training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Organization</a:t>
                </a:r>
              </a:p>
            </p:txBody>
          </p:sp>
        </p:grpSp>
        <p:sp>
          <p:nvSpPr>
            <p:cNvPr id="3079" name="Text Box 12"/>
            <p:cNvSpPr txBox="1">
              <a:spLocks noChangeArrowheads="1"/>
            </p:cNvSpPr>
            <p:nvPr/>
          </p:nvSpPr>
          <p:spPr bwMode="auto">
            <a:xfrm>
              <a:off x="220" y="3990"/>
              <a:ext cx="255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bIns="0"/>
            <a:lstStyle/>
            <a:p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</a:t>
              </a:r>
              <a:r>
                <a:rPr lang="en-US" sz="1000" b="0">
                  <a:solidFill>
                    <a:schemeClr val="tx1"/>
                  </a:solidFill>
                  <a:latin typeface="Arial Narrow" pitchFamily="34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TO</a:t>
              </a:r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McBSP Block Diagram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 flipH="1">
            <a:off x="2185988" y="622300"/>
            <a:ext cx="5791200" cy="4876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 flipH="1">
            <a:off x="280988" y="609600"/>
            <a:ext cx="838200" cy="1219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CPU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 flipH="1">
            <a:off x="280988" y="3975100"/>
            <a:ext cx="838200" cy="15113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EDMA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 flipH="1">
            <a:off x="1576388" y="1155700"/>
            <a:ext cx="304800" cy="35814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 flipH="1">
            <a:off x="1577975" y="1689100"/>
            <a:ext cx="304800" cy="274320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/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t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e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r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</a:t>
            </a:r>
          </a:p>
          <a:p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u</a:t>
            </a:r>
            <a:br>
              <a:rPr lang="en-US" sz="18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H="1">
            <a:off x="1119188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H="1">
            <a:off x="1119188" y="4356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881188" y="2122488"/>
            <a:ext cx="6789737" cy="1066800"/>
            <a:chOff x="1109" y="1809"/>
            <a:chExt cx="4277" cy="672"/>
          </a:xfrm>
        </p:grpSpPr>
        <p:grpSp>
          <p:nvGrpSpPr>
            <p:cNvPr id="4156" name="Group 12"/>
            <p:cNvGrpSpPr>
              <a:grpSpLocks/>
            </p:cNvGrpSpPr>
            <p:nvPr/>
          </p:nvGrpSpPr>
          <p:grpSpPr bwMode="auto">
            <a:xfrm>
              <a:off x="1109" y="1809"/>
              <a:ext cx="888" cy="672"/>
              <a:chOff x="1109" y="1809"/>
              <a:chExt cx="888" cy="672"/>
            </a:xfrm>
          </p:grpSpPr>
          <p:sp>
            <p:nvSpPr>
              <p:cNvPr id="4164" name="Rectangle 13"/>
              <p:cNvSpPr>
                <a:spLocks noChangeArrowheads="1"/>
              </p:cNvSpPr>
              <p:nvPr/>
            </p:nvSpPr>
            <p:spPr bwMode="auto">
              <a:xfrm rot="-5400000">
                <a:off x="1541" y="2025"/>
                <a:ext cx="672" cy="2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lIns="0" tIns="0" rIns="0" bIns="0" anchor="ctr" anchorCtr="1"/>
              <a:lstStyle/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D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X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R</a:t>
                </a:r>
              </a:p>
            </p:txBody>
          </p:sp>
          <p:sp>
            <p:nvSpPr>
              <p:cNvPr id="4165" name="Line 14"/>
              <p:cNvSpPr>
                <a:spLocks noChangeShapeType="1"/>
              </p:cNvSpPr>
              <p:nvPr/>
            </p:nvSpPr>
            <p:spPr bwMode="auto">
              <a:xfrm>
                <a:off x="1109" y="2145"/>
                <a:ext cx="64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7" name="Group 15"/>
            <p:cNvGrpSpPr>
              <a:grpSpLocks/>
            </p:cNvGrpSpPr>
            <p:nvPr/>
          </p:nvGrpSpPr>
          <p:grpSpPr bwMode="auto">
            <a:xfrm>
              <a:off x="1998" y="2025"/>
              <a:ext cx="3388" cy="240"/>
              <a:chOff x="1998" y="2025"/>
              <a:chExt cx="3388" cy="240"/>
            </a:xfrm>
          </p:grpSpPr>
          <p:grpSp>
            <p:nvGrpSpPr>
              <p:cNvPr id="4158" name="Group 16"/>
              <p:cNvGrpSpPr>
                <a:grpSpLocks/>
              </p:cNvGrpSpPr>
              <p:nvPr/>
            </p:nvGrpSpPr>
            <p:grpSpPr bwMode="auto">
              <a:xfrm flipH="1">
                <a:off x="4757" y="2030"/>
                <a:ext cx="629" cy="230"/>
                <a:chOff x="331" y="2030"/>
                <a:chExt cx="629" cy="230"/>
              </a:xfrm>
            </p:grpSpPr>
            <p:sp>
              <p:nvSpPr>
                <p:cNvPr id="41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1" y="2030"/>
                  <a:ext cx="230" cy="23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sm" len="sm"/>
                  <a:tailEnd/>
                </a:ln>
              </p:spPr>
              <p:txBody>
                <a:bodyPr wrap="none" lIns="0" tIns="0" rIns="0" bIns="0" anchor="ctr"/>
                <a:lstStyle/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sz="2400">
                      <a:latin typeface="Courier New" pitchFamily="49" charset="0"/>
                    </a:rPr>
                    <a:t>DX</a:t>
                  </a:r>
                </a:p>
              </p:txBody>
            </p:sp>
            <p:sp>
              <p:nvSpPr>
                <p:cNvPr id="416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624" y="2145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9" name="Group 19"/>
              <p:cNvGrpSpPr>
                <a:grpSpLocks/>
              </p:cNvGrpSpPr>
              <p:nvPr/>
            </p:nvGrpSpPr>
            <p:grpSpPr bwMode="auto">
              <a:xfrm flipH="1">
                <a:off x="1998" y="2025"/>
                <a:ext cx="2759" cy="240"/>
                <a:chOff x="960" y="2025"/>
                <a:chExt cx="2759" cy="240"/>
              </a:xfrm>
            </p:grpSpPr>
            <p:sp>
              <p:nvSpPr>
                <p:cNvPr id="4160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2025"/>
                  <a:ext cx="672" cy="240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latin typeface="Courier New" pitchFamily="49" charset="0"/>
                    </a:rPr>
                    <a:t>XSR</a:t>
                  </a:r>
                </a:p>
              </p:txBody>
            </p:sp>
            <p:cxnSp>
              <p:nvCxnSpPr>
                <p:cNvPr id="4161" name="AutoShape 21"/>
                <p:cNvCxnSpPr>
                  <a:cxnSpLocks noChangeShapeType="1"/>
                  <a:stCxn id="4164" idx="0"/>
                  <a:endCxn id="4160" idx="3"/>
                </p:cNvCxnSpPr>
                <p:nvPr/>
              </p:nvCxnSpPr>
              <p:spPr bwMode="auto">
                <a:xfrm flipH="1">
                  <a:off x="1632" y="2144"/>
                  <a:ext cx="2087" cy="1"/>
                </a:xfrm>
                <a:prstGeom prst="straightConnector1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  <p:grpSp>
        <p:nvGrpSpPr>
          <p:cNvPr id="4107" name="Group 22"/>
          <p:cNvGrpSpPr>
            <a:grpSpLocks/>
          </p:cNvGrpSpPr>
          <p:nvPr/>
        </p:nvGrpSpPr>
        <p:grpSpPr bwMode="auto">
          <a:xfrm>
            <a:off x="7672388" y="3594100"/>
            <a:ext cx="1243012" cy="304800"/>
            <a:chOff x="4757" y="2736"/>
            <a:chExt cx="783" cy="192"/>
          </a:xfrm>
        </p:grpSpPr>
        <p:sp>
          <p:nvSpPr>
            <p:cNvPr id="4154" name="Text Box 23"/>
            <p:cNvSpPr txBox="1">
              <a:spLocks noChangeArrowheads="1"/>
            </p:cNvSpPr>
            <p:nvPr/>
          </p:nvSpPr>
          <p:spPr bwMode="auto">
            <a:xfrm flipH="1">
              <a:off x="5156" y="2736"/>
              <a:ext cx="384" cy="19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</a:rPr>
                <a:t>CLKR</a:t>
              </a:r>
              <a:endParaRPr lang="en-US" sz="2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155" name="Line 24"/>
            <p:cNvSpPr>
              <a:spLocks noChangeShapeType="1"/>
            </p:cNvSpPr>
            <p:nvPr/>
          </p:nvSpPr>
          <p:spPr bwMode="auto">
            <a:xfrm>
              <a:off x="4757" y="28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8" name="Group 25"/>
          <p:cNvGrpSpPr>
            <a:grpSpLocks/>
          </p:cNvGrpSpPr>
          <p:nvPr/>
        </p:nvGrpSpPr>
        <p:grpSpPr bwMode="auto">
          <a:xfrm>
            <a:off x="7672388" y="4660900"/>
            <a:ext cx="1092200" cy="304800"/>
            <a:chOff x="4757" y="3400"/>
            <a:chExt cx="688" cy="192"/>
          </a:xfrm>
        </p:grpSpPr>
        <p:sp>
          <p:nvSpPr>
            <p:cNvPr id="4152" name="Text Box 26"/>
            <p:cNvSpPr txBox="1">
              <a:spLocks noChangeArrowheads="1"/>
            </p:cNvSpPr>
            <p:nvPr/>
          </p:nvSpPr>
          <p:spPr bwMode="auto">
            <a:xfrm flipH="1">
              <a:off x="5157" y="3400"/>
              <a:ext cx="288" cy="19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</a:rPr>
                <a:t>FSR</a:t>
              </a:r>
              <a:endParaRPr lang="en-US" sz="2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153" name="Line 27"/>
            <p:cNvSpPr>
              <a:spLocks noChangeShapeType="1"/>
            </p:cNvSpPr>
            <p:nvPr/>
          </p:nvSpPr>
          <p:spPr bwMode="auto">
            <a:xfrm>
              <a:off x="4757" y="3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28"/>
          <p:cNvGrpSpPr>
            <a:grpSpLocks/>
          </p:cNvGrpSpPr>
          <p:nvPr/>
        </p:nvGrpSpPr>
        <p:grpSpPr bwMode="auto">
          <a:xfrm>
            <a:off x="7664450" y="3810000"/>
            <a:ext cx="1243013" cy="1371600"/>
            <a:chOff x="4757" y="2696"/>
            <a:chExt cx="783" cy="864"/>
          </a:xfrm>
        </p:grpSpPr>
        <p:grpSp>
          <p:nvGrpSpPr>
            <p:cNvPr id="4146" name="Group 29"/>
            <p:cNvGrpSpPr>
              <a:grpSpLocks/>
            </p:cNvGrpSpPr>
            <p:nvPr/>
          </p:nvGrpSpPr>
          <p:grpSpPr bwMode="auto">
            <a:xfrm>
              <a:off x="4757" y="2696"/>
              <a:ext cx="783" cy="192"/>
              <a:chOff x="4757" y="2900"/>
              <a:chExt cx="783" cy="192"/>
            </a:xfrm>
          </p:grpSpPr>
          <p:sp>
            <p:nvSpPr>
              <p:cNvPr id="4150" name="Text Box 30"/>
              <p:cNvSpPr txBox="1">
                <a:spLocks noChangeArrowheads="1"/>
              </p:cNvSpPr>
              <p:nvPr/>
            </p:nvSpPr>
            <p:spPr bwMode="auto">
              <a:xfrm flipH="1">
                <a:off x="5156" y="2900"/>
                <a:ext cx="384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 lIns="0" tIns="0" rIns="0" bIns="0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>
                    <a:latin typeface="Courier New" pitchFamily="49" charset="0"/>
                  </a:rPr>
                  <a:t>CLKX</a:t>
                </a: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4151" name="Line 31"/>
              <p:cNvSpPr>
                <a:spLocks noChangeShapeType="1"/>
              </p:cNvSpPr>
              <p:nvPr/>
            </p:nvSpPr>
            <p:spPr bwMode="auto">
              <a:xfrm>
                <a:off x="4757" y="299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47" name="Group 32"/>
            <p:cNvGrpSpPr>
              <a:grpSpLocks/>
            </p:cNvGrpSpPr>
            <p:nvPr/>
          </p:nvGrpSpPr>
          <p:grpSpPr bwMode="auto">
            <a:xfrm>
              <a:off x="4757" y="3368"/>
              <a:ext cx="688" cy="192"/>
              <a:chOff x="4757" y="3650"/>
              <a:chExt cx="688" cy="192"/>
            </a:xfrm>
          </p:grpSpPr>
          <p:sp>
            <p:nvSpPr>
              <p:cNvPr id="4148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5157" y="3650"/>
                <a:ext cx="288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 lIns="0" tIns="0" rIns="0" bIns="0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>
                    <a:latin typeface="Courier New" pitchFamily="49" charset="0"/>
                  </a:rPr>
                  <a:t>FSX</a:t>
                </a: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4149" name="Line 34"/>
              <p:cNvSpPr>
                <a:spLocks noChangeShapeType="1"/>
              </p:cNvSpPr>
              <p:nvPr/>
            </p:nvSpPr>
            <p:spPr bwMode="auto">
              <a:xfrm>
                <a:off x="4757" y="374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10" name="Rectangle 35"/>
          <p:cNvSpPr>
            <a:spLocks noChangeArrowheads="1"/>
          </p:cNvSpPr>
          <p:nvPr/>
        </p:nvSpPr>
        <p:spPr bwMode="auto">
          <a:xfrm flipH="1">
            <a:off x="4159250" y="3594100"/>
            <a:ext cx="3513138" cy="1638300"/>
          </a:xfrm>
          <a:prstGeom prst="rect">
            <a:avLst/>
          </a:prstGeom>
          <a:solidFill>
            <a:schemeClr val="hlink">
              <a:alpha val="50195"/>
            </a:schemeClr>
          </a:solidFill>
          <a:ln w="3175" cap="rnd">
            <a:solidFill>
              <a:schemeClr val="tx1"/>
            </a:solidFill>
            <a:prstDash val="sysDot"/>
            <a:miter lim="800000"/>
            <a:headEnd type="none" w="sm" len="sm"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4111" name="Group 36"/>
          <p:cNvGrpSpPr>
            <a:grpSpLocks/>
          </p:cNvGrpSpPr>
          <p:nvPr/>
        </p:nvGrpSpPr>
        <p:grpSpPr bwMode="auto">
          <a:xfrm>
            <a:off x="7672388" y="4241800"/>
            <a:ext cx="1243012" cy="304800"/>
            <a:chOff x="4757" y="3150"/>
            <a:chExt cx="783" cy="192"/>
          </a:xfrm>
        </p:grpSpPr>
        <p:sp>
          <p:nvSpPr>
            <p:cNvPr id="4144" name="Text Box 37"/>
            <p:cNvSpPr txBox="1">
              <a:spLocks noChangeArrowheads="1"/>
            </p:cNvSpPr>
            <p:nvPr/>
          </p:nvSpPr>
          <p:spPr bwMode="auto">
            <a:xfrm flipH="1">
              <a:off x="5156" y="3150"/>
              <a:ext cx="384" cy="192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 lIns="0" tIns="0" rIns="0" bIns="0" anchor="ctr"/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urier New" pitchFamily="49" charset="0"/>
                </a:rPr>
                <a:t>CLKS</a:t>
              </a:r>
              <a:endParaRPr lang="en-US" sz="2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145" name="Line 38"/>
            <p:cNvSpPr>
              <a:spLocks noChangeShapeType="1"/>
            </p:cNvSpPr>
            <p:nvPr/>
          </p:nvSpPr>
          <p:spPr bwMode="auto">
            <a:xfrm>
              <a:off x="4757" y="324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2" name="Group 39"/>
          <p:cNvGrpSpPr>
            <a:grpSpLocks/>
          </p:cNvGrpSpPr>
          <p:nvPr/>
        </p:nvGrpSpPr>
        <p:grpSpPr bwMode="auto">
          <a:xfrm>
            <a:off x="1881188" y="919163"/>
            <a:ext cx="6789737" cy="1066800"/>
            <a:chOff x="1109" y="1051"/>
            <a:chExt cx="4277" cy="672"/>
          </a:xfrm>
        </p:grpSpPr>
        <p:grpSp>
          <p:nvGrpSpPr>
            <p:cNvPr id="4133" name="Group 40"/>
            <p:cNvGrpSpPr>
              <a:grpSpLocks/>
            </p:cNvGrpSpPr>
            <p:nvPr/>
          </p:nvGrpSpPr>
          <p:grpSpPr bwMode="auto">
            <a:xfrm>
              <a:off x="1756" y="1051"/>
              <a:ext cx="2329" cy="672"/>
              <a:chOff x="1756" y="1051"/>
              <a:chExt cx="2329" cy="672"/>
            </a:xfrm>
          </p:grpSpPr>
          <p:cxnSp>
            <p:nvCxnSpPr>
              <p:cNvPr id="4138" name="AutoShape 41"/>
              <p:cNvCxnSpPr>
                <a:cxnSpLocks noChangeShapeType="1"/>
                <a:stCxn id="4136" idx="3"/>
                <a:endCxn id="4140" idx="0"/>
              </p:cNvCxnSpPr>
              <p:nvPr/>
            </p:nvCxnSpPr>
            <p:spPr bwMode="auto">
              <a:xfrm flipH="1">
                <a:off x="1756" y="1386"/>
                <a:ext cx="2329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139" name="Rectangle 42"/>
              <p:cNvSpPr>
                <a:spLocks noChangeArrowheads="1"/>
              </p:cNvSpPr>
              <p:nvPr/>
            </p:nvSpPr>
            <p:spPr bwMode="auto">
              <a:xfrm rot="5400000" flipV="1">
                <a:off x="3269" y="1267"/>
                <a:ext cx="672" cy="2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lIns="45720" tIns="0" rIns="0" bIns="0" anchor="ctr" anchorCtr="1"/>
              <a:lstStyle/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R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B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R</a:t>
                </a:r>
              </a:p>
            </p:txBody>
          </p:sp>
          <p:sp>
            <p:nvSpPr>
              <p:cNvPr id="4140" name="Rectangle 43"/>
              <p:cNvSpPr>
                <a:spLocks noChangeArrowheads="1"/>
              </p:cNvSpPr>
              <p:nvPr/>
            </p:nvSpPr>
            <p:spPr bwMode="auto">
              <a:xfrm rot="5400000" flipV="1">
                <a:off x="1541" y="1267"/>
                <a:ext cx="672" cy="2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lIns="45720" tIns="0" rIns="0" bIns="0" anchor="ctr" anchorCtr="1"/>
              <a:lstStyle/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D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R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R</a:t>
                </a:r>
              </a:p>
            </p:txBody>
          </p:sp>
          <p:grpSp>
            <p:nvGrpSpPr>
              <p:cNvPr id="4141" name="Group 44"/>
              <p:cNvGrpSpPr>
                <a:grpSpLocks/>
              </p:cNvGrpSpPr>
              <p:nvPr/>
            </p:nvGrpSpPr>
            <p:grpSpPr bwMode="auto">
              <a:xfrm>
                <a:off x="3820" y="1327"/>
                <a:ext cx="178" cy="289"/>
                <a:chOff x="3820" y="1327"/>
                <a:chExt cx="178" cy="289"/>
              </a:xfrm>
            </p:grpSpPr>
            <p:sp>
              <p:nvSpPr>
                <p:cNvPr id="4142" name="Line 45"/>
                <p:cNvSpPr>
                  <a:spLocks noChangeShapeType="1"/>
                </p:cNvSpPr>
                <p:nvPr/>
              </p:nvSpPr>
              <p:spPr bwMode="auto">
                <a:xfrm>
                  <a:off x="3849" y="1327"/>
                  <a:ext cx="120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Text Box 46"/>
                <p:cNvSpPr txBox="1">
                  <a:spLocks noChangeArrowheads="1"/>
                </p:cNvSpPr>
                <p:nvPr/>
              </p:nvSpPr>
              <p:spPr bwMode="auto">
                <a:xfrm flipH="1">
                  <a:off x="3820" y="1424"/>
                  <a:ext cx="178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b="0"/>
                    <a:t>32</a:t>
                  </a:r>
                </a:p>
              </p:txBody>
            </p:sp>
          </p:grpSp>
        </p:grpSp>
        <p:sp>
          <p:nvSpPr>
            <p:cNvPr id="4134" name="Text Box 47"/>
            <p:cNvSpPr txBox="1">
              <a:spLocks noChangeArrowheads="1"/>
            </p:cNvSpPr>
            <p:nvPr/>
          </p:nvSpPr>
          <p:spPr bwMode="auto">
            <a:xfrm flipH="1">
              <a:off x="5156" y="1272"/>
              <a:ext cx="230" cy="230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 lIns="0" tIns="0" rIns="0" bIns="0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DR</a:t>
              </a:r>
            </a:p>
          </p:txBody>
        </p:sp>
        <p:sp>
          <p:nvSpPr>
            <p:cNvPr id="4135" name="Line 48"/>
            <p:cNvSpPr>
              <a:spLocks noChangeShapeType="1"/>
            </p:cNvSpPr>
            <p:nvPr/>
          </p:nvSpPr>
          <p:spPr bwMode="auto">
            <a:xfrm>
              <a:off x="4757" y="138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Rectangle 49"/>
            <p:cNvSpPr>
              <a:spLocks noChangeArrowheads="1"/>
            </p:cNvSpPr>
            <p:nvPr/>
          </p:nvSpPr>
          <p:spPr bwMode="auto">
            <a:xfrm flipH="1">
              <a:off x="4085" y="1267"/>
              <a:ext cx="672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RSR</a:t>
              </a:r>
            </a:p>
          </p:txBody>
        </p:sp>
        <p:sp>
          <p:nvSpPr>
            <p:cNvPr id="4137" name="Line 50"/>
            <p:cNvSpPr>
              <a:spLocks noChangeShapeType="1"/>
            </p:cNvSpPr>
            <p:nvPr/>
          </p:nvSpPr>
          <p:spPr bwMode="auto">
            <a:xfrm>
              <a:off x="1109" y="1387"/>
              <a:ext cx="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3" name="Group 51"/>
          <p:cNvGrpSpPr>
            <a:grpSpLocks/>
          </p:cNvGrpSpPr>
          <p:nvPr/>
        </p:nvGrpSpPr>
        <p:grpSpPr bwMode="auto">
          <a:xfrm flipH="1">
            <a:off x="3944938" y="904875"/>
            <a:ext cx="1109662" cy="2284413"/>
            <a:chOff x="2609" y="1042"/>
            <a:chExt cx="699" cy="1439"/>
          </a:xfrm>
        </p:grpSpPr>
        <p:sp>
          <p:nvSpPr>
            <p:cNvPr id="4131" name="Rectangle 52"/>
            <p:cNvSpPr>
              <a:spLocks noChangeArrowheads="1"/>
            </p:cNvSpPr>
            <p:nvPr/>
          </p:nvSpPr>
          <p:spPr bwMode="auto">
            <a:xfrm>
              <a:off x="2614" y="1042"/>
              <a:ext cx="694" cy="143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2"/>
              </a:solidFill>
              <a:prstDash val="sysDot"/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70000"/>
                </a:spcBef>
              </a:pPr>
              <a:r>
                <a:rPr lang="en-US" sz="1600" b="0"/>
                <a:t>Expand</a:t>
              </a:r>
              <a:br>
                <a:rPr lang="en-US" sz="1600" b="0"/>
              </a:br>
              <a:r>
                <a:rPr lang="en-US" sz="1600" b="0"/>
                <a:t>(optional)</a:t>
              </a:r>
            </a:p>
            <a:p>
              <a:pPr algn="ctr">
                <a:lnSpc>
                  <a:spcPct val="100000"/>
                </a:lnSpc>
                <a:spcBef>
                  <a:spcPct val="70000"/>
                </a:spcBef>
              </a:pPr>
              <a:endParaRPr lang="en-US" sz="1600" b="0"/>
            </a:p>
            <a:p>
              <a:pPr algn="ctr">
                <a:lnSpc>
                  <a:spcPct val="100000"/>
                </a:lnSpc>
                <a:spcBef>
                  <a:spcPct val="70000"/>
                </a:spcBef>
              </a:pPr>
              <a:r>
                <a:rPr lang="en-US" sz="1600" b="0"/>
                <a:t>Compress</a:t>
              </a:r>
              <a:br>
                <a:rPr lang="en-US" sz="1600" b="0"/>
              </a:br>
              <a:r>
                <a:rPr lang="en-US" sz="1600" b="0"/>
                <a:t>(optional)</a:t>
              </a:r>
            </a:p>
          </p:txBody>
        </p:sp>
        <p:sp>
          <p:nvSpPr>
            <p:cNvPr id="4132" name="Line 53"/>
            <p:cNvSpPr>
              <a:spLocks noChangeShapeType="1"/>
            </p:cNvSpPr>
            <p:nvPr/>
          </p:nvSpPr>
          <p:spPr bwMode="auto">
            <a:xfrm>
              <a:off x="2609" y="1773"/>
              <a:ext cx="699" cy="0"/>
            </a:xfrm>
            <a:prstGeom prst="line">
              <a:avLst/>
            </a:prstGeom>
            <a:noFill/>
            <a:ln w="3175" cap="rnd">
              <a:solidFill>
                <a:schemeClr val="tx2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4" name="Rectangle 54"/>
          <p:cNvSpPr>
            <a:spLocks noChangeArrowheads="1"/>
          </p:cNvSpPr>
          <p:nvPr/>
        </p:nvSpPr>
        <p:spPr bwMode="auto">
          <a:xfrm flipH="1">
            <a:off x="2254250" y="4108450"/>
            <a:ext cx="1828800" cy="609600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 type="none" w="sm" len="sm"/>
            <a:tailEnd/>
          </a:ln>
        </p:spPr>
        <p:txBody>
          <a:bodyPr wrap="none" lIns="0" tIns="0" bIns="0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solidFill>
                  <a:schemeClr val="tx1"/>
                </a:solidFill>
              </a:rPr>
              <a:t>McBSP Control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solidFill>
                  <a:schemeClr val="tx1"/>
                </a:solidFill>
              </a:rPr>
              <a:t>Registers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4115" name="Group 55"/>
          <p:cNvGrpSpPr>
            <a:grpSpLocks/>
          </p:cNvGrpSpPr>
          <p:nvPr/>
        </p:nvGrpSpPr>
        <p:grpSpPr bwMode="auto">
          <a:xfrm>
            <a:off x="4391025" y="3956050"/>
            <a:ext cx="3048000" cy="914400"/>
            <a:chOff x="2640" y="2736"/>
            <a:chExt cx="1920" cy="576"/>
          </a:xfrm>
        </p:grpSpPr>
        <p:sp>
          <p:nvSpPr>
            <p:cNvPr id="4126" name="Rectangle 56"/>
            <p:cNvSpPr>
              <a:spLocks noChangeArrowheads="1"/>
            </p:cNvSpPr>
            <p:nvPr/>
          </p:nvSpPr>
          <p:spPr bwMode="auto">
            <a:xfrm>
              <a:off x="2640" y="2898"/>
              <a:ext cx="576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SPCR</a:t>
              </a:r>
            </a:p>
          </p:txBody>
        </p:sp>
        <p:sp>
          <p:nvSpPr>
            <p:cNvPr id="4127" name="Rectangle 57"/>
            <p:cNvSpPr>
              <a:spLocks noChangeArrowheads="1"/>
            </p:cNvSpPr>
            <p:nvPr/>
          </p:nvSpPr>
          <p:spPr bwMode="auto">
            <a:xfrm>
              <a:off x="3312" y="2736"/>
              <a:ext cx="576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RCR</a:t>
              </a:r>
            </a:p>
          </p:txBody>
        </p:sp>
        <p:sp>
          <p:nvSpPr>
            <p:cNvPr id="4128" name="Rectangle 58"/>
            <p:cNvSpPr>
              <a:spLocks noChangeArrowheads="1"/>
            </p:cNvSpPr>
            <p:nvPr/>
          </p:nvSpPr>
          <p:spPr bwMode="auto">
            <a:xfrm>
              <a:off x="3312" y="3072"/>
              <a:ext cx="576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XCR</a:t>
              </a:r>
            </a:p>
          </p:txBody>
        </p:sp>
        <p:sp>
          <p:nvSpPr>
            <p:cNvPr id="4129" name="Rectangle 59"/>
            <p:cNvSpPr>
              <a:spLocks noChangeArrowheads="1"/>
            </p:cNvSpPr>
            <p:nvPr/>
          </p:nvSpPr>
          <p:spPr bwMode="auto">
            <a:xfrm>
              <a:off x="3984" y="3072"/>
              <a:ext cx="576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PCR</a:t>
              </a:r>
            </a:p>
          </p:txBody>
        </p:sp>
        <p:sp>
          <p:nvSpPr>
            <p:cNvPr id="4130" name="Rectangle 60"/>
            <p:cNvSpPr>
              <a:spLocks noChangeArrowheads="1"/>
            </p:cNvSpPr>
            <p:nvPr/>
          </p:nvSpPr>
          <p:spPr bwMode="auto">
            <a:xfrm>
              <a:off x="3984" y="2736"/>
              <a:ext cx="576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SRGR</a:t>
              </a:r>
            </a:p>
          </p:txBody>
        </p:sp>
      </p:grpSp>
      <p:sp>
        <p:nvSpPr>
          <p:cNvPr id="4116" name="Text Box 61"/>
          <p:cNvSpPr txBox="1">
            <a:spLocks noChangeArrowheads="1"/>
          </p:cNvSpPr>
          <p:nvPr/>
        </p:nvSpPr>
        <p:spPr bwMode="auto">
          <a:xfrm>
            <a:off x="1752600" y="5683250"/>
            <a:ext cx="6024563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800">
                <a:solidFill>
                  <a:schemeClr val="tx1"/>
                </a:solidFill>
                <a:latin typeface="Arial Narrow" pitchFamily="34" charset="0"/>
              </a:rPr>
              <a:t>McBSP = Multi-channel Buffered Serial Port</a:t>
            </a:r>
          </a:p>
          <a:p>
            <a:pPr>
              <a:lnSpc>
                <a:spcPct val="60000"/>
              </a:lnSpc>
            </a:pPr>
            <a:r>
              <a:rPr lang="en-US" sz="1800">
                <a:solidFill>
                  <a:schemeClr val="tx1"/>
                </a:solidFill>
                <a:latin typeface="Arial Narrow" pitchFamily="34" charset="0"/>
              </a:rPr>
              <a:t>DRR = Data Rcv Reg, DXR = Data Xmt Reg, RBR = Rcv Buffer Reg</a:t>
            </a:r>
          </a:p>
          <a:p>
            <a:pPr>
              <a:lnSpc>
                <a:spcPct val="60000"/>
              </a:lnSpc>
            </a:pPr>
            <a:r>
              <a:rPr lang="en-US" sz="1800">
                <a:solidFill>
                  <a:schemeClr val="tx1"/>
                </a:solidFill>
                <a:latin typeface="Arial Narrow" pitchFamily="34" charset="0"/>
              </a:rPr>
              <a:t>RSR = Rcv Shift Reg, XSR = Xmt Shift Reg</a:t>
            </a:r>
          </a:p>
        </p:txBody>
      </p:sp>
      <p:grpSp>
        <p:nvGrpSpPr>
          <p:cNvPr id="4117" name="TTO Logo"/>
          <p:cNvGrpSpPr>
            <a:grpSpLocks/>
          </p:cNvGrpSpPr>
          <p:nvPr/>
        </p:nvGrpSpPr>
        <p:grpSpPr bwMode="auto">
          <a:xfrm>
            <a:off x="15875" y="6213475"/>
            <a:ext cx="860425" cy="625475"/>
            <a:chOff x="10" y="3914"/>
            <a:chExt cx="542" cy="394"/>
          </a:xfrm>
        </p:grpSpPr>
        <p:grpSp>
          <p:nvGrpSpPr>
            <p:cNvPr id="4119" name="Group 63"/>
            <p:cNvGrpSpPr>
              <a:grpSpLocks/>
            </p:cNvGrpSpPr>
            <p:nvPr/>
          </p:nvGrpSpPr>
          <p:grpSpPr bwMode="auto">
            <a:xfrm>
              <a:off x="10" y="3914"/>
              <a:ext cx="542" cy="394"/>
              <a:chOff x="10" y="3914"/>
              <a:chExt cx="542" cy="394"/>
            </a:xfrm>
          </p:grpSpPr>
          <p:sp>
            <p:nvSpPr>
              <p:cNvPr id="4121" name="Line 64"/>
              <p:cNvSpPr>
                <a:spLocks noChangeShapeType="1"/>
              </p:cNvSpPr>
              <p:nvPr/>
            </p:nvSpPr>
            <p:spPr bwMode="auto">
              <a:xfrm>
                <a:off x="68" y="4134"/>
                <a:ext cx="4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" name="Oval 65"/>
              <p:cNvSpPr>
                <a:spLocks noChangeArrowheads="1"/>
              </p:cNvSpPr>
              <p:nvPr/>
            </p:nvSpPr>
            <p:spPr bwMode="auto">
              <a:xfrm>
                <a:off x="70" y="3914"/>
                <a:ext cx="246" cy="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" name="Rectangle 66"/>
              <p:cNvSpPr>
                <a:spLocks noChangeArrowheads="1"/>
              </p:cNvSpPr>
              <p:nvPr/>
            </p:nvSpPr>
            <p:spPr bwMode="auto">
              <a:xfrm>
                <a:off x="128" y="4150"/>
                <a:ext cx="131" cy="3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Line 67"/>
              <p:cNvSpPr>
                <a:spLocks noChangeShapeType="1"/>
              </p:cNvSpPr>
              <p:nvPr/>
            </p:nvSpPr>
            <p:spPr bwMode="auto">
              <a:xfrm>
                <a:off x="126" y="4151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" name="Text Box 68"/>
              <p:cNvSpPr txBox="1">
                <a:spLocks noChangeArrowheads="1"/>
              </p:cNvSpPr>
              <p:nvPr/>
            </p:nvSpPr>
            <p:spPr bwMode="auto">
              <a:xfrm>
                <a:off x="10" y="4142"/>
                <a:ext cx="542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Technical Training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Organization</a:t>
                </a:r>
              </a:p>
            </p:txBody>
          </p:sp>
        </p:grpSp>
        <p:sp>
          <p:nvSpPr>
            <p:cNvPr id="4120" name="Text Box 69"/>
            <p:cNvSpPr txBox="1">
              <a:spLocks noChangeArrowheads="1"/>
            </p:cNvSpPr>
            <p:nvPr/>
          </p:nvSpPr>
          <p:spPr bwMode="auto">
            <a:xfrm>
              <a:off x="220" y="3990"/>
              <a:ext cx="255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bIns="0"/>
            <a:lstStyle/>
            <a:p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</a:t>
              </a:r>
              <a:r>
                <a:rPr lang="en-US" sz="1000" b="0">
                  <a:solidFill>
                    <a:schemeClr val="tx1"/>
                  </a:solidFill>
                  <a:latin typeface="Arial Narrow" pitchFamily="34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TO</a:t>
              </a:r>
            </a:p>
          </p:txBody>
        </p:sp>
      </p:grpSp>
      <p:sp>
        <p:nvSpPr>
          <p:cNvPr id="4118" name="Leading Question"/>
          <p:cNvSpPr txBox="1">
            <a:spLocks noChangeArrowheads="1"/>
          </p:cNvSpPr>
          <p:nvPr/>
        </p:nvSpPr>
        <p:spPr bwMode="auto">
          <a:xfrm>
            <a:off x="5900738" y="6562725"/>
            <a:ext cx="3090862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800" b="0">
                <a:latin typeface="Arial Narrow" pitchFamily="34" charset="0"/>
              </a:rPr>
              <a:t>Let’s look at some basic definitions…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 - Bit, Word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0" y="762000"/>
            <a:ext cx="9080500" cy="474663"/>
            <a:chOff x="0" y="518"/>
            <a:chExt cx="5720" cy="299"/>
          </a:xfrm>
        </p:grpSpPr>
        <p:grpSp>
          <p:nvGrpSpPr>
            <p:cNvPr id="5197" name="Group 4"/>
            <p:cNvGrpSpPr>
              <a:grpSpLocks/>
            </p:cNvGrpSpPr>
            <p:nvPr/>
          </p:nvGrpSpPr>
          <p:grpSpPr bwMode="auto">
            <a:xfrm>
              <a:off x="344" y="518"/>
              <a:ext cx="5376" cy="288"/>
              <a:chOff x="336" y="720"/>
              <a:chExt cx="5376" cy="288"/>
            </a:xfrm>
          </p:grpSpPr>
          <p:sp>
            <p:nvSpPr>
              <p:cNvPr id="5199" name="Line 5"/>
              <p:cNvSpPr>
                <a:spLocks noChangeShapeType="1"/>
              </p:cNvSpPr>
              <p:nvPr/>
            </p:nvSpPr>
            <p:spPr bwMode="auto">
              <a:xfrm>
                <a:off x="528" y="7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0" name="Line 6"/>
              <p:cNvSpPr>
                <a:spLocks noChangeShapeType="1"/>
              </p:cNvSpPr>
              <p:nvPr/>
            </p:nvSpPr>
            <p:spPr bwMode="auto">
              <a:xfrm>
                <a:off x="720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7"/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" name="Line 8"/>
              <p:cNvSpPr>
                <a:spLocks noChangeShapeType="1"/>
              </p:cNvSpPr>
              <p:nvPr/>
            </p:nvSpPr>
            <p:spPr bwMode="auto">
              <a:xfrm>
                <a:off x="912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Line 9"/>
              <p:cNvSpPr>
                <a:spLocks noChangeShapeType="1"/>
              </p:cNvSpPr>
              <p:nvPr/>
            </p:nvSpPr>
            <p:spPr bwMode="auto">
              <a:xfrm>
                <a:off x="912" y="7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" name="Line 10"/>
              <p:cNvSpPr>
                <a:spLocks noChangeShapeType="1"/>
              </p:cNvSpPr>
              <p:nvPr/>
            </p:nvSpPr>
            <p:spPr bwMode="auto">
              <a:xfrm>
                <a:off x="1104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5" name="Line 11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6" name="Line 12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07" name="Group 13"/>
              <p:cNvGrpSpPr>
                <a:grpSpLocks/>
              </p:cNvGrpSpPr>
              <p:nvPr/>
            </p:nvGrpSpPr>
            <p:grpSpPr bwMode="auto">
              <a:xfrm>
                <a:off x="1296" y="720"/>
                <a:ext cx="384" cy="288"/>
                <a:chOff x="576" y="720"/>
                <a:chExt cx="384" cy="288"/>
              </a:xfrm>
            </p:grpSpPr>
            <p:sp>
              <p:nvSpPr>
                <p:cNvPr id="5259" name="Line 14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0" name="Line 15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1" name="Line 16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2" name="Line 17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08" name="Line 18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9" name="Line 19"/>
              <p:cNvSpPr>
                <a:spLocks noChangeShapeType="1"/>
              </p:cNvSpPr>
              <p:nvPr/>
            </p:nvSpPr>
            <p:spPr bwMode="auto">
              <a:xfrm>
                <a:off x="1872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0" name="Line 20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1" name="Line 21"/>
              <p:cNvSpPr>
                <a:spLocks noChangeShapeType="1"/>
              </p:cNvSpPr>
              <p:nvPr/>
            </p:nvSpPr>
            <p:spPr bwMode="auto">
              <a:xfrm>
                <a:off x="2064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12" name="Group 22"/>
              <p:cNvGrpSpPr>
                <a:grpSpLocks/>
              </p:cNvGrpSpPr>
              <p:nvPr/>
            </p:nvGrpSpPr>
            <p:grpSpPr bwMode="auto">
              <a:xfrm>
                <a:off x="2064" y="720"/>
                <a:ext cx="384" cy="288"/>
                <a:chOff x="576" y="720"/>
                <a:chExt cx="384" cy="288"/>
              </a:xfrm>
            </p:grpSpPr>
            <p:sp>
              <p:nvSpPr>
                <p:cNvPr id="5255" name="Line 23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6" name="Line 24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7" name="Line 25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8" name="Line 26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3" name="Group 27"/>
              <p:cNvGrpSpPr>
                <a:grpSpLocks/>
              </p:cNvGrpSpPr>
              <p:nvPr/>
            </p:nvGrpSpPr>
            <p:grpSpPr bwMode="auto">
              <a:xfrm>
                <a:off x="2448" y="720"/>
                <a:ext cx="384" cy="288"/>
                <a:chOff x="576" y="720"/>
                <a:chExt cx="384" cy="288"/>
              </a:xfrm>
            </p:grpSpPr>
            <p:sp>
              <p:nvSpPr>
                <p:cNvPr id="5251" name="Line 28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2" name="Line 29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3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4" name="Line 31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4" name="Group 32"/>
              <p:cNvGrpSpPr>
                <a:grpSpLocks/>
              </p:cNvGrpSpPr>
              <p:nvPr/>
            </p:nvGrpSpPr>
            <p:grpSpPr bwMode="auto">
              <a:xfrm>
                <a:off x="2832" y="720"/>
                <a:ext cx="384" cy="288"/>
                <a:chOff x="576" y="720"/>
                <a:chExt cx="384" cy="288"/>
              </a:xfrm>
            </p:grpSpPr>
            <p:sp>
              <p:nvSpPr>
                <p:cNvPr id="5247" name="Line 33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8" name="Line 34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9" name="Line 35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0" name="Line 36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5" name="Group 37"/>
              <p:cNvGrpSpPr>
                <a:grpSpLocks/>
              </p:cNvGrpSpPr>
              <p:nvPr/>
            </p:nvGrpSpPr>
            <p:grpSpPr bwMode="auto">
              <a:xfrm>
                <a:off x="3216" y="720"/>
                <a:ext cx="384" cy="288"/>
                <a:chOff x="576" y="720"/>
                <a:chExt cx="384" cy="288"/>
              </a:xfrm>
            </p:grpSpPr>
            <p:sp>
              <p:nvSpPr>
                <p:cNvPr id="5243" name="Line 38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4" name="Line 39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5" name="Line 40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6" name="Line 41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6" name="Group 42"/>
              <p:cNvGrpSpPr>
                <a:grpSpLocks/>
              </p:cNvGrpSpPr>
              <p:nvPr/>
            </p:nvGrpSpPr>
            <p:grpSpPr bwMode="auto">
              <a:xfrm>
                <a:off x="3600" y="720"/>
                <a:ext cx="384" cy="288"/>
                <a:chOff x="576" y="720"/>
                <a:chExt cx="384" cy="288"/>
              </a:xfrm>
            </p:grpSpPr>
            <p:sp>
              <p:nvSpPr>
                <p:cNvPr id="5239" name="Line 43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0" name="Line 44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1" name="Line 45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2" name="Line 46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7" name="Group 47"/>
              <p:cNvGrpSpPr>
                <a:grpSpLocks/>
              </p:cNvGrpSpPr>
              <p:nvPr/>
            </p:nvGrpSpPr>
            <p:grpSpPr bwMode="auto">
              <a:xfrm>
                <a:off x="3984" y="720"/>
                <a:ext cx="384" cy="288"/>
                <a:chOff x="576" y="720"/>
                <a:chExt cx="384" cy="288"/>
              </a:xfrm>
            </p:grpSpPr>
            <p:sp>
              <p:nvSpPr>
                <p:cNvPr id="5235" name="Line 48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6" name="Line 49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7" name="Line 50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8" name="Line 51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8" name="Group 52"/>
              <p:cNvGrpSpPr>
                <a:grpSpLocks/>
              </p:cNvGrpSpPr>
              <p:nvPr/>
            </p:nvGrpSpPr>
            <p:grpSpPr bwMode="auto">
              <a:xfrm>
                <a:off x="4368" y="720"/>
                <a:ext cx="384" cy="288"/>
                <a:chOff x="576" y="720"/>
                <a:chExt cx="384" cy="288"/>
              </a:xfrm>
            </p:grpSpPr>
            <p:sp>
              <p:nvSpPr>
                <p:cNvPr id="5231" name="Line 53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2" name="Line 54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3" name="Line 55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4" name="Line 56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19" name="Group 57"/>
              <p:cNvGrpSpPr>
                <a:grpSpLocks/>
              </p:cNvGrpSpPr>
              <p:nvPr/>
            </p:nvGrpSpPr>
            <p:grpSpPr bwMode="auto">
              <a:xfrm>
                <a:off x="4752" y="720"/>
                <a:ext cx="384" cy="288"/>
                <a:chOff x="576" y="720"/>
                <a:chExt cx="384" cy="288"/>
              </a:xfrm>
            </p:grpSpPr>
            <p:sp>
              <p:nvSpPr>
                <p:cNvPr id="5227" name="Line 58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8" name="Line 59"/>
                <p:cNvSpPr>
                  <a:spLocks noChangeShapeType="1"/>
                </p:cNvSpPr>
                <p:nvPr/>
              </p:nvSpPr>
              <p:spPr bwMode="auto">
                <a:xfrm>
                  <a:off x="768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" name="Line 60"/>
                <p:cNvSpPr>
                  <a:spLocks noChangeShapeType="1"/>
                </p:cNvSpPr>
                <p:nvPr/>
              </p:nvSpPr>
              <p:spPr bwMode="auto">
                <a:xfrm>
                  <a:off x="768" y="100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0" name="Line 61"/>
                <p:cNvSpPr>
                  <a:spLocks noChangeShapeType="1"/>
                </p:cNvSpPr>
                <p:nvPr/>
              </p:nvSpPr>
              <p:spPr bwMode="auto">
                <a:xfrm>
                  <a:off x="960" y="7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20" name="Line 62"/>
              <p:cNvSpPr>
                <a:spLocks noChangeShapeType="1"/>
              </p:cNvSpPr>
              <p:nvPr/>
            </p:nvSpPr>
            <p:spPr bwMode="auto">
              <a:xfrm>
                <a:off x="5136" y="7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1" name="Line 63"/>
              <p:cNvSpPr>
                <a:spLocks noChangeShapeType="1"/>
              </p:cNvSpPr>
              <p:nvPr/>
            </p:nvSpPr>
            <p:spPr bwMode="auto">
              <a:xfrm>
                <a:off x="5328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" name="Line 64"/>
              <p:cNvSpPr>
                <a:spLocks noChangeShapeType="1"/>
              </p:cNvSpPr>
              <p:nvPr/>
            </p:nvSpPr>
            <p:spPr bwMode="auto">
              <a:xfrm>
                <a:off x="5328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" name="Line 65"/>
              <p:cNvSpPr>
                <a:spLocks noChangeShapeType="1"/>
              </p:cNvSpPr>
              <p:nvPr/>
            </p:nvSpPr>
            <p:spPr bwMode="auto">
              <a:xfrm>
                <a:off x="528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" name="Line 66"/>
              <p:cNvSpPr>
                <a:spLocks noChangeShapeType="1"/>
              </p:cNvSpPr>
              <p:nvPr/>
            </p:nvSpPr>
            <p:spPr bwMode="auto">
              <a:xfrm>
                <a:off x="336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" name="Line 67"/>
              <p:cNvSpPr>
                <a:spLocks noChangeShapeType="1"/>
              </p:cNvSpPr>
              <p:nvPr/>
            </p:nvSpPr>
            <p:spPr bwMode="auto">
              <a:xfrm>
                <a:off x="5520" y="7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" name="Line 68"/>
              <p:cNvSpPr>
                <a:spLocks noChangeShapeType="1"/>
              </p:cNvSpPr>
              <p:nvPr/>
            </p:nvSpPr>
            <p:spPr bwMode="auto">
              <a:xfrm>
                <a:off x="5520" y="7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98" name="Text Box 69"/>
            <p:cNvSpPr txBox="1">
              <a:spLocks noChangeArrowheads="1"/>
            </p:cNvSpPr>
            <p:nvPr/>
          </p:nvSpPr>
          <p:spPr bwMode="auto">
            <a:xfrm>
              <a:off x="0" y="544"/>
              <a:ext cx="518" cy="273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  <a:latin typeface="Courier New" pitchFamily="49" charset="0"/>
                </a:rPr>
                <a:t>CLK</a:t>
              </a:r>
            </a:p>
          </p:txBody>
        </p:sp>
      </p:grpSp>
      <p:grpSp>
        <p:nvGrpSpPr>
          <p:cNvPr id="5124" name="Group 70"/>
          <p:cNvGrpSpPr>
            <a:grpSpLocks/>
          </p:cNvGrpSpPr>
          <p:nvPr/>
        </p:nvGrpSpPr>
        <p:grpSpPr bwMode="auto">
          <a:xfrm>
            <a:off x="850900" y="1295400"/>
            <a:ext cx="7924800" cy="2286000"/>
            <a:chOff x="536" y="854"/>
            <a:chExt cx="4992" cy="1440"/>
          </a:xfrm>
        </p:grpSpPr>
        <p:sp>
          <p:nvSpPr>
            <p:cNvPr id="5182" name="Line 71"/>
            <p:cNvSpPr>
              <a:spLocks noChangeShapeType="1"/>
            </p:cNvSpPr>
            <p:nvPr/>
          </p:nvSpPr>
          <p:spPr bwMode="auto">
            <a:xfrm>
              <a:off x="536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72"/>
            <p:cNvSpPr>
              <a:spLocks noChangeShapeType="1"/>
            </p:cNvSpPr>
            <p:nvPr/>
          </p:nvSpPr>
          <p:spPr bwMode="auto">
            <a:xfrm>
              <a:off x="920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73"/>
            <p:cNvSpPr>
              <a:spLocks noChangeShapeType="1"/>
            </p:cNvSpPr>
            <p:nvPr/>
          </p:nvSpPr>
          <p:spPr bwMode="auto">
            <a:xfrm>
              <a:off x="1304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Line 74"/>
            <p:cNvSpPr>
              <a:spLocks noChangeShapeType="1"/>
            </p:cNvSpPr>
            <p:nvPr/>
          </p:nvSpPr>
          <p:spPr bwMode="auto">
            <a:xfrm>
              <a:off x="1688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75"/>
            <p:cNvSpPr>
              <a:spLocks noChangeShapeType="1"/>
            </p:cNvSpPr>
            <p:nvPr/>
          </p:nvSpPr>
          <p:spPr bwMode="auto">
            <a:xfrm>
              <a:off x="2072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87" name="Group 76"/>
            <p:cNvGrpSpPr>
              <a:grpSpLocks/>
            </p:cNvGrpSpPr>
            <p:nvPr/>
          </p:nvGrpSpPr>
          <p:grpSpPr bwMode="auto">
            <a:xfrm>
              <a:off x="2456" y="854"/>
              <a:ext cx="2304" cy="1104"/>
              <a:chOff x="2448" y="864"/>
              <a:chExt cx="2304" cy="1200"/>
            </a:xfrm>
          </p:grpSpPr>
          <p:sp>
            <p:nvSpPr>
              <p:cNvPr id="5190" name="Line 77"/>
              <p:cNvSpPr>
                <a:spLocks noChangeShapeType="1"/>
              </p:cNvSpPr>
              <p:nvPr/>
            </p:nvSpPr>
            <p:spPr bwMode="auto">
              <a:xfrm>
                <a:off x="2448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1" name="Line 7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" name="Line 79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3" name="Line 80"/>
              <p:cNvSpPr>
                <a:spLocks noChangeShapeType="1"/>
              </p:cNvSpPr>
              <p:nvPr/>
            </p:nvSpPr>
            <p:spPr bwMode="auto">
              <a:xfrm>
                <a:off x="3600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4" name="Line 81"/>
              <p:cNvSpPr>
                <a:spLocks noChangeShapeType="1"/>
              </p:cNvSpPr>
              <p:nvPr/>
            </p:nvSpPr>
            <p:spPr bwMode="auto">
              <a:xfrm>
                <a:off x="3984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5" name="Line 82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6" name="Line 83"/>
              <p:cNvSpPr>
                <a:spLocks noChangeShapeType="1"/>
              </p:cNvSpPr>
              <p:nvPr/>
            </p:nvSpPr>
            <p:spPr bwMode="auto">
              <a:xfrm>
                <a:off x="4752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88" name="Line 84"/>
            <p:cNvSpPr>
              <a:spLocks noChangeShapeType="1"/>
            </p:cNvSpPr>
            <p:nvPr/>
          </p:nvSpPr>
          <p:spPr bwMode="auto">
            <a:xfrm>
              <a:off x="5144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85"/>
            <p:cNvSpPr>
              <a:spLocks noChangeShapeType="1"/>
            </p:cNvSpPr>
            <p:nvPr/>
          </p:nvSpPr>
          <p:spPr bwMode="auto">
            <a:xfrm>
              <a:off x="5528" y="854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86"/>
          <p:cNvGrpSpPr>
            <a:grpSpLocks/>
          </p:cNvGrpSpPr>
          <p:nvPr/>
        </p:nvGrpSpPr>
        <p:grpSpPr bwMode="auto">
          <a:xfrm>
            <a:off x="165100" y="1524000"/>
            <a:ext cx="8915400" cy="1881188"/>
            <a:chOff x="104" y="998"/>
            <a:chExt cx="5616" cy="1185"/>
          </a:xfrm>
        </p:grpSpPr>
        <p:grpSp>
          <p:nvGrpSpPr>
            <p:cNvPr id="5158" name="Group 87"/>
            <p:cNvGrpSpPr>
              <a:grpSpLocks/>
            </p:cNvGrpSpPr>
            <p:nvPr/>
          </p:nvGrpSpPr>
          <p:grpSpPr bwMode="auto">
            <a:xfrm>
              <a:off x="2072" y="1526"/>
              <a:ext cx="3072" cy="657"/>
              <a:chOff x="2072" y="1526"/>
              <a:chExt cx="3072" cy="657"/>
            </a:xfrm>
          </p:grpSpPr>
          <p:grpSp>
            <p:nvGrpSpPr>
              <p:cNvPr id="5169" name="Group 88"/>
              <p:cNvGrpSpPr>
                <a:grpSpLocks/>
              </p:cNvGrpSpPr>
              <p:nvPr/>
            </p:nvGrpSpPr>
            <p:grpSpPr bwMode="auto">
              <a:xfrm>
                <a:off x="2072" y="1526"/>
                <a:ext cx="3072" cy="288"/>
                <a:chOff x="2072" y="1526"/>
                <a:chExt cx="3072" cy="288"/>
              </a:xfrm>
            </p:grpSpPr>
            <p:sp>
              <p:nvSpPr>
                <p:cNvPr id="5174" name="AutoShape 89"/>
                <p:cNvSpPr>
                  <a:spLocks noChangeArrowheads="1"/>
                </p:cNvSpPr>
                <p:nvPr/>
              </p:nvSpPr>
              <p:spPr bwMode="auto">
                <a:xfrm>
                  <a:off x="2072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b7</a:t>
                  </a:r>
                </a:p>
              </p:txBody>
            </p:sp>
            <p:sp>
              <p:nvSpPr>
                <p:cNvPr id="5175" name="AutoShape 90"/>
                <p:cNvSpPr>
                  <a:spLocks noChangeArrowheads="1"/>
                </p:cNvSpPr>
                <p:nvPr/>
              </p:nvSpPr>
              <p:spPr bwMode="auto">
                <a:xfrm>
                  <a:off x="2456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b6</a:t>
                  </a:r>
                </a:p>
              </p:txBody>
            </p:sp>
            <p:sp>
              <p:nvSpPr>
                <p:cNvPr id="5176" name="AutoShape 91"/>
                <p:cNvSpPr>
                  <a:spLocks noChangeArrowheads="1"/>
                </p:cNvSpPr>
                <p:nvPr/>
              </p:nvSpPr>
              <p:spPr bwMode="auto">
                <a:xfrm>
                  <a:off x="2840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b5</a:t>
                  </a:r>
                </a:p>
              </p:txBody>
            </p:sp>
            <p:sp>
              <p:nvSpPr>
                <p:cNvPr id="5177" name="AutoShape 92"/>
                <p:cNvSpPr>
                  <a:spLocks noChangeArrowheads="1"/>
                </p:cNvSpPr>
                <p:nvPr/>
              </p:nvSpPr>
              <p:spPr bwMode="auto">
                <a:xfrm>
                  <a:off x="3224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b4</a:t>
                  </a:r>
                </a:p>
              </p:txBody>
            </p:sp>
            <p:sp>
              <p:nvSpPr>
                <p:cNvPr id="5178" name="AutoShape 93"/>
                <p:cNvSpPr>
                  <a:spLocks noChangeArrowheads="1"/>
                </p:cNvSpPr>
                <p:nvPr/>
              </p:nvSpPr>
              <p:spPr bwMode="auto">
                <a:xfrm>
                  <a:off x="3608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b3</a:t>
                  </a:r>
                </a:p>
              </p:txBody>
            </p:sp>
            <p:sp>
              <p:nvSpPr>
                <p:cNvPr id="5179" name="AutoShape 94"/>
                <p:cNvSpPr>
                  <a:spLocks noChangeArrowheads="1"/>
                </p:cNvSpPr>
                <p:nvPr/>
              </p:nvSpPr>
              <p:spPr bwMode="auto">
                <a:xfrm>
                  <a:off x="3992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b2</a:t>
                  </a:r>
                </a:p>
              </p:txBody>
            </p:sp>
            <p:sp>
              <p:nvSpPr>
                <p:cNvPr id="5180" name="AutoShape 95"/>
                <p:cNvSpPr>
                  <a:spLocks noChangeArrowheads="1"/>
                </p:cNvSpPr>
                <p:nvPr/>
              </p:nvSpPr>
              <p:spPr bwMode="auto">
                <a:xfrm>
                  <a:off x="4376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b1</a:t>
                  </a:r>
                </a:p>
              </p:txBody>
            </p:sp>
            <p:sp>
              <p:nvSpPr>
                <p:cNvPr id="5181" name="AutoShape 96"/>
                <p:cNvSpPr>
                  <a:spLocks noChangeArrowheads="1"/>
                </p:cNvSpPr>
                <p:nvPr/>
              </p:nvSpPr>
              <p:spPr bwMode="auto">
                <a:xfrm>
                  <a:off x="4760" y="1526"/>
                  <a:ext cx="384" cy="288"/>
                </a:xfrm>
                <a:prstGeom prst="hexagon">
                  <a:avLst>
                    <a:gd name="adj" fmla="val 33333"/>
                    <a:gd name="vf" fmla="val 115470"/>
                  </a:avLst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solidFill>
                        <a:schemeClr val="tx1"/>
                      </a:solidFill>
                      <a:latin typeface="Times New Roman" pitchFamily="18" charset="0"/>
                    </a:rPr>
                    <a:t>b0</a:t>
                  </a:r>
                </a:p>
              </p:txBody>
            </p:sp>
          </p:grpSp>
          <p:grpSp>
            <p:nvGrpSpPr>
              <p:cNvPr id="5170" name="Group 97"/>
              <p:cNvGrpSpPr>
                <a:grpSpLocks/>
              </p:cNvGrpSpPr>
              <p:nvPr/>
            </p:nvGrpSpPr>
            <p:grpSpPr bwMode="auto">
              <a:xfrm>
                <a:off x="2072" y="1910"/>
                <a:ext cx="3072" cy="273"/>
                <a:chOff x="2072" y="1910"/>
                <a:chExt cx="3072" cy="273"/>
              </a:xfrm>
            </p:grpSpPr>
            <p:sp>
              <p:nvSpPr>
                <p:cNvPr id="517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272" y="1910"/>
                  <a:ext cx="676" cy="273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sm" len="sm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>
                      <a:solidFill>
                        <a:schemeClr val="tx1"/>
                      </a:solidFill>
                      <a:latin typeface="Times New Roman" pitchFamily="18" charset="0"/>
                    </a:rPr>
                    <a:t>Word</a:t>
                  </a:r>
                </a:p>
              </p:txBody>
            </p:sp>
            <p:sp>
              <p:nvSpPr>
                <p:cNvPr id="5172" name="Line 99"/>
                <p:cNvSpPr>
                  <a:spLocks noChangeShapeType="1"/>
                </p:cNvSpPr>
                <p:nvPr/>
              </p:nvSpPr>
              <p:spPr bwMode="auto">
                <a:xfrm>
                  <a:off x="3944" y="2039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2072" y="2039"/>
                  <a:ext cx="120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9" name="Group 101"/>
            <p:cNvGrpSpPr>
              <a:grpSpLocks/>
            </p:cNvGrpSpPr>
            <p:nvPr/>
          </p:nvGrpSpPr>
          <p:grpSpPr bwMode="auto">
            <a:xfrm>
              <a:off x="104" y="998"/>
              <a:ext cx="5616" cy="307"/>
              <a:chOff x="104" y="998"/>
              <a:chExt cx="5616" cy="307"/>
            </a:xfrm>
          </p:grpSpPr>
          <p:grpSp>
            <p:nvGrpSpPr>
              <p:cNvPr id="5160" name="Group 102"/>
              <p:cNvGrpSpPr>
                <a:grpSpLocks/>
              </p:cNvGrpSpPr>
              <p:nvPr/>
            </p:nvGrpSpPr>
            <p:grpSpPr bwMode="auto">
              <a:xfrm>
                <a:off x="344" y="998"/>
                <a:ext cx="5376" cy="288"/>
                <a:chOff x="336" y="1296"/>
                <a:chExt cx="5376" cy="288"/>
              </a:xfrm>
            </p:grpSpPr>
            <p:sp>
              <p:nvSpPr>
                <p:cNvPr id="5162" name="Line 103"/>
                <p:cNvSpPr>
                  <a:spLocks noChangeShapeType="1"/>
                </p:cNvSpPr>
                <p:nvPr/>
              </p:nvSpPr>
              <p:spPr bwMode="auto">
                <a:xfrm>
                  <a:off x="1680" y="12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104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105"/>
                <p:cNvSpPr>
                  <a:spLocks noChangeShapeType="1"/>
                </p:cNvSpPr>
                <p:nvPr/>
              </p:nvSpPr>
              <p:spPr bwMode="auto">
                <a:xfrm>
                  <a:off x="1680" y="129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36" y="1584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2064" y="1584"/>
                  <a:ext cx="34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108"/>
                <p:cNvSpPr>
                  <a:spLocks noChangeShapeType="1"/>
                </p:cNvSpPr>
                <p:nvPr/>
              </p:nvSpPr>
              <p:spPr bwMode="auto">
                <a:xfrm>
                  <a:off x="5520" y="12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109"/>
                <p:cNvSpPr>
                  <a:spLocks noChangeShapeType="1"/>
                </p:cNvSpPr>
                <p:nvPr/>
              </p:nvSpPr>
              <p:spPr bwMode="auto">
                <a:xfrm>
                  <a:off x="5520" y="129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61" name="Text Box 110"/>
              <p:cNvSpPr txBox="1">
                <a:spLocks noChangeArrowheads="1"/>
              </p:cNvSpPr>
              <p:nvPr/>
            </p:nvSpPr>
            <p:spPr bwMode="auto">
              <a:xfrm>
                <a:off x="104" y="1032"/>
                <a:ext cx="384" cy="273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latin typeface="Courier New" pitchFamily="49" charset="0"/>
                  </a:rPr>
                  <a:t>FS</a:t>
                </a:r>
              </a:p>
            </p:txBody>
          </p:sp>
        </p:grpSp>
      </p:grpSp>
      <p:grpSp>
        <p:nvGrpSpPr>
          <p:cNvPr id="5126" name="Group 111"/>
          <p:cNvGrpSpPr>
            <a:grpSpLocks/>
          </p:cNvGrpSpPr>
          <p:nvPr/>
        </p:nvGrpSpPr>
        <p:grpSpPr bwMode="auto">
          <a:xfrm>
            <a:off x="377825" y="2362200"/>
            <a:ext cx="1703388" cy="1387475"/>
            <a:chOff x="238" y="1526"/>
            <a:chExt cx="1073" cy="874"/>
          </a:xfrm>
        </p:grpSpPr>
        <p:grpSp>
          <p:nvGrpSpPr>
            <p:cNvPr id="5151" name="Group 112"/>
            <p:cNvGrpSpPr>
              <a:grpSpLocks/>
            </p:cNvGrpSpPr>
            <p:nvPr/>
          </p:nvGrpSpPr>
          <p:grpSpPr bwMode="auto">
            <a:xfrm>
              <a:off x="536" y="1526"/>
              <a:ext cx="768" cy="288"/>
              <a:chOff x="536" y="1526"/>
              <a:chExt cx="768" cy="288"/>
            </a:xfrm>
          </p:grpSpPr>
          <p:sp>
            <p:nvSpPr>
              <p:cNvPr id="5156" name="AutoShape 113"/>
              <p:cNvSpPr>
                <a:spLocks noChangeArrowheads="1"/>
              </p:cNvSpPr>
              <p:nvPr/>
            </p:nvSpPr>
            <p:spPr bwMode="auto">
              <a:xfrm>
                <a:off x="536" y="1526"/>
                <a:ext cx="384" cy="288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a1</a:t>
                </a:r>
              </a:p>
            </p:txBody>
          </p:sp>
          <p:sp>
            <p:nvSpPr>
              <p:cNvPr id="5157" name="AutoShape 114"/>
              <p:cNvSpPr>
                <a:spLocks noChangeArrowheads="1"/>
              </p:cNvSpPr>
              <p:nvPr/>
            </p:nvSpPr>
            <p:spPr bwMode="auto">
              <a:xfrm>
                <a:off x="920" y="1526"/>
                <a:ext cx="384" cy="288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a0</a:t>
                </a:r>
              </a:p>
            </p:txBody>
          </p:sp>
        </p:grpSp>
        <p:grpSp>
          <p:nvGrpSpPr>
            <p:cNvPr id="5152" name="Group 115"/>
            <p:cNvGrpSpPr>
              <a:grpSpLocks/>
            </p:cNvGrpSpPr>
            <p:nvPr/>
          </p:nvGrpSpPr>
          <p:grpSpPr bwMode="auto">
            <a:xfrm>
              <a:off x="909" y="2031"/>
              <a:ext cx="402" cy="369"/>
              <a:chOff x="909" y="2031"/>
              <a:chExt cx="402" cy="369"/>
            </a:xfrm>
          </p:grpSpPr>
          <p:sp>
            <p:nvSpPr>
              <p:cNvPr id="5154" name="Line 116"/>
              <p:cNvSpPr>
                <a:spLocks noChangeShapeType="1"/>
              </p:cNvSpPr>
              <p:nvPr/>
            </p:nvSpPr>
            <p:spPr bwMode="auto">
              <a:xfrm flipH="1">
                <a:off x="920" y="2031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Text Box 117"/>
              <p:cNvSpPr txBox="1">
                <a:spLocks noChangeArrowheads="1"/>
              </p:cNvSpPr>
              <p:nvPr/>
            </p:nvSpPr>
            <p:spPr bwMode="auto">
              <a:xfrm>
                <a:off x="909" y="2127"/>
                <a:ext cx="402" cy="273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  <a:latin typeface="Times New Roman" pitchFamily="18" charset="0"/>
                  </a:rPr>
                  <a:t>Bit</a:t>
                </a:r>
              </a:p>
            </p:txBody>
          </p:sp>
        </p:grpSp>
        <p:sp>
          <p:nvSpPr>
            <p:cNvPr id="5153" name="Text Box 118"/>
            <p:cNvSpPr txBox="1">
              <a:spLocks noChangeArrowheads="1"/>
            </p:cNvSpPr>
            <p:nvPr/>
          </p:nvSpPr>
          <p:spPr bwMode="auto">
            <a:xfrm>
              <a:off x="238" y="1544"/>
              <a:ext cx="250" cy="273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  <a:latin typeface="Courier New" pitchFamily="49" charset="0"/>
                </a:rPr>
                <a:t>D</a:t>
              </a:r>
            </a:p>
          </p:txBody>
        </p:sp>
      </p:grpSp>
      <p:sp>
        <p:nvSpPr>
          <p:cNvPr id="5127" name="Text Box 119"/>
          <p:cNvSpPr txBox="1">
            <a:spLocks noChangeArrowheads="1"/>
          </p:cNvSpPr>
          <p:nvPr/>
        </p:nvSpPr>
        <p:spPr bwMode="auto">
          <a:xfrm>
            <a:off x="2209800" y="4267200"/>
            <a:ext cx="6477000" cy="64135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1"/>
                </a:solidFill>
              </a:rPr>
              <a:t>“Word” or “channel” contains #bits specified by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WDLEN1</a:t>
            </a:r>
            <a:r>
              <a:rPr lang="en-US">
                <a:solidFill>
                  <a:schemeClr val="tx1"/>
                </a:solidFill>
              </a:rPr>
              <a:t> (8, 12, 16, 20, 24, 32)</a:t>
            </a:r>
          </a:p>
        </p:txBody>
      </p:sp>
      <p:sp>
        <p:nvSpPr>
          <p:cNvPr id="5128" name="Text Box 120"/>
          <p:cNvSpPr txBox="1">
            <a:spLocks noChangeArrowheads="1"/>
          </p:cNvSpPr>
          <p:nvPr/>
        </p:nvSpPr>
        <p:spPr bwMode="auto">
          <a:xfrm>
            <a:off x="2209800" y="3848100"/>
            <a:ext cx="5276850" cy="33655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1"/>
                </a:solidFill>
              </a:rPr>
              <a:t>“Bit” - one data bit per SP clock period </a:t>
            </a:r>
          </a:p>
        </p:txBody>
      </p:sp>
      <p:grpSp>
        <p:nvGrpSpPr>
          <p:cNvPr id="5129" name="Group 121"/>
          <p:cNvGrpSpPr>
            <a:grpSpLocks/>
          </p:cNvGrpSpPr>
          <p:nvPr/>
        </p:nvGrpSpPr>
        <p:grpSpPr bwMode="auto">
          <a:xfrm>
            <a:off x="334963" y="4876800"/>
            <a:ext cx="8504237" cy="1828800"/>
            <a:chOff x="211" y="3072"/>
            <a:chExt cx="5357" cy="1152"/>
          </a:xfrm>
        </p:grpSpPr>
        <p:sp>
          <p:nvSpPr>
            <p:cNvPr id="5130" name="Rectangle 122"/>
            <p:cNvSpPr>
              <a:spLocks noChangeArrowheads="1"/>
            </p:cNvSpPr>
            <p:nvPr/>
          </p:nvSpPr>
          <p:spPr bwMode="auto">
            <a:xfrm>
              <a:off x="4944" y="4032"/>
              <a:ext cx="576" cy="192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1" name="Group 123"/>
            <p:cNvGrpSpPr>
              <a:grpSpLocks/>
            </p:cNvGrpSpPr>
            <p:nvPr/>
          </p:nvGrpSpPr>
          <p:grpSpPr bwMode="auto">
            <a:xfrm>
              <a:off x="211" y="3072"/>
              <a:ext cx="1037" cy="1104"/>
              <a:chOff x="211" y="3072"/>
              <a:chExt cx="1037" cy="1104"/>
            </a:xfrm>
          </p:grpSpPr>
          <p:sp>
            <p:nvSpPr>
              <p:cNvPr id="5144" name="Rectangle 124"/>
              <p:cNvSpPr>
                <a:spLocks noChangeArrowheads="1"/>
              </p:cNvSpPr>
              <p:nvPr/>
            </p:nvSpPr>
            <p:spPr bwMode="auto">
              <a:xfrm>
                <a:off x="211" y="3072"/>
                <a:ext cx="1037" cy="110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Rectangle 125"/>
              <p:cNvSpPr>
                <a:spLocks noChangeArrowheads="1"/>
              </p:cNvSpPr>
              <p:nvPr/>
            </p:nvSpPr>
            <p:spPr bwMode="auto">
              <a:xfrm>
                <a:off x="295" y="3273"/>
                <a:ext cx="869" cy="16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chemeClr val="tx1"/>
                    </a:solidFill>
                  </a:rPr>
                  <a:t>SP Ctrl (SPCR)</a:t>
                </a:r>
              </a:p>
            </p:txBody>
          </p:sp>
          <p:sp>
            <p:nvSpPr>
              <p:cNvPr id="5146" name="Rectangle 126"/>
              <p:cNvSpPr>
                <a:spLocks noChangeArrowheads="1"/>
              </p:cNvSpPr>
              <p:nvPr/>
            </p:nvSpPr>
            <p:spPr bwMode="auto">
              <a:xfrm>
                <a:off x="295" y="3440"/>
                <a:ext cx="869" cy="167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chemeClr val="tx1"/>
                    </a:solidFill>
                  </a:rPr>
                  <a:t>Rcv Ctrl (RCR)</a:t>
                </a:r>
              </a:p>
            </p:txBody>
          </p:sp>
          <p:sp>
            <p:nvSpPr>
              <p:cNvPr id="5147" name="Rectangle 127"/>
              <p:cNvSpPr>
                <a:spLocks noChangeArrowheads="1"/>
              </p:cNvSpPr>
              <p:nvPr/>
            </p:nvSpPr>
            <p:spPr bwMode="auto">
              <a:xfrm>
                <a:off x="295" y="3607"/>
                <a:ext cx="869" cy="16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chemeClr val="tx1"/>
                    </a:solidFill>
                  </a:rPr>
                  <a:t>Xmt Ctrl (XCR)</a:t>
                </a:r>
              </a:p>
            </p:txBody>
          </p:sp>
          <p:sp>
            <p:nvSpPr>
              <p:cNvPr id="5148" name="Rectangle 128"/>
              <p:cNvSpPr>
                <a:spLocks noChangeArrowheads="1"/>
              </p:cNvSpPr>
              <p:nvPr/>
            </p:nvSpPr>
            <p:spPr bwMode="auto">
              <a:xfrm>
                <a:off x="295" y="3775"/>
                <a:ext cx="869" cy="16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chemeClr val="tx1"/>
                    </a:solidFill>
                  </a:rPr>
                  <a:t>Rate (SRGR)</a:t>
                </a:r>
              </a:p>
            </p:txBody>
          </p:sp>
          <p:sp>
            <p:nvSpPr>
              <p:cNvPr id="5149" name="Rectangle 129"/>
              <p:cNvSpPr>
                <a:spLocks noChangeArrowheads="1"/>
              </p:cNvSpPr>
              <p:nvPr/>
            </p:nvSpPr>
            <p:spPr bwMode="auto">
              <a:xfrm>
                <a:off x="295" y="3942"/>
                <a:ext cx="869" cy="16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>
                    <a:solidFill>
                      <a:schemeClr val="tx1"/>
                    </a:solidFill>
                  </a:rPr>
                  <a:t>Pin Ctrl (PCR)</a:t>
                </a:r>
              </a:p>
            </p:txBody>
          </p:sp>
          <p:sp>
            <p:nvSpPr>
              <p:cNvPr id="5150" name="Text Box 130"/>
              <p:cNvSpPr txBox="1">
                <a:spLocks noChangeArrowheads="1"/>
              </p:cNvSpPr>
              <p:nvPr/>
            </p:nvSpPr>
            <p:spPr bwMode="auto">
              <a:xfrm>
                <a:off x="337" y="3072"/>
                <a:ext cx="784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tx1"/>
                    </a:solidFill>
                    <a:latin typeface="Times New Roman" pitchFamily="18" charset="0"/>
                  </a:rPr>
                  <a:t>Serial Port</a:t>
                </a:r>
              </a:p>
            </p:txBody>
          </p:sp>
        </p:grpSp>
        <p:grpSp>
          <p:nvGrpSpPr>
            <p:cNvPr id="5132" name="Group 131"/>
            <p:cNvGrpSpPr>
              <a:grpSpLocks/>
            </p:cNvGrpSpPr>
            <p:nvPr/>
          </p:nvGrpSpPr>
          <p:grpSpPr bwMode="auto">
            <a:xfrm>
              <a:off x="1728" y="3379"/>
              <a:ext cx="3840" cy="797"/>
              <a:chOff x="1728" y="3379"/>
              <a:chExt cx="3840" cy="797"/>
            </a:xfrm>
          </p:grpSpPr>
          <p:sp>
            <p:nvSpPr>
              <p:cNvPr id="5142" name="Rectangle 132"/>
              <p:cNvSpPr>
                <a:spLocks noChangeArrowheads="1"/>
              </p:cNvSpPr>
              <p:nvPr/>
            </p:nvSpPr>
            <p:spPr bwMode="auto">
              <a:xfrm>
                <a:off x="1728" y="3379"/>
                <a:ext cx="3840" cy="28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Rectangle 133"/>
              <p:cNvSpPr>
                <a:spLocks noChangeArrowheads="1"/>
              </p:cNvSpPr>
              <p:nvPr/>
            </p:nvSpPr>
            <p:spPr bwMode="auto">
              <a:xfrm>
                <a:off x="1728" y="3888"/>
                <a:ext cx="3840" cy="28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3" name="Rectangle 134"/>
            <p:cNvSpPr>
              <a:spLocks noChangeArrowheads="1"/>
            </p:cNvSpPr>
            <p:nvPr/>
          </p:nvSpPr>
          <p:spPr bwMode="auto">
            <a:xfrm>
              <a:off x="4704" y="3379"/>
              <a:ext cx="672" cy="2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RWDLEN1</a:t>
              </a:r>
            </a:p>
          </p:txBody>
        </p:sp>
        <p:sp>
          <p:nvSpPr>
            <p:cNvPr id="5134" name="Text Box 135"/>
            <p:cNvSpPr txBox="1">
              <a:spLocks noChangeArrowheads="1"/>
            </p:cNvSpPr>
            <p:nvPr/>
          </p:nvSpPr>
          <p:spPr bwMode="auto">
            <a:xfrm>
              <a:off x="5148" y="3224"/>
              <a:ext cx="116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135" name="Text Box 136"/>
            <p:cNvSpPr txBox="1">
              <a:spLocks noChangeArrowheads="1"/>
            </p:cNvSpPr>
            <p:nvPr/>
          </p:nvSpPr>
          <p:spPr bwMode="auto">
            <a:xfrm>
              <a:off x="4764" y="3224"/>
              <a:ext cx="116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136" name="Rectangle 137"/>
            <p:cNvSpPr>
              <a:spLocks noChangeArrowheads="1"/>
            </p:cNvSpPr>
            <p:nvPr/>
          </p:nvSpPr>
          <p:spPr bwMode="auto">
            <a:xfrm>
              <a:off x="4704" y="3888"/>
              <a:ext cx="672" cy="2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XWDLEN1</a:t>
              </a:r>
            </a:p>
          </p:txBody>
        </p:sp>
        <p:sp>
          <p:nvSpPr>
            <p:cNvPr id="5137" name="Text Box 138"/>
            <p:cNvSpPr txBox="1">
              <a:spLocks noChangeArrowheads="1"/>
            </p:cNvSpPr>
            <p:nvPr/>
          </p:nvSpPr>
          <p:spPr bwMode="auto">
            <a:xfrm>
              <a:off x="5148" y="3733"/>
              <a:ext cx="116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138" name="Text Box 139"/>
            <p:cNvSpPr txBox="1">
              <a:spLocks noChangeArrowheads="1"/>
            </p:cNvSpPr>
            <p:nvPr/>
          </p:nvSpPr>
          <p:spPr bwMode="auto">
            <a:xfrm>
              <a:off x="4764" y="3733"/>
              <a:ext cx="116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grpSp>
          <p:nvGrpSpPr>
            <p:cNvPr id="5139" name="Group 140"/>
            <p:cNvGrpSpPr>
              <a:grpSpLocks/>
            </p:cNvGrpSpPr>
            <p:nvPr/>
          </p:nvGrpSpPr>
          <p:grpSpPr bwMode="auto">
            <a:xfrm>
              <a:off x="1152" y="3504"/>
              <a:ext cx="576" cy="480"/>
              <a:chOff x="1152" y="3504"/>
              <a:chExt cx="576" cy="480"/>
            </a:xfrm>
          </p:grpSpPr>
          <p:sp>
            <p:nvSpPr>
              <p:cNvPr id="5140" name="Line 141"/>
              <p:cNvSpPr>
                <a:spLocks noChangeShapeType="1"/>
              </p:cNvSpPr>
              <p:nvPr/>
            </p:nvSpPr>
            <p:spPr bwMode="auto">
              <a:xfrm>
                <a:off x="1152" y="3504"/>
                <a:ext cx="576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42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576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848600" y="6400800"/>
            <a:ext cx="914400" cy="3048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 - Frame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34963" y="4876800"/>
            <a:ext cx="1646237" cy="175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8313" y="5195888"/>
            <a:ext cx="1379537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>SP Ctrl (SPCR)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68313" y="5461000"/>
            <a:ext cx="1379537" cy="2651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>Rcv Ctrl (RCR)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68313" y="5726113"/>
            <a:ext cx="1379537" cy="266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>Xmt Ctrl (XCR)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68313" y="5992813"/>
            <a:ext cx="1379537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>Rate (SRGR)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68313" y="6257925"/>
            <a:ext cx="1379537" cy="265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>Pin Ctrl (PCR)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4988" y="4876800"/>
            <a:ext cx="124460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Serial Port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595563" y="3846513"/>
            <a:ext cx="5516562" cy="33655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1"/>
                </a:solidFill>
              </a:rPr>
              <a:t>“Frame” - contains one or multiple words</a:t>
            </a:r>
          </a:p>
        </p:txBody>
      </p: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3276600" y="2041525"/>
            <a:ext cx="4876800" cy="457200"/>
            <a:chOff x="2064" y="1382"/>
            <a:chExt cx="3072" cy="288"/>
          </a:xfrm>
        </p:grpSpPr>
        <p:sp>
          <p:nvSpPr>
            <p:cNvPr id="6207" name="AutoShape 13"/>
            <p:cNvSpPr>
              <a:spLocks noChangeArrowheads="1"/>
            </p:cNvSpPr>
            <p:nvPr/>
          </p:nvSpPr>
          <p:spPr bwMode="auto">
            <a:xfrm>
              <a:off x="2064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w0</a:t>
              </a:r>
            </a:p>
          </p:txBody>
        </p:sp>
        <p:sp>
          <p:nvSpPr>
            <p:cNvPr id="6208" name="AutoShape 14"/>
            <p:cNvSpPr>
              <a:spLocks noChangeArrowheads="1"/>
            </p:cNvSpPr>
            <p:nvPr/>
          </p:nvSpPr>
          <p:spPr bwMode="auto">
            <a:xfrm>
              <a:off x="2448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w1</a:t>
              </a:r>
            </a:p>
          </p:txBody>
        </p:sp>
        <p:sp>
          <p:nvSpPr>
            <p:cNvPr id="6209" name="AutoShape 15"/>
            <p:cNvSpPr>
              <a:spLocks noChangeArrowheads="1"/>
            </p:cNvSpPr>
            <p:nvPr/>
          </p:nvSpPr>
          <p:spPr bwMode="auto">
            <a:xfrm>
              <a:off x="2832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w2</a:t>
              </a:r>
            </a:p>
          </p:txBody>
        </p:sp>
        <p:sp>
          <p:nvSpPr>
            <p:cNvPr id="6210" name="AutoShape 16"/>
            <p:cNvSpPr>
              <a:spLocks noChangeArrowheads="1"/>
            </p:cNvSpPr>
            <p:nvPr/>
          </p:nvSpPr>
          <p:spPr bwMode="auto">
            <a:xfrm>
              <a:off x="3216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w3</a:t>
              </a:r>
            </a:p>
          </p:txBody>
        </p:sp>
        <p:sp>
          <p:nvSpPr>
            <p:cNvPr id="6211" name="AutoShape 17"/>
            <p:cNvSpPr>
              <a:spLocks noChangeArrowheads="1"/>
            </p:cNvSpPr>
            <p:nvPr/>
          </p:nvSpPr>
          <p:spPr bwMode="auto">
            <a:xfrm>
              <a:off x="3600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w4</a:t>
              </a:r>
            </a:p>
          </p:txBody>
        </p:sp>
        <p:sp>
          <p:nvSpPr>
            <p:cNvPr id="6212" name="AutoShape 18"/>
            <p:cNvSpPr>
              <a:spLocks noChangeArrowheads="1"/>
            </p:cNvSpPr>
            <p:nvPr/>
          </p:nvSpPr>
          <p:spPr bwMode="auto">
            <a:xfrm>
              <a:off x="3984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w5</a:t>
              </a:r>
            </a:p>
          </p:txBody>
        </p:sp>
        <p:sp>
          <p:nvSpPr>
            <p:cNvPr id="6213" name="AutoShape 19"/>
            <p:cNvSpPr>
              <a:spLocks noChangeArrowheads="1"/>
            </p:cNvSpPr>
            <p:nvPr/>
          </p:nvSpPr>
          <p:spPr bwMode="auto">
            <a:xfrm>
              <a:off x="4368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w6</a:t>
              </a:r>
            </a:p>
          </p:txBody>
        </p:sp>
        <p:sp>
          <p:nvSpPr>
            <p:cNvPr id="6214" name="AutoShape 20"/>
            <p:cNvSpPr>
              <a:spLocks noChangeArrowheads="1"/>
            </p:cNvSpPr>
            <p:nvPr/>
          </p:nvSpPr>
          <p:spPr bwMode="auto">
            <a:xfrm>
              <a:off x="4752" y="138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w7</a:t>
              </a:r>
            </a:p>
          </p:txBody>
        </p:sp>
      </p:grpSp>
      <p:grpSp>
        <p:nvGrpSpPr>
          <p:cNvPr id="6157" name="Group 21"/>
          <p:cNvGrpSpPr>
            <a:grpSpLocks/>
          </p:cNvGrpSpPr>
          <p:nvPr/>
        </p:nvGrpSpPr>
        <p:grpSpPr bwMode="auto">
          <a:xfrm>
            <a:off x="3276600" y="2651125"/>
            <a:ext cx="4876800" cy="433388"/>
            <a:chOff x="2064" y="1766"/>
            <a:chExt cx="3072" cy="273"/>
          </a:xfrm>
        </p:grpSpPr>
        <p:sp>
          <p:nvSpPr>
            <p:cNvPr id="6204" name="Text Box 22"/>
            <p:cNvSpPr txBox="1">
              <a:spLocks noChangeArrowheads="1"/>
            </p:cNvSpPr>
            <p:nvPr/>
          </p:nvSpPr>
          <p:spPr bwMode="auto">
            <a:xfrm>
              <a:off x="3228" y="1766"/>
              <a:ext cx="750" cy="273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</a:rPr>
                <a:t>Frame</a:t>
              </a:r>
            </a:p>
          </p:txBody>
        </p:sp>
        <p:sp>
          <p:nvSpPr>
            <p:cNvPr id="6205" name="Line 23"/>
            <p:cNvSpPr>
              <a:spLocks noChangeShapeType="1"/>
            </p:cNvSpPr>
            <p:nvPr/>
          </p:nvSpPr>
          <p:spPr bwMode="auto">
            <a:xfrm>
              <a:off x="4032" y="1895"/>
              <a:ext cx="11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24"/>
            <p:cNvSpPr>
              <a:spLocks noChangeShapeType="1"/>
            </p:cNvSpPr>
            <p:nvPr/>
          </p:nvSpPr>
          <p:spPr bwMode="auto">
            <a:xfrm flipH="1">
              <a:off x="2064" y="1895"/>
              <a:ext cx="11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Rectangle 25"/>
          <p:cNvSpPr>
            <a:spLocks noChangeArrowheads="1"/>
          </p:cNvSpPr>
          <p:nvPr/>
        </p:nvSpPr>
        <p:spPr bwMode="auto">
          <a:xfrm>
            <a:off x="7848600" y="6324600"/>
            <a:ext cx="914400" cy="3048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26"/>
          <p:cNvSpPr>
            <a:spLocks noChangeArrowheads="1"/>
          </p:cNvSpPr>
          <p:nvPr/>
        </p:nvSpPr>
        <p:spPr bwMode="auto">
          <a:xfrm>
            <a:off x="2743200" y="5364163"/>
            <a:ext cx="6096000" cy="457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27"/>
          <p:cNvSpPr>
            <a:spLocks noChangeShapeType="1"/>
          </p:cNvSpPr>
          <p:nvPr/>
        </p:nvSpPr>
        <p:spPr bwMode="auto">
          <a:xfrm>
            <a:off x="1828800" y="5562600"/>
            <a:ext cx="914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28"/>
          <p:cNvSpPr>
            <a:spLocks noChangeArrowheads="1"/>
          </p:cNvSpPr>
          <p:nvPr/>
        </p:nvSpPr>
        <p:spPr bwMode="auto">
          <a:xfrm>
            <a:off x="2743200" y="6172200"/>
            <a:ext cx="6096000" cy="457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29"/>
          <p:cNvSpPr>
            <a:spLocks noChangeShapeType="1"/>
          </p:cNvSpPr>
          <p:nvPr/>
        </p:nvSpPr>
        <p:spPr bwMode="auto">
          <a:xfrm>
            <a:off x="1828800" y="5867400"/>
            <a:ext cx="914400" cy="4572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30"/>
          <p:cNvGrpSpPr>
            <a:grpSpLocks/>
          </p:cNvGrpSpPr>
          <p:nvPr/>
        </p:nvGrpSpPr>
        <p:grpSpPr bwMode="auto">
          <a:xfrm>
            <a:off x="838200" y="838200"/>
            <a:ext cx="7924800" cy="2438400"/>
            <a:chOff x="528" y="710"/>
            <a:chExt cx="4992" cy="1440"/>
          </a:xfrm>
        </p:grpSpPr>
        <p:sp>
          <p:nvSpPr>
            <p:cNvPr id="6189" name="Line 31"/>
            <p:cNvSpPr>
              <a:spLocks noChangeShapeType="1"/>
            </p:cNvSpPr>
            <p:nvPr/>
          </p:nvSpPr>
          <p:spPr bwMode="auto">
            <a:xfrm>
              <a:off x="528" y="710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32"/>
            <p:cNvSpPr>
              <a:spLocks noChangeShapeType="1"/>
            </p:cNvSpPr>
            <p:nvPr/>
          </p:nvSpPr>
          <p:spPr bwMode="auto">
            <a:xfrm>
              <a:off x="912" y="710"/>
              <a:ext cx="0" cy="124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3"/>
            <p:cNvSpPr>
              <a:spLocks noChangeShapeType="1"/>
            </p:cNvSpPr>
            <p:nvPr/>
          </p:nvSpPr>
          <p:spPr bwMode="auto">
            <a:xfrm>
              <a:off x="1296" y="710"/>
              <a:ext cx="0" cy="124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34"/>
            <p:cNvSpPr>
              <a:spLocks noChangeShapeType="1"/>
            </p:cNvSpPr>
            <p:nvPr/>
          </p:nvSpPr>
          <p:spPr bwMode="auto">
            <a:xfrm>
              <a:off x="1680" y="710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35"/>
            <p:cNvSpPr>
              <a:spLocks noChangeShapeType="1"/>
            </p:cNvSpPr>
            <p:nvPr/>
          </p:nvSpPr>
          <p:spPr bwMode="auto">
            <a:xfrm>
              <a:off x="2064" y="710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94" name="Group 36"/>
            <p:cNvGrpSpPr>
              <a:grpSpLocks/>
            </p:cNvGrpSpPr>
            <p:nvPr/>
          </p:nvGrpSpPr>
          <p:grpSpPr bwMode="auto">
            <a:xfrm>
              <a:off x="2448" y="710"/>
              <a:ext cx="2304" cy="1104"/>
              <a:chOff x="2448" y="864"/>
              <a:chExt cx="2304" cy="1200"/>
            </a:xfrm>
          </p:grpSpPr>
          <p:sp>
            <p:nvSpPr>
              <p:cNvPr id="6197" name="Line 37"/>
              <p:cNvSpPr>
                <a:spLocks noChangeShapeType="1"/>
              </p:cNvSpPr>
              <p:nvPr/>
            </p:nvSpPr>
            <p:spPr bwMode="auto">
              <a:xfrm>
                <a:off x="2448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8"/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9"/>
              <p:cNvSpPr>
                <a:spLocks noChangeShapeType="1"/>
              </p:cNvSpPr>
              <p:nvPr/>
            </p:nvSpPr>
            <p:spPr bwMode="auto">
              <a:xfrm>
                <a:off x="3216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40"/>
              <p:cNvSpPr>
                <a:spLocks noChangeShapeType="1"/>
              </p:cNvSpPr>
              <p:nvPr/>
            </p:nvSpPr>
            <p:spPr bwMode="auto">
              <a:xfrm>
                <a:off x="3600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1"/>
              <p:cNvSpPr>
                <a:spLocks noChangeShapeType="1"/>
              </p:cNvSpPr>
              <p:nvPr/>
            </p:nvSpPr>
            <p:spPr bwMode="auto">
              <a:xfrm>
                <a:off x="3984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2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3"/>
              <p:cNvSpPr>
                <a:spLocks noChangeShapeType="1"/>
              </p:cNvSpPr>
              <p:nvPr/>
            </p:nvSpPr>
            <p:spPr bwMode="auto">
              <a:xfrm>
                <a:off x="4752" y="864"/>
                <a:ext cx="0" cy="120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5" name="Line 44"/>
            <p:cNvSpPr>
              <a:spLocks noChangeShapeType="1"/>
            </p:cNvSpPr>
            <p:nvPr/>
          </p:nvSpPr>
          <p:spPr bwMode="auto">
            <a:xfrm>
              <a:off x="5136" y="710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45"/>
            <p:cNvSpPr>
              <a:spLocks noChangeShapeType="1"/>
            </p:cNvSpPr>
            <p:nvPr/>
          </p:nvSpPr>
          <p:spPr bwMode="auto">
            <a:xfrm>
              <a:off x="5520" y="710"/>
              <a:ext cx="0" cy="144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64" name="Group 46"/>
          <p:cNvGrpSpPr>
            <a:grpSpLocks/>
          </p:cNvGrpSpPr>
          <p:nvPr/>
        </p:nvGrpSpPr>
        <p:grpSpPr bwMode="auto">
          <a:xfrm>
            <a:off x="1214438" y="2846388"/>
            <a:ext cx="1073150" cy="582612"/>
            <a:chOff x="765" y="1887"/>
            <a:chExt cx="676" cy="369"/>
          </a:xfrm>
        </p:grpSpPr>
        <p:sp>
          <p:nvSpPr>
            <p:cNvPr id="6187" name="Line 47"/>
            <p:cNvSpPr>
              <a:spLocks noChangeShapeType="1"/>
            </p:cNvSpPr>
            <p:nvPr/>
          </p:nvSpPr>
          <p:spPr bwMode="auto">
            <a:xfrm flipH="1">
              <a:off x="912" y="1887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Text Box 48"/>
            <p:cNvSpPr txBox="1">
              <a:spLocks noChangeArrowheads="1"/>
            </p:cNvSpPr>
            <p:nvPr/>
          </p:nvSpPr>
          <p:spPr bwMode="auto">
            <a:xfrm>
              <a:off x="765" y="1983"/>
              <a:ext cx="676" cy="273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Times New Roman" pitchFamily="18" charset="0"/>
                </a:rPr>
                <a:t>Word</a:t>
              </a:r>
            </a:p>
          </p:txBody>
        </p:sp>
      </p:grpSp>
      <p:grpSp>
        <p:nvGrpSpPr>
          <p:cNvPr id="6165" name="Group 49"/>
          <p:cNvGrpSpPr>
            <a:grpSpLocks/>
          </p:cNvGrpSpPr>
          <p:nvPr/>
        </p:nvGrpSpPr>
        <p:grpSpPr bwMode="auto">
          <a:xfrm>
            <a:off x="365125" y="2051050"/>
            <a:ext cx="1692275" cy="461963"/>
            <a:chOff x="230" y="1382"/>
            <a:chExt cx="1066" cy="293"/>
          </a:xfrm>
        </p:grpSpPr>
        <p:grpSp>
          <p:nvGrpSpPr>
            <p:cNvPr id="6183" name="Group 50"/>
            <p:cNvGrpSpPr>
              <a:grpSpLocks/>
            </p:cNvGrpSpPr>
            <p:nvPr/>
          </p:nvGrpSpPr>
          <p:grpSpPr bwMode="auto">
            <a:xfrm>
              <a:off x="528" y="1382"/>
              <a:ext cx="768" cy="288"/>
              <a:chOff x="528" y="1382"/>
              <a:chExt cx="768" cy="288"/>
            </a:xfrm>
          </p:grpSpPr>
          <p:sp>
            <p:nvSpPr>
              <p:cNvPr id="6185" name="AutoShape 51"/>
              <p:cNvSpPr>
                <a:spLocks noChangeArrowheads="1"/>
              </p:cNvSpPr>
              <p:nvPr/>
            </p:nvSpPr>
            <p:spPr bwMode="auto">
              <a:xfrm>
                <a:off x="528" y="1382"/>
                <a:ext cx="384" cy="288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w6</a:t>
                </a:r>
              </a:p>
            </p:txBody>
          </p:sp>
          <p:sp>
            <p:nvSpPr>
              <p:cNvPr id="6186" name="AutoShape 52"/>
              <p:cNvSpPr>
                <a:spLocks noChangeArrowheads="1"/>
              </p:cNvSpPr>
              <p:nvPr/>
            </p:nvSpPr>
            <p:spPr bwMode="auto">
              <a:xfrm>
                <a:off x="912" y="1382"/>
                <a:ext cx="384" cy="288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Times New Roman" pitchFamily="18" charset="0"/>
                  </a:rPr>
                  <a:t>w7</a:t>
                </a:r>
              </a:p>
            </p:txBody>
          </p:sp>
        </p:grpSp>
        <p:sp>
          <p:nvSpPr>
            <p:cNvPr id="6184" name="Text Box 53"/>
            <p:cNvSpPr txBox="1">
              <a:spLocks noChangeArrowheads="1"/>
            </p:cNvSpPr>
            <p:nvPr/>
          </p:nvSpPr>
          <p:spPr bwMode="auto">
            <a:xfrm>
              <a:off x="230" y="1400"/>
              <a:ext cx="250" cy="275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  <a:latin typeface="Courier New" pitchFamily="49" charset="0"/>
                </a:rPr>
                <a:t>D</a:t>
              </a:r>
            </a:p>
          </p:txBody>
        </p:sp>
      </p:grpSp>
      <p:grpSp>
        <p:nvGrpSpPr>
          <p:cNvPr id="6166" name="Group 54"/>
          <p:cNvGrpSpPr>
            <a:grpSpLocks/>
          </p:cNvGrpSpPr>
          <p:nvPr/>
        </p:nvGrpSpPr>
        <p:grpSpPr bwMode="auto">
          <a:xfrm>
            <a:off x="152400" y="1195388"/>
            <a:ext cx="8812213" cy="509587"/>
            <a:chOff x="96" y="840"/>
            <a:chExt cx="5551" cy="323"/>
          </a:xfrm>
        </p:grpSpPr>
        <p:sp>
          <p:nvSpPr>
            <p:cNvPr id="6181" name="Text Box 55"/>
            <p:cNvSpPr txBox="1">
              <a:spLocks noChangeArrowheads="1"/>
            </p:cNvSpPr>
            <p:nvPr/>
          </p:nvSpPr>
          <p:spPr bwMode="auto">
            <a:xfrm>
              <a:off x="96" y="888"/>
              <a:ext cx="384" cy="275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  <a:latin typeface="Courier New" pitchFamily="49" charset="0"/>
                </a:rPr>
                <a:t>FS</a:t>
              </a:r>
            </a:p>
          </p:txBody>
        </p:sp>
        <p:sp>
          <p:nvSpPr>
            <p:cNvPr id="6182" name="Freeform 56"/>
            <p:cNvSpPr>
              <a:spLocks/>
            </p:cNvSpPr>
            <p:nvPr/>
          </p:nvSpPr>
          <p:spPr bwMode="auto">
            <a:xfrm>
              <a:off x="330" y="840"/>
              <a:ext cx="5317" cy="293"/>
            </a:xfrm>
            <a:custGeom>
              <a:avLst/>
              <a:gdLst>
                <a:gd name="T0" fmla="*/ 0 w 5317"/>
                <a:gd name="T1" fmla="*/ 293 h 293"/>
                <a:gd name="T2" fmla="*/ 1644 w 5317"/>
                <a:gd name="T3" fmla="*/ 293 h 293"/>
                <a:gd name="T4" fmla="*/ 1644 w 5317"/>
                <a:gd name="T5" fmla="*/ 10 h 293"/>
                <a:gd name="T6" fmla="*/ 1734 w 5317"/>
                <a:gd name="T7" fmla="*/ 10 h 293"/>
                <a:gd name="T8" fmla="*/ 1734 w 5317"/>
                <a:gd name="T9" fmla="*/ 292 h 293"/>
                <a:gd name="T10" fmla="*/ 5118 w 5317"/>
                <a:gd name="T11" fmla="*/ 293 h 293"/>
                <a:gd name="T12" fmla="*/ 5118 w 5317"/>
                <a:gd name="T13" fmla="*/ 0 h 293"/>
                <a:gd name="T14" fmla="*/ 5194 w 5317"/>
                <a:gd name="T15" fmla="*/ 0 h 293"/>
                <a:gd name="T16" fmla="*/ 5194 w 5317"/>
                <a:gd name="T17" fmla="*/ 293 h 293"/>
                <a:gd name="T18" fmla="*/ 5317 w 5317"/>
                <a:gd name="T19" fmla="*/ 293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17"/>
                <a:gd name="T31" fmla="*/ 0 h 293"/>
                <a:gd name="T32" fmla="*/ 5317 w 5317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17" h="293">
                  <a:moveTo>
                    <a:pt x="0" y="293"/>
                  </a:moveTo>
                  <a:lnTo>
                    <a:pt x="1644" y="293"/>
                  </a:lnTo>
                  <a:lnTo>
                    <a:pt x="1644" y="10"/>
                  </a:lnTo>
                  <a:lnTo>
                    <a:pt x="1734" y="10"/>
                  </a:lnTo>
                  <a:lnTo>
                    <a:pt x="1734" y="292"/>
                  </a:lnTo>
                  <a:lnTo>
                    <a:pt x="5118" y="293"/>
                  </a:lnTo>
                  <a:lnTo>
                    <a:pt x="5118" y="0"/>
                  </a:lnTo>
                  <a:lnTo>
                    <a:pt x="5194" y="0"/>
                  </a:lnTo>
                  <a:lnTo>
                    <a:pt x="5194" y="293"/>
                  </a:lnTo>
                  <a:lnTo>
                    <a:pt x="5317" y="29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7" name="Group 57"/>
          <p:cNvGrpSpPr>
            <a:grpSpLocks/>
          </p:cNvGrpSpPr>
          <p:nvPr/>
        </p:nvGrpSpPr>
        <p:grpSpPr bwMode="auto">
          <a:xfrm>
            <a:off x="6400800" y="5118100"/>
            <a:ext cx="1068388" cy="1511300"/>
            <a:chOff x="4032" y="3224"/>
            <a:chExt cx="673" cy="952"/>
          </a:xfrm>
        </p:grpSpPr>
        <p:sp>
          <p:nvSpPr>
            <p:cNvPr id="6175" name="Rectangle 58"/>
            <p:cNvSpPr>
              <a:spLocks noChangeArrowheads="1"/>
            </p:cNvSpPr>
            <p:nvPr/>
          </p:nvSpPr>
          <p:spPr bwMode="auto">
            <a:xfrm>
              <a:off x="4032" y="3379"/>
              <a:ext cx="672" cy="288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RFRLEN1</a:t>
              </a:r>
            </a:p>
          </p:txBody>
        </p:sp>
        <p:sp>
          <p:nvSpPr>
            <p:cNvPr id="6176" name="Text Box 59"/>
            <p:cNvSpPr txBox="1">
              <a:spLocks noChangeArrowheads="1"/>
            </p:cNvSpPr>
            <p:nvPr/>
          </p:nvSpPr>
          <p:spPr bwMode="auto">
            <a:xfrm>
              <a:off x="4512" y="3224"/>
              <a:ext cx="193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6177" name="Text Box 60"/>
            <p:cNvSpPr txBox="1">
              <a:spLocks noChangeArrowheads="1"/>
            </p:cNvSpPr>
            <p:nvPr/>
          </p:nvSpPr>
          <p:spPr bwMode="auto">
            <a:xfrm>
              <a:off x="4076" y="3226"/>
              <a:ext cx="193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6178" name="Rectangle 61"/>
            <p:cNvSpPr>
              <a:spLocks noChangeArrowheads="1"/>
            </p:cNvSpPr>
            <p:nvPr/>
          </p:nvSpPr>
          <p:spPr bwMode="auto">
            <a:xfrm>
              <a:off x="4032" y="3888"/>
              <a:ext cx="672" cy="288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XFRLEN1</a:t>
              </a:r>
            </a:p>
          </p:txBody>
        </p:sp>
        <p:sp>
          <p:nvSpPr>
            <p:cNvPr id="6179" name="Text Box 62"/>
            <p:cNvSpPr txBox="1">
              <a:spLocks noChangeArrowheads="1"/>
            </p:cNvSpPr>
            <p:nvPr/>
          </p:nvSpPr>
          <p:spPr bwMode="auto">
            <a:xfrm>
              <a:off x="4512" y="3733"/>
              <a:ext cx="193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6180" name="Text Box 63"/>
            <p:cNvSpPr txBox="1">
              <a:spLocks noChangeArrowheads="1"/>
            </p:cNvSpPr>
            <p:nvPr/>
          </p:nvSpPr>
          <p:spPr bwMode="auto">
            <a:xfrm>
              <a:off x="4076" y="3735"/>
              <a:ext cx="193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6168" name="Text Box 64"/>
          <p:cNvSpPr txBox="1">
            <a:spLocks noChangeArrowheads="1"/>
          </p:cNvSpPr>
          <p:nvPr/>
        </p:nvSpPr>
        <p:spPr bwMode="auto">
          <a:xfrm>
            <a:off x="2595563" y="4284663"/>
            <a:ext cx="5856287" cy="3841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FRLEN1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</a:rPr>
              <a:t>specifies #words per frame (1-128)</a:t>
            </a:r>
          </a:p>
        </p:txBody>
      </p:sp>
      <p:sp>
        <p:nvSpPr>
          <p:cNvPr id="6169" name="Rectangle 65"/>
          <p:cNvSpPr>
            <a:spLocks noChangeArrowheads="1"/>
          </p:cNvSpPr>
          <p:nvPr/>
        </p:nvSpPr>
        <p:spPr bwMode="auto">
          <a:xfrm>
            <a:off x="7467600" y="5364163"/>
            <a:ext cx="1066800" cy="4572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RWDLEN1</a:t>
            </a:r>
          </a:p>
        </p:txBody>
      </p:sp>
      <p:sp>
        <p:nvSpPr>
          <p:cNvPr id="6170" name="Text Box 66"/>
          <p:cNvSpPr txBox="1">
            <a:spLocks noChangeArrowheads="1"/>
          </p:cNvSpPr>
          <p:nvPr/>
        </p:nvSpPr>
        <p:spPr bwMode="auto">
          <a:xfrm>
            <a:off x="8172450" y="5118100"/>
            <a:ext cx="306388" cy="2873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171" name="Text Box 67"/>
          <p:cNvSpPr txBox="1">
            <a:spLocks noChangeArrowheads="1"/>
          </p:cNvSpPr>
          <p:nvPr/>
        </p:nvSpPr>
        <p:spPr bwMode="auto">
          <a:xfrm>
            <a:off x="7562850" y="5118100"/>
            <a:ext cx="306388" cy="2873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172" name="Rectangle 68"/>
          <p:cNvSpPr>
            <a:spLocks noChangeArrowheads="1"/>
          </p:cNvSpPr>
          <p:nvPr/>
        </p:nvSpPr>
        <p:spPr bwMode="auto">
          <a:xfrm>
            <a:off x="7467600" y="6172200"/>
            <a:ext cx="1066800" cy="4572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XWDLEN1</a:t>
            </a:r>
          </a:p>
        </p:txBody>
      </p:sp>
      <p:sp>
        <p:nvSpPr>
          <p:cNvPr id="6173" name="Text Box 69"/>
          <p:cNvSpPr txBox="1">
            <a:spLocks noChangeArrowheads="1"/>
          </p:cNvSpPr>
          <p:nvPr/>
        </p:nvSpPr>
        <p:spPr bwMode="auto">
          <a:xfrm>
            <a:off x="8172450" y="5926138"/>
            <a:ext cx="306388" cy="2873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174" name="Text Box 70"/>
          <p:cNvSpPr txBox="1">
            <a:spLocks noChangeArrowheads="1"/>
          </p:cNvSpPr>
          <p:nvPr/>
        </p:nvSpPr>
        <p:spPr bwMode="auto">
          <a:xfrm>
            <a:off x="7562850" y="5926138"/>
            <a:ext cx="306388" cy="2873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743200" y="762000"/>
            <a:ext cx="4622800" cy="3124200"/>
            <a:chOff x="1808" y="480"/>
            <a:chExt cx="2832" cy="1968"/>
          </a:xfrm>
        </p:grpSpPr>
        <p:sp>
          <p:nvSpPr>
            <p:cNvPr id="7221" name="Rectangle 3"/>
            <p:cNvSpPr>
              <a:spLocks noChangeArrowheads="1"/>
            </p:cNvSpPr>
            <p:nvPr/>
          </p:nvSpPr>
          <p:spPr bwMode="auto">
            <a:xfrm>
              <a:off x="1808" y="480"/>
              <a:ext cx="2832" cy="19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4"/>
            <p:cNvSpPr>
              <a:spLocks noChangeShapeType="1"/>
            </p:cNvSpPr>
            <p:nvPr/>
          </p:nvSpPr>
          <p:spPr bwMode="auto">
            <a:xfrm>
              <a:off x="1808" y="1463"/>
              <a:ext cx="2832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EDMA Sync Events from McBSP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819400" y="1752600"/>
            <a:ext cx="1849438" cy="30480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889000" y="914400"/>
            <a:ext cx="1219200" cy="26670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EDMA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</a:rPr>
            </a:b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7912100" y="917575"/>
            <a:ext cx="850900" cy="30448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80000"/>
              </a:spcBef>
            </a:pPr>
            <a:r>
              <a:rPr lang="en-US">
                <a:solidFill>
                  <a:schemeClr val="tx1"/>
                </a:solidFill>
              </a:rPr>
              <a:t>C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1103313" y="1104900"/>
            <a:ext cx="3671887" cy="663575"/>
            <a:chOff x="695" y="696"/>
            <a:chExt cx="2313" cy="418"/>
          </a:xfrm>
        </p:grpSpPr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695" y="864"/>
              <a:ext cx="633" cy="250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REVT1</a:t>
              </a:r>
            </a:p>
          </p:txBody>
        </p:sp>
        <p:grpSp>
          <p:nvGrpSpPr>
            <p:cNvPr id="7217" name="Group 11"/>
            <p:cNvGrpSpPr>
              <a:grpSpLocks/>
            </p:cNvGrpSpPr>
            <p:nvPr/>
          </p:nvGrpSpPr>
          <p:grpSpPr bwMode="auto">
            <a:xfrm>
              <a:off x="1328" y="696"/>
              <a:ext cx="1680" cy="389"/>
              <a:chOff x="1328" y="696"/>
              <a:chExt cx="1680" cy="389"/>
            </a:xfrm>
          </p:grpSpPr>
          <p:sp>
            <p:nvSpPr>
              <p:cNvPr id="7218" name="Text Box 12"/>
              <p:cNvSpPr txBox="1">
                <a:spLocks noChangeArrowheads="1"/>
              </p:cNvSpPr>
              <p:nvPr/>
            </p:nvSpPr>
            <p:spPr bwMode="auto">
              <a:xfrm>
                <a:off x="1958" y="893"/>
                <a:ext cx="692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 tIns="0" bIns="0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urier New" pitchFamily="49" charset="0"/>
                  </a:rPr>
                  <a:t>RRDY=1</a:t>
                </a:r>
              </a:p>
            </p:txBody>
          </p:sp>
          <p:cxnSp>
            <p:nvCxnSpPr>
              <p:cNvPr id="7219" name="AutoShape 13"/>
              <p:cNvCxnSpPr>
                <a:cxnSpLocks noChangeShapeType="1"/>
                <a:stCxn id="7211" idx="1"/>
                <a:endCxn id="7218" idx="3"/>
              </p:cNvCxnSpPr>
              <p:nvPr/>
            </p:nvCxnSpPr>
            <p:spPr bwMode="auto">
              <a:xfrm rot="10800000" flipV="1">
                <a:off x="2650" y="696"/>
                <a:ext cx="358" cy="293"/>
              </a:xfrm>
              <a:prstGeom prst="bentConnector3">
                <a:avLst>
                  <a:gd name="adj1" fmla="val 50000"/>
                </a:avLst>
              </a:prstGeom>
              <a:noFill/>
              <a:ln w="127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</p:cxnSp>
          <p:cxnSp>
            <p:nvCxnSpPr>
              <p:cNvPr id="7220" name="AutoShape 14"/>
              <p:cNvCxnSpPr>
                <a:cxnSpLocks noChangeShapeType="1"/>
                <a:stCxn id="7218" idx="1"/>
                <a:endCxn id="7216" idx="3"/>
              </p:cNvCxnSpPr>
              <p:nvPr/>
            </p:nvCxnSpPr>
            <p:spPr bwMode="auto">
              <a:xfrm flipH="1">
                <a:off x="1328" y="989"/>
                <a:ext cx="63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7176" name="Group 15"/>
          <p:cNvGrpSpPr>
            <a:grpSpLocks/>
          </p:cNvGrpSpPr>
          <p:nvPr/>
        </p:nvGrpSpPr>
        <p:grpSpPr bwMode="auto">
          <a:xfrm>
            <a:off x="3200400" y="914400"/>
            <a:ext cx="4699000" cy="381000"/>
            <a:chOff x="2016" y="576"/>
            <a:chExt cx="2960" cy="240"/>
          </a:xfrm>
        </p:grpSpPr>
        <p:sp>
          <p:nvSpPr>
            <p:cNvPr id="7210" name="Rectangle 16"/>
            <p:cNvSpPr>
              <a:spLocks noChangeArrowheads="1"/>
            </p:cNvSpPr>
            <p:nvPr/>
          </p:nvSpPr>
          <p:spPr bwMode="auto">
            <a:xfrm>
              <a:off x="2016" y="576"/>
              <a:ext cx="576" cy="240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DRR</a:t>
              </a:r>
            </a:p>
          </p:txBody>
        </p:sp>
        <p:sp>
          <p:nvSpPr>
            <p:cNvPr id="7211" name="Rectangle 17"/>
            <p:cNvSpPr>
              <a:spLocks noChangeArrowheads="1"/>
            </p:cNvSpPr>
            <p:nvPr/>
          </p:nvSpPr>
          <p:spPr bwMode="auto">
            <a:xfrm>
              <a:off x="3008" y="576"/>
              <a:ext cx="576" cy="240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RBR</a:t>
              </a:r>
            </a:p>
          </p:txBody>
        </p:sp>
        <p:sp>
          <p:nvSpPr>
            <p:cNvPr id="7212" name="Rectangle 18"/>
            <p:cNvSpPr>
              <a:spLocks noChangeArrowheads="1"/>
            </p:cNvSpPr>
            <p:nvPr/>
          </p:nvSpPr>
          <p:spPr bwMode="auto">
            <a:xfrm>
              <a:off x="3920" y="576"/>
              <a:ext cx="576" cy="240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RSR</a:t>
              </a:r>
            </a:p>
          </p:txBody>
        </p:sp>
        <p:sp>
          <p:nvSpPr>
            <p:cNvPr id="7213" name="Line 19"/>
            <p:cNvSpPr>
              <a:spLocks noChangeShapeType="1"/>
            </p:cNvSpPr>
            <p:nvPr/>
          </p:nvSpPr>
          <p:spPr bwMode="auto">
            <a:xfrm>
              <a:off x="3584" y="69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20"/>
            <p:cNvSpPr>
              <a:spLocks noChangeShapeType="1"/>
            </p:cNvSpPr>
            <p:nvPr/>
          </p:nvSpPr>
          <p:spPr bwMode="auto">
            <a:xfrm>
              <a:off x="4496" y="69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5" name="AutoShape 21"/>
            <p:cNvCxnSpPr>
              <a:cxnSpLocks noChangeShapeType="1"/>
              <a:stCxn id="7210" idx="3"/>
              <a:endCxn id="7211" idx="1"/>
            </p:cNvCxnSpPr>
            <p:nvPr/>
          </p:nvCxnSpPr>
          <p:spPr bwMode="auto">
            <a:xfrm>
              <a:off x="2592" y="696"/>
              <a:ext cx="4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7177" name="Group 22"/>
          <p:cNvGrpSpPr>
            <a:grpSpLocks/>
          </p:cNvGrpSpPr>
          <p:nvPr/>
        </p:nvGrpSpPr>
        <p:grpSpPr bwMode="auto">
          <a:xfrm>
            <a:off x="3200400" y="2514600"/>
            <a:ext cx="4699000" cy="381000"/>
            <a:chOff x="2016" y="1584"/>
            <a:chExt cx="2960" cy="240"/>
          </a:xfrm>
        </p:grpSpPr>
        <p:sp>
          <p:nvSpPr>
            <p:cNvPr id="7206" name="Rectangle 23"/>
            <p:cNvSpPr>
              <a:spLocks noChangeArrowheads="1"/>
            </p:cNvSpPr>
            <p:nvPr/>
          </p:nvSpPr>
          <p:spPr bwMode="auto">
            <a:xfrm>
              <a:off x="2016" y="1584"/>
              <a:ext cx="576" cy="24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DXR</a:t>
              </a:r>
            </a:p>
          </p:txBody>
        </p:sp>
        <p:sp>
          <p:nvSpPr>
            <p:cNvPr id="7207" name="Rectangle 24"/>
            <p:cNvSpPr>
              <a:spLocks noChangeArrowheads="1"/>
            </p:cNvSpPr>
            <p:nvPr/>
          </p:nvSpPr>
          <p:spPr bwMode="auto">
            <a:xfrm>
              <a:off x="3920" y="1584"/>
              <a:ext cx="576" cy="24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XSR</a:t>
              </a:r>
            </a:p>
          </p:txBody>
        </p:sp>
        <p:sp>
          <p:nvSpPr>
            <p:cNvPr id="7208" name="Line 25"/>
            <p:cNvSpPr>
              <a:spLocks noChangeShapeType="1"/>
            </p:cNvSpPr>
            <p:nvPr/>
          </p:nvSpPr>
          <p:spPr bwMode="auto">
            <a:xfrm>
              <a:off x="4496" y="170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09" name="AutoShape 26"/>
            <p:cNvCxnSpPr>
              <a:cxnSpLocks noChangeShapeType="1"/>
              <a:stCxn id="7206" idx="3"/>
              <a:endCxn id="7207" idx="1"/>
            </p:cNvCxnSpPr>
            <p:nvPr/>
          </p:nvCxnSpPr>
          <p:spPr bwMode="auto">
            <a:xfrm>
              <a:off x="2592" y="1704"/>
              <a:ext cx="13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7178" name="AutoShape 27"/>
          <p:cNvCxnSpPr>
            <a:cxnSpLocks noChangeShapeType="1"/>
          </p:cNvCxnSpPr>
          <p:nvPr/>
        </p:nvCxnSpPr>
        <p:spPr bwMode="auto">
          <a:xfrm>
            <a:off x="4114800" y="1104900"/>
            <a:ext cx="6604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7179" name="AutoShape 28"/>
          <p:cNvCxnSpPr>
            <a:cxnSpLocks noChangeShapeType="1"/>
          </p:cNvCxnSpPr>
          <p:nvPr/>
        </p:nvCxnSpPr>
        <p:spPr bwMode="auto">
          <a:xfrm>
            <a:off x="4114800" y="2705100"/>
            <a:ext cx="21082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7180" name="Text Box 29"/>
          <p:cNvSpPr txBox="1">
            <a:spLocks noChangeArrowheads="1"/>
          </p:cNvSpPr>
          <p:nvPr/>
        </p:nvSpPr>
        <p:spPr bwMode="auto">
          <a:xfrm>
            <a:off x="2667000" y="3962400"/>
            <a:ext cx="58451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Receive Event (REVT1)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When value reaches DRR, sync event sent to EDMA.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This can be used to trigger an EDMA transfer.</a:t>
            </a:r>
          </a:p>
        </p:txBody>
      </p:sp>
      <p:grpSp>
        <p:nvGrpSpPr>
          <p:cNvPr id="7181" name="Group 30"/>
          <p:cNvGrpSpPr>
            <a:grpSpLocks/>
          </p:cNvGrpSpPr>
          <p:nvPr/>
        </p:nvGrpSpPr>
        <p:grpSpPr bwMode="auto">
          <a:xfrm>
            <a:off x="334963" y="4876800"/>
            <a:ext cx="1646237" cy="1752600"/>
            <a:chOff x="211" y="3072"/>
            <a:chExt cx="1037" cy="1104"/>
          </a:xfrm>
        </p:grpSpPr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211" y="3072"/>
              <a:ext cx="1037" cy="110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295" y="3273"/>
              <a:ext cx="869" cy="16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</a:rPr>
                <a:t>SP Ctrl (SPCR)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95" y="3440"/>
              <a:ext cx="869" cy="16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</a:rPr>
                <a:t>Rcv Ctrl (RCR)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295" y="3607"/>
              <a:ext cx="869" cy="1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</a:rPr>
                <a:t>Xmt Ctrl (XCR)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295" y="3775"/>
              <a:ext cx="869" cy="16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</a:rPr>
                <a:t>Rate (SRGR)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295" y="3942"/>
              <a:ext cx="869" cy="16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</a:rPr>
                <a:t>Pin Ctrl (PCR)</a:t>
              </a:r>
            </a:p>
          </p:txBody>
        </p:sp>
        <p:sp>
          <p:nvSpPr>
            <p:cNvPr id="7205" name="Text Box 37"/>
            <p:cNvSpPr txBox="1">
              <a:spLocks noChangeArrowheads="1"/>
            </p:cNvSpPr>
            <p:nvPr/>
          </p:nvSpPr>
          <p:spPr bwMode="auto">
            <a:xfrm>
              <a:off x="337" y="3072"/>
              <a:ext cx="784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Serial Port</a:t>
              </a:r>
            </a:p>
          </p:txBody>
        </p:sp>
      </p:grpSp>
      <p:sp>
        <p:nvSpPr>
          <p:cNvPr id="7182" name="Rectangle 38"/>
          <p:cNvSpPr>
            <a:spLocks noChangeArrowheads="1"/>
          </p:cNvSpPr>
          <p:nvPr/>
        </p:nvSpPr>
        <p:spPr bwMode="auto">
          <a:xfrm>
            <a:off x="2743200" y="6248400"/>
            <a:ext cx="6096000" cy="4572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3" name="Group 39"/>
          <p:cNvGrpSpPr>
            <a:grpSpLocks/>
          </p:cNvGrpSpPr>
          <p:nvPr/>
        </p:nvGrpSpPr>
        <p:grpSpPr bwMode="auto">
          <a:xfrm>
            <a:off x="1116013" y="2705100"/>
            <a:ext cx="7396162" cy="4000500"/>
            <a:chOff x="703" y="1704"/>
            <a:chExt cx="4659" cy="2520"/>
          </a:xfrm>
        </p:grpSpPr>
        <p:grpSp>
          <p:nvGrpSpPr>
            <p:cNvPr id="7188" name="Group 40"/>
            <p:cNvGrpSpPr>
              <a:grpSpLocks/>
            </p:cNvGrpSpPr>
            <p:nvPr/>
          </p:nvGrpSpPr>
          <p:grpSpPr bwMode="auto">
            <a:xfrm>
              <a:off x="703" y="1704"/>
              <a:ext cx="4659" cy="2050"/>
              <a:chOff x="703" y="1704"/>
              <a:chExt cx="4659" cy="2050"/>
            </a:xfrm>
          </p:grpSpPr>
          <p:grpSp>
            <p:nvGrpSpPr>
              <p:cNvPr id="7192" name="Group 41"/>
              <p:cNvGrpSpPr>
                <a:grpSpLocks/>
              </p:cNvGrpSpPr>
              <p:nvPr/>
            </p:nvGrpSpPr>
            <p:grpSpPr bwMode="auto">
              <a:xfrm>
                <a:off x="703" y="1704"/>
                <a:ext cx="3217" cy="600"/>
                <a:chOff x="703" y="1704"/>
                <a:chExt cx="3217" cy="600"/>
              </a:xfrm>
            </p:grpSpPr>
            <p:cxnSp>
              <p:nvCxnSpPr>
                <p:cNvPr id="7194" name="AutoShape 42"/>
                <p:cNvCxnSpPr>
                  <a:cxnSpLocks noChangeShapeType="1"/>
                  <a:stCxn id="7207" idx="1"/>
                  <a:endCxn id="7195" idx="3"/>
                </p:cNvCxnSpPr>
                <p:nvPr/>
              </p:nvCxnSpPr>
              <p:spPr bwMode="auto">
                <a:xfrm rot="10800000" flipV="1">
                  <a:off x="2650" y="1704"/>
                  <a:ext cx="1270" cy="293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tx1"/>
                  </a:solidFill>
                  <a:prstDash val="sysDot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719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58" y="1901"/>
                  <a:ext cx="692" cy="192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sm" len="sm"/>
                  <a:tailEnd/>
                </a:ln>
              </p:spPr>
              <p:txBody>
                <a:bodyPr wrap="none" tIns="0" bIns="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>
                      <a:solidFill>
                        <a:schemeClr val="tx1"/>
                      </a:solidFill>
                      <a:latin typeface="Courier New" pitchFamily="49" charset="0"/>
                    </a:rPr>
                    <a:t>XRDY=1</a:t>
                  </a:r>
                </a:p>
              </p:txBody>
            </p:sp>
            <p:sp>
              <p:nvSpPr>
                <p:cNvPr id="71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76" y="2112"/>
                  <a:ext cx="1208" cy="192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sm" len="sm"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>
                      <a:solidFill>
                        <a:schemeClr val="tx1"/>
                      </a:solidFill>
                      <a:latin typeface="Times New Roman" pitchFamily="18" charset="0"/>
                    </a:rPr>
                    <a:t>“Ready to Write”</a:t>
                  </a:r>
                </a:p>
              </p:txBody>
            </p:sp>
            <p:sp>
              <p:nvSpPr>
                <p:cNvPr id="71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3" y="1872"/>
                  <a:ext cx="624" cy="25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sm" len="sm"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>
                      <a:solidFill>
                        <a:schemeClr val="tx1"/>
                      </a:solidFill>
                    </a:rPr>
                    <a:t>XEVT1</a:t>
                  </a:r>
                </a:p>
              </p:txBody>
            </p:sp>
            <p:cxnSp>
              <p:nvCxnSpPr>
                <p:cNvPr id="7198" name="AutoShape 46"/>
                <p:cNvCxnSpPr>
                  <a:cxnSpLocks noChangeShapeType="1"/>
                  <a:stCxn id="7195" idx="1"/>
                  <a:endCxn id="7197" idx="3"/>
                </p:cNvCxnSpPr>
                <p:nvPr/>
              </p:nvCxnSpPr>
              <p:spPr bwMode="auto">
                <a:xfrm flipH="1">
                  <a:off x="1327" y="1997"/>
                  <a:ext cx="631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7193" name="Text Box 47"/>
              <p:cNvSpPr txBox="1">
                <a:spLocks noChangeArrowheads="1"/>
              </p:cNvSpPr>
              <p:nvPr/>
            </p:nvSpPr>
            <p:spPr bwMode="auto">
              <a:xfrm>
                <a:off x="1680" y="3120"/>
                <a:ext cx="3682" cy="6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None/>
                </a:pPr>
                <a:r>
                  <a:rPr lang="en-US">
                    <a:latin typeface="Arial Narrow" pitchFamily="34" charset="0"/>
                  </a:rPr>
                  <a:t>Transmit Event (XEVT1)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"/>
                </a:pPr>
                <a:r>
                  <a:rPr lang="en-US">
                    <a:solidFill>
                      <a:schemeClr val="tx1"/>
                    </a:solidFill>
                    <a:latin typeface="Arial Narrow" pitchFamily="34" charset="0"/>
                  </a:rPr>
                  <a:t>Sent to EDMA when DXR is emptied (and ready to receive another value)</a:t>
                </a:r>
              </a:p>
            </p:txBody>
          </p:sp>
        </p:grpSp>
        <p:grpSp>
          <p:nvGrpSpPr>
            <p:cNvPr id="7189" name="Group 48"/>
            <p:cNvGrpSpPr>
              <a:grpSpLocks/>
            </p:cNvGrpSpPr>
            <p:nvPr/>
          </p:nvGrpSpPr>
          <p:grpSpPr bwMode="auto">
            <a:xfrm>
              <a:off x="2976" y="3773"/>
              <a:ext cx="672" cy="451"/>
              <a:chOff x="2976" y="3773"/>
              <a:chExt cx="672" cy="451"/>
            </a:xfrm>
          </p:grpSpPr>
          <p:sp>
            <p:nvSpPr>
              <p:cNvPr id="7190" name="Rectangle 49"/>
              <p:cNvSpPr>
                <a:spLocks noChangeArrowheads="1"/>
              </p:cNvSpPr>
              <p:nvPr/>
            </p:nvSpPr>
            <p:spPr bwMode="auto">
              <a:xfrm>
                <a:off x="2976" y="3936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XRDY</a:t>
                </a:r>
              </a:p>
            </p:txBody>
          </p:sp>
          <p:sp>
            <p:nvSpPr>
              <p:cNvPr id="7191" name="Text Box 50"/>
              <p:cNvSpPr txBox="1">
                <a:spLocks noChangeArrowheads="1"/>
              </p:cNvSpPr>
              <p:nvPr/>
            </p:nvSpPr>
            <p:spPr bwMode="auto">
              <a:xfrm>
                <a:off x="3260" y="3773"/>
                <a:ext cx="148" cy="181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sm" len="sm"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7184" name="Group 51"/>
          <p:cNvGrpSpPr>
            <a:grpSpLocks/>
          </p:cNvGrpSpPr>
          <p:nvPr/>
        </p:nvGrpSpPr>
        <p:grpSpPr bwMode="auto">
          <a:xfrm>
            <a:off x="7772400" y="5989638"/>
            <a:ext cx="1066800" cy="715962"/>
            <a:chOff x="4896" y="3773"/>
            <a:chExt cx="672" cy="451"/>
          </a:xfrm>
        </p:grpSpPr>
        <p:sp>
          <p:nvSpPr>
            <p:cNvPr id="7186" name="Rectangle 52"/>
            <p:cNvSpPr>
              <a:spLocks noChangeArrowheads="1"/>
            </p:cNvSpPr>
            <p:nvPr/>
          </p:nvSpPr>
          <p:spPr bwMode="auto">
            <a:xfrm>
              <a:off x="4896" y="3936"/>
              <a:ext cx="672" cy="288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RRDY</a:t>
              </a:r>
            </a:p>
          </p:txBody>
        </p:sp>
        <p:sp>
          <p:nvSpPr>
            <p:cNvPr id="7187" name="Text Box 53"/>
            <p:cNvSpPr txBox="1">
              <a:spLocks noChangeArrowheads="1"/>
            </p:cNvSpPr>
            <p:nvPr/>
          </p:nvSpPr>
          <p:spPr bwMode="auto">
            <a:xfrm>
              <a:off x="5164" y="3773"/>
              <a:ext cx="148" cy="181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cxnSp>
        <p:nvCxnSpPr>
          <p:cNvPr id="7185" name="AutoShape 54"/>
          <p:cNvCxnSpPr>
            <a:cxnSpLocks noChangeShapeType="1"/>
            <a:stCxn id="7200" idx="3"/>
            <a:endCxn id="7182" idx="1"/>
          </p:cNvCxnSpPr>
          <p:nvPr/>
        </p:nvCxnSpPr>
        <p:spPr bwMode="auto">
          <a:xfrm>
            <a:off x="1847850" y="5329238"/>
            <a:ext cx="895350" cy="1147762"/>
          </a:xfrm>
          <a:prstGeom prst="straightConnector1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</p:spPr>
      </p:cxn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cBSP-Codec I-F"/>
          <p:cNvPicPr>
            <a:picLocks noChangeAspect="1" noChangeArrowheads="1"/>
          </p:cNvPicPr>
          <p:nvPr/>
        </p:nvPicPr>
        <p:blipFill>
          <a:blip r:embed="rId5" cstate="print"/>
          <a:srcRect l="29555" t="6285" r="2499"/>
          <a:stretch>
            <a:fillRect/>
          </a:stretch>
        </p:blipFill>
        <p:spPr bwMode="auto">
          <a:xfrm>
            <a:off x="3810000" y="552450"/>
            <a:ext cx="5257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03525" y="252413"/>
            <a:ext cx="1735138" cy="29686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6200" y="838200"/>
            <a:ext cx="3657600" cy="1524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6200" y="2362200"/>
            <a:ext cx="3657600" cy="2209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63525" y="1401763"/>
            <a:ext cx="12938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50825" y="2906713"/>
            <a:ext cx="12938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1450" y="990600"/>
            <a:ext cx="118745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en-US">
                <a:solidFill>
                  <a:schemeClr val="tx1"/>
                </a:solidFill>
              </a:rPr>
              <a:t>Control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en-US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34950" y="2449513"/>
            <a:ext cx="1187450" cy="1128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en-US">
                <a:solidFill>
                  <a:schemeClr val="tx1"/>
                </a:solidFill>
              </a:rPr>
              <a:t>Data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en-US">
                <a:solidFill>
                  <a:schemeClr val="tx1"/>
                </a:solidFill>
              </a:rPr>
              <a:t>Channel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(Stereo)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914400" y="4648200"/>
            <a:ext cx="8001000" cy="1951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24-bit resolution  (90db SNR ADC, 100db SNR DAC)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Multiple Digital transfer widths  (16-bits, 20-bits, 24-bits, 32-bits)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Programmable frequency  (8K, 16K, 24K, 32K, </a:t>
            </a: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44.1K, 48K</a:t>
            </a: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, 96K)</a:t>
            </a:r>
          </a:p>
          <a:p>
            <a:pPr marL="342900" indent="-342900">
              <a:lnSpc>
                <a:spcPct val="10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AIC23 has two serial ports: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Control</a:t>
            </a: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: reads/writes AIC23’s control registers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Data:</a:t>
            </a:r>
            <a:r>
              <a:rPr lang="en-US" b="0">
                <a:solidFill>
                  <a:schemeClr val="tx1"/>
                </a:solidFill>
                <a:latin typeface="Arial Narrow" pitchFamily="34" charset="0"/>
              </a:rPr>
              <a:t> Bidirectional pin to transfer data from A/D and to D/A converters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AIC23 Audio CODEC Example</a:t>
            </a:r>
          </a:p>
        </p:txBody>
      </p:sp>
      <p:grpSp>
        <p:nvGrpSpPr>
          <p:cNvPr id="8204" name="TTO Logo"/>
          <p:cNvGrpSpPr>
            <a:grpSpLocks/>
          </p:cNvGrpSpPr>
          <p:nvPr/>
        </p:nvGrpSpPr>
        <p:grpSpPr bwMode="auto">
          <a:xfrm>
            <a:off x="15875" y="6213475"/>
            <a:ext cx="860425" cy="625475"/>
            <a:chOff x="10" y="3914"/>
            <a:chExt cx="542" cy="394"/>
          </a:xfrm>
        </p:grpSpPr>
        <p:grpSp>
          <p:nvGrpSpPr>
            <p:cNvPr id="8210" name="Group 13"/>
            <p:cNvGrpSpPr>
              <a:grpSpLocks/>
            </p:cNvGrpSpPr>
            <p:nvPr/>
          </p:nvGrpSpPr>
          <p:grpSpPr bwMode="auto">
            <a:xfrm>
              <a:off x="10" y="3914"/>
              <a:ext cx="542" cy="394"/>
              <a:chOff x="10" y="3914"/>
              <a:chExt cx="542" cy="394"/>
            </a:xfrm>
          </p:grpSpPr>
          <p:sp>
            <p:nvSpPr>
              <p:cNvPr id="8212" name="Line 14"/>
              <p:cNvSpPr>
                <a:spLocks noChangeShapeType="1"/>
              </p:cNvSpPr>
              <p:nvPr/>
            </p:nvSpPr>
            <p:spPr bwMode="auto">
              <a:xfrm>
                <a:off x="68" y="4134"/>
                <a:ext cx="4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3" name="Oval 15"/>
              <p:cNvSpPr>
                <a:spLocks noChangeArrowheads="1"/>
              </p:cNvSpPr>
              <p:nvPr/>
            </p:nvSpPr>
            <p:spPr bwMode="auto">
              <a:xfrm>
                <a:off x="70" y="3914"/>
                <a:ext cx="246" cy="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Rectangle 16"/>
              <p:cNvSpPr>
                <a:spLocks noChangeArrowheads="1"/>
              </p:cNvSpPr>
              <p:nvPr/>
            </p:nvSpPr>
            <p:spPr bwMode="auto">
              <a:xfrm>
                <a:off x="128" y="4150"/>
                <a:ext cx="131" cy="3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17"/>
              <p:cNvSpPr>
                <a:spLocks noChangeShapeType="1"/>
              </p:cNvSpPr>
              <p:nvPr/>
            </p:nvSpPr>
            <p:spPr bwMode="auto">
              <a:xfrm>
                <a:off x="126" y="4151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6" name="Text Box 18"/>
              <p:cNvSpPr txBox="1">
                <a:spLocks noChangeArrowheads="1"/>
              </p:cNvSpPr>
              <p:nvPr/>
            </p:nvSpPr>
            <p:spPr bwMode="auto">
              <a:xfrm>
                <a:off x="10" y="4142"/>
                <a:ext cx="542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Technical Training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Organization</a:t>
                </a:r>
              </a:p>
            </p:txBody>
          </p:sp>
        </p:grp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20" y="3990"/>
              <a:ext cx="255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bIns="0"/>
            <a:lstStyle/>
            <a:p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</a:t>
              </a:r>
              <a:r>
                <a:rPr lang="en-US" sz="1000" b="0">
                  <a:solidFill>
                    <a:schemeClr val="tx1"/>
                  </a:solidFill>
                  <a:latin typeface="Arial Narrow" pitchFamily="34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TO</a:t>
              </a:r>
            </a:p>
          </p:txBody>
        </p:sp>
      </p:grpSp>
      <p:sp>
        <p:nvSpPr>
          <p:cNvPr id="8205" name="Rectangle 20"/>
          <p:cNvSpPr>
            <a:spLocks noChangeArrowheads="1"/>
          </p:cNvSpPr>
          <p:nvPr/>
        </p:nvSpPr>
        <p:spPr bwMode="auto">
          <a:xfrm>
            <a:off x="1905000" y="914400"/>
            <a:ext cx="1371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2-wire</a:t>
            </a:r>
          </a:p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8206" name="Rectangle 21"/>
          <p:cNvSpPr>
            <a:spLocks noChangeArrowheads="1"/>
          </p:cNvSpPr>
          <p:nvPr/>
        </p:nvSpPr>
        <p:spPr bwMode="auto">
          <a:xfrm>
            <a:off x="1524000" y="2373313"/>
            <a:ext cx="22860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Right Justified</a:t>
            </a:r>
          </a:p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Left Justified</a:t>
            </a:r>
          </a:p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I2S</a:t>
            </a:r>
          </a:p>
          <a:p>
            <a:pPr marL="228600" indent="-2286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>
                <a:solidFill>
                  <a:schemeClr val="tx1"/>
                </a:solidFill>
              </a:rPr>
              <a:t>DSP Mode</a:t>
            </a:r>
          </a:p>
        </p:txBody>
      </p: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533400" y="1905000"/>
            <a:ext cx="2057400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28600" indent="-228600" algn="r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C6657: I2C</a:t>
            </a:r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>
            <a:off x="536575" y="4006850"/>
            <a:ext cx="2282825" cy="339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28600" indent="-228600" algn="r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C6657 : McBSP1</a:t>
            </a:r>
          </a:p>
        </p:txBody>
      </p:sp>
      <p:sp>
        <p:nvSpPr>
          <p:cNvPr id="8209" name="Rectangle 24"/>
          <p:cNvSpPr>
            <a:spLocks noChangeArrowheads="1"/>
          </p:cNvSpPr>
          <p:nvPr/>
        </p:nvSpPr>
        <p:spPr bwMode="auto">
          <a:xfrm>
            <a:off x="3844925" y="838200"/>
            <a:ext cx="2174875" cy="3733800"/>
          </a:xfrm>
          <a:prstGeom prst="rect">
            <a:avLst/>
          </a:prstGeom>
          <a:noFill/>
          <a:ln w="38100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200400" y="2209800"/>
            <a:ext cx="3733800" cy="297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SCR &amp; McBSP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133600" y="8382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33600" y="12192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352800" y="3390900"/>
            <a:ext cx="685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267200" y="3390900"/>
            <a:ext cx="685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181600" y="2362200"/>
            <a:ext cx="685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0" y="2362200"/>
            <a:ext cx="685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229600" y="2590800"/>
            <a:ext cx="8382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133600" y="23622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133600" y="27432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6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181600" y="4419600"/>
            <a:ext cx="685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1143000" y="152400"/>
            <a:ext cx="762000" cy="5943600"/>
          </a:xfrm>
          <a:prstGeom prst="cube">
            <a:avLst>
              <a:gd name="adj" fmla="val 12241"/>
            </a:avLst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7239000" y="152400"/>
            <a:ext cx="762000" cy="6400800"/>
          </a:xfrm>
          <a:prstGeom prst="cube">
            <a:avLst>
              <a:gd name="adj" fmla="val 12241"/>
            </a:avLst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6200" y="838200"/>
            <a:ext cx="838200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0800" y="841375"/>
            <a:ext cx="89376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EDMA3</a:t>
            </a:r>
          </a:p>
        </p:txBody>
      </p: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381000" y="1143000"/>
            <a:ext cx="533400" cy="266700"/>
            <a:chOff x="240" y="1104"/>
            <a:chExt cx="336" cy="168"/>
          </a:xfrm>
        </p:grpSpPr>
        <p:sp>
          <p:nvSpPr>
            <p:cNvPr id="9426" name="Rectangle 20"/>
            <p:cNvSpPr>
              <a:spLocks noChangeArrowheads="1"/>
            </p:cNvSpPr>
            <p:nvPr/>
          </p:nvSpPr>
          <p:spPr bwMode="auto">
            <a:xfrm>
              <a:off x="240" y="1104"/>
              <a:ext cx="33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7" name="Text Box 21"/>
            <p:cNvSpPr txBox="1">
              <a:spLocks noChangeArrowheads="1"/>
            </p:cNvSpPr>
            <p:nvPr/>
          </p:nvSpPr>
          <p:spPr bwMode="auto">
            <a:xfrm>
              <a:off x="240" y="1107"/>
              <a:ext cx="327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TC0</a:t>
              </a:r>
            </a:p>
          </p:txBody>
        </p:sp>
      </p:grpSp>
      <p:sp>
        <p:nvSpPr>
          <p:cNvPr id="9236" name="Rectangle 22"/>
          <p:cNvSpPr>
            <a:spLocks noChangeArrowheads="1"/>
          </p:cNvSpPr>
          <p:nvPr/>
        </p:nvSpPr>
        <p:spPr bwMode="auto">
          <a:xfrm>
            <a:off x="381000" y="1371600"/>
            <a:ext cx="5334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Text Box 23"/>
          <p:cNvSpPr txBox="1">
            <a:spLocks noChangeArrowheads="1"/>
          </p:cNvSpPr>
          <p:nvPr/>
        </p:nvSpPr>
        <p:spPr bwMode="auto">
          <a:xfrm>
            <a:off x="381000" y="1376363"/>
            <a:ext cx="519113" cy="2619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TC1</a:t>
            </a:r>
          </a:p>
        </p:txBody>
      </p:sp>
      <p:grpSp>
        <p:nvGrpSpPr>
          <p:cNvPr id="9238" name="Group 24"/>
          <p:cNvGrpSpPr>
            <a:grpSpLocks/>
          </p:cNvGrpSpPr>
          <p:nvPr/>
        </p:nvGrpSpPr>
        <p:grpSpPr bwMode="auto">
          <a:xfrm>
            <a:off x="381000" y="1600200"/>
            <a:ext cx="533400" cy="266700"/>
            <a:chOff x="240" y="1104"/>
            <a:chExt cx="336" cy="168"/>
          </a:xfrm>
        </p:grpSpPr>
        <p:sp>
          <p:nvSpPr>
            <p:cNvPr id="9424" name="Rectangle 25"/>
            <p:cNvSpPr>
              <a:spLocks noChangeArrowheads="1"/>
            </p:cNvSpPr>
            <p:nvPr/>
          </p:nvSpPr>
          <p:spPr bwMode="auto">
            <a:xfrm>
              <a:off x="240" y="1104"/>
              <a:ext cx="33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Text Box 26"/>
            <p:cNvSpPr txBox="1">
              <a:spLocks noChangeArrowheads="1"/>
            </p:cNvSpPr>
            <p:nvPr/>
          </p:nvSpPr>
          <p:spPr bwMode="auto">
            <a:xfrm>
              <a:off x="240" y="1107"/>
              <a:ext cx="327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TC2</a:t>
              </a:r>
            </a:p>
          </p:txBody>
        </p:sp>
      </p:grpSp>
      <p:grpSp>
        <p:nvGrpSpPr>
          <p:cNvPr id="9239" name="Group 27"/>
          <p:cNvGrpSpPr>
            <a:grpSpLocks/>
          </p:cNvGrpSpPr>
          <p:nvPr/>
        </p:nvGrpSpPr>
        <p:grpSpPr bwMode="auto">
          <a:xfrm>
            <a:off x="381000" y="1828800"/>
            <a:ext cx="533400" cy="266700"/>
            <a:chOff x="240" y="1104"/>
            <a:chExt cx="336" cy="168"/>
          </a:xfrm>
        </p:grpSpPr>
        <p:sp>
          <p:nvSpPr>
            <p:cNvPr id="9422" name="Rectangle 28"/>
            <p:cNvSpPr>
              <a:spLocks noChangeArrowheads="1"/>
            </p:cNvSpPr>
            <p:nvPr/>
          </p:nvSpPr>
          <p:spPr bwMode="auto">
            <a:xfrm>
              <a:off x="240" y="1104"/>
              <a:ext cx="33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" name="Text Box 29"/>
            <p:cNvSpPr txBox="1">
              <a:spLocks noChangeArrowheads="1"/>
            </p:cNvSpPr>
            <p:nvPr/>
          </p:nvSpPr>
          <p:spPr bwMode="auto">
            <a:xfrm>
              <a:off x="240" y="1107"/>
              <a:ext cx="327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TC3</a:t>
              </a:r>
            </a:p>
          </p:txBody>
        </p:sp>
      </p:grpSp>
      <p:grpSp>
        <p:nvGrpSpPr>
          <p:cNvPr id="9240" name="Group 30"/>
          <p:cNvGrpSpPr>
            <a:grpSpLocks/>
          </p:cNvGrpSpPr>
          <p:nvPr/>
        </p:nvGrpSpPr>
        <p:grpSpPr bwMode="auto">
          <a:xfrm>
            <a:off x="76200" y="2438400"/>
            <a:ext cx="838200" cy="928688"/>
            <a:chOff x="48" y="1575"/>
            <a:chExt cx="528" cy="585"/>
          </a:xfrm>
        </p:grpSpPr>
        <p:sp>
          <p:nvSpPr>
            <p:cNvPr id="9420" name="Rectangle 31"/>
            <p:cNvSpPr>
              <a:spLocks noChangeArrowheads="1"/>
            </p:cNvSpPr>
            <p:nvPr/>
          </p:nvSpPr>
          <p:spPr bwMode="auto">
            <a:xfrm>
              <a:off x="48" y="1584"/>
              <a:ext cx="528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" name="Text Box 32"/>
            <p:cNvSpPr txBox="1">
              <a:spLocks noChangeArrowheads="1"/>
            </p:cNvSpPr>
            <p:nvPr/>
          </p:nvSpPr>
          <p:spPr bwMode="auto">
            <a:xfrm>
              <a:off x="74" y="1575"/>
              <a:ext cx="492" cy="5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600">
                  <a:solidFill>
                    <a:schemeClr val="tx1"/>
                  </a:solidFill>
                </a:rPr>
                <a:t>EMAC</a:t>
              </a:r>
              <a:br>
                <a:rPr lang="en-US" sz="1600">
                  <a:solidFill>
                    <a:schemeClr val="tx1"/>
                  </a:solidFill>
                </a:rPr>
              </a:br>
              <a:r>
                <a:rPr lang="en-US" sz="1600">
                  <a:solidFill>
                    <a:schemeClr val="tx1"/>
                  </a:solidFill>
                </a:rPr>
                <a:t>HPI</a:t>
              </a:r>
              <a:br>
                <a:rPr lang="en-US" sz="1600">
                  <a:solidFill>
                    <a:schemeClr val="tx1"/>
                  </a:solidFill>
                </a:rPr>
              </a:br>
              <a:r>
                <a:rPr lang="en-US" sz="1600">
                  <a:solidFill>
                    <a:schemeClr val="tx1"/>
                  </a:solidFill>
                </a:rPr>
                <a:t>PCI</a:t>
              </a:r>
            </a:p>
          </p:txBody>
        </p:sp>
      </p:grpSp>
      <p:sp>
        <p:nvSpPr>
          <p:cNvPr id="9241" name="Text Box 33"/>
          <p:cNvSpPr txBox="1">
            <a:spLocks noChangeArrowheads="1"/>
          </p:cNvSpPr>
          <p:nvPr/>
        </p:nvSpPr>
        <p:spPr bwMode="auto">
          <a:xfrm>
            <a:off x="139700" y="3822700"/>
            <a:ext cx="68103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SRIO</a:t>
            </a:r>
          </a:p>
        </p:txBody>
      </p:sp>
      <p:sp>
        <p:nvSpPr>
          <p:cNvPr id="9242" name="Text Box 34"/>
          <p:cNvSpPr txBox="1">
            <a:spLocks noChangeArrowheads="1"/>
          </p:cNvSpPr>
          <p:nvPr/>
        </p:nvSpPr>
        <p:spPr bwMode="auto">
          <a:xfrm>
            <a:off x="2197100" y="866775"/>
            <a:ext cx="70167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TCP2</a:t>
            </a:r>
          </a:p>
        </p:txBody>
      </p:sp>
      <p:sp>
        <p:nvSpPr>
          <p:cNvPr id="9243" name="Text Box 35"/>
          <p:cNvSpPr txBox="1">
            <a:spLocks noChangeArrowheads="1"/>
          </p:cNvSpPr>
          <p:nvPr/>
        </p:nvSpPr>
        <p:spPr bwMode="auto">
          <a:xfrm>
            <a:off x="2197100" y="1231900"/>
            <a:ext cx="71278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VCP2</a:t>
            </a:r>
          </a:p>
        </p:txBody>
      </p:sp>
      <p:grpSp>
        <p:nvGrpSpPr>
          <p:cNvPr id="9244" name="Group 36"/>
          <p:cNvGrpSpPr>
            <a:grpSpLocks/>
          </p:cNvGrpSpPr>
          <p:nvPr/>
        </p:nvGrpSpPr>
        <p:grpSpPr bwMode="auto">
          <a:xfrm>
            <a:off x="2133600" y="1562100"/>
            <a:ext cx="838200" cy="730250"/>
            <a:chOff x="1296" y="1086"/>
            <a:chExt cx="528" cy="460"/>
          </a:xfrm>
        </p:grpSpPr>
        <p:sp>
          <p:nvSpPr>
            <p:cNvPr id="9418" name="Rectangle 37"/>
            <p:cNvSpPr>
              <a:spLocks noChangeArrowheads="1"/>
            </p:cNvSpPr>
            <p:nvPr/>
          </p:nvSpPr>
          <p:spPr bwMode="auto">
            <a:xfrm>
              <a:off x="1296" y="1113"/>
              <a:ext cx="528" cy="42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9" name="Text Box 38"/>
            <p:cNvSpPr txBox="1">
              <a:spLocks noChangeArrowheads="1"/>
            </p:cNvSpPr>
            <p:nvPr/>
          </p:nvSpPr>
          <p:spPr bwMode="auto">
            <a:xfrm>
              <a:off x="1318" y="1086"/>
              <a:ext cx="502" cy="4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chemeClr val="tx1"/>
                  </a:solidFill>
                </a:rPr>
                <a:t>McBSP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>
                  <a:solidFill>
                    <a:schemeClr val="tx1"/>
                  </a:solidFill>
                </a:rPr>
                <a:t>PCI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>
                  <a:solidFill>
                    <a:schemeClr val="tx1"/>
                  </a:solidFill>
                </a:rPr>
                <a:t>Utopia</a:t>
              </a:r>
            </a:p>
          </p:txBody>
        </p:sp>
      </p:grpSp>
      <p:sp>
        <p:nvSpPr>
          <p:cNvPr id="9245" name="Text Box 39"/>
          <p:cNvSpPr txBox="1">
            <a:spLocks noChangeArrowheads="1"/>
          </p:cNvSpPr>
          <p:nvPr/>
        </p:nvSpPr>
        <p:spPr bwMode="auto">
          <a:xfrm>
            <a:off x="2197100" y="2387600"/>
            <a:ext cx="73501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DDR2</a:t>
            </a:r>
          </a:p>
        </p:txBody>
      </p:sp>
      <p:sp>
        <p:nvSpPr>
          <p:cNvPr id="9246" name="Text Box 40"/>
          <p:cNvSpPr txBox="1">
            <a:spLocks noChangeArrowheads="1"/>
          </p:cNvSpPr>
          <p:nvPr/>
        </p:nvSpPr>
        <p:spPr bwMode="auto">
          <a:xfrm>
            <a:off x="3378200" y="3378200"/>
            <a:ext cx="588963" cy="66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</a:rPr>
              <a:t>L2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Mem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9247" name="Rectangle 41"/>
          <p:cNvSpPr>
            <a:spLocks noChangeArrowheads="1"/>
          </p:cNvSpPr>
          <p:nvPr/>
        </p:nvSpPr>
        <p:spPr bwMode="auto">
          <a:xfrm>
            <a:off x="5181600" y="3200400"/>
            <a:ext cx="1600200" cy="990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8" name="Group 42"/>
          <p:cNvGrpSpPr>
            <a:grpSpLocks/>
          </p:cNvGrpSpPr>
          <p:nvPr/>
        </p:nvGrpSpPr>
        <p:grpSpPr bwMode="auto">
          <a:xfrm>
            <a:off x="2209800" y="3251200"/>
            <a:ext cx="685800" cy="914400"/>
            <a:chOff x="1392" y="2112"/>
            <a:chExt cx="432" cy="576"/>
          </a:xfrm>
        </p:grpSpPr>
        <p:sp>
          <p:nvSpPr>
            <p:cNvPr id="9416" name="AutoShape 43"/>
            <p:cNvSpPr>
              <a:spLocks noChangeArrowheads="1"/>
            </p:cNvSpPr>
            <p:nvPr/>
          </p:nvSpPr>
          <p:spPr bwMode="auto">
            <a:xfrm>
              <a:off x="1392" y="2112"/>
              <a:ext cx="432" cy="576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7" name="Text Box 44"/>
            <p:cNvSpPr txBox="1">
              <a:spLocks noChangeArrowheads="1"/>
            </p:cNvSpPr>
            <p:nvPr/>
          </p:nvSpPr>
          <p:spPr bwMode="auto">
            <a:xfrm>
              <a:off x="1456" y="2304"/>
              <a:ext cx="30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L2</a:t>
              </a:r>
            </a:p>
          </p:txBody>
        </p:sp>
      </p:grpSp>
      <p:grpSp>
        <p:nvGrpSpPr>
          <p:cNvPr id="9249" name="Group 45"/>
          <p:cNvGrpSpPr>
            <a:grpSpLocks/>
          </p:cNvGrpSpPr>
          <p:nvPr/>
        </p:nvGrpSpPr>
        <p:grpSpPr bwMode="auto">
          <a:xfrm>
            <a:off x="5229225" y="1516063"/>
            <a:ext cx="609600" cy="541337"/>
            <a:chOff x="3312" y="907"/>
            <a:chExt cx="384" cy="341"/>
          </a:xfrm>
        </p:grpSpPr>
        <p:sp>
          <p:nvSpPr>
            <p:cNvPr id="9414" name="AutoShape 46"/>
            <p:cNvSpPr>
              <a:spLocks noChangeArrowheads="1"/>
            </p:cNvSpPr>
            <p:nvPr/>
          </p:nvSpPr>
          <p:spPr bwMode="auto">
            <a:xfrm>
              <a:off x="3312" y="907"/>
              <a:ext cx="384" cy="341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5" name="Text Box 47"/>
            <p:cNvSpPr txBox="1">
              <a:spLocks noChangeArrowheads="1"/>
            </p:cNvSpPr>
            <p:nvPr/>
          </p:nvSpPr>
          <p:spPr bwMode="auto">
            <a:xfrm>
              <a:off x="3316" y="983"/>
              <a:ext cx="380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L1P</a:t>
              </a:r>
            </a:p>
          </p:txBody>
        </p:sp>
      </p:grpSp>
      <p:grpSp>
        <p:nvGrpSpPr>
          <p:cNvPr id="9250" name="Group 48"/>
          <p:cNvGrpSpPr>
            <a:grpSpLocks/>
          </p:cNvGrpSpPr>
          <p:nvPr/>
        </p:nvGrpSpPr>
        <p:grpSpPr bwMode="auto">
          <a:xfrm>
            <a:off x="5222875" y="5343525"/>
            <a:ext cx="615950" cy="541338"/>
            <a:chOff x="3308" y="3451"/>
            <a:chExt cx="388" cy="341"/>
          </a:xfrm>
        </p:grpSpPr>
        <p:sp>
          <p:nvSpPr>
            <p:cNvPr id="9412" name="AutoShape 49"/>
            <p:cNvSpPr>
              <a:spLocks noChangeArrowheads="1"/>
            </p:cNvSpPr>
            <p:nvPr/>
          </p:nvSpPr>
          <p:spPr bwMode="auto">
            <a:xfrm>
              <a:off x="3312" y="3451"/>
              <a:ext cx="384" cy="341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Text Box 50"/>
            <p:cNvSpPr txBox="1">
              <a:spLocks noChangeArrowheads="1"/>
            </p:cNvSpPr>
            <p:nvPr/>
          </p:nvSpPr>
          <p:spPr bwMode="auto">
            <a:xfrm>
              <a:off x="3308" y="3529"/>
              <a:ext cx="388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L1D</a:t>
              </a:r>
            </a:p>
          </p:txBody>
        </p:sp>
      </p:grpSp>
      <p:grpSp>
        <p:nvGrpSpPr>
          <p:cNvPr id="9251" name="Group 51"/>
          <p:cNvGrpSpPr>
            <a:grpSpLocks/>
          </p:cNvGrpSpPr>
          <p:nvPr/>
        </p:nvGrpSpPr>
        <p:grpSpPr bwMode="auto">
          <a:xfrm>
            <a:off x="5943600" y="3238500"/>
            <a:ext cx="341313" cy="952500"/>
            <a:chOff x="1274" y="3600"/>
            <a:chExt cx="215" cy="600"/>
          </a:xfrm>
        </p:grpSpPr>
        <p:grpSp>
          <p:nvGrpSpPr>
            <p:cNvPr id="9400" name="Group 52"/>
            <p:cNvGrpSpPr>
              <a:grpSpLocks/>
            </p:cNvGrpSpPr>
            <p:nvPr/>
          </p:nvGrpSpPr>
          <p:grpSpPr bwMode="auto">
            <a:xfrm>
              <a:off x="1274" y="3600"/>
              <a:ext cx="214" cy="168"/>
              <a:chOff x="1274" y="3600"/>
              <a:chExt cx="214" cy="168"/>
            </a:xfrm>
          </p:grpSpPr>
          <p:sp>
            <p:nvSpPr>
              <p:cNvPr id="9410" name="Rectangle 53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11" name="Text Box 54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97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9401" name="Group 55"/>
            <p:cNvGrpSpPr>
              <a:grpSpLocks/>
            </p:cNvGrpSpPr>
            <p:nvPr/>
          </p:nvGrpSpPr>
          <p:grpSpPr bwMode="auto">
            <a:xfrm>
              <a:off x="1274" y="3744"/>
              <a:ext cx="214" cy="168"/>
              <a:chOff x="1274" y="3600"/>
              <a:chExt cx="214" cy="168"/>
            </a:xfrm>
          </p:grpSpPr>
          <p:sp>
            <p:nvSpPr>
              <p:cNvPr id="9408" name="Rectangle 56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09" name="Text Box 57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91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grpSp>
          <p:nvGrpSpPr>
            <p:cNvPr id="9402" name="Group 58"/>
            <p:cNvGrpSpPr>
              <a:grpSpLocks/>
            </p:cNvGrpSpPr>
            <p:nvPr/>
          </p:nvGrpSpPr>
          <p:grpSpPr bwMode="auto">
            <a:xfrm>
              <a:off x="1274" y="3888"/>
              <a:ext cx="215" cy="168"/>
              <a:chOff x="1274" y="3600"/>
              <a:chExt cx="215" cy="168"/>
            </a:xfrm>
          </p:grpSpPr>
          <p:sp>
            <p:nvSpPr>
              <p:cNvPr id="9406" name="Rectangle 59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07" name="Text Box 60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209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grpSp>
          <p:nvGrpSpPr>
            <p:cNvPr id="9403" name="Group 61"/>
            <p:cNvGrpSpPr>
              <a:grpSpLocks/>
            </p:cNvGrpSpPr>
            <p:nvPr/>
          </p:nvGrpSpPr>
          <p:grpSpPr bwMode="auto">
            <a:xfrm>
              <a:off x="1274" y="4032"/>
              <a:ext cx="214" cy="168"/>
              <a:chOff x="1274" y="3600"/>
              <a:chExt cx="214" cy="168"/>
            </a:xfrm>
          </p:grpSpPr>
          <p:sp>
            <p:nvSpPr>
              <p:cNvPr id="9404" name="Rectangle 62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05" name="Text Box 63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78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L</a:t>
                </a:r>
              </a:p>
            </p:txBody>
          </p:sp>
        </p:grpSp>
      </p:grpSp>
      <p:grpSp>
        <p:nvGrpSpPr>
          <p:cNvPr id="9252" name="Group 64"/>
          <p:cNvGrpSpPr>
            <a:grpSpLocks/>
          </p:cNvGrpSpPr>
          <p:nvPr/>
        </p:nvGrpSpPr>
        <p:grpSpPr bwMode="auto">
          <a:xfrm>
            <a:off x="6324600" y="3238500"/>
            <a:ext cx="341313" cy="952500"/>
            <a:chOff x="1274" y="3600"/>
            <a:chExt cx="215" cy="600"/>
          </a:xfrm>
        </p:grpSpPr>
        <p:grpSp>
          <p:nvGrpSpPr>
            <p:cNvPr id="9388" name="Group 65"/>
            <p:cNvGrpSpPr>
              <a:grpSpLocks/>
            </p:cNvGrpSpPr>
            <p:nvPr/>
          </p:nvGrpSpPr>
          <p:grpSpPr bwMode="auto">
            <a:xfrm>
              <a:off x="1274" y="3600"/>
              <a:ext cx="214" cy="168"/>
              <a:chOff x="1274" y="3600"/>
              <a:chExt cx="214" cy="168"/>
            </a:xfrm>
          </p:grpSpPr>
          <p:sp>
            <p:nvSpPr>
              <p:cNvPr id="9398" name="Rectangle 66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99" name="Text Box 67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97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9389" name="Group 68"/>
            <p:cNvGrpSpPr>
              <a:grpSpLocks/>
            </p:cNvGrpSpPr>
            <p:nvPr/>
          </p:nvGrpSpPr>
          <p:grpSpPr bwMode="auto">
            <a:xfrm>
              <a:off x="1274" y="3744"/>
              <a:ext cx="214" cy="168"/>
              <a:chOff x="1274" y="3600"/>
              <a:chExt cx="214" cy="168"/>
            </a:xfrm>
          </p:grpSpPr>
          <p:sp>
            <p:nvSpPr>
              <p:cNvPr id="9396" name="Rectangle 69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97" name="Text Box 70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91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grpSp>
          <p:nvGrpSpPr>
            <p:cNvPr id="9390" name="Group 71"/>
            <p:cNvGrpSpPr>
              <a:grpSpLocks/>
            </p:cNvGrpSpPr>
            <p:nvPr/>
          </p:nvGrpSpPr>
          <p:grpSpPr bwMode="auto">
            <a:xfrm>
              <a:off x="1274" y="3888"/>
              <a:ext cx="215" cy="168"/>
              <a:chOff x="1274" y="3600"/>
              <a:chExt cx="215" cy="168"/>
            </a:xfrm>
          </p:grpSpPr>
          <p:sp>
            <p:nvSpPr>
              <p:cNvPr id="9394" name="Rectangle 72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95" name="Text Box 73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209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grpSp>
          <p:nvGrpSpPr>
            <p:cNvPr id="9391" name="Group 74"/>
            <p:cNvGrpSpPr>
              <a:grpSpLocks/>
            </p:cNvGrpSpPr>
            <p:nvPr/>
          </p:nvGrpSpPr>
          <p:grpSpPr bwMode="auto">
            <a:xfrm>
              <a:off x="1274" y="4032"/>
              <a:ext cx="214" cy="168"/>
              <a:chOff x="1274" y="3600"/>
              <a:chExt cx="214" cy="168"/>
            </a:xfrm>
          </p:grpSpPr>
          <p:sp>
            <p:nvSpPr>
              <p:cNvPr id="9392" name="Rectangle 75"/>
              <p:cNvSpPr>
                <a:spLocks noChangeArrowheads="1"/>
              </p:cNvSpPr>
              <p:nvPr/>
            </p:nvSpPr>
            <p:spPr bwMode="auto">
              <a:xfrm>
                <a:off x="1274" y="3600"/>
                <a:ext cx="214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93" name="Text Box 76"/>
              <p:cNvSpPr txBox="1">
                <a:spLocks noChangeArrowheads="1"/>
              </p:cNvSpPr>
              <p:nvPr/>
            </p:nvSpPr>
            <p:spPr bwMode="auto">
              <a:xfrm>
                <a:off x="1280" y="3603"/>
                <a:ext cx="178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L</a:t>
                </a:r>
              </a:p>
            </p:txBody>
          </p:sp>
        </p:grpSp>
      </p:grpSp>
      <p:sp>
        <p:nvSpPr>
          <p:cNvPr id="9253" name="Text Box 77"/>
          <p:cNvSpPr txBox="1">
            <a:spLocks noChangeArrowheads="1"/>
          </p:cNvSpPr>
          <p:nvPr/>
        </p:nvSpPr>
        <p:spPr bwMode="auto">
          <a:xfrm>
            <a:off x="5156200" y="3492500"/>
            <a:ext cx="82867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254" name="Text Box 78"/>
          <p:cNvSpPr txBox="1">
            <a:spLocks noChangeArrowheads="1"/>
          </p:cNvSpPr>
          <p:nvPr/>
        </p:nvSpPr>
        <p:spPr bwMode="auto">
          <a:xfrm>
            <a:off x="3171825" y="2247900"/>
            <a:ext cx="193040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 Narrow" pitchFamily="34" charset="0"/>
              </a:rPr>
              <a:t>C64x+ MegaModule</a:t>
            </a:r>
          </a:p>
        </p:txBody>
      </p:sp>
      <p:grpSp>
        <p:nvGrpSpPr>
          <p:cNvPr id="9255" name="Group 79"/>
          <p:cNvGrpSpPr>
            <a:grpSpLocks/>
          </p:cNvGrpSpPr>
          <p:nvPr/>
        </p:nvGrpSpPr>
        <p:grpSpPr bwMode="auto">
          <a:xfrm>
            <a:off x="3175000" y="4448175"/>
            <a:ext cx="374650" cy="311150"/>
            <a:chOff x="2000" y="3360"/>
            <a:chExt cx="236" cy="196"/>
          </a:xfrm>
        </p:grpSpPr>
        <p:sp>
          <p:nvSpPr>
            <p:cNvPr id="9386" name="Rectangle 80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7" name="Text Box 81"/>
            <p:cNvSpPr txBox="1">
              <a:spLocks noChangeArrowheads="1"/>
            </p:cNvSpPr>
            <p:nvPr/>
          </p:nvSpPr>
          <p:spPr bwMode="auto">
            <a:xfrm>
              <a:off x="2000" y="3360"/>
              <a:ext cx="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M</a:t>
              </a:r>
            </a:p>
          </p:txBody>
        </p:sp>
      </p:grpSp>
      <p:grpSp>
        <p:nvGrpSpPr>
          <p:cNvPr id="9256" name="Group 82"/>
          <p:cNvGrpSpPr>
            <a:grpSpLocks/>
          </p:cNvGrpSpPr>
          <p:nvPr/>
        </p:nvGrpSpPr>
        <p:grpSpPr bwMode="auto">
          <a:xfrm>
            <a:off x="3175000" y="4879975"/>
            <a:ext cx="336550" cy="311150"/>
            <a:chOff x="2000" y="3360"/>
            <a:chExt cx="212" cy="196"/>
          </a:xfrm>
        </p:grpSpPr>
        <p:sp>
          <p:nvSpPr>
            <p:cNvPr id="9384" name="Rectangle 83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84"/>
            <p:cNvSpPr txBox="1">
              <a:spLocks noChangeArrowheads="1"/>
            </p:cNvSpPr>
            <p:nvPr/>
          </p:nvSpPr>
          <p:spPr bwMode="auto">
            <a:xfrm>
              <a:off x="2000" y="3360"/>
              <a:ext cx="2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9257" name="Group 85"/>
          <p:cNvGrpSpPr>
            <a:grpSpLocks/>
          </p:cNvGrpSpPr>
          <p:nvPr/>
        </p:nvGrpSpPr>
        <p:grpSpPr bwMode="auto">
          <a:xfrm>
            <a:off x="1482725" y="4448175"/>
            <a:ext cx="336550" cy="311150"/>
            <a:chOff x="2000" y="3360"/>
            <a:chExt cx="212" cy="196"/>
          </a:xfrm>
        </p:grpSpPr>
        <p:sp>
          <p:nvSpPr>
            <p:cNvPr id="9382" name="Rectangle 86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Text Box 87"/>
            <p:cNvSpPr txBox="1">
              <a:spLocks noChangeArrowheads="1"/>
            </p:cNvSpPr>
            <p:nvPr/>
          </p:nvSpPr>
          <p:spPr bwMode="auto">
            <a:xfrm>
              <a:off x="2000" y="3360"/>
              <a:ext cx="2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9258" name="Group 88"/>
          <p:cNvGrpSpPr>
            <a:grpSpLocks/>
          </p:cNvGrpSpPr>
          <p:nvPr/>
        </p:nvGrpSpPr>
        <p:grpSpPr bwMode="auto">
          <a:xfrm>
            <a:off x="1482725" y="4870450"/>
            <a:ext cx="374650" cy="311150"/>
            <a:chOff x="2000" y="3360"/>
            <a:chExt cx="236" cy="196"/>
          </a:xfrm>
        </p:grpSpPr>
        <p:sp>
          <p:nvSpPr>
            <p:cNvPr id="9380" name="Rectangle 89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1" name="Text Box 90"/>
            <p:cNvSpPr txBox="1">
              <a:spLocks noChangeArrowheads="1"/>
            </p:cNvSpPr>
            <p:nvPr/>
          </p:nvSpPr>
          <p:spPr bwMode="auto">
            <a:xfrm>
              <a:off x="2000" y="3360"/>
              <a:ext cx="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M</a:t>
              </a:r>
            </a:p>
          </p:txBody>
        </p:sp>
      </p:grpSp>
      <p:grpSp>
        <p:nvGrpSpPr>
          <p:cNvPr id="9259" name="Group 91"/>
          <p:cNvGrpSpPr>
            <a:grpSpLocks/>
          </p:cNvGrpSpPr>
          <p:nvPr/>
        </p:nvGrpSpPr>
        <p:grpSpPr bwMode="auto">
          <a:xfrm>
            <a:off x="3619500" y="4876800"/>
            <a:ext cx="374650" cy="311150"/>
            <a:chOff x="2000" y="3360"/>
            <a:chExt cx="236" cy="196"/>
          </a:xfrm>
        </p:grpSpPr>
        <p:sp>
          <p:nvSpPr>
            <p:cNvPr id="9378" name="Rectangle 92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Text Box 93"/>
            <p:cNvSpPr txBox="1">
              <a:spLocks noChangeArrowheads="1"/>
            </p:cNvSpPr>
            <p:nvPr/>
          </p:nvSpPr>
          <p:spPr bwMode="auto">
            <a:xfrm>
              <a:off x="2000" y="3360"/>
              <a:ext cx="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M</a:t>
              </a:r>
            </a:p>
          </p:txBody>
        </p:sp>
      </p:grpSp>
      <p:grpSp>
        <p:nvGrpSpPr>
          <p:cNvPr id="9260" name="Group 94"/>
          <p:cNvGrpSpPr>
            <a:grpSpLocks/>
          </p:cNvGrpSpPr>
          <p:nvPr/>
        </p:nvGrpSpPr>
        <p:grpSpPr bwMode="auto">
          <a:xfrm>
            <a:off x="7213600" y="5410200"/>
            <a:ext cx="336550" cy="311150"/>
            <a:chOff x="2000" y="3360"/>
            <a:chExt cx="212" cy="196"/>
          </a:xfrm>
        </p:grpSpPr>
        <p:sp>
          <p:nvSpPr>
            <p:cNvPr id="9376" name="Rectangle 95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7" name="Text Box 96"/>
            <p:cNvSpPr txBox="1">
              <a:spLocks noChangeArrowheads="1"/>
            </p:cNvSpPr>
            <p:nvPr/>
          </p:nvSpPr>
          <p:spPr bwMode="auto">
            <a:xfrm>
              <a:off x="2000" y="3360"/>
              <a:ext cx="2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9261" name="Text Box 97"/>
          <p:cNvSpPr txBox="1">
            <a:spLocks noChangeArrowheads="1"/>
          </p:cNvSpPr>
          <p:nvPr/>
        </p:nvSpPr>
        <p:spPr bwMode="auto">
          <a:xfrm>
            <a:off x="4270375" y="3565525"/>
            <a:ext cx="70326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IDMA</a:t>
            </a:r>
          </a:p>
        </p:txBody>
      </p:sp>
      <p:sp>
        <p:nvSpPr>
          <p:cNvPr id="9262" name="Text Box 98"/>
          <p:cNvSpPr txBox="1">
            <a:spLocks noChangeArrowheads="1"/>
          </p:cNvSpPr>
          <p:nvPr/>
        </p:nvSpPr>
        <p:spPr bwMode="auto">
          <a:xfrm>
            <a:off x="5219700" y="2349500"/>
            <a:ext cx="588963" cy="66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</a:rPr>
              <a:t>L1P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Mem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9263" name="Text Box 99"/>
          <p:cNvSpPr txBox="1">
            <a:spLocks noChangeArrowheads="1"/>
          </p:cNvSpPr>
          <p:nvPr/>
        </p:nvSpPr>
        <p:spPr bwMode="auto">
          <a:xfrm>
            <a:off x="5219700" y="4406900"/>
            <a:ext cx="588963" cy="66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</a:rPr>
              <a:t>L1D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Mem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9264" name="Text Box 100"/>
          <p:cNvSpPr txBox="1">
            <a:spLocks noChangeArrowheads="1"/>
          </p:cNvSpPr>
          <p:nvPr/>
        </p:nvSpPr>
        <p:spPr bwMode="auto">
          <a:xfrm>
            <a:off x="6159500" y="2516188"/>
            <a:ext cx="5778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</a:rPr>
              <a:t>AET</a:t>
            </a:r>
          </a:p>
        </p:txBody>
      </p:sp>
      <p:sp>
        <p:nvSpPr>
          <p:cNvPr id="9265" name="Line 101"/>
          <p:cNvSpPr>
            <a:spLocks noChangeShapeType="1"/>
          </p:cNvSpPr>
          <p:nvPr/>
        </p:nvSpPr>
        <p:spPr bwMode="auto">
          <a:xfrm>
            <a:off x="914400" y="12573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6" name="Line 102"/>
          <p:cNvSpPr>
            <a:spLocks noChangeShapeType="1"/>
          </p:cNvSpPr>
          <p:nvPr/>
        </p:nvSpPr>
        <p:spPr bwMode="auto">
          <a:xfrm>
            <a:off x="914400" y="14859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7" name="Line 103"/>
          <p:cNvSpPr>
            <a:spLocks noChangeShapeType="1"/>
          </p:cNvSpPr>
          <p:nvPr/>
        </p:nvSpPr>
        <p:spPr bwMode="auto">
          <a:xfrm>
            <a:off x="914400" y="17145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8" name="Line 104"/>
          <p:cNvSpPr>
            <a:spLocks noChangeShapeType="1"/>
          </p:cNvSpPr>
          <p:nvPr/>
        </p:nvSpPr>
        <p:spPr bwMode="auto">
          <a:xfrm>
            <a:off x="914400" y="19431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69" name="Text Box 105"/>
          <p:cNvSpPr txBox="1">
            <a:spLocks noChangeArrowheads="1"/>
          </p:cNvSpPr>
          <p:nvPr/>
        </p:nvSpPr>
        <p:spPr bwMode="auto">
          <a:xfrm>
            <a:off x="1106488" y="5607050"/>
            <a:ext cx="763587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DATA</a:t>
            </a:r>
          </a:p>
          <a:p>
            <a:pPr algn="ctr">
              <a:lnSpc>
                <a:spcPct val="40000"/>
              </a:lnSpc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SCR</a:t>
            </a:r>
          </a:p>
        </p:txBody>
      </p:sp>
      <p:sp>
        <p:nvSpPr>
          <p:cNvPr id="9270" name="Text Box 106"/>
          <p:cNvSpPr txBox="1">
            <a:spLocks noChangeArrowheads="1"/>
          </p:cNvSpPr>
          <p:nvPr/>
        </p:nvSpPr>
        <p:spPr bwMode="auto">
          <a:xfrm>
            <a:off x="7259638" y="6054725"/>
            <a:ext cx="625475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CFG</a:t>
            </a:r>
          </a:p>
          <a:p>
            <a:pPr algn="ctr">
              <a:lnSpc>
                <a:spcPct val="40000"/>
              </a:lnSpc>
            </a:pP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SCR</a:t>
            </a:r>
          </a:p>
        </p:txBody>
      </p:sp>
      <p:sp>
        <p:nvSpPr>
          <p:cNvPr id="9271" name="Text Box 107"/>
          <p:cNvSpPr txBox="1">
            <a:spLocks noChangeArrowheads="1"/>
          </p:cNvSpPr>
          <p:nvPr/>
        </p:nvSpPr>
        <p:spPr bwMode="auto">
          <a:xfrm>
            <a:off x="2235200" y="2768600"/>
            <a:ext cx="66992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EMIF</a:t>
            </a:r>
          </a:p>
        </p:txBody>
      </p:sp>
      <p:sp>
        <p:nvSpPr>
          <p:cNvPr id="9272" name="Line 108"/>
          <p:cNvSpPr>
            <a:spLocks noChangeShapeType="1"/>
          </p:cNvSpPr>
          <p:nvPr/>
        </p:nvSpPr>
        <p:spPr bwMode="auto">
          <a:xfrm>
            <a:off x="1905000" y="10033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3" name="Line 109"/>
          <p:cNvSpPr>
            <a:spLocks noChangeShapeType="1"/>
          </p:cNvSpPr>
          <p:nvPr/>
        </p:nvSpPr>
        <p:spPr bwMode="auto">
          <a:xfrm>
            <a:off x="1905000" y="13589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4" name="Line 110"/>
          <p:cNvSpPr>
            <a:spLocks noChangeShapeType="1"/>
          </p:cNvSpPr>
          <p:nvPr/>
        </p:nvSpPr>
        <p:spPr bwMode="auto">
          <a:xfrm>
            <a:off x="1905000" y="19431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5" name="Line 111"/>
          <p:cNvSpPr>
            <a:spLocks noChangeShapeType="1"/>
          </p:cNvSpPr>
          <p:nvPr/>
        </p:nvSpPr>
        <p:spPr bwMode="auto">
          <a:xfrm>
            <a:off x="1905000" y="2514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6" name="Line 112"/>
          <p:cNvSpPr>
            <a:spLocks noChangeShapeType="1"/>
          </p:cNvSpPr>
          <p:nvPr/>
        </p:nvSpPr>
        <p:spPr bwMode="auto">
          <a:xfrm>
            <a:off x="1905000" y="2895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7" name="Line 113"/>
          <p:cNvSpPr>
            <a:spLocks noChangeShapeType="1"/>
          </p:cNvSpPr>
          <p:nvPr/>
        </p:nvSpPr>
        <p:spPr bwMode="auto">
          <a:xfrm>
            <a:off x="1828800" y="460057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78" name="Line 114"/>
          <p:cNvSpPr>
            <a:spLocks noChangeShapeType="1"/>
          </p:cNvSpPr>
          <p:nvPr/>
        </p:nvSpPr>
        <p:spPr bwMode="auto">
          <a:xfrm>
            <a:off x="1828800" y="5029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79" name="Line 115"/>
          <p:cNvSpPr>
            <a:spLocks noChangeShapeType="1"/>
          </p:cNvSpPr>
          <p:nvPr/>
        </p:nvSpPr>
        <p:spPr bwMode="auto">
          <a:xfrm>
            <a:off x="2895600" y="36957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0" name="Line 116"/>
          <p:cNvSpPr>
            <a:spLocks noChangeShapeType="1"/>
          </p:cNvSpPr>
          <p:nvPr/>
        </p:nvSpPr>
        <p:spPr bwMode="auto">
          <a:xfrm>
            <a:off x="2438400" y="452437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81" name="Line 117"/>
          <p:cNvSpPr>
            <a:spLocks noChangeShapeType="1"/>
          </p:cNvSpPr>
          <p:nvPr/>
        </p:nvSpPr>
        <p:spPr bwMode="auto">
          <a:xfrm>
            <a:off x="2438400" y="49530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82" name="Text Box 118"/>
          <p:cNvSpPr txBox="1">
            <a:spLocks noChangeArrowheads="1"/>
          </p:cNvSpPr>
          <p:nvPr/>
        </p:nvSpPr>
        <p:spPr bwMode="auto">
          <a:xfrm>
            <a:off x="2311400" y="4638675"/>
            <a:ext cx="427038" cy="261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128</a:t>
            </a:r>
          </a:p>
        </p:txBody>
      </p:sp>
      <p:sp>
        <p:nvSpPr>
          <p:cNvPr id="9283" name="Text Box 119"/>
          <p:cNvSpPr txBox="1">
            <a:spLocks noChangeArrowheads="1"/>
          </p:cNvSpPr>
          <p:nvPr/>
        </p:nvSpPr>
        <p:spPr bwMode="auto">
          <a:xfrm>
            <a:off x="2311400" y="5080000"/>
            <a:ext cx="427038" cy="261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128</a:t>
            </a:r>
          </a:p>
        </p:txBody>
      </p:sp>
      <p:sp>
        <p:nvSpPr>
          <p:cNvPr id="9284" name="Line 120"/>
          <p:cNvSpPr>
            <a:spLocks noChangeShapeType="1"/>
          </p:cNvSpPr>
          <p:nvPr/>
        </p:nvSpPr>
        <p:spPr bwMode="auto">
          <a:xfrm>
            <a:off x="4038600" y="3695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5" name="Line 121"/>
          <p:cNvSpPr>
            <a:spLocks noChangeShapeType="1"/>
          </p:cNvSpPr>
          <p:nvPr/>
        </p:nvSpPr>
        <p:spPr bwMode="auto">
          <a:xfrm>
            <a:off x="55372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6" name="Line 122"/>
          <p:cNvSpPr>
            <a:spLocks noChangeShapeType="1"/>
          </p:cNvSpPr>
          <p:nvPr/>
        </p:nvSpPr>
        <p:spPr bwMode="auto">
          <a:xfrm>
            <a:off x="5537200" y="4191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7" name="Line 123"/>
          <p:cNvSpPr>
            <a:spLocks noChangeShapeType="1"/>
          </p:cNvSpPr>
          <p:nvPr/>
        </p:nvSpPr>
        <p:spPr bwMode="auto">
          <a:xfrm>
            <a:off x="55372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8" name="Line 124"/>
          <p:cNvSpPr>
            <a:spLocks noChangeShapeType="1"/>
          </p:cNvSpPr>
          <p:nvPr/>
        </p:nvSpPr>
        <p:spPr bwMode="auto">
          <a:xfrm>
            <a:off x="55372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89" name="Line 125"/>
          <p:cNvSpPr>
            <a:spLocks noChangeShapeType="1"/>
          </p:cNvSpPr>
          <p:nvPr/>
        </p:nvSpPr>
        <p:spPr bwMode="auto">
          <a:xfrm>
            <a:off x="914400" y="2895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0" name="Line 126"/>
          <p:cNvSpPr>
            <a:spLocks noChangeShapeType="1"/>
          </p:cNvSpPr>
          <p:nvPr/>
        </p:nvSpPr>
        <p:spPr bwMode="auto">
          <a:xfrm>
            <a:off x="914400" y="3962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291" name="Group 127"/>
          <p:cNvGrpSpPr>
            <a:grpSpLocks/>
          </p:cNvGrpSpPr>
          <p:nvPr/>
        </p:nvGrpSpPr>
        <p:grpSpPr bwMode="auto">
          <a:xfrm>
            <a:off x="8432800" y="3352800"/>
            <a:ext cx="457200" cy="457200"/>
            <a:chOff x="2112" y="3648"/>
            <a:chExt cx="288" cy="288"/>
          </a:xfrm>
        </p:grpSpPr>
        <p:sp>
          <p:nvSpPr>
            <p:cNvPr id="9370" name="Rectangle 128"/>
            <p:cNvSpPr>
              <a:spLocks noChangeArrowheads="1"/>
            </p:cNvSpPr>
            <p:nvPr/>
          </p:nvSpPr>
          <p:spPr bwMode="auto">
            <a:xfrm>
              <a:off x="2112" y="3648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1" name="Rectangle 129"/>
            <p:cNvSpPr>
              <a:spLocks noChangeArrowheads="1"/>
            </p:cNvSpPr>
            <p:nvPr/>
          </p:nvSpPr>
          <p:spPr bwMode="auto">
            <a:xfrm>
              <a:off x="2112" y="3696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2" name="Rectangle 130"/>
            <p:cNvSpPr>
              <a:spLocks noChangeArrowheads="1"/>
            </p:cNvSpPr>
            <p:nvPr/>
          </p:nvSpPr>
          <p:spPr bwMode="auto">
            <a:xfrm>
              <a:off x="2112" y="3744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3" name="Rectangle 131"/>
            <p:cNvSpPr>
              <a:spLocks noChangeArrowheads="1"/>
            </p:cNvSpPr>
            <p:nvPr/>
          </p:nvSpPr>
          <p:spPr bwMode="auto">
            <a:xfrm>
              <a:off x="2112" y="3792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4" name="Rectangle 132"/>
            <p:cNvSpPr>
              <a:spLocks noChangeArrowheads="1"/>
            </p:cNvSpPr>
            <p:nvPr/>
          </p:nvSpPr>
          <p:spPr bwMode="auto">
            <a:xfrm>
              <a:off x="2112" y="3840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5" name="Rectangle 133"/>
            <p:cNvSpPr>
              <a:spLocks noChangeArrowheads="1"/>
            </p:cNvSpPr>
            <p:nvPr/>
          </p:nvSpPr>
          <p:spPr bwMode="auto">
            <a:xfrm>
              <a:off x="2112" y="3888"/>
              <a:ext cx="28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2" name="Text Box 134"/>
          <p:cNvSpPr txBox="1">
            <a:spLocks noChangeArrowheads="1"/>
          </p:cNvSpPr>
          <p:nvPr/>
        </p:nvSpPr>
        <p:spPr bwMode="auto">
          <a:xfrm>
            <a:off x="8362950" y="3048000"/>
            <a:ext cx="5397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0" i="1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9293" name="Text Box 135"/>
          <p:cNvSpPr txBox="1">
            <a:spLocks noChangeArrowheads="1"/>
          </p:cNvSpPr>
          <p:nvPr/>
        </p:nvSpPr>
        <p:spPr bwMode="auto">
          <a:xfrm>
            <a:off x="8166100" y="2349500"/>
            <a:ext cx="93821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PERIPH</a:t>
            </a:r>
          </a:p>
        </p:txBody>
      </p:sp>
      <p:grpSp>
        <p:nvGrpSpPr>
          <p:cNvPr id="9294" name="Group 136"/>
          <p:cNvGrpSpPr>
            <a:grpSpLocks/>
          </p:cNvGrpSpPr>
          <p:nvPr/>
        </p:nvGrpSpPr>
        <p:grpSpPr bwMode="auto">
          <a:xfrm>
            <a:off x="7581900" y="2667000"/>
            <a:ext cx="374650" cy="311150"/>
            <a:chOff x="2000" y="3360"/>
            <a:chExt cx="236" cy="196"/>
          </a:xfrm>
        </p:grpSpPr>
        <p:sp>
          <p:nvSpPr>
            <p:cNvPr id="9368" name="Rectangle 137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9" name="Text Box 138"/>
            <p:cNvSpPr txBox="1">
              <a:spLocks noChangeArrowheads="1"/>
            </p:cNvSpPr>
            <p:nvPr/>
          </p:nvSpPr>
          <p:spPr bwMode="auto">
            <a:xfrm>
              <a:off x="2000" y="3360"/>
              <a:ext cx="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M</a:t>
              </a:r>
            </a:p>
          </p:txBody>
        </p:sp>
      </p:grpSp>
      <p:grpSp>
        <p:nvGrpSpPr>
          <p:cNvPr id="9295" name="Group 139"/>
          <p:cNvGrpSpPr>
            <a:grpSpLocks/>
          </p:cNvGrpSpPr>
          <p:nvPr/>
        </p:nvGrpSpPr>
        <p:grpSpPr bwMode="auto">
          <a:xfrm>
            <a:off x="8207375" y="2667000"/>
            <a:ext cx="336550" cy="311150"/>
            <a:chOff x="2000" y="3360"/>
            <a:chExt cx="212" cy="196"/>
          </a:xfrm>
        </p:grpSpPr>
        <p:sp>
          <p:nvSpPr>
            <p:cNvPr id="9366" name="Rectangle 140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7" name="Text Box 141"/>
            <p:cNvSpPr txBox="1">
              <a:spLocks noChangeArrowheads="1"/>
            </p:cNvSpPr>
            <p:nvPr/>
          </p:nvSpPr>
          <p:spPr bwMode="auto">
            <a:xfrm>
              <a:off x="2000" y="3360"/>
              <a:ext cx="2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9296" name="Oval 142"/>
          <p:cNvSpPr>
            <a:spLocks noChangeArrowheads="1"/>
          </p:cNvSpPr>
          <p:nvPr/>
        </p:nvSpPr>
        <p:spPr bwMode="auto">
          <a:xfrm>
            <a:off x="8572500" y="453390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7" name="Oval 143"/>
          <p:cNvSpPr>
            <a:spLocks noChangeArrowheads="1"/>
          </p:cNvSpPr>
          <p:nvPr/>
        </p:nvSpPr>
        <p:spPr bwMode="auto">
          <a:xfrm>
            <a:off x="8572500" y="434340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98" name="Oval 144"/>
          <p:cNvSpPr>
            <a:spLocks noChangeArrowheads="1"/>
          </p:cNvSpPr>
          <p:nvPr/>
        </p:nvSpPr>
        <p:spPr bwMode="auto">
          <a:xfrm>
            <a:off x="8572500" y="414020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99" name="Group 145"/>
          <p:cNvGrpSpPr>
            <a:grpSpLocks/>
          </p:cNvGrpSpPr>
          <p:nvPr/>
        </p:nvGrpSpPr>
        <p:grpSpPr bwMode="auto">
          <a:xfrm>
            <a:off x="1482725" y="381000"/>
            <a:ext cx="374650" cy="311150"/>
            <a:chOff x="2000" y="3360"/>
            <a:chExt cx="236" cy="196"/>
          </a:xfrm>
        </p:grpSpPr>
        <p:sp>
          <p:nvSpPr>
            <p:cNvPr id="9364" name="Rectangle 146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Text Box 147"/>
            <p:cNvSpPr txBox="1">
              <a:spLocks noChangeArrowheads="1"/>
            </p:cNvSpPr>
            <p:nvPr/>
          </p:nvSpPr>
          <p:spPr bwMode="auto">
            <a:xfrm>
              <a:off x="2000" y="3360"/>
              <a:ext cx="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M</a:t>
              </a:r>
            </a:p>
          </p:txBody>
        </p:sp>
      </p:grpSp>
      <p:grpSp>
        <p:nvGrpSpPr>
          <p:cNvPr id="9300" name="Group 148"/>
          <p:cNvGrpSpPr>
            <a:grpSpLocks/>
          </p:cNvGrpSpPr>
          <p:nvPr/>
        </p:nvGrpSpPr>
        <p:grpSpPr bwMode="auto">
          <a:xfrm>
            <a:off x="7213600" y="381000"/>
            <a:ext cx="336550" cy="311150"/>
            <a:chOff x="2000" y="3360"/>
            <a:chExt cx="212" cy="196"/>
          </a:xfrm>
        </p:grpSpPr>
        <p:sp>
          <p:nvSpPr>
            <p:cNvPr id="9362" name="Rectangle 149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3" name="Text Box 150"/>
            <p:cNvSpPr txBox="1">
              <a:spLocks noChangeArrowheads="1"/>
            </p:cNvSpPr>
            <p:nvPr/>
          </p:nvSpPr>
          <p:spPr bwMode="auto">
            <a:xfrm>
              <a:off x="2000" y="3360"/>
              <a:ext cx="2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9301" name="Line 151"/>
          <p:cNvSpPr>
            <a:spLocks noChangeShapeType="1"/>
          </p:cNvSpPr>
          <p:nvPr/>
        </p:nvSpPr>
        <p:spPr bwMode="auto">
          <a:xfrm>
            <a:off x="1816100" y="5334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02" name="Line 152"/>
          <p:cNvSpPr>
            <a:spLocks noChangeShapeType="1"/>
          </p:cNvSpPr>
          <p:nvPr/>
        </p:nvSpPr>
        <p:spPr bwMode="auto">
          <a:xfrm>
            <a:off x="7924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03" name="Text Box 153"/>
          <p:cNvSpPr txBox="1">
            <a:spLocks noChangeArrowheads="1"/>
          </p:cNvSpPr>
          <p:nvPr/>
        </p:nvSpPr>
        <p:spPr bwMode="auto">
          <a:xfrm>
            <a:off x="63500" y="554038"/>
            <a:ext cx="8826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0" i="1"/>
              <a:t>Master</a:t>
            </a:r>
          </a:p>
        </p:txBody>
      </p:sp>
      <p:sp>
        <p:nvSpPr>
          <p:cNvPr id="9304" name="Text Box 154"/>
          <p:cNvSpPr txBox="1">
            <a:spLocks noChangeArrowheads="1"/>
          </p:cNvSpPr>
          <p:nvPr/>
        </p:nvSpPr>
        <p:spPr bwMode="auto">
          <a:xfrm>
            <a:off x="2171700" y="554038"/>
            <a:ext cx="7556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0" i="1"/>
              <a:t>Slave</a:t>
            </a:r>
          </a:p>
        </p:txBody>
      </p:sp>
      <p:sp>
        <p:nvSpPr>
          <p:cNvPr id="9305" name="Text Box 155"/>
          <p:cNvSpPr txBox="1">
            <a:spLocks noChangeArrowheads="1"/>
          </p:cNvSpPr>
          <p:nvPr/>
        </p:nvSpPr>
        <p:spPr bwMode="auto">
          <a:xfrm>
            <a:off x="152400" y="6188075"/>
            <a:ext cx="4649788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 McBSP is a slave on the DATA SCR</a:t>
            </a:r>
          </a:p>
          <a:p>
            <a:pPr>
              <a:lnSpc>
                <a:spcPct val="6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 DRR/DXR (data) registers are accessed via the DATA SCR</a:t>
            </a:r>
          </a:p>
          <a:p>
            <a:pPr>
              <a:lnSpc>
                <a:spcPct val="60000"/>
              </a:lnSpc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 McBSP configuration registers are accessed via the CFG SCR</a:t>
            </a:r>
          </a:p>
        </p:txBody>
      </p:sp>
      <p:sp>
        <p:nvSpPr>
          <p:cNvPr id="9306" name="Oval 156"/>
          <p:cNvSpPr>
            <a:spLocks noChangeArrowheads="1"/>
          </p:cNvSpPr>
          <p:nvPr/>
        </p:nvSpPr>
        <p:spPr bwMode="auto">
          <a:xfrm>
            <a:off x="1295400" y="2400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07" name="Oval 157"/>
          <p:cNvSpPr>
            <a:spLocks noChangeArrowheads="1"/>
          </p:cNvSpPr>
          <p:nvPr/>
        </p:nvSpPr>
        <p:spPr bwMode="auto">
          <a:xfrm>
            <a:off x="1295400" y="27051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08" name="Oval 158"/>
          <p:cNvSpPr>
            <a:spLocks noChangeArrowheads="1"/>
          </p:cNvSpPr>
          <p:nvPr/>
        </p:nvSpPr>
        <p:spPr bwMode="auto">
          <a:xfrm>
            <a:off x="1295400" y="30099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09" name="Oval 159"/>
          <p:cNvSpPr>
            <a:spLocks noChangeArrowheads="1"/>
          </p:cNvSpPr>
          <p:nvPr/>
        </p:nvSpPr>
        <p:spPr bwMode="auto">
          <a:xfrm>
            <a:off x="1295400" y="33147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0" name="Oval 160"/>
          <p:cNvSpPr>
            <a:spLocks noChangeArrowheads="1"/>
          </p:cNvSpPr>
          <p:nvPr/>
        </p:nvSpPr>
        <p:spPr bwMode="auto">
          <a:xfrm>
            <a:off x="1600200" y="2400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1" name="Oval 161"/>
          <p:cNvSpPr>
            <a:spLocks noChangeArrowheads="1"/>
          </p:cNvSpPr>
          <p:nvPr/>
        </p:nvSpPr>
        <p:spPr bwMode="auto">
          <a:xfrm>
            <a:off x="1600200" y="27051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2" name="Oval 162"/>
          <p:cNvSpPr>
            <a:spLocks noChangeArrowheads="1"/>
          </p:cNvSpPr>
          <p:nvPr/>
        </p:nvSpPr>
        <p:spPr bwMode="auto">
          <a:xfrm>
            <a:off x="1600200" y="30099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3" name="Oval 163"/>
          <p:cNvSpPr>
            <a:spLocks noChangeArrowheads="1"/>
          </p:cNvSpPr>
          <p:nvPr/>
        </p:nvSpPr>
        <p:spPr bwMode="auto">
          <a:xfrm>
            <a:off x="1600200" y="33147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4" name="Line 164"/>
          <p:cNvSpPr>
            <a:spLocks noChangeShapeType="1"/>
          </p:cNvSpPr>
          <p:nvPr/>
        </p:nvSpPr>
        <p:spPr bwMode="auto">
          <a:xfrm>
            <a:off x="1371600" y="2438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5" name="Line 165"/>
          <p:cNvSpPr>
            <a:spLocks noChangeShapeType="1"/>
          </p:cNvSpPr>
          <p:nvPr/>
        </p:nvSpPr>
        <p:spPr bwMode="auto">
          <a:xfrm>
            <a:off x="1333500" y="2438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6" name="Line 166"/>
          <p:cNvSpPr>
            <a:spLocks noChangeShapeType="1"/>
          </p:cNvSpPr>
          <p:nvPr/>
        </p:nvSpPr>
        <p:spPr bwMode="auto">
          <a:xfrm>
            <a:off x="1371600" y="2743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7" name="Line 167"/>
          <p:cNvSpPr>
            <a:spLocks noChangeShapeType="1"/>
          </p:cNvSpPr>
          <p:nvPr/>
        </p:nvSpPr>
        <p:spPr bwMode="auto">
          <a:xfrm>
            <a:off x="1371600" y="3048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8" name="Line 168"/>
          <p:cNvSpPr>
            <a:spLocks noChangeShapeType="1"/>
          </p:cNvSpPr>
          <p:nvPr/>
        </p:nvSpPr>
        <p:spPr bwMode="auto">
          <a:xfrm>
            <a:off x="13335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9" name="Line 169"/>
          <p:cNvSpPr>
            <a:spLocks noChangeShapeType="1"/>
          </p:cNvSpPr>
          <p:nvPr/>
        </p:nvSpPr>
        <p:spPr bwMode="auto">
          <a:xfrm flipV="1">
            <a:off x="1333500" y="30416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320" name="Group 170"/>
          <p:cNvGrpSpPr>
            <a:grpSpLocks/>
          </p:cNvGrpSpPr>
          <p:nvPr/>
        </p:nvGrpSpPr>
        <p:grpSpPr bwMode="auto">
          <a:xfrm>
            <a:off x="7391400" y="1219200"/>
            <a:ext cx="381000" cy="990600"/>
            <a:chOff x="2496" y="576"/>
            <a:chExt cx="240" cy="624"/>
          </a:xfrm>
        </p:grpSpPr>
        <p:sp>
          <p:nvSpPr>
            <p:cNvPr id="9348" name="Oval 171"/>
            <p:cNvSpPr>
              <a:spLocks noChangeArrowheads="1"/>
            </p:cNvSpPr>
            <p:nvPr/>
          </p:nvSpPr>
          <p:spPr bwMode="auto">
            <a:xfrm>
              <a:off x="2496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" name="Oval 172"/>
            <p:cNvSpPr>
              <a:spLocks noChangeArrowheads="1"/>
            </p:cNvSpPr>
            <p:nvPr/>
          </p:nvSpPr>
          <p:spPr bwMode="auto">
            <a:xfrm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0" name="Oval 173"/>
            <p:cNvSpPr>
              <a:spLocks noChangeArrowheads="1"/>
            </p:cNvSpPr>
            <p:nvPr/>
          </p:nvSpPr>
          <p:spPr bwMode="auto">
            <a:xfrm>
              <a:off x="2688" y="5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1" name="Oval 174"/>
            <p:cNvSpPr>
              <a:spLocks noChangeArrowheads="1"/>
            </p:cNvSpPr>
            <p:nvPr/>
          </p:nvSpPr>
          <p:spPr bwMode="auto">
            <a:xfrm>
              <a:off x="2688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Oval 175"/>
            <p:cNvSpPr>
              <a:spLocks noChangeArrowheads="1"/>
            </p:cNvSpPr>
            <p:nvPr/>
          </p:nvSpPr>
          <p:spPr bwMode="auto">
            <a:xfrm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Oval 176"/>
            <p:cNvSpPr>
              <a:spLocks noChangeArrowheads="1"/>
            </p:cNvSpPr>
            <p:nvPr/>
          </p:nvSpPr>
          <p:spPr bwMode="auto">
            <a:xfrm>
              <a:off x="2688" y="115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177"/>
            <p:cNvSpPr>
              <a:spLocks noChangeShapeType="1"/>
            </p:cNvSpPr>
            <p:nvPr/>
          </p:nvSpPr>
          <p:spPr bwMode="auto">
            <a:xfrm>
              <a:off x="2544" y="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78"/>
            <p:cNvSpPr>
              <a:spLocks noChangeShapeType="1"/>
            </p:cNvSpPr>
            <p:nvPr/>
          </p:nvSpPr>
          <p:spPr bwMode="auto">
            <a:xfrm>
              <a:off x="2544" y="9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79"/>
            <p:cNvSpPr>
              <a:spLocks noChangeShapeType="1"/>
            </p:cNvSpPr>
            <p:nvPr/>
          </p:nvSpPr>
          <p:spPr bwMode="auto">
            <a:xfrm>
              <a:off x="2520" y="98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80"/>
            <p:cNvSpPr>
              <a:spLocks noChangeShapeType="1"/>
            </p:cNvSpPr>
            <p:nvPr/>
          </p:nvSpPr>
          <p:spPr bwMode="auto">
            <a:xfrm flipV="1">
              <a:off x="2520" y="59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1"/>
            <p:cNvSpPr>
              <a:spLocks noChangeShapeType="1"/>
            </p:cNvSpPr>
            <p:nvPr/>
          </p:nvSpPr>
          <p:spPr bwMode="auto">
            <a:xfrm>
              <a:off x="2516" y="7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82"/>
            <p:cNvSpPr>
              <a:spLocks noChangeShapeType="1"/>
            </p:cNvSpPr>
            <p:nvPr/>
          </p:nvSpPr>
          <p:spPr bwMode="auto">
            <a:xfrm flipV="1">
              <a:off x="2520" y="79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183"/>
            <p:cNvSpPr>
              <a:spLocks noChangeShapeType="1"/>
            </p:cNvSpPr>
            <p:nvPr/>
          </p:nvSpPr>
          <p:spPr bwMode="auto">
            <a:xfrm flipV="1">
              <a:off x="2512" y="620"/>
              <a:ext cx="192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184"/>
            <p:cNvSpPr>
              <a:spLocks noChangeShapeType="1"/>
            </p:cNvSpPr>
            <p:nvPr/>
          </p:nvSpPr>
          <p:spPr bwMode="auto">
            <a:xfrm>
              <a:off x="2516" y="800"/>
              <a:ext cx="192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" name="Line 185"/>
          <p:cNvSpPr>
            <a:spLocks noChangeShapeType="1"/>
          </p:cNvSpPr>
          <p:nvPr/>
        </p:nvSpPr>
        <p:spPr bwMode="auto">
          <a:xfrm>
            <a:off x="6753225" y="5486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2" name="Text Box 186"/>
          <p:cNvSpPr txBox="1">
            <a:spLocks noChangeArrowheads="1"/>
          </p:cNvSpPr>
          <p:nvPr/>
        </p:nvSpPr>
        <p:spPr bwMode="auto">
          <a:xfrm>
            <a:off x="6677025" y="5626100"/>
            <a:ext cx="346075" cy="261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32</a:t>
            </a:r>
          </a:p>
        </p:txBody>
      </p:sp>
      <p:sp>
        <p:nvSpPr>
          <p:cNvPr id="9323" name="Text Box 187"/>
          <p:cNvSpPr txBox="1">
            <a:spLocks noChangeArrowheads="1"/>
          </p:cNvSpPr>
          <p:nvPr/>
        </p:nvSpPr>
        <p:spPr bwMode="auto">
          <a:xfrm>
            <a:off x="8062913" y="4838700"/>
            <a:ext cx="1138237" cy="62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b="0">
                <a:solidFill>
                  <a:schemeClr val="tx1"/>
                </a:solidFill>
                <a:latin typeface="Arial Narrow" pitchFamily="34" charset="0"/>
              </a:rPr>
              <a:t>PERIPH =</a:t>
            </a:r>
          </a:p>
          <a:p>
            <a:pPr>
              <a:lnSpc>
                <a:spcPct val="50000"/>
              </a:lnSpc>
            </a:pPr>
            <a:r>
              <a:rPr lang="en-US" sz="1400" b="0">
                <a:solidFill>
                  <a:schemeClr val="tx1"/>
                </a:solidFill>
                <a:latin typeface="Arial Narrow" pitchFamily="34" charset="0"/>
              </a:rPr>
              <a:t>All peripheral’s</a:t>
            </a:r>
          </a:p>
          <a:p>
            <a:pPr>
              <a:lnSpc>
                <a:spcPct val="50000"/>
              </a:lnSpc>
            </a:pPr>
            <a:r>
              <a:rPr lang="en-US" sz="1400" b="0">
                <a:solidFill>
                  <a:schemeClr val="tx1"/>
                </a:solidFill>
                <a:latin typeface="Arial Narrow" pitchFamily="34" charset="0"/>
              </a:rPr>
              <a:t>Cfg registers</a:t>
            </a:r>
          </a:p>
        </p:txBody>
      </p:sp>
      <p:sp>
        <p:nvSpPr>
          <p:cNvPr id="9324" name="Text Box 188"/>
          <p:cNvSpPr txBox="1">
            <a:spLocks noChangeArrowheads="1"/>
          </p:cNvSpPr>
          <p:nvPr/>
        </p:nvSpPr>
        <p:spPr bwMode="auto">
          <a:xfrm>
            <a:off x="3505200" y="762000"/>
            <a:ext cx="3224213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 Narrow" pitchFamily="34" charset="0"/>
              </a:rPr>
              <a:t>SCR = Switched Central Resource</a:t>
            </a:r>
          </a:p>
        </p:txBody>
      </p:sp>
      <p:grpSp>
        <p:nvGrpSpPr>
          <p:cNvPr id="9325" name="Group 189"/>
          <p:cNvGrpSpPr>
            <a:grpSpLocks/>
          </p:cNvGrpSpPr>
          <p:nvPr/>
        </p:nvGrpSpPr>
        <p:grpSpPr bwMode="auto">
          <a:xfrm>
            <a:off x="6692900" y="446088"/>
            <a:ext cx="346075" cy="401637"/>
            <a:chOff x="4080" y="3416"/>
            <a:chExt cx="218" cy="253"/>
          </a:xfrm>
        </p:grpSpPr>
        <p:sp>
          <p:nvSpPr>
            <p:cNvPr id="9346" name="Line 190"/>
            <p:cNvSpPr>
              <a:spLocks noChangeShapeType="1"/>
            </p:cNvSpPr>
            <p:nvPr/>
          </p:nvSpPr>
          <p:spPr bwMode="auto">
            <a:xfrm>
              <a:off x="4128" y="341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Text Box 191"/>
            <p:cNvSpPr txBox="1">
              <a:spLocks noChangeArrowheads="1"/>
            </p:cNvSpPr>
            <p:nvPr/>
          </p:nvSpPr>
          <p:spPr bwMode="auto">
            <a:xfrm>
              <a:off x="4080" y="3504"/>
              <a:ext cx="218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 Narrow" pitchFamily="34" charset="0"/>
                </a:rPr>
                <a:t>32</a:t>
              </a:r>
            </a:p>
          </p:txBody>
        </p:sp>
      </p:grpSp>
      <p:sp>
        <p:nvSpPr>
          <p:cNvPr id="9326" name="Line 192"/>
          <p:cNvSpPr>
            <a:spLocks noChangeShapeType="1"/>
          </p:cNvSpPr>
          <p:nvPr/>
        </p:nvSpPr>
        <p:spPr bwMode="auto">
          <a:xfrm>
            <a:off x="3810000" y="5181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7" name="Line 193"/>
          <p:cNvSpPr>
            <a:spLocks noChangeShapeType="1"/>
          </p:cNvSpPr>
          <p:nvPr/>
        </p:nvSpPr>
        <p:spPr bwMode="auto">
          <a:xfrm>
            <a:off x="3790950" y="6019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8" name="Line 194"/>
          <p:cNvSpPr>
            <a:spLocks noChangeShapeType="1"/>
          </p:cNvSpPr>
          <p:nvPr/>
        </p:nvSpPr>
        <p:spPr bwMode="auto">
          <a:xfrm flipV="1">
            <a:off x="6524625" y="5562600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9" name="Line 195"/>
          <p:cNvSpPr>
            <a:spLocks noChangeShapeType="1"/>
          </p:cNvSpPr>
          <p:nvPr/>
        </p:nvSpPr>
        <p:spPr bwMode="auto">
          <a:xfrm>
            <a:off x="6505575" y="5572125"/>
            <a:ext cx="733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0" name="Rectangle 196"/>
          <p:cNvSpPr>
            <a:spLocks noChangeArrowheads="1"/>
          </p:cNvSpPr>
          <p:nvPr/>
        </p:nvSpPr>
        <p:spPr bwMode="auto">
          <a:xfrm>
            <a:off x="3200400" y="4343400"/>
            <a:ext cx="914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1" name="Text Box 197"/>
          <p:cNvSpPr txBox="1">
            <a:spLocks noChangeArrowheads="1"/>
          </p:cNvSpPr>
          <p:nvPr/>
        </p:nvSpPr>
        <p:spPr bwMode="auto">
          <a:xfrm>
            <a:off x="3473450" y="4384675"/>
            <a:ext cx="679450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 Narrow" pitchFamily="34" charset="0"/>
              </a:rPr>
              <a:t>External</a:t>
            </a:r>
            <a:br>
              <a:rPr lang="en-US" sz="120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1200">
                <a:solidFill>
                  <a:schemeClr val="tx1"/>
                </a:solidFill>
                <a:latin typeface="Arial Narrow" pitchFamily="34" charset="0"/>
              </a:rPr>
              <a:t>Mem</a:t>
            </a:r>
            <a:br>
              <a:rPr lang="en-US" sz="120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1200">
                <a:solidFill>
                  <a:schemeClr val="tx1"/>
                </a:solidFill>
                <a:latin typeface="Arial Narrow" pitchFamily="34" charset="0"/>
              </a:rPr>
              <a:t>Cntl</a:t>
            </a:r>
          </a:p>
        </p:txBody>
      </p:sp>
      <p:sp>
        <p:nvSpPr>
          <p:cNvPr id="9332" name="Line 198"/>
          <p:cNvSpPr>
            <a:spLocks noChangeShapeType="1"/>
          </p:cNvSpPr>
          <p:nvPr/>
        </p:nvSpPr>
        <p:spPr bwMode="auto">
          <a:xfrm flipV="1">
            <a:off x="4622800" y="28575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33" name="Line 199"/>
          <p:cNvSpPr>
            <a:spLocks noChangeShapeType="1"/>
          </p:cNvSpPr>
          <p:nvPr/>
        </p:nvSpPr>
        <p:spPr bwMode="auto">
          <a:xfrm>
            <a:off x="4619625" y="2857500"/>
            <a:ext cx="561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4" name="Line 200"/>
          <p:cNvSpPr>
            <a:spLocks noChangeShapeType="1"/>
          </p:cNvSpPr>
          <p:nvPr/>
        </p:nvSpPr>
        <p:spPr bwMode="auto">
          <a:xfrm flipV="1">
            <a:off x="4619625" y="40005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5" name="Line 201"/>
          <p:cNvSpPr>
            <a:spLocks noChangeShapeType="1"/>
          </p:cNvSpPr>
          <p:nvPr/>
        </p:nvSpPr>
        <p:spPr bwMode="auto">
          <a:xfrm>
            <a:off x="4619625" y="4527550"/>
            <a:ext cx="561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6" name="Line 202"/>
          <p:cNvSpPr>
            <a:spLocks noChangeShapeType="1"/>
          </p:cNvSpPr>
          <p:nvPr/>
        </p:nvSpPr>
        <p:spPr bwMode="auto">
          <a:xfrm>
            <a:off x="3690938" y="2667000"/>
            <a:ext cx="1490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7" name="Line 203"/>
          <p:cNvSpPr>
            <a:spLocks noChangeShapeType="1"/>
          </p:cNvSpPr>
          <p:nvPr/>
        </p:nvSpPr>
        <p:spPr bwMode="auto">
          <a:xfrm flipV="1">
            <a:off x="3695700" y="2667000"/>
            <a:ext cx="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38" name="Line 204"/>
          <p:cNvSpPr>
            <a:spLocks noChangeShapeType="1"/>
          </p:cNvSpPr>
          <p:nvPr/>
        </p:nvSpPr>
        <p:spPr bwMode="auto">
          <a:xfrm>
            <a:off x="4371975" y="4738688"/>
            <a:ext cx="80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39" name="Line 205"/>
          <p:cNvSpPr>
            <a:spLocks noChangeShapeType="1"/>
          </p:cNvSpPr>
          <p:nvPr/>
        </p:nvSpPr>
        <p:spPr bwMode="auto">
          <a:xfrm flipV="1">
            <a:off x="4376738" y="42100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40" name="Line 206"/>
          <p:cNvSpPr>
            <a:spLocks noChangeShapeType="1"/>
          </p:cNvSpPr>
          <p:nvPr/>
        </p:nvSpPr>
        <p:spPr bwMode="auto">
          <a:xfrm flipH="1">
            <a:off x="3700463" y="4213225"/>
            <a:ext cx="681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41" name="Line 207"/>
          <p:cNvSpPr>
            <a:spLocks noChangeShapeType="1"/>
          </p:cNvSpPr>
          <p:nvPr/>
        </p:nvSpPr>
        <p:spPr bwMode="auto">
          <a:xfrm>
            <a:off x="3700463" y="4005263"/>
            <a:ext cx="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42" name="Text Box 208"/>
          <p:cNvSpPr txBox="1">
            <a:spLocks noChangeArrowheads="1"/>
          </p:cNvSpPr>
          <p:nvPr/>
        </p:nvSpPr>
        <p:spPr bwMode="auto">
          <a:xfrm>
            <a:off x="22225" y="1495425"/>
            <a:ext cx="403225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9343" name="Line 209"/>
          <p:cNvSpPr>
            <a:spLocks noChangeShapeType="1"/>
          </p:cNvSpPr>
          <p:nvPr/>
        </p:nvSpPr>
        <p:spPr bwMode="auto">
          <a:xfrm>
            <a:off x="76200" y="114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44" name="Rectangle 210"/>
          <p:cNvSpPr>
            <a:spLocks noChangeArrowheads="1"/>
          </p:cNvSpPr>
          <p:nvPr/>
        </p:nvSpPr>
        <p:spPr bwMode="auto">
          <a:xfrm>
            <a:off x="2057400" y="1579563"/>
            <a:ext cx="990600" cy="26828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5" name="Rectangle 211"/>
          <p:cNvSpPr>
            <a:spLocks noChangeArrowheads="1"/>
          </p:cNvSpPr>
          <p:nvPr/>
        </p:nvSpPr>
        <p:spPr bwMode="auto">
          <a:xfrm>
            <a:off x="8153400" y="2335213"/>
            <a:ext cx="990600" cy="17494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5734050"/>
            <a:ext cx="9144000" cy="896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6600" b="0">
                <a:solidFill>
                  <a:schemeClr val="tx1"/>
                </a:solidFill>
                <a:latin typeface="TILogo" pitchFamily="2" charset="0"/>
              </a:rPr>
              <a:t>ti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443163" y="1314450"/>
            <a:ext cx="4048125" cy="3276600"/>
            <a:chOff x="1539" y="828"/>
            <a:chExt cx="2550" cy="2064"/>
          </a:xfrm>
        </p:grpSpPr>
        <p:sp>
          <p:nvSpPr>
            <p:cNvPr id="10253" name="Line 4"/>
            <p:cNvSpPr>
              <a:spLocks noChangeShapeType="1"/>
            </p:cNvSpPr>
            <p:nvPr/>
          </p:nvSpPr>
          <p:spPr bwMode="auto">
            <a:xfrm>
              <a:off x="1539" y="2028"/>
              <a:ext cx="2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Oval 5"/>
            <p:cNvSpPr>
              <a:spLocks noChangeArrowheads="1"/>
            </p:cNvSpPr>
            <p:nvPr/>
          </p:nvSpPr>
          <p:spPr bwMode="auto">
            <a:xfrm>
              <a:off x="1545" y="828"/>
              <a:ext cx="1344" cy="13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1869" y="2122"/>
              <a:ext cx="714" cy="1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7"/>
            <p:cNvSpPr>
              <a:spLocks noChangeShapeType="1"/>
            </p:cNvSpPr>
            <p:nvPr/>
          </p:nvSpPr>
          <p:spPr bwMode="auto">
            <a:xfrm>
              <a:off x="1867" y="2116"/>
              <a:ext cx="7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8"/>
            <p:cNvSpPr txBox="1">
              <a:spLocks noChangeArrowheads="1"/>
            </p:cNvSpPr>
            <p:nvPr/>
          </p:nvSpPr>
          <p:spPr bwMode="auto">
            <a:xfrm>
              <a:off x="1545" y="2220"/>
              <a:ext cx="2544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0">
                  <a:solidFill>
                    <a:schemeClr val="tx1"/>
                  </a:solidFill>
                  <a:latin typeface="Arial Narrow" pitchFamily="34" charset="0"/>
                </a:rPr>
                <a:t>Technical Training</a:t>
              </a:r>
            </a:p>
            <a:p>
              <a:pPr algn="ctr">
                <a:spcBef>
                  <a:spcPct val="0"/>
                </a:spcBef>
              </a:pPr>
              <a:r>
                <a:rPr lang="en-US" sz="4000" b="0">
                  <a:solidFill>
                    <a:schemeClr val="tx1"/>
                  </a:solidFill>
                  <a:latin typeface="Arial Narrow" pitchFamily="34" charset="0"/>
                </a:rPr>
                <a:t>Organization</a:t>
              </a:r>
            </a:p>
          </p:txBody>
        </p:sp>
        <p:sp>
          <p:nvSpPr>
            <p:cNvPr id="1025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282" y="1083"/>
              <a:ext cx="1622" cy="9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9600" kern="10" spc="1921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Arial Narrow"/>
                </a:rPr>
                <a:t>TTO</a:t>
              </a:r>
            </a:p>
          </p:txBody>
        </p:sp>
      </p:grpSp>
      <p:sp>
        <p:nvSpPr>
          <p:cNvPr id="10244" name="Rectangle 10">
            <a:hlinkClick r:id="rId5" action="ppaction://hlinkpres?slideindex=1&amp;slidetitle=TMS320C6000 DSP  Optimization Worksho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5" name="TTO Logo"/>
          <p:cNvGrpSpPr>
            <a:grpSpLocks/>
          </p:cNvGrpSpPr>
          <p:nvPr/>
        </p:nvGrpSpPr>
        <p:grpSpPr bwMode="auto">
          <a:xfrm>
            <a:off x="15875" y="6213475"/>
            <a:ext cx="860425" cy="625475"/>
            <a:chOff x="10" y="3914"/>
            <a:chExt cx="542" cy="394"/>
          </a:xfrm>
        </p:grpSpPr>
        <p:grpSp>
          <p:nvGrpSpPr>
            <p:cNvPr id="10246" name="Group 12"/>
            <p:cNvGrpSpPr>
              <a:grpSpLocks/>
            </p:cNvGrpSpPr>
            <p:nvPr/>
          </p:nvGrpSpPr>
          <p:grpSpPr bwMode="auto">
            <a:xfrm>
              <a:off x="10" y="3914"/>
              <a:ext cx="542" cy="394"/>
              <a:chOff x="10" y="3914"/>
              <a:chExt cx="542" cy="394"/>
            </a:xfrm>
          </p:grpSpPr>
          <p:sp>
            <p:nvSpPr>
              <p:cNvPr id="10248" name="Line 13"/>
              <p:cNvSpPr>
                <a:spLocks noChangeShapeType="1"/>
              </p:cNvSpPr>
              <p:nvPr/>
            </p:nvSpPr>
            <p:spPr bwMode="auto">
              <a:xfrm>
                <a:off x="68" y="4134"/>
                <a:ext cx="43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Oval 14"/>
              <p:cNvSpPr>
                <a:spLocks noChangeArrowheads="1"/>
              </p:cNvSpPr>
              <p:nvPr/>
            </p:nvSpPr>
            <p:spPr bwMode="auto">
              <a:xfrm>
                <a:off x="70" y="3914"/>
                <a:ext cx="246" cy="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5"/>
              <p:cNvSpPr>
                <a:spLocks noChangeArrowheads="1"/>
              </p:cNvSpPr>
              <p:nvPr/>
            </p:nvSpPr>
            <p:spPr bwMode="auto">
              <a:xfrm>
                <a:off x="128" y="4150"/>
                <a:ext cx="131" cy="3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Line 16"/>
              <p:cNvSpPr>
                <a:spLocks noChangeShapeType="1"/>
              </p:cNvSpPr>
              <p:nvPr/>
            </p:nvSpPr>
            <p:spPr bwMode="auto">
              <a:xfrm>
                <a:off x="126" y="4151"/>
                <a:ext cx="13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Text Box 17"/>
              <p:cNvSpPr txBox="1">
                <a:spLocks noChangeArrowheads="1"/>
              </p:cNvSpPr>
              <p:nvPr/>
            </p:nvSpPr>
            <p:spPr bwMode="auto">
              <a:xfrm>
                <a:off x="10" y="4142"/>
                <a:ext cx="542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Technical Training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700" b="0">
                    <a:solidFill>
                      <a:schemeClr val="tx1"/>
                    </a:solidFill>
                    <a:latin typeface="Arial Narrow" pitchFamily="34" charset="0"/>
                  </a:rPr>
                  <a:t>Organization</a:t>
                </a:r>
              </a:p>
            </p:txBody>
          </p:sp>
        </p:grpSp>
        <p:sp>
          <p:nvSpPr>
            <p:cNvPr id="10247" name="Text Box 18"/>
            <p:cNvSpPr txBox="1">
              <a:spLocks noChangeArrowheads="1"/>
            </p:cNvSpPr>
            <p:nvPr/>
          </p:nvSpPr>
          <p:spPr bwMode="auto">
            <a:xfrm>
              <a:off x="220" y="3990"/>
              <a:ext cx="255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0" tIns="0" bIns="0"/>
            <a:lstStyle/>
            <a:p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</a:t>
              </a:r>
              <a:r>
                <a:rPr lang="en-US" sz="1000" b="0">
                  <a:solidFill>
                    <a:schemeClr val="tx1"/>
                  </a:solidFill>
                  <a:latin typeface="Arial Narrow" pitchFamily="34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latin typeface="Arial Narrow" pitchFamily="34" charset="0"/>
                </a:rPr>
                <a:t>TO</a:t>
              </a:r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969696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001932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969696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969696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2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3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4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5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6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7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8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9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Settings\a0159712\Application Data\Microsoft\Templates\tto\tto.pot</Template>
  <TotalTime>16031</TotalTime>
  <Pages>3</Pages>
  <Words>600</Words>
  <Application>Microsoft Office PowerPoint</Application>
  <PresentationFormat>On-screen Show (4:3)</PresentationFormat>
  <Paragraphs>239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tto</vt:lpstr>
      <vt:lpstr>McBSP</vt:lpstr>
      <vt:lpstr>Outline</vt:lpstr>
      <vt:lpstr>McBSP Block Diagram</vt:lpstr>
      <vt:lpstr>Basic Definitions - Bit, Word</vt:lpstr>
      <vt:lpstr>Basic Definitions - Frame</vt:lpstr>
      <vt:lpstr>EDMA Sync Events from McBSP</vt:lpstr>
      <vt:lpstr>AIC23 Audio CODEC Example</vt:lpstr>
      <vt:lpstr>SCR &amp; McBSP</vt:lpstr>
      <vt:lpstr>Slide 9</vt:lpstr>
    </vt:vector>
  </TitlesOfParts>
  <Company>Technical Training 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DSP/BIOS Scheduling</dc:title>
  <dc:subject>C6455 Integration Workshop</dc:subject>
  <dc:creator>Sy Tran &amp; Eric Wilbur</dc:creator>
  <cp:lastModifiedBy>Ran Katzur</cp:lastModifiedBy>
  <cp:revision>289</cp:revision>
  <cp:lastPrinted>1601-01-01T00:00:00Z</cp:lastPrinted>
  <dcterms:created xsi:type="dcterms:W3CDTF">2001-10-16T15:27:51Z</dcterms:created>
  <dcterms:modified xsi:type="dcterms:W3CDTF">2012-05-23T15:23:12Z</dcterms:modified>
</cp:coreProperties>
</file>