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9" r:id="rId2"/>
    <p:sldId id="275" r:id="rId3"/>
    <p:sldId id="276" r:id="rId4"/>
    <p:sldId id="284" r:id="rId5"/>
    <p:sldId id="277" r:id="rId6"/>
    <p:sldId id="278" r:id="rId7"/>
    <p:sldId id="282" r:id="rId8"/>
    <p:sldId id="279" r:id="rId9"/>
    <p:sldId id="280" r:id="rId10"/>
    <p:sldId id="281" r:id="rId11"/>
    <p:sldId id="286" r:id="rId12"/>
    <p:sldId id="283" r:id="rId13"/>
    <p:sldId id="274" r:id="rId14"/>
    <p:sldId id="263" r:id="rId15"/>
    <p:sldId id="285" r:id="rId16"/>
    <p:sldId id="264" r:id="rId17"/>
    <p:sldId id="266" r:id="rId18"/>
    <p:sldId id="261" r:id="rId19"/>
    <p:sldId id="257" r:id="rId20"/>
    <p:sldId id="267" r:id="rId21"/>
    <p:sldId id="287" r:id="rId22"/>
    <p:sldId id="258" r:id="rId23"/>
    <p:sldId id="260"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67E145-FD8E-4D85-A51A-7B0AC52EA425}" type="datetimeFigureOut">
              <a:rPr lang="en-US" smtClean="0"/>
              <a:pPr/>
              <a:t>7/26/2012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942CCE-E9B1-4C25-A41F-A2340DDC9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29989-46B4-45A8-AC69-5792D16FFC61}" type="datetimeFigureOut">
              <a:rPr lang="en-US" smtClean="0"/>
              <a:pPr/>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29989-46B4-45A8-AC69-5792D16FFC61}" type="datetimeFigureOut">
              <a:rPr lang="en-US" smtClean="0"/>
              <a:pPr/>
              <a:t>7/26/2012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29989-46B4-45A8-AC69-5792D16FFC61}" type="datetimeFigureOut">
              <a:rPr lang="en-US" smtClean="0"/>
              <a:pPr/>
              <a:t>7/26/2012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29989-46B4-45A8-AC69-5792D16FFC61}" type="datetimeFigureOut">
              <a:rPr lang="en-US" smtClean="0"/>
              <a:pPr/>
              <a:t>7/26/2012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29989-46B4-45A8-AC69-5792D16FFC61}" type="datetimeFigureOut">
              <a:rPr lang="en-US" smtClean="0"/>
              <a:pPr/>
              <a:t>7/26/2012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7/26/2012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7/26/2012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29989-46B4-45A8-AC69-5792D16FFC61}" type="datetimeFigureOut">
              <a:rPr lang="en-US" smtClean="0"/>
              <a:pPr/>
              <a:t>7/26/2012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7FEFD-3B40-41FE-8070-0C6A8C39F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sz="3600" b="0" dirty="0" smtClean="0"/>
              <a:t>Extended Memory Controller and the MPAX registers</a:t>
            </a:r>
          </a:p>
        </p:txBody>
      </p:sp>
      <p:sp>
        <p:nvSpPr>
          <p:cNvPr id="180" name="Subtitle 179"/>
          <p:cNvSpPr>
            <a:spLocks noGrp="1"/>
          </p:cNvSpPr>
          <p:nvPr>
            <p:ph type="subTitle" idx="1"/>
          </p:nvPr>
        </p:nvSpPr>
        <p:spPr/>
        <p:txBody>
          <a:bodyPr/>
          <a:lstStyle/>
          <a:p>
            <a:r>
              <a:rPr lang="en-US" dirty="0" smtClean="0"/>
              <a:t>Multicore programming and Applications</a:t>
            </a:r>
          </a:p>
          <a:p>
            <a:r>
              <a:rPr lang="en-US" dirty="0" smtClean="0"/>
              <a:t>July 2012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 </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The protection Part</a:t>
            </a:r>
            <a:endParaRPr lang="en-US" sz="3600" dirty="0"/>
          </a:p>
        </p:txBody>
      </p:sp>
      <p:sp>
        <p:nvSpPr>
          <p:cNvPr id="5" name="Rectangle 4"/>
          <p:cNvSpPr/>
          <p:nvPr/>
        </p:nvSpPr>
        <p:spPr>
          <a:xfrm>
            <a:off x="838200" y="2743200"/>
            <a:ext cx="7239000" cy="1323439"/>
          </a:xfrm>
          <a:prstGeom prst="rect">
            <a:avLst/>
          </a:prstGeom>
        </p:spPr>
        <p:txBody>
          <a:bodyPr wrap="square">
            <a:spAutoFit/>
          </a:bodyPr>
          <a:lstStyle/>
          <a:p>
            <a:r>
              <a:rPr lang="en-US" sz="2000" dirty="0" smtClean="0"/>
              <a:t>What happen if the application tries to access logical memory that the MPAX register does not have?</a:t>
            </a:r>
          </a:p>
          <a:p>
            <a:endParaRPr lang="en-US" sz="2000" dirty="0" smtClean="0"/>
          </a:p>
          <a:p>
            <a:r>
              <a:rPr lang="en-US" sz="2000" dirty="0" smtClean="0"/>
              <a:t>A fault event will be generated – Software decide what to do </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dirty="0" smtClean="0"/>
              <a:t>Teranet and CorePac Access </a:t>
            </a:r>
            <a:r>
              <a:rPr lang="en-US" sz="3600" b="0" dirty="0" smtClean="0"/>
              <a:t>MSMC</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 note about Privilege ID in keyStone devices </a:t>
            </a:r>
            <a:endParaRPr lang="en-US" sz="3600" dirty="0"/>
          </a:p>
        </p:txBody>
      </p:sp>
      <p:sp>
        <p:nvSpPr>
          <p:cNvPr id="5" name="Rectangle 4"/>
          <p:cNvSpPr/>
          <p:nvPr/>
        </p:nvSpPr>
        <p:spPr>
          <a:xfrm>
            <a:off x="914400" y="2274838"/>
            <a:ext cx="7239000" cy="3416320"/>
          </a:xfrm>
          <a:prstGeom prst="rect">
            <a:avLst/>
          </a:prstGeom>
        </p:spPr>
        <p:txBody>
          <a:bodyPr wrap="square">
            <a:spAutoFit/>
          </a:bodyPr>
          <a:lstStyle/>
          <a:p>
            <a:r>
              <a:rPr lang="en-US" sz="2400" dirty="0"/>
              <a:t>Each C66x </a:t>
            </a:r>
            <a:r>
              <a:rPr lang="en-US" sz="2400" dirty="0" smtClean="0"/>
              <a:t>Core </a:t>
            </a:r>
            <a:r>
              <a:rPr lang="en-US" sz="2400" dirty="0"/>
              <a:t>is assigned a unique privilege ID (PrivID) </a:t>
            </a:r>
            <a:r>
              <a:rPr lang="en-US" sz="2400" dirty="0" smtClean="0"/>
              <a:t>value</a:t>
            </a:r>
          </a:p>
          <a:p>
            <a:endParaRPr lang="en-US" sz="2400" dirty="0" smtClean="0"/>
          </a:p>
          <a:p>
            <a:r>
              <a:rPr lang="en-US" sz="2400" dirty="0" smtClean="0"/>
              <a:t>Data </a:t>
            </a:r>
            <a:r>
              <a:rPr lang="en-US" sz="2400" dirty="0"/>
              <a:t>I/O masters are assigned one </a:t>
            </a:r>
            <a:r>
              <a:rPr lang="en-US" sz="2400" dirty="0" smtClean="0"/>
              <a:t>PrivID, with </a:t>
            </a:r>
            <a:r>
              <a:rPr lang="en-US" sz="2400" dirty="0"/>
              <a:t>the exception of the EDMA, which inherits the PrivID value of the master that configures it for each transfer</a:t>
            </a:r>
            <a:r>
              <a:rPr lang="en-US" sz="2400" dirty="0" smtClean="0"/>
              <a:t>.</a:t>
            </a:r>
          </a:p>
          <a:p>
            <a:endParaRPr lang="en-US" sz="2400" dirty="0"/>
          </a:p>
          <a:p>
            <a:r>
              <a:rPr lang="en-US" sz="2400" dirty="0"/>
              <a:t>There are 16 total PrivID values supported in KeyStone devices</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Privilege ID Settings</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Access the MSMC from the Teranet (MSMC slave ports)</a:t>
            </a:r>
            <a:endParaRPr lang="en-US" sz="3600" dirty="0"/>
          </a:p>
        </p:txBody>
      </p:sp>
      <p:sp>
        <p:nvSpPr>
          <p:cNvPr id="5" name="Rectangle 4"/>
          <p:cNvSpPr/>
          <p:nvPr/>
        </p:nvSpPr>
        <p:spPr>
          <a:xfrm>
            <a:off x="762000" y="1524000"/>
            <a:ext cx="7239000" cy="4862870"/>
          </a:xfrm>
          <a:prstGeom prst="rect">
            <a:avLst/>
          </a:prstGeom>
        </p:spPr>
        <p:txBody>
          <a:bodyPr wrap="square">
            <a:spAutoFit/>
          </a:bodyPr>
          <a:lstStyle/>
          <a:p>
            <a:endParaRPr lang="en-US" sz="2400" dirty="0" smtClean="0"/>
          </a:p>
          <a:p>
            <a:r>
              <a:rPr lang="en-US" sz="2200" dirty="0" smtClean="0"/>
              <a:t>SES (slave port External Memory) access addresses 0x8000 0000 to address 0xffff ffff</a:t>
            </a:r>
          </a:p>
          <a:p>
            <a:endParaRPr lang="en-US" sz="2200" dirty="0" smtClean="0"/>
          </a:p>
          <a:p>
            <a:r>
              <a:rPr lang="en-US" sz="2200" dirty="0" smtClean="0"/>
              <a:t>SMS (slave port Shared SRAM) access addresses  0x0c000 0000 to 0x7fff ffff</a:t>
            </a:r>
          </a:p>
          <a:p>
            <a:endParaRPr lang="en-US" sz="2200" dirty="0" smtClean="0"/>
          </a:p>
          <a:p>
            <a:r>
              <a:rPr lang="en-US" sz="2200" dirty="0" smtClean="0"/>
              <a:t>For access via the TeraNet, there are 16 sets of MPAX registers for System Slave Memory port and 16 sets of MPAX register for System Slave External port. Each set has 8 registers (8 for SES set and 8 for SMS set)</a:t>
            </a:r>
          </a:p>
          <a:p>
            <a:endParaRPr lang="en-US" sz="2200" dirty="0"/>
          </a:p>
          <a:p>
            <a:r>
              <a:rPr lang="en-US" sz="2200" dirty="0" smtClean="0"/>
              <a:t>Each one set of the 16 sets corresponds to a different Privilege ID .</a:t>
            </a:r>
            <a:endParaRPr lang="en-US"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SES and SMS PMAX Reset Values</a:t>
            </a:r>
            <a:endParaRPr lang="en-US" sz="3600" dirty="0"/>
          </a:p>
        </p:txBody>
      </p:sp>
      <p:sp>
        <p:nvSpPr>
          <p:cNvPr id="5" name="Rectangle 4"/>
          <p:cNvSpPr/>
          <p:nvPr/>
        </p:nvSpPr>
        <p:spPr>
          <a:xfrm>
            <a:off x="914400" y="1447800"/>
            <a:ext cx="7239000" cy="4801314"/>
          </a:xfrm>
          <a:prstGeom prst="rect">
            <a:avLst/>
          </a:prstGeom>
        </p:spPr>
        <p:txBody>
          <a:bodyPr wrap="square">
            <a:spAutoFit/>
          </a:bodyPr>
          <a:lstStyle/>
          <a:p>
            <a:r>
              <a:rPr lang="en-US" dirty="0" smtClean="0"/>
              <a:t>At </a:t>
            </a:r>
            <a:r>
              <a:rPr lang="en-US" dirty="0"/>
              <a:t>reset, the MPAX segment 0 register pair has initial values that set up </a:t>
            </a:r>
            <a:r>
              <a:rPr lang="en-US" dirty="0" smtClean="0"/>
              <a:t>unrestricted  access </a:t>
            </a:r>
            <a:r>
              <a:rPr lang="en-US" dirty="0"/>
              <a:t>to the full MSMC SRAM address space and 2 GB of the EMIF address space</a:t>
            </a:r>
            <a:r>
              <a:rPr lang="en-US" dirty="0" smtClean="0"/>
              <a:t>.</a:t>
            </a:r>
          </a:p>
          <a:p>
            <a:r>
              <a:rPr lang="en-US" dirty="0" smtClean="0"/>
              <a:t> All other </a:t>
            </a:r>
            <a:r>
              <a:rPr lang="en-US" dirty="0"/>
              <a:t>segments come up with the </a:t>
            </a:r>
            <a:r>
              <a:rPr lang="en-US" dirty="0" smtClean="0"/>
              <a:t>permission bits and </a:t>
            </a:r>
            <a:r>
              <a:rPr lang="en-US" dirty="0"/>
              <a:t>size set to 0 </a:t>
            </a:r>
            <a:endParaRPr lang="en-US" dirty="0" smtClean="0"/>
          </a:p>
          <a:p>
            <a:endParaRPr lang="en-US" dirty="0" smtClean="0"/>
          </a:p>
          <a:p>
            <a:r>
              <a:rPr lang="en-US" dirty="0" smtClean="0"/>
              <a:t>For </a:t>
            </a:r>
            <a:r>
              <a:rPr lang="en-US" dirty="0"/>
              <a:t>each PrivID, SMS_MPAXH[0] is reset to 0x0C000017 and </a:t>
            </a:r>
            <a:r>
              <a:rPr lang="en-US" dirty="0" smtClean="0"/>
              <a:t>SMS_MPAXL[0] is </a:t>
            </a:r>
            <a:r>
              <a:rPr lang="en-US" dirty="0"/>
              <a:t>reset to 0x00C000BF, (i.e., segment 0 is sized to 16 MB and matches </a:t>
            </a:r>
            <a:r>
              <a:rPr lang="en-US" dirty="0" smtClean="0"/>
              <a:t>any accesses </a:t>
            </a:r>
            <a:r>
              <a:rPr lang="en-US" dirty="0"/>
              <a:t>to the address range 0x0CXXXXXX).</a:t>
            </a:r>
          </a:p>
          <a:p>
            <a:endParaRPr lang="en-US" dirty="0" smtClean="0"/>
          </a:p>
          <a:p>
            <a:r>
              <a:rPr lang="en-US" dirty="0" smtClean="0"/>
              <a:t>For </a:t>
            </a:r>
            <a:r>
              <a:rPr lang="en-US" dirty="0"/>
              <a:t>each PrivID, SES_MPAXH[0] is reset to 0x8000001E and SES_MPAXL[0] </a:t>
            </a:r>
            <a:r>
              <a:rPr lang="en-US" dirty="0" smtClean="0"/>
              <a:t>is reset </a:t>
            </a:r>
            <a:r>
              <a:rPr lang="en-US" dirty="0"/>
              <a:t>to 0x800000BF, (i.e., the segment 0 is sized to 2 GB and matches any </a:t>
            </a:r>
            <a:r>
              <a:rPr lang="en-US" dirty="0" smtClean="0"/>
              <a:t>accesses to </a:t>
            </a:r>
            <a:r>
              <a:rPr lang="en-US" dirty="0"/>
              <a:t>the address range 0x8XXXXXXX). This 2 GB space starts at the </a:t>
            </a:r>
            <a:r>
              <a:rPr lang="en-US" dirty="0" smtClean="0"/>
              <a:t>external memory </a:t>
            </a:r>
            <a:r>
              <a:rPr lang="en-US" dirty="0"/>
              <a:t>base address of 0x80000000</a:t>
            </a:r>
            <a:r>
              <a:rPr lang="en-US" dirty="0" smtClean="0"/>
              <a:t>.</a:t>
            </a:r>
          </a:p>
          <a:p>
            <a:endParaRPr lang="en-US" dirty="0"/>
          </a:p>
          <a:p>
            <a:r>
              <a:rPr lang="en-US" dirty="0" smtClean="0"/>
              <a:t>SMS_MPAXH </a:t>
            </a:r>
            <a:r>
              <a:rPr lang="en-US" dirty="0"/>
              <a:t>and SMS_MPAXL for segments 1 through 7 come out of reset </a:t>
            </a:r>
            <a:r>
              <a:rPr lang="en-US" dirty="0" smtClean="0"/>
              <a:t>as 0x0C000000 </a:t>
            </a:r>
            <a:r>
              <a:rPr lang="en-US" dirty="0"/>
              <a:t>and 0x00C00000 respectively. SES_MPAXH and SES_MPAXL </a:t>
            </a:r>
            <a:r>
              <a:rPr lang="en-US" dirty="0" smtClean="0"/>
              <a:t>for segments </a:t>
            </a:r>
            <a:r>
              <a:rPr lang="en-US" dirty="0"/>
              <a:t>1 through 7 come out of reset as all zeros.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6" name="Rectangle 5"/>
          <p:cNvSpPr/>
          <p:nvPr/>
        </p:nvSpPr>
        <p:spPr>
          <a:xfrm>
            <a:off x="152400" y="990600"/>
            <a:ext cx="3429000" cy="4524315"/>
          </a:xfrm>
          <a:prstGeom prst="rect">
            <a:avLst/>
          </a:prstGeom>
        </p:spPr>
        <p:txBody>
          <a:bodyPr wrap="square">
            <a:spAutoFit/>
          </a:bodyPr>
          <a:lstStyle/>
          <a:p>
            <a:r>
              <a:rPr lang="en-US" sz="1600" dirty="0"/>
              <a:t>// Map 1 MB from 0x8810_0000 to 0x0_0C00_0000 (XMC)</a:t>
            </a:r>
          </a:p>
          <a:p>
            <a:r>
              <a:rPr lang="en-US" sz="1600" dirty="0"/>
              <a:t>// Use </a:t>
            </a:r>
            <a:r>
              <a:rPr lang="en-US" sz="1600" dirty="0" smtClean="0"/>
              <a:t>segment 3 – can use any segment</a:t>
            </a:r>
            <a:endParaRPr lang="en-US" sz="1600" dirty="0"/>
          </a:p>
          <a:p>
            <a:r>
              <a:rPr lang="en-US" sz="1600" dirty="0"/>
              <a:t>    </a:t>
            </a:r>
            <a:r>
              <a:rPr lang="en-US" sz="1600" dirty="0" err="1"/>
              <a:t>lvMpaxh.segSize</a:t>
            </a:r>
            <a:r>
              <a:rPr lang="en-US" sz="1600" dirty="0"/>
              <a:t> = 0x13; // 1 </a:t>
            </a:r>
            <a:r>
              <a:rPr lang="en-US" sz="1600" dirty="0" smtClean="0"/>
              <a:t>MB see table 7-4</a:t>
            </a:r>
            <a:endParaRPr lang="en-US" sz="1600" dirty="0"/>
          </a:p>
          <a:p>
            <a:r>
              <a:rPr lang="en-US" sz="1600" dirty="0"/>
              <a:t>    </a:t>
            </a:r>
            <a:r>
              <a:rPr lang="en-US" sz="1600" dirty="0" err="1"/>
              <a:t>lvMpaxh.bAddr</a:t>
            </a:r>
            <a:r>
              <a:rPr lang="en-US" sz="1600" dirty="0"/>
              <a:t> = 0x88100; // 32-bit address &gt;&gt; 12</a:t>
            </a:r>
          </a:p>
          <a:p>
            <a:r>
              <a:rPr lang="en-US" sz="1600" dirty="0"/>
              <a:t>CSL_XMC_setXMPAXH(3,&amp;lvMpaxh);</a:t>
            </a:r>
          </a:p>
          <a:p>
            <a:r>
              <a:rPr lang="en-US" sz="1600" dirty="0" err="1"/>
              <a:t>lvMpaxl.ux</a:t>
            </a:r>
            <a:r>
              <a:rPr lang="en-US" sz="1600" dirty="0"/>
              <a:t> = 1;</a:t>
            </a:r>
          </a:p>
          <a:p>
            <a:r>
              <a:rPr lang="en-US" sz="1600" dirty="0" err="1"/>
              <a:t>lvMpaxl.uw</a:t>
            </a:r>
            <a:r>
              <a:rPr lang="en-US" sz="1600" dirty="0"/>
              <a:t> = 1;</a:t>
            </a:r>
          </a:p>
          <a:p>
            <a:r>
              <a:rPr lang="en-US" sz="1600" dirty="0" err="1"/>
              <a:t>lvMpaxl.ur</a:t>
            </a:r>
            <a:r>
              <a:rPr lang="en-US" sz="1600" dirty="0"/>
              <a:t> = 1;</a:t>
            </a:r>
          </a:p>
          <a:p>
            <a:r>
              <a:rPr lang="en-US" sz="1600" dirty="0" err="1"/>
              <a:t>lvMpaxl.sx</a:t>
            </a:r>
            <a:r>
              <a:rPr lang="en-US" sz="1600" dirty="0"/>
              <a:t> = 1;</a:t>
            </a:r>
          </a:p>
          <a:p>
            <a:r>
              <a:rPr lang="en-US" sz="1600" dirty="0" err="1"/>
              <a:t>lvMpaxl.sw</a:t>
            </a:r>
            <a:r>
              <a:rPr lang="en-US" sz="1600" dirty="0"/>
              <a:t> = 1;</a:t>
            </a:r>
          </a:p>
          <a:p>
            <a:r>
              <a:rPr lang="en-US" sz="1600" dirty="0"/>
              <a:t>lvMpaxl.sr = 1;</a:t>
            </a:r>
          </a:p>
          <a:p>
            <a:r>
              <a:rPr lang="en-US" sz="1600" dirty="0" err="1"/>
              <a:t>lvMpaxl.rAddr</a:t>
            </a:r>
            <a:r>
              <a:rPr lang="en-US" sz="1600" dirty="0"/>
              <a:t> = 0x00C000; // 36-bit address &gt;&gt; 12</a:t>
            </a:r>
          </a:p>
          <a:p>
            <a:r>
              <a:rPr lang="en-US" sz="1600" dirty="0"/>
              <a:t>CSL_XMC_setXMPAXL(3,&amp;lvMpaxl);</a:t>
            </a:r>
          </a:p>
        </p:txBody>
      </p:sp>
      <p:grpSp>
        <p:nvGrpSpPr>
          <p:cNvPr id="73" name="Group 88"/>
          <p:cNvGrpSpPr/>
          <p:nvPr/>
        </p:nvGrpSpPr>
        <p:grpSpPr>
          <a:xfrm>
            <a:off x="2895600"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93"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9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92491"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95800"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34200" y="5105400"/>
            <a:ext cx="9144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7010400" y="4953000"/>
            <a:ext cx="838200" cy="15240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5" name="Rectangle 4"/>
          <p:cNvSpPr/>
          <p:nvPr/>
        </p:nvSpPr>
        <p:spPr>
          <a:xfrm>
            <a:off x="533400" y="1447800"/>
            <a:ext cx="7696200" cy="3693319"/>
          </a:xfrm>
          <a:prstGeom prst="rect">
            <a:avLst/>
          </a:prstGeom>
        </p:spPr>
        <p:txBody>
          <a:bodyPr wrap="square">
            <a:spAutoFit/>
          </a:bodyPr>
          <a:lstStyle/>
          <a:p>
            <a:r>
              <a:rPr lang="en-US" dirty="0"/>
              <a:t>// Map 4 KB from 0x2100_0000 to 0x1_0000_0000 (XMC)</a:t>
            </a:r>
          </a:p>
          <a:p>
            <a:r>
              <a:rPr lang="en-US" dirty="0"/>
              <a:t>// Use segment </a:t>
            </a:r>
            <a:r>
              <a:rPr lang="en-US" dirty="0" smtClean="0"/>
              <a:t>2 or any other segment </a:t>
            </a:r>
            <a:endParaRPr lang="en-US" dirty="0"/>
          </a:p>
          <a:p>
            <a:r>
              <a:rPr lang="en-US" dirty="0"/>
              <a:t>    </a:t>
            </a:r>
            <a:r>
              <a:rPr lang="en-US" dirty="0" err="1"/>
              <a:t>lvMpaxh.segSize</a:t>
            </a:r>
            <a:r>
              <a:rPr lang="en-US" dirty="0"/>
              <a:t> = 0xB; // 4 </a:t>
            </a:r>
            <a:r>
              <a:rPr lang="en-US" dirty="0" smtClean="0"/>
              <a:t>KB – see table 7-4 of CorePac</a:t>
            </a:r>
            <a:endParaRPr lang="en-US" dirty="0"/>
          </a:p>
          <a:p>
            <a:r>
              <a:rPr lang="en-US" dirty="0"/>
              <a:t>    </a:t>
            </a:r>
            <a:r>
              <a:rPr lang="en-US" dirty="0" err="1"/>
              <a:t>lvMpaxh.bAddr</a:t>
            </a:r>
            <a:r>
              <a:rPr lang="en-US" dirty="0"/>
              <a:t> = 0x21000; // 32-bit address &gt;&gt; 12</a:t>
            </a:r>
          </a:p>
          <a:p>
            <a:r>
              <a:rPr lang="en-US" dirty="0"/>
              <a:t>CSL_XMC_setXMPAXH(2,&amp;lvMpaxh);</a:t>
            </a:r>
          </a:p>
          <a:p>
            <a:r>
              <a:rPr lang="en-US" dirty="0" err="1"/>
              <a:t>lvMpaxl.ux</a:t>
            </a:r>
            <a:r>
              <a:rPr lang="en-US" dirty="0"/>
              <a:t> = 1;</a:t>
            </a:r>
          </a:p>
          <a:p>
            <a:r>
              <a:rPr lang="en-US" dirty="0" err="1"/>
              <a:t>lvMpaxl.uw</a:t>
            </a:r>
            <a:r>
              <a:rPr lang="en-US" dirty="0"/>
              <a:t> = 1;</a:t>
            </a:r>
          </a:p>
          <a:p>
            <a:r>
              <a:rPr lang="en-US" dirty="0" err="1"/>
              <a:t>lvMpaxl.ur</a:t>
            </a:r>
            <a:r>
              <a:rPr lang="en-US" dirty="0"/>
              <a:t> = 1;</a:t>
            </a:r>
          </a:p>
          <a:p>
            <a:r>
              <a:rPr lang="en-US" dirty="0" err="1"/>
              <a:t>lvMpaxl.sx</a:t>
            </a:r>
            <a:r>
              <a:rPr lang="en-US" dirty="0"/>
              <a:t> = 1;</a:t>
            </a:r>
          </a:p>
          <a:p>
            <a:r>
              <a:rPr lang="en-US" dirty="0" err="1"/>
              <a:t>lvMpaxl.sw</a:t>
            </a:r>
            <a:r>
              <a:rPr lang="en-US" dirty="0"/>
              <a:t> = 1;</a:t>
            </a:r>
          </a:p>
          <a:p>
            <a:r>
              <a:rPr lang="en-US" dirty="0"/>
              <a:t>lvMpaxl.sr = 1;</a:t>
            </a:r>
          </a:p>
          <a:p>
            <a:r>
              <a:rPr lang="en-US" dirty="0" err="1"/>
              <a:t>lvMpaxl.rAddr</a:t>
            </a:r>
            <a:r>
              <a:rPr lang="en-US" dirty="0"/>
              <a:t> = 0x100000; // 36-bit address &gt;&gt; 12</a:t>
            </a:r>
          </a:p>
          <a:p>
            <a:r>
              <a:rPr lang="en-US" dirty="0"/>
              <a:t>CSL_XMC_setXMPAXL(2,&amp;lvMpaxl);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r>
              <a:rPr lang="en-US" sz="2800" dirty="0" smtClean="0"/>
              <a:t>Purpose of MPAX part of XMC</a:t>
            </a:r>
          </a:p>
          <a:p>
            <a:r>
              <a:rPr lang="en-US" sz="2800" dirty="0" smtClean="0"/>
              <a:t>CorePac MPAX registers</a:t>
            </a:r>
          </a:p>
          <a:p>
            <a:r>
              <a:rPr lang="en-US" sz="2800" dirty="0" smtClean="0"/>
              <a:t>CorePac MAR registers</a:t>
            </a:r>
          </a:p>
          <a:p>
            <a:r>
              <a:rPr lang="en-US" sz="2800" dirty="0" smtClean="0"/>
              <a:t>Teranet Access MPAX registers</a:t>
            </a:r>
          </a:p>
          <a:p>
            <a:r>
              <a:rPr lang="en-US" sz="2800" dirty="0" smtClean="0"/>
              <a:t>Real code examples</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MPAX registers for 1GB for each core</a:t>
            </a:r>
            <a:endParaRPr lang="en-US" sz="3600" dirty="0"/>
          </a:p>
        </p:txBody>
      </p:sp>
      <p:sp>
        <p:nvSpPr>
          <p:cNvPr id="5" name="Rectangle 4"/>
          <p:cNvSpPr/>
          <p:nvPr/>
        </p:nvSpPr>
        <p:spPr>
          <a:xfrm>
            <a:off x="533400" y="1524000"/>
            <a:ext cx="7696200" cy="5016758"/>
          </a:xfrm>
          <a:prstGeom prst="rect">
            <a:avLst/>
          </a:prstGeom>
        </p:spPr>
        <p:txBody>
          <a:bodyPr wrap="square">
            <a:spAutoFit/>
          </a:bodyPr>
          <a:lstStyle/>
          <a:p>
            <a:r>
              <a:rPr lang="en-US" sz="2000" dirty="0" smtClean="0"/>
              <a:t>// Map 1 </a:t>
            </a:r>
            <a:r>
              <a:rPr lang="en-US" sz="2000" dirty="0" smtClean="0"/>
              <a:t>GB </a:t>
            </a:r>
            <a:r>
              <a:rPr lang="en-US" sz="2000" dirty="0" smtClean="0"/>
              <a:t>from </a:t>
            </a:r>
            <a:r>
              <a:rPr lang="en-US" sz="2000" dirty="0" smtClean="0"/>
              <a:t>0x8000_0000 to 8 different addresses in the external memory</a:t>
            </a:r>
            <a:endParaRPr lang="en-US" sz="2000" dirty="0" smtClean="0"/>
          </a:p>
          <a:p>
            <a:r>
              <a:rPr lang="en-US" sz="2000" dirty="0" smtClean="0"/>
              <a:t>// </a:t>
            </a:r>
            <a:r>
              <a:rPr lang="en-US" sz="2000" dirty="0" smtClean="0"/>
              <a:t>The purpose is to </a:t>
            </a:r>
            <a:r>
              <a:rPr lang="en-US" sz="2000" dirty="0" smtClean="0"/>
              <a:t>give each core different physical address but have the same logical address</a:t>
            </a:r>
            <a:endParaRPr lang="en-US" sz="2000" dirty="0" smtClean="0"/>
          </a:p>
          <a:p>
            <a:r>
              <a:rPr lang="en-US" sz="2000" dirty="0" err="1" smtClean="0"/>
              <a:t>lvSesMpaxh.segSz</a:t>
            </a:r>
            <a:r>
              <a:rPr lang="en-US" sz="2000" dirty="0" smtClean="0"/>
              <a:t> </a:t>
            </a:r>
            <a:r>
              <a:rPr lang="en-US" sz="2000" dirty="0" smtClean="0"/>
              <a:t>= </a:t>
            </a:r>
            <a:r>
              <a:rPr lang="en-US" sz="2000" dirty="0" smtClean="0"/>
              <a:t>0x1D;  //  1GB   </a:t>
            </a:r>
            <a:endParaRPr lang="en-US" sz="2000" dirty="0" smtClean="0"/>
          </a:p>
          <a:p>
            <a:r>
              <a:rPr lang="en-US" sz="2000" dirty="0" smtClean="0"/>
              <a:t>    </a:t>
            </a:r>
            <a:r>
              <a:rPr lang="en-US" sz="2000" dirty="0" err="1" smtClean="0"/>
              <a:t>lvSesMpaxh.baddr</a:t>
            </a:r>
            <a:r>
              <a:rPr lang="en-US" sz="2000" dirty="0" smtClean="0"/>
              <a:t> = </a:t>
            </a:r>
            <a:r>
              <a:rPr lang="en-US" sz="2000" dirty="0" smtClean="0"/>
              <a:t>0x2; </a:t>
            </a:r>
            <a:r>
              <a:rPr lang="en-US" sz="2000" dirty="0" smtClean="0"/>
              <a:t>// </a:t>
            </a:r>
            <a:r>
              <a:rPr lang="en-US" sz="2000" dirty="0" smtClean="0"/>
              <a:t>0x8000 0000 32-bit </a:t>
            </a:r>
            <a:r>
              <a:rPr lang="en-US" sz="2000" dirty="0" smtClean="0"/>
              <a:t>address &gt;&gt; </a:t>
            </a:r>
            <a:r>
              <a:rPr lang="en-US" sz="2000" dirty="0" smtClean="0"/>
              <a:t>30</a:t>
            </a:r>
            <a:endParaRPr lang="en-US" sz="2000" dirty="0" smtClean="0"/>
          </a:p>
          <a:p>
            <a:r>
              <a:rPr lang="en-US" sz="2000" dirty="0" err="1" smtClean="0"/>
              <a:t>CSL_MSMC_setSESMPAXH</a:t>
            </a:r>
            <a:r>
              <a:rPr lang="en-US" sz="2000" dirty="0" smtClean="0"/>
              <a:t>(10,2,&amp;lvSesMpaxh</a:t>
            </a:r>
            <a:r>
              <a:rPr lang="en-US" sz="2000" dirty="0" smtClean="0"/>
              <a:t>);</a:t>
            </a:r>
          </a:p>
          <a:p>
            <a:r>
              <a:rPr lang="en-US" sz="2000" dirty="0" smtClean="0"/>
              <a:t>//   For each core chose a different setting, start at core 0</a:t>
            </a:r>
            <a:endParaRPr lang="en-US" sz="2000" dirty="0" smtClean="0"/>
          </a:p>
          <a:p>
            <a:r>
              <a:rPr lang="en-US" sz="2000" dirty="0" err="1" smtClean="0"/>
              <a:t>lvSesMpaxl.raddr</a:t>
            </a:r>
            <a:r>
              <a:rPr lang="en-US" sz="2000" dirty="0" smtClean="0"/>
              <a:t> </a:t>
            </a:r>
            <a:r>
              <a:rPr lang="en-US" sz="2000" dirty="0" smtClean="0"/>
              <a:t>= </a:t>
            </a:r>
            <a:r>
              <a:rPr lang="en-US" sz="2000" dirty="0" smtClean="0"/>
              <a:t>0x20; </a:t>
            </a:r>
            <a:r>
              <a:rPr lang="en-US" sz="2000" dirty="0" smtClean="0"/>
              <a:t>// </a:t>
            </a:r>
            <a:r>
              <a:rPr lang="en-US" sz="2000" dirty="0" smtClean="0"/>
              <a:t>8 0000 0000 36-bit  </a:t>
            </a:r>
            <a:r>
              <a:rPr lang="en-US" sz="2000" dirty="0" smtClean="0"/>
              <a:t>&gt;&gt; </a:t>
            </a:r>
            <a:r>
              <a:rPr lang="en-US" sz="2000" dirty="0" smtClean="0"/>
              <a:t>30   core 0</a:t>
            </a:r>
          </a:p>
          <a:p>
            <a:r>
              <a:rPr lang="en-US" sz="2000" dirty="0" err="1" smtClean="0"/>
              <a:t>lvSesMpaxl.raddr</a:t>
            </a:r>
            <a:r>
              <a:rPr lang="en-US" sz="2000" dirty="0" smtClean="0"/>
              <a:t> = </a:t>
            </a:r>
            <a:r>
              <a:rPr lang="en-US" sz="2000" dirty="0" smtClean="0"/>
              <a:t>0x21; </a:t>
            </a:r>
            <a:r>
              <a:rPr lang="en-US" sz="2000" dirty="0" smtClean="0"/>
              <a:t>// 8 4</a:t>
            </a:r>
            <a:r>
              <a:rPr lang="en-US" sz="2000" dirty="0" smtClean="0"/>
              <a:t>000 </a:t>
            </a:r>
            <a:r>
              <a:rPr lang="en-US" sz="2000" dirty="0" smtClean="0"/>
              <a:t>0000 36-bit </a:t>
            </a:r>
            <a:r>
              <a:rPr lang="en-US" sz="2000" dirty="0" smtClean="0"/>
              <a:t> </a:t>
            </a:r>
            <a:r>
              <a:rPr lang="en-US" sz="2000" dirty="0" smtClean="0"/>
              <a:t>&gt;&gt; </a:t>
            </a:r>
            <a:r>
              <a:rPr lang="en-US" sz="2000" dirty="0" smtClean="0"/>
              <a:t>30  core 1</a:t>
            </a:r>
          </a:p>
          <a:p>
            <a:r>
              <a:rPr lang="en-US" sz="2000" dirty="0" err="1" smtClean="0"/>
              <a:t>lvSesMpaxl.raddr</a:t>
            </a:r>
            <a:r>
              <a:rPr lang="en-US" sz="2000" dirty="0" smtClean="0"/>
              <a:t> = </a:t>
            </a:r>
            <a:r>
              <a:rPr lang="en-US" sz="2000" dirty="0" smtClean="0"/>
              <a:t>0x22; </a:t>
            </a:r>
            <a:r>
              <a:rPr lang="en-US" sz="2000" dirty="0" smtClean="0"/>
              <a:t>// 8 8</a:t>
            </a:r>
            <a:r>
              <a:rPr lang="en-US" sz="2000" dirty="0" smtClean="0"/>
              <a:t>000 </a:t>
            </a:r>
            <a:r>
              <a:rPr lang="en-US" sz="2000" dirty="0" smtClean="0"/>
              <a:t>0000 36-bit </a:t>
            </a:r>
            <a:r>
              <a:rPr lang="en-US" sz="2000" dirty="0" smtClean="0"/>
              <a:t> </a:t>
            </a:r>
            <a:r>
              <a:rPr lang="en-US" sz="2000" dirty="0" smtClean="0"/>
              <a:t>&gt;&gt; </a:t>
            </a:r>
            <a:r>
              <a:rPr lang="en-US" sz="2000" dirty="0" smtClean="0"/>
              <a:t>30  core 2</a:t>
            </a:r>
            <a:endParaRPr lang="en-US" sz="2000" dirty="0" smtClean="0"/>
          </a:p>
          <a:p>
            <a:r>
              <a:rPr lang="en-US" sz="2000" dirty="0" err="1" smtClean="0"/>
              <a:t>lvSesMpaxl.raddr</a:t>
            </a:r>
            <a:r>
              <a:rPr lang="en-US" sz="2000" dirty="0" smtClean="0"/>
              <a:t> = </a:t>
            </a:r>
            <a:r>
              <a:rPr lang="en-US" sz="2000" dirty="0" smtClean="0"/>
              <a:t>0x23; </a:t>
            </a:r>
            <a:r>
              <a:rPr lang="en-US" sz="2000" dirty="0" smtClean="0"/>
              <a:t>// 8 </a:t>
            </a:r>
            <a:r>
              <a:rPr lang="en-US" sz="2000" dirty="0" smtClean="0"/>
              <a:t>C000 </a:t>
            </a:r>
            <a:r>
              <a:rPr lang="en-US" sz="2000" dirty="0" smtClean="0"/>
              <a:t>0000 36-bit </a:t>
            </a:r>
            <a:r>
              <a:rPr lang="en-US" sz="2000" dirty="0" smtClean="0"/>
              <a:t> </a:t>
            </a:r>
            <a:r>
              <a:rPr lang="en-US" sz="2000" dirty="0" smtClean="0"/>
              <a:t>&gt;&gt; </a:t>
            </a:r>
            <a:r>
              <a:rPr lang="en-US" sz="2000" dirty="0" smtClean="0"/>
              <a:t>30  core 3</a:t>
            </a:r>
            <a:endParaRPr lang="en-US" sz="2000" dirty="0" smtClean="0"/>
          </a:p>
          <a:p>
            <a:r>
              <a:rPr lang="en-US" sz="2000" dirty="0" smtClean="0"/>
              <a:t>…</a:t>
            </a:r>
          </a:p>
          <a:p>
            <a:r>
              <a:rPr lang="en-US" sz="2000" dirty="0" err="1" smtClean="0"/>
              <a:t>lvSesMpaxl.raddr</a:t>
            </a:r>
            <a:r>
              <a:rPr lang="en-US" sz="2000" dirty="0" smtClean="0"/>
              <a:t> = </a:t>
            </a:r>
            <a:r>
              <a:rPr lang="en-US" sz="2000" dirty="0" smtClean="0"/>
              <a:t>0x27; </a:t>
            </a:r>
            <a:r>
              <a:rPr lang="en-US" sz="2000" dirty="0" smtClean="0"/>
              <a:t>// </a:t>
            </a:r>
            <a:r>
              <a:rPr lang="en-US" sz="2000" dirty="0" smtClean="0"/>
              <a:t>9 C000 </a:t>
            </a:r>
            <a:r>
              <a:rPr lang="en-US" sz="2000" dirty="0" smtClean="0"/>
              <a:t>0000 36-bit </a:t>
            </a:r>
            <a:r>
              <a:rPr lang="en-US" sz="2000" dirty="0" smtClean="0"/>
              <a:t>&gt;&gt; 30  core 7</a:t>
            </a:r>
            <a:endParaRPr lang="en-US" sz="2000" dirty="0" smtClean="0"/>
          </a:p>
          <a:p>
            <a:endParaRPr lang="en-US" sz="2000" dirty="0" smtClean="0"/>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fontScale="90000"/>
          </a:bodyPr>
          <a:lstStyle/>
          <a:p>
            <a:r>
              <a:rPr lang="en-US" sz="3600" dirty="0" smtClean="0"/>
              <a:t>Configure the SES MPAX registers for </a:t>
            </a:r>
            <a:r>
              <a:rPr lang="en-US" sz="3600" dirty="0" smtClean="0"/>
              <a:t>Non cached 1M of MSMC shared memory</a:t>
            </a:r>
            <a:r>
              <a:rPr lang="en-US" sz="3600" dirty="0" smtClean="0"/>
              <a:t>– </a:t>
            </a:r>
            <a:r>
              <a:rPr lang="en-US" sz="3600" dirty="0" smtClean="0"/>
              <a:t>actual code</a:t>
            </a:r>
            <a:endParaRPr lang="en-US" sz="3600" dirty="0"/>
          </a:p>
        </p:txBody>
      </p:sp>
      <p:sp>
        <p:nvSpPr>
          <p:cNvPr id="5" name="Rectangle 4"/>
          <p:cNvSpPr/>
          <p:nvPr/>
        </p:nvSpPr>
        <p:spPr>
          <a:xfrm>
            <a:off x="533400" y="1981200"/>
            <a:ext cx="7696200" cy="4401205"/>
          </a:xfrm>
          <a:prstGeom prst="rect">
            <a:avLst/>
          </a:prstGeom>
        </p:spPr>
        <p:txBody>
          <a:bodyPr wrap="square">
            <a:spAutoFit/>
          </a:bodyPr>
          <a:lstStyle/>
          <a:p>
            <a:r>
              <a:rPr lang="en-US" sz="2000" dirty="0" smtClean="0"/>
              <a:t>// Map 1 MB from 0x8800_0000 to 0x0_0C10_0000 (MSMC)</a:t>
            </a:r>
          </a:p>
          <a:p>
            <a:r>
              <a:rPr lang="en-US" sz="2000" dirty="0" smtClean="0"/>
              <a:t>// </a:t>
            </a:r>
            <a:r>
              <a:rPr lang="en-US" sz="2000" dirty="0" smtClean="0"/>
              <a:t>The purpose is to reach MSMC that is not cacheable or pre-fetch</a:t>
            </a:r>
          </a:p>
          <a:p>
            <a:r>
              <a:rPr lang="en-US" sz="2000" dirty="0" smtClean="0"/>
              <a:t>//See MAR registers later</a:t>
            </a:r>
          </a:p>
          <a:p>
            <a:r>
              <a:rPr lang="en-US" sz="2000" dirty="0" smtClean="0"/>
              <a:t>    </a:t>
            </a:r>
            <a:r>
              <a:rPr lang="en-US" sz="2000" dirty="0" err="1" smtClean="0"/>
              <a:t>lvSesMpaxh.segSz</a:t>
            </a:r>
            <a:r>
              <a:rPr lang="en-US" sz="2000" dirty="0" smtClean="0"/>
              <a:t> = 0x13;</a:t>
            </a:r>
          </a:p>
          <a:p>
            <a:r>
              <a:rPr lang="en-US" sz="2000" dirty="0" smtClean="0"/>
              <a:t>    </a:t>
            </a:r>
            <a:r>
              <a:rPr lang="en-US" sz="2000" dirty="0" err="1" smtClean="0"/>
              <a:t>lvSesMpaxh.baddr</a:t>
            </a:r>
            <a:r>
              <a:rPr lang="en-US" sz="2000" dirty="0" smtClean="0"/>
              <a:t> = 0x88100; // 32-bit address &gt;&gt; 12</a:t>
            </a:r>
          </a:p>
          <a:p>
            <a:r>
              <a:rPr lang="en-US" sz="2000" dirty="0" err="1" smtClean="0"/>
              <a:t>CSL_MSMC_setSESMPAXH</a:t>
            </a:r>
            <a:r>
              <a:rPr lang="en-US" sz="2000" dirty="0" smtClean="0"/>
              <a:t>(10,2,&amp;lvSesMpaxh);</a:t>
            </a:r>
          </a:p>
          <a:p>
            <a:r>
              <a:rPr lang="en-US" sz="2000" dirty="0" err="1" smtClean="0"/>
              <a:t>lvSesMpaxl.ux</a:t>
            </a:r>
            <a:r>
              <a:rPr lang="en-US" sz="2000" dirty="0" smtClean="0"/>
              <a:t> = 1;</a:t>
            </a:r>
          </a:p>
          <a:p>
            <a:r>
              <a:rPr lang="en-US" sz="2000" dirty="0" err="1" smtClean="0"/>
              <a:t>lvSesMpaxl.uw</a:t>
            </a:r>
            <a:r>
              <a:rPr lang="en-US" sz="2000" dirty="0" smtClean="0"/>
              <a:t> = 1;</a:t>
            </a:r>
          </a:p>
          <a:p>
            <a:r>
              <a:rPr lang="en-US" sz="2000" dirty="0" err="1" smtClean="0"/>
              <a:t>lvSesMpaxl.ur</a:t>
            </a:r>
            <a:r>
              <a:rPr lang="en-US" sz="2000" dirty="0" smtClean="0"/>
              <a:t> = 1;</a:t>
            </a:r>
          </a:p>
          <a:p>
            <a:r>
              <a:rPr lang="en-US" sz="2000" dirty="0" err="1" smtClean="0"/>
              <a:t>lvSesMpaxl.sx</a:t>
            </a:r>
            <a:r>
              <a:rPr lang="en-US" sz="2000" dirty="0" smtClean="0"/>
              <a:t> = 1;</a:t>
            </a:r>
          </a:p>
          <a:p>
            <a:r>
              <a:rPr lang="en-US" sz="2000" dirty="0" err="1" smtClean="0"/>
              <a:t>lvSesMpaxl.sw</a:t>
            </a:r>
            <a:r>
              <a:rPr lang="en-US" sz="2000" dirty="0" smtClean="0"/>
              <a:t> = 1;</a:t>
            </a:r>
          </a:p>
          <a:p>
            <a:r>
              <a:rPr lang="en-US" sz="2000" dirty="0" smtClean="0"/>
              <a:t>lvSesMpaxl.sr = 1;</a:t>
            </a:r>
          </a:p>
          <a:p>
            <a:r>
              <a:rPr lang="en-US" sz="2000" dirty="0" err="1" smtClean="0"/>
              <a:t>lvSesMpaxl.raddr</a:t>
            </a:r>
            <a:r>
              <a:rPr lang="en-US" sz="2000" dirty="0" smtClean="0"/>
              <a:t> = 0x00C000; // 36-bit address &gt;&gt; 12</a:t>
            </a:r>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6" name="Rectangle 5"/>
          <p:cNvSpPr/>
          <p:nvPr/>
        </p:nvSpPr>
        <p:spPr>
          <a:xfrm>
            <a:off x="990600" y="1859340"/>
            <a:ext cx="7391400" cy="2308324"/>
          </a:xfrm>
          <a:prstGeom prst="rect">
            <a:avLst/>
          </a:prstGeom>
        </p:spPr>
        <p:txBody>
          <a:bodyPr wrap="square">
            <a:spAutoFit/>
          </a:bodyPr>
          <a:lstStyle/>
          <a:p>
            <a:r>
              <a:rPr lang="en-US" dirty="0" err="1"/>
              <a:t>lvMarPtr</a:t>
            </a:r>
            <a:r>
              <a:rPr lang="en-US" dirty="0"/>
              <a:t> = (</a:t>
            </a:r>
            <a:r>
              <a:rPr lang="en-US" b="1" dirty="0"/>
              <a:t>volatile uint32_t*)0x018480030; // MAR12 (0x0C00_0000:0x0CFF_FFFF)</a:t>
            </a:r>
          </a:p>
          <a:p>
            <a:r>
              <a:rPr lang="en-US" dirty="0"/>
              <a:t>// Set MAR attributes for MAR12</a:t>
            </a:r>
          </a:p>
          <a:p>
            <a:r>
              <a:rPr lang="en-US" dirty="0" err="1"/>
              <a:t>lvMar</a:t>
            </a:r>
            <a:r>
              <a:rPr lang="en-US" dirty="0"/>
              <a:t> = 1;</a:t>
            </a:r>
          </a:p>
          <a:p>
            <a:r>
              <a:rPr lang="en-US" b="1" dirty="0"/>
              <a:t>#</a:t>
            </a:r>
            <a:r>
              <a:rPr lang="en-US" b="1" dirty="0" err="1"/>
              <a:t>ifdef</a:t>
            </a:r>
            <a:r>
              <a:rPr lang="en-US" b="1" dirty="0"/>
              <a:t> MY_ENABLE_PREFETCH</a:t>
            </a:r>
          </a:p>
          <a:p>
            <a:r>
              <a:rPr lang="en-US" dirty="0" err="1"/>
              <a:t>lvMar</a:t>
            </a:r>
            <a:r>
              <a:rPr lang="en-US" dirty="0"/>
              <a:t> = </a:t>
            </a:r>
            <a:r>
              <a:rPr lang="en-US" dirty="0" err="1"/>
              <a:t>lvMar</a:t>
            </a:r>
            <a:r>
              <a:rPr lang="en-US" dirty="0"/>
              <a:t> | 8;</a:t>
            </a:r>
          </a:p>
          <a:p>
            <a:r>
              <a:rPr lang="en-US" b="1" dirty="0"/>
              <a:t>#</a:t>
            </a:r>
            <a:r>
              <a:rPr lang="en-US" b="1" dirty="0" err="1"/>
              <a:t>endif</a:t>
            </a:r>
            <a:endParaRPr lang="en-US" b="1" dirty="0"/>
          </a:p>
          <a:p>
            <a:r>
              <a:rPr lang="en-US" dirty="0" smtClean="0"/>
              <a:t>*</a:t>
            </a:r>
            <a:r>
              <a:rPr lang="en-US" dirty="0" err="1"/>
              <a:t>lvMarPtr</a:t>
            </a:r>
            <a:r>
              <a:rPr lang="en-US" dirty="0"/>
              <a:t> = </a:t>
            </a:r>
            <a:r>
              <a:rPr lang="en-US" dirty="0" err="1"/>
              <a:t>lvMar</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3" name="Rectangle 2"/>
          <p:cNvSpPr/>
          <p:nvPr/>
        </p:nvSpPr>
        <p:spPr>
          <a:xfrm>
            <a:off x="609600" y="1997839"/>
            <a:ext cx="7696200" cy="2585323"/>
          </a:xfrm>
          <a:prstGeom prst="rect">
            <a:avLst/>
          </a:prstGeom>
        </p:spPr>
        <p:txBody>
          <a:bodyPr wrap="square">
            <a:spAutoFit/>
          </a:bodyPr>
          <a:lstStyle/>
          <a:p>
            <a:r>
              <a:rPr lang="en-US" dirty="0"/>
              <a:t>// Set MAR attributes for MAR136:MAR143 (0x8800_0000:0x8FFF_FFFF</a:t>
            </a:r>
            <a:r>
              <a:rPr lang="en-US" dirty="0" smtClean="0"/>
              <a:t>)</a:t>
            </a:r>
          </a:p>
          <a:p>
            <a:r>
              <a:rPr lang="en-US" dirty="0" smtClean="0"/>
              <a:t>//This is the region that </a:t>
            </a:r>
            <a:endParaRPr lang="en-US" dirty="0"/>
          </a:p>
          <a:p>
            <a:r>
              <a:rPr lang="en-US" b="1" dirty="0"/>
              <a:t>for (i=0; i&lt;8; i++)</a:t>
            </a:r>
          </a:p>
          <a:p>
            <a:r>
              <a:rPr lang="en-US" dirty="0"/>
              <a:t>{</a:t>
            </a:r>
          </a:p>
          <a:p>
            <a:r>
              <a:rPr lang="en-US" dirty="0" err="1"/>
              <a:t>lvMar</a:t>
            </a:r>
            <a:r>
              <a:rPr lang="en-US" dirty="0"/>
              <a:t> = 0;</a:t>
            </a:r>
          </a:p>
          <a:p>
            <a:r>
              <a:rPr lang="en-US" dirty="0"/>
              <a:t>*</a:t>
            </a:r>
            <a:r>
              <a:rPr lang="en-US" dirty="0" err="1"/>
              <a:t>lvMarPtr</a:t>
            </a:r>
            <a:r>
              <a:rPr lang="en-US" dirty="0"/>
              <a:t> = </a:t>
            </a:r>
            <a:r>
              <a:rPr lang="en-US" dirty="0" err="1"/>
              <a:t>lvMar</a:t>
            </a:r>
            <a:r>
              <a:rPr lang="en-US" dirty="0"/>
              <a:t>;</a:t>
            </a:r>
          </a:p>
          <a:p>
            <a:r>
              <a:rPr lang="en-US" dirty="0" err="1"/>
              <a:t>lvMarPtr</a:t>
            </a:r>
            <a:r>
              <a:rPr lang="en-US" dirty="0"/>
              <a:t>++;</a:t>
            </a:r>
          </a:p>
          <a:p>
            <a:r>
              <a:rPr lang="en-US" dirty="0"/>
              <a:t>//CACHE_disableCaching(136+i);</a:t>
            </a:r>
          </a:p>
          <a:p>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Memory Translation</a:t>
            </a:r>
            <a:endParaRPr lang="en-US" sz="3600" dirty="0"/>
          </a:p>
        </p:txBody>
      </p:sp>
      <p:sp>
        <p:nvSpPr>
          <p:cNvPr id="5" name="Content Placeholder 4"/>
          <p:cNvSpPr>
            <a:spLocks noGrp="1"/>
          </p:cNvSpPr>
          <p:nvPr>
            <p:ph idx="1"/>
          </p:nvPr>
        </p:nvSpPr>
        <p:spPr/>
        <p:txBody>
          <a:bodyPr>
            <a:normAutofit/>
          </a:bodyPr>
          <a:lstStyle/>
          <a:p>
            <a:r>
              <a:rPr lang="en-US" sz="2800" dirty="0" smtClean="0"/>
              <a:t>All address buses inside CorePac and the Teranet are 32 bit wide</a:t>
            </a:r>
          </a:p>
          <a:p>
            <a:r>
              <a:rPr lang="en-US" sz="2800" dirty="0" smtClean="0"/>
              <a:t>Devices support up to 8GB external memory, requires at least 33 bits (in addition to 2GB of internal memory space)</a:t>
            </a:r>
          </a:p>
          <a:p>
            <a:r>
              <a:rPr lang="en-US" sz="2800" dirty="0" smtClean="0"/>
              <a:t>The solution –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96962"/>
          </a:xfrm>
        </p:spPr>
        <p:txBody>
          <a:bodyPr>
            <a:normAutofit fontScale="90000"/>
          </a:bodyPr>
          <a:lstStyle/>
          <a:p>
            <a:r>
              <a:rPr lang="en-US" sz="3600" dirty="0" smtClean="0"/>
              <a:t>A page from the 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600200"/>
            <a:ext cx="825817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devices CorePac </a:t>
            </a:r>
            <a:endParaRPr lang="en-US" sz="3600" dirty="0"/>
          </a:p>
        </p:txBody>
      </p:sp>
      <p:sp>
        <p:nvSpPr>
          <p:cNvPr id="5" name="Rectangle 4"/>
          <p:cNvSpPr/>
          <p:nvPr/>
        </p:nvSpPr>
        <p:spPr>
          <a:xfrm>
            <a:off x="990600" y="1600200"/>
            <a:ext cx="7239000" cy="3046988"/>
          </a:xfrm>
          <a:prstGeom prst="rect">
            <a:avLst/>
          </a:prstGeom>
        </p:spPr>
        <p:txBody>
          <a:bodyPr wrap="square">
            <a:spAutoFit/>
          </a:bodyPr>
          <a:lstStyle/>
          <a:p>
            <a:r>
              <a:rPr lang="en-US" sz="2400" dirty="0"/>
              <a:t>Each C66x </a:t>
            </a:r>
            <a:r>
              <a:rPr lang="en-US" sz="2400" dirty="0" smtClean="0"/>
              <a:t>Core has a set of 16 MPAX 64-bit registers that are used for direct access to the MSMC</a:t>
            </a:r>
          </a:p>
          <a:p>
            <a:r>
              <a:rPr lang="en-US" sz="2400" dirty="0" smtClean="0"/>
              <a:t>Each 64-bit register translates a logical segment into physical segment, from 32 bits to 36 bits </a:t>
            </a:r>
          </a:p>
          <a:p>
            <a:r>
              <a:rPr lang="en-US" sz="2400" dirty="0" smtClean="0"/>
              <a:t>In addition, the MPAX registers control the access permissions for the memory segment</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Structure of the MPAX registers</a:t>
            </a:r>
            <a:br>
              <a:rPr lang="en-US" sz="3600" dirty="0" smtClean="0"/>
            </a:br>
            <a:r>
              <a:rPr lang="en-US" sz="3600" dirty="0" smtClean="0"/>
              <a:t>(from the CorePac User Guide)</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2209800"/>
            <a:ext cx="8320089" cy="2052638"/>
          </a:xfrm>
          <a:prstGeom prst="rect">
            <a:avLst/>
          </a:prstGeom>
          <a:noFill/>
          <a:ln w="9525">
            <a:noFill/>
            <a:miter lim="800000"/>
            <a:headEnd/>
            <a:tailEnd/>
          </a:ln>
        </p:spPr>
      </p:pic>
      <p:sp>
        <p:nvSpPr>
          <p:cNvPr id="6" name="TextBox 5"/>
          <p:cNvSpPr txBox="1"/>
          <p:nvPr/>
        </p:nvSpPr>
        <p:spPr>
          <a:xfrm>
            <a:off x="1295400" y="4495800"/>
            <a:ext cx="6553200" cy="1200329"/>
          </a:xfrm>
          <a:prstGeom prst="rect">
            <a:avLst/>
          </a:prstGeom>
          <a:noFill/>
        </p:spPr>
        <p:txBody>
          <a:bodyPr wrap="square" rtlCol="0">
            <a:spAutoFit/>
          </a:bodyPr>
          <a:lstStyle/>
          <a:p>
            <a:r>
              <a:rPr lang="en-US" dirty="0" smtClean="0"/>
              <a:t>Segment size can be between 4KB to 4GB (power of 2)</a:t>
            </a:r>
          </a:p>
          <a:p>
            <a:r>
              <a:rPr lang="en-US" dirty="0" smtClean="0"/>
              <a:t>Permissions are for user mode (read, write, execute) and for supervisor mode (read, write, execute)</a:t>
            </a:r>
          </a:p>
          <a:p>
            <a:r>
              <a:rPr lang="en-US" dirty="0" smtClean="0"/>
              <a:t>(Mode is assigned by the operating system, default is supervisor)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MPAX: Typical Use Cases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CorePac MPAX Reset Values</a:t>
            </a:r>
            <a:endParaRPr lang="en-US" sz="3600" dirty="0"/>
          </a:p>
        </p:txBody>
      </p:sp>
      <p:sp>
        <p:nvSpPr>
          <p:cNvPr id="5" name="Rectangle 4"/>
          <p:cNvSpPr/>
          <p:nvPr/>
        </p:nvSpPr>
        <p:spPr>
          <a:xfrm>
            <a:off x="914400" y="1447800"/>
            <a:ext cx="7239000" cy="3785652"/>
          </a:xfrm>
          <a:prstGeom prst="rect">
            <a:avLst/>
          </a:prstGeom>
        </p:spPr>
        <p:txBody>
          <a:bodyPr wrap="square">
            <a:spAutoFit/>
          </a:bodyPr>
          <a:lstStyle/>
          <a:p>
            <a:r>
              <a:rPr lang="en-US" sz="2000" dirty="0"/>
              <a:t>The XMC configures MPAX segments 0 and 1 so that C66x CorePac can access </a:t>
            </a:r>
            <a:r>
              <a:rPr lang="en-US" sz="2000" dirty="0" smtClean="0"/>
              <a:t>system memory</a:t>
            </a:r>
          </a:p>
          <a:p>
            <a:endParaRPr lang="en-US" sz="2000" dirty="0" smtClean="0"/>
          </a:p>
          <a:p>
            <a:r>
              <a:rPr lang="en-US" sz="2000" dirty="0" smtClean="0"/>
              <a:t>Segment 0 power up configure it to address all internal memories (up to address 0x7fff ffff) to the same memory</a:t>
            </a:r>
          </a:p>
          <a:p>
            <a:endParaRPr lang="en-US" sz="2000" dirty="0"/>
          </a:p>
          <a:p>
            <a:r>
              <a:rPr lang="en-US" sz="2000" dirty="0" smtClean="0"/>
              <a:t>The </a:t>
            </a:r>
            <a:r>
              <a:rPr lang="en-US" sz="2000" dirty="0"/>
              <a:t>power up configuration is that segment 1 remaps 8000_0000 </a:t>
            </a:r>
            <a:r>
              <a:rPr lang="en-US" sz="2000" dirty="0" smtClean="0"/>
              <a:t>– FFFF_FFFF </a:t>
            </a:r>
            <a:r>
              <a:rPr lang="en-US" sz="2000" dirty="0"/>
              <a:t>in C66x </a:t>
            </a:r>
            <a:r>
              <a:rPr lang="en-US" sz="2000" dirty="0" err="1"/>
              <a:t>CorePac’s</a:t>
            </a:r>
            <a:r>
              <a:rPr lang="en-US" sz="2000" dirty="0"/>
              <a:t> address space to 8:0000_0000 – 8:7FFF_FFFF in </a:t>
            </a:r>
            <a:r>
              <a:rPr lang="en-US" sz="2000" dirty="0" smtClean="0"/>
              <a:t>the system </a:t>
            </a:r>
            <a:r>
              <a:rPr lang="en-US" sz="2000" dirty="0"/>
              <a:t>address </a:t>
            </a:r>
            <a:r>
              <a:rPr lang="en-US" sz="2000" dirty="0" smtClean="0"/>
              <a:t>map</a:t>
            </a:r>
          </a:p>
          <a:p>
            <a:endParaRPr lang="en-US" sz="2000" dirty="0"/>
          </a:p>
          <a:p>
            <a:r>
              <a:rPr lang="en-US" sz="2000" dirty="0" smtClean="0"/>
              <a:t>This </a:t>
            </a:r>
            <a:r>
              <a:rPr lang="en-US" sz="2000" dirty="0"/>
              <a:t>corresponds to the first 2GB of address space dedicated </a:t>
            </a:r>
            <a:r>
              <a:rPr lang="en-US" sz="2000" dirty="0" smtClean="0"/>
              <a:t>to EMIF </a:t>
            </a:r>
            <a:r>
              <a:rPr lang="en-US" sz="2000" dirty="0"/>
              <a:t>by the MSMC controller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TotalTime>
  <Words>1760</Words>
  <Application>Microsoft Office PowerPoint</Application>
  <PresentationFormat>On-screen Show (4:3)</PresentationFormat>
  <Paragraphs>284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Extended Memory Controller and the MPAX registers</vt:lpstr>
      <vt:lpstr>Agenda</vt:lpstr>
      <vt:lpstr>Memory Translation</vt:lpstr>
      <vt:lpstr>A page from the 6678 memory map Translation memory</vt:lpstr>
      <vt:lpstr>MPAX Registers in keyStone devices CorePac </vt:lpstr>
      <vt:lpstr>Structure of the MPAX registers (from the CorePac User Guide)</vt:lpstr>
      <vt:lpstr>The MPAX  Address configuration</vt:lpstr>
      <vt:lpstr>MPAX: Typical Use Cases</vt:lpstr>
      <vt:lpstr>CorePac MPAX Reset Values</vt:lpstr>
      <vt:lpstr>The MPAX Registers </vt:lpstr>
      <vt:lpstr>The protection Part</vt:lpstr>
      <vt:lpstr>The MAR Registers</vt:lpstr>
      <vt:lpstr>Teranet and CorePac Access MSMC</vt:lpstr>
      <vt:lpstr>A note about Privilege ID in keyStone devices </vt:lpstr>
      <vt:lpstr>Privilege ID Settings</vt:lpstr>
      <vt:lpstr>Access the MSMC from the Teranet (MSMC slave ports)</vt:lpstr>
      <vt:lpstr>SES and SMS PMAX Reset Values</vt:lpstr>
      <vt:lpstr>Configure the MPAX registers – actual code</vt:lpstr>
      <vt:lpstr>Configure the MPAX registers – actual code</vt:lpstr>
      <vt:lpstr>Configure MPAX registers for 1GB for each core</vt:lpstr>
      <vt:lpstr>Configure the SES MPAX registers for Non cached 1M of MSMC shared memory– actual code</vt:lpstr>
      <vt:lpstr>Configure the MAR registers – actual code</vt:lpstr>
      <vt:lpstr>Configure the MAR registers – actual code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 Katzur</dc:creator>
  <cp:lastModifiedBy>Ran Katzur</cp:lastModifiedBy>
  <cp:revision>160</cp:revision>
  <dcterms:created xsi:type="dcterms:W3CDTF">2012-07-18T15:05:35Z</dcterms:created>
  <dcterms:modified xsi:type="dcterms:W3CDTF">2012-07-26T16:41:57Z</dcterms:modified>
</cp:coreProperties>
</file>