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notesSlides/notesSlide26.xml" ContentType="application/vnd.openxmlformats-officedocument.presentationml.notesSlide+xml"/>
  <Override PartName="/ppt/tags/tag6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1" r:id="rId2"/>
    <p:sldId id="256" r:id="rId3"/>
    <p:sldId id="292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79" r:id="rId12"/>
    <p:sldId id="265" r:id="rId13"/>
    <p:sldId id="266" r:id="rId14"/>
    <p:sldId id="267" r:id="rId15"/>
    <p:sldId id="288" r:id="rId16"/>
    <p:sldId id="264" r:id="rId17"/>
    <p:sldId id="281" r:id="rId18"/>
    <p:sldId id="270" r:id="rId19"/>
    <p:sldId id="272" r:id="rId20"/>
    <p:sldId id="273" r:id="rId21"/>
    <p:sldId id="274" r:id="rId22"/>
    <p:sldId id="276" r:id="rId23"/>
    <p:sldId id="278" r:id="rId24"/>
    <p:sldId id="282" r:id="rId25"/>
    <p:sldId id="286" r:id="rId26"/>
    <p:sldId id="284" r:id="rId27"/>
    <p:sldId id="285" r:id="rId28"/>
    <p:sldId id="287" r:id="rId29"/>
    <p:sldId id="293" r:id="rId30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930" autoAdjust="0"/>
  </p:normalViewPr>
  <p:slideViewPr>
    <p:cSldViewPr>
      <p:cViewPr varScale="1">
        <p:scale>
          <a:sx n="90" d="100"/>
          <a:sy n="9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F324F3-0529-4A96-B3B6-46A2C1101DDC}" type="datetimeFigureOut">
              <a:rPr lang="en-US"/>
              <a:pPr>
                <a:defRPr/>
              </a:pPr>
              <a:t>2/28/2012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6"/>
            <a:ext cx="5850835" cy="4320213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03B4A2-C126-47DB-8BAB-ECD4F18747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143375" y="911860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11" tIns="47855" rIns="95711" bIns="47855" anchor="b"/>
          <a:lstStyle/>
          <a:p>
            <a:pPr defTabSz="955535"/>
            <a:fld id="{730B64B5-317C-48D6-B403-17D10F6A2C5F}" type="slidenum">
              <a:rPr lang="en-US" sz="1200">
                <a:solidFill>
                  <a:srgbClr val="000000"/>
                </a:solidFill>
              </a:rPr>
              <a:pPr defTabSz="955535"/>
              <a:t>1</a:t>
            </a:fld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711" tIns="47855" rIns="95711" bIns="47855"/>
          <a:lstStyle/>
          <a:p>
            <a:pPr eaLnBrk="1" hangingPunct="1"/>
            <a:r>
              <a:rPr lang="en-US" smtClean="0"/>
              <a:t>NEW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87EC15-0CB4-4158-B18A-F07C15A4E4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66" tIns="48633" rIns="97266" bIns="48633" numCol="1" anchor="t" anchorCtr="0" compatLnSpc="1">
            <a:prstTxWarp prst="textNoShape">
              <a:avLst/>
            </a:prstTxWarp>
          </a:bodyPr>
          <a:lstStyle/>
          <a:p>
            <a:pPr marL="187725" indent="-187725"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0000" y="733425"/>
            <a:ext cx="4776788" cy="3581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78" tIns="48639" rIns="97278" bIns="48639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DCCC5D-953A-4701-8FCF-A6052A4819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078" y="4643203"/>
            <a:ext cx="6599583" cy="4564505"/>
          </a:xfrm>
          <a:noFill/>
        </p:spPr>
        <p:txBody>
          <a:bodyPr wrap="square" lIns="94846" tIns="47422" rIns="94846" bIns="4742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6373E-D95D-4D38-BDB0-1B941ADE98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71588" y="733425"/>
            <a:ext cx="4772025" cy="3579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348" y="4559587"/>
            <a:ext cx="5360504" cy="4320212"/>
          </a:xfrm>
          <a:noFill/>
        </p:spPr>
        <p:txBody>
          <a:bodyPr wrap="square" lIns="97266" tIns="48633" rIns="97266" bIns="48633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>
            <p:custDataLst>
              <p:tags r:id="rId5"/>
            </p:custDataLst>
          </p:nvPr>
        </p:nvSpPr>
        <p:spPr>
          <a:xfrm>
            <a:off x="7405897" y="6520036"/>
            <a:ext cx="1357103" cy="2400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Multicore </a:t>
            </a: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5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notesSlide" Target="../notesSlides/notesSlide27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hyperlink" Target="http://www.ti.com/lit/SPRUGH7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hyperlink" Target="http://e2e.ti.com/" TargetMode="External"/><Relationship Id="rId4" Type="http://schemas.openxmlformats.org/officeDocument/2006/relationships/hyperlink" Target="http://www.ti.com/lit/SPRUGH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.jpeg"/><Relationship Id="rId5" Type="http://schemas.openxmlformats.org/officeDocument/2006/relationships/hyperlink" Target="http://www.ti.com/lit/ug/sprugh7/sprugh7.pdf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" y="2362200"/>
            <a:ext cx="8839200" cy="1447800"/>
          </a:xfrm>
        </p:spPr>
        <p:txBody>
          <a:bodyPr/>
          <a:lstStyle/>
          <a:p>
            <a:pPr eaLnBrk="1" hangingPunct="1"/>
            <a:r>
              <a:rPr lang="en-US" b="0" dirty="0" smtClean="0"/>
              <a:t>C66x CorePac: Achieving </a:t>
            </a:r>
            <a:br>
              <a:rPr lang="en-US" b="0" dirty="0" smtClean="0"/>
            </a:br>
            <a:r>
              <a:rPr lang="en-US" b="0" dirty="0" smtClean="0"/>
              <a:t>High Performance</a:t>
            </a:r>
            <a:endParaRPr lang="en-US" sz="4000" b="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.S Instructions</a:t>
            </a:r>
            <a:endParaRPr lang="en-US" dirty="0"/>
          </a:p>
        </p:txBody>
      </p:sp>
      <p:pic>
        <p:nvPicPr>
          <p:cNvPr id="12" name="Picture 11" descr="S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762000"/>
            <a:ext cx="7157356" cy="60959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16002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Single Instruction Multiple Data (SIMD)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Instructions: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ADDDP – Add Two Double-Precision Floating-Point Values 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DADD2 – 4-Way SIMD Addition, Packed Signed 16-bit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4 additions of two sets of 4 16-bit numbers packed into 64-bit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4 results are rounded to 4 packed 16-bit values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.L1, .L2, .S1, .S2 </a:t>
            </a:r>
            <a:br>
              <a:rPr lang="en-US" sz="2000" dirty="0" smtClean="0"/>
            </a:br>
            <a:endParaRPr 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FMPYDP - Fast Double-Precision Floating Point Multiply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QMPY32 - 4-Way SIMD Multiply, Packed Signed 32-bit.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Performs 4 multiplications of two sets of 4 32-bit numbers packed into 128-bit registers.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The 4 results are packed 32-bit values.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unit = .M1 or .M2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SIMD Instruction: CMATMPY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Many applications use complex matrix arithmetic.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CMATMPY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 – 2x1 Complex </a:t>
            </a:r>
            <a:r>
              <a:rPr lang="en-US" sz="2400" dirty="0" smtClean="0">
                <a:latin typeface="+mj-lt"/>
              </a:rPr>
              <a:t>V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ector </a:t>
            </a:r>
            <a:r>
              <a:rPr lang="en-US" sz="2400" dirty="0" smtClean="0">
                <a:latin typeface="+mj-lt"/>
              </a:rPr>
              <a:t>M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ultiply 2x2 </a:t>
            </a:r>
            <a:r>
              <a:rPr lang="en-US" sz="2400" dirty="0" smtClean="0">
                <a:solidFill>
                  <a:schemeClr val="tx1"/>
                </a:solidFill>
              </a:rPr>
              <a:t>Complex Matrix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Results in 1x2 signed complex vector.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All values are 16-bit (16-bit real/16-bit Imaginary)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unit = .M1 or .M2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many multiplications are complex multiplication, where each complex multiplication has the following?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4 complex multiplications (4 real multiplications each)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Two M units (16 multiplications each) = 32 multiplications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Core cycles per second (1.25 </a:t>
            </a:r>
            <a:r>
              <a:rPr lang="en-US" sz="2400" dirty="0" smtClean="0"/>
              <a:t>G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Total multiplications per second = 40 </a:t>
            </a:r>
            <a:r>
              <a:rPr lang="en-US" sz="2400" dirty="0" smtClean="0"/>
              <a:t>G multiplications</a:t>
            </a:r>
            <a:endParaRPr lang="en-US" sz="2400" dirty="0" smtClean="0">
              <a:latin typeface="+mj-lt"/>
            </a:endParaRPr>
          </a:p>
          <a:p>
            <a:pPr marL="811213" lvl="1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8 cores = 320 G multiplications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issue here is, can we feed the functional units data fast enough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Feeding the Functional Units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There are two challenges: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How to provide enough data from memory to the </a:t>
            </a:r>
            <a:r>
              <a:rPr lang="en-US" sz="2400" dirty="0" smtClean="0">
                <a:latin typeface="+mj-lt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ore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/>
              <a:t>Access to L1 memory is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wide (2 x 64 bit) and fast (0 wait state)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Multiple mechanisms are used to efficiently transfer n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ew data to L1 from L2 and external memory.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How to get values in and out of the functional units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Hardware pipeline enables execution of instructions every cycle.</a:t>
            </a:r>
          </a:p>
          <a:p>
            <a:pPr marL="971550" lvl="1" indent="-514350" eaLnBrk="1" fontAlgn="auto" hangingPunct="1"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Software pipeline enables efficient instruction scheduling to maximize functional unit throughput.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202366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Memory Access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Internal Buses</a:t>
            </a:r>
          </a:p>
        </p:txBody>
      </p:sp>
      <p:cxnSp>
        <p:nvCxnSpPr>
          <p:cNvPr id="15397" name="AutoShape 4"/>
          <p:cNvCxnSpPr>
            <a:cxnSpLocks noChangeShapeType="1"/>
            <a:stCxn id="108553" idx="1"/>
            <a:endCxn id="15373" idx="3"/>
          </p:cNvCxnSpPr>
          <p:nvPr/>
        </p:nvCxnSpPr>
        <p:spPr bwMode="auto">
          <a:xfrm rot="10800000" flipV="1">
            <a:off x="2012950" y="1441450"/>
            <a:ext cx="1852613" cy="1811337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15398" name="AutoShape 5"/>
          <p:cNvCxnSpPr>
            <a:cxnSpLocks noChangeShapeType="1"/>
            <a:stCxn id="108553" idx="1"/>
            <a:endCxn id="15374" idx="3"/>
          </p:cNvCxnSpPr>
          <p:nvPr/>
        </p:nvCxnSpPr>
        <p:spPr bwMode="auto">
          <a:xfrm rot="10800000" flipV="1">
            <a:off x="2012950" y="1441450"/>
            <a:ext cx="1852613" cy="98425"/>
          </a:xfrm>
          <a:prstGeom prst="bentConnector3">
            <a:avLst>
              <a:gd name="adj1" fmla="val 49958"/>
            </a:avLst>
          </a:prstGeom>
          <a:noFill/>
          <a:ln w="762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</p:cxn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8107363" y="71453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2880" tIns="182880" rIns="18288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</a:rPr>
              <a:t>PC</a:t>
            </a:r>
          </a:p>
        </p:txBody>
      </p:sp>
      <p:sp>
        <p:nvSpPr>
          <p:cNvPr id="15400" name="Line 7"/>
          <p:cNvSpPr>
            <a:spLocks noChangeShapeType="1"/>
          </p:cNvSpPr>
          <p:nvPr/>
        </p:nvSpPr>
        <p:spPr bwMode="auto">
          <a:xfrm>
            <a:off x="7591425" y="14478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865563" y="8382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</a:t>
            </a:r>
            <a:r>
              <a:rPr lang="en-US" sz="2000" dirty="0" smtClean="0">
                <a:latin typeface="+mj-lt"/>
              </a:rPr>
              <a:t>Address</a:t>
            </a:r>
            <a:r>
              <a:rPr lang="en-US" sz="2000" dirty="0">
                <a:latin typeface="+mj-lt"/>
              </a:rPr>
              <a:t>	x32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865563" y="1295400"/>
            <a:ext cx="3724275" cy="292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0" rIns="0" bIns="0"/>
          <a:lstStyle/>
          <a:p>
            <a:pPr fontAlgn="auto">
              <a:lnSpc>
                <a:spcPct val="95000"/>
              </a:lnSpc>
              <a:spcAft>
                <a:spcPts val="0"/>
              </a:spcAft>
              <a:tabLst>
                <a:tab pos="1436688" algn="l"/>
                <a:tab pos="3484563" algn="r"/>
              </a:tabLst>
              <a:defRPr/>
            </a:pPr>
            <a:r>
              <a:rPr lang="en-US" sz="2000" dirty="0">
                <a:latin typeface="+mj-lt"/>
              </a:rPr>
              <a:t>Program Data 	x256</a:t>
            </a:r>
          </a:p>
        </p:txBody>
      </p:sp>
      <p:grpSp>
        <p:nvGrpSpPr>
          <p:cNvPr id="46" name="Group 45"/>
          <p:cNvGrpSpPr/>
          <p:nvPr>
            <p:custDataLst>
              <p:tags r:id="rId2"/>
            </p:custDataLst>
          </p:nvPr>
        </p:nvGrpSpPr>
        <p:grpSpPr>
          <a:xfrm>
            <a:off x="2212975" y="1739900"/>
            <a:ext cx="6678613" cy="3498851"/>
            <a:chOff x="2212975" y="1739900"/>
            <a:chExt cx="6678613" cy="3498851"/>
          </a:xfrm>
        </p:grpSpPr>
        <p:grpSp>
          <p:nvGrpSpPr>
            <p:cNvPr id="15381" name="Group 26"/>
            <p:cNvGrpSpPr>
              <a:grpSpLocks/>
            </p:cNvGrpSpPr>
            <p:nvPr/>
          </p:nvGrpSpPr>
          <p:grpSpPr bwMode="auto">
            <a:xfrm>
              <a:off x="2212975" y="1739900"/>
              <a:ext cx="1651000" cy="1976438"/>
              <a:chOff x="1394" y="1096"/>
              <a:chExt cx="1040" cy="1245"/>
            </a:xfrm>
          </p:grpSpPr>
          <p:cxnSp>
            <p:nvCxnSpPr>
              <p:cNvPr id="15393" name="AutoShape 27"/>
              <p:cNvCxnSpPr>
                <a:cxnSpLocks noChangeShapeType="1"/>
              </p:cNvCxnSpPr>
              <p:nvPr/>
            </p:nvCxnSpPr>
            <p:spPr bwMode="auto">
              <a:xfrm rot="10800000">
                <a:off x="1394" y="2196"/>
                <a:ext cx="1040" cy="1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4" name="AutoShape 28"/>
              <p:cNvCxnSpPr>
                <a:cxnSpLocks noChangeShapeType="1"/>
              </p:cNvCxnSpPr>
              <p:nvPr/>
            </p:nvCxnSpPr>
            <p:spPr bwMode="auto">
              <a:xfrm rot="10800000" flipV="1">
                <a:off x="1394" y="1621"/>
                <a:ext cx="1040" cy="57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5" name="AutoShape 29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6" name="AutoShape 30"/>
              <p:cNvCxnSpPr>
                <a:cxnSpLocks noChangeShapeType="1"/>
              </p:cNvCxnSpPr>
              <p:nvPr/>
            </p:nvCxnSpPr>
            <p:spPr bwMode="auto">
              <a:xfrm rot="10800000">
                <a:off x="1394" y="1096"/>
                <a:ext cx="1040" cy="1245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8575" name="Rectangle 31"/>
            <p:cNvSpPr>
              <a:spLocks noChangeArrowheads="1"/>
            </p:cNvSpPr>
            <p:nvPr/>
          </p:nvSpPr>
          <p:spPr bwMode="auto">
            <a:xfrm>
              <a:off x="8107363" y="1981200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A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8576" name="Rectangle 32"/>
            <p:cNvSpPr>
              <a:spLocks noChangeArrowheads="1"/>
            </p:cNvSpPr>
            <p:nvPr/>
          </p:nvSpPr>
          <p:spPr bwMode="auto">
            <a:xfrm>
              <a:off x="8107363" y="3127375"/>
              <a:ext cx="784225" cy="7429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2880" tIns="182880" rIns="182880" bIns="18288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dirty="0">
                  <a:latin typeface="+mj-lt"/>
                </a:rPr>
                <a:t>B</a:t>
              </a:r>
            </a:p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</a:t>
              </a:r>
              <a:r>
                <a:rPr lang="en-US" sz="2000" dirty="0" smtClean="0">
                  <a:latin typeface="+mj-lt"/>
                </a:rPr>
                <a:t>egs</a:t>
              </a:r>
              <a:endParaRPr lang="en-US" dirty="0">
                <a:latin typeface="+mj-lt"/>
              </a:endParaRPr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7591425" y="3714750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Line 34"/>
            <p:cNvSpPr>
              <a:spLocks noChangeShapeType="1"/>
            </p:cNvSpPr>
            <p:nvPr/>
          </p:nvSpPr>
          <p:spPr bwMode="auto">
            <a:xfrm>
              <a:off x="7591425" y="2554288"/>
              <a:ext cx="506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med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79" name="Rectangle 35"/>
            <p:cNvSpPr>
              <a:spLocks noChangeArrowheads="1"/>
            </p:cNvSpPr>
            <p:nvPr/>
          </p:nvSpPr>
          <p:spPr bwMode="auto">
            <a:xfrm>
              <a:off x="3863975" y="1970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T1	         x32</a:t>
              </a:r>
            </a:p>
          </p:txBody>
        </p:sp>
        <p:sp>
          <p:nvSpPr>
            <p:cNvPr id="108580" name="Rectangle 36"/>
            <p:cNvSpPr>
              <a:spLocks noChangeArrowheads="1"/>
            </p:cNvSpPr>
            <p:nvPr/>
          </p:nvSpPr>
          <p:spPr bwMode="auto">
            <a:xfrm>
              <a:off x="3863975" y="2427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T1	         x32/64</a:t>
              </a:r>
            </a:p>
          </p:txBody>
        </p:sp>
        <p:sp>
          <p:nvSpPr>
            <p:cNvPr id="108581" name="Rectangle 37"/>
            <p:cNvSpPr>
              <a:spLocks noChangeArrowheads="1"/>
            </p:cNvSpPr>
            <p:nvPr/>
          </p:nvSpPr>
          <p:spPr bwMode="auto">
            <a:xfrm>
              <a:off x="3863975" y="31130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</a:t>
              </a:r>
              <a:r>
                <a:rPr lang="en-US" sz="2000" dirty="0" smtClean="0">
                  <a:latin typeface="+mj-lt"/>
                </a:rPr>
                <a:t>Address - </a:t>
              </a:r>
              <a:r>
                <a:rPr lang="en-US" sz="2000" dirty="0">
                  <a:latin typeface="+mj-lt"/>
                </a:rPr>
                <a:t>T2	x32</a:t>
              </a:r>
            </a:p>
          </p:txBody>
        </p:sp>
        <p:sp>
          <p:nvSpPr>
            <p:cNvPr id="108582" name="Rectangle 38"/>
            <p:cNvSpPr>
              <a:spLocks noChangeArrowheads="1"/>
            </p:cNvSpPr>
            <p:nvPr/>
          </p:nvSpPr>
          <p:spPr bwMode="auto">
            <a:xfrm>
              <a:off x="3863975" y="3570288"/>
              <a:ext cx="3724275" cy="2921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0" rIns="0" bIns="0"/>
            <a:lstStyle/>
            <a:p>
              <a:pPr fontAlgn="auto">
                <a:lnSpc>
                  <a:spcPct val="95000"/>
                </a:lnSpc>
                <a:spcAft>
                  <a:spcPts val="0"/>
                </a:spcAft>
                <a:tabLst>
                  <a:tab pos="1311275" algn="l"/>
                  <a:tab pos="3484563" algn="r"/>
                </a:tabLst>
                <a:defRPr/>
              </a:pPr>
              <a:r>
                <a:rPr lang="en-US" sz="2000" dirty="0">
                  <a:latin typeface="+mj-lt"/>
                </a:rPr>
                <a:t>Data Data	</a:t>
              </a:r>
              <a:r>
                <a:rPr lang="en-US" sz="2000" dirty="0" smtClean="0">
                  <a:latin typeface="+mj-lt"/>
                </a:rPr>
                <a:t>  - </a:t>
              </a:r>
              <a:r>
                <a:rPr lang="en-US" sz="2000" dirty="0">
                  <a:latin typeface="+mj-lt"/>
                </a:rPr>
                <a:t>T2	         x32/64</a:t>
              </a:r>
            </a:p>
          </p:txBody>
        </p:sp>
        <p:grpSp>
          <p:nvGrpSpPr>
            <p:cNvPr id="15390" name="Group 39"/>
            <p:cNvGrpSpPr>
              <a:grpSpLocks/>
            </p:cNvGrpSpPr>
            <p:nvPr/>
          </p:nvGrpSpPr>
          <p:grpSpPr bwMode="auto">
            <a:xfrm>
              <a:off x="2212975" y="2573338"/>
              <a:ext cx="1651000" cy="2665413"/>
              <a:chOff x="1394" y="1621"/>
              <a:chExt cx="1040" cy="1679"/>
            </a:xfrm>
          </p:grpSpPr>
          <p:cxnSp>
            <p:nvCxnSpPr>
              <p:cNvPr id="15391" name="AutoShape 40"/>
              <p:cNvCxnSpPr>
                <a:cxnSpLocks noChangeShapeType="1"/>
                <a:stCxn id="108582" idx="1"/>
                <a:endCxn id="15371" idx="3"/>
              </p:cNvCxnSpPr>
              <p:nvPr/>
            </p:nvCxnSpPr>
            <p:spPr bwMode="auto">
              <a:xfrm rot="10800000" flipV="1">
                <a:off x="1394" y="2341"/>
                <a:ext cx="1040" cy="95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92" name="AutoShape 41"/>
              <p:cNvCxnSpPr>
                <a:cxnSpLocks noChangeShapeType="1"/>
                <a:stCxn id="108580" idx="1"/>
                <a:endCxn id="15371" idx="3"/>
              </p:cNvCxnSpPr>
              <p:nvPr/>
            </p:nvCxnSpPr>
            <p:spPr bwMode="auto">
              <a:xfrm rot="10800000" flipV="1">
                <a:off x="1394" y="1621"/>
                <a:ext cx="1040" cy="1679"/>
              </a:xfrm>
              <a:prstGeom prst="bentConnector3">
                <a:avLst>
                  <a:gd name="adj1" fmla="val 50000"/>
                </a:avLst>
              </a:prstGeom>
              <a:noFill/>
              <a:ln w="76200">
                <a:solidFill>
                  <a:schemeClr val="hlink"/>
                </a:solidFill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7" name="Group 46"/>
          <p:cNvGrpSpPr/>
          <p:nvPr>
            <p:custDataLst>
              <p:tags r:id="rId3"/>
            </p:custDataLst>
          </p:nvPr>
        </p:nvGrpSpPr>
        <p:grpSpPr>
          <a:xfrm>
            <a:off x="304800" y="1001713"/>
            <a:ext cx="2098675" cy="4756150"/>
            <a:chOff x="304800" y="1001713"/>
            <a:chExt cx="2098675" cy="4756150"/>
          </a:xfrm>
        </p:grpSpPr>
        <p:sp>
          <p:nvSpPr>
            <p:cNvPr id="15367" name="Rectangle 43"/>
            <p:cNvSpPr>
              <a:spLocks noChangeArrowheads="1"/>
            </p:cNvSpPr>
            <p:nvPr/>
          </p:nvSpPr>
          <p:spPr bwMode="auto">
            <a:xfrm>
              <a:off x="304800" y="1001713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L1</a:t>
              </a:r>
            </a:p>
            <a:p>
              <a:pPr algn="ctr"/>
              <a:r>
                <a:rPr lang="en-US" dirty="0">
                  <a:latin typeface="+mj-lt"/>
                </a:rPr>
                <a:t>Memories</a:t>
              </a:r>
            </a:p>
          </p:txBody>
        </p:sp>
        <p:sp>
          <p:nvSpPr>
            <p:cNvPr id="15368" name="Rectangle 44"/>
            <p:cNvSpPr>
              <a:spLocks noChangeArrowheads="1"/>
            </p:cNvSpPr>
            <p:nvPr/>
          </p:nvSpPr>
          <p:spPr bwMode="auto">
            <a:xfrm>
              <a:off x="304800" y="27320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L2 and</a:t>
              </a:r>
            </a:p>
            <a:p>
              <a:pPr algn="ctr"/>
              <a:r>
                <a:rPr lang="en-US" dirty="0">
                  <a:latin typeface="+mj-lt"/>
                </a:rPr>
                <a:t>External</a:t>
              </a:r>
            </a:p>
            <a:p>
              <a:pPr algn="ctr"/>
              <a:r>
                <a:rPr lang="en-US" dirty="0">
                  <a:latin typeface="+mj-lt"/>
                </a:rPr>
                <a:t>Memory</a:t>
              </a:r>
            </a:p>
          </p:txBody>
        </p:sp>
        <p:sp>
          <p:nvSpPr>
            <p:cNvPr id="15369" name="Rectangle 45"/>
            <p:cNvSpPr>
              <a:spLocks noChangeArrowheads="1"/>
            </p:cNvSpPr>
            <p:nvPr/>
          </p:nvSpPr>
          <p:spPr bwMode="auto">
            <a:xfrm>
              <a:off x="304800" y="4484688"/>
              <a:ext cx="1387475" cy="1273175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+mj-lt"/>
                </a:rPr>
                <a:t>Peripherals</a:t>
              </a:r>
            </a:p>
          </p:txBody>
        </p:sp>
        <p:sp>
          <p:nvSpPr>
            <p:cNvPr id="15370" name="Rectangle 46"/>
            <p:cNvSpPr>
              <a:spLocks noChangeArrowheads="1"/>
            </p:cNvSpPr>
            <p:nvPr/>
          </p:nvSpPr>
          <p:spPr bwMode="auto">
            <a:xfrm>
              <a:off x="2138363" y="34480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1" name="Rectangle 47"/>
            <p:cNvSpPr>
              <a:spLocks noChangeArrowheads="1"/>
            </p:cNvSpPr>
            <p:nvPr/>
          </p:nvSpPr>
          <p:spPr bwMode="auto">
            <a:xfrm>
              <a:off x="2138363" y="520065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2" name="Rectangle 48"/>
            <p:cNvSpPr>
              <a:spLocks noChangeArrowheads="1"/>
            </p:cNvSpPr>
            <p:nvPr/>
          </p:nvSpPr>
          <p:spPr bwMode="auto">
            <a:xfrm>
              <a:off x="2138363" y="1701801"/>
              <a:ext cx="74613" cy="7461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3" name="Rectangle 49"/>
            <p:cNvSpPr>
              <a:spLocks noChangeArrowheads="1"/>
            </p:cNvSpPr>
            <p:nvPr/>
          </p:nvSpPr>
          <p:spPr bwMode="auto">
            <a:xfrm>
              <a:off x="1938338" y="3203576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4" name="Rectangle 50"/>
            <p:cNvSpPr>
              <a:spLocks noChangeArrowheads="1"/>
            </p:cNvSpPr>
            <p:nvPr/>
          </p:nvSpPr>
          <p:spPr bwMode="auto">
            <a:xfrm>
              <a:off x="1938338" y="1490663"/>
              <a:ext cx="74613" cy="746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5" name="AutoShape 51"/>
            <p:cNvSpPr>
              <a:spLocks noChangeArrowheads="1"/>
            </p:cNvSpPr>
            <p:nvPr/>
          </p:nvSpPr>
          <p:spPr bwMode="auto">
            <a:xfrm rot="5400000">
              <a:off x="1731963" y="1443038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AutoShape 52"/>
            <p:cNvSpPr>
              <a:spLocks noChangeArrowheads="1"/>
            </p:cNvSpPr>
            <p:nvPr/>
          </p:nvSpPr>
          <p:spPr bwMode="auto">
            <a:xfrm rot="5400000">
              <a:off x="1731963" y="3173413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AutoShape 53"/>
            <p:cNvSpPr>
              <a:spLocks noChangeArrowheads="1"/>
            </p:cNvSpPr>
            <p:nvPr/>
          </p:nvSpPr>
          <p:spPr bwMode="auto">
            <a:xfrm rot="5400000">
              <a:off x="1731963" y="4930776"/>
              <a:ext cx="952500" cy="3905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78 h 21600"/>
                <a:gd name="T14" fmla="*/ 17100 w 21600"/>
                <a:gd name="T15" fmla="*/ 171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378" name="AutoShape 54"/>
            <p:cNvCxnSpPr>
              <a:cxnSpLocks noChangeShapeType="1"/>
              <a:stCxn id="15375" idx="1"/>
              <a:endCxn id="15367" idx="3"/>
            </p:cNvCxnSpPr>
            <p:nvPr/>
          </p:nvCxnSpPr>
          <p:spPr bwMode="auto">
            <a:xfrm flipH="1">
              <a:off x="1692275" y="1636713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5379" name="AutoShape 55"/>
            <p:cNvCxnSpPr>
              <a:cxnSpLocks noChangeShapeType="1"/>
              <a:stCxn id="15376" idx="1"/>
              <a:endCxn id="15368" idx="3"/>
            </p:cNvCxnSpPr>
            <p:nvPr/>
          </p:nvCxnSpPr>
          <p:spPr bwMode="auto">
            <a:xfrm flipH="1">
              <a:off x="1692275" y="3367088"/>
              <a:ext cx="31908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  <p:cxnSp>
          <p:nvCxnSpPr>
            <p:cNvPr id="15380" name="AutoShape 56"/>
            <p:cNvCxnSpPr>
              <a:cxnSpLocks noChangeShapeType="1"/>
              <a:stCxn id="15377" idx="1"/>
              <a:endCxn id="15369" idx="3"/>
            </p:cNvCxnSpPr>
            <p:nvPr/>
          </p:nvCxnSpPr>
          <p:spPr bwMode="auto">
            <a:xfrm flipH="1" flipV="1">
              <a:off x="1692275" y="5121276"/>
              <a:ext cx="319088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</p:cxnSp>
      </p:grpSp>
      <p:sp>
        <p:nvSpPr>
          <p:cNvPr id="108601" name="Text Box 57"/>
          <p:cNvSpPr txBox="1">
            <a:spLocks noChangeArrowheads="1"/>
          </p:cNvSpPr>
          <p:nvPr/>
        </p:nvSpPr>
        <p:spPr bwMode="auto">
          <a:xfrm>
            <a:off x="4800600" y="5562600"/>
            <a:ext cx="4000500" cy="823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82880" tIns="0" rIns="182880" bIns="0" anchor="b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C62x: Dual 32-Bit Load/Store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C67x: Dual 64-Bit Load / 32-Bit Store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 Narrow" pitchFamily="34" charset="0"/>
              </a:rPr>
              <a:t>C64x, C674x, C66x: Dual 64-Bit Load/Store</a:t>
            </a:r>
          </a:p>
        </p:txBody>
      </p:sp>
      <p:sp>
        <p:nvSpPr>
          <p:cNvPr id="44" name="PPTShape_0"/>
          <p:cNvSpPr>
            <a:spLocks noChangeArrowheads="1"/>
          </p:cNvSpPr>
          <p:nvPr/>
        </p:nvSpPr>
        <p:spPr bwMode="auto">
          <a:xfrm>
            <a:off x="8116185" y="1172980"/>
            <a:ext cx="78422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182880" rIns="0" bIns="182880" anchor="ctr" anchorCtr="1"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latin typeface="+mj-lt"/>
              </a:rPr>
              <a:t>Fetch</a:t>
            </a:r>
            <a:endParaRPr lang="en-US" dirty="0">
              <a:latin typeface="+mj-lt"/>
            </a:endParaRPr>
          </a:p>
        </p:txBody>
      </p:sp>
      <p:sp>
        <p:nvSpPr>
          <p:cNvPr id="45" name="PPTShape_1"/>
          <p:cNvSpPr>
            <a:spLocks noChangeShapeType="1"/>
          </p:cNvSpPr>
          <p:nvPr/>
        </p:nvSpPr>
        <p:spPr bwMode="auto">
          <a:xfrm>
            <a:off x="7600767" y="990600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789664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Concept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CorePac 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28600" y="6441140"/>
            <a:ext cx="8686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7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4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Times New Roman" pitchFamily="18" charset="0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</a:t>
                      </a:r>
                      <a:r>
                        <a:rPr lang="en-US" sz="1600" dirty="0" err="1" smtClean="0"/>
                        <a:t>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</a:t>
                      </a:r>
                      <a:r>
                        <a:rPr lang="en-US" sz="1600" dirty="0" err="1" smtClean="0"/>
                        <a:t>opcode</a:t>
                      </a:r>
                      <a:r>
                        <a:rPr lang="en-US" sz="1600" dirty="0" smtClean="0"/>
                        <a:t>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8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1947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</a:t>
                      </a:r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149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Pipeline Phases -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</a:t>
            </a:r>
            <a:r>
              <a:rPr lang="en-US" sz="2000">
                <a:solidFill>
                  <a:srgbClr val="4D4D4D"/>
                </a:solidFill>
                <a:latin typeface="Courier New" pitchFamily="49" charset="0"/>
              </a:rPr>
              <a:t>	</a:t>
            </a:r>
            <a:r>
              <a:rPr lang="en-US" sz="200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4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26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0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216150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316163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15" name="Group 14"/>
          <p:cNvGrpSpPr/>
          <p:nvPr>
            <p:custDataLst>
              <p:tags r:id="rId3"/>
            </p:custDataLst>
          </p:nvPr>
        </p:nvGrpSpPr>
        <p:grpSpPr>
          <a:xfrm>
            <a:off x="708025" y="1497013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6108898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666453" cy="26776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many cycles would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it take to perform this</a:t>
            </a:r>
            <a:br>
              <a:rPr lang="en-US" sz="2800" dirty="0">
                <a:latin typeface="Calibri" pitchFamily="34" charset="0"/>
              </a:rPr>
            </a:br>
            <a:r>
              <a:rPr lang="en-US" sz="2800" dirty="0">
                <a:latin typeface="Calibri" pitchFamily="34" charset="0"/>
              </a:rPr>
              <a:t>loop </a:t>
            </a:r>
            <a:r>
              <a:rPr lang="en-US" sz="2800" dirty="0" smtClean="0">
                <a:latin typeface="Calibri" pitchFamily="34" charset="0"/>
              </a:rPr>
              <a:t>five </a:t>
            </a:r>
            <a:r>
              <a:rPr lang="en-US" sz="2800" dirty="0">
                <a:latin typeface="Calibri" pitchFamily="34" charset="0"/>
              </a:rPr>
              <a:t>times?</a:t>
            </a:r>
          </a:p>
          <a:p>
            <a:r>
              <a:rPr lang="en-US" sz="2800" dirty="0">
                <a:latin typeface="Calibri" pitchFamily="34" charset="0"/>
              </a:rPr>
              <a:t>(Disregard </a:t>
            </a:r>
            <a:r>
              <a:rPr lang="en-US" sz="2800" dirty="0" smtClean="0">
                <a:latin typeface="Calibri" pitchFamily="34" charset="0"/>
              </a:rPr>
              <a:t>delay slots</a:t>
            </a:r>
            <a:r>
              <a:rPr lang="en-US" sz="2800" dirty="0">
                <a:latin typeface="Calibri" pitchFamily="34" charset="0"/>
              </a:rPr>
              <a:t>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______________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A </a:t>
            </a:r>
            <a:r>
              <a:rPr lang="en-US" sz="2400" dirty="0">
                <a:latin typeface="+mj-lt"/>
                <a:ea typeface="+mj-ea"/>
                <a:cs typeface="+mj-cs"/>
              </a:rPr>
              <a:t>typical DSP MAC 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operation.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0"/>
            <a:ext cx="3778250" cy="2678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slots).</a:t>
            </a:r>
          </a:p>
          <a:p>
            <a:endParaRPr lang="en-US" sz="2800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 5 x 3 = 15 cycles</a:t>
            </a: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Non-Pipelined Code</a:t>
            </a:r>
          </a:p>
        </p:txBody>
      </p:sp>
      <p:grpSp>
        <p:nvGrpSpPr>
          <p:cNvPr id="27651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</a:rPr>
              <a:t>mpy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27694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95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96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7698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27659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7660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  <p:grpSp>
          <p:nvGrpSpPr>
            <p:cNvPr id="27661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27663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Pipelining Code</a:t>
            </a:r>
          </a:p>
        </p:txBody>
      </p:sp>
      <p:grpSp>
        <p:nvGrpSpPr>
          <p:cNvPr id="28675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2877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>
                  <a:latin typeface="Courier New" pitchFamily="49" charset="0"/>
                </a:rPr>
                <a:t>Cycle</a:t>
              </a: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8676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ldh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28760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28747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err="1">
                  <a:latin typeface="Courier New" pitchFamily="49" charset="0"/>
                </a:rPr>
                <a:t>mpy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28744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ldh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28727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28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31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8711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712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  <p:grpSp>
            <p:nvGrpSpPr>
              <p:cNvPr id="28715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 err="1">
                      <a:latin typeface="Courier New" pitchFamily="49" charset="0"/>
                    </a:rPr>
                    <a:t>ldh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28698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8699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 err="1">
                    <a:latin typeface="Courier New" pitchFamily="49" charset="0"/>
                  </a:rPr>
                  <a:t>mpy</a:t>
                </a:r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8687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compiler is smart enough to schedule instructions efficiently.</a:t>
            </a:r>
          </a:p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DSP algorithms are typically loop intensive.</a:t>
            </a: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Generally speaking, servicing of interrupts is not allowed in the middle of the loop because fixed timing is essential.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NOTE: For more information on SPLOOP, refer to Chapter 8 of the </a:t>
            </a:r>
            <a:r>
              <a:rPr lang="en-US" sz="2400" dirty="0" smtClean="0">
                <a:hlinkClick r:id="rId4"/>
              </a:rPr>
              <a:t>C66x CPU and Instruction Set Reference Guide</a:t>
            </a:r>
            <a:r>
              <a:rPr lang="en-US" sz="2400" dirty="0" smtClean="0"/>
              <a:t>.</a:t>
            </a:r>
            <a:r>
              <a:rPr lang="en-US" sz="2400" dirty="0" smtClean="0">
                <a:latin typeface="+mj-lt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more information, refer to the </a:t>
            </a:r>
            <a:r>
              <a:rPr lang="en-US" dirty="0" smtClean="0">
                <a:hlinkClick r:id="rId4"/>
              </a:rPr>
              <a:t>C66x CPU and Instruction Set Reference Guide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990600"/>
            <a:ext cx="83820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CorePac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latin typeface="+mj-lt"/>
              </a:rPr>
              <a:t>CorePac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Architecture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Single Instruction Multiple Data (SIMD)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Memory Access 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Pipeline Concept</a:t>
            </a: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rmAutofit fontScale="90000"/>
          </a:bodyPr>
          <a:lstStyle/>
          <a:p>
            <a:pPr marL="514350" indent="-514350"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C66x </a:t>
            </a:r>
            <a:r>
              <a:rPr lang="en-US" b="1" dirty="0" err="1" smtClean="0"/>
              <a:t>CorePac</a:t>
            </a:r>
            <a:endParaRPr lang="en-US" b="1" dirty="0" smtClean="0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228600" y="792228"/>
            <a:ext cx="4953000" cy="586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bIns="182880" anchor="b"/>
          <a:lstStyle/>
          <a:p>
            <a:pPr algn="r" fontAlgn="auto">
              <a:spcAft>
                <a:spcPts val="0"/>
              </a:spcAft>
              <a:defRPr/>
            </a:pPr>
            <a:endParaRPr lang="en-US" dirty="0"/>
          </a:p>
          <a:p>
            <a:pPr algn="r" fontAlgn="auto">
              <a:spcAft>
                <a:spcPts val="0"/>
              </a:spcAft>
              <a:defRPr/>
            </a:pPr>
            <a:endParaRPr lang="en-US" u="sng" dirty="0"/>
          </a:p>
          <a:p>
            <a:pPr algn="r" fontAlgn="auto">
              <a:spcAft>
                <a:spcPts val="0"/>
              </a:spcAft>
              <a:defRPr/>
            </a:pPr>
            <a:r>
              <a:rPr lang="en-US" dirty="0"/>
              <a:t> </a:t>
            </a:r>
            <a:r>
              <a:rPr lang="en-US" dirty="0" smtClean="0"/>
              <a:t>C66x </a:t>
            </a:r>
            <a:r>
              <a:rPr lang="en-US" dirty="0"/>
              <a:t>CorePac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445060" y="2895666"/>
            <a:ext cx="1892808" cy="152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tIns="365760"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DSP Core</a:t>
            </a:r>
            <a:endParaRPr lang="en-US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533400" y="2895666"/>
            <a:ext cx="17526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j-lt"/>
              </a:rPr>
              <a:t>Instruction Fetch</a:t>
            </a:r>
          </a:p>
        </p:txBody>
      </p:sp>
      <p:grpSp>
        <p:nvGrpSpPr>
          <p:cNvPr id="3079" name="Group 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31950" y="3687828"/>
            <a:ext cx="485775" cy="401638"/>
            <a:chOff x="972" y="2237"/>
            <a:chExt cx="306" cy="253"/>
          </a:xfrm>
        </p:grpSpPr>
        <p:sp>
          <p:nvSpPr>
            <p:cNvPr id="3114" name="Rectangle 9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5" name="Rectangle 10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6" name="Rectangle 11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7" name="Rectangle 12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auto">
          <a:xfrm>
            <a:off x="1255713" y="2608328"/>
            <a:ext cx="290512" cy="122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1498600" y="2600391"/>
            <a:ext cx="522288" cy="2873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256</a:t>
            </a:r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auto">
          <a:xfrm>
            <a:off x="781050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86" name="Text Box 19"/>
          <p:cNvSpPr txBox="1">
            <a:spLocks noChangeArrowheads="1"/>
          </p:cNvSpPr>
          <p:nvPr/>
        </p:nvSpPr>
        <p:spPr bwMode="auto">
          <a:xfrm>
            <a:off x="1150938" y="4606991"/>
            <a:ext cx="508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64-bit</a:t>
            </a:r>
          </a:p>
        </p:txBody>
      </p:sp>
      <p:sp>
        <p:nvSpPr>
          <p:cNvPr id="3087" name="Line 20"/>
          <p:cNvSpPr>
            <a:spLocks noChangeShapeType="1"/>
          </p:cNvSpPr>
          <p:nvPr/>
        </p:nvSpPr>
        <p:spPr bwMode="auto">
          <a:xfrm flipH="1">
            <a:off x="1728788" y="4643503"/>
            <a:ext cx="29210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089" name="Group 2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85800" y="3687828"/>
            <a:ext cx="485775" cy="401638"/>
            <a:chOff x="972" y="2237"/>
            <a:chExt cx="306" cy="253"/>
          </a:xfrm>
        </p:grpSpPr>
        <p:sp>
          <p:nvSpPr>
            <p:cNvPr id="3110" name="Rectangle 23"/>
            <p:cNvSpPr>
              <a:spLocks noChangeArrowheads="1"/>
            </p:cNvSpPr>
            <p:nvPr/>
          </p:nvSpPr>
          <p:spPr bwMode="auto">
            <a:xfrm>
              <a:off x="972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M</a:t>
              </a:r>
            </a:p>
          </p:txBody>
        </p:sp>
        <p:sp>
          <p:nvSpPr>
            <p:cNvPr id="3111" name="Rectangle 24"/>
            <p:cNvSpPr>
              <a:spLocks noChangeArrowheads="1"/>
            </p:cNvSpPr>
            <p:nvPr/>
          </p:nvSpPr>
          <p:spPr bwMode="auto">
            <a:xfrm>
              <a:off x="972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S</a:t>
              </a:r>
            </a:p>
          </p:txBody>
        </p:sp>
        <p:sp>
          <p:nvSpPr>
            <p:cNvPr id="3112" name="Rectangle 25"/>
            <p:cNvSpPr>
              <a:spLocks noChangeArrowheads="1"/>
            </p:cNvSpPr>
            <p:nvPr/>
          </p:nvSpPr>
          <p:spPr bwMode="auto">
            <a:xfrm>
              <a:off x="1140" y="2237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 dirty="0">
                  <a:solidFill>
                    <a:srgbClr val="F8F8F8"/>
                  </a:solidFill>
                  <a:latin typeface="Arial Narrow" pitchFamily="34" charset="0"/>
                </a:rPr>
                <a:t>L</a:t>
              </a:r>
            </a:p>
          </p:txBody>
        </p:sp>
        <p:sp>
          <p:nvSpPr>
            <p:cNvPr id="3113" name="Rectangle 26"/>
            <p:cNvSpPr>
              <a:spLocks noChangeArrowheads="1"/>
            </p:cNvSpPr>
            <p:nvPr/>
          </p:nvSpPr>
          <p:spPr bwMode="auto">
            <a:xfrm>
              <a:off x="1140" y="2375"/>
              <a:ext cx="138" cy="115"/>
            </a:xfrm>
            <a:prstGeom prst="rect">
              <a:avLst/>
            </a:prstGeom>
            <a:solidFill>
              <a:srgbClr val="000000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F8F8F8"/>
                  </a:solidFill>
                  <a:latin typeface="Arial Narrow" pitchFamily="34" charset="0"/>
                </a:rPr>
                <a:t>D</a:t>
              </a:r>
            </a:p>
          </p:txBody>
        </p:sp>
      </p:grpSp>
      <p:sp>
        <p:nvSpPr>
          <p:cNvPr id="499739" name="Rectangle 27"/>
          <p:cNvSpPr>
            <a:spLocks noChangeArrowheads="1"/>
          </p:cNvSpPr>
          <p:nvPr/>
        </p:nvSpPr>
        <p:spPr bwMode="auto">
          <a:xfrm>
            <a:off x="454025" y="5235081"/>
            <a:ext cx="1893888" cy="1281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/>
          <a:lstStyle/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Level 1 Data</a:t>
            </a:r>
          </a:p>
          <a:p>
            <a:pPr marL="168275" indent="-168275" algn="ctr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latin typeface="+mj-lt"/>
              </a:rPr>
              <a:t>Memory (L1D)</a:t>
            </a:r>
          </a:p>
          <a:p>
            <a:pPr marL="168275" indent="-168275" fontAlgn="auto">
              <a:lnSpc>
                <a:spcPct val="11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Single-Cycle</a:t>
            </a:r>
          </a:p>
          <a:p>
            <a:pPr marL="168275" indent="-168275" fontAlgn="auto">
              <a:lnSpc>
                <a:spcPct val="90000"/>
              </a:lnSpc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"/>
              <a:defRPr/>
            </a:pPr>
            <a:r>
              <a:rPr lang="en-US" dirty="0">
                <a:latin typeface="+mj-lt"/>
              </a:rPr>
              <a:t>Cache / RAM</a:t>
            </a:r>
          </a:p>
        </p:txBody>
      </p:sp>
      <p:grpSp>
        <p:nvGrpSpPr>
          <p:cNvPr id="3091" name="Group 2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454025" y="4994341"/>
            <a:ext cx="1893888" cy="228600"/>
            <a:chOff x="238" y="3079"/>
            <a:chExt cx="1193" cy="144"/>
          </a:xfrm>
        </p:grpSpPr>
        <p:sp>
          <p:nvSpPr>
            <p:cNvPr id="3108" name="Rectangle 29"/>
            <p:cNvSpPr>
              <a:spLocks noChangeArrowheads="1"/>
            </p:cNvSpPr>
            <p:nvPr/>
          </p:nvSpPr>
          <p:spPr bwMode="auto">
            <a:xfrm>
              <a:off x="238" y="3079"/>
              <a:ext cx="597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Arial Narrow" pitchFamily="34" charset="0"/>
                </a:rPr>
                <a:t> </a:t>
              </a:r>
            </a:p>
          </p:txBody>
        </p:sp>
        <p:sp>
          <p:nvSpPr>
            <p:cNvPr id="3109" name="Rectangle 30"/>
            <p:cNvSpPr>
              <a:spLocks noChangeArrowheads="1"/>
            </p:cNvSpPr>
            <p:nvPr/>
          </p:nvSpPr>
          <p:spPr bwMode="auto">
            <a:xfrm>
              <a:off x="835" y="3079"/>
              <a:ext cx="596" cy="14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2" name="Group 3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57200" y="4145028"/>
            <a:ext cx="1828800" cy="274638"/>
            <a:chOff x="238" y="2573"/>
            <a:chExt cx="1193" cy="144"/>
          </a:xfrm>
        </p:grpSpPr>
        <p:sp>
          <p:nvSpPr>
            <p:cNvPr id="3106" name="Rectangle 32"/>
            <p:cNvSpPr>
              <a:spLocks noChangeArrowheads="1"/>
            </p:cNvSpPr>
            <p:nvPr/>
          </p:nvSpPr>
          <p:spPr bwMode="auto">
            <a:xfrm>
              <a:off x="238" y="2573"/>
              <a:ext cx="597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Arial Narrow" pitchFamily="34" charset="0"/>
                </a:rPr>
                <a:t> </a:t>
              </a:r>
              <a:r>
                <a:rPr lang="en-US" sz="1400" dirty="0">
                  <a:latin typeface="+mj-lt"/>
                </a:rPr>
                <a:t>Reg </a:t>
              </a:r>
              <a:r>
                <a:rPr lang="en-US" sz="1400" dirty="0" smtClean="0">
                  <a:latin typeface="+mj-lt"/>
                </a:rPr>
                <a:t>A [32]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3107" name="Rectangle 33"/>
            <p:cNvSpPr>
              <a:spLocks noChangeArrowheads="1"/>
            </p:cNvSpPr>
            <p:nvPr/>
          </p:nvSpPr>
          <p:spPr bwMode="auto">
            <a:xfrm>
              <a:off x="835" y="2573"/>
              <a:ext cx="596" cy="144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lang="en-US" sz="1400" dirty="0">
                  <a:latin typeface="+mj-lt"/>
                </a:rPr>
                <a:t> Reg </a:t>
              </a:r>
              <a:r>
                <a:rPr lang="en-US" sz="1400" dirty="0" smtClean="0">
                  <a:latin typeface="+mj-lt"/>
                </a:rPr>
                <a:t>B [32]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78" name="Group 177"/>
          <p:cNvGrpSpPr/>
          <p:nvPr>
            <p:custDataLst>
              <p:tags r:id="rId6"/>
            </p:custDataLst>
          </p:nvPr>
        </p:nvGrpSpPr>
        <p:grpSpPr>
          <a:xfrm>
            <a:off x="454025" y="955741"/>
            <a:ext cx="1893888" cy="1512887"/>
            <a:chOff x="454025" y="955741"/>
            <a:chExt cx="1893888" cy="1512887"/>
          </a:xfrm>
        </p:grpSpPr>
        <p:sp>
          <p:nvSpPr>
            <p:cNvPr id="499747" name="Rectangle 35"/>
            <p:cNvSpPr>
              <a:spLocks noChangeArrowheads="1"/>
            </p:cNvSpPr>
            <p:nvPr/>
          </p:nvSpPr>
          <p:spPr bwMode="auto">
            <a:xfrm>
              <a:off x="457199" y="955741"/>
              <a:ext cx="1890713" cy="12811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Level 1 Program</a:t>
              </a:r>
            </a:p>
            <a:p>
              <a:pPr marL="168275" indent="-168275" algn="ctr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Memory (L1P)</a:t>
              </a:r>
            </a:p>
            <a:p>
              <a:pPr marL="168275" indent="-168275" fontAlgn="auto">
                <a:lnSpc>
                  <a:spcPct val="11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Single-Cycle</a:t>
              </a:r>
            </a:p>
            <a:p>
              <a:pPr marL="168275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3105" name="Rectangle 36"/>
            <p:cNvSpPr>
              <a:spLocks noChangeArrowheads="1"/>
            </p:cNvSpPr>
            <p:nvPr/>
          </p:nvSpPr>
          <p:spPr bwMode="auto">
            <a:xfrm>
              <a:off x="454025" y="2240028"/>
              <a:ext cx="1893888" cy="228600"/>
            </a:xfrm>
            <a:prstGeom prst="rect">
              <a:avLst/>
            </a:prstGeom>
            <a:solidFill>
              <a:srgbClr val="0000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Calibri" pitchFamily="34" charset="0"/>
                </a:rPr>
                <a:t> </a:t>
              </a:r>
            </a:p>
          </p:txBody>
        </p:sp>
      </p:grpSp>
      <p:grpSp>
        <p:nvGrpSpPr>
          <p:cNvPr id="3094" name="Group 3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3124200" y="955741"/>
            <a:ext cx="1893888" cy="3036887"/>
            <a:chOff x="1920" y="535"/>
            <a:chExt cx="1193" cy="1913"/>
          </a:xfrm>
          <a:solidFill>
            <a:schemeClr val="tx2">
              <a:lumMod val="20000"/>
              <a:lumOff val="80000"/>
            </a:schemeClr>
          </a:solidFill>
          <a:effectLst/>
        </p:grpSpPr>
        <p:sp>
          <p:nvSpPr>
            <p:cNvPr id="499750" name="Rectangle 38"/>
            <p:cNvSpPr>
              <a:spLocks noChangeArrowheads="1"/>
            </p:cNvSpPr>
            <p:nvPr/>
          </p:nvSpPr>
          <p:spPr bwMode="auto">
            <a:xfrm>
              <a:off x="1920" y="535"/>
              <a:ext cx="1193" cy="1623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91440"/>
            <a:lstStyle/>
            <a:p>
              <a:pPr marL="284163" indent="-168275" fontAlgn="auto">
                <a:lnSpc>
                  <a:spcPct val="12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Arial Narrow" pitchFamily="34" charset="0"/>
                </a:rPr>
                <a:t>		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Level 2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dirty="0">
                  <a:solidFill>
                    <a:schemeClr val="tx2"/>
                  </a:solidFill>
                  <a:latin typeface="+mj-lt"/>
                </a:rPr>
                <a:t>		Memory</a:t>
              </a:r>
            </a:p>
            <a:p>
              <a:pPr marL="284163" indent="-168275" fontAlgn="auto"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None/>
                <a:tabLst>
                  <a:tab pos="862013" algn="ctr"/>
                </a:tabLst>
                <a:defRPr/>
              </a:pPr>
              <a:r>
                <a:rPr lang="en-US" sz="2000" dirty="0">
                  <a:solidFill>
                    <a:schemeClr val="tx2"/>
                  </a:solidFill>
                  <a:latin typeface="+mj-lt"/>
                </a:rPr>
                <a:t>		</a:t>
              </a:r>
              <a:r>
                <a:rPr lang="en-US" dirty="0">
                  <a:solidFill>
                    <a:schemeClr val="tx2"/>
                  </a:solidFill>
                  <a:latin typeface="+mj-lt"/>
                </a:rPr>
                <a:t>(L2)</a:t>
              </a:r>
              <a:endParaRPr lang="en-US" sz="2000" dirty="0">
                <a:solidFill>
                  <a:schemeClr val="tx2"/>
                </a:solidFill>
                <a:latin typeface="+mj-lt"/>
              </a:endParaRPr>
            </a:p>
            <a:p>
              <a:pPr marL="284163" indent="-168275" fontAlgn="auto">
                <a:lnSpc>
                  <a:spcPct val="14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Program / Data</a:t>
              </a:r>
            </a:p>
            <a:p>
              <a:pPr marL="284163" indent="-168275" fontAlgn="auto">
                <a:lnSpc>
                  <a:spcPct val="90000"/>
                </a:lnSpc>
                <a:spcAft>
                  <a:spcPts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"/>
                <a:tabLst>
                  <a:tab pos="862013" algn="ctr"/>
                </a:tabLst>
                <a:defRPr/>
              </a:pPr>
              <a:r>
                <a:rPr lang="en-US" dirty="0">
                  <a:latin typeface="+mj-lt"/>
                </a:rPr>
                <a:t>Cache / RAM</a:t>
              </a:r>
            </a:p>
          </p:txBody>
        </p:sp>
        <p:sp>
          <p:nvSpPr>
            <p:cNvPr id="499751" name="Rectangle 39"/>
            <p:cNvSpPr>
              <a:spLocks noChangeArrowheads="1"/>
            </p:cNvSpPr>
            <p:nvPr/>
          </p:nvSpPr>
          <p:spPr bwMode="auto">
            <a:xfrm>
              <a:off x="1920" y="2160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  <p:sp>
          <p:nvSpPr>
            <p:cNvPr id="499752" name="Rectangle 40"/>
            <p:cNvSpPr>
              <a:spLocks noChangeArrowheads="1"/>
            </p:cNvSpPr>
            <p:nvPr/>
          </p:nvSpPr>
          <p:spPr bwMode="auto">
            <a:xfrm>
              <a:off x="1920" y="2304"/>
              <a:ext cx="1193" cy="144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 </a:t>
              </a:r>
            </a:p>
          </p:txBody>
        </p:sp>
      </p:grpSp>
      <p:sp>
        <p:nvSpPr>
          <p:cNvPr id="3097" name="Rectangle 43"/>
          <p:cNvSpPr>
            <a:spLocks noChangeArrowheads="1"/>
          </p:cNvSpPr>
          <p:nvPr/>
        </p:nvSpPr>
        <p:spPr bwMode="auto">
          <a:xfrm>
            <a:off x="3124200" y="4297428"/>
            <a:ext cx="1893888" cy="9144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rgbClr val="F8F8F8"/>
                </a:solidFill>
                <a:latin typeface="+mj-lt"/>
              </a:rPr>
              <a:t>Memory Controller </a:t>
            </a:r>
          </a:p>
        </p:txBody>
      </p:sp>
      <p:sp>
        <p:nvSpPr>
          <p:cNvPr id="3098" name="Rectangle 54"/>
          <p:cNvSpPr>
            <a:spLocks noChangeArrowheads="1"/>
          </p:cNvSpPr>
          <p:nvPr/>
        </p:nvSpPr>
        <p:spPr bwMode="auto">
          <a:xfrm>
            <a:off x="4867275" y="4435541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99" name="Rectangle 55"/>
          <p:cNvSpPr>
            <a:spLocks noChangeArrowheads="1"/>
          </p:cNvSpPr>
          <p:nvPr/>
        </p:nvSpPr>
        <p:spPr bwMode="auto">
          <a:xfrm>
            <a:off x="4867275" y="4922903"/>
            <a:ext cx="150813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10200" y="762000"/>
            <a:ext cx="32766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defRPr/>
            </a:pPr>
            <a:r>
              <a:rPr lang="en-US" dirty="0" err="1" smtClean="0">
                <a:latin typeface="Arial Narrow" pitchFamily="34" charset="0"/>
              </a:rPr>
              <a:t>CorePac</a:t>
            </a:r>
            <a:r>
              <a:rPr lang="en-US" dirty="0" smtClean="0">
                <a:latin typeface="Arial Narrow" pitchFamily="34" charset="0"/>
              </a:rPr>
              <a:t> includes: 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DSP Core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Two registers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register side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L1P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L1D memory (Cache/RAM)</a:t>
            </a:r>
          </a:p>
          <a:p>
            <a:pPr marL="3429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L2 memory (Cache/RAM)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430305" y="2895600"/>
            <a:ext cx="1920240" cy="1524000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25825" y="4970929"/>
            <a:ext cx="1945340" cy="1536192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30305" y="923366"/>
            <a:ext cx="1945340" cy="1563624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80" name="AutoShape 13"/>
          <p:cNvCxnSpPr>
            <a:cxnSpLocks noChangeShapeType="1"/>
          </p:cNvCxnSpPr>
          <p:nvPr/>
        </p:nvCxnSpPr>
        <p:spPr bwMode="auto">
          <a:xfrm>
            <a:off x="92868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1" name="AutoShape 14"/>
          <p:cNvCxnSpPr>
            <a:cxnSpLocks noChangeShapeType="1"/>
          </p:cNvCxnSpPr>
          <p:nvPr/>
        </p:nvCxnSpPr>
        <p:spPr bwMode="auto">
          <a:xfrm>
            <a:off x="1874838" y="4419666"/>
            <a:ext cx="0" cy="574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082" name="AutoShape 15"/>
          <p:cNvCxnSpPr>
            <a:cxnSpLocks noChangeShapeType="1"/>
          </p:cNvCxnSpPr>
          <p:nvPr/>
        </p:nvCxnSpPr>
        <p:spPr bwMode="auto">
          <a:xfrm>
            <a:off x="1401763" y="2468628"/>
            <a:ext cx="1587" cy="427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50" name="Rectangle 49"/>
          <p:cNvSpPr/>
          <p:nvPr/>
        </p:nvSpPr>
        <p:spPr bwMode="auto">
          <a:xfrm>
            <a:off x="3103580" y="950260"/>
            <a:ext cx="1925620" cy="3021105"/>
          </a:xfrm>
          <a:prstGeom prst="rect">
            <a:avLst/>
          </a:prstGeom>
          <a:noFill/>
          <a:ln w="635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088" name="AutoShape 21"/>
          <p:cNvCxnSpPr>
            <a:cxnSpLocks noChangeShapeType="1"/>
          </p:cNvCxnSpPr>
          <p:nvPr/>
        </p:nvCxnSpPr>
        <p:spPr bwMode="auto">
          <a:xfrm flipV="1">
            <a:off x="2347913" y="3878328"/>
            <a:ext cx="776287" cy="1230313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5" name="AutoShape 41"/>
          <p:cNvCxnSpPr>
            <a:cxnSpLocks noChangeShapeType="1"/>
          </p:cNvCxnSpPr>
          <p:nvPr/>
        </p:nvCxnSpPr>
        <p:spPr bwMode="auto">
          <a:xfrm>
            <a:off x="2347913" y="2354328"/>
            <a:ext cx="776287" cy="1295400"/>
          </a:xfrm>
          <a:prstGeom prst="bentConnector3">
            <a:avLst>
              <a:gd name="adj1" fmla="val 49898"/>
            </a:avLst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3096" name="AutoShape 42"/>
          <p:cNvCxnSpPr>
            <a:cxnSpLocks noChangeShapeType="1"/>
            <a:stCxn id="50" idx="2"/>
            <a:endCxn id="3097" idx="0"/>
          </p:cNvCxnSpPr>
          <p:nvPr/>
        </p:nvCxnSpPr>
        <p:spPr bwMode="auto">
          <a:xfrm rot="16200000" flipH="1">
            <a:off x="3905736" y="4132019"/>
            <a:ext cx="326063" cy="475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76200"/>
            <a:ext cx="41910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</a:t>
            </a: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5029200" y="1371600"/>
            <a:ext cx="39624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2075" tIns="91440" rIns="0" bIns="91440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Four functional units per side: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ALU (.L)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Data (.D)</a:t>
            </a:r>
          </a:p>
          <a:p>
            <a:pPr marL="800100" lvl="2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Control (.S)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  <a:defRPr/>
            </a:pPr>
            <a:r>
              <a:rPr lang="en-US" dirty="0" smtClean="0">
                <a:latin typeface="Arial Narrow" pitchFamily="34" charset="0"/>
              </a:rPr>
              <a:t>These independent functional units enable efficient execution of parallel specialized instructions: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  <a:defRPr/>
            </a:pPr>
            <a:r>
              <a:rPr lang="en-US" dirty="0" smtClean="0">
                <a:latin typeface="Arial Narrow" pitchFamily="34" charset="0"/>
              </a:rPr>
              <a:t>Multiplier (.M1and.M2) and ALU (.L1 and .L2) provide MAC (multiple accumulation) operations.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Data (.D) provides data input/output.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SzPct val="75000"/>
              <a:buFont typeface="Courier New" pitchFamily="49" charset="0"/>
              <a:buChar char="o"/>
            </a:pPr>
            <a:r>
              <a:rPr lang="en-US" dirty="0" smtClean="0">
                <a:latin typeface="Arial Narrow" pitchFamily="34" charset="0"/>
              </a:rPr>
              <a:t>Control (.S) provides control functions (loop, branch, call).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Each DSP core dispatches </a:t>
            </a:r>
            <a:r>
              <a:rPr lang="en-US" dirty="0">
                <a:latin typeface="Arial Narrow" pitchFamily="34" charset="0"/>
              </a:rPr>
              <a:t>up to eight parallel instructions each </a:t>
            </a:r>
            <a:r>
              <a:rPr lang="en-US" dirty="0" smtClean="0">
                <a:latin typeface="Arial Narrow" pitchFamily="34" charset="0"/>
              </a:rPr>
              <a:t>cycle.</a:t>
            </a:r>
            <a:endParaRPr lang="en-US" dirty="0">
              <a:latin typeface="Arial Narrow" pitchFamily="34" charset="0"/>
            </a:endParaRP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All </a:t>
            </a:r>
            <a:r>
              <a:rPr lang="en-US" dirty="0">
                <a:latin typeface="Arial Narrow" pitchFamily="34" charset="0"/>
              </a:rPr>
              <a:t>instructions are </a:t>
            </a:r>
            <a:r>
              <a:rPr lang="en-US" dirty="0" smtClean="0">
                <a:latin typeface="Arial Narrow" pitchFamily="34" charset="0"/>
              </a:rPr>
              <a:t>conditional, which enables efficient pipelining.</a:t>
            </a:r>
          </a:p>
          <a:p>
            <a:pPr marL="342900" indent="-342900">
              <a:lnSpc>
                <a:spcPct val="90000"/>
              </a:lnSpc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dirty="0" smtClean="0">
                <a:latin typeface="Arial Narrow" pitchFamily="34" charset="0"/>
              </a:rPr>
              <a:t>The optimized C compiler generates efficient target code. </a:t>
            </a:r>
          </a:p>
        </p:txBody>
      </p:sp>
      <p:grpSp>
        <p:nvGrpSpPr>
          <p:cNvPr id="58" name="Group 57"/>
          <p:cNvGrpSpPr/>
          <p:nvPr>
            <p:custDataLst>
              <p:tags r:id="rId2"/>
            </p:custDataLst>
          </p:nvPr>
        </p:nvGrpSpPr>
        <p:grpSpPr>
          <a:xfrm>
            <a:off x="498475" y="381000"/>
            <a:ext cx="4302125" cy="5908675"/>
            <a:chOff x="498475" y="720725"/>
            <a:chExt cx="4302125" cy="5908675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98475" y="720725"/>
              <a:ext cx="4302125" cy="1074738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498475" y="1670050"/>
              <a:ext cx="936625" cy="4217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4984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4984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4984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984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4984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4984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4984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741363" y="1706563"/>
              <a:ext cx="5095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6492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8667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4984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4984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1916113" y="2927350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1916113" y="1825625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1916113" y="512603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117" name="Group 24"/>
            <p:cNvGrpSpPr>
              <a:grpSpLocks/>
            </p:cNvGrpSpPr>
            <p:nvPr/>
          </p:nvGrpSpPr>
          <p:grpSpPr bwMode="auto">
            <a:xfrm>
              <a:off x="1447800" y="2171700"/>
              <a:ext cx="457200" cy="3303588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2720975" y="29337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1916113" y="4027488"/>
              <a:ext cx="615950" cy="6381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2720975" y="403860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2720975" y="1833563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2720975" y="5137150"/>
              <a:ext cx="617538" cy="638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4123" name="Group 34"/>
            <p:cNvGrpSpPr>
              <a:grpSpLocks/>
            </p:cNvGrpSpPr>
            <p:nvPr/>
          </p:nvGrpSpPr>
          <p:grpSpPr bwMode="auto">
            <a:xfrm>
              <a:off x="3338513" y="2178050"/>
              <a:ext cx="525462" cy="3303588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3863975" y="1670050"/>
              <a:ext cx="936625" cy="42179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3863975" y="2089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3863975" y="302101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3863975" y="348615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3863975" y="39528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3863975" y="25542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3863975" y="5440363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3863975" y="5157788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4102100" y="1706563"/>
              <a:ext cx="5095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4014788" y="5511800"/>
              <a:ext cx="650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4232275" y="5197475"/>
              <a:ext cx="254000" cy="21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>
                  <a:latin typeface="Calibri" pitchFamily="34" charset="0"/>
                </a:rPr>
                <a:t>.</a:t>
              </a:r>
              <a:br>
                <a:rPr lang="en-US" sz="2000">
                  <a:latin typeface="Calibri" pitchFamily="34" charset="0"/>
                </a:rPr>
              </a:br>
              <a:r>
                <a:rPr lang="en-US" sz="2000">
                  <a:latin typeface="Calibri" pitchFamily="34" charset="0"/>
                </a:rPr>
                <a:t>.</a:t>
              </a: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3863975" y="470217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3863975" y="4419600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498475" y="6024563"/>
              <a:ext cx="4302125" cy="6048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4138" name="Group 53"/>
            <p:cNvGrpSpPr>
              <a:grpSpLocks/>
            </p:cNvGrpSpPr>
            <p:nvPr/>
          </p:nvGrpSpPr>
          <p:grpSpPr bwMode="auto">
            <a:xfrm>
              <a:off x="1844675" y="3952875"/>
              <a:ext cx="1627188" cy="1990725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2278063" y="3671888"/>
              <a:ext cx="693737" cy="3397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Core Cross-Path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9925" y="1301750"/>
            <a:ext cx="1616075" cy="3797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26" name="Line 12"/>
          <p:cNvSpPr>
            <a:spLocks noChangeShapeType="1"/>
          </p:cNvSpPr>
          <p:nvPr/>
        </p:nvSpPr>
        <p:spPr bwMode="auto">
          <a:xfrm>
            <a:off x="685800" y="167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13"/>
          <p:cNvSpPr>
            <a:spLocks noChangeShapeType="1"/>
          </p:cNvSpPr>
          <p:nvPr/>
        </p:nvSpPr>
        <p:spPr bwMode="auto">
          <a:xfrm>
            <a:off x="685801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685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15"/>
          <p:cNvSpPr>
            <a:spLocks noChangeShapeType="1"/>
          </p:cNvSpPr>
          <p:nvPr/>
        </p:nvSpPr>
        <p:spPr bwMode="auto">
          <a:xfrm>
            <a:off x="685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7"/>
          <p:cNvSpPr>
            <a:spLocks noChangeArrowheads="1"/>
          </p:cNvSpPr>
          <p:nvPr/>
        </p:nvSpPr>
        <p:spPr bwMode="auto">
          <a:xfrm>
            <a:off x="239985" y="1335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dirty="0">
                <a:latin typeface="+mj-lt"/>
              </a:rPr>
              <a:t>A0</a:t>
            </a:r>
          </a:p>
        </p:txBody>
      </p: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239985" y="1716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A1</a:t>
            </a:r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239985" y="2097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A2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239985" y="2478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239985" y="2859088"/>
            <a:ext cx="43601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A4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675499" y="877888"/>
            <a:ext cx="150733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A</a:t>
            </a:r>
          </a:p>
        </p:txBody>
      </p:sp>
      <p:sp>
        <p:nvSpPr>
          <p:cNvPr id="5136" name="Line 23"/>
          <p:cNvSpPr>
            <a:spLocks noChangeShapeType="1"/>
          </p:cNvSpPr>
          <p:nvPr/>
        </p:nvSpPr>
        <p:spPr bwMode="auto">
          <a:xfrm>
            <a:off x="685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1533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  <a:br>
              <a:rPr lang="en-US" sz="3200" dirty="0">
                <a:latin typeface="Times New Roman" pitchFamily="18" charset="0"/>
              </a:rPr>
            </a:br>
            <a:r>
              <a:rPr lang="en-US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81800" y="1301750"/>
            <a:ext cx="1593850" cy="379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39" name="Line 36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6781800" y="1676400"/>
            <a:ext cx="1600200" cy="0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41" name="Line 39"/>
          <p:cNvSpPr>
            <a:spLocks noChangeShapeType="1"/>
          </p:cNvSpPr>
          <p:nvPr/>
        </p:nvSpPr>
        <p:spPr bwMode="auto">
          <a:xfrm>
            <a:off x="6781800" y="205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Line 40"/>
          <p:cNvSpPr>
            <a:spLocks noChangeShapeType="1"/>
          </p:cNvSpPr>
          <p:nvPr/>
        </p:nvSpPr>
        <p:spPr bwMode="auto">
          <a:xfrm>
            <a:off x="6781800" y="2438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41"/>
          <p:cNvSpPr>
            <a:spLocks noChangeShapeType="1"/>
          </p:cNvSpPr>
          <p:nvPr/>
        </p:nvSpPr>
        <p:spPr bwMode="auto">
          <a:xfrm>
            <a:off x="6781800" y="2819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42"/>
          <p:cNvSpPr>
            <a:spLocks noChangeShapeType="1"/>
          </p:cNvSpPr>
          <p:nvPr/>
        </p:nvSpPr>
        <p:spPr bwMode="auto">
          <a:xfrm>
            <a:off x="6781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Rectangle 43"/>
          <p:cNvSpPr>
            <a:spLocks noChangeArrowheads="1"/>
          </p:cNvSpPr>
          <p:nvPr/>
        </p:nvSpPr>
        <p:spPr bwMode="auto">
          <a:xfrm>
            <a:off x="8366125" y="1335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B0</a:t>
            </a:r>
          </a:p>
        </p:txBody>
      </p:sp>
      <p:sp>
        <p:nvSpPr>
          <p:cNvPr id="5146" name="Rectangle 44"/>
          <p:cNvSpPr>
            <a:spLocks noChangeArrowheads="1"/>
          </p:cNvSpPr>
          <p:nvPr/>
        </p:nvSpPr>
        <p:spPr bwMode="auto">
          <a:xfrm>
            <a:off x="8366125" y="1716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B1</a:t>
            </a:r>
          </a:p>
        </p:txBody>
      </p:sp>
      <p:sp>
        <p:nvSpPr>
          <p:cNvPr id="5147" name="Rectangle 45"/>
          <p:cNvSpPr>
            <a:spLocks noChangeArrowheads="1"/>
          </p:cNvSpPr>
          <p:nvPr/>
        </p:nvSpPr>
        <p:spPr bwMode="auto">
          <a:xfrm>
            <a:off x="8366125" y="2097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B2</a:t>
            </a:r>
          </a:p>
        </p:txBody>
      </p:sp>
      <p:sp>
        <p:nvSpPr>
          <p:cNvPr id="5148" name="Rectangle 46"/>
          <p:cNvSpPr>
            <a:spLocks noChangeArrowheads="1"/>
          </p:cNvSpPr>
          <p:nvPr/>
        </p:nvSpPr>
        <p:spPr bwMode="auto">
          <a:xfrm>
            <a:off x="8366125" y="2478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</a:t>
            </a:r>
          </a:p>
        </p:txBody>
      </p:sp>
      <p:sp>
        <p:nvSpPr>
          <p:cNvPr id="5149" name="Rectangle 47"/>
          <p:cNvSpPr>
            <a:spLocks noChangeArrowheads="1"/>
          </p:cNvSpPr>
          <p:nvPr/>
        </p:nvSpPr>
        <p:spPr bwMode="auto">
          <a:xfrm>
            <a:off x="8366125" y="2859088"/>
            <a:ext cx="428002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B4</a:t>
            </a:r>
          </a:p>
        </p:txBody>
      </p:sp>
      <p:sp>
        <p:nvSpPr>
          <p:cNvPr id="5150" name="Rectangle 48"/>
          <p:cNvSpPr>
            <a:spLocks noChangeArrowheads="1"/>
          </p:cNvSpPr>
          <p:nvPr/>
        </p:nvSpPr>
        <p:spPr bwMode="auto">
          <a:xfrm>
            <a:off x="6804025" y="877888"/>
            <a:ext cx="14993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+mj-lt"/>
              </a:rPr>
              <a:t>Register File B</a:t>
            </a:r>
          </a:p>
        </p:txBody>
      </p:sp>
      <p:sp>
        <p:nvSpPr>
          <p:cNvPr id="5151" name="Rectangle 49"/>
          <p:cNvSpPr>
            <a:spLocks noChangeArrowheads="1"/>
          </p:cNvSpPr>
          <p:nvPr/>
        </p:nvSpPr>
        <p:spPr bwMode="auto">
          <a:xfrm>
            <a:off x="7248525" y="3503613"/>
            <a:ext cx="285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  <a:br>
              <a:rPr lang="en-US" sz="3200">
                <a:latin typeface="Times New Roman" pitchFamily="18" charset="0"/>
              </a:rPr>
            </a:br>
            <a:r>
              <a:rPr lang="en-US" sz="3200">
                <a:latin typeface="Times New Roman" pitchFamily="18" charset="0"/>
              </a:rPr>
              <a:t>.</a:t>
            </a:r>
          </a:p>
        </p:txBody>
      </p:sp>
      <p:sp>
        <p:nvSpPr>
          <p:cNvPr id="5152" name="Line 50"/>
          <p:cNvSpPr>
            <a:spLocks noChangeShapeType="1"/>
          </p:cNvSpPr>
          <p:nvPr/>
        </p:nvSpPr>
        <p:spPr bwMode="auto">
          <a:xfrm>
            <a:off x="6781800" y="4724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Rectangle 51"/>
          <p:cNvSpPr>
            <a:spLocks noChangeArrowheads="1"/>
          </p:cNvSpPr>
          <p:nvPr/>
        </p:nvSpPr>
        <p:spPr bwMode="auto">
          <a:xfrm>
            <a:off x="105275" y="4764088"/>
            <a:ext cx="5530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>
                <a:latin typeface="+mj-lt"/>
              </a:rPr>
              <a:t>A31</a:t>
            </a:r>
          </a:p>
        </p:txBody>
      </p:sp>
      <p:sp>
        <p:nvSpPr>
          <p:cNvPr id="5154" name="Rectangle 52"/>
          <p:cNvSpPr>
            <a:spLocks noChangeArrowheads="1"/>
          </p:cNvSpPr>
          <p:nvPr/>
        </p:nvSpPr>
        <p:spPr bwMode="auto">
          <a:xfrm>
            <a:off x="8366125" y="4764088"/>
            <a:ext cx="54502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+mj-lt"/>
              </a:rPr>
              <a:t>B31</a:t>
            </a:r>
          </a:p>
        </p:txBody>
      </p:sp>
      <p:sp>
        <p:nvSpPr>
          <p:cNvPr id="5155" name="PPTShape_0"/>
          <p:cNvSpPr>
            <a:spLocks noChangeShapeType="1"/>
          </p:cNvSpPr>
          <p:nvPr/>
        </p:nvSpPr>
        <p:spPr bwMode="auto">
          <a:xfrm>
            <a:off x="685800" y="3200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PPTShape_1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Box 36"/>
          <p:cNvSpPr txBox="1">
            <a:spLocks noChangeArrowheads="1"/>
          </p:cNvSpPr>
          <p:nvPr/>
        </p:nvSpPr>
        <p:spPr bwMode="auto">
          <a:xfrm>
            <a:off x="3429000" y="1143000"/>
            <a:ext cx="2133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Any 64-bit </a:t>
            </a:r>
            <a:r>
              <a:rPr lang="en-US" dirty="0">
                <a:latin typeface="Calibri" pitchFamily="34" charset="0"/>
              </a:rPr>
              <a:t>pair of registers from A can be one of the inputs to a B functional unit, and vice </a:t>
            </a:r>
            <a:r>
              <a:rPr lang="en-US" dirty="0" smtClean="0">
                <a:latin typeface="Calibri" pitchFamily="34" charset="0"/>
              </a:rPr>
              <a:t>versa.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tags r:id="rId2"/>
            </p:custDataLst>
          </p:nvPr>
        </p:nvGrpSpPr>
        <p:grpSpPr>
          <a:xfrm>
            <a:off x="3657600" y="3733800"/>
            <a:ext cx="796925" cy="2438400"/>
            <a:chOff x="3429000" y="3733800"/>
            <a:chExt cx="796925" cy="2438400"/>
          </a:xfrm>
        </p:grpSpPr>
        <p:sp>
          <p:nvSpPr>
            <p:cNvPr id="90115" name="Rectangle 3"/>
            <p:cNvSpPr>
              <a:spLocks noChangeArrowheads="1"/>
            </p:cNvSpPr>
            <p:nvPr/>
          </p:nvSpPr>
          <p:spPr bwMode="auto">
            <a:xfrm>
              <a:off x="3429000" y="3733800"/>
              <a:ext cx="796925" cy="2438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581400" y="419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581400" y="468537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81400" y="514443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581400" y="56388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grpSp>
        <p:nvGrpSpPr>
          <p:cNvPr id="53" name="Group 52"/>
          <p:cNvGrpSpPr/>
          <p:nvPr>
            <p:custDataLst>
              <p:tags r:id="rId3"/>
            </p:custDataLst>
          </p:nvPr>
        </p:nvGrpSpPr>
        <p:grpSpPr>
          <a:xfrm>
            <a:off x="4572000" y="3733800"/>
            <a:ext cx="796925" cy="2438400"/>
            <a:chOff x="4572000" y="3733800"/>
            <a:chExt cx="796925" cy="2438400"/>
          </a:xfrm>
        </p:grpSpPr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4572000" y="3733800"/>
              <a:ext cx="796925" cy="2438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atin typeface="+mj-lt"/>
                </a:rPr>
                <a:t>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 smtClean="0">
                <a:latin typeface="+mj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j-lt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39268" y="41984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.D1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739268" y="469280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.S1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739268" y="515186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.M1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739268" y="5646234"/>
              <a:ext cx="4572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.L1</a:t>
              </a:r>
            </a:p>
          </p:txBody>
        </p:sp>
      </p:grpSp>
      <p:sp>
        <p:nvSpPr>
          <p:cNvPr id="48" name="PPTShape_2"/>
          <p:cNvSpPr>
            <a:spLocks noChangeShapeType="1"/>
          </p:cNvSpPr>
          <p:nvPr/>
        </p:nvSpPr>
        <p:spPr bwMode="auto">
          <a:xfrm flipH="1" flipV="1">
            <a:off x="2286000" y="2590800"/>
            <a:ext cx="1676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PPTShape_3"/>
          <p:cNvSpPr>
            <a:spLocks noChangeShapeType="1"/>
          </p:cNvSpPr>
          <p:nvPr/>
        </p:nvSpPr>
        <p:spPr bwMode="auto">
          <a:xfrm flipV="1">
            <a:off x="5029200" y="2590800"/>
            <a:ext cx="17526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PPTShape_4"/>
          <p:cNvSpPr>
            <a:spLocks noChangeShapeType="1"/>
          </p:cNvSpPr>
          <p:nvPr/>
        </p:nvSpPr>
        <p:spPr bwMode="auto">
          <a:xfrm flipH="1" flipV="1">
            <a:off x="5383304" y="4572000"/>
            <a:ext cx="139849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PPTShape_5"/>
          <p:cNvSpPr>
            <a:spLocks noChangeShapeType="1"/>
          </p:cNvSpPr>
          <p:nvPr/>
        </p:nvSpPr>
        <p:spPr bwMode="auto">
          <a:xfrm flipH="1" flipV="1">
            <a:off x="2286000" y="45720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PPTShape_6"/>
          <p:cNvSpPr>
            <a:spLocks noChangeShapeType="1"/>
          </p:cNvSpPr>
          <p:nvPr/>
        </p:nvSpPr>
        <p:spPr bwMode="auto">
          <a:xfrm flipV="1">
            <a:off x="4114800" y="2286000"/>
            <a:ext cx="26670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PPTShape_7"/>
          <p:cNvSpPr>
            <a:spLocks noChangeShapeType="1"/>
          </p:cNvSpPr>
          <p:nvPr/>
        </p:nvSpPr>
        <p:spPr bwMode="auto">
          <a:xfrm flipH="1" flipV="1">
            <a:off x="2286000" y="2209800"/>
            <a:ext cx="25908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 animBg="1"/>
      <p:bldP spid="5139" grpId="1" animBg="1"/>
      <p:bldP spid="5156" grpId="0" animBg="1"/>
      <p:bldP spid="5156" grpId="1" animBg="1"/>
      <p:bldP spid="48" grpId="0" animBg="1"/>
      <p:bldP spid="49" grpId="0" animBg="1"/>
      <p:bldP spid="50" grpId="0" animBg="1"/>
      <p:bldP spid="51" grpId="0" animBg="1"/>
      <p:bldP spid="148" grpId="0" animBg="1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.D Instructions</a:t>
            </a:r>
            <a:endParaRPr lang="en-US" dirty="0"/>
          </a:p>
        </p:txBody>
      </p:sp>
      <p:pic>
        <p:nvPicPr>
          <p:cNvPr id="9" name="Picture 8" descr="Project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796028"/>
            <a:ext cx="7620000" cy="59840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762000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.L Instructions</a:t>
            </a:r>
            <a:endParaRPr lang="en-US" dirty="0"/>
          </a:p>
        </p:txBody>
      </p:sp>
      <p:pic>
        <p:nvPicPr>
          <p:cNvPr id="9" name="Picture 8" descr="L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62000" y="921834"/>
            <a:ext cx="7924800" cy="551160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6460272"/>
            <a:ext cx="876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</a:rPr>
              <a:t>Partial List of .M Instructions</a:t>
            </a:r>
            <a:endParaRPr lang="en-US" dirty="0"/>
          </a:p>
        </p:txBody>
      </p:sp>
      <p:pic>
        <p:nvPicPr>
          <p:cNvPr id="12" name="Picture 11" descr="M_instructions.jpg">
            <a:hlinkClick r:id="rId5"/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219201" y="716878"/>
            <a:ext cx="6934200" cy="611138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REFERENCE_COUNT" val="3"/>
  <p:tag name="ARTICULATE_REFERENCE_TYPE_1" val="1"/>
  <p:tag name="ARTICULATE_REFERENCE_TITLE_1" val="C66x CorePac Training Slides"/>
  <p:tag name="ARTICULATE_REFERENCE_1" val="C:\Data\Keystone Training\PPT\Intro to CorePac\C66x Corepac.pdf"/>
  <p:tag name="ARTICULATE_REFERENCE_TYPE_2" val="0"/>
  <p:tag name="ARTICULATE_REFERENCE_TITLE_2" val="C66x CPU and Instruction Set Reference Guide"/>
  <p:tag name="ARTICULATE_REFERENCE_2" val="http://www.ti.com/litv/pdf/sprugh7"/>
  <p:tag name="ARTICULATE_REFERENCE_TYPE_3" val="0"/>
  <p:tag name="ARTICULATE_REFERENCE_TITLE_3" val="C66x CorePac User's Guide"/>
  <p:tag name="ARTICULATE_REFERENCE_3" val="http://www.ti.com/litv/pdf/sprugw0b"/>
  <p:tag name="ARTICULATE_AUDIO_TEMP" val="C:\Users\a0850458\AppData\Local\Temp\ae\audio\20120104174233\"/>
  <p:tag name="ARTICULATE_PRESENTER_VERSION" val="6"/>
  <p:tag name="PUBLISH_TITLE" val="C66x Corepac: Achieving High Performance"/>
  <p:tag name="ARTICULATE_PUBLISH_PATH" val="C:\Data\Keystone Training\FINAL"/>
  <p:tag name="ARTICULATE_LOGO" val="TI_logo_off_white_square.jpg"/>
  <p:tag name="ARTICULATE_PRESENTER" val="(None selected)"/>
  <p:tag name="ARTICULATE_PRESENTER_GUID" val="9869030842"/>
  <p:tag name="ARTICULATE_LMS" val="0"/>
  <p:tag name="ARTICULATE_TEMPLATE" val="TI Master White NEW"/>
  <p:tag name="ARTICULATE_TEMPLATE_GUID" val="1eda84ce-4c15-46b4-8d4b-1eb30397a1c6"/>
  <p:tag name="LMS_PUBLISH" val="No"/>
  <p:tag name="PRESENTER_PREVIEW_MODE" val="0"/>
  <p:tag name="PRESENTER_PREVIEW_START" val="1"/>
  <p:tag name="PLAYERLOGOHEIGHT" val="476"/>
  <p:tag name="PLAYERLOGOWIDTH" val="1357"/>
  <p:tag name="LAUNCHINNEWWINDOW" val="1"/>
  <p:tag name="LASTPUBLISHED" val="C:\Data\Keystone Training\FINAL\01 Introduction to Corepac\launcher.html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GUID" val="10c72d79-d4e4-4e67-b2bf-ffe27c08228d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88.994"/>
  <p:tag name="ARTICULATE_SLIDE_GUID" val="643f2483-42f1-4978-b8b0-97afb08d078a"/>
  <p:tag name="ARTICULATE_SLIDE_PAUSE" val="0"/>
  <p:tag name="ARTICULATE_NAV_LEVEL" val="2"/>
  <p:tag name="ARTICULATE_PLAYLIST_ID" val="-1"/>
  <p:tag name="ARTICULATE_VIEW_MODE" val="1"/>
  <p:tag name="ARTICULATE_LOCK_SLIDE" val="0"/>
  <p:tag name="TIMELINE" val="10.41/18.09/24.05/37.18/41.02/48.13/54.61/59.75/61.25"/>
  <p:tag name="ARTICULATE_SLIDE_NAV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70.552"/>
  <p:tag name="ARTICULATE_SLIDE_GUID" val="cce54c87-c03d-4c18-9ca1-f4b2ee15baf0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s4hGic1j_files\slide0001_image001.j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6.463"/>
  <p:tag name="ARTICULATE_SLIDE_GUID" val="3efedcb6-032c-4808-a9d1-4f9f414e5408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6cq39P0F_files\slide0001_image001.jp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2.776"/>
  <p:tag name="ARTICULATE_SLIDE_GUID" val="defac4ac-953d-4487-8edf-ed8ab15ff290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BdRmyVRA_files\slide0001_image001.jp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8.656"/>
  <p:tag name="ARTICULATE_SLIDE_GUID" val="34c9094e-255a-48be-b173-f41ce7a707bc"/>
  <p:tag name="ARTICULATE_SLIDE_PAUSE" val="0"/>
  <p:tag name="ARTICULATE_NAV_LEVEL" val="2"/>
  <p:tag name="ARTICULATE_PLAYLIST_ID" val="-1"/>
  <p:tag name="ARTICULATE_VIEW_MODE" val="1"/>
  <p:tag name="ARTICULATE_LOCK_SLIDE" val="0"/>
  <p:tag name="ARTICULATE_SLIDE_NAV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Users\a0850458\AppData\Local\Temp\imgtemp\jz0nJmLv_files\slide0001_image001.jp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078"/>
  <p:tag name="ARTICULATE_SLIDE_GUID" val="5b28307a-a310-4750-b202-718537a45654"/>
  <p:tag name="ARTICULATE_SLIDE_PAUSE" val="0"/>
  <p:tag name="ARTICULATE_NAV_LEVEL" val="1"/>
  <p:tag name="ARTICULATE_PLAYLIST_ID" val="-1"/>
  <p:tag name="ARTICULATE_LOCK_SLIDE" val="0"/>
  <p:tag name="ARTICULATE_SLIDE_NAV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2.406"/>
  <p:tag name="ARTICULATE_SLIDE_GUID" val="1e8c3b55-fb83-426e-acbb-00b12e70cf07"/>
  <p:tag name="ARTICULATE_SLIDE_PAUSE" val="0"/>
  <p:tag name="ARTICULATE_NAV_LEVEL" val="2"/>
  <p:tag name="ARTICULATE_PLAYLIST_ID" val="-1"/>
  <p:tag name="ARTICULATE_LOCK_SLIDE" val="0"/>
  <p:tag name="ARTICULATE_SLIDE_NAV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3f337f7-7c85-41fb-813d-908193b82b27"/>
  <p:tag name="ARTICULATE_SLIDE_PAUSE" val="0"/>
  <p:tag name="ARTICULATE_NAV_LEVEL" val="2"/>
  <p:tag name="ARTICULATE_PLAYLIST_ID" val="-1"/>
  <p:tag name="ARTICULATE_LOCK_SLIDE" val="0"/>
  <p:tag name="ELAPSEDTIME" val="184.552"/>
  <p:tag name="ARTICULATE_SLIDE_NAV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d91623-67e8-4c2c-a229-f22717961f26"/>
  <p:tag name="ARTICULATE_SLIDE_PAUSE" val="0"/>
  <p:tag name="ARTICULATE_NAV_LEVEL" val="2"/>
  <p:tag name="ARTICULATE_PLAYLIST_ID" val="-1"/>
  <p:tag name="ARTICULATE_LOCK_SLIDE" val="0"/>
  <p:tag name="ELAPSEDTIME" val="82.515"/>
  <p:tag name="ARTICULATE_SLIDE_NAV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b675713-11e2-4443-9535-851fa01b6405"/>
  <p:tag name="ARTICULATE_SLIDE_PAUSE" val="0"/>
  <p:tag name="ARTICULATE_NAV_LEVEL" val="1"/>
  <p:tag name="ARTICULATE_PLAYLIST_ID" val="-1"/>
  <p:tag name="ARTICULATE_LOCK_SLIDE" val="0"/>
  <p:tag name="ELAPSEDTIME" val="7.989"/>
  <p:tag name="ARTICULATE_SLIDE_NAV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ARTICULATE_SLIDE_GUID" val="1e5a03f6-f794-4d52-9048-deeabc2c6342"/>
  <p:tag name="ARTICULATE_SLIDE_PAUSE" val="0"/>
  <p:tag name="ARTICULATE_NAV_LEVEL" val="2"/>
  <p:tag name="ARTICULATE_PLAYLIST_ID" val="-1"/>
  <p:tag name="ARTICULATE_VIEW_MODE" val="1"/>
  <p:tag name="ARTICULATE_LOCK_SLIDE" val="0"/>
  <p:tag name="ELAPSEDTIME" val="92.078"/>
  <p:tag name="ARTICULATE_SLIDE_NAV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947f073-85c5-4009-beaa-63bc1d413637"/>
  <p:tag name="ARTICULATE_SLIDE_PAUSE" val="0"/>
  <p:tag name="ARTICULATE_NAV_LEVEL" val="1"/>
  <p:tag name="ARTICULATE_PLAYLIST_ID" val="-1"/>
  <p:tag name="ARTICULATE_LOCK_SLIDE" val="0"/>
  <p:tag name="ELAPSEDTIME" val="5.354"/>
  <p:tag name="ARTICULATE_SLIDE_NAV" val="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29f5771-939f-459c-a799-aec7698a9bca"/>
  <p:tag name="ELAPSEDTIME" val="23.453"/>
  <p:tag name="ARTICULATE_TITLE_TAG" val="C66x CorePac: Achieving High Performance"/>
  <p:tag name="ARTICULATE_SLIDE_PAUSE" val="0"/>
  <p:tag name="ARTICULATE_NAV_LEVEL" val="1"/>
  <p:tag name="ARTICULATE_PLAYLIST_ID" val="-1"/>
  <p:tag name="ARTICULATE_LOCK_SLIDE" val="0"/>
  <p:tag name="ARTICULATE_SLIDE_NAV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7.921"/>
  <p:tag name="ARTICULATE_SLIDE_GUID" val="b009a8cc-79de-47d0-bebf-9f651eae3054"/>
  <p:tag name="ARTICULATE_SLIDE_PAUSE" val="0"/>
  <p:tag name="ARTICULATE_NAV_LEVEL" val="1"/>
  <p:tag name="ARTICULATE_PLAYLIST_ID" val="-1"/>
  <p:tag name="ARTICULATE_LOCK_SLIDE" val="0"/>
  <p:tag name="ARTICULATE_SLIDE_NAV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75977bf5-81a2-4f10-a739-08f74aa3769e"/>
  <p:tag name="ARTICULATE_SLIDE_PAUSE" val="0"/>
  <p:tag name="ARTICULATE_NAV_LEVEL" val="2"/>
  <p:tag name="ARTICULATE_PLAYLIST_ID" val="-1"/>
  <p:tag name="ARTICULATE_LOCK_SLIDE" val="0"/>
  <p:tag name="ELAPSEDTIME" val="33.666"/>
  <p:tag name="ARTICULATE_SLIDE_NAV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3.552"/>
  <p:tag name="ARTICULATE_SLIDE_GUID" val="635c00c5-9ab3-4ee3-bad5-11887c967ec9"/>
  <p:tag name="ARTICULATE_SLIDE_PAUSE" val="0"/>
  <p:tag name="ARTICULATE_NAV_LEVEL" val="1"/>
  <p:tag name="ARTICULATE_PLAYLIST_ID" val="-1"/>
  <p:tag name="ARTICULATE_LOCK_SLIDE" val="0"/>
  <p:tag name="ARTICULATE_SLIDE_NAV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22.588"/>
  <p:tag name="ARTICULATE_SLIDE_GUID" val="f63357b2-8a1b-4c55-9126-951da9cde8bb"/>
  <p:tag name="ARTICULATE_SLIDE_PAUSE" val="0"/>
  <p:tag name="ARTICULATE_NAV_LEVEL" val="2"/>
  <p:tag name="ARTICULATE_PLAYLIST_ID" val="-1"/>
  <p:tag name="ARTICULATE_VIEW_MODE" val="1"/>
  <p:tag name="ARTICULATE_LOCK_SLIDE" val="0"/>
  <p:tag name="TIMELINE" val="6.42/42.10/68.00/92.61"/>
  <p:tag name="ARTICULATE_SLIDE_NAV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95925bc-f85d-48ea-8387-9891b770d94c"/>
  <p:tag name="ARTICULATE_SLIDE_PAUSE" val="0"/>
  <p:tag name="ARTICULATE_NAV_LEVEL" val="1"/>
  <p:tag name="ARTICULATE_PLAYLIST_ID" val="-1"/>
  <p:tag name="ARTICULATE_LOCK_SLIDE" val="0"/>
  <p:tag name="ELAPSEDTIME" val="31.447"/>
  <p:tag name="ARTICULATE_SLIDE_NAV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</TotalTime>
  <Words>1300</Words>
  <Application>Microsoft Office PowerPoint</Application>
  <PresentationFormat>On-screen Show (4:3)</PresentationFormat>
  <Paragraphs>443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77_KeyStoneOLT</vt:lpstr>
      <vt:lpstr>C66x CorePac: Achieving  High Performance</vt:lpstr>
      <vt:lpstr>Agenda</vt:lpstr>
      <vt:lpstr>CorePac Architecture</vt:lpstr>
      <vt:lpstr>C66x CorePac</vt:lpstr>
      <vt:lpstr>C66x DSP Core</vt:lpstr>
      <vt:lpstr>C66x DSP Core Cross-Path</vt:lpstr>
      <vt:lpstr>Partial List of .D Instructions</vt:lpstr>
      <vt:lpstr>Partial List of .L Instructions</vt:lpstr>
      <vt:lpstr>Partial List of .M Instructions</vt:lpstr>
      <vt:lpstr>Partial List of .S Instructions</vt:lpstr>
      <vt:lpstr>Single Instruction Multiple Data (SIMD)</vt:lpstr>
      <vt:lpstr>C66x SIMD Instructions: Examples</vt:lpstr>
      <vt:lpstr>C66x SIMD Instruction: CMATMPY</vt:lpstr>
      <vt:lpstr>Feeding the Functional Units</vt:lpstr>
      <vt:lpstr>Memory Access</vt:lpstr>
      <vt:lpstr>Internal Buses</vt:lpstr>
      <vt:lpstr>Pipeline Concept</vt:lpstr>
      <vt:lpstr>Non-Pipelined vs. Pipelined CPU</vt:lpstr>
      <vt:lpstr>Program Fetch Phases</vt:lpstr>
      <vt:lpstr>Pipeline Phases - Review</vt:lpstr>
      <vt:lpstr>Decode Phases</vt:lpstr>
      <vt:lpstr>Pipeline Phases</vt:lpstr>
      <vt:lpstr>Instruction Delays</vt:lpstr>
      <vt:lpstr>Software Pipeline Example</vt:lpstr>
      <vt:lpstr>Software Pipeline Example</vt:lpstr>
      <vt:lpstr>Non-Pipelined Code</vt:lpstr>
      <vt:lpstr>Pipelining Code</vt:lpstr>
      <vt:lpstr>Software Pipeline Support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a0270985</dc:creator>
  <cp:lastModifiedBy>a0850458</cp:lastModifiedBy>
  <cp:revision>293</cp:revision>
  <dcterms:created xsi:type="dcterms:W3CDTF">2011-10-05T14:30:29Z</dcterms:created>
  <dcterms:modified xsi:type="dcterms:W3CDTF">2012-02-28T19:05:42Z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GUID">
    <vt:lpwstr>32FBD73B-3799-454F-BBA6-5C97C9588CB0</vt:lpwstr>
  </property>
  <property fmtid="{D5CDD505-2E9C-101B-9397-08002B2CF9AE}" pid="4" name="ArticulatePath">
    <vt:lpwstr>01 Introduction to Corepac</vt:lpwstr>
  </property>
  <property fmtid="{D5CDD505-2E9C-101B-9397-08002B2CF9AE}" pid="5" name="ArticulateProjectFull">
    <vt:lpwstr>C:\Data\Keystone Training\PPT\Intro to CorePac\01 Introduction to Corepac.ppta</vt:lpwstr>
  </property>
</Properties>
</file>