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43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262" r:id="rId3"/>
    <p:sldId id="259" r:id="rId4"/>
    <p:sldId id="263" r:id="rId5"/>
    <p:sldId id="264" r:id="rId6"/>
    <p:sldId id="265" r:id="rId7"/>
    <p:sldId id="280" r:id="rId8"/>
    <p:sldId id="267" r:id="rId9"/>
    <p:sldId id="268" r:id="rId10"/>
    <p:sldId id="269" r:id="rId11"/>
    <p:sldId id="270" r:id="rId12"/>
    <p:sldId id="281" r:id="rId13"/>
    <p:sldId id="274" r:id="rId14"/>
    <p:sldId id="282" r:id="rId15"/>
    <p:sldId id="278" r:id="rId16"/>
    <p:sldId id="275" r:id="rId17"/>
  </p:sldIdLst>
  <p:sldSz cx="9144000" cy="6858000" type="screen4x3"/>
  <p:notesSz cx="7315200" cy="9601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10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4A1379B7-2FC3-4B6C-8D7A-EB5B17793E8F}" type="datetimeFigureOut">
              <a:rPr lang="en-US"/>
              <a:pPr>
                <a:defRPr/>
              </a:pPr>
              <a:t>2/28/2012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C78C1043-BDE6-4A2B-AAF4-AD34DF081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FD9CE7CC-A019-4063-B761-1AF97F363ED6}" type="datetimeFigureOut">
              <a:rPr lang="en-US"/>
              <a:pPr>
                <a:defRPr/>
              </a:pPr>
              <a:t>2/28/2012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012B2FC4-87D5-4378-A463-2E739DC47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05C082-6256-4E28-B363-CEE15C745FD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59D0C-0EEB-4EDE-A8B8-7A1A456A6F2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 txBox="1">
            <a:spLocks noGrp="1" noChangeArrowheads="1"/>
          </p:cNvSpPr>
          <p:nvPr/>
        </p:nvSpPr>
        <p:spPr bwMode="auto">
          <a:xfrm>
            <a:off x="4146550" y="9120188"/>
            <a:ext cx="316706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09" tIns="48105" rIns="96209" bIns="48105" anchor="b"/>
          <a:lstStyle/>
          <a:p>
            <a:pPr defTabSz="958850"/>
            <a:fld id="{2F7974BA-0D0A-4128-912E-4112D91E8D3A}" type="slidenum">
              <a:rPr lang="en-US" sz="1200"/>
              <a:pPr defTabSz="958850"/>
              <a:t>13</a:t>
            </a:fld>
            <a:endParaRPr lang="en-US" sz="120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209" tIns="48105" rIns="96209" bIns="48105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190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419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306DA1-6D26-46FD-96DE-0CE6B63BAE1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F4E9EA-640C-4942-8442-554438E26BA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anchor="ctr">
            <a:normAutofit fontScale="92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Multicore Software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Development Kit (MCSDK)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Training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ce Organizer Between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0362"/>
            <a:ext cx="4040188" cy="4694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0362"/>
            <a:ext cx="4041775" cy="4694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10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  <p:sldLayoutId id="2147483652" r:id="rId5"/>
    <p:sldLayoutId id="2147483651" r:id="rId6"/>
    <p:sldLayoutId id="2147483650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2.xml"/><Relationship Id="rId7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3.xml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focus.ti.com/docs/toolsw/folders/print/bioslinuxmcsdk.html" TargetMode="External"/><Relationship Id="rId3" Type="http://schemas.openxmlformats.org/officeDocument/2006/relationships/tags" Target="../tags/tag37.xml"/><Relationship Id="rId7" Type="http://schemas.openxmlformats.org/officeDocument/2006/relationships/hyperlink" Target="http://focus.ti.com/docs/prod/folders/print/tms320c6670.html" TargetMode="Externa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13.xml"/><Relationship Id="rId11" Type="http://schemas.openxmlformats.org/officeDocument/2006/relationships/hyperlink" Target="http://processors.wiki.ti.com/index.php/BIOS_MCSDK_2.0_User_Guide" TargetMode="External"/><Relationship Id="rId5" Type="http://schemas.openxmlformats.org/officeDocument/2006/relationships/slideLayout" Target="../slideLayouts/slideLayout7.xml"/><Relationship Id="rId10" Type="http://schemas.openxmlformats.org/officeDocument/2006/relationships/hyperlink" Target="http://linux-c6x.org/" TargetMode="External"/><Relationship Id="rId4" Type="http://schemas.openxmlformats.org/officeDocument/2006/relationships/tags" Target="../tags/tag38.xml"/><Relationship Id="rId9" Type="http://schemas.openxmlformats.org/officeDocument/2006/relationships/hyperlink" Target="http://processors.wiki.ti.com/index.php/Category:Code_Composer_Studio_v5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focus.ti.com/docs/toolsw/folders/print/bioslinuxmcsdk.html" TargetMode="External"/><Relationship Id="rId13" Type="http://schemas.openxmlformats.org/officeDocument/2006/relationships/image" Target="../media/image7.png"/><Relationship Id="rId3" Type="http://schemas.openxmlformats.org/officeDocument/2006/relationships/tags" Target="../tags/tag43.xml"/><Relationship Id="rId7" Type="http://schemas.openxmlformats.org/officeDocument/2006/relationships/notesSlide" Target="../notesSlides/notesSlide16.xml"/><Relationship Id="rId12" Type="http://schemas.openxmlformats.org/officeDocument/2006/relationships/hyperlink" Target="http://e2e.ti.com/support/dsp/c6000_multi-core_dsps/f/639.aspx" TargetMode="Externa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6.png"/><Relationship Id="rId5" Type="http://schemas.openxmlformats.org/officeDocument/2006/relationships/tags" Target="../tags/tag45.xml"/><Relationship Id="rId15" Type="http://schemas.openxmlformats.org/officeDocument/2006/relationships/image" Target="../media/image8.png"/><Relationship Id="rId10" Type="http://schemas.openxmlformats.org/officeDocument/2006/relationships/hyperlink" Target="http://processors.wiki.ti.com/index.php/BIOS_MCSDK_2.0_User_Guide" TargetMode="External"/><Relationship Id="rId4" Type="http://schemas.openxmlformats.org/officeDocument/2006/relationships/tags" Target="../tags/tag44.xml"/><Relationship Id="rId9" Type="http://schemas.openxmlformats.org/officeDocument/2006/relationships/image" Target="../media/image5.png"/><Relationship Id="rId14" Type="http://schemas.openxmlformats.org/officeDocument/2006/relationships/hyperlink" Target="http://e2e.ti.com/support/embedded/f/355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Introduction to the MCSDK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>
            <p:custDataLst>
              <p:tags r:id="rId2"/>
            </p:custDataLst>
          </p:nvPr>
        </p:nvGrpSpPr>
        <p:grpSpPr>
          <a:xfrm>
            <a:off x="304800" y="1066800"/>
            <a:ext cx="5181600" cy="2141538"/>
            <a:chOff x="304800" y="1066800"/>
            <a:chExt cx="5181600" cy="2141538"/>
          </a:xfrm>
        </p:grpSpPr>
        <p:sp>
          <p:nvSpPr>
            <p:cNvPr id="5" name="Rectangle 4"/>
            <p:cNvSpPr/>
            <p:nvPr/>
          </p:nvSpPr>
          <p:spPr bwMode="auto">
            <a:xfrm>
              <a:off x="304800" y="1066800"/>
              <a:ext cx="2514600" cy="214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>
                <a:defRPr/>
              </a:pPr>
              <a:r>
                <a:rPr lang="en-US" sz="1000" dirty="0"/>
                <a:t>Device 1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55600" y="2771775"/>
              <a:ext cx="2390775" cy="3730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/>
                <a:t>SoC Hardware and Peripherals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55600" y="1314450"/>
              <a:ext cx="1181100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1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663921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9352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1158131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385171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566863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2</a:t>
              </a: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1874215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1989647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2368426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1595465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971800" y="1066800"/>
              <a:ext cx="2514600" cy="214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>
                <a:defRPr/>
              </a:pPr>
              <a:r>
                <a:rPr lang="en-US" sz="1000" dirty="0"/>
                <a:t>Device 2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024188" y="2771775"/>
              <a:ext cx="2389187" cy="3730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/>
                <a:t>SoC Hardware and Peripherals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024188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1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3331675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3447107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3825886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052925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233863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2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4541970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4657401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5036180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4263219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</p:grpSp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/>
          <a:p>
            <a:r>
              <a:rPr lang="en-US" smtClean="0"/>
              <a:t>Interprocessor Communication (IPC)</a:t>
            </a:r>
          </a:p>
        </p:txBody>
      </p:sp>
      <p:grpSp>
        <p:nvGrpSpPr>
          <p:cNvPr id="67" name="Group 66"/>
          <p:cNvGrpSpPr/>
          <p:nvPr>
            <p:custDataLst>
              <p:tags r:id="rId3"/>
            </p:custDataLst>
          </p:nvPr>
        </p:nvGrpSpPr>
        <p:grpSpPr>
          <a:xfrm>
            <a:off x="914400" y="2227263"/>
            <a:ext cx="377825" cy="389191"/>
            <a:chOff x="914400" y="2227263"/>
            <a:chExt cx="377825" cy="389191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>
              <a:off x="1292225" y="2227263"/>
              <a:ext cx="0" cy="3889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>
              <a:off x="914400" y="2616200"/>
              <a:ext cx="377825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914400" y="2241550"/>
              <a:ext cx="0" cy="374904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>
            <p:custDataLst>
              <p:tags r:id="rId4"/>
            </p:custDataLst>
          </p:nvPr>
        </p:nvGrpSpPr>
        <p:grpSpPr>
          <a:xfrm>
            <a:off x="914400" y="3733800"/>
            <a:ext cx="6858000" cy="2286000"/>
            <a:chOff x="914400" y="3733800"/>
            <a:chExt cx="6858000" cy="22860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914400" y="3733800"/>
              <a:ext cx="6858000" cy="228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>
                <a:defRPr/>
              </a:pPr>
              <a:r>
                <a:rPr lang="en-US" sz="1000" dirty="0"/>
                <a:t>Device 1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990600" y="5562600"/>
              <a:ext cx="6721475" cy="3968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/>
                <a:t>SoC Hardware and Peripherals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82663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1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1447800" y="5059363"/>
              <a:ext cx="960438" cy="2651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/>
                <a:t>SysLink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1542484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2043809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rot="5400000">
              <a:off x="1371600" y="5321300"/>
              <a:ext cx="668338" cy="1588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 bwMode="auto">
            <a:xfrm>
              <a:off x="1698625" y="5654675"/>
              <a:ext cx="5659438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 bwMode="auto">
            <a:xfrm>
              <a:off x="1020773" y="4247322"/>
              <a:ext cx="330462" cy="107673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Linux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584450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2</a:t>
              </a: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2991567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3144344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3645669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2622633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4173538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3</a:t>
              </a:r>
            </a:p>
          </p:txBody>
        </p:sp>
        <p:sp>
          <p:nvSpPr>
            <p:cNvPr id="52" name="Rounded Rectangle 51"/>
            <p:cNvSpPr/>
            <p:nvPr/>
          </p:nvSpPr>
          <p:spPr bwMode="auto">
            <a:xfrm>
              <a:off x="4581053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4733831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5235156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55" name="Rounded Rectangle 54"/>
            <p:cNvSpPr/>
            <p:nvPr/>
          </p:nvSpPr>
          <p:spPr bwMode="auto">
            <a:xfrm>
              <a:off x="4212119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6142038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N</a:t>
              </a:r>
            </a:p>
          </p:txBody>
        </p:sp>
        <p:sp>
          <p:nvSpPr>
            <p:cNvPr id="57" name="Rounded Rectangle 56"/>
            <p:cNvSpPr/>
            <p:nvPr/>
          </p:nvSpPr>
          <p:spPr bwMode="auto">
            <a:xfrm>
              <a:off x="6550182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58" name="Rounded Rectangle 57"/>
            <p:cNvSpPr/>
            <p:nvPr/>
          </p:nvSpPr>
          <p:spPr bwMode="auto">
            <a:xfrm>
              <a:off x="6702959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7204284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181248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>
              <a:off x="3817938" y="4987925"/>
              <a:ext cx="0" cy="666750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4921250" y="4992688"/>
              <a:ext cx="0" cy="6683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7364413" y="4992688"/>
              <a:ext cx="0" cy="6683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5562600" y="1066800"/>
          <a:ext cx="3276597" cy="2140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577"/>
                <a:gridCol w="613948"/>
                <a:gridCol w="695036"/>
                <a:gridCol w="695036"/>
              </a:tblGrid>
              <a:tr h="6421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IPC Transports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Task</a:t>
                      </a:r>
                      <a:r>
                        <a:rPr lang="en-US" sz="1000" baseline="0" dirty="0" smtClean="0"/>
                        <a:t> to Task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Core to Core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Device to Device</a:t>
                      </a:r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Shared Memory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Navigator/QMSS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SRIO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PCIe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HyperLink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75" name="Group 74"/>
          <p:cNvGrpSpPr/>
          <p:nvPr>
            <p:custDataLst>
              <p:tags r:id="rId5"/>
            </p:custDataLst>
          </p:nvPr>
        </p:nvGrpSpPr>
        <p:grpSpPr>
          <a:xfrm>
            <a:off x="914400" y="2241550"/>
            <a:ext cx="3046413" cy="1190750"/>
            <a:chOff x="914400" y="2241550"/>
            <a:chExt cx="3046413" cy="119075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914400" y="3423857"/>
              <a:ext cx="3046413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960813" y="2241550"/>
              <a:ext cx="0" cy="1187450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914400" y="2865372"/>
              <a:ext cx="0" cy="5669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>
            <p:custDataLst>
              <p:tags r:id="rId6"/>
            </p:custDataLst>
          </p:nvPr>
        </p:nvGrpSpPr>
        <p:grpSpPr>
          <a:xfrm>
            <a:off x="914400" y="2241550"/>
            <a:ext cx="1589088" cy="627953"/>
            <a:chOff x="914400" y="2241550"/>
            <a:chExt cx="1589088" cy="627953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914400" y="2867025"/>
              <a:ext cx="1589088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2498725" y="2241550"/>
              <a:ext cx="0" cy="625475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914400" y="2613471"/>
              <a:ext cx="0" cy="256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5867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Packaging (BIOS-MCSDK)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 t="209"/>
          <a:stretch>
            <a:fillRect/>
          </a:stretch>
        </p:blipFill>
        <p:spPr bwMode="auto">
          <a:xfrm>
            <a:off x="762000" y="1380744"/>
            <a:ext cx="2057400" cy="43628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 t="172"/>
          <a:stretch>
            <a:fillRect/>
          </a:stretch>
        </p:blipFill>
        <p:spPr bwMode="auto">
          <a:xfrm>
            <a:off x="3276600" y="923544"/>
            <a:ext cx="2333625" cy="529628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15" name="Picture 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 t="161" b="161"/>
          <a:stretch>
            <a:fillRect/>
          </a:stretch>
        </p:blipFill>
        <p:spPr bwMode="auto">
          <a:xfrm>
            <a:off x="6019800" y="542544"/>
            <a:ext cx="2305050" cy="56586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3276600" y="914400"/>
            <a:ext cx="2331720" cy="5321808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19800" y="533400"/>
            <a:ext cx="2304288" cy="5660136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2000" y="1371600"/>
            <a:ext cx="2057400" cy="4370832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09800"/>
            <a:ext cx="8229600" cy="50323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765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 Module (EVM)</a:t>
            </a:r>
          </a:p>
        </p:txBody>
      </p:sp>
      <p:sp>
        <p:nvSpPr>
          <p:cNvPr id="27651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5334000"/>
          </a:xfrm>
        </p:spPr>
        <p:txBody>
          <a:bodyPr/>
          <a:lstStyle/>
          <a:p>
            <a:r>
              <a:rPr lang="en-US" smtClean="0"/>
              <a:t>MCSDK Overview</a:t>
            </a:r>
          </a:p>
          <a:p>
            <a:r>
              <a:rPr lang="en-US" smtClean="0"/>
              <a:t>Software Architecture</a:t>
            </a:r>
          </a:p>
          <a:p>
            <a:r>
              <a:rPr lang="en-US" smtClean="0"/>
              <a:t>Evaluation Module (EVM)</a:t>
            </a:r>
          </a:p>
          <a:p>
            <a:r>
              <a:rPr lang="en-US" smtClean="0"/>
              <a:t>MCSDK Benefits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343400" y="914400"/>
            <a:ext cx="4495800" cy="2667000"/>
            <a:chOff x="4343400" y="914400"/>
            <a:chExt cx="4495800" cy="266700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343400" y="914400"/>
              <a:ext cx="4495800" cy="2667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dirty="0"/>
                <a:t>EVM Flash Contents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587" name="AutoShape 3"/>
            <p:cNvSpPr>
              <a:spLocks noChangeArrowheads="1"/>
            </p:cNvSpPr>
            <p:nvPr/>
          </p:nvSpPr>
          <p:spPr bwMode="auto">
            <a:xfrm>
              <a:off x="5946775" y="1390650"/>
              <a:ext cx="1276350" cy="168116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900" dirty="0"/>
            </a:p>
          </p:txBody>
        </p:sp>
        <p:sp>
          <p:nvSpPr>
            <p:cNvPr id="67588" name="AutoShape 4"/>
            <p:cNvSpPr>
              <a:spLocks noChangeArrowheads="1"/>
            </p:cNvSpPr>
            <p:nvPr/>
          </p:nvSpPr>
          <p:spPr bwMode="auto">
            <a:xfrm>
              <a:off x="4572000" y="1390650"/>
              <a:ext cx="1277938" cy="117316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900" dirty="0"/>
            </a:p>
          </p:txBody>
        </p:sp>
        <p:sp>
          <p:nvSpPr>
            <p:cNvPr id="67589" name="AutoShape 5"/>
            <p:cNvSpPr>
              <a:spLocks noChangeArrowheads="1"/>
            </p:cNvSpPr>
            <p:nvPr/>
          </p:nvSpPr>
          <p:spPr bwMode="auto">
            <a:xfrm>
              <a:off x="7319963" y="1371600"/>
              <a:ext cx="1277937" cy="20002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900" dirty="0"/>
            </a:p>
          </p:txBody>
        </p:sp>
        <p:sp>
          <p:nvSpPr>
            <p:cNvPr id="28683" name="Text Box 6"/>
            <p:cNvSpPr txBox="1">
              <a:spLocks noChangeArrowheads="1"/>
            </p:cNvSpPr>
            <p:nvPr/>
          </p:nvSpPr>
          <p:spPr bwMode="auto">
            <a:xfrm>
              <a:off x="7416800" y="1447800"/>
              <a:ext cx="1108075" cy="193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 b="1"/>
                <a:t>NAND</a:t>
              </a:r>
            </a:p>
            <a:p>
              <a:r>
                <a:rPr lang="en-US" sz="900"/>
                <a:t>64 MB</a:t>
              </a:r>
            </a:p>
          </p:txBody>
        </p:sp>
        <p:sp>
          <p:nvSpPr>
            <p:cNvPr id="28684" name="Text Box 7"/>
            <p:cNvSpPr txBox="1">
              <a:spLocks noChangeArrowheads="1"/>
            </p:cNvSpPr>
            <p:nvPr/>
          </p:nvSpPr>
          <p:spPr bwMode="auto">
            <a:xfrm>
              <a:off x="6042025" y="1465263"/>
              <a:ext cx="1109663" cy="193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 b="1" dirty="0"/>
                <a:t>NOR</a:t>
              </a:r>
            </a:p>
            <a:p>
              <a:r>
                <a:rPr lang="en-US" sz="900" dirty="0"/>
                <a:t>16 MB</a:t>
              </a:r>
            </a:p>
          </p:txBody>
        </p:sp>
        <p:sp>
          <p:nvSpPr>
            <p:cNvPr id="28685" name="Text Box 8"/>
            <p:cNvSpPr txBox="1">
              <a:spLocks noChangeArrowheads="1"/>
            </p:cNvSpPr>
            <p:nvPr/>
          </p:nvSpPr>
          <p:spPr bwMode="auto">
            <a:xfrm>
              <a:off x="4643438" y="1447800"/>
              <a:ext cx="1108075" cy="193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 b="1"/>
                <a:t>EEPROM</a:t>
              </a:r>
            </a:p>
            <a:p>
              <a:r>
                <a:rPr lang="en-US" sz="900"/>
                <a:t>128 KB</a:t>
              </a:r>
            </a:p>
          </p:txBody>
        </p:sp>
        <p:sp>
          <p:nvSpPr>
            <p:cNvPr id="28686" name="AutoShape 9"/>
            <p:cNvSpPr>
              <a:spLocks noChangeArrowheads="1"/>
            </p:cNvSpPr>
            <p:nvPr/>
          </p:nvSpPr>
          <p:spPr bwMode="auto">
            <a:xfrm>
              <a:off x="4619625" y="1768475"/>
              <a:ext cx="1181100" cy="32226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/>
                <a:t>POST</a:t>
              </a:r>
            </a:p>
          </p:txBody>
        </p:sp>
        <p:sp>
          <p:nvSpPr>
            <p:cNvPr id="28687" name="AutoShape 12"/>
            <p:cNvSpPr>
              <a:spLocks noChangeArrowheads="1"/>
            </p:cNvSpPr>
            <p:nvPr/>
          </p:nvSpPr>
          <p:spPr bwMode="auto">
            <a:xfrm>
              <a:off x="4619625" y="2147888"/>
              <a:ext cx="1181100" cy="32226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/>
                <a:t>IBL</a:t>
              </a:r>
            </a:p>
          </p:txBody>
        </p:sp>
        <p:sp>
          <p:nvSpPr>
            <p:cNvPr id="28688" name="AutoShape 14"/>
            <p:cNvSpPr>
              <a:spLocks noChangeArrowheads="1"/>
            </p:cNvSpPr>
            <p:nvPr/>
          </p:nvSpPr>
          <p:spPr bwMode="auto">
            <a:xfrm>
              <a:off x="5994400" y="1793875"/>
              <a:ext cx="1181100" cy="568325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/>
                <a:t>BIOS MCSDK</a:t>
              </a:r>
            </a:p>
            <a:p>
              <a:pPr algn="ctr"/>
              <a:r>
                <a:rPr lang="en-US" sz="900"/>
                <a:t>“Out of Box” Demo</a:t>
              </a:r>
            </a:p>
          </p:txBody>
        </p:sp>
        <p:sp>
          <p:nvSpPr>
            <p:cNvPr id="28689" name="AutoShape 16"/>
            <p:cNvSpPr>
              <a:spLocks noChangeArrowheads="1"/>
            </p:cNvSpPr>
            <p:nvPr/>
          </p:nvSpPr>
          <p:spPr bwMode="auto">
            <a:xfrm>
              <a:off x="7367588" y="1768475"/>
              <a:ext cx="1181100" cy="746125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/>
                <a:t>Linux MCSDK</a:t>
              </a:r>
            </a:p>
            <a:p>
              <a:pPr algn="ctr"/>
              <a:r>
                <a:rPr lang="en-US" sz="900"/>
                <a:t>Demo</a:t>
              </a:r>
            </a:p>
          </p:txBody>
        </p:sp>
      </p:grp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152400" y="100013"/>
            <a:ext cx="8686800" cy="81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4000" dirty="0">
                <a:latin typeface="+mj-lt"/>
                <a:ea typeface="+mj-ea"/>
                <a:cs typeface="+mj-cs"/>
              </a:rPr>
              <a:t>Linux/BIOS MCSDK C66x Lite EVM Details</a:t>
            </a:r>
          </a:p>
        </p:txBody>
      </p:sp>
      <p:grpSp>
        <p:nvGrpSpPr>
          <p:cNvPr id="3" name="PPTShape_0"/>
          <p:cNvGrpSpPr/>
          <p:nvPr>
            <p:custDataLst>
              <p:tags r:id="rId3"/>
            </p:custDataLst>
          </p:nvPr>
        </p:nvGrpSpPr>
        <p:grpSpPr>
          <a:xfrm>
            <a:off x="304800" y="1219200"/>
            <a:ext cx="3352800" cy="3352800"/>
            <a:chOff x="609600" y="1143000"/>
            <a:chExt cx="3352800" cy="33528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4" name="Oval 13"/>
            <p:cNvSpPr/>
            <p:nvPr/>
          </p:nvSpPr>
          <p:spPr bwMode="auto">
            <a:xfrm>
              <a:off x="609600" y="1143000"/>
              <a:ext cx="3352800" cy="3352800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dirty="0"/>
                <a:t>DVD Contents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43630" y="1981200"/>
              <a:ext cx="2362200" cy="1938992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>
                <a:buFont typeface="Arial" pitchFamily="34" charset="0"/>
                <a:buChar char="•"/>
                <a:defRPr/>
              </a:pPr>
              <a:r>
                <a:rPr lang="en-US" sz="1000" dirty="0"/>
                <a:t> </a:t>
              </a:r>
              <a:r>
                <a:rPr lang="en-US" sz="1000" b="1" dirty="0"/>
                <a:t>Factory default recovery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EEPROM: POST, IBL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NOR: BIOS MCSDK Demo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NAND: Linux MCSDK Demo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EEPROM/Flash writers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lang="en-US" sz="1000" b="1" dirty="0"/>
                <a:t> CCS 5.0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IDE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C667x EVM GEL/XML files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lang="en-US" sz="1000" b="1" dirty="0"/>
                <a:t> BIOS MCSDK 2.0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Source/binary packages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lang="en-US" sz="1000" b="1" dirty="0"/>
                <a:t> Linux MCSDK 2.0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Source/binary packages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886200" y="3886200"/>
            <a:ext cx="4953000" cy="2286000"/>
            <a:chOff x="3886200" y="3886200"/>
            <a:chExt cx="4953000" cy="228600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3886200" y="3886200"/>
              <a:ext cx="4953000" cy="2286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dirty="0"/>
                <a:t>Online Collateral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678" name="TextBox 35"/>
            <p:cNvSpPr txBox="1">
              <a:spLocks noChangeArrowheads="1"/>
            </p:cNvSpPr>
            <p:nvPr/>
          </p:nvSpPr>
          <p:spPr bwMode="auto">
            <a:xfrm>
              <a:off x="4038600" y="4191000"/>
              <a:ext cx="4648200" cy="1892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 b="1"/>
                <a:t>TMS320C667x processor website</a:t>
              </a:r>
              <a:r>
                <a:rPr lang="en-US" sz="900"/>
                <a:t/>
              </a:r>
              <a:br>
                <a:rPr lang="en-US" sz="900"/>
              </a:br>
              <a:r>
                <a:rPr lang="en-US" sz="900">
                  <a:hlinkClick r:id="rId7"/>
                </a:rPr>
                <a:t>http://focus.ti.com/docs/prod/folders/print/tms320c6678.html </a:t>
              </a:r>
              <a:r>
                <a:rPr lang="en-US" sz="900"/>
                <a:t/>
              </a:r>
              <a:br>
                <a:rPr lang="en-US" sz="900"/>
              </a:br>
              <a:r>
                <a:rPr lang="en-US" sz="900">
                  <a:hlinkClick r:id="rId7"/>
                </a:rPr>
                <a:t>http://focus.ti.com/docs/prod/folders/print/tms320c6670.html</a:t>
              </a:r>
              <a:endParaRPr lang="en-US" sz="900"/>
            </a:p>
            <a:p>
              <a:endParaRPr lang="en-US" sz="900" b="1"/>
            </a:p>
            <a:p>
              <a:r>
                <a:rPr lang="en-US" sz="900" b="1"/>
                <a:t>MCSDK website for updates</a:t>
              </a:r>
              <a:r>
                <a:rPr lang="en-US" sz="900"/>
                <a:t/>
              </a:r>
              <a:br>
                <a:rPr lang="en-US" sz="900"/>
              </a:br>
              <a:r>
                <a:rPr lang="en-US" sz="900">
                  <a:hlinkClick r:id="rId8"/>
                </a:rPr>
                <a:t>http://focus.ti.com/docs/toolsw/folders/print/bioslinuxmcsdk.html</a:t>
              </a:r>
              <a:r>
                <a:rPr lang="en-US" sz="900"/>
                <a:t/>
              </a:r>
              <a:br>
                <a:rPr lang="en-US" sz="900"/>
              </a:br>
              <a:endParaRPr lang="en-US" sz="900"/>
            </a:p>
            <a:p>
              <a:r>
                <a:rPr lang="en-US" sz="900" b="1"/>
                <a:t>CCS v5</a:t>
              </a:r>
              <a:r>
                <a:rPr lang="en-US" sz="900"/>
                <a:t/>
              </a:r>
              <a:br>
                <a:rPr lang="en-US" sz="900"/>
              </a:br>
              <a:r>
                <a:rPr lang="en-US" sz="900">
                  <a:hlinkClick r:id="rId9"/>
                </a:rPr>
                <a:t>http://processors.wiki.ti.com/index.php/Category:Code_Composer_Studio_v5</a:t>
              </a:r>
              <a:r>
                <a:rPr lang="en-US" sz="900"/>
                <a:t/>
              </a:r>
              <a:br>
                <a:rPr lang="en-US" sz="900"/>
              </a:br>
              <a:endParaRPr lang="en-US" sz="900"/>
            </a:p>
            <a:p>
              <a:r>
                <a:rPr lang="en-US" sz="900" b="1"/>
                <a:t>Developer’s website</a:t>
              </a:r>
              <a:br>
                <a:rPr lang="en-US" sz="900" b="1"/>
              </a:br>
              <a:r>
                <a:rPr lang="en-US" sz="900"/>
                <a:t>Linux:</a:t>
              </a:r>
              <a:r>
                <a:rPr lang="en-US" sz="900" b="1"/>
                <a:t> </a:t>
              </a:r>
              <a:r>
                <a:rPr lang="en-US" sz="900">
                  <a:hlinkClick r:id="rId10"/>
                </a:rPr>
                <a:t>http://linux-c6x.org/</a:t>
              </a:r>
              <a:endParaRPr lang="en-US" sz="900"/>
            </a:p>
            <a:p>
              <a:r>
                <a:rPr lang="en-US" sz="900"/>
                <a:t>BIOS: </a:t>
              </a:r>
              <a:r>
                <a:rPr lang="en-US" sz="900">
                  <a:hlinkClick r:id="rId11"/>
                </a:rPr>
                <a:t>http://processors.wiki.ti.com/index.php/BIOS_MCSDK_2.0_User_Guide</a:t>
              </a:r>
              <a:endParaRPr lang="en-US" sz="90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797175"/>
            <a:ext cx="8229600" cy="50323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307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MCSDK Benefits</a:t>
            </a:r>
          </a:p>
        </p:txBody>
      </p:sp>
      <p:sp>
        <p:nvSpPr>
          <p:cNvPr id="30723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5334000"/>
          </a:xfrm>
        </p:spPr>
        <p:txBody>
          <a:bodyPr/>
          <a:lstStyle/>
          <a:p>
            <a:r>
              <a:rPr lang="en-US" smtClean="0"/>
              <a:t>MCSDK Overview</a:t>
            </a:r>
          </a:p>
          <a:p>
            <a:r>
              <a:rPr lang="en-US" smtClean="0"/>
              <a:t>Software Architecture</a:t>
            </a:r>
          </a:p>
          <a:p>
            <a:r>
              <a:rPr lang="en-US" smtClean="0"/>
              <a:t>Evaluation Module (EVM)</a:t>
            </a:r>
          </a:p>
          <a:p>
            <a:r>
              <a:rPr lang="en-US" smtClean="0"/>
              <a:t>MCSDK Benefits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MCSDK Benefits</a:t>
            </a:r>
          </a:p>
        </p:txBody>
      </p:sp>
      <p:sp>
        <p:nvSpPr>
          <p:cNvPr id="3174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Faster time to market for end-customer products </a:t>
            </a:r>
          </a:p>
          <a:p>
            <a:r>
              <a:rPr lang="en-US" sz="2000" dirty="0" smtClean="0"/>
              <a:t>Stable foundation of optimized software components </a:t>
            </a:r>
          </a:p>
          <a:p>
            <a:r>
              <a:rPr lang="en-US" sz="2000" dirty="0" smtClean="0"/>
              <a:t>Multicore programming methodologies</a:t>
            </a:r>
          </a:p>
          <a:p>
            <a:r>
              <a:rPr lang="en-US" sz="2000" dirty="0" smtClean="0"/>
              <a:t>Free, full source code</a:t>
            </a:r>
          </a:p>
          <a:p>
            <a:r>
              <a:rPr lang="en-US" sz="2000" dirty="0" smtClean="0"/>
              <a:t>Easy-to-use, hardened API</a:t>
            </a:r>
          </a:p>
          <a:p>
            <a:r>
              <a:rPr lang="en-US" sz="2000" dirty="0" smtClean="0"/>
              <a:t>Modular software architecture to simplify migration to future SOC</a:t>
            </a:r>
          </a:p>
        </p:txBody>
      </p:sp>
      <p:sp>
        <p:nvSpPr>
          <p:cNvPr id="3174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Built-in demonstrations showcasing SOC strengths and </a:t>
            </a:r>
            <a:r>
              <a:rPr lang="en-US" sz="2000" dirty="0" err="1" smtClean="0"/>
              <a:t>multicore</a:t>
            </a:r>
            <a:r>
              <a:rPr lang="en-US" sz="2000" dirty="0" smtClean="0"/>
              <a:t> software framework</a:t>
            </a:r>
          </a:p>
          <a:p>
            <a:r>
              <a:rPr lang="en-US" sz="2000" dirty="0" smtClean="0"/>
              <a:t>Positive customer out-of-box experience</a:t>
            </a:r>
          </a:p>
          <a:p>
            <a:r>
              <a:rPr lang="en-US" sz="2000" dirty="0" smtClean="0"/>
              <a:t>Software ecosystem with third-party tools</a:t>
            </a:r>
          </a:p>
          <a:p>
            <a:r>
              <a:rPr lang="en-US" sz="2000" dirty="0" smtClean="0"/>
              <a:t>Documentation: Online wiki</a:t>
            </a:r>
          </a:p>
          <a:p>
            <a:r>
              <a:rPr lang="en-US" sz="2000" dirty="0" smtClean="0"/>
              <a:t>Support: E2E forum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More Information</a:t>
            </a:r>
          </a:p>
        </p:txBody>
      </p:sp>
      <p:pic>
        <p:nvPicPr>
          <p:cNvPr id="88066" name="Picture 2">
            <a:hlinkClick r:id="rId8"/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7854" y="1219200"/>
            <a:ext cx="2438400" cy="1955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88067" name="Picture 3">
            <a:hlinkClick r:id="rId10"/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42976" y="1231900"/>
            <a:ext cx="2438400" cy="1930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88068" name="Picture 4">
            <a:hlinkClick r:id="rId12"/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0675" y="4106863"/>
            <a:ext cx="2809875" cy="21415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88069" name="Picture 5">
            <a:hlinkClick r:id="rId14"/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912249" y="4114800"/>
            <a:ext cx="2762250" cy="20907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28600" y="3671888"/>
            <a:ext cx="71628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/>
              <a:t>For questions regarding topics covered in this training, visit the following e2e support forums:</a:t>
            </a:r>
            <a:endParaRPr lang="en-US" sz="1100" b="1">
              <a:solidFill>
                <a:srgbClr val="C00000"/>
              </a:solidFill>
              <a:latin typeface="Calibri" pitchFamily="34" charset="0"/>
              <a:hlinkClick r:id="rId12"/>
            </a:endParaRPr>
          </a:p>
          <a:p>
            <a:r>
              <a:rPr lang="en-US" sz="1100" b="1">
                <a:solidFill>
                  <a:srgbClr val="C00000"/>
                </a:solidFill>
                <a:latin typeface="Calibri" pitchFamily="34" charset="0"/>
                <a:hlinkClick r:id="rId12"/>
              </a:rPr>
              <a:t>http://e2e.ti.com/support/dsp/c6000_multi-core_dsps/f/639.aspx</a:t>
            </a:r>
            <a:endParaRPr lang="en-US" sz="1100" b="1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PPTShape_0"/>
          <p:cNvSpPr>
            <a:spLocks noChangeArrowheads="1"/>
          </p:cNvSpPr>
          <p:nvPr/>
        </p:nvSpPr>
        <p:spPr bwMode="auto">
          <a:xfrm>
            <a:off x="282129" y="785813"/>
            <a:ext cx="45720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1" dirty="0">
                <a:latin typeface="Calibri" pitchFamily="34" charset="0"/>
              </a:rPr>
              <a:t>Download MCSDK software:</a:t>
            </a:r>
            <a:endParaRPr lang="en-US" sz="1100" b="1" dirty="0">
              <a:latin typeface="Calibri" pitchFamily="34" charset="0"/>
              <a:hlinkClick r:id="rId8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Calibri" pitchFamily="34" charset="0"/>
                <a:hlinkClick r:id="rId8"/>
              </a:rPr>
              <a:t>http://focus.ti.com/docs/toolsw/folders/print/bioslinuxmcsdk.html</a:t>
            </a:r>
            <a:endParaRPr lang="en-US" sz="11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PPTShape_1"/>
          <p:cNvSpPr>
            <a:spLocks noChangeArrowheads="1"/>
          </p:cNvSpPr>
          <p:nvPr/>
        </p:nvSpPr>
        <p:spPr bwMode="auto">
          <a:xfrm>
            <a:off x="4744551" y="795338"/>
            <a:ext cx="44000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b="1" dirty="0">
                <a:latin typeface="Calibri" pitchFamily="34" charset="0"/>
              </a:rPr>
              <a:t>Refer to the MCSDK User’s Guide:</a:t>
            </a:r>
            <a:endParaRPr lang="en-US" sz="1100" b="1" dirty="0">
              <a:latin typeface="Calibri" pitchFamily="34" charset="0"/>
              <a:hlinkClick r:id="rId1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Calibri" pitchFamily="34" charset="0"/>
                <a:hlinkClick r:id="rId10"/>
              </a:rPr>
              <a:t>http://processors.wiki.ti.com/index.php/BIOS_MCSDK_2.0_User_Guide</a:t>
            </a:r>
            <a:endParaRPr lang="en-US" sz="11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2" name="PPTShape_2"/>
          <p:cNvSpPr>
            <a:spLocks noChangeArrowheads="1"/>
          </p:cNvSpPr>
          <p:nvPr/>
        </p:nvSpPr>
        <p:spPr bwMode="auto">
          <a:xfrm>
            <a:off x="4813824" y="3840163"/>
            <a:ext cx="32766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Calibri" pitchFamily="34" charset="0"/>
                <a:hlinkClick r:id="rId14"/>
              </a:rPr>
              <a:t>http://e2e.ti.com/support/embedded/f/355.aspx</a:t>
            </a:r>
            <a:endParaRPr lang="en-US" sz="11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flipH="1">
            <a:off x="7391400" y="1530927"/>
            <a:ext cx="1143000" cy="1295400"/>
          </a:xfrm>
          <a:prstGeom prst="rightArrow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User’s Guide</a:t>
            </a:r>
          </a:p>
        </p:txBody>
      </p:sp>
      <p:sp>
        <p:nvSpPr>
          <p:cNvPr id="14" name="Right Arrow 13"/>
          <p:cNvSpPr/>
          <p:nvPr/>
        </p:nvSpPr>
        <p:spPr bwMode="auto">
          <a:xfrm flipH="1">
            <a:off x="2971800" y="1600200"/>
            <a:ext cx="1447800" cy="1219200"/>
          </a:xfrm>
          <a:prstGeom prst="rightArrow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Download Software</a:t>
            </a:r>
          </a:p>
        </p:txBody>
      </p:sp>
      <p:sp>
        <p:nvSpPr>
          <p:cNvPr id="15" name="Left-Right Arrow 14"/>
          <p:cNvSpPr/>
          <p:nvPr/>
        </p:nvSpPr>
        <p:spPr bwMode="auto">
          <a:xfrm>
            <a:off x="3176469" y="4724400"/>
            <a:ext cx="1692144" cy="1219200"/>
          </a:xfrm>
          <a:prstGeom prst="leftRightArrow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Software Forums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MCSDK Overview</a:t>
            </a:r>
          </a:p>
          <a:p>
            <a:r>
              <a:rPr lang="en-US" smtClean="0"/>
              <a:t>Software Architecture</a:t>
            </a:r>
          </a:p>
          <a:p>
            <a:r>
              <a:rPr lang="en-US" smtClean="0"/>
              <a:t>Evaluation Module (EVM)</a:t>
            </a:r>
          </a:p>
          <a:p>
            <a:r>
              <a:rPr lang="en-US" smtClean="0"/>
              <a:t>MCSDK Benefits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020763"/>
            <a:ext cx="8229600" cy="50323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MCSDK Overview</a:t>
            </a:r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MCSDK Overview</a:t>
            </a:r>
          </a:p>
          <a:p>
            <a:r>
              <a:rPr lang="en-US" smtClean="0"/>
              <a:t>Software Architecture</a:t>
            </a:r>
          </a:p>
          <a:p>
            <a:r>
              <a:rPr lang="en-US" smtClean="0"/>
              <a:t>Evaluation Module (EVM)</a:t>
            </a:r>
          </a:p>
          <a:p>
            <a:r>
              <a:rPr lang="en-US" smtClean="0"/>
              <a:t>MCSDK Benefits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MCSDK?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Multicore Software Development Kit (MCSDK) provides the </a:t>
            </a:r>
            <a:r>
              <a:rPr lang="en-US" sz="2400" b="1" dirty="0" smtClean="0">
                <a:solidFill>
                  <a:srgbClr val="0070C0"/>
                </a:solidFill>
              </a:rPr>
              <a:t>core foundational building blocks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for customers to </a:t>
            </a:r>
            <a:r>
              <a:rPr lang="en-US" sz="2400" b="1" dirty="0" smtClean="0">
                <a:solidFill>
                  <a:srgbClr val="0070C0"/>
                </a:solidFill>
              </a:rPr>
              <a:t>quickly start developing embedded applications</a:t>
            </a:r>
            <a:r>
              <a:rPr lang="en-US" sz="2400" dirty="0" smtClean="0"/>
              <a:t> on TI high performance </a:t>
            </a:r>
            <a:r>
              <a:rPr lang="en-US" sz="2400" dirty="0" err="1" smtClean="0"/>
              <a:t>multicore</a:t>
            </a:r>
            <a:r>
              <a:rPr lang="en-US" sz="2400" dirty="0" smtClean="0"/>
              <a:t> DSPs.</a:t>
            </a:r>
          </a:p>
          <a:p>
            <a:pPr lvl="1"/>
            <a:r>
              <a:rPr lang="en-US" sz="2000" dirty="0" smtClean="0"/>
              <a:t>Uses the SYS/BIOS or Linux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real-time operating system</a:t>
            </a:r>
            <a:endParaRPr lang="en-US" sz="2000" dirty="0" smtClean="0">
              <a:solidFill>
                <a:srgbClr val="00B050"/>
              </a:solidFill>
            </a:endParaRPr>
          </a:p>
          <a:p>
            <a:pPr lvl="1"/>
            <a:r>
              <a:rPr lang="en-US" sz="2000" dirty="0" smtClean="0"/>
              <a:t>Accelerates customer time to market by focusing on </a:t>
            </a:r>
            <a:r>
              <a:rPr lang="en-US" sz="2000" b="1" dirty="0" smtClean="0">
                <a:solidFill>
                  <a:srgbClr val="00B050"/>
                </a:solidFill>
              </a:rPr>
              <a:t>ease of use </a:t>
            </a:r>
            <a:r>
              <a:rPr lang="en-US" sz="2000" dirty="0" smtClean="0"/>
              <a:t>and </a:t>
            </a:r>
            <a:r>
              <a:rPr lang="en-US" sz="2000" b="1" dirty="0" smtClean="0">
                <a:solidFill>
                  <a:srgbClr val="00B050"/>
                </a:solidFill>
              </a:rPr>
              <a:t>performance</a:t>
            </a:r>
          </a:p>
          <a:p>
            <a:pPr lvl="1"/>
            <a:r>
              <a:rPr lang="en-US" sz="2000" dirty="0" smtClean="0"/>
              <a:t>Provides </a:t>
            </a:r>
            <a:r>
              <a:rPr lang="en-US" sz="2000" b="1" dirty="0" err="1" smtClean="0">
                <a:solidFill>
                  <a:srgbClr val="00B050"/>
                </a:solidFill>
              </a:rPr>
              <a:t>multicore</a:t>
            </a:r>
            <a:r>
              <a:rPr lang="en-US" sz="2000" b="1" dirty="0" smtClean="0">
                <a:solidFill>
                  <a:srgbClr val="00B050"/>
                </a:solidFill>
              </a:rPr>
              <a:t> programming </a:t>
            </a:r>
            <a:r>
              <a:rPr lang="en-US" sz="2000" dirty="0" smtClean="0"/>
              <a:t>methodologies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Available for free </a:t>
            </a:r>
            <a:r>
              <a:rPr lang="en-US" sz="2400" dirty="0" smtClean="0"/>
              <a:t>on the TI website bundled in one installer, all the software in the MCSDK is in </a:t>
            </a:r>
            <a:r>
              <a:rPr lang="en-US" sz="2400" b="1" dirty="0" smtClean="0">
                <a:solidFill>
                  <a:srgbClr val="0070C0"/>
                </a:solidFill>
              </a:rPr>
              <a:t>source form </a:t>
            </a:r>
            <a:r>
              <a:rPr lang="en-US" sz="2400" dirty="0" smtClean="0"/>
              <a:t>along with pre-built libraries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8" name="AutoShape 6"/>
          <p:cNvSpPr>
            <a:spLocks noChangeArrowheads="1"/>
          </p:cNvSpPr>
          <p:nvPr/>
        </p:nvSpPr>
        <p:spPr bwMode="auto">
          <a:xfrm>
            <a:off x="497307" y="1051426"/>
            <a:ext cx="3214736" cy="4241800"/>
          </a:xfrm>
          <a:prstGeom prst="roundRect">
            <a:avLst>
              <a:gd name="adj" fmla="val 16667"/>
            </a:avLst>
          </a:prstGeom>
          <a:solidFill>
            <a:srgbClr val="AAAAAA"/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lIns="0" tIns="0" rIns="0" bIns="0"/>
          <a:lstStyle/>
          <a:p>
            <a:pPr algn="ctr">
              <a:defRPr/>
            </a:pPr>
            <a:endParaRPr lang="en-US" sz="2800" b="1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25475" y="1250950"/>
            <a:ext cx="2935288" cy="393065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801688" y="1749425"/>
            <a:ext cx="1468437" cy="32004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5000"/>
              </a:lnSpc>
              <a:defRPr/>
            </a:pPr>
            <a:endParaRPr lang="en-US" sz="1200" b="1" baseline="30000" dirty="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14400" y="237172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Editor</a:t>
            </a:r>
            <a:endParaRPr lang="en-US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19163" y="272415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CodeGen</a:t>
            </a:r>
            <a:endParaRPr lang="en-US" sz="900" b="1" dirty="0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  <a:p>
            <a:pPr algn="ctr">
              <a:lnSpc>
                <a:spcPct val="85000"/>
              </a:lnSpc>
              <a:defRPr/>
            </a:pPr>
            <a:r>
              <a:rPr lang="en-US" sz="900" b="1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OpenMP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14399" y="308609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Profiler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19162" y="343852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Debugger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14400" y="378618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Remote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9163" y="413861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Multicore System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Analyzer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14401" y="449103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Visualization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>
              <a:defRPr/>
            </a:pPr>
            <a:endParaRPr lang="en-US" sz="2800" b="1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295400" y="130333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Eclipse</a:t>
            </a: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365375" y="1762125"/>
            <a:ext cx="1016000" cy="3200400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28373" name="AutoShape 21"/>
          <p:cNvSpPr>
            <a:spLocks noChangeArrowheads="1"/>
          </p:cNvSpPr>
          <p:nvPr/>
        </p:nvSpPr>
        <p:spPr bwMode="auto">
          <a:xfrm>
            <a:off x="2447927" y="2394451"/>
            <a:ext cx="831074" cy="201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PolyCore</a:t>
            </a:r>
          </a:p>
        </p:txBody>
      </p:sp>
      <p:sp>
        <p:nvSpPr>
          <p:cNvPr id="228374" name="AutoShape 22"/>
          <p:cNvSpPr>
            <a:spLocks noChangeArrowheads="1"/>
          </p:cNvSpPr>
          <p:nvPr/>
        </p:nvSpPr>
        <p:spPr bwMode="auto">
          <a:xfrm>
            <a:off x="2447925" y="2675439"/>
            <a:ext cx="831074" cy="2868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ENEA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Optima</a:t>
            </a:r>
          </a:p>
        </p:txBody>
      </p:sp>
      <p:sp>
        <p:nvSpPr>
          <p:cNvPr id="228375" name="AutoShape 23"/>
          <p:cNvSpPr>
            <a:spLocks noChangeArrowheads="1"/>
          </p:cNvSpPr>
          <p:nvPr/>
        </p:nvSpPr>
        <p:spPr bwMode="auto">
          <a:xfrm>
            <a:off x="2457450" y="3061201"/>
            <a:ext cx="831074" cy="201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3L</a:t>
            </a:r>
          </a:p>
        </p:txBody>
      </p:sp>
      <p:sp>
        <p:nvSpPr>
          <p:cNvPr id="228368" name="AutoShape 16"/>
          <p:cNvSpPr>
            <a:spLocks noChangeArrowheads="1"/>
          </p:cNvSpPr>
          <p:nvPr/>
        </p:nvSpPr>
        <p:spPr bwMode="auto">
          <a:xfrm>
            <a:off x="928688" y="2732088"/>
            <a:ext cx="1204912" cy="233362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85000"/>
              </a:lnSpc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28372" name="AutoShape 20"/>
          <p:cNvSpPr>
            <a:spLocks noChangeArrowheads="1"/>
          </p:cNvSpPr>
          <p:nvPr/>
        </p:nvSpPr>
        <p:spPr bwMode="auto">
          <a:xfrm>
            <a:off x="931863" y="4152900"/>
            <a:ext cx="1204912" cy="23336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85000"/>
              </a:lnSpc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5" name="PPTShape_0"/>
          <p:cNvSpPr>
            <a:spLocks noChangeArrowheads="1"/>
          </p:cNvSpPr>
          <p:nvPr/>
        </p:nvSpPr>
        <p:spPr bwMode="auto">
          <a:xfrm>
            <a:off x="2458256" y="3368668"/>
            <a:ext cx="831074" cy="26988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Critical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Blue</a:t>
            </a: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035678"/>
            <a:ext cx="4317107" cy="4206240"/>
          </a:xfrm>
          <a:prstGeom prst="roundRect">
            <a:avLst>
              <a:gd name="adj" fmla="val 2624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800600" y="2895600"/>
            <a:ext cx="3665538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Multicore Software Development Kit</a:t>
            </a:r>
          </a:p>
        </p:txBody>
      </p:sp>
      <p:sp>
        <p:nvSpPr>
          <p:cNvPr id="48" name="PPTShape_1"/>
          <p:cNvSpPr>
            <a:spLocks noChangeArrowheads="1"/>
          </p:cNvSpPr>
          <p:nvPr/>
        </p:nvSpPr>
        <p:spPr bwMode="auto">
          <a:xfrm>
            <a:off x="809625" y="1728788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rPr>
              <a:t>Code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rPr>
              <a:t>Composer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rPr>
              <a:t> Studio</a:t>
            </a:r>
            <a:r>
              <a:rPr lang="en-US" sz="800" b="1" baseline="50000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rPr>
              <a:t>TM</a:t>
            </a: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373313" y="1741488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latin typeface="Arial Narrow" pitchFamily="34" charset="0"/>
                <a:ea typeface="ＭＳ Ｐゴシック" pitchFamily="34" charset="-128"/>
                <a:cs typeface="+mn-cs"/>
              </a:rPr>
              <a:t>Third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latin typeface="Arial Narrow" pitchFamily="34" charset="0"/>
                <a:ea typeface="ＭＳ Ｐゴシック" pitchFamily="34" charset="-128"/>
                <a:cs typeface="+mn-cs"/>
              </a:rPr>
              <a:t>Party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latin typeface="Arial Narrow" pitchFamily="34" charset="0"/>
                <a:ea typeface="ＭＳ Ｐゴシック" pitchFamily="34" charset="-128"/>
                <a:cs typeface="+mn-cs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Software Development Ecosystem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943600" y="57150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XDS 560 V2</a:t>
            </a:r>
          </a:p>
          <a:p>
            <a:pPr marL="115888" indent="-115888"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XDS 560 Trace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MCSDK Variants</a:t>
            </a:r>
          </a:p>
        </p:txBody>
      </p:sp>
      <p:graphicFrame>
        <p:nvGraphicFramePr>
          <p:cNvPr id="7" name="Content Placeholder 7"/>
          <p:cNvGraphicFramePr>
            <a:graphicFrameLocks/>
          </p:cNvGraphicFramePr>
          <p:nvPr/>
        </p:nvGraphicFramePr>
        <p:xfrm>
          <a:off x="228600" y="1600200"/>
          <a:ext cx="8686799" cy="274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0380"/>
                <a:gridCol w="1109980"/>
                <a:gridCol w="716280"/>
                <a:gridCol w="767080"/>
                <a:gridCol w="1360596"/>
                <a:gridCol w="29624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Name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Release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DSP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Notes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BIOS-</a:t>
                      </a:r>
                      <a:r>
                        <a:rPr lang="en-US" sz="2400" b="1" dirty="0" smtClean="0"/>
                        <a:t>MCSDK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1.x,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2.x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SYS/BIOS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DSP-only SOC running SYS/BIOS real-time operating system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Linux-</a:t>
                      </a:r>
                      <a:r>
                        <a:rPr lang="en-US" sz="2400" b="1" dirty="0" smtClean="0"/>
                        <a:t>MCSDK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1.x,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2.x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Linux on DSP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DSP-only SOC running Linux real-time operating system 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630363"/>
            <a:ext cx="8229600" cy="50323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94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5334000"/>
          </a:xfrm>
        </p:spPr>
        <p:txBody>
          <a:bodyPr/>
          <a:lstStyle/>
          <a:p>
            <a:r>
              <a:rPr lang="en-US" smtClean="0"/>
              <a:t>MCSDK Overview</a:t>
            </a:r>
          </a:p>
          <a:p>
            <a:r>
              <a:rPr lang="en-US" smtClean="0"/>
              <a:t>Software Architecture</a:t>
            </a:r>
          </a:p>
          <a:p>
            <a:r>
              <a:rPr lang="en-US" smtClean="0"/>
              <a:t>Evaluation Module (EVM)</a:t>
            </a:r>
          </a:p>
          <a:p>
            <a:r>
              <a:rPr lang="en-US" smtClean="0"/>
              <a:t>MCSDK Benefits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Migrating Development Platform</a:t>
            </a:r>
          </a:p>
        </p:txBody>
      </p:sp>
      <p:grpSp>
        <p:nvGrpSpPr>
          <p:cNvPr id="92" name="Group 91"/>
          <p:cNvGrpSpPr/>
          <p:nvPr>
            <p:custDataLst>
              <p:tags r:id="rId2"/>
            </p:custDataLst>
          </p:nvPr>
        </p:nvGrpSpPr>
        <p:grpSpPr>
          <a:xfrm>
            <a:off x="3516313" y="4914900"/>
            <a:ext cx="2484437" cy="1127125"/>
            <a:chOff x="3516313" y="4914900"/>
            <a:chExt cx="2484437" cy="1127125"/>
          </a:xfrm>
        </p:grpSpPr>
        <p:sp>
          <p:nvSpPr>
            <p:cNvPr id="8196" name="Rectangle 16"/>
            <p:cNvSpPr>
              <a:spLocks noChangeArrowheads="1"/>
            </p:cNvSpPr>
            <p:nvPr/>
          </p:nvSpPr>
          <p:spPr bwMode="auto">
            <a:xfrm>
              <a:off x="3516313" y="4914900"/>
              <a:ext cx="333375" cy="2921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83" name="Rectangle 17"/>
            <p:cNvSpPr>
              <a:spLocks noChangeArrowheads="1"/>
            </p:cNvSpPr>
            <p:nvPr/>
          </p:nvSpPr>
          <p:spPr bwMode="auto">
            <a:xfrm>
              <a:off x="3516313" y="5308600"/>
              <a:ext cx="333375" cy="3032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198" name="Rectangle 18"/>
            <p:cNvSpPr>
              <a:spLocks noChangeArrowheads="1"/>
            </p:cNvSpPr>
            <p:nvPr/>
          </p:nvSpPr>
          <p:spPr bwMode="auto">
            <a:xfrm>
              <a:off x="3516313" y="5734050"/>
              <a:ext cx="333375" cy="307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85" name="Text Box 19"/>
            <p:cNvSpPr txBox="1">
              <a:spLocks noChangeArrowheads="1"/>
            </p:cNvSpPr>
            <p:nvPr/>
          </p:nvSpPr>
          <p:spPr bwMode="auto">
            <a:xfrm>
              <a:off x="3849688" y="5308600"/>
              <a:ext cx="2151062" cy="34290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900">
                  <a:latin typeface="Trebuchet MS" pitchFamily="34" charset="0"/>
                </a:rPr>
                <a:t>May be used “as is” or customer can implement value-add modifications</a:t>
              </a:r>
            </a:p>
          </p:txBody>
        </p:sp>
        <p:sp>
          <p:nvSpPr>
            <p:cNvPr id="20486" name="Text Box 20"/>
            <p:cNvSpPr txBox="1">
              <a:spLocks noChangeArrowheads="1"/>
            </p:cNvSpPr>
            <p:nvPr/>
          </p:nvSpPr>
          <p:spPr bwMode="auto">
            <a:xfrm>
              <a:off x="3849688" y="5705475"/>
              <a:ext cx="2151062" cy="33655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900">
                  <a:latin typeface="Trebuchet MS" pitchFamily="34" charset="0"/>
                </a:rPr>
                <a:t>Needs to be modified or replaced with customer version</a:t>
              </a:r>
            </a:p>
          </p:txBody>
        </p:sp>
        <p:sp>
          <p:nvSpPr>
            <p:cNvPr id="20487" name="Text Box 21"/>
            <p:cNvSpPr txBox="1">
              <a:spLocks noChangeArrowheads="1"/>
            </p:cNvSpPr>
            <p:nvPr/>
          </p:nvSpPr>
          <p:spPr bwMode="auto">
            <a:xfrm>
              <a:off x="3849688" y="4914900"/>
              <a:ext cx="2151062" cy="2143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900">
                  <a:latin typeface="Trebuchet MS" pitchFamily="34" charset="0"/>
                </a:rPr>
                <a:t>No modifications required</a:t>
              </a:r>
            </a:p>
          </p:txBody>
        </p:sp>
      </p:grpSp>
      <p:grpSp>
        <p:nvGrpSpPr>
          <p:cNvPr id="93" name="Group 92"/>
          <p:cNvGrpSpPr/>
          <p:nvPr>
            <p:custDataLst>
              <p:tags r:id="rId3"/>
            </p:custDataLst>
          </p:nvPr>
        </p:nvGrpSpPr>
        <p:grpSpPr>
          <a:xfrm>
            <a:off x="247650" y="1355725"/>
            <a:ext cx="1827213" cy="3198813"/>
            <a:chOff x="247650" y="1355725"/>
            <a:chExt cx="1827213" cy="3198813"/>
          </a:xfrm>
        </p:grpSpPr>
        <p:sp>
          <p:nvSpPr>
            <p:cNvPr id="8263" name="Rectangle 3"/>
            <p:cNvSpPr>
              <a:spLocks noChangeArrowheads="1"/>
            </p:cNvSpPr>
            <p:nvPr/>
          </p:nvSpPr>
          <p:spPr bwMode="auto">
            <a:xfrm>
              <a:off x="269875" y="2027238"/>
              <a:ext cx="1804988" cy="2016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64" name="Rectangle 4"/>
            <p:cNvSpPr>
              <a:spLocks noChangeArrowheads="1"/>
            </p:cNvSpPr>
            <p:nvPr/>
          </p:nvSpPr>
          <p:spPr bwMode="auto">
            <a:xfrm>
              <a:off x="269875" y="4043363"/>
              <a:ext cx="1804988" cy="511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52" name="Text Box 5"/>
            <p:cNvSpPr txBox="1">
              <a:spLocks noChangeArrowheads="1"/>
            </p:cNvSpPr>
            <p:nvPr/>
          </p:nvSpPr>
          <p:spPr bwMode="auto">
            <a:xfrm>
              <a:off x="269875" y="4197350"/>
              <a:ext cx="1766888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CSL</a:t>
              </a:r>
            </a:p>
          </p:txBody>
        </p:sp>
        <p:sp>
          <p:nvSpPr>
            <p:cNvPr id="8266" name="Rectangle 6"/>
            <p:cNvSpPr>
              <a:spLocks noChangeArrowheads="1"/>
            </p:cNvSpPr>
            <p:nvPr/>
          </p:nvSpPr>
          <p:spPr bwMode="auto">
            <a:xfrm>
              <a:off x="1192213" y="3227388"/>
              <a:ext cx="882650" cy="815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54" name="Text Box 7"/>
            <p:cNvSpPr txBox="1">
              <a:spLocks noChangeArrowheads="1"/>
            </p:cNvSpPr>
            <p:nvPr/>
          </p:nvSpPr>
          <p:spPr bwMode="auto">
            <a:xfrm>
              <a:off x="1192213" y="3629025"/>
              <a:ext cx="882650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TI Platform</a:t>
              </a:r>
            </a:p>
          </p:txBody>
        </p:sp>
        <p:sp>
          <p:nvSpPr>
            <p:cNvPr id="20555" name="Rectangle 10"/>
            <p:cNvSpPr>
              <a:spLocks noChangeArrowheads="1"/>
            </p:cNvSpPr>
            <p:nvPr/>
          </p:nvSpPr>
          <p:spPr bwMode="auto">
            <a:xfrm>
              <a:off x="1192213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0556" name="Text Box 11"/>
            <p:cNvSpPr txBox="1">
              <a:spLocks noChangeArrowheads="1"/>
            </p:cNvSpPr>
            <p:nvPr/>
          </p:nvSpPr>
          <p:spPr bwMode="auto">
            <a:xfrm>
              <a:off x="1192213" y="3044825"/>
              <a:ext cx="736600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Network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Dev Kit</a:t>
              </a:r>
            </a:p>
          </p:txBody>
        </p:sp>
        <p:sp>
          <p:nvSpPr>
            <p:cNvPr id="20557" name="Text Box 14"/>
            <p:cNvSpPr txBox="1">
              <a:spLocks noChangeArrowheads="1"/>
            </p:cNvSpPr>
            <p:nvPr/>
          </p:nvSpPr>
          <p:spPr bwMode="auto">
            <a:xfrm>
              <a:off x="247650" y="2154238"/>
              <a:ext cx="182721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Demo Application</a:t>
              </a:r>
            </a:p>
          </p:txBody>
        </p:sp>
        <p:sp>
          <p:nvSpPr>
            <p:cNvPr id="20558" name="Text Box 15"/>
            <p:cNvSpPr txBox="1">
              <a:spLocks noChangeArrowheads="1"/>
            </p:cNvSpPr>
            <p:nvPr/>
          </p:nvSpPr>
          <p:spPr bwMode="auto">
            <a:xfrm>
              <a:off x="269875" y="1355725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1400">
                  <a:latin typeface="Trebuchet MS" pitchFamily="34" charset="0"/>
                </a:rPr>
                <a:t>TI Demo Application on TI Evaluation Platform</a:t>
              </a:r>
            </a:p>
          </p:txBody>
        </p:sp>
        <p:sp>
          <p:nvSpPr>
            <p:cNvPr id="8272" name="Rectangle 53"/>
            <p:cNvSpPr>
              <a:spLocks noChangeArrowheads="1"/>
            </p:cNvSpPr>
            <p:nvPr/>
          </p:nvSpPr>
          <p:spPr bwMode="auto">
            <a:xfrm>
              <a:off x="730250" y="323691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73" name="Rectangle 54"/>
            <p:cNvSpPr>
              <a:spLocks noChangeArrowheads="1"/>
            </p:cNvSpPr>
            <p:nvPr/>
          </p:nvSpPr>
          <p:spPr bwMode="auto">
            <a:xfrm>
              <a:off x="269875" y="323691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61" name="Text Box 13"/>
            <p:cNvSpPr txBox="1">
              <a:spLocks noChangeArrowheads="1"/>
            </p:cNvSpPr>
            <p:nvPr/>
          </p:nvSpPr>
          <p:spPr bwMode="auto">
            <a:xfrm>
              <a:off x="730250" y="3505200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IPC</a:t>
              </a:r>
            </a:p>
          </p:txBody>
        </p:sp>
        <p:sp>
          <p:nvSpPr>
            <p:cNvPr id="20562" name="Text Box 55"/>
            <p:cNvSpPr txBox="1">
              <a:spLocks noChangeArrowheads="1"/>
            </p:cNvSpPr>
            <p:nvPr/>
          </p:nvSpPr>
          <p:spPr bwMode="auto">
            <a:xfrm>
              <a:off x="269875" y="3505200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LLD</a:t>
              </a:r>
            </a:p>
          </p:txBody>
        </p:sp>
        <p:sp>
          <p:nvSpPr>
            <p:cNvPr id="8276" name="Rectangle 56"/>
            <p:cNvSpPr>
              <a:spLocks noChangeArrowheads="1"/>
            </p:cNvSpPr>
            <p:nvPr/>
          </p:nvSpPr>
          <p:spPr bwMode="auto">
            <a:xfrm>
              <a:off x="730250" y="243046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77" name="Rectangle 57"/>
            <p:cNvSpPr>
              <a:spLocks noChangeArrowheads="1"/>
            </p:cNvSpPr>
            <p:nvPr/>
          </p:nvSpPr>
          <p:spPr bwMode="auto">
            <a:xfrm>
              <a:off x="269875" y="243046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65" name="Text Box 58"/>
            <p:cNvSpPr txBox="1">
              <a:spLocks noChangeArrowheads="1"/>
            </p:cNvSpPr>
            <p:nvPr/>
          </p:nvSpPr>
          <p:spPr bwMode="auto">
            <a:xfrm>
              <a:off x="730250" y="2698750"/>
              <a:ext cx="500063" cy="31115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EDMA, Etc</a:t>
              </a:r>
            </a:p>
          </p:txBody>
        </p:sp>
        <p:sp>
          <p:nvSpPr>
            <p:cNvPr id="20566" name="Text Box 59"/>
            <p:cNvSpPr txBox="1">
              <a:spLocks noChangeArrowheads="1"/>
            </p:cNvSpPr>
            <p:nvPr/>
          </p:nvSpPr>
          <p:spPr bwMode="auto">
            <a:xfrm>
              <a:off x="269875" y="2660650"/>
              <a:ext cx="461963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Tools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(UIA)</a:t>
              </a:r>
            </a:p>
          </p:txBody>
        </p:sp>
      </p:grpSp>
      <p:grpSp>
        <p:nvGrpSpPr>
          <p:cNvPr id="95" name="Group 94"/>
          <p:cNvGrpSpPr/>
          <p:nvPr>
            <p:custDataLst>
              <p:tags r:id="rId4"/>
            </p:custDataLst>
          </p:nvPr>
        </p:nvGrpSpPr>
        <p:grpSpPr>
          <a:xfrm>
            <a:off x="2151063" y="1316038"/>
            <a:ext cx="2190751" cy="3238500"/>
            <a:chOff x="2151063" y="1316038"/>
            <a:chExt cx="2190751" cy="3238500"/>
          </a:xfrm>
        </p:grpSpPr>
        <p:sp>
          <p:nvSpPr>
            <p:cNvPr id="8244" name="Rectangle 162"/>
            <p:cNvSpPr>
              <a:spLocks noChangeArrowheads="1"/>
            </p:cNvSpPr>
            <p:nvPr/>
          </p:nvSpPr>
          <p:spPr bwMode="auto">
            <a:xfrm>
              <a:off x="2536826" y="2008188"/>
              <a:ext cx="1804988" cy="2016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33" name="AutoShape 23"/>
            <p:cNvSpPr>
              <a:spLocks noChangeArrowheads="1"/>
            </p:cNvSpPr>
            <p:nvPr/>
          </p:nvSpPr>
          <p:spPr bwMode="auto">
            <a:xfrm>
              <a:off x="2151063" y="2928938"/>
              <a:ext cx="307975" cy="654050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246" name="Rectangle 67"/>
            <p:cNvSpPr>
              <a:spLocks noChangeArrowheads="1"/>
            </p:cNvSpPr>
            <p:nvPr/>
          </p:nvSpPr>
          <p:spPr bwMode="auto">
            <a:xfrm>
              <a:off x="2535238" y="4043363"/>
              <a:ext cx="1804988" cy="511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35" name="Text Box 68"/>
            <p:cNvSpPr txBox="1">
              <a:spLocks noChangeArrowheads="1"/>
            </p:cNvSpPr>
            <p:nvPr/>
          </p:nvSpPr>
          <p:spPr bwMode="auto">
            <a:xfrm>
              <a:off x="2535238" y="4197351"/>
              <a:ext cx="1766888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CSL</a:t>
              </a:r>
            </a:p>
          </p:txBody>
        </p:sp>
        <p:sp>
          <p:nvSpPr>
            <p:cNvPr id="8248" name="Rectangle 69"/>
            <p:cNvSpPr>
              <a:spLocks noChangeArrowheads="1"/>
            </p:cNvSpPr>
            <p:nvPr/>
          </p:nvSpPr>
          <p:spPr bwMode="auto">
            <a:xfrm>
              <a:off x="3457576" y="3227388"/>
              <a:ext cx="882650" cy="815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37" name="Text Box 70"/>
            <p:cNvSpPr txBox="1">
              <a:spLocks noChangeArrowheads="1"/>
            </p:cNvSpPr>
            <p:nvPr/>
          </p:nvSpPr>
          <p:spPr bwMode="auto">
            <a:xfrm>
              <a:off x="3457576" y="3629026"/>
              <a:ext cx="882650" cy="3143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Customer Platform</a:t>
              </a:r>
            </a:p>
          </p:txBody>
        </p:sp>
        <p:sp>
          <p:nvSpPr>
            <p:cNvPr id="20538" name="Text Box 74"/>
            <p:cNvSpPr txBox="1">
              <a:spLocks noChangeArrowheads="1"/>
            </p:cNvSpPr>
            <p:nvPr/>
          </p:nvSpPr>
          <p:spPr bwMode="auto">
            <a:xfrm>
              <a:off x="2498726" y="1316038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1400" dirty="0">
                  <a:latin typeface="Trebuchet MS" pitchFamily="34" charset="0"/>
                </a:rPr>
                <a:t>TI Demo Application on </a:t>
              </a:r>
              <a:r>
                <a:rPr lang="en-US" sz="1400" b="1" dirty="0">
                  <a:latin typeface="Trebuchet MS" pitchFamily="34" charset="0"/>
                </a:rPr>
                <a:t>Customer Platform</a:t>
              </a:r>
            </a:p>
          </p:txBody>
        </p:sp>
        <p:sp>
          <p:nvSpPr>
            <p:cNvPr id="8251" name="Rectangle 75"/>
            <p:cNvSpPr>
              <a:spLocks noChangeArrowheads="1"/>
            </p:cNvSpPr>
            <p:nvPr/>
          </p:nvSpPr>
          <p:spPr bwMode="auto">
            <a:xfrm>
              <a:off x="2995613" y="323691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52" name="Rectangle 76"/>
            <p:cNvSpPr>
              <a:spLocks noChangeArrowheads="1"/>
            </p:cNvSpPr>
            <p:nvPr/>
          </p:nvSpPr>
          <p:spPr bwMode="auto">
            <a:xfrm>
              <a:off x="2535238" y="323691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41" name="Text Box 77"/>
            <p:cNvSpPr txBox="1">
              <a:spLocks noChangeArrowheads="1"/>
            </p:cNvSpPr>
            <p:nvPr/>
          </p:nvSpPr>
          <p:spPr bwMode="auto">
            <a:xfrm>
              <a:off x="2995613" y="3505201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IPC</a:t>
              </a:r>
            </a:p>
          </p:txBody>
        </p:sp>
        <p:sp>
          <p:nvSpPr>
            <p:cNvPr id="20542" name="Text Box 78"/>
            <p:cNvSpPr txBox="1">
              <a:spLocks noChangeArrowheads="1"/>
            </p:cNvSpPr>
            <p:nvPr/>
          </p:nvSpPr>
          <p:spPr bwMode="auto">
            <a:xfrm>
              <a:off x="2535238" y="3505201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LLD</a:t>
              </a:r>
            </a:p>
          </p:txBody>
        </p:sp>
        <p:sp>
          <p:nvSpPr>
            <p:cNvPr id="20543" name="Rectangle 71"/>
            <p:cNvSpPr>
              <a:spLocks noChangeArrowheads="1"/>
            </p:cNvSpPr>
            <p:nvPr/>
          </p:nvSpPr>
          <p:spPr bwMode="auto">
            <a:xfrm>
              <a:off x="3457576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0544" name="Text Box 72"/>
            <p:cNvSpPr txBox="1">
              <a:spLocks noChangeArrowheads="1"/>
            </p:cNvSpPr>
            <p:nvPr/>
          </p:nvSpPr>
          <p:spPr bwMode="auto">
            <a:xfrm>
              <a:off x="3457576" y="3044826"/>
              <a:ext cx="736600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Network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Dev Kit</a:t>
              </a:r>
            </a:p>
          </p:txBody>
        </p:sp>
        <p:sp>
          <p:nvSpPr>
            <p:cNvPr id="8257" name="Rectangle 79"/>
            <p:cNvSpPr>
              <a:spLocks noChangeArrowheads="1"/>
            </p:cNvSpPr>
            <p:nvPr/>
          </p:nvSpPr>
          <p:spPr bwMode="auto">
            <a:xfrm>
              <a:off x="2995613" y="243046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58" name="Rectangle 80"/>
            <p:cNvSpPr>
              <a:spLocks noChangeArrowheads="1"/>
            </p:cNvSpPr>
            <p:nvPr/>
          </p:nvSpPr>
          <p:spPr bwMode="auto">
            <a:xfrm>
              <a:off x="2535238" y="243046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47" name="Text Box 81"/>
            <p:cNvSpPr txBox="1">
              <a:spLocks noChangeArrowheads="1"/>
            </p:cNvSpPr>
            <p:nvPr/>
          </p:nvSpPr>
          <p:spPr bwMode="auto">
            <a:xfrm>
              <a:off x="2995613" y="2698751"/>
              <a:ext cx="500063" cy="31115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EDMA, Etc</a:t>
              </a:r>
            </a:p>
          </p:txBody>
        </p:sp>
        <p:sp>
          <p:nvSpPr>
            <p:cNvPr id="20548" name="Text Box 82"/>
            <p:cNvSpPr txBox="1">
              <a:spLocks noChangeArrowheads="1"/>
            </p:cNvSpPr>
            <p:nvPr/>
          </p:nvSpPr>
          <p:spPr bwMode="auto">
            <a:xfrm>
              <a:off x="2535238" y="2660651"/>
              <a:ext cx="461963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Tools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(UIA)</a:t>
              </a:r>
            </a:p>
          </p:txBody>
        </p:sp>
        <p:sp>
          <p:nvSpPr>
            <p:cNvPr id="20549" name="Text Box 163"/>
            <p:cNvSpPr txBox="1">
              <a:spLocks noChangeArrowheads="1"/>
            </p:cNvSpPr>
            <p:nvPr/>
          </p:nvSpPr>
          <p:spPr bwMode="auto">
            <a:xfrm>
              <a:off x="2514601" y="2135188"/>
              <a:ext cx="182721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Demo Application</a:t>
              </a:r>
            </a:p>
          </p:txBody>
        </p:sp>
      </p:grpSp>
      <p:grpSp>
        <p:nvGrpSpPr>
          <p:cNvPr id="89" name="Group 8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416425" y="1355725"/>
            <a:ext cx="2190750" cy="3198813"/>
            <a:chOff x="4416425" y="1355725"/>
            <a:chExt cx="2190751" cy="3198813"/>
          </a:xfrm>
        </p:grpSpPr>
        <p:sp>
          <p:nvSpPr>
            <p:cNvPr id="8225" name="Rectangle 158"/>
            <p:cNvSpPr>
              <a:spLocks noChangeArrowheads="1"/>
            </p:cNvSpPr>
            <p:nvPr/>
          </p:nvSpPr>
          <p:spPr bwMode="auto">
            <a:xfrm>
              <a:off x="4802188" y="2046288"/>
              <a:ext cx="1804988" cy="1190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15" name="AutoShape 119"/>
            <p:cNvSpPr>
              <a:spLocks noChangeArrowheads="1"/>
            </p:cNvSpPr>
            <p:nvPr/>
          </p:nvSpPr>
          <p:spPr bwMode="auto">
            <a:xfrm>
              <a:off x="4416425" y="2928938"/>
              <a:ext cx="307975" cy="654050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227" name="Rectangle 121"/>
            <p:cNvSpPr>
              <a:spLocks noChangeArrowheads="1"/>
            </p:cNvSpPr>
            <p:nvPr/>
          </p:nvSpPr>
          <p:spPr bwMode="auto">
            <a:xfrm>
              <a:off x="4800600" y="4043363"/>
              <a:ext cx="1804989" cy="511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17" name="Text Box 122"/>
            <p:cNvSpPr txBox="1">
              <a:spLocks noChangeArrowheads="1"/>
            </p:cNvSpPr>
            <p:nvPr/>
          </p:nvSpPr>
          <p:spPr bwMode="auto">
            <a:xfrm>
              <a:off x="4800600" y="4197350"/>
              <a:ext cx="1766888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CSL</a:t>
              </a:r>
            </a:p>
          </p:txBody>
        </p:sp>
        <p:sp>
          <p:nvSpPr>
            <p:cNvPr id="8229" name="Rectangle 123"/>
            <p:cNvSpPr>
              <a:spLocks noChangeArrowheads="1"/>
            </p:cNvSpPr>
            <p:nvPr/>
          </p:nvSpPr>
          <p:spPr bwMode="auto">
            <a:xfrm>
              <a:off x="5722939" y="3227388"/>
              <a:ext cx="882650" cy="815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19" name="Text Box 124"/>
            <p:cNvSpPr txBox="1">
              <a:spLocks noChangeArrowheads="1"/>
            </p:cNvSpPr>
            <p:nvPr/>
          </p:nvSpPr>
          <p:spPr bwMode="auto">
            <a:xfrm>
              <a:off x="5722938" y="3629025"/>
              <a:ext cx="882650" cy="3143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Customer Platform</a:t>
              </a:r>
            </a:p>
          </p:txBody>
        </p:sp>
        <p:sp>
          <p:nvSpPr>
            <p:cNvPr id="20520" name="Rectangle 125"/>
            <p:cNvSpPr>
              <a:spLocks noChangeArrowheads="1"/>
            </p:cNvSpPr>
            <p:nvPr/>
          </p:nvSpPr>
          <p:spPr bwMode="auto">
            <a:xfrm>
              <a:off x="5722938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0521" name="Text Box 126"/>
            <p:cNvSpPr txBox="1">
              <a:spLocks noChangeArrowheads="1"/>
            </p:cNvSpPr>
            <p:nvPr/>
          </p:nvSpPr>
          <p:spPr bwMode="auto">
            <a:xfrm>
              <a:off x="5722938" y="3044825"/>
              <a:ext cx="736600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Network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Dev Kit</a:t>
              </a:r>
            </a:p>
          </p:txBody>
        </p:sp>
        <p:sp>
          <p:nvSpPr>
            <p:cNvPr id="8233" name="Rectangle 129"/>
            <p:cNvSpPr>
              <a:spLocks noChangeArrowheads="1"/>
            </p:cNvSpPr>
            <p:nvPr/>
          </p:nvSpPr>
          <p:spPr bwMode="auto">
            <a:xfrm>
              <a:off x="5260975" y="323691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34" name="Rectangle 130"/>
            <p:cNvSpPr>
              <a:spLocks noChangeArrowheads="1"/>
            </p:cNvSpPr>
            <p:nvPr/>
          </p:nvSpPr>
          <p:spPr bwMode="auto">
            <a:xfrm>
              <a:off x="4800600" y="323691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24" name="Text Box 131"/>
            <p:cNvSpPr txBox="1">
              <a:spLocks noChangeArrowheads="1"/>
            </p:cNvSpPr>
            <p:nvPr/>
          </p:nvSpPr>
          <p:spPr bwMode="auto">
            <a:xfrm>
              <a:off x="5260975" y="3505200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IPC</a:t>
              </a:r>
            </a:p>
          </p:txBody>
        </p:sp>
        <p:sp>
          <p:nvSpPr>
            <p:cNvPr id="20525" name="Text Box 132"/>
            <p:cNvSpPr txBox="1">
              <a:spLocks noChangeArrowheads="1"/>
            </p:cNvSpPr>
            <p:nvPr/>
          </p:nvSpPr>
          <p:spPr bwMode="auto">
            <a:xfrm>
              <a:off x="4800600" y="3505200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LLD</a:t>
              </a:r>
            </a:p>
          </p:txBody>
        </p:sp>
        <p:sp>
          <p:nvSpPr>
            <p:cNvPr id="8237" name="Rectangle 133"/>
            <p:cNvSpPr>
              <a:spLocks noChangeArrowheads="1"/>
            </p:cNvSpPr>
            <p:nvPr/>
          </p:nvSpPr>
          <p:spPr bwMode="auto">
            <a:xfrm>
              <a:off x="5260975" y="243046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38" name="Rectangle 134"/>
            <p:cNvSpPr>
              <a:spLocks noChangeArrowheads="1"/>
            </p:cNvSpPr>
            <p:nvPr/>
          </p:nvSpPr>
          <p:spPr bwMode="auto">
            <a:xfrm>
              <a:off x="4800600" y="243046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28" name="Text Box 135"/>
            <p:cNvSpPr txBox="1">
              <a:spLocks noChangeArrowheads="1"/>
            </p:cNvSpPr>
            <p:nvPr/>
          </p:nvSpPr>
          <p:spPr bwMode="auto">
            <a:xfrm>
              <a:off x="5260975" y="2698750"/>
              <a:ext cx="500063" cy="31115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EDMA, Etc</a:t>
              </a:r>
            </a:p>
          </p:txBody>
        </p:sp>
        <p:sp>
          <p:nvSpPr>
            <p:cNvPr id="20529" name="Text Box 136"/>
            <p:cNvSpPr txBox="1">
              <a:spLocks noChangeArrowheads="1"/>
            </p:cNvSpPr>
            <p:nvPr/>
          </p:nvSpPr>
          <p:spPr bwMode="auto">
            <a:xfrm>
              <a:off x="4800600" y="2660650"/>
              <a:ext cx="461963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Tools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(UIA)</a:t>
              </a:r>
            </a:p>
          </p:txBody>
        </p:sp>
        <p:sp>
          <p:nvSpPr>
            <p:cNvPr id="20530" name="Text Box 155"/>
            <p:cNvSpPr txBox="1">
              <a:spLocks noChangeArrowheads="1"/>
            </p:cNvSpPr>
            <p:nvPr/>
          </p:nvSpPr>
          <p:spPr bwMode="auto">
            <a:xfrm>
              <a:off x="4802188" y="1355725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1400" b="1">
                  <a:latin typeface="Trebuchet MS" pitchFamily="34" charset="0"/>
                </a:rPr>
                <a:t>Customer Application</a:t>
              </a:r>
              <a:r>
                <a:rPr lang="en-US" sz="1400">
                  <a:latin typeface="Trebuchet MS" pitchFamily="34" charset="0"/>
                </a:rPr>
                <a:t> on Customer Platform</a:t>
              </a:r>
            </a:p>
          </p:txBody>
        </p:sp>
        <p:sp>
          <p:nvSpPr>
            <p:cNvPr id="20531" name="Text Box 159"/>
            <p:cNvSpPr txBox="1">
              <a:spLocks noChangeArrowheads="1"/>
            </p:cNvSpPr>
            <p:nvPr/>
          </p:nvSpPr>
          <p:spPr bwMode="auto">
            <a:xfrm>
              <a:off x="4778375" y="2154238"/>
              <a:ext cx="1827213" cy="20320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Customer Application</a:t>
              </a:r>
            </a:p>
          </p:txBody>
        </p:sp>
      </p:grpSp>
      <p:sp>
        <p:nvSpPr>
          <p:cNvPr id="8243" name="Oval 165"/>
          <p:cNvSpPr>
            <a:spLocks noChangeArrowheads="1"/>
          </p:cNvSpPr>
          <p:nvPr/>
        </p:nvSpPr>
        <p:spPr bwMode="auto">
          <a:xfrm>
            <a:off x="4956175" y="2084388"/>
            <a:ext cx="1344613" cy="30797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70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683375" y="1355725"/>
            <a:ext cx="2190750" cy="3198813"/>
            <a:chOff x="4210" y="854"/>
            <a:chExt cx="1380" cy="2015"/>
          </a:xfrm>
        </p:grpSpPr>
        <p:sp>
          <p:nvSpPr>
            <p:cNvPr id="8206" name="Rectangle 160"/>
            <p:cNvSpPr>
              <a:spLocks noChangeArrowheads="1"/>
            </p:cNvSpPr>
            <p:nvPr/>
          </p:nvSpPr>
          <p:spPr bwMode="auto">
            <a:xfrm>
              <a:off x="4453" y="1289"/>
              <a:ext cx="1137" cy="7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97" name="AutoShape 137"/>
            <p:cNvSpPr>
              <a:spLocks noChangeArrowheads="1"/>
            </p:cNvSpPr>
            <p:nvPr/>
          </p:nvSpPr>
          <p:spPr bwMode="auto">
            <a:xfrm>
              <a:off x="4210" y="1845"/>
              <a:ext cx="194" cy="412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208" name="Rectangle 139"/>
            <p:cNvSpPr>
              <a:spLocks noChangeArrowheads="1"/>
            </p:cNvSpPr>
            <p:nvPr/>
          </p:nvSpPr>
          <p:spPr bwMode="auto">
            <a:xfrm>
              <a:off x="4452" y="2547"/>
              <a:ext cx="1137" cy="32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99" name="Text Box 140"/>
            <p:cNvSpPr txBox="1">
              <a:spLocks noChangeArrowheads="1"/>
            </p:cNvSpPr>
            <p:nvPr/>
          </p:nvSpPr>
          <p:spPr bwMode="auto">
            <a:xfrm>
              <a:off x="4452" y="2644"/>
              <a:ext cx="1113" cy="127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CSL</a:t>
              </a:r>
            </a:p>
          </p:txBody>
        </p:sp>
        <p:sp>
          <p:nvSpPr>
            <p:cNvPr id="8210" name="Rectangle 141"/>
            <p:cNvSpPr>
              <a:spLocks noChangeArrowheads="1"/>
            </p:cNvSpPr>
            <p:nvPr/>
          </p:nvSpPr>
          <p:spPr bwMode="auto">
            <a:xfrm>
              <a:off x="5033" y="2033"/>
              <a:ext cx="556" cy="5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01" name="Text Box 142"/>
            <p:cNvSpPr txBox="1">
              <a:spLocks noChangeArrowheads="1"/>
            </p:cNvSpPr>
            <p:nvPr/>
          </p:nvSpPr>
          <p:spPr bwMode="auto">
            <a:xfrm>
              <a:off x="5033" y="2286"/>
              <a:ext cx="556" cy="19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Next Gen TI Platform</a:t>
              </a:r>
            </a:p>
          </p:txBody>
        </p:sp>
        <p:sp>
          <p:nvSpPr>
            <p:cNvPr id="20502" name="Rectangle 143"/>
            <p:cNvSpPr>
              <a:spLocks noChangeArrowheads="1"/>
            </p:cNvSpPr>
            <p:nvPr/>
          </p:nvSpPr>
          <p:spPr bwMode="auto">
            <a:xfrm>
              <a:off x="5033" y="1831"/>
              <a:ext cx="459" cy="391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0503" name="Text Box 144"/>
            <p:cNvSpPr txBox="1">
              <a:spLocks noChangeArrowheads="1"/>
            </p:cNvSpPr>
            <p:nvPr/>
          </p:nvSpPr>
          <p:spPr bwMode="auto">
            <a:xfrm>
              <a:off x="5033" y="1918"/>
              <a:ext cx="464" cy="211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Network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Dev Kit</a:t>
              </a:r>
            </a:p>
          </p:txBody>
        </p:sp>
        <p:sp>
          <p:nvSpPr>
            <p:cNvPr id="8214" name="Rectangle 147"/>
            <p:cNvSpPr>
              <a:spLocks noChangeArrowheads="1"/>
            </p:cNvSpPr>
            <p:nvPr/>
          </p:nvSpPr>
          <p:spPr bwMode="auto">
            <a:xfrm>
              <a:off x="4742" y="2039"/>
              <a:ext cx="291" cy="5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15" name="Rectangle 148"/>
            <p:cNvSpPr>
              <a:spLocks noChangeArrowheads="1"/>
            </p:cNvSpPr>
            <p:nvPr/>
          </p:nvSpPr>
          <p:spPr bwMode="auto">
            <a:xfrm>
              <a:off x="4452" y="2039"/>
              <a:ext cx="290" cy="5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06" name="Text Box 149"/>
            <p:cNvSpPr txBox="1">
              <a:spLocks noChangeArrowheads="1"/>
            </p:cNvSpPr>
            <p:nvPr/>
          </p:nvSpPr>
          <p:spPr bwMode="auto">
            <a:xfrm>
              <a:off x="4742" y="2208"/>
              <a:ext cx="291" cy="127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IPC</a:t>
              </a:r>
            </a:p>
          </p:txBody>
        </p:sp>
        <p:sp>
          <p:nvSpPr>
            <p:cNvPr id="20507" name="Text Box 150"/>
            <p:cNvSpPr txBox="1">
              <a:spLocks noChangeArrowheads="1"/>
            </p:cNvSpPr>
            <p:nvPr/>
          </p:nvSpPr>
          <p:spPr bwMode="auto">
            <a:xfrm>
              <a:off x="4452" y="2208"/>
              <a:ext cx="291" cy="127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LLD</a:t>
              </a:r>
            </a:p>
          </p:txBody>
        </p:sp>
        <p:sp>
          <p:nvSpPr>
            <p:cNvPr id="8218" name="Rectangle 151"/>
            <p:cNvSpPr>
              <a:spLocks noChangeArrowheads="1"/>
            </p:cNvSpPr>
            <p:nvPr/>
          </p:nvSpPr>
          <p:spPr bwMode="auto">
            <a:xfrm>
              <a:off x="4742" y="1531"/>
              <a:ext cx="291" cy="5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19" name="Rectangle 152"/>
            <p:cNvSpPr>
              <a:spLocks noChangeArrowheads="1"/>
            </p:cNvSpPr>
            <p:nvPr/>
          </p:nvSpPr>
          <p:spPr bwMode="auto">
            <a:xfrm>
              <a:off x="4452" y="1531"/>
              <a:ext cx="290" cy="5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10" name="Text Box 153"/>
            <p:cNvSpPr txBox="1">
              <a:spLocks noChangeArrowheads="1"/>
            </p:cNvSpPr>
            <p:nvPr/>
          </p:nvSpPr>
          <p:spPr bwMode="auto">
            <a:xfrm>
              <a:off x="4742" y="1700"/>
              <a:ext cx="315" cy="196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EDMA, Etc</a:t>
              </a:r>
            </a:p>
          </p:txBody>
        </p:sp>
        <p:sp>
          <p:nvSpPr>
            <p:cNvPr id="20511" name="Text Box 154"/>
            <p:cNvSpPr txBox="1">
              <a:spLocks noChangeArrowheads="1"/>
            </p:cNvSpPr>
            <p:nvPr/>
          </p:nvSpPr>
          <p:spPr bwMode="auto">
            <a:xfrm>
              <a:off x="4452" y="1676"/>
              <a:ext cx="291" cy="211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Tools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(UIA)</a:t>
              </a:r>
            </a:p>
          </p:txBody>
        </p:sp>
        <p:sp>
          <p:nvSpPr>
            <p:cNvPr id="20512" name="Text Box 156"/>
            <p:cNvSpPr txBox="1">
              <a:spLocks noChangeArrowheads="1"/>
            </p:cNvSpPr>
            <p:nvPr/>
          </p:nvSpPr>
          <p:spPr bwMode="auto">
            <a:xfrm>
              <a:off x="4453" y="854"/>
              <a:ext cx="1137" cy="421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1400">
                  <a:latin typeface="Trebuchet MS" pitchFamily="34" charset="0"/>
                </a:rPr>
                <a:t>Customer App on </a:t>
              </a:r>
              <a:r>
                <a:rPr lang="en-US" sz="1400" b="1">
                  <a:latin typeface="Trebuchet MS" pitchFamily="34" charset="0"/>
                </a:rPr>
                <a:t>Next Generation TI SOC Platform</a:t>
              </a:r>
            </a:p>
          </p:txBody>
        </p:sp>
        <p:sp>
          <p:nvSpPr>
            <p:cNvPr id="20513" name="Text Box 161"/>
            <p:cNvSpPr txBox="1">
              <a:spLocks noChangeArrowheads="1"/>
            </p:cNvSpPr>
            <p:nvPr/>
          </p:nvSpPr>
          <p:spPr bwMode="auto">
            <a:xfrm>
              <a:off x="4438" y="1357"/>
              <a:ext cx="115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Customer Application</a:t>
              </a:r>
            </a:p>
          </p:txBody>
        </p:sp>
      </p:grpSp>
      <p:sp>
        <p:nvSpPr>
          <p:cNvPr id="90" name="Oval 166"/>
          <p:cNvSpPr>
            <a:spLocks noChangeArrowheads="1"/>
          </p:cNvSpPr>
          <p:nvPr/>
        </p:nvSpPr>
        <p:spPr bwMode="auto">
          <a:xfrm>
            <a:off x="3475038" y="3551238"/>
            <a:ext cx="846137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PPTShape_0"/>
          <p:cNvSpPr>
            <a:spLocks noChangeArrowheads="1"/>
          </p:cNvSpPr>
          <p:nvPr/>
        </p:nvSpPr>
        <p:spPr bwMode="auto">
          <a:xfrm>
            <a:off x="8001000" y="3557588"/>
            <a:ext cx="868363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ounded Rectangular Callout 98"/>
          <p:cNvSpPr/>
          <p:nvPr/>
        </p:nvSpPr>
        <p:spPr>
          <a:xfrm>
            <a:off x="6934200" y="4953000"/>
            <a:ext cx="1447800" cy="917448"/>
          </a:xfrm>
          <a:prstGeom prst="wedgeRoundRectCallout">
            <a:avLst>
              <a:gd name="adj1" fmla="val -1582"/>
              <a:gd name="adj2" fmla="val -143374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itchFamily="34" charset="0"/>
              </a:rPr>
              <a:t>Software may be different, but API remain the same (CSL, LLD, etc.)</a:t>
            </a:r>
            <a:endParaRPr lang="en-US" sz="11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" grpId="0" animBg="1"/>
      <p:bldP spid="90" grpId="1" animBg="1"/>
      <p:bldP spid="91" grpId="0" animBg="1"/>
      <p:bldP spid="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BIOS-MCSDK Software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65125" y="5661025"/>
            <a:ext cx="8397875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dirty="0"/>
              <a:t>Hardware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20000" y="1752600"/>
            <a:ext cx="1143000" cy="3352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SYS/BIOS</a:t>
            </a:r>
          </a:p>
          <a:p>
            <a:pPr algn="ctr"/>
            <a:r>
              <a:rPr lang="en-US" sz="1200"/>
              <a:t>RTOS</a:t>
            </a:r>
          </a:p>
        </p:txBody>
      </p:sp>
      <p:grpSp>
        <p:nvGrpSpPr>
          <p:cNvPr id="2" name="Group 4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81000" y="1752600"/>
            <a:ext cx="4267200" cy="990600"/>
            <a:chOff x="381000" y="1752600"/>
            <a:chExt cx="4267200" cy="990600"/>
          </a:xfrm>
        </p:grpSpPr>
        <p:sp>
          <p:nvSpPr>
            <p:cNvPr id="8" name="Rectangle 44"/>
            <p:cNvSpPr>
              <a:spLocks noChangeArrowheads="1"/>
            </p:cNvSpPr>
            <p:nvPr/>
          </p:nvSpPr>
          <p:spPr bwMode="auto">
            <a:xfrm>
              <a:off x="381000" y="1752600"/>
              <a:ext cx="4267200" cy="990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defRPr/>
              </a:pPr>
              <a:r>
                <a:rPr lang="en-US" sz="1200" b="1" dirty="0"/>
                <a:t>Software Framework Components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1350963" y="2057400"/>
              <a:ext cx="1150937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Interprocessor</a:t>
              </a:r>
            </a:p>
            <a:p>
              <a:pPr algn="ctr">
                <a:defRPr/>
              </a:pPr>
              <a:r>
                <a:rPr lang="en-US" sz="1200" dirty="0"/>
                <a:t>Communication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2570163" y="2057400"/>
              <a:ext cx="1163637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Instrumentation</a:t>
              </a:r>
            </a:p>
            <a:p>
              <a:pPr algn="ctr">
                <a:defRPr/>
              </a:pPr>
              <a:r>
                <a:rPr lang="en-US" sz="1200" dirty="0"/>
                <a:t>(MCSA)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724400" y="1752600"/>
            <a:ext cx="2794000" cy="990600"/>
            <a:chOff x="4724400" y="1752600"/>
            <a:chExt cx="2794000" cy="990600"/>
          </a:xfrm>
        </p:grpSpPr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4724400" y="1752600"/>
              <a:ext cx="2794000" cy="990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defRPr/>
              </a:pPr>
              <a:r>
                <a:rPr lang="en-US" sz="1200" b="1" dirty="0"/>
                <a:t>Communication Protocols</a:t>
              </a:r>
            </a:p>
          </p:txBody>
        </p:sp>
        <p:sp>
          <p:nvSpPr>
            <p:cNvPr id="22566" name="Rectangle 14"/>
            <p:cNvSpPr>
              <a:spLocks noChangeArrowheads="1"/>
            </p:cNvSpPr>
            <p:nvPr/>
          </p:nvSpPr>
          <p:spPr bwMode="auto">
            <a:xfrm>
              <a:off x="5562600" y="2057400"/>
              <a:ext cx="1036637" cy="609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TCP/IP</a:t>
              </a:r>
            </a:p>
            <a:p>
              <a:pPr algn="ctr"/>
              <a:r>
                <a:rPr lang="en-US" sz="1200"/>
                <a:t>Networking</a:t>
              </a:r>
            </a:p>
            <a:p>
              <a:pPr algn="ctr"/>
              <a:r>
                <a:rPr lang="en-US" sz="1200"/>
                <a:t>(NDK)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81000" y="2819400"/>
            <a:ext cx="4257675" cy="1063625"/>
            <a:chOff x="381000" y="2819400"/>
            <a:chExt cx="4257675" cy="1063625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81000" y="2819400"/>
              <a:ext cx="4257675" cy="1063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defRPr/>
              </a:pPr>
              <a:r>
                <a:rPr lang="en-US" sz="1200" b="1" dirty="0"/>
                <a:t>Algorithm Libraries</a:t>
              </a: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auto">
            <a:xfrm>
              <a:off x="838200" y="3124200"/>
              <a:ext cx="9906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DSPLIB</a:t>
              </a:r>
            </a:p>
          </p:txBody>
        </p:sp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1905000" y="3124200"/>
              <a:ext cx="9906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IMGLIB</a:t>
              </a:r>
            </a:p>
          </p:txBody>
        </p:sp>
        <p:sp>
          <p:nvSpPr>
            <p:cNvPr id="33" name="Rectangle 39"/>
            <p:cNvSpPr>
              <a:spLocks noChangeArrowheads="1"/>
            </p:cNvSpPr>
            <p:nvPr/>
          </p:nvSpPr>
          <p:spPr bwMode="auto">
            <a:xfrm>
              <a:off x="2971800" y="3124200"/>
              <a:ext cx="10668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MATHLIB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81000" y="914400"/>
            <a:ext cx="8382000" cy="762000"/>
            <a:chOff x="381000" y="914400"/>
            <a:chExt cx="8382000" cy="762000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381000" y="914400"/>
              <a:ext cx="83820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1200" b="1" dirty="0"/>
                <a:t>Demonstration Applications</a:t>
              </a:r>
              <a:endParaRPr lang="en-US" sz="1200" dirty="0"/>
            </a:p>
          </p:txBody>
        </p:sp>
        <p:sp>
          <p:nvSpPr>
            <p:cNvPr id="38" name="Rectangle 46"/>
            <p:cNvSpPr>
              <a:spLocks noChangeArrowheads="1"/>
            </p:cNvSpPr>
            <p:nvPr/>
          </p:nvSpPr>
          <p:spPr bwMode="auto">
            <a:xfrm>
              <a:off x="2057400" y="1165225"/>
              <a:ext cx="917575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HUA/OOB</a:t>
              </a:r>
            </a:p>
          </p:txBody>
        </p:sp>
        <p:sp>
          <p:nvSpPr>
            <p:cNvPr id="39" name="Rectangle 47"/>
            <p:cNvSpPr>
              <a:spLocks noChangeArrowheads="1"/>
            </p:cNvSpPr>
            <p:nvPr/>
          </p:nvSpPr>
          <p:spPr bwMode="auto">
            <a:xfrm>
              <a:off x="3962400" y="1165225"/>
              <a:ext cx="990600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IO Bmarks</a:t>
              </a:r>
            </a:p>
          </p:txBody>
        </p:sp>
        <p:sp>
          <p:nvSpPr>
            <p:cNvPr id="40" name="Rectangle 49"/>
            <p:cNvSpPr>
              <a:spLocks noChangeArrowheads="1"/>
            </p:cNvSpPr>
            <p:nvPr/>
          </p:nvSpPr>
          <p:spPr bwMode="auto">
            <a:xfrm>
              <a:off x="5867400" y="1165225"/>
              <a:ext cx="1066800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Image</a:t>
              </a:r>
            </a:p>
            <a:p>
              <a:pPr algn="ctr">
                <a:defRPr/>
              </a:pPr>
              <a:r>
                <a:rPr lang="en-US" sz="1200" dirty="0"/>
                <a:t>Processing</a:t>
              </a:r>
            </a:p>
          </p:txBody>
        </p:sp>
      </p:grpSp>
      <p:grpSp>
        <p:nvGrpSpPr>
          <p:cNvPr id="6" name="Group 4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366713" y="3933825"/>
            <a:ext cx="8396287" cy="1651000"/>
            <a:chOff x="366713" y="3933825"/>
            <a:chExt cx="8396287" cy="1651000"/>
          </a:xfrm>
        </p:grpSpPr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377825" y="3933825"/>
              <a:ext cx="4270375" cy="1190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1200" b="1" dirty="0"/>
                <a:t>Low-Level Drivers (LLDs)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66713" y="5203825"/>
              <a:ext cx="8396287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Chip Support Library</a:t>
              </a: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572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EDMA3</a:t>
              </a: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572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PCIe</a:t>
              </a: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2954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PA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2954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QMSS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21336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SRIO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21336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CPPI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29718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FFTC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9718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HyperLink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38100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TSIP</a:t>
              </a: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38100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…</a:t>
              </a:r>
            </a:p>
          </p:txBody>
        </p:sp>
      </p:grpSp>
      <p:grpSp>
        <p:nvGrpSpPr>
          <p:cNvPr id="34" name="Group 50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4724400" y="2819400"/>
            <a:ext cx="2819400" cy="2308225"/>
            <a:chOff x="4724400" y="2819400"/>
            <a:chExt cx="2819400" cy="2308225"/>
          </a:xfrm>
        </p:grpSpPr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4724400" y="2819400"/>
              <a:ext cx="2819400" cy="2308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1200" b="1" dirty="0"/>
                <a:t>Platform/EVM Software</a:t>
              </a: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6248400" y="4572000"/>
              <a:ext cx="1219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Bootloader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4800600" y="3200400"/>
              <a:ext cx="1371600" cy="76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Platform</a:t>
              </a:r>
            </a:p>
            <a:p>
              <a:pPr algn="ctr">
                <a:defRPr/>
              </a:pPr>
              <a:r>
                <a:rPr lang="en-US" sz="1200" dirty="0"/>
                <a:t>Library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6248400" y="4038600"/>
              <a:ext cx="1219200" cy="4714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POST</a:t>
              </a:r>
            </a:p>
          </p:txBody>
        </p: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4800600" y="4572000"/>
              <a:ext cx="1371600" cy="4714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OSAL</a:t>
              </a:r>
            </a:p>
          </p:txBody>
        </p:sp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4800600" y="4038600"/>
              <a:ext cx="13716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Resource</a:t>
              </a:r>
            </a:p>
            <a:p>
              <a:pPr algn="ctr">
                <a:defRPr/>
              </a:pPr>
              <a:r>
                <a:rPr lang="en-US" sz="1200" dirty="0"/>
                <a:t>Manager</a:t>
              </a: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6248400" y="3200400"/>
              <a:ext cx="1219200" cy="76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Transports</a:t>
              </a:r>
              <a:br>
                <a:rPr lang="en-US" sz="1200" dirty="0"/>
              </a:br>
              <a:r>
                <a:rPr lang="en-US" sz="1200" dirty="0"/>
                <a:t>- IPC</a:t>
              </a:r>
              <a:br>
                <a:rPr lang="en-US" sz="1200" dirty="0"/>
              </a:br>
              <a:r>
                <a:rPr lang="en-US" sz="1200" dirty="0"/>
                <a:t>- NDK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EMPLATE_GUID" val="964306da-7288-4a58-87f1-2616ae5904c9"/>
  <p:tag name="ARTICULATE_REFERENCE_COUNT" val="3"/>
  <p:tag name="ARTICULATE_REFERENCE_TYPE_1" val="1"/>
  <p:tag name="ARTICULATE_REFERENCE_TITLE_1" val="MCSDK Introduction Training Slides"/>
  <p:tag name="ARTICULATE_REFERENCE_1" val="C:\Data\Keystone Training\MCSDK\PPT\MCSDK_Introduction.pdf"/>
  <p:tag name="ARTICULATE_REFERENCE_TYPE_2" val="0"/>
  <p:tag name="ARTICULATE_REFERENCE_TITLE_2" val="BIOS Multicore Software Development Kit User's Guide"/>
  <p:tag name="ARTICULATE_REFERENCE_2" val="http://processors.wiki.ti.com/index.php/BIOS_MCSDK_2.0_User_Guide"/>
  <p:tag name="ARTICULATE_REFERENCE_TYPE_3" val="0"/>
  <p:tag name="ARTICULATE_REFERENCE_TITLE_3" val="BIOS Multicore Software Development Kit Getting Started Guide"/>
  <p:tag name="ARTICULATE_REFERENCE_3" val="http://processors.wiki.ti.com/index.php/BIOS_MCSDK_2.0_Getting_Started_Guide"/>
  <p:tag name="PRESENTATION_PLAYLIST_COUNT" val="0"/>
  <p:tag name="PRESENTATION_PRESENTER_SLIDE_LEVEL" val="0"/>
  <p:tag name="ARTICULATE_AUDIO_TEMP" val="C:\Users\a0850458\AppData\Local\Temp\ae\audio\20111012151407\"/>
  <p:tag name="ARTICULATE_TEMPLATE" val="TI Master White"/>
  <p:tag name="ARTICULATE_PRESENTER_VERSION" val="6"/>
  <p:tag name="PUBLISH_TITLE" val="Introduction to Multicore Software Development Kit (MCSDK)"/>
  <p:tag name="ARTICULATE_PUBLISH_PATH" val="C:\Data\Keystone Training\MCSDK"/>
  <p:tag name="ARTICULATE_LOGO" val="TI_logo_off_white_square.jpg"/>
  <p:tag name="ARTICULATE_PRESENTER" val="(None selected)"/>
  <p:tag name="ARTICULATE_PRESENTER_GUID" val="9869030842"/>
  <p:tag name="ARTICULATE_LMS" val="0"/>
  <p:tag name="ARTICULATE_USE_PROJECT_TEMPLATE" val="1"/>
  <p:tag name="LMS_PUBLISH" val="No"/>
  <p:tag name="PRESENTER_PREVIEW_MODE" val="0"/>
  <p:tag name="PRESENTER_PREVIEW_START" val="1"/>
  <p:tag name="PLAYERLOGOHEIGHT" val="476"/>
  <p:tag name="PLAYERLOGOWIDTH" val="1357"/>
  <p:tag name="LAUNCHINNEWWINDOW" val="1"/>
  <p:tag name="LASTPUBLISHED" val="C:\Data\Keystone Training\MCSDK\Introduction to Multicore Software Development Kit (MCSDK)\launch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3a6021b-a931-4460-9260-74b0931f790d"/>
  <p:tag name="ELAPSEDTIME" val="5.432"/>
  <p:tag name="ARTICULATE_SLIDE_PAUSE" val="0"/>
  <p:tag name="ARTICULATE_NAV_LEVEL" val="1"/>
  <p:tag name="ARTICULATE_PLAYLIST_ID" val="-1"/>
  <p:tag name="ARTICULATE_LOCK_SLIDE" val="0"/>
  <p:tag name="ARTICULATE_SLIDE_NAV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6e8c9a6-cdb2-46e6-a3f0-1787c4bddd64"/>
  <p:tag name="ELAPSEDTIME" val="132.463"/>
  <p:tag name="TIMELINE" val="38.39/57.02/65.25/83.94/87.79/103.22/109.53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fb0f2b7-1ace-4e33-b2f8-411221a90620"/>
  <p:tag name="ELAPSEDTIME" val="199.885"/>
  <p:tag name="TIMELINE" val="8.11/12.05/38.39/51.65/56.04/126.24/147.65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0dc9de7-f265-4121-a5eb-c9ece76ab2d6"/>
  <p:tag name="TIMELINE" val="19.26/24.10/30.78/90.36"/>
  <p:tag name="ELAPSEDTIME" val="121.729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1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6975cd9-dbf0-4a87-916a-c89c201ca094"/>
  <p:tag name="TIMELINE" val="36.13/75.73"/>
  <p:tag name="ELAPSEDTIME" val="128.39"/>
  <p:tag name="ARTICULATE_SLIDE_PAUSE" val="0"/>
  <p:tag name="ARTICULATE_NAV_LEVEL" val="2"/>
  <p:tag name="ARTICULATE_PLAYLIST_ID" val="-1"/>
  <p:tag name="ARTICULATE_LOCK_SLIDE" val="0"/>
  <p:tag name="ARTICULATE_SLIDE_NAV" val="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a1c848e-3c73-4cfc-bd7d-902c3886603e"/>
  <p:tag name="ELAPSEDTIME" val="5.458"/>
  <p:tag name="ARTICULATE_SLIDE_PAUSE" val="0"/>
  <p:tag name="ARTICULATE_NAV_LEVEL" val="1"/>
  <p:tag name="ARTICULATE_PLAYLIST_ID" val="-1"/>
  <p:tag name="ARTICULATE_LOCK_SLIDE" val="0"/>
  <p:tag name="ARTICULATE_SLIDE_NAV" val="1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C66x Lite EVM Details"/>
  <p:tag name="ARTICULATE_SLIDE_GUID" val="f03d782a-f22e-4c6b-892f-0f0d4b0df4d4"/>
  <p:tag name="TIMELINE" val="7.39/33.75/70.82"/>
  <p:tag name="ELAPSEDTIME" val="85.807"/>
  <p:tag name="ARTICULATE_SLIDE_PAUSE" val="0"/>
  <p:tag name="ARTICULATE_NAV_LEVEL" val="2"/>
  <p:tag name="ARTICULATE_PLAYLIST_ID" val="-1"/>
  <p:tag name="ARTICULATE_LOCK_SLIDE" val="0"/>
  <p:tag name="ARTICULATE_SLIDE_NAV" val="1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OURCE_IMAGE" val="C:\DOCUME~1\a0850458\LOCALS~1\Temp\articulate\presenter\imgtemp\KnbGwCxl_files\slide0001_image001.png"/>
  <p:tag name="ARTICULATE_PUBLISH_MOD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d9bd46f-3f80-4069-a5d8-63143eea88dd"/>
  <p:tag name="ELAPSEDTIME" val="5.822"/>
  <p:tag name="ARTICULATE_SLIDE_PAUSE" val="0"/>
  <p:tag name="ARTICULATE_NAV_LEVEL" val="1"/>
  <p:tag name="ARTICULATE_PLAYLIST_ID" val="-1"/>
  <p:tag name="ARTICULATE_LOCK_SLIDE" val="0"/>
  <p:tag name="ARTICULATE_SLIDE_NAV" val="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ata\KeyStone NEW\MCSDK\MCSDK Introduction\DR000457.mp3"/>
  <p:tag name="AUDIO_ID" val="261"/>
  <p:tag name="ARTICULATE_SLIDE_GUID" val="1670e0cd-8d84-483d-930a-29c14a2ce0ba"/>
  <p:tag name="ELAPSEDTIME" val="8.25"/>
  <p:tag name="ARTICULATE_SLIDE_PAUSE" val="0"/>
  <p:tag name="ARTICULATE_NAV_LEVEL" val="1"/>
  <p:tag name="ARTICULATE_PLAYLIST_ID" val="-1"/>
  <p:tag name="ARTICULATE_LOCK_SLIDE" val="0"/>
  <p:tag name="ARTICULATE_SLIDE_NAV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What Are the Benefits of MCSDK?"/>
  <p:tag name="ARTICULATE_SLIDE_GUID" val="25d9aa9a-80a2-4d0e-b531-858765d2cdc1"/>
  <p:tag name="ELAPSEDTIME" val="90.64"/>
  <p:tag name="ARTICULATE_SLIDE_PAUSE" val="0"/>
  <p:tag name="ARTICULATE_NAV_LEVEL" val="2"/>
  <p:tag name="ARTICULATE_PLAYLIST_ID" val="-1"/>
  <p:tag name="ARTICULATE_LOCK_SLIDE" val="0"/>
  <p:tag name="ARTICULATE_SLIDE_NAV" val="1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0f95bd9-d954-4d8a-abbb-8b8c2de8cb5f"/>
  <p:tag name="TIMELINE" val="5.41/35.24/59.46"/>
  <p:tag name="ELAPSEDTIME" val="88.291"/>
  <p:tag name="ARTICULATE_SLIDE_PAUSE" val="0"/>
  <p:tag name="ARTICULATE_NAV_LEVEL" val="1"/>
  <p:tag name="ARTICULATE_PLAYLIST_ID" val="-1"/>
  <p:tag name="ARTICULATE_LOCK_SLIDE" val="0"/>
  <p:tag name="ARTICULATE_SLIDE_NAV" val="1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cc1d82d-dfae-4fa0-8a74-24a7d42583a5"/>
  <p:tag name="ELAPSEDTIME" val="18.572"/>
  <p:tag name="ARTICULATE_SLIDE_PAUSE" val="0"/>
  <p:tag name="ARTICULATE_NAV_LEVEL" val="1"/>
  <p:tag name="ARTICULATE_PLAYLIST_ID" val="-1"/>
  <p:tag name="ARTICULATE_LOCK_SLIDE" val="0"/>
  <p:tag name="ARTICULATE_SLIDE_NAV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3545e9d-295f-40ed-96f7-d8b2765dccf1"/>
  <p:tag name="ELAPSEDTIME" val="4.489"/>
  <p:tag name="ARTICULATE_SLIDE_PAUSE" val="0"/>
  <p:tag name="ARTICULATE_NAV_LEVEL" val="1"/>
  <p:tag name="ARTICULATE_PLAYLIST_ID" val="-1"/>
  <p:tag name="ARTICULATE_LOCK_SLIDE" val="0"/>
  <p:tag name="ARTICULATE_SLIDE_NAV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793f8db-e622-4850-ae95-ac40614d35ba"/>
  <p:tag name="ELAPSEDTIME" val="59.114"/>
  <p:tag name="TIMELINE" val="18.83/24.90/38.31/43.33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1b87718-cc89-48c2-9cc1-3d575a993039"/>
  <p:tag name="ELAPSEDTIME" val="62.27"/>
  <p:tag name="ARTICULATE_SLIDE_PAUSE" val="0"/>
  <p:tag name="ARTICULATE_NAV_LEVEL" val="2"/>
  <p:tag name="ARTICULATE_PLAYLIST_ID" val="-1"/>
  <p:tag name="ARTICULATE_LOCK_SLIDE" val="0"/>
  <p:tag name="ARTICULATE_SLIDE_NAV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2931</TotalTime>
  <Words>762</Words>
  <Application>Microsoft Office PowerPoint</Application>
  <PresentationFormat>On-screen Show (4:3)</PresentationFormat>
  <Paragraphs>319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Introduction to the MCSDK</vt:lpstr>
      <vt:lpstr>Agenda</vt:lpstr>
      <vt:lpstr>MCSDK Overview</vt:lpstr>
      <vt:lpstr>What is MCSDK?</vt:lpstr>
      <vt:lpstr>Software Development Ecosystem Multicore Performance, Single-core Simplicity</vt:lpstr>
      <vt:lpstr>MCSDK Variants</vt:lpstr>
      <vt:lpstr>Software Architecture</vt:lpstr>
      <vt:lpstr>Migrating Development Platform</vt:lpstr>
      <vt:lpstr>BIOS-MCSDK Software</vt:lpstr>
      <vt:lpstr>Interprocessor Communication (IPC)</vt:lpstr>
      <vt:lpstr>Packaging (BIOS-MCSDK)</vt:lpstr>
      <vt:lpstr>Evaluation Module (EVM)</vt:lpstr>
      <vt:lpstr>Slide 13</vt:lpstr>
      <vt:lpstr>MCSDK Benefits</vt:lpstr>
      <vt:lpstr>MCSDK Benefits</vt:lpstr>
      <vt:lpstr>For More Information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KeyStone Training PowerPoint Template</dc:title>
  <dc:creator>Robert J. Hillard</dc:creator>
  <cp:lastModifiedBy>a0850458</cp:lastModifiedBy>
  <cp:revision>189</cp:revision>
  <dcterms:created xsi:type="dcterms:W3CDTF">2010-08-05T21:31:25Z</dcterms:created>
  <dcterms:modified xsi:type="dcterms:W3CDTF">2012-02-28T19:04:56Z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0x0101006BF34EDD2AB14F49969AD5B68D65D28C</vt:lpwstr>
  </property>
  <property fmtid="{D5CDD505-2E9C-101B-9397-08002B2CF9AE}" pid="3" name="Content Owner">
    <vt:lpwstr>Rob Hillard</vt:lpwstr>
  </property>
  <property fmtid="{D5CDD505-2E9C-101B-9397-08002B2CF9AE}" pid="4" name="ArticulateUseProject">
    <vt:lpwstr>1</vt:lpwstr>
  </property>
  <property fmtid="{D5CDD505-2E9C-101B-9397-08002B2CF9AE}" pid="5" name="ArticulatePath">
    <vt:lpwstr>MCSDK_Introduction</vt:lpwstr>
  </property>
  <property fmtid="{D5CDD505-2E9C-101B-9397-08002B2CF9AE}" pid="6" name="ArticulateGUID">
    <vt:lpwstr>E933393B-AD69-4DCA-B5A9-C34D4F0376F7</vt:lpwstr>
  </property>
  <property fmtid="{D5CDD505-2E9C-101B-9397-08002B2CF9AE}" pid="7" name="ArticulateProjectFull">
    <vt:lpwstr>C:\Data\Keystone Training\MCSDK\PPT\MCSDK_Introduction_Rev1.ppta</vt:lpwstr>
  </property>
</Properties>
</file>