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tags/tag104.xml" ContentType="application/vnd.openxmlformats-officedocument.presentationml.tags+xml"/>
  <Override PartName="/ppt/slides/slide36.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tags/tag49.xml" ContentType="application/vnd.openxmlformats-officedocument.presentationml.tags+xml"/>
  <Override PartName="/ppt/tags/tag96.xml" ContentType="application/vnd.openxmlformats-officedocument.presentationml.tags+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ags/tag38.xml" ContentType="application/vnd.openxmlformats-officedocument.presentationml.tags+xml"/>
  <Override PartName="/ppt/tags/tag85.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tags/tag52.xml" ContentType="application/vnd.openxmlformats-officedocument.presentationml.tags+xml"/>
  <Override PartName="/ppt/tags/tag109.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tags/tag112.xml" ContentType="application/vnd.openxmlformats-officedocument.presentationml.tags+xml"/>
  <Override PartName="/ppt/slides/slide55.xml" ContentType="application/vnd.openxmlformats-officedocument.presentationml.slide+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tags/tag101.xml" ContentType="application/vnd.openxmlformats-officedocument.presentationml.tags+xml"/>
  <Override PartName="/ppt/slides/slide33.xml" ContentType="application/vnd.openxmlformats-officedocument.presentationml.slide+xml"/>
  <Override PartName="/ppt/slides/slide44.xml" ContentType="application/vnd.openxmlformats-officedocument.presentationml.slide+xml"/>
  <Default Extension="emf" ContentType="image/x-emf"/>
  <Override PartName="/ppt/tags/tag68.xml" ContentType="application/vnd.openxmlformats-officedocument.presentationml.tags+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tags/tag57.xml" ContentType="application/vnd.openxmlformats-officedocument.presentationml.tags+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tags/tag35.xml" ContentType="application/vnd.openxmlformats-officedocument.presentationml.tags+xml"/>
  <Override PartName="/ppt/tags/tag46.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notesSlides/notesSlide8.xml" ContentType="application/vnd.openxmlformats-officedocument.presentationml.notesSlide+xml"/>
  <Default Extension="vml" ContentType="application/vnd.openxmlformats-officedocument.vmlDrawing"/>
  <Override PartName="/ppt/tags/tag24.xml" ContentType="application/vnd.openxmlformats-officedocument.presentationml.tags+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tags/tag53.xml" ContentType="application/vnd.openxmlformats-officedocument.presentationml.tags+xml"/>
  <Override PartName="/ppt/tags/tag71.xml" ContentType="application/vnd.openxmlformats-officedocument.presentationml.tags+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20.xml" ContentType="application/vnd.openxmlformats-officedocument.presentationml.tags+xml"/>
  <Override PartName="/ppt/tags/tag106.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tags/tag6.xml" ContentType="application/vnd.openxmlformats-officedocument.presentationml.tags+xml"/>
  <Override PartName="/ppt/tags/tag113.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tags/tag98.xml" ContentType="application/vnd.openxmlformats-officedocument.presentationml.tags+xml"/>
  <Override PartName="/ppt/tags/tag102.xml" ContentType="application/vnd.openxmlformats-officedocument.presentationml.tags+xml"/>
  <Override PartName="/ppt/notesSlides/notesSlide47.xml" ContentType="application/vnd.openxmlformats-officedocument.presentationml.notesSlide+xml"/>
  <Override PartName="/ppt/tags/tag120.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tags/tag58.xml" ContentType="application/vnd.openxmlformats-officedocument.presentationml.tags+xml"/>
  <Override PartName="/ppt/tags/tag69.xml" ContentType="application/vnd.openxmlformats-officedocument.presentationml.tags+xml"/>
  <Override PartName="/ppt/tags/tag87.xml" ContentType="application/vnd.openxmlformats-officedocument.presentationml.tags+xml"/>
  <Override PartName="/ppt/notesSlides/notesSlide36.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notesSlides/notesSlide25.xml" ContentType="application/vnd.openxmlformats-officedocument.presentationml.notesSlide+xml"/>
  <Override PartName="/ppt/tags/tag47.xml" ContentType="application/vnd.openxmlformats-officedocument.presentationml.tags+xml"/>
  <Override PartName="/ppt/tags/tag76.xml" ContentType="application/vnd.openxmlformats-officedocument.presentationml.tags+xml"/>
  <Override PartName="/ppt/tags/tag94.xml" ContentType="application/vnd.openxmlformats-officedocument.presentationml.tags+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notesSlides/notesSlide21.xml" ContentType="application/vnd.openxmlformats-officedocument.presentationml.notesSlide+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90.xml" ContentType="application/vnd.openxmlformats-officedocument.presentationml.tags+xml"/>
  <Override PartName="/ppt/tags/tag118.xml" ContentType="application/vnd.openxmlformats-officedocument.presentationml.tags+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tags/tag107.xml" ContentType="application/vnd.openxmlformats-officedocument.presentationml.tags+xml"/>
  <Override PartName="/customXml/itemProps4.xml" ContentType="application/vnd.openxmlformats-officedocument.customXmlProperties+xml"/>
  <Override PartName="/ppt/slides/slide7.xml" ContentType="application/vnd.openxmlformats-officedocument.presentationml.slide+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tags/tag103.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tags/tag99.xml" ContentType="application/vnd.openxmlformats-officedocument.presentationml.tags+xml"/>
  <Override PartName="/ppt/tags/tag110.xml" ContentType="application/vnd.openxmlformats-officedocument.presentationml.tags+xml"/>
  <Override PartName="/ppt/notesSlides/notesSlide48.xml" ContentType="application/vnd.openxmlformats-officedocument.presentationml.notesSlide+xml"/>
  <Override PartName="/ppt/tags/tag121.xml" ContentType="application/vnd.openxmlformats-officedocument.presentationml.tags+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tags/tag3.xml" ContentType="application/vnd.openxmlformats-officedocument.presentationml.tags+xml"/>
  <Default Extension="jpeg" ContentType="image/jpeg"/>
  <Override PartName="/ppt/tags/tag59.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6.xml" ContentType="application/vnd.openxmlformats-officedocument.presentationml.notesSlide+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notesSlides/notesSlide44.xml" ContentType="application/vnd.openxmlformats-officedocument.presentationml.notesSlide+xml"/>
  <Override PartName="/ppt/slides/slide20.xml" ContentType="application/vnd.openxmlformats-officedocument.presentationml.slide+xml"/>
  <Override PartName="/ppt/tags/tag26.xml" ContentType="application/vnd.openxmlformats-officedocument.presentationml.tags+xml"/>
  <Override PartName="/ppt/notesSlides/notesSlide22.xml" ContentType="application/vnd.openxmlformats-officedocument.presentationml.notesSlide+xml"/>
  <Override PartName="/ppt/tags/tag55.xml" ContentType="application/vnd.openxmlformats-officedocument.presentationml.tags+xml"/>
  <Override PartName="/ppt/notesSlides/notesSlide33.xml" ContentType="application/vnd.openxmlformats-officedocument.presentationml.notesSlide+xml"/>
  <Override PartName="/ppt/tags/tag73.xml" ContentType="application/vnd.openxmlformats-officedocument.presentationml.tags+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notesSlides/notesSlide40.xml" ContentType="application/vnd.openxmlformats-officedocument.presentationml.notesSlide+xml"/>
  <Override PartName="/ppt/tags/tag119.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slides/slide29.xml" ContentType="application/vnd.openxmlformats-officedocument.presentationml.slide+xml"/>
  <Override PartName="/ppt/tags/tag122.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slides/slide43.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notesSlides/notesSlide45.xml" ContentType="application/vnd.openxmlformats-officedocument.presentationml.notesSlide+xml"/>
  <Override PartName="/ppt/slides/slide32.xml" ContentType="application/vnd.openxmlformats-officedocument.presentationml.slide+xml"/>
  <Override PartName="/ppt/tags/tag56.xml" ContentType="application/vnd.openxmlformats-officedocument.presentationml.tags+xml"/>
  <Override PartName="/ppt/tags/tag67.xml" ContentType="application/vnd.openxmlformats-officedocument.presentationml.tags+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tags/tag45.xml" ContentType="application/vnd.openxmlformats-officedocument.presentationml.tags+xml"/>
  <Override PartName="/ppt/tags/tag92.xml" ContentType="application/vnd.openxmlformats-officedocument.presentationml.tags+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tags/tag81.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slides/slide48.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tags/tag39.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tags/tag75.xml" ContentType="application/vnd.openxmlformats-officedocument.presentationml.tags+xml"/>
  <Override PartName="/ppt/notesSlides/notesSlide53.xml" ContentType="application/vnd.openxmlformats-officedocument.presentationml.notesSlide+xml"/>
  <Override PartName="/ppt/slides/slide40.xml" ContentType="application/vnd.openxmlformats-officedocument.presentationml.slide+xml"/>
  <Override PartName="/ppt/tags/tag17.xml" ContentType="application/vnd.openxmlformats-officedocument.presentationml.tags+xml"/>
  <Override PartName="/ppt/tags/tag64.xml" ContentType="application/vnd.openxmlformats-officedocument.presentationml.tags+xml"/>
  <Override PartName="/ppt/notesSlides/notesSlide4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2" r:id="rId5"/>
  </p:sldMasterIdLst>
  <p:notesMasterIdLst>
    <p:notesMasterId r:id="rId71"/>
  </p:notesMasterIdLst>
  <p:handoutMasterIdLst>
    <p:handoutMasterId r:id="rId72"/>
  </p:handoutMasterIdLst>
  <p:sldIdLst>
    <p:sldId id="827" r:id="rId6"/>
    <p:sldId id="829" r:id="rId7"/>
    <p:sldId id="905" r:id="rId8"/>
    <p:sldId id="967" r:id="rId9"/>
    <p:sldId id="836" r:id="rId10"/>
    <p:sldId id="837" r:id="rId11"/>
    <p:sldId id="838" r:id="rId12"/>
    <p:sldId id="839" r:id="rId13"/>
    <p:sldId id="840" r:id="rId14"/>
    <p:sldId id="841" r:id="rId15"/>
    <p:sldId id="842" r:id="rId16"/>
    <p:sldId id="843" r:id="rId17"/>
    <p:sldId id="844" r:id="rId18"/>
    <p:sldId id="970" r:id="rId19"/>
    <p:sldId id="971" r:id="rId20"/>
    <p:sldId id="930" r:id="rId21"/>
    <p:sldId id="906" r:id="rId22"/>
    <p:sldId id="910" r:id="rId23"/>
    <p:sldId id="907" r:id="rId24"/>
    <p:sldId id="909" r:id="rId25"/>
    <p:sldId id="855" r:id="rId26"/>
    <p:sldId id="914" r:id="rId27"/>
    <p:sldId id="915" r:id="rId28"/>
    <p:sldId id="918" r:id="rId29"/>
    <p:sldId id="857" r:id="rId30"/>
    <p:sldId id="959" r:id="rId31"/>
    <p:sldId id="960" r:id="rId32"/>
    <p:sldId id="964" r:id="rId33"/>
    <p:sldId id="935" r:id="rId34"/>
    <p:sldId id="931" r:id="rId35"/>
    <p:sldId id="936" r:id="rId36"/>
    <p:sldId id="939" r:id="rId37"/>
    <p:sldId id="941" r:id="rId38"/>
    <p:sldId id="945" r:id="rId39"/>
    <p:sldId id="937" r:id="rId40"/>
    <p:sldId id="938" r:id="rId41"/>
    <p:sldId id="932" r:id="rId42"/>
    <p:sldId id="933" r:id="rId43"/>
    <p:sldId id="934" r:id="rId44"/>
    <p:sldId id="946" r:id="rId45"/>
    <p:sldId id="919" r:id="rId46"/>
    <p:sldId id="860" r:id="rId47"/>
    <p:sldId id="913" r:id="rId48"/>
    <p:sldId id="863" r:id="rId49"/>
    <p:sldId id="867" r:id="rId50"/>
    <p:sldId id="870" r:id="rId51"/>
    <p:sldId id="951" r:id="rId52"/>
    <p:sldId id="952" r:id="rId53"/>
    <p:sldId id="956" r:id="rId54"/>
    <p:sldId id="957" r:id="rId55"/>
    <p:sldId id="958" r:id="rId56"/>
    <p:sldId id="953" r:id="rId57"/>
    <p:sldId id="954" r:id="rId58"/>
    <p:sldId id="955" r:id="rId59"/>
    <p:sldId id="948" r:id="rId60"/>
    <p:sldId id="965" r:id="rId61"/>
    <p:sldId id="947" r:id="rId62"/>
    <p:sldId id="890" r:id="rId63"/>
    <p:sldId id="891" r:id="rId64"/>
    <p:sldId id="892" r:id="rId65"/>
    <p:sldId id="893" r:id="rId66"/>
    <p:sldId id="894" r:id="rId67"/>
    <p:sldId id="895" r:id="rId68"/>
    <p:sldId id="896" r:id="rId69"/>
    <p:sldId id="904" r:id="rId70"/>
  </p:sldIdLst>
  <p:sldSz cx="9144000" cy="6858000" type="screen4x3"/>
  <p:notesSz cx="7010400" cy="9296400"/>
  <p:custDataLst>
    <p:tags r:id="rId73"/>
  </p:custDataLst>
  <p:defaultTextStyle>
    <a:defPPr>
      <a:defRPr lang="en-US"/>
    </a:defPPr>
    <a:lvl1pPr algn="r" rtl="0" fontAlgn="base">
      <a:spcBef>
        <a:spcPct val="0"/>
      </a:spcBef>
      <a:spcAft>
        <a:spcPct val="0"/>
      </a:spcAft>
      <a:defRPr sz="2400" kern="1200">
        <a:solidFill>
          <a:schemeClr val="tx1"/>
        </a:solidFill>
        <a:latin typeface="Arial" pitchFamily="34" charset="0"/>
        <a:ea typeface="+mn-ea"/>
        <a:cs typeface="+mn-cs"/>
      </a:defRPr>
    </a:lvl1pPr>
    <a:lvl2pPr marL="457200" algn="r" rtl="0" fontAlgn="base">
      <a:spcBef>
        <a:spcPct val="0"/>
      </a:spcBef>
      <a:spcAft>
        <a:spcPct val="0"/>
      </a:spcAft>
      <a:defRPr sz="2400" kern="1200">
        <a:solidFill>
          <a:schemeClr val="tx1"/>
        </a:solidFill>
        <a:latin typeface="Arial" pitchFamily="34" charset="0"/>
        <a:ea typeface="+mn-ea"/>
        <a:cs typeface="+mn-cs"/>
      </a:defRPr>
    </a:lvl2pPr>
    <a:lvl3pPr marL="914400" algn="r" rtl="0" fontAlgn="base">
      <a:spcBef>
        <a:spcPct val="0"/>
      </a:spcBef>
      <a:spcAft>
        <a:spcPct val="0"/>
      </a:spcAft>
      <a:defRPr sz="2400" kern="1200">
        <a:solidFill>
          <a:schemeClr val="tx1"/>
        </a:solidFill>
        <a:latin typeface="Arial" pitchFamily="34" charset="0"/>
        <a:ea typeface="+mn-ea"/>
        <a:cs typeface="+mn-cs"/>
      </a:defRPr>
    </a:lvl3pPr>
    <a:lvl4pPr marL="1371600" algn="r" rtl="0" fontAlgn="base">
      <a:spcBef>
        <a:spcPct val="0"/>
      </a:spcBef>
      <a:spcAft>
        <a:spcPct val="0"/>
      </a:spcAft>
      <a:defRPr sz="2400" kern="1200">
        <a:solidFill>
          <a:schemeClr val="tx1"/>
        </a:solidFill>
        <a:latin typeface="Arial" pitchFamily="34" charset="0"/>
        <a:ea typeface="+mn-ea"/>
        <a:cs typeface="+mn-cs"/>
      </a:defRPr>
    </a:lvl4pPr>
    <a:lvl5pPr marL="1828800" algn="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F99"/>
    <a:srgbClr val="FFFF66"/>
    <a:srgbClr val="CCCC00"/>
    <a:srgbClr val="66FF66"/>
    <a:srgbClr val="00CC00"/>
    <a:srgbClr val="003300"/>
    <a:srgbClr val="217BFF"/>
    <a:srgbClr val="FF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5777" autoAdjust="0"/>
    <p:restoredTop sz="95078" autoAdjust="0"/>
  </p:normalViewPr>
  <p:slideViewPr>
    <p:cSldViewPr snapToGrid="0">
      <p:cViewPr varScale="1">
        <p:scale>
          <a:sx n="94" d="100"/>
          <a:sy n="94" d="100"/>
        </p:scale>
        <p:origin x="-955" y="-62"/>
      </p:cViewPr>
      <p:guideLst>
        <p:guide orient="horz" pos="2160"/>
        <p:guide pos="4182"/>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algn="l" defTabSz="910113">
              <a:defRPr sz="1200">
                <a:latin typeface="Arial" charset="0"/>
              </a:defRPr>
            </a:lvl1pPr>
          </a:lstStyle>
          <a:p>
            <a:pPr>
              <a:defRPr/>
            </a:pPr>
            <a:endParaRPr lang="en-US"/>
          </a:p>
        </p:txBody>
      </p:sp>
      <p:sp>
        <p:nvSpPr>
          <p:cNvPr id="3" name="Date Placeholder 2"/>
          <p:cNvSpPr>
            <a:spLocks noGrp="1"/>
          </p:cNvSpPr>
          <p:nvPr>
            <p:ph type="dt" sz="quarter" idx="1"/>
          </p:nvPr>
        </p:nvSpPr>
        <p:spPr bwMode="auto">
          <a:xfrm>
            <a:off x="3970338"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defTabSz="910113">
              <a:defRPr sz="1200">
                <a:latin typeface="Arial" charset="0"/>
              </a:defRPr>
            </a:lvl1pPr>
          </a:lstStyle>
          <a:p>
            <a:pPr>
              <a:defRPr/>
            </a:pPr>
            <a:fld id="{289FDC66-27A5-4579-BABF-D16C8BCC835C}" type="datetimeFigureOut">
              <a:rPr lang="en-US"/>
              <a:pPr>
                <a:defRPr/>
              </a:pPr>
              <a:t>2/28/2012</a:t>
            </a:fld>
            <a:endParaRPr lang="en-US"/>
          </a:p>
        </p:txBody>
      </p:sp>
      <p:sp>
        <p:nvSpPr>
          <p:cNvPr id="4" name="Footer Placeholder 3"/>
          <p:cNvSpPr>
            <a:spLocks noGrp="1"/>
          </p:cNvSpPr>
          <p:nvPr>
            <p:ph type="ftr" sz="quarter" idx="2"/>
          </p:nvPr>
        </p:nvSpPr>
        <p:spPr bwMode="auto">
          <a:xfrm>
            <a:off x="0"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algn="l" defTabSz="910113">
              <a:defRPr sz="1200">
                <a:latin typeface="Arial" charset="0"/>
              </a:defRPr>
            </a:lvl1pPr>
          </a:lstStyle>
          <a:p>
            <a:pPr>
              <a:defRPr/>
            </a:pPr>
            <a:endParaRPr lang="en-US"/>
          </a:p>
        </p:txBody>
      </p:sp>
      <p:sp>
        <p:nvSpPr>
          <p:cNvPr id="5" name="Slide Number Placeholder 4"/>
          <p:cNvSpPr>
            <a:spLocks noGrp="1"/>
          </p:cNvSpPr>
          <p:nvPr>
            <p:ph type="sldNum" sz="quarter" idx="3"/>
          </p:nvPr>
        </p:nvSpPr>
        <p:spPr bwMode="auto">
          <a:xfrm>
            <a:off x="3970338"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defTabSz="910113">
              <a:defRPr sz="1200">
                <a:latin typeface="Arial" charset="0"/>
              </a:defRPr>
            </a:lvl1pPr>
          </a:lstStyle>
          <a:p>
            <a:pPr>
              <a:defRPr/>
            </a:pPr>
            <a:fld id="{EBDB6E16-9802-4E15-B604-5462189230CF}"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algn="l" defTabSz="910113">
              <a:defRPr sz="1200">
                <a:latin typeface="Arial" charset="0"/>
              </a:defRPr>
            </a:lvl1pPr>
          </a:lstStyle>
          <a:p>
            <a:pPr>
              <a:defRPr/>
            </a:pPr>
            <a:endParaRPr lang="en-US"/>
          </a:p>
        </p:txBody>
      </p:sp>
      <p:sp>
        <p:nvSpPr>
          <p:cNvPr id="105475" name="Rectangle 3"/>
          <p:cNvSpPr>
            <a:spLocks noGrp="1" noChangeArrowheads="1"/>
          </p:cNvSpPr>
          <p:nvPr>
            <p:ph type="dt" idx="1"/>
          </p:nvPr>
        </p:nvSpPr>
        <p:spPr bwMode="auto">
          <a:xfrm>
            <a:off x="3971925"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defTabSz="910113">
              <a:defRPr sz="1200">
                <a:latin typeface="Arial" charset="0"/>
              </a:defRPr>
            </a:lvl1pPr>
          </a:lstStyle>
          <a:p>
            <a:pPr>
              <a:defRPr/>
            </a:pPr>
            <a:endParaRPr lang="en-US"/>
          </a:p>
        </p:txBody>
      </p:sp>
      <p:sp>
        <p:nvSpPr>
          <p:cNvPr id="114692"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01675" y="4416425"/>
            <a:ext cx="5607050" cy="4181475"/>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algn="l" defTabSz="910113">
              <a:defRPr sz="1200">
                <a:latin typeface="Arial" charset="0"/>
              </a:defRPr>
            </a:lvl1pPr>
          </a:lstStyle>
          <a:p>
            <a:pPr>
              <a:defRPr/>
            </a:pPr>
            <a:endParaRPr lang="en-US"/>
          </a:p>
        </p:txBody>
      </p:sp>
      <p:sp>
        <p:nvSpPr>
          <p:cNvPr id="105479" name="Rectangle 7"/>
          <p:cNvSpPr>
            <a:spLocks noGrp="1" noChangeArrowheads="1"/>
          </p:cNvSpPr>
          <p:nvPr>
            <p:ph type="sldNum" sz="quarter" idx="5"/>
          </p:nvPr>
        </p:nvSpPr>
        <p:spPr bwMode="auto">
          <a:xfrm>
            <a:off x="3971925"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defTabSz="910113">
              <a:defRPr sz="1200">
                <a:latin typeface="Arial" charset="0"/>
              </a:defRPr>
            </a:lvl1pPr>
          </a:lstStyle>
          <a:p>
            <a:pPr>
              <a:defRPr/>
            </a:pPr>
            <a:fld id="{9AF68C97-DBEA-40B2-91B6-F690EAC6BBD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5C2274EC-813D-4FAA-B106-4C603B3B957F}" type="slidenum">
              <a:rPr lang="en-US" sz="1200">
                <a:solidFill>
                  <a:srgbClr val="000000"/>
                </a:solidFill>
              </a:rPr>
              <a:pPr defTabSz="917575"/>
              <a:t>1</a:t>
            </a:fld>
            <a:endParaRPr lang="en-US" sz="1200">
              <a:solidFill>
                <a:srgbClr val="000000"/>
              </a:solidFill>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2B673D4D-4313-4E0B-8CE5-CCF6D5CA5B11}" type="slidenum">
              <a:rPr lang="en-US" sz="1200">
                <a:solidFill>
                  <a:srgbClr val="000000"/>
                </a:solidFill>
              </a:rPr>
              <a:pPr defTabSz="917575"/>
              <a:t>10</a:t>
            </a:fld>
            <a:endParaRPr lang="en-US" sz="1200">
              <a:solidFill>
                <a:srgbClr val="000000"/>
              </a:solidFill>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0DAD587A-7352-4D26-9C1C-2AE9861C8ACA}" type="slidenum">
              <a:rPr lang="en-US" sz="1200">
                <a:solidFill>
                  <a:srgbClr val="000000"/>
                </a:solidFill>
              </a:rPr>
              <a:pPr defTabSz="917575"/>
              <a:t>11</a:t>
            </a:fld>
            <a:endParaRPr lang="en-US" sz="1200">
              <a:solidFill>
                <a:srgbClr val="000000"/>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2A9733AE-E64F-4FF3-A0C4-018C1F94AF31}" type="slidenum">
              <a:rPr lang="en-US" sz="1200">
                <a:solidFill>
                  <a:srgbClr val="000000"/>
                </a:solidFill>
              </a:rPr>
              <a:pPr defTabSz="917575"/>
              <a:t>12</a:t>
            </a:fld>
            <a:endParaRPr lang="en-US" sz="1200">
              <a:solidFill>
                <a:srgbClr val="000000"/>
              </a:solidFill>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988CB972-FC31-4983-92CF-C8764C1C5C6B}" type="slidenum">
              <a:rPr lang="en-US" sz="1200">
                <a:solidFill>
                  <a:srgbClr val="000000"/>
                </a:solidFill>
              </a:rPr>
              <a:pPr defTabSz="917575"/>
              <a:t>13</a:t>
            </a:fld>
            <a:endParaRPr lang="en-US" sz="1200">
              <a:solidFill>
                <a:srgbClr val="000000"/>
              </a:solidFill>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txBox="1">
            <a:spLocks noGrp="1" noChangeArrowheads="1"/>
          </p:cNvSpPr>
          <p:nvPr/>
        </p:nvSpPr>
        <p:spPr bwMode="auto">
          <a:xfrm>
            <a:off x="3970734" y="8829121"/>
            <a:ext cx="3038145" cy="465743"/>
          </a:xfrm>
          <a:prstGeom prst="rect">
            <a:avLst/>
          </a:prstGeom>
          <a:noFill/>
          <a:ln w="9525">
            <a:noFill/>
            <a:miter lim="800000"/>
            <a:headEnd/>
            <a:tailEnd/>
          </a:ln>
        </p:spPr>
        <p:txBody>
          <a:bodyPr lIns="92269" tIns="46134" rIns="92269" bIns="46134" anchor="b"/>
          <a:lstStyle/>
          <a:p>
            <a:pPr defTabSz="921175"/>
            <a:fld id="{82C4EEB3-E567-438E-814B-3D2F9527E61F}" type="slidenum">
              <a:rPr lang="en-US" sz="1200">
                <a:solidFill>
                  <a:srgbClr val="000000"/>
                </a:solidFill>
              </a:rPr>
              <a:pPr defTabSz="921175"/>
              <a:t>14</a:t>
            </a:fld>
            <a:endParaRPr lang="en-US" sz="1200" dirty="0">
              <a:solidFill>
                <a:srgbClr val="000000"/>
              </a:solidFill>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lIns="92269" tIns="46134" rIns="92269" bIns="46134"/>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txBox="1">
            <a:spLocks noGrp="1" noChangeArrowheads="1"/>
          </p:cNvSpPr>
          <p:nvPr/>
        </p:nvSpPr>
        <p:spPr bwMode="auto">
          <a:xfrm>
            <a:off x="3970734" y="8829121"/>
            <a:ext cx="3038145" cy="465743"/>
          </a:xfrm>
          <a:prstGeom prst="rect">
            <a:avLst/>
          </a:prstGeom>
          <a:noFill/>
          <a:ln w="9525">
            <a:noFill/>
            <a:miter lim="800000"/>
            <a:headEnd/>
            <a:tailEnd/>
          </a:ln>
        </p:spPr>
        <p:txBody>
          <a:bodyPr lIns="92269" tIns="46134" rIns="92269" bIns="46134" anchor="b"/>
          <a:lstStyle/>
          <a:p>
            <a:pPr defTabSz="921175"/>
            <a:fld id="{642F4E10-3C26-4D9A-99E8-99AB2A0589B2}" type="slidenum">
              <a:rPr lang="en-US" sz="1200">
                <a:solidFill>
                  <a:srgbClr val="000000"/>
                </a:solidFill>
              </a:rPr>
              <a:pPr defTabSz="921175"/>
              <a:t>15</a:t>
            </a:fld>
            <a:endParaRPr lang="en-US" sz="1200" dirty="0">
              <a:solidFill>
                <a:srgbClr val="000000"/>
              </a:solidFill>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lIns="92269" tIns="46134" rIns="92269" bIns="46134"/>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p:spPr>
        <p:txBody>
          <a:bodyPr/>
          <a:lstStyle/>
          <a:p>
            <a:r>
              <a:rPr lang="en-US" smtClean="0">
                <a:latin typeface="Arial" pitchFamily="34" charset="0"/>
              </a:rPr>
              <a:t>NEW</a:t>
            </a:r>
          </a:p>
          <a:p>
            <a:endParaRPr lang="en-US" smtClean="0">
              <a:latin typeface="Arial" pitchFamily="34" charset="0"/>
            </a:endParaRPr>
          </a:p>
        </p:txBody>
      </p:sp>
      <p:sp>
        <p:nvSpPr>
          <p:cNvPr id="131076" name="Slide Number Placeholder 3"/>
          <p:cNvSpPr>
            <a:spLocks noGrp="1"/>
          </p:cNvSpPr>
          <p:nvPr>
            <p:ph type="sldNum" sz="quarter" idx="5"/>
          </p:nvPr>
        </p:nvSpPr>
        <p:spPr>
          <a:noFill/>
        </p:spPr>
        <p:txBody>
          <a:bodyPr/>
          <a:lstStyle/>
          <a:p>
            <a:pPr defTabSz="909638"/>
            <a:fld id="{E739C9B9-25BC-437D-825B-9DB715FCC9D8}" type="slidenum">
              <a:rPr lang="en-US" smtClean="0">
                <a:solidFill>
                  <a:srgbClr val="000000"/>
                </a:solidFill>
                <a:latin typeface="Arial" pitchFamily="34" charset="0"/>
              </a:rPr>
              <a:pPr defTabSz="909638"/>
              <a:t>16</a:t>
            </a:fld>
            <a:endParaRPr lang="en-US" smtClean="0">
              <a:solidFill>
                <a:srgbClr val="000000"/>
              </a:solidFill>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lIns="91939" tIns="45969" rIns="91939" bIns="45969"/>
          <a:lstStyle/>
          <a:p>
            <a:pPr eaLnBrk="1" hangingPunct="1"/>
            <a:r>
              <a:rPr lang="en-US" smtClean="0">
                <a:latin typeface="Arial" pitchFamily="34" charset="0"/>
              </a:rPr>
              <a:t>CPT see physical addresses.  In MSMC, one CPT per bank.</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DB4A38CB-E500-499E-8D53-B2D5C37A5375}" type="slidenum">
              <a:rPr lang="en-US" sz="1200">
                <a:solidFill>
                  <a:srgbClr val="000000"/>
                </a:solidFill>
                <a:cs typeface="Arial" pitchFamily="34" charset="0"/>
              </a:rPr>
              <a:pPr defTabSz="917575"/>
              <a:t>20</a:t>
            </a:fld>
            <a:endParaRPr lang="en-US" sz="1200">
              <a:solidFill>
                <a:srgbClr val="000000"/>
              </a:solidFill>
              <a:cs typeface="Arial" pitchFamily="34"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p:spPr>
        <p:txBody>
          <a:bodyPr/>
          <a:lstStyle/>
          <a:p>
            <a:r>
              <a:rPr lang="en-US" smtClean="0">
                <a:latin typeface="Arial" pitchFamily="34" charset="0"/>
              </a:rPr>
              <a:t>NEW</a:t>
            </a:r>
          </a:p>
        </p:txBody>
      </p:sp>
      <p:sp>
        <p:nvSpPr>
          <p:cNvPr id="134148" name="Slide Number Placeholder 3"/>
          <p:cNvSpPr>
            <a:spLocks noGrp="1"/>
          </p:cNvSpPr>
          <p:nvPr>
            <p:ph type="sldNum" sz="quarter" idx="5"/>
          </p:nvPr>
        </p:nvSpPr>
        <p:spPr>
          <a:noFill/>
        </p:spPr>
        <p:txBody>
          <a:bodyPr/>
          <a:lstStyle/>
          <a:p>
            <a:pPr defTabSz="909638"/>
            <a:fld id="{E9163DBF-5FAD-4809-8703-CCAF11E73E97}" type="slidenum">
              <a:rPr lang="en-US" smtClean="0">
                <a:solidFill>
                  <a:srgbClr val="000000"/>
                </a:solidFill>
                <a:latin typeface="Arial" pitchFamily="34" charset="0"/>
              </a:rPr>
              <a:pPr defTabSz="909638"/>
              <a:t>21</a:t>
            </a:fld>
            <a:endParaRPr lang="en-US" smtClean="0">
              <a:solidFill>
                <a:srgbClr val="000000"/>
              </a:solidFill>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smtClean="0">
                <a:latin typeface="Arial" pitchFamily="34" charset="0"/>
              </a:rPr>
              <a:t>NEW</a:t>
            </a:r>
          </a:p>
          <a:p>
            <a:endParaRPr lang="en-US"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2</a:t>
            </a:fld>
            <a:endParaRPr lang="en-US" smtClean="0">
              <a:solidFill>
                <a:srgbClr val="000000"/>
              </a:solidFill>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p:spPr>
        <p:txBody>
          <a:bodyPr/>
          <a:lstStyle/>
          <a:p>
            <a:pPr eaLnBrk="1" hangingPunct="1">
              <a:spcBef>
                <a:spcPct val="0"/>
              </a:spcBef>
            </a:pPr>
            <a:r>
              <a:rPr lang="en-US" smtClean="0">
                <a:latin typeface="Arial" pitchFamily="34" charset="0"/>
              </a:rPr>
              <a:t>NEW</a:t>
            </a:r>
          </a:p>
        </p:txBody>
      </p:sp>
      <p:sp>
        <p:nvSpPr>
          <p:cNvPr id="135172" name="Slide Number Placeholder 3"/>
          <p:cNvSpPr>
            <a:spLocks noGrp="1"/>
          </p:cNvSpPr>
          <p:nvPr>
            <p:ph type="sldNum" sz="quarter" idx="5"/>
          </p:nvPr>
        </p:nvSpPr>
        <p:spPr>
          <a:noFill/>
        </p:spPr>
        <p:txBody>
          <a:bodyPr/>
          <a:lstStyle/>
          <a:p>
            <a:pPr defTabSz="909638"/>
            <a:fld id="{F144F0B0-89A6-46D2-BA4A-DD6EE298697E}" type="slidenum">
              <a:rPr lang="en-US" smtClean="0">
                <a:latin typeface="Arial" pitchFamily="34" charset="0"/>
              </a:rPr>
              <a:pPr defTabSz="909638"/>
              <a:t>24</a:t>
            </a:fld>
            <a:endParaRPr 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ln/>
        </p:spPr>
      </p:sp>
      <p:sp>
        <p:nvSpPr>
          <p:cNvPr id="136195" name="Notes Placeholder 2"/>
          <p:cNvSpPr>
            <a:spLocks noGrp="1"/>
          </p:cNvSpPr>
          <p:nvPr>
            <p:ph type="body" idx="1"/>
          </p:nvPr>
        </p:nvSpPr>
        <p:spPr>
          <a:noFill/>
          <a:ln/>
        </p:spPr>
        <p:txBody>
          <a:bodyPr/>
          <a:lstStyle/>
          <a:p>
            <a:r>
              <a:rPr lang="en-US" smtClean="0">
                <a:latin typeface="Arial" pitchFamily="34" charset="0"/>
              </a:rPr>
              <a:t>REUSABLE – nothing here needs to be rerecorded</a:t>
            </a:r>
          </a:p>
        </p:txBody>
      </p:sp>
      <p:sp>
        <p:nvSpPr>
          <p:cNvPr id="136196" name="Slide Number Placeholder 3"/>
          <p:cNvSpPr>
            <a:spLocks noGrp="1"/>
          </p:cNvSpPr>
          <p:nvPr>
            <p:ph type="sldNum" sz="quarter" idx="5"/>
          </p:nvPr>
        </p:nvSpPr>
        <p:spPr>
          <a:noFill/>
        </p:spPr>
        <p:txBody>
          <a:bodyPr/>
          <a:lstStyle/>
          <a:p>
            <a:pPr defTabSz="909638"/>
            <a:fld id="{EB04DE7B-6A96-4EE6-B554-B6291A44D568}" type="slidenum">
              <a:rPr lang="en-US" smtClean="0">
                <a:solidFill>
                  <a:srgbClr val="000000"/>
                </a:solidFill>
                <a:latin typeface="Arial" pitchFamily="34" charset="0"/>
              </a:rPr>
              <a:pPr defTabSz="909638"/>
              <a:t>25</a:t>
            </a:fld>
            <a:endParaRPr lang="en-US" smtClean="0">
              <a:solidFill>
                <a:srgbClr val="000000"/>
              </a:solidFill>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p:spPr>
        <p:txBody>
          <a:bodyPr/>
          <a:lstStyle/>
          <a:p>
            <a:r>
              <a:rPr lang="en-US" smtClean="0">
                <a:latin typeface="Arial" pitchFamily="34" charset="0"/>
              </a:rPr>
              <a:t>NEW</a:t>
            </a:r>
          </a:p>
          <a:p>
            <a:endParaRPr lang="en-US" smtClean="0">
              <a:latin typeface="Arial" pitchFamily="34" charset="0"/>
            </a:endParaRPr>
          </a:p>
        </p:txBody>
      </p:sp>
      <p:sp>
        <p:nvSpPr>
          <p:cNvPr id="137220" name="Slide Number Placeholder 3"/>
          <p:cNvSpPr>
            <a:spLocks noGrp="1"/>
          </p:cNvSpPr>
          <p:nvPr>
            <p:ph type="sldNum" sz="quarter" idx="5"/>
          </p:nvPr>
        </p:nvSpPr>
        <p:spPr>
          <a:noFill/>
        </p:spPr>
        <p:txBody>
          <a:bodyPr/>
          <a:lstStyle/>
          <a:p>
            <a:pPr defTabSz="909638"/>
            <a:fld id="{AB6C9305-148F-499C-9C35-5FFBD177990E}" type="slidenum">
              <a:rPr lang="en-US" smtClean="0">
                <a:solidFill>
                  <a:srgbClr val="000000"/>
                </a:solidFill>
                <a:latin typeface="Arial" pitchFamily="34" charset="0"/>
              </a:rPr>
              <a:pPr defTabSz="909638"/>
              <a:t>29</a:t>
            </a:fld>
            <a:endParaRPr lang="en-US" smtClean="0">
              <a:solidFill>
                <a:srgbClr val="000000"/>
              </a:solidFill>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877350D2-8F6B-4224-8C3A-7BEA29CA4BE2}" type="slidenum">
              <a:rPr lang="en-US" sz="1200">
                <a:solidFill>
                  <a:srgbClr val="000000"/>
                </a:solidFill>
                <a:cs typeface="Arial" pitchFamily="34" charset="0"/>
              </a:rPr>
              <a:pPr defTabSz="917575"/>
              <a:t>31</a:t>
            </a:fld>
            <a:endParaRPr lang="en-US" sz="1200">
              <a:solidFill>
                <a:srgbClr val="000000"/>
              </a:solidFill>
              <a:cs typeface="Arial" pitchFamily="34" charset="0"/>
            </a:endParaRPr>
          </a:p>
        </p:txBody>
      </p:sp>
      <p:sp>
        <p:nvSpPr>
          <p:cNvPr id="138243" name="Rectangle 2"/>
          <p:cNvSpPr>
            <a:spLocks noGrp="1" noRot="1" noChangeAspect="1" noChangeArrowheads="1" noTextEdit="1"/>
          </p:cNvSpPr>
          <p:nvPr>
            <p:ph type="sldImg"/>
          </p:nvPr>
        </p:nvSpPr>
        <p:spPr>
          <a:xfrm>
            <a:off x="1189038" y="696913"/>
            <a:ext cx="4641850" cy="3481387"/>
          </a:xfrm>
          <a:ln/>
        </p:spPr>
      </p:sp>
      <p:sp>
        <p:nvSpPr>
          <p:cNvPr id="138244" name="Rectangle 3"/>
          <p:cNvSpPr>
            <a:spLocks noGrp="1" noChangeArrowheads="1"/>
          </p:cNvSpPr>
          <p:nvPr>
            <p:ph type="body" idx="1"/>
          </p:nvPr>
        </p:nvSpPr>
        <p:spPr>
          <a:xfrm>
            <a:off x="933450" y="4414838"/>
            <a:ext cx="5143500" cy="4184650"/>
          </a:xfrm>
          <a:noFill/>
          <a:ln/>
        </p:spPr>
        <p:txBody>
          <a:bodyPr lIns="93129" tIns="46568" rIns="93129" bIns="46568"/>
          <a:lstStyle/>
          <a:p>
            <a:pPr eaLnBrk="1" hangingPunct="1"/>
            <a:r>
              <a:rPr lang="en-US" altLang="en-US" smtClean="0">
                <a:latin typeface="Arial" pitchFamily="34" charset="0"/>
              </a:rPr>
              <a:t>MOSTLY REUSABLE (PCIe, UART, SPI, I2C, GPIO, SRIO, SGMII) – Need new audio for HyperLink and Application-specific I/O &gt;&gt; AIF2 and TSIP</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BE55018E-5053-4469-8149-95ABAB276B45}" type="slidenum">
              <a:rPr lang="en-US" sz="1200">
                <a:solidFill>
                  <a:srgbClr val="000000"/>
                </a:solidFill>
                <a:cs typeface="Arial" pitchFamily="34" charset="0"/>
              </a:rPr>
              <a:pPr defTabSz="917575"/>
              <a:t>35</a:t>
            </a:fld>
            <a:endParaRPr lang="en-US" sz="1200">
              <a:solidFill>
                <a:srgbClr val="000000"/>
              </a:solidFill>
              <a:cs typeface="Arial" pitchFamily="34"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B2479236-C73F-4838-A4E3-F3F029BB56A2}" type="slidenum">
              <a:rPr lang="en-US" sz="1200">
                <a:solidFill>
                  <a:srgbClr val="000000"/>
                </a:solidFill>
                <a:cs typeface="Arial" pitchFamily="34" charset="0"/>
              </a:rPr>
              <a:pPr defTabSz="917575"/>
              <a:t>36</a:t>
            </a:fld>
            <a:endParaRPr lang="en-US" sz="1200">
              <a:solidFill>
                <a:srgbClr val="000000"/>
              </a:solidFill>
              <a:cs typeface="Arial" pitchFamily="34" charset="0"/>
            </a:endParaRPr>
          </a:p>
        </p:txBody>
      </p:sp>
      <p:sp>
        <p:nvSpPr>
          <p:cNvPr id="140291" name="Rectangle 2"/>
          <p:cNvSpPr>
            <a:spLocks noGrp="1" noRot="1" noChangeAspect="1" noChangeArrowheads="1" noTextEdit="1"/>
          </p:cNvSpPr>
          <p:nvPr>
            <p:ph type="sldImg"/>
          </p:nvPr>
        </p:nvSpPr>
        <p:spPr>
          <a:xfrm>
            <a:off x="1182688" y="695325"/>
            <a:ext cx="4648200" cy="3486150"/>
          </a:xfrm>
          <a:ln/>
        </p:spPr>
      </p:sp>
      <p:sp>
        <p:nvSpPr>
          <p:cNvPr id="140292" name="Rectangle 3"/>
          <p:cNvSpPr>
            <a:spLocks noGrp="1" noChangeArrowheads="1"/>
          </p:cNvSpPr>
          <p:nvPr>
            <p:ph type="body" idx="1"/>
          </p:nvPr>
        </p:nvSpPr>
        <p:spPr>
          <a:xfrm>
            <a:off x="703263" y="4416425"/>
            <a:ext cx="5603875" cy="4184650"/>
          </a:xfrm>
          <a:noFill/>
          <a:ln/>
        </p:spPr>
        <p:txBody>
          <a:bodyPr lIns="91925" tIns="45962" rIns="91925" bIns="45962"/>
          <a:lstStyle/>
          <a:p>
            <a:pPr eaLnBrk="1" hangingPunct="1"/>
            <a:r>
              <a:rPr lang="en-US" smtClean="0">
                <a:latin typeface="Arial" pitchFamily="34" charset="0"/>
              </a:rPr>
              <a:t>NEW</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pPr defTabSz="909638"/>
            <a:fld id="{7212B853-DD86-43BA-B91E-688C5593A73C}" type="slidenum">
              <a:rPr lang="en-US" smtClean="0">
                <a:latin typeface="Arial" pitchFamily="34" charset="0"/>
              </a:rPr>
              <a:pPr defTabSz="909638"/>
              <a:t>37</a:t>
            </a:fld>
            <a:endParaRPr lang="en-US" smtClean="0">
              <a:latin typeface="Arial" pitchFamily="34" charset="0"/>
            </a:endParaRPr>
          </a:p>
        </p:txBody>
      </p:sp>
      <p:sp>
        <p:nvSpPr>
          <p:cNvPr id="142339" name="Rectangle 2"/>
          <p:cNvSpPr>
            <a:spLocks noGrp="1" noRot="1" noChangeAspect="1" noChangeArrowheads="1" noTextEdit="1"/>
          </p:cNvSpPr>
          <p:nvPr>
            <p:ph type="sldImg"/>
          </p:nvPr>
        </p:nvSpPr>
        <p:spPr>
          <a:xfrm>
            <a:off x="1181100" y="698500"/>
            <a:ext cx="4646613" cy="3486150"/>
          </a:xfrm>
          <a:ln/>
        </p:spPr>
      </p:sp>
      <p:sp>
        <p:nvSpPr>
          <p:cNvPr id="14234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pPr defTabSz="909638"/>
            <a:fld id="{18157B6C-D6CD-42BF-BCF0-DB0D4E734469}" type="slidenum">
              <a:rPr lang="en-US" smtClean="0">
                <a:latin typeface="Arial" pitchFamily="34" charset="0"/>
              </a:rPr>
              <a:pPr defTabSz="909638"/>
              <a:t>38</a:t>
            </a:fld>
            <a:endParaRPr lang="en-US" smtClean="0">
              <a:latin typeface="Arial" pitchFamily="34" charset="0"/>
            </a:endParaRPr>
          </a:p>
        </p:txBody>
      </p:sp>
      <p:sp>
        <p:nvSpPr>
          <p:cNvPr id="143363" name="Rectangle 2"/>
          <p:cNvSpPr>
            <a:spLocks noGrp="1" noRot="1" noChangeAspect="1" noChangeArrowheads="1" noTextEdit="1"/>
          </p:cNvSpPr>
          <p:nvPr>
            <p:ph type="sldImg"/>
          </p:nvPr>
        </p:nvSpPr>
        <p:spPr>
          <a:xfrm>
            <a:off x="1181100" y="698500"/>
            <a:ext cx="4646613" cy="3486150"/>
          </a:xfrm>
          <a:ln/>
        </p:spPr>
      </p:sp>
      <p:sp>
        <p:nvSpPr>
          <p:cNvPr id="14336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pPr defTabSz="909638"/>
            <a:fld id="{B0E1F163-9B35-495D-9AA7-571F6BEA6716}" type="slidenum">
              <a:rPr lang="en-US" smtClean="0">
                <a:latin typeface="Arial" pitchFamily="34" charset="0"/>
              </a:rPr>
              <a:pPr defTabSz="909638"/>
              <a:t>39</a:t>
            </a:fld>
            <a:endParaRPr lang="en-US" smtClean="0">
              <a:latin typeface="Arial" pitchFamily="34" charset="0"/>
            </a:endParaRPr>
          </a:p>
        </p:txBody>
      </p:sp>
      <p:sp>
        <p:nvSpPr>
          <p:cNvPr id="144387" name="Rectangle 2"/>
          <p:cNvSpPr>
            <a:spLocks noGrp="1" noRot="1" noChangeAspect="1" noChangeArrowheads="1" noTextEdit="1"/>
          </p:cNvSpPr>
          <p:nvPr>
            <p:ph type="sldImg"/>
          </p:nvPr>
        </p:nvSpPr>
        <p:spPr>
          <a:xfrm>
            <a:off x="1181100" y="698500"/>
            <a:ext cx="4646613" cy="3486150"/>
          </a:xfrm>
          <a:ln/>
        </p:spPr>
      </p:sp>
      <p:sp>
        <p:nvSpPr>
          <p:cNvPr id="14438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ln/>
        </p:spPr>
      </p:sp>
      <p:sp>
        <p:nvSpPr>
          <p:cNvPr id="145411" name="Notes Placeholder 2"/>
          <p:cNvSpPr>
            <a:spLocks noGrp="1"/>
          </p:cNvSpPr>
          <p:nvPr>
            <p:ph type="body" idx="1"/>
          </p:nvPr>
        </p:nvSpPr>
        <p:spPr>
          <a:noFill/>
          <a:ln/>
        </p:spPr>
        <p:txBody>
          <a:bodyPr/>
          <a:lstStyle/>
          <a:p>
            <a:r>
              <a:rPr lang="en-US" smtClean="0">
                <a:latin typeface="Arial" pitchFamily="34" charset="0"/>
              </a:rPr>
              <a:t>NEW</a:t>
            </a:r>
          </a:p>
          <a:p>
            <a:endParaRPr lang="en-US" smtClean="0">
              <a:latin typeface="Arial" pitchFamily="34" charset="0"/>
            </a:endParaRPr>
          </a:p>
        </p:txBody>
      </p:sp>
      <p:sp>
        <p:nvSpPr>
          <p:cNvPr id="145412" name="Slide Number Placeholder 3"/>
          <p:cNvSpPr>
            <a:spLocks noGrp="1"/>
          </p:cNvSpPr>
          <p:nvPr>
            <p:ph type="sldNum" sz="quarter" idx="5"/>
          </p:nvPr>
        </p:nvSpPr>
        <p:spPr>
          <a:noFill/>
        </p:spPr>
        <p:txBody>
          <a:bodyPr/>
          <a:lstStyle/>
          <a:p>
            <a:pPr defTabSz="909638"/>
            <a:fld id="{EB6F7724-9418-414B-8CB4-318053272833}" type="slidenum">
              <a:rPr lang="en-US" smtClean="0">
                <a:solidFill>
                  <a:srgbClr val="000000"/>
                </a:solidFill>
                <a:latin typeface="Arial" pitchFamily="34" charset="0"/>
              </a:rPr>
              <a:pPr defTabSz="909638"/>
              <a:t>40</a:t>
            </a:fld>
            <a:endParaRPr lang="en-US" smtClean="0">
              <a:solidFill>
                <a:srgbClr val="000000"/>
              </a:solidFill>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39" tIns="45969" rIns="91939" bIns="45969" anchor="b"/>
          <a:lstStyle/>
          <a:p>
            <a:pPr defTabSz="917575"/>
            <a:fld id="{C3759880-0824-4D46-8D61-1E24A12BF5F0}" type="slidenum">
              <a:rPr lang="en-US" sz="1200"/>
              <a:pPr defTabSz="917575"/>
              <a:t>3</a:t>
            </a:fld>
            <a:endParaRPr lang="en-US" sz="120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lIns="91939" tIns="45969" rIns="91939" bIns="45969"/>
          <a:lstStyle/>
          <a:p>
            <a:pPr eaLnBrk="1" hangingPunct="1"/>
            <a:endParaRPr lang="en-US"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ln/>
        </p:spPr>
      </p:sp>
      <p:sp>
        <p:nvSpPr>
          <p:cNvPr id="146435" name="Notes Placeholder 2"/>
          <p:cNvSpPr>
            <a:spLocks noGrp="1"/>
          </p:cNvSpPr>
          <p:nvPr>
            <p:ph type="body" idx="1"/>
          </p:nvPr>
        </p:nvSpPr>
        <p:spPr>
          <a:noFill/>
          <a:ln/>
        </p:spPr>
        <p:txBody>
          <a:bodyPr/>
          <a:lstStyle/>
          <a:p>
            <a:r>
              <a:rPr lang="en-US" smtClean="0">
                <a:latin typeface="Arial" pitchFamily="34" charset="0"/>
              </a:rPr>
              <a:t>NEW</a:t>
            </a:r>
          </a:p>
        </p:txBody>
      </p:sp>
      <p:sp>
        <p:nvSpPr>
          <p:cNvPr id="146436" name="Slide Number Placeholder 3"/>
          <p:cNvSpPr>
            <a:spLocks noGrp="1"/>
          </p:cNvSpPr>
          <p:nvPr>
            <p:ph type="sldNum" sz="quarter" idx="5"/>
          </p:nvPr>
        </p:nvSpPr>
        <p:spPr>
          <a:noFill/>
        </p:spPr>
        <p:txBody>
          <a:bodyPr/>
          <a:lstStyle/>
          <a:p>
            <a:pPr defTabSz="909638"/>
            <a:fld id="{C1E70941-90E9-43ED-BCE4-63FAB86CBFD9}" type="slidenum">
              <a:rPr lang="en-US" smtClean="0">
                <a:solidFill>
                  <a:srgbClr val="000000"/>
                </a:solidFill>
                <a:latin typeface="Arial" pitchFamily="34" charset="0"/>
              </a:rPr>
              <a:pPr defTabSz="909638"/>
              <a:t>41</a:t>
            </a:fld>
            <a:endParaRPr lang="en-US" smtClean="0">
              <a:solidFill>
                <a:srgbClr val="000000"/>
              </a:solidFill>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p:spPr>
        <p:txBody>
          <a:bodyPr/>
          <a:lstStyle/>
          <a:p>
            <a:r>
              <a:rPr lang="en-US" smtClean="0">
                <a:latin typeface="Arial" pitchFamily="34" charset="0"/>
              </a:rPr>
              <a:t>REUSABLE – nothing here needs to be rerecorded</a:t>
            </a:r>
          </a:p>
          <a:p>
            <a:endParaRPr lang="en-US" smtClean="0">
              <a:latin typeface="Arial" pitchFamily="34" charset="0"/>
            </a:endParaRPr>
          </a:p>
        </p:txBody>
      </p:sp>
      <p:sp>
        <p:nvSpPr>
          <p:cNvPr id="147460" name="Slide Number Placeholder 3"/>
          <p:cNvSpPr>
            <a:spLocks noGrp="1"/>
          </p:cNvSpPr>
          <p:nvPr>
            <p:ph type="sldNum" sz="quarter" idx="5"/>
          </p:nvPr>
        </p:nvSpPr>
        <p:spPr>
          <a:noFill/>
        </p:spPr>
        <p:txBody>
          <a:bodyPr/>
          <a:lstStyle/>
          <a:p>
            <a:pPr defTabSz="909638"/>
            <a:fld id="{11CB96CB-74CE-49CE-B84B-57EA4132C6B8}" type="slidenum">
              <a:rPr lang="en-US" smtClean="0">
                <a:solidFill>
                  <a:srgbClr val="000000"/>
                </a:solidFill>
                <a:latin typeface="Arial" pitchFamily="34" charset="0"/>
              </a:rPr>
              <a:pPr defTabSz="909638"/>
              <a:t>42</a:t>
            </a:fld>
            <a:endParaRPr lang="en-US" smtClean="0">
              <a:solidFill>
                <a:srgbClr val="000000"/>
              </a:solidFill>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p:spPr>
      </p:sp>
      <p:sp>
        <p:nvSpPr>
          <p:cNvPr id="148483" name="Notes Placeholder 2"/>
          <p:cNvSpPr>
            <a:spLocks noGrp="1"/>
          </p:cNvSpPr>
          <p:nvPr>
            <p:ph type="body" idx="1"/>
          </p:nvPr>
        </p:nvSpPr>
        <p:spPr>
          <a:noFill/>
          <a:ln/>
        </p:spPr>
        <p:txBody>
          <a:bodyPr/>
          <a:lstStyle/>
          <a:p>
            <a:r>
              <a:rPr lang="en-US" smtClean="0">
                <a:latin typeface="Arial" pitchFamily="34" charset="0"/>
              </a:rPr>
              <a:t>REUSABLE – nothing here needs to be rerecorded</a:t>
            </a:r>
          </a:p>
          <a:p>
            <a:endParaRPr lang="en-US" smtClean="0">
              <a:latin typeface="Arial" pitchFamily="34" charset="0"/>
            </a:endParaRPr>
          </a:p>
        </p:txBody>
      </p:sp>
      <p:sp>
        <p:nvSpPr>
          <p:cNvPr id="148484" name="Slide Number Placeholder 3"/>
          <p:cNvSpPr>
            <a:spLocks noGrp="1"/>
          </p:cNvSpPr>
          <p:nvPr>
            <p:ph type="sldNum" sz="quarter" idx="5"/>
          </p:nvPr>
        </p:nvSpPr>
        <p:spPr>
          <a:noFill/>
        </p:spPr>
        <p:txBody>
          <a:bodyPr/>
          <a:lstStyle/>
          <a:p>
            <a:pPr defTabSz="909638"/>
            <a:fld id="{28983F1D-FD16-40D9-9969-62C35A40CA48}" type="slidenum">
              <a:rPr lang="en-US" smtClean="0">
                <a:solidFill>
                  <a:srgbClr val="000000"/>
                </a:solidFill>
                <a:latin typeface="Arial" pitchFamily="34" charset="0"/>
              </a:rPr>
              <a:pPr defTabSz="909638"/>
              <a:t>43</a:t>
            </a:fld>
            <a:endParaRPr lang="en-US" smtClean="0">
              <a:solidFill>
                <a:srgbClr val="000000"/>
              </a:solidFill>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a:ln/>
        </p:spPr>
      </p:sp>
      <p:sp>
        <p:nvSpPr>
          <p:cNvPr id="149507" name="Notes Placeholder 2"/>
          <p:cNvSpPr>
            <a:spLocks noGrp="1"/>
          </p:cNvSpPr>
          <p:nvPr>
            <p:ph type="body" idx="1"/>
          </p:nvPr>
        </p:nvSpPr>
        <p:spPr>
          <a:noFill/>
          <a:ln/>
        </p:spPr>
        <p:txBody>
          <a:bodyPr/>
          <a:lstStyle/>
          <a:p>
            <a:r>
              <a:rPr lang="en-US" smtClean="0">
                <a:latin typeface="Arial" pitchFamily="34" charset="0"/>
              </a:rPr>
              <a:t>REUSABLE – nothing here needs to be rerecorded</a:t>
            </a:r>
          </a:p>
          <a:p>
            <a:endParaRPr lang="en-US" smtClean="0">
              <a:latin typeface="Arial" pitchFamily="34" charset="0"/>
            </a:endParaRPr>
          </a:p>
        </p:txBody>
      </p:sp>
      <p:sp>
        <p:nvSpPr>
          <p:cNvPr id="149508" name="Slide Number Placeholder 3"/>
          <p:cNvSpPr>
            <a:spLocks noGrp="1"/>
          </p:cNvSpPr>
          <p:nvPr>
            <p:ph type="sldNum" sz="quarter" idx="5"/>
          </p:nvPr>
        </p:nvSpPr>
        <p:spPr>
          <a:noFill/>
        </p:spPr>
        <p:txBody>
          <a:bodyPr/>
          <a:lstStyle/>
          <a:p>
            <a:pPr defTabSz="909638"/>
            <a:fld id="{A7E384EF-AF12-40D9-B586-C3C5E89D63F9}" type="slidenum">
              <a:rPr lang="en-US" smtClean="0">
                <a:solidFill>
                  <a:srgbClr val="000000"/>
                </a:solidFill>
                <a:latin typeface="Arial" pitchFamily="34" charset="0"/>
              </a:rPr>
              <a:pPr defTabSz="909638"/>
              <a:t>44</a:t>
            </a:fld>
            <a:endParaRPr lang="en-US" smtClean="0">
              <a:solidFill>
                <a:srgbClr val="000000"/>
              </a:solidFill>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a:ln/>
        </p:spPr>
      </p:sp>
      <p:sp>
        <p:nvSpPr>
          <p:cNvPr id="150531" name="Notes Placeholder 2"/>
          <p:cNvSpPr>
            <a:spLocks noGrp="1"/>
          </p:cNvSpPr>
          <p:nvPr>
            <p:ph type="body" idx="1"/>
          </p:nvPr>
        </p:nvSpPr>
        <p:spPr>
          <a:noFill/>
          <a:ln/>
        </p:spPr>
        <p:txBody>
          <a:bodyPr/>
          <a:lstStyle/>
          <a:p>
            <a:r>
              <a:rPr lang="en-US" smtClean="0">
                <a:latin typeface="Arial" pitchFamily="34" charset="0"/>
              </a:rPr>
              <a:t>REUSABLE – nothing here needs to be rerecorded</a:t>
            </a:r>
          </a:p>
          <a:p>
            <a:endParaRPr lang="en-US" smtClean="0">
              <a:latin typeface="Arial" pitchFamily="34" charset="0"/>
            </a:endParaRPr>
          </a:p>
        </p:txBody>
      </p:sp>
      <p:sp>
        <p:nvSpPr>
          <p:cNvPr id="150532" name="Slide Number Placeholder 3"/>
          <p:cNvSpPr>
            <a:spLocks noGrp="1"/>
          </p:cNvSpPr>
          <p:nvPr>
            <p:ph type="sldNum" sz="quarter" idx="5"/>
          </p:nvPr>
        </p:nvSpPr>
        <p:spPr>
          <a:noFill/>
        </p:spPr>
        <p:txBody>
          <a:bodyPr/>
          <a:lstStyle/>
          <a:p>
            <a:pPr defTabSz="909638"/>
            <a:fld id="{D41A096E-FA25-45E3-9B4F-53A950EDAC30}" type="slidenum">
              <a:rPr lang="en-US" smtClean="0">
                <a:solidFill>
                  <a:srgbClr val="000000"/>
                </a:solidFill>
                <a:latin typeface="Arial" pitchFamily="34" charset="0"/>
              </a:rPr>
              <a:pPr defTabSz="909638"/>
              <a:t>45</a:t>
            </a:fld>
            <a:endParaRPr lang="en-US" smtClean="0">
              <a:solidFill>
                <a:srgbClr val="000000"/>
              </a:solidFill>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a:ln/>
        </p:spPr>
      </p:sp>
      <p:sp>
        <p:nvSpPr>
          <p:cNvPr id="151555" name="Notes Placeholder 2"/>
          <p:cNvSpPr>
            <a:spLocks noGrp="1"/>
          </p:cNvSpPr>
          <p:nvPr>
            <p:ph type="body" idx="1"/>
          </p:nvPr>
        </p:nvSpPr>
        <p:spPr>
          <a:noFill/>
          <a:ln/>
        </p:spPr>
        <p:txBody>
          <a:bodyPr/>
          <a:lstStyle/>
          <a:p>
            <a:r>
              <a:rPr lang="en-US" smtClean="0">
                <a:latin typeface="Arial" pitchFamily="34" charset="0"/>
              </a:rPr>
              <a:t>REUSABLE – nothing here needs to be rerecorded</a:t>
            </a:r>
          </a:p>
          <a:p>
            <a:endParaRPr lang="en-US" smtClean="0">
              <a:latin typeface="Arial" pitchFamily="34" charset="0"/>
            </a:endParaRPr>
          </a:p>
        </p:txBody>
      </p:sp>
      <p:sp>
        <p:nvSpPr>
          <p:cNvPr id="151556" name="Slide Number Placeholder 3"/>
          <p:cNvSpPr>
            <a:spLocks noGrp="1"/>
          </p:cNvSpPr>
          <p:nvPr>
            <p:ph type="sldNum" sz="quarter" idx="5"/>
          </p:nvPr>
        </p:nvSpPr>
        <p:spPr>
          <a:noFill/>
        </p:spPr>
        <p:txBody>
          <a:bodyPr/>
          <a:lstStyle/>
          <a:p>
            <a:pPr defTabSz="909638"/>
            <a:fld id="{49730ADB-4795-48B3-9FF7-D193E130E492}" type="slidenum">
              <a:rPr lang="en-US" smtClean="0">
                <a:solidFill>
                  <a:srgbClr val="000000"/>
                </a:solidFill>
                <a:latin typeface="Arial" pitchFamily="34" charset="0"/>
              </a:rPr>
              <a:pPr defTabSz="909638"/>
              <a:t>46</a:t>
            </a:fld>
            <a:endParaRPr lang="en-US" smtClean="0">
              <a:solidFill>
                <a:srgbClr val="000000"/>
              </a:solidFill>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a:ln/>
        </p:spPr>
      </p:sp>
      <p:sp>
        <p:nvSpPr>
          <p:cNvPr id="152579" name="Rectangle 3"/>
          <p:cNvSpPr>
            <a:spLocks noGrp="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pPr defTabSz="909638"/>
            <a:fld id="{2CB67C58-348A-4A0F-9EBF-36ED99843E3E}" type="slidenum">
              <a:rPr lang="en-US" smtClean="0">
                <a:latin typeface="Arial" pitchFamily="34" charset="0"/>
                <a:cs typeface="Arial" pitchFamily="34" charset="0"/>
              </a:rPr>
              <a:pPr defTabSz="909638"/>
              <a:t>48</a:t>
            </a:fld>
            <a:endParaRPr lang="en-US" smtClean="0">
              <a:latin typeface="Arial" pitchFamily="34" charset="0"/>
              <a:cs typeface="Arial" pitchFamily="34"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spcBef>
                <a:spcPct val="0"/>
              </a:spcBef>
            </a:pPr>
            <a:r>
              <a:rPr lang="en-US" smtClean="0">
                <a:latin typeface="Arial" pitchFamily="34" charset="0"/>
                <a:cs typeface="Arial" pitchFamily="34" charset="0"/>
              </a:rPr>
              <a:t>450-550 Msubcarriers/sec throughput</a:t>
            </a:r>
          </a:p>
          <a:p>
            <a:pPr lvl="1" eaLnBrk="1" hangingPunct="1">
              <a:spcBef>
                <a:spcPct val="0"/>
              </a:spcBef>
            </a:pPr>
            <a:r>
              <a:rPr lang="en-US" smtClean="0">
                <a:latin typeface="Arial" pitchFamily="34" charset="0"/>
                <a:cs typeface="Arial" pitchFamily="34" charset="0"/>
              </a:rPr>
              <a:t>222,000, 2048-FFTs per second or one, 2048-FFT every 4.5</a:t>
            </a:r>
            <a:r>
              <a:rPr lang="el-GR" smtClean="0">
                <a:latin typeface="Arial" pitchFamily="34" charset="0"/>
                <a:cs typeface="Arial" pitchFamily="34" charset="0"/>
              </a:rPr>
              <a:t>μ</a:t>
            </a:r>
            <a:r>
              <a:rPr lang="en-US" smtClean="0">
                <a:latin typeface="Arial" pitchFamily="34" charset="0"/>
                <a:cs typeface="Arial" pitchFamily="34" charset="0"/>
              </a:rPr>
              <a:t>s</a:t>
            </a:r>
          </a:p>
          <a:p>
            <a:pPr eaLnBrk="1" hangingPunct="1">
              <a:spcBef>
                <a:spcPct val="0"/>
              </a:spcBef>
            </a:pPr>
            <a:r>
              <a:rPr lang="en-US" smtClean="0">
                <a:latin typeface="Arial" pitchFamily="34" charset="0"/>
                <a:cs typeface="Arial" pitchFamily="34" charset="0"/>
              </a:rPr>
              <a:t>80dB SNR</a:t>
            </a:r>
          </a:p>
          <a:p>
            <a:pPr eaLnBrk="1" hangingPunct="1">
              <a:spcBef>
                <a:spcPct val="0"/>
              </a:spcBef>
            </a:pPr>
            <a:endParaRPr lang="en-US" smtClean="0">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pPr defTabSz="909638"/>
            <a:fld id="{8761EE60-DA55-4269-94B9-495E3933A91D}" type="slidenum">
              <a:rPr lang="en-US" smtClean="0">
                <a:latin typeface="Arial" pitchFamily="34" charset="0"/>
                <a:cs typeface="Arial" pitchFamily="34" charset="0"/>
              </a:rPr>
              <a:pPr defTabSz="909638"/>
              <a:t>49</a:t>
            </a:fld>
            <a:endParaRPr lang="en-US" smtClean="0">
              <a:latin typeface="Arial" pitchFamily="34" charset="0"/>
              <a:cs typeface="Arial" pitchFamily="34"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spcBef>
                <a:spcPct val="0"/>
              </a:spcBef>
            </a:pPr>
            <a:r>
              <a:rPr lang="en-US" smtClean="0">
                <a:latin typeface="Arial" pitchFamily="34" charset="0"/>
              </a:rPr>
              <a:t>TCP turbo coprocessor</a:t>
            </a:r>
          </a:p>
          <a:p>
            <a:pPr eaLnBrk="1" hangingPunct="1">
              <a:spcBef>
                <a:spcPct val="0"/>
              </a:spcBef>
            </a:pPr>
            <a:r>
              <a:rPr lang="en-US" smtClean="0">
                <a:latin typeface="Arial" pitchFamily="34" charset="0"/>
              </a:rPr>
              <a:t>TCP3D is a programmable peripheral for decoding of 3GPP (WCDMA, HSUPA, HSUPA+, TD_SCDMA), LTE and WiMax turbo codes. </a:t>
            </a:r>
          </a:p>
          <a:p>
            <a:pPr eaLnBrk="1" hangingPunct="1">
              <a:spcBef>
                <a:spcPct val="0"/>
              </a:spcBef>
            </a:pPr>
            <a:r>
              <a:rPr lang="en-US" smtClean="0">
                <a:latin typeface="Arial" pitchFamily="34" charset="0"/>
              </a:rPr>
              <a:t>Turbo decoding is a part of bit processing which are very similar in CDMA and OFMD systems. TCP3D is used in LTE system, the inputs into the TCP3D are LLR data for systematic and parity bits coming form rate de-matching, the outputs of TCP are hard decision, also called decoded bits.</a:t>
            </a:r>
          </a:p>
          <a:p>
            <a:pPr eaLnBrk="1" hangingPunct="1">
              <a:spcBef>
                <a:spcPct val="0"/>
              </a:spcBef>
            </a:pPr>
            <a:endParaRPr lang="en-US" smtClean="0">
              <a:latin typeface="Arial" pitchFamily="34" charset="0"/>
            </a:endParaRPr>
          </a:p>
          <a:p>
            <a:pPr eaLnBrk="1" hangingPunct="1">
              <a:spcBef>
                <a:spcPct val="0"/>
              </a:spcBef>
            </a:pPr>
            <a:r>
              <a:rPr lang="en-US" smtClean="0">
                <a:latin typeface="Arial" pitchFamily="34" charset="0"/>
              </a:rPr>
              <a:t>TCP3 calculate decoded code block’s CRC, in case of TB with one CB, CRC result generated by TCP3 is TB CRC, so in this case TB CRC do not need to perfermed by CPU anymore.</a:t>
            </a:r>
          </a:p>
          <a:p>
            <a:pPr eaLnBrk="1" hangingPunct="1">
              <a:spcBef>
                <a:spcPct val="0"/>
              </a:spcBef>
            </a:pPr>
            <a:r>
              <a:rPr lang="en-US" smtClean="0">
                <a:latin typeface="Arial" pitchFamily="34" charset="0"/>
              </a:rPr>
              <a:t>Only in TB with multiple CBs case, the TB CRC need to calculate by CPU when all CBs are avalible.  </a:t>
            </a:r>
          </a:p>
          <a:p>
            <a:pPr eaLnBrk="1" hangingPunct="1">
              <a:spcBef>
                <a:spcPct val="0"/>
              </a:spcBef>
            </a:pPr>
            <a:endParaRPr lang="en-US" smtClean="0">
              <a:latin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TextEdit="1"/>
          </p:cNvSpPr>
          <p:nvPr>
            <p:ph type="sldImg"/>
          </p:nvPr>
        </p:nvSpPr>
        <p:spPr>
          <a:ln/>
        </p:spPr>
      </p:sp>
      <p:sp>
        <p:nvSpPr>
          <p:cNvPr id="156675" name="Rectangle 3"/>
          <p:cNvSpPr>
            <a:spLocks noGrp="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3970734" y="8829121"/>
            <a:ext cx="3038145" cy="465743"/>
          </a:xfrm>
          <a:prstGeom prst="rect">
            <a:avLst/>
          </a:prstGeom>
          <a:noFill/>
          <a:ln w="9525">
            <a:noFill/>
            <a:miter lim="800000"/>
            <a:headEnd/>
            <a:tailEnd/>
          </a:ln>
        </p:spPr>
        <p:txBody>
          <a:bodyPr lIns="92269" tIns="46134" rIns="92269" bIns="46134" anchor="b"/>
          <a:lstStyle/>
          <a:p>
            <a:pPr defTabSz="921175"/>
            <a:fld id="{2DB7854F-B940-4FCE-83BF-913FB27A2D58}" type="slidenum">
              <a:rPr lang="en-US" sz="1200">
                <a:solidFill>
                  <a:srgbClr val="000000"/>
                </a:solidFill>
              </a:rPr>
              <a:pPr defTabSz="921175"/>
              <a:t>4</a:t>
            </a:fld>
            <a:endParaRPr lang="en-US" sz="1200" dirty="0">
              <a:solidFill>
                <a:srgbClr val="000000"/>
              </a:solidFill>
            </a:endParaRPr>
          </a:p>
        </p:txBody>
      </p:sp>
      <p:sp>
        <p:nvSpPr>
          <p:cNvPr id="158723" name="Rectangle 2"/>
          <p:cNvSpPr>
            <a:spLocks noGrp="1" noRot="1" noChangeAspect="1" noChangeArrowheads="1" noTextEdit="1"/>
          </p:cNvSpPr>
          <p:nvPr>
            <p:ph type="sldImg"/>
          </p:nvPr>
        </p:nvSpPr>
        <p:spPr>
          <a:xfrm>
            <a:off x="1189038" y="696913"/>
            <a:ext cx="4641850" cy="3481387"/>
          </a:xfrm>
          <a:ln/>
        </p:spPr>
      </p:sp>
      <p:sp>
        <p:nvSpPr>
          <p:cNvPr id="158724" name="Rectangle 3"/>
          <p:cNvSpPr>
            <a:spLocks noGrp="1" noChangeArrowheads="1"/>
          </p:cNvSpPr>
          <p:nvPr>
            <p:ph type="body" idx="1"/>
          </p:nvPr>
        </p:nvSpPr>
        <p:spPr>
          <a:xfrm>
            <a:off x="934112" y="4414561"/>
            <a:ext cx="5142177" cy="4185532"/>
          </a:xfrm>
          <a:noFill/>
          <a:ln/>
        </p:spPr>
        <p:txBody>
          <a:bodyPr lIns="93488" tIns="46747" rIns="93488" bIns="46747"/>
          <a:lstStyle/>
          <a:p>
            <a:pPr eaLnBrk="1" hangingPunct="1">
              <a:buFont typeface="Symbol" pitchFamily="18" charset="2"/>
              <a:buNone/>
            </a:pPr>
            <a:r>
              <a:rPr lang="en-US" sz="1000" dirty="0" smtClean="0">
                <a:latin typeface="Arial" pitchFamily="34" charset="0"/>
              </a:rPr>
              <a:t>NEW</a:t>
            </a:r>
          </a:p>
          <a:p>
            <a:pPr eaLnBrk="1" hangingPunct="1">
              <a:buFont typeface="Symbol" pitchFamily="18" charset="2"/>
              <a:buNone/>
            </a:pPr>
            <a:endParaRPr lang="en-US" altLang="en-US" sz="1000" dirty="0" smtClean="0">
              <a:latin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pPr defTabSz="909638"/>
            <a:fld id="{8D72C9B3-3BD3-410F-A1EA-298EF34F985E}" type="slidenum">
              <a:rPr lang="en-US" smtClean="0">
                <a:latin typeface="Arial" pitchFamily="34" charset="0"/>
                <a:cs typeface="Arial" pitchFamily="34" charset="0"/>
              </a:rPr>
              <a:pPr defTabSz="909638"/>
              <a:t>51</a:t>
            </a:fld>
            <a:endParaRPr lang="en-US" smtClean="0">
              <a:latin typeface="Arial" pitchFamily="34" charset="0"/>
              <a:cs typeface="Arial" pitchFamily="34" charset="0"/>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marL="214313" indent="-214313" eaLnBrk="1" hangingPunct="1">
              <a:spcBef>
                <a:spcPct val="0"/>
              </a:spcBef>
              <a:buFontTx/>
              <a:buAutoNum type="arabicParenBoth"/>
            </a:pPr>
            <a:r>
              <a:rPr lang="en-US" smtClean="0">
                <a:latin typeface="Arial" pitchFamily="34" charset="0"/>
              </a:rPr>
              <a:t>No data prepare needed</a:t>
            </a:r>
          </a:p>
          <a:p>
            <a:pPr marL="214313" indent="-214313" eaLnBrk="1" hangingPunct="1">
              <a:spcBef>
                <a:spcPct val="0"/>
              </a:spcBef>
              <a:buFontTx/>
              <a:buAutoNum type="arabicParenBoth"/>
            </a:pPr>
            <a:r>
              <a:rPr lang="en-US" smtClean="0">
                <a:latin typeface="Arial" pitchFamily="34" charset="0"/>
              </a:rPr>
              <a:t>No interleaver table needed</a:t>
            </a:r>
          </a:p>
          <a:p>
            <a:pPr marL="214313" indent="-214313" eaLnBrk="1" hangingPunct="1">
              <a:spcBef>
                <a:spcPct val="0"/>
              </a:spcBef>
              <a:buFontTx/>
              <a:buAutoNum type="arabicParenBoth"/>
            </a:pPr>
            <a:r>
              <a:rPr lang="en-US" smtClean="0">
                <a:latin typeface="Arial" pitchFamily="34" charset="0"/>
              </a:rPr>
              <a:t>In LTE, TCP3D ouput CB CRC, so in case of TB with one CB, TB CRC is not needed</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ACA60A0C-6E82-4A6A-AF0A-6CF6931298B1}" type="slidenum">
              <a:rPr lang="en-US" sz="1200">
                <a:solidFill>
                  <a:srgbClr val="000000"/>
                </a:solidFill>
                <a:cs typeface="Arial" pitchFamily="34" charset="0"/>
              </a:rPr>
              <a:pPr defTabSz="917575"/>
              <a:t>55</a:t>
            </a:fld>
            <a:endParaRPr lang="en-US" sz="1200">
              <a:solidFill>
                <a:srgbClr val="000000"/>
              </a:solidFill>
              <a:cs typeface="Arial" pitchFamily="34" charset="0"/>
            </a:endParaRPr>
          </a:p>
        </p:txBody>
      </p:sp>
      <p:sp>
        <p:nvSpPr>
          <p:cNvPr id="161795" name="Rectangle 2"/>
          <p:cNvSpPr>
            <a:spLocks noGrp="1" noRot="1" noChangeAspect="1" noChangeArrowheads="1" noTextEdit="1"/>
          </p:cNvSpPr>
          <p:nvPr>
            <p:ph type="sldImg"/>
          </p:nvPr>
        </p:nvSpPr>
        <p:spPr>
          <a:xfrm>
            <a:off x="1182688" y="695325"/>
            <a:ext cx="4648200" cy="3486150"/>
          </a:xfrm>
          <a:ln/>
        </p:spPr>
      </p:sp>
      <p:sp>
        <p:nvSpPr>
          <p:cNvPr id="161796" name="Rectangle 3"/>
          <p:cNvSpPr>
            <a:spLocks noGrp="1" noChangeArrowheads="1"/>
          </p:cNvSpPr>
          <p:nvPr>
            <p:ph type="body" idx="1"/>
          </p:nvPr>
        </p:nvSpPr>
        <p:spPr>
          <a:xfrm>
            <a:off x="703263" y="4416425"/>
            <a:ext cx="5603875" cy="4184650"/>
          </a:xfrm>
          <a:noFill/>
          <a:ln/>
        </p:spPr>
        <p:txBody>
          <a:bodyPr lIns="91925" tIns="45962" rIns="91925" bIns="45962"/>
          <a:lstStyle/>
          <a:p>
            <a:pPr eaLnBrk="1" hangingPunct="1"/>
            <a:r>
              <a:rPr lang="en-US" smtClean="0">
                <a:latin typeface="Arial" pitchFamily="34" charset="0"/>
              </a:rPr>
              <a:t>NEW</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a:ln/>
        </p:spPr>
      </p:sp>
      <p:sp>
        <p:nvSpPr>
          <p:cNvPr id="162819" name="Notes Placeholder 2"/>
          <p:cNvSpPr>
            <a:spLocks noGrp="1"/>
          </p:cNvSpPr>
          <p:nvPr>
            <p:ph type="body" idx="1"/>
          </p:nvPr>
        </p:nvSpPr>
        <p:spPr>
          <a:noFill/>
          <a:ln/>
        </p:spPr>
        <p:txBody>
          <a:bodyPr/>
          <a:lstStyle/>
          <a:p>
            <a:r>
              <a:rPr lang="en-US" smtClean="0">
                <a:latin typeface="Arial" pitchFamily="34" charset="0"/>
              </a:rPr>
              <a:t>NEW</a:t>
            </a:r>
          </a:p>
          <a:p>
            <a:endParaRPr lang="en-US" smtClean="0">
              <a:latin typeface="Arial" pitchFamily="34" charset="0"/>
            </a:endParaRPr>
          </a:p>
        </p:txBody>
      </p:sp>
      <p:sp>
        <p:nvSpPr>
          <p:cNvPr id="162820" name="Slide Number Placeholder 3"/>
          <p:cNvSpPr>
            <a:spLocks noGrp="1"/>
          </p:cNvSpPr>
          <p:nvPr>
            <p:ph type="sldNum" sz="quarter" idx="5"/>
          </p:nvPr>
        </p:nvSpPr>
        <p:spPr>
          <a:noFill/>
        </p:spPr>
        <p:txBody>
          <a:bodyPr/>
          <a:lstStyle/>
          <a:p>
            <a:pPr defTabSz="909638"/>
            <a:fld id="{DC35EE7A-3B1A-4957-8DFF-3672FA49B162}" type="slidenum">
              <a:rPr lang="en-US" smtClean="0">
                <a:solidFill>
                  <a:srgbClr val="000000"/>
                </a:solidFill>
                <a:latin typeface="Arial" pitchFamily="34" charset="0"/>
              </a:rPr>
              <a:pPr defTabSz="909638"/>
              <a:t>57</a:t>
            </a:fld>
            <a:endParaRPr lang="en-US" smtClean="0">
              <a:solidFill>
                <a:srgbClr val="000000"/>
              </a:solidFill>
              <a:latin typeface="Arial"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8F6E695B-DBCF-4E22-9B0B-90A508F59CB0}" type="slidenum">
              <a:rPr lang="en-US" sz="1200">
                <a:solidFill>
                  <a:srgbClr val="000000"/>
                </a:solidFill>
                <a:cs typeface="Arial" pitchFamily="34" charset="0"/>
              </a:rPr>
              <a:pPr defTabSz="917575"/>
              <a:t>58</a:t>
            </a:fld>
            <a:endParaRPr lang="en-US" sz="1200">
              <a:solidFill>
                <a:srgbClr val="000000"/>
              </a:solidFill>
              <a:cs typeface="Arial" pitchFamily="34" charset="0"/>
            </a:endParaRPr>
          </a:p>
        </p:txBody>
      </p:sp>
      <p:sp>
        <p:nvSpPr>
          <p:cNvPr id="163843" name="Rectangle 2"/>
          <p:cNvSpPr>
            <a:spLocks noGrp="1" noRot="1" noChangeAspect="1" noChangeArrowheads="1" noTextEdit="1"/>
          </p:cNvSpPr>
          <p:nvPr>
            <p:ph type="sldImg"/>
          </p:nvPr>
        </p:nvSpPr>
        <p:spPr>
          <a:xfrm>
            <a:off x="1182688" y="696913"/>
            <a:ext cx="4648200" cy="3486150"/>
          </a:xfrm>
          <a:ln/>
        </p:spPr>
      </p:sp>
      <p:sp>
        <p:nvSpPr>
          <p:cNvPr id="163844"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 -- Not much at all was said about emulation features in the original presentation.  I’ve broken it into two slides to make it more readable.  Can you record new audio here and briefly touch on what is on each slide?</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BEC491E1-0A92-46D8-9D02-CD232567D148}" type="slidenum">
              <a:rPr lang="en-US" sz="1200">
                <a:solidFill>
                  <a:srgbClr val="000000"/>
                </a:solidFill>
                <a:cs typeface="Arial" pitchFamily="34" charset="0"/>
              </a:rPr>
              <a:pPr defTabSz="917575"/>
              <a:t>59</a:t>
            </a:fld>
            <a:endParaRPr lang="en-US" sz="1200">
              <a:solidFill>
                <a:srgbClr val="000000"/>
              </a:solidFill>
              <a:cs typeface="Arial" pitchFamily="34" charset="0"/>
            </a:endParaRPr>
          </a:p>
        </p:txBody>
      </p:sp>
      <p:sp>
        <p:nvSpPr>
          <p:cNvPr id="164867" name="Rectangle 2"/>
          <p:cNvSpPr>
            <a:spLocks noGrp="1" noRot="1" noChangeAspect="1" noChangeArrowheads="1" noTextEdit="1"/>
          </p:cNvSpPr>
          <p:nvPr>
            <p:ph type="sldImg"/>
          </p:nvPr>
        </p:nvSpPr>
        <p:spPr>
          <a:xfrm>
            <a:off x="1182688" y="696913"/>
            <a:ext cx="4648200" cy="3486150"/>
          </a:xfrm>
          <a:ln/>
        </p:spPr>
      </p:sp>
      <p:sp>
        <p:nvSpPr>
          <p:cNvPr id="164868"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18F51E07-E2DD-4EDB-AE16-3BDE0BF3882D}" type="slidenum">
              <a:rPr lang="en-US" sz="1200">
                <a:solidFill>
                  <a:srgbClr val="000000"/>
                </a:solidFill>
                <a:cs typeface="Arial" pitchFamily="34" charset="0"/>
              </a:rPr>
              <a:pPr defTabSz="917575"/>
              <a:t>60</a:t>
            </a:fld>
            <a:endParaRPr lang="en-US" sz="1200">
              <a:solidFill>
                <a:srgbClr val="000000"/>
              </a:solidFill>
              <a:cs typeface="Arial" pitchFamily="34" charset="0"/>
            </a:endParaRPr>
          </a:p>
        </p:txBody>
      </p:sp>
      <p:sp>
        <p:nvSpPr>
          <p:cNvPr id="165891" name="Rectangle 2"/>
          <p:cNvSpPr>
            <a:spLocks noGrp="1" noRot="1" noChangeAspect="1" noChangeArrowheads="1" noTextEdit="1"/>
          </p:cNvSpPr>
          <p:nvPr>
            <p:ph type="sldImg"/>
          </p:nvPr>
        </p:nvSpPr>
        <p:spPr>
          <a:xfrm>
            <a:off x="1182688" y="695325"/>
            <a:ext cx="4648200" cy="3486150"/>
          </a:xfrm>
          <a:ln/>
        </p:spPr>
      </p:sp>
      <p:sp>
        <p:nvSpPr>
          <p:cNvPr id="165892" name="Rectangle 3"/>
          <p:cNvSpPr>
            <a:spLocks noGrp="1" noChangeArrowheads="1"/>
          </p:cNvSpPr>
          <p:nvPr>
            <p:ph type="body" idx="1"/>
          </p:nvPr>
        </p:nvSpPr>
        <p:spPr>
          <a:xfrm>
            <a:off x="701675" y="4416425"/>
            <a:ext cx="5607050" cy="4184650"/>
          </a:xfrm>
          <a:noFill/>
          <a:ln/>
        </p:spPr>
        <p:txBody>
          <a:bodyPr lIns="91925" tIns="45962" rIns="91925" bIns="45962"/>
          <a:lstStyle/>
          <a:p>
            <a:pPr eaLnBrk="1" hangingPunct="1"/>
            <a:r>
              <a:rPr lang="en-US" smtClean="0">
                <a:latin typeface="Arial" pitchFamily="34" charset="0"/>
              </a:rPr>
              <a:t>REUSABLE – nothing here needs to be rerecorded</a:t>
            </a:r>
          </a:p>
          <a:p>
            <a:pPr eaLnBrk="1" hangingPunct="1"/>
            <a:endParaRPr lang="en-US" smtClean="0">
              <a:latin typeface="Arial"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CF8ED2D7-CC5C-4556-91C5-AD67A1DD7E08}" type="slidenum">
              <a:rPr lang="en-US" sz="1200">
                <a:solidFill>
                  <a:srgbClr val="000000"/>
                </a:solidFill>
                <a:cs typeface="Arial" pitchFamily="34" charset="0"/>
              </a:rPr>
              <a:pPr defTabSz="917575"/>
              <a:t>61</a:t>
            </a:fld>
            <a:endParaRPr lang="en-US" sz="1200">
              <a:solidFill>
                <a:srgbClr val="000000"/>
              </a:solidFill>
              <a:cs typeface="Arial" pitchFamily="34" charset="0"/>
            </a:endParaRPr>
          </a:p>
        </p:txBody>
      </p:sp>
      <p:sp>
        <p:nvSpPr>
          <p:cNvPr id="166915" name="Rectangle 2"/>
          <p:cNvSpPr>
            <a:spLocks noGrp="1" noRot="1" noChangeAspect="1" noChangeArrowheads="1" noTextEdit="1"/>
          </p:cNvSpPr>
          <p:nvPr>
            <p:ph type="sldImg"/>
          </p:nvPr>
        </p:nvSpPr>
        <p:spPr>
          <a:xfrm>
            <a:off x="1182688" y="696913"/>
            <a:ext cx="4648200" cy="3486150"/>
          </a:xfrm>
          <a:ln/>
        </p:spPr>
      </p:sp>
      <p:sp>
        <p:nvSpPr>
          <p:cNvPr id="166916"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MOSTLY REUSABLE – Record new audio as follows “Basically, all of the trace features listed here as the same implementation on previous devices.  For more information, please refer to the CP Tracer User Guide.”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BDFEC6E6-BCD5-4F32-85F3-FB692D89CDBC}" type="slidenum">
              <a:rPr lang="en-US" sz="1200">
                <a:solidFill>
                  <a:srgbClr val="000000"/>
                </a:solidFill>
              </a:rPr>
              <a:pPr defTabSz="917575"/>
              <a:t>5</a:t>
            </a:fld>
            <a:endParaRPr lang="en-US" sz="120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8E329A55-8C35-4E20-89A0-88D2339FF2C7}" type="slidenum">
              <a:rPr lang="en-US" sz="1200">
                <a:solidFill>
                  <a:srgbClr val="000000"/>
                </a:solidFill>
                <a:cs typeface="Arial" pitchFamily="34" charset="0"/>
              </a:rPr>
              <a:pPr defTabSz="917575"/>
              <a:t>62</a:t>
            </a:fld>
            <a:endParaRPr lang="en-US" sz="1200">
              <a:solidFill>
                <a:srgbClr val="000000"/>
              </a:solidFill>
              <a:cs typeface="Arial" pitchFamily="34"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lIns="91925" tIns="45962" rIns="91925" bIns="45962"/>
          <a:lstStyle/>
          <a:p>
            <a:r>
              <a:rPr lang="en-US" smtClean="0">
                <a:latin typeface="Arial" pitchFamily="34" charset="0"/>
              </a:rPr>
              <a:t>REUSABLE – nothing here needs to be rerecorded</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2D2E74EF-5659-4043-8BF4-20BA29A1B147}" type="slidenum">
              <a:rPr lang="en-US" sz="1200">
                <a:solidFill>
                  <a:srgbClr val="000000"/>
                </a:solidFill>
                <a:cs typeface="Arial" pitchFamily="34" charset="0"/>
              </a:rPr>
              <a:pPr defTabSz="917575"/>
              <a:t>63</a:t>
            </a:fld>
            <a:endParaRPr lang="en-US" sz="1200">
              <a:solidFill>
                <a:srgbClr val="000000"/>
              </a:solidFill>
              <a:cs typeface="Arial" pitchFamily="34" charset="0"/>
            </a:endParaRPr>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REUSABLE – nothing here needs to be rerecorded</a:t>
            </a:r>
          </a:p>
          <a:p>
            <a:pPr eaLnBrk="1" hangingPunct="1"/>
            <a:endParaRPr lang="en-US" smtClean="0">
              <a:latin typeface="Arial"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25159974-61E1-4D7E-968D-40ECEE8B7911}" type="slidenum">
              <a:rPr lang="en-US" sz="1200">
                <a:solidFill>
                  <a:srgbClr val="000000"/>
                </a:solidFill>
                <a:cs typeface="Arial" pitchFamily="34" charset="0"/>
              </a:rPr>
              <a:pPr defTabSz="917575"/>
              <a:t>64</a:t>
            </a:fld>
            <a:endParaRPr lang="en-US" sz="1200">
              <a:solidFill>
                <a:srgbClr val="000000"/>
              </a:solidFill>
              <a:cs typeface="Arial" pitchFamily="34" charset="0"/>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REUSABLE – nothing here needs to be rerecorded</a:t>
            </a:r>
          </a:p>
          <a:p>
            <a:pPr eaLnBrk="1" hangingPunct="1"/>
            <a:endParaRPr lang="en-US" smtClean="0">
              <a:latin typeface="Arial"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p:spPr>
        <p:txBody>
          <a:bodyPr/>
          <a:lstStyle/>
          <a:p>
            <a:r>
              <a:rPr lang="en-US" smtClean="0">
                <a:latin typeface="Arial" pitchFamily="34" charset="0"/>
              </a:rPr>
              <a:t>NEW</a:t>
            </a:r>
          </a:p>
        </p:txBody>
      </p:sp>
      <p:sp>
        <p:nvSpPr>
          <p:cNvPr id="171012" name="Slide Number Placeholder 3"/>
          <p:cNvSpPr>
            <a:spLocks noGrp="1"/>
          </p:cNvSpPr>
          <p:nvPr>
            <p:ph type="sldNum" sz="quarter" idx="5"/>
          </p:nvPr>
        </p:nvSpPr>
        <p:spPr>
          <a:noFill/>
        </p:spPr>
        <p:txBody>
          <a:bodyPr/>
          <a:lstStyle/>
          <a:p>
            <a:pPr defTabSz="909638"/>
            <a:fld id="{10144997-15AB-425C-90E6-9DA978354CFA}" type="slidenum">
              <a:rPr lang="en-US" smtClean="0">
                <a:solidFill>
                  <a:srgbClr val="000000"/>
                </a:solidFill>
                <a:latin typeface="Arial" pitchFamily="34" charset="0"/>
              </a:rPr>
              <a:pPr defTabSz="909638"/>
              <a:t>65</a:t>
            </a:fld>
            <a:endParaRPr lang="en-US" smtClean="0">
              <a:solidFill>
                <a:srgbClr val="000000"/>
              </a:solidFill>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E484047A-6C0D-454B-AB60-E6B47A1C40F8}" type="slidenum">
              <a:rPr lang="en-US" sz="1200">
                <a:solidFill>
                  <a:srgbClr val="000000"/>
                </a:solidFill>
              </a:rPr>
              <a:pPr defTabSz="917575"/>
              <a:t>6</a:t>
            </a:fld>
            <a:endParaRPr lang="en-US" sz="1200">
              <a:solidFill>
                <a:srgbClr val="000000"/>
              </a:solidFill>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8EF012F7-DCA4-4318-B11B-D57C20969FAB}" type="slidenum">
              <a:rPr lang="en-US" sz="1200">
                <a:solidFill>
                  <a:srgbClr val="000000"/>
                </a:solidFill>
              </a:rPr>
              <a:pPr defTabSz="917575"/>
              <a:t>7</a:t>
            </a:fld>
            <a:endParaRPr lang="en-US" sz="1200">
              <a:solidFill>
                <a:srgbClr val="000000"/>
              </a:solidFill>
            </a:endParaRPr>
          </a:p>
        </p:txBody>
      </p:sp>
      <p:sp>
        <p:nvSpPr>
          <p:cNvPr id="121859" name="Rectangle 2"/>
          <p:cNvSpPr>
            <a:spLocks noGrp="1" noRot="1" noChangeAspect="1" noChangeArrowheads="1" noTextEdit="1"/>
          </p:cNvSpPr>
          <p:nvPr>
            <p:ph type="sldImg"/>
          </p:nvPr>
        </p:nvSpPr>
        <p:spPr>
          <a:xfrm>
            <a:off x="1189038" y="696913"/>
            <a:ext cx="4641850" cy="3481387"/>
          </a:xfrm>
          <a:ln/>
        </p:spPr>
      </p:sp>
      <p:sp>
        <p:nvSpPr>
          <p:cNvPr id="121860" name="Rectangle 3"/>
          <p:cNvSpPr>
            <a:spLocks noGrp="1" noChangeArrowheads="1"/>
          </p:cNvSpPr>
          <p:nvPr>
            <p:ph type="body" idx="1"/>
          </p:nvPr>
        </p:nvSpPr>
        <p:spPr>
          <a:xfrm>
            <a:off x="933450" y="4414838"/>
            <a:ext cx="5143500" cy="4184650"/>
          </a:xfrm>
          <a:noFill/>
          <a:ln/>
        </p:spPr>
        <p:txBody>
          <a:bodyPr lIns="93139" tIns="46573" rIns="93139" bIns="46573"/>
          <a:lstStyle/>
          <a:p>
            <a:pPr eaLnBrk="1" hangingPunct="1">
              <a:buFont typeface="Symbol" pitchFamily="18" charset="2"/>
              <a:buNone/>
            </a:pPr>
            <a:r>
              <a:rPr lang="en-US" sz="1000" smtClean="0">
                <a:latin typeface="Arial" pitchFamily="34" charset="0"/>
              </a:rPr>
              <a:t>NEW</a:t>
            </a:r>
          </a:p>
          <a:p>
            <a:pPr eaLnBrk="1" hangingPunct="1">
              <a:buFont typeface="Symbol" pitchFamily="18" charset="2"/>
              <a:buNone/>
            </a:pPr>
            <a:endParaRPr lang="en-US" altLang="en-US" sz="1000"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A6427320-770B-4EEB-83B2-3B5D17B04241}" type="slidenum">
              <a:rPr lang="en-US" sz="1200">
                <a:solidFill>
                  <a:srgbClr val="000000"/>
                </a:solidFill>
              </a:rPr>
              <a:pPr defTabSz="917575"/>
              <a:t>8</a:t>
            </a:fld>
            <a:endParaRPr lang="en-US" sz="1200">
              <a:solidFill>
                <a:srgbClr val="000000"/>
              </a:solidFill>
            </a:endParaRPr>
          </a:p>
        </p:txBody>
      </p:sp>
      <p:sp>
        <p:nvSpPr>
          <p:cNvPr id="122883" name="Rectangle 2"/>
          <p:cNvSpPr>
            <a:spLocks noGrp="1" noRot="1" noChangeAspect="1" noChangeArrowheads="1" noTextEdit="1"/>
          </p:cNvSpPr>
          <p:nvPr>
            <p:ph type="sldImg"/>
          </p:nvPr>
        </p:nvSpPr>
        <p:spPr>
          <a:xfrm>
            <a:off x="1189038" y="696913"/>
            <a:ext cx="4641850" cy="3481387"/>
          </a:xfrm>
          <a:ln/>
        </p:spPr>
      </p:sp>
      <p:sp>
        <p:nvSpPr>
          <p:cNvPr id="122884" name="Rectangle 3"/>
          <p:cNvSpPr>
            <a:spLocks noGrp="1" noChangeArrowheads="1"/>
          </p:cNvSpPr>
          <p:nvPr>
            <p:ph type="body" idx="1"/>
          </p:nvPr>
        </p:nvSpPr>
        <p:spPr>
          <a:xfrm>
            <a:off x="933450" y="4414838"/>
            <a:ext cx="5143500" cy="4184650"/>
          </a:xfrm>
          <a:noFill/>
          <a:ln/>
        </p:spPr>
        <p:txBody>
          <a:bodyPr lIns="93139" tIns="46573" rIns="93139" bIns="46573"/>
          <a:lstStyle/>
          <a:p>
            <a:r>
              <a:rPr lang="en-US" sz="1000" smtClean="0">
                <a:latin typeface="Arial" pitchFamily="34" charset="0"/>
              </a:rPr>
              <a:t>NEW</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F9671649-D823-4BEA-9285-481E35983DE8}" type="slidenum">
              <a:rPr lang="en-US" sz="1200">
                <a:solidFill>
                  <a:srgbClr val="000000"/>
                </a:solidFill>
              </a:rPr>
              <a:pPr defTabSz="917575"/>
              <a:t>9</a:t>
            </a:fld>
            <a:endParaRPr lang="en-US" sz="1200">
              <a:solidFill>
                <a:srgbClr val="000000"/>
              </a:solidFill>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11890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srgbClr val="000000"/>
              </a:solidFill>
              <a:latin typeface="Calibri"/>
            </a:endParaRPr>
          </a:p>
        </p:txBody>
      </p:sp>
      <p:pic>
        <p:nvPicPr>
          <p:cNvPr id="10245" name="Picture 8" descr="ti_hz_1c_pos_rgb_jpg.jpg"/>
          <p:cNvPicPr>
            <a:picLocks noChangeAspect="1"/>
          </p:cNvPicPr>
          <p:nvPr>
            <p:custDataLst>
              <p:tags r:id="rId7"/>
            </p:custDataLst>
          </p:nvPr>
        </p:nvPicPr>
        <p:blipFill>
          <a:blip r:embed="rId9"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8"/>
            </p:custDataLst>
          </p:nvPr>
        </p:nvSpPr>
        <p:spPr>
          <a:xfrm>
            <a:off x="7428848"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5971" r:id="rId1"/>
    <p:sldLayoutId id="2147486017" r:id="rId2"/>
    <p:sldLayoutId id="2147486018" r:id="rId3"/>
    <p:sldLayoutId id="2147486019" r:id="rId4"/>
    <p:sldLayoutId id="2147486020" r:id="rId5"/>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44.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tags" Target="../tags/tag46.xml"/><Relationship Id="rId18" Type="http://schemas.openxmlformats.org/officeDocument/2006/relationships/tags" Target="../tags/tag51.xml"/><Relationship Id="rId3" Type="http://schemas.openxmlformats.org/officeDocument/2006/relationships/tags" Target="../tags/tag36.xml"/><Relationship Id="rId21" Type="http://schemas.openxmlformats.org/officeDocument/2006/relationships/tags" Target="../tags/tag54.xml"/><Relationship Id="rId7" Type="http://schemas.openxmlformats.org/officeDocument/2006/relationships/tags" Target="../tags/tag40.xml"/><Relationship Id="rId12" Type="http://schemas.openxmlformats.org/officeDocument/2006/relationships/tags" Target="../tags/tag45.xml"/><Relationship Id="rId17" Type="http://schemas.openxmlformats.org/officeDocument/2006/relationships/tags" Target="../tags/tag50.xml"/><Relationship Id="rId25" Type="http://schemas.openxmlformats.org/officeDocument/2006/relationships/notesSlide" Target="../notesSlides/notesSlide33.xml"/><Relationship Id="rId2" Type="http://schemas.openxmlformats.org/officeDocument/2006/relationships/tags" Target="../tags/tag35.xml"/><Relationship Id="rId16" Type="http://schemas.openxmlformats.org/officeDocument/2006/relationships/tags" Target="../tags/tag49.xml"/><Relationship Id="rId20" Type="http://schemas.openxmlformats.org/officeDocument/2006/relationships/tags" Target="../tags/tag53.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tags" Target="../tags/tag44.xml"/><Relationship Id="rId24" Type="http://schemas.openxmlformats.org/officeDocument/2006/relationships/slideLayout" Target="../slideLayouts/slideLayout1.xml"/><Relationship Id="rId5" Type="http://schemas.openxmlformats.org/officeDocument/2006/relationships/tags" Target="../tags/tag38.xml"/><Relationship Id="rId15" Type="http://schemas.openxmlformats.org/officeDocument/2006/relationships/tags" Target="../tags/tag48.xml"/><Relationship Id="rId23" Type="http://schemas.openxmlformats.org/officeDocument/2006/relationships/tags" Target="../tags/tag56.xml"/><Relationship Id="rId10" Type="http://schemas.openxmlformats.org/officeDocument/2006/relationships/tags" Target="../tags/tag43.xml"/><Relationship Id="rId19" Type="http://schemas.openxmlformats.org/officeDocument/2006/relationships/tags" Target="../tags/tag52.xml"/><Relationship Id="rId4" Type="http://schemas.openxmlformats.org/officeDocument/2006/relationships/tags" Target="../tags/tag37.xml"/><Relationship Id="rId9" Type="http://schemas.openxmlformats.org/officeDocument/2006/relationships/tags" Target="../tags/tag42.xml"/><Relationship Id="rId14" Type="http://schemas.openxmlformats.org/officeDocument/2006/relationships/tags" Target="../tags/tag47.xml"/><Relationship Id="rId22" Type="http://schemas.openxmlformats.org/officeDocument/2006/relationships/tags" Target="../tags/tag55.xml"/></Relationships>
</file>

<file path=ppt/slides/_rels/slide45.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tags" Target="../tags/tag74.xml"/><Relationship Id="rId3" Type="http://schemas.openxmlformats.org/officeDocument/2006/relationships/tags" Target="../tags/tag59.xml"/><Relationship Id="rId21" Type="http://schemas.openxmlformats.org/officeDocument/2006/relationships/tags" Target="../tags/tag77.xml"/><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tags" Target="../tags/tag73.xml"/><Relationship Id="rId25" Type="http://schemas.openxmlformats.org/officeDocument/2006/relationships/notesSlide" Target="../notesSlides/notesSlide34.xml"/><Relationship Id="rId2" Type="http://schemas.openxmlformats.org/officeDocument/2006/relationships/tags" Target="../tags/tag58.xml"/><Relationship Id="rId16" Type="http://schemas.openxmlformats.org/officeDocument/2006/relationships/tags" Target="../tags/tag72.xml"/><Relationship Id="rId20" Type="http://schemas.openxmlformats.org/officeDocument/2006/relationships/tags" Target="../tags/tag76.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24" Type="http://schemas.openxmlformats.org/officeDocument/2006/relationships/slideLayout" Target="../slideLayouts/slideLayout1.xml"/><Relationship Id="rId5" Type="http://schemas.openxmlformats.org/officeDocument/2006/relationships/tags" Target="../tags/tag61.xml"/><Relationship Id="rId15" Type="http://schemas.openxmlformats.org/officeDocument/2006/relationships/tags" Target="../tags/tag71.xml"/><Relationship Id="rId23" Type="http://schemas.openxmlformats.org/officeDocument/2006/relationships/tags" Target="../tags/tag79.xml"/><Relationship Id="rId10" Type="http://schemas.openxmlformats.org/officeDocument/2006/relationships/tags" Target="../tags/tag66.xml"/><Relationship Id="rId19" Type="http://schemas.openxmlformats.org/officeDocument/2006/relationships/tags" Target="../tags/tag75.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 Id="rId22" Type="http://schemas.openxmlformats.org/officeDocument/2006/relationships/tags" Target="../tags/tag78.xml"/></Relationships>
</file>

<file path=ppt/slides/_rels/slide46.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18" Type="http://schemas.openxmlformats.org/officeDocument/2006/relationships/tags" Target="../tags/tag97.xml"/><Relationship Id="rId3" Type="http://schemas.openxmlformats.org/officeDocument/2006/relationships/tags" Target="../tags/tag82.xml"/><Relationship Id="rId21" Type="http://schemas.openxmlformats.org/officeDocument/2006/relationships/tags" Target="../tags/tag100.xml"/><Relationship Id="rId7" Type="http://schemas.openxmlformats.org/officeDocument/2006/relationships/tags" Target="../tags/tag86.xml"/><Relationship Id="rId12" Type="http://schemas.openxmlformats.org/officeDocument/2006/relationships/tags" Target="../tags/tag91.xml"/><Relationship Id="rId17" Type="http://schemas.openxmlformats.org/officeDocument/2006/relationships/tags" Target="../tags/tag96.xml"/><Relationship Id="rId25" Type="http://schemas.openxmlformats.org/officeDocument/2006/relationships/notesSlide" Target="../notesSlides/notesSlide35.xml"/><Relationship Id="rId2" Type="http://schemas.openxmlformats.org/officeDocument/2006/relationships/tags" Target="../tags/tag81.xml"/><Relationship Id="rId16" Type="http://schemas.openxmlformats.org/officeDocument/2006/relationships/tags" Target="../tags/tag95.xml"/><Relationship Id="rId20" Type="http://schemas.openxmlformats.org/officeDocument/2006/relationships/tags" Target="../tags/tag99.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tags" Target="../tags/tag90.xml"/><Relationship Id="rId24" Type="http://schemas.openxmlformats.org/officeDocument/2006/relationships/slideLayout" Target="../slideLayouts/slideLayout1.xml"/><Relationship Id="rId5" Type="http://schemas.openxmlformats.org/officeDocument/2006/relationships/tags" Target="../tags/tag84.xml"/><Relationship Id="rId15" Type="http://schemas.openxmlformats.org/officeDocument/2006/relationships/tags" Target="../tags/tag94.xml"/><Relationship Id="rId23" Type="http://schemas.openxmlformats.org/officeDocument/2006/relationships/tags" Target="../tags/tag102.xml"/><Relationship Id="rId10" Type="http://schemas.openxmlformats.org/officeDocument/2006/relationships/tags" Target="../tags/tag89.xml"/><Relationship Id="rId19" Type="http://schemas.openxmlformats.org/officeDocument/2006/relationships/tags" Target="../tags/tag98.xml"/><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tags" Target="../tags/tag93.xml"/><Relationship Id="rId22" Type="http://schemas.openxmlformats.org/officeDocument/2006/relationships/tags" Target="../tags/tag101.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tags" Target="../tags/tag10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tags" Target="../tags/tag10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10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tags" Target="../tags/tag106.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tags" Target="../tags/tag107.xml"/></Relationships>
</file>

<file path=ppt/slides/_rels/slide52.xml.rels><?xml version="1.0" encoding="UTF-8" standalone="yes"?>
<Relationships xmlns="http://schemas.openxmlformats.org/package/2006/relationships"><Relationship Id="rId3" Type="http://schemas.openxmlformats.org/officeDocument/2006/relationships/tags" Target="../tags/tag110.xml"/><Relationship Id="rId7" Type="http://schemas.openxmlformats.org/officeDocument/2006/relationships/image" Target="../media/image5.wmf"/><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image" Target="../media/image4.png"/><Relationship Id="rId5" Type="http://schemas.openxmlformats.org/officeDocument/2006/relationships/notesSlide" Target="../notesSlides/notesSlide41.xml"/><Relationship Id="rId4"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ags" Target="../tags/tag111.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2.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notesSlide" Target="../notesSlides/notesSlide43.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tags" Target="../tags/tag113.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tags" Target="../tags/tag114.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tags" Target="../tags/tag115.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tags" Target="../tags/tag11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tags" Target="../tags/tag117.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xml"/><Relationship Id="rId1" Type="http://schemas.openxmlformats.org/officeDocument/2006/relationships/tags" Target="../tags/tag118.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xml"/><Relationship Id="rId1" Type="http://schemas.openxmlformats.org/officeDocument/2006/relationships/tags" Target="../tags/tag119.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xml"/><Relationship Id="rId1" Type="http://schemas.openxmlformats.org/officeDocument/2006/relationships/tags" Target="../tags/tag120.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xml"/><Relationship Id="rId1" Type="http://schemas.openxmlformats.org/officeDocument/2006/relationships/tags" Target="../tags/tag121.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3.xml"/><Relationship Id="rId1" Type="http://schemas.openxmlformats.org/officeDocument/2006/relationships/tags" Target="../tags/tag122.xml"/><Relationship Id="rId6" Type="http://schemas.openxmlformats.org/officeDocument/2006/relationships/hyperlink" Target="http://e2e.ti.com/" TargetMode="External"/><Relationship Id="rId5" Type="http://schemas.openxmlformats.org/officeDocument/2006/relationships/hyperlink" Target="http://focus.ti.com/docs/training/catalog/events/event.jhtml?sku=OLT110027" TargetMode="External"/><Relationship Id="rId4" Type="http://schemas.openxmlformats.org/officeDocument/2006/relationships/hyperlink" Target="http://focus.ti.com/dsp/docs/dspcontent.tsp?contentId=77428"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idx="4294967295"/>
          </p:nvPr>
        </p:nvSpPr>
        <p:spPr>
          <a:xfrm>
            <a:off x="304800" y="3652838"/>
            <a:ext cx="8839200" cy="1447800"/>
          </a:xfrm>
        </p:spPr>
        <p:txBody>
          <a:bodyPr/>
          <a:lstStyle/>
          <a:p>
            <a:pPr eaLnBrk="1" hangingPunct="1"/>
            <a:r>
              <a:rPr lang="en-US" sz="2800" b="0" smtClean="0"/>
              <a:t>MMI Applications Team</a:t>
            </a:r>
            <a:br>
              <a:rPr lang="en-US" sz="2800" b="0" smtClean="0"/>
            </a:br>
            <a:r>
              <a:rPr lang="en-US" sz="2800" b="0" smtClean="0"/>
              <a:t>October 2011</a:t>
            </a:r>
          </a:p>
        </p:txBody>
      </p:sp>
      <p:sp>
        <p:nvSpPr>
          <p:cNvPr id="3" name="PPTShape_0"/>
          <p:cNvSpPr txBox="1">
            <a:spLocks noChangeArrowheads="1"/>
          </p:cNvSpPr>
          <p:nvPr/>
        </p:nvSpPr>
        <p:spPr bwMode="auto">
          <a:xfrm>
            <a:off x="142960" y="314325"/>
            <a:ext cx="8839200" cy="1743075"/>
          </a:xfrm>
          <a:prstGeom prst="rect">
            <a:avLst/>
          </a:prstGeom>
          <a:noFill/>
          <a:ln w="9525">
            <a:noFill/>
            <a:miter lim="800000"/>
            <a:headEnd/>
            <a:tailEnd/>
          </a:ln>
        </p:spPr>
        <p:txBody>
          <a:bodyPr anchor="ctr"/>
          <a:lstStyle/>
          <a:p>
            <a:pPr algn="ctr">
              <a:defRPr/>
            </a:pPr>
            <a:r>
              <a:rPr lang="en-US" sz="4400" kern="0" dirty="0">
                <a:solidFill>
                  <a:srgbClr val="000000"/>
                </a:solidFill>
                <a:latin typeface="+mj-lt"/>
              </a:rPr>
              <a:t>KeyStone </a:t>
            </a:r>
            <a:r>
              <a:rPr lang="en-US" sz="4400" dirty="0">
                <a:latin typeface="+mj-lt"/>
              </a:rPr>
              <a:t>C66x </a:t>
            </a:r>
            <a:r>
              <a:rPr lang="en-US" sz="4400" dirty="0" smtClean="0">
                <a:latin typeface="+mj-lt"/>
              </a:rPr>
              <a:t>Multicore</a:t>
            </a:r>
          </a:p>
          <a:p>
            <a:pPr algn="ctr">
              <a:defRPr/>
            </a:pPr>
            <a:r>
              <a:rPr lang="en-US" sz="4400" dirty="0" err="1" smtClean="0">
                <a:latin typeface="+mj-lt"/>
              </a:rPr>
              <a:t>SoC</a:t>
            </a:r>
            <a:r>
              <a:rPr lang="en-US" sz="4400" dirty="0" smtClean="0">
                <a:latin typeface="+mj-lt"/>
              </a:rPr>
              <a:t> Overview</a:t>
            </a:r>
            <a:endParaRPr lang="en-US" sz="4400" kern="0" dirty="0">
              <a:solidFill>
                <a:srgbClr val="000000"/>
              </a:solidFill>
              <a:latin typeface="+mj-lt"/>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322" name="Group 419"/>
          <p:cNvGrpSpPr>
            <a:grpSpLocks noChangeAspect="1"/>
          </p:cNvGrpSpPr>
          <p:nvPr/>
        </p:nvGrpSpPr>
        <p:grpSpPr bwMode="auto">
          <a:xfrm>
            <a:off x="0" y="914400"/>
            <a:ext cx="5349875" cy="5440363"/>
            <a:chOff x="0" y="552"/>
            <a:chExt cx="3479" cy="3538"/>
          </a:xfrm>
        </p:grpSpPr>
        <p:sp>
          <p:nvSpPr>
            <p:cNvPr id="56335" name="AutoShape 418"/>
            <p:cNvSpPr>
              <a:spLocks noChangeAspect="1" noChangeArrowheads="1" noTextEdit="1"/>
            </p:cNvSpPr>
            <p:nvPr/>
          </p:nvSpPr>
          <p:spPr bwMode="auto">
            <a:xfrm>
              <a:off x="0" y="552"/>
              <a:ext cx="3479" cy="3538"/>
            </a:xfrm>
            <a:prstGeom prst="rect">
              <a:avLst/>
            </a:prstGeom>
            <a:noFill/>
            <a:ln w="9525">
              <a:noFill/>
              <a:miter lim="800000"/>
              <a:headEnd/>
              <a:tailEnd/>
            </a:ln>
          </p:spPr>
          <p:txBody>
            <a:bodyPr/>
            <a:lstStyle/>
            <a:p>
              <a:endParaRPr lang="en-US"/>
            </a:p>
          </p:txBody>
        </p:sp>
        <p:grpSp>
          <p:nvGrpSpPr>
            <p:cNvPr id="56336" name="Group 620"/>
            <p:cNvGrpSpPr>
              <a:grpSpLocks/>
            </p:cNvGrpSpPr>
            <p:nvPr/>
          </p:nvGrpSpPr>
          <p:grpSpPr bwMode="auto">
            <a:xfrm>
              <a:off x="162" y="563"/>
              <a:ext cx="3306" cy="3350"/>
              <a:chOff x="162" y="563"/>
              <a:chExt cx="3306" cy="3350"/>
            </a:xfrm>
          </p:grpSpPr>
          <p:sp>
            <p:nvSpPr>
              <p:cNvPr id="56545" name="Rectangle 420"/>
              <p:cNvSpPr>
                <a:spLocks noChangeArrowheads="1"/>
              </p:cNvSpPr>
              <p:nvPr/>
            </p:nvSpPr>
            <p:spPr bwMode="auto">
              <a:xfrm>
                <a:off x="162" y="563"/>
                <a:ext cx="3306" cy="3350"/>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56546" name="Rectangle 421"/>
              <p:cNvSpPr>
                <a:spLocks noChangeArrowheads="1"/>
              </p:cNvSpPr>
              <p:nvPr/>
            </p:nvSpPr>
            <p:spPr bwMode="auto">
              <a:xfrm>
                <a:off x="619" y="2912"/>
                <a:ext cx="1514" cy="99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6547" name="Rectangle 422"/>
              <p:cNvSpPr>
                <a:spLocks noChangeArrowheads="1"/>
              </p:cNvSpPr>
              <p:nvPr/>
            </p:nvSpPr>
            <p:spPr bwMode="auto">
              <a:xfrm>
                <a:off x="2655" y="568"/>
                <a:ext cx="808" cy="1764"/>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6548" name="Rectangle 423"/>
              <p:cNvSpPr>
                <a:spLocks noChangeArrowheads="1"/>
              </p:cNvSpPr>
              <p:nvPr/>
            </p:nvSpPr>
            <p:spPr bwMode="auto">
              <a:xfrm>
                <a:off x="1174" y="2208"/>
                <a:ext cx="1024"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1 to 8 Cores @ up to 1.25 GHz</a:t>
                </a:r>
                <a:endParaRPr lang="en-US" sz="1800">
                  <a:solidFill>
                    <a:srgbClr val="000000"/>
                  </a:solidFill>
                </a:endParaRPr>
              </a:p>
            </p:txBody>
          </p:sp>
          <p:sp>
            <p:nvSpPr>
              <p:cNvPr id="56549" name="Rectangle 424"/>
              <p:cNvSpPr>
                <a:spLocks noChangeArrowheads="1"/>
              </p:cNvSpPr>
              <p:nvPr/>
            </p:nvSpPr>
            <p:spPr bwMode="auto">
              <a:xfrm>
                <a:off x="2795" y="2095"/>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550" name="Rectangle 425"/>
              <p:cNvSpPr>
                <a:spLocks noChangeArrowheads="1"/>
              </p:cNvSpPr>
              <p:nvPr/>
            </p:nvSpPr>
            <p:spPr bwMode="auto">
              <a:xfrm>
                <a:off x="2795" y="1654"/>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551" name="Rectangle 426"/>
              <p:cNvSpPr>
                <a:spLocks noChangeArrowheads="1"/>
              </p:cNvSpPr>
              <p:nvPr/>
            </p:nvSpPr>
            <p:spPr bwMode="auto">
              <a:xfrm>
                <a:off x="1287" y="638"/>
                <a:ext cx="393" cy="371"/>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56552" name="Rectangle 427"/>
              <p:cNvSpPr>
                <a:spLocks noChangeArrowheads="1"/>
              </p:cNvSpPr>
              <p:nvPr/>
            </p:nvSpPr>
            <p:spPr bwMode="auto">
              <a:xfrm>
                <a:off x="1389" y="922"/>
                <a:ext cx="248"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56553" name="Rectangle 428"/>
              <p:cNvSpPr>
                <a:spLocks noChangeArrowheads="1"/>
              </p:cNvSpPr>
              <p:nvPr/>
            </p:nvSpPr>
            <p:spPr bwMode="auto">
              <a:xfrm>
                <a:off x="1352" y="681"/>
                <a:ext cx="269" cy="22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6554" name="Rectangle 429"/>
              <p:cNvSpPr>
                <a:spLocks noChangeArrowheads="1"/>
              </p:cNvSpPr>
              <p:nvPr/>
            </p:nvSpPr>
            <p:spPr bwMode="auto">
              <a:xfrm>
                <a:off x="1416" y="724"/>
                <a:ext cx="183"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56555" name="Rectangle 430"/>
              <p:cNvSpPr>
                <a:spLocks noChangeArrowheads="1"/>
              </p:cNvSpPr>
              <p:nvPr/>
            </p:nvSpPr>
            <p:spPr bwMode="auto">
              <a:xfrm>
                <a:off x="1400" y="788"/>
                <a:ext cx="221"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56556" name="Rectangle 431"/>
              <p:cNvSpPr>
                <a:spLocks noChangeArrowheads="1"/>
              </p:cNvSpPr>
              <p:nvPr/>
            </p:nvSpPr>
            <p:spPr bwMode="auto">
              <a:xfrm>
                <a:off x="318" y="719"/>
                <a:ext cx="425" cy="1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6557" name="Rectangle 432"/>
              <p:cNvSpPr>
                <a:spLocks noChangeArrowheads="1"/>
              </p:cNvSpPr>
              <p:nvPr/>
            </p:nvSpPr>
            <p:spPr bwMode="auto">
              <a:xfrm>
                <a:off x="436" y="739"/>
                <a:ext cx="248"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56558" name="Rectangle 433"/>
              <p:cNvSpPr>
                <a:spLocks noChangeArrowheads="1"/>
              </p:cNvSpPr>
              <p:nvPr/>
            </p:nvSpPr>
            <p:spPr bwMode="auto">
              <a:xfrm>
                <a:off x="355" y="804"/>
                <a:ext cx="41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56559" name="Rectangle 434"/>
              <p:cNvSpPr>
                <a:spLocks noChangeArrowheads="1"/>
              </p:cNvSpPr>
              <p:nvPr/>
            </p:nvSpPr>
            <p:spPr bwMode="auto">
              <a:xfrm>
                <a:off x="2795" y="1208"/>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560" name="Rectangle 435"/>
              <p:cNvSpPr>
                <a:spLocks noChangeArrowheads="1"/>
              </p:cNvSpPr>
              <p:nvPr/>
            </p:nvSpPr>
            <p:spPr bwMode="auto">
              <a:xfrm>
                <a:off x="2795" y="988"/>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561" name="Rectangle 436"/>
              <p:cNvSpPr>
                <a:spLocks noChangeArrowheads="1"/>
              </p:cNvSpPr>
              <p:nvPr/>
            </p:nvSpPr>
            <p:spPr bwMode="auto">
              <a:xfrm>
                <a:off x="2795" y="1875"/>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562" name="Freeform 437"/>
              <p:cNvSpPr>
                <a:spLocks/>
              </p:cNvSpPr>
              <p:nvPr/>
            </p:nvSpPr>
            <p:spPr bwMode="auto">
              <a:xfrm>
                <a:off x="2720" y="1020"/>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6563" name="Freeform 438"/>
              <p:cNvSpPr>
                <a:spLocks/>
              </p:cNvSpPr>
              <p:nvPr/>
            </p:nvSpPr>
            <p:spPr bwMode="auto">
              <a:xfrm>
                <a:off x="2725" y="1052"/>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6564" name="Rectangle 439"/>
              <p:cNvSpPr>
                <a:spLocks noChangeArrowheads="1"/>
              </p:cNvSpPr>
              <p:nvPr/>
            </p:nvSpPr>
            <p:spPr bwMode="auto">
              <a:xfrm>
                <a:off x="2569" y="105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565" name="Freeform 440"/>
              <p:cNvSpPr>
                <a:spLocks/>
              </p:cNvSpPr>
              <p:nvPr/>
            </p:nvSpPr>
            <p:spPr bwMode="auto">
              <a:xfrm>
                <a:off x="2504" y="1020"/>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6566" name="Freeform 441"/>
              <p:cNvSpPr>
                <a:spLocks/>
              </p:cNvSpPr>
              <p:nvPr/>
            </p:nvSpPr>
            <p:spPr bwMode="auto">
              <a:xfrm>
                <a:off x="2558" y="1052"/>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6567" name="Rectangle 442"/>
              <p:cNvSpPr>
                <a:spLocks noChangeArrowheads="1"/>
              </p:cNvSpPr>
              <p:nvPr/>
            </p:nvSpPr>
            <p:spPr bwMode="auto">
              <a:xfrm>
                <a:off x="2709" y="578"/>
                <a:ext cx="700"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56568" name="Rectangle 443"/>
              <p:cNvSpPr>
                <a:spLocks noChangeArrowheads="1"/>
              </p:cNvSpPr>
              <p:nvPr/>
            </p:nvSpPr>
            <p:spPr bwMode="auto">
              <a:xfrm>
                <a:off x="2817" y="654"/>
                <a:ext cx="507"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56569" name="Freeform 444"/>
              <p:cNvSpPr>
                <a:spLocks/>
              </p:cNvSpPr>
              <p:nvPr/>
            </p:nvSpPr>
            <p:spPr bwMode="auto">
              <a:xfrm>
                <a:off x="2720" y="1246"/>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6570" name="Freeform 445"/>
              <p:cNvSpPr>
                <a:spLocks/>
              </p:cNvSpPr>
              <p:nvPr/>
            </p:nvSpPr>
            <p:spPr bwMode="auto">
              <a:xfrm>
                <a:off x="2725" y="1272"/>
                <a:ext cx="5" cy="17"/>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56571" name="Rectangle 446"/>
              <p:cNvSpPr>
                <a:spLocks noChangeArrowheads="1"/>
              </p:cNvSpPr>
              <p:nvPr/>
            </p:nvSpPr>
            <p:spPr bwMode="auto">
              <a:xfrm>
                <a:off x="2569" y="1272"/>
                <a:ext cx="156" cy="1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572" name="Freeform 447"/>
              <p:cNvSpPr>
                <a:spLocks/>
              </p:cNvSpPr>
              <p:nvPr/>
            </p:nvSpPr>
            <p:spPr bwMode="auto">
              <a:xfrm>
                <a:off x="2504" y="1246"/>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6573" name="Freeform 448"/>
              <p:cNvSpPr>
                <a:spLocks/>
              </p:cNvSpPr>
              <p:nvPr/>
            </p:nvSpPr>
            <p:spPr bwMode="auto">
              <a:xfrm>
                <a:off x="2558" y="1272"/>
                <a:ext cx="11" cy="17"/>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56574" name="Freeform 449"/>
              <p:cNvSpPr>
                <a:spLocks/>
              </p:cNvSpPr>
              <p:nvPr/>
            </p:nvSpPr>
            <p:spPr bwMode="auto">
              <a:xfrm>
                <a:off x="2720" y="1692"/>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6575" name="Freeform 450"/>
              <p:cNvSpPr>
                <a:spLocks/>
              </p:cNvSpPr>
              <p:nvPr/>
            </p:nvSpPr>
            <p:spPr bwMode="auto">
              <a:xfrm>
                <a:off x="2725" y="1719"/>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6576" name="Rectangle 451"/>
              <p:cNvSpPr>
                <a:spLocks noChangeArrowheads="1"/>
              </p:cNvSpPr>
              <p:nvPr/>
            </p:nvSpPr>
            <p:spPr bwMode="auto">
              <a:xfrm>
                <a:off x="2569" y="1719"/>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577" name="Freeform 452"/>
              <p:cNvSpPr>
                <a:spLocks/>
              </p:cNvSpPr>
              <p:nvPr/>
            </p:nvSpPr>
            <p:spPr bwMode="auto">
              <a:xfrm>
                <a:off x="2504" y="1692"/>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6578" name="Freeform 453"/>
              <p:cNvSpPr>
                <a:spLocks/>
              </p:cNvSpPr>
              <p:nvPr/>
            </p:nvSpPr>
            <p:spPr bwMode="auto">
              <a:xfrm>
                <a:off x="2558" y="1719"/>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6579" name="Freeform 454"/>
              <p:cNvSpPr>
                <a:spLocks/>
              </p:cNvSpPr>
              <p:nvPr/>
            </p:nvSpPr>
            <p:spPr bwMode="auto">
              <a:xfrm>
                <a:off x="2720" y="1918"/>
                <a:ext cx="70" cy="70"/>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56580" name="Freeform 455"/>
              <p:cNvSpPr>
                <a:spLocks/>
              </p:cNvSpPr>
              <p:nvPr/>
            </p:nvSpPr>
            <p:spPr bwMode="auto">
              <a:xfrm>
                <a:off x="2725" y="194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6581" name="Rectangle 456"/>
              <p:cNvSpPr>
                <a:spLocks noChangeArrowheads="1"/>
              </p:cNvSpPr>
              <p:nvPr/>
            </p:nvSpPr>
            <p:spPr bwMode="auto">
              <a:xfrm>
                <a:off x="2569" y="194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582" name="Freeform 457"/>
              <p:cNvSpPr>
                <a:spLocks/>
              </p:cNvSpPr>
              <p:nvPr/>
            </p:nvSpPr>
            <p:spPr bwMode="auto">
              <a:xfrm>
                <a:off x="2504" y="1918"/>
                <a:ext cx="70" cy="70"/>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56583" name="Freeform 458"/>
              <p:cNvSpPr>
                <a:spLocks/>
              </p:cNvSpPr>
              <p:nvPr/>
            </p:nvSpPr>
            <p:spPr bwMode="auto">
              <a:xfrm>
                <a:off x="2558" y="1945"/>
                <a:ext cx="11" cy="16"/>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6584" name="Rectangle 459"/>
              <p:cNvSpPr>
                <a:spLocks noChangeArrowheads="1"/>
              </p:cNvSpPr>
              <p:nvPr/>
            </p:nvSpPr>
            <p:spPr bwMode="auto">
              <a:xfrm>
                <a:off x="2795" y="1434"/>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585" name="Freeform 460"/>
              <p:cNvSpPr>
                <a:spLocks/>
              </p:cNvSpPr>
              <p:nvPr/>
            </p:nvSpPr>
            <p:spPr bwMode="auto">
              <a:xfrm>
                <a:off x="2720" y="1471"/>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6586" name="Freeform 461"/>
              <p:cNvSpPr>
                <a:spLocks/>
              </p:cNvSpPr>
              <p:nvPr/>
            </p:nvSpPr>
            <p:spPr bwMode="auto">
              <a:xfrm>
                <a:off x="2725" y="1504"/>
                <a:ext cx="5" cy="16"/>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6587" name="Rectangle 462"/>
              <p:cNvSpPr>
                <a:spLocks noChangeArrowheads="1"/>
              </p:cNvSpPr>
              <p:nvPr/>
            </p:nvSpPr>
            <p:spPr bwMode="auto">
              <a:xfrm>
                <a:off x="2569" y="1504"/>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588" name="Freeform 463"/>
              <p:cNvSpPr>
                <a:spLocks/>
              </p:cNvSpPr>
              <p:nvPr/>
            </p:nvSpPr>
            <p:spPr bwMode="auto">
              <a:xfrm>
                <a:off x="2504" y="1471"/>
                <a:ext cx="70" cy="76"/>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56589" name="Freeform 464"/>
              <p:cNvSpPr>
                <a:spLocks/>
              </p:cNvSpPr>
              <p:nvPr/>
            </p:nvSpPr>
            <p:spPr bwMode="auto">
              <a:xfrm>
                <a:off x="2558" y="1504"/>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56590" name="Freeform 465"/>
              <p:cNvSpPr>
                <a:spLocks/>
              </p:cNvSpPr>
              <p:nvPr/>
            </p:nvSpPr>
            <p:spPr bwMode="auto">
              <a:xfrm>
                <a:off x="1185" y="767"/>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6591" name="Freeform 466"/>
              <p:cNvSpPr>
                <a:spLocks/>
              </p:cNvSpPr>
              <p:nvPr/>
            </p:nvSpPr>
            <p:spPr bwMode="auto">
              <a:xfrm>
                <a:off x="1185" y="794"/>
                <a:ext cx="21" cy="38"/>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56592" name="Rectangle 467"/>
              <p:cNvSpPr>
                <a:spLocks noChangeArrowheads="1"/>
              </p:cNvSpPr>
              <p:nvPr/>
            </p:nvSpPr>
            <p:spPr bwMode="auto">
              <a:xfrm>
                <a:off x="840" y="794"/>
                <a:ext cx="345" cy="3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593" name="Freeform 468"/>
              <p:cNvSpPr>
                <a:spLocks/>
              </p:cNvSpPr>
              <p:nvPr/>
            </p:nvSpPr>
            <p:spPr bwMode="auto">
              <a:xfrm>
                <a:off x="749" y="767"/>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6594" name="Freeform 469"/>
              <p:cNvSpPr>
                <a:spLocks/>
              </p:cNvSpPr>
              <p:nvPr/>
            </p:nvSpPr>
            <p:spPr bwMode="auto">
              <a:xfrm>
                <a:off x="824" y="794"/>
                <a:ext cx="16" cy="38"/>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56595" name="Rectangle 470"/>
              <p:cNvSpPr>
                <a:spLocks noChangeArrowheads="1"/>
              </p:cNvSpPr>
              <p:nvPr/>
            </p:nvSpPr>
            <p:spPr bwMode="auto">
              <a:xfrm>
                <a:off x="242" y="1611"/>
                <a:ext cx="420" cy="17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596" name="Rectangle 471"/>
              <p:cNvSpPr>
                <a:spLocks noChangeArrowheads="1"/>
              </p:cNvSpPr>
              <p:nvPr/>
            </p:nvSpPr>
            <p:spPr bwMode="auto">
              <a:xfrm>
                <a:off x="355" y="1621"/>
                <a:ext cx="243"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56597" name="Rectangle 472"/>
              <p:cNvSpPr>
                <a:spLocks noChangeArrowheads="1"/>
              </p:cNvSpPr>
              <p:nvPr/>
            </p:nvSpPr>
            <p:spPr bwMode="auto">
              <a:xfrm>
                <a:off x="258" y="1691"/>
                <a:ext cx="46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56598" name="Rectangle 473"/>
              <p:cNvSpPr>
                <a:spLocks noChangeArrowheads="1"/>
              </p:cNvSpPr>
              <p:nvPr/>
            </p:nvSpPr>
            <p:spPr bwMode="auto">
              <a:xfrm>
                <a:off x="237" y="1133"/>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599" name="Rectangle 474"/>
              <p:cNvSpPr>
                <a:spLocks noChangeArrowheads="1"/>
              </p:cNvSpPr>
              <p:nvPr/>
            </p:nvSpPr>
            <p:spPr bwMode="auto">
              <a:xfrm>
                <a:off x="248" y="1149"/>
                <a:ext cx="411" cy="70"/>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56600" name="Rectangle 475"/>
              <p:cNvSpPr>
                <a:spLocks noChangeArrowheads="1"/>
              </p:cNvSpPr>
              <p:nvPr/>
            </p:nvSpPr>
            <p:spPr bwMode="auto">
              <a:xfrm>
                <a:off x="237" y="1289"/>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601" name="Rectangle 476"/>
              <p:cNvSpPr>
                <a:spLocks noChangeArrowheads="1"/>
              </p:cNvSpPr>
              <p:nvPr/>
            </p:nvSpPr>
            <p:spPr bwMode="auto">
              <a:xfrm>
                <a:off x="302" y="1309"/>
                <a:ext cx="37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56602" name="Rectangle 477"/>
              <p:cNvSpPr>
                <a:spLocks noChangeArrowheads="1"/>
              </p:cNvSpPr>
              <p:nvPr/>
            </p:nvSpPr>
            <p:spPr bwMode="auto">
              <a:xfrm>
                <a:off x="237" y="145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603" name="Rectangle 478"/>
              <p:cNvSpPr>
                <a:spLocks noChangeArrowheads="1"/>
              </p:cNvSpPr>
              <p:nvPr/>
            </p:nvSpPr>
            <p:spPr bwMode="auto">
              <a:xfrm>
                <a:off x="280" y="1460"/>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56604" name="Line 479"/>
              <p:cNvSpPr>
                <a:spLocks noChangeShapeType="1"/>
              </p:cNvSpPr>
              <p:nvPr/>
            </p:nvSpPr>
            <p:spPr bwMode="auto">
              <a:xfrm flipH="1">
                <a:off x="679" y="1186"/>
                <a:ext cx="210" cy="1"/>
              </a:xfrm>
              <a:prstGeom prst="line">
                <a:avLst/>
              </a:prstGeom>
              <a:noFill/>
              <a:ln w="0">
                <a:solidFill>
                  <a:srgbClr val="000000"/>
                </a:solidFill>
                <a:round/>
                <a:headEnd/>
                <a:tailEnd/>
              </a:ln>
            </p:spPr>
            <p:txBody>
              <a:bodyPr/>
              <a:lstStyle/>
              <a:p>
                <a:endParaRPr lang="en-US"/>
              </a:p>
            </p:txBody>
          </p:sp>
          <p:sp>
            <p:nvSpPr>
              <p:cNvPr id="56605" name="Freeform 480"/>
              <p:cNvSpPr>
                <a:spLocks/>
              </p:cNvSpPr>
              <p:nvPr/>
            </p:nvSpPr>
            <p:spPr bwMode="auto">
              <a:xfrm>
                <a:off x="845" y="1165"/>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56606" name="Freeform 481"/>
              <p:cNvSpPr>
                <a:spLocks/>
              </p:cNvSpPr>
              <p:nvPr/>
            </p:nvSpPr>
            <p:spPr bwMode="auto">
              <a:xfrm>
                <a:off x="679" y="1165"/>
                <a:ext cx="43" cy="43"/>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56607" name="Line 482"/>
              <p:cNvSpPr>
                <a:spLocks noChangeShapeType="1"/>
              </p:cNvSpPr>
              <p:nvPr/>
            </p:nvSpPr>
            <p:spPr bwMode="auto">
              <a:xfrm flipH="1">
                <a:off x="679" y="1348"/>
                <a:ext cx="210" cy="1"/>
              </a:xfrm>
              <a:prstGeom prst="line">
                <a:avLst/>
              </a:prstGeom>
              <a:noFill/>
              <a:ln w="0">
                <a:solidFill>
                  <a:srgbClr val="000000"/>
                </a:solidFill>
                <a:round/>
                <a:headEnd/>
                <a:tailEnd/>
              </a:ln>
            </p:spPr>
            <p:txBody>
              <a:bodyPr/>
              <a:lstStyle/>
              <a:p>
                <a:endParaRPr lang="en-US"/>
              </a:p>
            </p:txBody>
          </p:sp>
          <p:sp>
            <p:nvSpPr>
              <p:cNvPr id="56608" name="Freeform 483"/>
              <p:cNvSpPr>
                <a:spLocks/>
              </p:cNvSpPr>
              <p:nvPr/>
            </p:nvSpPr>
            <p:spPr bwMode="auto">
              <a:xfrm>
                <a:off x="845" y="1321"/>
                <a:ext cx="44" cy="48"/>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56609" name="Freeform 484"/>
              <p:cNvSpPr>
                <a:spLocks/>
              </p:cNvSpPr>
              <p:nvPr/>
            </p:nvSpPr>
            <p:spPr bwMode="auto">
              <a:xfrm>
                <a:off x="679" y="1321"/>
                <a:ext cx="43" cy="48"/>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6610" name="Line 485"/>
              <p:cNvSpPr>
                <a:spLocks noChangeShapeType="1"/>
              </p:cNvSpPr>
              <p:nvPr/>
            </p:nvSpPr>
            <p:spPr bwMode="auto">
              <a:xfrm flipH="1">
                <a:off x="679" y="1692"/>
                <a:ext cx="210" cy="1"/>
              </a:xfrm>
              <a:prstGeom prst="line">
                <a:avLst/>
              </a:prstGeom>
              <a:noFill/>
              <a:ln w="0">
                <a:solidFill>
                  <a:srgbClr val="000000"/>
                </a:solidFill>
                <a:round/>
                <a:headEnd/>
                <a:tailEnd/>
              </a:ln>
            </p:spPr>
            <p:txBody>
              <a:bodyPr/>
              <a:lstStyle/>
              <a:p>
                <a:endParaRPr lang="en-US"/>
              </a:p>
            </p:txBody>
          </p:sp>
          <p:sp>
            <p:nvSpPr>
              <p:cNvPr id="56611" name="Freeform 486"/>
              <p:cNvSpPr>
                <a:spLocks/>
              </p:cNvSpPr>
              <p:nvPr/>
            </p:nvSpPr>
            <p:spPr bwMode="auto">
              <a:xfrm>
                <a:off x="845" y="1670"/>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6612" name="Freeform 487"/>
              <p:cNvSpPr>
                <a:spLocks/>
              </p:cNvSpPr>
              <p:nvPr/>
            </p:nvSpPr>
            <p:spPr bwMode="auto">
              <a:xfrm>
                <a:off x="679" y="1670"/>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6613" name="Rectangle 488"/>
              <p:cNvSpPr>
                <a:spLocks noChangeArrowheads="1"/>
              </p:cNvSpPr>
              <p:nvPr/>
            </p:nvSpPr>
            <p:spPr bwMode="auto">
              <a:xfrm>
                <a:off x="442" y="616"/>
                <a:ext cx="695"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6614" name="Freeform 489"/>
              <p:cNvSpPr>
                <a:spLocks/>
              </p:cNvSpPr>
              <p:nvPr/>
            </p:nvSpPr>
            <p:spPr bwMode="auto">
              <a:xfrm>
                <a:off x="1185" y="934"/>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6615" name="Freeform 490"/>
              <p:cNvSpPr>
                <a:spLocks/>
              </p:cNvSpPr>
              <p:nvPr/>
            </p:nvSpPr>
            <p:spPr bwMode="auto">
              <a:xfrm>
                <a:off x="1185" y="961"/>
                <a:ext cx="21" cy="37"/>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6616" name="Rectangle 491"/>
              <p:cNvSpPr>
                <a:spLocks noChangeArrowheads="1"/>
              </p:cNvSpPr>
              <p:nvPr/>
            </p:nvSpPr>
            <p:spPr bwMode="auto">
              <a:xfrm>
                <a:off x="1147" y="961"/>
                <a:ext cx="38"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617" name="Freeform 492"/>
              <p:cNvSpPr>
                <a:spLocks/>
              </p:cNvSpPr>
              <p:nvPr/>
            </p:nvSpPr>
            <p:spPr bwMode="auto">
              <a:xfrm>
                <a:off x="1056" y="934"/>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6618" name="Freeform 493"/>
              <p:cNvSpPr>
                <a:spLocks/>
              </p:cNvSpPr>
              <p:nvPr/>
            </p:nvSpPr>
            <p:spPr bwMode="auto">
              <a:xfrm>
                <a:off x="1131" y="961"/>
                <a:ext cx="16" cy="37"/>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6619" name="Rectangle 494"/>
              <p:cNvSpPr>
                <a:spLocks noChangeArrowheads="1"/>
              </p:cNvSpPr>
              <p:nvPr/>
            </p:nvSpPr>
            <p:spPr bwMode="auto">
              <a:xfrm>
                <a:off x="1901"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6620" name="Rectangle 495"/>
              <p:cNvSpPr>
                <a:spLocks noChangeArrowheads="1"/>
              </p:cNvSpPr>
              <p:nvPr/>
            </p:nvSpPr>
            <p:spPr bwMode="auto">
              <a:xfrm>
                <a:off x="1901"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6621" name="Rectangle 496"/>
              <p:cNvSpPr>
                <a:spLocks noChangeArrowheads="1"/>
              </p:cNvSpPr>
              <p:nvPr/>
            </p:nvSpPr>
            <p:spPr bwMode="auto">
              <a:xfrm rot="-5400000">
                <a:off x="1938" y="3357"/>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6622" name="Rectangle 497"/>
              <p:cNvSpPr>
                <a:spLocks noChangeArrowheads="1"/>
              </p:cNvSpPr>
              <p:nvPr/>
            </p:nvSpPr>
            <p:spPr bwMode="auto">
              <a:xfrm rot="-5400000">
                <a:off x="1936" y="3301"/>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6623" name="Rectangle 498"/>
              <p:cNvSpPr>
                <a:spLocks noChangeArrowheads="1"/>
              </p:cNvSpPr>
              <p:nvPr/>
            </p:nvSpPr>
            <p:spPr bwMode="auto">
              <a:xfrm rot="-5400000">
                <a:off x="1957" y="326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6624" name="Rectangle 499"/>
              <p:cNvSpPr>
                <a:spLocks noChangeArrowheads="1"/>
              </p:cNvSpPr>
              <p:nvPr/>
            </p:nvSpPr>
            <p:spPr bwMode="auto">
              <a:xfrm rot="-5400000">
                <a:off x="1936" y="3215"/>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6625" name="Rectangle 500"/>
              <p:cNvSpPr>
                <a:spLocks noChangeArrowheads="1"/>
              </p:cNvSpPr>
              <p:nvPr/>
            </p:nvSpPr>
            <p:spPr bwMode="auto">
              <a:xfrm rot="-5400000">
                <a:off x="1957" y="3172"/>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6626" name="Rectangle 501"/>
              <p:cNvSpPr>
                <a:spLocks noChangeArrowheads="1"/>
              </p:cNvSpPr>
              <p:nvPr/>
            </p:nvSpPr>
            <p:spPr bwMode="auto">
              <a:xfrm rot="-5400000">
                <a:off x="1957" y="3150"/>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6627" name="Rectangle 502"/>
              <p:cNvSpPr>
                <a:spLocks noChangeArrowheads="1"/>
              </p:cNvSpPr>
              <p:nvPr/>
            </p:nvSpPr>
            <p:spPr bwMode="auto">
              <a:xfrm rot="-5400000">
                <a:off x="1946" y="306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6628" name="Rectangle 504"/>
              <p:cNvSpPr>
                <a:spLocks noChangeArrowheads="1"/>
              </p:cNvSpPr>
              <p:nvPr/>
            </p:nvSpPr>
            <p:spPr bwMode="auto">
              <a:xfrm>
                <a:off x="1093" y="3020"/>
                <a:ext cx="156"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6629" name="Rectangle 505"/>
              <p:cNvSpPr>
                <a:spLocks noChangeArrowheads="1"/>
              </p:cNvSpPr>
              <p:nvPr/>
            </p:nvSpPr>
            <p:spPr bwMode="auto">
              <a:xfrm>
                <a:off x="1093" y="3020"/>
                <a:ext cx="156"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6630" name="Rectangle 506"/>
              <p:cNvSpPr>
                <a:spLocks noChangeArrowheads="1"/>
              </p:cNvSpPr>
              <p:nvPr/>
            </p:nvSpPr>
            <p:spPr bwMode="auto">
              <a:xfrm rot="-5400000">
                <a:off x="1134" y="3346"/>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6631" name="Rectangle 507"/>
              <p:cNvSpPr>
                <a:spLocks noChangeArrowheads="1"/>
              </p:cNvSpPr>
              <p:nvPr/>
            </p:nvSpPr>
            <p:spPr bwMode="auto">
              <a:xfrm rot="-5400000">
                <a:off x="1132" y="3291"/>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6632" name="Rectangle 508"/>
              <p:cNvSpPr>
                <a:spLocks noChangeArrowheads="1"/>
              </p:cNvSpPr>
              <p:nvPr/>
            </p:nvSpPr>
            <p:spPr bwMode="auto">
              <a:xfrm rot="-5400000">
                <a:off x="1153" y="325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6633" name="Rectangle 509"/>
              <p:cNvSpPr>
                <a:spLocks noChangeArrowheads="1"/>
              </p:cNvSpPr>
              <p:nvPr/>
            </p:nvSpPr>
            <p:spPr bwMode="auto">
              <a:xfrm rot="-5400000">
                <a:off x="1140" y="3213"/>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6634" name="Rectangle 510"/>
              <p:cNvSpPr>
                <a:spLocks noChangeArrowheads="1"/>
              </p:cNvSpPr>
              <p:nvPr/>
            </p:nvSpPr>
            <p:spPr bwMode="auto">
              <a:xfrm rot="-5400000">
                <a:off x="1153" y="318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6635" name="Rectangle 511"/>
              <p:cNvSpPr>
                <a:spLocks noChangeArrowheads="1"/>
              </p:cNvSpPr>
              <p:nvPr/>
            </p:nvSpPr>
            <p:spPr bwMode="auto">
              <a:xfrm rot="-5400000">
                <a:off x="1153" y="3161"/>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6636" name="Rectangle 512"/>
              <p:cNvSpPr>
                <a:spLocks noChangeArrowheads="1"/>
              </p:cNvSpPr>
              <p:nvPr/>
            </p:nvSpPr>
            <p:spPr bwMode="auto">
              <a:xfrm rot="-5400000">
                <a:off x="1142" y="3076"/>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6637" name="Rectangle 514"/>
              <p:cNvSpPr>
                <a:spLocks noChangeArrowheads="1"/>
              </p:cNvSpPr>
              <p:nvPr/>
            </p:nvSpPr>
            <p:spPr bwMode="auto">
              <a:xfrm>
                <a:off x="1292" y="3020"/>
                <a:ext cx="162" cy="54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638" name="Rectangle 515"/>
              <p:cNvSpPr>
                <a:spLocks noChangeArrowheads="1"/>
              </p:cNvSpPr>
              <p:nvPr/>
            </p:nvSpPr>
            <p:spPr bwMode="auto">
              <a:xfrm rot="-5400000">
                <a:off x="1327" y="3296"/>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6639" name="Rectangle 516"/>
              <p:cNvSpPr>
                <a:spLocks noChangeArrowheads="1"/>
              </p:cNvSpPr>
              <p:nvPr/>
            </p:nvSpPr>
            <p:spPr bwMode="auto">
              <a:xfrm rot="-5400000">
                <a:off x="1329" y="3239"/>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6640" name="Rectangle 517"/>
              <p:cNvSpPr>
                <a:spLocks noChangeArrowheads="1"/>
              </p:cNvSpPr>
              <p:nvPr/>
            </p:nvSpPr>
            <p:spPr bwMode="auto">
              <a:xfrm rot="-5400000">
                <a:off x="1327" y="3178"/>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6641" name="Rectangle 518"/>
              <p:cNvSpPr>
                <a:spLocks noChangeArrowheads="1"/>
              </p:cNvSpPr>
              <p:nvPr/>
            </p:nvSpPr>
            <p:spPr bwMode="auto">
              <a:xfrm rot="-5400000">
                <a:off x="1332" y="3118"/>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6642" name="Rectangle 519"/>
              <p:cNvSpPr>
                <a:spLocks noChangeArrowheads="1"/>
              </p:cNvSpPr>
              <p:nvPr/>
            </p:nvSpPr>
            <p:spPr bwMode="auto">
              <a:xfrm>
                <a:off x="1696"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6643" name="Rectangle 520"/>
              <p:cNvSpPr>
                <a:spLocks noChangeArrowheads="1"/>
              </p:cNvSpPr>
              <p:nvPr/>
            </p:nvSpPr>
            <p:spPr bwMode="auto">
              <a:xfrm>
                <a:off x="1696"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6644" name="Rectangle 521"/>
              <p:cNvSpPr>
                <a:spLocks noChangeArrowheads="1"/>
              </p:cNvSpPr>
              <p:nvPr/>
            </p:nvSpPr>
            <p:spPr bwMode="auto">
              <a:xfrm rot="-5400000">
                <a:off x="1709" y="3387"/>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56645" name="Rectangle 522"/>
              <p:cNvSpPr>
                <a:spLocks noChangeArrowheads="1"/>
              </p:cNvSpPr>
              <p:nvPr/>
            </p:nvSpPr>
            <p:spPr bwMode="auto">
              <a:xfrm rot="-5400000">
                <a:off x="1712" y="3347"/>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6646" name="Rectangle 523"/>
              <p:cNvSpPr>
                <a:spLocks noChangeArrowheads="1"/>
              </p:cNvSpPr>
              <p:nvPr/>
            </p:nvSpPr>
            <p:spPr bwMode="auto">
              <a:xfrm rot="-5400000">
                <a:off x="1712" y="3304"/>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6647" name="Rectangle 524"/>
              <p:cNvSpPr>
                <a:spLocks noChangeArrowheads="1"/>
              </p:cNvSpPr>
              <p:nvPr/>
            </p:nvSpPr>
            <p:spPr bwMode="auto">
              <a:xfrm rot="-5400000">
                <a:off x="1723" y="327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a:t>
                </a:r>
                <a:endParaRPr lang="en-US" sz="1800">
                  <a:solidFill>
                    <a:srgbClr val="000000"/>
                  </a:solidFill>
                </a:endParaRPr>
              </a:p>
            </p:txBody>
          </p:sp>
          <p:sp>
            <p:nvSpPr>
              <p:cNvPr id="56648" name="Rectangle 525"/>
              <p:cNvSpPr>
                <a:spLocks noChangeArrowheads="1"/>
              </p:cNvSpPr>
              <p:nvPr/>
            </p:nvSpPr>
            <p:spPr bwMode="auto">
              <a:xfrm rot="-5400000">
                <a:off x="1723" y="3261"/>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6649" name="Rectangle 526"/>
              <p:cNvSpPr>
                <a:spLocks noChangeArrowheads="1"/>
              </p:cNvSpPr>
              <p:nvPr/>
            </p:nvSpPr>
            <p:spPr bwMode="auto">
              <a:xfrm rot="-5400000">
                <a:off x="1715" y="3232"/>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6650" name="Rectangle 527"/>
              <p:cNvSpPr>
                <a:spLocks noChangeArrowheads="1"/>
              </p:cNvSpPr>
              <p:nvPr/>
            </p:nvSpPr>
            <p:spPr bwMode="auto">
              <a:xfrm rot="-5400000">
                <a:off x="1715" y="3199"/>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56651" name="Rectangle 528"/>
              <p:cNvSpPr>
                <a:spLocks noChangeArrowheads="1"/>
              </p:cNvSpPr>
              <p:nvPr/>
            </p:nvSpPr>
            <p:spPr bwMode="auto">
              <a:xfrm rot="-5400000">
                <a:off x="1723" y="3170"/>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a:t>
                </a:r>
                <a:endParaRPr lang="en-US" sz="1800">
                  <a:solidFill>
                    <a:srgbClr val="000000"/>
                  </a:solidFill>
                </a:endParaRPr>
              </a:p>
            </p:txBody>
          </p:sp>
          <p:sp>
            <p:nvSpPr>
              <p:cNvPr id="56652" name="Rectangle 529"/>
              <p:cNvSpPr>
                <a:spLocks noChangeArrowheads="1"/>
              </p:cNvSpPr>
              <p:nvPr/>
            </p:nvSpPr>
            <p:spPr bwMode="auto">
              <a:xfrm rot="-5400000">
                <a:off x="1723" y="3148"/>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6653" name="Rectangle 530"/>
              <p:cNvSpPr>
                <a:spLocks noChangeArrowheads="1"/>
              </p:cNvSpPr>
              <p:nvPr/>
            </p:nvSpPr>
            <p:spPr bwMode="auto">
              <a:xfrm rot="-5400000">
                <a:off x="1712" y="3121"/>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56654" name="Rectangle 531"/>
              <p:cNvSpPr>
                <a:spLocks noChangeArrowheads="1"/>
              </p:cNvSpPr>
              <p:nvPr/>
            </p:nvSpPr>
            <p:spPr bwMode="auto">
              <a:xfrm rot="-5400000">
                <a:off x="1712" y="3078"/>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n</a:t>
                </a:r>
                <a:endParaRPr lang="en-US" sz="1800">
                  <a:solidFill>
                    <a:srgbClr val="000000"/>
                  </a:solidFill>
                </a:endParaRPr>
              </a:p>
            </p:txBody>
          </p:sp>
          <p:sp>
            <p:nvSpPr>
              <p:cNvPr id="56655" name="Rectangle 532"/>
              <p:cNvSpPr>
                <a:spLocks noChangeArrowheads="1"/>
              </p:cNvSpPr>
              <p:nvPr/>
            </p:nvSpPr>
            <p:spPr bwMode="auto">
              <a:xfrm rot="-5400000">
                <a:off x="1723" y="3052"/>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56656" name="Rectangle 533"/>
              <p:cNvSpPr>
                <a:spLocks noChangeArrowheads="1"/>
              </p:cNvSpPr>
              <p:nvPr/>
            </p:nvSpPr>
            <p:spPr bwMode="auto">
              <a:xfrm rot="-5400000">
                <a:off x="1779" y="3376"/>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6657" name="Rectangle 534"/>
              <p:cNvSpPr>
                <a:spLocks noChangeArrowheads="1"/>
              </p:cNvSpPr>
              <p:nvPr/>
            </p:nvSpPr>
            <p:spPr bwMode="auto">
              <a:xfrm rot="-5400000">
                <a:off x="1782" y="3336"/>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6658" name="Rectangle 535"/>
              <p:cNvSpPr>
                <a:spLocks noChangeArrowheads="1"/>
              </p:cNvSpPr>
              <p:nvPr/>
            </p:nvSpPr>
            <p:spPr bwMode="auto">
              <a:xfrm rot="-5400000">
                <a:off x="1785" y="3302"/>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a:t>
                </a:r>
                <a:endParaRPr lang="en-US" sz="1800">
                  <a:solidFill>
                    <a:srgbClr val="000000"/>
                  </a:solidFill>
                </a:endParaRPr>
              </a:p>
            </p:txBody>
          </p:sp>
          <p:sp>
            <p:nvSpPr>
              <p:cNvPr id="56659" name="Rectangle 536"/>
              <p:cNvSpPr>
                <a:spLocks noChangeArrowheads="1"/>
              </p:cNvSpPr>
              <p:nvPr/>
            </p:nvSpPr>
            <p:spPr bwMode="auto">
              <a:xfrm rot="-5400000">
                <a:off x="1785" y="3264"/>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6660" name="Rectangle 537"/>
              <p:cNvSpPr>
                <a:spLocks noChangeArrowheads="1"/>
              </p:cNvSpPr>
              <p:nvPr/>
            </p:nvSpPr>
            <p:spPr bwMode="auto">
              <a:xfrm rot="-5400000">
                <a:off x="1793" y="3240"/>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6661" name="Rectangle 538"/>
              <p:cNvSpPr>
                <a:spLocks noChangeArrowheads="1"/>
              </p:cNvSpPr>
              <p:nvPr/>
            </p:nvSpPr>
            <p:spPr bwMode="auto">
              <a:xfrm rot="-5400000">
                <a:off x="1793" y="3218"/>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f</a:t>
                </a:r>
                <a:endParaRPr lang="en-US" sz="1800">
                  <a:solidFill>
                    <a:srgbClr val="000000"/>
                  </a:solidFill>
                </a:endParaRPr>
              </a:p>
            </p:txBody>
          </p:sp>
          <p:sp>
            <p:nvSpPr>
              <p:cNvPr id="56662" name="Rectangle 539"/>
              <p:cNvSpPr>
                <a:spLocks noChangeArrowheads="1"/>
              </p:cNvSpPr>
              <p:nvPr/>
            </p:nvSpPr>
            <p:spPr bwMode="auto">
              <a:xfrm rot="-5400000">
                <a:off x="1793" y="319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6663" name="Rectangle 540"/>
              <p:cNvSpPr>
                <a:spLocks noChangeArrowheads="1"/>
              </p:cNvSpPr>
              <p:nvPr/>
            </p:nvSpPr>
            <p:spPr bwMode="auto">
              <a:xfrm rot="-5400000">
                <a:off x="1785" y="3173"/>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6664" name="Rectangle 541"/>
              <p:cNvSpPr>
                <a:spLocks noChangeArrowheads="1"/>
              </p:cNvSpPr>
              <p:nvPr/>
            </p:nvSpPr>
            <p:spPr bwMode="auto">
              <a:xfrm rot="-5400000">
                <a:off x="1793" y="3143"/>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a:t>
                </a:r>
                <a:endParaRPr lang="en-US" sz="1800">
                  <a:solidFill>
                    <a:srgbClr val="000000"/>
                  </a:solidFill>
                </a:endParaRPr>
              </a:p>
            </p:txBody>
          </p:sp>
          <p:sp>
            <p:nvSpPr>
              <p:cNvPr id="56665" name="Rectangle 542"/>
              <p:cNvSpPr>
                <a:spLocks noChangeArrowheads="1"/>
              </p:cNvSpPr>
              <p:nvPr/>
            </p:nvSpPr>
            <p:spPr bwMode="auto">
              <a:xfrm rot="-5400000">
                <a:off x="1793" y="312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6666" name="Rectangle 543"/>
              <p:cNvSpPr>
                <a:spLocks noChangeArrowheads="1"/>
              </p:cNvSpPr>
              <p:nvPr/>
            </p:nvSpPr>
            <p:spPr bwMode="auto">
              <a:xfrm rot="-5400000">
                <a:off x="1793" y="3111"/>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56667" name="Rectangle 544"/>
              <p:cNvSpPr>
                <a:spLocks noChangeArrowheads="1"/>
              </p:cNvSpPr>
              <p:nvPr/>
            </p:nvSpPr>
            <p:spPr bwMode="auto">
              <a:xfrm rot="-5400000">
                <a:off x="1776" y="3072"/>
                <a:ext cx="8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56668" name="Rectangle 545"/>
              <p:cNvSpPr>
                <a:spLocks noChangeArrowheads="1"/>
              </p:cNvSpPr>
              <p:nvPr/>
            </p:nvSpPr>
            <p:spPr bwMode="auto">
              <a:xfrm>
                <a:off x="1497" y="3020"/>
                <a:ext cx="162"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6669" name="Rectangle 546"/>
              <p:cNvSpPr>
                <a:spLocks noChangeArrowheads="1"/>
              </p:cNvSpPr>
              <p:nvPr/>
            </p:nvSpPr>
            <p:spPr bwMode="auto">
              <a:xfrm>
                <a:off x="1497" y="3020"/>
                <a:ext cx="162"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6670" name="Rectangle 547"/>
              <p:cNvSpPr>
                <a:spLocks noChangeArrowheads="1"/>
              </p:cNvSpPr>
              <p:nvPr/>
            </p:nvSpPr>
            <p:spPr bwMode="auto">
              <a:xfrm rot="-5400000">
                <a:off x="1534" y="3250"/>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6671" name="Rectangle 548"/>
              <p:cNvSpPr>
                <a:spLocks noChangeArrowheads="1"/>
              </p:cNvSpPr>
              <p:nvPr/>
            </p:nvSpPr>
            <p:spPr bwMode="auto">
              <a:xfrm rot="-5400000">
                <a:off x="1534" y="3191"/>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6672" name="Rectangle 549"/>
              <p:cNvSpPr>
                <a:spLocks noChangeArrowheads="1"/>
              </p:cNvSpPr>
              <p:nvPr/>
            </p:nvSpPr>
            <p:spPr bwMode="auto">
              <a:xfrm rot="-5400000">
                <a:off x="1553" y="3156"/>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6673" name="Rectangle 550"/>
              <p:cNvSpPr>
                <a:spLocks noChangeArrowheads="1"/>
              </p:cNvSpPr>
              <p:nvPr/>
            </p:nvSpPr>
            <p:spPr bwMode="auto">
              <a:xfrm>
                <a:off x="889"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6674" name="Rectangle 551"/>
              <p:cNvSpPr>
                <a:spLocks noChangeArrowheads="1"/>
              </p:cNvSpPr>
              <p:nvPr/>
            </p:nvSpPr>
            <p:spPr bwMode="auto">
              <a:xfrm>
                <a:off x="889"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6675" name="Rectangle 552"/>
              <p:cNvSpPr>
                <a:spLocks noChangeArrowheads="1"/>
              </p:cNvSpPr>
              <p:nvPr/>
            </p:nvSpPr>
            <p:spPr bwMode="auto">
              <a:xfrm rot="-5400000">
                <a:off x="943" y="3258"/>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6676" name="Rectangle 553"/>
              <p:cNvSpPr>
                <a:spLocks noChangeArrowheads="1"/>
              </p:cNvSpPr>
              <p:nvPr/>
            </p:nvSpPr>
            <p:spPr bwMode="auto">
              <a:xfrm rot="-5400000">
                <a:off x="922" y="3183"/>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6677" name="Rectangle 554"/>
              <p:cNvSpPr>
                <a:spLocks noChangeArrowheads="1"/>
              </p:cNvSpPr>
              <p:nvPr/>
            </p:nvSpPr>
            <p:spPr bwMode="auto">
              <a:xfrm rot="-5400000">
                <a:off x="920" y="3255"/>
                <a:ext cx="60" cy="81"/>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6678" name="Freeform 555"/>
              <p:cNvSpPr>
                <a:spLocks/>
              </p:cNvSpPr>
              <p:nvPr/>
            </p:nvSpPr>
            <p:spPr bwMode="auto">
              <a:xfrm>
                <a:off x="1896" y="2498"/>
                <a:ext cx="75" cy="70"/>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6679" name="Freeform 556"/>
              <p:cNvSpPr>
                <a:spLocks/>
              </p:cNvSpPr>
              <p:nvPr/>
            </p:nvSpPr>
            <p:spPr bwMode="auto">
              <a:xfrm>
                <a:off x="1928" y="2552"/>
                <a:ext cx="16" cy="11"/>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680" name="Rectangle 557"/>
              <p:cNvSpPr>
                <a:spLocks noChangeArrowheads="1"/>
              </p:cNvSpPr>
              <p:nvPr/>
            </p:nvSpPr>
            <p:spPr bwMode="auto">
              <a:xfrm>
                <a:off x="1928"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681" name="Freeform 558"/>
              <p:cNvSpPr>
                <a:spLocks/>
              </p:cNvSpPr>
              <p:nvPr/>
            </p:nvSpPr>
            <p:spPr bwMode="auto">
              <a:xfrm>
                <a:off x="1896" y="2939"/>
                <a:ext cx="75" cy="70"/>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6682" name="Freeform 559"/>
              <p:cNvSpPr>
                <a:spLocks/>
              </p:cNvSpPr>
              <p:nvPr/>
            </p:nvSpPr>
            <p:spPr bwMode="auto">
              <a:xfrm>
                <a:off x="1928" y="2950"/>
                <a:ext cx="16" cy="5"/>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683" name="Freeform 560"/>
              <p:cNvSpPr>
                <a:spLocks/>
              </p:cNvSpPr>
              <p:nvPr/>
            </p:nvSpPr>
            <p:spPr bwMode="auto">
              <a:xfrm>
                <a:off x="1696" y="2498"/>
                <a:ext cx="70" cy="70"/>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6684" name="Freeform 561"/>
              <p:cNvSpPr>
                <a:spLocks/>
              </p:cNvSpPr>
              <p:nvPr/>
            </p:nvSpPr>
            <p:spPr bwMode="auto">
              <a:xfrm>
                <a:off x="1723" y="2552"/>
                <a:ext cx="16" cy="11"/>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685" name="Rectangle 562"/>
              <p:cNvSpPr>
                <a:spLocks noChangeArrowheads="1"/>
              </p:cNvSpPr>
              <p:nvPr/>
            </p:nvSpPr>
            <p:spPr bwMode="auto">
              <a:xfrm>
                <a:off x="172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686" name="Freeform 563"/>
              <p:cNvSpPr>
                <a:spLocks/>
              </p:cNvSpPr>
              <p:nvPr/>
            </p:nvSpPr>
            <p:spPr bwMode="auto">
              <a:xfrm>
                <a:off x="1696" y="2939"/>
                <a:ext cx="70" cy="70"/>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6687" name="Freeform 564"/>
              <p:cNvSpPr>
                <a:spLocks/>
              </p:cNvSpPr>
              <p:nvPr/>
            </p:nvSpPr>
            <p:spPr bwMode="auto">
              <a:xfrm>
                <a:off x="1723" y="2950"/>
                <a:ext cx="16" cy="5"/>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6688" name="Line 565"/>
              <p:cNvSpPr>
                <a:spLocks noChangeShapeType="1"/>
              </p:cNvSpPr>
              <p:nvPr/>
            </p:nvSpPr>
            <p:spPr bwMode="auto">
              <a:xfrm>
                <a:off x="1573" y="2498"/>
                <a:ext cx="1" cy="511"/>
              </a:xfrm>
              <a:prstGeom prst="line">
                <a:avLst/>
              </a:prstGeom>
              <a:noFill/>
              <a:ln w="0">
                <a:solidFill>
                  <a:srgbClr val="000000"/>
                </a:solidFill>
                <a:round/>
                <a:headEnd/>
                <a:tailEnd/>
              </a:ln>
            </p:spPr>
            <p:txBody>
              <a:bodyPr/>
              <a:lstStyle/>
              <a:p>
                <a:endParaRPr lang="en-US"/>
              </a:p>
            </p:txBody>
          </p:sp>
          <p:sp>
            <p:nvSpPr>
              <p:cNvPr id="56689" name="Freeform 566"/>
              <p:cNvSpPr>
                <a:spLocks/>
              </p:cNvSpPr>
              <p:nvPr/>
            </p:nvSpPr>
            <p:spPr bwMode="auto">
              <a:xfrm>
                <a:off x="1551" y="2498"/>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6690" name="Freeform 567"/>
              <p:cNvSpPr>
                <a:spLocks/>
              </p:cNvSpPr>
              <p:nvPr/>
            </p:nvSpPr>
            <p:spPr bwMode="auto">
              <a:xfrm>
                <a:off x="1551"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6691" name="Line 568"/>
              <p:cNvSpPr>
                <a:spLocks noChangeShapeType="1"/>
              </p:cNvSpPr>
              <p:nvPr/>
            </p:nvSpPr>
            <p:spPr bwMode="auto">
              <a:xfrm>
                <a:off x="1373" y="2498"/>
                <a:ext cx="1" cy="511"/>
              </a:xfrm>
              <a:prstGeom prst="line">
                <a:avLst/>
              </a:prstGeom>
              <a:noFill/>
              <a:ln w="0">
                <a:solidFill>
                  <a:srgbClr val="000000"/>
                </a:solidFill>
                <a:round/>
                <a:headEnd/>
                <a:tailEnd/>
              </a:ln>
            </p:spPr>
            <p:txBody>
              <a:bodyPr/>
              <a:lstStyle/>
              <a:p>
                <a:endParaRPr lang="en-US"/>
              </a:p>
            </p:txBody>
          </p:sp>
          <p:sp>
            <p:nvSpPr>
              <p:cNvPr id="56692" name="Freeform 569"/>
              <p:cNvSpPr>
                <a:spLocks/>
              </p:cNvSpPr>
              <p:nvPr/>
            </p:nvSpPr>
            <p:spPr bwMode="auto">
              <a:xfrm>
                <a:off x="1352"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693" name="Freeform 570"/>
              <p:cNvSpPr>
                <a:spLocks/>
              </p:cNvSpPr>
              <p:nvPr/>
            </p:nvSpPr>
            <p:spPr bwMode="auto">
              <a:xfrm>
                <a:off x="1352"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694" name="Freeform 571"/>
              <p:cNvSpPr>
                <a:spLocks/>
              </p:cNvSpPr>
              <p:nvPr/>
            </p:nvSpPr>
            <p:spPr bwMode="auto">
              <a:xfrm>
                <a:off x="1131"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695" name="Freeform 572"/>
              <p:cNvSpPr>
                <a:spLocks/>
              </p:cNvSpPr>
              <p:nvPr/>
            </p:nvSpPr>
            <p:spPr bwMode="auto">
              <a:xfrm>
                <a:off x="1163" y="2552"/>
                <a:ext cx="16" cy="11"/>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696" name="Rectangle 573"/>
              <p:cNvSpPr>
                <a:spLocks noChangeArrowheads="1"/>
              </p:cNvSpPr>
              <p:nvPr/>
            </p:nvSpPr>
            <p:spPr bwMode="auto">
              <a:xfrm>
                <a:off x="116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697" name="Freeform 574"/>
              <p:cNvSpPr>
                <a:spLocks/>
              </p:cNvSpPr>
              <p:nvPr/>
            </p:nvSpPr>
            <p:spPr bwMode="auto">
              <a:xfrm>
                <a:off x="1131" y="2939"/>
                <a:ext cx="75" cy="70"/>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698" name="Freeform 575"/>
              <p:cNvSpPr>
                <a:spLocks/>
              </p:cNvSpPr>
              <p:nvPr/>
            </p:nvSpPr>
            <p:spPr bwMode="auto">
              <a:xfrm>
                <a:off x="1163" y="2950"/>
                <a:ext cx="16" cy="5"/>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699" name="Line 576"/>
              <p:cNvSpPr>
                <a:spLocks noChangeShapeType="1"/>
              </p:cNvSpPr>
              <p:nvPr/>
            </p:nvSpPr>
            <p:spPr bwMode="auto">
              <a:xfrm>
                <a:off x="969" y="2498"/>
                <a:ext cx="1" cy="511"/>
              </a:xfrm>
              <a:prstGeom prst="line">
                <a:avLst/>
              </a:prstGeom>
              <a:noFill/>
              <a:ln w="0">
                <a:solidFill>
                  <a:srgbClr val="000000"/>
                </a:solidFill>
                <a:round/>
                <a:headEnd/>
                <a:tailEnd/>
              </a:ln>
            </p:spPr>
            <p:txBody>
              <a:bodyPr/>
              <a:lstStyle/>
              <a:p>
                <a:endParaRPr lang="en-US"/>
              </a:p>
            </p:txBody>
          </p:sp>
          <p:sp>
            <p:nvSpPr>
              <p:cNvPr id="56700" name="Freeform 577"/>
              <p:cNvSpPr>
                <a:spLocks/>
              </p:cNvSpPr>
              <p:nvPr/>
            </p:nvSpPr>
            <p:spPr bwMode="auto">
              <a:xfrm>
                <a:off x="948"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701" name="Freeform 578"/>
              <p:cNvSpPr>
                <a:spLocks/>
              </p:cNvSpPr>
              <p:nvPr/>
            </p:nvSpPr>
            <p:spPr bwMode="auto">
              <a:xfrm>
                <a:off x="948"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702" name="Line 579"/>
              <p:cNvSpPr>
                <a:spLocks noChangeShapeType="1"/>
              </p:cNvSpPr>
              <p:nvPr/>
            </p:nvSpPr>
            <p:spPr bwMode="auto">
              <a:xfrm>
                <a:off x="210" y="595"/>
                <a:ext cx="70" cy="1"/>
              </a:xfrm>
              <a:prstGeom prst="line">
                <a:avLst/>
              </a:prstGeom>
              <a:noFill/>
              <a:ln w="0">
                <a:solidFill>
                  <a:srgbClr val="24211D"/>
                </a:solidFill>
                <a:round/>
                <a:headEnd/>
                <a:tailEnd/>
              </a:ln>
            </p:spPr>
            <p:txBody>
              <a:bodyPr/>
              <a:lstStyle/>
              <a:p>
                <a:endParaRPr lang="en-US"/>
              </a:p>
            </p:txBody>
          </p:sp>
          <p:sp>
            <p:nvSpPr>
              <p:cNvPr id="56703" name="Line 580"/>
              <p:cNvSpPr>
                <a:spLocks noChangeShapeType="1"/>
              </p:cNvSpPr>
              <p:nvPr/>
            </p:nvSpPr>
            <p:spPr bwMode="auto">
              <a:xfrm>
                <a:off x="318" y="595"/>
                <a:ext cx="70" cy="1"/>
              </a:xfrm>
              <a:prstGeom prst="line">
                <a:avLst/>
              </a:prstGeom>
              <a:noFill/>
              <a:ln w="0">
                <a:solidFill>
                  <a:srgbClr val="24211D"/>
                </a:solidFill>
                <a:round/>
                <a:headEnd/>
                <a:tailEnd/>
              </a:ln>
            </p:spPr>
            <p:txBody>
              <a:bodyPr/>
              <a:lstStyle/>
              <a:p>
                <a:endParaRPr lang="en-US"/>
              </a:p>
            </p:txBody>
          </p:sp>
          <p:sp>
            <p:nvSpPr>
              <p:cNvPr id="56704" name="Line 581"/>
              <p:cNvSpPr>
                <a:spLocks noChangeShapeType="1"/>
              </p:cNvSpPr>
              <p:nvPr/>
            </p:nvSpPr>
            <p:spPr bwMode="auto">
              <a:xfrm>
                <a:off x="425" y="595"/>
                <a:ext cx="70" cy="1"/>
              </a:xfrm>
              <a:prstGeom prst="line">
                <a:avLst/>
              </a:prstGeom>
              <a:noFill/>
              <a:ln w="0">
                <a:solidFill>
                  <a:srgbClr val="24211D"/>
                </a:solidFill>
                <a:round/>
                <a:headEnd/>
                <a:tailEnd/>
              </a:ln>
            </p:spPr>
            <p:txBody>
              <a:bodyPr/>
              <a:lstStyle/>
              <a:p>
                <a:endParaRPr lang="en-US"/>
              </a:p>
            </p:txBody>
          </p:sp>
          <p:sp>
            <p:nvSpPr>
              <p:cNvPr id="56705" name="Line 582"/>
              <p:cNvSpPr>
                <a:spLocks noChangeShapeType="1"/>
              </p:cNvSpPr>
              <p:nvPr/>
            </p:nvSpPr>
            <p:spPr bwMode="auto">
              <a:xfrm>
                <a:off x="533" y="595"/>
                <a:ext cx="70" cy="1"/>
              </a:xfrm>
              <a:prstGeom prst="line">
                <a:avLst/>
              </a:prstGeom>
              <a:noFill/>
              <a:ln w="0">
                <a:solidFill>
                  <a:srgbClr val="24211D"/>
                </a:solidFill>
                <a:round/>
                <a:headEnd/>
                <a:tailEnd/>
              </a:ln>
            </p:spPr>
            <p:txBody>
              <a:bodyPr/>
              <a:lstStyle/>
              <a:p>
                <a:endParaRPr lang="en-US"/>
              </a:p>
            </p:txBody>
          </p:sp>
          <p:sp>
            <p:nvSpPr>
              <p:cNvPr id="56706" name="Line 583"/>
              <p:cNvSpPr>
                <a:spLocks noChangeShapeType="1"/>
              </p:cNvSpPr>
              <p:nvPr/>
            </p:nvSpPr>
            <p:spPr bwMode="auto">
              <a:xfrm>
                <a:off x="641" y="595"/>
                <a:ext cx="70" cy="1"/>
              </a:xfrm>
              <a:prstGeom prst="line">
                <a:avLst/>
              </a:prstGeom>
              <a:noFill/>
              <a:ln w="0">
                <a:solidFill>
                  <a:srgbClr val="24211D"/>
                </a:solidFill>
                <a:round/>
                <a:headEnd/>
                <a:tailEnd/>
              </a:ln>
            </p:spPr>
            <p:txBody>
              <a:bodyPr/>
              <a:lstStyle/>
              <a:p>
                <a:endParaRPr lang="en-US"/>
              </a:p>
            </p:txBody>
          </p:sp>
          <p:sp>
            <p:nvSpPr>
              <p:cNvPr id="56707" name="Line 584"/>
              <p:cNvSpPr>
                <a:spLocks noChangeShapeType="1"/>
              </p:cNvSpPr>
              <p:nvPr/>
            </p:nvSpPr>
            <p:spPr bwMode="auto">
              <a:xfrm>
                <a:off x="749" y="595"/>
                <a:ext cx="70" cy="1"/>
              </a:xfrm>
              <a:prstGeom prst="line">
                <a:avLst/>
              </a:prstGeom>
              <a:noFill/>
              <a:ln w="0">
                <a:solidFill>
                  <a:srgbClr val="24211D"/>
                </a:solidFill>
                <a:round/>
                <a:headEnd/>
                <a:tailEnd/>
              </a:ln>
            </p:spPr>
            <p:txBody>
              <a:bodyPr/>
              <a:lstStyle/>
              <a:p>
                <a:endParaRPr lang="en-US"/>
              </a:p>
            </p:txBody>
          </p:sp>
          <p:sp>
            <p:nvSpPr>
              <p:cNvPr id="56708" name="Line 585"/>
              <p:cNvSpPr>
                <a:spLocks noChangeShapeType="1"/>
              </p:cNvSpPr>
              <p:nvPr/>
            </p:nvSpPr>
            <p:spPr bwMode="auto">
              <a:xfrm>
                <a:off x="856" y="595"/>
                <a:ext cx="70" cy="1"/>
              </a:xfrm>
              <a:prstGeom prst="line">
                <a:avLst/>
              </a:prstGeom>
              <a:noFill/>
              <a:ln w="0">
                <a:solidFill>
                  <a:srgbClr val="24211D"/>
                </a:solidFill>
                <a:round/>
                <a:headEnd/>
                <a:tailEnd/>
              </a:ln>
            </p:spPr>
            <p:txBody>
              <a:bodyPr/>
              <a:lstStyle/>
              <a:p>
                <a:endParaRPr lang="en-US"/>
              </a:p>
            </p:txBody>
          </p:sp>
          <p:sp>
            <p:nvSpPr>
              <p:cNvPr id="56709" name="Line 586"/>
              <p:cNvSpPr>
                <a:spLocks noChangeShapeType="1"/>
              </p:cNvSpPr>
              <p:nvPr/>
            </p:nvSpPr>
            <p:spPr bwMode="auto">
              <a:xfrm>
                <a:off x="964" y="595"/>
                <a:ext cx="70" cy="1"/>
              </a:xfrm>
              <a:prstGeom prst="line">
                <a:avLst/>
              </a:prstGeom>
              <a:noFill/>
              <a:ln w="0">
                <a:solidFill>
                  <a:srgbClr val="24211D"/>
                </a:solidFill>
                <a:round/>
                <a:headEnd/>
                <a:tailEnd/>
              </a:ln>
            </p:spPr>
            <p:txBody>
              <a:bodyPr/>
              <a:lstStyle/>
              <a:p>
                <a:endParaRPr lang="en-US"/>
              </a:p>
            </p:txBody>
          </p:sp>
          <p:sp>
            <p:nvSpPr>
              <p:cNvPr id="56710" name="Line 587"/>
              <p:cNvSpPr>
                <a:spLocks noChangeShapeType="1"/>
              </p:cNvSpPr>
              <p:nvPr/>
            </p:nvSpPr>
            <p:spPr bwMode="auto">
              <a:xfrm>
                <a:off x="1072" y="595"/>
                <a:ext cx="70" cy="1"/>
              </a:xfrm>
              <a:prstGeom prst="line">
                <a:avLst/>
              </a:prstGeom>
              <a:noFill/>
              <a:ln w="0">
                <a:solidFill>
                  <a:srgbClr val="24211D"/>
                </a:solidFill>
                <a:round/>
                <a:headEnd/>
                <a:tailEnd/>
              </a:ln>
            </p:spPr>
            <p:txBody>
              <a:bodyPr/>
              <a:lstStyle/>
              <a:p>
                <a:endParaRPr lang="en-US"/>
              </a:p>
            </p:txBody>
          </p:sp>
          <p:sp>
            <p:nvSpPr>
              <p:cNvPr id="56711" name="Line 588"/>
              <p:cNvSpPr>
                <a:spLocks noChangeShapeType="1"/>
              </p:cNvSpPr>
              <p:nvPr/>
            </p:nvSpPr>
            <p:spPr bwMode="auto">
              <a:xfrm>
                <a:off x="1179" y="595"/>
                <a:ext cx="70" cy="1"/>
              </a:xfrm>
              <a:prstGeom prst="line">
                <a:avLst/>
              </a:prstGeom>
              <a:noFill/>
              <a:ln w="0">
                <a:solidFill>
                  <a:srgbClr val="24211D"/>
                </a:solidFill>
                <a:round/>
                <a:headEnd/>
                <a:tailEnd/>
              </a:ln>
            </p:spPr>
            <p:txBody>
              <a:bodyPr/>
              <a:lstStyle/>
              <a:p>
                <a:endParaRPr lang="en-US"/>
              </a:p>
            </p:txBody>
          </p:sp>
          <p:sp>
            <p:nvSpPr>
              <p:cNvPr id="56712" name="Line 589"/>
              <p:cNvSpPr>
                <a:spLocks noChangeShapeType="1"/>
              </p:cNvSpPr>
              <p:nvPr/>
            </p:nvSpPr>
            <p:spPr bwMode="auto">
              <a:xfrm>
                <a:off x="1287" y="595"/>
                <a:ext cx="70" cy="1"/>
              </a:xfrm>
              <a:prstGeom prst="line">
                <a:avLst/>
              </a:prstGeom>
              <a:noFill/>
              <a:ln w="0">
                <a:solidFill>
                  <a:srgbClr val="24211D"/>
                </a:solidFill>
                <a:round/>
                <a:headEnd/>
                <a:tailEnd/>
              </a:ln>
            </p:spPr>
            <p:txBody>
              <a:bodyPr/>
              <a:lstStyle/>
              <a:p>
                <a:endParaRPr lang="en-US"/>
              </a:p>
            </p:txBody>
          </p:sp>
          <p:sp>
            <p:nvSpPr>
              <p:cNvPr id="56713" name="Line 590"/>
              <p:cNvSpPr>
                <a:spLocks noChangeShapeType="1"/>
              </p:cNvSpPr>
              <p:nvPr/>
            </p:nvSpPr>
            <p:spPr bwMode="auto">
              <a:xfrm>
                <a:off x="1395" y="595"/>
                <a:ext cx="70" cy="1"/>
              </a:xfrm>
              <a:prstGeom prst="line">
                <a:avLst/>
              </a:prstGeom>
              <a:noFill/>
              <a:ln w="0">
                <a:solidFill>
                  <a:srgbClr val="24211D"/>
                </a:solidFill>
                <a:round/>
                <a:headEnd/>
                <a:tailEnd/>
              </a:ln>
            </p:spPr>
            <p:txBody>
              <a:bodyPr/>
              <a:lstStyle/>
              <a:p>
                <a:endParaRPr lang="en-US"/>
              </a:p>
            </p:txBody>
          </p:sp>
          <p:sp>
            <p:nvSpPr>
              <p:cNvPr id="56714" name="Line 591"/>
              <p:cNvSpPr>
                <a:spLocks noChangeShapeType="1"/>
              </p:cNvSpPr>
              <p:nvPr/>
            </p:nvSpPr>
            <p:spPr bwMode="auto">
              <a:xfrm>
                <a:off x="1503" y="595"/>
                <a:ext cx="70" cy="1"/>
              </a:xfrm>
              <a:prstGeom prst="line">
                <a:avLst/>
              </a:prstGeom>
              <a:noFill/>
              <a:ln w="0">
                <a:solidFill>
                  <a:srgbClr val="24211D"/>
                </a:solidFill>
                <a:round/>
                <a:headEnd/>
                <a:tailEnd/>
              </a:ln>
            </p:spPr>
            <p:txBody>
              <a:bodyPr/>
              <a:lstStyle/>
              <a:p>
                <a:endParaRPr lang="en-US"/>
              </a:p>
            </p:txBody>
          </p:sp>
          <p:sp>
            <p:nvSpPr>
              <p:cNvPr id="56715" name="Line 592"/>
              <p:cNvSpPr>
                <a:spLocks noChangeShapeType="1"/>
              </p:cNvSpPr>
              <p:nvPr/>
            </p:nvSpPr>
            <p:spPr bwMode="auto">
              <a:xfrm>
                <a:off x="1610" y="595"/>
                <a:ext cx="70" cy="1"/>
              </a:xfrm>
              <a:prstGeom prst="line">
                <a:avLst/>
              </a:prstGeom>
              <a:noFill/>
              <a:ln w="0">
                <a:solidFill>
                  <a:srgbClr val="24211D"/>
                </a:solidFill>
                <a:round/>
                <a:headEnd/>
                <a:tailEnd/>
              </a:ln>
            </p:spPr>
            <p:txBody>
              <a:bodyPr/>
              <a:lstStyle/>
              <a:p>
                <a:endParaRPr lang="en-US"/>
              </a:p>
            </p:txBody>
          </p:sp>
          <p:sp>
            <p:nvSpPr>
              <p:cNvPr id="56716" name="Line 593"/>
              <p:cNvSpPr>
                <a:spLocks noChangeShapeType="1"/>
              </p:cNvSpPr>
              <p:nvPr/>
            </p:nvSpPr>
            <p:spPr bwMode="auto">
              <a:xfrm>
                <a:off x="1713" y="606"/>
                <a:ext cx="1" cy="64"/>
              </a:xfrm>
              <a:prstGeom prst="line">
                <a:avLst/>
              </a:prstGeom>
              <a:noFill/>
              <a:ln w="0">
                <a:solidFill>
                  <a:srgbClr val="24211D"/>
                </a:solidFill>
                <a:round/>
                <a:headEnd/>
                <a:tailEnd/>
              </a:ln>
            </p:spPr>
            <p:txBody>
              <a:bodyPr/>
              <a:lstStyle/>
              <a:p>
                <a:endParaRPr lang="en-US"/>
              </a:p>
            </p:txBody>
          </p:sp>
          <p:sp>
            <p:nvSpPr>
              <p:cNvPr id="56717" name="Line 594"/>
              <p:cNvSpPr>
                <a:spLocks noChangeShapeType="1"/>
              </p:cNvSpPr>
              <p:nvPr/>
            </p:nvSpPr>
            <p:spPr bwMode="auto">
              <a:xfrm>
                <a:off x="1713" y="713"/>
                <a:ext cx="1" cy="65"/>
              </a:xfrm>
              <a:prstGeom prst="line">
                <a:avLst/>
              </a:prstGeom>
              <a:noFill/>
              <a:ln w="0">
                <a:solidFill>
                  <a:srgbClr val="24211D"/>
                </a:solidFill>
                <a:round/>
                <a:headEnd/>
                <a:tailEnd/>
              </a:ln>
            </p:spPr>
            <p:txBody>
              <a:bodyPr/>
              <a:lstStyle/>
              <a:p>
                <a:endParaRPr lang="en-US"/>
              </a:p>
            </p:txBody>
          </p:sp>
          <p:sp>
            <p:nvSpPr>
              <p:cNvPr id="56718" name="Line 595"/>
              <p:cNvSpPr>
                <a:spLocks noChangeShapeType="1"/>
              </p:cNvSpPr>
              <p:nvPr/>
            </p:nvSpPr>
            <p:spPr bwMode="auto">
              <a:xfrm>
                <a:off x="1713" y="821"/>
                <a:ext cx="1" cy="64"/>
              </a:xfrm>
              <a:prstGeom prst="line">
                <a:avLst/>
              </a:prstGeom>
              <a:noFill/>
              <a:ln w="0">
                <a:solidFill>
                  <a:srgbClr val="24211D"/>
                </a:solidFill>
                <a:round/>
                <a:headEnd/>
                <a:tailEnd/>
              </a:ln>
            </p:spPr>
            <p:txBody>
              <a:bodyPr/>
              <a:lstStyle/>
              <a:p>
                <a:endParaRPr lang="en-US"/>
              </a:p>
            </p:txBody>
          </p:sp>
          <p:sp>
            <p:nvSpPr>
              <p:cNvPr id="56719" name="Line 596"/>
              <p:cNvSpPr>
                <a:spLocks noChangeShapeType="1"/>
              </p:cNvSpPr>
              <p:nvPr/>
            </p:nvSpPr>
            <p:spPr bwMode="auto">
              <a:xfrm>
                <a:off x="1713" y="928"/>
                <a:ext cx="1" cy="65"/>
              </a:xfrm>
              <a:prstGeom prst="line">
                <a:avLst/>
              </a:prstGeom>
              <a:noFill/>
              <a:ln w="0">
                <a:solidFill>
                  <a:srgbClr val="24211D"/>
                </a:solidFill>
                <a:round/>
                <a:headEnd/>
                <a:tailEnd/>
              </a:ln>
            </p:spPr>
            <p:txBody>
              <a:bodyPr/>
              <a:lstStyle/>
              <a:p>
                <a:endParaRPr lang="en-US"/>
              </a:p>
            </p:txBody>
          </p:sp>
          <p:sp>
            <p:nvSpPr>
              <p:cNvPr id="56720" name="Freeform 597"/>
              <p:cNvSpPr>
                <a:spLocks/>
              </p:cNvSpPr>
              <p:nvPr/>
            </p:nvSpPr>
            <p:spPr bwMode="auto">
              <a:xfrm>
                <a:off x="1659" y="1036"/>
                <a:ext cx="54" cy="16"/>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6721" name="Line 598"/>
              <p:cNvSpPr>
                <a:spLocks noChangeShapeType="1"/>
              </p:cNvSpPr>
              <p:nvPr/>
            </p:nvSpPr>
            <p:spPr bwMode="auto">
              <a:xfrm flipH="1">
                <a:off x="1551" y="1052"/>
                <a:ext cx="70" cy="1"/>
              </a:xfrm>
              <a:prstGeom prst="line">
                <a:avLst/>
              </a:prstGeom>
              <a:noFill/>
              <a:ln w="0">
                <a:solidFill>
                  <a:srgbClr val="24211D"/>
                </a:solidFill>
                <a:round/>
                <a:headEnd/>
                <a:tailEnd/>
              </a:ln>
            </p:spPr>
            <p:txBody>
              <a:bodyPr/>
              <a:lstStyle/>
              <a:p>
                <a:endParaRPr lang="en-US"/>
              </a:p>
            </p:txBody>
          </p:sp>
          <p:sp>
            <p:nvSpPr>
              <p:cNvPr id="56722" name="Line 599"/>
              <p:cNvSpPr>
                <a:spLocks noChangeShapeType="1"/>
              </p:cNvSpPr>
              <p:nvPr/>
            </p:nvSpPr>
            <p:spPr bwMode="auto">
              <a:xfrm flipH="1">
                <a:off x="1443" y="1052"/>
                <a:ext cx="70" cy="1"/>
              </a:xfrm>
              <a:prstGeom prst="line">
                <a:avLst/>
              </a:prstGeom>
              <a:noFill/>
              <a:ln w="0">
                <a:solidFill>
                  <a:srgbClr val="24211D"/>
                </a:solidFill>
                <a:round/>
                <a:headEnd/>
                <a:tailEnd/>
              </a:ln>
            </p:spPr>
            <p:txBody>
              <a:bodyPr/>
              <a:lstStyle/>
              <a:p>
                <a:endParaRPr lang="en-US"/>
              </a:p>
            </p:txBody>
          </p:sp>
          <p:sp>
            <p:nvSpPr>
              <p:cNvPr id="56723" name="Line 600"/>
              <p:cNvSpPr>
                <a:spLocks noChangeShapeType="1"/>
              </p:cNvSpPr>
              <p:nvPr/>
            </p:nvSpPr>
            <p:spPr bwMode="auto">
              <a:xfrm flipH="1">
                <a:off x="1336" y="1052"/>
                <a:ext cx="70" cy="1"/>
              </a:xfrm>
              <a:prstGeom prst="line">
                <a:avLst/>
              </a:prstGeom>
              <a:noFill/>
              <a:ln w="0">
                <a:solidFill>
                  <a:srgbClr val="24211D"/>
                </a:solidFill>
                <a:round/>
                <a:headEnd/>
                <a:tailEnd/>
              </a:ln>
            </p:spPr>
            <p:txBody>
              <a:bodyPr/>
              <a:lstStyle/>
              <a:p>
                <a:endParaRPr lang="en-US"/>
              </a:p>
            </p:txBody>
          </p:sp>
          <p:sp>
            <p:nvSpPr>
              <p:cNvPr id="56724" name="Line 601"/>
              <p:cNvSpPr>
                <a:spLocks noChangeShapeType="1"/>
              </p:cNvSpPr>
              <p:nvPr/>
            </p:nvSpPr>
            <p:spPr bwMode="auto">
              <a:xfrm flipH="1">
                <a:off x="1228" y="1052"/>
                <a:ext cx="70" cy="1"/>
              </a:xfrm>
              <a:prstGeom prst="line">
                <a:avLst/>
              </a:prstGeom>
              <a:noFill/>
              <a:ln w="0">
                <a:solidFill>
                  <a:srgbClr val="24211D"/>
                </a:solidFill>
                <a:round/>
                <a:headEnd/>
                <a:tailEnd/>
              </a:ln>
            </p:spPr>
            <p:txBody>
              <a:bodyPr/>
              <a:lstStyle/>
              <a:p>
                <a:endParaRPr lang="en-US"/>
              </a:p>
            </p:txBody>
          </p:sp>
          <p:sp>
            <p:nvSpPr>
              <p:cNvPr id="56725" name="Line 602"/>
              <p:cNvSpPr>
                <a:spLocks noChangeShapeType="1"/>
              </p:cNvSpPr>
              <p:nvPr/>
            </p:nvSpPr>
            <p:spPr bwMode="auto">
              <a:xfrm flipH="1">
                <a:off x="1120" y="1052"/>
                <a:ext cx="70" cy="1"/>
              </a:xfrm>
              <a:prstGeom prst="line">
                <a:avLst/>
              </a:prstGeom>
              <a:noFill/>
              <a:ln w="0">
                <a:solidFill>
                  <a:srgbClr val="24211D"/>
                </a:solidFill>
                <a:round/>
                <a:headEnd/>
                <a:tailEnd/>
              </a:ln>
            </p:spPr>
            <p:txBody>
              <a:bodyPr/>
              <a:lstStyle/>
              <a:p>
                <a:endParaRPr lang="en-US"/>
              </a:p>
            </p:txBody>
          </p:sp>
          <p:sp>
            <p:nvSpPr>
              <p:cNvPr id="56726" name="Line 603"/>
              <p:cNvSpPr>
                <a:spLocks noChangeShapeType="1"/>
              </p:cNvSpPr>
              <p:nvPr/>
            </p:nvSpPr>
            <p:spPr bwMode="auto">
              <a:xfrm flipH="1">
                <a:off x="1012" y="1052"/>
                <a:ext cx="70" cy="1"/>
              </a:xfrm>
              <a:prstGeom prst="line">
                <a:avLst/>
              </a:prstGeom>
              <a:noFill/>
              <a:ln w="0">
                <a:solidFill>
                  <a:srgbClr val="24211D"/>
                </a:solidFill>
                <a:round/>
                <a:headEnd/>
                <a:tailEnd/>
              </a:ln>
            </p:spPr>
            <p:txBody>
              <a:bodyPr/>
              <a:lstStyle/>
              <a:p>
                <a:endParaRPr lang="en-US"/>
              </a:p>
            </p:txBody>
          </p:sp>
          <p:sp>
            <p:nvSpPr>
              <p:cNvPr id="56727" name="Line 604"/>
              <p:cNvSpPr>
                <a:spLocks noChangeShapeType="1"/>
              </p:cNvSpPr>
              <p:nvPr/>
            </p:nvSpPr>
            <p:spPr bwMode="auto">
              <a:xfrm flipH="1">
                <a:off x="905" y="1052"/>
                <a:ext cx="70" cy="1"/>
              </a:xfrm>
              <a:prstGeom prst="line">
                <a:avLst/>
              </a:prstGeom>
              <a:noFill/>
              <a:ln w="0">
                <a:solidFill>
                  <a:srgbClr val="24211D"/>
                </a:solidFill>
                <a:round/>
                <a:headEnd/>
                <a:tailEnd/>
              </a:ln>
            </p:spPr>
            <p:txBody>
              <a:bodyPr/>
              <a:lstStyle/>
              <a:p>
                <a:endParaRPr lang="en-US"/>
              </a:p>
            </p:txBody>
          </p:sp>
          <p:sp>
            <p:nvSpPr>
              <p:cNvPr id="56728" name="Line 605"/>
              <p:cNvSpPr>
                <a:spLocks noChangeShapeType="1"/>
              </p:cNvSpPr>
              <p:nvPr/>
            </p:nvSpPr>
            <p:spPr bwMode="auto">
              <a:xfrm flipH="1">
                <a:off x="797" y="1052"/>
                <a:ext cx="70" cy="1"/>
              </a:xfrm>
              <a:prstGeom prst="line">
                <a:avLst/>
              </a:prstGeom>
              <a:noFill/>
              <a:ln w="0">
                <a:solidFill>
                  <a:srgbClr val="24211D"/>
                </a:solidFill>
                <a:round/>
                <a:headEnd/>
                <a:tailEnd/>
              </a:ln>
            </p:spPr>
            <p:txBody>
              <a:bodyPr/>
              <a:lstStyle/>
              <a:p>
                <a:endParaRPr lang="en-US"/>
              </a:p>
            </p:txBody>
          </p:sp>
          <p:sp>
            <p:nvSpPr>
              <p:cNvPr id="56729" name="Line 606"/>
              <p:cNvSpPr>
                <a:spLocks noChangeShapeType="1"/>
              </p:cNvSpPr>
              <p:nvPr/>
            </p:nvSpPr>
            <p:spPr bwMode="auto">
              <a:xfrm flipH="1">
                <a:off x="689" y="1052"/>
                <a:ext cx="70" cy="1"/>
              </a:xfrm>
              <a:prstGeom prst="line">
                <a:avLst/>
              </a:prstGeom>
              <a:noFill/>
              <a:ln w="0">
                <a:solidFill>
                  <a:srgbClr val="24211D"/>
                </a:solidFill>
                <a:round/>
                <a:headEnd/>
                <a:tailEnd/>
              </a:ln>
            </p:spPr>
            <p:txBody>
              <a:bodyPr/>
              <a:lstStyle/>
              <a:p>
                <a:endParaRPr lang="en-US"/>
              </a:p>
            </p:txBody>
          </p:sp>
          <p:sp>
            <p:nvSpPr>
              <p:cNvPr id="56730" name="Line 607"/>
              <p:cNvSpPr>
                <a:spLocks noChangeShapeType="1"/>
              </p:cNvSpPr>
              <p:nvPr/>
            </p:nvSpPr>
            <p:spPr bwMode="auto">
              <a:xfrm flipH="1">
                <a:off x="582" y="1052"/>
                <a:ext cx="70" cy="1"/>
              </a:xfrm>
              <a:prstGeom prst="line">
                <a:avLst/>
              </a:prstGeom>
              <a:noFill/>
              <a:ln w="0">
                <a:solidFill>
                  <a:srgbClr val="24211D"/>
                </a:solidFill>
                <a:round/>
                <a:headEnd/>
                <a:tailEnd/>
              </a:ln>
            </p:spPr>
            <p:txBody>
              <a:bodyPr/>
              <a:lstStyle/>
              <a:p>
                <a:endParaRPr lang="en-US"/>
              </a:p>
            </p:txBody>
          </p:sp>
          <p:sp>
            <p:nvSpPr>
              <p:cNvPr id="56731" name="Line 608"/>
              <p:cNvSpPr>
                <a:spLocks noChangeShapeType="1"/>
              </p:cNvSpPr>
              <p:nvPr/>
            </p:nvSpPr>
            <p:spPr bwMode="auto">
              <a:xfrm flipH="1">
                <a:off x="474" y="1052"/>
                <a:ext cx="70" cy="1"/>
              </a:xfrm>
              <a:prstGeom prst="line">
                <a:avLst/>
              </a:prstGeom>
              <a:noFill/>
              <a:ln w="0">
                <a:solidFill>
                  <a:srgbClr val="24211D"/>
                </a:solidFill>
                <a:round/>
                <a:headEnd/>
                <a:tailEnd/>
              </a:ln>
            </p:spPr>
            <p:txBody>
              <a:bodyPr/>
              <a:lstStyle/>
              <a:p>
                <a:endParaRPr lang="en-US"/>
              </a:p>
            </p:txBody>
          </p:sp>
          <p:sp>
            <p:nvSpPr>
              <p:cNvPr id="56732" name="Line 609"/>
              <p:cNvSpPr>
                <a:spLocks noChangeShapeType="1"/>
              </p:cNvSpPr>
              <p:nvPr/>
            </p:nvSpPr>
            <p:spPr bwMode="auto">
              <a:xfrm flipH="1">
                <a:off x="366" y="1052"/>
                <a:ext cx="70" cy="1"/>
              </a:xfrm>
              <a:prstGeom prst="line">
                <a:avLst/>
              </a:prstGeom>
              <a:noFill/>
              <a:ln w="0">
                <a:solidFill>
                  <a:srgbClr val="24211D"/>
                </a:solidFill>
                <a:round/>
                <a:headEnd/>
                <a:tailEnd/>
              </a:ln>
            </p:spPr>
            <p:txBody>
              <a:bodyPr/>
              <a:lstStyle/>
              <a:p>
                <a:endParaRPr lang="en-US"/>
              </a:p>
            </p:txBody>
          </p:sp>
          <p:sp>
            <p:nvSpPr>
              <p:cNvPr id="56733" name="Line 610"/>
              <p:cNvSpPr>
                <a:spLocks noChangeShapeType="1"/>
              </p:cNvSpPr>
              <p:nvPr/>
            </p:nvSpPr>
            <p:spPr bwMode="auto">
              <a:xfrm flipH="1">
                <a:off x="258" y="1052"/>
                <a:ext cx="70" cy="1"/>
              </a:xfrm>
              <a:prstGeom prst="line">
                <a:avLst/>
              </a:prstGeom>
              <a:noFill/>
              <a:ln w="0">
                <a:solidFill>
                  <a:srgbClr val="24211D"/>
                </a:solidFill>
                <a:round/>
                <a:headEnd/>
                <a:tailEnd/>
              </a:ln>
            </p:spPr>
            <p:txBody>
              <a:bodyPr/>
              <a:lstStyle/>
              <a:p>
                <a:endParaRPr lang="en-US"/>
              </a:p>
            </p:txBody>
          </p:sp>
          <p:sp>
            <p:nvSpPr>
              <p:cNvPr id="56734" name="Freeform 611"/>
              <p:cNvSpPr>
                <a:spLocks/>
              </p:cNvSpPr>
              <p:nvPr/>
            </p:nvSpPr>
            <p:spPr bwMode="auto">
              <a:xfrm>
                <a:off x="210" y="993"/>
                <a:ext cx="11" cy="59"/>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6735" name="Line 612"/>
              <p:cNvSpPr>
                <a:spLocks noChangeShapeType="1"/>
              </p:cNvSpPr>
              <p:nvPr/>
            </p:nvSpPr>
            <p:spPr bwMode="auto">
              <a:xfrm flipV="1">
                <a:off x="210" y="885"/>
                <a:ext cx="1" cy="65"/>
              </a:xfrm>
              <a:prstGeom prst="line">
                <a:avLst/>
              </a:prstGeom>
              <a:noFill/>
              <a:ln w="0">
                <a:solidFill>
                  <a:srgbClr val="24211D"/>
                </a:solidFill>
                <a:round/>
                <a:headEnd/>
                <a:tailEnd/>
              </a:ln>
            </p:spPr>
            <p:txBody>
              <a:bodyPr/>
              <a:lstStyle/>
              <a:p>
                <a:endParaRPr lang="en-US"/>
              </a:p>
            </p:txBody>
          </p:sp>
          <p:sp>
            <p:nvSpPr>
              <p:cNvPr id="56736" name="Line 613"/>
              <p:cNvSpPr>
                <a:spLocks noChangeShapeType="1"/>
              </p:cNvSpPr>
              <p:nvPr/>
            </p:nvSpPr>
            <p:spPr bwMode="auto">
              <a:xfrm flipV="1">
                <a:off x="210" y="778"/>
                <a:ext cx="1" cy="64"/>
              </a:xfrm>
              <a:prstGeom prst="line">
                <a:avLst/>
              </a:prstGeom>
              <a:noFill/>
              <a:ln w="0">
                <a:solidFill>
                  <a:srgbClr val="24211D"/>
                </a:solidFill>
                <a:round/>
                <a:headEnd/>
                <a:tailEnd/>
              </a:ln>
            </p:spPr>
            <p:txBody>
              <a:bodyPr/>
              <a:lstStyle/>
              <a:p>
                <a:endParaRPr lang="en-US"/>
              </a:p>
            </p:txBody>
          </p:sp>
          <p:sp>
            <p:nvSpPr>
              <p:cNvPr id="56737" name="Line 614"/>
              <p:cNvSpPr>
                <a:spLocks noChangeShapeType="1"/>
              </p:cNvSpPr>
              <p:nvPr/>
            </p:nvSpPr>
            <p:spPr bwMode="auto">
              <a:xfrm flipV="1">
                <a:off x="210" y="670"/>
                <a:ext cx="1" cy="65"/>
              </a:xfrm>
              <a:prstGeom prst="line">
                <a:avLst/>
              </a:prstGeom>
              <a:noFill/>
              <a:ln w="0">
                <a:solidFill>
                  <a:srgbClr val="24211D"/>
                </a:solidFill>
                <a:round/>
                <a:headEnd/>
                <a:tailEnd/>
              </a:ln>
            </p:spPr>
            <p:txBody>
              <a:bodyPr/>
              <a:lstStyle/>
              <a:p>
                <a:endParaRPr lang="en-US"/>
              </a:p>
            </p:txBody>
          </p:sp>
          <p:sp>
            <p:nvSpPr>
              <p:cNvPr id="56738" name="Line 615"/>
              <p:cNvSpPr>
                <a:spLocks noChangeShapeType="1"/>
              </p:cNvSpPr>
              <p:nvPr/>
            </p:nvSpPr>
            <p:spPr bwMode="auto">
              <a:xfrm flipV="1">
                <a:off x="210" y="595"/>
                <a:ext cx="1" cy="32"/>
              </a:xfrm>
              <a:prstGeom prst="line">
                <a:avLst/>
              </a:prstGeom>
              <a:noFill/>
              <a:ln w="0">
                <a:solidFill>
                  <a:srgbClr val="24211D"/>
                </a:solidFill>
                <a:round/>
                <a:headEnd/>
                <a:tailEnd/>
              </a:ln>
            </p:spPr>
            <p:txBody>
              <a:bodyPr/>
              <a:lstStyle/>
              <a:p>
                <a:endParaRPr lang="en-US"/>
              </a:p>
            </p:txBody>
          </p:sp>
          <p:sp>
            <p:nvSpPr>
              <p:cNvPr id="56739" name="Freeform 616"/>
              <p:cNvSpPr>
                <a:spLocks/>
              </p:cNvSpPr>
              <p:nvPr/>
            </p:nvSpPr>
            <p:spPr bwMode="auto">
              <a:xfrm>
                <a:off x="1190" y="1633"/>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6740" name="Freeform 617"/>
              <p:cNvSpPr>
                <a:spLocks/>
              </p:cNvSpPr>
              <p:nvPr/>
            </p:nvSpPr>
            <p:spPr bwMode="auto">
              <a:xfrm>
                <a:off x="1196" y="1665"/>
                <a:ext cx="10" cy="16"/>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6741" name="Rectangle 618"/>
              <p:cNvSpPr>
                <a:spLocks noChangeArrowheads="1"/>
              </p:cNvSpPr>
              <p:nvPr/>
            </p:nvSpPr>
            <p:spPr bwMode="auto">
              <a:xfrm>
                <a:off x="1115" y="1665"/>
                <a:ext cx="81"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742" name="Freeform 619"/>
              <p:cNvSpPr>
                <a:spLocks/>
              </p:cNvSpPr>
              <p:nvPr/>
            </p:nvSpPr>
            <p:spPr bwMode="auto">
              <a:xfrm>
                <a:off x="1056" y="1633"/>
                <a:ext cx="64" cy="75"/>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grpSp>
        <p:grpSp>
          <p:nvGrpSpPr>
            <p:cNvPr id="56337" name="Group 821"/>
            <p:cNvGrpSpPr>
              <a:grpSpLocks/>
            </p:cNvGrpSpPr>
            <p:nvPr/>
          </p:nvGrpSpPr>
          <p:grpSpPr bwMode="auto">
            <a:xfrm>
              <a:off x="11" y="762"/>
              <a:ext cx="3452" cy="3328"/>
              <a:chOff x="11" y="762"/>
              <a:chExt cx="3452" cy="3328"/>
            </a:xfrm>
          </p:grpSpPr>
          <p:sp>
            <p:nvSpPr>
              <p:cNvPr id="56345" name="Freeform 621"/>
              <p:cNvSpPr>
                <a:spLocks/>
              </p:cNvSpPr>
              <p:nvPr/>
            </p:nvSpPr>
            <p:spPr bwMode="auto">
              <a:xfrm>
                <a:off x="1109" y="1665"/>
                <a:ext cx="6" cy="16"/>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56346" name="Rectangle 622"/>
              <p:cNvSpPr>
                <a:spLocks noChangeArrowheads="1"/>
              </p:cNvSpPr>
              <p:nvPr/>
            </p:nvSpPr>
            <p:spPr bwMode="auto">
              <a:xfrm>
                <a:off x="2537" y="2552"/>
                <a:ext cx="926" cy="377"/>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6347" name="Rectangle 623"/>
              <p:cNvSpPr>
                <a:spLocks noChangeArrowheads="1"/>
              </p:cNvSpPr>
              <p:nvPr/>
            </p:nvSpPr>
            <p:spPr bwMode="auto">
              <a:xfrm>
                <a:off x="3059" y="2687"/>
                <a:ext cx="371"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6348" name="Rectangle 624"/>
              <p:cNvSpPr>
                <a:spLocks noChangeArrowheads="1"/>
              </p:cNvSpPr>
              <p:nvPr/>
            </p:nvSpPr>
            <p:spPr bwMode="auto">
              <a:xfrm>
                <a:off x="3059" y="2687"/>
                <a:ext cx="371"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6349" name="Rectangle 625"/>
              <p:cNvSpPr>
                <a:spLocks noChangeArrowheads="1"/>
              </p:cNvSpPr>
              <p:nvPr/>
            </p:nvSpPr>
            <p:spPr bwMode="auto">
              <a:xfrm>
                <a:off x="3113" y="2697"/>
                <a:ext cx="32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56350" name="Rectangle 626"/>
              <p:cNvSpPr>
                <a:spLocks noChangeArrowheads="1"/>
              </p:cNvSpPr>
              <p:nvPr/>
            </p:nvSpPr>
            <p:spPr bwMode="auto">
              <a:xfrm>
                <a:off x="3150" y="2788"/>
                <a:ext cx="23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56351" name="Rectangle 627"/>
              <p:cNvSpPr>
                <a:spLocks noChangeArrowheads="1"/>
              </p:cNvSpPr>
              <p:nvPr/>
            </p:nvSpPr>
            <p:spPr bwMode="auto">
              <a:xfrm>
                <a:off x="2666" y="2573"/>
                <a:ext cx="684"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56352" name="Rectangle 628"/>
              <p:cNvSpPr>
                <a:spLocks noChangeArrowheads="1"/>
              </p:cNvSpPr>
              <p:nvPr/>
            </p:nvSpPr>
            <p:spPr bwMode="auto">
              <a:xfrm>
                <a:off x="2569" y="2687"/>
                <a:ext cx="452"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6353" name="Rectangle 629"/>
              <p:cNvSpPr>
                <a:spLocks noChangeArrowheads="1"/>
              </p:cNvSpPr>
              <p:nvPr/>
            </p:nvSpPr>
            <p:spPr bwMode="auto">
              <a:xfrm>
                <a:off x="2569" y="2687"/>
                <a:ext cx="452"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6354" name="Rectangle 630"/>
              <p:cNvSpPr>
                <a:spLocks noChangeArrowheads="1"/>
              </p:cNvSpPr>
              <p:nvPr/>
            </p:nvSpPr>
            <p:spPr bwMode="auto">
              <a:xfrm>
                <a:off x="2660" y="2691"/>
                <a:ext cx="3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56355" name="Rectangle 631"/>
              <p:cNvSpPr>
                <a:spLocks noChangeArrowheads="1"/>
              </p:cNvSpPr>
              <p:nvPr/>
            </p:nvSpPr>
            <p:spPr bwMode="auto">
              <a:xfrm>
                <a:off x="2623" y="2783"/>
                <a:ext cx="399"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56356" name="Line 632"/>
              <p:cNvSpPr>
                <a:spLocks noChangeShapeType="1"/>
              </p:cNvSpPr>
              <p:nvPr/>
            </p:nvSpPr>
            <p:spPr bwMode="auto">
              <a:xfrm>
                <a:off x="2036" y="2821"/>
                <a:ext cx="1" cy="188"/>
              </a:xfrm>
              <a:prstGeom prst="line">
                <a:avLst/>
              </a:prstGeom>
              <a:noFill/>
              <a:ln w="0">
                <a:solidFill>
                  <a:srgbClr val="000000"/>
                </a:solidFill>
                <a:round/>
                <a:headEnd/>
                <a:tailEnd/>
              </a:ln>
            </p:spPr>
            <p:txBody>
              <a:bodyPr/>
              <a:lstStyle/>
              <a:p>
                <a:endParaRPr lang="en-US"/>
              </a:p>
            </p:txBody>
          </p:sp>
          <p:sp>
            <p:nvSpPr>
              <p:cNvPr id="56357" name="Freeform 633"/>
              <p:cNvSpPr>
                <a:spLocks/>
              </p:cNvSpPr>
              <p:nvPr/>
            </p:nvSpPr>
            <p:spPr bwMode="auto">
              <a:xfrm>
                <a:off x="2014"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6358" name="Line 634"/>
              <p:cNvSpPr>
                <a:spLocks noChangeShapeType="1"/>
              </p:cNvSpPr>
              <p:nvPr/>
            </p:nvSpPr>
            <p:spPr bwMode="auto">
              <a:xfrm flipV="1">
                <a:off x="1831" y="2740"/>
                <a:ext cx="1" cy="269"/>
              </a:xfrm>
              <a:prstGeom prst="line">
                <a:avLst/>
              </a:prstGeom>
              <a:noFill/>
              <a:ln w="0">
                <a:solidFill>
                  <a:srgbClr val="000000"/>
                </a:solidFill>
                <a:round/>
                <a:headEnd/>
                <a:tailEnd/>
              </a:ln>
            </p:spPr>
            <p:txBody>
              <a:bodyPr/>
              <a:lstStyle/>
              <a:p>
                <a:endParaRPr lang="en-US"/>
              </a:p>
            </p:txBody>
          </p:sp>
          <p:sp>
            <p:nvSpPr>
              <p:cNvPr id="56359" name="Freeform 635"/>
              <p:cNvSpPr>
                <a:spLocks/>
              </p:cNvSpPr>
              <p:nvPr/>
            </p:nvSpPr>
            <p:spPr bwMode="auto">
              <a:xfrm>
                <a:off x="1809" y="2966"/>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6360" name="Line 636"/>
              <p:cNvSpPr>
                <a:spLocks noChangeShapeType="1"/>
              </p:cNvSpPr>
              <p:nvPr/>
            </p:nvSpPr>
            <p:spPr bwMode="auto">
              <a:xfrm>
                <a:off x="1831" y="2740"/>
                <a:ext cx="695" cy="1"/>
              </a:xfrm>
              <a:prstGeom prst="line">
                <a:avLst/>
              </a:prstGeom>
              <a:noFill/>
              <a:ln w="0">
                <a:solidFill>
                  <a:srgbClr val="000000"/>
                </a:solidFill>
                <a:round/>
                <a:headEnd/>
                <a:tailEnd/>
              </a:ln>
            </p:spPr>
            <p:txBody>
              <a:bodyPr/>
              <a:lstStyle/>
              <a:p>
                <a:endParaRPr lang="en-US"/>
              </a:p>
            </p:txBody>
          </p:sp>
          <p:sp>
            <p:nvSpPr>
              <p:cNvPr id="56361" name="Freeform 637"/>
              <p:cNvSpPr>
                <a:spLocks/>
              </p:cNvSpPr>
              <p:nvPr/>
            </p:nvSpPr>
            <p:spPr bwMode="auto">
              <a:xfrm>
                <a:off x="2483" y="271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6362" name="Line 638"/>
              <p:cNvSpPr>
                <a:spLocks noChangeShapeType="1"/>
              </p:cNvSpPr>
              <p:nvPr/>
            </p:nvSpPr>
            <p:spPr bwMode="auto">
              <a:xfrm>
                <a:off x="2036" y="2821"/>
                <a:ext cx="490" cy="1"/>
              </a:xfrm>
              <a:prstGeom prst="line">
                <a:avLst/>
              </a:prstGeom>
              <a:noFill/>
              <a:ln w="0">
                <a:solidFill>
                  <a:srgbClr val="000000"/>
                </a:solidFill>
                <a:round/>
                <a:headEnd/>
                <a:tailEnd/>
              </a:ln>
            </p:spPr>
            <p:txBody>
              <a:bodyPr/>
              <a:lstStyle/>
              <a:p>
                <a:endParaRPr lang="en-US"/>
              </a:p>
            </p:txBody>
          </p:sp>
          <p:sp>
            <p:nvSpPr>
              <p:cNvPr id="56363" name="Freeform 639"/>
              <p:cNvSpPr>
                <a:spLocks/>
              </p:cNvSpPr>
              <p:nvPr/>
            </p:nvSpPr>
            <p:spPr bwMode="auto">
              <a:xfrm>
                <a:off x="2483" y="2800"/>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6364" name="Rectangle 640"/>
              <p:cNvSpPr>
                <a:spLocks noChangeArrowheads="1"/>
              </p:cNvSpPr>
              <p:nvPr/>
            </p:nvSpPr>
            <p:spPr bwMode="auto">
              <a:xfrm>
                <a:off x="684" y="3020"/>
                <a:ext cx="161"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6365" name="Rectangle 641"/>
              <p:cNvSpPr>
                <a:spLocks noChangeArrowheads="1"/>
              </p:cNvSpPr>
              <p:nvPr/>
            </p:nvSpPr>
            <p:spPr bwMode="auto">
              <a:xfrm>
                <a:off x="684" y="3020"/>
                <a:ext cx="161"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6366" name="Rectangle 642"/>
              <p:cNvSpPr>
                <a:spLocks noChangeArrowheads="1"/>
              </p:cNvSpPr>
              <p:nvPr/>
            </p:nvSpPr>
            <p:spPr bwMode="auto">
              <a:xfrm rot="-5400000">
                <a:off x="718" y="3318"/>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6367" name="Rectangle 643"/>
              <p:cNvSpPr>
                <a:spLocks noChangeArrowheads="1"/>
              </p:cNvSpPr>
              <p:nvPr/>
            </p:nvSpPr>
            <p:spPr bwMode="auto">
              <a:xfrm rot="-5400000">
                <a:off x="737" y="3272"/>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6368" name="Rectangle 644"/>
              <p:cNvSpPr>
                <a:spLocks noChangeArrowheads="1"/>
              </p:cNvSpPr>
              <p:nvPr/>
            </p:nvSpPr>
            <p:spPr bwMode="auto">
              <a:xfrm rot="-5400000">
                <a:off x="723" y="3226"/>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6369" name="Rectangle 645"/>
              <p:cNvSpPr>
                <a:spLocks noChangeArrowheads="1"/>
              </p:cNvSpPr>
              <p:nvPr/>
            </p:nvSpPr>
            <p:spPr bwMode="auto">
              <a:xfrm rot="-5400000">
                <a:off x="726" y="3180"/>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6370" name="Rectangle 646"/>
              <p:cNvSpPr>
                <a:spLocks noChangeArrowheads="1"/>
              </p:cNvSpPr>
              <p:nvPr/>
            </p:nvSpPr>
            <p:spPr bwMode="auto">
              <a:xfrm rot="-5400000">
                <a:off x="734" y="3140"/>
                <a:ext cx="76"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6371" name="Rectangle 647"/>
              <p:cNvSpPr>
                <a:spLocks noChangeArrowheads="1"/>
              </p:cNvSpPr>
              <p:nvPr/>
            </p:nvSpPr>
            <p:spPr bwMode="auto">
              <a:xfrm rot="-5400000">
                <a:off x="726" y="3100"/>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6372" name="Line 648"/>
              <p:cNvSpPr>
                <a:spLocks noChangeShapeType="1"/>
              </p:cNvSpPr>
              <p:nvPr/>
            </p:nvSpPr>
            <p:spPr bwMode="auto">
              <a:xfrm>
                <a:off x="759" y="2498"/>
                <a:ext cx="1" cy="511"/>
              </a:xfrm>
              <a:prstGeom prst="line">
                <a:avLst/>
              </a:prstGeom>
              <a:noFill/>
              <a:ln w="0">
                <a:solidFill>
                  <a:srgbClr val="000000"/>
                </a:solidFill>
                <a:round/>
                <a:headEnd/>
                <a:tailEnd/>
              </a:ln>
            </p:spPr>
            <p:txBody>
              <a:bodyPr/>
              <a:lstStyle/>
              <a:p>
                <a:endParaRPr lang="en-US"/>
              </a:p>
            </p:txBody>
          </p:sp>
          <p:sp>
            <p:nvSpPr>
              <p:cNvPr id="56373" name="Freeform 649"/>
              <p:cNvSpPr>
                <a:spLocks/>
              </p:cNvSpPr>
              <p:nvPr/>
            </p:nvSpPr>
            <p:spPr bwMode="auto">
              <a:xfrm>
                <a:off x="738" y="2498"/>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6374" name="Freeform 650"/>
              <p:cNvSpPr>
                <a:spLocks/>
              </p:cNvSpPr>
              <p:nvPr/>
            </p:nvSpPr>
            <p:spPr bwMode="auto">
              <a:xfrm>
                <a:off x="738" y="2966"/>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6375" name="Line 651"/>
              <p:cNvSpPr>
                <a:spLocks noChangeShapeType="1"/>
              </p:cNvSpPr>
              <p:nvPr/>
            </p:nvSpPr>
            <p:spPr bwMode="auto">
              <a:xfrm>
                <a:off x="1976" y="3579"/>
                <a:ext cx="1" cy="511"/>
              </a:xfrm>
              <a:prstGeom prst="line">
                <a:avLst/>
              </a:prstGeom>
              <a:noFill/>
              <a:ln w="0">
                <a:solidFill>
                  <a:srgbClr val="000000"/>
                </a:solidFill>
                <a:round/>
                <a:headEnd/>
                <a:tailEnd/>
              </a:ln>
            </p:spPr>
            <p:txBody>
              <a:bodyPr/>
              <a:lstStyle/>
              <a:p>
                <a:endParaRPr lang="en-US"/>
              </a:p>
            </p:txBody>
          </p:sp>
          <p:sp>
            <p:nvSpPr>
              <p:cNvPr id="56376" name="Freeform 652"/>
              <p:cNvSpPr>
                <a:spLocks/>
              </p:cNvSpPr>
              <p:nvPr/>
            </p:nvSpPr>
            <p:spPr bwMode="auto">
              <a:xfrm>
                <a:off x="1955"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377" name="Freeform 653"/>
              <p:cNvSpPr>
                <a:spLocks/>
              </p:cNvSpPr>
              <p:nvPr/>
            </p:nvSpPr>
            <p:spPr bwMode="auto">
              <a:xfrm>
                <a:off x="1955"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378" name="Line 654"/>
              <p:cNvSpPr>
                <a:spLocks noChangeShapeType="1"/>
              </p:cNvSpPr>
              <p:nvPr/>
            </p:nvSpPr>
            <p:spPr bwMode="auto">
              <a:xfrm>
                <a:off x="1777" y="3579"/>
                <a:ext cx="1" cy="511"/>
              </a:xfrm>
              <a:prstGeom prst="line">
                <a:avLst/>
              </a:prstGeom>
              <a:noFill/>
              <a:ln w="0">
                <a:solidFill>
                  <a:srgbClr val="000000"/>
                </a:solidFill>
                <a:round/>
                <a:headEnd/>
                <a:tailEnd/>
              </a:ln>
            </p:spPr>
            <p:txBody>
              <a:bodyPr/>
              <a:lstStyle/>
              <a:p>
                <a:endParaRPr lang="en-US"/>
              </a:p>
            </p:txBody>
          </p:sp>
          <p:sp>
            <p:nvSpPr>
              <p:cNvPr id="56379" name="Freeform 655"/>
              <p:cNvSpPr>
                <a:spLocks/>
              </p:cNvSpPr>
              <p:nvPr/>
            </p:nvSpPr>
            <p:spPr bwMode="auto">
              <a:xfrm>
                <a:off x="1756"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6380" name="Freeform 656"/>
              <p:cNvSpPr>
                <a:spLocks/>
              </p:cNvSpPr>
              <p:nvPr/>
            </p:nvSpPr>
            <p:spPr bwMode="auto">
              <a:xfrm>
                <a:off x="1756"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6381" name="Line 657"/>
              <p:cNvSpPr>
                <a:spLocks noChangeShapeType="1"/>
              </p:cNvSpPr>
              <p:nvPr/>
            </p:nvSpPr>
            <p:spPr bwMode="auto">
              <a:xfrm>
                <a:off x="1573" y="3579"/>
                <a:ext cx="1" cy="511"/>
              </a:xfrm>
              <a:prstGeom prst="line">
                <a:avLst/>
              </a:prstGeom>
              <a:noFill/>
              <a:ln w="0">
                <a:solidFill>
                  <a:srgbClr val="000000"/>
                </a:solidFill>
                <a:round/>
                <a:headEnd/>
                <a:tailEnd/>
              </a:ln>
            </p:spPr>
            <p:txBody>
              <a:bodyPr/>
              <a:lstStyle/>
              <a:p>
                <a:endParaRPr lang="en-US"/>
              </a:p>
            </p:txBody>
          </p:sp>
          <p:sp>
            <p:nvSpPr>
              <p:cNvPr id="56382" name="Freeform 658"/>
              <p:cNvSpPr>
                <a:spLocks/>
              </p:cNvSpPr>
              <p:nvPr/>
            </p:nvSpPr>
            <p:spPr bwMode="auto">
              <a:xfrm>
                <a:off x="1551"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6383" name="Freeform 659"/>
              <p:cNvSpPr>
                <a:spLocks/>
              </p:cNvSpPr>
              <p:nvPr/>
            </p:nvSpPr>
            <p:spPr bwMode="auto">
              <a:xfrm>
                <a:off x="1551"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6384" name="Line 660"/>
              <p:cNvSpPr>
                <a:spLocks noChangeShapeType="1"/>
              </p:cNvSpPr>
              <p:nvPr/>
            </p:nvSpPr>
            <p:spPr bwMode="auto">
              <a:xfrm>
                <a:off x="1373" y="3579"/>
                <a:ext cx="1" cy="511"/>
              </a:xfrm>
              <a:prstGeom prst="line">
                <a:avLst/>
              </a:prstGeom>
              <a:noFill/>
              <a:ln w="0">
                <a:solidFill>
                  <a:srgbClr val="000000"/>
                </a:solidFill>
                <a:round/>
                <a:headEnd/>
                <a:tailEnd/>
              </a:ln>
            </p:spPr>
            <p:txBody>
              <a:bodyPr/>
              <a:lstStyle/>
              <a:p>
                <a:endParaRPr lang="en-US"/>
              </a:p>
            </p:txBody>
          </p:sp>
          <p:sp>
            <p:nvSpPr>
              <p:cNvPr id="56385" name="Freeform 661"/>
              <p:cNvSpPr>
                <a:spLocks/>
              </p:cNvSpPr>
              <p:nvPr/>
            </p:nvSpPr>
            <p:spPr bwMode="auto">
              <a:xfrm>
                <a:off x="1352"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386" name="Freeform 662"/>
              <p:cNvSpPr>
                <a:spLocks/>
              </p:cNvSpPr>
              <p:nvPr/>
            </p:nvSpPr>
            <p:spPr bwMode="auto">
              <a:xfrm>
                <a:off x="1352"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387" name="Line 663"/>
              <p:cNvSpPr>
                <a:spLocks noChangeShapeType="1"/>
              </p:cNvSpPr>
              <p:nvPr/>
            </p:nvSpPr>
            <p:spPr bwMode="auto">
              <a:xfrm>
                <a:off x="1169" y="3579"/>
                <a:ext cx="1" cy="511"/>
              </a:xfrm>
              <a:prstGeom prst="line">
                <a:avLst/>
              </a:prstGeom>
              <a:noFill/>
              <a:ln w="0">
                <a:solidFill>
                  <a:srgbClr val="000000"/>
                </a:solidFill>
                <a:round/>
                <a:headEnd/>
                <a:tailEnd/>
              </a:ln>
            </p:spPr>
            <p:txBody>
              <a:bodyPr/>
              <a:lstStyle/>
              <a:p>
                <a:endParaRPr lang="en-US"/>
              </a:p>
            </p:txBody>
          </p:sp>
          <p:sp>
            <p:nvSpPr>
              <p:cNvPr id="56388" name="Freeform 664"/>
              <p:cNvSpPr>
                <a:spLocks/>
              </p:cNvSpPr>
              <p:nvPr/>
            </p:nvSpPr>
            <p:spPr bwMode="auto">
              <a:xfrm>
                <a:off x="1147"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6389" name="Freeform 665"/>
              <p:cNvSpPr>
                <a:spLocks/>
              </p:cNvSpPr>
              <p:nvPr/>
            </p:nvSpPr>
            <p:spPr bwMode="auto">
              <a:xfrm>
                <a:off x="1147"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6390" name="Line 666"/>
              <p:cNvSpPr>
                <a:spLocks noChangeShapeType="1"/>
              </p:cNvSpPr>
              <p:nvPr/>
            </p:nvSpPr>
            <p:spPr bwMode="auto">
              <a:xfrm>
                <a:off x="969" y="3579"/>
                <a:ext cx="1" cy="511"/>
              </a:xfrm>
              <a:prstGeom prst="line">
                <a:avLst/>
              </a:prstGeom>
              <a:noFill/>
              <a:ln w="0">
                <a:solidFill>
                  <a:srgbClr val="000000"/>
                </a:solidFill>
                <a:round/>
                <a:headEnd/>
                <a:tailEnd/>
              </a:ln>
            </p:spPr>
            <p:txBody>
              <a:bodyPr/>
              <a:lstStyle/>
              <a:p>
                <a:endParaRPr lang="en-US"/>
              </a:p>
            </p:txBody>
          </p:sp>
          <p:sp>
            <p:nvSpPr>
              <p:cNvPr id="56391" name="Freeform 667"/>
              <p:cNvSpPr>
                <a:spLocks/>
              </p:cNvSpPr>
              <p:nvPr/>
            </p:nvSpPr>
            <p:spPr bwMode="auto">
              <a:xfrm>
                <a:off x="948"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392" name="Freeform 668"/>
              <p:cNvSpPr>
                <a:spLocks/>
              </p:cNvSpPr>
              <p:nvPr/>
            </p:nvSpPr>
            <p:spPr bwMode="auto">
              <a:xfrm>
                <a:off x="948"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393" name="Line 669"/>
              <p:cNvSpPr>
                <a:spLocks noChangeShapeType="1"/>
              </p:cNvSpPr>
              <p:nvPr/>
            </p:nvSpPr>
            <p:spPr bwMode="auto">
              <a:xfrm>
                <a:off x="759" y="3579"/>
                <a:ext cx="1" cy="511"/>
              </a:xfrm>
              <a:prstGeom prst="line">
                <a:avLst/>
              </a:prstGeom>
              <a:noFill/>
              <a:ln w="0">
                <a:solidFill>
                  <a:srgbClr val="000000"/>
                </a:solidFill>
                <a:round/>
                <a:headEnd/>
                <a:tailEnd/>
              </a:ln>
            </p:spPr>
            <p:txBody>
              <a:bodyPr/>
              <a:lstStyle/>
              <a:p>
                <a:endParaRPr lang="en-US"/>
              </a:p>
            </p:txBody>
          </p:sp>
          <p:sp>
            <p:nvSpPr>
              <p:cNvPr id="56394" name="Freeform 670"/>
              <p:cNvSpPr>
                <a:spLocks/>
              </p:cNvSpPr>
              <p:nvPr/>
            </p:nvSpPr>
            <p:spPr bwMode="auto">
              <a:xfrm>
                <a:off x="738"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6395" name="Freeform 671"/>
              <p:cNvSpPr>
                <a:spLocks/>
              </p:cNvSpPr>
              <p:nvPr/>
            </p:nvSpPr>
            <p:spPr bwMode="auto">
              <a:xfrm>
                <a:off x="738"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6396" name="Rectangle 672"/>
              <p:cNvSpPr>
                <a:spLocks noChangeArrowheads="1"/>
              </p:cNvSpPr>
              <p:nvPr/>
            </p:nvSpPr>
            <p:spPr bwMode="auto">
              <a:xfrm>
                <a:off x="275" y="188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397" name="Rectangle 673"/>
              <p:cNvSpPr>
                <a:spLocks noChangeArrowheads="1"/>
              </p:cNvSpPr>
              <p:nvPr/>
            </p:nvSpPr>
            <p:spPr bwMode="auto">
              <a:xfrm>
                <a:off x="258" y="186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398" name="Line 674"/>
              <p:cNvSpPr>
                <a:spLocks noChangeShapeType="1"/>
              </p:cNvSpPr>
              <p:nvPr/>
            </p:nvSpPr>
            <p:spPr bwMode="auto">
              <a:xfrm flipH="1">
                <a:off x="705" y="1923"/>
                <a:ext cx="184" cy="1"/>
              </a:xfrm>
              <a:prstGeom prst="line">
                <a:avLst/>
              </a:prstGeom>
              <a:noFill/>
              <a:ln w="0">
                <a:solidFill>
                  <a:srgbClr val="000000"/>
                </a:solidFill>
                <a:round/>
                <a:headEnd/>
                <a:tailEnd/>
              </a:ln>
            </p:spPr>
            <p:txBody>
              <a:bodyPr/>
              <a:lstStyle/>
              <a:p>
                <a:endParaRPr lang="en-US"/>
              </a:p>
            </p:txBody>
          </p:sp>
          <p:sp>
            <p:nvSpPr>
              <p:cNvPr id="56399" name="Freeform 675"/>
              <p:cNvSpPr>
                <a:spLocks/>
              </p:cNvSpPr>
              <p:nvPr/>
            </p:nvSpPr>
            <p:spPr bwMode="auto">
              <a:xfrm>
                <a:off x="845" y="1902"/>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56400" name="Freeform 676"/>
              <p:cNvSpPr>
                <a:spLocks/>
              </p:cNvSpPr>
              <p:nvPr/>
            </p:nvSpPr>
            <p:spPr bwMode="auto">
              <a:xfrm>
                <a:off x="705" y="1902"/>
                <a:ext cx="49" cy="43"/>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56401" name="Rectangle 677"/>
              <p:cNvSpPr>
                <a:spLocks noChangeArrowheads="1"/>
              </p:cNvSpPr>
              <p:nvPr/>
            </p:nvSpPr>
            <p:spPr bwMode="auto">
              <a:xfrm>
                <a:off x="679" y="1966"/>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6402" name="Rectangle 678"/>
              <p:cNvSpPr>
                <a:spLocks noChangeArrowheads="1"/>
              </p:cNvSpPr>
              <p:nvPr/>
            </p:nvSpPr>
            <p:spPr bwMode="auto">
              <a:xfrm>
                <a:off x="722" y="1987"/>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6403" name="Line 679"/>
              <p:cNvSpPr>
                <a:spLocks noChangeShapeType="1"/>
              </p:cNvSpPr>
              <p:nvPr/>
            </p:nvSpPr>
            <p:spPr bwMode="auto">
              <a:xfrm>
                <a:off x="16" y="1186"/>
                <a:ext cx="216" cy="1"/>
              </a:xfrm>
              <a:prstGeom prst="line">
                <a:avLst/>
              </a:prstGeom>
              <a:noFill/>
              <a:ln w="0">
                <a:solidFill>
                  <a:srgbClr val="000000"/>
                </a:solidFill>
                <a:round/>
                <a:headEnd/>
                <a:tailEnd/>
              </a:ln>
            </p:spPr>
            <p:txBody>
              <a:bodyPr/>
              <a:lstStyle/>
              <a:p>
                <a:endParaRPr lang="en-US"/>
              </a:p>
            </p:txBody>
          </p:sp>
          <p:sp>
            <p:nvSpPr>
              <p:cNvPr id="56404" name="Freeform 680"/>
              <p:cNvSpPr>
                <a:spLocks/>
              </p:cNvSpPr>
              <p:nvPr/>
            </p:nvSpPr>
            <p:spPr bwMode="auto">
              <a:xfrm>
                <a:off x="16" y="1165"/>
                <a:ext cx="43" cy="48"/>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56405" name="Freeform 681"/>
              <p:cNvSpPr>
                <a:spLocks/>
              </p:cNvSpPr>
              <p:nvPr/>
            </p:nvSpPr>
            <p:spPr bwMode="auto">
              <a:xfrm>
                <a:off x="188" y="1165"/>
                <a:ext cx="44" cy="48"/>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56406" name="Line 682"/>
              <p:cNvSpPr>
                <a:spLocks noChangeShapeType="1"/>
              </p:cNvSpPr>
              <p:nvPr/>
            </p:nvSpPr>
            <p:spPr bwMode="auto">
              <a:xfrm>
                <a:off x="16" y="810"/>
                <a:ext cx="291" cy="1"/>
              </a:xfrm>
              <a:prstGeom prst="line">
                <a:avLst/>
              </a:prstGeom>
              <a:noFill/>
              <a:ln w="0">
                <a:solidFill>
                  <a:srgbClr val="000000"/>
                </a:solidFill>
                <a:round/>
                <a:headEnd/>
                <a:tailEnd/>
              </a:ln>
            </p:spPr>
            <p:txBody>
              <a:bodyPr/>
              <a:lstStyle/>
              <a:p>
                <a:endParaRPr lang="en-US"/>
              </a:p>
            </p:txBody>
          </p:sp>
          <p:sp>
            <p:nvSpPr>
              <p:cNvPr id="56407" name="Freeform 683"/>
              <p:cNvSpPr>
                <a:spLocks/>
              </p:cNvSpPr>
              <p:nvPr/>
            </p:nvSpPr>
            <p:spPr bwMode="auto">
              <a:xfrm>
                <a:off x="16" y="789"/>
                <a:ext cx="43" cy="43"/>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56408" name="Freeform 684"/>
              <p:cNvSpPr>
                <a:spLocks/>
              </p:cNvSpPr>
              <p:nvPr/>
            </p:nvSpPr>
            <p:spPr bwMode="auto">
              <a:xfrm>
                <a:off x="264" y="78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6409" name="Rectangle 685"/>
              <p:cNvSpPr>
                <a:spLocks noChangeArrowheads="1"/>
              </p:cNvSpPr>
              <p:nvPr/>
            </p:nvSpPr>
            <p:spPr bwMode="auto">
              <a:xfrm>
                <a:off x="2170" y="3020"/>
                <a:ext cx="1293" cy="887"/>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6410" name="Line 686"/>
              <p:cNvSpPr>
                <a:spLocks noChangeShapeType="1"/>
              </p:cNvSpPr>
              <p:nvPr/>
            </p:nvSpPr>
            <p:spPr bwMode="auto">
              <a:xfrm flipH="1">
                <a:off x="2456" y="3391"/>
                <a:ext cx="156" cy="1"/>
              </a:xfrm>
              <a:prstGeom prst="line">
                <a:avLst/>
              </a:prstGeom>
              <a:noFill/>
              <a:ln w="0">
                <a:solidFill>
                  <a:srgbClr val="000000"/>
                </a:solidFill>
                <a:round/>
                <a:headEnd/>
                <a:tailEnd/>
              </a:ln>
            </p:spPr>
            <p:txBody>
              <a:bodyPr/>
              <a:lstStyle/>
              <a:p>
                <a:endParaRPr lang="en-US"/>
              </a:p>
            </p:txBody>
          </p:sp>
          <p:sp>
            <p:nvSpPr>
              <p:cNvPr id="56411" name="Freeform 687"/>
              <p:cNvSpPr>
                <a:spLocks/>
              </p:cNvSpPr>
              <p:nvPr/>
            </p:nvSpPr>
            <p:spPr bwMode="auto">
              <a:xfrm>
                <a:off x="2569" y="3369"/>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6412" name="Freeform 688"/>
              <p:cNvSpPr>
                <a:spLocks/>
              </p:cNvSpPr>
              <p:nvPr/>
            </p:nvSpPr>
            <p:spPr bwMode="auto">
              <a:xfrm>
                <a:off x="2456" y="3369"/>
                <a:ext cx="48" cy="43"/>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56413" name="Rectangle 689"/>
              <p:cNvSpPr>
                <a:spLocks noChangeArrowheads="1"/>
              </p:cNvSpPr>
              <p:nvPr/>
            </p:nvSpPr>
            <p:spPr bwMode="auto">
              <a:xfrm>
                <a:off x="2585" y="3762"/>
                <a:ext cx="760"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56414" name="Rectangle 690"/>
              <p:cNvSpPr>
                <a:spLocks noChangeArrowheads="1"/>
              </p:cNvSpPr>
              <p:nvPr/>
            </p:nvSpPr>
            <p:spPr bwMode="auto">
              <a:xfrm>
                <a:off x="2623" y="3176"/>
                <a:ext cx="161" cy="41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6415" name="Rectangle 691"/>
              <p:cNvSpPr>
                <a:spLocks noChangeArrowheads="1"/>
              </p:cNvSpPr>
              <p:nvPr/>
            </p:nvSpPr>
            <p:spPr bwMode="auto">
              <a:xfrm>
                <a:off x="2623" y="3176"/>
                <a:ext cx="161" cy="4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6416" name="Rectangle 692"/>
              <p:cNvSpPr>
                <a:spLocks noChangeArrowheads="1"/>
              </p:cNvSpPr>
              <p:nvPr/>
            </p:nvSpPr>
            <p:spPr bwMode="auto">
              <a:xfrm rot="-5400000">
                <a:off x="2659" y="3405"/>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6417" name="Rectangle 693"/>
              <p:cNvSpPr>
                <a:spLocks noChangeArrowheads="1"/>
              </p:cNvSpPr>
              <p:nvPr/>
            </p:nvSpPr>
            <p:spPr bwMode="auto">
              <a:xfrm rot="-5400000">
                <a:off x="2654" y="3346"/>
                <a:ext cx="1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6418" name="Rectangle 694"/>
              <p:cNvSpPr>
                <a:spLocks noChangeArrowheads="1"/>
              </p:cNvSpPr>
              <p:nvPr/>
            </p:nvSpPr>
            <p:spPr bwMode="auto">
              <a:xfrm rot="-5400000">
                <a:off x="2678" y="3305"/>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6419" name="Rectangle 695"/>
              <p:cNvSpPr>
                <a:spLocks noChangeArrowheads="1"/>
              </p:cNvSpPr>
              <p:nvPr/>
            </p:nvSpPr>
            <p:spPr bwMode="auto">
              <a:xfrm rot="-5400000">
                <a:off x="2676" y="3282"/>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6420" name="Rectangle 696"/>
              <p:cNvSpPr>
                <a:spLocks noChangeArrowheads="1"/>
              </p:cNvSpPr>
              <p:nvPr/>
            </p:nvSpPr>
            <p:spPr bwMode="auto">
              <a:xfrm rot="-5400000">
                <a:off x="2665" y="3244"/>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6421" name="Rectangle 697"/>
              <p:cNvSpPr>
                <a:spLocks noChangeArrowheads="1"/>
              </p:cNvSpPr>
              <p:nvPr/>
            </p:nvSpPr>
            <p:spPr bwMode="auto">
              <a:xfrm rot="-5400000">
                <a:off x="2662" y="3193"/>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6422" name="Rectangle 698"/>
              <p:cNvSpPr>
                <a:spLocks noChangeArrowheads="1"/>
              </p:cNvSpPr>
              <p:nvPr/>
            </p:nvSpPr>
            <p:spPr bwMode="auto">
              <a:xfrm>
                <a:off x="2240" y="3090"/>
                <a:ext cx="210" cy="41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423" name="Rectangle 699"/>
              <p:cNvSpPr>
                <a:spLocks noChangeArrowheads="1"/>
              </p:cNvSpPr>
              <p:nvPr/>
            </p:nvSpPr>
            <p:spPr bwMode="auto">
              <a:xfrm rot="-5400000">
                <a:off x="2255" y="3356"/>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6424" name="Rectangle 700"/>
              <p:cNvSpPr>
                <a:spLocks noChangeArrowheads="1"/>
              </p:cNvSpPr>
              <p:nvPr/>
            </p:nvSpPr>
            <p:spPr bwMode="auto">
              <a:xfrm rot="-5400000">
                <a:off x="2272" y="3314"/>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6425" name="Rectangle 701"/>
              <p:cNvSpPr>
                <a:spLocks noChangeArrowheads="1"/>
              </p:cNvSpPr>
              <p:nvPr/>
            </p:nvSpPr>
            <p:spPr bwMode="auto">
              <a:xfrm rot="-5400000">
                <a:off x="2258" y="3273"/>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6426" name="Rectangle 702"/>
              <p:cNvSpPr>
                <a:spLocks noChangeArrowheads="1"/>
              </p:cNvSpPr>
              <p:nvPr/>
            </p:nvSpPr>
            <p:spPr bwMode="auto">
              <a:xfrm rot="-5400000">
                <a:off x="2261" y="3228"/>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6427" name="Rectangle 703"/>
              <p:cNvSpPr>
                <a:spLocks noChangeArrowheads="1"/>
              </p:cNvSpPr>
              <p:nvPr/>
            </p:nvSpPr>
            <p:spPr bwMode="auto">
              <a:xfrm rot="-5400000">
                <a:off x="2269" y="3187"/>
                <a:ext cx="76"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6428" name="Rectangle 704"/>
              <p:cNvSpPr>
                <a:spLocks noChangeArrowheads="1"/>
              </p:cNvSpPr>
              <p:nvPr/>
            </p:nvSpPr>
            <p:spPr bwMode="auto">
              <a:xfrm rot="-5400000">
                <a:off x="2258" y="3144"/>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56429" name="Rectangle 705"/>
              <p:cNvSpPr>
                <a:spLocks noChangeArrowheads="1"/>
              </p:cNvSpPr>
              <p:nvPr/>
            </p:nvSpPr>
            <p:spPr bwMode="auto">
              <a:xfrm rot="-5400000">
                <a:off x="2261" y="3099"/>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6430" name="Rectangle 706"/>
              <p:cNvSpPr>
                <a:spLocks noChangeArrowheads="1"/>
              </p:cNvSpPr>
              <p:nvPr/>
            </p:nvSpPr>
            <p:spPr bwMode="auto">
              <a:xfrm rot="-5400000">
                <a:off x="2272" y="3061"/>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6431" name="Rectangle 707"/>
              <p:cNvSpPr>
                <a:spLocks noChangeArrowheads="1"/>
              </p:cNvSpPr>
              <p:nvPr/>
            </p:nvSpPr>
            <p:spPr bwMode="auto">
              <a:xfrm rot="-5400000">
                <a:off x="2347" y="3319"/>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6432" name="Rectangle 708"/>
              <p:cNvSpPr>
                <a:spLocks noChangeArrowheads="1"/>
              </p:cNvSpPr>
              <p:nvPr/>
            </p:nvSpPr>
            <p:spPr bwMode="auto">
              <a:xfrm rot="-5400000">
                <a:off x="2342" y="3260"/>
                <a:ext cx="1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6433" name="Rectangle 709"/>
              <p:cNvSpPr>
                <a:spLocks noChangeArrowheads="1"/>
              </p:cNvSpPr>
              <p:nvPr/>
            </p:nvSpPr>
            <p:spPr bwMode="auto">
              <a:xfrm rot="-5400000">
                <a:off x="2366" y="3219"/>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6434" name="Rectangle 710"/>
              <p:cNvSpPr>
                <a:spLocks noChangeArrowheads="1"/>
              </p:cNvSpPr>
              <p:nvPr/>
            </p:nvSpPr>
            <p:spPr bwMode="auto">
              <a:xfrm rot="-5400000">
                <a:off x="2364" y="3196"/>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6435" name="Rectangle 711"/>
              <p:cNvSpPr>
                <a:spLocks noChangeArrowheads="1"/>
              </p:cNvSpPr>
              <p:nvPr/>
            </p:nvSpPr>
            <p:spPr bwMode="auto">
              <a:xfrm rot="-5400000">
                <a:off x="2353" y="3158"/>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6436" name="Rectangle 712"/>
              <p:cNvSpPr>
                <a:spLocks noChangeArrowheads="1"/>
              </p:cNvSpPr>
              <p:nvPr/>
            </p:nvSpPr>
            <p:spPr bwMode="auto">
              <a:xfrm rot="-5400000">
                <a:off x="2350" y="3107"/>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6437" name="Rectangle 713"/>
              <p:cNvSpPr>
                <a:spLocks noChangeArrowheads="1"/>
              </p:cNvSpPr>
              <p:nvPr/>
            </p:nvSpPr>
            <p:spPr bwMode="auto">
              <a:xfrm>
                <a:off x="2246" y="3622"/>
                <a:ext cx="204" cy="21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6438" name="Rectangle 714"/>
              <p:cNvSpPr>
                <a:spLocks noChangeArrowheads="1"/>
              </p:cNvSpPr>
              <p:nvPr/>
            </p:nvSpPr>
            <p:spPr bwMode="auto">
              <a:xfrm>
                <a:off x="2246" y="3622"/>
                <a:ext cx="204" cy="21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6439" name="Rectangle 715"/>
              <p:cNvSpPr>
                <a:spLocks noChangeArrowheads="1"/>
              </p:cNvSpPr>
              <p:nvPr/>
            </p:nvSpPr>
            <p:spPr bwMode="auto">
              <a:xfrm rot="-5400000">
                <a:off x="2280" y="3726"/>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6440" name="Rectangle 716"/>
              <p:cNvSpPr>
                <a:spLocks noChangeArrowheads="1"/>
              </p:cNvSpPr>
              <p:nvPr/>
            </p:nvSpPr>
            <p:spPr bwMode="auto">
              <a:xfrm rot="-5400000">
                <a:off x="2277" y="3680"/>
                <a:ext cx="8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56441" name="Rectangle 717"/>
              <p:cNvSpPr>
                <a:spLocks noChangeArrowheads="1"/>
              </p:cNvSpPr>
              <p:nvPr/>
            </p:nvSpPr>
            <p:spPr bwMode="auto">
              <a:xfrm rot="-5400000">
                <a:off x="2275" y="3629"/>
                <a:ext cx="92"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56442" name="Rectangle 718"/>
              <p:cNvSpPr>
                <a:spLocks noChangeArrowheads="1"/>
              </p:cNvSpPr>
              <p:nvPr/>
            </p:nvSpPr>
            <p:spPr bwMode="auto">
              <a:xfrm rot="-5400000">
                <a:off x="2294" y="3594"/>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6443" name="Rectangle 719"/>
              <p:cNvSpPr>
                <a:spLocks noChangeArrowheads="1"/>
              </p:cNvSpPr>
              <p:nvPr/>
            </p:nvSpPr>
            <p:spPr bwMode="auto">
              <a:xfrm rot="-5400000">
                <a:off x="2294" y="3572"/>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6444" name="Rectangle 720"/>
              <p:cNvSpPr>
                <a:spLocks noChangeArrowheads="1"/>
              </p:cNvSpPr>
              <p:nvPr/>
            </p:nvSpPr>
            <p:spPr bwMode="auto">
              <a:xfrm rot="-5400000">
                <a:off x="2360" y="3645"/>
                <a:ext cx="73" cy="7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56445" name="Rectangle 721"/>
              <p:cNvSpPr>
                <a:spLocks noChangeArrowheads="1"/>
              </p:cNvSpPr>
              <p:nvPr/>
            </p:nvSpPr>
            <p:spPr bwMode="auto">
              <a:xfrm rot="-5400000">
                <a:off x="2385" y="3627"/>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6446" name="Line 722"/>
              <p:cNvSpPr>
                <a:spLocks noChangeShapeType="1"/>
              </p:cNvSpPr>
              <p:nvPr/>
            </p:nvSpPr>
            <p:spPr bwMode="auto">
              <a:xfrm>
                <a:off x="2343" y="3515"/>
                <a:ext cx="1" cy="96"/>
              </a:xfrm>
              <a:prstGeom prst="line">
                <a:avLst/>
              </a:prstGeom>
              <a:noFill/>
              <a:ln w="0">
                <a:solidFill>
                  <a:srgbClr val="000000"/>
                </a:solidFill>
                <a:round/>
                <a:headEnd/>
                <a:tailEnd/>
              </a:ln>
            </p:spPr>
            <p:txBody>
              <a:bodyPr/>
              <a:lstStyle/>
              <a:p>
                <a:endParaRPr lang="en-US"/>
              </a:p>
            </p:txBody>
          </p:sp>
          <p:sp>
            <p:nvSpPr>
              <p:cNvPr id="56447" name="Freeform 723"/>
              <p:cNvSpPr>
                <a:spLocks/>
              </p:cNvSpPr>
              <p:nvPr/>
            </p:nvSpPr>
            <p:spPr bwMode="auto">
              <a:xfrm>
                <a:off x="2321" y="3515"/>
                <a:ext cx="38" cy="37"/>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56448" name="Freeform 724"/>
              <p:cNvSpPr>
                <a:spLocks/>
              </p:cNvSpPr>
              <p:nvPr/>
            </p:nvSpPr>
            <p:spPr bwMode="auto">
              <a:xfrm>
                <a:off x="2321" y="3579"/>
                <a:ext cx="38" cy="32"/>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56449" name="Rectangle 725"/>
              <p:cNvSpPr>
                <a:spLocks noChangeArrowheads="1"/>
              </p:cNvSpPr>
              <p:nvPr/>
            </p:nvSpPr>
            <p:spPr bwMode="auto">
              <a:xfrm>
                <a:off x="2978" y="3407"/>
                <a:ext cx="420" cy="19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450" name="Rectangle 726"/>
              <p:cNvSpPr>
                <a:spLocks noChangeArrowheads="1"/>
              </p:cNvSpPr>
              <p:nvPr/>
            </p:nvSpPr>
            <p:spPr bwMode="auto">
              <a:xfrm>
                <a:off x="3086" y="3433"/>
                <a:ext cx="259"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56451" name="Rectangle 727"/>
              <p:cNvSpPr>
                <a:spLocks noChangeArrowheads="1"/>
              </p:cNvSpPr>
              <p:nvPr/>
            </p:nvSpPr>
            <p:spPr bwMode="auto">
              <a:xfrm>
                <a:off x="3016" y="3498"/>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6452" name="Line 728"/>
              <p:cNvSpPr>
                <a:spLocks noChangeShapeType="1"/>
              </p:cNvSpPr>
              <p:nvPr/>
            </p:nvSpPr>
            <p:spPr bwMode="auto">
              <a:xfrm flipH="1">
                <a:off x="2795" y="3504"/>
                <a:ext cx="172" cy="1"/>
              </a:xfrm>
              <a:prstGeom prst="line">
                <a:avLst/>
              </a:prstGeom>
              <a:noFill/>
              <a:ln w="0">
                <a:solidFill>
                  <a:srgbClr val="000000"/>
                </a:solidFill>
                <a:round/>
                <a:headEnd/>
                <a:tailEnd/>
              </a:ln>
            </p:spPr>
            <p:txBody>
              <a:bodyPr/>
              <a:lstStyle/>
              <a:p>
                <a:endParaRPr lang="en-US"/>
              </a:p>
            </p:txBody>
          </p:sp>
          <p:sp>
            <p:nvSpPr>
              <p:cNvPr id="56453" name="Freeform 729"/>
              <p:cNvSpPr>
                <a:spLocks/>
              </p:cNvSpPr>
              <p:nvPr/>
            </p:nvSpPr>
            <p:spPr bwMode="auto">
              <a:xfrm>
                <a:off x="2924" y="3482"/>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6454" name="Freeform 730"/>
              <p:cNvSpPr>
                <a:spLocks/>
              </p:cNvSpPr>
              <p:nvPr/>
            </p:nvSpPr>
            <p:spPr bwMode="auto">
              <a:xfrm>
                <a:off x="2795" y="3482"/>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6455" name="Line 731"/>
              <p:cNvSpPr>
                <a:spLocks noChangeShapeType="1"/>
              </p:cNvSpPr>
              <p:nvPr/>
            </p:nvSpPr>
            <p:spPr bwMode="auto">
              <a:xfrm flipH="1">
                <a:off x="2795" y="3273"/>
                <a:ext cx="178" cy="1"/>
              </a:xfrm>
              <a:prstGeom prst="line">
                <a:avLst/>
              </a:prstGeom>
              <a:noFill/>
              <a:ln w="0">
                <a:solidFill>
                  <a:srgbClr val="000000"/>
                </a:solidFill>
                <a:round/>
                <a:headEnd/>
                <a:tailEnd/>
              </a:ln>
            </p:spPr>
            <p:txBody>
              <a:bodyPr/>
              <a:lstStyle/>
              <a:p>
                <a:endParaRPr lang="en-US"/>
              </a:p>
            </p:txBody>
          </p:sp>
          <p:sp>
            <p:nvSpPr>
              <p:cNvPr id="56456" name="Freeform 732"/>
              <p:cNvSpPr>
                <a:spLocks/>
              </p:cNvSpPr>
              <p:nvPr/>
            </p:nvSpPr>
            <p:spPr bwMode="auto">
              <a:xfrm>
                <a:off x="2924" y="3251"/>
                <a:ext cx="49" cy="43"/>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56457" name="Freeform 733"/>
              <p:cNvSpPr>
                <a:spLocks/>
              </p:cNvSpPr>
              <p:nvPr/>
            </p:nvSpPr>
            <p:spPr bwMode="auto">
              <a:xfrm>
                <a:off x="2795" y="3251"/>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6458" name="Line 734"/>
              <p:cNvSpPr>
                <a:spLocks noChangeShapeType="1"/>
              </p:cNvSpPr>
              <p:nvPr/>
            </p:nvSpPr>
            <p:spPr bwMode="auto">
              <a:xfrm>
                <a:off x="2703" y="2934"/>
                <a:ext cx="1" cy="237"/>
              </a:xfrm>
              <a:prstGeom prst="line">
                <a:avLst/>
              </a:prstGeom>
              <a:noFill/>
              <a:ln w="0">
                <a:solidFill>
                  <a:srgbClr val="000000"/>
                </a:solidFill>
                <a:round/>
                <a:headEnd/>
                <a:tailEnd/>
              </a:ln>
            </p:spPr>
            <p:txBody>
              <a:bodyPr/>
              <a:lstStyle/>
              <a:p>
                <a:endParaRPr lang="en-US"/>
              </a:p>
            </p:txBody>
          </p:sp>
          <p:sp>
            <p:nvSpPr>
              <p:cNvPr id="56459" name="Freeform 735"/>
              <p:cNvSpPr>
                <a:spLocks/>
              </p:cNvSpPr>
              <p:nvPr/>
            </p:nvSpPr>
            <p:spPr bwMode="auto">
              <a:xfrm>
                <a:off x="2682" y="2934"/>
                <a:ext cx="43" cy="48"/>
              </a:xfrm>
              <a:custGeom>
                <a:avLst/>
                <a:gdLst>
                  <a:gd name="T0" fmla="*/ 21 w 43"/>
                  <a:gd name="T1" fmla="*/ 0 h 48"/>
                  <a:gd name="T2" fmla="*/ 43 w 43"/>
                  <a:gd name="T3" fmla="*/ 48 h 48"/>
                  <a:gd name="T4" fmla="*/ 0 w 43"/>
                  <a:gd name="T5" fmla="*/ 48 h 48"/>
                  <a:gd name="T6" fmla="*/ 21 w 43"/>
                  <a:gd name="T7" fmla="*/ 0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21" y="0"/>
                    </a:moveTo>
                    <a:lnTo>
                      <a:pt x="43" y="48"/>
                    </a:lnTo>
                    <a:lnTo>
                      <a:pt x="0" y="48"/>
                    </a:lnTo>
                    <a:lnTo>
                      <a:pt x="21" y="0"/>
                    </a:lnTo>
                    <a:close/>
                  </a:path>
                </a:pathLst>
              </a:custGeom>
              <a:solidFill>
                <a:srgbClr val="000000"/>
              </a:solidFill>
              <a:ln w="9525">
                <a:noFill/>
                <a:round/>
                <a:headEnd/>
                <a:tailEnd/>
              </a:ln>
            </p:spPr>
            <p:txBody>
              <a:bodyPr/>
              <a:lstStyle/>
              <a:p>
                <a:endParaRPr lang="en-US"/>
              </a:p>
            </p:txBody>
          </p:sp>
          <p:sp>
            <p:nvSpPr>
              <p:cNvPr id="56460" name="Freeform 736"/>
              <p:cNvSpPr>
                <a:spLocks/>
              </p:cNvSpPr>
              <p:nvPr/>
            </p:nvSpPr>
            <p:spPr bwMode="auto">
              <a:xfrm>
                <a:off x="2682" y="3128"/>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461" name="Line 737"/>
              <p:cNvSpPr>
                <a:spLocks noChangeShapeType="1"/>
              </p:cNvSpPr>
              <p:nvPr/>
            </p:nvSpPr>
            <p:spPr bwMode="auto">
              <a:xfrm flipV="1">
                <a:off x="2348" y="3848"/>
                <a:ext cx="1" cy="242"/>
              </a:xfrm>
              <a:prstGeom prst="line">
                <a:avLst/>
              </a:prstGeom>
              <a:noFill/>
              <a:ln w="0">
                <a:solidFill>
                  <a:srgbClr val="000000"/>
                </a:solidFill>
                <a:round/>
                <a:headEnd/>
                <a:tailEnd/>
              </a:ln>
            </p:spPr>
            <p:txBody>
              <a:bodyPr/>
              <a:lstStyle/>
              <a:p>
                <a:endParaRPr lang="en-US"/>
              </a:p>
            </p:txBody>
          </p:sp>
          <p:sp>
            <p:nvSpPr>
              <p:cNvPr id="56462" name="Freeform 738"/>
              <p:cNvSpPr>
                <a:spLocks/>
              </p:cNvSpPr>
              <p:nvPr/>
            </p:nvSpPr>
            <p:spPr bwMode="auto">
              <a:xfrm>
                <a:off x="2326" y="4047"/>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6463" name="Freeform 739"/>
              <p:cNvSpPr>
                <a:spLocks/>
              </p:cNvSpPr>
              <p:nvPr/>
            </p:nvSpPr>
            <p:spPr bwMode="auto">
              <a:xfrm>
                <a:off x="2326" y="3848"/>
                <a:ext cx="44" cy="48"/>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56464" name="Rectangle 740"/>
              <p:cNvSpPr>
                <a:spLocks noChangeArrowheads="1"/>
              </p:cNvSpPr>
              <p:nvPr/>
            </p:nvSpPr>
            <p:spPr bwMode="auto">
              <a:xfrm>
                <a:off x="2978" y="3171"/>
                <a:ext cx="420" cy="19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465" name="Rectangle 741"/>
              <p:cNvSpPr>
                <a:spLocks noChangeArrowheads="1"/>
              </p:cNvSpPr>
              <p:nvPr/>
            </p:nvSpPr>
            <p:spPr bwMode="auto">
              <a:xfrm>
                <a:off x="3064" y="3197"/>
                <a:ext cx="30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56466" name="Rectangle 742"/>
              <p:cNvSpPr>
                <a:spLocks noChangeArrowheads="1"/>
              </p:cNvSpPr>
              <p:nvPr/>
            </p:nvSpPr>
            <p:spPr bwMode="auto">
              <a:xfrm>
                <a:off x="3016" y="3261"/>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6467" name="Rectangle 743"/>
              <p:cNvSpPr>
                <a:spLocks noChangeArrowheads="1"/>
              </p:cNvSpPr>
              <p:nvPr/>
            </p:nvSpPr>
            <p:spPr bwMode="auto">
              <a:xfrm>
                <a:off x="242" y="1842"/>
                <a:ext cx="426" cy="10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468" name="Rectangle 744"/>
              <p:cNvSpPr>
                <a:spLocks noChangeArrowheads="1"/>
              </p:cNvSpPr>
              <p:nvPr/>
            </p:nvSpPr>
            <p:spPr bwMode="auto">
              <a:xfrm>
                <a:off x="399" y="1858"/>
                <a:ext cx="16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56469" name="Rectangle 745"/>
              <p:cNvSpPr>
                <a:spLocks noChangeArrowheads="1"/>
              </p:cNvSpPr>
              <p:nvPr/>
            </p:nvSpPr>
            <p:spPr bwMode="auto">
              <a:xfrm>
                <a:off x="275" y="2111"/>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470" name="Rectangle 746"/>
              <p:cNvSpPr>
                <a:spLocks noChangeArrowheads="1"/>
              </p:cNvSpPr>
              <p:nvPr/>
            </p:nvSpPr>
            <p:spPr bwMode="auto">
              <a:xfrm>
                <a:off x="258" y="2090"/>
                <a:ext cx="426"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471" name="Rectangle 747"/>
              <p:cNvSpPr>
                <a:spLocks noChangeArrowheads="1"/>
              </p:cNvSpPr>
              <p:nvPr/>
            </p:nvSpPr>
            <p:spPr bwMode="auto">
              <a:xfrm>
                <a:off x="242" y="207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472" name="Rectangle 748"/>
              <p:cNvSpPr>
                <a:spLocks noChangeArrowheads="1"/>
              </p:cNvSpPr>
              <p:nvPr/>
            </p:nvSpPr>
            <p:spPr bwMode="auto">
              <a:xfrm>
                <a:off x="361" y="2089"/>
                <a:ext cx="23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56473" name="Freeform 749"/>
              <p:cNvSpPr>
                <a:spLocks/>
              </p:cNvSpPr>
              <p:nvPr/>
            </p:nvSpPr>
            <p:spPr bwMode="auto">
              <a:xfrm>
                <a:off x="824" y="2117"/>
                <a:ext cx="65" cy="75"/>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56474" name="Freeform 750"/>
              <p:cNvSpPr>
                <a:spLocks/>
              </p:cNvSpPr>
              <p:nvPr/>
            </p:nvSpPr>
            <p:spPr bwMode="auto">
              <a:xfrm>
                <a:off x="829" y="2149"/>
                <a:ext cx="6" cy="11"/>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56475" name="Rectangle 751"/>
              <p:cNvSpPr>
                <a:spLocks noChangeArrowheads="1"/>
              </p:cNvSpPr>
              <p:nvPr/>
            </p:nvSpPr>
            <p:spPr bwMode="auto">
              <a:xfrm>
                <a:off x="770" y="2149"/>
                <a:ext cx="59" cy="1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476" name="Freeform 752"/>
              <p:cNvSpPr>
                <a:spLocks/>
              </p:cNvSpPr>
              <p:nvPr/>
            </p:nvSpPr>
            <p:spPr bwMode="auto">
              <a:xfrm>
                <a:off x="711" y="2117"/>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6477" name="Freeform 753"/>
              <p:cNvSpPr>
                <a:spLocks/>
              </p:cNvSpPr>
              <p:nvPr/>
            </p:nvSpPr>
            <p:spPr bwMode="auto">
              <a:xfrm>
                <a:off x="765" y="2149"/>
                <a:ext cx="5" cy="11"/>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56478" name="Rectangle 754"/>
              <p:cNvSpPr>
                <a:spLocks noChangeArrowheads="1"/>
              </p:cNvSpPr>
              <p:nvPr/>
            </p:nvSpPr>
            <p:spPr bwMode="auto">
              <a:xfrm>
                <a:off x="679" y="2192"/>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6479" name="Rectangle 755"/>
              <p:cNvSpPr>
                <a:spLocks noChangeArrowheads="1"/>
              </p:cNvSpPr>
              <p:nvPr/>
            </p:nvSpPr>
            <p:spPr bwMode="auto">
              <a:xfrm>
                <a:off x="722" y="2213"/>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6480" name="Freeform 756"/>
              <p:cNvSpPr>
                <a:spLocks/>
              </p:cNvSpPr>
              <p:nvPr/>
            </p:nvSpPr>
            <p:spPr bwMode="auto">
              <a:xfrm>
                <a:off x="2720" y="2138"/>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6481" name="Freeform 757"/>
              <p:cNvSpPr>
                <a:spLocks/>
              </p:cNvSpPr>
              <p:nvPr/>
            </p:nvSpPr>
            <p:spPr bwMode="auto">
              <a:xfrm>
                <a:off x="2725" y="2165"/>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6482" name="Rectangle 758"/>
              <p:cNvSpPr>
                <a:spLocks noChangeArrowheads="1"/>
              </p:cNvSpPr>
              <p:nvPr/>
            </p:nvSpPr>
            <p:spPr bwMode="auto">
              <a:xfrm>
                <a:off x="2569" y="216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483" name="Freeform 759"/>
              <p:cNvSpPr>
                <a:spLocks/>
              </p:cNvSpPr>
              <p:nvPr/>
            </p:nvSpPr>
            <p:spPr bwMode="auto">
              <a:xfrm>
                <a:off x="2504" y="2138"/>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6484" name="Freeform 760"/>
              <p:cNvSpPr>
                <a:spLocks/>
              </p:cNvSpPr>
              <p:nvPr/>
            </p:nvSpPr>
            <p:spPr bwMode="auto">
              <a:xfrm>
                <a:off x="2558" y="2165"/>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6485" name="Freeform 761"/>
              <p:cNvSpPr>
                <a:spLocks/>
              </p:cNvSpPr>
              <p:nvPr/>
            </p:nvSpPr>
            <p:spPr bwMode="auto">
              <a:xfrm>
                <a:off x="2456" y="2627"/>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6486" name="Freeform 762"/>
              <p:cNvSpPr>
                <a:spLocks/>
              </p:cNvSpPr>
              <p:nvPr/>
            </p:nvSpPr>
            <p:spPr bwMode="auto">
              <a:xfrm>
                <a:off x="2461" y="2660"/>
                <a:ext cx="11" cy="10"/>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56487" name="Rectangle 763"/>
              <p:cNvSpPr>
                <a:spLocks noChangeArrowheads="1"/>
              </p:cNvSpPr>
              <p:nvPr/>
            </p:nvSpPr>
            <p:spPr bwMode="auto">
              <a:xfrm>
                <a:off x="2246" y="2660"/>
                <a:ext cx="215"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488" name="Freeform 764"/>
              <p:cNvSpPr>
                <a:spLocks/>
              </p:cNvSpPr>
              <p:nvPr/>
            </p:nvSpPr>
            <p:spPr bwMode="auto">
              <a:xfrm>
                <a:off x="2235" y="2660"/>
                <a:ext cx="11" cy="10"/>
              </a:xfrm>
              <a:custGeom>
                <a:avLst/>
                <a:gdLst>
                  <a:gd name="T0" fmla="*/ 11 w 11"/>
                  <a:gd name="T1" fmla="*/ 0 h 10"/>
                  <a:gd name="T2" fmla="*/ 5 w 11"/>
                  <a:gd name="T3" fmla="*/ 0 h 10"/>
                  <a:gd name="T4" fmla="*/ 5 w 11"/>
                  <a:gd name="T5" fmla="*/ 0 h 10"/>
                  <a:gd name="T6" fmla="*/ 0 w 11"/>
                  <a:gd name="T7" fmla="*/ 0 h 10"/>
                  <a:gd name="T8" fmla="*/ 0 w 11"/>
                  <a:gd name="T9" fmla="*/ 5 h 10"/>
                  <a:gd name="T10" fmla="*/ 0 w 11"/>
                  <a:gd name="T11" fmla="*/ 5 h 10"/>
                  <a:gd name="T12" fmla="*/ 5 w 11"/>
                  <a:gd name="T13" fmla="*/ 10 h 10"/>
                  <a:gd name="T14" fmla="*/ 5 w 11"/>
                  <a:gd name="T15" fmla="*/ 10 h 10"/>
                  <a:gd name="T16" fmla="*/ 11 w 11"/>
                  <a:gd name="T17" fmla="*/ 10 h 10"/>
                  <a:gd name="T18" fmla="*/ 11 w 11"/>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11" y="0"/>
                    </a:moveTo>
                    <a:lnTo>
                      <a:pt x="5" y="0"/>
                    </a:lnTo>
                    <a:lnTo>
                      <a:pt x="0" y="0"/>
                    </a:lnTo>
                    <a:lnTo>
                      <a:pt x="0" y="5"/>
                    </a:lnTo>
                    <a:lnTo>
                      <a:pt x="5" y="10"/>
                    </a:lnTo>
                    <a:lnTo>
                      <a:pt x="11" y="10"/>
                    </a:lnTo>
                    <a:lnTo>
                      <a:pt x="11" y="0"/>
                    </a:lnTo>
                    <a:close/>
                  </a:path>
                </a:pathLst>
              </a:custGeom>
              <a:solidFill>
                <a:srgbClr val="000000"/>
              </a:solidFill>
              <a:ln w="9525">
                <a:noFill/>
                <a:round/>
                <a:headEnd/>
                <a:tailEnd/>
              </a:ln>
            </p:spPr>
            <p:txBody>
              <a:bodyPr/>
              <a:lstStyle/>
              <a:p>
                <a:endParaRPr lang="en-US"/>
              </a:p>
            </p:txBody>
          </p:sp>
          <p:sp>
            <p:nvSpPr>
              <p:cNvPr id="56489" name="Freeform 765"/>
              <p:cNvSpPr>
                <a:spLocks/>
              </p:cNvSpPr>
              <p:nvPr/>
            </p:nvSpPr>
            <p:spPr bwMode="auto">
              <a:xfrm>
                <a:off x="2208"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490" name="Freeform 766"/>
              <p:cNvSpPr>
                <a:spLocks/>
              </p:cNvSpPr>
              <p:nvPr/>
            </p:nvSpPr>
            <p:spPr bwMode="auto">
              <a:xfrm>
                <a:off x="2235" y="2552"/>
                <a:ext cx="16" cy="6"/>
              </a:xfrm>
              <a:custGeom>
                <a:avLst/>
                <a:gdLst>
                  <a:gd name="T0" fmla="*/ 16 w 16"/>
                  <a:gd name="T1" fmla="*/ 6 h 6"/>
                  <a:gd name="T2" fmla="*/ 16 w 16"/>
                  <a:gd name="T3" fmla="*/ 6 h 6"/>
                  <a:gd name="T4" fmla="*/ 16 w 16"/>
                  <a:gd name="T5" fmla="*/ 6 h 6"/>
                  <a:gd name="T6" fmla="*/ 11 w 16"/>
                  <a:gd name="T7" fmla="*/ 0 h 6"/>
                  <a:gd name="T8" fmla="*/ 11 w 16"/>
                  <a:gd name="T9" fmla="*/ 0 h 6"/>
                  <a:gd name="T10" fmla="*/ 5 w 16"/>
                  <a:gd name="T11" fmla="*/ 0 h 6"/>
                  <a:gd name="T12" fmla="*/ 5 w 16"/>
                  <a:gd name="T13" fmla="*/ 6 h 6"/>
                  <a:gd name="T14" fmla="*/ 5 w 16"/>
                  <a:gd name="T15" fmla="*/ 6 h 6"/>
                  <a:gd name="T16" fmla="*/ 0 w 16"/>
                  <a:gd name="T17" fmla="*/ 6 h 6"/>
                  <a:gd name="T18" fmla="*/ 16 w 16"/>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6"/>
                  <a:gd name="T32" fmla="*/ 16 w 1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6">
                    <a:moveTo>
                      <a:pt x="16" y="6"/>
                    </a:moveTo>
                    <a:lnTo>
                      <a:pt x="16" y="6"/>
                    </a:lnTo>
                    <a:lnTo>
                      <a:pt x="11" y="0"/>
                    </a:lnTo>
                    <a:lnTo>
                      <a:pt x="5" y="0"/>
                    </a:lnTo>
                    <a:lnTo>
                      <a:pt x="5" y="6"/>
                    </a:lnTo>
                    <a:lnTo>
                      <a:pt x="0" y="6"/>
                    </a:lnTo>
                    <a:lnTo>
                      <a:pt x="16" y="6"/>
                    </a:lnTo>
                    <a:close/>
                  </a:path>
                </a:pathLst>
              </a:custGeom>
              <a:solidFill>
                <a:srgbClr val="000000"/>
              </a:solidFill>
              <a:ln w="9525">
                <a:noFill/>
                <a:round/>
                <a:headEnd/>
                <a:tailEnd/>
              </a:ln>
            </p:spPr>
            <p:txBody>
              <a:bodyPr/>
              <a:lstStyle/>
              <a:p>
                <a:endParaRPr lang="en-US"/>
              </a:p>
            </p:txBody>
          </p:sp>
          <p:sp>
            <p:nvSpPr>
              <p:cNvPr id="56491" name="Rectangle 767"/>
              <p:cNvSpPr>
                <a:spLocks noChangeArrowheads="1"/>
              </p:cNvSpPr>
              <p:nvPr/>
            </p:nvSpPr>
            <p:spPr bwMode="auto">
              <a:xfrm>
                <a:off x="2235" y="2558"/>
                <a:ext cx="16" cy="10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492" name="Freeform 768"/>
              <p:cNvSpPr>
                <a:spLocks/>
              </p:cNvSpPr>
              <p:nvPr/>
            </p:nvSpPr>
            <p:spPr bwMode="auto">
              <a:xfrm>
                <a:off x="2235" y="2665"/>
                <a:ext cx="16" cy="5"/>
              </a:xfrm>
              <a:custGeom>
                <a:avLst/>
                <a:gdLst>
                  <a:gd name="T0" fmla="*/ 0 w 16"/>
                  <a:gd name="T1" fmla="*/ 0 h 5"/>
                  <a:gd name="T2" fmla="*/ 5 w 16"/>
                  <a:gd name="T3" fmla="*/ 0 h 5"/>
                  <a:gd name="T4" fmla="*/ 5 w 16"/>
                  <a:gd name="T5" fmla="*/ 5 h 5"/>
                  <a:gd name="T6" fmla="*/ 5 w 16"/>
                  <a:gd name="T7" fmla="*/ 5 h 5"/>
                  <a:gd name="T8" fmla="*/ 11 w 16"/>
                  <a:gd name="T9" fmla="*/ 5 h 5"/>
                  <a:gd name="T10" fmla="*/ 11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1"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56493" name="Line 769"/>
              <p:cNvSpPr>
                <a:spLocks noChangeShapeType="1"/>
              </p:cNvSpPr>
              <p:nvPr/>
            </p:nvSpPr>
            <p:spPr bwMode="auto">
              <a:xfrm>
                <a:off x="3032" y="2262"/>
                <a:ext cx="1" cy="274"/>
              </a:xfrm>
              <a:prstGeom prst="line">
                <a:avLst/>
              </a:prstGeom>
              <a:noFill/>
              <a:ln w="0">
                <a:solidFill>
                  <a:srgbClr val="000000"/>
                </a:solidFill>
                <a:round/>
                <a:headEnd/>
                <a:tailEnd/>
              </a:ln>
            </p:spPr>
            <p:txBody>
              <a:bodyPr/>
              <a:lstStyle/>
              <a:p>
                <a:endParaRPr lang="en-US"/>
              </a:p>
            </p:txBody>
          </p:sp>
          <p:sp>
            <p:nvSpPr>
              <p:cNvPr id="56494" name="Freeform 770"/>
              <p:cNvSpPr>
                <a:spLocks/>
              </p:cNvSpPr>
              <p:nvPr/>
            </p:nvSpPr>
            <p:spPr bwMode="auto">
              <a:xfrm>
                <a:off x="3010" y="2262"/>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6495" name="Freeform 771"/>
              <p:cNvSpPr>
                <a:spLocks/>
              </p:cNvSpPr>
              <p:nvPr/>
            </p:nvSpPr>
            <p:spPr bwMode="auto">
              <a:xfrm>
                <a:off x="3010" y="2493"/>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6496" name="Line 772"/>
              <p:cNvSpPr>
                <a:spLocks noChangeShapeType="1"/>
              </p:cNvSpPr>
              <p:nvPr/>
            </p:nvSpPr>
            <p:spPr bwMode="auto">
              <a:xfrm flipH="1">
                <a:off x="679" y="1504"/>
                <a:ext cx="210" cy="1"/>
              </a:xfrm>
              <a:prstGeom prst="line">
                <a:avLst/>
              </a:prstGeom>
              <a:noFill/>
              <a:ln w="0">
                <a:solidFill>
                  <a:srgbClr val="000000"/>
                </a:solidFill>
                <a:round/>
                <a:headEnd/>
                <a:tailEnd/>
              </a:ln>
            </p:spPr>
            <p:txBody>
              <a:bodyPr/>
              <a:lstStyle/>
              <a:p>
                <a:endParaRPr lang="en-US"/>
              </a:p>
            </p:txBody>
          </p:sp>
          <p:sp>
            <p:nvSpPr>
              <p:cNvPr id="56497" name="Freeform 773"/>
              <p:cNvSpPr>
                <a:spLocks/>
              </p:cNvSpPr>
              <p:nvPr/>
            </p:nvSpPr>
            <p:spPr bwMode="auto">
              <a:xfrm>
                <a:off x="845" y="1482"/>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6498" name="Freeform 774"/>
              <p:cNvSpPr>
                <a:spLocks/>
              </p:cNvSpPr>
              <p:nvPr/>
            </p:nvSpPr>
            <p:spPr bwMode="auto">
              <a:xfrm>
                <a:off x="679" y="1482"/>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6499" name="Rectangle 775"/>
              <p:cNvSpPr>
                <a:spLocks noChangeArrowheads="1"/>
              </p:cNvSpPr>
              <p:nvPr/>
            </p:nvSpPr>
            <p:spPr bwMode="auto">
              <a:xfrm>
                <a:off x="1454" y="1138"/>
                <a:ext cx="754" cy="747"/>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6500" name="Rectangle 776"/>
              <p:cNvSpPr>
                <a:spLocks noChangeArrowheads="1"/>
              </p:cNvSpPr>
              <p:nvPr/>
            </p:nvSpPr>
            <p:spPr bwMode="auto">
              <a:xfrm>
                <a:off x="1427" y="1176"/>
                <a:ext cx="759" cy="747"/>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6501" name="Rectangle 777"/>
              <p:cNvSpPr>
                <a:spLocks noChangeArrowheads="1"/>
              </p:cNvSpPr>
              <p:nvPr/>
            </p:nvSpPr>
            <p:spPr bwMode="auto">
              <a:xfrm>
                <a:off x="1400" y="1208"/>
                <a:ext cx="760"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6502" name="Rectangle 778"/>
              <p:cNvSpPr>
                <a:spLocks noChangeArrowheads="1"/>
              </p:cNvSpPr>
              <p:nvPr/>
            </p:nvSpPr>
            <p:spPr bwMode="auto">
              <a:xfrm>
                <a:off x="1379" y="124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6503" name="Rectangle 779"/>
              <p:cNvSpPr>
                <a:spLocks noChangeArrowheads="1"/>
              </p:cNvSpPr>
              <p:nvPr/>
            </p:nvSpPr>
            <p:spPr bwMode="auto">
              <a:xfrm>
                <a:off x="1352" y="1283"/>
                <a:ext cx="754" cy="748"/>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6504" name="Rectangle 780"/>
              <p:cNvSpPr>
                <a:spLocks noChangeArrowheads="1"/>
              </p:cNvSpPr>
              <p:nvPr/>
            </p:nvSpPr>
            <p:spPr bwMode="auto">
              <a:xfrm>
                <a:off x="1330" y="131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6505" name="Rectangle 781"/>
              <p:cNvSpPr>
                <a:spLocks noChangeArrowheads="1"/>
              </p:cNvSpPr>
              <p:nvPr/>
            </p:nvSpPr>
            <p:spPr bwMode="auto">
              <a:xfrm>
                <a:off x="1303" y="1348"/>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6506" name="Rectangle 782"/>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6507" name="Rectangle 783"/>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6508" name="Rectangle 784"/>
              <p:cNvSpPr>
                <a:spLocks noChangeArrowheads="1"/>
              </p:cNvSpPr>
              <p:nvPr/>
            </p:nvSpPr>
            <p:spPr bwMode="auto">
              <a:xfrm>
                <a:off x="1492" y="1477"/>
                <a:ext cx="394" cy="140"/>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56509" name="Rectangle 785"/>
              <p:cNvSpPr>
                <a:spLocks noChangeArrowheads="1"/>
              </p:cNvSpPr>
              <p:nvPr/>
            </p:nvSpPr>
            <p:spPr bwMode="auto">
              <a:xfrm>
                <a:off x="1459" y="1590"/>
                <a:ext cx="464" cy="140"/>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56510" name="Rectangle 786"/>
              <p:cNvSpPr>
                <a:spLocks noChangeArrowheads="1"/>
              </p:cNvSpPr>
              <p:nvPr/>
            </p:nvSpPr>
            <p:spPr bwMode="auto">
              <a:xfrm>
                <a:off x="1422" y="1880"/>
                <a:ext cx="124"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L1</a:t>
                </a:r>
                <a:endParaRPr lang="en-US" sz="1800">
                  <a:solidFill>
                    <a:srgbClr val="000000"/>
                  </a:solidFill>
                </a:endParaRPr>
              </a:p>
            </p:txBody>
          </p:sp>
          <p:sp>
            <p:nvSpPr>
              <p:cNvPr id="56511" name="Rectangle 787"/>
              <p:cNvSpPr>
                <a:spLocks noChangeArrowheads="1"/>
              </p:cNvSpPr>
              <p:nvPr/>
            </p:nvSpPr>
            <p:spPr bwMode="auto">
              <a:xfrm>
                <a:off x="1346" y="1939"/>
                <a:ext cx="291"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P-Cache</a:t>
                </a:r>
                <a:endParaRPr lang="en-US" sz="1800">
                  <a:solidFill>
                    <a:srgbClr val="000000"/>
                  </a:solidFill>
                </a:endParaRPr>
              </a:p>
            </p:txBody>
          </p:sp>
          <p:sp>
            <p:nvSpPr>
              <p:cNvPr id="56512" name="Rectangle 788"/>
              <p:cNvSpPr>
                <a:spLocks noChangeArrowheads="1"/>
              </p:cNvSpPr>
              <p:nvPr/>
            </p:nvSpPr>
            <p:spPr bwMode="auto">
              <a:xfrm>
                <a:off x="1804" y="1885"/>
                <a:ext cx="108"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L1</a:t>
                </a:r>
                <a:endParaRPr lang="en-US" sz="1800">
                  <a:solidFill>
                    <a:srgbClr val="000000"/>
                  </a:solidFill>
                </a:endParaRPr>
              </a:p>
            </p:txBody>
          </p:sp>
          <p:sp>
            <p:nvSpPr>
              <p:cNvPr id="56513" name="Rectangle 789"/>
              <p:cNvSpPr>
                <a:spLocks noChangeArrowheads="1"/>
              </p:cNvSpPr>
              <p:nvPr/>
            </p:nvSpPr>
            <p:spPr bwMode="auto">
              <a:xfrm>
                <a:off x="1723" y="1944"/>
                <a:ext cx="297"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D-Cache</a:t>
                </a:r>
                <a:endParaRPr lang="en-US" sz="1800">
                  <a:solidFill>
                    <a:srgbClr val="000000"/>
                  </a:solidFill>
                </a:endParaRPr>
              </a:p>
            </p:txBody>
          </p:sp>
          <p:sp>
            <p:nvSpPr>
              <p:cNvPr id="56514" name="Rectangle 790"/>
              <p:cNvSpPr>
                <a:spLocks noChangeArrowheads="1"/>
              </p:cNvSpPr>
              <p:nvPr/>
            </p:nvSpPr>
            <p:spPr bwMode="auto">
              <a:xfrm>
                <a:off x="1513" y="2047"/>
                <a:ext cx="323"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L2 Cache</a:t>
                </a:r>
                <a:endParaRPr lang="en-US" sz="1800">
                  <a:solidFill>
                    <a:srgbClr val="000000"/>
                  </a:solidFill>
                </a:endParaRPr>
              </a:p>
            </p:txBody>
          </p:sp>
          <p:sp>
            <p:nvSpPr>
              <p:cNvPr id="56515" name="Line 791"/>
              <p:cNvSpPr>
                <a:spLocks noChangeShapeType="1"/>
              </p:cNvSpPr>
              <p:nvPr/>
            </p:nvSpPr>
            <p:spPr bwMode="auto">
              <a:xfrm>
                <a:off x="1271" y="1859"/>
                <a:ext cx="754" cy="1"/>
              </a:xfrm>
              <a:prstGeom prst="line">
                <a:avLst/>
              </a:prstGeom>
              <a:noFill/>
              <a:ln w="0">
                <a:solidFill>
                  <a:srgbClr val="24211D"/>
                </a:solidFill>
                <a:round/>
                <a:headEnd/>
                <a:tailEnd/>
              </a:ln>
            </p:spPr>
            <p:txBody>
              <a:bodyPr/>
              <a:lstStyle/>
              <a:p>
                <a:endParaRPr lang="en-US"/>
              </a:p>
            </p:txBody>
          </p:sp>
          <p:sp>
            <p:nvSpPr>
              <p:cNvPr id="56516" name="Line 792"/>
              <p:cNvSpPr>
                <a:spLocks noChangeShapeType="1"/>
              </p:cNvSpPr>
              <p:nvPr/>
            </p:nvSpPr>
            <p:spPr bwMode="auto">
              <a:xfrm>
                <a:off x="1271" y="2031"/>
                <a:ext cx="754" cy="1"/>
              </a:xfrm>
              <a:prstGeom prst="line">
                <a:avLst/>
              </a:prstGeom>
              <a:noFill/>
              <a:ln w="0">
                <a:solidFill>
                  <a:srgbClr val="24211D"/>
                </a:solidFill>
                <a:round/>
                <a:headEnd/>
                <a:tailEnd/>
              </a:ln>
            </p:spPr>
            <p:txBody>
              <a:bodyPr/>
              <a:lstStyle/>
              <a:p>
                <a:endParaRPr lang="en-US"/>
              </a:p>
            </p:txBody>
          </p:sp>
          <p:sp>
            <p:nvSpPr>
              <p:cNvPr id="56517" name="Line 793"/>
              <p:cNvSpPr>
                <a:spLocks noChangeShapeType="1"/>
              </p:cNvSpPr>
              <p:nvPr/>
            </p:nvSpPr>
            <p:spPr bwMode="auto">
              <a:xfrm>
                <a:off x="1648" y="1859"/>
                <a:ext cx="1" cy="172"/>
              </a:xfrm>
              <a:prstGeom prst="line">
                <a:avLst/>
              </a:prstGeom>
              <a:noFill/>
              <a:ln w="0">
                <a:solidFill>
                  <a:srgbClr val="24211D"/>
                </a:solidFill>
                <a:round/>
                <a:headEnd/>
                <a:tailEnd/>
              </a:ln>
            </p:spPr>
            <p:txBody>
              <a:bodyPr/>
              <a:lstStyle/>
              <a:p>
                <a:endParaRPr lang="en-US"/>
              </a:p>
            </p:txBody>
          </p:sp>
          <p:sp>
            <p:nvSpPr>
              <p:cNvPr id="56518" name="Freeform 794"/>
              <p:cNvSpPr>
                <a:spLocks/>
              </p:cNvSpPr>
              <p:nvPr/>
            </p:nvSpPr>
            <p:spPr bwMode="auto">
              <a:xfrm>
                <a:off x="1869" y="794"/>
                <a:ext cx="37" cy="16"/>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56519" name="Rectangle 795"/>
              <p:cNvSpPr>
                <a:spLocks noChangeArrowheads="1"/>
              </p:cNvSpPr>
              <p:nvPr/>
            </p:nvSpPr>
            <p:spPr bwMode="auto">
              <a:xfrm>
                <a:off x="1869" y="810"/>
                <a:ext cx="37" cy="22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520" name="Freeform 796"/>
              <p:cNvSpPr>
                <a:spLocks/>
              </p:cNvSpPr>
              <p:nvPr/>
            </p:nvSpPr>
            <p:spPr bwMode="auto">
              <a:xfrm>
                <a:off x="1842" y="1031"/>
                <a:ext cx="91" cy="91"/>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56521" name="Freeform 797"/>
              <p:cNvSpPr>
                <a:spLocks/>
              </p:cNvSpPr>
              <p:nvPr/>
            </p:nvSpPr>
            <p:spPr bwMode="auto">
              <a:xfrm>
                <a:off x="1869" y="1031"/>
                <a:ext cx="37" cy="21"/>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56522" name="Freeform 798"/>
              <p:cNvSpPr>
                <a:spLocks/>
              </p:cNvSpPr>
              <p:nvPr/>
            </p:nvSpPr>
            <p:spPr bwMode="auto">
              <a:xfrm>
                <a:off x="1890" y="794"/>
                <a:ext cx="16" cy="32"/>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56523" name="Rectangle 799"/>
              <p:cNvSpPr>
                <a:spLocks noChangeArrowheads="1"/>
              </p:cNvSpPr>
              <p:nvPr/>
            </p:nvSpPr>
            <p:spPr bwMode="auto">
              <a:xfrm>
                <a:off x="1815" y="794"/>
                <a:ext cx="75" cy="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524" name="Freeform 800"/>
              <p:cNvSpPr>
                <a:spLocks/>
              </p:cNvSpPr>
              <p:nvPr/>
            </p:nvSpPr>
            <p:spPr bwMode="auto">
              <a:xfrm>
                <a:off x="1723" y="762"/>
                <a:ext cx="97" cy="96"/>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56525" name="Freeform 801"/>
              <p:cNvSpPr>
                <a:spLocks/>
              </p:cNvSpPr>
              <p:nvPr/>
            </p:nvSpPr>
            <p:spPr bwMode="auto">
              <a:xfrm>
                <a:off x="1799" y="794"/>
                <a:ext cx="16" cy="32"/>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56526" name="Rectangle 802"/>
              <p:cNvSpPr>
                <a:spLocks noChangeArrowheads="1"/>
              </p:cNvSpPr>
              <p:nvPr/>
            </p:nvSpPr>
            <p:spPr bwMode="auto">
              <a:xfrm>
                <a:off x="2795" y="767"/>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527" name="Freeform 803"/>
              <p:cNvSpPr>
                <a:spLocks/>
              </p:cNvSpPr>
              <p:nvPr/>
            </p:nvSpPr>
            <p:spPr bwMode="auto">
              <a:xfrm>
                <a:off x="2720" y="805"/>
                <a:ext cx="70" cy="70"/>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56528" name="Freeform 804"/>
              <p:cNvSpPr>
                <a:spLocks/>
              </p:cNvSpPr>
              <p:nvPr/>
            </p:nvSpPr>
            <p:spPr bwMode="auto">
              <a:xfrm>
                <a:off x="2725" y="832"/>
                <a:ext cx="5" cy="16"/>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6529" name="Rectangle 805"/>
              <p:cNvSpPr>
                <a:spLocks noChangeArrowheads="1"/>
              </p:cNvSpPr>
              <p:nvPr/>
            </p:nvSpPr>
            <p:spPr bwMode="auto">
              <a:xfrm>
                <a:off x="2569" y="83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530" name="Freeform 806"/>
              <p:cNvSpPr>
                <a:spLocks/>
              </p:cNvSpPr>
              <p:nvPr/>
            </p:nvSpPr>
            <p:spPr bwMode="auto">
              <a:xfrm>
                <a:off x="2504" y="805"/>
                <a:ext cx="70" cy="70"/>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56531" name="Freeform 807"/>
              <p:cNvSpPr>
                <a:spLocks/>
              </p:cNvSpPr>
              <p:nvPr/>
            </p:nvSpPr>
            <p:spPr bwMode="auto">
              <a:xfrm>
                <a:off x="2558" y="832"/>
                <a:ext cx="11" cy="16"/>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6532" name="Rectangle 808"/>
              <p:cNvSpPr>
                <a:spLocks noChangeArrowheads="1"/>
              </p:cNvSpPr>
              <p:nvPr/>
            </p:nvSpPr>
            <p:spPr bwMode="auto">
              <a:xfrm>
                <a:off x="97" y="2359"/>
                <a:ext cx="522" cy="129"/>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6533" name="Rectangle 809"/>
              <p:cNvSpPr>
                <a:spLocks noChangeArrowheads="1"/>
              </p:cNvSpPr>
              <p:nvPr/>
            </p:nvSpPr>
            <p:spPr bwMode="auto">
              <a:xfrm>
                <a:off x="194" y="2375"/>
                <a:ext cx="431" cy="11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HyperLink</a:t>
                </a:r>
                <a:endParaRPr lang="en-US" sz="1800">
                  <a:solidFill>
                    <a:srgbClr val="000000"/>
                  </a:solidFill>
                </a:endParaRPr>
              </a:p>
            </p:txBody>
          </p:sp>
          <p:sp>
            <p:nvSpPr>
              <p:cNvPr id="56534" name="Line 810"/>
              <p:cNvSpPr>
                <a:spLocks noChangeShapeType="1"/>
              </p:cNvSpPr>
              <p:nvPr/>
            </p:nvSpPr>
            <p:spPr bwMode="auto">
              <a:xfrm flipH="1">
                <a:off x="11" y="2316"/>
                <a:ext cx="113" cy="107"/>
              </a:xfrm>
              <a:prstGeom prst="line">
                <a:avLst/>
              </a:prstGeom>
              <a:noFill/>
              <a:ln w="6" cap="rnd">
                <a:solidFill>
                  <a:srgbClr val="24211D"/>
                </a:solidFill>
                <a:round/>
                <a:headEnd/>
                <a:tailEnd/>
              </a:ln>
            </p:spPr>
            <p:txBody>
              <a:bodyPr/>
              <a:lstStyle/>
              <a:p>
                <a:endParaRPr lang="en-US"/>
              </a:p>
            </p:txBody>
          </p:sp>
          <p:sp>
            <p:nvSpPr>
              <p:cNvPr id="56535" name="Line 811"/>
              <p:cNvSpPr>
                <a:spLocks noChangeShapeType="1"/>
              </p:cNvSpPr>
              <p:nvPr/>
            </p:nvSpPr>
            <p:spPr bwMode="auto">
              <a:xfrm flipH="1" flipV="1">
                <a:off x="11" y="2423"/>
                <a:ext cx="113" cy="102"/>
              </a:xfrm>
              <a:prstGeom prst="line">
                <a:avLst/>
              </a:prstGeom>
              <a:noFill/>
              <a:ln w="6" cap="rnd">
                <a:solidFill>
                  <a:srgbClr val="24211D"/>
                </a:solidFill>
                <a:round/>
                <a:headEnd/>
                <a:tailEnd/>
              </a:ln>
            </p:spPr>
            <p:txBody>
              <a:bodyPr/>
              <a:lstStyle/>
              <a:p>
                <a:endParaRPr lang="en-US"/>
              </a:p>
            </p:txBody>
          </p:sp>
          <p:sp>
            <p:nvSpPr>
              <p:cNvPr id="56536" name="Line 812"/>
              <p:cNvSpPr>
                <a:spLocks noChangeShapeType="1"/>
              </p:cNvSpPr>
              <p:nvPr/>
            </p:nvSpPr>
            <p:spPr bwMode="auto">
              <a:xfrm flipV="1">
                <a:off x="124" y="2321"/>
                <a:ext cx="1" cy="38"/>
              </a:xfrm>
              <a:prstGeom prst="line">
                <a:avLst/>
              </a:prstGeom>
              <a:noFill/>
              <a:ln w="6" cap="rnd">
                <a:solidFill>
                  <a:srgbClr val="24211D"/>
                </a:solidFill>
                <a:round/>
                <a:headEnd/>
                <a:tailEnd/>
              </a:ln>
            </p:spPr>
            <p:txBody>
              <a:bodyPr/>
              <a:lstStyle/>
              <a:p>
                <a:endParaRPr lang="en-US"/>
              </a:p>
            </p:txBody>
          </p:sp>
          <p:sp>
            <p:nvSpPr>
              <p:cNvPr id="56537" name="Line 813"/>
              <p:cNvSpPr>
                <a:spLocks noChangeShapeType="1"/>
              </p:cNvSpPr>
              <p:nvPr/>
            </p:nvSpPr>
            <p:spPr bwMode="auto">
              <a:xfrm flipV="1">
                <a:off x="124" y="2488"/>
                <a:ext cx="1" cy="37"/>
              </a:xfrm>
              <a:prstGeom prst="line">
                <a:avLst/>
              </a:prstGeom>
              <a:noFill/>
              <a:ln w="6" cap="rnd">
                <a:solidFill>
                  <a:srgbClr val="24211D"/>
                </a:solidFill>
                <a:round/>
                <a:headEnd/>
                <a:tailEnd/>
              </a:ln>
            </p:spPr>
            <p:txBody>
              <a:bodyPr/>
              <a:lstStyle/>
              <a:p>
                <a:endParaRPr lang="en-US"/>
              </a:p>
            </p:txBody>
          </p:sp>
          <p:sp>
            <p:nvSpPr>
              <p:cNvPr id="56538" name="Rectangle 814"/>
              <p:cNvSpPr>
                <a:spLocks noChangeArrowheads="1"/>
              </p:cNvSpPr>
              <p:nvPr/>
            </p:nvSpPr>
            <p:spPr bwMode="auto">
              <a:xfrm>
                <a:off x="619" y="2359"/>
                <a:ext cx="1874" cy="123"/>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6539" name="Line 815"/>
              <p:cNvSpPr>
                <a:spLocks noChangeShapeType="1"/>
              </p:cNvSpPr>
              <p:nvPr/>
            </p:nvSpPr>
            <p:spPr bwMode="auto">
              <a:xfrm flipH="1">
                <a:off x="1045" y="2359"/>
                <a:ext cx="1325" cy="1"/>
              </a:xfrm>
              <a:prstGeom prst="line">
                <a:avLst/>
              </a:prstGeom>
              <a:noFill/>
              <a:ln w="6" cap="rnd">
                <a:solidFill>
                  <a:srgbClr val="24211D"/>
                </a:solidFill>
                <a:round/>
                <a:headEnd/>
                <a:tailEnd/>
              </a:ln>
            </p:spPr>
            <p:txBody>
              <a:bodyPr/>
              <a:lstStyle/>
              <a:p>
                <a:endParaRPr lang="en-US"/>
              </a:p>
            </p:txBody>
          </p:sp>
          <p:sp>
            <p:nvSpPr>
              <p:cNvPr id="56540" name="Rectangle 816"/>
              <p:cNvSpPr>
                <a:spLocks noChangeArrowheads="1"/>
              </p:cNvSpPr>
              <p:nvPr/>
            </p:nvSpPr>
            <p:spPr bwMode="auto">
              <a:xfrm>
                <a:off x="2370" y="794"/>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6541" name="Rectangle 817"/>
              <p:cNvSpPr>
                <a:spLocks noChangeArrowheads="1"/>
              </p:cNvSpPr>
              <p:nvPr/>
            </p:nvSpPr>
            <p:spPr bwMode="auto">
              <a:xfrm>
                <a:off x="2370" y="799"/>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6542" name="Line 818"/>
              <p:cNvSpPr>
                <a:spLocks noChangeShapeType="1"/>
              </p:cNvSpPr>
              <p:nvPr/>
            </p:nvSpPr>
            <p:spPr bwMode="auto">
              <a:xfrm>
                <a:off x="2493" y="799"/>
                <a:ext cx="1" cy="1689"/>
              </a:xfrm>
              <a:prstGeom prst="line">
                <a:avLst/>
              </a:prstGeom>
              <a:noFill/>
              <a:ln w="6" cap="rnd">
                <a:solidFill>
                  <a:srgbClr val="24211D"/>
                </a:solidFill>
                <a:round/>
                <a:headEnd/>
                <a:tailEnd/>
              </a:ln>
            </p:spPr>
            <p:txBody>
              <a:bodyPr/>
              <a:lstStyle/>
              <a:p>
                <a:endParaRPr lang="en-US"/>
              </a:p>
            </p:txBody>
          </p:sp>
          <p:sp>
            <p:nvSpPr>
              <p:cNvPr id="56543" name="Line 819"/>
              <p:cNvSpPr>
                <a:spLocks noChangeShapeType="1"/>
              </p:cNvSpPr>
              <p:nvPr/>
            </p:nvSpPr>
            <p:spPr bwMode="auto">
              <a:xfrm>
                <a:off x="2364" y="799"/>
                <a:ext cx="1" cy="1560"/>
              </a:xfrm>
              <a:prstGeom prst="line">
                <a:avLst/>
              </a:prstGeom>
              <a:noFill/>
              <a:ln w="6" cap="rnd">
                <a:solidFill>
                  <a:srgbClr val="24211D"/>
                </a:solidFill>
                <a:round/>
                <a:headEnd/>
                <a:tailEnd/>
              </a:ln>
            </p:spPr>
            <p:txBody>
              <a:bodyPr/>
              <a:lstStyle/>
              <a:p>
                <a:endParaRPr lang="en-US"/>
              </a:p>
            </p:txBody>
          </p:sp>
          <p:sp>
            <p:nvSpPr>
              <p:cNvPr id="56544" name="Line 820"/>
              <p:cNvSpPr>
                <a:spLocks noChangeShapeType="1"/>
              </p:cNvSpPr>
              <p:nvPr/>
            </p:nvSpPr>
            <p:spPr bwMode="auto">
              <a:xfrm>
                <a:off x="2370" y="794"/>
                <a:ext cx="129" cy="1"/>
              </a:xfrm>
              <a:prstGeom prst="line">
                <a:avLst/>
              </a:prstGeom>
              <a:noFill/>
              <a:ln w="6" cap="rnd">
                <a:solidFill>
                  <a:srgbClr val="24211D"/>
                </a:solidFill>
                <a:round/>
                <a:headEnd/>
                <a:tailEnd/>
              </a:ln>
            </p:spPr>
            <p:txBody>
              <a:bodyPr/>
              <a:lstStyle/>
              <a:p>
                <a:endParaRPr lang="en-US"/>
              </a:p>
            </p:txBody>
          </p:sp>
        </p:grpSp>
        <p:sp>
          <p:nvSpPr>
            <p:cNvPr id="56338" name="Rectangle 822"/>
            <p:cNvSpPr>
              <a:spLocks noChangeArrowheads="1"/>
            </p:cNvSpPr>
            <p:nvPr/>
          </p:nvSpPr>
          <p:spPr bwMode="auto">
            <a:xfrm>
              <a:off x="916" y="923"/>
              <a:ext cx="123" cy="144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6339" name="Line 823"/>
            <p:cNvSpPr>
              <a:spLocks noChangeShapeType="1"/>
            </p:cNvSpPr>
            <p:nvPr/>
          </p:nvSpPr>
          <p:spPr bwMode="auto">
            <a:xfrm>
              <a:off x="1039" y="923"/>
              <a:ext cx="1" cy="1436"/>
            </a:xfrm>
            <a:prstGeom prst="line">
              <a:avLst/>
            </a:prstGeom>
            <a:noFill/>
            <a:ln w="6" cap="rnd">
              <a:solidFill>
                <a:srgbClr val="24211D"/>
              </a:solidFill>
              <a:round/>
              <a:headEnd/>
              <a:tailEnd/>
            </a:ln>
          </p:spPr>
          <p:txBody>
            <a:bodyPr/>
            <a:lstStyle/>
            <a:p>
              <a:endParaRPr lang="en-US"/>
            </a:p>
          </p:txBody>
        </p:sp>
        <p:sp>
          <p:nvSpPr>
            <p:cNvPr id="56340" name="Line 824"/>
            <p:cNvSpPr>
              <a:spLocks noChangeShapeType="1"/>
            </p:cNvSpPr>
            <p:nvPr/>
          </p:nvSpPr>
          <p:spPr bwMode="auto">
            <a:xfrm>
              <a:off x="910" y="923"/>
              <a:ext cx="1" cy="1436"/>
            </a:xfrm>
            <a:prstGeom prst="line">
              <a:avLst/>
            </a:prstGeom>
            <a:noFill/>
            <a:ln w="6" cap="rnd">
              <a:solidFill>
                <a:srgbClr val="24211D"/>
              </a:solidFill>
              <a:round/>
              <a:headEnd/>
              <a:tailEnd/>
            </a:ln>
          </p:spPr>
          <p:txBody>
            <a:bodyPr/>
            <a:lstStyle/>
            <a:p>
              <a:endParaRPr lang="en-US"/>
            </a:p>
          </p:txBody>
        </p:sp>
        <p:sp>
          <p:nvSpPr>
            <p:cNvPr id="56341" name="Line 825"/>
            <p:cNvSpPr>
              <a:spLocks noChangeShapeType="1"/>
            </p:cNvSpPr>
            <p:nvPr/>
          </p:nvSpPr>
          <p:spPr bwMode="auto">
            <a:xfrm>
              <a:off x="910" y="923"/>
              <a:ext cx="129" cy="1"/>
            </a:xfrm>
            <a:prstGeom prst="line">
              <a:avLst/>
            </a:prstGeom>
            <a:noFill/>
            <a:ln w="6" cap="rnd">
              <a:solidFill>
                <a:srgbClr val="24211D"/>
              </a:solidFill>
              <a:round/>
              <a:headEnd/>
              <a:tailEnd/>
            </a:ln>
          </p:spPr>
          <p:txBody>
            <a:bodyPr/>
            <a:lstStyle/>
            <a:p>
              <a:endParaRPr lang="en-US"/>
            </a:p>
          </p:txBody>
        </p:sp>
        <p:sp>
          <p:nvSpPr>
            <p:cNvPr id="56342" name="Rectangle 826"/>
            <p:cNvSpPr>
              <a:spLocks noChangeArrowheads="1"/>
            </p:cNvSpPr>
            <p:nvPr/>
          </p:nvSpPr>
          <p:spPr bwMode="auto">
            <a:xfrm>
              <a:off x="1432" y="2374"/>
              <a:ext cx="361"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56343" name="Line 827"/>
            <p:cNvSpPr>
              <a:spLocks noChangeShapeType="1"/>
            </p:cNvSpPr>
            <p:nvPr/>
          </p:nvSpPr>
          <p:spPr bwMode="auto">
            <a:xfrm flipH="1">
              <a:off x="124" y="2359"/>
              <a:ext cx="786" cy="1"/>
            </a:xfrm>
            <a:prstGeom prst="line">
              <a:avLst/>
            </a:prstGeom>
            <a:noFill/>
            <a:ln w="6" cap="rnd">
              <a:solidFill>
                <a:srgbClr val="24211D"/>
              </a:solidFill>
              <a:round/>
              <a:headEnd/>
              <a:tailEnd/>
            </a:ln>
          </p:spPr>
          <p:txBody>
            <a:bodyPr/>
            <a:lstStyle/>
            <a:p>
              <a:endParaRPr lang="en-US"/>
            </a:p>
          </p:txBody>
        </p:sp>
        <p:sp>
          <p:nvSpPr>
            <p:cNvPr id="56344" name="Line 828"/>
            <p:cNvSpPr>
              <a:spLocks noChangeShapeType="1"/>
            </p:cNvSpPr>
            <p:nvPr/>
          </p:nvSpPr>
          <p:spPr bwMode="auto">
            <a:xfrm flipH="1">
              <a:off x="124" y="2488"/>
              <a:ext cx="2369" cy="1"/>
            </a:xfrm>
            <a:prstGeom prst="line">
              <a:avLst/>
            </a:prstGeom>
            <a:noFill/>
            <a:ln w="6" cap="rnd">
              <a:solidFill>
                <a:srgbClr val="24211D"/>
              </a:solidFill>
              <a:round/>
              <a:headEnd/>
              <a:tailEnd/>
            </a:ln>
          </p:spPr>
          <p:txBody>
            <a:bodyPr/>
            <a:lstStyle/>
            <a:p>
              <a:endParaRPr lang="en-US"/>
            </a:p>
          </p:txBody>
        </p:sp>
      </p:grpSp>
      <p:sp>
        <p:nvSpPr>
          <p:cNvPr id="56323" name="Rectangle 2"/>
          <p:cNvSpPr>
            <a:spLocks noGrp="1" noChangeArrowheads="1"/>
          </p:cNvSpPr>
          <p:nvPr>
            <p:ph type="title" idx="4294967295"/>
          </p:nvPr>
        </p:nvSpPr>
        <p:spPr>
          <a:xfrm>
            <a:off x="0" y="76200"/>
            <a:ext cx="8229600" cy="762000"/>
          </a:xfrm>
        </p:spPr>
        <p:txBody>
          <a:bodyPr/>
          <a:lstStyle/>
          <a:p>
            <a:pPr eaLnBrk="1" hangingPunct="1"/>
            <a:r>
              <a:rPr lang="en-US" b="0" smtClean="0"/>
              <a:t>TeraNet Switch Fabric</a:t>
            </a:r>
          </a:p>
        </p:txBody>
      </p:sp>
      <p:sp>
        <p:nvSpPr>
          <p:cNvPr id="56324" name="Rectangle 4"/>
          <p:cNvSpPr>
            <a:spLocks noGrp="1" noChangeArrowheads="1"/>
          </p:cNvSpPr>
          <p:nvPr>
            <p:ph type="body" sz="half" idx="4294967295"/>
          </p:nvPr>
        </p:nvSpPr>
        <p:spPr>
          <a:xfrm>
            <a:off x="5638800" y="2705100"/>
            <a:ext cx="3505200" cy="2590800"/>
          </a:xfrm>
        </p:spPr>
        <p:txBody>
          <a:bodyPr/>
          <a:lstStyle/>
          <a:p>
            <a:pPr marL="227013" indent="-227013" eaLnBrk="1" hangingPunct="1">
              <a:spcBef>
                <a:spcPct val="0"/>
              </a:spcBef>
              <a:spcAft>
                <a:spcPct val="10000"/>
              </a:spcAft>
            </a:pPr>
            <a:r>
              <a:rPr lang="en-US" sz="1400" smtClean="0"/>
              <a:t>TeraNet is a process controller</a:t>
            </a:r>
          </a:p>
          <a:p>
            <a:pPr marL="574675" lvl="1" indent="-233363" eaLnBrk="1" hangingPunct="1">
              <a:spcBef>
                <a:spcPct val="0"/>
              </a:spcBef>
              <a:spcAft>
                <a:spcPct val="10000"/>
              </a:spcAft>
            </a:pPr>
            <a:r>
              <a:rPr lang="en-US" sz="1400" smtClean="0"/>
              <a:t>Channel Controller</a:t>
            </a:r>
          </a:p>
          <a:p>
            <a:pPr marL="574675" lvl="1" indent="-233363" eaLnBrk="1" hangingPunct="1">
              <a:spcBef>
                <a:spcPct val="0"/>
              </a:spcBef>
              <a:spcAft>
                <a:spcPct val="10000"/>
              </a:spcAft>
            </a:pPr>
            <a:r>
              <a:rPr lang="en-US" sz="1400" smtClean="0"/>
              <a:t>Transfer Controller</a:t>
            </a:r>
          </a:p>
          <a:p>
            <a:pPr marL="227013" indent="-227013" eaLnBrk="1" hangingPunct="1">
              <a:spcBef>
                <a:spcPct val="0"/>
              </a:spcBef>
              <a:spcAft>
                <a:spcPct val="10000"/>
              </a:spcAft>
            </a:pPr>
            <a:r>
              <a:rPr lang="en-US" sz="1400" smtClean="0"/>
              <a:t>TeraNet provides a configured way – within hardware – to manage traffic queues and ensure priority jobs are getting accomplished while minimizing the involvement of the DSP cores. </a:t>
            </a:r>
          </a:p>
          <a:p>
            <a:pPr marL="227013" indent="-227013" eaLnBrk="1" hangingPunct="1">
              <a:spcBef>
                <a:spcPct val="0"/>
              </a:spcBef>
              <a:spcAft>
                <a:spcPct val="10000"/>
              </a:spcAft>
            </a:pPr>
            <a:r>
              <a:rPr lang="en-US" sz="1400" smtClean="0"/>
              <a:t>TeraNet facilitates high-bandwidth communications between CorePac cores, subsystems, peripherals, and memory.</a:t>
            </a:r>
          </a:p>
        </p:txBody>
      </p:sp>
      <p:sp>
        <p:nvSpPr>
          <p:cNvPr id="56325" name="AutoShape 5"/>
          <p:cNvSpPr>
            <a:spLocks noChangeArrowheads="1"/>
          </p:cNvSpPr>
          <p:nvPr/>
        </p:nvSpPr>
        <p:spPr bwMode="auto">
          <a:xfrm>
            <a:off x="5426075" y="2582863"/>
            <a:ext cx="3629025" cy="2847975"/>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6326"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56327"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Memory Expansion</a:t>
            </a:r>
          </a:p>
        </p:txBody>
      </p:sp>
      <p:sp>
        <p:nvSpPr>
          <p:cNvPr id="56328" name="PPTShape_0"/>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56329" name="PPTShape_1"/>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CorePac &amp; Memory Subsystem</a:t>
            </a:r>
          </a:p>
        </p:txBody>
      </p:sp>
      <p:sp>
        <p:nvSpPr>
          <p:cNvPr id="56330" name="PPTShape_2"/>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56331" name="PPTShape_3"/>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
        <p:nvSpPr>
          <p:cNvPr id="56332" name="Rectangle 491"/>
          <p:cNvSpPr>
            <a:spLocks noChangeArrowheads="1"/>
          </p:cNvSpPr>
          <p:nvPr/>
        </p:nvSpPr>
        <p:spPr bwMode="auto">
          <a:xfrm>
            <a:off x="942975" y="3706813"/>
            <a:ext cx="2890838" cy="18415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6333" name="Rectangle 494"/>
          <p:cNvSpPr>
            <a:spLocks noChangeArrowheads="1"/>
          </p:cNvSpPr>
          <p:nvPr/>
        </p:nvSpPr>
        <p:spPr bwMode="auto">
          <a:xfrm>
            <a:off x="3643313" y="1300163"/>
            <a:ext cx="190500" cy="2422525"/>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6334" name="Rectangle 498"/>
          <p:cNvSpPr>
            <a:spLocks noChangeArrowheads="1"/>
          </p:cNvSpPr>
          <p:nvPr/>
        </p:nvSpPr>
        <p:spPr bwMode="auto">
          <a:xfrm>
            <a:off x="1408113" y="1492250"/>
            <a:ext cx="190500" cy="2230438"/>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title" idx="4294967295"/>
          </p:nvPr>
        </p:nvSpPr>
        <p:spPr>
          <a:xfrm>
            <a:off x="0" y="76200"/>
            <a:ext cx="8229600" cy="762000"/>
          </a:xfrm>
        </p:spPr>
        <p:txBody>
          <a:bodyPr/>
          <a:lstStyle/>
          <a:p>
            <a:pPr eaLnBrk="1" hangingPunct="1"/>
            <a:r>
              <a:rPr lang="en-US" b="0" smtClean="0"/>
              <a:t>Diagnostic Enhancements</a:t>
            </a:r>
          </a:p>
        </p:txBody>
      </p:sp>
      <p:sp>
        <p:nvSpPr>
          <p:cNvPr id="57347" name="Rectangle 5"/>
          <p:cNvSpPr>
            <a:spLocks noGrp="1" noChangeArrowheads="1"/>
          </p:cNvSpPr>
          <p:nvPr>
            <p:ph type="body" sz="half" idx="4294967295"/>
          </p:nvPr>
        </p:nvSpPr>
        <p:spPr>
          <a:xfrm>
            <a:off x="5638800" y="2957513"/>
            <a:ext cx="3505200" cy="3048000"/>
          </a:xfrm>
        </p:spPr>
        <p:txBody>
          <a:bodyPr/>
          <a:lstStyle/>
          <a:p>
            <a:pPr marL="227013" indent="-227013" eaLnBrk="1" hangingPunct="1">
              <a:lnSpc>
                <a:spcPct val="80000"/>
              </a:lnSpc>
              <a:spcBef>
                <a:spcPct val="0"/>
              </a:spcBef>
              <a:spcAft>
                <a:spcPct val="10000"/>
              </a:spcAft>
            </a:pPr>
            <a:r>
              <a:rPr lang="en-US" sz="1400" smtClean="0"/>
              <a:t>Embedded Trace Buffers (ETB) enhance the diagnostic capabilities of the CorePac.</a:t>
            </a:r>
          </a:p>
          <a:p>
            <a:pPr marL="227013" indent="-227013" eaLnBrk="1" hangingPunct="1">
              <a:lnSpc>
                <a:spcPct val="80000"/>
              </a:lnSpc>
              <a:spcBef>
                <a:spcPct val="0"/>
              </a:spcBef>
              <a:spcAft>
                <a:spcPct val="10000"/>
              </a:spcAft>
            </a:pPr>
            <a:r>
              <a:rPr lang="en-US" sz="1400" smtClean="0"/>
              <a:t>CP Monitor enables diagnostic capabilities on data traffic through the TeraNet switch fabric.</a:t>
            </a:r>
          </a:p>
          <a:p>
            <a:pPr marL="227013" indent="-227013">
              <a:lnSpc>
                <a:spcPct val="80000"/>
              </a:lnSpc>
            </a:pPr>
            <a:r>
              <a:rPr lang="en-US" sz="1400" smtClean="0"/>
              <a:t>Automatic statistics collection and exporting (non-intrusive)</a:t>
            </a:r>
          </a:p>
          <a:p>
            <a:pPr marL="227013" indent="-227013">
              <a:lnSpc>
                <a:spcPct val="80000"/>
              </a:lnSpc>
            </a:pPr>
            <a:r>
              <a:rPr lang="en-US" sz="1400" smtClean="0"/>
              <a:t>Monitor individual events for better debugging</a:t>
            </a:r>
          </a:p>
          <a:p>
            <a:pPr marL="227013" indent="-227013">
              <a:lnSpc>
                <a:spcPct val="80000"/>
              </a:lnSpc>
            </a:pPr>
            <a:r>
              <a:rPr lang="en-US" sz="1400" smtClean="0"/>
              <a:t>Monitor transactions to both memory end point and MMRs (memory mapped Regi)</a:t>
            </a:r>
          </a:p>
          <a:p>
            <a:pPr marL="227013" indent="-227013">
              <a:lnSpc>
                <a:spcPct val="80000"/>
              </a:lnSpc>
            </a:pPr>
            <a:r>
              <a:rPr lang="en-US" sz="1400" smtClean="0"/>
              <a:t>Configurable monitor filtering capability based on address and transaction type</a:t>
            </a:r>
          </a:p>
        </p:txBody>
      </p:sp>
      <p:sp>
        <p:nvSpPr>
          <p:cNvPr id="57348" name="AutoShape 6"/>
          <p:cNvSpPr>
            <a:spLocks noChangeArrowheads="1"/>
          </p:cNvSpPr>
          <p:nvPr/>
        </p:nvSpPr>
        <p:spPr bwMode="auto">
          <a:xfrm>
            <a:off x="5435600" y="2857500"/>
            <a:ext cx="3629025" cy="297180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7349"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57350"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57351"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Memory Expansion</a:t>
            </a:r>
          </a:p>
        </p:txBody>
      </p:sp>
      <p:sp>
        <p:nvSpPr>
          <p:cNvPr id="57352" name="PPTShape_0"/>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57353" name="PPTShape_1"/>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CorePac &amp; Memory Subsystem</a:t>
            </a:r>
          </a:p>
        </p:txBody>
      </p:sp>
      <p:sp>
        <p:nvSpPr>
          <p:cNvPr id="57354" name="PPTShape_2"/>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57355" name="PPTShape_3"/>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57356" name="Group 419"/>
          <p:cNvGrpSpPr>
            <a:grpSpLocks noChangeAspect="1"/>
          </p:cNvGrpSpPr>
          <p:nvPr/>
        </p:nvGrpSpPr>
        <p:grpSpPr bwMode="auto">
          <a:xfrm>
            <a:off x="0" y="914400"/>
            <a:ext cx="5349875" cy="5440363"/>
            <a:chOff x="0" y="552"/>
            <a:chExt cx="3479" cy="3538"/>
          </a:xfrm>
        </p:grpSpPr>
        <p:sp>
          <p:nvSpPr>
            <p:cNvPr id="57357" name="AutoShape 418"/>
            <p:cNvSpPr>
              <a:spLocks noChangeAspect="1" noChangeArrowheads="1" noTextEdit="1"/>
            </p:cNvSpPr>
            <p:nvPr/>
          </p:nvSpPr>
          <p:spPr bwMode="auto">
            <a:xfrm>
              <a:off x="0" y="552"/>
              <a:ext cx="3479" cy="3538"/>
            </a:xfrm>
            <a:prstGeom prst="rect">
              <a:avLst/>
            </a:prstGeom>
            <a:noFill/>
            <a:ln w="9525">
              <a:noFill/>
              <a:miter lim="800000"/>
              <a:headEnd/>
              <a:tailEnd/>
            </a:ln>
          </p:spPr>
          <p:txBody>
            <a:bodyPr/>
            <a:lstStyle/>
            <a:p>
              <a:endParaRPr lang="en-US"/>
            </a:p>
          </p:txBody>
        </p:sp>
        <p:grpSp>
          <p:nvGrpSpPr>
            <p:cNvPr id="57358" name="Group 620"/>
            <p:cNvGrpSpPr>
              <a:grpSpLocks/>
            </p:cNvGrpSpPr>
            <p:nvPr/>
          </p:nvGrpSpPr>
          <p:grpSpPr bwMode="auto">
            <a:xfrm>
              <a:off x="162" y="563"/>
              <a:ext cx="3306" cy="3350"/>
              <a:chOff x="162" y="563"/>
              <a:chExt cx="3306" cy="3350"/>
            </a:xfrm>
          </p:grpSpPr>
          <p:sp>
            <p:nvSpPr>
              <p:cNvPr id="57567" name="Rectangle 420"/>
              <p:cNvSpPr>
                <a:spLocks noChangeArrowheads="1"/>
              </p:cNvSpPr>
              <p:nvPr/>
            </p:nvSpPr>
            <p:spPr bwMode="auto">
              <a:xfrm>
                <a:off x="162" y="563"/>
                <a:ext cx="3306" cy="3350"/>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57568" name="Rectangle 421"/>
              <p:cNvSpPr>
                <a:spLocks noChangeArrowheads="1"/>
              </p:cNvSpPr>
              <p:nvPr/>
            </p:nvSpPr>
            <p:spPr bwMode="auto">
              <a:xfrm>
                <a:off x="619" y="2912"/>
                <a:ext cx="1514" cy="99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7569" name="Rectangle 422"/>
              <p:cNvSpPr>
                <a:spLocks noChangeArrowheads="1"/>
              </p:cNvSpPr>
              <p:nvPr/>
            </p:nvSpPr>
            <p:spPr bwMode="auto">
              <a:xfrm>
                <a:off x="2655" y="568"/>
                <a:ext cx="808" cy="1764"/>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7570" name="Rectangle 423"/>
              <p:cNvSpPr>
                <a:spLocks noChangeArrowheads="1"/>
              </p:cNvSpPr>
              <p:nvPr/>
            </p:nvSpPr>
            <p:spPr bwMode="auto">
              <a:xfrm>
                <a:off x="1174" y="2208"/>
                <a:ext cx="1024"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1 to 8 Cores @ up to 1.25 GHz</a:t>
                </a:r>
                <a:endParaRPr lang="en-US" sz="1800">
                  <a:solidFill>
                    <a:srgbClr val="000000"/>
                  </a:solidFill>
                </a:endParaRPr>
              </a:p>
            </p:txBody>
          </p:sp>
          <p:sp>
            <p:nvSpPr>
              <p:cNvPr id="57571" name="Rectangle 424"/>
              <p:cNvSpPr>
                <a:spLocks noChangeArrowheads="1"/>
              </p:cNvSpPr>
              <p:nvPr/>
            </p:nvSpPr>
            <p:spPr bwMode="auto">
              <a:xfrm>
                <a:off x="2795" y="2095"/>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7572" name="Rectangle 425"/>
              <p:cNvSpPr>
                <a:spLocks noChangeArrowheads="1"/>
              </p:cNvSpPr>
              <p:nvPr/>
            </p:nvSpPr>
            <p:spPr bwMode="auto">
              <a:xfrm>
                <a:off x="2795" y="1654"/>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7573" name="Rectangle 426"/>
              <p:cNvSpPr>
                <a:spLocks noChangeArrowheads="1"/>
              </p:cNvSpPr>
              <p:nvPr/>
            </p:nvSpPr>
            <p:spPr bwMode="auto">
              <a:xfrm>
                <a:off x="1287" y="638"/>
                <a:ext cx="393" cy="371"/>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57574" name="Rectangle 427"/>
              <p:cNvSpPr>
                <a:spLocks noChangeArrowheads="1"/>
              </p:cNvSpPr>
              <p:nvPr/>
            </p:nvSpPr>
            <p:spPr bwMode="auto">
              <a:xfrm>
                <a:off x="1389" y="922"/>
                <a:ext cx="248"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57575" name="Rectangle 428"/>
              <p:cNvSpPr>
                <a:spLocks noChangeArrowheads="1"/>
              </p:cNvSpPr>
              <p:nvPr/>
            </p:nvSpPr>
            <p:spPr bwMode="auto">
              <a:xfrm>
                <a:off x="1352" y="681"/>
                <a:ext cx="269" cy="22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7576" name="Rectangle 429"/>
              <p:cNvSpPr>
                <a:spLocks noChangeArrowheads="1"/>
              </p:cNvSpPr>
              <p:nvPr/>
            </p:nvSpPr>
            <p:spPr bwMode="auto">
              <a:xfrm>
                <a:off x="1416" y="724"/>
                <a:ext cx="183"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57577" name="Rectangle 430"/>
              <p:cNvSpPr>
                <a:spLocks noChangeArrowheads="1"/>
              </p:cNvSpPr>
              <p:nvPr/>
            </p:nvSpPr>
            <p:spPr bwMode="auto">
              <a:xfrm>
                <a:off x="1400" y="788"/>
                <a:ext cx="221"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57578" name="Rectangle 431"/>
              <p:cNvSpPr>
                <a:spLocks noChangeArrowheads="1"/>
              </p:cNvSpPr>
              <p:nvPr/>
            </p:nvSpPr>
            <p:spPr bwMode="auto">
              <a:xfrm>
                <a:off x="318" y="719"/>
                <a:ext cx="425" cy="1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7579" name="Rectangle 432"/>
              <p:cNvSpPr>
                <a:spLocks noChangeArrowheads="1"/>
              </p:cNvSpPr>
              <p:nvPr/>
            </p:nvSpPr>
            <p:spPr bwMode="auto">
              <a:xfrm>
                <a:off x="436" y="739"/>
                <a:ext cx="248"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57580" name="Rectangle 433"/>
              <p:cNvSpPr>
                <a:spLocks noChangeArrowheads="1"/>
              </p:cNvSpPr>
              <p:nvPr/>
            </p:nvSpPr>
            <p:spPr bwMode="auto">
              <a:xfrm>
                <a:off x="355" y="804"/>
                <a:ext cx="41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57581" name="Rectangle 434"/>
              <p:cNvSpPr>
                <a:spLocks noChangeArrowheads="1"/>
              </p:cNvSpPr>
              <p:nvPr/>
            </p:nvSpPr>
            <p:spPr bwMode="auto">
              <a:xfrm>
                <a:off x="2795" y="1208"/>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7582" name="Rectangle 435"/>
              <p:cNvSpPr>
                <a:spLocks noChangeArrowheads="1"/>
              </p:cNvSpPr>
              <p:nvPr/>
            </p:nvSpPr>
            <p:spPr bwMode="auto">
              <a:xfrm>
                <a:off x="2795" y="988"/>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7583" name="Rectangle 436"/>
              <p:cNvSpPr>
                <a:spLocks noChangeArrowheads="1"/>
              </p:cNvSpPr>
              <p:nvPr/>
            </p:nvSpPr>
            <p:spPr bwMode="auto">
              <a:xfrm>
                <a:off x="2795" y="1875"/>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7584" name="Freeform 437"/>
              <p:cNvSpPr>
                <a:spLocks/>
              </p:cNvSpPr>
              <p:nvPr/>
            </p:nvSpPr>
            <p:spPr bwMode="auto">
              <a:xfrm>
                <a:off x="2720" y="1020"/>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7585" name="Freeform 438"/>
              <p:cNvSpPr>
                <a:spLocks/>
              </p:cNvSpPr>
              <p:nvPr/>
            </p:nvSpPr>
            <p:spPr bwMode="auto">
              <a:xfrm>
                <a:off x="2725" y="1052"/>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7586" name="Rectangle 439"/>
              <p:cNvSpPr>
                <a:spLocks noChangeArrowheads="1"/>
              </p:cNvSpPr>
              <p:nvPr/>
            </p:nvSpPr>
            <p:spPr bwMode="auto">
              <a:xfrm>
                <a:off x="2569" y="105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587" name="Freeform 440"/>
              <p:cNvSpPr>
                <a:spLocks/>
              </p:cNvSpPr>
              <p:nvPr/>
            </p:nvSpPr>
            <p:spPr bwMode="auto">
              <a:xfrm>
                <a:off x="2504" y="1020"/>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7588" name="Freeform 441"/>
              <p:cNvSpPr>
                <a:spLocks/>
              </p:cNvSpPr>
              <p:nvPr/>
            </p:nvSpPr>
            <p:spPr bwMode="auto">
              <a:xfrm>
                <a:off x="2558" y="1052"/>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7589" name="Rectangle 442"/>
              <p:cNvSpPr>
                <a:spLocks noChangeArrowheads="1"/>
              </p:cNvSpPr>
              <p:nvPr/>
            </p:nvSpPr>
            <p:spPr bwMode="auto">
              <a:xfrm>
                <a:off x="2709" y="578"/>
                <a:ext cx="700"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57590" name="Rectangle 443"/>
              <p:cNvSpPr>
                <a:spLocks noChangeArrowheads="1"/>
              </p:cNvSpPr>
              <p:nvPr/>
            </p:nvSpPr>
            <p:spPr bwMode="auto">
              <a:xfrm>
                <a:off x="2817" y="654"/>
                <a:ext cx="507"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57591" name="Freeform 444"/>
              <p:cNvSpPr>
                <a:spLocks/>
              </p:cNvSpPr>
              <p:nvPr/>
            </p:nvSpPr>
            <p:spPr bwMode="auto">
              <a:xfrm>
                <a:off x="2720" y="1246"/>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7592" name="Freeform 445"/>
              <p:cNvSpPr>
                <a:spLocks/>
              </p:cNvSpPr>
              <p:nvPr/>
            </p:nvSpPr>
            <p:spPr bwMode="auto">
              <a:xfrm>
                <a:off x="2725" y="1272"/>
                <a:ext cx="5" cy="17"/>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57593" name="Rectangle 446"/>
              <p:cNvSpPr>
                <a:spLocks noChangeArrowheads="1"/>
              </p:cNvSpPr>
              <p:nvPr/>
            </p:nvSpPr>
            <p:spPr bwMode="auto">
              <a:xfrm>
                <a:off x="2569" y="1272"/>
                <a:ext cx="156" cy="1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594" name="Freeform 447"/>
              <p:cNvSpPr>
                <a:spLocks/>
              </p:cNvSpPr>
              <p:nvPr/>
            </p:nvSpPr>
            <p:spPr bwMode="auto">
              <a:xfrm>
                <a:off x="2504" y="1246"/>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7595" name="Freeform 448"/>
              <p:cNvSpPr>
                <a:spLocks/>
              </p:cNvSpPr>
              <p:nvPr/>
            </p:nvSpPr>
            <p:spPr bwMode="auto">
              <a:xfrm>
                <a:off x="2558" y="1272"/>
                <a:ext cx="11" cy="17"/>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57596" name="Freeform 449"/>
              <p:cNvSpPr>
                <a:spLocks/>
              </p:cNvSpPr>
              <p:nvPr/>
            </p:nvSpPr>
            <p:spPr bwMode="auto">
              <a:xfrm>
                <a:off x="2720" y="1692"/>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7597" name="Freeform 450"/>
              <p:cNvSpPr>
                <a:spLocks/>
              </p:cNvSpPr>
              <p:nvPr/>
            </p:nvSpPr>
            <p:spPr bwMode="auto">
              <a:xfrm>
                <a:off x="2725" y="1719"/>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7598" name="Rectangle 451"/>
              <p:cNvSpPr>
                <a:spLocks noChangeArrowheads="1"/>
              </p:cNvSpPr>
              <p:nvPr/>
            </p:nvSpPr>
            <p:spPr bwMode="auto">
              <a:xfrm>
                <a:off x="2569" y="1719"/>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599" name="Freeform 452"/>
              <p:cNvSpPr>
                <a:spLocks/>
              </p:cNvSpPr>
              <p:nvPr/>
            </p:nvSpPr>
            <p:spPr bwMode="auto">
              <a:xfrm>
                <a:off x="2504" y="1692"/>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7600" name="Freeform 453"/>
              <p:cNvSpPr>
                <a:spLocks/>
              </p:cNvSpPr>
              <p:nvPr/>
            </p:nvSpPr>
            <p:spPr bwMode="auto">
              <a:xfrm>
                <a:off x="2558" y="1719"/>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7601" name="Freeform 454"/>
              <p:cNvSpPr>
                <a:spLocks/>
              </p:cNvSpPr>
              <p:nvPr/>
            </p:nvSpPr>
            <p:spPr bwMode="auto">
              <a:xfrm>
                <a:off x="2720" y="1918"/>
                <a:ext cx="70" cy="70"/>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57602" name="Freeform 455"/>
              <p:cNvSpPr>
                <a:spLocks/>
              </p:cNvSpPr>
              <p:nvPr/>
            </p:nvSpPr>
            <p:spPr bwMode="auto">
              <a:xfrm>
                <a:off x="2725" y="194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7603" name="Rectangle 456"/>
              <p:cNvSpPr>
                <a:spLocks noChangeArrowheads="1"/>
              </p:cNvSpPr>
              <p:nvPr/>
            </p:nvSpPr>
            <p:spPr bwMode="auto">
              <a:xfrm>
                <a:off x="2569" y="194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604" name="Freeform 457"/>
              <p:cNvSpPr>
                <a:spLocks/>
              </p:cNvSpPr>
              <p:nvPr/>
            </p:nvSpPr>
            <p:spPr bwMode="auto">
              <a:xfrm>
                <a:off x="2504" y="1918"/>
                <a:ext cx="70" cy="70"/>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57605" name="Freeform 458"/>
              <p:cNvSpPr>
                <a:spLocks/>
              </p:cNvSpPr>
              <p:nvPr/>
            </p:nvSpPr>
            <p:spPr bwMode="auto">
              <a:xfrm>
                <a:off x="2558" y="1945"/>
                <a:ext cx="11" cy="16"/>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7606" name="Rectangle 459"/>
              <p:cNvSpPr>
                <a:spLocks noChangeArrowheads="1"/>
              </p:cNvSpPr>
              <p:nvPr/>
            </p:nvSpPr>
            <p:spPr bwMode="auto">
              <a:xfrm>
                <a:off x="2795" y="1434"/>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7607" name="Freeform 460"/>
              <p:cNvSpPr>
                <a:spLocks/>
              </p:cNvSpPr>
              <p:nvPr/>
            </p:nvSpPr>
            <p:spPr bwMode="auto">
              <a:xfrm>
                <a:off x="2720" y="1471"/>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7608" name="Freeform 461"/>
              <p:cNvSpPr>
                <a:spLocks/>
              </p:cNvSpPr>
              <p:nvPr/>
            </p:nvSpPr>
            <p:spPr bwMode="auto">
              <a:xfrm>
                <a:off x="2725" y="1504"/>
                <a:ext cx="5" cy="16"/>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7609" name="Rectangle 462"/>
              <p:cNvSpPr>
                <a:spLocks noChangeArrowheads="1"/>
              </p:cNvSpPr>
              <p:nvPr/>
            </p:nvSpPr>
            <p:spPr bwMode="auto">
              <a:xfrm>
                <a:off x="2569" y="1504"/>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610" name="Freeform 463"/>
              <p:cNvSpPr>
                <a:spLocks/>
              </p:cNvSpPr>
              <p:nvPr/>
            </p:nvSpPr>
            <p:spPr bwMode="auto">
              <a:xfrm>
                <a:off x="2504" y="1471"/>
                <a:ext cx="70" cy="76"/>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57611" name="Freeform 464"/>
              <p:cNvSpPr>
                <a:spLocks/>
              </p:cNvSpPr>
              <p:nvPr/>
            </p:nvSpPr>
            <p:spPr bwMode="auto">
              <a:xfrm>
                <a:off x="2558" y="1504"/>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57612" name="Freeform 465"/>
              <p:cNvSpPr>
                <a:spLocks/>
              </p:cNvSpPr>
              <p:nvPr/>
            </p:nvSpPr>
            <p:spPr bwMode="auto">
              <a:xfrm>
                <a:off x="1185" y="767"/>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7613" name="Freeform 466"/>
              <p:cNvSpPr>
                <a:spLocks/>
              </p:cNvSpPr>
              <p:nvPr/>
            </p:nvSpPr>
            <p:spPr bwMode="auto">
              <a:xfrm>
                <a:off x="1185" y="794"/>
                <a:ext cx="21" cy="38"/>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57614" name="Rectangle 467"/>
              <p:cNvSpPr>
                <a:spLocks noChangeArrowheads="1"/>
              </p:cNvSpPr>
              <p:nvPr/>
            </p:nvSpPr>
            <p:spPr bwMode="auto">
              <a:xfrm>
                <a:off x="840" y="794"/>
                <a:ext cx="345" cy="3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615" name="Freeform 468"/>
              <p:cNvSpPr>
                <a:spLocks/>
              </p:cNvSpPr>
              <p:nvPr/>
            </p:nvSpPr>
            <p:spPr bwMode="auto">
              <a:xfrm>
                <a:off x="749" y="767"/>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7616" name="Freeform 469"/>
              <p:cNvSpPr>
                <a:spLocks/>
              </p:cNvSpPr>
              <p:nvPr/>
            </p:nvSpPr>
            <p:spPr bwMode="auto">
              <a:xfrm>
                <a:off x="824" y="794"/>
                <a:ext cx="16" cy="38"/>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57617" name="Rectangle 470"/>
              <p:cNvSpPr>
                <a:spLocks noChangeArrowheads="1"/>
              </p:cNvSpPr>
              <p:nvPr/>
            </p:nvSpPr>
            <p:spPr bwMode="auto">
              <a:xfrm>
                <a:off x="242" y="1611"/>
                <a:ext cx="420" cy="17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7618" name="Rectangle 471"/>
              <p:cNvSpPr>
                <a:spLocks noChangeArrowheads="1"/>
              </p:cNvSpPr>
              <p:nvPr/>
            </p:nvSpPr>
            <p:spPr bwMode="auto">
              <a:xfrm>
                <a:off x="355" y="1621"/>
                <a:ext cx="243"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57619" name="Rectangle 472"/>
              <p:cNvSpPr>
                <a:spLocks noChangeArrowheads="1"/>
              </p:cNvSpPr>
              <p:nvPr/>
            </p:nvSpPr>
            <p:spPr bwMode="auto">
              <a:xfrm>
                <a:off x="258" y="1691"/>
                <a:ext cx="46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57620" name="Rectangle 473"/>
              <p:cNvSpPr>
                <a:spLocks noChangeArrowheads="1"/>
              </p:cNvSpPr>
              <p:nvPr/>
            </p:nvSpPr>
            <p:spPr bwMode="auto">
              <a:xfrm>
                <a:off x="237" y="1133"/>
                <a:ext cx="425" cy="11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7621" name="Rectangle 474"/>
              <p:cNvSpPr>
                <a:spLocks noChangeArrowheads="1"/>
              </p:cNvSpPr>
              <p:nvPr/>
            </p:nvSpPr>
            <p:spPr bwMode="auto">
              <a:xfrm>
                <a:off x="248" y="1149"/>
                <a:ext cx="411" cy="70"/>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57622" name="Rectangle 475"/>
              <p:cNvSpPr>
                <a:spLocks noChangeArrowheads="1"/>
              </p:cNvSpPr>
              <p:nvPr/>
            </p:nvSpPr>
            <p:spPr bwMode="auto">
              <a:xfrm>
                <a:off x="237" y="1289"/>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7623" name="Rectangle 476"/>
              <p:cNvSpPr>
                <a:spLocks noChangeArrowheads="1"/>
              </p:cNvSpPr>
              <p:nvPr/>
            </p:nvSpPr>
            <p:spPr bwMode="auto">
              <a:xfrm>
                <a:off x="302" y="1309"/>
                <a:ext cx="37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57624" name="Rectangle 477"/>
              <p:cNvSpPr>
                <a:spLocks noChangeArrowheads="1"/>
              </p:cNvSpPr>
              <p:nvPr/>
            </p:nvSpPr>
            <p:spPr bwMode="auto">
              <a:xfrm>
                <a:off x="237" y="145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7625" name="Rectangle 478"/>
              <p:cNvSpPr>
                <a:spLocks noChangeArrowheads="1"/>
              </p:cNvSpPr>
              <p:nvPr/>
            </p:nvSpPr>
            <p:spPr bwMode="auto">
              <a:xfrm>
                <a:off x="280" y="1460"/>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57626" name="Line 479"/>
              <p:cNvSpPr>
                <a:spLocks noChangeShapeType="1"/>
              </p:cNvSpPr>
              <p:nvPr/>
            </p:nvSpPr>
            <p:spPr bwMode="auto">
              <a:xfrm flipH="1">
                <a:off x="679" y="1186"/>
                <a:ext cx="210" cy="1"/>
              </a:xfrm>
              <a:prstGeom prst="line">
                <a:avLst/>
              </a:prstGeom>
              <a:noFill/>
              <a:ln w="0">
                <a:solidFill>
                  <a:srgbClr val="000000"/>
                </a:solidFill>
                <a:round/>
                <a:headEnd/>
                <a:tailEnd/>
              </a:ln>
            </p:spPr>
            <p:txBody>
              <a:bodyPr/>
              <a:lstStyle/>
              <a:p>
                <a:endParaRPr lang="en-US"/>
              </a:p>
            </p:txBody>
          </p:sp>
          <p:sp>
            <p:nvSpPr>
              <p:cNvPr id="57627" name="Freeform 480"/>
              <p:cNvSpPr>
                <a:spLocks/>
              </p:cNvSpPr>
              <p:nvPr/>
            </p:nvSpPr>
            <p:spPr bwMode="auto">
              <a:xfrm>
                <a:off x="845" y="1165"/>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57628" name="Freeform 481"/>
              <p:cNvSpPr>
                <a:spLocks/>
              </p:cNvSpPr>
              <p:nvPr/>
            </p:nvSpPr>
            <p:spPr bwMode="auto">
              <a:xfrm>
                <a:off x="679" y="1165"/>
                <a:ext cx="43" cy="43"/>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57629" name="Line 482"/>
              <p:cNvSpPr>
                <a:spLocks noChangeShapeType="1"/>
              </p:cNvSpPr>
              <p:nvPr/>
            </p:nvSpPr>
            <p:spPr bwMode="auto">
              <a:xfrm flipH="1">
                <a:off x="679" y="1348"/>
                <a:ext cx="210" cy="1"/>
              </a:xfrm>
              <a:prstGeom prst="line">
                <a:avLst/>
              </a:prstGeom>
              <a:noFill/>
              <a:ln w="0">
                <a:solidFill>
                  <a:srgbClr val="000000"/>
                </a:solidFill>
                <a:round/>
                <a:headEnd/>
                <a:tailEnd/>
              </a:ln>
            </p:spPr>
            <p:txBody>
              <a:bodyPr/>
              <a:lstStyle/>
              <a:p>
                <a:endParaRPr lang="en-US"/>
              </a:p>
            </p:txBody>
          </p:sp>
          <p:sp>
            <p:nvSpPr>
              <p:cNvPr id="57630" name="Freeform 483"/>
              <p:cNvSpPr>
                <a:spLocks/>
              </p:cNvSpPr>
              <p:nvPr/>
            </p:nvSpPr>
            <p:spPr bwMode="auto">
              <a:xfrm>
                <a:off x="845" y="1321"/>
                <a:ext cx="44" cy="48"/>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57631" name="Freeform 484"/>
              <p:cNvSpPr>
                <a:spLocks/>
              </p:cNvSpPr>
              <p:nvPr/>
            </p:nvSpPr>
            <p:spPr bwMode="auto">
              <a:xfrm>
                <a:off x="679" y="1321"/>
                <a:ext cx="43" cy="48"/>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7632" name="Line 485"/>
              <p:cNvSpPr>
                <a:spLocks noChangeShapeType="1"/>
              </p:cNvSpPr>
              <p:nvPr/>
            </p:nvSpPr>
            <p:spPr bwMode="auto">
              <a:xfrm flipH="1">
                <a:off x="679" y="1692"/>
                <a:ext cx="210" cy="1"/>
              </a:xfrm>
              <a:prstGeom prst="line">
                <a:avLst/>
              </a:prstGeom>
              <a:noFill/>
              <a:ln w="0">
                <a:solidFill>
                  <a:srgbClr val="000000"/>
                </a:solidFill>
                <a:round/>
                <a:headEnd/>
                <a:tailEnd/>
              </a:ln>
            </p:spPr>
            <p:txBody>
              <a:bodyPr/>
              <a:lstStyle/>
              <a:p>
                <a:endParaRPr lang="en-US"/>
              </a:p>
            </p:txBody>
          </p:sp>
          <p:sp>
            <p:nvSpPr>
              <p:cNvPr id="57633" name="Freeform 486"/>
              <p:cNvSpPr>
                <a:spLocks/>
              </p:cNvSpPr>
              <p:nvPr/>
            </p:nvSpPr>
            <p:spPr bwMode="auto">
              <a:xfrm>
                <a:off x="845" y="1670"/>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7634" name="Freeform 487"/>
              <p:cNvSpPr>
                <a:spLocks/>
              </p:cNvSpPr>
              <p:nvPr/>
            </p:nvSpPr>
            <p:spPr bwMode="auto">
              <a:xfrm>
                <a:off x="679" y="1670"/>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7635" name="Rectangle 488"/>
              <p:cNvSpPr>
                <a:spLocks noChangeArrowheads="1"/>
              </p:cNvSpPr>
              <p:nvPr/>
            </p:nvSpPr>
            <p:spPr bwMode="auto">
              <a:xfrm>
                <a:off x="442" y="616"/>
                <a:ext cx="695"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7636" name="Freeform 489"/>
              <p:cNvSpPr>
                <a:spLocks/>
              </p:cNvSpPr>
              <p:nvPr/>
            </p:nvSpPr>
            <p:spPr bwMode="auto">
              <a:xfrm>
                <a:off x="1185" y="934"/>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7637" name="Freeform 490"/>
              <p:cNvSpPr>
                <a:spLocks/>
              </p:cNvSpPr>
              <p:nvPr/>
            </p:nvSpPr>
            <p:spPr bwMode="auto">
              <a:xfrm>
                <a:off x="1185" y="961"/>
                <a:ext cx="21" cy="37"/>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7638" name="Rectangle 491"/>
              <p:cNvSpPr>
                <a:spLocks noChangeArrowheads="1"/>
              </p:cNvSpPr>
              <p:nvPr/>
            </p:nvSpPr>
            <p:spPr bwMode="auto">
              <a:xfrm>
                <a:off x="1147" y="961"/>
                <a:ext cx="38"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639" name="Freeform 492"/>
              <p:cNvSpPr>
                <a:spLocks/>
              </p:cNvSpPr>
              <p:nvPr/>
            </p:nvSpPr>
            <p:spPr bwMode="auto">
              <a:xfrm>
                <a:off x="1056" y="934"/>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7640" name="Freeform 493"/>
              <p:cNvSpPr>
                <a:spLocks/>
              </p:cNvSpPr>
              <p:nvPr/>
            </p:nvSpPr>
            <p:spPr bwMode="auto">
              <a:xfrm>
                <a:off x="1131" y="961"/>
                <a:ext cx="16" cy="37"/>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7641" name="Rectangle 494"/>
              <p:cNvSpPr>
                <a:spLocks noChangeArrowheads="1"/>
              </p:cNvSpPr>
              <p:nvPr/>
            </p:nvSpPr>
            <p:spPr bwMode="auto">
              <a:xfrm>
                <a:off x="1901"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7642" name="Rectangle 495"/>
              <p:cNvSpPr>
                <a:spLocks noChangeArrowheads="1"/>
              </p:cNvSpPr>
              <p:nvPr/>
            </p:nvSpPr>
            <p:spPr bwMode="auto">
              <a:xfrm>
                <a:off x="1901"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7643" name="Rectangle 496"/>
              <p:cNvSpPr>
                <a:spLocks noChangeArrowheads="1"/>
              </p:cNvSpPr>
              <p:nvPr/>
            </p:nvSpPr>
            <p:spPr bwMode="auto">
              <a:xfrm rot="-5400000">
                <a:off x="1938" y="3357"/>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7644" name="Rectangle 497"/>
              <p:cNvSpPr>
                <a:spLocks noChangeArrowheads="1"/>
              </p:cNvSpPr>
              <p:nvPr/>
            </p:nvSpPr>
            <p:spPr bwMode="auto">
              <a:xfrm rot="-5400000">
                <a:off x="1936" y="3301"/>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7645" name="Rectangle 498"/>
              <p:cNvSpPr>
                <a:spLocks noChangeArrowheads="1"/>
              </p:cNvSpPr>
              <p:nvPr/>
            </p:nvSpPr>
            <p:spPr bwMode="auto">
              <a:xfrm rot="-5400000">
                <a:off x="1957" y="326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7646" name="Rectangle 499"/>
              <p:cNvSpPr>
                <a:spLocks noChangeArrowheads="1"/>
              </p:cNvSpPr>
              <p:nvPr/>
            </p:nvSpPr>
            <p:spPr bwMode="auto">
              <a:xfrm rot="-5400000">
                <a:off x="1936" y="3215"/>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7647" name="Rectangle 500"/>
              <p:cNvSpPr>
                <a:spLocks noChangeArrowheads="1"/>
              </p:cNvSpPr>
              <p:nvPr/>
            </p:nvSpPr>
            <p:spPr bwMode="auto">
              <a:xfrm rot="-5400000">
                <a:off x="1957" y="3172"/>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7648" name="Rectangle 501"/>
              <p:cNvSpPr>
                <a:spLocks noChangeArrowheads="1"/>
              </p:cNvSpPr>
              <p:nvPr/>
            </p:nvSpPr>
            <p:spPr bwMode="auto">
              <a:xfrm rot="-5400000">
                <a:off x="1957" y="3150"/>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7649" name="Rectangle 502"/>
              <p:cNvSpPr>
                <a:spLocks noChangeArrowheads="1"/>
              </p:cNvSpPr>
              <p:nvPr/>
            </p:nvSpPr>
            <p:spPr bwMode="auto">
              <a:xfrm rot="-5400000">
                <a:off x="1946" y="306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7650" name="Rectangle 504"/>
              <p:cNvSpPr>
                <a:spLocks noChangeArrowheads="1"/>
              </p:cNvSpPr>
              <p:nvPr/>
            </p:nvSpPr>
            <p:spPr bwMode="auto">
              <a:xfrm>
                <a:off x="1093" y="3020"/>
                <a:ext cx="156"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7651" name="Rectangle 505"/>
              <p:cNvSpPr>
                <a:spLocks noChangeArrowheads="1"/>
              </p:cNvSpPr>
              <p:nvPr/>
            </p:nvSpPr>
            <p:spPr bwMode="auto">
              <a:xfrm>
                <a:off x="1093" y="3020"/>
                <a:ext cx="156"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7652" name="Rectangle 506"/>
              <p:cNvSpPr>
                <a:spLocks noChangeArrowheads="1"/>
              </p:cNvSpPr>
              <p:nvPr/>
            </p:nvSpPr>
            <p:spPr bwMode="auto">
              <a:xfrm rot="-5400000">
                <a:off x="1134" y="3346"/>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7653" name="Rectangle 507"/>
              <p:cNvSpPr>
                <a:spLocks noChangeArrowheads="1"/>
              </p:cNvSpPr>
              <p:nvPr/>
            </p:nvSpPr>
            <p:spPr bwMode="auto">
              <a:xfrm rot="-5400000">
                <a:off x="1132" y="3291"/>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7654" name="Rectangle 508"/>
              <p:cNvSpPr>
                <a:spLocks noChangeArrowheads="1"/>
              </p:cNvSpPr>
              <p:nvPr/>
            </p:nvSpPr>
            <p:spPr bwMode="auto">
              <a:xfrm rot="-5400000">
                <a:off x="1153" y="325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7655" name="Rectangle 509"/>
              <p:cNvSpPr>
                <a:spLocks noChangeArrowheads="1"/>
              </p:cNvSpPr>
              <p:nvPr/>
            </p:nvSpPr>
            <p:spPr bwMode="auto">
              <a:xfrm rot="-5400000">
                <a:off x="1140" y="3213"/>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7656" name="Rectangle 510"/>
              <p:cNvSpPr>
                <a:spLocks noChangeArrowheads="1"/>
              </p:cNvSpPr>
              <p:nvPr/>
            </p:nvSpPr>
            <p:spPr bwMode="auto">
              <a:xfrm rot="-5400000">
                <a:off x="1153" y="318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7657" name="Rectangle 511"/>
              <p:cNvSpPr>
                <a:spLocks noChangeArrowheads="1"/>
              </p:cNvSpPr>
              <p:nvPr/>
            </p:nvSpPr>
            <p:spPr bwMode="auto">
              <a:xfrm rot="-5400000">
                <a:off x="1153" y="3161"/>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7658" name="Rectangle 512"/>
              <p:cNvSpPr>
                <a:spLocks noChangeArrowheads="1"/>
              </p:cNvSpPr>
              <p:nvPr/>
            </p:nvSpPr>
            <p:spPr bwMode="auto">
              <a:xfrm rot="-5400000">
                <a:off x="1142" y="3076"/>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7659" name="Rectangle 514"/>
              <p:cNvSpPr>
                <a:spLocks noChangeArrowheads="1"/>
              </p:cNvSpPr>
              <p:nvPr/>
            </p:nvSpPr>
            <p:spPr bwMode="auto">
              <a:xfrm>
                <a:off x="1292" y="3020"/>
                <a:ext cx="162" cy="54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7660" name="Rectangle 515"/>
              <p:cNvSpPr>
                <a:spLocks noChangeArrowheads="1"/>
              </p:cNvSpPr>
              <p:nvPr/>
            </p:nvSpPr>
            <p:spPr bwMode="auto">
              <a:xfrm rot="-5400000">
                <a:off x="1327" y="3296"/>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7661" name="Rectangle 516"/>
              <p:cNvSpPr>
                <a:spLocks noChangeArrowheads="1"/>
              </p:cNvSpPr>
              <p:nvPr/>
            </p:nvSpPr>
            <p:spPr bwMode="auto">
              <a:xfrm rot="-5400000">
                <a:off x="1329" y="3239"/>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7662" name="Rectangle 517"/>
              <p:cNvSpPr>
                <a:spLocks noChangeArrowheads="1"/>
              </p:cNvSpPr>
              <p:nvPr/>
            </p:nvSpPr>
            <p:spPr bwMode="auto">
              <a:xfrm rot="-5400000">
                <a:off x="1327" y="3178"/>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7663" name="Rectangle 518"/>
              <p:cNvSpPr>
                <a:spLocks noChangeArrowheads="1"/>
              </p:cNvSpPr>
              <p:nvPr/>
            </p:nvSpPr>
            <p:spPr bwMode="auto">
              <a:xfrm rot="-5400000">
                <a:off x="1332" y="3118"/>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7664" name="Rectangle 519"/>
              <p:cNvSpPr>
                <a:spLocks noChangeArrowheads="1"/>
              </p:cNvSpPr>
              <p:nvPr/>
            </p:nvSpPr>
            <p:spPr bwMode="auto">
              <a:xfrm>
                <a:off x="1696"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7665" name="Rectangle 520"/>
              <p:cNvSpPr>
                <a:spLocks noChangeArrowheads="1"/>
              </p:cNvSpPr>
              <p:nvPr/>
            </p:nvSpPr>
            <p:spPr bwMode="auto">
              <a:xfrm>
                <a:off x="1696"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7666" name="Rectangle 521"/>
              <p:cNvSpPr>
                <a:spLocks noChangeArrowheads="1"/>
              </p:cNvSpPr>
              <p:nvPr/>
            </p:nvSpPr>
            <p:spPr bwMode="auto">
              <a:xfrm rot="-5400000">
                <a:off x="1709" y="3387"/>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57667" name="Rectangle 522"/>
              <p:cNvSpPr>
                <a:spLocks noChangeArrowheads="1"/>
              </p:cNvSpPr>
              <p:nvPr/>
            </p:nvSpPr>
            <p:spPr bwMode="auto">
              <a:xfrm rot="-5400000">
                <a:off x="1712" y="3347"/>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7668" name="Rectangle 523"/>
              <p:cNvSpPr>
                <a:spLocks noChangeArrowheads="1"/>
              </p:cNvSpPr>
              <p:nvPr/>
            </p:nvSpPr>
            <p:spPr bwMode="auto">
              <a:xfrm rot="-5400000">
                <a:off x="1712" y="3304"/>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7669" name="Rectangle 524"/>
              <p:cNvSpPr>
                <a:spLocks noChangeArrowheads="1"/>
              </p:cNvSpPr>
              <p:nvPr/>
            </p:nvSpPr>
            <p:spPr bwMode="auto">
              <a:xfrm rot="-5400000">
                <a:off x="1723" y="327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a:t>
                </a:r>
                <a:endParaRPr lang="en-US" sz="1800">
                  <a:solidFill>
                    <a:srgbClr val="000000"/>
                  </a:solidFill>
                </a:endParaRPr>
              </a:p>
            </p:txBody>
          </p:sp>
          <p:sp>
            <p:nvSpPr>
              <p:cNvPr id="57670" name="Rectangle 525"/>
              <p:cNvSpPr>
                <a:spLocks noChangeArrowheads="1"/>
              </p:cNvSpPr>
              <p:nvPr/>
            </p:nvSpPr>
            <p:spPr bwMode="auto">
              <a:xfrm rot="-5400000">
                <a:off x="1723" y="3261"/>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7671" name="Rectangle 526"/>
              <p:cNvSpPr>
                <a:spLocks noChangeArrowheads="1"/>
              </p:cNvSpPr>
              <p:nvPr/>
            </p:nvSpPr>
            <p:spPr bwMode="auto">
              <a:xfrm rot="-5400000">
                <a:off x="1715" y="3232"/>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7672" name="Rectangle 527"/>
              <p:cNvSpPr>
                <a:spLocks noChangeArrowheads="1"/>
              </p:cNvSpPr>
              <p:nvPr/>
            </p:nvSpPr>
            <p:spPr bwMode="auto">
              <a:xfrm rot="-5400000">
                <a:off x="1715" y="3199"/>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57673" name="Rectangle 528"/>
              <p:cNvSpPr>
                <a:spLocks noChangeArrowheads="1"/>
              </p:cNvSpPr>
              <p:nvPr/>
            </p:nvSpPr>
            <p:spPr bwMode="auto">
              <a:xfrm rot="-5400000">
                <a:off x="1723" y="3170"/>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a:t>
                </a:r>
                <a:endParaRPr lang="en-US" sz="1800">
                  <a:solidFill>
                    <a:srgbClr val="000000"/>
                  </a:solidFill>
                </a:endParaRPr>
              </a:p>
            </p:txBody>
          </p:sp>
          <p:sp>
            <p:nvSpPr>
              <p:cNvPr id="57674" name="Rectangle 529"/>
              <p:cNvSpPr>
                <a:spLocks noChangeArrowheads="1"/>
              </p:cNvSpPr>
              <p:nvPr/>
            </p:nvSpPr>
            <p:spPr bwMode="auto">
              <a:xfrm rot="-5400000">
                <a:off x="1723" y="3148"/>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7675" name="Rectangle 530"/>
              <p:cNvSpPr>
                <a:spLocks noChangeArrowheads="1"/>
              </p:cNvSpPr>
              <p:nvPr/>
            </p:nvSpPr>
            <p:spPr bwMode="auto">
              <a:xfrm rot="-5400000">
                <a:off x="1712" y="3121"/>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57676" name="Rectangle 531"/>
              <p:cNvSpPr>
                <a:spLocks noChangeArrowheads="1"/>
              </p:cNvSpPr>
              <p:nvPr/>
            </p:nvSpPr>
            <p:spPr bwMode="auto">
              <a:xfrm rot="-5400000">
                <a:off x="1712" y="3078"/>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n</a:t>
                </a:r>
                <a:endParaRPr lang="en-US" sz="1800">
                  <a:solidFill>
                    <a:srgbClr val="000000"/>
                  </a:solidFill>
                </a:endParaRPr>
              </a:p>
            </p:txBody>
          </p:sp>
          <p:sp>
            <p:nvSpPr>
              <p:cNvPr id="57677" name="Rectangle 532"/>
              <p:cNvSpPr>
                <a:spLocks noChangeArrowheads="1"/>
              </p:cNvSpPr>
              <p:nvPr/>
            </p:nvSpPr>
            <p:spPr bwMode="auto">
              <a:xfrm rot="-5400000">
                <a:off x="1723" y="3052"/>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57678" name="Rectangle 533"/>
              <p:cNvSpPr>
                <a:spLocks noChangeArrowheads="1"/>
              </p:cNvSpPr>
              <p:nvPr/>
            </p:nvSpPr>
            <p:spPr bwMode="auto">
              <a:xfrm rot="-5400000">
                <a:off x="1779" y="3376"/>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7679" name="Rectangle 534"/>
              <p:cNvSpPr>
                <a:spLocks noChangeArrowheads="1"/>
              </p:cNvSpPr>
              <p:nvPr/>
            </p:nvSpPr>
            <p:spPr bwMode="auto">
              <a:xfrm rot="-5400000">
                <a:off x="1782" y="3336"/>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7680" name="Rectangle 535"/>
              <p:cNvSpPr>
                <a:spLocks noChangeArrowheads="1"/>
              </p:cNvSpPr>
              <p:nvPr/>
            </p:nvSpPr>
            <p:spPr bwMode="auto">
              <a:xfrm rot="-5400000">
                <a:off x="1785" y="3302"/>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a:t>
                </a:r>
                <a:endParaRPr lang="en-US" sz="1800">
                  <a:solidFill>
                    <a:srgbClr val="000000"/>
                  </a:solidFill>
                </a:endParaRPr>
              </a:p>
            </p:txBody>
          </p:sp>
          <p:sp>
            <p:nvSpPr>
              <p:cNvPr id="57681" name="Rectangle 536"/>
              <p:cNvSpPr>
                <a:spLocks noChangeArrowheads="1"/>
              </p:cNvSpPr>
              <p:nvPr/>
            </p:nvSpPr>
            <p:spPr bwMode="auto">
              <a:xfrm rot="-5400000">
                <a:off x="1785" y="3264"/>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7682" name="Rectangle 537"/>
              <p:cNvSpPr>
                <a:spLocks noChangeArrowheads="1"/>
              </p:cNvSpPr>
              <p:nvPr/>
            </p:nvSpPr>
            <p:spPr bwMode="auto">
              <a:xfrm rot="-5400000">
                <a:off x="1793" y="3240"/>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7683" name="Rectangle 538"/>
              <p:cNvSpPr>
                <a:spLocks noChangeArrowheads="1"/>
              </p:cNvSpPr>
              <p:nvPr/>
            </p:nvSpPr>
            <p:spPr bwMode="auto">
              <a:xfrm rot="-5400000">
                <a:off x="1793" y="3218"/>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f</a:t>
                </a:r>
                <a:endParaRPr lang="en-US" sz="1800">
                  <a:solidFill>
                    <a:srgbClr val="000000"/>
                  </a:solidFill>
                </a:endParaRPr>
              </a:p>
            </p:txBody>
          </p:sp>
          <p:sp>
            <p:nvSpPr>
              <p:cNvPr id="57684" name="Rectangle 539"/>
              <p:cNvSpPr>
                <a:spLocks noChangeArrowheads="1"/>
              </p:cNvSpPr>
              <p:nvPr/>
            </p:nvSpPr>
            <p:spPr bwMode="auto">
              <a:xfrm rot="-5400000">
                <a:off x="1793" y="319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7685" name="Rectangle 540"/>
              <p:cNvSpPr>
                <a:spLocks noChangeArrowheads="1"/>
              </p:cNvSpPr>
              <p:nvPr/>
            </p:nvSpPr>
            <p:spPr bwMode="auto">
              <a:xfrm rot="-5400000">
                <a:off x="1785" y="3173"/>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7686" name="Rectangle 541"/>
              <p:cNvSpPr>
                <a:spLocks noChangeArrowheads="1"/>
              </p:cNvSpPr>
              <p:nvPr/>
            </p:nvSpPr>
            <p:spPr bwMode="auto">
              <a:xfrm rot="-5400000">
                <a:off x="1793" y="3143"/>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a:t>
                </a:r>
                <a:endParaRPr lang="en-US" sz="1800">
                  <a:solidFill>
                    <a:srgbClr val="000000"/>
                  </a:solidFill>
                </a:endParaRPr>
              </a:p>
            </p:txBody>
          </p:sp>
          <p:sp>
            <p:nvSpPr>
              <p:cNvPr id="57687" name="Rectangle 542"/>
              <p:cNvSpPr>
                <a:spLocks noChangeArrowheads="1"/>
              </p:cNvSpPr>
              <p:nvPr/>
            </p:nvSpPr>
            <p:spPr bwMode="auto">
              <a:xfrm rot="-5400000">
                <a:off x="1793" y="312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7688" name="Rectangle 543"/>
              <p:cNvSpPr>
                <a:spLocks noChangeArrowheads="1"/>
              </p:cNvSpPr>
              <p:nvPr/>
            </p:nvSpPr>
            <p:spPr bwMode="auto">
              <a:xfrm rot="-5400000">
                <a:off x="1793" y="3111"/>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57689" name="Rectangle 544"/>
              <p:cNvSpPr>
                <a:spLocks noChangeArrowheads="1"/>
              </p:cNvSpPr>
              <p:nvPr/>
            </p:nvSpPr>
            <p:spPr bwMode="auto">
              <a:xfrm rot="-5400000">
                <a:off x="1776" y="3072"/>
                <a:ext cx="8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57690" name="Rectangle 545"/>
              <p:cNvSpPr>
                <a:spLocks noChangeArrowheads="1"/>
              </p:cNvSpPr>
              <p:nvPr/>
            </p:nvSpPr>
            <p:spPr bwMode="auto">
              <a:xfrm>
                <a:off x="1497" y="3020"/>
                <a:ext cx="162"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7691" name="Rectangle 546"/>
              <p:cNvSpPr>
                <a:spLocks noChangeArrowheads="1"/>
              </p:cNvSpPr>
              <p:nvPr/>
            </p:nvSpPr>
            <p:spPr bwMode="auto">
              <a:xfrm>
                <a:off x="1497" y="3020"/>
                <a:ext cx="162"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7692" name="Rectangle 547"/>
              <p:cNvSpPr>
                <a:spLocks noChangeArrowheads="1"/>
              </p:cNvSpPr>
              <p:nvPr/>
            </p:nvSpPr>
            <p:spPr bwMode="auto">
              <a:xfrm rot="-5400000">
                <a:off x="1534" y="3250"/>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7693" name="Rectangle 548"/>
              <p:cNvSpPr>
                <a:spLocks noChangeArrowheads="1"/>
              </p:cNvSpPr>
              <p:nvPr/>
            </p:nvSpPr>
            <p:spPr bwMode="auto">
              <a:xfrm rot="-5400000">
                <a:off x="1534" y="3191"/>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7694" name="Rectangle 549"/>
              <p:cNvSpPr>
                <a:spLocks noChangeArrowheads="1"/>
              </p:cNvSpPr>
              <p:nvPr/>
            </p:nvSpPr>
            <p:spPr bwMode="auto">
              <a:xfrm rot="-5400000">
                <a:off x="1553" y="3156"/>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7695" name="Rectangle 550"/>
              <p:cNvSpPr>
                <a:spLocks noChangeArrowheads="1"/>
              </p:cNvSpPr>
              <p:nvPr/>
            </p:nvSpPr>
            <p:spPr bwMode="auto">
              <a:xfrm>
                <a:off x="889"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7696" name="Rectangle 551"/>
              <p:cNvSpPr>
                <a:spLocks noChangeArrowheads="1"/>
              </p:cNvSpPr>
              <p:nvPr/>
            </p:nvSpPr>
            <p:spPr bwMode="auto">
              <a:xfrm>
                <a:off x="889"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7697" name="Rectangle 552"/>
              <p:cNvSpPr>
                <a:spLocks noChangeArrowheads="1"/>
              </p:cNvSpPr>
              <p:nvPr/>
            </p:nvSpPr>
            <p:spPr bwMode="auto">
              <a:xfrm rot="-5400000">
                <a:off x="943" y="3258"/>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7698" name="Rectangle 553"/>
              <p:cNvSpPr>
                <a:spLocks noChangeArrowheads="1"/>
              </p:cNvSpPr>
              <p:nvPr/>
            </p:nvSpPr>
            <p:spPr bwMode="auto">
              <a:xfrm rot="-5400000">
                <a:off x="922" y="3183"/>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7699" name="Rectangle 554"/>
              <p:cNvSpPr>
                <a:spLocks noChangeArrowheads="1"/>
              </p:cNvSpPr>
              <p:nvPr/>
            </p:nvSpPr>
            <p:spPr bwMode="auto">
              <a:xfrm rot="-5400000">
                <a:off x="920" y="3255"/>
                <a:ext cx="60" cy="81"/>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7700" name="Freeform 555"/>
              <p:cNvSpPr>
                <a:spLocks/>
              </p:cNvSpPr>
              <p:nvPr/>
            </p:nvSpPr>
            <p:spPr bwMode="auto">
              <a:xfrm>
                <a:off x="1896" y="2498"/>
                <a:ext cx="75" cy="70"/>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7701" name="Freeform 556"/>
              <p:cNvSpPr>
                <a:spLocks/>
              </p:cNvSpPr>
              <p:nvPr/>
            </p:nvSpPr>
            <p:spPr bwMode="auto">
              <a:xfrm>
                <a:off x="1928" y="2552"/>
                <a:ext cx="16" cy="11"/>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7702" name="Rectangle 557"/>
              <p:cNvSpPr>
                <a:spLocks noChangeArrowheads="1"/>
              </p:cNvSpPr>
              <p:nvPr/>
            </p:nvSpPr>
            <p:spPr bwMode="auto">
              <a:xfrm>
                <a:off x="1928"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703" name="Freeform 558"/>
              <p:cNvSpPr>
                <a:spLocks/>
              </p:cNvSpPr>
              <p:nvPr/>
            </p:nvSpPr>
            <p:spPr bwMode="auto">
              <a:xfrm>
                <a:off x="1896" y="2939"/>
                <a:ext cx="75" cy="70"/>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7704" name="Freeform 559"/>
              <p:cNvSpPr>
                <a:spLocks/>
              </p:cNvSpPr>
              <p:nvPr/>
            </p:nvSpPr>
            <p:spPr bwMode="auto">
              <a:xfrm>
                <a:off x="1928" y="2950"/>
                <a:ext cx="16" cy="5"/>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7705" name="Freeform 560"/>
              <p:cNvSpPr>
                <a:spLocks/>
              </p:cNvSpPr>
              <p:nvPr/>
            </p:nvSpPr>
            <p:spPr bwMode="auto">
              <a:xfrm>
                <a:off x="1696" y="2498"/>
                <a:ext cx="70" cy="70"/>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7706" name="Freeform 561"/>
              <p:cNvSpPr>
                <a:spLocks/>
              </p:cNvSpPr>
              <p:nvPr/>
            </p:nvSpPr>
            <p:spPr bwMode="auto">
              <a:xfrm>
                <a:off x="1723" y="2552"/>
                <a:ext cx="16" cy="11"/>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7707" name="Rectangle 562"/>
              <p:cNvSpPr>
                <a:spLocks noChangeArrowheads="1"/>
              </p:cNvSpPr>
              <p:nvPr/>
            </p:nvSpPr>
            <p:spPr bwMode="auto">
              <a:xfrm>
                <a:off x="172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708" name="Freeform 563"/>
              <p:cNvSpPr>
                <a:spLocks/>
              </p:cNvSpPr>
              <p:nvPr/>
            </p:nvSpPr>
            <p:spPr bwMode="auto">
              <a:xfrm>
                <a:off x="1696" y="2939"/>
                <a:ext cx="70" cy="70"/>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7709" name="Freeform 564"/>
              <p:cNvSpPr>
                <a:spLocks/>
              </p:cNvSpPr>
              <p:nvPr/>
            </p:nvSpPr>
            <p:spPr bwMode="auto">
              <a:xfrm>
                <a:off x="1723" y="2950"/>
                <a:ext cx="16" cy="5"/>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7710" name="Line 565"/>
              <p:cNvSpPr>
                <a:spLocks noChangeShapeType="1"/>
              </p:cNvSpPr>
              <p:nvPr/>
            </p:nvSpPr>
            <p:spPr bwMode="auto">
              <a:xfrm>
                <a:off x="1573" y="2498"/>
                <a:ext cx="1" cy="511"/>
              </a:xfrm>
              <a:prstGeom prst="line">
                <a:avLst/>
              </a:prstGeom>
              <a:noFill/>
              <a:ln w="0">
                <a:solidFill>
                  <a:srgbClr val="000000"/>
                </a:solidFill>
                <a:round/>
                <a:headEnd/>
                <a:tailEnd/>
              </a:ln>
            </p:spPr>
            <p:txBody>
              <a:bodyPr/>
              <a:lstStyle/>
              <a:p>
                <a:endParaRPr lang="en-US"/>
              </a:p>
            </p:txBody>
          </p:sp>
          <p:sp>
            <p:nvSpPr>
              <p:cNvPr id="57711" name="Freeform 566"/>
              <p:cNvSpPr>
                <a:spLocks/>
              </p:cNvSpPr>
              <p:nvPr/>
            </p:nvSpPr>
            <p:spPr bwMode="auto">
              <a:xfrm>
                <a:off x="1551" y="2498"/>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7712" name="Freeform 567"/>
              <p:cNvSpPr>
                <a:spLocks/>
              </p:cNvSpPr>
              <p:nvPr/>
            </p:nvSpPr>
            <p:spPr bwMode="auto">
              <a:xfrm>
                <a:off x="1551"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7713" name="Line 568"/>
              <p:cNvSpPr>
                <a:spLocks noChangeShapeType="1"/>
              </p:cNvSpPr>
              <p:nvPr/>
            </p:nvSpPr>
            <p:spPr bwMode="auto">
              <a:xfrm>
                <a:off x="1373" y="2498"/>
                <a:ext cx="1" cy="511"/>
              </a:xfrm>
              <a:prstGeom prst="line">
                <a:avLst/>
              </a:prstGeom>
              <a:noFill/>
              <a:ln w="0">
                <a:solidFill>
                  <a:srgbClr val="000000"/>
                </a:solidFill>
                <a:round/>
                <a:headEnd/>
                <a:tailEnd/>
              </a:ln>
            </p:spPr>
            <p:txBody>
              <a:bodyPr/>
              <a:lstStyle/>
              <a:p>
                <a:endParaRPr lang="en-US"/>
              </a:p>
            </p:txBody>
          </p:sp>
          <p:sp>
            <p:nvSpPr>
              <p:cNvPr id="57714" name="Freeform 569"/>
              <p:cNvSpPr>
                <a:spLocks/>
              </p:cNvSpPr>
              <p:nvPr/>
            </p:nvSpPr>
            <p:spPr bwMode="auto">
              <a:xfrm>
                <a:off x="1352"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7715" name="Freeform 570"/>
              <p:cNvSpPr>
                <a:spLocks/>
              </p:cNvSpPr>
              <p:nvPr/>
            </p:nvSpPr>
            <p:spPr bwMode="auto">
              <a:xfrm>
                <a:off x="1352"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7716" name="Freeform 571"/>
              <p:cNvSpPr>
                <a:spLocks/>
              </p:cNvSpPr>
              <p:nvPr/>
            </p:nvSpPr>
            <p:spPr bwMode="auto">
              <a:xfrm>
                <a:off x="1131"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7717" name="Freeform 572"/>
              <p:cNvSpPr>
                <a:spLocks/>
              </p:cNvSpPr>
              <p:nvPr/>
            </p:nvSpPr>
            <p:spPr bwMode="auto">
              <a:xfrm>
                <a:off x="1163" y="2552"/>
                <a:ext cx="16" cy="11"/>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7718" name="Rectangle 573"/>
              <p:cNvSpPr>
                <a:spLocks noChangeArrowheads="1"/>
              </p:cNvSpPr>
              <p:nvPr/>
            </p:nvSpPr>
            <p:spPr bwMode="auto">
              <a:xfrm>
                <a:off x="116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719" name="Freeform 574"/>
              <p:cNvSpPr>
                <a:spLocks/>
              </p:cNvSpPr>
              <p:nvPr/>
            </p:nvSpPr>
            <p:spPr bwMode="auto">
              <a:xfrm>
                <a:off x="1131" y="2939"/>
                <a:ext cx="75" cy="70"/>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7720" name="Freeform 575"/>
              <p:cNvSpPr>
                <a:spLocks/>
              </p:cNvSpPr>
              <p:nvPr/>
            </p:nvSpPr>
            <p:spPr bwMode="auto">
              <a:xfrm>
                <a:off x="1163" y="2950"/>
                <a:ext cx="16" cy="5"/>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7721" name="Line 576"/>
              <p:cNvSpPr>
                <a:spLocks noChangeShapeType="1"/>
              </p:cNvSpPr>
              <p:nvPr/>
            </p:nvSpPr>
            <p:spPr bwMode="auto">
              <a:xfrm>
                <a:off x="969" y="2498"/>
                <a:ext cx="1" cy="511"/>
              </a:xfrm>
              <a:prstGeom prst="line">
                <a:avLst/>
              </a:prstGeom>
              <a:noFill/>
              <a:ln w="0">
                <a:solidFill>
                  <a:srgbClr val="000000"/>
                </a:solidFill>
                <a:round/>
                <a:headEnd/>
                <a:tailEnd/>
              </a:ln>
            </p:spPr>
            <p:txBody>
              <a:bodyPr/>
              <a:lstStyle/>
              <a:p>
                <a:endParaRPr lang="en-US"/>
              </a:p>
            </p:txBody>
          </p:sp>
          <p:sp>
            <p:nvSpPr>
              <p:cNvPr id="57722" name="Freeform 577"/>
              <p:cNvSpPr>
                <a:spLocks/>
              </p:cNvSpPr>
              <p:nvPr/>
            </p:nvSpPr>
            <p:spPr bwMode="auto">
              <a:xfrm>
                <a:off x="948"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7723" name="Freeform 578"/>
              <p:cNvSpPr>
                <a:spLocks/>
              </p:cNvSpPr>
              <p:nvPr/>
            </p:nvSpPr>
            <p:spPr bwMode="auto">
              <a:xfrm>
                <a:off x="948"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7724" name="Line 579"/>
              <p:cNvSpPr>
                <a:spLocks noChangeShapeType="1"/>
              </p:cNvSpPr>
              <p:nvPr/>
            </p:nvSpPr>
            <p:spPr bwMode="auto">
              <a:xfrm>
                <a:off x="210" y="595"/>
                <a:ext cx="70" cy="1"/>
              </a:xfrm>
              <a:prstGeom prst="line">
                <a:avLst/>
              </a:prstGeom>
              <a:noFill/>
              <a:ln w="0">
                <a:solidFill>
                  <a:srgbClr val="24211D"/>
                </a:solidFill>
                <a:round/>
                <a:headEnd/>
                <a:tailEnd/>
              </a:ln>
            </p:spPr>
            <p:txBody>
              <a:bodyPr/>
              <a:lstStyle/>
              <a:p>
                <a:endParaRPr lang="en-US"/>
              </a:p>
            </p:txBody>
          </p:sp>
          <p:sp>
            <p:nvSpPr>
              <p:cNvPr id="57725" name="Line 580"/>
              <p:cNvSpPr>
                <a:spLocks noChangeShapeType="1"/>
              </p:cNvSpPr>
              <p:nvPr/>
            </p:nvSpPr>
            <p:spPr bwMode="auto">
              <a:xfrm>
                <a:off x="318" y="595"/>
                <a:ext cx="70" cy="1"/>
              </a:xfrm>
              <a:prstGeom prst="line">
                <a:avLst/>
              </a:prstGeom>
              <a:noFill/>
              <a:ln w="0">
                <a:solidFill>
                  <a:srgbClr val="24211D"/>
                </a:solidFill>
                <a:round/>
                <a:headEnd/>
                <a:tailEnd/>
              </a:ln>
            </p:spPr>
            <p:txBody>
              <a:bodyPr/>
              <a:lstStyle/>
              <a:p>
                <a:endParaRPr lang="en-US"/>
              </a:p>
            </p:txBody>
          </p:sp>
          <p:sp>
            <p:nvSpPr>
              <p:cNvPr id="57726" name="Line 581"/>
              <p:cNvSpPr>
                <a:spLocks noChangeShapeType="1"/>
              </p:cNvSpPr>
              <p:nvPr/>
            </p:nvSpPr>
            <p:spPr bwMode="auto">
              <a:xfrm>
                <a:off x="425" y="595"/>
                <a:ext cx="70" cy="1"/>
              </a:xfrm>
              <a:prstGeom prst="line">
                <a:avLst/>
              </a:prstGeom>
              <a:noFill/>
              <a:ln w="0">
                <a:solidFill>
                  <a:srgbClr val="24211D"/>
                </a:solidFill>
                <a:round/>
                <a:headEnd/>
                <a:tailEnd/>
              </a:ln>
            </p:spPr>
            <p:txBody>
              <a:bodyPr/>
              <a:lstStyle/>
              <a:p>
                <a:endParaRPr lang="en-US"/>
              </a:p>
            </p:txBody>
          </p:sp>
          <p:sp>
            <p:nvSpPr>
              <p:cNvPr id="57727" name="Line 582"/>
              <p:cNvSpPr>
                <a:spLocks noChangeShapeType="1"/>
              </p:cNvSpPr>
              <p:nvPr/>
            </p:nvSpPr>
            <p:spPr bwMode="auto">
              <a:xfrm>
                <a:off x="533" y="595"/>
                <a:ext cx="70" cy="1"/>
              </a:xfrm>
              <a:prstGeom prst="line">
                <a:avLst/>
              </a:prstGeom>
              <a:noFill/>
              <a:ln w="0">
                <a:solidFill>
                  <a:srgbClr val="24211D"/>
                </a:solidFill>
                <a:round/>
                <a:headEnd/>
                <a:tailEnd/>
              </a:ln>
            </p:spPr>
            <p:txBody>
              <a:bodyPr/>
              <a:lstStyle/>
              <a:p>
                <a:endParaRPr lang="en-US"/>
              </a:p>
            </p:txBody>
          </p:sp>
          <p:sp>
            <p:nvSpPr>
              <p:cNvPr id="57728" name="Line 583"/>
              <p:cNvSpPr>
                <a:spLocks noChangeShapeType="1"/>
              </p:cNvSpPr>
              <p:nvPr/>
            </p:nvSpPr>
            <p:spPr bwMode="auto">
              <a:xfrm>
                <a:off x="641" y="595"/>
                <a:ext cx="70" cy="1"/>
              </a:xfrm>
              <a:prstGeom prst="line">
                <a:avLst/>
              </a:prstGeom>
              <a:noFill/>
              <a:ln w="0">
                <a:solidFill>
                  <a:srgbClr val="24211D"/>
                </a:solidFill>
                <a:round/>
                <a:headEnd/>
                <a:tailEnd/>
              </a:ln>
            </p:spPr>
            <p:txBody>
              <a:bodyPr/>
              <a:lstStyle/>
              <a:p>
                <a:endParaRPr lang="en-US"/>
              </a:p>
            </p:txBody>
          </p:sp>
          <p:sp>
            <p:nvSpPr>
              <p:cNvPr id="57729" name="Line 584"/>
              <p:cNvSpPr>
                <a:spLocks noChangeShapeType="1"/>
              </p:cNvSpPr>
              <p:nvPr/>
            </p:nvSpPr>
            <p:spPr bwMode="auto">
              <a:xfrm>
                <a:off x="749" y="595"/>
                <a:ext cx="70" cy="1"/>
              </a:xfrm>
              <a:prstGeom prst="line">
                <a:avLst/>
              </a:prstGeom>
              <a:noFill/>
              <a:ln w="0">
                <a:solidFill>
                  <a:srgbClr val="24211D"/>
                </a:solidFill>
                <a:round/>
                <a:headEnd/>
                <a:tailEnd/>
              </a:ln>
            </p:spPr>
            <p:txBody>
              <a:bodyPr/>
              <a:lstStyle/>
              <a:p>
                <a:endParaRPr lang="en-US"/>
              </a:p>
            </p:txBody>
          </p:sp>
          <p:sp>
            <p:nvSpPr>
              <p:cNvPr id="57730" name="Line 585"/>
              <p:cNvSpPr>
                <a:spLocks noChangeShapeType="1"/>
              </p:cNvSpPr>
              <p:nvPr/>
            </p:nvSpPr>
            <p:spPr bwMode="auto">
              <a:xfrm>
                <a:off x="856" y="595"/>
                <a:ext cx="70" cy="1"/>
              </a:xfrm>
              <a:prstGeom prst="line">
                <a:avLst/>
              </a:prstGeom>
              <a:noFill/>
              <a:ln w="0">
                <a:solidFill>
                  <a:srgbClr val="24211D"/>
                </a:solidFill>
                <a:round/>
                <a:headEnd/>
                <a:tailEnd/>
              </a:ln>
            </p:spPr>
            <p:txBody>
              <a:bodyPr/>
              <a:lstStyle/>
              <a:p>
                <a:endParaRPr lang="en-US"/>
              </a:p>
            </p:txBody>
          </p:sp>
          <p:sp>
            <p:nvSpPr>
              <p:cNvPr id="57731" name="Line 586"/>
              <p:cNvSpPr>
                <a:spLocks noChangeShapeType="1"/>
              </p:cNvSpPr>
              <p:nvPr/>
            </p:nvSpPr>
            <p:spPr bwMode="auto">
              <a:xfrm>
                <a:off x="964" y="595"/>
                <a:ext cx="70" cy="1"/>
              </a:xfrm>
              <a:prstGeom prst="line">
                <a:avLst/>
              </a:prstGeom>
              <a:noFill/>
              <a:ln w="0">
                <a:solidFill>
                  <a:srgbClr val="24211D"/>
                </a:solidFill>
                <a:round/>
                <a:headEnd/>
                <a:tailEnd/>
              </a:ln>
            </p:spPr>
            <p:txBody>
              <a:bodyPr/>
              <a:lstStyle/>
              <a:p>
                <a:endParaRPr lang="en-US"/>
              </a:p>
            </p:txBody>
          </p:sp>
          <p:sp>
            <p:nvSpPr>
              <p:cNvPr id="57732" name="Line 587"/>
              <p:cNvSpPr>
                <a:spLocks noChangeShapeType="1"/>
              </p:cNvSpPr>
              <p:nvPr/>
            </p:nvSpPr>
            <p:spPr bwMode="auto">
              <a:xfrm>
                <a:off x="1072" y="595"/>
                <a:ext cx="70" cy="1"/>
              </a:xfrm>
              <a:prstGeom prst="line">
                <a:avLst/>
              </a:prstGeom>
              <a:noFill/>
              <a:ln w="0">
                <a:solidFill>
                  <a:srgbClr val="24211D"/>
                </a:solidFill>
                <a:round/>
                <a:headEnd/>
                <a:tailEnd/>
              </a:ln>
            </p:spPr>
            <p:txBody>
              <a:bodyPr/>
              <a:lstStyle/>
              <a:p>
                <a:endParaRPr lang="en-US"/>
              </a:p>
            </p:txBody>
          </p:sp>
          <p:sp>
            <p:nvSpPr>
              <p:cNvPr id="57733" name="Line 588"/>
              <p:cNvSpPr>
                <a:spLocks noChangeShapeType="1"/>
              </p:cNvSpPr>
              <p:nvPr/>
            </p:nvSpPr>
            <p:spPr bwMode="auto">
              <a:xfrm>
                <a:off x="1179" y="595"/>
                <a:ext cx="70" cy="1"/>
              </a:xfrm>
              <a:prstGeom prst="line">
                <a:avLst/>
              </a:prstGeom>
              <a:noFill/>
              <a:ln w="0">
                <a:solidFill>
                  <a:srgbClr val="24211D"/>
                </a:solidFill>
                <a:round/>
                <a:headEnd/>
                <a:tailEnd/>
              </a:ln>
            </p:spPr>
            <p:txBody>
              <a:bodyPr/>
              <a:lstStyle/>
              <a:p>
                <a:endParaRPr lang="en-US"/>
              </a:p>
            </p:txBody>
          </p:sp>
          <p:sp>
            <p:nvSpPr>
              <p:cNvPr id="57734" name="Line 589"/>
              <p:cNvSpPr>
                <a:spLocks noChangeShapeType="1"/>
              </p:cNvSpPr>
              <p:nvPr/>
            </p:nvSpPr>
            <p:spPr bwMode="auto">
              <a:xfrm>
                <a:off x="1287" y="595"/>
                <a:ext cx="70" cy="1"/>
              </a:xfrm>
              <a:prstGeom prst="line">
                <a:avLst/>
              </a:prstGeom>
              <a:noFill/>
              <a:ln w="0">
                <a:solidFill>
                  <a:srgbClr val="24211D"/>
                </a:solidFill>
                <a:round/>
                <a:headEnd/>
                <a:tailEnd/>
              </a:ln>
            </p:spPr>
            <p:txBody>
              <a:bodyPr/>
              <a:lstStyle/>
              <a:p>
                <a:endParaRPr lang="en-US"/>
              </a:p>
            </p:txBody>
          </p:sp>
          <p:sp>
            <p:nvSpPr>
              <p:cNvPr id="57735" name="Line 590"/>
              <p:cNvSpPr>
                <a:spLocks noChangeShapeType="1"/>
              </p:cNvSpPr>
              <p:nvPr/>
            </p:nvSpPr>
            <p:spPr bwMode="auto">
              <a:xfrm>
                <a:off x="1395" y="595"/>
                <a:ext cx="70" cy="1"/>
              </a:xfrm>
              <a:prstGeom prst="line">
                <a:avLst/>
              </a:prstGeom>
              <a:noFill/>
              <a:ln w="0">
                <a:solidFill>
                  <a:srgbClr val="24211D"/>
                </a:solidFill>
                <a:round/>
                <a:headEnd/>
                <a:tailEnd/>
              </a:ln>
            </p:spPr>
            <p:txBody>
              <a:bodyPr/>
              <a:lstStyle/>
              <a:p>
                <a:endParaRPr lang="en-US"/>
              </a:p>
            </p:txBody>
          </p:sp>
          <p:sp>
            <p:nvSpPr>
              <p:cNvPr id="57736" name="Line 591"/>
              <p:cNvSpPr>
                <a:spLocks noChangeShapeType="1"/>
              </p:cNvSpPr>
              <p:nvPr/>
            </p:nvSpPr>
            <p:spPr bwMode="auto">
              <a:xfrm>
                <a:off x="1503" y="595"/>
                <a:ext cx="70" cy="1"/>
              </a:xfrm>
              <a:prstGeom prst="line">
                <a:avLst/>
              </a:prstGeom>
              <a:noFill/>
              <a:ln w="0">
                <a:solidFill>
                  <a:srgbClr val="24211D"/>
                </a:solidFill>
                <a:round/>
                <a:headEnd/>
                <a:tailEnd/>
              </a:ln>
            </p:spPr>
            <p:txBody>
              <a:bodyPr/>
              <a:lstStyle/>
              <a:p>
                <a:endParaRPr lang="en-US"/>
              </a:p>
            </p:txBody>
          </p:sp>
          <p:sp>
            <p:nvSpPr>
              <p:cNvPr id="57737" name="Line 592"/>
              <p:cNvSpPr>
                <a:spLocks noChangeShapeType="1"/>
              </p:cNvSpPr>
              <p:nvPr/>
            </p:nvSpPr>
            <p:spPr bwMode="auto">
              <a:xfrm>
                <a:off x="1610" y="595"/>
                <a:ext cx="70" cy="1"/>
              </a:xfrm>
              <a:prstGeom prst="line">
                <a:avLst/>
              </a:prstGeom>
              <a:noFill/>
              <a:ln w="0">
                <a:solidFill>
                  <a:srgbClr val="24211D"/>
                </a:solidFill>
                <a:round/>
                <a:headEnd/>
                <a:tailEnd/>
              </a:ln>
            </p:spPr>
            <p:txBody>
              <a:bodyPr/>
              <a:lstStyle/>
              <a:p>
                <a:endParaRPr lang="en-US"/>
              </a:p>
            </p:txBody>
          </p:sp>
          <p:sp>
            <p:nvSpPr>
              <p:cNvPr id="57738" name="Line 593"/>
              <p:cNvSpPr>
                <a:spLocks noChangeShapeType="1"/>
              </p:cNvSpPr>
              <p:nvPr/>
            </p:nvSpPr>
            <p:spPr bwMode="auto">
              <a:xfrm>
                <a:off x="1713" y="606"/>
                <a:ext cx="1" cy="64"/>
              </a:xfrm>
              <a:prstGeom prst="line">
                <a:avLst/>
              </a:prstGeom>
              <a:noFill/>
              <a:ln w="0">
                <a:solidFill>
                  <a:srgbClr val="24211D"/>
                </a:solidFill>
                <a:round/>
                <a:headEnd/>
                <a:tailEnd/>
              </a:ln>
            </p:spPr>
            <p:txBody>
              <a:bodyPr/>
              <a:lstStyle/>
              <a:p>
                <a:endParaRPr lang="en-US"/>
              </a:p>
            </p:txBody>
          </p:sp>
          <p:sp>
            <p:nvSpPr>
              <p:cNvPr id="57739" name="Line 594"/>
              <p:cNvSpPr>
                <a:spLocks noChangeShapeType="1"/>
              </p:cNvSpPr>
              <p:nvPr/>
            </p:nvSpPr>
            <p:spPr bwMode="auto">
              <a:xfrm>
                <a:off x="1713" y="713"/>
                <a:ext cx="1" cy="65"/>
              </a:xfrm>
              <a:prstGeom prst="line">
                <a:avLst/>
              </a:prstGeom>
              <a:noFill/>
              <a:ln w="0">
                <a:solidFill>
                  <a:srgbClr val="24211D"/>
                </a:solidFill>
                <a:round/>
                <a:headEnd/>
                <a:tailEnd/>
              </a:ln>
            </p:spPr>
            <p:txBody>
              <a:bodyPr/>
              <a:lstStyle/>
              <a:p>
                <a:endParaRPr lang="en-US"/>
              </a:p>
            </p:txBody>
          </p:sp>
          <p:sp>
            <p:nvSpPr>
              <p:cNvPr id="57740" name="Line 595"/>
              <p:cNvSpPr>
                <a:spLocks noChangeShapeType="1"/>
              </p:cNvSpPr>
              <p:nvPr/>
            </p:nvSpPr>
            <p:spPr bwMode="auto">
              <a:xfrm>
                <a:off x="1713" y="821"/>
                <a:ext cx="1" cy="64"/>
              </a:xfrm>
              <a:prstGeom prst="line">
                <a:avLst/>
              </a:prstGeom>
              <a:noFill/>
              <a:ln w="0">
                <a:solidFill>
                  <a:srgbClr val="24211D"/>
                </a:solidFill>
                <a:round/>
                <a:headEnd/>
                <a:tailEnd/>
              </a:ln>
            </p:spPr>
            <p:txBody>
              <a:bodyPr/>
              <a:lstStyle/>
              <a:p>
                <a:endParaRPr lang="en-US"/>
              </a:p>
            </p:txBody>
          </p:sp>
          <p:sp>
            <p:nvSpPr>
              <p:cNvPr id="57741" name="Line 596"/>
              <p:cNvSpPr>
                <a:spLocks noChangeShapeType="1"/>
              </p:cNvSpPr>
              <p:nvPr/>
            </p:nvSpPr>
            <p:spPr bwMode="auto">
              <a:xfrm>
                <a:off x="1713" y="928"/>
                <a:ext cx="1" cy="65"/>
              </a:xfrm>
              <a:prstGeom prst="line">
                <a:avLst/>
              </a:prstGeom>
              <a:noFill/>
              <a:ln w="0">
                <a:solidFill>
                  <a:srgbClr val="24211D"/>
                </a:solidFill>
                <a:round/>
                <a:headEnd/>
                <a:tailEnd/>
              </a:ln>
            </p:spPr>
            <p:txBody>
              <a:bodyPr/>
              <a:lstStyle/>
              <a:p>
                <a:endParaRPr lang="en-US"/>
              </a:p>
            </p:txBody>
          </p:sp>
          <p:sp>
            <p:nvSpPr>
              <p:cNvPr id="57742" name="Freeform 597"/>
              <p:cNvSpPr>
                <a:spLocks/>
              </p:cNvSpPr>
              <p:nvPr/>
            </p:nvSpPr>
            <p:spPr bwMode="auto">
              <a:xfrm>
                <a:off x="1659" y="1036"/>
                <a:ext cx="54" cy="16"/>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7743" name="Line 598"/>
              <p:cNvSpPr>
                <a:spLocks noChangeShapeType="1"/>
              </p:cNvSpPr>
              <p:nvPr/>
            </p:nvSpPr>
            <p:spPr bwMode="auto">
              <a:xfrm flipH="1">
                <a:off x="1551" y="1052"/>
                <a:ext cx="70" cy="1"/>
              </a:xfrm>
              <a:prstGeom prst="line">
                <a:avLst/>
              </a:prstGeom>
              <a:noFill/>
              <a:ln w="0">
                <a:solidFill>
                  <a:srgbClr val="24211D"/>
                </a:solidFill>
                <a:round/>
                <a:headEnd/>
                <a:tailEnd/>
              </a:ln>
            </p:spPr>
            <p:txBody>
              <a:bodyPr/>
              <a:lstStyle/>
              <a:p>
                <a:endParaRPr lang="en-US"/>
              </a:p>
            </p:txBody>
          </p:sp>
          <p:sp>
            <p:nvSpPr>
              <p:cNvPr id="57744" name="Line 599"/>
              <p:cNvSpPr>
                <a:spLocks noChangeShapeType="1"/>
              </p:cNvSpPr>
              <p:nvPr/>
            </p:nvSpPr>
            <p:spPr bwMode="auto">
              <a:xfrm flipH="1">
                <a:off x="1443" y="1052"/>
                <a:ext cx="70" cy="1"/>
              </a:xfrm>
              <a:prstGeom prst="line">
                <a:avLst/>
              </a:prstGeom>
              <a:noFill/>
              <a:ln w="0">
                <a:solidFill>
                  <a:srgbClr val="24211D"/>
                </a:solidFill>
                <a:round/>
                <a:headEnd/>
                <a:tailEnd/>
              </a:ln>
            </p:spPr>
            <p:txBody>
              <a:bodyPr/>
              <a:lstStyle/>
              <a:p>
                <a:endParaRPr lang="en-US"/>
              </a:p>
            </p:txBody>
          </p:sp>
          <p:sp>
            <p:nvSpPr>
              <p:cNvPr id="57745" name="Line 600"/>
              <p:cNvSpPr>
                <a:spLocks noChangeShapeType="1"/>
              </p:cNvSpPr>
              <p:nvPr/>
            </p:nvSpPr>
            <p:spPr bwMode="auto">
              <a:xfrm flipH="1">
                <a:off x="1336" y="1052"/>
                <a:ext cx="70" cy="1"/>
              </a:xfrm>
              <a:prstGeom prst="line">
                <a:avLst/>
              </a:prstGeom>
              <a:noFill/>
              <a:ln w="0">
                <a:solidFill>
                  <a:srgbClr val="24211D"/>
                </a:solidFill>
                <a:round/>
                <a:headEnd/>
                <a:tailEnd/>
              </a:ln>
            </p:spPr>
            <p:txBody>
              <a:bodyPr/>
              <a:lstStyle/>
              <a:p>
                <a:endParaRPr lang="en-US"/>
              </a:p>
            </p:txBody>
          </p:sp>
          <p:sp>
            <p:nvSpPr>
              <p:cNvPr id="57746" name="Line 601"/>
              <p:cNvSpPr>
                <a:spLocks noChangeShapeType="1"/>
              </p:cNvSpPr>
              <p:nvPr/>
            </p:nvSpPr>
            <p:spPr bwMode="auto">
              <a:xfrm flipH="1">
                <a:off x="1228" y="1052"/>
                <a:ext cx="70" cy="1"/>
              </a:xfrm>
              <a:prstGeom prst="line">
                <a:avLst/>
              </a:prstGeom>
              <a:noFill/>
              <a:ln w="0">
                <a:solidFill>
                  <a:srgbClr val="24211D"/>
                </a:solidFill>
                <a:round/>
                <a:headEnd/>
                <a:tailEnd/>
              </a:ln>
            </p:spPr>
            <p:txBody>
              <a:bodyPr/>
              <a:lstStyle/>
              <a:p>
                <a:endParaRPr lang="en-US"/>
              </a:p>
            </p:txBody>
          </p:sp>
          <p:sp>
            <p:nvSpPr>
              <p:cNvPr id="57747" name="Line 602"/>
              <p:cNvSpPr>
                <a:spLocks noChangeShapeType="1"/>
              </p:cNvSpPr>
              <p:nvPr/>
            </p:nvSpPr>
            <p:spPr bwMode="auto">
              <a:xfrm flipH="1">
                <a:off x="1120" y="1052"/>
                <a:ext cx="70" cy="1"/>
              </a:xfrm>
              <a:prstGeom prst="line">
                <a:avLst/>
              </a:prstGeom>
              <a:noFill/>
              <a:ln w="0">
                <a:solidFill>
                  <a:srgbClr val="24211D"/>
                </a:solidFill>
                <a:round/>
                <a:headEnd/>
                <a:tailEnd/>
              </a:ln>
            </p:spPr>
            <p:txBody>
              <a:bodyPr/>
              <a:lstStyle/>
              <a:p>
                <a:endParaRPr lang="en-US"/>
              </a:p>
            </p:txBody>
          </p:sp>
          <p:sp>
            <p:nvSpPr>
              <p:cNvPr id="57748" name="Line 603"/>
              <p:cNvSpPr>
                <a:spLocks noChangeShapeType="1"/>
              </p:cNvSpPr>
              <p:nvPr/>
            </p:nvSpPr>
            <p:spPr bwMode="auto">
              <a:xfrm flipH="1">
                <a:off x="1012" y="1052"/>
                <a:ext cx="70" cy="1"/>
              </a:xfrm>
              <a:prstGeom prst="line">
                <a:avLst/>
              </a:prstGeom>
              <a:noFill/>
              <a:ln w="0">
                <a:solidFill>
                  <a:srgbClr val="24211D"/>
                </a:solidFill>
                <a:round/>
                <a:headEnd/>
                <a:tailEnd/>
              </a:ln>
            </p:spPr>
            <p:txBody>
              <a:bodyPr/>
              <a:lstStyle/>
              <a:p>
                <a:endParaRPr lang="en-US"/>
              </a:p>
            </p:txBody>
          </p:sp>
          <p:sp>
            <p:nvSpPr>
              <p:cNvPr id="57749" name="Line 604"/>
              <p:cNvSpPr>
                <a:spLocks noChangeShapeType="1"/>
              </p:cNvSpPr>
              <p:nvPr/>
            </p:nvSpPr>
            <p:spPr bwMode="auto">
              <a:xfrm flipH="1">
                <a:off x="905" y="1052"/>
                <a:ext cx="70" cy="1"/>
              </a:xfrm>
              <a:prstGeom prst="line">
                <a:avLst/>
              </a:prstGeom>
              <a:noFill/>
              <a:ln w="0">
                <a:solidFill>
                  <a:srgbClr val="24211D"/>
                </a:solidFill>
                <a:round/>
                <a:headEnd/>
                <a:tailEnd/>
              </a:ln>
            </p:spPr>
            <p:txBody>
              <a:bodyPr/>
              <a:lstStyle/>
              <a:p>
                <a:endParaRPr lang="en-US"/>
              </a:p>
            </p:txBody>
          </p:sp>
          <p:sp>
            <p:nvSpPr>
              <p:cNvPr id="57750" name="Line 605"/>
              <p:cNvSpPr>
                <a:spLocks noChangeShapeType="1"/>
              </p:cNvSpPr>
              <p:nvPr/>
            </p:nvSpPr>
            <p:spPr bwMode="auto">
              <a:xfrm flipH="1">
                <a:off x="797" y="1052"/>
                <a:ext cx="70" cy="1"/>
              </a:xfrm>
              <a:prstGeom prst="line">
                <a:avLst/>
              </a:prstGeom>
              <a:noFill/>
              <a:ln w="0">
                <a:solidFill>
                  <a:srgbClr val="24211D"/>
                </a:solidFill>
                <a:round/>
                <a:headEnd/>
                <a:tailEnd/>
              </a:ln>
            </p:spPr>
            <p:txBody>
              <a:bodyPr/>
              <a:lstStyle/>
              <a:p>
                <a:endParaRPr lang="en-US"/>
              </a:p>
            </p:txBody>
          </p:sp>
          <p:sp>
            <p:nvSpPr>
              <p:cNvPr id="57751" name="Line 606"/>
              <p:cNvSpPr>
                <a:spLocks noChangeShapeType="1"/>
              </p:cNvSpPr>
              <p:nvPr/>
            </p:nvSpPr>
            <p:spPr bwMode="auto">
              <a:xfrm flipH="1">
                <a:off x="689" y="1052"/>
                <a:ext cx="70" cy="1"/>
              </a:xfrm>
              <a:prstGeom prst="line">
                <a:avLst/>
              </a:prstGeom>
              <a:noFill/>
              <a:ln w="0">
                <a:solidFill>
                  <a:srgbClr val="24211D"/>
                </a:solidFill>
                <a:round/>
                <a:headEnd/>
                <a:tailEnd/>
              </a:ln>
            </p:spPr>
            <p:txBody>
              <a:bodyPr/>
              <a:lstStyle/>
              <a:p>
                <a:endParaRPr lang="en-US"/>
              </a:p>
            </p:txBody>
          </p:sp>
          <p:sp>
            <p:nvSpPr>
              <p:cNvPr id="57752" name="Line 607"/>
              <p:cNvSpPr>
                <a:spLocks noChangeShapeType="1"/>
              </p:cNvSpPr>
              <p:nvPr/>
            </p:nvSpPr>
            <p:spPr bwMode="auto">
              <a:xfrm flipH="1">
                <a:off x="582" y="1052"/>
                <a:ext cx="70" cy="1"/>
              </a:xfrm>
              <a:prstGeom prst="line">
                <a:avLst/>
              </a:prstGeom>
              <a:noFill/>
              <a:ln w="0">
                <a:solidFill>
                  <a:srgbClr val="24211D"/>
                </a:solidFill>
                <a:round/>
                <a:headEnd/>
                <a:tailEnd/>
              </a:ln>
            </p:spPr>
            <p:txBody>
              <a:bodyPr/>
              <a:lstStyle/>
              <a:p>
                <a:endParaRPr lang="en-US"/>
              </a:p>
            </p:txBody>
          </p:sp>
          <p:sp>
            <p:nvSpPr>
              <p:cNvPr id="57753" name="Line 608"/>
              <p:cNvSpPr>
                <a:spLocks noChangeShapeType="1"/>
              </p:cNvSpPr>
              <p:nvPr/>
            </p:nvSpPr>
            <p:spPr bwMode="auto">
              <a:xfrm flipH="1">
                <a:off x="474" y="1052"/>
                <a:ext cx="70" cy="1"/>
              </a:xfrm>
              <a:prstGeom prst="line">
                <a:avLst/>
              </a:prstGeom>
              <a:noFill/>
              <a:ln w="0">
                <a:solidFill>
                  <a:srgbClr val="24211D"/>
                </a:solidFill>
                <a:round/>
                <a:headEnd/>
                <a:tailEnd/>
              </a:ln>
            </p:spPr>
            <p:txBody>
              <a:bodyPr/>
              <a:lstStyle/>
              <a:p>
                <a:endParaRPr lang="en-US"/>
              </a:p>
            </p:txBody>
          </p:sp>
          <p:sp>
            <p:nvSpPr>
              <p:cNvPr id="57754" name="Line 609"/>
              <p:cNvSpPr>
                <a:spLocks noChangeShapeType="1"/>
              </p:cNvSpPr>
              <p:nvPr/>
            </p:nvSpPr>
            <p:spPr bwMode="auto">
              <a:xfrm flipH="1">
                <a:off x="366" y="1052"/>
                <a:ext cx="70" cy="1"/>
              </a:xfrm>
              <a:prstGeom prst="line">
                <a:avLst/>
              </a:prstGeom>
              <a:noFill/>
              <a:ln w="0">
                <a:solidFill>
                  <a:srgbClr val="24211D"/>
                </a:solidFill>
                <a:round/>
                <a:headEnd/>
                <a:tailEnd/>
              </a:ln>
            </p:spPr>
            <p:txBody>
              <a:bodyPr/>
              <a:lstStyle/>
              <a:p>
                <a:endParaRPr lang="en-US"/>
              </a:p>
            </p:txBody>
          </p:sp>
          <p:sp>
            <p:nvSpPr>
              <p:cNvPr id="57755" name="Line 610"/>
              <p:cNvSpPr>
                <a:spLocks noChangeShapeType="1"/>
              </p:cNvSpPr>
              <p:nvPr/>
            </p:nvSpPr>
            <p:spPr bwMode="auto">
              <a:xfrm flipH="1">
                <a:off x="258" y="1052"/>
                <a:ext cx="70" cy="1"/>
              </a:xfrm>
              <a:prstGeom prst="line">
                <a:avLst/>
              </a:prstGeom>
              <a:noFill/>
              <a:ln w="0">
                <a:solidFill>
                  <a:srgbClr val="24211D"/>
                </a:solidFill>
                <a:round/>
                <a:headEnd/>
                <a:tailEnd/>
              </a:ln>
            </p:spPr>
            <p:txBody>
              <a:bodyPr/>
              <a:lstStyle/>
              <a:p>
                <a:endParaRPr lang="en-US"/>
              </a:p>
            </p:txBody>
          </p:sp>
          <p:sp>
            <p:nvSpPr>
              <p:cNvPr id="57756" name="Freeform 611"/>
              <p:cNvSpPr>
                <a:spLocks/>
              </p:cNvSpPr>
              <p:nvPr/>
            </p:nvSpPr>
            <p:spPr bwMode="auto">
              <a:xfrm>
                <a:off x="210" y="993"/>
                <a:ext cx="11" cy="59"/>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7757" name="Line 612"/>
              <p:cNvSpPr>
                <a:spLocks noChangeShapeType="1"/>
              </p:cNvSpPr>
              <p:nvPr/>
            </p:nvSpPr>
            <p:spPr bwMode="auto">
              <a:xfrm flipV="1">
                <a:off x="210" y="885"/>
                <a:ext cx="1" cy="65"/>
              </a:xfrm>
              <a:prstGeom prst="line">
                <a:avLst/>
              </a:prstGeom>
              <a:noFill/>
              <a:ln w="0">
                <a:solidFill>
                  <a:srgbClr val="24211D"/>
                </a:solidFill>
                <a:round/>
                <a:headEnd/>
                <a:tailEnd/>
              </a:ln>
            </p:spPr>
            <p:txBody>
              <a:bodyPr/>
              <a:lstStyle/>
              <a:p>
                <a:endParaRPr lang="en-US"/>
              </a:p>
            </p:txBody>
          </p:sp>
          <p:sp>
            <p:nvSpPr>
              <p:cNvPr id="57758" name="Line 613"/>
              <p:cNvSpPr>
                <a:spLocks noChangeShapeType="1"/>
              </p:cNvSpPr>
              <p:nvPr/>
            </p:nvSpPr>
            <p:spPr bwMode="auto">
              <a:xfrm flipV="1">
                <a:off x="210" y="778"/>
                <a:ext cx="1" cy="64"/>
              </a:xfrm>
              <a:prstGeom prst="line">
                <a:avLst/>
              </a:prstGeom>
              <a:noFill/>
              <a:ln w="0">
                <a:solidFill>
                  <a:srgbClr val="24211D"/>
                </a:solidFill>
                <a:round/>
                <a:headEnd/>
                <a:tailEnd/>
              </a:ln>
            </p:spPr>
            <p:txBody>
              <a:bodyPr/>
              <a:lstStyle/>
              <a:p>
                <a:endParaRPr lang="en-US"/>
              </a:p>
            </p:txBody>
          </p:sp>
          <p:sp>
            <p:nvSpPr>
              <p:cNvPr id="57759" name="Line 614"/>
              <p:cNvSpPr>
                <a:spLocks noChangeShapeType="1"/>
              </p:cNvSpPr>
              <p:nvPr/>
            </p:nvSpPr>
            <p:spPr bwMode="auto">
              <a:xfrm flipV="1">
                <a:off x="210" y="670"/>
                <a:ext cx="1" cy="65"/>
              </a:xfrm>
              <a:prstGeom prst="line">
                <a:avLst/>
              </a:prstGeom>
              <a:noFill/>
              <a:ln w="0">
                <a:solidFill>
                  <a:srgbClr val="24211D"/>
                </a:solidFill>
                <a:round/>
                <a:headEnd/>
                <a:tailEnd/>
              </a:ln>
            </p:spPr>
            <p:txBody>
              <a:bodyPr/>
              <a:lstStyle/>
              <a:p>
                <a:endParaRPr lang="en-US"/>
              </a:p>
            </p:txBody>
          </p:sp>
          <p:sp>
            <p:nvSpPr>
              <p:cNvPr id="57760" name="Line 615"/>
              <p:cNvSpPr>
                <a:spLocks noChangeShapeType="1"/>
              </p:cNvSpPr>
              <p:nvPr/>
            </p:nvSpPr>
            <p:spPr bwMode="auto">
              <a:xfrm flipV="1">
                <a:off x="210" y="595"/>
                <a:ext cx="1" cy="32"/>
              </a:xfrm>
              <a:prstGeom prst="line">
                <a:avLst/>
              </a:prstGeom>
              <a:noFill/>
              <a:ln w="0">
                <a:solidFill>
                  <a:srgbClr val="24211D"/>
                </a:solidFill>
                <a:round/>
                <a:headEnd/>
                <a:tailEnd/>
              </a:ln>
            </p:spPr>
            <p:txBody>
              <a:bodyPr/>
              <a:lstStyle/>
              <a:p>
                <a:endParaRPr lang="en-US"/>
              </a:p>
            </p:txBody>
          </p:sp>
          <p:sp>
            <p:nvSpPr>
              <p:cNvPr id="57761" name="Freeform 616"/>
              <p:cNvSpPr>
                <a:spLocks/>
              </p:cNvSpPr>
              <p:nvPr/>
            </p:nvSpPr>
            <p:spPr bwMode="auto">
              <a:xfrm>
                <a:off x="1190" y="1633"/>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7762" name="Freeform 617"/>
              <p:cNvSpPr>
                <a:spLocks/>
              </p:cNvSpPr>
              <p:nvPr/>
            </p:nvSpPr>
            <p:spPr bwMode="auto">
              <a:xfrm>
                <a:off x="1196" y="1665"/>
                <a:ext cx="10" cy="16"/>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7763" name="Rectangle 618"/>
              <p:cNvSpPr>
                <a:spLocks noChangeArrowheads="1"/>
              </p:cNvSpPr>
              <p:nvPr/>
            </p:nvSpPr>
            <p:spPr bwMode="auto">
              <a:xfrm>
                <a:off x="1115" y="1665"/>
                <a:ext cx="81"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764" name="Freeform 619"/>
              <p:cNvSpPr>
                <a:spLocks/>
              </p:cNvSpPr>
              <p:nvPr/>
            </p:nvSpPr>
            <p:spPr bwMode="auto">
              <a:xfrm>
                <a:off x="1056" y="1633"/>
                <a:ext cx="64" cy="75"/>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grpSp>
        <p:grpSp>
          <p:nvGrpSpPr>
            <p:cNvPr id="57359" name="Group 821"/>
            <p:cNvGrpSpPr>
              <a:grpSpLocks/>
            </p:cNvGrpSpPr>
            <p:nvPr/>
          </p:nvGrpSpPr>
          <p:grpSpPr bwMode="auto">
            <a:xfrm>
              <a:off x="11" y="762"/>
              <a:ext cx="3452" cy="3328"/>
              <a:chOff x="11" y="762"/>
              <a:chExt cx="3452" cy="3328"/>
            </a:xfrm>
          </p:grpSpPr>
          <p:sp>
            <p:nvSpPr>
              <p:cNvPr id="57367" name="Freeform 621"/>
              <p:cNvSpPr>
                <a:spLocks/>
              </p:cNvSpPr>
              <p:nvPr/>
            </p:nvSpPr>
            <p:spPr bwMode="auto">
              <a:xfrm>
                <a:off x="1109" y="1665"/>
                <a:ext cx="6" cy="16"/>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57368" name="Rectangle 622"/>
              <p:cNvSpPr>
                <a:spLocks noChangeArrowheads="1"/>
              </p:cNvSpPr>
              <p:nvPr/>
            </p:nvSpPr>
            <p:spPr bwMode="auto">
              <a:xfrm>
                <a:off x="2537" y="2552"/>
                <a:ext cx="926" cy="377"/>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7369" name="Rectangle 623"/>
              <p:cNvSpPr>
                <a:spLocks noChangeArrowheads="1"/>
              </p:cNvSpPr>
              <p:nvPr/>
            </p:nvSpPr>
            <p:spPr bwMode="auto">
              <a:xfrm>
                <a:off x="3059" y="2687"/>
                <a:ext cx="371"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7370" name="Rectangle 624"/>
              <p:cNvSpPr>
                <a:spLocks noChangeArrowheads="1"/>
              </p:cNvSpPr>
              <p:nvPr/>
            </p:nvSpPr>
            <p:spPr bwMode="auto">
              <a:xfrm>
                <a:off x="3059" y="2687"/>
                <a:ext cx="371"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7371" name="Rectangle 625"/>
              <p:cNvSpPr>
                <a:spLocks noChangeArrowheads="1"/>
              </p:cNvSpPr>
              <p:nvPr/>
            </p:nvSpPr>
            <p:spPr bwMode="auto">
              <a:xfrm>
                <a:off x="3113" y="2697"/>
                <a:ext cx="32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57372" name="Rectangle 626"/>
              <p:cNvSpPr>
                <a:spLocks noChangeArrowheads="1"/>
              </p:cNvSpPr>
              <p:nvPr/>
            </p:nvSpPr>
            <p:spPr bwMode="auto">
              <a:xfrm>
                <a:off x="3150" y="2788"/>
                <a:ext cx="23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57373" name="Rectangle 627"/>
              <p:cNvSpPr>
                <a:spLocks noChangeArrowheads="1"/>
              </p:cNvSpPr>
              <p:nvPr/>
            </p:nvSpPr>
            <p:spPr bwMode="auto">
              <a:xfrm>
                <a:off x="2666" y="2573"/>
                <a:ext cx="684"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57374" name="Rectangle 628"/>
              <p:cNvSpPr>
                <a:spLocks noChangeArrowheads="1"/>
              </p:cNvSpPr>
              <p:nvPr/>
            </p:nvSpPr>
            <p:spPr bwMode="auto">
              <a:xfrm>
                <a:off x="2569" y="2687"/>
                <a:ext cx="452"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7375" name="Rectangle 629"/>
              <p:cNvSpPr>
                <a:spLocks noChangeArrowheads="1"/>
              </p:cNvSpPr>
              <p:nvPr/>
            </p:nvSpPr>
            <p:spPr bwMode="auto">
              <a:xfrm>
                <a:off x="2569" y="2687"/>
                <a:ext cx="452"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7376" name="Rectangle 630"/>
              <p:cNvSpPr>
                <a:spLocks noChangeArrowheads="1"/>
              </p:cNvSpPr>
              <p:nvPr/>
            </p:nvSpPr>
            <p:spPr bwMode="auto">
              <a:xfrm>
                <a:off x="2660" y="2691"/>
                <a:ext cx="3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57377" name="Rectangle 631"/>
              <p:cNvSpPr>
                <a:spLocks noChangeArrowheads="1"/>
              </p:cNvSpPr>
              <p:nvPr/>
            </p:nvSpPr>
            <p:spPr bwMode="auto">
              <a:xfrm>
                <a:off x="2623" y="2783"/>
                <a:ext cx="399"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57378" name="Line 632"/>
              <p:cNvSpPr>
                <a:spLocks noChangeShapeType="1"/>
              </p:cNvSpPr>
              <p:nvPr/>
            </p:nvSpPr>
            <p:spPr bwMode="auto">
              <a:xfrm>
                <a:off x="2036" y="2821"/>
                <a:ext cx="1" cy="188"/>
              </a:xfrm>
              <a:prstGeom prst="line">
                <a:avLst/>
              </a:prstGeom>
              <a:noFill/>
              <a:ln w="0">
                <a:solidFill>
                  <a:srgbClr val="000000"/>
                </a:solidFill>
                <a:round/>
                <a:headEnd/>
                <a:tailEnd/>
              </a:ln>
            </p:spPr>
            <p:txBody>
              <a:bodyPr/>
              <a:lstStyle/>
              <a:p>
                <a:endParaRPr lang="en-US"/>
              </a:p>
            </p:txBody>
          </p:sp>
          <p:sp>
            <p:nvSpPr>
              <p:cNvPr id="57379" name="Freeform 633"/>
              <p:cNvSpPr>
                <a:spLocks/>
              </p:cNvSpPr>
              <p:nvPr/>
            </p:nvSpPr>
            <p:spPr bwMode="auto">
              <a:xfrm>
                <a:off x="2014"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7380" name="Line 634"/>
              <p:cNvSpPr>
                <a:spLocks noChangeShapeType="1"/>
              </p:cNvSpPr>
              <p:nvPr/>
            </p:nvSpPr>
            <p:spPr bwMode="auto">
              <a:xfrm flipV="1">
                <a:off x="1831" y="2740"/>
                <a:ext cx="1" cy="269"/>
              </a:xfrm>
              <a:prstGeom prst="line">
                <a:avLst/>
              </a:prstGeom>
              <a:noFill/>
              <a:ln w="0">
                <a:solidFill>
                  <a:srgbClr val="000000"/>
                </a:solidFill>
                <a:round/>
                <a:headEnd/>
                <a:tailEnd/>
              </a:ln>
            </p:spPr>
            <p:txBody>
              <a:bodyPr/>
              <a:lstStyle/>
              <a:p>
                <a:endParaRPr lang="en-US"/>
              </a:p>
            </p:txBody>
          </p:sp>
          <p:sp>
            <p:nvSpPr>
              <p:cNvPr id="57381" name="Freeform 635"/>
              <p:cNvSpPr>
                <a:spLocks/>
              </p:cNvSpPr>
              <p:nvPr/>
            </p:nvSpPr>
            <p:spPr bwMode="auto">
              <a:xfrm>
                <a:off x="1809" y="2966"/>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7382" name="Line 636"/>
              <p:cNvSpPr>
                <a:spLocks noChangeShapeType="1"/>
              </p:cNvSpPr>
              <p:nvPr/>
            </p:nvSpPr>
            <p:spPr bwMode="auto">
              <a:xfrm>
                <a:off x="1831" y="2740"/>
                <a:ext cx="695" cy="1"/>
              </a:xfrm>
              <a:prstGeom prst="line">
                <a:avLst/>
              </a:prstGeom>
              <a:noFill/>
              <a:ln w="0">
                <a:solidFill>
                  <a:srgbClr val="000000"/>
                </a:solidFill>
                <a:round/>
                <a:headEnd/>
                <a:tailEnd/>
              </a:ln>
            </p:spPr>
            <p:txBody>
              <a:bodyPr/>
              <a:lstStyle/>
              <a:p>
                <a:endParaRPr lang="en-US"/>
              </a:p>
            </p:txBody>
          </p:sp>
          <p:sp>
            <p:nvSpPr>
              <p:cNvPr id="57383" name="Freeform 637"/>
              <p:cNvSpPr>
                <a:spLocks/>
              </p:cNvSpPr>
              <p:nvPr/>
            </p:nvSpPr>
            <p:spPr bwMode="auto">
              <a:xfrm>
                <a:off x="2483" y="271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7384" name="Line 638"/>
              <p:cNvSpPr>
                <a:spLocks noChangeShapeType="1"/>
              </p:cNvSpPr>
              <p:nvPr/>
            </p:nvSpPr>
            <p:spPr bwMode="auto">
              <a:xfrm>
                <a:off x="2036" y="2821"/>
                <a:ext cx="490" cy="1"/>
              </a:xfrm>
              <a:prstGeom prst="line">
                <a:avLst/>
              </a:prstGeom>
              <a:noFill/>
              <a:ln w="0">
                <a:solidFill>
                  <a:srgbClr val="000000"/>
                </a:solidFill>
                <a:round/>
                <a:headEnd/>
                <a:tailEnd/>
              </a:ln>
            </p:spPr>
            <p:txBody>
              <a:bodyPr/>
              <a:lstStyle/>
              <a:p>
                <a:endParaRPr lang="en-US"/>
              </a:p>
            </p:txBody>
          </p:sp>
          <p:sp>
            <p:nvSpPr>
              <p:cNvPr id="57385" name="Freeform 639"/>
              <p:cNvSpPr>
                <a:spLocks/>
              </p:cNvSpPr>
              <p:nvPr/>
            </p:nvSpPr>
            <p:spPr bwMode="auto">
              <a:xfrm>
                <a:off x="2483" y="2800"/>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7386" name="Rectangle 640"/>
              <p:cNvSpPr>
                <a:spLocks noChangeArrowheads="1"/>
              </p:cNvSpPr>
              <p:nvPr/>
            </p:nvSpPr>
            <p:spPr bwMode="auto">
              <a:xfrm>
                <a:off x="684" y="3020"/>
                <a:ext cx="161"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7387" name="Rectangle 641"/>
              <p:cNvSpPr>
                <a:spLocks noChangeArrowheads="1"/>
              </p:cNvSpPr>
              <p:nvPr/>
            </p:nvSpPr>
            <p:spPr bwMode="auto">
              <a:xfrm>
                <a:off x="684" y="3020"/>
                <a:ext cx="161"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7388" name="Rectangle 642"/>
              <p:cNvSpPr>
                <a:spLocks noChangeArrowheads="1"/>
              </p:cNvSpPr>
              <p:nvPr/>
            </p:nvSpPr>
            <p:spPr bwMode="auto">
              <a:xfrm rot="-5400000">
                <a:off x="718" y="3318"/>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7389" name="Rectangle 643"/>
              <p:cNvSpPr>
                <a:spLocks noChangeArrowheads="1"/>
              </p:cNvSpPr>
              <p:nvPr/>
            </p:nvSpPr>
            <p:spPr bwMode="auto">
              <a:xfrm rot="-5400000">
                <a:off x="737" y="3272"/>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7390" name="Rectangle 644"/>
              <p:cNvSpPr>
                <a:spLocks noChangeArrowheads="1"/>
              </p:cNvSpPr>
              <p:nvPr/>
            </p:nvSpPr>
            <p:spPr bwMode="auto">
              <a:xfrm rot="-5400000">
                <a:off x="723" y="3226"/>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7391" name="Rectangle 645"/>
              <p:cNvSpPr>
                <a:spLocks noChangeArrowheads="1"/>
              </p:cNvSpPr>
              <p:nvPr/>
            </p:nvSpPr>
            <p:spPr bwMode="auto">
              <a:xfrm rot="-5400000">
                <a:off x="726" y="3180"/>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7392" name="Rectangle 646"/>
              <p:cNvSpPr>
                <a:spLocks noChangeArrowheads="1"/>
              </p:cNvSpPr>
              <p:nvPr/>
            </p:nvSpPr>
            <p:spPr bwMode="auto">
              <a:xfrm rot="-5400000">
                <a:off x="734" y="3140"/>
                <a:ext cx="76"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7393" name="Rectangle 647"/>
              <p:cNvSpPr>
                <a:spLocks noChangeArrowheads="1"/>
              </p:cNvSpPr>
              <p:nvPr/>
            </p:nvSpPr>
            <p:spPr bwMode="auto">
              <a:xfrm rot="-5400000">
                <a:off x="726" y="3100"/>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7394" name="Line 648"/>
              <p:cNvSpPr>
                <a:spLocks noChangeShapeType="1"/>
              </p:cNvSpPr>
              <p:nvPr/>
            </p:nvSpPr>
            <p:spPr bwMode="auto">
              <a:xfrm>
                <a:off x="759" y="2498"/>
                <a:ext cx="1" cy="511"/>
              </a:xfrm>
              <a:prstGeom prst="line">
                <a:avLst/>
              </a:prstGeom>
              <a:noFill/>
              <a:ln w="0">
                <a:solidFill>
                  <a:srgbClr val="000000"/>
                </a:solidFill>
                <a:round/>
                <a:headEnd/>
                <a:tailEnd/>
              </a:ln>
            </p:spPr>
            <p:txBody>
              <a:bodyPr/>
              <a:lstStyle/>
              <a:p>
                <a:endParaRPr lang="en-US"/>
              </a:p>
            </p:txBody>
          </p:sp>
          <p:sp>
            <p:nvSpPr>
              <p:cNvPr id="57395" name="Freeform 649"/>
              <p:cNvSpPr>
                <a:spLocks/>
              </p:cNvSpPr>
              <p:nvPr/>
            </p:nvSpPr>
            <p:spPr bwMode="auto">
              <a:xfrm>
                <a:off x="738" y="2498"/>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7396" name="Freeform 650"/>
              <p:cNvSpPr>
                <a:spLocks/>
              </p:cNvSpPr>
              <p:nvPr/>
            </p:nvSpPr>
            <p:spPr bwMode="auto">
              <a:xfrm>
                <a:off x="738" y="2966"/>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7397" name="Line 651"/>
              <p:cNvSpPr>
                <a:spLocks noChangeShapeType="1"/>
              </p:cNvSpPr>
              <p:nvPr/>
            </p:nvSpPr>
            <p:spPr bwMode="auto">
              <a:xfrm>
                <a:off x="1976" y="3579"/>
                <a:ext cx="1" cy="511"/>
              </a:xfrm>
              <a:prstGeom prst="line">
                <a:avLst/>
              </a:prstGeom>
              <a:noFill/>
              <a:ln w="0">
                <a:solidFill>
                  <a:srgbClr val="000000"/>
                </a:solidFill>
                <a:round/>
                <a:headEnd/>
                <a:tailEnd/>
              </a:ln>
            </p:spPr>
            <p:txBody>
              <a:bodyPr/>
              <a:lstStyle/>
              <a:p>
                <a:endParaRPr lang="en-US"/>
              </a:p>
            </p:txBody>
          </p:sp>
          <p:sp>
            <p:nvSpPr>
              <p:cNvPr id="57398" name="Freeform 652"/>
              <p:cNvSpPr>
                <a:spLocks/>
              </p:cNvSpPr>
              <p:nvPr/>
            </p:nvSpPr>
            <p:spPr bwMode="auto">
              <a:xfrm>
                <a:off x="1955"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7399" name="Freeform 653"/>
              <p:cNvSpPr>
                <a:spLocks/>
              </p:cNvSpPr>
              <p:nvPr/>
            </p:nvSpPr>
            <p:spPr bwMode="auto">
              <a:xfrm>
                <a:off x="1955"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7400" name="Line 654"/>
              <p:cNvSpPr>
                <a:spLocks noChangeShapeType="1"/>
              </p:cNvSpPr>
              <p:nvPr/>
            </p:nvSpPr>
            <p:spPr bwMode="auto">
              <a:xfrm>
                <a:off x="1777" y="3579"/>
                <a:ext cx="1" cy="511"/>
              </a:xfrm>
              <a:prstGeom prst="line">
                <a:avLst/>
              </a:prstGeom>
              <a:noFill/>
              <a:ln w="0">
                <a:solidFill>
                  <a:srgbClr val="000000"/>
                </a:solidFill>
                <a:round/>
                <a:headEnd/>
                <a:tailEnd/>
              </a:ln>
            </p:spPr>
            <p:txBody>
              <a:bodyPr/>
              <a:lstStyle/>
              <a:p>
                <a:endParaRPr lang="en-US"/>
              </a:p>
            </p:txBody>
          </p:sp>
          <p:sp>
            <p:nvSpPr>
              <p:cNvPr id="57401" name="Freeform 655"/>
              <p:cNvSpPr>
                <a:spLocks/>
              </p:cNvSpPr>
              <p:nvPr/>
            </p:nvSpPr>
            <p:spPr bwMode="auto">
              <a:xfrm>
                <a:off x="1756"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7402" name="Freeform 656"/>
              <p:cNvSpPr>
                <a:spLocks/>
              </p:cNvSpPr>
              <p:nvPr/>
            </p:nvSpPr>
            <p:spPr bwMode="auto">
              <a:xfrm>
                <a:off x="1756"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7403" name="Line 657"/>
              <p:cNvSpPr>
                <a:spLocks noChangeShapeType="1"/>
              </p:cNvSpPr>
              <p:nvPr/>
            </p:nvSpPr>
            <p:spPr bwMode="auto">
              <a:xfrm>
                <a:off x="1573" y="3579"/>
                <a:ext cx="1" cy="511"/>
              </a:xfrm>
              <a:prstGeom prst="line">
                <a:avLst/>
              </a:prstGeom>
              <a:noFill/>
              <a:ln w="0">
                <a:solidFill>
                  <a:srgbClr val="000000"/>
                </a:solidFill>
                <a:round/>
                <a:headEnd/>
                <a:tailEnd/>
              </a:ln>
            </p:spPr>
            <p:txBody>
              <a:bodyPr/>
              <a:lstStyle/>
              <a:p>
                <a:endParaRPr lang="en-US"/>
              </a:p>
            </p:txBody>
          </p:sp>
          <p:sp>
            <p:nvSpPr>
              <p:cNvPr id="57404" name="Freeform 658"/>
              <p:cNvSpPr>
                <a:spLocks/>
              </p:cNvSpPr>
              <p:nvPr/>
            </p:nvSpPr>
            <p:spPr bwMode="auto">
              <a:xfrm>
                <a:off x="1551"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7405" name="Freeform 659"/>
              <p:cNvSpPr>
                <a:spLocks/>
              </p:cNvSpPr>
              <p:nvPr/>
            </p:nvSpPr>
            <p:spPr bwMode="auto">
              <a:xfrm>
                <a:off x="1551"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7406" name="Line 660"/>
              <p:cNvSpPr>
                <a:spLocks noChangeShapeType="1"/>
              </p:cNvSpPr>
              <p:nvPr/>
            </p:nvSpPr>
            <p:spPr bwMode="auto">
              <a:xfrm>
                <a:off x="1373" y="3579"/>
                <a:ext cx="1" cy="511"/>
              </a:xfrm>
              <a:prstGeom prst="line">
                <a:avLst/>
              </a:prstGeom>
              <a:noFill/>
              <a:ln w="0">
                <a:solidFill>
                  <a:srgbClr val="000000"/>
                </a:solidFill>
                <a:round/>
                <a:headEnd/>
                <a:tailEnd/>
              </a:ln>
            </p:spPr>
            <p:txBody>
              <a:bodyPr/>
              <a:lstStyle/>
              <a:p>
                <a:endParaRPr lang="en-US"/>
              </a:p>
            </p:txBody>
          </p:sp>
          <p:sp>
            <p:nvSpPr>
              <p:cNvPr id="57407" name="Freeform 661"/>
              <p:cNvSpPr>
                <a:spLocks/>
              </p:cNvSpPr>
              <p:nvPr/>
            </p:nvSpPr>
            <p:spPr bwMode="auto">
              <a:xfrm>
                <a:off x="1352"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7408" name="Freeform 662"/>
              <p:cNvSpPr>
                <a:spLocks/>
              </p:cNvSpPr>
              <p:nvPr/>
            </p:nvSpPr>
            <p:spPr bwMode="auto">
              <a:xfrm>
                <a:off x="1352"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7409" name="Line 663"/>
              <p:cNvSpPr>
                <a:spLocks noChangeShapeType="1"/>
              </p:cNvSpPr>
              <p:nvPr/>
            </p:nvSpPr>
            <p:spPr bwMode="auto">
              <a:xfrm>
                <a:off x="1169" y="3579"/>
                <a:ext cx="1" cy="511"/>
              </a:xfrm>
              <a:prstGeom prst="line">
                <a:avLst/>
              </a:prstGeom>
              <a:noFill/>
              <a:ln w="0">
                <a:solidFill>
                  <a:srgbClr val="000000"/>
                </a:solidFill>
                <a:round/>
                <a:headEnd/>
                <a:tailEnd/>
              </a:ln>
            </p:spPr>
            <p:txBody>
              <a:bodyPr/>
              <a:lstStyle/>
              <a:p>
                <a:endParaRPr lang="en-US"/>
              </a:p>
            </p:txBody>
          </p:sp>
          <p:sp>
            <p:nvSpPr>
              <p:cNvPr id="57410" name="Freeform 664"/>
              <p:cNvSpPr>
                <a:spLocks/>
              </p:cNvSpPr>
              <p:nvPr/>
            </p:nvSpPr>
            <p:spPr bwMode="auto">
              <a:xfrm>
                <a:off x="1147"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7411" name="Freeform 665"/>
              <p:cNvSpPr>
                <a:spLocks/>
              </p:cNvSpPr>
              <p:nvPr/>
            </p:nvSpPr>
            <p:spPr bwMode="auto">
              <a:xfrm>
                <a:off x="1147"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7412" name="Line 666"/>
              <p:cNvSpPr>
                <a:spLocks noChangeShapeType="1"/>
              </p:cNvSpPr>
              <p:nvPr/>
            </p:nvSpPr>
            <p:spPr bwMode="auto">
              <a:xfrm>
                <a:off x="969" y="3579"/>
                <a:ext cx="1" cy="511"/>
              </a:xfrm>
              <a:prstGeom prst="line">
                <a:avLst/>
              </a:prstGeom>
              <a:noFill/>
              <a:ln w="0">
                <a:solidFill>
                  <a:srgbClr val="000000"/>
                </a:solidFill>
                <a:round/>
                <a:headEnd/>
                <a:tailEnd/>
              </a:ln>
            </p:spPr>
            <p:txBody>
              <a:bodyPr/>
              <a:lstStyle/>
              <a:p>
                <a:endParaRPr lang="en-US"/>
              </a:p>
            </p:txBody>
          </p:sp>
          <p:sp>
            <p:nvSpPr>
              <p:cNvPr id="57413" name="Freeform 667"/>
              <p:cNvSpPr>
                <a:spLocks/>
              </p:cNvSpPr>
              <p:nvPr/>
            </p:nvSpPr>
            <p:spPr bwMode="auto">
              <a:xfrm>
                <a:off x="948"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7414" name="Freeform 668"/>
              <p:cNvSpPr>
                <a:spLocks/>
              </p:cNvSpPr>
              <p:nvPr/>
            </p:nvSpPr>
            <p:spPr bwMode="auto">
              <a:xfrm>
                <a:off x="948"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7415" name="Line 669"/>
              <p:cNvSpPr>
                <a:spLocks noChangeShapeType="1"/>
              </p:cNvSpPr>
              <p:nvPr/>
            </p:nvSpPr>
            <p:spPr bwMode="auto">
              <a:xfrm>
                <a:off x="759" y="3579"/>
                <a:ext cx="1" cy="511"/>
              </a:xfrm>
              <a:prstGeom prst="line">
                <a:avLst/>
              </a:prstGeom>
              <a:noFill/>
              <a:ln w="0">
                <a:solidFill>
                  <a:srgbClr val="000000"/>
                </a:solidFill>
                <a:round/>
                <a:headEnd/>
                <a:tailEnd/>
              </a:ln>
            </p:spPr>
            <p:txBody>
              <a:bodyPr/>
              <a:lstStyle/>
              <a:p>
                <a:endParaRPr lang="en-US"/>
              </a:p>
            </p:txBody>
          </p:sp>
          <p:sp>
            <p:nvSpPr>
              <p:cNvPr id="57416" name="Freeform 670"/>
              <p:cNvSpPr>
                <a:spLocks/>
              </p:cNvSpPr>
              <p:nvPr/>
            </p:nvSpPr>
            <p:spPr bwMode="auto">
              <a:xfrm>
                <a:off x="738"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7417" name="Freeform 671"/>
              <p:cNvSpPr>
                <a:spLocks/>
              </p:cNvSpPr>
              <p:nvPr/>
            </p:nvSpPr>
            <p:spPr bwMode="auto">
              <a:xfrm>
                <a:off x="738"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7418" name="Rectangle 672"/>
              <p:cNvSpPr>
                <a:spLocks noChangeArrowheads="1"/>
              </p:cNvSpPr>
              <p:nvPr/>
            </p:nvSpPr>
            <p:spPr bwMode="auto">
              <a:xfrm>
                <a:off x="275" y="188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7419" name="Rectangle 673"/>
              <p:cNvSpPr>
                <a:spLocks noChangeArrowheads="1"/>
              </p:cNvSpPr>
              <p:nvPr/>
            </p:nvSpPr>
            <p:spPr bwMode="auto">
              <a:xfrm>
                <a:off x="258" y="186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7420" name="Line 674"/>
              <p:cNvSpPr>
                <a:spLocks noChangeShapeType="1"/>
              </p:cNvSpPr>
              <p:nvPr/>
            </p:nvSpPr>
            <p:spPr bwMode="auto">
              <a:xfrm flipH="1">
                <a:off x="705" y="1923"/>
                <a:ext cx="184" cy="1"/>
              </a:xfrm>
              <a:prstGeom prst="line">
                <a:avLst/>
              </a:prstGeom>
              <a:noFill/>
              <a:ln w="0">
                <a:solidFill>
                  <a:srgbClr val="000000"/>
                </a:solidFill>
                <a:round/>
                <a:headEnd/>
                <a:tailEnd/>
              </a:ln>
            </p:spPr>
            <p:txBody>
              <a:bodyPr/>
              <a:lstStyle/>
              <a:p>
                <a:endParaRPr lang="en-US"/>
              </a:p>
            </p:txBody>
          </p:sp>
          <p:sp>
            <p:nvSpPr>
              <p:cNvPr id="57421" name="Freeform 675"/>
              <p:cNvSpPr>
                <a:spLocks/>
              </p:cNvSpPr>
              <p:nvPr/>
            </p:nvSpPr>
            <p:spPr bwMode="auto">
              <a:xfrm>
                <a:off x="845" y="1902"/>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57422" name="Freeform 676"/>
              <p:cNvSpPr>
                <a:spLocks/>
              </p:cNvSpPr>
              <p:nvPr/>
            </p:nvSpPr>
            <p:spPr bwMode="auto">
              <a:xfrm>
                <a:off x="705" y="1902"/>
                <a:ext cx="49" cy="43"/>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57423" name="Rectangle 677"/>
              <p:cNvSpPr>
                <a:spLocks noChangeArrowheads="1"/>
              </p:cNvSpPr>
              <p:nvPr/>
            </p:nvSpPr>
            <p:spPr bwMode="auto">
              <a:xfrm>
                <a:off x="679" y="1966"/>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7424" name="Rectangle 678"/>
              <p:cNvSpPr>
                <a:spLocks noChangeArrowheads="1"/>
              </p:cNvSpPr>
              <p:nvPr/>
            </p:nvSpPr>
            <p:spPr bwMode="auto">
              <a:xfrm>
                <a:off x="722" y="1987"/>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7425" name="Line 679"/>
              <p:cNvSpPr>
                <a:spLocks noChangeShapeType="1"/>
              </p:cNvSpPr>
              <p:nvPr/>
            </p:nvSpPr>
            <p:spPr bwMode="auto">
              <a:xfrm>
                <a:off x="16" y="1186"/>
                <a:ext cx="216" cy="1"/>
              </a:xfrm>
              <a:prstGeom prst="line">
                <a:avLst/>
              </a:prstGeom>
              <a:noFill/>
              <a:ln w="0">
                <a:solidFill>
                  <a:srgbClr val="000000"/>
                </a:solidFill>
                <a:round/>
                <a:headEnd/>
                <a:tailEnd/>
              </a:ln>
            </p:spPr>
            <p:txBody>
              <a:bodyPr/>
              <a:lstStyle/>
              <a:p>
                <a:endParaRPr lang="en-US"/>
              </a:p>
            </p:txBody>
          </p:sp>
          <p:sp>
            <p:nvSpPr>
              <p:cNvPr id="57426" name="Freeform 680"/>
              <p:cNvSpPr>
                <a:spLocks/>
              </p:cNvSpPr>
              <p:nvPr/>
            </p:nvSpPr>
            <p:spPr bwMode="auto">
              <a:xfrm>
                <a:off x="16" y="1165"/>
                <a:ext cx="43" cy="48"/>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57427" name="Freeform 681"/>
              <p:cNvSpPr>
                <a:spLocks/>
              </p:cNvSpPr>
              <p:nvPr/>
            </p:nvSpPr>
            <p:spPr bwMode="auto">
              <a:xfrm>
                <a:off x="188" y="1165"/>
                <a:ext cx="44" cy="48"/>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57428" name="Line 682"/>
              <p:cNvSpPr>
                <a:spLocks noChangeShapeType="1"/>
              </p:cNvSpPr>
              <p:nvPr/>
            </p:nvSpPr>
            <p:spPr bwMode="auto">
              <a:xfrm>
                <a:off x="16" y="810"/>
                <a:ext cx="291" cy="1"/>
              </a:xfrm>
              <a:prstGeom prst="line">
                <a:avLst/>
              </a:prstGeom>
              <a:noFill/>
              <a:ln w="0">
                <a:solidFill>
                  <a:srgbClr val="000000"/>
                </a:solidFill>
                <a:round/>
                <a:headEnd/>
                <a:tailEnd/>
              </a:ln>
            </p:spPr>
            <p:txBody>
              <a:bodyPr/>
              <a:lstStyle/>
              <a:p>
                <a:endParaRPr lang="en-US"/>
              </a:p>
            </p:txBody>
          </p:sp>
          <p:sp>
            <p:nvSpPr>
              <p:cNvPr id="57429" name="Freeform 683"/>
              <p:cNvSpPr>
                <a:spLocks/>
              </p:cNvSpPr>
              <p:nvPr/>
            </p:nvSpPr>
            <p:spPr bwMode="auto">
              <a:xfrm>
                <a:off x="16" y="789"/>
                <a:ext cx="43" cy="43"/>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57430" name="Freeform 684"/>
              <p:cNvSpPr>
                <a:spLocks/>
              </p:cNvSpPr>
              <p:nvPr/>
            </p:nvSpPr>
            <p:spPr bwMode="auto">
              <a:xfrm>
                <a:off x="264" y="78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7431" name="Rectangle 685"/>
              <p:cNvSpPr>
                <a:spLocks noChangeArrowheads="1"/>
              </p:cNvSpPr>
              <p:nvPr/>
            </p:nvSpPr>
            <p:spPr bwMode="auto">
              <a:xfrm>
                <a:off x="2170" y="3020"/>
                <a:ext cx="1293" cy="887"/>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7432" name="Line 686"/>
              <p:cNvSpPr>
                <a:spLocks noChangeShapeType="1"/>
              </p:cNvSpPr>
              <p:nvPr/>
            </p:nvSpPr>
            <p:spPr bwMode="auto">
              <a:xfrm flipH="1">
                <a:off x="2456" y="3391"/>
                <a:ext cx="156" cy="1"/>
              </a:xfrm>
              <a:prstGeom prst="line">
                <a:avLst/>
              </a:prstGeom>
              <a:noFill/>
              <a:ln w="0">
                <a:solidFill>
                  <a:srgbClr val="000000"/>
                </a:solidFill>
                <a:round/>
                <a:headEnd/>
                <a:tailEnd/>
              </a:ln>
            </p:spPr>
            <p:txBody>
              <a:bodyPr/>
              <a:lstStyle/>
              <a:p>
                <a:endParaRPr lang="en-US"/>
              </a:p>
            </p:txBody>
          </p:sp>
          <p:sp>
            <p:nvSpPr>
              <p:cNvPr id="57433" name="Freeform 687"/>
              <p:cNvSpPr>
                <a:spLocks/>
              </p:cNvSpPr>
              <p:nvPr/>
            </p:nvSpPr>
            <p:spPr bwMode="auto">
              <a:xfrm>
                <a:off x="2569" y="3369"/>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7434" name="Freeform 688"/>
              <p:cNvSpPr>
                <a:spLocks/>
              </p:cNvSpPr>
              <p:nvPr/>
            </p:nvSpPr>
            <p:spPr bwMode="auto">
              <a:xfrm>
                <a:off x="2456" y="3369"/>
                <a:ext cx="48" cy="43"/>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57435" name="Rectangle 689"/>
              <p:cNvSpPr>
                <a:spLocks noChangeArrowheads="1"/>
              </p:cNvSpPr>
              <p:nvPr/>
            </p:nvSpPr>
            <p:spPr bwMode="auto">
              <a:xfrm>
                <a:off x="2585" y="3762"/>
                <a:ext cx="760"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57436" name="Rectangle 690"/>
              <p:cNvSpPr>
                <a:spLocks noChangeArrowheads="1"/>
              </p:cNvSpPr>
              <p:nvPr/>
            </p:nvSpPr>
            <p:spPr bwMode="auto">
              <a:xfrm>
                <a:off x="2623" y="3176"/>
                <a:ext cx="161" cy="41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7437" name="Rectangle 691"/>
              <p:cNvSpPr>
                <a:spLocks noChangeArrowheads="1"/>
              </p:cNvSpPr>
              <p:nvPr/>
            </p:nvSpPr>
            <p:spPr bwMode="auto">
              <a:xfrm>
                <a:off x="2623" y="3176"/>
                <a:ext cx="161" cy="4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7438" name="Rectangle 692"/>
              <p:cNvSpPr>
                <a:spLocks noChangeArrowheads="1"/>
              </p:cNvSpPr>
              <p:nvPr/>
            </p:nvSpPr>
            <p:spPr bwMode="auto">
              <a:xfrm rot="-5400000">
                <a:off x="2659" y="3405"/>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7439" name="Rectangle 693"/>
              <p:cNvSpPr>
                <a:spLocks noChangeArrowheads="1"/>
              </p:cNvSpPr>
              <p:nvPr/>
            </p:nvSpPr>
            <p:spPr bwMode="auto">
              <a:xfrm rot="-5400000">
                <a:off x="2654" y="3346"/>
                <a:ext cx="1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7440" name="Rectangle 694"/>
              <p:cNvSpPr>
                <a:spLocks noChangeArrowheads="1"/>
              </p:cNvSpPr>
              <p:nvPr/>
            </p:nvSpPr>
            <p:spPr bwMode="auto">
              <a:xfrm rot="-5400000">
                <a:off x="2678" y="3305"/>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7441" name="Rectangle 695"/>
              <p:cNvSpPr>
                <a:spLocks noChangeArrowheads="1"/>
              </p:cNvSpPr>
              <p:nvPr/>
            </p:nvSpPr>
            <p:spPr bwMode="auto">
              <a:xfrm rot="-5400000">
                <a:off x="2676" y="3282"/>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7442" name="Rectangle 696"/>
              <p:cNvSpPr>
                <a:spLocks noChangeArrowheads="1"/>
              </p:cNvSpPr>
              <p:nvPr/>
            </p:nvSpPr>
            <p:spPr bwMode="auto">
              <a:xfrm rot="-5400000">
                <a:off x="2665" y="3244"/>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7443" name="Rectangle 697"/>
              <p:cNvSpPr>
                <a:spLocks noChangeArrowheads="1"/>
              </p:cNvSpPr>
              <p:nvPr/>
            </p:nvSpPr>
            <p:spPr bwMode="auto">
              <a:xfrm rot="-5400000">
                <a:off x="2662" y="3193"/>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7444" name="Rectangle 698"/>
              <p:cNvSpPr>
                <a:spLocks noChangeArrowheads="1"/>
              </p:cNvSpPr>
              <p:nvPr/>
            </p:nvSpPr>
            <p:spPr bwMode="auto">
              <a:xfrm>
                <a:off x="2240" y="3090"/>
                <a:ext cx="210" cy="41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7445" name="Rectangle 699"/>
              <p:cNvSpPr>
                <a:spLocks noChangeArrowheads="1"/>
              </p:cNvSpPr>
              <p:nvPr/>
            </p:nvSpPr>
            <p:spPr bwMode="auto">
              <a:xfrm rot="-5400000">
                <a:off x="2255" y="3356"/>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7446" name="Rectangle 700"/>
              <p:cNvSpPr>
                <a:spLocks noChangeArrowheads="1"/>
              </p:cNvSpPr>
              <p:nvPr/>
            </p:nvSpPr>
            <p:spPr bwMode="auto">
              <a:xfrm rot="-5400000">
                <a:off x="2272" y="3314"/>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7447" name="Rectangle 701"/>
              <p:cNvSpPr>
                <a:spLocks noChangeArrowheads="1"/>
              </p:cNvSpPr>
              <p:nvPr/>
            </p:nvSpPr>
            <p:spPr bwMode="auto">
              <a:xfrm rot="-5400000">
                <a:off x="2258" y="3273"/>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7448" name="Rectangle 702"/>
              <p:cNvSpPr>
                <a:spLocks noChangeArrowheads="1"/>
              </p:cNvSpPr>
              <p:nvPr/>
            </p:nvSpPr>
            <p:spPr bwMode="auto">
              <a:xfrm rot="-5400000">
                <a:off x="2261" y="3228"/>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7449" name="Rectangle 703"/>
              <p:cNvSpPr>
                <a:spLocks noChangeArrowheads="1"/>
              </p:cNvSpPr>
              <p:nvPr/>
            </p:nvSpPr>
            <p:spPr bwMode="auto">
              <a:xfrm rot="-5400000">
                <a:off x="2269" y="3187"/>
                <a:ext cx="76"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7450" name="Rectangle 704"/>
              <p:cNvSpPr>
                <a:spLocks noChangeArrowheads="1"/>
              </p:cNvSpPr>
              <p:nvPr/>
            </p:nvSpPr>
            <p:spPr bwMode="auto">
              <a:xfrm rot="-5400000">
                <a:off x="2258" y="3144"/>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57451" name="Rectangle 705"/>
              <p:cNvSpPr>
                <a:spLocks noChangeArrowheads="1"/>
              </p:cNvSpPr>
              <p:nvPr/>
            </p:nvSpPr>
            <p:spPr bwMode="auto">
              <a:xfrm rot="-5400000">
                <a:off x="2261" y="3099"/>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7452" name="Rectangle 706"/>
              <p:cNvSpPr>
                <a:spLocks noChangeArrowheads="1"/>
              </p:cNvSpPr>
              <p:nvPr/>
            </p:nvSpPr>
            <p:spPr bwMode="auto">
              <a:xfrm rot="-5400000">
                <a:off x="2272" y="3061"/>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7453" name="Rectangle 707"/>
              <p:cNvSpPr>
                <a:spLocks noChangeArrowheads="1"/>
              </p:cNvSpPr>
              <p:nvPr/>
            </p:nvSpPr>
            <p:spPr bwMode="auto">
              <a:xfrm rot="-5400000">
                <a:off x="2347" y="3319"/>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7454" name="Rectangle 708"/>
              <p:cNvSpPr>
                <a:spLocks noChangeArrowheads="1"/>
              </p:cNvSpPr>
              <p:nvPr/>
            </p:nvSpPr>
            <p:spPr bwMode="auto">
              <a:xfrm rot="-5400000">
                <a:off x="2342" y="3260"/>
                <a:ext cx="1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7455" name="Rectangle 709"/>
              <p:cNvSpPr>
                <a:spLocks noChangeArrowheads="1"/>
              </p:cNvSpPr>
              <p:nvPr/>
            </p:nvSpPr>
            <p:spPr bwMode="auto">
              <a:xfrm rot="-5400000">
                <a:off x="2366" y="3219"/>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7456" name="Rectangle 710"/>
              <p:cNvSpPr>
                <a:spLocks noChangeArrowheads="1"/>
              </p:cNvSpPr>
              <p:nvPr/>
            </p:nvSpPr>
            <p:spPr bwMode="auto">
              <a:xfrm rot="-5400000">
                <a:off x="2364" y="3196"/>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7457" name="Rectangle 711"/>
              <p:cNvSpPr>
                <a:spLocks noChangeArrowheads="1"/>
              </p:cNvSpPr>
              <p:nvPr/>
            </p:nvSpPr>
            <p:spPr bwMode="auto">
              <a:xfrm rot="-5400000">
                <a:off x="2353" y="3158"/>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7458" name="Rectangle 712"/>
              <p:cNvSpPr>
                <a:spLocks noChangeArrowheads="1"/>
              </p:cNvSpPr>
              <p:nvPr/>
            </p:nvSpPr>
            <p:spPr bwMode="auto">
              <a:xfrm rot="-5400000">
                <a:off x="2350" y="3107"/>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7459" name="Rectangle 713"/>
              <p:cNvSpPr>
                <a:spLocks noChangeArrowheads="1"/>
              </p:cNvSpPr>
              <p:nvPr/>
            </p:nvSpPr>
            <p:spPr bwMode="auto">
              <a:xfrm>
                <a:off x="2246" y="3622"/>
                <a:ext cx="204" cy="21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7460" name="Rectangle 714"/>
              <p:cNvSpPr>
                <a:spLocks noChangeArrowheads="1"/>
              </p:cNvSpPr>
              <p:nvPr/>
            </p:nvSpPr>
            <p:spPr bwMode="auto">
              <a:xfrm>
                <a:off x="2246" y="3622"/>
                <a:ext cx="204" cy="21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7461" name="Rectangle 715"/>
              <p:cNvSpPr>
                <a:spLocks noChangeArrowheads="1"/>
              </p:cNvSpPr>
              <p:nvPr/>
            </p:nvSpPr>
            <p:spPr bwMode="auto">
              <a:xfrm rot="-5400000">
                <a:off x="2280" y="3726"/>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7462" name="Rectangle 716"/>
              <p:cNvSpPr>
                <a:spLocks noChangeArrowheads="1"/>
              </p:cNvSpPr>
              <p:nvPr/>
            </p:nvSpPr>
            <p:spPr bwMode="auto">
              <a:xfrm rot="-5400000">
                <a:off x="2277" y="3680"/>
                <a:ext cx="8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57463" name="Rectangle 717"/>
              <p:cNvSpPr>
                <a:spLocks noChangeArrowheads="1"/>
              </p:cNvSpPr>
              <p:nvPr/>
            </p:nvSpPr>
            <p:spPr bwMode="auto">
              <a:xfrm rot="-5400000">
                <a:off x="2275" y="3629"/>
                <a:ext cx="92"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57464" name="Rectangle 718"/>
              <p:cNvSpPr>
                <a:spLocks noChangeArrowheads="1"/>
              </p:cNvSpPr>
              <p:nvPr/>
            </p:nvSpPr>
            <p:spPr bwMode="auto">
              <a:xfrm rot="-5400000">
                <a:off x="2294" y="3594"/>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7465" name="Rectangle 719"/>
              <p:cNvSpPr>
                <a:spLocks noChangeArrowheads="1"/>
              </p:cNvSpPr>
              <p:nvPr/>
            </p:nvSpPr>
            <p:spPr bwMode="auto">
              <a:xfrm rot="-5400000">
                <a:off x="2294" y="3572"/>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7466" name="Rectangle 720"/>
              <p:cNvSpPr>
                <a:spLocks noChangeArrowheads="1"/>
              </p:cNvSpPr>
              <p:nvPr/>
            </p:nvSpPr>
            <p:spPr bwMode="auto">
              <a:xfrm rot="-5400000">
                <a:off x="2360" y="3645"/>
                <a:ext cx="73" cy="7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57467" name="Rectangle 721"/>
              <p:cNvSpPr>
                <a:spLocks noChangeArrowheads="1"/>
              </p:cNvSpPr>
              <p:nvPr/>
            </p:nvSpPr>
            <p:spPr bwMode="auto">
              <a:xfrm rot="-5400000">
                <a:off x="2385" y="3627"/>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7468" name="Line 722"/>
              <p:cNvSpPr>
                <a:spLocks noChangeShapeType="1"/>
              </p:cNvSpPr>
              <p:nvPr/>
            </p:nvSpPr>
            <p:spPr bwMode="auto">
              <a:xfrm>
                <a:off x="2343" y="3515"/>
                <a:ext cx="1" cy="96"/>
              </a:xfrm>
              <a:prstGeom prst="line">
                <a:avLst/>
              </a:prstGeom>
              <a:noFill/>
              <a:ln w="0">
                <a:solidFill>
                  <a:srgbClr val="000000"/>
                </a:solidFill>
                <a:round/>
                <a:headEnd/>
                <a:tailEnd/>
              </a:ln>
            </p:spPr>
            <p:txBody>
              <a:bodyPr/>
              <a:lstStyle/>
              <a:p>
                <a:endParaRPr lang="en-US"/>
              </a:p>
            </p:txBody>
          </p:sp>
          <p:sp>
            <p:nvSpPr>
              <p:cNvPr id="57469" name="Freeform 723"/>
              <p:cNvSpPr>
                <a:spLocks/>
              </p:cNvSpPr>
              <p:nvPr/>
            </p:nvSpPr>
            <p:spPr bwMode="auto">
              <a:xfrm>
                <a:off x="2321" y="3515"/>
                <a:ext cx="38" cy="37"/>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57470" name="Freeform 724"/>
              <p:cNvSpPr>
                <a:spLocks/>
              </p:cNvSpPr>
              <p:nvPr/>
            </p:nvSpPr>
            <p:spPr bwMode="auto">
              <a:xfrm>
                <a:off x="2321" y="3579"/>
                <a:ext cx="38" cy="32"/>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57471" name="Rectangle 725"/>
              <p:cNvSpPr>
                <a:spLocks noChangeArrowheads="1"/>
              </p:cNvSpPr>
              <p:nvPr/>
            </p:nvSpPr>
            <p:spPr bwMode="auto">
              <a:xfrm>
                <a:off x="2978" y="3407"/>
                <a:ext cx="420" cy="19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7472" name="Rectangle 726"/>
              <p:cNvSpPr>
                <a:spLocks noChangeArrowheads="1"/>
              </p:cNvSpPr>
              <p:nvPr/>
            </p:nvSpPr>
            <p:spPr bwMode="auto">
              <a:xfrm>
                <a:off x="3086" y="3433"/>
                <a:ext cx="259"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57473" name="Rectangle 727"/>
              <p:cNvSpPr>
                <a:spLocks noChangeArrowheads="1"/>
              </p:cNvSpPr>
              <p:nvPr/>
            </p:nvSpPr>
            <p:spPr bwMode="auto">
              <a:xfrm>
                <a:off x="3016" y="3498"/>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7474" name="Line 728"/>
              <p:cNvSpPr>
                <a:spLocks noChangeShapeType="1"/>
              </p:cNvSpPr>
              <p:nvPr/>
            </p:nvSpPr>
            <p:spPr bwMode="auto">
              <a:xfrm flipH="1">
                <a:off x="2795" y="3504"/>
                <a:ext cx="172" cy="1"/>
              </a:xfrm>
              <a:prstGeom prst="line">
                <a:avLst/>
              </a:prstGeom>
              <a:noFill/>
              <a:ln w="0">
                <a:solidFill>
                  <a:srgbClr val="000000"/>
                </a:solidFill>
                <a:round/>
                <a:headEnd/>
                <a:tailEnd/>
              </a:ln>
            </p:spPr>
            <p:txBody>
              <a:bodyPr/>
              <a:lstStyle/>
              <a:p>
                <a:endParaRPr lang="en-US"/>
              </a:p>
            </p:txBody>
          </p:sp>
          <p:sp>
            <p:nvSpPr>
              <p:cNvPr id="57475" name="Freeform 729"/>
              <p:cNvSpPr>
                <a:spLocks/>
              </p:cNvSpPr>
              <p:nvPr/>
            </p:nvSpPr>
            <p:spPr bwMode="auto">
              <a:xfrm>
                <a:off x="2924" y="3482"/>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7476" name="Freeform 730"/>
              <p:cNvSpPr>
                <a:spLocks/>
              </p:cNvSpPr>
              <p:nvPr/>
            </p:nvSpPr>
            <p:spPr bwMode="auto">
              <a:xfrm>
                <a:off x="2795" y="3482"/>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7477" name="Line 731"/>
              <p:cNvSpPr>
                <a:spLocks noChangeShapeType="1"/>
              </p:cNvSpPr>
              <p:nvPr/>
            </p:nvSpPr>
            <p:spPr bwMode="auto">
              <a:xfrm flipH="1">
                <a:off x="2795" y="3273"/>
                <a:ext cx="178" cy="1"/>
              </a:xfrm>
              <a:prstGeom prst="line">
                <a:avLst/>
              </a:prstGeom>
              <a:noFill/>
              <a:ln w="0">
                <a:solidFill>
                  <a:srgbClr val="000000"/>
                </a:solidFill>
                <a:round/>
                <a:headEnd/>
                <a:tailEnd/>
              </a:ln>
            </p:spPr>
            <p:txBody>
              <a:bodyPr/>
              <a:lstStyle/>
              <a:p>
                <a:endParaRPr lang="en-US"/>
              </a:p>
            </p:txBody>
          </p:sp>
          <p:sp>
            <p:nvSpPr>
              <p:cNvPr id="57478" name="Freeform 732"/>
              <p:cNvSpPr>
                <a:spLocks/>
              </p:cNvSpPr>
              <p:nvPr/>
            </p:nvSpPr>
            <p:spPr bwMode="auto">
              <a:xfrm>
                <a:off x="2924" y="3251"/>
                <a:ext cx="49" cy="43"/>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57479" name="Freeform 733"/>
              <p:cNvSpPr>
                <a:spLocks/>
              </p:cNvSpPr>
              <p:nvPr/>
            </p:nvSpPr>
            <p:spPr bwMode="auto">
              <a:xfrm>
                <a:off x="2795" y="3251"/>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7480" name="Line 734"/>
              <p:cNvSpPr>
                <a:spLocks noChangeShapeType="1"/>
              </p:cNvSpPr>
              <p:nvPr/>
            </p:nvSpPr>
            <p:spPr bwMode="auto">
              <a:xfrm>
                <a:off x="2703" y="2934"/>
                <a:ext cx="1" cy="237"/>
              </a:xfrm>
              <a:prstGeom prst="line">
                <a:avLst/>
              </a:prstGeom>
              <a:noFill/>
              <a:ln w="0">
                <a:solidFill>
                  <a:srgbClr val="000000"/>
                </a:solidFill>
                <a:round/>
                <a:headEnd/>
                <a:tailEnd/>
              </a:ln>
            </p:spPr>
            <p:txBody>
              <a:bodyPr/>
              <a:lstStyle/>
              <a:p>
                <a:endParaRPr lang="en-US"/>
              </a:p>
            </p:txBody>
          </p:sp>
          <p:sp>
            <p:nvSpPr>
              <p:cNvPr id="57481" name="Freeform 735"/>
              <p:cNvSpPr>
                <a:spLocks/>
              </p:cNvSpPr>
              <p:nvPr/>
            </p:nvSpPr>
            <p:spPr bwMode="auto">
              <a:xfrm>
                <a:off x="2682" y="2934"/>
                <a:ext cx="43" cy="48"/>
              </a:xfrm>
              <a:custGeom>
                <a:avLst/>
                <a:gdLst>
                  <a:gd name="T0" fmla="*/ 21 w 43"/>
                  <a:gd name="T1" fmla="*/ 0 h 48"/>
                  <a:gd name="T2" fmla="*/ 43 w 43"/>
                  <a:gd name="T3" fmla="*/ 48 h 48"/>
                  <a:gd name="T4" fmla="*/ 0 w 43"/>
                  <a:gd name="T5" fmla="*/ 48 h 48"/>
                  <a:gd name="T6" fmla="*/ 21 w 43"/>
                  <a:gd name="T7" fmla="*/ 0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21" y="0"/>
                    </a:moveTo>
                    <a:lnTo>
                      <a:pt x="43" y="48"/>
                    </a:lnTo>
                    <a:lnTo>
                      <a:pt x="0" y="48"/>
                    </a:lnTo>
                    <a:lnTo>
                      <a:pt x="21" y="0"/>
                    </a:lnTo>
                    <a:close/>
                  </a:path>
                </a:pathLst>
              </a:custGeom>
              <a:solidFill>
                <a:srgbClr val="000000"/>
              </a:solidFill>
              <a:ln w="9525">
                <a:noFill/>
                <a:round/>
                <a:headEnd/>
                <a:tailEnd/>
              </a:ln>
            </p:spPr>
            <p:txBody>
              <a:bodyPr/>
              <a:lstStyle/>
              <a:p>
                <a:endParaRPr lang="en-US"/>
              </a:p>
            </p:txBody>
          </p:sp>
          <p:sp>
            <p:nvSpPr>
              <p:cNvPr id="57482" name="Freeform 736"/>
              <p:cNvSpPr>
                <a:spLocks/>
              </p:cNvSpPr>
              <p:nvPr/>
            </p:nvSpPr>
            <p:spPr bwMode="auto">
              <a:xfrm>
                <a:off x="2682" y="3128"/>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7483" name="Line 737"/>
              <p:cNvSpPr>
                <a:spLocks noChangeShapeType="1"/>
              </p:cNvSpPr>
              <p:nvPr/>
            </p:nvSpPr>
            <p:spPr bwMode="auto">
              <a:xfrm flipV="1">
                <a:off x="2348" y="3848"/>
                <a:ext cx="1" cy="242"/>
              </a:xfrm>
              <a:prstGeom prst="line">
                <a:avLst/>
              </a:prstGeom>
              <a:noFill/>
              <a:ln w="0">
                <a:solidFill>
                  <a:srgbClr val="000000"/>
                </a:solidFill>
                <a:round/>
                <a:headEnd/>
                <a:tailEnd/>
              </a:ln>
            </p:spPr>
            <p:txBody>
              <a:bodyPr/>
              <a:lstStyle/>
              <a:p>
                <a:endParaRPr lang="en-US"/>
              </a:p>
            </p:txBody>
          </p:sp>
          <p:sp>
            <p:nvSpPr>
              <p:cNvPr id="57484" name="Freeform 738"/>
              <p:cNvSpPr>
                <a:spLocks/>
              </p:cNvSpPr>
              <p:nvPr/>
            </p:nvSpPr>
            <p:spPr bwMode="auto">
              <a:xfrm>
                <a:off x="2326" y="4047"/>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7485" name="Freeform 739"/>
              <p:cNvSpPr>
                <a:spLocks/>
              </p:cNvSpPr>
              <p:nvPr/>
            </p:nvSpPr>
            <p:spPr bwMode="auto">
              <a:xfrm>
                <a:off x="2326" y="3848"/>
                <a:ext cx="44" cy="48"/>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57486" name="Rectangle 740"/>
              <p:cNvSpPr>
                <a:spLocks noChangeArrowheads="1"/>
              </p:cNvSpPr>
              <p:nvPr/>
            </p:nvSpPr>
            <p:spPr bwMode="auto">
              <a:xfrm>
                <a:off x="2978" y="3171"/>
                <a:ext cx="420" cy="19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7487" name="Rectangle 741"/>
              <p:cNvSpPr>
                <a:spLocks noChangeArrowheads="1"/>
              </p:cNvSpPr>
              <p:nvPr/>
            </p:nvSpPr>
            <p:spPr bwMode="auto">
              <a:xfrm>
                <a:off x="3064" y="3197"/>
                <a:ext cx="30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57488" name="Rectangle 742"/>
              <p:cNvSpPr>
                <a:spLocks noChangeArrowheads="1"/>
              </p:cNvSpPr>
              <p:nvPr/>
            </p:nvSpPr>
            <p:spPr bwMode="auto">
              <a:xfrm>
                <a:off x="3016" y="3261"/>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7489" name="Rectangle 743"/>
              <p:cNvSpPr>
                <a:spLocks noChangeArrowheads="1"/>
              </p:cNvSpPr>
              <p:nvPr/>
            </p:nvSpPr>
            <p:spPr bwMode="auto">
              <a:xfrm>
                <a:off x="242" y="1842"/>
                <a:ext cx="426" cy="10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7490" name="Rectangle 744"/>
              <p:cNvSpPr>
                <a:spLocks noChangeArrowheads="1"/>
              </p:cNvSpPr>
              <p:nvPr/>
            </p:nvSpPr>
            <p:spPr bwMode="auto">
              <a:xfrm>
                <a:off x="399" y="1858"/>
                <a:ext cx="16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57491" name="Rectangle 745"/>
              <p:cNvSpPr>
                <a:spLocks noChangeArrowheads="1"/>
              </p:cNvSpPr>
              <p:nvPr/>
            </p:nvSpPr>
            <p:spPr bwMode="auto">
              <a:xfrm>
                <a:off x="275" y="2111"/>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7492" name="Rectangle 746"/>
              <p:cNvSpPr>
                <a:spLocks noChangeArrowheads="1"/>
              </p:cNvSpPr>
              <p:nvPr/>
            </p:nvSpPr>
            <p:spPr bwMode="auto">
              <a:xfrm>
                <a:off x="258" y="2090"/>
                <a:ext cx="426"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7493" name="Rectangle 747"/>
              <p:cNvSpPr>
                <a:spLocks noChangeArrowheads="1"/>
              </p:cNvSpPr>
              <p:nvPr/>
            </p:nvSpPr>
            <p:spPr bwMode="auto">
              <a:xfrm>
                <a:off x="242" y="207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7494" name="Rectangle 748"/>
              <p:cNvSpPr>
                <a:spLocks noChangeArrowheads="1"/>
              </p:cNvSpPr>
              <p:nvPr/>
            </p:nvSpPr>
            <p:spPr bwMode="auto">
              <a:xfrm>
                <a:off x="361" y="2089"/>
                <a:ext cx="23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57495" name="Freeform 749"/>
              <p:cNvSpPr>
                <a:spLocks/>
              </p:cNvSpPr>
              <p:nvPr/>
            </p:nvSpPr>
            <p:spPr bwMode="auto">
              <a:xfrm>
                <a:off x="824" y="2117"/>
                <a:ext cx="65" cy="75"/>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57496" name="Freeform 750"/>
              <p:cNvSpPr>
                <a:spLocks/>
              </p:cNvSpPr>
              <p:nvPr/>
            </p:nvSpPr>
            <p:spPr bwMode="auto">
              <a:xfrm>
                <a:off x="829" y="2149"/>
                <a:ext cx="6" cy="11"/>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57497" name="Rectangle 751"/>
              <p:cNvSpPr>
                <a:spLocks noChangeArrowheads="1"/>
              </p:cNvSpPr>
              <p:nvPr/>
            </p:nvSpPr>
            <p:spPr bwMode="auto">
              <a:xfrm>
                <a:off x="770" y="2149"/>
                <a:ext cx="59" cy="1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498" name="Freeform 752"/>
              <p:cNvSpPr>
                <a:spLocks/>
              </p:cNvSpPr>
              <p:nvPr/>
            </p:nvSpPr>
            <p:spPr bwMode="auto">
              <a:xfrm>
                <a:off x="711" y="2117"/>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7499" name="Freeform 753"/>
              <p:cNvSpPr>
                <a:spLocks/>
              </p:cNvSpPr>
              <p:nvPr/>
            </p:nvSpPr>
            <p:spPr bwMode="auto">
              <a:xfrm>
                <a:off x="765" y="2149"/>
                <a:ext cx="5" cy="11"/>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57500" name="Rectangle 754"/>
              <p:cNvSpPr>
                <a:spLocks noChangeArrowheads="1"/>
              </p:cNvSpPr>
              <p:nvPr/>
            </p:nvSpPr>
            <p:spPr bwMode="auto">
              <a:xfrm>
                <a:off x="679" y="2192"/>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7501" name="Rectangle 755"/>
              <p:cNvSpPr>
                <a:spLocks noChangeArrowheads="1"/>
              </p:cNvSpPr>
              <p:nvPr/>
            </p:nvSpPr>
            <p:spPr bwMode="auto">
              <a:xfrm>
                <a:off x="722" y="2213"/>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7502" name="Freeform 756"/>
              <p:cNvSpPr>
                <a:spLocks/>
              </p:cNvSpPr>
              <p:nvPr/>
            </p:nvSpPr>
            <p:spPr bwMode="auto">
              <a:xfrm>
                <a:off x="2720" y="2138"/>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7503" name="Freeform 757"/>
              <p:cNvSpPr>
                <a:spLocks/>
              </p:cNvSpPr>
              <p:nvPr/>
            </p:nvSpPr>
            <p:spPr bwMode="auto">
              <a:xfrm>
                <a:off x="2725" y="2165"/>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7504" name="Rectangle 758"/>
              <p:cNvSpPr>
                <a:spLocks noChangeArrowheads="1"/>
              </p:cNvSpPr>
              <p:nvPr/>
            </p:nvSpPr>
            <p:spPr bwMode="auto">
              <a:xfrm>
                <a:off x="2569" y="216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505" name="Freeform 759"/>
              <p:cNvSpPr>
                <a:spLocks/>
              </p:cNvSpPr>
              <p:nvPr/>
            </p:nvSpPr>
            <p:spPr bwMode="auto">
              <a:xfrm>
                <a:off x="2504" y="2138"/>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7506" name="Freeform 760"/>
              <p:cNvSpPr>
                <a:spLocks/>
              </p:cNvSpPr>
              <p:nvPr/>
            </p:nvSpPr>
            <p:spPr bwMode="auto">
              <a:xfrm>
                <a:off x="2558" y="2165"/>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7507" name="Freeform 761"/>
              <p:cNvSpPr>
                <a:spLocks/>
              </p:cNvSpPr>
              <p:nvPr/>
            </p:nvSpPr>
            <p:spPr bwMode="auto">
              <a:xfrm>
                <a:off x="2456" y="2627"/>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7508" name="Freeform 762"/>
              <p:cNvSpPr>
                <a:spLocks/>
              </p:cNvSpPr>
              <p:nvPr/>
            </p:nvSpPr>
            <p:spPr bwMode="auto">
              <a:xfrm>
                <a:off x="2461" y="2660"/>
                <a:ext cx="11" cy="10"/>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57509" name="Rectangle 763"/>
              <p:cNvSpPr>
                <a:spLocks noChangeArrowheads="1"/>
              </p:cNvSpPr>
              <p:nvPr/>
            </p:nvSpPr>
            <p:spPr bwMode="auto">
              <a:xfrm>
                <a:off x="2246" y="2660"/>
                <a:ext cx="215"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510" name="Freeform 764"/>
              <p:cNvSpPr>
                <a:spLocks/>
              </p:cNvSpPr>
              <p:nvPr/>
            </p:nvSpPr>
            <p:spPr bwMode="auto">
              <a:xfrm>
                <a:off x="2235" y="2660"/>
                <a:ext cx="11" cy="10"/>
              </a:xfrm>
              <a:custGeom>
                <a:avLst/>
                <a:gdLst>
                  <a:gd name="T0" fmla="*/ 11 w 11"/>
                  <a:gd name="T1" fmla="*/ 0 h 10"/>
                  <a:gd name="T2" fmla="*/ 5 w 11"/>
                  <a:gd name="T3" fmla="*/ 0 h 10"/>
                  <a:gd name="T4" fmla="*/ 5 w 11"/>
                  <a:gd name="T5" fmla="*/ 0 h 10"/>
                  <a:gd name="T6" fmla="*/ 0 w 11"/>
                  <a:gd name="T7" fmla="*/ 0 h 10"/>
                  <a:gd name="T8" fmla="*/ 0 w 11"/>
                  <a:gd name="T9" fmla="*/ 5 h 10"/>
                  <a:gd name="T10" fmla="*/ 0 w 11"/>
                  <a:gd name="T11" fmla="*/ 5 h 10"/>
                  <a:gd name="T12" fmla="*/ 5 w 11"/>
                  <a:gd name="T13" fmla="*/ 10 h 10"/>
                  <a:gd name="T14" fmla="*/ 5 w 11"/>
                  <a:gd name="T15" fmla="*/ 10 h 10"/>
                  <a:gd name="T16" fmla="*/ 11 w 11"/>
                  <a:gd name="T17" fmla="*/ 10 h 10"/>
                  <a:gd name="T18" fmla="*/ 11 w 11"/>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11" y="0"/>
                    </a:moveTo>
                    <a:lnTo>
                      <a:pt x="5" y="0"/>
                    </a:lnTo>
                    <a:lnTo>
                      <a:pt x="0" y="0"/>
                    </a:lnTo>
                    <a:lnTo>
                      <a:pt x="0" y="5"/>
                    </a:lnTo>
                    <a:lnTo>
                      <a:pt x="5" y="10"/>
                    </a:lnTo>
                    <a:lnTo>
                      <a:pt x="11" y="10"/>
                    </a:lnTo>
                    <a:lnTo>
                      <a:pt x="11" y="0"/>
                    </a:lnTo>
                    <a:close/>
                  </a:path>
                </a:pathLst>
              </a:custGeom>
              <a:solidFill>
                <a:srgbClr val="000000"/>
              </a:solidFill>
              <a:ln w="9525">
                <a:noFill/>
                <a:round/>
                <a:headEnd/>
                <a:tailEnd/>
              </a:ln>
            </p:spPr>
            <p:txBody>
              <a:bodyPr/>
              <a:lstStyle/>
              <a:p>
                <a:endParaRPr lang="en-US"/>
              </a:p>
            </p:txBody>
          </p:sp>
          <p:sp>
            <p:nvSpPr>
              <p:cNvPr id="57511" name="Freeform 765"/>
              <p:cNvSpPr>
                <a:spLocks/>
              </p:cNvSpPr>
              <p:nvPr/>
            </p:nvSpPr>
            <p:spPr bwMode="auto">
              <a:xfrm>
                <a:off x="2208"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7512" name="Freeform 766"/>
              <p:cNvSpPr>
                <a:spLocks/>
              </p:cNvSpPr>
              <p:nvPr/>
            </p:nvSpPr>
            <p:spPr bwMode="auto">
              <a:xfrm>
                <a:off x="2235" y="2552"/>
                <a:ext cx="16" cy="6"/>
              </a:xfrm>
              <a:custGeom>
                <a:avLst/>
                <a:gdLst>
                  <a:gd name="T0" fmla="*/ 16 w 16"/>
                  <a:gd name="T1" fmla="*/ 6 h 6"/>
                  <a:gd name="T2" fmla="*/ 16 w 16"/>
                  <a:gd name="T3" fmla="*/ 6 h 6"/>
                  <a:gd name="T4" fmla="*/ 16 w 16"/>
                  <a:gd name="T5" fmla="*/ 6 h 6"/>
                  <a:gd name="T6" fmla="*/ 11 w 16"/>
                  <a:gd name="T7" fmla="*/ 0 h 6"/>
                  <a:gd name="T8" fmla="*/ 11 w 16"/>
                  <a:gd name="T9" fmla="*/ 0 h 6"/>
                  <a:gd name="T10" fmla="*/ 5 w 16"/>
                  <a:gd name="T11" fmla="*/ 0 h 6"/>
                  <a:gd name="T12" fmla="*/ 5 w 16"/>
                  <a:gd name="T13" fmla="*/ 6 h 6"/>
                  <a:gd name="T14" fmla="*/ 5 w 16"/>
                  <a:gd name="T15" fmla="*/ 6 h 6"/>
                  <a:gd name="T16" fmla="*/ 0 w 16"/>
                  <a:gd name="T17" fmla="*/ 6 h 6"/>
                  <a:gd name="T18" fmla="*/ 16 w 16"/>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6"/>
                  <a:gd name="T32" fmla="*/ 16 w 1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6">
                    <a:moveTo>
                      <a:pt x="16" y="6"/>
                    </a:moveTo>
                    <a:lnTo>
                      <a:pt x="16" y="6"/>
                    </a:lnTo>
                    <a:lnTo>
                      <a:pt x="11" y="0"/>
                    </a:lnTo>
                    <a:lnTo>
                      <a:pt x="5" y="0"/>
                    </a:lnTo>
                    <a:lnTo>
                      <a:pt x="5" y="6"/>
                    </a:lnTo>
                    <a:lnTo>
                      <a:pt x="0" y="6"/>
                    </a:lnTo>
                    <a:lnTo>
                      <a:pt x="16" y="6"/>
                    </a:lnTo>
                    <a:close/>
                  </a:path>
                </a:pathLst>
              </a:custGeom>
              <a:solidFill>
                <a:srgbClr val="000000"/>
              </a:solidFill>
              <a:ln w="9525">
                <a:noFill/>
                <a:round/>
                <a:headEnd/>
                <a:tailEnd/>
              </a:ln>
            </p:spPr>
            <p:txBody>
              <a:bodyPr/>
              <a:lstStyle/>
              <a:p>
                <a:endParaRPr lang="en-US"/>
              </a:p>
            </p:txBody>
          </p:sp>
          <p:sp>
            <p:nvSpPr>
              <p:cNvPr id="57513" name="Rectangle 767"/>
              <p:cNvSpPr>
                <a:spLocks noChangeArrowheads="1"/>
              </p:cNvSpPr>
              <p:nvPr/>
            </p:nvSpPr>
            <p:spPr bwMode="auto">
              <a:xfrm>
                <a:off x="2235" y="2558"/>
                <a:ext cx="16" cy="10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514" name="Freeform 768"/>
              <p:cNvSpPr>
                <a:spLocks/>
              </p:cNvSpPr>
              <p:nvPr/>
            </p:nvSpPr>
            <p:spPr bwMode="auto">
              <a:xfrm>
                <a:off x="2235" y="2665"/>
                <a:ext cx="16" cy="5"/>
              </a:xfrm>
              <a:custGeom>
                <a:avLst/>
                <a:gdLst>
                  <a:gd name="T0" fmla="*/ 0 w 16"/>
                  <a:gd name="T1" fmla="*/ 0 h 5"/>
                  <a:gd name="T2" fmla="*/ 5 w 16"/>
                  <a:gd name="T3" fmla="*/ 0 h 5"/>
                  <a:gd name="T4" fmla="*/ 5 w 16"/>
                  <a:gd name="T5" fmla="*/ 5 h 5"/>
                  <a:gd name="T6" fmla="*/ 5 w 16"/>
                  <a:gd name="T7" fmla="*/ 5 h 5"/>
                  <a:gd name="T8" fmla="*/ 11 w 16"/>
                  <a:gd name="T9" fmla="*/ 5 h 5"/>
                  <a:gd name="T10" fmla="*/ 11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1"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57515" name="Line 769"/>
              <p:cNvSpPr>
                <a:spLocks noChangeShapeType="1"/>
              </p:cNvSpPr>
              <p:nvPr/>
            </p:nvSpPr>
            <p:spPr bwMode="auto">
              <a:xfrm>
                <a:off x="3032" y="2262"/>
                <a:ext cx="1" cy="274"/>
              </a:xfrm>
              <a:prstGeom prst="line">
                <a:avLst/>
              </a:prstGeom>
              <a:noFill/>
              <a:ln w="0">
                <a:solidFill>
                  <a:srgbClr val="000000"/>
                </a:solidFill>
                <a:round/>
                <a:headEnd/>
                <a:tailEnd/>
              </a:ln>
            </p:spPr>
            <p:txBody>
              <a:bodyPr/>
              <a:lstStyle/>
              <a:p>
                <a:endParaRPr lang="en-US"/>
              </a:p>
            </p:txBody>
          </p:sp>
          <p:sp>
            <p:nvSpPr>
              <p:cNvPr id="57516" name="Freeform 770"/>
              <p:cNvSpPr>
                <a:spLocks/>
              </p:cNvSpPr>
              <p:nvPr/>
            </p:nvSpPr>
            <p:spPr bwMode="auto">
              <a:xfrm>
                <a:off x="3010" y="2262"/>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7517" name="Freeform 771"/>
              <p:cNvSpPr>
                <a:spLocks/>
              </p:cNvSpPr>
              <p:nvPr/>
            </p:nvSpPr>
            <p:spPr bwMode="auto">
              <a:xfrm>
                <a:off x="3010" y="2493"/>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7518" name="Line 772"/>
              <p:cNvSpPr>
                <a:spLocks noChangeShapeType="1"/>
              </p:cNvSpPr>
              <p:nvPr/>
            </p:nvSpPr>
            <p:spPr bwMode="auto">
              <a:xfrm flipH="1">
                <a:off x="679" y="1504"/>
                <a:ext cx="210" cy="1"/>
              </a:xfrm>
              <a:prstGeom prst="line">
                <a:avLst/>
              </a:prstGeom>
              <a:noFill/>
              <a:ln w="0">
                <a:solidFill>
                  <a:srgbClr val="000000"/>
                </a:solidFill>
                <a:round/>
                <a:headEnd/>
                <a:tailEnd/>
              </a:ln>
            </p:spPr>
            <p:txBody>
              <a:bodyPr/>
              <a:lstStyle/>
              <a:p>
                <a:endParaRPr lang="en-US"/>
              </a:p>
            </p:txBody>
          </p:sp>
          <p:sp>
            <p:nvSpPr>
              <p:cNvPr id="57519" name="Freeform 773"/>
              <p:cNvSpPr>
                <a:spLocks/>
              </p:cNvSpPr>
              <p:nvPr/>
            </p:nvSpPr>
            <p:spPr bwMode="auto">
              <a:xfrm>
                <a:off x="845" y="1482"/>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7520" name="Freeform 774"/>
              <p:cNvSpPr>
                <a:spLocks/>
              </p:cNvSpPr>
              <p:nvPr/>
            </p:nvSpPr>
            <p:spPr bwMode="auto">
              <a:xfrm>
                <a:off x="679" y="1482"/>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7521" name="Rectangle 775"/>
              <p:cNvSpPr>
                <a:spLocks noChangeArrowheads="1"/>
              </p:cNvSpPr>
              <p:nvPr/>
            </p:nvSpPr>
            <p:spPr bwMode="auto">
              <a:xfrm>
                <a:off x="1454" y="1138"/>
                <a:ext cx="754" cy="747"/>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7522" name="Rectangle 776"/>
              <p:cNvSpPr>
                <a:spLocks noChangeArrowheads="1"/>
              </p:cNvSpPr>
              <p:nvPr/>
            </p:nvSpPr>
            <p:spPr bwMode="auto">
              <a:xfrm>
                <a:off x="1427" y="1176"/>
                <a:ext cx="759" cy="747"/>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7523" name="Rectangle 777"/>
              <p:cNvSpPr>
                <a:spLocks noChangeArrowheads="1"/>
              </p:cNvSpPr>
              <p:nvPr/>
            </p:nvSpPr>
            <p:spPr bwMode="auto">
              <a:xfrm>
                <a:off x="1400" y="1208"/>
                <a:ext cx="760"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7524" name="Rectangle 778"/>
              <p:cNvSpPr>
                <a:spLocks noChangeArrowheads="1"/>
              </p:cNvSpPr>
              <p:nvPr/>
            </p:nvSpPr>
            <p:spPr bwMode="auto">
              <a:xfrm>
                <a:off x="1379" y="124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7525" name="Rectangle 779"/>
              <p:cNvSpPr>
                <a:spLocks noChangeArrowheads="1"/>
              </p:cNvSpPr>
              <p:nvPr/>
            </p:nvSpPr>
            <p:spPr bwMode="auto">
              <a:xfrm>
                <a:off x="1352" y="1283"/>
                <a:ext cx="754" cy="748"/>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7526" name="Rectangle 780"/>
              <p:cNvSpPr>
                <a:spLocks noChangeArrowheads="1"/>
              </p:cNvSpPr>
              <p:nvPr/>
            </p:nvSpPr>
            <p:spPr bwMode="auto">
              <a:xfrm>
                <a:off x="1330" y="131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7527" name="Rectangle 781"/>
              <p:cNvSpPr>
                <a:spLocks noChangeArrowheads="1"/>
              </p:cNvSpPr>
              <p:nvPr/>
            </p:nvSpPr>
            <p:spPr bwMode="auto">
              <a:xfrm>
                <a:off x="1303" y="1348"/>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7528" name="Rectangle 782"/>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7529" name="Rectangle 783"/>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7530" name="Rectangle 784"/>
              <p:cNvSpPr>
                <a:spLocks noChangeArrowheads="1"/>
              </p:cNvSpPr>
              <p:nvPr/>
            </p:nvSpPr>
            <p:spPr bwMode="auto">
              <a:xfrm>
                <a:off x="1492" y="1477"/>
                <a:ext cx="394" cy="140"/>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57531" name="Rectangle 785"/>
              <p:cNvSpPr>
                <a:spLocks noChangeArrowheads="1"/>
              </p:cNvSpPr>
              <p:nvPr/>
            </p:nvSpPr>
            <p:spPr bwMode="auto">
              <a:xfrm>
                <a:off x="1459" y="1590"/>
                <a:ext cx="464" cy="140"/>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57532" name="Rectangle 786"/>
              <p:cNvSpPr>
                <a:spLocks noChangeArrowheads="1"/>
              </p:cNvSpPr>
              <p:nvPr/>
            </p:nvSpPr>
            <p:spPr bwMode="auto">
              <a:xfrm>
                <a:off x="1422" y="1880"/>
                <a:ext cx="124"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L1</a:t>
                </a:r>
                <a:endParaRPr lang="en-US" sz="1800">
                  <a:solidFill>
                    <a:srgbClr val="000000"/>
                  </a:solidFill>
                </a:endParaRPr>
              </a:p>
            </p:txBody>
          </p:sp>
          <p:sp>
            <p:nvSpPr>
              <p:cNvPr id="57533" name="Rectangle 787"/>
              <p:cNvSpPr>
                <a:spLocks noChangeArrowheads="1"/>
              </p:cNvSpPr>
              <p:nvPr/>
            </p:nvSpPr>
            <p:spPr bwMode="auto">
              <a:xfrm>
                <a:off x="1346" y="1939"/>
                <a:ext cx="291"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P-Cache</a:t>
                </a:r>
                <a:endParaRPr lang="en-US" sz="1800">
                  <a:solidFill>
                    <a:srgbClr val="000000"/>
                  </a:solidFill>
                </a:endParaRPr>
              </a:p>
            </p:txBody>
          </p:sp>
          <p:sp>
            <p:nvSpPr>
              <p:cNvPr id="57534" name="Rectangle 788"/>
              <p:cNvSpPr>
                <a:spLocks noChangeArrowheads="1"/>
              </p:cNvSpPr>
              <p:nvPr/>
            </p:nvSpPr>
            <p:spPr bwMode="auto">
              <a:xfrm>
                <a:off x="1804" y="1885"/>
                <a:ext cx="108"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L1</a:t>
                </a:r>
                <a:endParaRPr lang="en-US" sz="1800">
                  <a:solidFill>
                    <a:srgbClr val="000000"/>
                  </a:solidFill>
                </a:endParaRPr>
              </a:p>
            </p:txBody>
          </p:sp>
          <p:sp>
            <p:nvSpPr>
              <p:cNvPr id="57535" name="Rectangle 789"/>
              <p:cNvSpPr>
                <a:spLocks noChangeArrowheads="1"/>
              </p:cNvSpPr>
              <p:nvPr/>
            </p:nvSpPr>
            <p:spPr bwMode="auto">
              <a:xfrm>
                <a:off x="1723" y="1944"/>
                <a:ext cx="297"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D-Cache</a:t>
                </a:r>
                <a:endParaRPr lang="en-US" sz="1800">
                  <a:solidFill>
                    <a:srgbClr val="000000"/>
                  </a:solidFill>
                </a:endParaRPr>
              </a:p>
            </p:txBody>
          </p:sp>
          <p:sp>
            <p:nvSpPr>
              <p:cNvPr id="57536" name="Rectangle 790"/>
              <p:cNvSpPr>
                <a:spLocks noChangeArrowheads="1"/>
              </p:cNvSpPr>
              <p:nvPr/>
            </p:nvSpPr>
            <p:spPr bwMode="auto">
              <a:xfrm>
                <a:off x="1513" y="2047"/>
                <a:ext cx="323"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L2 Cache</a:t>
                </a:r>
                <a:endParaRPr lang="en-US" sz="1800">
                  <a:solidFill>
                    <a:srgbClr val="000000"/>
                  </a:solidFill>
                </a:endParaRPr>
              </a:p>
            </p:txBody>
          </p:sp>
          <p:sp>
            <p:nvSpPr>
              <p:cNvPr id="57537" name="Line 791"/>
              <p:cNvSpPr>
                <a:spLocks noChangeShapeType="1"/>
              </p:cNvSpPr>
              <p:nvPr/>
            </p:nvSpPr>
            <p:spPr bwMode="auto">
              <a:xfrm>
                <a:off x="1271" y="1859"/>
                <a:ext cx="754" cy="1"/>
              </a:xfrm>
              <a:prstGeom prst="line">
                <a:avLst/>
              </a:prstGeom>
              <a:noFill/>
              <a:ln w="0">
                <a:solidFill>
                  <a:srgbClr val="24211D"/>
                </a:solidFill>
                <a:round/>
                <a:headEnd/>
                <a:tailEnd/>
              </a:ln>
            </p:spPr>
            <p:txBody>
              <a:bodyPr/>
              <a:lstStyle/>
              <a:p>
                <a:endParaRPr lang="en-US"/>
              </a:p>
            </p:txBody>
          </p:sp>
          <p:sp>
            <p:nvSpPr>
              <p:cNvPr id="57538" name="Line 792"/>
              <p:cNvSpPr>
                <a:spLocks noChangeShapeType="1"/>
              </p:cNvSpPr>
              <p:nvPr/>
            </p:nvSpPr>
            <p:spPr bwMode="auto">
              <a:xfrm>
                <a:off x="1271" y="2031"/>
                <a:ext cx="754" cy="1"/>
              </a:xfrm>
              <a:prstGeom prst="line">
                <a:avLst/>
              </a:prstGeom>
              <a:noFill/>
              <a:ln w="0">
                <a:solidFill>
                  <a:srgbClr val="24211D"/>
                </a:solidFill>
                <a:round/>
                <a:headEnd/>
                <a:tailEnd/>
              </a:ln>
            </p:spPr>
            <p:txBody>
              <a:bodyPr/>
              <a:lstStyle/>
              <a:p>
                <a:endParaRPr lang="en-US"/>
              </a:p>
            </p:txBody>
          </p:sp>
          <p:sp>
            <p:nvSpPr>
              <p:cNvPr id="57539" name="Line 793"/>
              <p:cNvSpPr>
                <a:spLocks noChangeShapeType="1"/>
              </p:cNvSpPr>
              <p:nvPr/>
            </p:nvSpPr>
            <p:spPr bwMode="auto">
              <a:xfrm>
                <a:off x="1648" y="1859"/>
                <a:ext cx="1" cy="172"/>
              </a:xfrm>
              <a:prstGeom prst="line">
                <a:avLst/>
              </a:prstGeom>
              <a:noFill/>
              <a:ln w="0">
                <a:solidFill>
                  <a:srgbClr val="24211D"/>
                </a:solidFill>
                <a:round/>
                <a:headEnd/>
                <a:tailEnd/>
              </a:ln>
            </p:spPr>
            <p:txBody>
              <a:bodyPr/>
              <a:lstStyle/>
              <a:p>
                <a:endParaRPr lang="en-US"/>
              </a:p>
            </p:txBody>
          </p:sp>
          <p:sp>
            <p:nvSpPr>
              <p:cNvPr id="57540" name="Freeform 794"/>
              <p:cNvSpPr>
                <a:spLocks/>
              </p:cNvSpPr>
              <p:nvPr/>
            </p:nvSpPr>
            <p:spPr bwMode="auto">
              <a:xfrm>
                <a:off x="1869" y="794"/>
                <a:ext cx="37" cy="16"/>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57541" name="Rectangle 795"/>
              <p:cNvSpPr>
                <a:spLocks noChangeArrowheads="1"/>
              </p:cNvSpPr>
              <p:nvPr/>
            </p:nvSpPr>
            <p:spPr bwMode="auto">
              <a:xfrm>
                <a:off x="1869" y="810"/>
                <a:ext cx="37" cy="22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542" name="Freeform 796"/>
              <p:cNvSpPr>
                <a:spLocks/>
              </p:cNvSpPr>
              <p:nvPr/>
            </p:nvSpPr>
            <p:spPr bwMode="auto">
              <a:xfrm>
                <a:off x="1842" y="1031"/>
                <a:ext cx="91" cy="91"/>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57543" name="Freeform 797"/>
              <p:cNvSpPr>
                <a:spLocks/>
              </p:cNvSpPr>
              <p:nvPr/>
            </p:nvSpPr>
            <p:spPr bwMode="auto">
              <a:xfrm>
                <a:off x="1869" y="1031"/>
                <a:ext cx="37" cy="21"/>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57544" name="Freeform 798"/>
              <p:cNvSpPr>
                <a:spLocks/>
              </p:cNvSpPr>
              <p:nvPr/>
            </p:nvSpPr>
            <p:spPr bwMode="auto">
              <a:xfrm>
                <a:off x="1890" y="794"/>
                <a:ext cx="16" cy="32"/>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57545" name="Rectangle 799"/>
              <p:cNvSpPr>
                <a:spLocks noChangeArrowheads="1"/>
              </p:cNvSpPr>
              <p:nvPr/>
            </p:nvSpPr>
            <p:spPr bwMode="auto">
              <a:xfrm>
                <a:off x="1815" y="794"/>
                <a:ext cx="75" cy="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546" name="Freeform 800"/>
              <p:cNvSpPr>
                <a:spLocks/>
              </p:cNvSpPr>
              <p:nvPr/>
            </p:nvSpPr>
            <p:spPr bwMode="auto">
              <a:xfrm>
                <a:off x="1723" y="762"/>
                <a:ext cx="97" cy="96"/>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57547" name="Freeform 801"/>
              <p:cNvSpPr>
                <a:spLocks/>
              </p:cNvSpPr>
              <p:nvPr/>
            </p:nvSpPr>
            <p:spPr bwMode="auto">
              <a:xfrm>
                <a:off x="1799" y="794"/>
                <a:ext cx="16" cy="32"/>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57548" name="Rectangle 802"/>
              <p:cNvSpPr>
                <a:spLocks noChangeArrowheads="1"/>
              </p:cNvSpPr>
              <p:nvPr/>
            </p:nvSpPr>
            <p:spPr bwMode="auto">
              <a:xfrm>
                <a:off x="2795" y="767"/>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7549" name="Freeform 803"/>
              <p:cNvSpPr>
                <a:spLocks/>
              </p:cNvSpPr>
              <p:nvPr/>
            </p:nvSpPr>
            <p:spPr bwMode="auto">
              <a:xfrm>
                <a:off x="2720" y="805"/>
                <a:ext cx="70" cy="70"/>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57550" name="Freeform 804"/>
              <p:cNvSpPr>
                <a:spLocks/>
              </p:cNvSpPr>
              <p:nvPr/>
            </p:nvSpPr>
            <p:spPr bwMode="auto">
              <a:xfrm>
                <a:off x="2725" y="832"/>
                <a:ext cx="5" cy="16"/>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7551" name="Rectangle 805"/>
              <p:cNvSpPr>
                <a:spLocks noChangeArrowheads="1"/>
              </p:cNvSpPr>
              <p:nvPr/>
            </p:nvSpPr>
            <p:spPr bwMode="auto">
              <a:xfrm>
                <a:off x="2569" y="83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552" name="Freeform 806"/>
              <p:cNvSpPr>
                <a:spLocks/>
              </p:cNvSpPr>
              <p:nvPr/>
            </p:nvSpPr>
            <p:spPr bwMode="auto">
              <a:xfrm>
                <a:off x="2504" y="805"/>
                <a:ext cx="70" cy="70"/>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57553" name="Freeform 807"/>
              <p:cNvSpPr>
                <a:spLocks/>
              </p:cNvSpPr>
              <p:nvPr/>
            </p:nvSpPr>
            <p:spPr bwMode="auto">
              <a:xfrm>
                <a:off x="2558" y="832"/>
                <a:ext cx="11" cy="16"/>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7554" name="Rectangle 808"/>
              <p:cNvSpPr>
                <a:spLocks noChangeArrowheads="1"/>
              </p:cNvSpPr>
              <p:nvPr/>
            </p:nvSpPr>
            <p:spPr bwMode="auto">
              <a:xfrm>
                <a:off x="97" y="2359"/>
                <a:ext cx="522" cy="129"/>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7555" name="Rectangle 809"/>
              <p:cNvSpPr>
                <a:spLocks noChangeArrowheads="1"/>
              </p:cNvSpPr>
              <p:nvPr/>
            </p:nvSpPr>
            <p:spPr bwMode="auto">
              <a:xfrm>
                <a:off x="194" y="2375"/>
                <a:ext cx="431" cy="11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HyperLink</a:t>
                </a:r>
                <a:endParaRPr lang="en-US" sz="1800">
                  <a:solidFill>
                    <a:srgbClr val="000000"/>
                  </a:solidFill>
                </a:endParaRPr>
              </a:p>
            </p:txBody>
          </p:sp>
          <p:sp>
            <p:nvSpPr>
              <p:cNvPr id="57556" name="Line 810"/>
              <p:cNvSpPr>
                <a:spLocks noChangeShapeType="1"/>
              </p:cNvSpPr>
              <p:nvPr/>
            </p:nvSpPr>
            <p:spPr bwMode="auto">
              <a:xfrm flipH="1">
                <a:off x="11" y="2316"/>
                <a:ext cx="113" cy="107"/>
              </a:xfrm>
              <a:prstGeom prst="line">
                <a:avLst/>
              </a:prstGeom>
              <a:noFill/>
              <a:ln w="6" cap="rnd">
                <a:solidFill>
                  <a:srgbClr val="24211D"/>
                </a:solidFill>
                <a:round/>
                <a:headEnd/>
                <a:tailEnd/>
              </a:ln>
            </p:spPr>
            <p:txBody>
              <a:bodyPr/>
              <a:lstStyle/>
              <a:p>
                <a:endParaRPr lang="en-US"/>
              </a:p>
            </p:txBody>
          </p:sp>
          <p:sp>
            <p:nvSpPr>
              <p:cNvPr id="57557" name="Line 811"/>
              <p:cNvSpPr>
                <a:spLocks noChangeShapeType="1"/>
              </p:cNvSpPr>
              <p:nvPr/>
            </p:nvSpPr>
            <p:spPr bwMode="auto">
              <a:xfrm flipH="1" flipV="1">
                <a:off x="11" y="2423"/>
                <a:ext cx="113" cy="102"/>
              </a:xfrm>
              <a:prstGeom prst="line">
                <a:avLst/>
              </a:prstGeom>
              <a:noFill/>
              <a:ln w="6" cap="rnd">
                <a:solidFill>
                  <a:srgbClr val="24211D"/>
                </a:solidFill>
                <a:round/>
                <a:headEnd/>
                <a:tailEnd/>
              </a:ln>
            </p:spPr>
            <p:txBody>
              <a:bodyPr/>
              <a:lstStyle/>
              <a:p>
                <a:endParaRPr lang="en-US"/>
              </a:p>
            </p:txBody>
          </p:sp>
          <p:sp>
            <p:nvSpPr>
              <p:cNvPr id="57558" name="Line 812"/>
              <p:cNvSpPr>
                <a:spLocks noChangeShapeType="1"/>
              </p:cNvSpPr>
              <p:nvPr/>
            </p:nvSpPr>
            <p:spPr bwMode="auto">
              <a:xfrm flipV="1">
                <a:off x="124" y="2321"/>
                <a:ext cx="1" cy="38"/>
              </a:xfrm>
              <a:prstGeom prst="line">
                <a:avLst/>
              </a:prstGeom>
              <a:noFill/>
              <a:ln w="6" cap="rnd">
                <a:solidFill>
                  <a:srgbClr val="24211D"/>
                </a:solidFill>
                <a:round/>
                <a:headEnd/>
                <a:tailEnd/>
              </a:ln>
            </p:spPr>
            <p:txBody>
              <a:bodyPr/>
              <a:lstStyle/>
              <a:p>
                <a:endParaRPr lang="en-US"/>
              </a:p>
            </p:txBody>
          </p:sp>
          <p:sp>
            <p:nvSpPr>
              <p:cNvPr id="57559" name="Line 813"/>
              <p:cNvSpPr>
                <a:spLocks noChangeShapeType="1"/>
              </p:cNvSpPr>
              <p:nvPr/>
            </p:nvSpPr>
            <p:spPr bwMode="auto">
              <a:xfrm flipV="1">
                <a:off x="124" y="2488"/>
                <a:ext cx="1" cy="37"/>
              </a:xfrm>
              <a:prstGeom prst="line">
                <a:avLst/>
              </a:prstGeom>
              <a:noFill/>
              <a:ln w="6" cap="rnd">
                <a:solidFill>
                  <a:srgbClr val="24211D"/>
                </a:solidFill>
                <a:round/>
                <a:headEnd/>
                <a:tailEnd/>
              </a:ln>
            </p:spPr>
            <p:txBody>
              <a:bodyPr/>
              <a:lstStyle/>
              <a:p>
                <a:endParaRPr lang="en-US"/>
              </a:p>
            </p:txBody>
          </p:sp>
          <p:sp>
            <p:nvSpPr>
              <p:cNvPr id="57560" name="Rectangle 814"/>
              <p:cNvSpPr>
                <a:spLocks noChangeArrowheads="1"/>
              </p:cNvSpPr>
              <p:nvPr/>
            </p:nvSpPr>
            <p:spPr bwMode="auto">
              <a:xfrm>
                <a:off x="619" y="2359"/>
                <a:ext cx="1874" cy="123"/>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7561" name="Line 815"/>
              <p:cNvSpPr>
                <a:spLocks noChangeShapeType="1"/>
              </p:cNvSpPr>
              <p:nvPr/>
            </p:nvSpPr>
            <p:spPr bwMode="auto">
              <a:xfrm flipH="1">
                <a:off x="1045" y="2359"/>
                <a:ext cx="1325" cy="1"/>
              </a:xfrm>
              <a:prstGeom prst="line">
                <a:avLst/>
              </a:prstGeom>
              <a:noFill/>
              <a:ln w="6" cap="rnd">
                <a:solidFill>
                  <a:srgbClr val="24211D"/>
                </a:solidFill>
                <a:round/>
                <a:headEnd/>
                <a:tailEnd/>
              </a:ln>
            </p:spPr>
            <p:txBody>
              <a:bodyPr/>
              <a:lstStyle/>
              <a:p>
                <a:endParaRPr lang="en-US"/>
              </a:p>
            </p:txBody>
          </p:sp>
          <p:sp>
            <p:nvSpPr>
              <p:cNvPr id="57562" name="Rectangle 816"/>
              <p:cNvSpPr>
                <a:spLocks noChangeArrowheads="1"/>
              </p:cNvSpPr>
              <p:nvPr/>
            </p:nvSpPr>
            <p:spPr bwMode="auto">
              <a:xfrm>
                <a:off x="2370" y="794"/>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7563" name="Rectangle 817"/>
              <p:cNvSpPr>
                <a:spLocks noChangeArrowheads="1"/>
              </p:cNvSpPr>
              <p:nvPr/>
            </p:nvSpPr>
            <p:spPr bwMode="auto">
              <a:xfrm>
                <a:off x="2370" y="799"/>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7564" name="Line 818"/>
              <p:cNvSpPr>
                <a:spLocks noChangeShapeType="1"/>
              </p:cNvSpPr>
              <p:nvPr/>
            </p:nvSpPr>
            <p:spPr bwMode="auto">
              <a:xfrm>
                <a:off x="2493" y="799"/>
                <a:ext cx="1" cy="1689"/>
              </a:xfrm>
              <a:prstGeom prst="line">
                <a:avLst/>
              </a:prstGeom>
              <a:noFill/>
              <a:ln w="6" cap="rnd">
                <a:solidFill>
                  <a:srgbClr val="24211D"/>
                </a:solidFill>
                <a:round/>
                <a:headEnd/>
                <a:tailEnd/>
              </a:ln>
            </p:spPr>
            <p:txBody>
              <a:bodyPr/>
              <a:lstStyle/>
              <a:p>
                <a:endParaRPr lang="en-US"/>
              </a:p>
            </p:txBody>
          </p:sp>
          <p:sp>
            <p:nvSpPr>
              <p:cNvPr id="57565" name="Line 819"/>
              <p:cNvSpPr>
                <a:spLocks noChangeShapeType="1"/>
              </p:cNvSpPr>
              <p:nvPr/>
            </p:nvSpPr>
            <p:spPr bwMode="auto">
              <a:xfrm>
                <a:off x="2364" y="799"/>
                <a:ext cx="1" cy="1560"/>
              </a:xfrm>
              <a:prstGeom prst="line">
                <a:avLst/>
              </a:prstGeom>
              <a:noFill/>
              <a:ln w="6" cap="rnd">
                <a:solidFill>
                  <a:srgbClr val="24211D"/>
                </a:solidFill>
                <a:round/>
                <a:headEnd/>
                <a:tailEnd/>
              </a:ln>
            </p:spPr>
            <p:txBody>
              <a:bodyPr/>
              <a:lstStyle/>
              <a:p>
                <a:endParaRPr lang="en-US"/>
              </a:p>
            </p:txBody>
          </p:sp>
          <p:sp>
            <p:nvSpPr>
              <p:cNvPr id="57566" name="Line 820"/>
              <p:cNvSpPr>
                <a:spLocks noChangeShapeType="1"/>
              </p:cNvSpPr>
              <p:nvPr/>
            </p:nvSpPr>
            <p:spPr bwMode="auto">
              <a:xfrm>
                <a:off x="2370" y="794"/>
                <a:ext cx="129" cy="1"/>
              </a:xfrm>
              <a:prstGeom prst="line">
                <a:avLst/>
              </a:prstGeom>
              <a:noFill/>
              <a:ln w="6" cap="rnd">
                <a:solidFill>
                  <a:srgbClr val="24211D"/>
                </a:solidFill>
                <a:round/>
                <a:headEnd/>
                <a:tailEnd/>
              </a:ln>
            </p:spPr>
            <p:txBody>
              <a:bodyPr/>
              <a:lstStyle/>
              <a:p>
                <a:endParaRPr lang="en-US"/>
              </a:p>
            </p:txBody>
          </p:sp>
        </p:grpSp>
        <p:sp>
          <p:nvSpPr>
            <p:cNvPr id="57360" name="Rectangle 822"/>
            <p:cNvSpPr>
              <a:spLocks noChangeArrowheads="1"/>
            </p:cNvSpPr>
            <p:nvPr/>
          </p:nvSpPr>
          <p:spPr bwMode="auto">
            <a:xfrm>
              <a:off x="916" y="923"/>
              <a:ext cx="123" cy="144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7361" name="Line 823"/>
            <p:cNvSpPr>
              <a:spLocks noChangeShapeType="1"/>
            </p:cNvSpPr>
            <p:nvPr/>
          </p:nvSpPr>
          <p:spPr bwMode="auto">
            <a:xfrm>
              <a:off x="1039" y="923"/>
              <a:ext cx="1" cy="1436"/>
            </a:xfrm>
            <a:prstGeom prst="line">
              <a:avLst/>
            </a:prstGeom>
            <a:noFill/>
            <a:ln w="6" cap="rnd">
              <a:solidFill>
                <a:srgbClr val="24211D"/>
              </a:solidFill>
              <a:round/>
              <a:headEnd/>
              <a:tailEnd/>
            </a:ln>
          </p:spPr>
          <p:txBody>
            <a:bodyPr/>
            <a:lstStyle/>
            <a:p>
              <a:endParaRPr lang="en-US"/>
            </a:p>
          </p:txBody>
        </p:sp>
        <p:sp>
          <p:nvSpPr>
            <p:cNvPr id="57362" name="Line 824"/>
            <p:cNvSpPr>
              <a:spLocks noChangeShapeType="1"/>
            </p:cNvSpPr>
            <p:nvPr/>
          </p:nvSpPr>
          <p:spPr bwMode="auto">
            <a:xfrm>
              <a:off x="910" y="923"/>
              <a:ext cx="1" cy="1436"/>
            </a:xfrm>
            <a:prstGeom prst="line">
              <a:avLst/>
            </a:prstGeom>
            <a:noFill/>
            <a:ln w="6" cap="rnd">
              <a:solidFill>
                <a:srgbClr val="24211D"/>
              </a:solidFill>
              <a:round/>
              <a:headEnd/>
              <a:tailEnd/>
            </a:ln>
          </p:spPr>
          <p:txBody>
            <a:bodyPr/>
            <a:lstStyle/>
            <a:p>
              <a:endParaRPr lang="en-US"/>
            </a:p>
          </p:txBody>
        </p:sp>
        <p:sp>
          <p:nvSpPr>
            <p:cNvPr id="57363" name="Line 825"/>
            <p:cNvSpPr>
              <a:spLocks noChangeShapeType="1"/>
            </p:cNvSpPr>
            <p:nvPr/>
          </p:nvSpPr>
          <p:spPr bwMode="auto">
            <a:xfrm>
              <a:off x="910" y="923"/>
              <a:ext cx="129" cy="1"/>
            </a:xfrm>
            <a:prstGeom prst="line">
              <a:avLst/>
            </a:prstGeom>
            <a:noFill/>
            <a:ln w="6" cap="rnd">
              <a:solidFill>
                <a:srgbClr val="24211D"/>
              </a:solidFill>
              <a:round/>
              <a:headEnd/>
              <a:tailEnd/>
            </a:ln>
          </p:spPr>
          <p:txBody>
            <a:bodyPr/>
            <a:lstStyle/>
            <a:p>
              <a:endParaRPr lang="en-US"/>
            </a:p>
          </p:txBody>
        </p:sp>
        <p:sp>
          <p:nvSpPr>
            <p:cNvPr id="57364" name="Rectangle 826"/>
            <p:cNvSpPr>
              <a:spLocks noChangeArrowheads="1"/>
            </p:cNvSpPr>
            <p:nvPr/>
          </p:nvSpPr>
          <p:spPr bwMode="auto">
            <a:xfrm>
              <a:off x="1432" y="2374"/>
              <a:ext cx="361"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57365" name="Line 827"/>
            <p:cNvSpPr>
              <a:spLocks noChangeShapeType="1"/>
            </p:cNvSpPr>
            <p:nvPr/>
          </p:nvSpPr>
          <p:spPr bwMode="auto">
            <a:xfrm flipH="1">
              <a:off x="124" y="2359"/>
              <a:ext cx="786" cy="1"/>
            </a:xfrm>
            <a:prstGeom prst="line">
              <a:avLst/>
            </a:prstGeom>
            <a:noFill/>
            <a:ln w="6" cap="rnd">
              <a:solidFill>
                <a:srgbClr val="24211D"/>
              </a:solidFill>
              <a:round/>
              <a:headEnd/>
              <a:tailEnd/>
            </a:ln>
          </p:spPr>
          <p:txBody>
            <a:bodyPr/>
            <a:lstStyle/>
            <a:p>
              <a:endParaRPr lang="en-US"/>
            </a:p>
          </p:txBody>
        </p:sp>
        <p:sp>
          <p:nvSpPr>
            <p:cNvPr id="57366" name="Line 828"/>
            <p:cNvSpPr>
              <a:spLocks noChangeShapeType="1"/>
            </p:cNvSpPr>
            <p:nvPr/>
          </p:nvSpPr>
          <p:spPr bwMode="auto">
            <a:xfrm flipH="1">
              <a:off x="124" y="2488"/>
              <a:ext cx="2369" cy="1"/>
            </a:xfrm>
            <a:prstGeom prst="line">
              <a:avLst/>
            </a:prstGeom>
            <a:noFill/>
            <a:ln w="6" cap="rnd">
              <a:solidFill>
                <a:srgbClr val="24211D"/>
              </a:solidFill>
              <a:round/>
              <a:headEnd/>
              <a:tailEnd/>
            </a:ln>
          </p:spPr>
          <p:txBody>
            <a:bodyPr/>
            <a:lstStyle/>
            <a:p>
              <a:endParaRPr lang="en-US"/>
            </a:p>
          </p:txBody>
        </p:sp>
      </p:gr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Left Arrow 839"/>
          <p:cNvSpPr>
            <a:spLocks noChangeArrowheads="1"/>
          </p:cNvSpPr>
          <p:nvPr/>
        </p:nvSpPr>
        <p:spPr bwMode="auto">
          <a:xfrm>
            <a:off x="20638" y="3589338"/>
            <a:ext cx="998537" cy="396875"/>
          </a:xfrm>
          <a:prstGeom prst="leftArrow">
            <a:avLst>
              <a:gd name="adj1" fmla="val 50000"/>
              <a:gd name="adj2" fmla="val 49924"/>
            </a:avLst>
          </a:prstGeom>
          <a:solidFill>
            <a:srgbClr val="FFFF00"/>
          </a:solidFill>
          <a:ln w="9525" algn="ctr">
            <a:noFill/>
            <a:round/>
            <a:headEnd/>
            <a:tailEnd/>
          </a:ln>
        </p:spPr>
        <p:txBody>
          <a:bodyPr/>
          <a:lstStyle/>
          <a:p>
            <a:pPr algn="l" eaLnBrk="0" hangingPunct="0"/>
            <a:endParaRPr lang="en-US" sz="1800">
              <a:solidFill>
                <a:srgbClr val="000000"/>
              </a:solidFill>
            </a:endParaRPr>
          </a:p>
        </p:txBody>
      </p:sp>
      <p:sp>
        <p:nvSpPr>
          <p:cNvPr id="58371" name="Rectangle 485"/>
          <p:cNvSpPr>
            <a:spLocks noChangeArrowheads="1"/>
          </p:cNvSpPr>
          <p:nvPr/>
        </p:nvSpPr>
        <p:spPr bwMode="auto">
          <a:xfrm>
            <a:off x="163513" y="3686175"/>
            <a:ext cx="806450" cy="198438"/>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8372" name="Rectangle 3"/>
          <p:cNvSpPr>
            <a:spLocks noGrp="1" noChangeArrowheads="1"/>
          </p:cNvSpPr>
          <p:nvPr>
            <p:ph type="title" idx="4294967295"/>
          </p:nvPr>
        </p:nvSpPr>
        <p:spPr>
          <a:xfrm>
            <a:off x="0" y="76200"/>
            <a:ext cx="8229600" cy="762000"/>
          </a:xfrm>
        </p:spPr>
        <p:txBody>
          <a:bodyPr/>
          <a:lstStyle/>
          <a:p>
            <a:pPr eaLnBrk="1" hangingPunct="1"/>
            <a:r>
              <a:rPr lang="en-US" b="0" smtClean="0"/>
              <a:t>HyperLink Bus</a:t>
            </a:r>
          </a:p>
        </p:txBody>
      </p:sp>
      <p:sp>
        <p:nvSpPr>
          <p:cNvPr id="58373" name="Rectangle 5"/>
          <p:cNvSpPr>
            <a:spLocks noGrp="1" noChangeArrowheads="1"/>
          </p:cNvSpPr>
          <p:nvPr>
            <p:ph type="body" sz="half" idx="4294967295"/>
          </p:nvPr>
        </p:nvSpPr>
        <p:spPr>
          <a:xfrm>
            <a:off x="5616575" y="3206750"/>
            <a:ext cx="3527425" cy="1638300"/>
          </a:xfrm>
        </p:spPr>
        <p:txBody>
          <a:bodyPr/>
          <a:lstStyle/>
          <a:p>
            <a:pPr marL="227013" indent="-227013" eaLnBrk="1" hangingPunct="1">
              <a:lnSpc>
                <a:spcPct val="80000"/>
              </a:lnSpc>
              <a:spcBef>
                <a:spcPct val="0"/>
              </a:spcBef>
              <a:spcAft>
                <a:spcPct val="10000"/>
              </a:spcAft>
            </a:pPr>
            <a:r>
              <a:rPr lang="en-US" sz="2000" smtClean="0"/>
              <a:t>Provides the capability to expand the C66x to include hardware acceleration or other auxiliary processors</a:t>
            </a:r>
          </a:p>
          <a:p>
            <a:pPr marL="227013" indent="-227013" eaLnBrk="1" hangingPunct="1">
              <a:lnSpc>
                <a:spcPct val="80000"/>
              </a:lnSpc>
              <a:spcBef>
                <a:spcPct val="0"/>
              </a:spcBef>
              <a:spcAft>
                <a:spcPct val="10000"/>
              </a:spcAft>
            </a:pPr>
            <a:r>
              <a:rPr lang="en-US" sz="2000" smtClean="0"/>
              <a:t>Four lanes with up to 12.5 Gbps per lane</a:t>
            </a:r>
          </a:p>
        </p:txBody>
      </p:sp>
      <p:sp>
        <p:nvSpPr>
          <p:cNvPr id="58374" name="AutoShape 6"/>
          <p:cNvSpPr>
            <a:spLocks noChangeArrowheads="1"/>
          </p:cNvSpPr>
          <p:nvPr/>
        </p:nvSpPr>
        <p:spPr bwMode="auto">
          <a:xfrm>
            <a:off x="5410200" y="3130550"/>
            <a:ext cx="3629025" cy="175260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latin typeface="Calibri" pitchFamily="34" charset="0"/>
            </a:endParaRPr>
          </a:p>
        </p:txBody>
      </p:sp>
      <p:sp>
        <p:nvSpPr>
          <p:cNvPr id="58375" name="Rectangle 14"/>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58376"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58377" name="Rectangle 19"/>
          <p:cNvSpPr>
            <a:spLocks noChangeArrowheads="1"/>
          </p:cNvSpPr>
          <p:nvPr/>
        </p:nvSpPr>
        <p:spPr bwMode="auto">
          <a:xfrm>
            <a:off x="5402263" y="230028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58378"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Memory Expansion</a:t>
            </a:r>
          </a:p>
        </p:txBody>
      </p:sp>
      <p:sp>
        <p:nvSpPr>
          <p:cNvPr id="58379" name="PPTShape_0"/>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58380" name="PPTShape_1"/>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CorePac &amp; Memory Subsystem</a:t>
            </a:r>
          </a:p>
        </p:txBody>
      </p:sp>
      <p:sp>
        <p:nvSpPr>
          <p:cNvPr id="58381" name="PPTShape_2"/>
          <p:cNvSpPr>
            <a:spLocks noChangeArrowheads="1"/>
          </p:cNvSpPr>
          <p:nvPr/>
        </p:nvSpPr>
        <p:spPr bwMode="auto">
          <a:xfrm>
            <a:off x="5400675" y="2027238"/>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58382" name="PPTShape_3"/>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58383" name="Group 421"/>
          <p:cNvGrpSpPr>
            <a:grpSpLocks noChangeAspect="1"/>
          </p:cNvGrpSpPr>
          <p:nvPr/>
        </p:nvGrpSpPr>
        <p:grpSpPr bwMode="auto">
          <a:xfrm>
            <a:off x="0" y="914400"/>
            <a:ext cx="5349875" cy="5440363"/>
            <a:chOff x="0" y="552"/>
            <a:chExt cx="3479" cy="3538"/>
          </a:xfrm>
        </p:grpSpPr>
        <p:sp>
          <p:nvSpPr>
            <p:cNvPr id="58384" name="AutoShape 418"/>
            <p:cNvSpPr>
              <a:spLocks noChangeAspect="1" noChangeArrowheads="1" noTextEdit="1"/>
            </p:cNvSpPr>
            <p:nvPr/>
          </p:nvSpPr>
          <p:spPr bwMode="auto">
            <a:xfrm>
              <a:off x="0" y="552"/>
              <a:ext cx="3479" cy="3538"/>
            </a:xfrm>
            <a:prstGeom prst="rect">
              <a:avLst/>
            </a:prstGeom>
            <a:noFill/>
            <a:ln w="9525">
              <a:noFill/>
              <a:miter lim="800000"/>
              <a:headEnd/>
              <a:tailEnd/>
            </a:ln>
          </p:spPr>
          <p:txBody>
            <a:bodyPr/>
            <a:lstStyle/>
            <a:p>
              <a:endParaRPr lang="en-US"/>
            </a:p>
          </p:txBody>
        </p:sp>
        <p:grpSp>
          <p:nvGrpSpPr>
            <p:cNvPr id="58385" name="Group 620"/>
            <p:cNvGrpSpPr>
              <a:grpSpLocks/>
            </p:cNvGrpSpPr>
            <p:nvPr/>
          </p:nvGrpSpPr>
          <p:grpSpPr bwMode="auto">
            <a:xfrm>
              <a:off x="162" y="563"/>
              <a:ext cx="3306" cy="3350"/>
              <a:chOff x="162" y="563"/>
              <a:chExt cx="3306" cy="3350"/>
            </a:xfrm>
          </p:grpSpPr>
          <p:sp>
            <p:nvSpPr>
              <p:cNvPr id="58594" name="Rectangle 420"/>
              <p:cNvSpPr>
                <a:spLocks noChangeArrowheads="1"/>
              </p:cNvSpPr>
              <p:nvPr/>
            </p:nvSpPr>
            <p:spPr bwMode="auto">
              <a:xfrm>
                <a:off x="162" y="563"/>
                <a:ext cx="3306" cy="3350"/>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58595" name="Rectangle 421"/>
              <p:cNvSpPr>
                <a:spLocks noChangeArrowheads="1"/>
              </p:cNvSpPr>
              <p:nvPr/>
            </p:nvSpPr>
            <p:spPr bwMode="auto">
              <a:xfrm>
                <a:off x="619" y="2912"/>
                <a:ext cx="1514" cy="99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8596" name="Rectangle 422"/>
              <p:cNvSpPr>
                <a:spLocks noChangeArrowheads="1"/>
              </p:cNvSpPr>
              <p:nvPr/>
            </p:nvSpPr>
            <p:spPr bwMode="auto">
              <a:xfrm>
                <a:off x="2655" y="568"/>
                <a:ext cx="808" cy="1764"/>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8597" name="Rectangle 423"/>
              <p:cNvSpPr>
                <a:spLocks noChangeArrowheads="1"/>
              </p:cNvSpPr>
              <p:nvPr/>
            </p:nvSpPr>
            <p:spPr bwMode="auto">
              <a:xfrm>
                <a:off x="1174" y="2208"/>
                <a:ext cx="1024"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1 to 8 Cores @ up to 1.25 GHz</a:t>
                </a:r>
                <a:endParaRPr lang="en-US" sz="1800">
                  <a:solidFill>
                    <a:srgbClr val="000000"/>
                  </a:solidFill>
                </a:endParaRPr>
              </a:p>
            </p:txBody>
          </p:sp>
          <p:sp>
            <p:nvSpPr>
              <p:cNvPr id="58598" name="Rectangle 424"/>
              <p:cNvSpPr>
                <a:spLocks noChangeArrowheads="1"/>
              </p:cNvSpPr>
              <p:nvPr/>
            </p:nvSpPr>
            <p:spPr bwMode="auto">
              <a:xfrm>
                <a:off x="2795" y="2095"/>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8599" name="Rectangle 425"/>
              <p:cNvSpPr>
                <a:spLocks noChangeArrowheads="1"/>
              </p:cNvSpPr>
              <p:nvPr/>
            </p:nvSpPr>
            <p:spPr bwMode="auto">
              <a:xfrm>
                <a:off x="2795" y="1654"/>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8600" name="Rectangle 426"/>
              <p:cNvSpPr>
                <a:spLocks noChangeArrowheads="1"/>
              </p:cNvSpPr>
              <p:nvPr/>
            </p:nvSpPr>
            <p:spPr bwMode="auto">
              <a:xfrm>
                <a:off x="1287" y="638"/>
                <a:ext cx="393" cy="371"/>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58601" name="Rectangle 427"/>
              <p:cNvSpPr>
                <a:spLocks noChangeArrowheads="1"/>
              </p:cNvSpPr>
              <p:nvPr/>
            </p:nvSpPr>
            <p:spPr bwMode="auto">
              <a:xfrm>
                <a:off x="1389" y="922"/>
                <a:ext cx="248"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58602" name="Rectangle 428"/>
              <p:cNvSpPr>
                <a:spLocks noChangeArrowheads="1"/>
              </p:cNvSpPr>
              <p:nvPr/>
            </p:nvSpPr>
            <p:spPr bwMode="auto">
              <a:xfrm>
                <a:off x="1352" y="681"/>
                <a:ext cx="269" cy="22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8603" name="Rectangle 429"/>
              <p:cNvSpPr>
                <a:spLocks noChangeArrowheads="1"/>
              </p:cNvSpPr>
              <p:nvPr/>
            </p:nvSpPr>
            <p:spPr bwMode="auto">
              <a:xfrm>
                <a:off x="1416" y="724"/>
                <a:ext cx="183"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58604" name="Rectangle 430"/>
              <p:cNvSpPr>
                <a:spLocks noChangeArrowheads="1"/>
              </p:cNvSpPr>
              <p:nvPr/>
            </p:nvSpPr>
            <p:spPr bwMode="auto">
              <a:xfrm>
                <a:off x="1400" y="788"/>
                <a:ext cx="221"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58605" name="Rectangle 431"/>
              <p:cNvSpPr>
                <a:spLocks noChangeArrowheads="1"/>
              </p:cNvSpPr>
              <p:nvPr/>
            </p:nvSpPr>
            <p:spPr bwMode="auto">
              <a:xfrm>
                <a:off x="318" y="719"/>
                <a:ext cx="425" cy="1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8606" name="Rectangle 432"/>
              <p:cNvSpPr>
                <a:spLocks noChangeArrowheads="1"/>
              </p:cNvSpPr>
              <p:nvPr/>
            </p:nvSpPr>
            <p:spPr bwMode="auto">
              <a:xfrm>
                <a:off x="436" y="739"/>
                <a:ext cx="248"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58607" name="Rectangle 433"/>
              <p:cNvSpPr>
                <a:spLocks noChangeArrowheads="1"/>
              </p:cNvSpPr>
              <p:nvPr/>
            </p:nvSpPr>
            <p:spPr bwMode="auto">
              <a:xfrm>
                <a:off x="355" y="804"/>
                <a:ext cx="41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58608" name="Rectangle 434"/>
              <p:cNvSpPr>
                <a:spLocks noChangeArrowheads="1"/>
              </p:cNvSpPr>
              <p:nvPr/>
            </p:nvSpPr>
            <p:spPr bwMode="auto">
              <a:xfrm>
                <a:off x="2795" y="1208"/>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8609" name="Rectangle 435"/>
              <p:cNvSpPr>
                <a:spLocks noChangeArrowheads="1"/>
              </p:cNvSpPr>
              <p:nvPr/>
            </p:nvSpPr>
            <p:spPr bwMode="auto">
              <a:xfrm>
                <a:off x="2795" y="988"/>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8610" name="Rectangle 436"/>
              <p:cNvSpPr>
                <a:spLocks noChangeArrowheads="1"/>
              </p:cNvSpPr>
              <p:nvPr/>
            </p:nvSpPr>
            <p:spPr bwMode="auto">
              <a:xfrm>
                <a:off x="2795" y="1875"/>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8611" name="Freeform 437"/>
              <p:cNvSpPr>
                <a:spLocks/>
              </p:cNvSpPr>
              <p:nvPr/>
            </p:nvSpPr>
            <p:spPr bwMode="auto">
              <a:xfrm>
                <a:off x="2720" y="1020"/>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8612" name="Freeform 438"/>
              <p:cNvSpPr>
                <a:spLocks/>
              </p:cNvSpPr>
              <p:nvPr/>
            </p:nvSpPr>
            <p:spPr bwMode="auto">
              <a:xfrm>
                <a:off x="2725" y="1052"/>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8613" name="Rectangle 439"/>
              <p:cNvSpPr>
                <a:spLocks noChangeArrowheads="1"/>
              </p:cNvSpPr>
              <p:nvPr/>
            </p:nvSpPr>
            <p:spPr bwMode="auto">
              <a:xfrm>
                <a:off x="2569" y="105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614" name="Freeform 440"/>
              <p:cNvSpPr>
                <a:spLocks/>
              </p:cNvSpPr>
              <p:nvPr/>
            </p:nvSpPr>
            <p:spPr bwMode="auto">
              <a:xfrm>
                <a:off x="2504" y="1020"/>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8615" name="Freeform 441"/>
              <p:cNvSpPr>
                <a:spLocks/>
              </p:cNvSpPr>
              <p:nvPr/>
            </p:nvSpPr>
            <p:spPr bwMode="auto">
              <a:xfrm>
                <a:off x="2558" y="1052"/>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8616" name="Rectangle 442"/>
              <p:cNvSpPr>
                <a:spLocks noChangeArrowheads="1"/>
              </p:cNvSpPr>
              <p:nvPr/>
            </p:nvSpPr>
            <p:spPr bwMode="auto">
              <a:xfrm>
                <a:off x="2709" y="578"/>
                <a:ext cx="700"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58617" name="Rectangle 443"/>
              <p:cNvSpPr>
                <a:spLocks noChangeArrowheads="1"/>
              </p:cNvSpPr>
              <p:nvPr/>
            </p:nvSpPr>
            <p:spPr bwMode="auto">
              <a:xfrm>
                <a:off x="2817" y="654"/>
                <a:ext cx="507"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58618" name="Freeform 444"/>
              <p:cNvSpPr>
                <a:spLocks/>
              </p:cNvSpPr>
              <p:nvPr/>
            </p:nvSpPr>
            <p:spPr bwMode="auto">
              <a:xfrm>
                <a:off x="2720" y="1246"/>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8619" name="Freeform 445"/>
              <p:cNvSpPr>
                <a:spLocks/>
              </p:cNvSpPr>
              <p:nvPr/>
            </p:nvSpPr>
            <p:spPr bwMode="auto">
              <a:xfrm>
                <a:off x="2725" y="1272"/>
                <a:ext cx="5" cy="17"/>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58620" name="Rectangle 446"/>
              <p:cNvSpPr>
                <a:spLocks noChangeArrowheads="1"/>
              </p:cNvSpPr>
              <p:nvPr/>
            </p:nvSpPr>
            <p:spPr bwMode="auto">
              <a:xfrm>
                <a:off x="2569" y="1272"/>
                <a:ext cx="156" cy="1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621" name="Freeform 447"/>
              <p:cNvSpPr>
                <a:spLocks/>
              </p:cNvSpPr>
              <p:nvPr/>
            </p:nvSpPr>
            <p:spPr bwMode="auto">
              <a:xfrm>
                <a:off x="2504" y="1246"/>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8622" name="Freeform 448"/>
              <p:cNvSpPr>
                <a:spLocks/>
              </p:cNvSpPr>
              <p:nvPr/>
            </p:nvSpPr>
            <p:spPr bwMode="auto">
              <a:xfrm>
                <a:off x="2558" y="1272"/>
                <a:ext cx="11" cy="17"/>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58623" name="Freeform 449"/>
              <p:cNvSpPr>
                <a:spLocks/>
              </p:cNvSpPr>
              <p:nvPr/>
            </p:nvSpPr>
            <p:spPr bwMode="auto">
              <a:xfrm>
                <a:off x="2720" y="1692"/>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8624" name="Freeform 450"/>
              <p:cNvSpPr>
                <a:spLocks/>
              </p:cNvSpPr>
              <p:nvPr/>
            </p:nvSpPr>
            <p:spPr bwMode="auto">
              <a:xfrm>
                <a:off x="2725" y="1719"/>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8625" name="Rectangle 451"/>
              <p:cNvSpPr>
                <a:spLocks noChangeArrowheads="1"/>
              </p:cNvSpPr>
              <p:nvPr/>
            </p:nvSpPr>
            <p:spPr bwMode="auto">
              <a:xfrm>
                <a:off x="2569" y="1719"/>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626" name="Freeform 452"/>
              <p:cNvSpPr>
                <a:spLocks/>
              </p:cNvSpPr>
              <p:nvPr/>
            </p:nvSpPr>
            <p:spPr bwMode="auto">
              <a:xfrm>
                <a:off x="2504" y="1692"/>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8627" name="Freeform 453"/>
              <p:cNvSpPr>
                <a:spLocks/>
              </p:cNvSpPr>
              <p:nvPr/>
            </p:nvSpPr>
            <p:spPr bwMode="auto">
              <a:xfrm>
                <a:off x="2558" y="1719"/>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8628" name="Freeform 454"/>
              <p:cNvSpPr>
                <a:spLocks/>
              </p:cNvSpPr>
              <p:nvPr/>
            </p:nvSpPr>
            <p:spPr bwMode="auto">
              <a:xfrm>
                <a:off x="2720" y="1918"/>
                <a:ext cx="70" cy="70"/>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58629" name="Freeform 455"/>
              <p:cNvSpPr>
                <a:spLocks/>
              </p:cNvSpPr>
              <p:nvPr/>
            </p:nvSpPr>
            <p:spPr bwMode="auto">
              <a:xfrm>
                <a:off x="2725" y="194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8630" name="Rectangle 456"/>
              <p:cNvSpPr>
                <a:spLocks noChangeArrowheads="1"/>
              </p:cNvSpPr>
              <p:nvPr/>
            </p:nvSpPr>
            <p:spPr bwMode="auto">
              <a:xfrm>
                <a:off x="2569" y="194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631" name="Freeform 457"/>
              <p:cNvSpPr>
                <a:spLocks/>
              </p:cNvSpPr>
              <p:nvPr/>
            </p:nvSpPr>
            <p:spPr bwMode="auto">
              <a:xfrm>
                <a:off x="2504" y="1918"/>
                <a:ext cx="70" cy="70"/>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58632" name="Freeform 458"/>
              <p:cNvSpPr>
                <a:spLocks/>
              </p:cNvSpPr>
              <p:nvPr/>
            </p:nvSpPr>
            <p:spPr bwMode="auto">
              <a:xfrm>
                <a:off x="2558" y="1945"/>
                <a:ext cx="11" cy="16"/>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8633" name="Rectangle 459"/>
              <p:cNvSpPr>
                <a:spLocks noChangeArrowheads="1"/>
              </p:cNvSpPr>
              <p:nvPr/>
            </p:nvSpPr>
            <p:spPr bwMode="auto">
              <a:xfrm>
                <a:off x="2795" y="1434"/>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8634" name="Freeform 460"/>
              <p:cNvSpPr>
                <a:spLocks/>
              </p:cNvSpPr>
              <p:nvPr/>
            </p:nvSpPr>
            <p:spPr bwMode="auto">
              <a:xfrm>
                <a:off x="2720" y="1471"/>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8635" name="Freeform 461"/>
              <p:cNvSpPr>
                <a:spLocks/>
              </p:cNvSpPr>
              <p:nvPr/>
            </p:nvSpPr>
            <p:spPr bwMode="auto">
              <a:xfrm>
                <a:off x="2725" y="1504"/>
                <a:ext cx="5" cy="16"/>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8636" name="Rectangle 462"/>
              <p:cNvSpPr>
                <a:spLocks noChangeArrowheads="1"/>
              </p:cNvSpPr>
              <p:nvPr/>
            </p:nvSpPr>
            <p:spPr bwMode="auto">
              <a:xfrm>
                <a:off x="2569" y="1504"/>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637" name="Freeform 463"/>
              <p:cNvSpPr>
                <a:spLocks/>
              </p:cNvSpPr>
              <p:nvPr/>
            </p:nvSpPr>
            <p:spPr bwMode="auto">
              <a:xfrm>
                <a:off x="2504" y="1471"/>
                <a:ext cx="70" cy="76"/>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58638" name="Freeform 464"/>
              <p:cNvSpPr>
                <a:spLocks/>
              </p:cNvSpPr>
              <p:nvPr/>
            </p:nvSpPr>
            <p:spPr bwMode="auto">
              <a:xfrm>
                <a:off x="2558" y="1504"/>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58639" name="Freeform 465"/>
              <p:cNvSpPr>
                <a:spLocks/>
              </p:cNvSpPr>
              <p:nvPr/>
            </p:nvSpPr>
            <p:spPr bwMode="auto">
              <a:xfrm>
                <a:off x="1185" y="767"/>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8640" name="Freeform 466"/>
              <p:cNvSpPr>
                <a:spLocks/>
              </p:cNvSpPr>
              <p:nvPr/>
            </p:nvSpPr>
            <p:spPr bwMode="auto">
              <a:xfrm>
                <a:off x="1185" y="794"/>
                <a:ext cx="21" cy="38"/>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58641" name="Rectangle 467"/>
              <p:cNvSpPr>
                <a:spLocks noChangeArrowheads="1"/>
              </p:cNvSpPr>
              <p:nvPr/>
            </p:nvSpPr>
            <p:spPr bwMode="auto">
              <a:xfrm>
                <a:off x="840" y="794"/>
                <a:ext cx="345" cy="3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642" name="Freeform 468"/>
              <p:cNvSpPr>
                <a:spLocks/>
              </p:cNvSpPr>
              <p:nvPr/>
            </p:nvSpPr>
            <p:spPr bwMode="auto">
              <a:xfrm>
                <a:off x="749" y="767"/>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8643" name="Freeform 469"/>
              <p:cNvSpPr>
                <a:spLocks/>
              </p:cNvSpPr>
              <p:nvPr/>
            </p:nvSpPr>
            <p:spPr bwMode="auto">
              <a:xfrm>
                <a:off x="824" y="794"/>
                <a:ext cx="16" cy="38"/>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58644" name="Rectangle 470"/>
              <p:cNvSpPr>
                <a:spLocks noChangeArrowheads="1"/>
              </p:cNvSpPr>
              <p:nvPr/>
            </p:nvSpPr>
            <p:spPr bwMode="auto">
              <a:xfrm>
                <a:off x="242" y="1611"/>
                <a:ext cx="420" cy="17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8645" name="Rectangle 471"/>
              <p:cNvSpPr>
                <a:spLocks noChangeArrowheads="1"/>
              </p:cNvSpPr>
              <p:nvPr/>
            </p:nvSpPr>
            <p:spPr bwMode="auto">
              <a:xfrm>
                <a:off x="355" y="1621"/>
                <a:ext cx="243"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58646" name="Rectangle 472"/>
              <p:cNvSpPr>
                <a:spLocks noChangeArrowheads="1"/>
              </p:cNvSpPr>
              <p:nvPr/>
            </p:nvSpPr>
            <p:spPr bwMode="auto">
              <a:xfrm>
                <a:off x="258" y="1691"/>
                <a:ext cx="46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58647" name="Rectangle 473"/>
              <p:cNvSpPr>
                <a:spLocks noChangeArrowheads="1"/>
              </p:cNvSpPr>
              <p:nvPr/>
            </p:nvSpPr>
            <p:spPr bwMode="auto">
              <a:xfrm>
                <a:off x="237" y="1133"/>
                <a:ext cx="425" cy="113"/>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8648" name="Rectangle 474"/>
              <p:cNvSpPr>
                <a:spLocks noChangeArrowheads="1"/>
              </p:cNvSpPr>
              <p:nvPr/>
            </p:nvSpPr>
            <p:spPr bwMode="auto">
              <a:xfrm>
                <a:off x="248" y="1149"/>
                <a:ext cx="411" cy="70"/>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58649" name="Rectangle 475"/>
              <p:cNvSpPr>
                <a:spLocks noChangeArrowheads="1"/>
              </p:cNvSpPr>
              <p:nvPr/>
            </p:nvSpPr>
            <p:spPr bwMode="auto">
              <a:xfrm>
                <a:off x="237" y="1289"/>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8650" name="Rectangle 476"/>
              <p:cNvSpPr>
                <a:spLocks noChangeArrowheads="1"/>
              </p:cNvSpPr>
              <p:nvPr/>
            </p:nvSpPr>
            <p:spPr bwMode="auto">
              <a:xfrm>
                <a:off x="302" y="1309"/>
                <a:ext cx="37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58651" name="Rectangle 477"/>
              <p:cNvSpPr>
                <a:spLocks noChangeArrowheads="1"/>
              </p:cNvSpPr>
              <p:nvPr/>
            </p:nvSpPr>
            <p:spPr bwMode="auto">
              <a:xfrm>
                <a:off x="237" y="145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8652" name="Rectangle 478"/>
              <p:cNvSpPr>
                <a:spLocks noChangeArrowheads="1"/>
              </p:cNvSpPr>
              <p:nvPr/>
            </p:nvSpPr>
            <p:spPr bwMode="auto">
              <a:xfrm>
                <a:off x="280" y="1460"/>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58653" name="Line 479"/>
              <p:cNvSpPr>
                <a:spLocks noChangeShapeType="1"/>
              </p:cNvSpPr>
              <p:nvPr/>
            </p:nvSpPr>
            <p:spPr bwMode="auto">
              <a:xfrm flipH="1">
                <a:off x="679" y="1186"/>
                <a:ext cx="210" cy="1"/>
              </a:xfrm>
              <a:prstGeom prst="line">
                <a:avLst/>
              </a:prstGeom>
              <a:noFill/>
              <a:ln w="0">
                <a:solidFill>
                  <a:srgbClr val="000000"/>
                </a:solidFill>
                <a:round/>
                <a:headEnd/>
                <a:tailEnd/>
              </a:ln>
            </p:spPr>
            <p:txBody>
              <a:bodyPr/>
              <a:lstStyle/>
              <a:p>
                <a:endParaRPr lang="en-US"/>
              </a:p>
            </p:txBody>
          </p:sp>
          <p:sp>
            <p:nvSpPr>
              <p:cNvPr id="58654" name="Freeform 480"/>
              <p:cNvSpPr>
                <a:spLocks/>
              </p:cNvSpPr>
              <p:nvPr/>
            </p:nvSpPr>
            <p:spPr bwMode="auto">
              <a:xfrm>
                <a:off x="845" y="1165"/>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58655" name="Freeform 481"/>
              <p:cNvSpPr>
                <a:spLocks/>
              </p:cNvSpPr>
              <p:nvPr/>
            </p:nvSpPr>
            <p:spPr bwMode="auto">
              <a:xfrm>
                <a:off x="679" y="1165"/>
                <a:ext cx="43" cy="43"/>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58656" name="Line 482"/>
              <p:cNvSpPr>
                <a:spLocks noChangeShapeType="1"/>
              </p:cNvSpPr>
              <p:nvPr/>
            </p:nvSpPr>
            <p:spPr bwMode="auto">
              <a:xfrm flipH="1">
                <a:off x="679" y="1348"/>
                <a:ext cx="210" cy="1"/>
              </a:xfrm>
              <a:prstGeom prst="line">
                <a:avLst/>
              </a:prstGeom>
              <a:noFill/>
              <a:ln w="0">
                <a:solidFill>
                  <a:srgbClr val="000000"/>
                </a:solidFill>
                <a:round/>
                <a:headEnd/>
                <a:tailEnd/>
              </a:ln>
            </p:spPr>
            <p:txBody>
              <a:bodyPr/>
              <a:lstStyle/>
              <a:p>
                <a:endParaRPr lang="en-US"/>
              </a:p>
            </p:txBody>
          </p:sp>
          <p:sp>
            <p:nvSpPr>
              <p:cNvPr id="58657" name="Freeform 483"/>
              <p:cNvSpPr>
                <a:spLocks/>
              </p:cNvSpPr>
              <p:nvPr/>
            </p:nvSpPr>
            <p:spPr bwMode="auto">
              <a:xfrm>
                <a:off x="845" y="1321"/>
                <a:ext cx="44" cy="48"/>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58658" name="Freeform 484"/>
              <p:cNvSpPr>
                <a:spLocks/>
              </p:cNvSpPr>
              <p:nvPr/>
            </p:nvSpPr>
            <p:spPr bwMode="auto">
              <a:xfrm>
                <a:off x="679" y="1321"/>
                <a:ext cx="43" cy="48"/>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8659" name="Line 485"/>
              <p:cNvSpPr>
                <a:spLocks noChangeShapeType="1"/>
              </p:cNvSpPr>
              <p:nvPr/>
            </p:nvSpPr>
            <p:spPr bwMode="auto">
              <a:xfrm flipH="1">
                <a:off x="679" y="1692"/>
                <a:ext cx="210" cy="1"/>
              </a:xfrm>
              <a:prstGeom prst="line">
                <a:avLst/>
              </a:prstGeom>
              <a:noFill/>
              <a:ln w="0">
                <a:solidFill>
                  <a:srgbClr val="000000"/>
                </a:solidFill>
                <a:round/>
                <a:headEnd/>
                <a:tailEnd/>
              </a:ln>
            </p:spPr>
            <p:txBody>
              <a:bodyPr/>
              <a:lstStyle/>
              <a:p>
                <a:endParaRPr lang="en-US"/>
              </a:p>
            </p:txBody>
          </p:sp>
          <p:sp>
            <p:nvSpPr>
              <p:cNvPr id="58660" name="Freeform 486"/>
              <p:cNvSpPr>
                <a:spLocks/>
              </p:cNvSpPr>
              <p:nvPr/>
            </p:nvSpPr>
            <p:spPr bwMode="auto">
              <a:xfrm>
                <a:off x="845" y="1670"/>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8661" name="Freeform 487"/>
              <p:cNvSpPr>
                <a:spLocks/>
              </p:cNvSpPr>
              <p:nvPr/>
            </p:nvSpPr>
            <p:spPr bwMode="auto">
              <a:xfrm>
                <a:off x="679" y="1670"/>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8662" name="Rectangle 488"/>
              <p:cNvSpPr>
                <a:spLocks noChangeArrowheads="1"/>
              </p:cNvSpPr>
              <p:nvPr/>
            </p:nvSpPr>
            <p:spPr bwMode="auto">
              <a:xfrm>
                <a:off x="442" y="616"/>
                <a:ext cx="695"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8663" name="Freeform 489"/>
              <p:cNvSpPr>
                <a:spLocks/>
              </p:cNvSpPr>
              <p:nvPr/>
            </p:nvSpPr>
            <p:spPr bwMode="auto">
              <a:xfrm>
                <a:off x="1185" y="934"/>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8664" name="Freeform 490"/>
              <p:cNvSpPr>
                <a:spLocks/>
              </p:cNvSpPr>
              <p:nvPr/>
            </p:nvSpPr>
            <p:spPr bwMode="auto">
              <a:xfrm>
                <a:off x="1185" y="961"/>
                <a:ext cx="21" cy="37"/>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8665" name="Rectangle 491"/>
              <p:cNvSpPr>
                <a:spLocks noChangeArrowheads="1"/>
              </p:cNvSpPr>
              <p:nvPr/>
            </p:nvSpPr>
            <p:spPr bwMode="auto">
              <a:xfrm>
                <a:off x="1147" y="961"/>
                <a:ext cx="38"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666" name="Freeform 492"/>
              <p:cNvSpPr>
                <a:spLocks/>
              </p:cNvSpPr>
              <p:nvPr/>
            </p:nvSpPr>
            <p:spPr bwMode="auto">
              <a:xfrm>
                <a:off x="1056" y="934"/>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8667" name="Freeform 493"/>
              <p:cNvSpPr>
                <a:spLocks/>
              </p:cNvSpPr>
              <p:nvPr/>
            </p:nvSpPr>
            <p:spPr bwMode="auto">
              <a:xfrm>
                <a:off x="1131" y="961"/>
                <a:ext cx="16" cy="37"/>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8668" name="Rectangle 494"/>
              <p:cNvSpPr>
                <a:spLocks noChangeArrowheads="1"/>
              </p:cNvSpPr>
              <p:nvPr/>
            </p:nvSpPr>
            <p:spPr bwMode="auto">
              <a:xfrm>
                <a:off x="1901"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8669" name="Rectangle 495"/>
              <p:cNvSpPr>
                <a:spLocks noChangeArrowheads="1"/>
              </p:cNvSpPr>
              <p:nvPr/>
            </p:nvSpPr>
            <p:spPr bwMode="auto">
              <a:xfrm>
                <a:off x="1901"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8670" name="Rectangle 496"/>
              <p:cNvSpPr>
                <a:spLocks noChangeArrowheads="1"/>
              </p:cNvSpPr>
              <p:nvPr/>
            </p:nvSpPr>
            <p:spPr bwMode="auto">
              <a:xfrm rot="-5400000">
                <a:off x="1938" y="3357"/>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8671" name="Rectangle 497"/>
              <p:cNvSpPr>
                <a:spLocks noChangeArrowheads="1"/>
              </p:cNvSpPr>
              <p:nvPr/>
            </p:nvSpPr>
            <p:spPr bwMode="auto">
              <a:xfrm rot="-5400000">
                <a:off x="1936" y="3301"/>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8672" name="Rectangle 498"/>
              <p:cNvSpPr>
                <a:spLocks noChangeArrowheads="1"/>
              </p:cNvSpPr>
              <p:nvPr/>
            </p:nvSpPr>
            <p:spPr bwMode="auto">
              <a:xfrm rot="-5400000">
                <a:off x="1957" y="326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8673" name="Rectangle 499"/>
              <p:cNvSpPr>
                <a:spLocks noChangeArrowheads="1"/>
              </p:cNvSpPr>
              <p:nvPr/>
            </p:nvSpPr>
            <p:spPr bwMode="auto">
              <a:xfrm rot="-5400000">
                <a:off x="1936" y="3215"/>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8674" name="Rectangle 500"/>
              <p:cNvSpPr>
                <a:spLocks noChangeArrowheads="1"/>
              </p:cNvSpPr>
              <p:nvPr/>
            </p:nvSpPr>
            <p:spPr bwMode="auto">
              <a:xfrm rot="-5400000">
                <a:off x="1957" y="3172"/>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8675" name="Rectangle 501"/>
              <p:cNvSpPr>
                <a:spLocks noChangeArrowheads="1"/>
              </p:cNvSpPr>
              <p:nvPr/>
            </p:nvSpPr>
            <p:spPr bwMode="auto">
              <a:xfrm rot="-5400000">
                <a:off x="1957" y="3150"/>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8676" name="Rectangle 502"/>
              <p:cNvSpPr>
                <a:spLocks noChangeArrowheads="1"/>
              </p:cNvSpPr>
              <p:nvPr/>
            </p:nvSpPr>
            <p:spPr bwMode="auto">
              <a:xfrm rot="-5400000">
                <a:off x="1946" y="306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8677" name="Rectangle 504"/>
              <p:cNvSpPr>
                <a:spLocks noChangeArrowheads="1"/>
              </p:cNvSpPr>
              <p:nvPr/>
            </p:nvSpPr>
            <p:spPr bwMode="auto">
              <a:xfrm>
                <a:off x="1093" y="3020"/>
                <a:ext cx="156"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8678" name="Rectangle 505"/>
              <p:cNvSpPr>
                <a:spLocks noChangeArrowheads="1"/>
              </p:cNvSpPr>
              <p:nvPr/>
            </p:nvSpPr>
            <p:spPr bwMode="auto">
              <a:xfrm>
                <a:off x="1093" y="3020"/>
                <a:ext cx="156"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8679" name="Rectangle 506"/>
              <p:cNvSpPr>
                <a:spLocks noChangeArrowheads="1"/>
              </p:cNvSpPr>
              <p:nvPr/>
            </p:nvSpPr>
            <p:spPr bwMode="auto">
              <a:xfrm rot="-5400000">
                <a:off x="1134" y="3346"/>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8680" name="Rectangle 507"/>
              <p:cNvSpPr>
                <a:spLocks noChangeArrowheads="1"/>
              </p:cNvSpPr>
              <p:nvPr/>
            </p:nvSpPr>
            <p:spPr bwMode="auto">
              <a:xfrm rot="-5400000">
                <a:off x="1132" y="3291"/>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8681" name="Rectangle 508"/>
              <p:cNvSpPr>
                <a:spLocks noChangeArrowheads="1"/>
              </p:cNvSpPr>
              <p:nvPr/>
            </p:nvSpPr>
            <p:spPr bwMode="auto">
              <a:xfrm rot="-5400000">
                <a:off x="1153" y="325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8682" name="Rectangle 509"/>
              <p:cNvSpPr>
                <a:spLocks noChangeArrowheads="1"/>
              </p:cNvSpPr>
              <p:nvPr/>
            </p:nvSpPr>
            <p:spPr bwMode="auto">
              <a:xfrm rot="-5400000">
                <a:off x="1140" y="3213"/>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8683" name="Rectangle 510"/>
              <p:cNvSpPr>
                <a:spLocks noChangeArrowheads="1"/>
              </p:cNvSpPr>
              <p:nvPr/>
            </p:nvSpPr>
            <p:spPr bwMode="auto">
              <a:xfrm rot="-5400000">
                <a:off x="1153" y="318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8684" name="Rectangle 511"/>
              <p:cNvSpPr>
                <a:spLocks noChangeArrowheads="1"/>
              </p:cNvSpPr>
              <p:nvPr/>
            </p:nvSpPr>
            <p:spPr bwMode="auto">
              <a:xfrm rot="-5400000">
                <a:off x="1153" y="3161"/>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8685" name="Rectangle 512"/>
              <p:cNvSpPr>
                <a:spLocks noChangeArrowheads="1"/>
              </p:cNvSpPr>
              <p:nvPr/>
            </p:nvSpPr>
            <p:spPr bwMode="auto">
              <a:xfrm rot="-5400000">
                <a:off x="1142" y="3076"/>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8686" name="Rectangle 514"/>
              <p:cNvSpPr>
                <a:spLocks noChangeArrowheads="1"/>
              </p:cNvSpPr>
              <p:nvPr/>
            </p:nvSpPr>
            <p:spPr bwMode="auto">
              <a:xfrm>
                <a:off x="1292" y="3020"/>
                <a:ext cx="162" cy="54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8687" name="Rectangle 515"/>
              <p:cNvSpPr>
                <a:spLocks noChangeArrowheads="1"/>
              </p:cNvSpPr>
              <p:nvPr/>
            </p:nvSpPr>
            <p:spPr bwMode="auto">
              <a:xfrm rot="-5400000">
                <a:off x="1327" y="3296"/>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8688" name="Rectangle 516"/>
              <p:cNvSpPr>
                <a:spLocks noChangeArrowheads="1"/>
              </p:cNvSpPr>
              <p:nvPr/>
            </p:nvSpPr>
            <p:spPr bwMode="auto">
              <a:xfrm rot="-5400000">
                <a:off x="1329" y="3239"/>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8689" name="Rectangle 517"/>
              <p:cNvSpPr>
                <a:spLocks noChangeArrowheads="1"/>
              </p:cNvSpPr>
              <p:nvPr/>
            </p:nvSpPr>
            <p:spPr bwMode="auto">
              <a:xfrm rot="-5400000">
                <a:off x="1327" y="3178"/>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8690" name="Rectangle 518"/>
              <p:cNvSpPr>
                <a:spLocks noChangeArrowheads="1"/>
              </p:cNvSpPr>
              <p:nvPr/>
            </p:nvSpPr>
            <p:spPr bwMode="auto">
              <a:xfrm rot="-5400000">
                <a:off x="1332" y="3118"/>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8691" name="Rectangle 519"/>
              <p:cNvSpPr>
                <a:spLocks noChangeArrowheads="1"/>
              </p:cNvSpPr>
              <p:nvPr/>
            </p:nvSpPr>
            <p:spPr bwMode="auto">
              <a:xfrm>
                <a:off x="1696"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8692" name="Rectangle 520"/>
              <p:cNvSpPr>
                <a:spLocks noChangeArrowheads="1"/>
              </p:cNvSpPr>
              <p:nvPr/>
            </p:nvSpPr>
            <p:spPr bwMode="auto">
              <a:xfrm>
                <a:off x="1696"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8693" name="Rectangle 521"/>
              <p:cNvSpPr>
                <a:spLocks noChangeArrowheads="1"/>
              </p:cNvSpPr>
              <p:nvPr/>
            </p:nvSpPr>
            <p:spPr bwMode="auto">
              <a:xfrm rot="-5400000">
                <a:off x="1709" y="3387"/>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58694" name="Rectangle 522"/>
              <p:cNvSpPr>
                <a:spLocks noChangeArrowheads="1"/>
              </p:cNvSpPr>
              <p:nvPr/>
            </p:nvSpPr>
            <p:spPr bwMode="auto">
              <a:xfrm rot="-5400000">
                <a:off x="1712" y="3347"/>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8695" name="Rectangle 523"/>
              <p:cNvSpPr>
                <a:spLocks noChangeArrowheads="1"/>
              </p:cNvSpPr>
              <p:nvPr/>
            </p:nvSpPr>
            <p:spPr bwMode="auto">
              <a:xfrm rot="-5400000">
                <a:off x="1712" y="3304"/>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8696" name="Rectangle 524"/>
              <p:cNvSpPr>
                <a:spLocks noChangeArrowheads="1"/>
              </p:cNvSpPr>
              <p:nvPr/>
            </p:nvSpPr>
            <p:spPr bwMode="auto">
              <a:xfrm rot="-5400000">
                <a:off x="1723" y="327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a:t>
                </a:r>
                <a:endParaRPr lang="en-US" sz="1800">
                  <a:solidFill>
                    <a:srgbClr val="000000"/>
                  </a:solidFill>
                </a:endParaRPr>
              </a:p>
            </p:txBody>
          </p:sp>
          <p:sp>
            <p:nvSpPr>
              <p:cNvPr id="58697" name="Rectangle 525"/>
              <p:cNvSpPr>
                <a:spLocks noChangeArrowheads="1"/>
              </p:cNvSpPr>
              <p:nvPr/>
            </p:nvSpPr>
            <p:spPr bwMode="auto">
              <a:xfrm rot="-5400000">
                <a:off x="1723" y="3261"/>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8698" name="Rectangle 526"/>
              <p:cNvSpPr>
                <a:spLocks noChangeArrowheads="1"/>
              </p:cNvSpPr>
              <p:nvPr/>
            </p:nvSpPr>
            <p:spPr bwMode="auto">
              <a:xfrm rot="-5400000">
                <a:off x="1715" y="3232"/>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8699" name="Rectangle 527"/>
              <p:cNvSpPr>
                <a:spLocks noChangeArrowheads="1"/>
              </p:cNvSpPr>
              <p:nvPr/>
            </p:nvSpPr>
            <p:spPr bwMode="auto">
              <a:xfrm rot="-5400000">
                <a:off x="1715" y="3199"/>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58700" name="Rectangle 528"/>
              <p:cNvSpPr>
                <a:spLocks noChangeArrowheads="1"/>
              </p:cNvSpPr>
              <p:nvPr/>
            </p:nvSpPr>
            <p:spPr bwMode="auto">
              <a:xfrm rot="-5400000">
                <a:off x="1723" y="3170"/>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a:t>
                </a:r>
                <a:endParaRPr lang="en-US" sz="1800">
                  <a:solidFill>
                    <a:srgbClr val="000000"/>
                  </a:solidFill>
                </a:endParaRPr>
              </a:p>
            </p:txBody>
          </p:sp>
          <p:sp>
            <p:nvSpPr>
              <p:cNvPr id="58701" name="Rectangle 529"/>
              <p:cNvSpPr>
                <a:spLocks noChangeArrowheads="1"/>
              </p:cNvSpPr>
              <p:nvPr/>
            </p:nvSpPr>
            <p:spPr bwMode="auto">
              <a:xfrm rot="-5400000">
                <a:off x="1723" y="3148"/>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8702" name="Rectangle 530"/>
              <p:cNvSpPr>
                <a:spLocks noChangeArrowheads="1"/>
              </p:cNvSpPr>
              <p:nvPr/>
            </p:nvSpPr>
            <p:spPr bwMode="auto">
              <a:xfrm rot="-5400000">
                <a:off x="1712" y="3121"/>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58703" name="Rectangle 531"/>
              <p:cNvSpPr>
                <a:spLocks noChangeArrowheads="1"/>
              </p:cNvSpPr>
              <p:nvPr/>
            </p:nvSpPr>
            <p:spPr bwMode="auto">
              <a:xfrm rot="-5400000">
                <a:off x="1712" y="3078"/>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n</a:t>
                </a:r>
                <a:endParaRPr lang="en-US" sz="1800">
                  <a:solidFill>
                    <a:srgbClr val="000000"/>
                  </a:solidFill>
                </a:endParaRPr>
              </a:p>
            </p:txBody>
          </p:sp>
          <p:sp>
            <p:nvSpPr>
              <p:cNvPr id="58704" name="Rectangle 532"/>
              <p:cNvSpPr>
                <a:spLocks noChangeArrowheads="1"/>
              </p:cNvSpPr>
              <p:nvPr/>
            </p:nvSpPr>
            <p:spPr bwMode="auto">
              <a:xfrm rot="-5400000">
                <a:off x="1723" y="3052"/>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58705" name="Rectangle 533"/>
              <p:cNvSpPr>
                <a:spLocks noChangeArrowheads="1"/>
              </p:cNvSpPr>
              <p:nvPr/>
            </p:nvSpPr>
            <p:spPr bwMode="auto">
              <a:xfrm rot="-5400000">
                <a:off x="1779" y="3376"/>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8706" name="Rectangle 534"/>
              <p:cNvSpPr>
                <a:spLocks noChangeArrowheads="1"/>
              </p:cNvSpPr>
              <p:nvPr/>
            </p:nvSpPr>
            <p:spPr bwMode="auto">
              <a:xfrm rot="-5400000">
                <a:off x="1782" y="3336"/>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8707" name="Rectangle 535"/>
              <p:cNvSpPr>
                <a:spLocks noChangeArrowheads="1"/>
              </p:cNvSpPr>
              <p:nvPr/>
            </p:nvSpPr>
            <p:spPr bwMode="auto">
              <a:xfrm rot="-5400000">
                <a:off x="1785" y="3302"/>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a:t>
                </a:r>
                <a:endParaRPr lang="en-US" sz="1800">
                  <a:solidFill>
                    <a:srgbClr val="000000"/>
                  </a:solidFill>
                </a:endParaRPr>
              </a:p>
            </p:txBody>
          </p:sp>
          <p:sp>
            <p:nvSpPr>
              <p:cNvPr id="58708" name="Rectangle 536"/>
              <p:cNvSpPr>
                <a:spLocks noChangeArrowheads="1"/>
              </p:cNvSpPr>
              <p:nvPr/>
            </p:nvSpPr>
            <p:spPr bwMode="auto">
              <a:xfrm rot="-5400000">
                <a:off x="1785" y="3264"/>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8709" name="Rectangle 537"/>
              <p:cNvSpPr>
                <a:spLocks noChangeArrowheads="1"/>
              </p:cNvSpPr>
              <p:nvPr/>
            </p:nvSpPr>
            <p:spPr bwMode="auto">
              <a:xfrm rot="-5400000">
                <a:off x="1793" y="3240"/>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8710" name="Rectangle 538"/>
              <p:cNvSpPr>
                <a:spLocks noChangeArrowheads="1"/>
              </p:cNvSpPr>
              <p:nvPr/>
            </p:nvSpPr>
            <p:spPr bwMode="auto">
              <a:xfrm rot="-5400000">
                <a:off x="1793" y="3218"/>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f</a:t>
                </a:r>
                <a:endParaRPr lang="en-US" sz="1800">
                  <a:solidFill>
                    <a:srgbClr val="000000"/>
                  </a:solidFill>
                </a:endParaRPr>
              </a:p>
            </p:txBody>
          </p:sp>
          <p:sp>
            <p:nvSpPr>
              <p:cNvPr id="58711" name="Rectangle 539"/>
              <p:cNvSpPr>
                <a:spLocks noChangeArrowheads="1"/>
              </p:cNvSpPr>
              <p:nvPr/>
            </p:nvSpPr>
            <p:spPr bwMode="auto">
              <a:xfrm rot="-5400000">
                <a:off x="1793" y="319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8712" name="Rectangle 540"/>
              <p:cNvSpPr>
                <a:spLocks noChangeArrowheads="1"/>
              </p:cNvSpPr>
              <p:nvPr/>
            </p:nvSpPr>
            <p:spPr bwMode="auto">
              <a:xfrm rot="-5400000">
                <a:off x="1785" y="3173"/>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8713" name="Rectangle 541"/>
              <p:cNvSpPr>
                <a:spLocks noChangeArrowheads="1"/>
              </p:cNvSpPr>
              <p:nvPr/>
            </p:nvSpPr>
            <p:spPr bwMode="auto">
              <a:xfrm rot="-5400000">
                <a:off x="1793" y="3143"/>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a:t>
                </a:r>
                <a:endParaRPr lang="en-US" sz="1800">
                  <a:solidFill>
                    <a:srgbClr val="000000"/>
                  </a:solidFill>
                </a:endParaRPr>
              </a:p>
            </p:txBody>
          </p:sp>
          <p:sp>
            <p:nvSpPr>
              <p:cNvPr id="58714" name="Rectangle 542"/>
              <p:cNvSpPr>
                <a:spLocks noChangeArrowheads="1"/>
              </p:cNvSpPr>
              <p:nvPr/>
            </p:nvSpPr>
            <p:spPr bwMode="auto">
              <a:xfrm rot="-5400000">
                <a:off x="1793" y="312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8715" name="Rectangle 543"/>
              <p:cNvSpPr>
                <a:spLocks noChangeArrowheads="1"/>
              </p:cNvSpPr>
              <p:nvPr/>
            </p:nvSpPr>
            <p:spPr bwMode="auto">
              <a:xfrm rot="-5400000">
                <a:off x="1793" y="3111"/>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58716" name="Rectangle 544"/>
              <p:cNvSpPr>
                <a:spLocks noChangeArrowheads="1"/>
              </p:cNvSpPr>
              <p:nvPr/>
            </p:nvSpPr>
            <p:spPr bwMode="auto">
              <a:xfrm rot="-5400000">
                <a:off x="1776" y="3072"/>
                <a:ext cx="8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58717" name="Rectangle 545"/>
              <p:cNvSpPr>
                <a:spLocks noChangeArrowheads="1"/>
              </p:cNvSpPr>
              <p:nvPr/>
            </p:nvSpPr>
            <p:spPr bwMode="auto">
              <a:xfrm>
                <a:off x="1497" y="3020"/>
                <a:ext cx="162"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8718" name="Rectangle 546"/>
              <p:cNvSpPr>
                <a:spLocks noChangeArrowheads="1"/>
              </p:cNvSpPr>
              <p:nvPr/>
            </p:nvSpPr>
            <p:spPr bwMode="auto">
              <a:xfrm>
                <a:off x="1497" y="3020"/>
                <a:ext cx="162"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8719" name="Rectangle 547"/>
              <p:cNvSpPr>
                <a:spLocks noChangeArrowheads="1"/>
              </p:cNvSpPr>
              <p:nvPr/>
            </p:nvSpPr>
            <p:spPr bwMode="auto">
              <a:xfrm rot="-5400000">
                <a:off x="1534" y="3250"/>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8720" name="Rectangle 548"/>
              <p:cNvSpPr>
                <a:spLocks noChangeArrowheads="1"/>
              </p:cNvSpPr>
              <p:nvPr/>
            </p:nvSpPr>
            <p:spPr bwMode="auto">
              <a:xfrm rot="-5400000">
                <a:off x="1534" y="3191"/>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8721" name="Rectangle 549"/>
              <p:cNvSpPr>
                <a:spLocks noChangeArrowheads="1"/>
              </p:cNvSpPr>
              <p:nvPr/>
            </p:nvSpPr>
            <p:spPr bwMode="auto">
              <a:xfrm rot="-5400000">
                <a:off x="1553" y="3156"/>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8722" name="Rectangle 550"/>
              <p:cNvSpPr>
                <a:spLocks noChangeArrowheads="1"/>
              </p:cNvSpPr>
              <p:nvPr/>
            </p:nvSpPr>
            <p:spPr bwMode="auto">
              <a:xfrm>
                <a:off x="889"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8723" name="Rectangle 551"/>
              <p:cNvSpPr>
                <a:spLocks noChangeArrowheads="1"/>
              </p:cNvSpPr>
              <p:nvPr/>
            </p:nvSpPr>
            <p:spPr bwMode="auto">
              <a:xfrm>
                <a:off x="889"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8724" name="Rectangle 552"/>
              <p:cNvSpPr>
                <a:spLocks noChangeArrowheads="1"/>
              </p:cNvSpPr>
              <p:nvPr/>
            </p:nvSpPr>
            <p:spPr bwMode="auto">
              <a:xfrm rot="-5400000">
                <a:off x="943" y="3258"/>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8725" name="Rectangle 553"/>
              <p:cNvSpPr>
                <a:spLocks noChangeArrowheads="1"/>
              </p:cNvSpPr>
              <p:nvPr/>
            </p:nvSpPr>
            <p:spPr bwMode="auto">
              <a:xfrm rot="-5400000">
                <a:off x="922" y="3183"/>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8726" name="Rectangle 554"/>
              <p:cNvSpPr>
                <a:spLocks noChangeArrowheads="1"/>
              </p:cNvSpPr>
              <p:nvPr/>
            </p:nvSpPr>
            <p:spPr bwMode="auto">
              <a:xfrm rot="-5400000">
                <a:off x="920" y="3255"/>
                <a:ext cx="60" cy="81"/>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8727" name="Freeform 555"/>
              <p:cNvSpPr>
                <a:spLocks/>
              </p:cNvSpPr>
              <p:nvPr/>
            </p:nvSpPr>
            <p:spPr bwMode="auto">
              <a:xfrm>
                <a:off x="1896" y="2498"/>
                <a:ext cx="75" cy="70"/>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8728" name="Freeform 556"/>
              <p:cNvSpPr>
                <a:spLocks/>
              </p:cNvSpPr>
              <p:nvPr/>
            </p:nvSpPr>
            <p:spPr bwMode="auto">
              <a:xfrm>
                <a:off x="1928" y="2552"/>
                <a:ext cx="16" cy="11"/>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8729" name="Rectangle 557"/>
              <p:cNvSpPr>
                <a:spLocks noChangeArrowheads="1"/>
              </p:cNvSpPr>
              <p:nvPr/>
            </p:nvSpPr>
            <p:spPr bwMode="auto">
              <a:xfrm>
                <a:off x="1928"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730" name="Freeform 558"/>
              <p:cNvSpPr>
                <a:spLocks/>
              </p:cNvSpPr>
              <p:nvPr/>
            </p:nvSpPr>
            <p:spPr bwMode="auto">
              <a:xfrm>
                <a:off x="1896" y="2939"/>
                <a:ext cx="75" cy="70"/>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8731" name="Freeform 559"/>
              <p:cNvSpPr>
                <a:spLocks/>
              </p:cNvSpPr>
              <p:nvPr/>
            </p:nvSpPr>
            <p:spPr bwMode="auto">
              <a:xfrm>
                <a:off x="1928" y="2950"/>
                <a:ext cx="16" cy="5"/>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8732" name="Freeform 560"/>
              <p:cNvSpPr>
                <a:spLocks/>
              </p:cNvSpPr>
              <p:nvPr/>
            </p:nvSpPr>
            <p:spPr bwMode="auto">
              <a:xfrm>
                <a:off x="1696" y="2498"/>
                <a:ext cx="70" cy="70"/>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8733" name="Freeform 561"/>
              <p:cNvSpPr>
                <a:spLocks/>
              </p:cNvSpPr>
              <p:nvPr/>
            </p:nvSpPr>
            <p:spPr bwMode="auto">
              <a:xfrm>
                <a:off x="1723" y="2552"/>
                <a:ext cx="16" cy="11"/>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8734" name="Rectangle 562"/>
              <p:cNvSpPr>
                <a:spLocks noChangeArrowheads="1"/>
              </p:cNvSpPr>
              <p:nvPr/>
            </p:nvSpPr>
            <p:spPr bwMode="auto">
              <a:xfrm>
                <a:off x="172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735" name="Freeform 563"/>
              <p:cNvSpPr>
                <a:spLocks/>
              </p:cNvSpPr>
              <p:nvPr/>
            </p:nvSpPr>
            <p:spPr bwMode="auto">
              <a:xfrm>
                <a:off x="1696" y="2939"/>
                <a:ext cx="70" cy="70"/>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8736" name="Freeform 564"/>
              <p:cNvSpPr>
                <a:spLocks/>
              </p:cNvSpPr>
              <p:nvPr/>
            </p:nvSpPr>
            <p:spPr bwMode="auto">
              <a:xfrm>
                <a:off x="1723" y="2950"/>
                <a:ext cx="16" cy="5"/>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8737" name="Line 565"/>
              <p:cNvSpPr>
                <a:spLocks noChangeShapeType="1"/>
              </p:cNvSpPr>
              <p:nvPr/>
            </p:nvSpPr>
            <p:spPr bwMode="auto">
              <a:xfrm>
                <a:off x="1573" y="2498"/>
                <a:ext cx="1" cy="511"/>
              </a:xfrm>
              <a:prstGeom prst="line">
                <a:avLst/>
              </a:prstGeom>
              <a:noFill/>
              <a:ln w="0">
                <a:solidFill>
                  <a:srgbClr val="000000"/>
                </a:solidFill>
                <a:round/>
                <a:headEnd/>
                <a:tailEnd/>
              </a:ln>
            </p:spPr>
            <p:txBody>
              <a:bodyPr/>
              <a:lstStyle/>
              <a:p>
                <a:endParaRPr lang="en-US"/>
              </a:p>
            </p:txBody>
          </p:sp>
          <p:sp>
            <p:nvSpPr>
              <p:cNvPr id="58738" name="Freeform 566"/>
              <p:cNvSpPr>
                <a:spLocks/>
              </p:cNvSpPr>
              <p:nvPr/>
            </p:nvSpPr>
            <p:spPr bwMode="auto">
              <a:xfrm>
                <a:off x="1551" y="2498"/>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8739" name="Freeform 567"/>
              <p:cNvSpPr>
                <a:spLocks/>
              </p:cNvSpPr>
              <p:nvPr/>
            </p:nvSpPr>
            <p:spPr bwMode="auto">
              <a:xfrm>
                <a:off x="1551"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8740" name="Line 568"/>
              <p:cNvSpPr>
                <a:spLocks noChangeShapeType="1"/>
              </p:cNvSpPr>
              <p:nvPr/>
            </p:nvSpPr>
            <p:spPr bwMode="auto">
              <a:xfrm>
                <a:off x="1373" y="2498"/>
                <a:ext cx="1" cy="511"/>
              </a:xfrm>
              <a:prstGeom prst="line">
                <a:avLst/>
              </a:prstGeom>
              <a:noFill/>
              <a:ln w="0">
                <a:solidFill>
                  <a:srgbClr val="000000"/>
                </a:solidFill>
                <a:round/>
                <a:headEnd/>
                <a:tailEnd/>
              </a:ln>
            </p:spPr>
            <p:txBody>
              <a:bodyPr/>
              <a:lstStyle/>
              <a:p>
                <a:endParaRPr lang="en-US"/>
              </a:p>
            </p:txBody>
          </p:sp>
          <p:sp>
            <p:nvSpPr>
              <p:cNvPr id="58741" name="Freeform 569"/>
              <p:cNvSpPr>
                <a:spLocks/>
              </p:cNvSpPr>
              <p:nvPr/>
            </p:nvSpPr>
            <p:spPr bwMode="auto">
              <a:xfrm>
                <a:off x="1352"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8742" name="Freeform 570"/>
              <p:cNvSpPr>
                <a:spLocks/>
              </p:cNvSpPr>
              <p:nvPr/>
            </p:nvSpPr>
            <p:spPr bwMode="auto">
              <a:xfrm>
                <a:off x="1352"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8743" name="Freeform 571"/>
              <p:cNvSpPr>
                <a:spLocks/>
              </p:cNvSpPr>
              <p:nvPr/>
            </p:nvSpPr>
            <p:spPr bwMode="auto">
              <a:xfrm>
                <a:off x="1131"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8744" name="Freeform 572"/>
              <p:cNvSpPr>
                <a:spLocks/>
              </p:cNvSpPr>
              <p:nvPr/>
            </p:nvSpPr>
            <p:spPr bwMode="auto">
              <a:xfrm>
                <a:off x="1163" y="2552"/>
                <a:ext cx="16" cy="11"/>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8745" name="Rectangle 573"/>
              <p:cNvSpPr>
                <a:spLocks noChangeArrowheads="1"/>
              </p:cNvSpPr>
              <p:nvPr/>
            </p:nvSpPr>
            <p:spPr bwMode="auto">
              <a:xfrm>
                <a:off x="116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746" name="Freeform 574"/>
              <p:cNvSpPr>
                <a:spLocks/>
              </p:cNvSpPr>
              <p:nvPr/>
            </p:nvSpPr>
            <p:spPr bwMode="auto">
              <a:xfrm>
                <a:off x="1131" y="2939"/>
                <a:ext cx="75" cy="70"/>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8747" name="Freeform 575"/>
              <p:cNvSpPr>
                <a:spLocks/>
              </p:cNvSpPr>
              <p:nvPr/>
            </p:nvSpPr>
            <p:spPr bwMode="auto">
              <a:xfrm>
                <a:off x="1163" y="2950"/>
                <a:ext cx="16" cy="5"/>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8748" name="Line 576"/>
              <p:cNvSpPr>
                <a:spLocks noChangeShapeType="1"/>
              </p:cNvSpPr>
              <p:nvPr/>
            </p:nvSpPr>
            <p:spPr bwMode="auto">
              <a:xfrm>
                <a:off x="969" y="2498"/>
                <a:ext cx="1" cy="511"/>
              </a:xfrm>
              <a:prstGeom prst="line">
                <a:avLst/>
              </a:prstGeom>
              <a:noFill/>
              <a:ln w="0">
                <a:solidFill>
                  <a:srgbClr val="000000"/>
                </a:solidFill>
                <a:round/>
                <a:headEnd/>
                <a:tailEnd/>
              </a:ln>
            </p:spPr>
            <p:txBody>
              <a:bodyPr/>
              <a:lstStyle/>
              <a:p>
                <a:endParaRPr lang="en-US"/>
              </a:p>
            </p:txBody>
          </p:sp>
          <p:sp>
            <p:nvSpPr>
              <p:cNvPr id="58749" name="Freeform 577"/>
              <p:cNvSpPr>
                <a:spLocks/>
              </p:cNvSpPr>
              <p:nvPr/>
            </p:nvSpPr>
            <p:spPr bwMode="auto">
              <a:xfrm>
                <a:off x="948"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8750" name="Freeform 578"/>
              <p:cNvSpPr>
                <a:spLocks/>
              </p:cNvSpPr>
              <p:nvPr/>
            </p:nvSpPr>
            <p:spPr bwMode="auto">
              <a:xfrm>
                <a:off x="948"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8751" name="Line 579"/>
              <p:cNvSpPr>
                <a:spLocks noChangeShapeType="1"/>
              </p:cNvSpPr>
              <p:nvPr/>
            </p:nvSpPr>
            <p:spPr bwMode="auto">
              <a:xfrm>
                <a:off x="210" y="595"/>
                <a:ext cx="70" cy="1"/>
              </a:xfrm>
              <a:prstGeom prst="line">
                <a:avLst/>
              </a:prstGeom>
              <a:noFill/>
              <a:ln w="0">
                <a:solidFill>
                  <a:srgbClr val="24211D"/>
                </a:solidFill>
                <a:round/>
                <a:headEnd/>
                <a:tailEnd/>
              </a:ln>
            </p:spPr>
            <p:txBody>
              <a:bodyPr/>
              <a:lstStyle/>
              <a:p>
                <a:endParaRPr lang="en-US"/>
              </a:p>
            </p:txBody>
          </p:sp>
          <p:sp>
            <p:nvSpPr>
              <p:cNvPr id="58752" name="Line 580"/>
              <p:cNvSpPr>
                <a:spLocks noChangeShapeType="1"/>
              </p:cNvSpPr>
              <p:nvPr/>
            </p:nvSpPr>
            <p:spPr bwMode="auto">
              <a:xfrm>
                <a:off x="318" y="595"/>
                <a:ext cx="70" cy="1"/>
              </a:xfrm>
              <a:prstGeom prst="line">
                <a:avLst/>
              </a:prstGeom>
              <a:noFill/>
              <a:ln w="0">
                <a:solidFill>
                  <a:srgbClr val="24211D"/>
                </a:solidFill>
                <a:round/>
                <a:headEnd/>
                <a:tailEnd/>
              </a:ln>
            </p:spPr>
            <p:txBody>
              <a:bodyPr/>
              <a:lstStyle/>
              <a:p>
                <a:endParaRPr lang="en-US"/>
              </a:p>
            </p:txBody>
          </p:sp>
          <p:sp>
            <p:nvSpPr>
              <p:cNvPr id="58753" name="Line 581"/>
              <p:cNvSpPr>
                <a:spLocks noChangeShapeType="1"/>
              </p:cNvSpPr>
              <p:nvPr/>
            </p:nvSpPr>
            <p:spPr bwMode="auto">
              <a:xfrm>
                <a:off x="425" y="595"/>
                <a:ext cx="70" cy="1"/>
              </a:xfrm>
              <a:prstGeom prst="line">
                <a:avLst/>
              </a:prstGeom>
              <a:noFill/>
              <a:ln w="0">
                <a:solidFill>
                  <a:srgbClr val="24211D"/>
                </a:solidFill>
                <a:round/>
                <a:headEnd/>
                <a:tailEnd/>
              </a:ln>
            </p:spPr>
            <p:txBody>
              <a:bodyPr/>
              <a:lstStyle/>
              <a:p>
                <a:endParaRPr lang="en-US"/>
              </a:p>
            </p:txBody>
          </p:sp>
          <p:sp>
            <p:nvSpPr>
              <p:cNvPr id="58754" name="Line 582"/>
              <p:cNvSpPr>
                <a:spLocks noChangeShapeType="1"/>
              </p:cNvSpPr>
              <p:nvPr/>
            </p:nvSpPr>
            <p:spPr bwMode="auto">
              <a:xfrm>
                <a:off x="533" y="595"/>
                <a:ext cx="70" cy="1"/>
              </a:xfrm>
              <a:prstGeom prst="line">
                <a:avLst/>
              </a:prstGeom>
              <a:noFill/>
              <a:ln w="0">
                <a:solidFill>
                  <a:srgbClr val="24211D"/>
                </a:solidFill>
                <a:round/>
                <a:headEnd/>
                <a:tailEnd/>
              </a:ln>
            </p:spPr>
            <p:txBody>
              <a:bodyPr/>
              <a:lstStyle/>
              <a:p>
                <a:endParaRPr lang="en-US"/>
              </a:p>
            </p:txBody>
          </p:sp>
          <p:sp>
            <p:nvSpPr>
              <p:cNvPr id="58755" name="Line 583"/>
              <p:cNvSpPr>
                <a:spLocks noChangeShapeType="1"/>
              </p:cNvSpPr>
              <p:nvPr/>
            </p:nvSpPr>
            <p:spPr bwMode="auto">
              <a:xfrm>
                <a:off x="641" y="595"/>
                <a:ext cx="70" cy="1"/>
              </a:xfrm>
              <a:prstGeom prst="line">
                <a:avLst/>
              </a:prstGeom>
              <a:noFill/>
              <a:ln w="0">
                <a:solidFill>
                  <a:srgbClr val="24211D"/>
                </a:solidFill>
                <a:round/>
                <a:headEnd/>
                <a:tailEnd/>
              </a:ln>
            </p:spPr>
            <p:txBody>
              <a:bodyPr/>
              <a:lstStyle/>
              <a:p>
                <a:endParaRPr lang="en-US"/>
              </a:p>
            </p:txBody>
          </p:sp>
          <p:sp>
            <p:nvSpPr>
              <p:cNvPr id="58756" name="Line 584"/>
              <p:cNvSpPr>
                <a:spLocks noChangeShapeType="1"/>
              </p:cNvSpPr>
              <p:nvPr/>
            </p:nvSpPr>
            <p:spPr bwMode="auto">
              <a:xfrm>
                <a:off x="749" y="595"/>
                <a:ext cx="70" cy="1"/>
              </a:xfrm>
              <a:prstGeom prst="line">
                <a:avLst/>
              </a:prstGeom>
              <a:noFill/>
              <a:ln w="0">
                <a:solidFill>
                  <a:srgbClr val="24211D"/>
                </a:solidFill>
                <a:round/>
                <a:headEnd/>
                <a:tailEnd/>
              </a:ln>
            </p:spPr>
            <p:txBody>
              <a:bodyPr/>
              <a:lstStyle/>
              <a:p>
                <a:endParaRPr lang="en-US"/>
              </a:p>
            </p:txBody>
          </p:sp>
          <p:sp>
            <p:nvSpPr>
              <p:cNvPr id="58757" name="Line 585"/>
              <p:cNvSpPr>
                <a:spLocks noChangeShapeType="1"/>
              </p:cNvSpPr>
              <p:nvPr/>
            </p:nvSpPr>
            <p:spPr bwMode="auto">
              <a:xfrm>
                <a:off x="856" y="595"/>
                <a:ext cx="70" cy="1"/>
              </a:xfrm>
              <a:prstGeom prst="line">
                <a:avLst/>
              </a:prstGeom>
              <a:noFill/>
              <a:ln w="0">
                <a:solidFill>
                  <a:srgbClr val="24211D"/>
                </a:solidFill>
                <a:round/>
                <a:headEnd/>
                <a:tailEnd/>
              </a:ln>
            </p:spPr>
            <p:txBody>
              <a:bodyPr/>
              <a:lstStyle/>
              <a:p>
                <a:endParaRPr lang="en-US"/>
              </a:p>
            </p:txBody>
          </p:sp>
          <p:sp>
            <p:nvSpPr>
              <p:cNvPr id="58758" name="Line 586"/>
              <p:cNvSpPr>
                <a:spLocks noChangeShapeType="1"/>
              </p:cNvSpPr>
              <p:nvPr/>
            </p:nvSpPr>
            <p:spPr bwMode="auto">
              <a:xfrm>
                <a:off x="964" y="595"/>
                <a:ext cx="70" cy="1"/>
              </a:xfrm>
              <a:prstGeom prst="line">
                <a:avLst/>
              </a:prstGeom>
              <a:noFill/>
              <a:ln w="0">
                <a:solidFill>
                  <a:srgbClr val="24211D"/>
                </a:solidFill>
                <a:round/>
                <a:headEnd/>
                <a:tailEnd/>
              </a:ln>
            </p:spPr>
            <p:txBody>
              <a:bodyPr/>
              <a:lstStyle/>
              <a:p>
                <a:endParaRPr lang="en-US"/>
              </a:p>
            </p:txBody>
          </p:sp>
          <p:sp>
            <p:nvSpPr>
              <p:cNvPr id="58759" name="Line 587"/>
              <p:cNvSpPr>
                <a:spLocks noChangeShapeType="1"/>
              </p:cNvSpPr>
              <p:nvPr/>
            </p:nvSpPr>
            <p:spPr bwMode="auto">
              <a:xfrm>
                <a:off x="1072" y="595"/>
                <a:ext cx="70" cy="1"/>
              </a:xfrm>
              <a:prstGeom prst="line">
                <a:avLst/>
              </a:prstGeom>
              <a:noFill/>
              <a:ln w="0">
                <a:solidFill>
                  <a:srgbClr val="24211D"/>
                </a:solidFill>
                <a:round/>
                <a:headEnd/>
                <a:tailEnd/>
              </a:ln>
            </p:spPr>
            <p:txBody>
              <a:bodyPr/>
              <a:lstStyle/>
              <a:p>
                <a:endParaRPr lang="en-US"/>
              </a:p>
            </p:txBody>
          </p:sp>
          <p:sp>
            <p:nvSpPr>
              <p:cNvPr id="58760" name="Line 588"/>
              <p:cNvSpPr>
                <a:spLocks noChangeShapeType="1"/>
              </p:cNvSpPr>
              <p:nvPr/>
            </p:nvSpPr>
            <p:spPr bwMode="auto">
              <a:xfrm>
                <a:off x="1179" y="595"/>
                <a:ext cx="70" cy="1"/>
              </a:xfrm>
              <a:prstGeom prst="line">
                <a:avLst/>
              </a:prstGeom>
              <a:noFill/>
              <a:ln w="0">
                <a:solidFill>
                  <a:srgbClr val="24211D"/>
                </a:solidFill>
                <a:round/>
                <a:headEnd/>
                <a:tailEnd/>
              </a:ln>
            </p:spPr>
            <p:txBody>
              <a:bodyPr/>
              <a:lstStyle/>
              <a:p>
                <a:endParaRPr lang="en-US"/>
              </a:p>
            </p:txBody>
          </p:sp>
          <p:sp>
            <p:nvSpPr>
              <p:cNvPr id="58761" name="Line 589"/>
              <p:cNvSpPr>
                <a:spLocks noChangeShapeType="1"/>
              </p:cNvSpPr>
              <p:nvPr/>
            </p:nvSpPr>
            <p:spPr bwMode="auto">
              <a:xfrm>
                <a:off x="1287" y="595"/>
                <a:ext cx="70" cy="1"/>
              </a:xfrm>
              <a:prstGeom prst="line">
                <a:avLst/>
              </a:prstGeom>
              <a:noFill/>
              <a:ln w="0">
                <a:solidFill>
                  <a:srgbClr val="24211D"/>
                </a:solidFill>
                <a:round/>
                <a:headEnd/>
                <a:tailEnd/>
              </a:ln>
            </p:spPr>
            <p:txBody>
              <a:bodyPr/>
              <a:lstStyle/>
              <a:p>
                <a:endParaRPr lang="en-US"/>
              </a:p>
            </p:txBody>
          </p:sp>
          <p:sp>
            <p:nvSpPr>
              <p:cNvPr id="58762" name="Line 590"/>
              <p:cNvSpPr>
                <a:spLocks noChangeShapeType="1"/>
              </p:cNvSpPr>
              <p:nvPr/>
            </p:nvSpPr>
            <p:spPr bwMode="auto">
              <a:xfrm>
                <a:off x="1395" y="595"/>
                <a:ext cx="70" cy="1"/>
              </a:xfrm>
              <a:prstGeom prst="line">
                <a:avLst/>
              </a:prstGeom>
              <a:noFill/>
              <a:ln w="0">
                <a:solidFill>
                  <a:srgbClr val="24211D"/>
                </a:solidFill>
                <a:round/>
                <a:headEnd/>
                <a:tailEnd/>
              </a:ln>
            </p:spPr>
            <p:txBody>
              <a:bodyPr/>
              <a:lstStyle/>
              <a:p>
                <a:endParaRPr lang="en-US"/>
              </a:p>
            </p:txBody>
          </p:sp>
          <p:sp>
            <p:nvSpPr>
              <p:cNvPr id="58763" name="Line 591"/>
              <p:cNvSpPr>
                <a:spLocks noChangeShapeType="1"/>
              </p:cNvSpPr>
              <p:nvPr/>
            </p:nvSpPr>
            <p:spPr bwMode="auto">
              <a:xfrm>
                <a:off x="1503" y="595"/>
                <a:ext cx="70" cy="1"/>
              </a:xfrm>
              <a:prstGeom prst="line">
                <a:avLst/>
              </a:prstGeom>
              <a:noFill/>
              <a:ln w="0">
                <a:solidFill>
                  <a:srgbClr val="24211D"/>
                </a:solidFill>
                <a:round/>
                <a:headEnd/>
                <a:tailEnd/>
              </a:ln>
            </p:spPr>
            <p:txBody>
              <a:bodyPr/>
              <a:lstStyle/>
              <a:p>
                <a:endParaRPr lang="en-US"/>
              </a:p>
            </p:txBody>
          </p:sp>
          <p:sp>
            <p:nvSpPr>
              <p:cNvPr id="58764" name="Line 592"/>
              <p:cNvSpPr>
                <a:spLocks noChangeShapeType="1"/>
              </p:cNvSpPr>
              <p:nvPr/>
            </p:nvSpPr>
            <p:spPr bwMode="auto">
              <a:xfrm>
                <a:off x="1610" y="595"/>
                <a:ext cx="70" cy="1"/>
              </a:xfrm>
              <a:prstGeom prst="line">
                <a:avLst/>
              </a:prstGeom>
              <a:noFill/>
              <a:ln w="0">
                <a:solidFill>
                  <a:srgbClr val="24211D"/>
                </a:solidFill>
                <a:round/>
                <a:headEnd/>
                <a:tailEnd/>
              </a:ln>
            </p:spPr>
            <p:txBody>
              <a:bodyPr/>
              <a:lstStyle/>
              <a:p>
                <a:endParaRPr lang="en-US"/>
              </a:p>
            </p:txBody>
          </p:sp>
          <p:sp>
            <p:nvSpPr>
              <p:cNvPr id="58765" name="Line 593"/>
              <p:cNvSpPr>
                <a:spLocks noChangeShapeType="1"/>
              </p:cNvSpPr>
              <p:nvPr/>
            </p:nvSpPr>
            <p:spPr bwMode="auto">
              <a:xfrm>
                <a:off x="1713" y="606"/>
                <a:ext cx="1" cy="64"/>
              </a:xfrm>
              <a:prstGeom prst="line">
                <a:avLst/>
              </a:prstGeom>
              <a:noFill/>
              <a:ln w="0">
                <a:solidFill>
                  <a:srgbClr val="24211D"/>
                </a:solidFill>
                <a:round/>
                <a:headEnd/>
                <a:tailEnd/>
              </a:ln>
            </p:spPr>
            <p:txBody>
              <a:bodyPr/>
              <a:lstStyle/>
              <a:p>
                <a:endParaRPr lang="en-US"/>
              </a:p>
            </p:txBody>
          </p:sp>
          <p:sp>
            <p:nvSpPr>
              <p:cNvPr id="58766" name="Line 594"/>
              <p:cNvSpPr>
                <a:spLocks noChangeShapeType="1"/>
              </p:cNvSpPr>
              <p:nvPr/>
            </p:nvSpPr>
            <p:spPr bwMode="auto">
              <a:xfrm>
                <a:off x="1713" y="713"/>
                <a:ext cx="1" cy="65"/>
              </a:xfrm>
              <a:prstGeom prst="line">
                <a:avLst/>
              </a:prstGeom>
              <a:noFill/>
              <a:ln w="0">
                <a:solidFill>
                  <a:srgbClr val="24211D"/>
                </a:solidFill>
                <a:round/>
                <a:headEnd/>
                <a:tailEnd/>
              </a:ln>
            </p:spPr>
            <p:txBody>
              <a:bodyPr/>
              <a:lstStyle/>
              <a:p>
                <a:endParaRPr lang="en-US"/>
              </a:p>
            </p:txBody>
          </p:sp>
          <p:sp>
            <p:nvSpPr>
              <p:cNvPr id="58767" name="Line 595"/>
              <p:cNvSpPr>
                <a:spLocks noChangeShapeType="1"/>
              </p:cNvSpPr>
              <p:nvPr/>
            </p:nvSpPr>
            <p:spPr bwMode="auto">
              <a:xfrm>
                <a:off x="1713" y="821"/>
                <a:ext cx="1" cy="64"/>
              </a:xfrm>
              <a:prstGeom prst="line">
                <a:avLst/>
              </a:prstGeom>
              <a:noFill/>
              <a:ln w="0">
                <a:solidFill>
                  <a:srgbClr val="24211D"/>
                </a:solidFill>
                <a:round/>
                <a:headEnd/>
                <a:tailEnd/>
              </a:ln>
            </p:spPr>
            <p:txBody>
              <a:bodyPr/>
              <a:lstStyle/>
              <a:p>
                <a:endParaRPr lang="en-US"/>
              </a:p>
            </p:txBody>
          </p:sp>
          <p:sp>
            <p:nvSpPr>
              <p:cNvPr id="58768" name="Line 596"/>
              <p:cNvSpPr>
                <a:spLocks noChangeShapeType="1"/>
              </p:cNvSpPr>
              <p:nvPr/>
            </p:nvSpPr>
            <p:spPr bwMode="auto">
              <a:xfrm>
                <a:off x="1713" y="928"/>
                <a:ext cx="1" cy="65"/>
              </a:xfrm>
              <a:prstGeom prst="line">
                <a:avLst/>
              </a:prstGeom>
              <a:noFill/>
              <a:ln w="0">
                <a:solidFill>
                  <a:srgbClr val="24211D"/>
                </a:solidFill>
                <a:round/>
                <a:headEnd/>
                <a:tailEnd/>
              </a:ln>
            </p:spPr>
            <p:txBody>
              <a:bodyPr/>
              <a:lstStyle/>
              <a:p>
                <a:endParaRPr lang="en-US"/>
              </a:p>
            </p:txBody>
          </p:sp>
          <p:sp>
            <p:nvSpPr>
              <p:cNvPr id="58769" name="Freeform 597"/>
              <p:cNvSpPr>
                <a:spLocks/>
              </p:cNvSpPr>
              <p:nvPr/>
            </p:nvSpPr>
            <p:spPr bwMode="auto">
              <a:xfrm>
                <a:off x="1659" y="1036"/>
                <a:ext cx="54" cy="16"/>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770" name="Line 598"/>
              <p:cNvSpPr>
                <a:spLocks noChangeShapeType="1"/>
              </p:cNvSpPr>
              <p:nvPr/>
            </p:nvSpPr>
            <p:spPr bwMode="auto">
              <a:xfrm flipH="1">
                <a:off x="1551" y="1052"/>
                <a:ext cx="70" cy="1"/>
              </a:xfrm>
              <a:prstGeom prst="line">
                <a:avLst/>
              </a:prstGeom>
              <a:noFill/>
              <a:ln w="0">
                <a:solidFill>
                  <a:srgbClr val="24211D"/>
                </a:solidFill>
                <a:round/>
                <a:headEnd/>
                <a:tailEnd/>
              </a:ln>
            </p:spPr>
            <p:txBody>
              <a:bodyPr/>
              <a:lstStyle/>
              <a:p>
                <a:endParaRPr lang="en-US"/>
              </a:p>
            </p:txBody>
          </p:sp>
          <p:sp>
            <p:nvSpPr>
              <p:cNvPr id="58771" name="Line 599"/>
              <p:cNvSpPr>
                <a:spLocks noChangeShapeType="1"/>
              </p:cNvSpPr>
              <p:nvPr/>
            </p:nvSpPr>
            <p:spPr bwMode="auto">
              <a:xfrm flipH="1">
                <a:off x="1443" y="1052"/>
                <a:ext cx="70" cy="1"/>
              </a:xfrm>
              <a:prstGeom prst="line">
                <a:avLst/>
              </a:prstGeom>
              <a:noFill/>
              <a:ln w="0">
                <a:solidFill>
                  <a:srgbClr val="24211D"/>
                </a:solidFill>
                <a:round/>
                <a:headEnd/>
                <a:tailEnd/>
              </a:ln>
            </p:spPr>
            <p:txBody>
              <a:bodyPr/>
              <a:lstStyle/>
              <a:p>
                <a:endParaRPr lang="en-US"/>
              </a:p>
            </p:txBody>
          </p:sp>
          <p:sp>
            <p:nvSpPr>
              <p:cNvPr id="58772" name="Line 600"/>
              <p:cNvSpPr>
                <a:spLocks noChangeShapeType="1"/>
              </p:cNvSpPr>
              <p:nvPr/>
            </p:nvSpPr>
            <p:spPr bwMode="auto">
              <a:xfrm flipH="1">
                <a:off x="1336" y="1052"/>
                <a:ext cx="70" cy="1"/>
              </a:xfrm>
              <a:prstGeom prst="line">
                <a:avLst/>
              </a:prstGeom>
              <a:noFill/>
              <a:ln w="0">
                <a:solidFill>
                  <a:srgbClr val="24211D"/>
                </a:solidFill>
                <a:round/>
                <a:headEnd/>
                <a:tailEnd/>
              </a:ln>
            </p:spPr>
            <p:txBody>
              <a:bodyPr/>
              <a:lstStyle/>
              <a:p>
                <a:endParaRPr lang="en-US"/>
              </a:p>
            </p:txBody>
          </p:sp>
          <p:sp>
            <p:nvSpPr>
              <p:cNvPr id="58773" name="Line 601"/>
              <p:cNvSpPr>
                <a:spLocks noChangeShapeType="1"/>
              </p:cNvSpPr>
              <p:nvPr/>
            </p:nvSpPr>
            <p:spPr bwMode="auto">
              <a:xfrm flipH="1">
                <a:off x="1228" y="1052"/>
                <a:ext cx="70" cy="1"/>
              </a:xfrm>
              <a:prstGeom prst="line">
                <a:avLst/>
              </a:prstGeom>
              <a:noFill/>
              <a:ln w="0">
                <a:solidFill>
                  <a:srgbClr val="24211D"/>
                </a:solidFill>
                <a:round/>
                <a:headEnd/>
                <a:tailEnd/>
              </a:ln>
            </p:spPr>
            <p:txBody>
              <a:bodyPr/>
              <a:lstStyle/>
              <a:p>
                <a:endParaRPr lang="en-US"/>
              </a:p>
            </p:txBody>
          </p:sp>
          <p:sp>
            <p:nvSpPr>
              <p:cNvPr id="58774" name="Line 602"/>
              <p:cNvSpPr>
                <a:spLocks noChangeShapeType="1"/>
              </p:cNvSpPr>
              <p:nvPr/>
            </p:nvSpPr>
            <p:spPr bwMode="auto">
              <a:xfrm flipH="1">
                <a:off x="1120" y="1052"/>
                <a:ext cx="70" cy="1"/>
              </a:xfrm>
              <a:prstGeom prst="line">
                <a:avLst/>
              </a:prstGeom>
              <a:noFill/>
              <a:ln w="0">
                <a:solidFill>
                  <a:srgbClr val="24211D"/>
                </a:solidFill>
                <a:round/>
                <a:headEnd/>
                <a:tailEnd/>
              </a:ln>
            </p:spPr>
            <p:txBody>
              <a:bodyPr/>
              <a:lstStyle/>
              <a:p>
                <a:endParaRPr lang="en-US"/>
              </a:p>
            </p:txBody>
          </p:sp>
          <p:sp>
            <p:nvSpPr>
              <p:cNvPr id="58775" name="Line 603"/>
              <p:cNvSpPr>
                <a:spLocks noChangeShapeType="1"/>
              </p:cNvSpPr>
              <p:nvPr/>
            </p:nvSpPr>
            <p:spPr bwMode="auto">
              <a:xfrm flipH="1">
                <a:off x="1012" y="1052"/>
                <a:ext cx="70" cy="1"/>
              </a:xfrm>
              <a:prstGeom prst="line">
                <a:avLst/>
              </a:prstGeom>
              <a:noFill/>
              <a:ln w="0">
                <a:solidFill>
                  <a:srgbClr val="24211D"/>
                </a:solidFill>
                <a:round/>
                <a:headEnd/>
                <a:tailEnd/>
              </a:ln>
            </p:spPr>
            <p:txBody>
              <a:bodyPr/>
              <a:lstStyle/>
              <a:p>
                <a:endParaRPr lang="en-US"/>
              </a:p>
            </p:txBody>
          </p:sp>
          <p:sp>
            <p:nvSpPr>
              <p:cNvPr id="58776" name="Line 604"/>
              <p:cNvSpPr>
                <a:spLocks noChangeShapeType="1"/>
              </p:cNvSpPr>
              <p:nvPr/>
            </p:nvSpPr>
            <p:spPr bwMode="auto">
              <a:xfrm flipH="1">
                <a:off x="905" y="1052"/>
                <a:ext cx="70" cy="1"/>
              </a:xfrm>
              <a:prstGeom prst="line">
                <a:avLst/>
              </a:prstGeom>
              <a:noFill/>
              <a:ln w="0">
                <a:solidFill>
                  <a:srgbClr val="24211D"/>
                </a:solidFill>
                <a:round/>
                <a:headEnd/>
                <a:tailEnd/>
              </a:ln>
            </p:spPr>
            <p:txBody>
              <a:bodyPr/>
              <a:lstStyle/>
              <a:p>
                <a:endParaRPr lang="en-US"/>
              </a:p>
            </p:txBody>
          </p:sp>
          <p:sp>
            <p:nvSpPr>
              <p:cNvPr id="58777" name="Line 605"/>
              <p:cNvSpPr>
                <a:spLocks noChangeShapeType="1"/>
              </p:cNvSpPr>
              <p:nvPr/>
            </p:nvSpPr>
            <p:spPr bwMode="auto">
              <a:xfrm flipH="1">
                <a:off x="797" y="1052"/>
                <a:ext cx="70" cy="1"/>
              </a:xfrm>
              <a:prstGeom prst="line">
                <a:avLst/>
              </a:prstGeom>
              <a:noFill/>
              <a:ln w="0">
                <a:solidFill>
                  <a:srgbClr val="24211D"/>
                </a:solidFill>
                <a:round/>
                <a:headEnd/>
                <a:tailEnd/>
              </a:ln>
            </p:spPr>
            <p:txBody>
              <a:bodyPr/>
              <a:lstStyle/>
              <a:p>
                <a:endParaRPr lang="en-US"/>
              </a:p>
            </p:txBody>
          </p:sp>
          <p:sp>
            <p:nvSpPr>
              <p:cNvPr id="58778" name="Line 606"/>
              <p:cNvSpPr>
                <a:spLocks noChangeShapeType="1"/>
              </p:cNvSpPr>
              <p:nvPr/>
            </p:nvSpPr>
            <p:spPr bwMode="auto">
              <a:xfrm flipH="1">
                <a:off x="689" y="1052"/>
                <a:ext cx="70" cy="1"/>
              </a:xfrm>
              <a:prstGeom prst="line">
                <a:avLst/>
              </a:prstGeom>
              <a:noFill/>
              <a:ln w="0">
                <a:solidFill>
                  <a:srgbClr val="24211D"/>
                </a:solidFill>
                <a:round/>
                <a:headEnd/>
                <a:tailEnd/>
              </a:ln>
            </p:spPr>
            <p:txBody>
              <a:bodyPr/>
              <a:lstStyle/>
              <a:p>
                <a:endParaRPr lang="en-US"/>
              </a:p>
            </p:txBody>
          </p:sp>
          <p:sp>
            <p:nvSpPr>
              <p:cNvPr id="58779" name="Line 607"/>
              <p:cNvSpPr>
                <a:spLocks noChangeShapeType="1"/>
              </p:cNvSpPr>
              <p:nvPr/>
            </p:nvSpPr>
            <p:spPr bwMode="auto">
              <a:xfrm flipH="1">
                <a:off x="582" y="1052"/>
                <a:ext cx="70" cy="1"/>
              </a:xfrm>
              <a:prstGeom prst="line">
                <a:avLst/>
              </a:prstGeom>
              <a:noFill/>
              <a:ln w="0">
                <a:solidFill>
                  <a:srgbClr val="24211D"/>
                </a:solidFill>
                <a:round/>
                <a:headEnd/>
                <a:tailEnd/>
              </a:ln>
            </p:spPr>
            <p:txBody>
              <a:bodyPr/>
              <a:lstStyle/>
              <a:p>
                <a:endParaRPr lang="en-US"/>
              </a:p>
            </p:txBody>
          </p:sp>
          <p:sp>
            <p:nvSpPr>
              <p:cNvPr id="58780" name="Line 608"/>
              <p:cNvSpPr>
                <a:spLocks noChangeShapeType="1"/>
              </p:cNvSpPr>
              <p:nvPr/>
            </p:nvSpPr>
            <p:spPr bwMode="auto">
              <a:xfrm flipH="1">
                <a:off x="474" y="1052"/>
                <a:ext cx="70" cy="1"/>
              </a:xfrm>
              <a:prstGeom prst="line">
                <a:avLst/>
              </a:prstGeom>
              <a:noFill/>
              <a:ln w="0">
                <a:solidFill>
                  <a:srgbClr val="24211D"/>
                </a:solidFill>
                <a:round/>
                <a:headEnd/>
                <a:tailEnd/>
              </a:ln>
            </p:spPr>
            <p:txBody>
              <a:bodyPr/>
              <a:lstStyle/>
              <a:p>
                <a:endParaRPr lang="en-US"/>
              </a:p>
            </p:txBody>
          </p:sp>
          <p:sp>
            <p:nvSpPr>
              <p:cNvPr id="58781" name="Line 609"/>
              <p:cNvSpPr>
                <a:spLocks noChangeShapeType="1"/>
              </p:cNvSpPr>
              <p:nvPr/>
            </p:nvSpPr>
            <p:spPr bwMode="auto">
              <a:xfrm flipH="1">
                <a:off x="366" y="1052"/>
                <a:ext cx="70" cy="1"/>
              </a:xfrm>
              <a:prstGeom prst="line">
                <a:avLst/>
              </a:prstGeom>
              <a:noFill/>
              <a:ln w="0">
                <a:solidFill>
                  <a:srgbClr val="24211D"/>
                </a:solidFill>
                <a:round/>
                <a:headEnd/>
                <a:tailEnd/>
              </a:ln>
            </p:spPr>
            <p:txBody>
              <a:bodyPr/>
              <a:lstStyle/>
              <a:p>
                <a:endParaRPr lang="en-US"/>
              </a:p>
            </p:txBody>
          </p:sp>
          <p:sp>
            <p:nvSpPr>
              <p:cNvPr id="58782" name="Line 610"/>
              <p:cNvSpPr>
                <a:spLocks noChangeShapeType="1"/>
              </p:cNvSpPr>
              <p:nvPr/>
            </p:nvSpPr>
            <p:spPr bwMode="auto">
              <a:xfrm flipH="1">
                <a:off x="258" y="1052"/>
                <a:ext cx="70" cy="1"/>
              </a:xfrm>
              <a:prstGeom prst="line">
                <a:avLst/>
              </a:prstGeom>
              <a:noFill/>
              <a:ln w="0">
                <a:solidFill>
                  <a:srgbClr val="24211D"/>
                </a:solidFill>
                <a:round/>
                <a:headEnd/>
                <a:tailEnd/>
              </a:ln>
            </p:spPr>
            <p:txBody>
              <a:bodyPr/>
              <a:lstStyle/>
              <a:p>
                <a:endParaRPr lang="en-US"/>
              </a:p>
            </p:txBody>
          </p:sp>
          <p:sp>
            <p:nvSpPr>
              <p:cNvPr id="58783" name="Freeform 611"/>
              <p:cNvSpPr>
                <a:spLocks/>
              </p:cNvSpPr>
              <p:nvPr/>
            </p:nvSpPr>
            <p:spPr bwMode="auto">
              <a:xfrm>
                <a:off x="210" y="993"/>
                <a:ext cx="11" cy="59"/>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8784" name="Line 612"/>
              <p:cNvSpPr>
                <a:spLocks noChangeShapeType="1"/>
              </p:cNvSpPr>
              <p:nvPr/>
            </p:nvSpPr>
            <p:spPr bwMode="auto">
              <a:xfrm flipV="1">
                <a:off x="210" y="885"/>
                <a:ext cx="1" cy="65"/>
              </a:xfrm>
              <a:prstGeom prst="line">
                <a:avLst/>
              </a:prstGeom>
              <a:noFill/>
              <a:ln w="0">
                <a:solidFill>
                  <a:srgbClr val="24211D"/>
                </a:solidFill>
                <a:round/>
                <a:headEnd/>
                <a:tailEnd/>
              </a:ln>
            </p:spPr>
            <p:txBody>
              <a:bodyPr/>
              <a:lstStyle/>
              <a:p>
                <a:endParaRPr lang="en-US"/>
              </a:p>
            </p:txBody>
          </p:sp>
          <p:sp>
            <p:nvSpPr>
              <p:cNvPr id="58785" name="Line 613"/>
              <p:cNvSpPr>
                <a:spLocks noChangeShapeType="1"/>
              </p:cNvSpPr>
              <p:nvPr/>
            </p:nvSpPr>
            <p:spPr bwMode="auto">
              <a:xfrm flipV="1">
                <a:off x="210" y="778"/>
                <a:ext cx="1" cy="64"/>
              </a:xfrm>
              <a:prstGeom prst="line">
                <a:avLst/>
              </a:prstGeom>
              <a:noFill/>
              <a:ln w="0">
                <a:solidFill>
                  <a:srgbClr val="24211D"/>
                </a:solidFill>
                <a:round/>
                <a:headEnd/>
                <a:tailEnd/>
              </a:ln>
            </p:spPr>
            <p:txBody>
              <a:bodyPr/>
              <a:lstStyle/>
              <a:p>
                <a:endParaRPr lang="en-US"/>
              </a:p>
            </p:txBody>
          </p:sp>
          <p:sp>
            <p:nvSpPr>
              <p:cNvPr id="58786" name="Line 614"/>
              <p:cNvSpPr>
                <a:spLocks noChangeShapeType="1"/>
              </p:cNvSpPr>
              <p:nvPr/>
            </p:nvSpPr>
            <p:spPr bwMode="auto">
              <a:xfrm flipV="1">
                <a:off x="210" y="670"/>
                <a:ext cx="1" cy="65"/>
              </a:xfrm>
              <a:prstGeom prst="line">
                <a:avLst/>
              </a:prstGeom>
              <a:noFill/>
              <a:ln w="0">
                <a:solidFill>
                  <a:srgbClr val="24211D"/>
                </a:solidFill>
                <a:round/>
                <a:headEnd/>
                <a:tailEnd/>
              </a:ln>
            </p:spPr>
            <p:txBody>
              <a:bodyPr/>
              <a:lstStyle/>
              <a:p>
                <a:endParaRPr lang="en-US"/>
              </a:p>
            </p:txBody>
          </p:sp>
          <p:sp>
            <p:nvSpPr>
              <p:cNvPr id="58787" name="Line 615"/>
              <p:cNvSpPr>
                <a:spLocks noChangeShapeType="1"/>
              </p:cNvSpPr>
              <p:nvPr/>
            </p:nvSpPr>
            <p:spPr bwMode="auto">
              <a:xfrm flipV="1">
                <a:off x="210" y="595"/>
                <a:ext cx="1" cy="32"/>
              </a:xfrm>
              <a:prstGeom prst="line">
                <a:avLst/>
              </a:prstGeom>
              <a:noFill/>
              <a:ln w="0">
                <a:solidFill>
                  <a:srgbClr val="24211D"/>
                </a:solidFill>
                <a:round/>
                <a:headEnd/>
                <a:tailEnd/>
              </a:ln>
            </p:spPr>
            <p:txBody>
              <a:bodyPr/>
              <a:lstStyle/>
              <a:p>
                <a:endParaRPr lang="en-US"/>
              </a:p>
            </p:txBody>
          </p:sp>
          <p:sp>
            <p:nvSpPr>
              <p:cNvPr id="58788" name="Freeform 616"/>
              <p:cNvSpPr>
                <a:spLocks/>
              </p:cNvSpPr>
              <p:nvPr/>
            </p:nvSpPr>
            <p:spPr bwMode="auto">
              <a:xfrm>
                <a:off x="1190" y="1633"/>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8789" name="Freeform 617"/>
              <p:cNvSpPr>
                <a:spLocks/>
              </p:cNvSpPr>
              <p:nvPr/>
            </p:nvSpPr>
            <p:spPr bwMode="auto">
              <a:xfrm>
                <a:off x="1196" y="1665"/>
                <a:ext cx="10" cy="16"/>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8790" name="Rectangle 618"/>
              <p:cNvSpPr>
                <a:spLocks noChangeArrowheads="1"/>
              </p:cNvSpPr>
              <p:nvPr/>
            </p:nvSpPr>
            <p:spPr bwMode="auto">
              <a:xfrm>
                <a:off x="1115" y="1665"/>
                <a:ext cx="81"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791" name="Freeform 619"/>
              <p:cNvSpPr>
                <a:spLocks/>
              </p:cNvSpPr>
              <p:nvPr/>
            </p:nvSpPr>
            <p:spPr bwMode="auto">
              <a:xfrm>
                <a:off x="1056" y="1633"/>
                <a:ext cx="64" cy="75"/>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grpSp>
        <p:grpSp>
          <p:nvGrpSpPr>
            <p:cNvPr id="58386" name="Group 821"/>
            <p:cNvGrpSpPr>
              <a:grpSpLocks/>
            </p:cNvGrpSpPr>
            <p:nvPr/>
          </p:nvGrpSpPr>
          <p:grpSpPr bwMode="auto">
            <a:xfrm>
              <a:off x="11" y="762"/>
              <a:ext cx="3452" cy="3328"/>
              <a:chOff x="11" y="762"/>
              <a:chExt cx="3452" cy="3328"/>
            </a:xfrm>
          </p:grpSpPr>
          <p:sp>
            <p:nvSpPr>
              <p:cNvPr id="58394" name="Freeform 621"/>
              <p:cNvSpPr>
                <a:spLocks/>
              </p:cNvSpPr>
              <p:nvPr/>
            </p:nvSpPr>
            <p:spPr bwMode="auto">
              <a:xfrm>
                <a:off x="1109" y="1665"/>
                <a:ext cx="6" cy="16"/>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58395" name="Rectangle 622"/>
              <p:cNvSpPr>
                <a:spLocks noChangeArrowheads="1"/>
              </p:cNvSpPr>
              <p:nvPr/>
            </p:nvSpPr>
            <p:spPr bwMode="auto">
              <a:xfrm>
                <a:off x="2537" y="2552"/>
                <a:ext cx="926" cy="377"/>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8396" name="Rectangle 623"/>
              <p:cNvSpPr>
                <a:spLocks noChangeArrowheads="1"/>
              </p:cNvSpPr>
              <p:nvPr/>
            </p:nvSpPr>
            <p:spPr bwMode="auto">
              <a:xfrm>
                <a:off x="3059" y="2687"/>
                <a:ext cx="371"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8397" name="Rectangle 624"/>
              <p:cNvSpPr>
                <a:spLocks noChangeArrowheads="1"/>
              </p:cNvSpPr>
              <p:nvPr/>
            </p:nvSpPr>
            <p:spPr bwMode="auto">
              <a:xfrm>
                <a:off x="3059" y="2687"/>
                <a:ext cx="371"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8398" name="Rectangle 625"/>
              <p:cNvSpPr>
                <a:spLocks noChangeArrowheads="1"/>
              </p:cNvSpPr>
              <p:nvPr/>
            </p:nvSpPr>
            <p:spPr bwMode="auto">
              <a:xfrm>
                <a:off x="3113" y="2697"/>
                <a:ext cx="32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58399" name="Rectangle 626"/>
              <p:cNvSpPr>
                <a:spLocks noChangeArrowheads="1"/>
              </p:cNvSpPr>
              <p:nvPr/>
            </p:nvSpPr>
            <p:spPr bwMode="auto">
              <a:xfrm>
                <a:off x="3150" y="2788"/>
                <a:ext cx="23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58400" name="Rectangle 627"/>
              <p:cNvSpPr>
                <a:spLocks noChangeArrowheads="1"/>
              </p:cNvSpPr>
              <p:nvPr/>
            </p:nvSpPr>
            <p:spPr bwMode="auto">
              <a:xfrm>
                <a:off x="2666" y="2573"/>
                <a:ext cx="684"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58401" name="Rectangle 628"/>
              <p:cNvSpPr>
                <a:spLocks noChangeArrowheads="1"/>
              </p:cNvSpPr>
              <p:nvPr/>
            </p:nvSpPr>
            <p:spPr bwMode="auto">
              <a:xfrm>
                <a:off x="2569" y="2687"/>
                <a:ext cx="452"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8402" name="Rectangle 629"/>
              <p:cNvSpPr>
                <a:spLocks noChangeArrowheads="1"/>
              </p:cNvSpPr>
              <p:nvPr/>
            </p:nvSpPr>
            <p:spPr bwMode="auto">
              <a:xfrm>
                <a:off x="2569" y="2687"/>
                <a:ext cx="452"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8403" name="Rectangle 630"/>
              <p:cNvSpPr>
                <a:spLocks noChangeArrowheads="1"/>
              </p:cNvSpPr>
              <p:nvPr/>
            </p:nvSpPr>
            <p:spPr bwMode="auto">
              <a:xfrm>
                <a:off x="2660" y="2691"/>
                <a:ext cx="3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58404" name="Rectangle 631"/>
              <p:cNvSpPr>
                <a:spLocks noChangeArrowheads="1"/>
              </p:cNvSpPr>
              <p:nvPr/>
            </p:nvSpPr>
            <p:spPr bwMode="auto">
              <a:xfrm>
                <a:off x="2623" y="2783"/>
                <a:ext cx="399"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58405" name="Line 632"/>
              <p:cNvSpPr>
                <a:spLocks noChangeShapeType="1"/>
              </p:cNvSpPr>
              <p:nvPr/>
            </p:nvSpPr>
            <p:spPr bwMode="auto">
              <a:xfrm>
                <a:off x="2036" y="2821"/>
                <a:ext cx="1" cy="188"/>
              </a:xfrm>
              <a:prstGeom prst="line">
                <a:avLst/>
              </a:prstGeom>
              <a:noFill/>
              <a:ln w="0">
                <a:solidFill>
                  <a:srgbClr val="000000"/>
                </a:solidFill>
                <a:round/>
                <a:headEnd/>
                <a:tailEnd/>
              </a:ln>
            </p:spPr>
            <p:txBody>
              <a:bodyPr/>
              <a:lstStyle/>
              <a:p>
                <a:endParaRPr lang="en-US"/>
              </a:p>
            </p:txBody>
          </p:sp>
          <p:sp>
            <p:nvSpPr>
              <p:cNvPr id="58406" name="Freeform 633"/>
              <p:cNvSpPr>
                <a:spLocks/>
              </p:cNvSpPr>
              <p:nvPr/>
            </p:nvSpPr>
            <p:spPr bwMode="auto">
              <a:xfrm>
                <a:off x="2014"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8407" name="Line 634"/>
              <p:cNvSpPr>
                <a:spLocks noChangeShapeType="1"/>
              </p:cNvSpPr>
              <p:nvPr/>
            </p:nvSpPr>
            <p:spPr bwMode="auto">
              <a:xfrm flipV="1">
                <a:off x="1831" y="2740"/>
                <a:ext cx="1" cy="269"/>
              </a:xfrm>
              <a:prstGeom prst="line">
                <a:avLst/>
              </a:prstGeom>
              <a:noFill/>
              <a:ln w="0">
                <a:solidFill>
                  <a:srgbClr val="000000"/>
                </a:solidFill>
                <a:round/>
                <a:headEnd/>
                <a:tailEnd/>
              </a:ln>
            </p:spPr>
            <p:txBody>
              <a:bodyPr/>
              <a:lstStyle/>
              <a:p>
                <a:endParaRPr lang="en-US"/>
              </a:p>
            </p:txBody>
          </p:sp>
          <p:sp>
            <p:nvSpPr>
              <p:cNvPr id="58408" name="Freeform 635"/>
              <p:cNvSpPr>
                <a:spLocks/>
              </p:cNvSpPr>
              <p:nvPr/>
            </p:nvSpPr>
            <p:spPr bwMode="auto">
              <a:xfrm>
                <a:off x="1809" y="2966"/>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8409" name="Line 636"/>
              <p:cNvSpPr>
                <a:spLocks noChangeShapeType="1"/>
              </p:cNvSpPr>
              <p:nvPr/>
            </p:nvSpPr>
            <p:spPr bwMode="auto">
              <a:xfrm>
                <a:off x="1831" y="2740"/>
                <a:ext cx="695" cy="1"/>
              </a:xfrm>
              <a:prstGeom prst="line">
                <a:avLst/>
              </a:prstGeom>
              <a:noFill/>
              <a:ln w="0">
                <a:solidFill>
                  <a:srgbClr val="000000"/>
                </a:solidFill>
                <a:round/>
                <a:headEnd/>
                <a:tailEnd/>
              </a:ln>
            </p:spPr>
            <p:txBody>
              <a:bodyPr/>
              <a:lstStyle/>
              <a:p>
                <a:endParaRPr lang="en-US"/>
              </a:p>
            </p:txBody>
          </p:sp>
          <p:sp>
            <p:nvSpPr>
              <p:cNvPr id="58410" name="Freeform 637"/>
              <p:cNvSpPr>
                <a:spLocks/>
              </p:cNvSpPr>
              <p:nvPr/>
            </p:nvSpPr>
            <p:spPr bwMode="auto">
              <a:xfrm>
                <a:off x="2483" y="271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8411" name="Line 638"/>
              <p:cNvSpPr>
                <a:spLocks noChangeShapeType="1"/>
              </p:cNvSpPr>
              <p:nvPr/>
            </p:nvSpPr>
            <p:spPr bwMode="auto">
              <a:xfrm>
                <a:off x="2036" y="2821"/>
                <a:ext cx="490" cy="1"/>
              </a:xfrm>
              <a:prstGeom prst="line">
                <a:avLst/>
              </a:prstGeom>
              <a:noFill/>
              <a:ln w="0">
                <a:solidFill>
                  <a:srgbClr val="000000"/>
                </a:solidFill>
                <a:round/>
                <a:headEnd/>
                <a:tailEnd/>
              </a:ln>
            </p:spPr>
            <p:txBody>
              <a:bodyPr/>
              <a:lstStyle/>
              <a:p>
                <a:endParaRPr lang="en-US"/>
              </a:p>
            </p:txBody>
          </p:sp>
          <p:sp>
            <p:nvSpPr>
              <p:cNvPr id="58412" name="Freeform 639"/>
              <p:cNvSpPr>
                <a:spLocks/>
              </p:cNvSpPr>
              <p:nvPr/>
            </p:nvSpPr>
            <p:spPr bwMode="auto">
              <a:xfrm>
                <a:off x="2483" y="2800"/>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8413" name="Rectangle 640"/>
              <p:cNvSpPr>
                <a:spLocks noChangeArrowheads="1"/>
              </p:cNvSpPr>
              <p:nvPr/>
            </p:nvSpPr>
            <p:spPr bwMode="auto">
              <a:xfrm>
                <a:off x="684" y="3020"/>
                <a:ext cx="161"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8414" name="Rectangle 641"/>
              <p:cNvSpPr>
                <a:spLocks noChangeArrowheads="1"/>
              </p:cNvSpPr>
              <p:nvPr/>
            </p:nvSpPr>
            <p:spPr bwMode="auto">
              <a:xfrm>
                <a:off x="684" y="3020"/>
                <a:ext cx="161"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8415" name="Rectangle 642"/>
              <p:cNvSpPr>
                <a:spLocks noChangeArrowheads="1"/>
              </p:cNvSpPr>
              <p:nvPr/>
            </p:nvSpPr>
            <p:spPr bwMode="auto">
              <a:xfrm rot="-5400000">
                <a:off x="718" y="3318"/>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8416" name="Rectangle 643"/>
              <p:cNvSpPr>
                <a:spLocks noChangeArrowheads="1"/>
              </p:cNvSpPr>
              <p:nvPr/>
            </p:nvSpPr>
            <p:spPr bwMode="auto">
              <a:xfrm rot="-5400000">
                <a:off x="737" y="3272"/>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8417" name="Rectangle 644"/>
              <p:cNvSpPr>
                <a:spLocks noChangeArrowheads="1"/>
              </p:cNvSpPr>
              <p:nvPr/>
            </p:nvSpPr>
            <p:spPr bwMode="auto">
              <a:xfrm rot="-5400000">
                <a:off x="723" y="3226"/>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8418" name="Rectangle 645"/>
              <p:cNvSpPr>
                <a:spLocks noChangeArrowheads="1"/>
              </p:cNvSpPr>
              <p:nvPr/>
            </p:nvSpPr>
            <p:spPr bwMode="auto">
              <a:xfrm rot="-5400000">
                <a:off x="726" y="3180"/>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8419" name="Rectangle 646"/>
              <p:cNvSpPr>
                <a:spLocks noChangeArrowheads="1"/>
              </p:cNvSpPr>
              <p:nvPr/>
            </p:nvSpPr>
            <p:spPr bwMode="auto">
              <a:xfrm rot="-5400000">
                <a:off x="734" y="3140"/>
                <a:ext cx="76"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8420" name="Rectangle 647"/>
              <p:cNvSpPr>
                <a:spLocks noChangeArrowheads="1"/>
              </p:cNvSpPr>
              <p:nvPr/>
            </p:nvSpPr>
            <p:spPr bwMode="auto">
              <a:xfrm rot="-5400000">
                <a:off x="726" y="3100"/>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8421" name="Line 648"/>
              <p:cNvSpPr>
                <a:spLocks noChangeShapeType="1"/>
              </p:cNvSpPr>
              <p:nvPr/>
            </p:nvSpPr>
            <p:spPr bwMode="auto">
              <a:xfrm>
                <a:off x="759" y="2498"/>
                <a:ext cx="1" cy="511"/>
              </a:xfrm>
              <a:prstGeom prst="line">
                <a:avLst/>
              </a:prstGeom>
              <a:noFill/>
              <a:ln w="0">
                <a:solidFill>
                  <a:srgbClr val="000000"/>
                </a:solidFill>
                <a:round/>
                <a:headEnd/>
                <a:tailEnd/>
              </a:ln>
            </p:spPr>
            <p:txBody>
              <a:bodyPr/>
              <a:lstStyle/>
              <a:p>
                <a:endParaRPr lang="en-US"/>
              </a:p>
            </p:txBody>
          </p:sp>
          <p:sp>
            <p:nvSpPr>
              <p:cNvPr id="58422" name="Freeform 649"/>
              <p:cNvSpPr>
                <a:spLocks/>
              </p:cNvSpPr>
              <p:nvPr/>
            </p:nvSpPr>
            <p:spPr bwMode="auto">
              <a:xfrm>
                <a:off x="738" y="2498"/>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8423" name="Freeform 650"/>
              <p:cNvSpPr>
                <a:spLocks/>
              </p:cNvSpPr>
              <p:nvPr/>
            </p:nvSpPr>
            <p:spPr bwMode="auto">
              <a:xfrm>
                <a:off x="738" y="2966"/>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8424" name="Line 651"/>
              <p:cNvSpPr>
                <a:spLocks noChangeShapeType="1"/>
              </p:cNvSpPr>
              <p:nvPr/>
            </p:nvSpPr>
            <p:spPr bwMode="auto">
              <a:xfrm>
                <a:off x="1976" y="3579"/>
                <a:ext cx="1" cy="511"/>
              </a:xfrm>
              <a:prstGeom prst="line">
                <a:avLst/>
              </a:prstGeom>
              <a:noFill/>
              <a:ln w="0">
                <a:solidFill>
                  <a:srgbClr val="000000"/>
                </a:solidFill>
                <a:round/>
                <a:headEnd/>
                <a:tailEnd/>
              </a:ln>
            </p:spPr>
            <p:txBody>
              <a:bodyPr/>
              <a:lstStyle/>
              <a:p>
                <a:endParaRPr lang="en-US"/>
              </a:p>
            </p:txBody>
          </p:sp>
          <p:sp>
            <p:nvSpPr>
              <p:cNvPr id="58425" name="Freeform 652"/>
              <p:cNvSpPr>
                <a:spLocks/>
              </p:cNvSpPr>
              <p:nvPr/>
            </p:nvSpPr>
            <p:spPr bwMode="auto">
              <a:xfrm>
                <a:off x="1955"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8426" name="Freeform 653"/>
              <p:cNvSpPr>
                <a:spLocks/>
              </p:cNvSpPr>
              <p:nvPr/>
            </p:nvSpPr>
            <p:spPr bwMode="auto">
              <a:xfrm>
                <a:off x="1955"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8427" name="Line 654"/>
              <p:cNvSpPr>
                <a:spLocks noChangeShapeType="1"/>
              </p:cNvSpPr>
              <p:nvPr/>
            </p:nvSpPr>
            <p:spPr bwMode="auto">
              <a:xfrm>
                <a:off x="1777" y="3579"/>
                <a:ext cx="1" cy="511"/>
              </a:xfrm>
              <a:prstGeom prst="line">
                <a:avLst/>
              </a:prstGeom>
              <a:noFill/>
              <a:ln w="0">
                <a:solidFill>
                  <a:srgbClr val="000000"/>
                </a:solidFill>
                <a:round/>
                <a:headEnd/>
                <a:tailEnd/>
              </a:ln>
            </p:spPr>
            <p:txBody>
              <a:bodyPr/>
              <a:lstStyle/>
              <a:p>
                <a:endParaRPr lang="en-US"/>
              </a:p>
            </p:txBody>
          </p:sp>
          <p:sp>
            <p:nvSpPr>
              <p:cNvPr id="58428" name="Freeform 655"/>
              <p:cNvSpPr>
                <a:spLocks/>
              </p:cNvSpPr>
              <p:nvPr/>
            </p:nvSpPr>
            <p:spPr bwMode="auto">
              <a:xfrm>
                <a:off x="1756"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8429" name="Freeform 656"/>
              <p:cNvSpPr>
                <a:spLocks/>
              </p:cNvSpPr>
              <p:nvPr/>
            </p:nvSpPr>
            <p:spPr bwMode="auto">
              <a:xfrm>
                <a:off x="1756"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8430" name="Line 657"/>
              <p:cNvSpPr>
                <a:spLocks noChangeShapeType="1"/>
              </p:cNvSpPr>
              <p:nvPr/>
            </p:nvSpPr>
            <p:spPr bwMode="auto">
              <a:xfrm>
                <a:off x="1573" y="3579"/>
                <a:ext cx="1" cy="511"/>
              </a:xfrm>
              <a:prstGeom prst="line">
                <a:avLst/>
              </a:prstGeom>
              <a:noFill/>
              <a:ln w="0">
                <a:solidFill>
                  <a:srgbClr val="000000"/>
                </a:solidFill>
                <a:round/>
                <a:headEnd/>
                <a:tailEnd/>
              </a:ln>
            </p:spPr>
            <p:txBody>
              <a:bodyPr/>
              <a:lstStyle/>
              <a:p>
                <a:endParaRPr lang="en-US"/>
              </a:p>
            </p:txBody>
          </p:sp>
          <p:sp>
            <p:nvSpPr>
              <p:cNvPr id="58431" name="Freeform 658"/>
              <p:cNvSpPr>
                <a:spLocks/>
              </p:cNvSpPr>
              <p:nvPr/>
            </p:nvSpPr>
            <p:spPr bwMode="auto">
              <a:xfrm>
                <a:off x="1551"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8432" name="Freeform 659"/>
              <p:cNvSpPr>
                <a:spLocks/>
              </p:cNvSpPr>
              <p:nvPr/>
            </p:nvSpPr>
            <p:spPr bwMode="auto">
              <a:xfrm>
                <a:off x="1551"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8433" name="Line 660"/>
              <p:cNvSpPr>
                <a:spLocks noChangeShapeType="1"/>
              </p:cNvSpPr>
              <p:nvPr/>
            </p:nvSpPr>
            <p:spPr bwMode="auto">
              <a:xfrm>
                <a:off x="1373" y="3579"/>
                <a:ext cx="1" cy="511"/>
              </a:xfrm>
              <a:prstGeom prst="line">
                <a:avLst/>
              </a:prstGeom>
              <a:noFill/>
              <a:ln w="0">
                <a:solidFill>
                  <a:srgbClr val="000000"/>
                </a:solidFill>
                <a:round/>
                <a:headEnd/>
                <a:tailEnd/>
              </a:ln>
            </p:spPr>
            <p:txBody>
              <a:bodyPr/>
              <a:lstStyle/>
              <a:p>
                <a:endParaRPr lang="en-US"/>
              </a:p>
            </p:txBody>
          </p:sp>
          <p:sp>
            <p:nvSpPr>
              <p:cNvPr id="58434" name="Freeform 661"/>
              <p:cNvSpPr>
                <a:spLocks/>
              </p:cNvSpPr>
              <p:nvPr/>
            </p:nvSpPr>
            <p:spPr bwMode="auto">
              <a:xfrm>
                <a:off x="1352"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8435" name="Freeform 662"/>
              <p:cNvSpPr>
                <a:spLocks/>
              </p:cNvSpPr>
              <p:nvPr/>
            </p:nvSpPr>
            <p:spPr bwMode="auto">
              <a:xfrm>
                <a:off x="1352"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8436" name="Line 663"/>
              <p:cNvSpPr>
                <a:spLocks noChangeShapeType="1"/>
              </p:cNvSpPr>
              <p:nvPr/>
            </p:nvSpPr>
            <p:spPr bwMode="auto">
              <a:xfrm>
                <a:off x="1169" y="3579"/>
                <a:ext cx="1" cy="511"/>
              </a:xfrm>
              <a:prstGeom prst="line">
                <a:avLst/>
              </a:prstGeom>
              <a:noFill/>
              <a:ln w="0">
                <a:solidFill>
                  <a:srgbClr val="000000"/>
                </a:solidFill>
                <a:round/>
                <a:headEnd/>
                <a:tailEnd/>
              </a:ln>
            </p:spPr>
            <p:txBody>
              <a:bodyPr/>
              <a:lstStyle/>
              <a:p>
                <a:endParaRPr lang="en-US"/>
              </a:p>
            </p:txBody>
          </p:sp>
          <p:sp>
            <p:nvSpPr>
              <p:cNvPr id="58437" name="Freeform 664"/>
              <p:cNvSpPr>
                <a:spLocks/>
              </p:cNvSpPr>
              <p:nvPr/>
            </p:nvSpPr>
            <p:spPr bwMode="auto">
              <a:xfrm>
                <a:off x="1147"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8438" name="Freeform 665"/>
              <p:cNvSpPr>
                <a:spLocks/>
              </p:cNvSpPr>
              <p:nvPr/>
            </p:nvSpPr>
            <p:spPr bwMode="auto">
              <a:xfrm>
                <a:off x="1147"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8439" name="Line 666"/>
              <p:cNvSpPr>
                <a:spLocks noChangeShapeType="1"/>
              </p:cNvSpPr>
              <p:nvPr/>
            </p:nvSpPr>
            <p:spPr bwMode="auto">
              <a:xfrm>
                <a:off x="969" y="3579"/>
                <a:ext cx="1" cy="511"/>
              </a:xfrm>
              <a:prstGeom prst="line">
                <a:avLst/>
              </a:prstGeom>
              <a:noFill/>
              <a:ln w="0">
                <a:solidFill>
                  <a:srgbClr val="000000"/>
                </a:solidFill>
                <a:round/>
                <a:headEnd/>
                <a:tailEnd/>
              </a:ln>
            </p:spPr>
            <p:txBody>
              <a:bodyPr/>
              <a:lstStyle/>
              <a:p>
                <a:endParaRPr lang="en-US"/>
              </a:p>
            </p:txBody>
          </p:sp>
          <p:sp>
            <p:nvSpPr>
              <p:cNvPr id="58440" name="Freeform 667"/>
              <p:cNvSpPr>
                <a:spLocks/>
              </p:cNvSpPr>
              <p:nvPr/>
            </p:nvSpPr>
            <p:spPr bwMode="auto">
              <a:xfrm>
                <a:off x="948"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8441" name="Freeform 668"/>
              <p:cNvSpPr>
                <a:spLocks/>
              </p:cNvSpPr>
              <p:nvPr/>
            </p:nvSpPr>
            <p:spPr bwMode="auto">
              <a:xfrm>
                <a:off x="948"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8442" name="Line 669"/>
              <p:cNvSpPr>
                <a:spLocks noChangeShapeType="1"/>
              </p:cNvSpPr>
              <p:nvPr/>
            </p:nvSpPr>
            <p:spPr bwMode="auto">
              <a:xfrm>
                <a:off x="759" y="3579"/>
                <a:ext cx="1" cy="511"/>
              </a:xfrm>
              <a:prstGeom prst="line">
                <a:avLst/>
              </a:prstGeom>
              <a:noFill/>
              <a:ln w="0">
                <a:solidFill>
                  <a:srgbClr val="000000"/>
                </a:solidFill>
                <a:round/>
                <a:headEnd/>
                <a:tailEnd/>
              </a:ln>
            </p:spPr>
            <p:txBody>
              <a:bodyPr/>
              <a:lstStyle/>
              <a:p>
                <a:endParaRPr lang="en-US"/>
              </a:p>
            </p:txBody>
          </p:sp>
          <p:sp>
            <p:nvSpPr>
              <p:cNvPr id="58443" name="Freeform 670"/>
              <p:cNvSpPr>
                <a:spLocks/>
              </p:cNvSpPr>
              <p:nvPr/>
            </p:nvSpPr>
            <p:spPr bwMode="auto">
              <a:xfrm>
                <a:off x="738"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8444" name="Freeform 671"/>
              <p:cNvSpPr>
                <a:spLocks/>
              </p:cNvSpPr>
              <p:nvPr/>
            </p:nvSpPr>
            <p:spPr bwMode="auto">
              <a:xfrm>
                <a:off x="738"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8445" name="Rectangle 672"/>
              <p:cNvSpPr>
                <a:spLocks noChangeArrowheads="1"/>
              </p:cNvSpPr>
              <p:nvPr/>
            </p:nvSpPr>
            <p:spPr bwMode="auto">
              <a:xfrm>
                <a:off x="275" y="188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8446" name="Rectangle 673"/>
              <p:cNvSpPr>
                <a:spLocks noChangeArrowheads="1"/>
              </p:cNvSpPr>
              <p:nvPr/>
            </p:nvSpPr>
            <p:spPr bwMode="auto">
              <a:xfrm>
                <a:off x="258" y="186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8447" name="Line 674"/>
              <p:cNvSpPr>
                <a:spLocks noChangeShapeType="1"/>
              </p:cNvSpPr>
              <p:nvPr/>
            </p:nvSpPr>
            <p:spPr bwMode="auto">
              <a:xfrm flipH="1">
                <a:off x="705" y="1923"/>
                <a:ext cx="184" cy="1"/>
              </a:xfrm>
              <a:prstGeom prst="line">
                <a:avLst/>
              </a:prstGeom>
              <a:noFill/>
              <a:ln w="0">
                <a:solidFill>
                  <a:srgbClr val="000000"/>
                </a:solidFill>
                <a:round/>
                <a:headEnd/>
                <a:tailEnd/>
              </a:ln>
            </p:spPr>
            <p:txBody>
              <a:bodyPr/>
              <a:lstStyle/>
              <a:p>
                <a:endParaRPr lang="en-US"/>
              </a:p>
            </p:txBody>
          </p:sp>
          <p:sp>
            <p:nvSpPr>
              <p:cNvPr id="58448" name="Freeform 675"/>
              <p:cNvSpPr>
                <a:spLocks/>
              </p:cNvSpPr>
              <p:nvPr/>
            </p:nvSpPr>
            <p:spPr bwMode="auto">
              <a:xfrm>
                <a:off x="845" y="1902"/>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58449" name="Freeform 676"/>
              <p:cNvSpPr>
                <a:spLocks/>
              </p:cNvSpPr>
              <p:nvPr/>
            </p:nvSpPr>
            <p:spPr bwMode="auto">
              <a:xfrm>
                <a:off x="705" y="1902"/>
                <a:ext cx="49" cy="43"/>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58450" name="Rectangle 677"/>
              <p:cNvSpPr>
                <a:spLocks noChangeArrowheads="1"/>
              </p:cNvSpPr>
              <p:nvPr/>
            </p:nvSpPr>
            <p:spPr bwMode="auto">
              <a:xfrm>
                <a:off x="679" y="1966"/>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8451" name="Rectangle 678"/>
              <p:cNvSpPr>
                <a:spLocks noChangeArrowheads="1"/>
              </p:cNvSpPr>
              <p:nvPr/>
            </p:nvSpPr>
            <p:spPr bwMode="auto">
              <a:xfrm>
                <a:off x="722" y="1987"/>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8452" name="Line 679"/>
              <p:cNvSpPr>
                <a:spLocks noChangeShapeType="1"/>
              </p:cNvSpPr>
              <p:nvPr/>
            </p:nvSpPr>
            <p:spPr bwMode="auto">
              <a:xfrm>
                <a:off x="16" y="1186"/>
                <a:ext cx="216" cy="1"/>
              </a:xfrm>
              <a:prstGeom prst="line">
                <a:avLst/>
              </a:prstGeom>
              <a:noFill/>
              <a:ln w="0">
                <a:solidFill>
                  <a:srgbClr val="000000"/>
                </a:solidFill>
                <a:round/>
                <a:headEnd/>
                <a:tailEnd/>
              </a:ln>
            </p:spPr>
            <p:txBody>
              <a:bodyPr/>
              <a:lstStyle/>
              <a:p>
                <a:endParaRPr lang="en-US"/>
              </a:p>
            </p:txBody>
          </p:sp>
          <p:sp>
            <p:nvSpPr>
              <p:cNvPr id="58453" name="Freeform 680"/>
              <p:cNvSpPr>
                <a:spLocks/>
              </p:cNvSpPr>
              <p:nvPr/>
            </p:nvSpPr>
            <p:spPr bwMode="auto">
              <a:xfrm>
                <a:off x="16" y="1165"/>
                <a:ext cx="43" cy="48"/>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58454" name="Freeform 681"/>
              <p:cNvSpPr>
                <a:spLocks/>
              </p:cNvSpPr>
              <p:nvPr/>
            </p:nvSpPr>
            <p:spPr bwMode="auto">
              <a:xfrm>
                <a:off x="188" y="1165"/>
                <a:ext cx="44" cy="48"/>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58455" name="Line 682"/>
              <p:cNvSpPr>
                <a:spLocks noChangeShapeType="1"/>
              </p:cNvSpPr>
              <p:nvPr/>
            </p:nvSpPr>
            <p:spPr bwMode="auto">
              <a:xfrm>
                <a:off x="16" y="810"/>
                <a:ext cx="291" cy="1"/>
              </a:xfrm>
              <a:prstGeom prst="line">
                <a:avLst/>
              </a:prstGeom>
              <a:noFill/>
              <a:ln w="0">
                <a:solidFill>
                  <a:srgbClr val="000000"/>
                </a:solidFill>
                <a:round/>
                <a:headEnd/>
                <a:tailEnd/>
              </a:ln>
            </p:spPr>
            <p:txBody>
              <a:bodyPr/>
              <a:lstStyle/>
              <a:p>
                <a:endParaRPr lang="en-US"/>
              </a:p>
            </p:txBody>
          </p:sp>
          <p:sp>
            <p:nvSpPr>
              <p:cNvPr id="58456" name="Freeform 683"/>
              <p:cNvSpPr>
                <a:spLocks/>
              </p:cNvSpPr>
              <p:nvPr/>
            </p:nvSpPr>
            <p:spPr bwMode="auto">
              <a:xfrm>
                <a:off x="16" y="789"/>
                <a:ext cx="43" cy="43"/>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58457" name="Freeform 684"/>
              <p:cNvSpPr>
                <a:spLocks/>
              </p:cNvSpPr>
              <p:nvPr/>
            </p:nvSpPr>
            <p:spPr bwMode="auto">
              <a:xfrm>
                <a:off x="264" y="78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8458" name="Rectangle 685"/>
              <p:cNvSpPr>
                <a:spLocks noChangeArrowheads="1"/>
              </p:cNvSpPr>
              <p:nvPr/>
            </p:nvSpPr>
            <p:spPr bwMode="auto">
              <a:xfrm>
                <a:off x="2170" y="3020"/>
                <a:ext cx="1293" cy="887"/>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8459" name="Line 686"/>
              <p:cNvSpPr>
                <a:spLocks noChangeShapeType="1"/>
              </p:cNvSpPr>
              <p:nvPr/>
            </p:nvSpPr>
            <p:spPr bwMode="auto">
              <a:xfrm flipH="1">
                <a:off x="2456" y="3391"/>
                <a:ext cx="156" cy="1"/>
              </a:xfrm>
              <a:prstGeom prst="line">
                <a:avLst/>
              </a:prstGeom>
              <a:noFill/>
              <a:ln w="0">
                <a:solidFill>
                  <a:srgbClr val="000000"/>
                </a:solidFill>
                <a:round/>
                <a:headEnd/>
                <a:tailEnd/>
              </a:ln>
            </p:spPr>
            <p:txBody>
              <a:bodyPr/>
              <a:lstStyle/>
              <a:p>
                <a:endParaRPr lang="en-US"/>
              </a:p>
            </p:txBody>
          </p:sp>
          <p:sp>
            <p:nvSpPr>
              <p:cNvPr id="58460" name="Freeform 687"/>
              <p:cNvSpPr>
                <a:spLocks/>
              </p:cNvSpPr>
              <p:nvPr/>
            </p:nvSpPr>
            <p:spPr bwMode="auto">
              <a:xfrm>
                <a:off x="2569" y="3369"/>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8461" name="Freeform 688"/>
              <p:cNvSpPr>
                <a:spLocks/>
              </p:cNvSpPr>
              <p:nvPr/>
            </p:nvSpPr>
            <p:spPr bwMode="auto">
              <a:xfrm>
                <a:off x="2456" y="3369"/>
                <a:ext cx="48" cy="43"/>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58462" name="Rectangle 689"/>
              <p:cNvSpPr>
                <a:spLocks noChangeArrowheads="1"/>
              </p:cNvSpPr>
              <p:nvPr/>
            </p:nvSpPr>
            <p:spPr bwMode="auto">
              <a:xfrm>
                <a:off x="2585" y="3762"/>
                <a:ext cx="760"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58463" name="Rectangle 690"/>
              <p:cNvSpPr>
                <a:spLocks noChangeArrowheads="1"/>
              </p:cNvSpPr>
              <p:nvPr/>
            </p:nvSpPr>
            <p:spPr bwMode="auto">
              <a:xfrm>
                <a:off x="2623" y="3176"/>
                <a:ext cx="161" cy="41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8464" name="Rectangle 691"/>
              <p:cNvSpPr>
                <a:spLocks noChangeArrowheads="1"/>
              </p:cNvSpPr>
              <p:nvPr/>
            </p:nvSpPr>
            <p:spPr bwMode="auto">
              <a:xfrm>
                <a:off x="2623" y="3176"/>
                <a:ext cx="161" cy="4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8465" name="Rectangle 692"/>
              <p:cNvSpPr>
                <a:spLocks noChangeArrowheads="1"/>
              </p:cNvSpPr>
              <p:nvPr/>
            </p:nvSpPr>
            <p:spPr bwMode="auto">
              <a:xfrm rot="-5400000">
                <a:off x="2659" y="3405"/>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8466" name="Rectangle 693"/>
              <p:cNvSpPr>
                <a:spLocks noChangeArrowheads="1"/>
              </p:cNvSpPr>
              <p:nvPr/>
            </p:nvSpPr>
            <p:spPr bwMode="auto">
              <a:xfrm rot="-5400000">
                <a:off x="2654" y="3346"/>
                <a:ext cx="1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8467" name="Rectangle 694"/>
              <p:cNvSpPr>
                <a:spLocks noChangeArrowheads="1"/>
              </p:cNvSpPr>
              <p:nvPr/>
            </p:nvSpPr>
            <p:spPr bwMode="auto">
              <a:xfrm rot="-5400000">
                <a:off x="2678" y="3305"/>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8468" name="Rectangle 695"/>
              <p:cNvSpPr>
                <a:spLocks noChangeArrowheads="1"/>
              </p:cNvSpPr>
              <p:nvPr/>
            </p:nvSpPr>
            <p:spPr bwMode="auto">
              <a:xfrm rot="-5400000">
                <a:off x="2676" y="3282"/>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8469" name="Rectangle 696"/>
              <p:cNvSpPr>
                <a:spLocks noChangeArrowheads="1"/>
              </p:cNvSpPr>
              <p:nvPr/>
            </p:nvSpPr>
            <p:spPr bwMode="auto">
              <a:xfrm rot="-5400000">
                <a:off x="2665" y="3244"/>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8470" name="Rectangle 697"/>
              <p:cNvSpPr>
                <a:spLocks noChangeArrowheads="1"/>
              </p:cNvSpPr>
              <p:nvPr/>
            </p:nvSpPr>
            <p:spPr bwMode="auto">
              <a:xfrm rot="-5400000">
                <a:off x="2662" y="3193"/>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8471" name="Rectangle 698"/>
              <p:cNvSpPr>
                <a:spLocks noChangeArrowheads="1"/>
              </p:cNvSpPr>
              <p:nvPr/>
            </p:nvSpPr>
            <p:spPr bwMode="auto">
              <a:xfrm>
                <a:off x="2240" y="3090"/>
                <a:ext cx="210" cy="41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8472" name="Rectangle 699"/>
              <p:cNvSpPr>
                <a:spLocks noChangeArrowheads="1"/>
              </p:cNvSpPr>
              <p:nvPr/>
            </p:nvSpPr>
            <p:spPr bwMode="auto">
              <a:xfrm rot="-5400000">
                <a:off x="2255" y="3356"/>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8473" name="Rectangle 700"/>
              <p:cNvSpPr>
                <a:spLocks noChangeArrowheads="1"/>
              </p:cNvSpPr>
              <p:nvPr/>
            </p:nvSpPr>
            <p:spPr bwMode="auto">
              <a:xfrm rot="-5400000">
                <a:off x="2272" y="3314"/>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8474" name="Rectangle 701"/>
              <p:cNvSpPr>
                <a:spLocks noChangeArrowheads="1"/>
              </p:cNvSpPr>
              <p:nvPr/>
            </p:nvSpPr>
            <p:spPr bwMode="auto">
              <a:xfrm rot="-5400000">
                <a:off x="2258" y="3273"/>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8475" name="Rectangle 702"/>
              <p:cNvSpPr>
                <a:spLocks noChangeArrowheads="1"/>
              </p:cNvSpPr>
              <p:nvPr/>
            </p:nvSpPr>
            <p:spPr bwMode="auto">
              <a:xfrm rot="-5400000">
                <a:off x="2261" y="3228"/>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8476" name="Rectangle 703"/>
              <p:cNvSpPr>
                <a:spLocks noChangeArrowheads="1"/>
              </p:cNvSpPr>
              <p:nvPr/>
            </p:nvSpPr>
            <p:spPr bwMode="auto">
              <a:xfrm rot="-5400000">
                <a:off x="2269" y="3187"/>
                <a:ext cx="76"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8477" name="Rectangle 704"/>
              <p:cNvSpPr>
                <a:spLocks noChangeArrowheads="1"/>
              </p:cNvSpPr>
              <p:nvPr/>
            </p:nvSpPr>
            <p:spPr bwMode="auto">
              <a:xfrm rot="-5400000">
                <a:off x="2258" y="3144"/>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58478" name="Rectangle 705"/>
              <p:cNvSpPr>
                <a:spLocks noChangeArrowheads="1"/>
              </p:cNvSpPr>
              <p:nvPr/>
            </p:nvSpPr>
            <p:spPr bwMode="auto">
              <a:xfrm rot="-5400000">
                <a:off x="2261" y="3099"/>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8479" name="Rectangle 706"/>
              <p:cNvSpPr>
                <a:spLocks noChangeArrowheads="1"/>
              </p:cNvSpPr>
              <p:nvPr/>
            </p:nvSpPr>
            <p:spPr bwMode="auto">
              <a:xfrm rot="-5400000">
                <a:off x="2272" y="3061"/>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8480" name="Rectangle 707"/>
              <p:cNvSpPr>
                <a:spLocks noChangeArrowheads="1"/>
              </p:cNvSpPr>
              <p:nvPr/>
            </p:nvSpPr>
            <p:spPr bwMode="auto">
              <a:xfrm rot="-5400000">
                <a:off x="2347" y="3319"/>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8481" name="Rectangle 708"/>
              <p:cNvSpPr>
                <a:spLocks noChangeArrowheads="1"/>
              </p:cNvSpPr>
              <p:nvPr/>
            </p:nvSpPr>
            <p:spPr bwMode="auto">
              <a:xfrm rot="-5400000">
                <a:off x="2342" y="3260"/>
                <a:ext cx="1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8482" name="Rectangle 709"/>
              <p:cNvSpPr>
                <a:spLocks noChangeArrowheads="1"/>
              </p:cNvSpPr>
              <p:nvPr/>
            </p:nvSpPr>
            <p:spPr bwMode="auto">
              <a:xfrm rot="-5400000">
                <a:off x="2366" y="3219"/>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8483" name="Rectangle 710"/>
              <p:cNvSpPr>
                <a:spLocks noChangeArrowheads="1"/>
              </p:cNvSpPr>
              <p:nvPr/>
            </p:nvSpPr>
            <p:spPr bwMode="auto">
              <a:xfrm rot="-5400000">
                <a:off x="2364" y="3196"/>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8484" name="Rectangle 711"/>
              <p:cNvSpPr>
                <a:spLocks noChangeArrowheads="1"/>
              </p:cNvSpPr>
              <p:nvPr/>
            </p:nvSpPr>
            <p:spPr bwMode="auto">
              <a:xfrm rot="-5400000">
                <a:off x="2353" y="3158"/>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8485" name="Rectangle 712"/>
              <p:cNvSpPr>
                <a:spLocks noChangeArrowheads="1"/>
              </p:cNvSpPr>
              <p:nvPr/>
            </p:nvSpPr>
            <p:spPr bwMode="auto">
              <a:xfrm rot="-5400000">
                <a:off x="2350" y="3107"/>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8486" name="Rectangle 713"/>
              <p:cNvSpPr>
                <a:spLocks noChangeArrowheads="1"/>
              </p:cNvSpPr>
              <p:nvPr/>
            </p:nvSpPr>
            <p:spPr bwMode="auto">
              <a:xfrm>
                <a:off x="2246" y="3622"/>
                <a:ext cx="204" cy="21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8487" name="Rectangle 714"/>
              <p:cNvSpPr>
                <a:spLocks noChangeArrowheads="1"/>
              </p:cNvSpPr>
              <p:nvPr/>
            </p:nvSpPr>
            <p:spPr bwMode="auto">
              <a:xfrm>
                <a:off x="2246" y="3622"/>
                <a:ext cx="204" cy="21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8488" name="Rectangle 715"/>
              <p:cNvSpPr>
                <a:spLocks noChangeArrowheads="1"/>
              </p:cNvSpPr>
              <p:nvPr/>
            </p:nvSpPr>
            <p:spPr bwMode="auto">
              <a:xfrm rot="-5400000">
                <a:off x="2280" y="3726"/>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8489" name="Rectangle 716"/>
              <p:cNvSpPr>
                <a:spLocks noChangeArrowheads="1"/>
              </p:cNvSpPr>
              <p:nvPr/>
            </p:nvSpPr>
            <p:spPr bwMode="auto">
              <a:xfrm rot="-5400000">
                <a:off x="2277" y="3680"/>
                <a:ext cx="8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58490" name="Rectangle 717"/>
              <p:cNvSpPr>
                <a:spLocks noChangeArrowheads="1"/>
              </p:cNvSpPr>
              <p:nvPr/>
            </p:nvSpPr>
            <p:spPr bwMode="auto">
              <a:xfrm rot="-5400000">
                <a:off x="2275" y="3629"/>
                <a:ext cx="92"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58491" name="Rectangle 718"/>
              <p:cNvSpPr>
                <a:spLocks noChangeArrowheads="1"/>
              </p:cNvSpPr>
              <p:nvPr/>
            </p:nvSpPr>
            <p:spPr bwMode="auto">
              <a:xfrm rot="-5400000">
                <a:off x="2294" y="3594"/>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8492" name="Rectangle 719"/>
              <p:cNvSpPr>
                <a:spLocks noChangeArrowheads="1"/>
              </p:cNvSpPr>
              <p:nvPr/>
            </p:nvSpPr>
            <p:spPr bwMode="auto">
              <a:xfrm rot="-5400000">
                <a:off x="2294" y="3572"/>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8493" name="Rectangle 720"/>
              <p:cNvSpPr>
                <a:spLocks noChangeArrowheads="1"/>
              </p:cNvSpPr>
              <p:nvPr/>
            </p:nvSpPr>
            <p:spPr bwMode="auto">
              <a:xfrm rot="-5400000">
                <a:off x="2360" y="3645"/>
                <a:ext cx="73" cy="7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58494" name="Rectangle 721"/>
              <p:cNvSpPr>
                <a:spLocks noChangeArrowheads="1"/>
              </p:cNvSpPr>
              <p:nvPr/>
            </p:nvSpPr>
            <p:spPr bwMode="auto">
              <a:xfrm rot="-5400000">
                <a:off x="2385" y="3627"/>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8495" name="Line 722"/>
              <p:cNvSpPr>
                <a:spLocks noChangeShapeType="1"/>
              </p:cNvSpPr>
              <p:nvPr/>
            </p:nvSpPr>
            <p:spPr bwMode="auto">
              <a:xfrm>
                <a:off x="2343" y="3515"/>
                <a:ext cx="1" cy="96"/>
              </a:xfrm>
              <a:prstGeom prst="line">
                <a:avLst/>
              </a:prstGeom>
              <a:noFill/>
              <a:ln w="0">
                <a:solidFill>
                  <a:srgbClr val="000000"/>
                </a:solidFill>
                <a:round/>
                <a:headEnd/>
                <a:tailEnd/>
              </a:ln>
            </p:spPr>
            <p:txBody>
              <a:bodyPr/>
              <a:lstStyle/>
              <a:p>
                <a:endParaRPr lang="en-US"/>
              </a:p>
            </p:txBody>
          </p:sp>
          <p:sp>
            <p:nvSpPr>
              <p:cNvPr id="58496" name="Freeform 723"/>
              <p:cNvSpPr>
                <a:spLocks/>
              </p:cNvSpPr>
              <p:nvPr/>
            </p:nvSpPr>
            <p:spPr bwMode="auto">
              <a:xfrm>
                <a:off x="2321" y="3515"/>
                <a:ext cx="38" cy="37"/>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58497" name="Freeform 724"/>
              <p:cNvSpPr>
                <a:spLocks/>
              </p:cNvSpPr>
              <p:nvPr/>
            </p:nvSpPr>
            <p:spPr bwMode="auto">
              <a:xfrm>
                <a:off x="2321" y="3579"/>
                <a:ext cx="38" cy="32"/>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58498" name="Rectangle 725"/>
              <p:cNvSpPr>
                <a:spLocks noChangeArrowheads="1"/>
              </p:cNvSpPr>
              <p:nvPr/>
            </p:nvSpPr>
            <p:spPr bwMode="auto">
              <a:xfrm>
                <a:off x="2978" y="3407"/>
                <a:ext cx="420" cy="19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8499" name="Rectangle 726"/>
              <p:cNvSpPr>
                <a:spLocks noChangeArrowheads="1"/>
              </p:cNvSpPr>
              <p:nvPr/>
            </p:nvSpPr>
            <p:spPr bwMode="auto">
              <a:xfrm>
                <a:off x="3086" y="3433"/>
                <a:ext cx="259"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58500" name="Rectangle 727"/>
              <p:cNvSpPr>
                <a:spLocks noChangeArrowheads="1"/>
              </p:cNvSpPr>
              <p:nvPr/>
            </p:nvSpPr>
            <p:spPr bwMode="auto">
              <a:xfrm>
                <a:off x="3016" y="3498"/>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8501" name="Line 728"/>
              <p:cNvSpPr>
                <a:spLocks noChangeShapeType="1"/>
              </p:cNvSpPr>
              <p:nvPr/>
            </p:nvSpPr>
            <p:spPr bwMode="auto">
              <a:xfrm flipH="1">
                <a:off x="2795" y="3504"/>
                <a:ext cx="172" cy="1"/>
              </a:xfrm>
              <a:prstGeom prst="line">
                <a:avLst/>
              </a:prstGeom>
              <a:noFill/>
              <a:ln w="0">
                <a:solidFill>
                  <a:srgbClr val="000000"/>
                </a:solidFill>
                <a:round/>
                <a:headEnd/>
                <a:tailEnd/>
              </a:ln>
            </p:spPr>
            <p:txBody>
              <a:bodyPr/>
              <a:lstStyle/>
              <a:p>
                <a:endParaRPr lang="en-US"/>
              </a:p>
            </p:txBody>
          </p:sp>
          <p:sp>
            <p:nvSpPr>
              <p:cNvPr id="58502" name="Freeform 729"/>
              <p:cNvSpPr>
                <a:spLocks/>
              </p:cNvSpPr>
              <p:nvPr/>
            </p:nvSpPr>
            <p:spPr bwMode="auto">
              <a:xfrm>
                <a:off x="2924" y="3482"/>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8503" name="Freeform 730"/>
              <p:cNvSpPr>
                <a:spLocks/>
              </p:cNvSpPr>
              <p:nvPr/>
            </p:nvSpPr>
            <p:spPr bwMode="auto">
              <a:xfrm>
                <a:off x="2795" y="3482"/>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8504" name="Line 731"/>
              <p:cNvSpPr>
                <a:spLocks noChangeShapeType="1"/>
              </p:cNvSpPr>
              <p:nvPr/>
            </p:nvSpPr>
            <p:spPr bwMode="auto">
              <a:xfrm flipH="1">
                <a:off x="2795" y="3273"/>
                <a:ext cx="178" cy="1"/>
              </a:xfrm>
              <a:prstGeom prst="line">
                <a:avLst/>
              </a:prstGeom>
              <a:noFill/>
              <a:ln w="0">
                <a:solidFill>
                  <a:srgbClr val="000000"/>
                </a:solidFill>
                <a:round/>
                <a:headEnd/>
                <a:tailEnd/>
              </a:ln>
            </p:spPr>
            <p:txBody>
              <a:bodyPr/>
              <a:lstStyle/>
              <a:p>
                <a:endParaRPr lang="en-US"/>
              </a:p>
            </p:txBody>
          </p:sp>
          <p:sp>
            <p:nvSpPr>
              <p:cNvPr id="58505" name="Freeform 732"/>
              <p:cNvSpPr>
                <a:spLocks/>
              </p:cNvSpPr>
              <p:nvPr/>
            </p:nvSpPr>
            <p:spPr bwMode="auto">
              <a:xfrm>
                <a:off x="2924" y="3251"/>
                <a:ext cx="49" cy="43"/>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58506" name="Freeform 733"/>
              <p:cNvSpPr>
                <a:spLocks/>
              </p:cNvSpPr>
              <p:nvPr/>
            </p:nvSpPr>
            <p:spPr bwMode="auto">
              <a:xfrm>
                <a:off x="2795" y="3251"/>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8507" name="Line 734"/>
              <p:cNvSpPr>
                <a:spLocks noChangeShapeType="1"/>
              </p:cNvSpPr>
              <p:nvPr/>
            </p:nvSpPr>
            <p:spPr bwMode="auto">
              <a:xfrm>
                <a:off x="2703" y="2934"/>
                <a:ext cx="1" cy="237"/>
              </a:xfrm>
              <a:prstGeom prst="line">
                <a:avLst/>
              </a:prstGeom>
              <a:noFill/>
              <a:ln w="0">
                <a:solidFill>
                  <a:srgbClr val="000000"/>
                </a:solidFill>
                <a:round/>
                <a:headEnd/>
                <a:tailEnd/>
              </a:ln>
            </p:spPr>
            <p:txBody>
              <a:bodyPr/>
              <a:lstStyle/>
              <a:p>
                <a:endParaRPr lang="en-US"/>
              </a:p>
            </p:txBody>
          </p:sp>
          <p:sp>
            <p:nvSpPr>
              <p:cNvPr id="58508" name="Freeform 735"/>
              <p:cNvSpPr>
                <a:spLocks/>
              </p:cNvSpPr>
              <p:nvPr/>
            </p:nvSpPr>
            <p:spPr bwMode="auto">
              <a:xfrm>
                <a:off x="2682" y="2934"/>
                <a:ext cx="43" cy="48"/>
              </a:xfrm>
              <a:custGeom>
                <a:avLst/>
                <a:gdLst>
                  <a:gd name="T0" fmla="*/ 21 w 43"/>
                  <a:gd name="T1" fmla="*/ 0 h 48"/>
                  <a:gd name="T2" fmla="*/ 43 w 43"/>
                  <a:gd name="T3" fmla="*/ 48 h 48"/>
                  <a:gd name="T4" fmla="*/ 0 w 43"/>
                  <a:gd name="T5" fmla="*/ 48 h 48"/>
                  <a:gd name="T6" fmla="*/ 21 w 43"/>
                  <a:gd name="T7" fmla="*/ 0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21" y="0"/>
                    </a:moveTo>
                    <a:lnTo>
                      <a:pt x="43" y="48"/>
                    </a:lnTo>
                    <a:lnTo>
                      <a:pt x="0" y="48"/>
                    </a:lnTo>
                    <a:lnTo>
                      <a:pt x="21" y="0"/>
                    </a:lnTo>
                    <a:close/>
                  </a:path>
                </a:pathLst>
              </a:custGeom>
              <a:solidFill>
                <a:srgbClr val="000000"/>
              </a:solidFill>
              <a:ln w="9525">
                <a:noFill/>
                <a:round/>
                <a:headEnd/>
                <a:tailEnd/>
              </a:ln>
            </p:spPr>
            <p:txBody>
              <a:bodyPr/>
              <a:lstStyle/>
              <a:p>
                <a:endParaRPr lang="en-US"/>
              </a:p>
            </p:txBody>
          </p:sp>
          <p:sp>
            <p:nvSpPr>
              <p:cNvPr id="58509" name="Freeform 736"/>
              <p:cNvSpPr>
                <a:spLocks/>
              </p:cNvSpPr>
              <p:nvPr/>
            </p:nvSpPr>
            <p:spPr bwMode="auto">
              <a:xfrm>
                <a:off x="2682" y="3128"/>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8510" name="Line 737"/>
              <p:cNvSpPr>
                <a:spLocks noChangeShapeType="1"/>
              </p:cNvSpPr>
              <p:nvPr/>
            </p:nvSpPr>
            <p:spPr bwMode="auto">
              <a:xfrm flipV="1">
                <a:off x="2348" y="3848"/>
                <a:ext cx="1" cy="242"/>
              </a:xfrm>
              <a:prstGeom prst="line">
                <a:avLst/>
              </a:prstGeom>
              <a:noFill/>
              <a:ln w="0">
                <a:solidFill>
                  <a:srgbClr val="000000"/>
                </a:solidFill>
                <a:round/>
                <a:headEnd/>
                <a:tailEnd/>
              </a:ln>
            </p:spPr>
            <p:txBody>
              <a:bodyPr/>
              <a:lstStyle/>
              <a:p>
                <a:endParaRPr lang="en-US"/>
              </a:p>
            </p:txBody>
          </p:sp>
          <p:sp>
            <p:nvSpPr>
              <p:cNvPr id="58511" name="Freeform 738"/>
              <p:cNvSpPr>
                <a:spLocks/>
              </p:cNvSpPr>
              <p:nvPr/>
            </p:nvSpPr>
            <p:spPr bwMode="auto">
              <a:xfrm>
                <a:off x="2326" y="4047"/>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8512" name="Freeform 739"/>
              <p:cNvSpPr>
                <a:spLocks/>
              </p:cNvSpPr>
              <p:nvPr/>
            </p:nvSpPr>
            <p:spPr bwMode="auto">
              <a:xfrm>
                <a:off x="2326" y="3848"/>
                <a:ext cx="44" cy="48"/>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58513" name="Rectangle 740"/>
              <p:cNvSpPr>
                <a:spLocks noChangeArrowheads="1"/>
              </p:cNvSpPr>
              <p:nvPr/>
            </p:nvSpPr>
            <p:spPr bwMode="auto">
              <a:xfrm>
                <a:off x="2978" y="3171"/>
                <a:ext cx="420" cy="19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8514" name="Rectangle 741"/>
              <p:cNvSpPr>
                <a:spLocks noChangeArrowheads="1"/>
              </p:cNvSpPr>
              <p:nvPr/>
            </p:nvSpPr>
            <p:spPr bwMode="auto">
              <a:xfrm>
                <a:off x="3064" y="3197"/>
                <a:ext cx="30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58515" name="Rectangle 742"/>
              <p:cNvSpPr>
                <a:spLocks noChangeArrowheads="1"/>
              </p:cNvSpPr>
              <p:nvPr/>
            </p:nvSpPr>
            <p:spPr bwMode="auto">
              <a:xfrm>
                <a:off x="3016" y="3261"/>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8516" name="Rectangle 743"/>
              <p:cNvSpPr>
                <a:spLocks noChangeArrowheads="1"/>
              </p:cNvSpPr>
              <p:nvPr/>
            </p:nvSpPr>
            <p:spPr bwMode="auto">
              <a:xfrm>
                <a:off x="242" y="1842"/>
                <a:ext cx="426" cy="10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8517" name="Rectangle 744"/>
              <p:cNvSpPr>
                <a:spLocks noChangeArrowheads="1"/>
              </p:cNvSpPr>
              <p:nvPr/>
            </p:nvSpPr>
            <p:spPr bwMode="auto">
              <a:xfrm>
                <a:off x="399" y="1858"/>
                <a:ext cx="16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58518" name="Rectangle 745"/>
              <p:cNvSpPr>
                <a:spLocks noChangeArrowheads="1"/>
              </p:cNvSpPr>
              <p:nvPr/>
            </p:nvSpPr>
            <p:spPr bwMode="auto">
              <a:xfrm>
                <a:off x="275" y="2111"/>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8519" name="Rectangle 746"/>
              <p:cNvSpPr>
                <a:spLocks noChangeArrowheads="1"/>
              </p:cNvSpPr>
              <p:nvPr/>
            </p:nvSpPr>
            <p:spPr bwMode="auto">
              <a:xfrm>
                <a:off x="258" y="2090"/>
                <a:ext cx="426"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8520" name="Rectangle 747"/>
              <p:cNvSpPr>
                <a:spLocks noChangeArrowheads="1"/>
              </p:cNvSpPr>
              <p:nvPr/>
            </p:nvSpPr>
            <p:spPr bwMode="auto">
              <a:xfrm>
                <a:off x="242" y="207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8521" name="Rectangle 748"/>
              <p:cNvSpPr>
                <a:spLocks noChangeArrowheads="1"/>
              </p:cNvSpPr>
              <p:nvPr/>
            </p:nvSpPr>
            <p:spPr bwMode="auto">
              <a:xfrm>
                <a:off x="361" y="2089"/>
                <a:ext cx="23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58522" name="Freeform 749"/>
              <p:cNvSpPr>
                <a:spLocks/>
              </p:cNvSpPr>
              <p:nvPr/>
            </p:nvSpPr>
            <p:spPr bwMode="auto">
              <a:xfrm>
                <a:off x="824" y="2117"/>
                <a:ext cx="65" cy="75"/>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58523" name="Freeform 750"/>
              <p:cNvSpPr>
                <a:spLocks/>
              </p:cNvSpPr>
              <p:nvPr/>
            </p:nvSpPr>
            <p:spPr bwMode="auto">
              <a:xfrm>
                <a:off x="829" y="2149"/>
                <a:ext cx="6" cy="11"/>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58524" name="Rectangle 751"/>
              <p:cNvSpPr>
                <a:spLocks noChangeArrowheads="1"/>
              </p:cNvSpPr>
              <p:nvPr/>
            </p:nvSpPr>
            <p:spPr bwMode="auto">
              <a:xfrm>
                <a:off x="770" y="2149"/>
                <a:ext cx="59" cy="1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525" name="Freeform 752"/>
              <p:cNvSpPr>
                <a:spLocks/>
              </p:cNvSpPr>
              <p:nvPr/>
            </p:nvSpPr>
            <p:spPr bwMode="auto">
              <a:xfrm>
                <a:off x="711" y="2117"/>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8526" name="Freeform 753"/>
              <p:cNvSpPr>
                <a:spLocks/>
              </p:cNvSpPr>
              <p:nvPr/>
            </p:nvSpPr>
            <p:spPr bwMode="auto">
              <a:xfrm>
                <a:off x="765" y="2149"/>
                <a:ext cx="5" cy="11"/>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58527" name="Rectangle 754"/>
              <p:cNvSpPr>
                <a:spLocks noChangeArrowheads="1"/>
              </p:cNvSpPr>
              <p:nvPr/>
            </p:nvSpPr>
            <p:spPr bwMode="auto">
              <a:xfrm>
                <a:off x="679" y="2192"/>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8528" name="Rectangle 755"/>
              <p:cNvSpPr>
                <a:spLocks noChangeArrowheads="1"/>
              </p:cNvSpPr>
              <p:nvPr/>
            </p:nvSpPr>
            <p:spPr bwMode="auto">
              <a:xfrm>
                <a:off x="722" y="2213"/>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8529" name="Freeform 756"/>
              <p:cNvSpPr>
                <a:spLocks/>
              </p:cNvSpPr>
              <p:nvPr/>
            </p:nvSpPr>
            <p:spPr bwMode="auto">
              <a:xfrm>
                <a:off x="2720" y="2138"/>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8530" name="Freeform 757"/>
              <p:cNvSpPr>
                <a:spLocks/>
              </p:cNvSpPr>
              <p:nvPr/>
            </p:nvSpPr>
            <p:spPr bwMode="auto">
              <a:xfrm>
                <a:off x="2725" y="2165"/>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8531" name="Rectangle 758"/>
              <p:cNvSpPr>
                <a:spLocks noChangeArrowheads="1"/>
              </p:cNvSpPr>
              <p:nvPr/>
            </p:nvSpPr>
            <p:spPr bwMode="auto">
              <a:xfrm>
                <a:off x="2569" y="216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532" name="Freeform 759"/>
              <p:cNvSpPr>
                <a:spLocks/>
              </p:cNvSpPr>
              <p:nvPr/>
            </p:nvSpPr>
            <p:spPr bwMode="auto">
              <a:xfrm>
                <a:off x="2504" y="2138"/>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8533" name="Freeform 760"/>
              <p:cNvSpPr>
                <a:spLocks/>
              </p:cNvSpPr>
              <p:nvPr/>
            </p:nvSpPr>
            <p:spPr bwMode="auto">
              <a:xfrm>
                <a:off x="2558" y="2165"/>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8534" name="Freeform 761"/>
              <p:cNvSpPr>
                <a:spLocks/>
              </p:cNvSpPr>
              <p:nvPr/>
            </p:nvSpPr>
            <p:spPr bwMode="auto">
              <a:xfrm>
                <a:off x="2456" y="2627"/>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8535" name="Freeform 762"/>
              <p:cNvSpPr>
                <a:spLocks/>
              </p:cNvSpPr>
              <p:nvPr/>
            </p:nvSpPr>
            <p:spPr bwMode="auto">
              <a:xfrm>
                <a:off x="2461" y="2660"/>
                <a:ext cx="11" cy="10"/>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58536" name="Rectangle 763"/>
              <p:cNvSpPr>
                <a:spLocks noChangeArrowheads="1"/>
              </p:cNvSpPr>
              <p:nvPr/>
            </p:nvSpPr>
            <p:spPr bwMode="auto">
              <a:xfrm>
                <a:off x="2246" y="2660"/>
                <a:ext cx="215"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537" name="Freeform 764"/>
              <p:cNvSpPr>
                <a:spLocks/>
              </p:cNvSpPr>
              <p:nvPr/>
            </p:nvSpPr>
            <p:spPr bwMode="auto">
              <a:xfrm>
                <a:off x="2235" y="2660"/>
                <a:ext cx="11" cy="10"/>
              </a:xfrm>
              <a:custGeom>
                <a:avLst/>
                <a:gdLst>
                  <a:gd name="T0" fmla="*/ 11 w 11"/>
                  <a:gd name="T1" fmla="*/ 0 h 10"/>
                  <a:gd name="T2" fmla="*/ 5 w 11"/>
                  <a:gd name="T3" fmla="*/ 0 h 10"/>
                  <a:gd name="T4" fmla="*/ 5 w 11"/>
                  <a:gd name="T5" fmla="*/ 0 h 10"/>
                  <a:gd name="T6" fmla="*/ 0 w 11"/>
                  <a:gd name="T7" fmla="*/ 0 h 10"/>
                  <a:gd name="T8" fmla="*/ 0 w 11"/>
                  <a:gd name="T9" fmla="*/ 5 h 10"/>
                  <a:gd name="T10" fmla="*/ 0 w 11"/>
                  <a:gd name="T11" fmla="*/ 5 h 10"/>
                  <a:gd name="T12" fmla="*/ 5 w 11"/>
                  <a:gd name="T13" fmla="*/ 10 h 10"/>
                  <a:gd name="T14" fmla="*/ 5 w 11"/>
                  <a:gd name="T15" fmla="*/ 10 h 10"/>
                  <a:gd name="T16" fmla="*/ 11 w 11"/>
                  <a:gd name="T17" fmla="*/ 10 h 10"/>
                  <a:gd name="T18" fmla="*/ 11 w 11"/>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11" y="0"/>
                    </a:moveTo>
                    <a:lnTo>
                      <a:pt x="5" y="0"/>
                    </a:lnTo>
                    <a:lnTo>
                      <a:pt x="0" y="0"/>
                    </a:lnTo>
                    <a:lnTo>
                      <a:pt x="0" y="5"/>
                    </a:lnTo>
                    <a:lnTo>
                      <a:pt x="5" y="10"/>
                    </a:lnTo>
                    <a:lnTo>
                      <a:pt x="11" y="10"/>
                    </a:lnTo>
                    <a:lnTo>
                      <a:pt x="11" y="0"/>
                    </a:lnTo>
                    <a:close/>
                  </a:path>
                </a:pathLst>
              </a:custGeom>
              <a:solidFill>
                <a:srgbClr val="000000"/>
              </a:solidFill>
              <a:ln w="9525">
                <a:noFill/>
                <a:round/>
                <a:headEnd/>
                <a:tailEnd/>
              </a:ln>
            </p:spPr>
            <p:txBody>
              <a:bodyPr/>
              <a:lstStyle/>
              <a:p>
                <a:endParaRPr lang="en-US"/>
              </a:p>
            </p:txBody>
          </p:sp>
          <p:sp>
            <p:nvSpPr>
              <p:cNvPr id="58538" name="Freeform 765"/>
              <p:cNvSpPr>
                <a:spLocks/>
              </p:cNvSpPr>
              <p:nvPr/>
            </p:nvSpPr>
            <p:spPr bwMode="auto">
              <a:xfrm>
                <a:off x="2208"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8539" name="Freeform 766"/>
              <p:cNvSpPr>
                <a:spLocks/>
              </p:cNvSpPr>
              <p:nvPr/>
            </p:nvSpPr>
            <p:spPr bwMode="auto">
              <a:xfrm>
                <a:off x="2235" y="2552"/>
                <a:ext cx="16" cy="6"/>
              </a:xfrm>
              <a:custGeom>
                <a:avLst/>
                <a:gdLst>
                  <a:gd name="T0" fmla="*/ 16 w 16"/>
                  <a:gd name="T1" fmla="*/ 6 h 6"/>
                  <a:gd name="T2" fmla="*/ 16 w 16"/>
                  <a:gd name="T3" fmla="*/ 6 h 6"/>
                  <a:gd name="T4" fmla="*/ 16 w 16"/>
                  <a:gd name="T5" fmla="*/ 6 h 6"/>
                  <a:gd name="T6" fmla="*/ 11 w 16"/>
                  <a:gd name="T7" fmla="*/ 0 h 6"/>
                  <a:gd name="T8" fmla="*/ 11 w 16"/>
                  <a:gd name="T9" fmla="*/ 0 h 6"/>
                  <a:gd name="T10" fmla="*/ 5 w 16"/>
                  <a:gd name="T11" fmla="*/ 0 h 6"/>
                  <a:gd name="T12" fmla="*/ 5 w 16"/>
                  <a:gd name="T13" fmla="*/ 6 h 6"/>
                  <a:gd name="T14" fmla="*/ 5 w 16"/>
                  <a:gd name="T15" fmla="*/ 6 h 6"/>
                  <a:gd name="T16" fmla="*/ 0 w 16"/>
                  <a:gd name="T17" fmla="*/ 6 h 6"/>
                  <a:gd name="T18" fmla="*/ 16 w 16"/>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6"/>
                  <a:gd name="T32" fmla="*/ 16 w 1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6">
                    <a:moveTo>
                      <a:pt x="16" y="6"/>
                    </a:moveTo>
                    <a:lnTo>
                      <a:pt x="16" y="6"/>
                    </a:lnTo>
                    <a:lnTo>
                      <a:pt x="11" y="0"/>
                    </a:lnTo>
                    <a:lnTo>
                      <a:pt x="5" y="0"/>
                    </a:lnTo>
                    <a:lnTo>
                      <a:pt x="5" y="6"/>
                    </a:lnTo>
                    <a:lnTo>
                      <a:pt x="0" y="6"/>
                    </a:lnTo>
                    <a:lnTo>
                      <a:pt x="16" y="6"/>
                    </a:lnTo>
                    <a:close/>
                  </a:path>
                </a:pathLst>
              </a:custGeom>
              <a:solidFill>
                <a:srgbClr val="000000"/>
              </a:solidFill>
              <a:ln w="9525">
                <a:noFill/>
                <a:round/>
                <a:headEnd/>
                <a:tailEnd/>
              </a:ln>
            </p:spPr>
            <p:txBody>
              <a:bodyPr/>
              <a:lstStyle/>
              <a:p>
                <a:endParaRPr lang="en-US"/>
              </a:p>
            </p:txBody>
          </p:sp>
          <p:sp>
            <p:nvSpPr>
              <p:cNvPr id="58540" name="Rectangle 767"/>
              <p:cNvSpPr>
                <a:spLocks noChangeArrowheads="1"/>
              </p:cNvSpPr>
              <p:nvPr/>
            </p:nvSpPr>
            <p:spPr bwMode="auto">
              <a:xfrm>
                <a:off x="2235" y="2558"/>
                <a:ext cx="16" cy="10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541" name="Freeform 768"/>
              <p:cNvSpPr>
                <a:spLocks/>
              </p:cNvSpPr>
              <p:nvPr/>
            </p:nvSpPr>
            <p:spPr bwMode="auto">
              <a:xfrm>
                <a:off x="2235" y="2665"/>
                <a:ext cx="16" cy="5"/>
              </a:xfrm>
              <a:custGeom>
                <a:avLst/>
                <a:gdLst>
                  <a:gd name="T0" fmla="*/ 0 w 16"/>
                  <a:gd name="T1" fmla="*/ 0 h 5"/>
                  <a:gd name="T2" fmla="*/ 5 w 16"/>
                  <a:gd name="T3" fmla="*/ 0 h 5"/>
                  <a:gd name="T4" fmla="*/ 5 w 16"/>
                  <a:gd name="T5" fmla="*/ 5 h 5"/>
                  <a:gd name="T6" fmla="*/ 5 w 16"/>
                  <a:gd name="T7" fmla="*/ 5 h 5"/>
                  <a:gd name="T8" fmla="*/ 11 w 16"/>
                  <a:gd name="T9" fmla="*/ 5 h 5"/>
                  <a:gd name="T10" fmla="*/ 11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1"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58542" name="Line 769"/>
              <p:cNvSpPr>
                <a:spLocks noChangeShapeType="1"/>
              </p:cNvSpPr>
              <p:nvPr/>
            </p:nvSpPr>
            <p:spPr bwMode="auto">
              <a:xfrm>
                <a:off x="3032" y="2262"/>
                <a:ext cx="1" cy="274"/>
              </a:xfrm>
              <a:prstGeom prst="line">
                <a:avLst/>
              </a:prstGeom>
              <a:noFill/>
              <a:ln w="0">
                <a:solidFill>
                  <a:srgbClr val="000000"/>
                </a:solidFill>
                <a:round/>
                <a:headEnd/>
                <a:tailEnd/>
              </a:ln>
            </p:spPr>
            <p:txBody>
              <a:bodyPr/>
              <a:lstStyle/>
              <a:p>
                <a:endParaRPr lang="en-US"/>
              </a:p>
            </p:txBody>
          </p:sp>
          <p:sp>
            <p:nvSpPr>
              <p:cNvPr id="58543" name="Freeform 770"/>
              <p:cNvSpPr>
                <a:spLocks/>
              </p:cNvSpPr>
              <p:nvPr/>
            </p:nvSpPr>
            <p:spPr bwMode="auto">
              <a:xfrm>
                <a:off x="3010" y="2262"/>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8544" name="Freeform 771"/>
              <p:cNvSpPr>
                <a:spLocks/>
              </p:cNvSpPr>
              <p:nvPr/>
            </p:nvSpPr>
            <p:spPr bwMode="auto">
              <a:xfrm>
                <a:off x="3010" y="2493"/>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8545" name="Line 772"/>
              <p:cNvSpPr>
                <a:spLocks noChangeShapeType="1"/>
              </p:cNvSpPr>
              <p:nvPr/>
            </p:nvSpPr>
            <p:spPr bwMode="auto">
              <a:xfrm flipH="1">
                <a:off x="679" y="1504"/>
                <a:ext cx="210" cy="1"/>
              </a:xfrm>
              <a:prstGeom prst="line">
                <a:avLst/>
              </a:prstGeom>
              <a:noFill/>
              <a:ln w="0">
                <a:solidFill>
                  <a:srgbClr val="000000"/>
                </a:solidFill>
                <a:round/>
                <a:headEnd/>
                <a:tailEnd/>
              </a:ln>
            </p:spPr>
            <p:txBody>
              <a:bodyPr/>
              <a:lstStyle/>
              <a:p>
                <a:endParaRPr lang="en-US"/>
              </a:p>
            </p:txBody>
          </p:sp>
          <p:sp>
            <p:nvSpPr>
              <p:cNvPr id="58546" name="Freeform 773"/>
              <p:cNvSpPr>
                <a:spLocks/>
              </p:cNvSpPr>
              <p:nvPr/>
            </p:nvSpPr>
            <p:spPr bwMode="auto">
              <a:xfrm>
                <a:off x="845" y="1482"/>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8547" name="Freeform 774"/>
              <p:cNvSpPr>
                <a:spLocks/>
              </p:cNvSpPr>
              <p:nvPr/>
            </p:nvSpPr>
            <p:spPr bwMode="auto">
              <a:xfrm>
                <a:off x="679" y="1482"/>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8548" name="Rectangle 775"/>
              <p:cNvSpPr>
                <a:spLocks noChangeArrowheads="1"/>
              </p:cNvSpPr>
              <p:nvPr/>
            </p:nvSpPr>
            <p:spPr bwMode="auto">
              <a:xfrm>
                <a:off x="1454" y="1138"/>
                <a:ext cx="754" cy="747"/>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8549" name="Rectangle 776"/>
              <p:cNvSpPr>
                <a:spLocks noChangeArrowheads="1"/>
              </p:cNvSpPr>
              <p:nvPr/>
            </p:nvSpPr>
            <p:spPr bwMode="auto">
              <a:xfrm>
                <a:off x="1427" y="1176"/>
                <a:ext cx="759" cy="747"/>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8550" name="Rectangle 777"/>
              <p:cNvSpPr>
                <a:spLocks noChangeArrowheads="1"/>
              </p:cNvSpPr>
              <p:nvPr/>
            </p:nvSpPr>
            <p:spPr bwMode="auto">
              <a:xfrm>
                <a:off x="1400" y="1208"/>
                <a:ext cx="760"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8551" name="Rectangle 778"/>
              <p:cNvSpPr>
                <a:spLocks noChangeArrowheads="1"/>
              </p:cNvSpPr>
              <p:nvPr/>
            </p:nvSpPr>
            <p:spPr bwMode="auto">
              <a:xfrm>
                <a:off x="1379" y="124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8552" name="Rectangle 779"/>
              <p:cNvSpPr>
                <a:spLocks noChangeArrowheads="1"/>
              </p:cNvSpPr>
              <p:nvPr/>
            </p:nvSpPr>
            <p:spPr bwMode="auto">
              <a:xfrm>
                <a:off x="1352" y="1283"/>
                <a:ext cx="754" cy="748"/>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8553" name="Rectangle 780"/>
              <p:cNvSpPr>
                <a:spLocks noChangeArrowheads="1"/>
              </p:cNvSpPr>
              <p:nvPr/>
            </p:nvSpPr>
            <p:spPr bwMode="auto">
              <a:xfrm>
                <a:off x="1330" y="131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8554" name="Rectangle 781"/>
              <p:cNvSpPr>
                <a:spLocks noChangeArrowheads="1"/>
              </p:cNvSpPr>
              <p:nvPr/>
            </p:nvSpPr>
            <p:spPr bwMode="auto">
              <a:xfrm>
                <a:off x="1303" y="1348"/>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8555" name="Rectangle 782"/>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8556" name="Rectangle 783"/>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8557" name="Rectangle 784"/>
              <p:cNvSpPr>
                <a:spLocks noChangeArrowheads="1"/>
              </p:cNvSpPr>
              <p:nvPr/>
            </p:nvSpPr>
            <p:spPr bwMode="auto">
              <a:xfrm>
                <a:off x="1492" y="1477"/>
                <a:ext cx="394" cy="140"/>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58558" name="Rectangle 785"/>
              <p:cNvSpPr>
                <a:spLocks noChangeArrowheads="1"/>
              </p:cNvSpPr>
              <p:nvPr/>
            </p:nvSpPr>
            <p:spPr bwMode="auto">
              <a:xfrm>
                <a:off x="1459" y="1590"/>
                <a:ext cx="464" cy="140"/>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58559" name="Rectangle 786"/>
              <p:cNvSpPr>
                <a:spLocks noChangeArrowheads="1"/>
              </p:cNvSpPr>
              <p:nvPr/>
            </p:nvSpPr>
            <p:spPr bwMode="auto">
              <a:xfrm>
                <a:off x="1422" y="1880"/>
                <a:ext cx="124"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L1</a:t>
                </a:r>
                <a:endParaRPr lang="en-US" sz="1800">
                  <a:solidFill>
                    <a:srgbClr val="000000"/>
                  </a:solidFill>
                </a:endParaRPr>
              </a:p>
            </p:txBody>
          </p:sp>
          <p:sp>
            <p:nvSpPr>
              <p:cNvPr id="58560" name="Rectangle 787"/>
              <p:cNvSpPr>
                <a:spLocks noChangeArrowheads="1"/>
              </p:cNvSpPr>
              <p:nvPr/>
            </p:nvSpPr>
            <p:spPr bwMode="auto">
              <a:xfrm>
                <a:off x="1346" y="1939"/>
                <a:ext cx="291"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P-Cache</a:t>
                </a:r>
                <a:endParaRPr lang="en-US" sz="1800">
                  <a:solidFill>
                    <a:srgbClr val="000000"/>
                  </a:solidFill>
                </a:endParaRPr>
              </a:p>
            </p:txBody>
          </p:sp>
          <p:sp>
            <p:nvSpPr>
              <p:cNvPr id="58561" name="Rectangle 788"/>
              <p:cNvSpPr>
                <a:spLocks noChangeArrowheads="1"/>
              </p:cNvSpPr>
              <p:nvPr/>
            </p:nvSpPr>
            <p:spPr bwMode="auto">
              <a:xfrm>
                <a:off x="1804" y="1885"/>
                <a:ext cx="108"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L1</a:t>
                </a:r>
                <a:endParaRPr lang="en-US" sz="1800">
                  <a:solidFill>
                    <a:srgbClr val="000000"/>
                  </a:solidFill>
                </a:endParaRPr>
              </a:p>
            </p:txBody>
          </p:sp>
          <p:sp>
            <p:nvSpPr>
              <p:cNvPr id="58562" name="Rectangle 789"/>
              <p:cNvSpPr>
                <a:spLocks noChangeArrowheads="1"/>
              </p:cNvSpPr>
              <p:nvPr/>
            </p:nvSpPr>
            <p:spPr bwMode="auto">
              <a:xfrm>
                <a:off x="1723" y="1944"/>
                <a:ext cx="297"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D-Cache</a:t>
                </a:r>
                <a:endParaRPr lang="en-US" sz="1800">
                  <a:solidFill>
                    <a:srgbClr val="000000"/>
                  </a:solidFill>
                </a:endParaRPr>
              </a:p>
            </p:txBody>
          </p:sp>
          <p:sp>
            <p:nvSpPr>
              <p:cNvPr id="58563" name="Rectangle 790"/>
              <p:cNvSpPr>
                <a:spLocks noChangeArrowheads="1"/>
              </p:cNvSpPr>
              <p:nvPr/>
            </p:nvSpPr>
            <p:spPr bwMode="auto">
              <a:xfrm>
                <a:off x="1513" y="2047"/>
                <a:ext cx="323"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L2 Cache</a:t>
                </a:r>
                <a:endParaRPr lang="en-US" sz="1800">
                  <a:solidFill>
                    <a:srgbClr val="000000"/>
                  </a:solidFill>
                </a:endParaRPr>
              </a:p>
            </p:txBody>
          </p:sp>
          <p:sp>
            <p:nvSpPr>
              <p:cNvPr id="58564" name="Line 791"/>
              <p:cNvSpPr>
                <a:spLocks noChangeShapeType="1"/>
              </p:cNvSpPr>
              <p:nvPr/>
            </p:nvSpPr>
            <p:spPr bwMode="auto">
              <a:xfrm>
                <a:off x="1271" y="1859"/>
                <a:ext cx="754" cy="1"/>
              </a:xfrm>
              <a:prstGeom prst="line">
                <a:avLst/>
              </a:prstGeom>
              <a:noFill/>
              <a:ln w="0">
                <a:solidFill>
                  <a:srgbClr val="24211D"/>
                </a:solidFill>
                <a:round/>
                <a:headEnd/>
                <a:tailEnd/>
              </a:ln>
            </p:spPr>
            <p:txBody>
              <a:bodyPr/>
              <a:lstStyle/>
              <a:p>
                <a:endParaRPr lang="en-US"/>
              </a:p>
            </p:txBody>
          </p:sp>
          <p:sp>
            <p:nvSpPr>
              <p:cNvPr id="58565" name="Line 792"/>
              <p:cNvSpPr>
                <a:spLocks noChangeShapeType="1"/>
              </p:cNvSpPr>
              <p:nvPr/>
            </p:nvSpPr>
            <p:spPr bwMode="auto">
              <a:xfrm>
                <a:off x="1271" y="2031"/>
                <a:ext cx="754" cy="1"/>
              </a:xfrm>
              <a:prstGeom prst="line">
                <a:avLst/>
              </a:prstGeom>
              <a:noFill/>
              <a:ln w="0">
                <a:solidFill>
                  <a:srgbClr val="24211D"/>
                </a:solidFill>
                <a:round/>
                <a:headEnd/>
                <a:tailEnd/>
              </a:ln>
            </p:spPr>
            <p:txBody>
              <a:bodyPr/>
              <a:lstStyle/>
              <a:p>
                <a:endParaRPr lang="en-US"/>
              </a:p>
            </p:txBody>
          </p:sp>
          <p:sp>
            <p:nvSpPr>
              <p:cNvPr id="58566" name="Line 793"/>
              <p:cNvSpPr>
                <a:spLocks noChangeShapeType="1"/>
              </p:cNvSpPr>
              <p:nvPr/>
            </p:nvSpPr>
            <p:spPr bwMode="auto">
              <a:xfrm>
                <a:off x="1648" y="1859"/>
                <a:ext cx="1" cy="172"/>
              </a:xfrm>
              <a:prstGeom prst="line">
                <a:avLst/>
              </a:prstGeom>
              <a:noFill/>
              <a:ln w="0">
                <a:solidFill>
                  <a:srgbClr val="24211D"/>
                </a:solidFill>
                <a:round/>
                <a:headEnd/>
                <a:tailEnd/>
              </a:ln>
            </p:spPr>
            <p:txBody>
              <a:bodyPr/>
              <a:lstStyle/>
              <a:p>
                <a:endParaRPr lang="en-US"/>
              </a:p>
            </p:txBody>
          </p:sp>
          <p:sp>
            <p:nvSpPr>
              <p:cNvPr id="58567" name="Freeform 794"/>
              <p:cNvSpPr>
                <a:spLocks/>
              </p:cNvSpPr>
              <p:nvPr/>
            </p:nvSpPr>
            <p:spPr bwMode="auto">
              <a:xfrm>
                <a:off x="1869" y="794"/>
                <a:ext cx="37" cy="16"/>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58568" name="Rectangle 795"/>
              <p:cNvSpPr>
                <a:spLocks noChangeArrowheads="1"/>
              </p:cNvSpPr>
              <p:nvPr/>
            </p:nvSpPr>
            <p:spPr bwMode="auto">
              <a:xfrm>
                <a:off x="1869" y="810"/>
                <a:ext cx="37" cy="22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569" name="Freeform 796"/>
              <p:cNvSpPr>
                <a:spLocks/>
              </p:cNvSpPr>
              <p:nvPr/>
            </p:nvSpPr>
            <p:spPr bwMode="auto">
              <a:xfrm>
                <a:off x="1842" y="1031"/>
                <a:ext cx="91" cy="91"/>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58570" name="Freeform 797"/>
              <p:cNvSpPr>
                <a:spLocks/>
              </p:cNvSpPr>
              <p:nvPr/>
            </p:nvSpPr>
            <p:spPr bwMode="auto">
              <a:xfrm>
                <a:off x="1869" y="1031"/>
                <a:ext cx="37" cy="21"/>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58571" name="Freeform 798"/>
              <p:cNvSpPr>
                <a:spLocks/>
              </p:cNvSpPr>
              <p:nvPr/>
            </p:nvSpPr>
            <p:spPr bwMode="auto">
              <a:xfrm>
                <a:off x="1890" y="794"/>
                <a:ext cx="16" cy="32"/>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58572" name="Rectangle 799"/>
              <p:cNvSpPr>
                <a:spLocks noChangeArrowheads="1"/>
              </p:cNvSpPr>
              <p:nvPr/>
            </p:nvSpPr>
            <p:spPr bwMode="auto">
              <a:xfrm>
                <a:off x="1815" y="794"/>
                <a:ext cx="75" cy="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573" name="Freeform 800"/>
              <p:cNvSpPr>
                <a:spLocks/>
              </p:cNvSpPr>
              <p:nvPr/>
            </p:nvSpPr>
            <p:spPr bwMode="auto">
              <a:xfrm>
                <a:off x="1723" y="762"/>
                <a:ext cx="97" cy="96"/>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58574" name="Freeform 801"/>
              <p:cNvSpPr>
                <a:spLocks/>
              </p:cNvSpPr>
              <p:nvPr/>
            </p:nvSpPr>
            <p:spPr bwMode="auto">
              <a:xfrm>
                <a:off x="1799" y="794"/>
                <a:ext cx="16" cy="32"/>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58575" name="Rectangle 802"/>
              <p:cNvSpPr>
                <a:spLocks noChangeArrowheads="1"/>
              </p:cNvSpPr>
              <p:nvPr/>
            </p:nvSpPr>
            <p:spPr bwMode="auto">
              <a:xfrm>
                <a:off x="2795" y="767"/>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8576" name="Freeform 803"/>
              <p:cNvSpPr>
                <a:spLocks/>
              </p:cNvSpPr>
              <p:nvPr/>
            </p:nvSpPr>
            <p:spPr bwMode="auto">
              <a:xfrm>
                <a:off x="2720" y="805"/>
                <a:ext cx="70" cy="70"/>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58577" name="Freeform 804"/>
              <p:cNvSpPr>
                <a:spLocks/>
              </p:cNvSpPr>
              <p:nvPr/>
            </p:nvSpPr>
            <p:spPr bwMode="auto">
              <a:xfrm>
                <a:off x="2725" y="832"/>
                <a:ext cx="5" cy="16"/>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8578" name="Rectangle 805"/>
              <p:cNvSpPr>
                <a:spLocks noChangeArrowheads="1"/>
              </p:cNvSpPr>
              <p:nvPr/>
            </p:nvSpPr>
            <p:spPr bwMode="auto">
              <a:xfrm>
                <a:off x="2569" y="83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579" name="Freeform 806"/>
              <p:cNvSpPr>
                <a:spLocks/>
              </p:cNvSpPr>
              <p:nvPr/>
            </p:nvSpPr>
            <p:spPr bwMode="auto">
              <a:xfrm>
                <a:off x="2504" y="805"/>
                <a:ext cx="70" cy="70"/>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58580" name="Freeform 807"/>
              <p:cNvSpPr>
                <a:spLocks/>
              </p:cNvSpPr>
              <p:nvPr/>
            </p:nvSpPr>
            <p:spPr bwMode="auto">
              <a:xfrm>
                <a:off x="2558" y="832"/>
                <a:ext cx="11" cy="16"/>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8581" name="Rectangle 808"/>
              <p:cNvSpPr>
                <a:spLocks noChangeArrowheads="1"/>
              </p:cNvSpPr>
              <p:nvPr/>
            </p:nvSpPr>
            <p:spPr bwMode="auto">
              <a:xfrm>
                <a:off x="97" y="2359"/>
                <a:ext cx="522" cy="129"/>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8582" name="Rectangle 809"/>
              <p:cNvSpPr>
                <a:spLocks noChangeArrowheads="1"/>
              </p:cNvSpPr>
              <p:nvPr/>
            </p:nvSpPr>
            <p:spPr bwMode="auto">
              <a:xfrm>
                <a:off x="194" y="2375"/>
                <a:ext cx="431" cy="11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HyperLink</a:t>
                </a:r>
                <a:endParaRPr lang="en-US" sz="1800">
                  <a:solidFill>
                    <a:srgbClr val="000000"/>
                  </a:solidFill>
                </a:endParaRPr>
              </a:p>
            </p:txBody>
          </p:sp>
          <p:sp>
            <p:nvSpPr>
              <p:cNvPr id="58583" name="Line 810"/>
              <p:cNvSpPr>
                <a:spLocks noChangeShapeType="1"/>
              </p:cNvSpPr>
              <p:nvPr/>
            </p:nvSpPr>
            <p:spPr bwMode="auto">
              <a:xfrm flipH="1">
                <a:off x="11" y="2316"/>
                <a:ext cx="113" cy="107"/>
              </a:xfrm>
              <a:prstGeom prst="line">
                <a:avLst/>
              </a:prstGeom>
              <a:noFill/>
              <a:ln w="6" cap="rnd">
                <a:solidFill>
                  <a:srgbClr val="24211D"/>
                </a:solidFill>
                <a:round/>
                <a:headEnd/>
                <a:tailEnd/>
              </a:ln>
            </p:spPr>
            <p:txBody>
              <a:bodyPr/>
              <a:lstStyle/>
              <a:p>
                <a:endParaRPr lang="en-US"/>
              </a:p>
            </p:txBody>
          </p:sp>
          <p:sp>
            <p:nvSpPr>
              <p:cNvPr id="58584" name="Line 811"/>
              <p:cNvSpPr>
                <a:spLocks noChangeShapeType="1"/>
              </p:cNvSpPr>
              <p:nvPr/>
            </p:nvSpPr>
            <p:spPr bwMode="auto">
              <a:xfrm flipH="1" flipV="1">
                <a:off x="11" y="2423"/>
                <a:ext cx="113" cy="102"/>
              </a:xfrm>
              <a:prstGeom prst="line">
                <a:avLst/>
              </a:prstGeom>
              <a:noFill/>
              <a:ln w="6" cap="rnd">
                <a:solidFill>
                  <a:srgbClr val="24211D"/>
                </a:solidFill>
                <a:round/>
                <a:headEnd/>
                <a:tailEnd/>
              </a:ln>
            </p:spPr>
            <p:txBody>
              <a:bodyPr/>
              <a:lstStyle/>
              <a:p>
                <a:endParaRPr lang="en-US"/>
              </a:p>
            </p:txBody>
          </p:sp>
          <p:sp>
            <p:nvSpPr>
              <p:cNvPr id="58585" name="Line 812"/>
              <p:cNvSpPr>
                <a:spLocks noChangeShapeType="1"/>
              </p:cNvSpPr>
              <p:nvPr/>
            </p:nvSpPr>
            <p:spPr bwMode="auto">
              <a:xfrm flipV="1">
                <a:off x="124" y="2321"/>
                <a:ext cx="1" cy="38"/>
              </a:xfrm>
              <a:prstGeom prst="line">
                <a:avLst/>
              </a:prstGeom>
              <a:noFill/>
              <a:ln w="6" cap="rnd">
                <a:solidFill>
                  <a:srgbClr val="24211D"/>
                </a:solidFill>
                <a:round/>
                <a:headEnd/>
                <a:tailEnd/>
              </a:ln>
            </p:spPr>
            <p:txBody>
              <a:bodyPr/>
              <a:lstStyle/>
              <a:p>
                <a:endParaRPr lang="en-US"/>
              </a:p>
            </p:txBody>
          </p:sp>
          <p:sp>
            <p:nvSpPr>
              <p:cNvPr id="58586" name="Line 813"/>
              <p:cNvSpPr>
                <a:spLocks noChangeShapeType="1"/>
              </p:cNvSpPr>
              <p:nvPr/>
            </p:nvSpPr>
            <p:spPr bwMode="auto">
              <a:xfrm flipV="1">
                <a:off x="124" y="2488"/>
                <a:ext cx="1" cy="37"/>
              </a:xfrm>
              <a:prstGeom prst="line">
                <a:avLst/>
              </a:prstGeom>
              <a:noFill/>
              <a:ln w="6" cap="rnd">
                <a:solidFill>
                  <a:srgbClr val="24211D"/>
                </a:solidFill>
                <a:round/>
                <a:headEnd/>
                <a:tailEnd/>
              </a:ln>
            </p:spPr>
            <p:txBody>
              <a:bodyPr/>
              <a:lstStyle/>
              <a:p>
                <a:endParaRPr lang="en-US"/>
              </a:p>
            </p:txBody>
          </p:sp>
          <p:sp>
            <p:nvSpPr>
              <p:cNvPr id="58587" name="Rectangle 814"/>
              <p:cNvSpPr>
                <a:spLocks noChangeArrowheads="1"/>
              </p:cNvSpPr>
              <p:nvPr/>
            </p:nvSpPr>
            <p:spPr bwMode="auto">
              <a:xfrm>
                <a:off x="619" y="2359"/>
                <a:ext cx="1874" cy="123"/>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8588" name="Line 815"/>
              <p:cNvSpPr>
                <a:spLocks noChangeShapeType="1"/>
              </p:cNvSpPr>
              <p:nvPr/>
            </p:nvSpPr>
            <p:spPr bwMode="auto">
              <a:xfrm flipH="1">
                <a:off x="1045" y="2359"/>
                <a:ext cx="1325" cy="1"/>
              </a:xfrm>
              <a:prstGeom prst="line">
                <a:avLst/>
              </a:prstGeom>
              <a:noFill/>
              <a:ln w="6" cap="rnd">
                <a:solidFill>
                  <a:srgbClr val="24211D"/>
                </a:solidFill>
                <a:round/>
                <a:headEnd/>
                <a:tailEnd/>
              </a:ln>
            </p:spPr>
            <p:txBody>
              <a:bodyPr/>
              <a:lstStyle/>
              <a:p>
                <a:endParaRPr lang="en-US"/>
              </a:p>
            </p:txBody>
          </p:sp>
          <p:sp>
            <p:nvSpPr>
              <p:cNvPr id="58589" name="Rectangle 816"/>
              <p:cNvSpPr>
                <a:spLocks noChangeArrowheads="1"/>
              </p:cNvSpPr>
              <p:nvPr/>
            </p:nvSpPr>
            <p:spPr bwMode="auto">
              <a:xfrm>
                <a:off x="2370" y="794"/>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8590" name="Rectangle 817"/>
              <p:cNvSpPr>
                <a:spLocks noChangeArrowheads="1"/>
              </p:cNvSpPr>
              <p:nvPr/>
            </p:nvSpPr>
            <p:spPr bwMode="auto">
              <a:xfrm>
                <a:off x="2370" y="799"/>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8591" name="Line 818"/>
              <p:cNvSpPr>
                <a:spLocks noChangeShapeType="1"/>
              </p:cNvSpPr>
              <p:nvPr/>
            </p:nvSpPr>
            <p:spPr bwMode="auto">
              <a:xfrm>
                <a:off x="2493" y="799"/>
                <a:ext cx="1" cy="1689"/>
              </a:xfrm>
              <a:prstGeom prst="line">
                <a:avLst/>
              </a:prstGeom>
              <a:noFill/>
              <a:ln w="6" cap="rnd">
                <a:solidFill>
                  <a:srgbClr val="24211D"/>
                </a:solidFill>
                <a:round/>
                <a:headEnd/>
                <a:tailEnd/>
              </a:ln>
            </p:spPr>
            <p:txBody>
              <a:bodyPr/>
              <a:lstStyle/>
              <a:p>
                <a:endParaRPr lang="en-US"/>
              </a:p>
            </p:txBody>
          </p:sp>
          <p:sp>
            <p:nvSpPr>
              <p:cNvPr id="58592" name="Line 819"/>
              <p:cNvSpPr>
                <a:spLocks noChangeShapeType="1"/>
              </p:cNvSpPr>
              <p:nvPr/>
            </p:nvSpPr>
            <p:spPr bwMode="auto">
              <a:xfrm>
                <a:off x="2364" y="799"/>
                <a:ext cx="1" cy="1560"/>
              </a:xfrm>
              <a:prstGeom prst="line">
                <a:avLst/>
              </a:prstGeom>
              <a:noFill/>
              <a:ln w="6" cap="rnd">
                <a:solidFill>
                  <a:srgbClr val="24211D"/>
                </a:solidFill>
                <a:round/>
                <a:headEnd/>
                <a:tailEnd/>
              </a:ln>
            </p:spPr>
            <p:txBody>
              <a:bodyPr/>
              <a:lstStyle/>
              <a:p>
                <a:endParaRPr lang="en-US"/>
              </a:p>
            </p:txBody>
          </p:sp>
          <p:sp>
            <p:nvSpPr>
              <p:cNvPr id="58593" name="Line 820"/>
              <p:cNvSpPr>
                <a:spLocks noChangeShapeType="1"/>
              </p:cNvSpPr>
              <p:nvPr/>
            </p:nvSpPr>
            <p:spPr bwMode="auto">
              <a:xfrm>
                <a:off x="2370" y="794"/>
                <a:ext cx="129" cy="1"/>
              </a:xfrm>
              <a:prstGeom prst="line">
                <a:avLst/>
              </a:prstGeom>
              <a:noFill/>
              <a:ln w="6" cap="rnd">
                <a:solidFill>
                  <a:srgbClr val="24211D"/>
                </a:solidFill>
                <a:round/>
                <a:headEnd/>
                <a:tailEnd/>
              </a:ln>
            </p:spPr>
            <p:txBody>
              <a:bodyPr/>
              <a:lstStyle/>
              <a:p>
                <a:endParaRPr lang="en-US"/>
              </a:p>
            </p:txBody>
          </p:sp>
        </p:grpSp>
        <p:sp>
          <p:nvSpPr>
            <p:cNvPr id="58387" name="Rectangle 822"/>
            <p:cNvSpPr>
              <a:spLocks noChangeArrowheads="1"/>
            </p:cNvSpPr>
            <p:nvPr/>
          </p:nvSpPr>
          <p:spPr bwMode="auto">
            <a:xfrm>
              <a:off x="916" y="923"/>
              <a:ext cx="123" cy="144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8388" name="Line 823"/>
            <p:cNvSpPr>
              <a:spLocks noChangeShapeType="1"/>
            </p:cNvSpPr>
            <p:nvPr/>
          </p:nvSpPr>
          <p:spPr bwMode="auto">
            <a:xfrm>
              <a:off x="1039" y="923"/>
              <a:ext cx="1" cy="1436"/>
            </a:xfrm>
            <a:prstGeom prst="line">
              <a:avLst/>
            </a:prstGeom>
            <a:noFill/>
            <a:ln w="6" cap="rnd">
              <a:solidFill>
                <a:srgbClr val="24211D"/>
              </a:solidFill>
              <a:round/>
              <a:headEnd/>
              <a:tailEnd/>
            </a:ln>
          </p:spPr>
          <p:txBody>
            <a:bodyPr/>
            <a:lstStyle/>
            <a:p>
              <a:endParaRPr lang="en-US"/>
            </a:p>
          </p:txBody>
        </p:sp>
        <p:sp>
          <p:nvSpPr>
            <p:cNvPr id="58389" name="Line 824"/>
            <p:cNvSpPr>
              <a:spLocks noChangeShapeType="1"/>
            </p:cNvSpPr>
            <p:nvPr/>
          </p:nvSpPr>
          <p:spPr bwMode="auto">
            <a:xfrm>
              <a:off x="910" y="923"/>
              <a:ext cx="1" cy="1436"/>
            </a:xfrm>
            <a:prstGeom prst="line">
              <a:avLst/>
            </a:prstGeom>
            <a:noFill/>
            <a:ln w="6" cap="rnd">
              <a:solidFill>
                <a:srgbClr val="24211D"/>
              </a:solidFill>
              <a:round/>
              <a:headEnd/>
              <a:tailEnd/>
            </a:ln>
          </p:spPr>
          <p:txBody>
            <a:bodyPr/>
            <a:lstStyle/>
            <a:p>
              <a:endParaRPr lang="en-US"/>
            </a:p>
          </p:txBody>
        </p:sp>
        <p:sp>
          <p:nvSpPr>
            <p:cNvPr id="58390" name="Line 825"/>
            <p:cNvSpPr>
              <a:spLocks noChangeShapeType="1"/>
            </p:cNvSpPr>
            <p:nvPr/>
          </p:nvSpPr>
          <p:spPr bwMode="auto">
            <a:xfrm>
              <a:off x="910" y="923"/>
              <a:ext cx="129" cy="1"/>
            </a:xfrm>
            <a:prstGeom prst="line">
              <a:avLst/>
            </a:prstGeom>
            <a:noFill/>
            <a:ln w="6" cap="rnd">
              <a:solidFill>
                <a:srgbClr val="24211D"/>
              </a:solidFill>
              <a:round/>
              <a:headEnd/>
              <a:tailEnd/>
            </a:ln>
          </p:spPr>
          <p:txBody>
            <a:bodyPr/>
            <a:lstStyle/>
            <a:p>
              <a:endParaRPr lang="en-US"/>
            </a:p>
          </p:txBody>
        </p:sp>
        <p:sp>
          <p:nvSpPr>
            <p:cNvPr id="58391" name="Rectangle 826"/>
            <p:cNvSpPr>
              <a:spLocks noChangeArrowheads="1"/>
            </p:cNvSpPr>
            <p:nvPr/>
          </p:nvSpPr>
          <p:spPr bwMode="auto">
            <a:xfrm>
              <a:off x="1432" y="2374"/>
              <a:ext cx="361"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58392" name="Line 827"/>
            <p:cNvSpPr>
              <a:spLocks noChangeShapeType="1"/>
            </p:cNvSpPr>
            <p:nvPr/>
          </p:nvSpPr>
          <p:spPr bwMode="auto">
            <a:xfrm flipH="1">
              <a:off x="124" y="2359"/>
              <a:ext cx="786" cy="1"/>
            </a:xfrm>
            <a:prstGeom prst="line">
              <a:avLst/>
            </a:prstGeom>
            <a:noFill/>
            <a:ln w="6" cap="rnd">
              <a:solidFill>
                <a:srgbClr val="24211D"/>
              </a:solidFill>
              <a:round/>
              <a:headEnd/>
              <a:tailEnd/>
            </a:ln>
          </p:spPr>
          <p:txBody>
            <a:bodyPr/>
            <a:lstStyle/>
            <a:p>
              <a:endParaRPr lang="en-US"/>
            </a:p>
          </p:txBody>
        </p:sp>
        <p:sp>
          <p:nvSpPr>
            <p:cNvPr id="58393" name="Line 828"/>
            <p:cNvSpPr>
              <a:spLocks noChangeShapeType="1"/>
            </p:cNvSpPr>
            <p:nvPr/>
          </p:nvSpPr>
          <p:spPr bwMode="auto">
            <a:xfrm flipH="1">
              <a:off x="124" y="2488"/>
              <a:ext cx="2369" cy="1"/>
            </a:xfrm>
            <a:prstGeom prst="line">
              <a:avLst/>
            </a:prstGeom>
            <a:noFill/>
            <a:ln w="6" cap="rnd">
              <a:solidFill>
                <a:srgbClr val="24211D"/>
              </a:solidFill>
              <a:round/>
              <a:headEnd/>
              <a:tailEnd/>
            </a:ln>
          </p:spPr>
          <p:txBody>
            <a:bodyPr/>
            <a:lstStyle/>
            <a:p>
              <a:endParaRPr lang="en-US"/>
            </a:p>
          </p:txBody>
        </p:sp>
      </p:gr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title" idx="4294967295"/>
          </p:nvPr>
        </p:nvSpPr>
        <p:spPr>
          <a:xfrm>
            <a:off x="0" y="76200"/>
            <a:ext cx="8229600" cy="762000"/>
          </a:xfrm>
        </p:spPr>
        <p:txBody>
          <a:bodyPr/>
          <a:lstStyle/>
          <a:p>
            <a:pPr eaLnBrk="1" hangingPunct="1"/>
            <a:r>
              <a:rPr lang="en-US" b="0" smtClean="0"/>
              <a:t>Miscellaneous Elements</a:t>
            </a:r>
          </a:p>
        </p:txBody>
      </p:sp>
      <p:sp>
        <p:nvSpPr>
          <p:cNvPr id="59395" name="Rectangle 5"/>
          <p:cNvSpPr>
            <a:spLocks noGrp="1" noChangeArrowheads="1"/>
          </p:cNvSpPr>
          <p:nvPr>
            <p:ph type="body" sz="half" idx="4294967295"/>
          </p:nvPr>
        </p:nvSpPr>
        <p:spPr>
          <a:xfrm>
            <a:off x="5521325" y="3411538"/>
            <a:ext cx="3622675" cy="2052637"/>
          </a:xfrm>
        </p:spPr>
        <p:txBody>
          <a:bodyPr/>
          <a:lstStyle/>
          <a:p>
            <a:pPr marL="227013" indent="-227013" eaLnBrk="1" hangingPunct="1">
              <a:lnSpc>
                <a:spcPct val="80000"/>
              </a:lnSpc>
              <a:spcBef>
                <a:spcPct val="0"/>
              </a:spcBef>
              <a:spcAft>
                <a:spcPct val="10000"/>
              </a:spcAft>
            </a:pPr>
            <a:r>
              <a:rPr lang="en-US" sz="1400" smtClean="0"/>
              <a:t>Semaphore2 provides atomic access to shared chip-level resources.</a:t>
            </a:r>
          </a:p>
          <a:p>
            <a:pPr marL="227013" indent="-227013" eaLnBrk="1" hangingPunct="1">
              <a:lnSpc>
                <a:spcPct val="80000"/>
              </a:lnSpc>
              <a:spcBef>
                <a:spcPct val="0"/>
              </a:spcBef>
              <a:spcAft>
                <a:spcPct val="10000"/>
              </a:spcAft>
            </a:pPr>
            <a:r>
              <a:rPr lang="en-US" sz="1400" smtClean="0"/>
              <a:t>Boot ROM</a:t>
            </a:r>
          </a:p>
          <a:p>
            <a:pPr marL="227013" indent="-227013" eaLnBrk="1" hangingPunct="1">
              <a:lnSpc>
                <a:spcPct val="80000"/>
              </a:lnSpc>
              <a:spcBef>
                <a:spcPct val="0"/>
              </a:spcBef>
              <a:spcAft>
                <a:spcPct val="10000"/>
              </a:spcAft>
            </a:pPr>
            <a:r>
              <a:rPr lang="en-US" sz="1400" smtClean="0"/>
              <a:t>Power Management</a:t>
            </a:r>
          </a:p>
          <a:p>
            <a:pPr marL="227013" indent="-227013" eaLnBrk="1" hangingPunct="1">
              <a:lnSpc>
                <a:spcPct val="80000"/>
              </a:lnSpc>
              <a:spcBef>
                <a:spcPct val="0"/>
              </a:spcBef>
              <a:spcAft>
                <a:spcPct val="10000"/>
              </a:spcAft>
            </a:pPr>
            <a:r>
              <a:rPr lang="en-US" sz="1400" smtClean="0"/>
              <a:t>Eight 64-bit timers</a:t>
            </a:r>
          </a:p>
          <a:p>
            <a:pPr marL="227013" indent="-227013" eaLnBrk="1" hangingPunct="1">
              <a:lnSpc>
                <a:spcPct val="80000"/>
              </a:lnSpc>
              <a:spcBef>
                <a:spcPct val="0"/>
              </a:spcBef>
              <a:spcAft>
                <a:spcPct val="10000"/>
              </a:spcAft>
            </a:pPr>
            <a:r>
              <a:rPr lang="en-US" sz="1400" smtClean="0"/>
              <a:t>Three on-chip PLLs:</a:t>
            </a:r>
          </a:p>
          <a:p>
            <a:pPr marL="742950" lvl="1" eaLnBrk="1" hangingPunct="1">
              <a:lnSpc>
                <a:spcPct val="80000"/>
              </a:lnSpc>
              <a:spcBef>
                <a:spcPct val="0"/>
              </a:spcBef>
              <a:spcAft>
                <a:spcPct val="10000"/>
              </a:spcAft>
            </a:pPr>
            <a:r>
              <a:rPr lang="en-US" sz="1400" smtClean="0"/>
              <a:t>PLL1 for CorePacs</a:t>
            </a:r>
          </a:p>
          <a:p>
            <a:pPr marL="742950" lvl="1" eaLnBrk="1" hangingPunct="1">
              <a:lnSpc>
                <a:spcPct val="80000"/>
              </a:lnSpc>
              <a:spcBef>
                <a:spcPct val="0"/>
              </a:spcBef>
              <a:spcAft>
                <a:spcPct val="10000"/>
              </a:spcAft>
            </a:pPr>
            <a:r>
              <a:rPr lang="en-US" sz="1400" smtClean="0"/>
              <a:t>PLL2 for DDR3</a:t>
            </a:r>
          </a:p>
          <a:p>
            <a:pPr marL="742950" lvl="1" eaLnBrk="1" hangingPunct="1">
              <a:lnSpc>
                <a:spcPct val="80000"/>
              </a:lnSpc>
              <a:spcBef>
                <a:spcPct val="0"/>
              </a:spcBef>
              <a:spcAft>
                <a:spcPct val="10000"/>
              </a:spcAft>
            </a:pPr>
            <a:r>
              <a:rPr lang="en-US" sz="1400" smtClean="0"/>
              <a:t>PLL3 for Packet Acceleration</a:t>
            </a:r>
          </a:p>
          <a:p>
            <a:pPr marL="227013" indent="-227013" eaLnBrk="1" hangingPunct="1">
              <a:lnSpc>
                <a:spcPct val="80000"/>
              </a:lnSpc>
              <a:spcBef>
                <a:spcPct val="0"/>
              </a:spcBef>
              <a:spcAft>
                <a:spcPct val="10000"/>
              </a:spcAft>
            </a:pPr>
            <a:r>
              <a:rPr lang="en-US" sz="1400" smtClean="0"/>
              <a:t>Three EDMA</a:t>
            </a:r>
          </a:p>
        </p:txBody>
      </p:sp>
      <p:sp>
        <p:nvSpPr>
          <p:cNvPr id="59396" name="AutoShape 6"/>
          <p:cNvSpPr>
            <a:spLocks noChangeArrowheads="1"/>
          </p:cNvSpPr>
          <p:nvPr/>
        </p:nvSpPr>
        <p:spPr bwMode="auto">
          <a:xfrm>
            <a:off x="5451475" y="3406775"/>
            <a:ext cx="3629025" cy="2084388"/>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9397"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59398"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59399"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59400"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59401"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Memory Expansion</a:t>
            </a:r>
          </a:p>
        </p:txBody>
      </p:sp>
      <p:sp>
        <p:nvSpPr>
          <p:cNvPr id="59402"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59403"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CorePac &amp; Memory Subsystem</a:t>
            </a:r>
          </a:p>
        </p:txBody>
      </p:sp>
      <p:sp>
        <p:nvSpPr>
          <p:cNvPr id="59404"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59405"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59406" name="Group 421"/>
          <p:cNvGrpSpPr>
            <a:grpSpLocks noChangeAspect="1"/>
          </p:cNvGrpSpPr>
          <p:nvPr/>
        </p:nvGrpSpPr>
        <p:grpSpPr bwMode="auto">
          <a:xfrm>
            <a:off x="0" y="914400"/>
            <a:ext cx="5349875" cy="5440363"/>
            <a:chOff x="0" y="552"/>
            <a:chExt cx="3479" cy="3538"/>
          </a:xfrm>
        </p:grpSpPr>
        <p:sp>
          <p:nvSpPr>
            <p:cNvPr id="59407" name="AutoShape 418"/>
            <p:cNvSpPr>
              <a:spLocks noChangeAspect="1" noChangeArrowheads="1" noTextEdit="1"/>
            </p:cNvSpPr>
            <p:nvPr/>
          </p:nvSpPr>
          <p:spPr bwMode="auto">
            <a:xfrm>
              <a:off x="0" y="552"/>
              <a:ext cx="3479" cy="3538"/>
            </a:xfrm>
            <a:prstGeom prst="rect">
              <a:avLst/>
            </a:prstGeom>
            <a:noFill/>
            <a:ln w="9525">
              <a:noFill/>
              <a:miter lim="800000"/>
              <a:headEnd/>
              <a:tailEnd/>
            </a:ln>
          </p:spPr>
          <p:txBody>
            <a:bodyPr/>
            <a:lstStyle/>
            <a:p>
              <a:endParaRPr lang="en-US"/>
            </a:p>
          </p:txBody>
        </p:sp>
        <p:grpSp>
          <p:nvGrpSpPr>
            <p:cNvPr id="59408" name="Group 620"/>
            <p:cNvGrpSpPr>
              <a:grpSpLocks/>
            </p:cNvGrpSpPr>
            <p:nvPr/>
          </p:nvGrpSpPr>
          <p:grpSpPr bwMode="auto">
            <a:xfrm>
              <a:off x="162" y="563"/>
              <a:ext cx="3306" cy="3350"/>
              <a:chOff x="162" y="563"/>
              <a:chExt cx="3306" cy="3350"/>
            </a:xfrm>
          </p:grpSpPr>
          <p:sp>
            <p:nvSpPr>
              <p:cNvPr id="59617" name="Rectangle 420"/>
              <p:cNvSpPr>
                <a:spLocks noChangeArrowheads="1"/>
              </p:cNvSpPr>
              <p:nvPr/>
            </p:nvSpPr>
            <p:spPr bwMode="auto">
              <a:xfrm>
                <a:off x="162" y="563"/>
                <a:ext cx="3306" cy="3350"/>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59618" name="Rectangle 421"/>
              <p:cNvSpPr>
                <a:spLocks noChangeArrowheads="1"/>
              </p:cNvSpPr>
              <p:nvPr/>
            </p:nvSpPr>
            <p:spPr bwMode="auto">
              <a:xfrm>
                <a:off x="619" y="2912"/>
                <a:ext cx="1514" cy="99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9619" name="Rectangle 422"/>
              <p:cNvSpPr>
                <a:spLocks noChangeArrowheads="1"/>
              </p:cNvSpPr>
              <p:nvPr/>
            </p:nvSpPr>
            <p:spPr bwMode="auto">
              <a:xfrm>
                <a:off x="2655" y="568"/>
                <a:ext cx="808" cy="1764"/>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9620" name="Rectangle 423"/>
              <p:cNvSpPr>
                <a:spLocks noChangeArrowheads="1"/>
              </p:cNvSpPr>
              <p:nvPr/>
            </p:nvSpPr>
            <p:spPr bwMode="auto">
              <a:xfrm>
                <a:off x="1174" y="2208"/>
                <a:ext cx="1024"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1 to 8 Cores @ up to 1.25 GHz</a:t>
                </a:r>
                <a:endParaRPr lang="en-US" sz="1800">
                  <a:solidFill>
                    <a:srgbClr val="000000"/>
                  </a:solidFill>
                </a:endParaRPr>
              </a:p>
            </p:txBody>
          </p:sp>
          <p:sp>
            <p:nvSpPr>
              <p:cNvPr id="59621" name="Rectangle 424"/>
              <p:cNvSpPr>
                <a:spLocks noChangeArrowheads="1"/>
              </p:cNvSpPr>
              <p:nvPr/>
            </p:nvSpPr>
            <p:spPr bwMode="auto">
              <a:xfrm>
                <a:off x="2795" y="2095"/>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9622" name="Rectangle 425"/>
              <p:cNvSpPr>
                <a:spLocks noChangeArrowheads="1"/>
              </p:cNvSpPr>
              <p:nvPr/>
            </p:nvSpPr>
            <p:spPr bwMode="auto">
              <a:xfrm>
                <a:off x="2795" y="1654"/>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9623" name="Rectangle 426"/>
              <p:cNvSpPr>
                <a:spLocks noChangeArrowheads="1"/>
              </p:cNvSpPr>
              <p:nvPr/>
            </p:nvSpPr>
            <p:spPr bwMode="auto">
              <a:xfrm>
                <a:off x="1287" y="638"/>
                <a:ext cx="393" cy="371"/>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59624" name="Rectangle 427"/>
              <p:cNvSpPr>
                <a:spLocks noChangeArrowheads="1"/>
              </p:cNvSpPr>
              <p:nvPr/>
            </p:nvSpPr>
            <p:spPr bwMode="auto">
              <a:xfrm>
                <a:off x="1389" y="922"/>
                <a:ext cx="248"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59625" name="Rectangle 428"/>
              <p:cNvSpPr>
                <a:spLocks noChangeArrowheads="1"/>
              </p:cNvSpPr>
              <p:nvPr/>
            </p:nvSpPr>
            <p:spPr bwMode="auto">
              <a:xfrm>
                <a:off x="1352" y="681"/>
                <a:ext cx="269" cy="22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9626" name="Rectangle 429"/>
              <p:cNvSpPr>
                <a:spLocks noChangeArrowheads="1"/>
              </p:cNvSpPr>
              <p:nvPr/>
            </p:nvSpPr>
            <p:spPr bwMode="auto">
              <a:xfrm>
                <a:off x="1416" y="724"/>
                <a:ext cx="183"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59627" name="Rectangle 430"/>
              <p:cNvSpPr>
                <a:spLocks noChangeArrowheads="1"/>
              </p:cNvSpPr>
              <p:nvPr/>
            </p:nvSpPr>
            <p:spPr bwMode="auto">
              <a:xfrm>
                <a:off x="1400" y="788"/>
                <a:ext cx="221"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59628" name="Rectangle 431"/>
              <p:cNvSpPr>
                <a:spLocks noChangeArrowheads="1"/>
              </p:cNvSpPr>
              <p:nvPr/>
            </p:nvSpPr>
            <p:spPr bwMode="auto">
              <a:xfrm>
                <a:off x="318" y="719"/>
                <a:ext cx="425" cy="1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9629" name="Rectangle 432"/>
              <p:cNvSpPr>
                <a:spLocks noChangeArrowheads="1"/>
              </p:cNvSpPr>
              <p:nvPr/>
            </p:nvSpPr>
            <p:spPr bwMode="auto">
              <a:xfrm>
                <a:off x="436" y="739"/>
                <a:ext cx="248"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59630" name="Rectangle 433"/>
              <p:cNvSpPr>
                <a:spLocks noChangeArrowheads="1"/>
              </p:cNvSpPr>
              <p:nvPr/>
            </p:nvSpPr>
            <p:spPr bwMode="auto">
              <a:xfrm>
                <a:off x="355" y="804"/>
                <a:ext cx="41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59631" name="Rectangle 434"/>
              <p:cNvSpPr>
                <a:spLocks noChangeArrowheads="1"/>
              </p:cNvSpPr>
              <p:nvPr/>
            </p:nvSpPr>
            <p:spPr bwMode="auto">
              <a:xfrm>
                <a:off x="2795" y="1208"/>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9632" name="Rectangle 435"/>
              <p:cNvSpPr>
                <a:spLocks noChangeArrowheads="1"/>
              </p:cNvSpPr>
              <p:nvPr/>
            </p:nvSpPr>
            <p:spPr bwMode="auto">
              <a:xfrm>
                <a:off x="2795" y="988"/>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9633" name="Rectangle 436"/>
              <p:cNvSpPr>
                <a:spLocks noChangeArrowheads="1"/>
              </p:cNvSpPr>
              <p:nvPr/>
            </p:nvSpPr>
            <p:spPr bwMode="auto">
              <a:xfrm>
                <a:off x="2795" y="1875"/>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9634" name="Freeform 437"/>
              <p:cNvSpPr>
                <a:spLocks/>
              </p:cNvSpPr>
              <p:nvPr/>
            </p:nvSpPr>
            <p:spPr bwMode="auto">
              <a:xfrm>
                <a:off x="2720" y="1020"/>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9635" name="Freeform 438"/>
              <p:cNvSpPr>
                <a:spLocks/>
              </p:cNvSpPr>
              <p:nvPr/>
            </p:nvSpPr>
            <p:spPr bwMode="auto">
              <a:xfrm>
                <a:off x="2725" y="1052"/>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9636" name="Rectangle 439"/>
              <p:cNvSpPr>
                <a:spLocks noChangeArrowheads="1"/>
              </p:cNvSpPr>
              <p:nvPr/>
            </p:nvSpPr>
            <p:spPr bwMode="auto">
              <a:xfrm>
                <a:off x="2569" y="105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637" name="Freeform 440"/>
              <p:cNvSpPr>
                <a:spLocks/>
              </p:cNvSpPr>
              <p:nvPr/>
            </p:nvSpPr>
            <p:spPr bwMode="auto">
              <a:xfrm>
                <a:off x="2504" y="1020"/>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9638" name="Freeform 441"/>
              <p:cNvSpPr>
                <a:spLocks/>
              </p:cNvSpPr>
              <p:nvPr/>
            </p:nvSpPr>
            <p:spPr bwMode="auto">
              <a:xfrm>
                <a:off x="2558" y="1052"/>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9639" name="Rectangle 442"/>
              <p:cNvSpPr>
                <a:spLocks noChangeArrowheads="1"/>
              </p:cNvSpPr>
              <p:nvPr/>
            </p:nvSpPr>
            <p:spPr bwMode="auto">
              <a:xfrm>
                <a:off x="2709" y="578"/>
                <a:ext cx="700"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59640" name="Rectangle 443"/>
              <p:cNvSpPr>
                <a:spLocks noChangeArrowheads="1"/>
              </p:cNvSpPr>
              <p:nvPr/>
            </p:nvSpPr>
            <p:spPr bwMode="auto">
              <a:xfrm>
                <a:off x="2817" y="654"/>
                <a:ext cx="507"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59641" name="Freeform 444"/>
              <p:cNvSpPr>
                <a:spLocks/>
              </p:cNvSpPr>
              <p:nvPr/>
            </p:nvSpPr>
            <p:spPr bwMode="auto">
              <a:xfrm>
                <a:off x="2720" y="1246"/>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9642" name="Freeform 445"/>
              <p:cNvSpPr>
                <a:spLocks/>
              </p:cNvSpPr>
              <p:nvPr/>
            </p:nvSpPr>
            <p:spPr bwMode="auto">
              <a:xfrm>
                <a:off x="2725" y="1272"/>
                <a:ext cx="5" cy="17"/>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59643" name="Rectangle 446"/>
              <p:cNvSpPr>
                <a:spLocks noChangeArrowheads="1"/>
              </p:cNvSpPr>
              <p:nvPr/>
            </p:nvSpPr>
            <p:spPr bwMode="auto">
              <a:xfrm>
                <a:off x="2569" y="1272"/>
                <a:ext cx="156" cy="1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644" name="Freeform 447"/>
              <p:cNvSpPr>
                <a:spLocks/>
              </p:cNvSpPr>
              <p:nvPr/>
            </p:nvSpPr>
            <p:spPr bwMode="auto">
              <a:xfrm>
                <a:off x="2504" y="1246"/>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9645" name="Freeform 448"/>
              <p:cNvSpPr>
                <a:spLocks/>
              </p:cNvSpPr>
              <p:nvPr/>
            </p:nvSpPr>
            <p:spPr bwMode="auto">
              <a:xfrm>
                <a:off x="2558" y="1272"/>
                <a:ext cx="11" cy="17"/>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59646" name="Freeform 449"/>
              <p:cNvSpPr>
                <a:spLocks/>
              </p:cNvSpPr>
              <p:nvPr/>
            </p:nvSpPr>
            <p:spPr bwMode="auto">
              <a:xfrm>
                <a:off x="2720" y="1692"/>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9647" name="Freeform 450"/>
              <p:cNvSpPr>
                <a:spLocks/>
              </p:cNvSpPr>
              <p:nvPr/>
            </p:nvSpPr>
            <p:spPr bwMode="auto">
              <a:xfrm>
                <a:off x="2725" y="1719"/>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9648" name="Rectangle 451"/>
              <p:cNvSpPr>
                <a:spLocks noChangeArrowheads="1"/>
              </p:cNvSpPr>
              <p:nvPr/>
            </p:nvSpPr>
            <p:spPr bwMode="auto">
              <a:xfrm>
                <a:off x="2569" y="1719"/>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649" name="Freeform 452"/>
              <p:cNvSpPr>
                <a:spLocks/>
              </p:cNvSpPr>
              <p:nvPr/>
            </p:nvSpPr>
            <p:spPr bwMode="auto">
              <a:xfrm>
                <a:off x="2504" y="1692"/>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9650" name="Freeform 453"/>
              <p:cNvSpPr>
                <a:spLocks/>
              </p:cNvSpPr>
              <p:nvPr/>
            </p:nvSpPr>
            <p:spPr bwMode="auto">
              <a:xfrm>
                <a:off x="2558" y="1719"/>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9651" name="Freeform 454"/>
              <p:cNvSpPr>
                <a:spLocks/>
              </p:cNvSpPr>
              <p:nvPr/>
            </p:nvSpPr>
            <p:spPr bwMode="auto">
              <a:xfrm>
                <a:off x="2720" y="1918"/>
                <a:ext cx="70" cy="70"/>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59652" name="Freeform 455"/>
              <p:cNvSpPr>
                <a:spLocks/>
              </p:cNvSpPr>
              <p:nvPr/>
            </p:nvSpPr>
            <p:spPr bwMode="auto">
              <a:xfrm>
                <a:off x="2725" y="194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9653" name="Rectangle 456"/>
              <p:cNvSpPr>
                <a:spLocks noChangeArrowheads="1"/>
              </p:cNvSpPr>
              <p:nvPr/>
            </p:nvSpPr>
            <p:spPr bwMode="auto">
              <a:xfrm>
                <a:off x="2569" y="194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654" name="Freeform 457"/>
              <p:cNvSpPr>
                <a:spLocks/>
              </p:cNvSpPr>
              <p:nvPr/>
            </p:nvSpPr>
            <p:spPr bwMode="auto">
              <a:xfrm>
                <a:off x="2504" y="1918"/>
                <a:ext cx="70" cy="70"/>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59655" name="Freeform 458"/>
              <p:cNvSpPr>
                <a:spLocks/>
              </p:cNvSpPr>
              <p:nvPr/>
            </p:nvSpPr>
            <p:spPr bwMode="auto">
              <a:xfrm>
                <a:off x="2558" y="1945"/>
                <a:ext cx="11" cy="16"/>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9656" name="Rectangle 459"/>
              <p:cNvSpPr>
                <a:spLocks noChangeArrowheads="1"/>
              </p:cNvSpPr>
              <p:nvPr/>
            </p:nvSpPr>
            <p:spPr bwMode="auto">
              <a:xfrm>
                <a:off x="2795" y="1434"/>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9657" name="Freeform 460"/>
              <p:cNvSpPr>
                <a:spLocks/>
              </p:cNvSpPr>
              <p:nvPr/>
            </p:nvSpPr>
            <p:spPr bwMode="auto">
              <a:xfrm>
                <a:off x="2720" y="1471"/>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9658" name="Freeform 461"/>
              <p:cNvSpPr>
                <a:spLocks/>
              </p:cNvSpPr>
              <p:nvPr/>
            </p:nvSpPr>
            <p:spPr bwMode="auto">
              <a:xfrm>
                <a:off x="2725" y="1504"/>
                <a:ext cx="5" cy="16"/>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9659" name="Rectangle 462"/>
              <p:cNvSpPr>
                <a:spLocks noChangeArrowheads="1"/>
              </p:cNvSpPr>
              <p:nvPr/>
            </p:nvSpPr>
            <p:spPr bwMode="auto">
              <a:xfrm>
                <a:off x="2569" y="1504"/>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660" name="Freeform 463"/>
              <p:cNvSpPr>
                <a:spLocks/>
              </p:cNvSpPr>
              <p:nvPr/>
            </p:nvSpPr>
            <p:spPr bwMode="auto">
              <a:xfrm>
                <a:off x="2504" y="1471"/>
                <a:ext cx="70" cy="76"/>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59661" name="Freeform 464"/>
              <p:cNvSpPr>
                <a:spLocks/>
              </p:cNvSpPr>
              <p:nvPr/>
            </p:nvSpPr>
            <p:spPr bwMode="auto">
              <a:xfrm>
                <a:off x="2558" y="1504"/>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59662" name="Freeform 465"/>
              <p:cNvSpPr>
                <a:spLocks/>
              </p:cNvSpPr>
              <p:nvPr/>
            </p:nvSpPr>
            <p:spPr bwMode="auto">
              <a:xfrm>
                <a:off x="1185" y="767"/>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9663" name="Freeform 466"/>
              <p:cNvSpPr>
                <a:spLocks/>
              </p:cNvSpPr>
              <p:nvPr/>
            </p:nvSpPr>
            <p:spPr bwMode="auto">
              <a:xfrm>
                <a:off x="1185" y="794"/>
                <a:ext cx="21" cy="38"/>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59664" name="Rectangle 467"/>
              <p:cNvSpPr>
                <a:spLocks noChangeArrowheads="1"/>
              </p:cNvSpPr>
              <p:nvPr/>
            </p:nvSpPr>
            <p:spPr bwMode="auto">
              <a:xfrm>
                <a:off x="840" y="794"/>
                <a:ext cx="345" cy="3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665" name="Freeform 468"/>
              <p:cNvSpPr>
                <a:spLocks/>
              </p:cNvSpPr>
              <p:nvPr/>
            </p:nvSpPr>
            <p:spPr bwMode="auto">
              <a:xfrm>
                <a:off x="749" y="767"/>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9666" name="Freeform 469"/>
              <p:cNvSpPr>
                <a:spLocks/>
              </p:cNvSpPr>
              <p:nvPr/>
            </p:nvSpPr>
            <p:spPr bwMode="auto">
              <a:xfrm>
                <a:off x="824" y="794"/>
                <a:ext cx="16" cy="38"/>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59667" name="Rectangle 470"/>
              <p:cNvSpPr>
                <a:spLocks noChangeArrowheads="1"/>
              </p:cNvSpPr>
              <p:nvPr/>
            </p:nvSpPr>
            <p:spPr bwMode="auto">
              <a:xfrm>
                <a:off x="242" y="1611"/>
                <a:ext cx="420" cy="178"/>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9668" name="Rectangle 471"/>
              <p:cNvSpPr>
                <a:spLocks noChangeArrowheads="1"/>
              </p:cNvSpPr>
              <p:nvPr/>
            </p:nvSpPr>
            <p:spPr bwMode="auto">
              <a:xfrm>
                <a:off x="355" y="1621"/>
                <a:ext cx="243"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59669" name="Rectangle 472"/>
              <p:cNvSpPr>
                <a:spLocks noChangeArrowheads="1"/>
              </p:cNvSpPr>
              <p:nvPr/>
            </p:nvSpPr>
            <p:spPr bwMode="auto">
              <a:xfrm>
                <a:off x="258" y="1691"/>
                <a:ext cx="46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59670" name="Rectangle 473"/>
              <p:cNvSpPr>
                <a:spLocks noChangeArrowheads="1"/>
              </p:cNvSpPr>
              <p:nvPr/>
            </p:nvSpPr>
            <p:spPr bwMode="auto">
              <a:xfrm>
                <a:off x="237" y="1133"/>
                <a:ext cx="425" cy="113"/>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59671" name="Rectangle 474"/>
              <p:cNvSpPr>
                <a:spLocks noChangeArrowheads="1"/>
              </p:cNvSpPr>
              <p:nvPr/>
            </p:nvSpPr>
            <p:spPr bwMode="auto">
              <a:xfrm>
                <a:off x="248" y="1149"/>
                <a:ext cx="411" cy="70"/>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59672" name="Rectangle 475"/>
              <p:cNvSpPr>
                <a:spLocks noChangeArrowheads="1"/>
              </p:cNvSpPr>
              <p:nvPr/>
            </p:nvSpPr>
            <p:spPr bwMode="auto">
              <a:xfrm>
                <a:off x="237" y="1289"/>
                <a:ext cx="425" cy="11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9673" name="Rectangle 476"/>
              <p:cNvSpPr>
                <a:spLocks noChangeArrowheads="1"/>
              </p:cNvSpPr>
              <p:nvPr/>
            </p:nvSpPr>
            <p:spPr bwMode="auto">
              <a:xfrm>
                <a:off x="302" y="1309"/>
                <a:ext cx="37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59674" name="Rectangle 477"/>
              <p:cNvSpPr>
                <a:spLocks noChangeArrowheads="1"/>
              </p:cNvSpPr>
              <p:nvPr/>
            </p:nvSpPr>
            <p:spPr bwMode="auto">
              <a:xfrm>
                <a:off x="237" y="1450"/>
                <a:ext cx="425" cy="11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9675" name="Rectangle 478"/>
              <p:cNvSpPr>
                <a:spLocks noChangeArrowheads="1"/>
              </p:cNvSpPr>
              <p:nvPr/>
            </p:nvSpPr>
            <p:spPr bwMode="auto">
              <a:xfrm>
                <a:off x="280" y="1460"/>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59676" name="Line 479"/>
              <p:cNvSpPr>
                <a:spLocks noChangeShapeType="1"/>
              </p:cNvSpPr>
              <p:nvPr/>
            </p:nvSpPr>
            <p:spPr bwMode="auto">
              <a:xfrm flipH="1">
                <a:off x="679" y="1186"/>
                <a:ext cx="210" cy="1"/>
              </a:xfrm>
              <a:prstGeom prst="line">
                <a:avLst/>
              </a:prstGeom>
              <a:noFill/>
              <a:ln w="0">
                <a:solidFill>
                  <a:srgbClr val="000000"/>
                </a:solidFill>
                <a:round/>
                <a:headEnd/>
                <a:tailEnd/>
              </a:ln>
            </p:spPr>
            <p:txBody>
              <a:bodyPr/>
              <a:lstStyle/>
              <a:p>
                <a:endParaRPr lang="en-US"/>
              </a:p>
            </p:txBody>
          </p:sp>
          <p:sp>
            <p:nvSpPr>
              <p:cNvPr id="59677" name="Freeform 480"/>
              <p:cNvSpPr>
                <a:spLocks/>
              </p:cNvSpPr>
              <p:nvPr/>
            </p:nvSpPr>
            <p:spPr bwMode="auto">
              <a:xfrm>
                <a:off x="845" y="1165"/>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59678" name="Freeform 481"/>
              <p:cNvSpPr>
                <a:spLocks/>
              </p:cNvSpPr>
              <p:nvPr/>
            </p:nvSpPr>
            <p:spPr bwMode="auto">
              <a:xfrm>
                <a:off x="679" y="1165"/>
                <a:ext cx="43" cy="43"/>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59679" name="Line 482"/>
              <p:cNvSpPr>
                <a:spLocks noChangeShapeType="1"/>
              </p:cNvSpPr>
              <p:nvPr/>
            </p:nvSpPr>
            <p:spPr bwMode="auto">
              <a:xfrm flipH="1">
                <a:off x="679" y="1348"/>
                <a:ext cx="210" cy="1"/>
              </a:xfrm>
              <a:prstGeom prst="line">
                <a:avLst/>
              </a:prstGeom>
              <a:noFill/>
              <a:ln w="0">
                <a:solidFill>
                  <a:srgbClr val="000000"/>
                </a:solidFill>
                <a:round/>
                <a:headEnd/>
                <a:tailEnd/>
              </a:ln>
            </p:spPr>
            <p:txBody>
              <a:bodyPr/>
              <a:lstStyle/>
              <a:p>
                <a:endParaRPr lang="en-US"/>
              </a:p>
            </p:txBody>
          </p:sp>
          <p:sp>
            <p:nvSpPr>
              <p:cNvPr id="59680" name="Freeform 483"/>
              <p:cNvSpPr>
                <a:spLocks/>
              </p:cNvSpPr>
              <p:nvPr/>
            </p:nvSpPr>
            <p:spPr bwMode="auto">
              <a:xfrm>
                <a:off x="845" y="1321"/>
                <a:ext cx="44" cy="48"/>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59681" name="Freeform 484"/>
              <p:cNvSpPr>
                <a:spLocks/>
              </p:cNvSpPr>
              <p:nvPr/>
            </p:nvSpPr>
            <p:spPr bwMode="auto">
              <a:xfrm>
                <a:off x="679" y="1321"/>
                <a:ext cx="43" cy="48"/>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9682" name="Line 485"/>
              <p:cNvSpPr>
                <a:spLocks noChangeShapeType="1"/>
              </p:cNvSpPr>
              <p:nvPr/>
            </p:nvSpPr>
            <p:spPr bwMode="auto">
              <a:xfrm flipH="1">
                <a:off x="679" y="1692"/>
                <a:ext cx="210" cy="1"/>
              </a:xfrm>
              <a:prstGeom prst="line">
                <a:avLst/>
              </a:prstGeom>
              <a:noFill/>
              <a:ln w="0">
                <a:solidFill>
                  <a:srgbClr val="000000"/>
                </a:solidFill>
                <a:round/>
                <a:headEnd/>
                <a:tailEnd/>
              </a:ln>
            </p:spPr>
            <p:txBody>
              <a:bodyPr/>
              <a:lstStyle/>
              <a:p>
                <a:endParaRPr lang="en-US"/>
              </a:p>
            </p:txBody>
          </p:sp>
          <p:sp>
            <p:nvSpPr>
              <p:cNvPr id="59683" name="Freeform 486"/>
              <p:cNvSpPr>
                <a:spLocks/>
              </p:cNvSpPr>
              <p:nvPr/>
            </p:nvSpPr>
            <p:spPr bwMode="auto">
              <a:xfrm>
                <a:off x="845" y="1670"/>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9684" name="Freeform 487"/>
              <p:cNvSpPr>
                <a:spLocks/>
              </p:cNvSpPr>
              <p:nvPr/>
            </p:nvSpPr>
            <p:spPr bwMode="auto">
              <a:xfrm>
                <a:off x="679" y="1670"/>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9685" name="Rectangle 488"/>
              <p:cNvSpPr>
                <a:spLocks noChangeArrowheads="1"/>
              </p:cNvSpPr>
              <p:nvPr/>
            </p:nvSpPr>
            <p:spPr bwMode="auto">
              <a:xfrm>
                <a:off x="442" y="616"/>
                <a:ext cx="695"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9686" name="Freeform 489"/>
              <p:cNvSpPr>
                <a:spLocks/>
              </p:cNvSpPr>
              <p:nvPr/>
            </p:nvSpPr>
            <p:spPr bwMode="auto">
              <a:xfrm>
                <a:off x="1185" y="934"/>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9687" name="Freeform 490"/>
              <p:cNvSpPr>
                <a:spLocks/>
              </p:cNvSpPr>
              <p:nvPr/>
            </p:nvSpPr>
            <p:spPr bwMode="auto">
              <a:xfrm>
                <a:off x="1185" y="961"/>
                <a:ext cx="21" cy="37"/>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9688" name="Rectangle 491"/>
              <p:cNvSpPr>
                <a:spLocks noChangeArrowheads="1"/>
              </p:cNvSpPr>
              <p:nvPr/>
            </p:nvSpPr>
            <p:spPr bwMode="auto">
              <a:xfrm>
                <a:off x="1147" y="961"/>
                <a:ext cx="38"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689" name="Freeform 492"/>
              <p:cNvSpPr>
                <a:spLocks/>
              </p:cNvSpPr>
              <p:nvPr/>
            </p:nvSpPr>
            <p:spPr bwMode="auto">
              <a:xfrm>
                <a:off x="1056" y="934"/>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9690" name="Freeform 493"/>
              <p:cNvSpPr>
                <a:spLocks/>
              </p:cNvSpPr>
              <p:nvPr/>
            </p:nvSpPr>
            <p:spPr bwMode="auto">
              <a:xfrm>
                <a:off x="1131" y="961"/>
                <a:ext cx="16" cy="37"/>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9691" name="Rectangle 494"/>
              <p:cNvSpPr>
                <a:spLocks noChangeArrowheads="1"/>
              </p:cNvSpPr>
              <p:nvPr/>
            </p:nvSpPr>
            <p:spPr bwMode="auto">
              <a:xfrm>
                <a:off x="1901"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9692" name="Rectangle 495"/>
              <p:cNvSpPr>
                <a:spLocks noChangeArrowheads="1"/>
              </p:cNvSpPr>
              <p:nvPr/>
            </p:nvSpPr>
            <p:spPr bwMode="auto">
              <a:xfrm>
                <a:off x="1901"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9693" name="Rectangle 496"/>
              <p:cNvSpPr>
                <a:spLocks noChangeArrowheads="1"/>
              </p:cNvSpPr>
              <p:nvPr/>
            </p:nvSpPr>
            <p:spPr bwMode="auto">
              <a:xfrm rot="-5400000">
                <a:off x="1938" y="3357"/>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9694" name="Rectangle 497"/>
              <p:cNvSpPr>
                <a:spLocks noChangeArrowheads="1"/>
              </p:cNvSpPr>
              <p:nvPr/>
            </p:nvSpPr>
            <p:spPr bwMode="auto">
              <a:xfrm rot="-5400000">
                <a:off x="1936" y="3301"/>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9695" name="Rectangle 498"/>
              <p:cNvSpPr>
                <a:spLocks noChangeArrowheads="1"/>
              </p:cNvSpPr>
              <p:nvPr/>
            </p:nvSpPr>
            <p:spPr bwMode="auto">
              <a:xfrm rot="-5400000">
                <a:off x="1957" y="326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9696" name="Rectangle 499"/>
              <p:cNvSpPr>
                <a:spLocks noChangeArrowheads="1"/>
              </p:cNvSpPr>
              <p:nvPr/>
            </p:nvSpPr>
            <p:spPr bwMode="auto">
              <a:xfrm rot="-5400000">
                <a:off x="1936" y="3215"/>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9697" name="Rectangle 500"/>
              <p:cNvSpPr>
                <a:spLocks noChangeArrowheads="1"/>
              </p:cNvSpPr>
              <p:nvPr/>
            </p:nvSpPr>
            <p:spPr bwMode="auto">
              <a:xfrm rot="-5400000">
                <a:off x="1957" y="3172"/>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9698" name="Rectangle 501"/>
              <p:cNvSpPr>
                <a:spLocks noChangeArrowheads="1"/>
              </p:cNvSpPr>
              <p:nvPr/>
            </p:nvSpPr>
            <p:spPr bwMode="auto">
              <a:xfrm rot="-5400000">
                <a:off x="1957" y="3150"/>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9699" name="Rectangle 502"/>
              <p:cNvSpPr>
                <a:spLocks noChangeArrowheads="1"/>
              </p:cNvSpPr>
              <p:nvPr/>
            </p:nvSpPr>
            <p:spPr bwMode="auto">
              <a:xfrm rot="-5400000">
                <a:off x="1946" y="306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9700" name="Rectangle 504"/>
              <p:cNvSpPr>
                <a:spLocks noChangeArrowheads="1"/>
              </p:cNvSpPr>
              <p:nvPr/>
            </p:nvSpPr>
            <p:spPr bwMode="auto">
              <a:xfrm>
                <a:off x="1093" y="3020"/>
                <a:ext cx="156"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9701" name="Rectangle 505"/>
              <p:cNvSpPr>
                <a:spLocks noChangeArrowheads="1"/>
              </p:cNvSpPr>
              <p:nvPr/>
            </p:nvSpPr>
            <p:spPr bwMode="auto">
              <a:xfrm>
                <a:off x="1093" y="3020"/>
                <a:ext cx="156"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9702" name="Rectangle 506"/>
              <p:cNvSpPr>
                <a:spLocks noChangeArrowheads="1"/>
              </p:cNvSpPr>
              <p:nvPr/>
            </p:nvSpPr>
            <p:spPr bwMode="auto">
              <a:xfrm rot="-5400000">
                <a:off x="1134" y="3346"/>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9703" name="Rectangle 507"/>
              <p:cNvSpPr>
                <a:spLocks noChangeArrowheads="1"/>
              </p:cNvSpPr>
              <p:nvPr/>
            </p:nvSpPr>
            <p:spPr bwMode="auto">
              <a:xfrm rot="-5400000">
                <a:off x="1132" y="3291"/>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9704" name="Rectangle 508"/>
              <p:cNvSpPr>
                <a:spLocks noChangeArrowheads="1"/>
              </p:cNvSpPr>
              <p:nvPr/>
            </p:nvSpPr>
            <p:spPr bwMode="auto">
              <a:xfrm rot="-5400000">
                <a:off x="1153" y="325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9705" name="Rectangle 509"/>
              <p:cNvSpPr>
                <a:spLocks noChangeArrowheads="1"/>
              </p:cNvSpPr>
              <p:nvPr/>
            </p:nvSpPr>
            <p:spPr bwMode="auto">
              <a:xfrm rot="-5400000">
                <a:off x="1140" y="3213"/>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9706" name="Rectangle 510"/>
              <p:cNvSpPr>
                <a:spLocks noChangeArrowheads="1"/>
              </p:cNvSpPr>
              <p:nvPr/>
            </p:nvSpPr>
            <p:spPr bwMode="auto">
              <a:xfrm rot="-5400000">
                <a:off x="1153" y="318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9707" name="Rectangle 511"/>
              <p:cNvSpPr>
                <a:spLocks noChangeArrowheads="1"/>
              </p:cNvSpPr>
              <p:nvPr/>
            </p:nvSpPr>
            <p:spPr bwMode="auto">
              <a:xfrm rot="-5400000">
                <a:off x="1153" y="3161"/>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9708" name="Rectangle 512"/>
              <p:cNvSpPr>
                <a:spLocks noChangeArrowheads="1"/>
              </p:cNvSpPr>
              <p:nvPr/>
            </p:nvSpPr>
            <p:spPr bwMode="auto">
              <a:xfrm rot="-5400000">
                <a:off x="1142" y="3076"/>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9709" name="Rectangle 514"/>
              <p:cNvSpPr>
                <a:spLocks noChangeArrowheads="1"/>
              </p:cNvSpPr>
              <p:nvPr/>
            </p:nvSpPr>
            <p:spPr bwMode="auto">
              <a:xfrm>
                <a:off x="1292" y="3020"/>
                <a:ext cx="162" cy="54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9710" name="Rectangle 515"/>
              <p:cNvSpPr>
                <a:spLocks noChangeArrowheads="1"/>
              </p:cNvSpPr>
              <p:nvPr/>
            </p:nvSpPr>
            <p:spPr bwMode="auto">
              <a:xfrm rot="-5400000">
                <a:off x="1327" y="3296"/>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9711" name="Rectangle 516"/>
              <p:cNvSpPr>
                <a:spLocks noChangeArrowheads="1"/>
              </p:cNvSpPr>
              <p:nvPr/>
            </p:nvSpPr>
            <p:spPr bwMode="auto">
              <a:xfrm rot="-5400000">
                <a:off x="1329" y="3239"/>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9712" name="Rectangle 517"/>
              <p:cNvSpPr>
                <a:spLocks noChangeArrowheads="1"/>
              </p:cNvSpPr>
              <p:nvPr/>
            </p:nvSpPr>
            <p:spPr bwMode="auto">
              <a:xfrm rot="-5400000">
                <a:off x="1327" y="3178"/>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9713" name="Rectangle 518"/>
              <p:cNvSpPr>
                <a:spLocks noChangeArrowheads="1"/>
              </p:cNvSpPr>
              <p:nvPr/>
            </p:nvSpPr>
            <p:spPr bwMode="auto">
              <a:xfrm rot="-5400000">
                <a:off x="1332" y="3118"/>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9714" name="Rectangle 519"/>
              <p:cNvSpPr>
                <a:spLocks noChangeArrowheads="1"/>
              </p:cNvSpPr>
              <p:nvPr/>
            </p:nvSpPr>
            <p:spPr bwMode="auto">
              <a:xfrm>
                <a:off x="1696"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9715" name="Rectangle 520"/>
              <p:cNvSpPr>
                <a:spLocks noChangeArrowheads="1"/>
              </p:cNvSpPr>
              <p:nvPr/>
            </p:nvSpPr>
            <p:spPr bwMode="auto">
              <a:xfrm>
                <a:off x="1696"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9716" name="Rectangle 521"/>
              <p:cNvSpPr>
                <a:spLocks noChangeArrowheads="1"/>
              </p:cNvSpPr>
              <p:nvPr/>
            </p:nvSpPr>
            <p:spPr bwMode="auto">
              <a:xfrm rot="-5400000">
                <a:off x="1709" y="3387"/>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59717" name="Rectangle 522"/>
              <p:cNvSpPr>
                <a:spLocks noChangeArrowheads="1"/>
              </p:cNvSpPr>
              <p:nvPr/>
            </p:nvSpPr>
            <p:spPr bwMode="auto">
              <a:xfrm rot="-5400000">
                <a:off x="1712" y="3347"/>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9718" name="Rectangle 523"/>
              <p:cNvSpPr>
                <a:spLocks noChangeArrowheads="1"/>
              </p:cNvSpPr>
              <p:nvPr/>
            </p:nvSpPr>
            <p:spPr bwMode="auto">
              <a:xfrm rot="-5400000">
                <a:off x="1712" y="3304"/>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9719" name="Rectangle 524"/>
              <p:cNvSpPr>
                <a:spLocks noChangeArrowheads="1"/>
              </p:cNvSpPr>
              <p:nvPr/>
            </p:nvSpPr>
            <p:spPr bwMode="auto">
              <a:xfrm rot="-5400000">
                <a:off x="1723" y="327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a:t>
                </a:r>
                <a:endParaRPr lang="en-US" sz="1800">
                  <a:solidFill>
                    <a:srgbClr val="000000"/>
                  </a:solidFill>
                </a:endParaRPr>
              </a:p>
            </p:txBody>
          </p:sp>
          <p:sp>
            <p:nvSpPr>
              <p:cNvPr id="59720" name="Rectangle 525"/>
              <p:cNvSpPr>
                <a:spLocks noChangeArrowheads="1"/>
              </p:cNvSpPr>
              <p:nvPr/>
            </p:nvSpPr>
            <p:spPr bwMode="auto">
              <a:xfrm rot="-5400000">
                <a:off x="1723" y="3261"/>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9721" name="Rectangle 526"/>
              <p:cNvSpPr>
                <a:spLocks noChangeArrowheads="1"/>
              </p:cNvSpPr>
              <p:nvPr/>
            </p:nvSpPr>
            <p:spPr bwMode="auto">
              <a:xfrm rot="-5400000">
                <a:off x="1715" y="3232"/>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9722" name="Rectangle 527"/>
              <p:cNvSpPr>
                <a:spLocks noChangeArrowheads="1"/>
              </p:cNvSpPr>
              <p:nvPr/>
            </p:nvSpPr>
            <p:spPr bwMode="auto">
              <a:xfrm rot="-5400000">
                <a:off x="1715" y="3199"/>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59723" name="Rectangle 528"/>
              <p:cNvSpPr>
                <a:spLocks noChangeArrowheads="1"/>
              </p:cNvSpPr>
              <p:nvPr/>
            </p:nvSpPr>
            <p:spPr bwMode="auto">
              <a:xfrm rot="-5400000">
                <a:off x="1723" y="3170"/>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a:t>
                </a:r>
                <a:endParaRPr lang="en-US" sz="1800">
                  <a:solidFill>
                    <a:srgbClr val="000000"/>
                  </a:solidFill>
                </a:endParaRPr>
              </a:p>
            </p:txBody>
          </p:sp>
          <p:sp>
            <p:nvSpPr>
              <p:cNvPr id="59724" name="Rectangle 529"/>
              <p:cNvSpPr>
                <a:spLocks noChangeArrowheads="1"/>
              </p:cNvSpPr>
              <p:nvPr/>
            </p:nvSpPr>
            <p:spPr bwMode="auto">
              <a:xfrm rot="-5400000">
                <a:off x="1723" y="3148"/>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9725" name="Rectangle 530"/>
              <p:cNvSpPr>
                <a:spLocks noChangeArrowheads="1"/>
              </p:cNvSpPr>
              <p:nvPr/>
            </p:nvSpPr>
            <p:spPr bwMode="auto">
              <a:xfrm rot="-5400000">
                <a:off x="1712" y="3121"/>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59726" name="Rectangle 531"/>
              <p:cNvSpPr>
                <a:spLocks noChangeArrowheads="1"/>
              </p:cNvSpPr>
              <p:nvPr/>
            </p:nvSpPr>
            <p:spPr bwMode="auto">
              <a:xfrm rot="-5400000">
                <a:off x="1712" y="3078"/>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n</a:t>
                </a:r>
                <a:endParaRPr lang="en-US" sz="1800">
                  <a:solidFill>
                    <a:srgbClr val="000000"/>
                  </a:solidFill>
                </a:endParaRPr>
              </a:p>
            </p:txBody>
          </p:sp>
          <p:sp>
            <p:nvSpPr>
              <p:cNvPr id="59727" name="Rectangle 532"/>
              <p:cNvSpPr>
                <a:spLocks noChangeArrowheads="1"/>
              </p:cNvSpPr>
              <p:nvPr/>
            </p:nvSpPr>
            <p:spPr bwMode="auto">
              <a:xfrm rot="-5400000">
                <a:off x="1723" y="3052"/>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59728" name="Rectangle 533"/>
              <p:cNvSpPr>
                <a:spLocks noChangeArrowheads="1"/>
              </p:cNvSpPr>
              <p:nvPr/>
            </p:nvSpPr>
            <p:spPr bwMode="auto">
              <a:xfrm rot="-5400000">
                <a:off x="1779" y="3376"/>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9729" name="Rectangle 534"/>
              <p:cNvSpPr>
                <a:spLocks noChangeArrowheads="1"/>
              </p:cNvSpPr>
              <p:nvPr/>
            </p:nvSpPr>
            <p:spPr bwMode="auto">
              <a:xfrm rot="-5400000">
                <a:off x="1782" y="3336"/>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9730" name="Rectangle 535"/>
              <p:cNvSpPr>
                <a:spLocks noChangeArrowheads="1"/>
              </p:cNvSpPr>
              <p:nvPr/>
            </p:nvSpPr>
            <p:spPr bwMode="auto">
              <a:xfrm rot="-5400000">
                <a:off x="1785" y="3302"/>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a:t>
                </a:r>
                <a:endParaRPr lang="en-US" sz="1800">
                  <a:solidFill>
                    <a:srgbClr val="000000"/>
                  </a:solidFill>
                </a:endParaRPr>
              </a:p>
            </p:txBody>
          </p:sp>
          <p:sp>
            <p:nvSpPr>
              <p:cNvPr id="59731" name="Rectangle 536"/>
              <p:cNvSpPr>
                <a:spLocks noChangeArrowheads="1"/>
              </p:cNvSpPr>
              <p:nvPr/>
            </p:nvSpPr>
            <p:spPr bwMode="auto">
              <a:xfrm rot="-5400000">
                <a:off x="1785" y="3264"/>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9732" name="Rectangle 537"/>
              <p:cNvSpPr>
                <a:spLocks noChangeArrowheads="1"/>
              </p:cNvSpPr>
              <p:nvPr/>
            </p:nvSpPr>
            <p:spPr bwMode="auto">
              <a:xfrm rot="-5400000">
                <a:off x="1793" y="3240"/>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9733" name="Rectangle 538"/>
              <p:cNvSpPr>
                <a:spLocks noChangeArrowheads="1"/>
              </p:cNvSpPr>
              <p:nvPr/>
            </p:nvSpPr>
            <p:spPr bwMode="auto">
              <a:xfrm rot="-5400000">
                <a:off x="1793" y="3218"/>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f</a:t>
                </a:r>
                <a:endParaRPr lang="en-US" sz="1800">
                  <a:solidFill>
                    <a:srgbClr val="000000"/>
                  </a:solidFill>
                </a:endParaRPr>
              </a:p>
            </p:txBody>
          </p:sp>
          <p:sp>
            <p:nvSpPr>
              <p:cNvPr id="59734" name="Rectangle 539"/>
              <p:cNvSpPr>
                <a:spLocks noChangeArrowheads="1"/>
              </p:cNvSpPr>
              <p:nvPr/>
            </p:nvSpPr>
            <p:spPr bwMode="auto">
              <a:xfrm rot="-5400000">
                <a:off x="1793" y="319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9735" name="Rectangle 540"/>
              <p:cNvSpPr>
                <a:spLocks noChangeArrowheads="1"/>
              </p:cNvSpPr>
              <p:nvPr/>
            </p:nvSpPr>
            <p:spPr bwMode="auto">
              <a:xfrm rot="-5400000">
                <a:off x="1785" y="3173"/>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9736" name="Rectangle 541"/>
              <p:cNvSpPr>
                <a:spLocks noChangeArrowheads="1"/>
              </p:cNvSpPr>
              <p:nvPr/>
            </p:nvSpPr>
            <p:spPr bwMode="auto">
              <a:xfrm rot="-5400000">
                <a:off x="1793" y="3143"/>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a:t>
                </a:r>
                <a:endParaRPr lang="en-US" sz="1800">
                  <a:solidFill>
                    <a:srgbClr val="000000"/>
                  </a:solidFill>
                </a:endParaRPr>
              </a:p>
            </p:txBody>
          </p:sp>
          <p:sp>
            <p:nvSpPr>
              <p:cNvPr id="59737" name="Rectangle 542"/>
              <p:cNvSpPr>
                <a:spLocks noChangeArrowheads="1"/>
              </p:cNvSpPr>
              <p:nvPr/>
            </p:nvSpPr>
            <p:spPr bwMode="auto">
              <a:xfrm rot="-5400000">
                <a:off x="1793" y="312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9738" name="Rectangle 543"/>
              <p:cNvSpPr>
                <a:spLocks noChangeArrowheads="1"/>
              </p:cNvSpPr>
              <p:nvPr/>
            </p:nvSpPr>
            <p:spPr bwMode="auto">
              <a:xfrm rot="-5400000">
                <a:off x="1793" y="3111"/>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59739" name="Rectangle 544"/>
              <p:cNvSpPr>
                <a:spLocks noChangeArrowheads="1"/>
              </p:cNvSpPr>
              <p:nvPr/>
            </p:nvSpPr>
            <p:spPr bwMode="auto">
              <a:xfrm rot="-5400000">
                <a:off x="1776" y="3072"/>
                <a:ext cx="8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59740" name="Rectangle 545"/>
              <p:cNvSpPr>
                <a:spLocks noChangeArrowheads="1"/>
              </p:cNvSpPr>
              <p:nvPr/>
            </p:nvSpPr>
            <p:spPr bwMode="auto">
              <a:xfrm>
                <a:off x="1497" y="3020"/>
                <a:ext cx="162"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9741" name="Rectangle 546"/>
              <p:cNvSpPr>
                <a:spLocks noChangeArrowheads="1"/>
              </p:cNvSpPr>
              <p:nvPr/>
            </p:nvSpPr>
            <p:spPr bwMode="auto">
              <a:xfrm>
                <a:off x="1497" y="3020"/>
                <a:ext cx="162"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9742" name="Rectangle 547"/>
              <p:cNvSpPr>
                <a:spLocks noChangeArrowheads="1"/>
              </p:cNvSpPr>
              <p:nvPr/>
            </p:nvSpPr>
            <p:spPr bwMode="auto">
              <a:xfrm rot="-5400000">
                <a:off x="1534" y="3250"/>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9743" name="Rectangle 548"/>
              <p:cNvSpPr>
                <a:spLocks noChangeArrowheads="1"/>
              </p:cNvSpPr>
              <p:nvPr/>
            </p:nvSpPr>
            <p:spPr bwMode="auto">
              <a:xfrm rot="-5400000">
                <a:off x="1534" y="3191"/>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9744" name="Rectangle 549"/>
              <p:cNvSpPr>
                <a:spLocks noChangeArrowheads="1"/>
              </p:cNvSpPr>
              <p:nvPr/>
            </p:nvSpPr>
            <p:spPr bwMode="auto">
              <a:xfrm rot="-5400000">
                <a:off x="1553" y="3156"/>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9745" name="Rectangle 550"/>
              <p:cNvSpPr>
                <a:spLocks noChangeArrowheads="1"/>
              </p:cNvSpPr>
              <p:nvPr/>
            </p:nvSpPr>
            <p:spPr bwMode="auto">
              <a:xfrm>
                <a:off x="889"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9746" name="Rectangle 551"/>
              <p:cNvSpPr>
                <a:spLocks noChangeArrowheads="1"/>
              </p:cNvSpPr>
              <p:nvPr/>
            </p:nvSpPr>
            <p:spPr bwMode="auto">
              <a:xfrm>
                <a:off x="889"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9747" name="Rectangle 552"/>
              <p:cNvSpPr>
                <a:spLocks noChangeArrowheads="1"/>
              </p:cNvSpPr>
              <p:nvPr/>
            </p:nvSpPr>
            <p:spPr bwMode="auto">
              <a:xfrm rot="-5400000">
                <a:off x="943" y="3258"/>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9748" name="Rectangle 553"/>
              <p:cNvSpPr>
                <a:spLocks noChangeArrowheads="1"/>
              </p:cNvSpPr>
              <p:nvPr/>
            </p:nvSpPr>
            <p:spPr bwMode="auto">
              <a:xfrm rot="-5400000">
                <a:off x="922" y="3183"/>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9749" name="Rectangle 554"/>
              <p:cNvSpPr>
                <a:spLocks noChangeArrowheads="1"/>
              </p:cNvSpPr>
              <p:nvPr/>
            </p:nvSpPr>
            <p:spPr bwMode="auto">
              <a:xfrm rot="-5400000">
                <a:off x="920" y="3255"/>
                <a:ext cx="60" cy="81"/>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9750" name="Freeform 555"/>
              <p:cNvSpPr>
                <a:spLocks/>
              </p:cNvSpPr>
              <p:nvPr/>
            </p:nvSpPr>
            <p:spPr bwMode="auto">
              <a:xfrm>
                <a:off x="1896" y="2498"/>
                <a:ext cx="75" cy="70"/>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9751" name="Freeform 556"/>
              <p:cNvSpPr>
                <a:spLocks/>
              </p:cNvSpPr>
              <p:nvPr/>
            </p:nvSpPr>
            <p:spPr bwMode="auto">
              <a:xfrm>
                <a:off x="1928" y="2552"/>
                <a:ext cx="16" cy="11"/>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9752" name="Rectangle 557"/>
              <p:cNvSpPr>
                <a:spLocks noChangeArrowheads="1"/>
              </p:cNvSpPr>
              <p:nvPr/>
            </p:nvSpPr>
            <p:spPr bwMode="auto">
              <a:xfrm>
                <a:off x="1928"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753" name="Freeform 558"/>
              <p:cNvSpPr>
                <a:spLocks/>
              </p:cNvSpPr>
              <p:nvPr/>
            </p:nvSpPr>
            <p:spPr bwMode="auto">
              <a:xfrm>
                <a:off x="1896" y="2939"/>
                <a:ext cx="75" cy="70"/>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9754" name="Freeform 559"/>
              <p:cNvSpPr>
                <a:spLocks/>
              </p:cNvSpPr>
              <p:nvPr/>
            </p:nvSpPr>
            <p:spPr bwMode="auto">
              <a:xfrm>
                <a:off x="1928" y="2950"/>
                <a:ext cx="16" cy="5"/>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9755" name="Freeform 560"/>
              <p:cNvSpPr>
                <a:spLocks/>
              </p:cNvSpPr>
              <p:nvPr/>
            </p:nvSpPr>
            <p:spPr bwMode="auto">
              <a:xfrm>
                <a:off x="1696" y="2498"/>
                <a:ext cx="70" cy="70"/>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9756" name="Freeform 561"/>
              <p:cNvSpPr>
                <a:spLocks/>
              </p:cNvSpPr>
              <p:nvPr/>
            </p:nvSpPr>
            <p:spPr bwMode="auto">
              <a:xfrm>
                <a:off x="1723" y="2552"/>
                <a:ext cx="16" cy="11"/>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9757" name="Rectangle 562"/>
              <p:cNvSpPr>
                <a:spLocks noChangeArrowheads="1"/>
              </p:cNvSpPr>
              <p:nvPr/>
            </p:nvSpPr>
            <p:spPr bwMode="auto">
              <a:xfrm>
                <a:off x="172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758" name="Freeform 563"/>
              <p:cNvSpPr>
                <a:spLocks/>
              </p:cNvSpPr>
              <p:nvPr/>
            </p:nvSpPr>
            <p:spPr bwMode="auto">
              <a:xfrm>
                <a:off x="1696" y="2939"/>
                <a:ext cx="70" cy="70"/>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9759" name="Freeform 564"/>
              <p:cNvSpPr>
                <a:spLocks/>
              </p:cNvSpPr>
              <p:nvPr/>
            </p:nvSpPr>
            <p:spPr bwMode="auto">
              <a:xfrm>
                <a:off x="1723" y="2950"/>
                <a:ext cx="16" cy="5"/>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9760" name="Line 565"/>
              <p:cNvSpPr>
                <a:spLocks noChangeShapeType="1"/>
              </p:cNvSpPr>
              <p:nvPr/>
            </p:nvSpPr>
            <p:spPr bwMode="auto">
              <a:xfrm>
                <a:off x="1573" y="2498"/>
                <a:ext cx="1" cy="511"/>
              </a:xfrm>
              <a:prstGeom prst="line">
                <a:avLst/>
              </a:prstGeom>
              <a:noFill/>
              <a:ln w="0">
                <a:solidFill>
                  <a:srgbClr val="000000"/>
                </a:solidFill>
                <a:round/>
                <a:headEnd/>
                <a:tailEnd/>
              </a:ln>
            </p:spPr>
            <p:txBody>
              <a:bodyPr/>
              <a:lstStyle/>
              <a:p>
                <a:endParaRPr lang="en-US"/>
              </a:p>
            </p:txBody>
          </p:sp>
          <p:sp>
            <p:nvSpPr>
              <p:cNvPr id="59761" name="Freeform 566"/>
              <p:cNvSpPr>
                <a:spLocks/>
              </p:cNvSpPr>
              <p:nvPr/>
            </p:nvSpPr>
            <p:spPr bwMode="auto">
              <a:xfrm>
                <a:off x="1551" y="2498"/>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9762" name="Freeform 567"/>
              <p:cNvSpPr>
                <a:spLocks/>
              </p:cNvSpPr>
              <p:nvPr/>
            </p:nvSpPr>
            <p:spPr bwMode="auto">
              <a:xfrm>
                <a:off x="1551"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9763" name="Line 568"/>
              <p:cNvSpPr>
                <a:spLocks noChangeShapeType="1"/>
              </p:cNvSpPr>
              <p:nvPr/>
            </p:nvSpPr>
            <p:spPr bwMode="auto">
              <a:xfrm>
                <a:off x="1373" y="2498"/>
                <a:ext cx="1" cy="511"/>
              </a:xfrm>
              <a:prstGeom prst="line">
                <a:avLst/>
              </a:prstGeom>
              <a:noFill/>
              <a:ln w="0">
                <a:solidFill>
                  <a:srgbClr val="000000"/>
                </a:solidFill>
                <a:round/>
                <a:headEnd/>
                <a:tailEnd/>
              </a:ln>
            </p:spPr>
            <p:txBody>
              <a:bodyPr/>
              <a:lstStyle/>
              <a:p>
                <a:endParaRPr lang="en-US"/>
              </a:p>
            </p:txBody>
          </p:sp>
          <p:sp>
            <p:nvSpPr>
              <p:cNvPr id="59764" name="Freeform 569"/>
              <p:cNvSpPr>
                <a:spLocks/>
              </p:cNvSpPr>
              <p:nvPr/>
            </p:nvSpPr>
            <p:spPr bwMode="auto">
              <a:xfrm>
                <a:off x="1352"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9765" name="Freeform 570"/>
              <p:cNvSpPr>
                <a:spLocks/>
              </p:cNvSpPr>
              <p:nvPr/>
            </p:nvSpPr>
            <p:spPr bwMode="auto">
              <a:xfrm>
                <a:off x="1352"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9766" name="Freeform 571"/>
              <p:cNvSpPr>
                <a:spLocks/>
              </p:cNvSpPr>
              <p:nvPr/>
            </p:nvSpPr>
            <p:spPr bwMode="auto">
              <a:xfrm>
                <a:off x="1131"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9767" name="Freeform 572"/>
              <p:cNvSpPr>
                <a:spLocks/>
              </p:cNvSpPr>
              <p:nvPr/>
            </p:nvSpPr>
            <p:spPr bwMode="auto">
              <a:xfrm>
                <a:off x="1163" y="2552"/>
                <a:ext cx="16" cy="11"/>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9768" name="Rectangle 573"/>
              <p:cNvSpPr>
                <a:spLocks noChangeArrowheads="1"/>
              </p:cNvSpPr>
              <p:nvPr/>
            </p:nvSpPr>
            <p:spPr bwMode="auto">
              <a:xfrm>
                <a:off x="116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769" name="Freeform 574"/>
              <p:cNvSpPr>
                <a:spLocks/>
              </p:cNvSpPr>
              <p:nvPr/>
            </p:nvSpPr>
            <p:spPr bwMode="auto">
              <a:xfrm>
                <a:off x="1131" y="2939"/>
                <a:ext cx="75" cy="70"/>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9770" name="Freeform 575"/>
              <p:cNvSpPr>
                <a:spLocks/>
              </p:cNvSpPr>
              <p:nvPr/>
            </p:nvSpPr>
            <p:spPr bwMode="auto">
              <a:xfrm>
                <a:off x="1163" y="2950"/>
                <a:ext cx="16" cy="5"/>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9771" name="Line 576"/>
              <p:cNvSpPr>
                <a:spLocks noChangeShapeType="1"/>
              </p:cNvSpPr>
              <p:nvPr/>
            </p:nvSpPr>
            <p:spPr bwMode="auto">
              <a:xfrm>
                <a:off x="969" y="2498"/>
                <a:ext cx="1" cy="511"/>
              </a:xfrm>
              <a:prstGeom prst="line">
                <a:avLst/>
              </a:prstGeom>
              <a:noFill/>
              <a:ln w="0">
                <a:solidFill>
                  <a:srgbClr val="000000"/>
                </a:solidFill>
                <a:round/>
                <a:headEnd/>
                <a:tailEnd/>
              </a:ln>
            </p:spPr>
            <p:txBody>
              <a:bodyPr/>
              <a:lstStyle/>
              <a:p>
                <a:endParaRPr lang="en-US"/>
              </a:p>
            </p:txBody>
          </p:sp>
          <p:sp>
            <p:nvSpPr>
              <p:cNvPr id="59772" name="Freeform 577"/>
              <p:cNvSpPr>
                <a:spLocks/>
              </p:cNvSpPr>
              <p:nvPr/>
            </p:nvSpPr>
            <p:spPr bwMode="auto">
              <a:xfrm>
                <a:off x="948"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9773" name="Freeform 578"/>
              <p:cNvSpPr>
                <a:spLocks/>
              </p:cNvSpPr>
              <p:nvPr/>
            </p:nvSpPr>
            <p:spPr bwMode="auto">
              <a:xfrm>
                <a:off x="948"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9774" name="Line 579"/>
              <p:cNvSpPr>
                <a:spLocks noChangeShapeType="1"/>
              </p:cNvSpPr>
              <p:nvPr/>
            </p:nvSpPr>
            <p:spPr bwMode="auto">
              <a:xfrm>
                <a:off x="210" y="595"/>
                <a:ext cx="70" cy="1"/>
              </a:xfrm>
              <a:prstGeom prst="line">
                <a:avLst/>
              </a:prstGeom>
              <a:noFill/>
              <a:ln w="0">
                <a:solidFill>
                  <a:srgbClr val="24211D"/>
                </a:solidFill>
                <a:round/>
                <a:headEnd/>
                <a:tailEnd/>
              </a:ln>
            </p:spPr>
            <p:txBody>
              <a:bodyPr/>
              <a:lstStyle/>
              <a:p>
                <a:endParaRPr lang="en-US"/>
              </a:p>
            </p:txBody>
          </p:sp>
          <p:sp>
            <p:nvSpPr>
              <p:cNvPr id="59775" name="Line 580"/>
              <p:cNvSpPr>
                <a:spLocks noChangeShapeType="1"/>
              </p:cNvSpPr>
              <p:nvPr/>
            </p:nvSpPr>
            <p:spPr bwMode="auto">
              <a:xfrm>
                <a:off x="318" y="595"/>
                <a:ext cx="70" cy="1"/>
              </a:xfrm>
              <a:prstGeom prst="line">
                <a:avLst/>
              </a:prstGeom>
              <a:noFill/>
              <a:ln w="0">
                <a:solidFill>
                  <a:srgbClr val="24211D"/>
                </a:solidFill>
                <a:round/>
                <a:headEnd/>
                <a:tailEnd/>
              </a:ln>
            </p:spPr>
            <p:txBody>
              <a:bodyPr/>
              <a:lstStyle/>
              <a:p>
                <a:endParaRPr lang="en-US"/>
              </a:p>
            </p:txBody>
          </p:sp>
          <p:sp>
            <p:nvSpPr>
              <p:cNvPr id="59776" name="Line 581"/>
              <p:cNvSpPr>
                <a:spLocks noChangeShapeType="1"/>
              </p:cNvSpPr>
              <p:nvPr/>
            </p:nvSpPr>
            <p:spPr bwMode="auto">
              <a:xfrm>
                <a:off x="425" y="595"/>
                <a:ext cx="70" cy="1"/>
              </a:xfrm>
              <a:prstGeom prst="line">
                <a:avLst/>
              </a:prstGeom>
              <a:noFill/>
              <a:ln w="0">
                <a:solidFill>
                  <a:srgbClr val="24211D"/>
                </a:solidFill>
                <a:round/>
                <a:headEnd/>
                <a:tailEnd/>
              </a:ln>
            </p:spPr>
            <p:txBody>
              <a:bodyPr/>
              <a:lstStyle/>
              <a:p>
                <a:endParaRPr lang="en-US"/>
              </a:p>
            </p:txBody>
          </p:sp>
          <p:sp>
            <p:nvSpPr>
              <p:cNvPr id="59777" name="Line 582"/>
              <p:cNvSpPr>
                <a:spLocks noChangeShapeType="1"/>
              </p:cNvSpPr>
              <p:nvPr/>
            </p:nvSpPr>
            <p:spPr bwMode="auto">
              <a:xfrm>
                <a:off x="533" y="595"/>
                <a:ext cx="70" cy="1"/>
              </a:xfrm>
              <a:prstGeom prst="line">
                <a:avLst/>
              </a:prstGeom>
              <a:noFill/>
              <a:ln w="0">
                <a:solidFill>
                  <a:srgbClr val="24211D"/>
                </a:solidFill>
                <a:round/>
                <a:headEnd/>
                <a:tailEnd/>
              </a:ln>
            </p:spPr>
            <p:txBody>
              <a:bodyPr/>
              <a:lstStyle/>
              <a:p>
                <a:endParaRPr lang="en-US"/>
              </a:p>
            </p:txBody>
          </p:sp>
          <p:sp>
            <p:nvSpPr>
              <p:cNvPr id="59778" name="Line 583"/>
              <p:cNvSpPr>
                <a:spLocks noChangeShapeType="1"/>
              </p:cNvSpPr>
              <p:nvPr/>
            </p:nvSpPr>
            <p:spPr bwMode="auto">
              <a:xfrm>
                <a:off x="641" y="595"/>
                <a:ext cx="70" cy="1"/>
              </a:xfrm>
              <a:prstGeom prst="line">
                <a:avLst/>
              </a:prstGeom>
              <a:noFill/>
              <a:ln w="0">
                <a:solidFill>
                  <a:srgbClr val="24211D"/>
                </a:solidFill>
                <a:round/>
                <a:headEnd/>
                <a:tailEnd/>
              </a:ln>
            </p:spPr>
            <p:txBody>
              <a:bodyPr/>
              <a:lstStyle/>
              <a:p>
                <a:endParaRPr lang="en-US"/>
              </a:p>
            </p:txBody>
          </p:sp>
          <p:sp>
            <p:nvSpPr>
              <p:cNvPr id="59779" name="Line 584"/>
              <p:cNvSpPr>
                <a:spLocks noChangeShapeType="1"/>
              </p:cNvSpPr>
              <p:nvPr/>
            </p:nvSpPr>
            <p:spPr bwMode="auto">
              <a:xfrm>
                <a:off x="749" y="595"/>
                <a:ext cx="70" cy="1"/>
              </a:xfrm>
              <a:prstGeom prst="line">
                <a:avLst/>
              </a:prstGeom>
              <a:noFill/>
              <a:ln w="0">
                <a:solidFill>
                  <a:srgbClr val="24211D"/>
                </a:solidFill>
                <a:round/>
                <a:headEnd/>
                <a:tailEnd/>
              </a:ln>
            </p:spPr>
            <p:txBody>
              <a:bodyPr/>
              <a:lstStyle/>
              <a:p>
                <a:endParaRPr lang="en-US"/>
              </a:p>
            </p:txBody>
          </p:sp>
          <p:sp>
            <p:nvSpPr>
              <p:cNvPr id="59780" name="Line 585"/>
              <p:cNvSpPr>
                <a:spLocks noChangeShapeType="1"/>
              </p:cNvSpPr>
              <p:nvPr/>
            </p:nvSpPr>
            <p:spPr bwMode="auto">
              <a:xfrm>
                <a:off x="856" y="595"/>
                <a:ext cx="70" cy="1"/>
              </a:xfrm>
              <a:prstGeom prst="line">
                <a:avLst/>
              </a:prstGeom>
              <a:noFill/>
              <a:ln w="0">
                <a:solidFill>
                  <a:srgbClr val="24211D"/>
                </a:solidFill>
                <a:round/>
                <a:headEnd/>
                <a:tailEnd/>
              </a:ln>
            </p:spPr>
            <p:txBody>
              <a:bodyPr/>
              <a:lstStyle/>
              <a:p>
                <a:endParaRPr lang="en-US"/>
              </a:p>
            </p:txBody>
          </p:sp>
          <p:sp>
            <p:nvSpPr>
              <p:cNvPr id="59781" name="Line 586"/>
              <p:cNvSpPr>
                <a:spLocks noChangeShapeType="1"/>
              </p:cNvSpPr>
              <p:nvPr/>
            </p:nvSpPr>
            <p:spPr bwMode="auto">
              <a:xfrm>
                <a:off x="964" y="595"/>
                <a:ext cx="70" cy="1"/>
              </a:xfrm>
              <a:prstGeom prst="line">
                <a:avLst/>
              </a:prstGeom>
              <a:noFill/>
              <a:ln w="0">
                <a:solidFill>
                  <a:srgbClr val="24211D"/>
                </a:solidFill>
                <a:round/>
                <a:headEnd/>
                <a:tailEnd/>
              </a:ln>
            </p:spPr>
            <p:txBody>
              <a:bodyPr/>
              <a:lstStyle/>
              <a:p>
                <a:endParaRPr lang="en-US"/>
              </a:p>
            </p:txBody>
          </p:sp>
          <p:sp>
            <p:nvSpPr>
              <p:cNvPr id="59782" name="Line 587"/>
              <p:cNvSpPr>
                <a:spLocks noChangeShapeType="1"/>
              </p:cNvSpPr>
              <p:nvPr/>
            </p:nvSpPr>
            <p:spPr bwMode="auto">
              <a:xfrm>
                <a:off x="1072" y="595"/>
                <a:ext cx="70" cy="1"/>
              </a:xfrm>
              <a:prstGeom prst="line">
                <a:avLst/>
              </a:prstGeom>
              <a:noFill/>
              <a:ln w="0">
                <a:solidFill>
                  <a:srgbClr val="24211D"/>
                </a:solidFill>
                <a:round/>
                <a:headEnd/>
                <a:tailEnd/>
              </a:ln>
            </p:spPr>
            <p:txBody>
              <a:bodyPr/>
              <a:lstStyle/>
              <a:p>
                <a:endParaRPr lang="en-US"/>
              </a:p>
            </p:txBody>
          </p:sp>
          <p:sp>
            <p:nvSpPr>
              <p:cNvPr id="59783" name="Line 588"/>
              <p:cNvSpPr>
                <a:spLocks noChangeShapeType="1"/>
              </p:cNvSpPr>
              <p:nvPr/>
            </p:nvSpPr>
            <p:spPr bwMode="auto">
              <a:xfrm>
                <a:off x="1179" y="595"/>
                <a:ext cx="70" cy="1"/>
              </a:xfrm>
              <a:prstGeom prst="line">
                <a:avLst/>
              </a:prstGeom>
              <a:noFill/>
              <a:ln w="0">
                <a:solidFill>
                  <a:srgbClr val="24211D"/>
                </a:solidFill>
                <a:round/>
                <a:headEnd/>
                <a:tailEnd/>
              </a:ln>
            </p:spPr>
            <p:txBody>
              <a:bodyPr/>
              <a:lstStyle/>
              <a:p>
                <a:endParaRPr lang="en-US"/>
              </a:p>
            </p:txBody>
          </p:sp>
          <p:sp>
            <p:nvSpPr>
              <p:cNvPr id="59784" name="Line 589"/>
              <p:cNvSpPr>
                <a:spLocks noChangeShapeType="1"/>
              </p:cNvSpPr>
              <p:nvPr/>
            </p:nvSpPr>
            <p:spPr bwMode="auto">
              <a:xfrm>
                <a:off x="1287" y="595"/>
                <a:ext cx="70" cy="1"/>
              </a:xfrm>
              <a:prstGeom prst="line">
                <a:avLst/>
              </a:prstGeom>
              <a:noFill/>
              <a:ln w="0">
                <a:solidFill>
                  <a:srgbClr val="24211D"/>
                </a:solidFill>
                <a:round/>
                <a:headEnd/>
                <a:tailEnd/>
              </a:ln>
            </p:spPr>
            <p:txBody>
              <a:bodyPr/>
              <a:lstStyle/>
              <a:p>
                <a:endParaRPr lang="en-US"/>
              </a:p>
            </p:txBody>
          </p:sp>
          <p:sp>
            <p:nvSpPr>
              <p:cNvPr id="59785" name="Line 590"/>
              <p:cNvSpPr>
                <a:spLocks noChangeShapeType="1"/>
              </p:cNvSpPr>
              <p:nvPr/>
            </p:nvSpPr>
            <p:spPr bwMode="auto">
              <a:xfrm>
                <a:off x="1395" y="595"/>
                <a:ext cx="70" cy="1"/>
              </a:xfrm>
              <a:prstGeom prst="line">
                <a:avLst/>
              </a:prstGeom>
              <a:noFill/>
              <a:ln w="0">
                <a:solidFill>
                  <a:srgbClr val="24211D"/>
                </a:solidFill>
                <a:round/>
                <a:headEnd/>
                <a:tailEnd/>
              </a:ln>
            </p:spPr>
            <p:txBody>
              <a:bodyPr/>
              <a:lstStyle/>
              <a:p>
                <a:endParaRPr lang="en-US"/>
              </a:p>
            </p:txBody>
          </p:sp>
          <p:sp>
            <p:nvSpPr>
              <p:cNvPr id="59786" name="Line 591"/>
              <p:cNvSpPr>
                <a:spLocks noChangeShapeType="1"/>
              </p:cNvSpPr>
              <p:nvPr/>
            </p:nvSpPr>
            <p:spPr bwMode="auto">
              <a:xfrm>
                <a:off x="1503" y="595"/>
                <a:ext cx="70" cy="1"/>
              </a:xfrm>
              <a:prstGeom prst="line">
                <a:avLst/>
              </a:prstGeom>
              <a:noFill/>
              <a:ln w="0">
                <a:solidFill>
                  <a:srgbClr val="24211D"/>
                </a:solidFill>
                <a:round/>
                <a:headEnd/>
                <a:tailEnd/>
              </a:ln>
            </p:spPr>
            <p:txBody>
              <a:bodyPr/>
              <a:lstStyle/>
              <a:p>
                <a:endParaRPr lang="en-US"/>
              </a:p>
            </p:txBody>
          </p:sp>
          <p:sp>
            <p:nvSpPr>
              <p:cNvPr id="59787" name="Line 592"/>
              <p:cNvSpPr>
                <a:spLocks noChangeShapeType="1"/>
              </p:cNvSpPr>
              <p:nvPr/>
            </p:nvSpPr>
            <p:spPr bwMode="auto">
              <a:xfrm>
                <a:off x="1610" y="595"/>
                <a:ext cx="70" cy="1"/>
              </a:xfrm>
              <a:prstGeom prst="line">
                <a:avLst/>
              </a:prstGeom>
              <a:noFill/>
              <a:ln w="0">
                <a:solidFill>
                  <a:srgbClr val="24211D"/>
                </a:solidFill>
                <a:round/>
                <a:headEnd/>
                <a:tailEnd/>
              </a:ln>
            </p:spPr>
            <p:txBody>
              <a:bodyPr/>
              <a:lstStyle/>
              <a:p>
                <a:endParaRPr lang="en-US"/>
              </a:p>
            </p:txBody>
          </p:sp>
          <p:sp>
            <p:nvSpPr>
              <p:cNvPr id="59788" name="Line 593"/>
              <p:cNvSpPr>
                <a:spLocks noChangeShapeType="1"/>
              </p:cNvSpPr>
              <p:nvPr/>
            </p:nvSpPr>
            <p:spPr bwMode="auto">
              <a:xfrm>
                <a:off x="1713" y="606"/>
                <a:ext cx="1" cy="64"/>
              </a:xfrm>
              <a:prstGeom prst="line">
                <a:avLst/>
              </a:prstGeom>
              <a:noFill/>
              <a:ln w="0">
                <a:solidFill>
                  <a:srgbClr val="24211D"/>
                </a:solidFill>
                <a:round/>
                <a:headEnd/>
                <a:tailEnd/>
              </a:ln>
            </p:spPr>
            <p:txBody>
              <a:bodyPr/>
              <a:lstStyle/>
              <a:p>
                <a:endParaRPr lang="en-US"/>
              </a:p>
            </p:txBody>
          </p:sp>
          <p:sp>
            <p:nvSpPr>
              <p:cNvPr id="59789" name="Line 594"/>
              <p:cNvSpPr>
                <a:spLocks noChangeShapeType="1"/>
              </p:cNvSpPr>
              <p:nvPr/>
            </p:nvSpPr>
            <p:spPr bwMode="auto">
              <a:xfrm>
                <a:off x="1713" y="713"/>
                <a:ext cx="1" cy="65"/>
              </a:xfrm>
              <a:prstGeom prst="line">
                <a:avLst/>
              </a:prstGeom>
              <a:noFill/>
              <a:ln w="0">
                <a:solidFill>
                  <a:srgbClr val="24211D"/>
                </a:solidFill>
                <a:round/>
                <a:headEnd/>
                <a:tailEnd/>
              </a:ln>
            </p:spPr>
            <p:txBody>
              <a:bodyPr/>
              <a:lstStyle/>
              <a:p>
                <a:endParaRPr lang="en-US"/>
              </a:p>
            </p:txBody>
          </p:sp>
          <p:sp>
            <p:nvSpPr>
              <p:cNvPr id="59790" name="Line 595"/>
              <p:cNvSpPr>
                <a:spLocks noChangeShapeType="1"/>
              </p:cNvSpPr>
              <p:nvPr/>
            </p:nvSpPr>
            <p:spPr bwMode="auto">
              <a:xfrm>
                <a:off x="1713" y="821"/>
                <a:ext cx="1" cy="64"/>
              </a:xfrm>
              <a:prstGeom prst="line">
                <a:avLst/>
              </a:prstGeom>
              <a:noFill/>
              <a:ln w="0">
                <a:solidFill>
                  <a:srgbClr val="24211D"/>
                </a:solidFill>
                <a:round/>
                <a:headEnd/>
                <a:tailEnd/>
              </a:ln>
            </p:spPr>
            <p:txBody>
              <a:bodyPr/>
              <a:lstStyle/>
              <a:p>
                <a:endParaRPr lang="en-US"/>
              </a:p>
            </p:txBody>
          </p:sp>
          <p:sp>
            <p:nvSpPr>
              <p:cNvPr id="59791" name="Line 596"/>
              <p:cNvSpPr>
                <a:spLocks noChangeShapeType="1"/>
              </p:cNvSpPr>
              <p:nvPr/>
            </p:nvSpPr>
            <p:spPr bwMode="auto">
              <a:xfrm>
                <a:off x="1713" y="928"/>
                <a:ext cx="1" cy="65"/>
              </a:xfrm>
              <a:prstGeom prst="line">
                <a:avLst/>
              </a:prstGeom>
              <a:noFill/>
              <a:ln w="0">
                <a:solidFill>
                  <a:srgbClr val="24211D"/>
                </a:solidFill>
                <a:round/>
                <a:headEnd/>
                <a:tailEnd/>
              </a:ln>
            </p:spPr>
            <p:txBody>
              <a:bodyPr/>
              <a:lstStyle/>
              <a:p>
                <a:endParaRPr lang="en-US"/>
              </a:p>
            </p:txBody>
          </p:sp>
          <p:sp>
            <p:nvSpPr>
              <p:cNvPr id="59792" name="Freeform 597"/>
              <p:cNvSpPr>
                <a:spLocks/>
              </p:cNvSpPr>
              <p:nvPr/>
            </p:nvSpPr>
            <p:spPr bwMode="auto">
              <a:xfrm>
                <a:off x="1659" y="1036"/>
                <a:ext cx="54" cy="16"/>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9793" name="Line 598"/>
              <p:cNvSpPr>
                <a:spLocks noChangeShapeType="1"/>
              </p:cNvSpPr>
              <p:nvPr/>
            </p:nvSpPr>
            <p:spPr bwMode="auto">
              <a:xfrm flipH="1">
                <a:off x="1551" y="1052"/>
                <a:ext cx="70" cy="1"/>
              </a:xfrm>
              <a:prstGeom prst="line">
                <a:avLst/>
              </a:prstGeom>
              <a:noFill/>
              <a:ln w="0">
                <a:solidFill>
                  <a:srgbClr val="24211D"/>
                </a:solidFill>
                <a:round/>
                <a:headEnd/>
                <a:tailEnd/>
              </a:ln>
            </p:spPr>
            <p:txBody>
              <a:bodyPr/>
              <a:lstStyle/>
              <a:p>
                <a:endParaRPr lang="en-US"/>
              </a:p>
            </p:txBody>
          </p:sp>
          <p:sp>
            <p:nvSpPr>
              <p:cNvPr id="59794" name="Line 599"/>
              <p:cNvSpPr>
                <a:spLocks noChangeShapeType="1"/>
              </p:cNvSpPr>
              <p:nvPr/>
            </p:nvSpPr>
            <p:spPr bwMode="auto">
              <a:xfrm flipH="1">
                <a:off x="1443" y="1052"/>
                <a:ext cx="70" cy="1"/>
              </a:xfrm>
              <a:prstGeom prst="line">
                <a:avLst/>
              </a:prstGeom>
              <a:noFill/>
              <a:ln w="0">
                <a:solidFill>
                  <a:srgbClr val="24211D"/>
                </a:solidFill>
                <a:round/>
                <a:headEnd/>
                <a:tailEnd/>
              </a:ln>
            </p:spPr>
            <p:txBody>
              <a:bodyPr/>
              <a:lstStyle/>
              <a:p>
                <a:endParaRPr lang="en-US"/>
              </a:p>
            </p:txBody>
          </p:sp>
          <p:sp>
            <p:nvSpPr>
              <p:cNvPr id="59795" name="Line 600"/>
              <p:cNvSpPr>
                <a:spLocks noChangeShapeType="1"/>
              </p:cNvSpPr>
              <p:nvPr/>
            </p:nvSpPr>
            <p:spPr bwMode="auto">
              <a:xfrm flipH="1">
                <a:off x="1336" y="1052"/>
                <a:ext cx="70" cy="1"/>
              </a:xfrm>
              <a:prstGeom prst="line">
                <a:avLst/>
              </a:prstGeom>
              <a:noFill/>
              <a:ln w="0">
                <a:solidFill>
                  <a:srgbClr val="24211D"/>
                </a:solidFill>
                <a:round/>
                <a:headEnd/>
                <a:tailEnd/>
              </a:ln>
            </p:spPr>
            <p:txBody>
              <a:bodyPr/>
              <a:lstStyle/>
              <a:p>
                <a:endParaRPr lang="en-US"/>
              </a:p>
            </p:txBody>
          </p:sp>
          <p:sp>
            <p:nvSpPr>
              <p:cNvPr id="59796" name="Line 601"/>
              <p:cNvSpPr>
                <a:spLocks noChangeShapeType="1"/>
              </p:cNvSpPr>
              <p:nvPr/>
            </p:nvSpPr>
            <p:spPr bwMode="auto">
              <a:xfrm flipH="1">
                <a:off x="1228" y="1052"/>
                <a:ext cx="70" cy="1"/>
              </a:xfrm>
              <a:prstGeom prst="line">
                <a:avLst/>
              </a:prstGeom>
              <a:noFill/>
              <a:ln w="0">
                <a:solidFill>
                  <a:srgbClr val="24211D"/>
                </a:solidFill>
                <a:round/>
                <a:headEnd/>
                <a:tailEnd/>
              </a:ln>
            </p:spPr>
            <p:txBody>
              <a:bodyPr/>
              <a:lstStyle/>
              <a:p>
                <a:endParaRPr lang="en-US"/>
              </a:p>
            </p:txBody>
          </p:sp>
          <p:sp>
            <p:nvSpPr>
              <p:cNvPr id="59797" name="Line 602"/>
              <p:cNvSpPr>
                <a:spLocks noChangeShapeType="1"/>
              </p:cNvSpPr>
              <p:nvPr/>
            </p:nvSpPr>
            <p:spPr bwMode="auto">
              <a:xfrm flipH="1">
                <a:off x="1120" y="1052"/>
                <a:ext cx="70" cy="1"/>
              </a:xfrm>
              <a:prstGeom prst="line">
                <a:avLst/>
              </a:prstGeom>
              <a:noFill/>
              <a:ln w="0">
                <a:solidFill>
                  <a:srgbClr val="24211D"/>
                </a:solidFill>
                <a:round/>
                <a:headEnd/>
                <a:tailEnd/>
              </a:ln>
            </p:spPr>
            <p:txBody>
              <a:bodyPr/>
              <a:lstStyle/>
              <a:p>
                <a:endParaRPr lang="en-US"/>
              </a:p>
            </p:txBody>
          </p:sp>
          <p:sp>
            <p:nvSpPr>
              <p:cNvPr id="59798" name="Line 603"/>
              <p:cNvSpPr>
                <a:spLocks noChangeShapeType="1"/>
              </p:cNvSpPr>
              <p:nvPr/>
            </p:nvSpPr>
            <p:spPr bwMode="auto">
              <a:xfrm flipH="1">
                <a:off x="1012" y="1052"/>
                <a:ext cx="70" cy="1"/>
              </a:xfrm>
              <a:prstGeom prst="line">
                <a:avLst/>
              </a:prstGeom>
              <a:noFill/>
              <a:ln w="0">
                <a:solidFill>
                  <a:srgbClr val="24211D"/>
                </a:solidFill>
                <a:round/>
                <a:headEnd/>
                <a:tailEnd/>
              </a:ln>
            </p:spPr>
            <p:txBody>
              <a:bodyPr/>
              <a:lstStyle/>
              <a:p>
                <a:endParaRPr lang="en-US"/>
              </a:p>
            </p:txBody>
          </p:sp>
          <p:sp>
            <p:nvSpPr>
              <p:cNvPr id="59799" name="Line 604"/>
              <p:cNvSpPr>
                <a:spLocks noChangeShapeType="1"/>
              </p:cNvSpPr>
              <p:nvPr/>
            </p:nvSpPr>
            <p:spPr bwMode="auto">
              <a:xfrm flipH="1">
                <a:off x="905" y="1052"/>
                <a:ext cx="70" cy="1"/>
              </a:xfrm>
              <a:prstGeom prst="line">
                <a:avLst/>
              </a:prstGeom>
              <a:noFill/>
              <a:ln w="0">
                <a:solidFill>
                  <a:srgbClr val="24211D"/>
                </a:solidFill>
                <a:round/>
                <a:headEnd/>
                <a:tailEnd/>
              </a:ln>
            </p:spPr>
            <p:txBody>
              <a:bodyPr/>
              <a:lstStyle/>
              <a:p>
                <a:endParaRPr lang="en-US"/>
              </a:p>
            </p:txBody>
          </p:sp>
          <p:sp>
            <p:nvSpPr>
              <p:cNvPr id="59800" name="Line 605"/>
              <p:cNvSpPr>
                <a:spLocks noChangeShapeType="1"/>
              </p:cNvSpPr>
              <p:nvPr/>
            </p:nvSpPr>
            <p:spPr bwMode="auto">
              <a:xfrm flipH="1">
                <a:off x="797" y="1052"/>
                <a:ext cx="70" cy="1"/>
              </a:xfrm>
              <a:prstGeom prst="line">
                <a:avLst/>
              </a:prstGeom>
              <a:noFill/>
              <a:ln w="0">
                <a:solidFill>
                  <a:srgbClr val="24211D"/>
                </a:solidFill>
                <a:round/>
                <a:headEnd/>
                <a:tailEnd/>
              </a:ln>
            </p:spPr>
            <p:txBody>
              <a:bodyPr/>
              <a:lstStyle/>
              <a:p>
                <a:endParaRPr lang="en-US"/>
              </a:p>
            </p:txBody>
          </p:sp>
          <p:sp>
            <p:nvSpPr>
              <p:cNvPr id="59801" name="Line 606"/>
              <p:cNvSpPr>
                <a:spLocks noChangeShapeType="1"/>
              </p:cNvSpPr>
              <p:nvPr/>
            </p:nvSpPr>
            <p:spPr bwMode="auto">
              <a:xfrm flipH="1">
                <a:off x="689" y="1052"/>
                <a:ext cx="70" cy="1"/>
              </a:xfrm>
              <a:prstGeom prst="line">
                <a:avLst/>
              </a:prstGeom>
              <a:noFill/>
              <a:ln w="0">
                <a:solidFill>
                  <a:srgbClr val="24211D"/>
                </a:solidFill>
                <a:round/>
                <a:headEnd/>
                <a:tailEnd/>
              </a:ln>
            </p:spPr>
            <p:txBody>
              <a:bodyPr/>
              <a:lstStyle/>
              <a:p>
                <a:endParaRPr lang="en-US"/>
              </a:p>
            </p:txBody>
          </p:sp>
          <p:sp>
            <p:nvSpPr>
              <p:cNvPr id="59802" name="Line 607"/>
              <p:cNvSpPr>
                <a:spLocks noChangeShapeType="1"/>
              </p:cNvSpPr>
              <p:nvPr/>
            </p:nvSpPr>
            <p:spPr bwMode="auto">
              <a:xfrm flipH="1">
                <a:off x="582" y="1052"/>
                <a:ext cx="70" cy="1"/>
              </a:xfrm>
              <a:prstGeom prst="line">
                <a:avLst/>
              </a:prstGeom>
              <a:noFill/>
              <a:ln w="0">
                <a:solidFill>
                  <a:srgbClr val="24211D"/>
                </a:solidFill>
                <a:round/>
                <a:headEnd/>
                <a:tailEnd/>
              </a:ln>
            </p:spPr>
            <p:txBody>
              <a:bodyPr/>
              <a:lstStyle/>
              <a:p>
                <a:endParaRPr lang="en-US"/>
              </a:p>
            </p:txBody>
          </p:sp>
          <p:sp>
            <p:nvSpPr>
              <p:cNvPr id="59803" name="Line 608"/>
              <p:cNvSpPr>
                <a:spLocks noChangeShapeType="1"/>
              </p:cNvSpPr>
              <p:nvPr/>
            </p:nvSpPr>
            <p:spPr bwMode="auto">
              <a:xfrm flipH="1">
                <a:off x="474" y="1052"/>
                <a:ext cx="70" cy="1"/>
              </a:xfrm>
              <a:prstGeom prst="line">
                <a:avLst/>
              </a:prstGeom>
              <a:noFill/>
              <a:ln w="0">
                <a:solidFill>
                  <a:srgbClr val="24211D"/>
                </a:solidFill>
                <a:round/>
                <a:headEnd/>
                <a:tailEnd/>
              </a:ln>
            </p:spPr>
            <p:txBody>
              <a:bodyPr/>
              <a:lstStyle/>
              <a:p>
                <a:endParaRPr lang="en-US"/>
              </a:p>
            </p:txBody>
          </p:sp>
          <p:sp>
            <p:nvSpPr>
              <p:cNvPr id="59804" name="Line 609"/>
              <p:cNvSpPr>
                <a:spLocks noChangeShapeType="1"/>
              </p:cNvSpPr>
              <p:nvPr/>
            </p:nvSpPr>
            <p:spPr bwMode="auto">
              <a:xfrm flipH="1">
                <a:off x="366" y="1052"/>
                <a:ext cx="70" cy="1"/>
              </a:xfrm>
              <a:prstGeom prst="line">
                <a:avLst/>
              </a:prstGeom>
              <a:noFill/>
              <a:ln w="0">
                <a:solidFill>
                  <a:srgbClr val="24211D"/>
                </a:solidFill>
                <a:round/>
                <a:headEnd/>
                <a:tailEnd/>
              </a:ln>
            </p:spPr>
            <p:txBody>
              <a:bodyPr/>
              <a:lstStyle/>
              <a:p>
                <a:endParaRPr lang="en-US"/>
              </a:p>
            </p:txBody>
          </p:sp>
          <p:sp>
            <p:nvSpPr>
              <p:cNvPr id="59805" name="Line 610"/>
              <p:cNvSpPr>
                <a:spLocks noChangeShapeType="1"/>
              </p:cNvSpPr>
              <p:nvPr/>
            </p:nvSpPr>
            <p:spPr bwMode="auto">
              <a:xfrm flipH="1">
                <a:off x="258" y="1052"/>
                <a:ext cx="70" cy="1"/>
              </a:xfrm>
              <a:prstGeom prst="line">
                <a:avLst/>
              </a:prstGeom>
              <a:noFill/>
              <a:ln w="0">
                <a:solidFill>
                  <a:srgbClr val="24211D"/>
                </a:solidFill>
                <a:round/>
                <a:headEnd/>
                <a:tailEnd/>
              </a:ln>
            </p:spPr>
            <p:txBody>
              <a:bodyPr/>
              <a:lstStyle/>
              <a:p>
                <a:endParaRPr lang="en-US"/>
              </a:p>
            </p:txBody>
          </p:sp>
          <p:sp>
            <p:nvSpPr>
              <p:cNvPr id="59806" name="Freeform 611"/>
              <p:cNvSpPr>
                <a:spLocks/>
              </p:cNvSpPr>
              <p:nvPr/>
            </p:nvSpPr>
            <p:spPr bwMode="auto">
              <a:xfrm>
                <a:off x="210" y="993"/>
                <a:ext cx="11" cy="59"/>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9807" name="Line 612"/>
              <p:cNvSpPr>
                <a:spLocks noChangeShapeType="1"/>
              </p:cNvSpPr>
              <p:nvPr/>
            </p:nvSpPr>
            <p:spPr bwMode="auto">
              <a:xfrm flipV="1">
                <a:off x="210" y="885"/>
                <a:ext cx="1" cy="65"/>
              </a:xfrm>
              <a:prstGeom prst="line">
                <a:avLst/>
              </a:prstGeom>
              <a:noFill/>
              <a:ln w="0">
                <a:solidFill>
                  <a:srgbClr val="24211D"/>
                </a:solidFill>
                <a:round/>
                <a:headEnd/>
                <a:tailEnd/>
              </a:ln>
            </p:spPr>
            <p:txBody>
              <a:bodyPr/>
              <a:lstStyle/>
              <a:p>
                <a:endParaRPr lang="en-US"/>
              </a:p>
            </p:txBody>
          </p:sp>
          <p:sp>
            <p:nvSpPr>
              <p:cNvPr id="59808" name="Line 613"/>
              <p:cNvSpPr>
                <a:spLocks noChangeShapeType="1"/>
              </p:cNvSpPr>
              <p:nvPr/>
            </p:nvSpPr>
            <p:spPr bwMode="auto">
              <a:xfrm flipV="1">
                <a:off x="210" y="778"/>
                <a:ext cx="1" cy="64"/>
              </a:xfrm>
              <a:prstGeom prst="line">
                <a:avLst/>
              </a:prstGeom>
              <a:noFill/>
              <a:ln w="0">
                <a:solidFill>
                  <a:srgbClr val="24211D"/>
                </a:solidFill>
                <a:round/>
                <a:headEnd/>
                <a:tailEnd/>
              </a:ln>
            </p:spPr>
            <p:txBody>
              <a:bodyPr/>
              <a:lstStyle/>
              <a:p>
                <a:endParaRPr lang="en-US"/>
              </a:p>
            </p:txBody>
          </p:sp>
          <p:sp>
            <p:nvSpPr>
              <p:cNvPr id="59809" name="Line 614"/>
              <p:cNvSpPr>
                <a:spLocks noChangeShapeType="1"/>
              </p:cNvSpPr>
              <p:nvPr/>
            </p:nvSpPr>
            <p:spPr bwMode="auto">
              <a:xfrm flipV="1">
                <a:off x="210" y="670"/>
                <a:ext cx="1" cy="65"/>
              </a:xfrm>
              <a:prstGeom prst="line">
                <a:avLst/>
              </a:prstGeom>
              <a:noFill/>
              <a:ln w="0">
                <a:solidFill>
                  <a:srgbClr val="24211D"/>
                </a:solidFill>
                <a:round/>
                <a:headEnd/>
                <a:tailEnd/>
              </a:ln>
            </p:spPr>
            <p:txBody>
              <a:bodyPr/>
              <a:lstStyle/>
              <a:p>
                <a:endParaRPr lang="en-US"/>
              </a:p>
            </p:txBody>
          </p:sp>
          <p:sp>
            <p:nvSpPr>
              <p:cNvPr id="59810" name="Line 615"/>
              <p:cNvSpPr>
                <a:spLocks noChangeShapeType="1"/>
              </p:cNvSpPr>
              <p:nvPr/>
            </p:nvSpPr>
            <p:spPr bwMode="auto">
              <a:xfrm flipV="1">
                <a:off x="210" y="595"/>
                <a:ext cx="1" cy="32"/>
              </a:xfrm>
              <a:prstGeom prst="line">
                <a:avLst/>
              </a:prstGeom>
              <a:noFill/>
              <a:ln w="0">
                <a:solidFill>
                  <a:srgbClr val="24211D"/>
                </a:solidFill>
                <a:round/>
                <a:headEnd/>
                <a:tailEnd/>
              </a:ln>
            </p:spPr>
            <p:txBody>
              <a:bodyPr/>
              <a:lstStyle/>
              <a:p>
                <a:endParaRPr lang="en-US"/>
              </a:p>
            </p:txBody>
          </p:sp>
          <p:sp>
            <p:nvSpPr>
              <p:cNvPr id="59811" name="Freeform 616"/>
              <p:cNvSpPr>
                <a:spLocks/>
              </p:cNvSpPr>
              <p:nvPr/>
            </p:nvSpPr>
            <p:spPr bwMode="auto">
              <a:xfrm>
                <a:off x="1190" y="1633"/>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9812" name="Freeform 617"/>
              <p:cNvSpPr>
                <a:spLocks/>
              </p:cNvSpPr>
              <p:nvPr/>
            </p:nvSpPr>
            <p:spPr bwMode="auto">
              <a:xfrm>
                <a:off x="1196" y="1665"/>
                <a:ext cx="10" cy="16"/>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9813" name="Rectangle 618"/>
              <p:cNvSpPr>
                <a:spLocks noChangeArrowheads="1"/>
              </p:cNvSpPr>
              <p:nvPr/>
            </p:nvSpPr>
            <p:spPr bwMode="auto">
              <a:xfrm>
                <a:off x="1115" y="1665"/>
                <a:ext cx="81"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814" name="Freeform 619"/>
              <p:cNvSpPr>
                <a:spLocks/>
              </p:cNvSpPr>
              <p:nvPr/>
            </p:nvSpPr>
            <p:spPr bwMode="auto">
              <a:xfrm>
                <a:off x="1056" y="1633"/>
                <a:ext cx="64" cy="75"/>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grpSp>
        <p:grpSp>
          <p:nvGrpSpPr>
            <p:cNvPr id="59409" name="Group 821"/>
            <p:cNvGrpSpPr>
              <a:grpSpLocks/>
            </p:cNvGrpSpPr>
            <p:nvPr/>
          </p:nvGrpSpPr>
          <p:grpSpPr bwMode="auto">
            <a:xfrm>
              <a:off x="11" y="762"/>
              <a:ext cx="3452" cy="3328"/>
              <a:chOff x="11" y="762"/>
              <a:chExt cx="3452" cy="3328"/>
            </a:xfrm>
          </p:grpSpPr>
          <p:sp>
            <p:nvSpPr>
              <p:cNvPr id="59417" name="Freeform 621"/>
              <p:cNvSpPr>
                <a:spLocks/>
              </p:cNvSpPr>
              <p:nvPr/>
            </p:nvSpPr>
            <p:spPr bwMode="auto">
              <a:xfrm>
                <a:off x="1109" y="1665"/>
                <a:ext cx="6" cy="16"/>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59418" name="Rectangle 622"/>
              <p:cNvSpPr>
                <a:spLocks noChangeArrowheads="1"/>
              </p:cNvSpPr>
              <p:nvPr/>
            </p:nvSpPr>
            <p:spPr bwMode="auto">
              <a:xfrm>
                <a:off x="2537" y="2552"/>
                <a:ext cx="926" cy="377"/>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9419" name="Rectangle 623"/>
              <p:cNvSpPr>
                <a:spLocks noChangeArrowheads="1"/>
              </p:cNvSpPr>
              <p:nvPr/>
            </p:nvSpPr>
            <p:spPr bwMode="auto">
              <a:xfrm>
                <a:off x="3059" y="2687"/>
                <a:ext cx="371"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9420" name="Rectangle 624"/>
              <p:cNvSpPr>
                <a:spLocks noChangeArrowheads="1"/>
              </p:cNvSpPr>
              <p:nvPr/>
            </p:nvSpPr>
            <p:spPr bwMode="auto">
              <a:xfrm>
                <a:off x="3059" y="2687"/>
                <a:ext cx="371"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9421" name="Rectangle 625"/>
              <p:cNvSpPr>
                <a:spLocks noChangeArrowheads="1"/>
              </p:cNvSpPr>
              <p:nvPr/>
            </p:nvSpPr>
            <p:spPr bwMode="auto">
              <a:xfrm>
                <a:off x="3113" y="2697"/>
                <a:ext cx="32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59422" name="Rectangle 626"/>
              <p:cNvSpPr>
                <a:spLocks noChangeArrowheads="1"/>
              </p:cNvSpPr>
              <p:nvPr/>
            </p:nvSpPr>
            <p:spPr bwMode="auto">
              <a:xfrm>
                <a:off x="3150" y="2788"/>
                <a:ext cx="23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59423" name="Rectangle 627"/>
              <p:cNvSpPr>
                <a:spLocks noChangeArrowheads="1"/>
              </p:cNvSpPr>
              <p:nvPr/>
            </p:nvSpPr>
            <p:spPr bwMode="auto">
              <a:xfrm>
                <a:off x="2666" y="2573"/>
                <a:ext cx="684"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59424" name="Rectangle 628"/>
              <p:cNvSpPr>
                <a:spLocks noChangeArrowheads="1"/>
              </p:cNvSpPr>
              <p:nvPr/>
            </p:nvSpPr>
            <p:spPr bwMode="auto">
              <a:xfrm>
                <a:off x="2569" y="2687"/>
                <a:ext cx="452"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9425" name="Rectangle 629"/>
              <p:cNvSpPr>
                <a:spLocks noChangeArrowheads="1"/>
              </p:cNvSpPr>
              <p:nvPr/>
            </p:nvSpPr>
            <p:spPr bwMode="auto">
              <a:xfrm>
                <a:off x="2569" y="2687"/>
                <a:ext cx="452"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9426" name="Rectangle 630"/>
              <p:cNvSpPr>
                <a:spLocks noChangeArrowheads="1"/>
              </p:cNvSpPr>
              <p:nvPr/>
            </p:nvSpPr>
            <p:spPr bwMode="auto">
              <a:xfrm>
                <a:off x="2660" y="2691"/>
                <a:ext cx="3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59427" name="Rectangle 631"/>
              <p:cNvSpPr>
                <a:spLocks noChangeArrowheads="1"/>
              </p:cNvSpPr>
              <p:nvPr/>
            </p:nvSpPr>
            <p:spPr bwMode="auto">
              <a:xfrm>
                <a:off x="2623" y="2783"/>
                <a:ext cx="399"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59428" name="Line 632"/>
              <p:cNvSpPr>
                <a:spLocks noChangeShapeType="1"/>
              </p:cNvSpPr>
              <p:nvPr/>
            </p:nvSpPr>
            <p:spPr bwMode="auto">
              <a:xfrm>
                <a:off x="2036" y="2821"/>
                <a:ext cx="1" cy="188"/>
              </a:xfrm>
              <a:prstGeom prst="line">
                <a:avLst/>
              </a:prstGeom>
              <a:noFill/>
              <a:ln w="0">
                <a:solidFill>
                  <a:srgbClr val="000000"/>
                </a:solidFill>
                <a:round/>
                <a:headEnd/>
                <a:tailEnd/>
              </a:ln>
            </p:spPr>
            <p:txBody>
              <a:bodyPr/>
              <a:lstStyle/>
              <a:p>
                <a:endParaRPr lang="en-US"/>
              </a:p>
            </p:txBody>
          </p:sp>
          <p:sp>
            <p:nvSpPr>
              <p:cNvPr id="59429" name="Freeform 633"/>
              <p:cNvSpPr>
                <a:spLocks/>
              </p:cNvSpPr>
              <p:nvPr/>
            </p:nvSpPr>
            <p:spPr bwMode="auto">
              <a:xfrm>
                <a:off x="2014"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9430" name="Line 634"/>
              <p:cNvSpPr>
                <a:spLocks noChangeShapeType="1"/>
              </p:cNvSpPr>
              <p:nvPr/>
            </p:nvSpPr>
            <p:spPr bwMode="auto">
              <a:xfrm flipV="1">
                <a:off x="1831" y="2740"/>
                <a:ext cx="1" cy="269"/>
              </a:xfrm>
              <a:prstGeom prst="line">
                <a:avLst/>
              </a:prstGeom>
              <a:noFill/>
              <a:ln w="0">
                <a:solidFill>
                  <a:srgbClr val="000000"/>
                </a:solidFill>
                <a:round/>
                <a:headEnd/>
                <a:tailEnd/>
              </a:ln>
            </p:spPr>
            <p:txBody>
              <a:bodyPr/>
              <a:lstStyle/>
              <a:p>
                <a:endParaRPr lang="en-US"/>
              </a:p>
            </p:txBody>
          </p:sp>
          <p:sp>
            <p:nvSpPr>
              <p:cNvPr id="59431" name="Freeform 635"/>
              <p:cNvSpPr>
                <a:spLocks/>
              </p:cNvSpPr>
              <p:nvPr/>
            </p:nvSpPr>
            <p:spPr bwMode="auto">
              <a:xfrm>
                <a:off x="1809" y="2966"/>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9432" name="Line 636"/>
              <p:cNvSpPr>
                <a:spLocks noChangeShapeType="1"/>
              </p:cNvSpPr>
              <p:nvPr/>
            </p:nvSpPr>
            <p:spPr bwMode="auto">
              <a:xfrm>
                <a:off x="1831" y="2740"/>
                <a:ext cx="695" cy="1"/>
              </a:xfrm>
              <a:prstGeom prst="line">
                <a:avLst/>
              </a:prstGeom>
              <a:noFill/>
              <a:ln w="0">
                <a:solidFill>
                  <a:srgbClr val="000000"/>
                </a:solidFill>
                <a:round/>
                <a:headEnd/>
                <a:tailEnd/>
              </a:ln>
            </p:spPr>
            <p:txBody>
              <a:bodyPr/>
              <a:lstStyle/>
              <a:p>
                <a:endParaRPr lang="en-US"/>
              </a:p>
            </p:txBody>
          </p:sp>
          <p:sp>
            <p:nvSpPr>
              <p:cNvPr id="59433" name="Freeform 637"/>
              <p:cNvSpPr>
                <a:spLocks/>
              </p:cNvSpPr>
              <p:nvPr/>
            </p:nvSpPr>
            <p:spPr bwMode="auto">
              <a:xfrm>
                <a:off x="2483" y="271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9434" name="Line 638"/>
              <p:cNvSpPr>
                <a:spLocks noChangeShapeType="1"/>
              </p:cNvSpPr>
              <p:nvPr/>
            </p:nvSpPr>
            <p:spPr bwMode="auto">
              <a:xfrm>
                <a:off x="2036" y="2821"/>
                <a:ext cx="490" cy="1"/>
              </a:xfrm>
              <a:prstGeom prst="line">
                <a:avLst/>
              </a:prstGeom>
              <a:noFill/>
              <a:ln w="0">
                <a:solidFill>
                  <a:srgbClr val="000000"/>
                </a:solidFill>
                <a:round/>
                <a:headEnd/>
                <a:tailEnd/>
              </a:ln>
            </p:spPr>
            <p:txBody>
              <a:bodyPr/>
              <a:lstStyle/>
              <a:p>
                <a:endParaRPr lang="en-US"/>
              </a:p>
            </p:txBody>
          </p:sp>
          <p:sp>
            <p:nvSpPr>
              <p:cNvPr id="59435" name="Freeform 639"/>
              <p:cNvSpPr>
                <a:spLocks/>
              </p:cNvSpPr>
              <p:nvPr/>
            </p:nvSpPr>
            <p:spPr bwMode="auto">
              <a:xfrm>
                <a:off x="2483" y="2800"/>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9436" name="Rectangle 640"/>
              <p:cNvSpPr>
                <a:spLocks noChangeArrowheads="1"/>
              </p:cNvSpPr>
              <p:nvPr/>
            </p:nvSpPr>
            <p:spPr bwMode="auto">
              <a:xfrm>
                <a:off x="684" y="3020"/>
                <a:ext cx="161"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9437" name="Rectangle 641"/>
              <p:cNvSpPr>
                <a:spLocks noChangeArrowheads="1"/>
              </p:cNvSpPr>
              <p:nvPr/>
            </p:nvSpPr>
            <p:spPr bwMode="auto">
              <a:xfrm>
                <a:off x="684" y="3020"/>
                <a:ext cx="161"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9438" name="Rectangle 642"/>
              <p:cNvSpPr>
                <a:spLocks noChangeArrowheads="1"/>
              </p:cNvSpPr>
              <p:nvPr/>
            </p:nvSpPr>
            <p:spPr bwMode="auto">
              <a:xfrm rot="-5400000">
                <a:off x="718" y="3318"/>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9439" name="Rectangle 643"/>
              <p:cNvSpPr>
                <a:spLocks noChangeArrowheads="1"/>
              </p:cNvSpPr>
              <p:nvPr/>
            </p:nvSpPr>
            <p:spPr bwMode="auto">
              <a:xfrm rot="-5400000">
                <a:off x="737" y="3272"/>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9440" name="Rectangle 644"/>
              <p:cNvSpPr>
                <a:spLocks noChangeArrowheads="1"/>
              </p:cNvSpPr>
              <p:nvPr/>
            </p:nvSpPr>
            <p:spPr bwMode="auto">
              <a:xfrm rot="-5400000">
                <a:off x="723" y="3226"/>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9441" name="Rectangle 645"/>
              <p:cNvSpPr>
                <a:spLocks noChangeArrowheads="1"/>
              </p:cNvSpPr>
              <p:nvPr/>
            </p:nvSpPr>
            <p:spPr bwMode="auto">
              <a:xfrm rot="-5400000">
                <a:off x="726" y="3180"/>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9442" name="Rectangle 646"/>
              <p:cNvSpPr>
                <a:spLocks noChangeArrowheads="1"/>
              </p:cNvSpPr>
              <p:nvPr/>
            </p:nvSpPr>
            <p:spPr bwMode="auto">
              <a:xfrm rot="-5400000">
                <a:off x="734" y="3140"/>
                <a:ext cx="76"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9443" name="Rectangle 647"/>
              <p:cNvSpPr>
                <a:spLocks noChangeArrowheads="1"/>
              </p:cNvSpPr>
              <p:nvPr/>
            </p:nvSpPr>
            <p:spPr bwMode="auto">
              <a:xfrm rot="-5400000">
                <a:off x="726" y="3100"/>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9444" name="Line 648"/>
              <p:cNvSpPr>
                <a:spLocks noChangeShapeType="1"/>
              </p:cNvSpPr>
              <p:nvPr/>
            </p:nvSpPr>
            <p:spPr bwMode="auto">
              <a:xfrm>
                <a:off x="759" y="2498"/>
                <a:ext cx="1" cy="511"/>
              </a:xfrm>
              <a:prstGeom prst="line">
                <a:avLst/>
              </a:prstGeom>
              <a:noFill/>
              <a:ln w="0">
                <a:solidFill>
                  <a:srgbClr val="000000"/>
                </a:solidFill>
                <a:round/>
                <a:headEnd/>
                <a:tailEnd/>
              </a:ln>
            </p:spPr>
            <p:txBody>
              <a:bodyPr/>
              <a:lstStyle/>
              <a:p>
                <a:endParaRPr lang="en-US"/>
              </a:p>
            </p:txBody>
          </p:sp>
          <p:sp>
            <p:nvSpPr>
              <p:cNvPr id="59445" name="Freeform 649"/>
              <p:cNvSpPr>
                <a:spLocks/>
              </p:cNvSpPr>
              <p:nvPr/>
            </p:nvSpPr>
            <p:spPr bwMode="auto">
              <a:xfrm>
                <a:off x="738" y="2498"/>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9446" name="Freeform 650"/>
              <p:cNvSpPr>
                <a:spLocks/>
              </p:cNvSpPr>
              <p:nvPr/>
            </p:nvSpPr>
            <p:spPr bwMode="auto">
              <a:xfrm>
                <a:off x="738" y="2966"/>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9447" name="Line 651"/>
              <p:cNvSpPr>
                <a:spLocks noChangeShapeType="1"/>
              </p:cNvSpPr>
              <p:nvPr/>
            </p:nvSpPr>
            <p:spPr bwMode="auto">
              <a:xfrm>
                <a:off x="1976" y="3579"/>
                <a:ext cx="1" cy="511"/>
              </a:xfrm>
              <a:prstGeom prst="line">
                <a:avLst/>
              </a:prstGeom>
              <a:noFill/>
              <a:ln w="0">
                <a:solidFill>
                  <a:srgbClr val="000000"/>
                </a:solidFill>
                <a:round/>
                <a:headEnd/>
                <a:tailEnd/>
              </a:ln>
            </p:spPr>
            <p:txBody>
              <a:bodyPr/>
              <a:lstStyle/>
              <a:p>
                <a:endParaRPr lang="en-US"/>
              </a:p>
            </p:txBody>
          </p:sp>
          <p:sp>
            <p:nvSpPr>
              <p:cNvPr id="59448" name="Freeform 652"/>
              <p:cNvSpPr>
                <a:spLocks/>
              </p:cNvSpPr>
              <p:nvPr/>
            </p:nvSpPr>
            <p:spPr bwMode="auto">
              <a:xfrm>
                <a:off x="1955"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9449" name="Freeform 653"/>
              <p:cNvSpPr>
                <a:spLocks/>
              </p:cNvSpPr>
              <p:nvPr/>
            </p:nvSpPr>
            <p:spPr bwMode="auto">
              <a:xfrm>
                <a:off x="1955"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9450" name="Line 654"/>
              <p:cNvSpPr>
                <a:spLocks noChangeShapeType="1"/>
              </p:cNvSpPr>
              <p:nvPr/>
            </p:nvSpPr>
            <p:spPr bwMode="auto">
              <a:xfrm>
                <a:off x="1777" y="3579"/>
                <a:ext cx="1" cy="511"/>
              </a:xfrm>
              <a:prstGeom prst="line">
                <a:avLst/>
              </a:prstGeom>
              <a:noFill/>
              <a:ln w="0">
                <a:solidFill>
                  <a:srgbClr val="000000"/>
                </a:solidFill>
                <a:round/>
                <a:headEnd/>
                <a:tailEnd/>
              </a:ln>
            </p:spPr>
            <p:txBody>
              <a:bodyPr/>
              <a:lstStyle/>
              <a:p>
                <a:endParaRPr lang="en-US"/>
              </a:p>
            </p:txBody>
          </p:sp>
          <p:sp>
            <p:nvSpPr>
              <p:cNvPr id="59451" name="Freeform 655"/>
              <p:cNvSpPr>
                <a:spLocks/>
              </p:cNvSpPr>
              <p:nvPr/>
            </p:nvSpPr>
            <p:spPr bwMode="auto">
              <a:xfrm>
                <a:off x="1756"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9452" name="Freeform 656"/>
              <p:cNvSpPr>
                <a:spLocks/>
              </p:cNvSpPr>
              <p:nvPr/>
            </p:nvSpPr>
            <p:spPr bwMode="auto">
              <a:xfrm>
                <a:off x="1756"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9453" name="Line 657"/>
              <p:cNvSpPr>
                <a:spLocks noChangeShapeType="1"/>
              </p:cNvSpPr>
              <p:nvPr/>
            </p:nvSpPr>
            <p:spPr bwMode="auto">
              <a:xfrm>
                <a:off x="1573" y="3579"/>
                <a:ext cx="1" cy="511"/>
              </a:xfrm>
              <a:prstGeom prst="line">
                <a:avLst/>
              </a:prstGeom>
              <a:noFill/>
              <a:ln w="0">
                <a:solidFill>
                  <a:srgbClr val="000000"/>
                </a:solidFill>
                <a:round/>
                <a:headEnd/>
                <a:tailEnd/>
              </a:ln>
            </p:spPr>
            <p:txBody>
              <a:bodyPr/>
              <a:lstStyle/>
              <a:p>
                <a:endParaRPr lang="en-US"/>
              </a:p>
            </p:txBody>
          </p:sp>
          <p:sp>
            <p:nvSpPr>
              <p:cNvPr id="59454" name="Freeform 658"/>
              <p:cNvSpPr>
                <a:spLocks/>
              </p:cNvSpPr>
              <p:nvPr/>
            </p:nvSpPr>
            <p:spPr bwMode="auto">
              <a:xfrm>
                <a:off x="1551"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9455" name="Freeform 659"/>
              <p:cNvSpPr>
                <a:spLocks/>
              </p:cNvSpPr>
              <p:nvPr/>
            </p:nvSpPr>
            <p:spPr bwMode="auto">
              <a:xfrm>
                <a:off x="1551"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9456" name="Line 660"/>
              <p:cNvSpPr>
                <a:spLocks noChangeShapeType="1"/>
              </p:cNvSpPr>
              <p:nvPr/>
            </p:nvSpPr>
            <p:spPr bwMode="auto">
              <a:xfrm>
                <a:off x="1373" y="3579"/>
                <a:ext cx="1" cy="511"/>
              </a:xfrm>
              <a:prstGeom prst="line">
                <a:avLst/>
              </a:prstGeom>
              <a:noFill/>
              <a:ln w="0">
                <a:solidFill>
                  <a:srgbClr val="000000"/>
                </a:solidFill>
                <a:round/>
                <a:headEnd/>
                <a:tailEnd/>
              </a:ln>
            </p:spPr>
            <p:txBody>
              <a:bodyPr/>
              <a:lstStyle/>
              <a:p>
                <a:endParaRPr lang="en-US"/>
              </a:p>
            </p:txBody>
          </p:sp>
          <p:sp>
            <p:nvSpPr>
              <p:cNvPr id="59457" name="Freeform 661"/>
              <p:cNvSpPr>
                <a:spLocks/>
              </p:cNvSpPr>
              <p:nvPr/>
            </p:nvSpPr>
            <p:spPr bwMode="auto">
              <a:xfrm>
                <a:off x="1352"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9458" name="Freeform 662"/>
              <p:cNvSpPr>
                <a:spLocks/>
              </p:cNvSpPr>
              <p:nvPr/>
            </p:nvSpPr>
            <p:spPr bwMode="auto">
              <a:xfrm>
                <a:off x="1352"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9459" name="Line 663"/>
              <p:cNvSpPr>
                <a:spLocks noChangeShapeType="1"/>
              </p:cNvSpPr>
              <p:nvPr/>
            </p:nvSpPr>
            <p:spPr bwMode="auto">
              <a:xfrm>
                <a:off x="1169" y="3579"/>
                <a:ext cx="1" cy="511"/>
              </a:xfrm>
              <a:prstGeom prst="line">
                <a:avLst/>
              </a:prstGeom>
              <a:noFill/>
              <a:ln w="0">
                <a:solidFill>
                  <a:srgbClr val="000000"/>
                </a:solidFill>
                <a:round/>
                <a:headEnd/>
                <a:tailEnd/>
              </a:ln>
            </p:spPr>
            <p:txBody>
              <a:bodyPr/>
              <a:lstStyle/>
              <a:p>
                <a:endParaRPr lang="en-US"/>
              </a:p>
            </p:txBody>
          </p:sp>
          <p:sp>
            <p:nvSpPr>
              <p:cNvPr id="59460" name="Freeform 664"/>
              <p:cNvSpPr>
                <a:spLocks/>
              </p:cNvSpPr>
              <p:nvPr/>
            </p:nvSpPr>
            <p:spPr bwMode="auto">
              <a:xfrm>
                <a:off x="1147"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9461" name="Freeform 665"/>
              <p:cNvSpPr>
                <a:spLocks/>
              </p:cNvSpPr>
              <p:nvPr/>
            </p:nvSpPr>
            <p:spPr bwMode="auto">
              <a:xfrm>
                <a:off x="1147"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9462" name="Line 666"/>
              <p:cNvSpPr>
                <a:spLocks noChangeShapeType="1"/>
              </p:cNvSpPr>
              <p:nvPr/>
            </p:nvSpPr>
            <p:spPr bwMode="auto">
              <a:xfrm>
                <a:off x="969" y="3579"/>
                <a:ext cx="1" cy="511"/>
              </a:xfrm>
              <a:prstGeom prst="line">
                <a:avLst/>
              </a:prstGeom>
              <a:noFill/>
              <a:ln w="0">
                <a:solidFill>
                  <a:srgbClr val="000000"/>
                </a:solidFill>
                <a:round/>
                <a:headEnd/>
                <a:tailEnd/>
              </a:ln>
            </p:spPr>
            <p:txBody>
              <a:bodyPr/>
              <a:lstStyle/>
              <a:p>
                <a:endParaRPr lang="en-US"/>
              </a:p>
            </p:txBody>
          </p:sp>
          <p:sp>
            <p:nvSpPr>
              <p:cNvPr id="59463" name="Freeform 667"/>
              <p:cNvSpPr>
                <a:spLocks/>
              </p:cNvSpPr>
              <p:nvPr/>
            </p:nvSpPr>
            <p:spPr bwMode="auto">
              <a:xfrm>
                <a:off x="948"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9464" name="Freeform 668"/>
              <p:cNvSpPr>
                <a:spLocks/>
              </p:cNvSpPr>
              <p:nvPr/>
            </p:nvSpPr>
            <p:spPr bwMode="auto">
              <a:xfrm>
                <a:off x="948"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9465" name="Line 669"/>
              <p:cNvSpPr>
                <a:spLocks noChangeShapeType="1"/>
              </p:cNvSpPr>
              <p:nvPr/>
            </p:nvSpPr>
            <p:spPr bwMode="auto">
              <a:xfrm>
                <a:off x="759" y="3579"/>
                <a:ext cx="1" cy="511"/>
              </a:xfrm>
              <a:prstGeom prst="line">
                <a:avLst/>
              </a:prstGeom>
              <a:noFill/>
              <a:ln w="0">
                <a:solidFill>
                  <a:srgbClr val="000000"/>
                </a:solidFill>
                <a:round/>
                <a:headEnd/>
                <a:tailEnd/>
              </a:ln>
            </p:spPr>
            <p:txBody>
              <a:bodyPr/>
              <a:lstStyle/>
              <a:p>
                <a:endParaRPr lang="en-US"/>
              </a:p>
            </p:txBody>
          </p:sp>
          <p:sp>
            <p:nvSpPr>
              <p:cNvPr id="59466" name="Freeform 670"/>
              <p:cNvSpPr>
                <a:spLocks/>
              </p:cNvSpPr>
              <p:nvPr/>
            </p:nvSpPr>
            <p:spPr bwMode="auto">
              <a:xfrm>
                <a:off x="738"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9467" name="Freeform 671"/>
              <p:cNvSpPr>
                <a:spLocks/>
              </p:cNvSpPr>
              <p:nvPr/>
            </p:nvSpPr>
            <p:spPr bwMode="auto">
              <a:xfrm>
                <a:off x="738"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9468" name="Rectangle 672"/>
              <p:cNvSpPr>
                <a:spLocks noChangeArrowheads="1"/>
              </p:cNvSpPr>
              <p:nvPr/>
            </p:nvSpPr>
            <p:spPr bwMode="auto">
              <a:xfrm>
                <a:off x="275" y="1880"/>
                <a:ext cx="425" cy="11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9469" name="Rectangle 673"/>
              <p:cNvSpPr>
                <a:spLocks noChangeArrowheads="1"/>
              </p:cNvSpPr>
              <p:nvPr/>
            </p:nvSpPr>
            <p:spPr bwMode="auto">
              <a:xfrm>
                <a:off x="258" y="1864"/>
                <a:ext cx="426" cy="107"/>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9470" name="Line 674"/>
              <p:cNvSpPr>
                <a:spLocks noChangeShapeType="1"/>
              </p:cNvSpPr>
              <p:nvPr/>
            </p:nvSpPr>
            <p:spPr bwMode="auto">
              <a:xfrm flipH="1">
                <a:off x="705" y="1923"/>
                <a:ext cx="184" cy="1"/>
              </a:xfrm>
              <a:prstGeom prst="line">
                <a:avLst/>
              </a:prstGeom>
              <a:noFill/>
              <a:ln w="0">
                <a:solidFill>
                  <a:srgbClr val="000000"/>
                </a:solidFill>
                <a:round/>
                <a:headEnd/>
                <a:tailEnd/>
              </a:ln>
            </p:spPr>
            <p:txBody>
              <a:bodyPr/>
              <a:lstStyle/>
              <a:p>
                <a:endParaRPr lang="en-US"/>
              </a:p>
            </p:txBody>
          </p:sp>
          <p:sp>
            <p:nvSpPr>
              <p:cNvPr id="59471" name="Freeform 675"/>
              <p:cNvSpPr>
                <a:spLocks/>
              </p:cNvSpPr>
              <p:nvPr/>
            </p:nvSpPr>
            <p:spPr bwMode="auto">
              <a:xfrm>
                <a:off x="845" y="1902"/>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59472" name="Freeform 676"/>
              <p:cNvSpPr>
                <a:spLocks/>
              </p:cNvSpPr>
              <p:nvPr/>
            </p:nvSpPr>
            <p:spPr bwMode="auto">
              <a:xfrm>
                <a:off x="705" y="1902"/>
                <a:ext cx="49" cy="43"/>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59473" name="Rectangle 677"/>
              <p:cNvSpPr>
                <a:spLocks noChangeArrowheads="1"/>
              </p:cNvSpPr>
              <p:nvPr/>
            </p:nvSpPr>
            <p:spPr bwMode="auto">
              <a:xfrm>
                <a:off x="679" y="1966"/>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9474" name="Rectangle 678"/>
              <p:cNvSpPr>
                <a:spLocks noChangeArrowheads="1"/>
              </p:cNvSpPr>
              <p:nvPr/>
            </p:nvSpPr>
            <p:spPr bwMode="auto">
              <a:xfrm>
                <a:off x="722" y="1987"/>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9475" name="Line 679"/>
              <p:cNvSpPr>
                <a:spLocks noChangeShapeType="1"/>
              </p:cNvSpPr>
              <p:nvPr/>
            </p:nvSpPr>
            <p:spPr bwMode="auto">
              <a:xfrm>
                <a:off x="16" y="1186"/>
                <a:ext cx="216" cy="1"/>
              </a:xfrm>
              <a:prstGeom prst="line">
                <a:avLst/>
              </a:prstGeom>
              <a:noFill/>
              <a:ln w="0">
                <a:solidFill>
                  <a:srgbClr val="000000"/>
                </a:solidFill>
                <a:round/>
                <a:headEnd/>
                <a:tailEnd/>
              </a:ln>
            </p:spPr>
            <p:txBody>
              <a:bodyPr/>
              <a:lstStyle/>
              <a:p>
                <a:endParaRPr lang="en-US"/>
              </a:p>
            </p:txBody>
          </p:sp>
          <p:sp>
            <p:nvSpPr>
              <p:cNvPr id="59476" name="Freeform 680"/>
              <p:cNvSpPr>
                <a:spLocks/>
              </p:cNvSpPr>
              <p:nvPr/>
            </p:nvSpPr>
            <p:spPr bwMode="auto">
              <a:xfrm>
                <a:off x="16" y="1165"/>
                <a:ext cx="43" cy="48"/>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59477" name="Freeform 681"/>
              <p:cNvSpPr>
                <a:spLocks/>
              </p:cNvSpPr>
              <p:nvPr/>
            </p:nvSpPr>
            <p:spPr bwMode="auto">
              <a:xfrm>
                <a:off x="188" y="1165"/>
                <a:ext cx="44" cy="48"/>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59478" name="Line 682"/>
              <p:cNvSpPr>
                <a:spLocks noChangeShapeType="1"/>
              </p:cNvSpPr>
              <p:nvPr/>
            </p:nvSpPr>
            <p:spPr bwMode="auto">
              <a:xfrm>
                <a:off x="16" y="810"/>
                <a:ext cx="291" cy="1"/>
              </a:xfrm>
              <a:prstGeom prst="line">
                <a:avLst/>
              </a:prstGeom>
              <a:noFill/>
              <a:ln w="0">
                <a:solidFill>
                  <a:srgbClr val="000000"/>
                </a:solidFill>
                <a:round/>
                <a:headEnd/>
                <a:tailEnd/>
              </a:ln>
            </p:spPr>
            <p:txBody>
              <a:bodyPr/>
              <a:lstStyle/>
              <a:p>
                <a:endParaRPr lang="en-US"/>
              </a:p>
            </p:txBody>
          </p:sp>
          <p:sp>
            <p:nvSpPr>
              <p:cNvPr id="59479" name="Freeform 683"/>
              <p:cNvSpPr>
                <a:spLocks/>
              </p:cNvSpPr>
              <p:nvPr/>
            </p:nvSpPr>
            <p:spPr bwMode="auto">
              <a:xfrm>
                <a:off x="16" y="789"/>
                <a:ext cx="43" cy="43"/>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59480" name="Freeform 684"/>
              <p:cNvSpPr>
                <a:spLocks/>
              </p:cNvSpPr>
              <p:nvPr/>
            </p:nvSpPr>
            <p:spPr bwMode="auto">
              <a:xfrm>
                <a:off x="264" y="78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9481" name="Rectangle 685"/>
              <p:cNvSpPr>
                <a:spLocks noChangeArrowheads="1"/>
              </p:cNvSpPr>
              <p:nvPr/>
            </p:nvSpPr>
            <p:spPr bwMode="auto">
              <a:xfrm>
                <a:off x="2170" y="3020"/>
                <a:ext cx="1293" cy="887"/>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9482" name="Line 686"/>
              <p:cNvSpPr>
                <a:spLocks noChangeShapeType="1"/>
              </p:cNvSpPr>
              <p:nvPr/>
            </p:nvSpPr>
            <p:spPr bwMode="auto">
              <a:xfrm flipH="1">
                <a:off x="2456" y="3391"/>
                <a:ext cx="156" cy="1"/>
              </a:xfrm>
              <a:prstGeom prst="line">
                <a:avLst/>
              </a:prstGeom>
              <a:noFill/>
              <a:ln w="0">
                <a:solidFill>
                  <a:srgbClr val="000000"/>
                </a:solidFill>
                <a:round/>
                <a:headEnd/>
                <a:tailEnd/>
              </a:ln>
            </p:spPr>
            <p:txBody>
              <a:bodyPr/>
              <a:lstStyle/>
              <a:p>
                <a:endParaRPr lang="en-US"/>
              </a:p>
            </p:txBody>
          </p:sp>
          <p:sp>
            <p:nvSpPr>
              <p:cNvPr id="59483" name="Freeform 687"/>
              <p:cNvSpPr>
                <a:spLocks/>
              </p:cNvSpPr>
              <p:nvPr/>
            </p:nvSpPr>
            <p:spPr bwMode="auto">
              <a:xfrm>
                <a:off x="2569" y="3369"/>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9484" name="Freeform 688"/>
              <p:cNvSpPr>
                <a:spLocks/>
              </p:cNvSpPr>
              <p:nvPr/>
            </p:nvSpPr>
            <p:spPr bwMode="auto">
              <a:xfrm>
                <a:off x="2456" y="3369"/>
                <a:ext cx="48" cy="43"/>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59485" name="Rectangle 689"/>
              <p:cNvSpPr>
                <a:spLocks noChangeArrowheads="1"/>
              </p:cNvSpPr>
              <p:nvPr/>
            </p:nvSpPr>
            <p:spPr bwMode="auto">
              <a:xfrm>
                <a:off x="2585" y="3762"/>
                <a:ext cx="760"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59486" name="Rectangle 690"/>
              <p:cNvSpPr>
                <a:spLocks noChangeArrowheads="1"/>
              </p:cNvSpPr>
              <p:nvPr/>
            </p:nvSpPr>
            <p:spPr bwMode="auto">
              <a:xfrm>
                <a:off x="2623" y="3176"/>
                <a:ext cx="161" cy="41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9487" name="Rectangle 691"/>
              <p:cNvSpPr>
                <a:spLocks noChangeArrowheads="1"/>
              </p:cNvSpPr>
              <p:nvPr/>
            </p:nvSpPr>
            <p:spPr bwMode="auto">
              <a:xfrm>
                <a:off x="2623" y="3176"/>
                <a:ext cx="161" cy="4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9488" name="Rectangle 692"/>
              <p:cNvSpPr>
                <a:spLocks noChangeArrowheads="1"/>
              </p:cNvSpPr>
              <p:nvPr/>
            </p:nvSpPr>
            <p:spPr bwMode="auto">
              <a:xfrm rot="-5400000">
                <a:off x="2659" y="3405"/>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9489" name="Rectangle 693"/>
              <p:cNvSpPr>
                <a:spLocks noChangeArrowheads="1"/>
              </p:cNvSpPr>
              <p:nvPr/>
            </p:nvSpPr>
            <p:spPr bwMode="auto">
              <a:xfrm rot="-5400000">
                <a:off x="2654" y="3346"/>
                <a:ext cx="1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9490" name="Rectangle 694"/>
              <p:cNvSpPr>
                <a:spLocks noChangeArrowheads="1"/>
              </p:cNvSpPr>
              <p:nvPr/>
            </p:nvSpPr>
            <p:spPr bwMode="auto">
              <a:xfrm rot="-5400000">
                <a:off x="2678" y="3305"/>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9491" name="Rectangle 695"/>
              <p:cNvSpPr>
                <a:spLocks noChangeArrowheads="1"/>
              </p:cNvSpPr>
              <p:nvPr/>
            </p:nvSpPr>
            <p:spPr bwMode="auto">
              <a:xfrm rot="-5400000">
                <a:off x="2676" y="3282"/>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9492" name="Rectangle 696"/>
              <p:cNvSpPr>
                <a:spLocks noChangeArrowheads="1"/>
              </p:cNvSpPr>
              <p:nvPr/>
            </p:nvSpPr>
            <p:spPr bwMode="auto">
              <a:xfrm rot="-5400000">
                <a:off x="2665" y="3244"/>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9493" name="Rectangle 697"/>
              <p:cNvSpPr>
                <a:spLocks noChangeArrowheads="1"/>
              </p:cNvSpPr>
              <p:nvPr/>
            </p:nvSpPr>
            <p:spPr bwMode="auto">
              <a:xfrm rot="-5400000">
                <a:off x="2662" y="3193"/>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9494" name="Rectangle 698"/>
              <p:cNvSpPr>
                <a:spLocks noChangeArrowheads="1"/>
              </p:cNvSpPr>
              <p:nvPr/>
            </p:nvSpPr>
            <p:spPr bwMode="auto">
              <a:xfrm>
                <a:off x="2240" y="3090"/>
                <a:ext cx="210" cy="41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9495" name="Rectangle 699"/>
              <p:cNvSpPr>
                <a:spLocks noChangeArrowheads="1"/>
              </p:cNvSpPr>
              <p:nvPr/>
            </p:nvSpPr>
            <p:spPr bwMode="auto">
              <a:xfrm rot="-5400000">
                <a:off x="2255" y="3356"/>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9496" name="Rectangle 700"/>
              <p:cNvSpPr>
                <a:spLocks noChangeArrowheads="1"/>
              </p:cNvSpPr>
              <p:nvPr/>
            </p:nvSpPr>
            <p:spPr bwMode="auto">
              <a:xfrm rot="-5400000">
                <a:off x="2272" y="3314"/>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9497" name="Rectangle 701"/>
              <p:cNvSpPr>
                <a:spLocks noChangeArrowheads="1"/>
              </p:cNvSpPr>
              <p:nvPr/>
            </p:nvSpPr>
            <p:spPr bwMode="auto">
              <a:xfrm rot="-5400000">
                <a:off x="2258" y="3273"/>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9498" name="Rectangle 702"/>
              <p:cNvSpPr>
                <a:spLocks noChangeArrowheads="1"/>
              </p:cNvSpPr>
              <p:nvPr/>
            </p:nvSpPr>
            <p:spPr bwMode="auto">
              <a:xfrm rot="-5400000">
                <a:off x="2261" y="3228"/>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9499" name="Rectangle 703"/>
              <p:cNvSpPr>
                <a:spLocks noChangeArrowheads="1"/>
              </p:cNvSpPr>
              <p:nvPr/>
            </p:nvSpPr>
            <p:spPr bwMode="auto">
              <a:xfrm rot="-5400000">
                <a:off x="2269" y="3187"/>
                <a:ext cx="76"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9500" name="Rectangle 704"/>
              <p:cNvSpPr>
                <a:spLocks noChangeArrowheads="1"/>
              </p:cNvSpPr>
              <p:nvPr/>
            </p:nvSpPr>
            <p:spPr bwMode="auto">
              <a:xfrm rot="-5400000">
                <a:off x="2258" y="3144"/>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59501" name="Rectangle 705"/>
              <p:cNvSpPr>
                <a:spLocks noChangeArrowheads="1"/>
              </p:cNvSpPr>
              <p:nvPr/>
            </p:nvSpPr>
            <p:spPr bwMode="auto">
              <a:xfrm rot="-5400000">
                <a:off x="2261" y="3099"/>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9502" name="Rectangle 706"/>
              <p:cNvSpPr>
                <a:spLocks noChangeArrowheads="1"/>
              </p:cNvSpPr>
              <p:nvPr/>
            </p:nvSpPr>
            <p:spPr bwMode="auto">
              <a:xfrm rot="-5400000">
                <a:off x="2272" y="3061"/>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9503" name="Rectangle 707"/>
              <p:cNvSpPr>
                <a:spLocks noChangeArrowheads="1"/>
              </p:cNvSpPr>
              <p:nvPr/>
            </p:nvSpPr>
            <p:spPr bwMode="auto">
              <a:xfrm rot="-5400000">
                <a:off x="2347" y="3319"/>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9504" name="Rectangle 708"/>
              <p:cNvSpPr>
                <a:spLocks noChangeArrowheads="1"/>
              </p:cNvSpPr>
              <p:nvPr/>
            </p:nvSpPr>
            <p:spPr bwMode="auto">
              <a:xfrm rot="-5400000">
                <a:off x="2342" y="3260"/>
                <a:ext cx="1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9505" name="Rectangle 709"/>
              <p:cNvSpPr>
                <a:spLocks noChangeArrowheads="1"/>
              </p:cNvSpPr>
              <p:nvPr/>
            </p:nvSpPr>
            <p:spPr bwMode="auto">
              <a:xfrm rot="-5400000">
                <a:off x="2366" y="3219"/>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9506" name="Rectangle 710"/>
              <p:cNvSpPr>
                <a:spLocks noChangeArrowheads="1"/>
              </p:cNvSpPr>
              <p:nvPr/>
            </p:nvSpPr>
            <p:spPr bwMode="auto">
              <a:xfrm rot="-5400000">
                <a:off x="2364" y="3196"/>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9507" name="Rectangle 711"/>
              <p:cNvSpPr>
                <a:spLocks noChangeArrowheads="1"/>
              </p:cNvSpPr>
              <p:nvPr/>
            </p:nvSpPr>
            <p:spPr bwMode="auto">
              <a:xfrm rot="-5400000">
                <a:off x="2353" y="3158"/>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9508" name="Rectangle 712"/>
              <p:cNvSpPr>
                <a:spLocks noChangeArrowheads="1"/>
              </p:cNvSpPr>
              <p:nvPr/>
            </p:nvSpPr>
            <p:spPr bwMode="auto">
              <a:xfrm rot="-5400000">
                <a:off x="2350" y="3107"/>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9509" name="Rectangle 713"/>
              <p:cNvSpPr>
                <a:spLocks noChangeArrowheads="1"/>
              </p:cNvSpPr>
              <p:nvPr/>
            </p:nvSpPr>
            <p:spPr bwMode="auto">
              <a:xfrm>
                <a:off x="2246" y="3622"/>
                <a:ext cx="204" cy="21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9510" name="Rectangle 714"/>
              <p:cNvSpPr>
                <a:spLocks noChangeArrowheads="1"/>
              </p:cNvSpPr>
              <p:nvPr/>
            </p:nvSpPr>
            <p:spPr bwMode="auto">
              <a:xfrm>
                <a:off x="2246" y="3622"/>
                <a:ext cx="204" cy="21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9511" name="Rectangle 715"/>
              <p:cNvSpPr>
                <a:spLocks noChangeArrowheads="1"/>
              </p:cNvSpPr>
              <p:nvPr/>
            </p:nvSpPr>
            <p:spPr bwMode="auto">
              <a:xfrm rot="-5400000">
                <a:off x="2280" y="3726"/>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9512" name="Rectangle 716"/>
              <p:cNvSpPr>
                <a:spLocks noChangeArrowheads="1"/>
              </p:cNvSpPr>
              <p:nvPr/>
            </p:nvSpPr>
            <p:spPr bwMode="auto">
              <a:xfrm rot="-5400000">
                <a:off x="2277" y="3680"/>
                <a:ext cx="8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59513" name="Rectangle 717"/>
              <p:cNvSpPr>
                <a:spLocks noChangeArrowheads="1"/>
              </p:cNvSpPr>
              <p:nvPr/>
            </p:nvSpPr>
            <p:spPr bwMode="auto">
              <a:xfrm rot="-5400000">
                <a:off x="2275" y="3629"/>
                <a:ext cx="92"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59514" name="Rectangle 718"/>
              <p:cNvSpPr>
                <a:spLocks noChangeArrowheads="1"/>
              </p:cNvSpPr>
              <p:nvPr/>
            </p:nvSpPr>
            <p:spPr bwMode="auto">
              <a:xfrm rot="-5400000">
                <a:off x="2294" y="3594"/>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9515" name="Rectangle 719"/>
              <p:cNvSpPr>
                <a:spLocks noChangeArrowheads="1"/>
              </p:cNvSpPr>
              <p:nvPr/>
            </p:nvSpPr>
            <p:spPr bwMode="auto">
              <a:xfrm rot="-5400000">
                <a:off x="2294" y="3572"/>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9516" name="Rectangle 720"/>
              <p:cNvSpPr>
                <a:spLocks noChangeArrowheads="1"/>
              </p:cNvSpPr>
              <p:nvPr/>
            </p:nvSpPr>
            <p:spPr bwMode="auto">
              <a:xfrm rot="-5400000">
                <a:off x="2360" y="3645"/>
                <a:ext cx="73" cy="7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59517" name="Rectangle 721"/>
              <p:cNvSpPr>
                <a:spLocks noChangeArrowheads="1"/>
              </p:cNvSpPr>
              <p:nvPr/>
            </p:nvSpPr>
            <p:spPr bwMode="auto">
              <a:xfrm rot="-5400000">
                <a:off x="2385" y="3627"/>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9518" name="Line 722"/>
              <p:cNvSpPr>
                <a:spLocks noChangeShapeType="1"/>
              </p:cNvSpPr>
              <p:nvPr/>
            </p:nvSpPr>
            <p:spPr bwMode="auto">
              <a:xfrm>
                <a:off x="2343" y="3515"/>
                <a:ext cx="1" cy="96"/>
              </a:xfrm>
              <a:prstGeom prst="line">
                <a:avLst/>
              </a:prstGeom>
              <a:noFill/>
              <a:ln w="0">
                <a:solidFill>
                  <a:srgbClr val="000000"/>
                </a:solidFill>
                <a:round/>
                <a:headEnd/>
                <a:tailEnd/>
              </a:ln>
            </p:spPr>
            <p:txBody>
              <a:bodyPr/>
              <a:lstStyle/>
              <a:p>
                <a:endParaRPr lang="en-US"/>
              </a:p>
            </p:txBody>
          </p:sp>
          <p:sp>
            <p:nvSpPr>
              <p:cNvPr id="59519" name="Freeform 723"/>
              <p:cNvSpPr>
                <a:spLocks/>
              </p:cNvSpPr>
              <p:nvPr/>
            </p:nvSpPr>
            <p:spPr bwMode="auto">
              <a:xfrm>
                <a:off x="2321" y="3515"/>
                <a:ext cx="38" cy="37"/>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59520" name="Freeform 724"/>
              <p:cNvSpPr>
                <a:spLocks/>
              </p:cNvSpPr>
              <p:nvPr/>
            </p:nvSpPr>
            <p:spPr bwMode="auto">
              <a:xfrm>
                <a:off x="2321" y="3579"/>
                <a:ext cx="38" cy="32"/>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59521" name="Rectangle 725"/>
              <p:cNvSpPr>
                <a:spLocks noChangeArrowheads="1"/>
              </p:cNvSpPr>
              <p:nvPr/>
            </p:nvSpPr>
            <p:spPr bwMode="auto">
              <a:xfrm>
                <a:off x="2978" y="3407"/>
                <a:ext cx="420" cy="19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9522" name="Rectangle 726"/>
              <p:cNvSpPr>
                <a:spLocks noChangeArrowheads="1"/>
              </p:cNvSpPr>
              <p:nvPr/>
            </p:nvSpPr>
            <p:spPr bwMode="auto">
              <a:xfrm>
                <a:off x="3086" y="3433"/>
                <a:ext cx="259"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59523" name="Rectangle 727"/>
              <p:cNvSpPr>
                <a:spLocks noChangeArrowheads="1"/>
              </p:cNvSpPr>
              <p:nvPr/>
            </p:nvSpPr>
            <p:spPr bwMode="auto">
              <a:xfrm>
                <a:off x="3016" y="3498"/>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9524" name="Line 728"/>
              <p:cNvSpPr>
                <a:spLocks noChangeShapeType="1"/>
              </p:cNvSpPr>
              <p:nvPr/>
            </p:nvSpPr>
            <p:spPr bwMode="auto">
              <a:xfrm flipH="1">
                <a:off x="2795" y="3504"/>
                <a:ext cx="172" cy="1"/>
              </a:xfrm>
              <a:prstGeom prst="line">
                <a:avLst/>
              </a:prstGeom>
              <a:noFill/>
              <a:ln w="0">
                <a:solidFill>
                  <a:srgbClr val="000000"/>
                </a:solidFill>
                <a:round/>
                <a:headEnd/>
                <a:tailEnd/>
              </a:ln>
            </p:spPr>
            <p:txBody>
              <a:bodyPr/>
              <a:lstStyle/>
              <a:p>
                <a:endParaRPr lang="en-US"/>
              </a:p>
            </p:txBody>
          </p:sp>
          <p:sp>
            <p:nvSpPr>
              <p:cNvPr id="59525" name="Freeform 729"/>
              <p:cNvSpPr>
                <a:spLocks/>
              </p:cNvSpPr>
              <p:nvPr/>
            </p:nvSpPr>
            <p:spPr bwMode="auto">
              <a:xfrm>
                <a:off x="2924" y="3482"/>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9526" name="Freeform 730"/>
              <p:cNvSpPr>
                <a:spLocks/>
              </p:cNvSpPr>
              <p:nvPr/>
            </p:nvSpPr>
            <p:spPr bwMode="auto">
              <a:xfrm>
                <a:off x="2795" y="3482"/>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9527" name="Line 731"/>
              <p:cNvSpPr>
                <a:spLocks noChangeShapeType="1"/>
              </p:cNvSpPr>
              <p:nvPr/>
            </p:nvSpPr>
            <p:spPr bwMode="auto">
              <a:xfrm flipH="1">
                <a:off x="2795" y="3273"/>
                <a:ext cx="178" cy="1"/>
              </a:xfrm>
              <a:prstGeom prst="line">
                <a:avLst/>
              </a:prstGeom>
              <a:noFill/>
              <a:ln w="0">
                <a:solidFill>
                  <a:srgbClr val="000000"/>
                </a:solidFill>
                <a:round/>
                <a:headEnd/>
                <a:tailEnd/>
              </a:ln>
            </p:spPr>
            <p:txBody>
              <a:bodyPr/>
              <a:lstStyle/>
              <a:p>
                <a:endParaRPr lang="en-US"/>
              </a:p>
            </p:txBody>
          </p:sp>
          <p:sp>
            <p:nvSpPr>
              <p:cNvPr id="59528" name="Freeform 732"/>
              <p:cNvSpPr>
                <a:spLocks/>
              </p:cNvSpPr>
              <p:nvPr/>
            </p:nvSpPr>
            <p:spPr bwMode="auto">
              <a:xfrm>
                <a:off x="2924" y="3251"/>
                <a:ext cx="49" cy="43"/>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59529" name="Freeform 733"/>
              <p:cNvSpPr>
                <a:spLocks/>
              </p:cNvSpPr>
              <p:nvPr/>
            </p:nvSpPr>
            <p:spPr bwMode="auto">
              <a:xfrm>
                <a:off x="2795" y="3251"/>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9530" name="Line 734"/>
              <p:cNvSpPr>
                <a:spLocks noChangeShapeType="1"/>
              </p:cNvSpPr>
              <p:nvPr/>
            </p:nvSpPr>
            <p:spPr bwMode="auto">
              <a:xfrm>
                <a:off x="2703" y="2934"/>
                <a:ext cx="1" cy="237"/>
              </a:xfrm>
              <a:prstGeom prst="line">
                <a:avLst/>
              </a:prstGeom>
              <a:noFill/>
              <a:ln w="0">
                <a:solidFill>
                  <a:srgbClr val="000000"/>
                </a:solidFill>
                <a:round/>
                <a:headEnd/>
                <a:tailEnd/>
              </a:ln>
            </p:spPr>
            <p:txBody>
              <a:bodyPr/>
              <a:lstStyle/>
              <a:p>
                <a:endParaRPr lang="en-US"/>
              </a:p>
            </p:txBody>
          </p:sp>
          <p:sp>
            <p:nvSpPr>
              <p:cNvPr id="59531" name="Freeform 735"/>
              <p:cNvSpPr>
                <a:spLocks/>
              </p:cNvSpPr>
              <p:nvPr/>
            </p:nvSpPr>
            <p:spPr bwMode="auto">
              <a:xfrm>
                <a:off x="2682" y="2934"/>
                <a:ext cx="43" cy="48"/>
              </a:xfrm>
              <a:custGeom>
                <a:avLst/>
                <a:gdLst>
                  <a:gd name="T0" fmla="*/ 21 w 43"/>
                  <a:gd name="T1" fmla="*/ 0 h 48"/>
                  <a:gd name="T2" fmla="*/ 43 w 43"/>
                  <a:gd name="T3" fmla="*/ 48 h 48"/>
                  <a:gd name="T4" fmla="*/ 0 w 43"/>
                  <a:gd name="T5" fmla="*/ 48 h 48"/>
                  <a:gd name="T6" fmla="*/ 21 w 43"/>
                  <a:gd name="T7" fmla="*/ 0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21" y="0"/>
                    </a:moveTo>
                    <a:lnTo>
                      <a:pt x="43" y="48"/>
                    </a:lnTo>
                    <a:lnTo>
                      <a:pt x="0" y="48"/>
                    </a:lnTo>
                    <a:lnTo>
                      <a:pt x="21" y="0"/>
                    </a:lnTo>
                    <a:close/>
                  </a:path>
                </a:pathLst>
              </a:custGeom>
              <a:solidFill>
                <a:srgbClr val="000000"/>
              </a:solidFill>
              <a:ln w="9525">
                <a:noFill/>
                <a:round/>
                <a:headEnd/>
                <a:tailEnd/>
              </a:ln>
            </p:spPr>
            <p:txBody>
              <a:bodyPr/>
              <a:lstStyle/>
              <a:p>
                <a:endParaRPr lang="en-US"/>
              </a:p>
            </p:txBody>
          </p:sp>
          <p:sp>
            <p:nvSpPr>
              <p:cNvPr id="59532" name="Freeform 736"/>
              <p:cNvSpPr>
                <a:spLocks/>
              </p:cNvSpPr>
              <p:nvPr/>
            </p:nvSpPr>
            <p:spPr bwMode="auto">
              <a:xfrm>
                <a:off x="2682" y="3128"/>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9533" name="Line 737"/>
              <p:cNvSpPr>
                <a:spLocks noChangeShapeType="1"/>
              </p:cNvSpPr>
              <p:nvPr/>
            </p:nvSpPr>
            <p:spPr bwMode="auto">
              <a:xfrm flipV="1">
                <a:off x="2348" y="3848"/>
                <a:ext cx="1" cy="242"/>
              </a:xfrm>
              <a:prstGeom prst="line">
                <a:avLst/>
              </a:prstGeom>
              <a:noFill/>
              <a:ln w="0">
                <a:solidFill>
                  <a:srgbClr val="000000"/>
                </a:solidFill>
                <a:round/>
                <a:headEnd/>
                <a:tailEnd/>
              </a:ln>
            </p:spPr>
            <p:txBody>
              <a:bodyPr/>
              <a:lstStyle/>
              <a:p>
                <a:endParaRPr lang="en-US"/>
              </a:p>
            </p:txBody>
          </p:sp>
          <p:sp>
            <p:nvSpPr>
              <p:cNvPr id="59534" name="Freeform 738"/>
              <p:cNvSpPr>
                <a:spLocks/>
              </p:cNvSpPr>
              <p:nvPr/>
            </p:nvSpPr>
            <p:spPr bwMode="auto">
              <a:xfrm>
                <a:off x="2326" y="4047"/>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9535" name="Freeform 739"/>
              <p:cNvSpPr>
                <a:spLocks/>
              </p:cNvSpPr>
              <p:nvPr/>
            </p:nvSpPr>
            <p:spPr bwMode="auto">
              <a:xfrm>
                <a:off x="2326" y="3848"/>
                <a:ext cx="44" cy="48"/>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59536" name="Rectangle 740"/>
              <p:cNvSpPr>
                <a:spLocks noChangeArrowheads="1"/>
              </p:cNvSpPr>
              <p:nvPr/>
            </p:nvSpPr>
            <p:spPr bwMode="auto">
              <a:xfrm>
                <a:off x="2978" y="3171"/>
                <a:ext cx="420" cy="19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9537" name="Rectangle 741"/>
              <p:cNvSpPr>
                <a:spLocks noChangeArrowheads="1"/>
              </p:cNvSpPr>
              <p:nvPr/>
            </p:nvSpPr>
            <p:spPr bwMode="auto">
              <a:xfrm>
                <a:off x="3064" y="3197"/>
                <a:ext cx="30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59538" name="Rectangle 742"/>
              <p:cNvSpPr>
                <a:spLocks noChangeArrowheads="1"/>
              </p:cNvSpPr>
              <p:nvPr/>
            </p:nvSpPr>
            <p:spPr bwMode="auto">
              <a:xfrm>
                <a:off x="3016" y="3261"/>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9539" name="Rectangle 743"/>
              <p:cNvSpPr>
                <a:spLocks noChangeArrowheads="1"/>
              </p:cNvSpPr>
              <p:nvPr/>
            </p:nvSpPr>
            <p:spPr bwMode="auto">
              <a:xfrm>
                <a:off x="242" y="1842"/>
                <a:ext cx="426" cy="108"/>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9540" name="Rectangle 744"/>
              <p:cNvSpPr>
                <a:spLocks noChangeArrowheads="1"/>
              </p:cNvSpPr>
              <p:nvPr/>
            </p:nvSpPr>
            <p:spPr bwMode="auto">
              <a:xfrm>
                <a:off x="399" y="1858"/>
                <a:ext cx="16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59541" name="Rectangle 745"/>
              <p:cNvSpPr>
                <a:spLocks noChangeArrowheads="1"/>
              </p:cNvSpPr>
              <p:nvPr/>
            </p:nvSpPr>
            <p:spPr bwMode="auto">
              <a:xfrm>
                <a:off x="275" y="2111"/>
                <a:ext cx="425" cy="11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9542" name="Rectangle 746"/>
              <p:cNvSpPr>
                <a:spLocks noChangeArrowheads="1"/>
              </p:cNvSpPr>
              <p:nvPr/>
            </p:nvSpPr>
            <p:spPr bwMode="auto">
              <a:xfrm>
                <a:off x="258" y="2090"/>
                <a:ext cx="426" cy="11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9543" name="Rectangle 747"/>
              <p:cNvSpPr>
                <a:spLocks noChangeArrowheads="1"/>
              </p:cNvSpPr>
              <p:nvPr/>
            </p:nvSpPr>
            <p:spPr bwMode="auto">
              <a:xfrm>
                <a:off x="242" y="2074"/>
                <a:ext cx="426" cy="107"/>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9544" name="Rectangle 748"/>
              <p:cNvSpPr>
                <a:spLocks noChangeArrowheads="1"/>
              </p:cNvSpPr>
              <p:nvPr/>
            </p:nvSpPr>
            <p:spPr bwMode="auto">
              <a:xfrm>
                <a:off x="361" y="2089"/>
                <a:ext cx="23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59545" name="Freeform 749"/>
              <p:cNvSpPr>
                <a:spLocks/>
              </p:cNvSpPr>
              <p:nvPr/>
            </p:nvSpPr>
            <p:spPr bwMode="auto">
              <a:xfrm>
                <a:off x="824" y="2117"/>
                <a:ext cx="65" cy="75"/>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59546" name="Freeform 750"/>
              <p:cNvSpPr>
                <a:spLocks/>
              </p:cNvSpPr>
              <p:nvPr/>
            </p:nvSpPr>
            <p:spPr bwMode="auto">
              <a:xfrm>
                <a:off x="829" y="2149"/>
                <a:ext cx="6" cy="11"/>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59547" name="Rectangle 751"/>
              <p:cNvSpPr>
                <a:spLocks noChangeArrowheads="1"/>
              </p:cNvSpPr>
              <p:nvPr/>
            </p:nvSpPr>
            <p:spPr bwMode="auto">
              <a:xfrm>
                <a:off x="770" y="2149"/>
                <a:ext cx="59" cy="1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548" name="Freeform 752"/>
              <p:cNvSpPr>
                <a:spLocks/>
              </p:cNvSpPr>
              <p:nvPr/>
            </p:nvSpPr>
            <p:spPr bwMode="auto">
              <a:xfrm>
                <a:off x="711" y="2117"/>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9549" name="Freeform 753"/>
              <p:cNvSpPr>
                <a:spLocks/>
              </p:cNvSpPr>
              <p:nvPr/>
            </p:nvSpPr>
            <p:spPr bwMode="auto">
              <a:xfrm>
                <a:off x="765" y="2149"/>
                <a:ext cx="5" cy="11"/>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59550" name="Rectangle 754"/>
              <p:cNvSpPr>
                <a:spLocks noChangeArrowheads="1"/>
              </p:cNvSpPr>
              <p:nvPr/>
            </p:nvSpPr>
            <p:spPr bwMode="auto">
              <a:xfrm>
                <a:off x="679" y="2192"/>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9551" name="Rectangle 755"/>
              <p:cNvSpPr>
                <a:spLocks noChangeArrowheads="1"/>
              </p:cNvSpPr>
              <p:nvPr/>
            </p:nvSpPr>
            <p:spPr bwMode="auto">
              <a:xfrm>
                <a:off x="722" y="2213"/>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9552" name="Freeform 756"/>
              <p:cNvSpPr>
                <a:spLocks/>
              </p:cNvSpPr>
              <p:nvPr/>
            </p:nvSpPr>
            <p:spPr bwMode="auto">
              <a:xfrm>
                <a:off x="2720" y="2138"/>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9553" name="Freeform 757"/>
              <p:cNvSpPr>
                <a:spLocks/>
              </p:cNvSpPr>
              <p:nvPr/>
            </p:nvSpPr>
            <p:spPr bwMode="auto">
              <a:xfrm>
                <a:off x="2725" y="2165"/>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9554" name="Rectangle 758"/>
              <p:cNvSpPr>
                <a:spLocks noChangeArrowheads="1"/>
              </p:cNvSpPr>
              <p:nvPr/>
            </p:nvSpPr>
            <p:spPr bwMode="auto">
              <a:xfrm>
                <a:off x="2569" y="216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555" name="Freeform 759"/>
              <p:cNvSpPr>
                <a:spLocks/>
              </p:cNvSpPr>
              <p:nvPr/>
            </p:nvSpPr>
            <p:spPr bwMode="auto">
              <a:xfrm>
                <a:off x="2504" y="2138"/>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9556" name="Freeform 760"/>
              <p:cNvSpPr>
                <a:spLocks/>
              </p:cNvSpPr>
              <p:nvPr/>
            </p:nvSpPr>
            <p:spPr bwMode="auto">
              <a:xfrm>
                <a:off x="2558" y="2165"/>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9557" name="Freeform 761"/>
              <p:cNvSpPr>
                <a:spLocks/>
              </p:cNvSpPr>
              <p:nvPr/>
            </p:nvSpPr>
            <p:spPr bwMode="auto">
              <a:xfrm>
                <a:off x="2456" y="2627"/>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9558" name="Freeform 762"/>
              <p:cNvSpPr>
                <a:spLocks/>
              </p:cNvSpPr>
              <p:nvPr/>
            </p:nvSpPr>
            <p:spPr bwMode="auto">
              <a:xfrm>
                <a:off x="2461" y="2660"/>
                <a:ext cx="11" cy="10"/>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59559" name="Rectangle 763"/>
              <p:cNvSpPr>
                <a:spLocks noChangeArrowheads="1"/>
              </p:cNvSpPr>
              <p:nvPr/>
            </p:nvSpPr>
            <p:spPr bwMode="auto">
              <a:xfrm>
                <a:off x="2246" y="2660"/>
                <a:ext cx="215"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560" name="Freeform 764"/>
              <p:cNvSpPr>
                <a:spLocks/>
              </p:cNvSpPr>
              <p:nvPr/>
            </p:nvSpPr>
            <p:spPr bwMode="auto">
              <a:xfrm>
                <a:off x="2235" y="2660"/>
                <a:ext cx="11" cy="10"/>
              </a:xfrm>
              <a:custGeom>
                <a:avLst/>
                <a:gdLst>
                  <a:gd name="T0" fmla="*/ 11 w 11"/>
                  <a:gd name="T1" fmla="*/ 0 h 10"/>
                  <a:gd name="T2" fmla="*/ 5 w 11"/>
                  <a:gd name="T3" fmla="*/ 0 h 10"/>
                  <a:gd name="T4" fmla="*/ 5 w 11"/>
                  <a:gd name="T5" fmla="*/ 0 h 10"/>
                  <a:gd name="T6" fmla="*/ 0 w 11"/>
                  <a:gd name="T7" fmla="*/ 0 h 10"/>
                  <a:gd name="T8" fmla="*/ 0 w 11"/>
                  <a:gd name="T9" fmla="*/ 5 h 10"/>
                  <a:gd name="T10" fmla="*/ 0 w 11"/>
                  <a:gd name="T11" fmla="*/ 5 h 10"/>
                  <a:gd name="T12" fmla="*/ 5 w 11"/>
                  <a:gd name="T13" fmla="*/ 10 h 10"/>
                  <a:gd name="T14" fmla="*/ 5 w 11"/>
                  <a:gd name="T15" fmla="*/ 10 h 10"/>
                  <a:gd name="T16" fmla="*/ 11 w 11"/>
                  <a:gd name="T17" fmla="*/ 10 h 10"/>
                  <a:gd name="T18" fmla="*/ 11 w 11"/>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11" y="0"/>
                    </a:moveTo>
                    <a:lnTo>
                      <a:pt x="5" y="0"/>
                    </a:lnTo>
                    <a:lnTo>
                      <a:pt x="0" y="0"/>
                    </a:lnTo>
                    <a:lnTo>
                      <a:pt x="0" y="5"/>
                    </a:lnTo>
                    <a:lnTo>
                      <a:pt x="5" y="10"/>
                    </a:lnTo>
                    <a:lnTo>
                      <a:pt x="11" y="10"/>
                    </a:lnTo>
                    <a:lnTo>
                      <a:pt x="11" y="0"/>
                    </a:lnTo>
                    <a:close/>
                  </a:path>
                </a:pathLst>
              </a:custGeom>
              <a:solidFill>
                <a:srgbClr val="000000"/>
              </a:solidFill>
              <a:ln w="9525">
                <a:noFill/>
                <a:round/>
                <a:headEnd/>
                <a:tailEnd/>
              </a:ln>
            </p:spPr>
            <p:txBody>
              <a:bodyPr/>
              <a:lstStyle/>
              <a:p>
                <a:endParaRPr lang="en-US"/>
              </a:p>
            </p:txBody>
          </p:sp>
          <p:sp>
            <p:nvSpPr>
              <p:cNvPr id="59561" name="Freeform 765"/>
              <p:cNvSpPr>
                <a:spLocks/>
              </p:cNvSpPr>
              <p:nvPr/>
            </p:nvSpPr>
            <p:spPr bwMode="auto">
              <a:xfrm>
                <a:off x="2208"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9562" name="Freeform 766"/>
              <p:cNvSpPr>
                <a:spLocks/>
              </p:cNvSpPr>
              <p:nvPr/>
            </p:nvSpPr>
            <p:spPr bwMode="auto">
              <a:xfrm>
                <a:off x="2235" y="2552"/>
                <a:ext cx="16" cy="6"/>
              </a:xfrm>
              <a:custGeom>
                <a:avLst/>
                <a:gdLst>
                  <a:gd name="T0" fmla="*/ 16 w 16"/>
                  <a:gd name="T1" fmla="*/ 6 h 6"/>
                  <a:gd name="T2" fmla="*/ 16 w 16"/>
                  <a:gd name="T3" fmla="*/ 6 h 6"/>
                  <a:gd name="T4" fmla="*/ 16 w 16"/>
                  <a:gd name="T5" fmla="*/ 6 h 6"/>
                  <a:gd name="T6" fmla="*/ 11 w 16"/>
                  <a:gd name="T7" fmla="*/ 0 h 6"/>
                  <a:gd name="T8" fmla="*/ 11 w 16"/>
                  <a:gd name="T9" fmla="*/ 0 h 6"/>
                  <a:gd name="T10" fmla="*/ 5 w 16"/>
                  <a:gd name="T11" fmla="*/ 0 h 6"/>
                  <a:gd name="T12" fmla="*/ 5 w 16"/>
                  <a:gd name="T13" fmla="*/ 6 h 6"/>
                  <a:gd name="T14" fmla="*/ 5 w 16"/>
                  <a:gd name="T15" fmla="*/ 6 h 6"/>
                  <a:gd name="T16" fmla="*/ 0 w 16"/>
                  <a:gd name="T17" fmla="*/ 6 h 6"/>
                  <a:gd name="T18" fmla="*/ 16 w 16"/>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6"/>
                  <a:gd name="T32" fmla="*/ 16 w 1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6">
                    <a:moveTo>
                      <a:pt x="16" y="6"/>
                    </a:moveTo>
                    <a:lnTo>
                      <a:pt x="16" y="6"/>
                    </a:lnTo>
                    <a:lnTo>
                      <a:pt x="11" y="0"/>
                    </a:lnTo>
                    <a:lnTo>
                      <a:pt x="5" y="0"/>
                    </a:lnTo>
                    <a:lnTo>
                      <a:pt x="5" y="6"/>
                    </a:lnTo>
                    <a:lnTo>
                      <a:pt x="0" y="6"/>
                    </a:lnTo>
                    <a:lnTo>
                      <a:pt x="16" y="6"/>
                    </a:lnTo>
                    <a:close/>
                  </a:path>
                </a:pathLst>
              </a:custGeom>
              <a:solidFill>
                <a:srgbClr val="000000"/>
              </a:solidFill>
              <a:ln w="9525">
                <a:noFill/>
                <a:round/>
                <a:headEnd/>
                <a:tailEnd/>
              </a:ln>
            </p:spPr>
            <p:txBody>
              <a:bodyPr/>
              <a:lstStyle/>
              <a:p>
                <a:endParaRPr lang="en-US"/>
              </a:p>
            </p:txBody>
          </p:sp>
          <p:sp>
            <p:nvSpPr>
              <p:cNvPr id="59563" name="Rectangle 767"/>
              <p:cNvSpPr>
                <a:spLocks noChangeArrowheads="1"/>
              </p:cNvSpPr>
              <p:nvPr/>
            </p:nvSpPr>
            <p:spPr bwMode="auto">
              <a:xfrm>
                <a:off x="2235" y="2558"/>
                <a:ext cx="16" cy="10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564" name="Freeform 768"/>
              <p:cNvSpPr>
                <a:spLocks/>
              </p:cNvSpPr>
              <p:nvPr/>
            </p:nvSpPr>
            <p:spPr bwMode="auto">
              <a:xfrm>
                <a:off x="2235" y="2665"/>
                <a:ext cx="16" cy="5"/>
              </a:xfrm>
              <a:custGeom>
                <a:avLst/>
                <a:gdLst>
                  <a:gd name="T0" fmla="*/ 0 w 16"/>
                  <a:gd name="T1" fmla="*/ 0 h 5"/>
                  <a:gd name="T2" fmla="*/ 5 w 16"/>
                  <a:gd name="T3" fmla="*/ 0 h 5"/>
                  <a:gd name="T4" fmla="*/ 5 w 16"/>
                  <a:gd name="T5" fmla="*/ 5 h 5"/>
                  <a:gd name="T6" fmla="*/ 5 w 16"/>
                  <a:gd name="T7" fmla="*/ 5 h 5"/>
                  <a:gd name="T8" fmla="*/ 11 w 16"/>
                  <a:gd name="T9" fmla="*/ 5 h 5"/>
                  <a:gd name="T10" fmla="*/ 11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1"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59565" name="Line 769"/>
              <p:cNvSpPr>
                <a:spLocks noChangeShapeType="1"/>
              </p:cNvSpPr>
              <p:nvPr/>
            </p:nvSpPr>
            <p:spPr bwMode="auto">
              <a:xfrm>
                <a:off x="3032" y="2262"/>
                <a:ext cx="1" cy="274"/>
              </a:xfrm>
              <a:prstGeom prst="line">
                <a:avLst/>
              </a:prstGeom>
              <a:noFill/>
              <a:ln w="0">
                <a:solidFill>
                  <a:srgbClr val="000000"/>
                </a:solidFill>
                <a:round/>
                <a:headEnd/>
                <a:tailEnd/>
              </a:ln>
            </p:spPr>
            <p:txBody>
              <a:bodyPr/>
              <a:lstStyle/>
              <a:p>
                <a:endParaRPr lang="en-US"/>
              </a:p>
            </p:txBody>
          </p:sp>
          <p:sp>
            <p:nvSpPr>
              <p:cNvPr id="59566" name="Freeform 770"/>
              <p:cNvSpPr>
                <a:spLocks/>
              </p:cNvSpPr>
              <p:nvPr/>
            </p:nvSpPr>
            <p:spPr bwMode="auto">
              <a:xfrm>
                <a:off x="3010" y="2262"/>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9567" name="Freeform 771"/>
              <p:cNvSpPr>
                <a:spLocks/>
              </p:cNvSpPr>
              <p:nvPr/>
            </p:nvSpPr>
            <p:spPr bwMode="auto">
              <a:xfrm>
                <a:off x="3010" y="2493"/>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9568" name="Line 772"/>
              <p:cNvSpPr>
                <a:spLocks noChangeShapeType="1"/>
              </p:cNvSpPr>
              <p:nvPr/>
            </p:nvSpPr>
            <p:spPr bwMode="auto">
              <a:xfrm flipH="1">
                <a:off x="679" y="1504"/>
                <a:ext cx="210" cy="1"/>
              </a:xfrm>
              <a:prstGeom prst="line">
                <a:avLst/>
              </a:prstGeom>
              <a:noFill/>
              <a:ln w="0">
                <a:solidFill>
                  <a:srgbClr val="000000"/>
                </a:solidFill>
                <a:round/>
                <a:headEnd/>
                <a:tailEnd/>
              </a:ln>
            </p:spPr>
            <p:txBody>
              <a:bodyPr/>
              <a:lstStyle/>
              <a:p>
                <a:endParaRPr lang="en-US"/>
              </a:p>
            </p:txBody>
          </p:sp>
          <p:sp>
            <p:nvSpPr>
              <p:cNvPr id="59569" name="Freeform 773"/>
              <p:cNvSpPr>
                <a:spLocks/>
              </p:cNvSpPr>
              <p:nvPr/>
            </p:nvSpPr>
            <p:spPr bwMode="auto">
              <a:xfrm>
                <a:off x="845" y="1482"/>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9570" name="Freeform 774"/>
              <p:cNvSpPr>
                <a:spLocks/>
              </p:cNvSpPr>
              <p:nvPr/>
            </p:nvSpPr>
            <p:spPr bwMode="auto">
              <a:xfrm>
                <a:off x="679" y="1482"/>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9571" name="Rectangle 775"/>
              <p:cNvSpPr>
                <a:spLocks noChangeArrowheads="1"/>
              </p:cNvSpPr>
              <p:nvPr/>
            </p:nvSpPr>
            <p:spPr bwMode="auto">
              <a:xfrm>
                <a:off x="1454" y="1138"/>
                <a:ext cx="754" cy="747"/>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572" name="Rectangle 776"/>
              <p:cNvSpPr>
                <a:spLocks noChangeArrowheads="1"/>
              </p:cNvSpPr>
              <p:nvPr/>
            </p:nvSpPr>
            <p:spPr bwMode="auto">
              <a:xfrm>
                <a:off x="1427" y="1176"/>
                <a:ext cx="759" cy="747"/>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573" name="Rectangle 777"/>
              <p:cNvSpPr>
                <a:spLocks noChangeArrowheads="1"/>
              </p:cNvSpPr>
              <p:nvPr/>
            </p:nvSpPr>
            <p:spPr bwMode="auto">
              <a:xfrm>
                <a:off x="1400" y="1208"/>
                <a:ext cx="760"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574" name="Rectangle 778"/>
              <p:cNvSpPr>
                <a:spLocks noChangeArrowheads="1"/>
              </p:cNvSpPr>
              <p:nvPr/>
            </p:nvSpPr>
            <p:spPr bwMode="auto">
              <a:xfrm>
                <a:off x="1379" y="124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575" name="Rectangle 779"/>
              <p:cNvSpPr>
                <a:spLocks noChangeArrowheads="1"/>
              </p:cNvSpPr>
              <p:nvPr/>
            </p:nvSpPr>
            <p:spPr bwMode="auto">
              <a:xfrm>
                <a:off x="1352" y="1283"/>
                <a:ext cx="754" cy="748"/>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576" name="Rectangle 780"/>
              <p:cNvSpPr>
                <a:spLocks noChangeArrowheads="1"/>
              </p:cNvSpPr>
              <p:nvPr/>
            </p:nvSpPr>
            <p:spPr bwMode="auto">
              <a:xfrm>
                <a:off x="1330" y="131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577" name="Rectangle 781"/>
              <p:cNvSpPr>
                <a:spLocks noChangeArrowheads="1"/>
              </p:cNvSpPr>
              <p:nvPr/>
            </p:nvSpPr>
            <p:spPr bwMode="auto">
              <a:xfrm>
                <a:off x="1303" y="1348"/>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578" name="Rectangle 782"/>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579" name="Rectangle 783"/>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580" name="Rectangle 784"/>
              <p:cNvSpPr>
                <a:spLocks noChangeArrowheads="1"/>
              </p:cNvSpPr>
              <p:nvPr/>
            </p:nvSpPr>
            <p:spPr bwMode="auto">
              <a:xfrm>
                <a:off x="1492" y="1477"/>
                <a:ext cx="394" cy="140"/>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59581" name="Rectangle 785"/>
              <p:cNvSpPr>
                <a:spLocks noChangeArrowheads="1"/>
              </p:cNvSpPr>
              <p:nvPr/>
            </p:nvSpPr>
            <p:spPr bwMode="auto">
              <a:xfrm>
                <a:off x="1459" y="1590"/>
                <a:ext cx="464" cy="140"/>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59582" name="Rectangle 786"/>
              <p:cNvSpPr>
                <a:spLocks noChangeArrowheads="1"/>
              </p:cNvSpPr>
              <p:nvPr/>
            </p:nvSpPr>
            <p:spPr bwMode="auto">
              <a:xfrm>
                <a:off x="1422" y="1880"/>
                <a:ext cx="124"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L1</a:t>
                </a:r>
                <a:endParaRPr lang="en-US" sz="1800">
                  <a:solidFill>
                    <a:srgbClr val="000000"/>
                  </a:solidFill>
                </a:endParaRPr>
              </a:p>
            </p:txBody>
          </p:sp>
          <p:sp>
            <p:nvSpPr>
              <p:cNvPr id="59583" name="Rectangle 787"/>
              <p:cNvSpPr>
                <a:spLocks noChangeArrowheads="1"/>
              </p:cNvSpPr>
              <p:nvPr/>
            </p:nvSpPr>
            <p:spPr bwMode="auto">
              <a:xfrm>
                <a:off x="1346" y="1939"/>
                <a:ext cx="291"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P-Cache</a:t>
                </a:r>
                <a:endParaRPr lang="en-US" sz="1800">
                  <a:solidFill>
                    <a:srgbClr val="000000"/>
                  </a:solidFill>
                </a:endParaRPr>
              </a:p>
            </p:txBody>
          </p:sp>
          <p:sp>
            <p:nvSpPr>
              <p:cNvPr id="59584" name="Rectangle 788"/>
              <p:cNvSpPr>
                <a:spLocks noChangeArrowheads="1"/>
              </p:cNvSpPr>
              <p:nvPr/>
            </p:nvSpPr>
            <p:spPr bwMode="auto">
              <a:xfrm>
                <a:off x="1804" y="1885"/>
                <a:ext cx="108"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L1</a:t>
                </a:r>
                <a:endParaRPr lang="en-US" sz="1800">
                  <a:solidFill>
                    <a:srgbClr val="000000"/>
                  </a:solidFill>
                </a:endParaRPr>
              </a:p>
            </p:txBody>
          </p:sp>
          <p:sp>
            <p:nvSpPr>
              <p:cNvPr id="59585" name="Rectangle 789"/>
              <p:cNvSpPr>
                <a:spLocks noChangeArrowheads="1"/>
              </p:cNvSpPr>
              <p:nvPr/>
            </p:nvSpPr>
            <p:spPr bwMode="auto">
              <a:xfrm>
                <a:off x="1723" y="1944"/>
                <a:ext cx="297"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D-Cache</a:t>
                </a:r>
                <a:endParaRPr lang="en-US" sz="1800">
                  <a:solidFill>
                    <a:srgbClr val="000000"/>
                  </a:solidFill>
                </a:endParaRPr>
              </a:p>
            </p:txBody>
          </p:sp>
          <p:sp>
            <p:nvSpPr>
              <p:cNvPr id="59586" name="Rectangle 790"/>
              <p:cNvSpPr>
                <a:spLocks noChangeArrowheads="1"/>
              </p:cNvSpPr>
              <p:nvPr/>
            </p:nvSpPr>
            <p:spPr bwMode="auto">
              <a:xfrm>
                <a:off x="1513" y="2047"/>
                <a:ext cx="323"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L2 Cache</a:t>
                </a:r>
                <a:endParaRPr lang="en-US" sz="1800">
                  <a:solidFill>
                    <a:srgbClr val="000000"/>
                  </a:solidFill>
                </a:endParaRPr>
              </a:p>
            </p:txBody>
          </p:sp>
          <p:sp>
            <p:nvSpPr>
              <p:cNvPr id="59587" name="Line 791"/>
              <p:cNvSpPr>
                <a:spLocks noChangeShapeType="1"/>
              </p:cNvSpPr>
              <p:nvPr/>
            </p:nvSpPr>
            <p:spPr bwMode="auto">
              <a:xfrm>
                <a:off x="1271" y="1859"/>
                <a:ext cx="754" cy="1"/>
              </a:xfrm>
              <a:prstGeom prst="line">
                <a:avLst/>
              </a:prstGeom>
              <a:noFill/>
              <a:ln w="0">
                <a:solidFill>
                  <a:srgbClr val="24211D"/>
                </a:solidFill>
                <a:round/>
                <a:headEnd/>
                <a:tailEnd/>
              </a:ln>
            </p:spPr>
            <p:txBody>
              <a:bodyPr/>
              <a:lstStyle/>
              <a:p>
                <a:endParaRPr lang="en-US"/>
              </a:p>
            </p:txBody>
          </p:sp>
          <p:sp>
            <p:nvSpPr>
              <p:cNvPr id="59588" name="Line 792"/>
              <p:cNvSpPr>
                <a:spLocks noChangeShapeType="1"/>
              </p:cNvSpPr>
              <p:nvPr/>
            </p:nvSpPr>
            <p:spPr bwMode="auto">
              <a:xfrm>
                <a:off x="1271" y="2031"/>
                <a:ext cx="754" cy="1"/>
              </a:xfrm>
              <a:prstGeom prst="line">
                <a:avLst/>
              </a:prstGeom>
              <a:noFill/>
              <a:ln w="0">
                <a:solidFill>
                  <a:srgbClr val="24211D"/>
                </a:solidFill>
                <a:round/>
                <a:headEnd/>
                <a:tailEnd/>
              </a:ln>
            </p:spPr>
            <p:txBody>
              <a:bodyPr/>
              <a:lstStyle/>
              <a:p>
                <a:endParaRPr lang="en-US"/>
              </a:p>
            </p:txBody>
          </p:sp>
          <p:sp>
            <p:nvSpPr>
              <p:cNvPr id="59589" name="Line 793"/>
              <p:cNvSpPr>
                <a:spLocks noChangeShapeType="1"/>
              </p:cNvSpPr>
              <p:nvPr/>
            </p:nvSpPr>
            <p:spPr bwMode="auto">
              <a:xfrm>
                <a:off x="1648" y="1859"/>
                <a:ext cx="1" cy="172"/>
              </a:xfrm>
              <a:prstGeom prst="line">
                <a:avLst/>
              </a:prstGeom>
              <a:noFill/>
              <a:ln w="0">
                <a:solidFill>
                  <a:srgbClr val="24211D"/>
                </a:solidFill>
                <a:round/>
                <a:headEnd/>
                <a:tailEnd/>
              </a:ln>
            </p:spPr>
            <p:txBody>
              <a:bodyPr/>
              <a:lstStyle/>
              <a:p>
                <a:endParaRPr lang="en-US"/>
              </a:p>
            </p:txBody>
          </p:sp>
          <p:sp>
            <p:nvSpPr>
              <p:cNvPr id="59590" name="Freeform 794"/>
              <p:cNvSpPr>
                <a:spLocks/>
              </p:cNvSpPr>
              <p:nvPr/>
            </p:nvSpPr>
            <p:spPr bwMode="auto">
              <a:xfrm>
                <a:off x="1869" y="794"/>
                <a:ext cx="37" cy="16"/>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59591" name="Rectangle 795"/>
              <p:cNvSpPr>
                <a:spLocks noChangeArrowheads="1"/>
              </p:cNvSpPr>
              <p:nvPr/>
            </p:nvSpPr>
            <p:spPr bwMode="auto">
              <a:xfrm>
                <a:off x="1869" y="810"/>
                <a:ext cx="37" cy="22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592" name="Freeform 796"/>
              <p:cNvSpPr>
                <a:spLocks/>
              </p:cNvSpPr>
              <p:nvPr/>
            </p:nvSpPr>
            <p:spPr bwMode="auto">
              <a:xfrm>
                <a:off x="1842" y="1031"/>
                <a:ext cx="91" cy="91"/>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59593" name="Freeform 797"/>
              <p:cNvSpPr>
                <a:spLocks/>
              </p:cNvSpPr>
              <p:nvPr/>
            </p:nvSpPr>
            <p:spPr bwMode="auto">
              <a:xfrm>
                <a:off x="1869" y="1031"/>
                <a:ext cx="37" cy="21"/>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59594" name="Freeform 798"/>
              <p:cNvSpPr>
                <a:spLocks/>
              </p:cNvSpPr>
              <p:nvPr/>
            </p:nvSpPr>
            <p:spPr bwMode="auto">
              <a:xfrm>
                <a:off x="1890" y="794"/>
                <a:ext cx="16" cy="32"/>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59595" name="Rectangle 799"/>
              <p:cNvSpPr>
                <a:spLocks noChangeArrowheads="1"/>
              </p:cNvSpPr>
              <p:nvPr/>
            </p:nvSpPr>
            <p:spPr bwMode="auto">
              <a:xfrm>
                <a:off x="1815" y="794"/>
                <a:ext cx="75" cy="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596" name="Freeform 800"/>
              <p:cNvSpPr>
                <a:spLocks/>
              </p:cNvSpPr>
              <p:nvPr/>
            </p:nvSpPr>
            <p:spPr bwMode="auto">
              <a:xfrm>
                <a:off x="1723" y="762"/>
                <a:ext cx="97" cy="96"/>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59597" name="Freeform 801"/>
              <p:cNvSpPr>
                <a:spLocks/>
              </p:cNvSpPr>
              <p:nvPr/>
            </p:nvSpPr>
            <p:spPr bwMode="auto">
              <a:xfrm>
                <a:off x="1799" y="794"/>
                <a:ext cx="16" cy="32"/>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59598" name="Rectangle 802"/>
              <p:cNvSpPr>
                <a:spLocks noChangeArrowheads="1"/>
              </p:cNvSpPr>
              <p:nvPr/>
            </p:nvSpPr>
            <p:spPr bwMode="auto">
              <a:xfrm>
                <a:off x="2795" y="767"/>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9599" name="Freeform 803"/>
              <p:cNvSpPr>
                <a:spLocks/>
              </p:cNvSpPr>
              <p:nvPr/>
            </p:nvSpPr>
            <p:spPr bwMode="auto">
              <a:xfrm>
                <a:off x="2720" y="805"/>
                <a:ext cx="70" cy="70"/>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59600" name="Freeform 804"/>
              <p:cNvSpPr>
                <a:spLocks/>
              </p:cNvSpPr>
              <p:nvPr/>
            </p:nvSpPr>
            <p:spPr bwMode="auto">
              <a:xfrm>
                <a:off x="2725" y="832"/>
                <a:ext cx="5" cy="16"/>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9601" name="Rectangle 805"/>
              <p:cNvSpPr>
                <a:spLocks noChangeArrowheads="1"/>
              </p:cNvSpPr>
              <p:nvPr/>
            </p:nvSpPr>
            <p:spPr bwMode="auto">
              <a:xfrm>
                <a:off x="2569" y="83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602" name="Freeform 806"/>
              <p:cNvSpPr>
                <a:spLocks/>
              </p:cNvSpPr>
              <p:nvPr/>
            </p:nvSpPr>
            <p:spPr bwMode="auto">
              <a:xfrm>
                <a:off x="2504" y="805"/>
                <a:ext cx="70" cy="70"/>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59603" name="Freeform 807"/>
              <p:cNvSpPr>
                <a:spLocks/>
              </p:cNvSpPr>
              <p:nvPr/>
            </p:nvSpPr>
            <p:spPr bwMode="auto">
              <a:xfrm>
                <a:off x="2558" y="832"/>
                <a:ext cx="11" cy="16"/>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9604" name="Rectangle 808"/>
              <p:cNvSpPr>
                <a:spLocks noChangeArrowheads="1"/>
              </p:cNvSpPr>
              <p:nvPr/>
            </p:nvSpPr>
            <p:spPr bwMode="auto">
              <a:xfrm>
                <a:off x="97" y="2359"/>
                <a:ext cx="522" cy="129"/>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9605" name="Rectangle 809"/>
              <p:cNvSpPr>
                <a:spLocks noChangeArrowheads="1"/>
              </p:cNvSpPr>
              <p:nvPr/>
            </p:nvSpPr>
            <p:spPr bwMode="auto">
              <a:xfrm>
                <a:off x="194" y="2375"/>
                <a:ext cx="431" cy="11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HyperLink</a:t>
                </a:r>
                <a:endParaRPr lang="en-US" sz="1800">
                  <a:solidFill>
                    <a:srgbClr val="000000"/>
                  </a:solidFill>
                </a:endParaRPr>
              </a:p>
            </p:txBody>
          </p:sp>
          <p:sp>
            <p:nvSpPr>
              <p:cNvPr id="59606" name="Line 810"/>
              <p:cNvSpPr>
                <a:spLocks noChangeShapeType="1"/>
              </p:cNvSpPr>
              <p:nvPr/>
            </p:nvSpPr>
            <p:spPr bwMode="auto">
              <a:xfrm flipH="1">
                <a:off x="11" y="2316"/>
                <a:ext cx="113" cy="107"/>
              </a:xfrm>
              <a:prstGeom prst="line">
                <a:avLst/>
              </a:prstGeom>
              <a:noFill/>
              <a:ln w="6" cap="rnd">
                <a:solidFill>
                  <a:srgbClr val="24211D"/>
                </a:solidFill>
                <a:round/>
                <a:headEnd/>
                <a:tailEnd/>
              </a:ln>
            </p:spPr>
            <p:txBody>
              <a:bodyPr/>
              <a:lstStyle/>
              <a:p>
                <a:endParaRPr lang="en-US"/>
              </a:p>
            </p:txBody>
          </p:sp>
          <p:sp>
            <p:nvSpPr>
              <p:cNvPr id="59607" name="Line 811"/>
              <p:cNvSpPr>
                <a:spLocks noChangeShapeType="1"/>
              </p:cNvSpPr>
              <p:nvPr/>
            </p:nvSpPr>
            <p:spPr bwMode="auto">
              <a:xfrm flipH="1" flipV="1">
                <a:off x="11" y="2423"/>
                <a:ext cx="113" cy="102"/>
              </a:xfrm>
              <a:prstGeom prst="line">
                <a:avLst/>
              </a:prstGeom>
              <a:noFill/>
              <a:ln w="6" cap="rnd">
                <a:solidFill>
                  <a:srgbClr val="24211D"/>
                </a:solidFill>
                <a:round/>
                <a:headEnd/>
                <a:tailEnd/>
              </a:ln>
            </p:spPr>
            <p:txBody>
              <a:bodyPr/>
              <a:lstStyle/>
              <a:p>
                <a:endParaRPr lang="en-US"/>
              </a:p>
            </p:txBody>
          </p:sp>
          <p:sp>
            <p:nvSpPr>
              <p:cNvPr id="59608" name="Line 812"/>
              <p:cNvSpPr>
                <a:spLocks noChangeShapeType="1"/>
              </p:cNvSpPr>
              <p:nvPr/>
            </p:nvSpPr>
            <p:spPr bwMode="auto">
              <a:xfrm flipV="1">
                <a:off x="124" y="2321"/>
                <a:ext cx="1" cy="38"/>
              </a:xfrm>
              <a:prstGeom prst="line">
                <a:avLst/>
              </a:prstGeom>
              <a:noFill/>
              <a:ln w="6" cap="rnd">
                <a:solidFill>
                  <a:srgbClr val="24211D"/>
                </a:solidFill>
                <a:round/>
                <a:headEnd/>
                <a:tailEnd/>
              </a:ln>
            </p:spPr>
            <p:txBody>
              <a:bodyPr/>
              <a:lstStyle/>
              <a:p>
                <a:endParaRPr lang="en-US"/>
              </a:p>
            </p:txBody>
          </p:sp>
          <p:sp>
            <p:nvSpPr>
              <p:cNvPr id="59609" name="Line 813"/>
              <p:cNvSpPr>
                <a:spLocks noChangeShapeType="1"/>
              </p:cNvSpPr>
              <p:nvPr/>
            </p:nvSpPr>
            <p:spPr bwMode="auto">
              <a:xfrm flipV="1">
                <a:off x="124" y="2488"/>
                <a:ext cx="1" cy="37"/>
              </a:xfrm>
              <a:prstGeom prst="line">
                <a:avLst/>
              </a:prstGeom>
              <a:noFill/>
              <a:ln w="6" cap="rnd">
                <a:solidFill>
                  <a:srgbClr val="24211D"/>
                </a:solidFill>
                <a:round/>
                <a:headEnd/>
                <a:tailEnd/>
              </a:ln>
            </p:spPr>
            <p:txBody>
              <a:bodyPr/>
              <a:lstStyle/>
              <a:p>
                <a:endParaRPr lang="en-US"/>
              </a:p>
            </p:txBody>
          </p:sp>
          <p:sp>
            <p:nvSpPr>
              <p:cNvPr id="59610" name="Rectangle 814"/>
              <p:cNvSpPr>
                <a:spLocks noChangeArrowheads="1"/>
              </p:cNvSpPr>
              <p:nvPr/>
            </p:nvSpPr>
            <p:spPr bwMode="auto">
              <a:xfrm>
                <a:off x="619" y="2359"/>
                <a:ext cx="1874" cy="123"/>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9611" name="Line 815"/>
              <p:cNvSpPr>
                <a:spLocks noChangeShapeType="1"/>
              </p:cNvSpPr>
              <p:nvPr/>
            </p:nvSpPr>
            <p:spPr bwMode="auto">
              <a:xfrm flipH="1">
                <a:off x="1045" y="2359"/>
                <a:ext cx="1325" cy="1"/>
              </a:xfrm>
              <a:prstGeom prst="line">
                <a:avLst/>
              </a:prstGeom>
              <a:noFill/>
              <a:ln w="6" cap="rnd">
                <a:solidFill>
                  <a:srgbClr val="24211D"/>
                </a:solidFill>
                <a:round/>
                <a:headEnd/>
                <a:tailEnd/>
              </a:ln>
            </p:spPr>
            <p:txBody>
              <a:bodyPr/>
              <a:lstStyle/>
              <a:p>
                <a:endParaRPr lang="en-US"/>
              </a:p>
            </p:txBody>
          </p:sp>
          <p:sp>
            <p:nvSpPr>
              <p:cNvPr id="59612" name="Rectangle 816"/>
              <p:cNvSpPr>
                <a:spLocks noChangeArrowheads="1"/>
              </p:cNvSpPr>
              <p:nvPr/>
            </p:nvSpPr>
            <p:spPr bwMode="auto">
              <a:xfrm>
                <a:off x="2370" y="794"/>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9613" name="Rectangle 817"/>
              <p:cNvSpPr>
                <a:spLocks noChangeArrowheads="1"/>
              </p:cNvSpPr>
              <p:nvPr/>
            </p:nvSpPr>
            <p:spPr bwMode="auto">
              <a:xfrm>
                <a:off x="2370" y="799"/>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9614" name="Line 818"/>
              <p:cNvSpPr>
                <a:spLocks noChangeShapeType="1"/>
              </p:cNvSpPr>
              <p:nvPr/>
            </p:nvSpPr>
            <p:spPr bwMode="auto">
              <a:xfrm>
                <a:off x="2493" y="799"/>
                <a:ext cx="1" cy="1689"/>
              </a:xfrm>
              <a:prstGeom prst="line">
                <a:avLst/>
              </a:prstGeom>
              <a:noFill/>
              <a:ln w="6" cap="rnd">
                <a:solidFill>
                  <a:srgbClr val="24211D"/>
                </a:solidFill>
                <a:round/>
                <a:headEnd/>
                <a:tailEnd/>
              </a:ln>
            </p:spPr>
            <p:txBody>
              <a:bodyPr/>
              <a:lstStyle/>
              <a:p>
                <a:endParaRPr lang="en-US"/>
              </a:p>
            </p:txBody>
          </p:sp>
          <p:sp>
            <p:nvSpPr>
              <p:cNvPr id="59615" name="Line 819"/>
              <p:cNvSpPr>
                <a:spLocks noChangeShapeType="1"/>
              </p:cNvSpPr>
              <p:nvPr/>
            </p:nvSpPr>
            <p:spPr bwMode="auto">
              <a:xfrm>
                <a:off x="2364" y="799"/>
                <a:ext cx="1" cy="1560"/>
              </a:xfrm>
              <a:prstGeom prst="line">
                <a:avLst/>
              </a:prstGeom>
              <a:noFill/>
              <a:ln w="6" cap="rnd">
                <a:solidFill>
                  <a:srgbClr val="24211D"/>
                </a:solidFill>
                <a:round/>
                <a:headEnd/>
                <a:tailEnd/>
              </a:ln>
            </p:spPr>
            <p:txBody>
              <a:bodyPr/>
              <a:lstStyle/>
              <a:p>
                <a:endParaRPr lang="en-US"/>
              </a:p>
            </p:txBody>
          </p:sp>
          <p:sp>
            <p:nvSpPr>
              <p:cNvPr id="59616" name="Line 820"/>
              <p:cNvSpPr>
                <a:spLocks noChangeShapeType="1"/>
              </p:cNvSpPr>
              <p:nvPr/>
            </p:nvSpPr>
            <p:spPr bwMode="auto">
              <a:xfrm>
                <a:off x="2370" y="794"/>
                <a:ext cx="129" cy="1"/>
              </a:xfrm>
              <a:prstGeom prst="line">
                <a:avLst/>
              </a:prstGeom>
              <a:noFill/>
              <a:ln w="6" cap="rnd">
                <a:solidFill>
                  <a:srgbClr val="24211D"/>
                </a:solidFill>
                <a:round/>
                <a:headEnd/>
                <a:tailEnd/>
              </a:ln>
            </p:spPr>
            <p:txBody>
              <a:bodyPr/>
              <a:lstStyle/>
              <a:p>
                <a:endParaRPr lang="en-US"/>
              </a:p>
            </p:txBody>
          </p:sp>
        </p:grpSp>
        <p:sp>
          <p:nvSpPr>
            <p:cNvPr id="59410" name="Rectangle 822"/>
            <p:cNvSpPr>
              <a:spLocks noChangeArrowheads="1"/>
            </p:cNvSpPr>
            <p:nvPr/>
          </p:nvSpPr>
          <p:spPr bwMode="auto">
            <a:xfrm>
              <a:off x="916" y="923"/>
              <a:ext cx="123" cy="144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9411" name="Line 823"/>
            <p:cNvSpPr>
              <a:spLocks noChangeShapeType="1"/>
            </p:cNvSpPr>
            <p:nvPr/>
          </p:nvSpPr>
          <p:spPr bwMode="auto">
            <a:xfrm>
              <a:off x="1039" y="923"/>
              <a:ext cx="1" cy="1436"/>
            </a:xfrm>
            <a:prstGeom prst="line">
              <a:avLst/>
            </a:prstGeom>
            <a:noFill/>
            <a:ln w="6" cap="rnd">
              <a:solidFill>
                <a:srgbClr val="24211D"/>
              </a:solidFill>
              <a:round/>
              <a:headEnd/>
              <a:tailEnd/>
            </a:ln>
          </p:spPr>
          <p:txBody>
            <a:bodyPr/>
            <a:lstStyle/>
            <a:p>
              <a:endParaRPr lang="en-US"/>
            </a:p>
          </p:txBody>
        </p:sp>
        <p:sp>
          <p:nvSpPr>
            <p:cNvPr id="59412" name="Line 824"/>
            <p:cNvSpPr>
              <a:spLocks noChangeShapeType="1"/>
            </p:cNvSpPr>
            <p:nvPr/>
          </p:nvSpPr>
          <p:spPr bwMode="auto">
            <a:xfrm>
              <a:off x="910" y="923"/>
              <a:ext cx="1" cy="1436"/>
            </a:xfrm>
            <a:prstGeom prst="line">
              <a:avLst/>
            </a:prstGeom>
            <a:noFill/>
            <a:ln w="6" cap="rnd">
              <a:solidFill>
                <a:srgbClr val="24211D"/>
              </a:solidFill>
              <a:round/>
              <a:headEnd/>
              <a:tailEnd/>
            </a:ln>
          </p:spPr>
          <p:txBody>
            <a:bodyPr/>
            <a:lstStyle/>
            <a:p>
              <a:endParaRPr lang="en-US"/>
            </a:p>
          </p:txBody>
        </p:sp>
        <p:sp>
          <p:nvSpPr>
            <p:cNvPr id="59413" name="Line 825"/>
            <p:cNvSpPr>
              <a:spLocks noChangeShapeType="1"/>
            </p:cNvSpPr>
            <p:nvPr/>
          </p:nvSpPr>
          <p:spPr bwMode="auto">
            <a:xfrm>
              <a:off x="910" y="923"/>
              <a:ext cx="129" cy="1"/>
            </a:xfrm>
            <a:prstGeom prst="line">
              <a:avLst/>
            </a:prstGeom>
            <a:noFill/>
            <a:ln w="6" cap="rnd">
              <a:solidFill>
                <a:srgbClr val="24211D"/>
              </a:solidFill>
              <a:round/>
              <a:headEnd/>
              <a:tailEnd/>
            </a:ln>
          </p:spPr>
          <p:txBody>
            <a:bodyPr/>
            <a:lstStyle/>
            <a:p>
              <a:endParaRPr lang="en-US"/>
            </a:p>
          </p:txBody>
        </p:sp>
        <p:sp>
          <p:nvSpPr>
            <p:cNvPr id="59414" name="Rectangle 826"/>
            <p:cNvSpPr>
              <a:spLocks noChangeArrowheads="1"/>
            </p:cNvSpPr>
            <p:nvPr/>
          </p:nvSpPr>
          <p:spPr bwMode="auto">
            <a:xfrm>
              <a:off x="1432" y="2374"/>
              <a:ext cx="361"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59415" name="Line 827"/>
            <p:cNvSpPr>
              <a:spLocks noChangeShapeType="1"/>
            </p:cNvSpPr>
            <p:nvPr/>
          </p:nvSpPr>
          <p:spPr bwMode="auto">
            <a:xfrm flipH="1">
              <a:off x="124" y="2359"/>
              <a:ext cx="786" cy="1"/>
            </a:xfrm>
            <a:prstGeom prst="line">
              <a:avLst/>
            </a:prstGeom>
            <a:noFill/>
            <a:ln w="6" cap="rnd">
              <a:solidFill>
                <a:srgbClr val="24211D"/>
              </a:solidFill>
              <a:round/>
              <a:headEnd/>
              <a:tailEnd/>
            </a:ln>
          </p:spPr>
          <p:txBody>
            <a:bodyPr/>
            <a:lstStyle/>
            <a:p>
              <a:endParaRPr lang="en-US"/>
            </a:p>
          </p:txBody>
        </p:sp>
        <p:sp>
          <p:nvSpPr>
            <p:cNvPr id="59416" name="Line 828"/>
            <p:cNvSpPr>
              <a:spLocks noChangeShapeType="1"/>
            </p:cNvSpPr>
            <p:nvPr/>
          </p:nvSpPr>
          <p:spPr bwMode="auto">
            <a:xfrm flipH="1">
              <a:off x="124" y="2488"/>
              <a:ext cx="2369" cy="1"/>
            </a:xfrm>
            <a:prstGeom prst="line">
              <a:avLst/>
            </a:prstGeom>
            <a:noFill/>
            <a:ln w="6" cap="rnd">
              <a:solidFill>
                <a:srgbClr val="24211D"/>
              </a:solidFill>
              <a:round/>
              <a:headEnd/>
              <a:tailEnd/>
            </a:ln>
          </p:spPr>
          <p:txBody>
            <a:bodyPr/>
            <a:lstStyle/>
            <a:p>
              <a:endParaRPr lang="en-US"/>
            </a:p>
          </p:txBody>
        </p:sp>
      </p:gr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title" idx="4294967295"/>
          </p:nvPr>
        </p:nvSpPr>
        <p:spPr>
          <a:xfrm>
            <a:off x="0" y="76200"/>
            <a:ext cx="8686800" cy="762000"/>
          </a:xfrm>
        </p:spPr>
        <p:txBody>
          <a:bodyPr/>
          <a:lstStyle/>
          <a:p>
            <a:pPr eaLnBrk="1" hangingPunct="1"/>
            <a:r>
              <a:rPr lang="en-US" sz="4000" b="0" smtClean="0"/>
              <a:t>Device-Specific: Wireless Applications</a:t>
            </a:r>
          </a:p>
        </p:txBody>
      </p:sp>
      <p:sp>
        <p:nvSpPr>
          <p:cNvPr id="103427"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103428"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103429"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103430"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103431"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Memory Expansion</a:t>
            </a:r>
          </a:p>
        </p:txBody>
      </p:sp>
      <p:sp>
        <p:nvSpPr>
          <p:cNvPr id="103432"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103433"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CorePac &amp; Memory Subsystem</a:t>
            </a:r>
          </a:p>
        </p:txBody>
      </p:sp>
      <p:sp>
        <p:nvSpPr>
          <p:cNvPr id="103434"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103435"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
        <p:nvSpPr>
          <p:cNvPr id="103436" name="AutoShape 6"/>
          <p:cNvSpPr>
            <a:spLocks noChangeArrowheads="1"/>
          </p:cNvSpPr>
          <p:nvPr/>
        </p:nvSpPr>
        <p:spPr bwMode="auto">
          <a:xfrm>
            <a:off x="5451475" y="3954463"/>
            <a:ext cx="3629025" cy="2503487"/>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103437" name="PPTShape_5"/>
          <p:cNvSpPr>
            <a:spLocks noChangeArrowheads="1"/>
          </p:cNvSpPr>
          <p:nvPr/>
        </p:nvSpPr>
        <p:spPr bwMode="auto">
          <a:xfrm>
            <a:off x="5405438" y="36655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Device-Specific (Wireless Apps)</a:t>
            </a:r>
          </a:p>
        </p:txBody>
      </p:sp>
      <p:sp>
        <p:nvSpPr>
          <p:cNvPr id="103438" name="PPTShape_6"/>
          <p:cNvSpPr>
            <a:spLocks noChangeArrowheads="1"/>
          </p:cNvSpPr>
          <p:nvPr/>
        </p:nvSpPr>
        <p:spPr bwMode="auto">
          <a:xfrm>
            <a:off x="5400675" y="33988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Application-Specific Coprocessors</a:t>
            </a:r>
          </a:p>
        </p:txBody>
      </p:sp>
      <p:sp>
        <p:nvSpPr>
          <p:cNvPr id="103439" name="Rectangle 5"/>
          <p:cNvSpPr txBox="1">
            <a:spLocks noChangeArrowheads="1"/>
          </p:cNvSpPr>
          <p:nvPr/>
        </p:nvSpPr>
        <p:spPr bwMode="auto">
          <a:xfrm>
            <a:off x="5472113" y="3954462"/>
            <a:ext cx="3527425" cy="2517775"/>
          </a:xfrm>
          <a:prstGeom prst="rect">
            <a:avLst/>
          </a:prstGeom>
          <a:noFill/>
          <a:ln w="9525">
            <a:noFill/>
            <a:miter lim="800000"/>
            <a:headEnd/>
            <a:tailEnd/>
          </a:ln>
        </p:spPr>
        <p:txBody>
          <a:bodyPr/>
          <a:lstStyle/>
          <a:p>
            <a:pPr marL="227013" indent="-227013" algn="l">
              <a:lnSpc>
                <a:spcPct val="80000"/>
              </a:lnSpc>
              <a:spcAft>
                <a:spcPct val="10000"/>
              </a:spcAft>
              <a:buFont typeface="Arial" pitchFamily="34" charset="0"/>
              <a:buChar char="•"/>
            </a:pPr>
            <a:r>
              <a:rPr lang="en-US" sz="1400" dirty="0">
                <a:solidFill>
                  <a:srgbClr val="000000"/>
                </a:solidFill>
                <a:latin typeface="Calibri" pitchFamily="34" charset="0"/>
              </a:rPr>
              <a:t>Wireless-specific Coprocessors</a:t>
            </a:r>
          </a:p>
          <a:p>
            <a:pPr marL="684213" lvl="1" indent="-227013" algn="l">
              <a:lnSpc>
                <a:spcPct val="80000"/>
              </a:lnSpc>
              <a:spcAft>
                <a:spcPct val="10000"/>
              </a:spcAft>
              <a:buFont typeface="Arial" pitchFamily="34" charset="0"/>
              <a:buChar char="•"/>
            </a:pPr>
            <a:r>
              <a:rPr lang="en-US" sz="1400" dirty="0">
                <a:solidFill>
                  <a:srgbClr val="000000"/>
                </a:solidFill>
                <a:latin typeface="Calibri" pitchFamily="34" charset="0"/>
              </a:rPr>
              <a:t>FFTC</a:t>
            </a:r>
          </a:p>
          <a:p>
            <a:pPr marL="684213" lvl="1" indent="-227013" algn="l">
              <a:lnSpc>
                <a:spcPct val="80000"/>
              </a:lnSpc>
              <a:spcAft>
                <a:spcPct val="10000"/>
              </a:spcAft>
              <a:buFont typeface="Arial" pitchFamily="34" charset="0"/>
              <a:buChar char="•"/>
            </a:pPr>
            <a:r>
              <a:rPr lang="en-US" sz="1400" dirty="0">
                <a:solidFill>
                  <a:srgbClr val="000000"/>
                </a:solidFill>
                <a:latin typeface="Calibri" pitchFamily="34" charset="0"/>
              </a:rPr>
              <a:t>TCP3 Decoder/Encoder</a:t>
            </a:r>
          </a:p>
          <a:p>
            <a:pPr marL="684213" lvl="1" indent="-227013" algn="l">
              <a:lnSpc>
                <a:spcPct val="80000"/>
              </a:lnSpc>
              <a:spcAft>
                <a:spcPct val="10000"/>
              </a:spcAft>
              <a:buFont typeface="Arial" pitchFamily="34" charset="0"/>
              <a:buChar char="•"/>
            </a:pPr>
            <a:r>
              <a:rPr lang="en-US" sz="1400" dirty="0" smtClean="0">
                <a:solidFill>
                  <a:srgbClr val="000000"/>
                </a:solidFill>
                <a:latin typeface="Calibri" pitchFamily="34" charset="0"/>
              </a:rPr>
              <a:t>VCP2</a:t>
            </a:r>
          </a:p>
          <a:p>
            <a:pPr marL="684213" lvl="1" indent="-227013" algn="l">
              <a:lnSpc>
                <a:spcPct val="80000"/>
              </a:lnSpc>
              <a:spcAft>
                <a:spcPct val="10000"/>
              </a:spcAft>
              <a:buFont typeface="Arial" pitchFamily="34" charset="0"/>
              <a:buChar char="•"/>
            </a:pPr>
            <a:r>
              <a:rPr lang="en-US" sz="1400" dirty="0" smtClean="0">
                <a:solidFill>
                  <a:srgbClr val="000000"/>
                </a:solidFill>
                <a:latin typeface="Calibri" pitchFamily="34" charset="0"/>
              </a:rPr>
              <a:t>BCP</a:t>
            </a:r>
            <a:endParaRPr lang="en-US" sz="1400" dirty="0">
              <a:solidFill>
                <a:srgbClr val="000000"/>
              </a:solidFill>
              <a:latin typeface="Calibri" pitchFamily="34" charset="0"/>
            </a:endParaRPr>
          </a:p>
          <a:p>
            <a:pPr marL="227013" indent="-227013" algn="l">
              <a:lnSpc>
                <a:spcPct val="80000"/>
              </a:lnSpc>
              <a:spcAft>
                <a:spcPct val="10000"/>
              </a:spcAft>
              <a:buFont typeface="Arial" pitchFamily="34" charset="0"/>
              <a:buChar char="•"/>
            </a:pPr>
            <a:r>
              <a:rPr lang="en-US" sz="1400" dirty="0">
                <a:solidFill>
                  <a:srgbClr val="000000"/>
                </a:solidFill>
                <a:latin typeface="Calibri" pitchFamily="34" charset="0"/>
              </a:rPr>
              <a:t>Wireless-specific Interfaces:  AIF2 x6</a:t>
            </a:r>
          </a:p>
          <a:p>
            <a:pPr marL="227013" indent="-227013" algn="l">
              <a:lnSpc>
                <a:spcPct val="80000"/>
              </a:lnSpc>
              <a:spcAft>
                <a:spcPct val="10000"/>
              </a:spcAft>
              <a:buFont typeface="Arial" pitchFamily="34" charset="0"/>
              <a:buChar char="•"/>
            </a:pPr>
            <a:r>
              <a:rPr lang="en-US" sz="1400" dirty="0">
                <a:solidFill>
                  <a:srgbClr val="000000"/>
                </a:solidFill>
                <a:latin typeface="Calibri" pitchFamily="34" charset="0"/>
              </a:rPr>
              <a:t>Characteristics</a:t>
            </a:r>
          </a:p>
          <a:p>
            <a:pPr marL="684213" lvl="1" indent="-227013" algn="l">
              <a:lnSpc>
                <a:spcPct val="80000"/>
              </a:lnSpc>
              <a:spcAft>
                <a:spcPct val="10000"/>
              </a:spcAft>
              <a:buFont typeface="Arial" pitchFamily="34" charset="0"/>
              <a:buChar char="•"/>
            </a:pPr>
            <a:r>
              <a:rPr lang="en-US" sz="1400" dirty="0">
                <a:solidFill>
                  <a:srgbClr val="000000"/>
                </a:solidFill>
                <a:latin typeface="Calibri" pitchFamily="34" charset="0"/>
              </a:rPr>
              <a:t>Package Size: 24x24</a:t>
            </a:r>
          </a:p>
          <a:p>
            <a:pPr marL="684213" lvl="1" indent="-227013" algn="l">
              <a:lnSpc>
                <a:spcPct val="80000"/>
              </a:lnSpc>
              <a:spcAft>
                <a:spcPct val="10000"/>
              </a:spcAft>
              <a:buFont typeface="Arial" pitchFamily="34" charset="0"/>
              <a:buChar char="•"/>
            </a:pPr>
            <a:r>
              <a:rPr lang="en-US" sz="1400" dirty="0">
                <a:solidFill>
                  <a:srgbClr val="000000"/>
                </a:solidFill>
                <a:latin typeface="Calibri" pitchFamily="34" charset="0"/>
              </a:rPr>
              <a:t>Process Node: 40nm</a:t>
            </a:r>
          </a:p>
          <a:p>
            <a:pPr marL="684213" lvl="1" indent="-227013" algn="l">
              <a:lnSpc>
                <a:spcPct val="80000"/>
              </a:lnSpc>
              <a:spcAft>
                <a:spcPct val="10000"/>
              </a:spcAft>
              <a:buFont typeface="Arial" pitchFamily="34" charset="0"/>
              <a:buChar char="•"/>
            </a:pPr>
            <a:r>
              <a:rPr lang="en-US" sz="1400" dirty="0">
                <a:solidFill>
                  <a:srgbClr val="000000"/>
                </a:solidFill>
                <a:latin typeface="Calibri" pitchFamily="34" charset="0"/>
              </a:rPr>
              <a:t>Pin Count: 841</a:t>
            </a:r>
          </a:p>
          <a:p>
            <a:pPr marL="684213" lvl="1" indent="-227013" algn="l">
              <a:lnSpc>
                <a:spcPct val="80000"/>
              </a:lnSpc>
              <a:spcAft>
                <a:spcPct val="10000"/>
              </a:spcAft>
              <a:buFont typeface="Arial" pitchFamily="34" charset="0"/>
              <a:buChar char="•"/>
            </a:pPr>
            <a:r>
              <a:rPr lang="en-US" sz="1400" dirty="0">
                <a:solidFill>
                  <a:srgbClr val="000000"/>
                </a:solidFill>
                <a:latin typeface="Calibri" pitchFamily="34" charset="0"/>
              </a:rPr>
              <a:t>Core Voltage:  0.9-1.1 </a:t>
            </a:r>
            <a:r>
              <a:rPr lang="en-US" sz="1400" dirty="0" smtClean="0">
                <a:solidFill>
                  <a:srgbClr val="000000"/>
                </a:solidFill>
                <a:latin typeface="Calibri" pitchFamily="34" charset="0"/>
              </a:rPr>
              <a:t>V</a:t>
            </a:r>
          </a:p>
          <a:p>
            <a:pPr marL="227013" indent="-227013" algn="l">
              <a:lnSpc>
                <a:spcPct val="80000"/>
              </a:lnSpc>
              <a:spcAft>
                <a:spcPct val="10000"/>
              </a:spcAft>
              <a:buFont typeface="Arial" pitchFamily="34" charset="0"/>
              <a:buChar char="•"/>
            </a:pPr>
            <a:r>
              <a:rPr lang="en-US" sz="1400" dirty="0" smtClean="0">
                <a:solidFill>
                  <a:srgbClr val="000000"/>
                </a:solidFill>
                <a:latin typeface="Calibri" pitchFamily="34" charset="0"/>
              </a:rPr>
              <a:t>2x Rake Search Accelerator (RSA)</a:t>
            </a:r>
            <a:endParaRPr lang="en-US" sz="1400" dirty="0">
              <a:solidFill>
                <a:srgbClr val="000000"/>
              </a:solidFill>
              <a:latin typeface="Calibri" pitchFamily="34" charset="0"/>
            </a:endParaRPr>
          </a:p>
        </p:txBody>
      </p:sp>
      <p:grpSp>
        <p:nvGrpSpPr>
          <p:cNvPr id="2" name="Group 828"/>
          <p:cNvGrpSpPr/>
          <p:nvPr/>
        </p:nvGrpSpPr>
        <p:grpSpPr>
          <a:xfrm>
            <a:off x="0" y="914400"/>
            <a:ext cx="5349875" cy="5440363"/>
            <a:chOff x="0" y="914400"/>
            <a:chExt cx="5349875" cy="5440363"/>
          </a:xfrm>
        </p:grpSpPr>
        <p:sp>
          <p:nvSpPr>
            <p:cNvPr id="830" name="AutoShape 426"/>
            <p:cNvSpPr>
              <a:spLocks noChangeAspect="1" noChangeArrowheads="1" noTextEdit="1"/>
            </p:cNvSpPr>
            <p:nvPr/>
          </p:nvSpPr>
          <p:spPr bwMode="auto">
            <a:xfrm>
              <a:off x="0" y="914400"/>
              <a:ext cx="5349875" cy="5440363"/>
            </a:xfrm>
            <a:prstGeom prst="rect">
              <a:avLst/>
            </a:prstGeom>
            <a:noFill/>
            <a:ln w="9525">
              <a:noFill/>
              <a:miter lim="800000"/>
              <a:headEnd/>
              <a:tailEnd/>
            </a:ln>
          </p:spPr>
          <p:txBody>
            <a:bodyPr/>
            <a:lstStyle/>
            <a:p>
              <a:endParaRPr lang="en-US"/>
            </a:p>
          </p:txBody>
        </p:sp>
        <p:grpSp>
          <p:nvGrpSpPr>
            <p:cNvPr id="3" name="Group 628"/>
            <p:cNvGrpSpPr>
              <a:grpSpLocks/>
            </p:cNvGrpSpPr>
            <p:nvPr/>
          </p:nvGrpSpPr>
          <p:grpSpPr bwMode="auto">
            <a:xfrm>
              <a:off x="247650" y="930275"/>
              <a:ext cx="5084763" cy="5151438"/>
              <a:chOff x="156" y="586"/>
              <a:chExt cx="3203" cy="3245"/>
            </a:xfrm>
          </p:grpSpPr>
          <p:sp>
            <p:nvSpPr>
              <p:cNvPr id="1051" name="Rectangle 428"/>
              <p:cNvSpPr>
                <a:spLocks noChangeArrowheads="1"/>
              </p:cNvSpPr>
              <p:nvPr/>
            </p:nvSpPr>
            <p:spPr bwMode="auto">
              <a:xfrm>
                <a:off x="156" y="586"/>
                <a:ext cx="3203" cy="3245"/>
              </a:xfrm>
              <a:prstGeom prst="rect">
                <a:avLst/>
              </a:prstGeom>
              <a:noFill/>
              <a:ln w="5" cap="rnd">
                <a:solidFill>
                  <a:srgbClr val="24211D"/>
                </a:solidFill>
                <a:round/>
                <a:headEnd/>
                <a:tailEnd/>
              </a:ln>
            </p:spPr>
            <p:txBody>
              <a:bodyPr/>
              <a:lstStyle/>
              <a:p>
                <a:pPr algn="l" eaLnBrk="0" hangingPunct="0"/>
                <a:endParaRPr lang="en-US" sz="1800">
                  <a:solidFill>
                    <a:srgbClr val="000000"/>
                  </a:solidFill>
                </a:endParaRPr>
              </a:p>
            </p:txBody>
          </p:sp>
          <p:sp>
            <p:nvSpPr>
              <p:cNvPr id="1052" name="Rectangle 429"/>
              <p:cNvSpPr>
                <a:spLocks noChangeArrowheads="1"/>
              </p:cNvSpPr>
              <p:nvPr/>
            </p:nvSpPr>
            <p:spPr bwMode="auto">
              <a:xfrm>
                <a:off x="569" y="2868"/>
                <a:ext cx="1471" cy="958"/>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53" name="Rectangle 430"/>
              <p:cNvSpPr>
                <a:spLocks noChangeArrowheads="1"/>
              </p:cNvSpPr>
              <p:nvPr/>
            </p:nvSpPr>
            <p:spPr bwMode="auto">
              <a:xfrm>
                <a:off x="2572" y="621"/>
                <a:ext cx="782" cy="1679"/>
              </a:xfrm>
              <a:prstGeom prst="rect">
                <a:avLst/>
              </a:prstGeom>
              <a:solidFill>
                <a:schemeClr val="bg1">
                  <a:lumMod val="85000"/>
                </a:schemeClr>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54" name="Rectangle 431"/>
              <p:cNvSpPr>
                <a:spLocks noChangeArrowheads="1"/>
              </p:cNvSpPr>
              <p:nvPr/>
            </p:nvSpPr>
            <p:spPr bwMode="auto">
              <a:xfrm>
                <a:off x="1163" y="2180"/>
                <a:ext cx="1012"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4 Cores @ 1.0 GHz / 1.2 GHz</a:t>
                </a:r>
                <a:endParaRPr lang="en-US" sz="1800">
                  <a:solidFill>
                    <a:srgbClr val="000000"/>
                  </a:solidFill>
                </a:endParaRPr>
              </a:p>
            </p:txBody>
          </p:sp>
          <p:sp>
            <p:nvSpPr>
              <p:cNvPr id="1055" name="Rectangle 432"/>
              <p:cNvSpPr>
                <a:spLocks noChangeArrowheads="1"/>
              </p:cNvSpPr>
              <p:nvPr/>
            </p:nvSpPr>
            <p:spPr bwMode="auto">
              <a:xfrm>
                <a:off x="1320" y="1253"/>
                <a:ext cx="730"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6" name="Rectangle 433"/>
              <p:cNvSpPr>
                <a:spLocks noChangeArrowheads="1"/>
              </p:cNvSpPr>
              <p:nvPr/>
            </p:nvSpPr>
            <p:spPr bwMode="auto">
              <a:xfrm>
                <a:off x="1288" y="1295"/>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7" name="Rectangle 434"/>
              <p:cNvSpPr>
                <a:spLocks noChangeArrowheads="1"/>
              </p:cNvSpPr>
              <p:nvPr/>
            </p:nvSpPr>
            <p:spPr bwMode="auto">
              <a:xfrm>
                <a:off x="1288" y="1295"/>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8" name="Rectangle 435"/>
              <p:cNvSpPr>
                <a:spLocks noChangeArrowheads="1"/>
              </p:cNvSpPr>
              <p:nvPr/>
            </p:nvSpPr>
            <p:spPr bwMode="auto">
              <a:xfrm>
                <a:off x="1262" y="1342"/>
                <a:ext cx="731"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9" name="Rectangle 436"/>
              <p:cNvSpPr>
                <a:spLocks noChangeArrowheads="1"/>
              </p:cNvSpPr>
              <p:nvPr/>
            </p:nvSpPr>
            <p:spPr bwMode="auto">
              <a:xfrm>
                <a:off x="1262" y="1342"/>
                <a:ext cx="731"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0" name="Rectangle 437"/>
              <p:cNvSpPr>
                <a:spLocks noChangeArrowheads="1"/>
              </p:cNvSpPr>
              <p:nvPr/>
            </p:nvSpPr>
            <p:spPr bwMode="auto">
              <a:xfrm>
                <a:off x="123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1" name="Rectangle 438"/>
              <p:cNvSpPr>
                <a:spLocks noChangeArrowheads="1"/>
              </p:cNvSpPr>
              <p:nvPr/>
            </p:nvSpPr>
            <p:spPr bwMode="auto">
              <a:xfrm>
                <a:off x="123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2" name="Rectangle 439"/>
              <p:cNvSpPr>
                <a:spLocks noChangeArrowheads="1"/>
              </p:cNvSpPr>
              <p:nvPr/>
            </p:nvSpPr>
            <p:spPr bwMode="auto">
              <a:xfrm>
                <a:off x="1445" y="1477"/>
                <a:ext cx="407"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C66x™</a:t>
                </a:r>
                <a:endParaRPr lang="en-US" sz="1800">
                  <a:solidFill>
                    <a:srgbClr val="000000"/>
                  </a:solidFill>
                </a:endParaRPr>
              </a:p>
            </p:txBody>
          </p:sp>
          <p:sp>
            <p:nvSpPr>
              <p:cNvPr id="1063" name="Rectangle 440"/>
              <p:cNvSpPr>
                <a:spLocks noChangeArrowheads="1"/>
              </p:cNvSpPr>
              <p:nvPr/>
            </p:nvSpPr>
            <p:spPr bwMode="auto">
              <a:xfrm>
                <a:off x="1414" y="1586"/>
                <a:ext cx="475"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CorePac</a:t>
                </a:r>
                <a:endParaRPr lang="en-US" sz="1800">
                  <a:solidFill>
                    <a:srgbClr val="000000"/>
                  </a:solidFill>
                </a:endParaRPr>
              </a:p>
            </p:txBody>
          </p:sp>
          <p:sp>
            <p:nvSpPr>
              <p:cNvPr id="1064" name="Rectangle 441"/>
              <p:cNvSpPr>
                <a:spLocks noChangeArrowheads="1"/>
              </p:cNvSpPr>
              <p:nvPr/>
            </p:nvSpPr>
            <p:spPr bwMode="auto">
              <a:xfrm>
                <a:off x="2728" y="1880"/>
                <a:ext cx="418"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5" name="Rectangle 442"/>
              <p:cNvSpPr>
                <a:spLocks noChangeArrowheads="1"/>
              </p:cNvSpPr>
              <p:nvPr/>
            </p:nvSpPr>
            <p:spPr bwMode="auto">
              <a:xfrm>
                <a:off x="2707" y="1859"/>
                <a:ext cx="413"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6" name="Rectangle 443"/>
              <p:cNvSpPr>
                <a:spLocks noChangeArrowheads="1"/>
              </p:cNvSpPr>
              <p:nvPr/>
            </p:nvSpPr>
            <p:spPr bwMode="auto">
              <a:xfrm>
                <a:off x="2827" y="1895"/>
                <a:ext cx="188"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FFTC</a:t>
                </a:r>
                <a:endParaRPr lang="en-US" sz="1800" dirty="0">
                  <a:solidFill>
                    <a:srgbClr val="000000"/>
                  </a:solidFill>
                </a:endParaRPr>
              </a:p>
            </p:txBody>
          </p:sp>
          <p:sp>
            <p:nvSpPr>
              <p:cNvPr id="1067" name="Rectangle 444"/>
              <p:cNvSpPr>
                <a:spLocks noChangeArrowheads="1"/>
              </p:cNvSpPr>
              <p:nvPr/>
            </p:nvSpPr>
            <p:spPr bwMode="auto">
              <a:xfrm>
                <a:off x="2728" y="1452"/>
                <a:ext cx="418"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8" name="Rectangle 445"/>
              <p:cNvSpPr>
                <a:spLocks noChangeArrowheads="1"/>
              </p:cNvSpPr>
              <p:nvPr/>
            </p:nvSpPr>
            <p:spPr bwMode="auto">
              <a:xfrm>
                <a:off x="2707" y="1432"/>
                <a:ext cx="413"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9" name="Rectangle 446"/>
              <p:cNvSpPr>
                <a:spLocks noChangeArrowheads="1"/>
              </p:cNvSpPr>
              <p:nvPr/>
            </p:nvSpPr>
            <p:spPr bwMode="auto">
              <a:xfrm>
                <a:off x="2812" y="1474"/>
                <a:ext cx="230"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TCP3d</a:t>
                </a:r>
                <a:endParaRPr lang="en-US" sz="1800">
                  <a:solidFill>
                    <a:srgbClr val="000000"/>
                  </a:solidFill>
                </a:endParaRPr>
              </a:p>
            </p:txBody>
          </p:sp>
          <p:sp>
            <p:nvSpPr>
              <p:cNvPr id="1070" name="Rectangle 447"/>
              <p:cNvSpPr>
                <a:spLocks noChangeArrowheads="1"/>
              </p:cNvSpPr>
              <p:nvPr/>
            </p:nvSpPr>
            <p:spPr bwMode="auto">
              <a:xfrm>
                <a:off x="1777" y="607"/>
                <a:ext cx="750" cy="136"/>
              </a:xfrm>
              <a:prstGeom prst="rect">
                <a:avLst/>
              </a:prstGeom>
              <a:noFill/>
              <a:ln w="9525">
                <a:noFill/>
                <a:miter lim="800000"/>
                <a:headEnd/>
                <a:tailEnd/>
              </a:ln>
            </p:spPr>
            <p:txBody>
              <a:bodyPr wrap="none" lIns="0" tIns="0" rIns="0" bIns="0">
                <a:spAutoFit/>
              </a:bodyPr>
              <a:lstStyle/>
              <a:p>
                <a:pPr algn="ctr" eaLnBrk="0" hangingPunct="0"/>
                <a:r>
                  <a:rPr lang="en-US" sz="700" dirty="0">
                    <a:solidFill>
                      <a:srgbClr val="24211D"/>
                    </a:solidFill>
                  </a:rPr>
                  <a:t>KeyStone Device Architecture</a:t>
                </a:r>
              </a:p>
              <a:p>
                <a:pPr algn="ctr" eaLnBrk="0" hangingPunct="0"/>
                <a:r>
                  <a:rPr lang="en-US" sz="700" dirty="0">
                    <a:solidFill>
                      <a:srgbClr val="24211D"/>
                    </a:solidFill>
                  </a:rPr>
                  <a:t> for Wireless Applications</a:t>
                </a:r>
                <a:endParaRPr lang="en-US" sz="1800" dirty="0">
                  <a:solidFill>
                    <a:srgbClr val="000000"/>
                  </a:solidFill>
                </a:endParaRPr>
              </a:p>
            </p:txBody>
          </p:sp>
          <p:sp>
            <p:nvSpPr>
              <p:cNvPr id="1071" name="Rectangle 448"/>
              <p:cNvSpPr>
                <a:spLocks noChangeArrowheads="1"/>
              </p:cNvSpPr>
              <p:nvPr/>
            </p:nvSpPr>
            <p:spPr bwMode="auto">
              <a:xfrm>
                <a:off x="1247" y="659"/>
                <a:ext cx="381" cy="360"/>
              </a:xfrm>
              <a:prstGeom prst="rect">
                <a:avLst/>
              </a:prstGeom>
              <a:noFill/>
              <a:ln w="5" cap="rnd">
                <a:solidFill>
                  <a:srgbClr val="000000"/>
                </a:solidFill>
                <a:round/>
                <a:headEnd/>
                <a:tailEnd/>
              </a:ln>
            </p:spPr>
            <p:txBody>
              <a:bodyPr/>
              <a:lstStyle/>
              <a:p>
                <a:pPr algn="l" eaLnBrk="0" hangingPunct="0"/>
                <a:endParaRPr lang="en-US" sz="1800">
                  <a:solidFill>
                    <a:srgbClr val="000000"/>
                  </a:solidFill>
                </a:endParaRPr>
              </a:p>
            </p:txBody>
          </p:sp>
          <p:sp>
            <p:nvSpPr>
              <p:cNvPr id="1072" name="Rectangle 449"/>
              <p:cNvSpPr>
                <a:spLocks noChangeArrowheads="1"/>
              </p:cNvSpPr>
              <p:nvPr/>
            </p:nvSpPr>
            <p:spPr bwMode="auto">
              <a:xfrm>
                <a:off x="1346" y="936"/>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1073" name="Rectangle 450"/>
              <p:cNvSpPr>
                <a:spLocks noChangeArrowheads="1"/>
              </p:cNvSpPr>
              <p:nvPr/>
            </p:nvSpPr>
            <p:spPr bwMode="auto">
              <a:xfrm>
                <a:off x="1309" y="701"/>
                <a:ext cx="261" cy="2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74" name="Rectangle 451"/>
              <p:cNvSpPr>
                <a:spLocks noChangeArrowheads="1"/>
              </p:cNvSpPr>
              <p:nvPr/>
            </p:nvSpPr>
            <p:spPr bwMode="auto">
              <a:xfrm>
                <a:off x="1372" y="717"/>
                <a:ext cx="162"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2MB</a:t>
                </a:r>
                <a:endParaRPr lang="en-US" sz="1800">
                  <a:solidFill>
                    <a:srgbClr val="000000"/>
                  </a:solidFill>
                </a:endParaRPr>
              </a:p>
            </p:txBody>
          </p:sp>
          <p:sp>
            <p:nvSpPr>
              <p:cNvPr id="1075" name="Rectangle 452"/>
              <p:cNvSpPr>
                <a:spLocks noChangeArrowheads="1"/>
              </p:cNvSpPr>
              <p:nvPr/>
            </p:nvSpPr>
            <p:spPr bwMode="auto">
              <a:xfrm>
                <a:off x="1367" y="779"/>
                <a:ext cx="178"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MSM</a:t>
                </a:r>
                <a:endParaRPr lang="en-US" sz="1800">
                  <a:solidFill>
                    <a:srgbClr val="000000"/>
                  </a:solidFill>
                </a:endParaRPr>
              </a:p>
            </p:txBody>
          </p:sp>
          <p:sp>
            <p:nvSpPr>
              <p:cNvPr id="1076" name="Rectangle 453"/>
              <p:cNvSpPr>
                <a:spLocks noChangeArrowheads="1"/>
              </p:cNvSpPr>
              <p:nvPr/>
            </p:nvSpPr>
            <p:spPr bwMode="auto">
              <a:xfrm>
                <a:off x="1351" y="836"/>
                <a:ext cx="214"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SRAM</a:t>
                </a:r>
                <a:endParaRPr lang="en-US" sz="1800">
                  <a:solidFill>
                    <a:srgbClr val="000000"/>
                  </a:solidFill>
                </a:endParaRPr>
              </a:p>
            </p:txBody>
          </p:sp>
          <p:sp>
            <p:nvSpPr>
              <p:cNvPr id="1077" name="Rectangle 454"/>
              <p:cNvSpPr>
                <a:spLocks noChangeArrowheads="1"/>
              </p:cNvSpPr>
              <p:nvPr/>
            </p:nvSpPr>
            <p:spPr bwMode="auto">
              <a:xfrm>
                <a:off x="308" y="737"/>
                <a:ext cx="412" cy="18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78" name="Rectangle 455"/>
              <p:cNvSpPr>
                <a:spLocks noChangeArrowheads="1"/>
              </p:cNvSpPr>
              <p:nvPr/>
            </p:nvSpPr>
            <p:spPr bwMode="auto">
              <a:xfrm>
                <a:off x="423" y="759"/>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1079" name="Rectangle 456"/>
              <p:cNvSpPr>
                <a:spLocks noChangeArrowheads="1"/>
              </p:cNvSpPr>
              <p:nvPr/>
            </p:nvSpPr>
            <p:spPr bwMode="auto">
              <a:xfrm>
                <a:off x="344" y="821"/>
                <a:ext cx="37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1080" name="Rectangle 457"/>
              <p:cNvSpPr>
                <a:spLocks noChangeArrowheads="1"/>
              </p:cNvSpPr>
              <p:nvPr/>
            </p:nvSpPr>
            <p:spPr bwMode="auto">
              <a:xfrm>
                <a:off x="2707" y="989"/>
                <a:ext cx="413" cy="146"/>
              </a:xfrm>
              <a:prstGeom prst="rect">
                <a:avLst/>
              </a:prstGeom>
              <a:solidFill>
                <a:schemeClr val="bg1">
                  <a:lumMod val="85000"/>
                </a:schemeClr>
              </a:solidFill>
              <a:ln w="5" cap="rnd">
                <a:solidFill>
                  <a:srgbClr val="000000"/>
                </a:solidFill>
                <a:prstDash val="solid"/>
                <a:round/>
                <a:headEnd/>
                <a:tailEnd/>
              </a:ln>
            </p:spPr>
            <p:txBody>
              <a:bodyPr/>
              <a:lstStyle/>
              <a:p>
                <a:pPr algn="l" eaLnBrk="0" hangingPunct="0">
                  <a:defRPr/>
                </a:pPr>
                <a:endParaRPr lang="en-US" sz="1800">
                  <a:solidFill>
                    <a:srgbClr val="000000"/>
                  </a:solidFill>
                </a:endParaRPr>
              </a:p>
            </p:txBody>
          </p:sp>
          <p:sp>
            <p:nvSpPr>
              <p:cNvPr id="1081" name="Rectangle 460"/>
              <p:cNvSpPr>
                <a:spLocks noChangeArrowheads="1"/>
              </p:cNvSpPr>
              <p:nvPr/>
            </p:nvSpPr>
            <p:spPr bwMode="auto">
              <a:xfrm>
                <a:off x="2707" y="781"/>
                <a:ext cx="413" cy="145"/>
              </a:xfrm>
              <a:prstGeom prst="rect">
                <a:avLst/>
              </a:prstGeom>
              <a:solidFill>
                <a:schemeClr val="bg1">
                  <a:lumMod val="85000"/>
                </a:schemeClr>
              </a:solidFill>
              <a:ln w="5" cap="rnd">
                <a:solidFill>
                  <a:srgbClr val="000000"/>
                </a:solidFill>
                <a:prstDash val="solid"/>
                <a:round/>
                <a:headEnd/>
                <a:tailEnd/>
              </a:ln>
            </p:spPr>
            <p:txBody>
              <a:bodyPr/>
              <a:lstStyle/>
              <a:p>
                <a:pPr algn="l" eaLnBrk="0" hangingPunct="0">
                  <a:defRPr/>
                </a:pPr>
                <a:endParaRPr lang="en-US" sz="1800">
                  <a:solidFill>
                    <a:srgbClr val="000000"/>
                  </a:solidFill>
                </a:endParaRPr>
              </a:p>
            </p:txBody>
          </p:sp>
          <p:sp>
            <p:nvSpPr>
              <p:cNvPr id="1082" name="Rectangle 462"/>
              <p:cNvSpPr>
                <a:spLocks noChangeArrowheads="1"/>
              </p:cNvSpPr>
              <p:nvPr/>
            </p:nvSpPr>
            <p:spPr bwMode="auto">
              <a:xfrm>
                <a:off x="2707" y="1650"/>
                <a:ext cx="413" cy="141"/>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83" name="Rectangle 463"/>
              <p:cNvSpPr>
                <a:spLocks noChangeArrowheads="1"/>
              </p:cNvSpPr>
              <p:nvPr/>
            </p:nvSpPr>
            <p:spPr bwMode="auto">
              <a:xfrm>
                <a:off x="2812" y="1687"/>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TCP3e</a:t>
                </a:r>
                <a:endParaRPr lang="en-US" sz="1800">
                  <a:solidFill>
                    <a:srgbClr val="000000"/>
                  </a:solidFill>
                </a:endParaRPr>
              </a:p>
            </p:txBody>
          </p:sp>
          <p:sp>
            <p:nvSpPr>
              <p:cNvPr id="1084" name="Rectangle 465"/>
              <p:cNvSpPr>
                <a:spLocks noChangeArrowheads="1"/>
              </p:cNvSpPr>
              <p:nvPr/>
            </p:nvSpPr>
            <p:spPr bwMode="auto">
              <a:xfrm>
                <a:off x="3224" y="1478"/>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x2</a:t>
                </a:r>
                <a:endParaRPr lang="en-US" sz="1800">
                  <a:solidFill>
                    <a:srgbClr val="000000"/>
                  </a:solidFill>
                </a:endParaRPr>
              </a:p>
            </p:txBody>
          </p:sp>
          <p:sp>
            <p:nvSpPr>
              <p:cNvPr id="1085" name="Rectangle 467"/>
              <p:cNvSpPr>
                <a:spLocks noChangeArrowheads="1"/>
              </p:cNvSpPr>
              <p:nvPr/>
            </p:nvSpPr>
            <p:spPr bwMode="auto">
              <a:xfrm>
                <a:off x="3224" y="1895"/>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x2</a:t>
                </a:r>
                <a:endParaRPr lang="en-US" sz="1800">
                  <a:solidFill>
                    <a:srgbClr val="000000"/>
                  </a:solidFill>
                </a:endParaRPr>
              </a:p>
            </p:txBody>
          </p:sp>
          <p:sp>
            <p:nvSpPr>
              <p:cNvPr id="1086" name="Freeform 470"/>
              <p:cNvSpPr>
                <a:spLocks/>
              </p:cNvSpPr>
              <p:nvPr/>
            </p:nvSpPr>
            <p:spPr bwMode="auto">
              <a:xfrm>
                <a:off x="2634" y="1024"/>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087" name="Freeform 471"/>
              <p:cNvSpPr>
                <a:spLocks/>
              </p:cNvSpPr>
              <p:nvPr/>
            </p:nvSpPr>
            <p:spPr bwMode="auto">
              <a:xfrm>
                <a:off x="2640" y="1055"/>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88" name="Rectangle 472"/>
              <p:cNvSpPr>
                <a:spLocks noChangeArrowheads="1"/>
              </p:cNvSpPr>
              <p:nvPr/>
            </p:nvSpPr>
            <p:spPr bwMode="auto">
              <a:xfrm>
                <a:off x="2488" y="1055"/>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89" name="Freeform 473"/>
              <p:cNvSpPr>
                <a:spLocks/>
              </p:cNvSpPr>
              <p:nvPr/>
            </p:nvSpPr>
            <p:spPr bwMode="auto">
              <a:xfrm>
                <a:off x="2426" y="1024"/>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90" name="Freeform 474"/>
              <p:cNvSpPr>
                <a:spLocks/>
              </p:cNvSpPr>
              <p:nvPr/>
            </p:nvSpPr>
            <p:spPr bwMode="auto">
              <a:xfrm>
                <a:off x="2478" y="1055"/>
                <a:ext cx="10" cy="16"/>
              </a:xfrm>
              <a:custGeom>
                <a:avLst/>
                <a:gdLst>
                  <a:gd name="T0" fmla="*/ 10 w 10"/>
                  <a:gd name="T1" fmla="*/ 0 h 16"/>
                  <a:gd name="T2" fmla="*/ 5 w 10"/>
                  <a:gd name="T3" fmla="*/ 0 h 16"/>
                  <a:gd name="T4" fmla="*/ 5 w 10"/>
                  <a:gd name="T5" fmla="*/ 0 h 16"/>
                  <a:gd name="T6" fmla="*/ 5 w 10"/>
                  <a:gd name="T7" fmla="*/ 5 h 16"/>
                  <a:gd name="T8" fmla="*/ 0 w 10"/>
                  <a:gd name="T9" fmla="*/ 5 h 16"/>
                  <a:gd name="T10" fmla="*/ 5 w 10"/>
                  <a:gd name="T11" fmla="*/ 11 h 16"/>
                  <a:gd name="T12" fmla="*/ 5 w 10"/>
                  <a:gd name="T13" fmla="*/ 11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0"/>
                    </a:lnTo>
                    <a:lnTo>
                      <a:pt x="5" y="5"/>
                    </a:lnTo>
                    <a:lnTo>
                      <a:pt x="0" y="5"/>
                    </a:lnTo>
                    <a:lnTo>
                      <a:pt x="5" y="11"/>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091" name="Rectangle 475"/>
              <p:cNvSpPr>
                <a:spLocks noChangeArrowheads="1"/>
              </p:cNvSpPr>
              <p:nvPr/>
            </p:nvSpPr>
            <p:spPr bwMode="auto">
              <a:xfrm>
                <a:off x="2723" y="642"/>
                <a:ext cx="532" cy="110"/>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Coprocessors</a:t>
                </a:r>
                <a:endParaRPr lang="en-US" sz="1800" dirty="0">
                  <a:solidFill>
                    <a:srgbClr val="000000"/>
                  </a:solidFill>
                </a:endParaRPr>
              </a:p>
            </p:txBody>
          </p:sp>
          <p:sp>
            <p:nvSpPr>
              <p:cNvPr id="1092" name="Freeform 476"/>
              <p:cNvSpPr>
                <a:spLocks/>
              </p:cNvSpPr>
              <p:nvPr/>
            </p:nvSpPr>
            <p:spPr bwMode="auto">
              <a:xfrm>
                <a:off x="2634" y="1243"/>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093" name="Freeform 477"/>
              <p:cNvSpPr>
                <a:spLocks/>
              </p:cNvSpPr>
              <p:nvPr/>
            </p:nvSpPr>
            <p:spPr bwMode="auto">
              <a:xfrm>
                <a:off x="2640" y="1269"/>
                <a:ext cx="5" cy="15"/>
              </a:xfrm>
              <a:custGeom>
                <a:avLst/>
                <a:gdLst>
                  <a:gd name="T0" fmla="*/ 0 w 5"/>
                  <a:gd name="T1" fmla="*/ 15 h 15"/>
                  <a:gd name="T2" fmla="*/ 5 w 5"/>
                  <a:gd name="T3" fmla="*/ 15 h 15"/>
                  <a:gd name="T4" fmla="*/ 5 w 5"/>
                  <a:gd name="T5" fmla="*/ 15 h 15"/>
                  <a:gd name="T6" fmla="*/ 5 w 5"/>
                  <a:gd name="T7" fmla="*/ 10 h 15"/>
                  <a:gd name="T8" fmla="*/ 5 w 5"/>
                  <a:gd name="T9" fmla="*/ 10 h 15"/>
                  <a:gd name="T10" fmla="*/ 5 w 5"/>
                  <a:gd name="T11" fmla="*/ 5 h 15"/>
                  <a:gd name="T12" fmla="*/ 5 w 5"/>
                  <a:gd name="T13" fmla="*/ 5 h 15"/>
                  <a:gd name="T14" fmla="*/ 5 w 5"/>
                  <a:gd name="T15" fmla="*/ 0 h 15"/>
                  <a:gd name="T16" fmla="*/ 0 w 5"/>
                  <a:gd name="T17" fmla="*/ 0 h 15"/>
                  <a:gd name="T18" fmla="*/ 0 w 5"/>
                  <a:gd name="T19" fmla="*/ 15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5"/>
                  <a:gd name="T32" fmla="*/ 5 w 5"/>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5">
                    <a:moveTo>
                      <a:pt x="0" y="15"/>
                    </a:moveTo>
                    <a:lnTo>
                      <a:pt x="5" y="15"/>
                    </a:lnTo>
                    <a:lnTo>
                      <a:pt x="5" y="10"/>
                    </a:lnTo>
                    <a:lnTo>
                      <a:pt x="5" y="5"/>
                    </a:lnTo>
                    <a:lnTo>
                      <a:pt x="5" y="0"/>
                    </a:lnTo>
                    <a:lnTo>
                      <a:pt x="0" y="0"/>
                    </a:lnTo>
                    <a:lnTo>
                      <a:pt x="0" y="15"/>
                    </a:lnTo>
                    <a:close/>
                  </a:path>
                </a:pathLst>
              </a:custGeom>
              <a:solidFill>
                <a:srgbClr val="000000"/>
              </a:solidFill>
              <a:ln w="9525">
                <a:noFill/>
                <a:round/>
                <a:headEnd/>
                <a:tailEnd/>
              </a:ln>
            </p:spPr>
            <p:txBody>
              <a:bodyPr/>
              <a:lstStyle/>
              <a:p>
                <a:endParaRPr lang="en-US"/>
              </a:p>
            </p:txBody>
          </p:sp>
          <p:sp>
            <p:nvSpPr>
              <p:cNvPr id="1094" name="Rectangle 478"/>
              <p:cNvSpPr>
                <a:spLocks noChangeArrowheads="1"/>
              </p:cNvSpPr>
              <p:nvPr/>
            </p:nvSpPr>
            <p:spPr bwMode="auto">
              <a:xfrm>
                <a:off x="2488" y="1269"/>
                <a:ext cx="152" cy="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5" name="Freeform 479"/>
              <p:cNvSpPr>
                <a:spLocks/>
              </p:cNvSpPr>
              <p:nvPr/>
            </p:nvSpPr>
            <p:spPr bwMode="auto">
              <a:xfrm>
                <a:off x="2426" y="1243"/>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96" name="Freeform 480"/>
              <p:cNvSpPr>
                <a:spLocks/>
              </p:cNvSpPr>
              <p:nvPr/>
            </p:nvSpPr>
            <p:spPr bwMode="auto">
              <a:xfrm>
                <a:off x="2478" y="1269"/>
                <a:ext cx="10" cy="15"/>
              </a:xfrm>
              <a:custGeom>
                <a:avLst/>
                <a:gdLst>
                  <a:gd name="T0" fmla="*/ 10 w 10"/>
                  <a:gd name="T1" fmla="*/ 0 h 15"/>
                  <a:gd name="T2" fmla="*/ 5 w 10"/>
                  <a:gd name="T3" fmla="*/ 0 h 15"/>
                  <a:gd name="T4" fmla="*/ 5 w 10"/>
                  <a:gd name="T5" fmla="*/ 5 h 15"/>
                  <a:gd name="T6" fmla="*/ 5 w 10"/>
                  <a:gd name="T7" fmla="*/ 5 h 15"/>
                  <a:gd name="T8" fmla="*/ 0 w 10"/>
                  <a:gd name="T9" fmla="*/ 10 h 15"/>
                  <a:gd name="T10" fmla="*/ 5 w 10"/>
                  <a:gd name="T11" fmla="*/ 10 h 15"/>
                  <a:gd name="T12" fmla="*/ 5 w 10"/>
                  <a:gd name="T13" fmla="*/ 15 h 15"/>
                  <a:gd name="T14" fmla="*/ 5 w 10"/>
                  <a:gd name="T15" fmla="*/ 15 h 15"/>
                  <a:gd name="T16" fmla="*/ 10 w 10"/>
                  <a:gd name="T17" fmla="*/ 15 h 15"/>
                  <a:gd name="T18" fmla="*/ 10 w 1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5"/>
                  <a:gd name="T32" fmla="*/ 10 w 1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5">
                    <a:moveTo>
                      <a:pt x="10" y="0"/>
                    </a:moveTo>
                    <a:lnTo>
                      <a:pt x="5" y="0"/>
                    </a:lnTo>
                    <a:lnTo>
                      <a:pt x="5" y="5"/>
                    </a:lnTo>
                    <a:lnTo>
                      <a:pt x="0" y="10"/>
                    </a:lnTo>
                    <a:lnTo>
                      <a:pt x="5" y="10"/>
                    </a:lnTo>
                    <a:lnTo>
                      <a:pt x="5" y="15"/>
                    </a:lnTo>
                    <a:lnTo>
                      <a:pt x="10" y="15"/>
                    </a:lnTo>
                    <a:lnTo>
                      <a:pt x="10" y="0"/>
                    </a:lnTo>
                    <a:close/>
                  </a:path>
                </a:pathLst>
              </a:custGeom>
              <a:solidFill>
                <a:srgbClr val="000000"/>
              </a:solidFill>
              <a:ln w="9525">
                <a:noFill/>
                <a:round/>
                <a:headEnd/>
                <a:tailEnd/>
              </a:ln>
            </p:spPr>
            <p:txBody>
              <a:bodyPr/>
              <a:lstStyle/>
              <a:p>
                <a:endParaRPr lang="en-US"/>
              </a:p>
            </p:txBody>
          </p:sp>
          <p:sp>
            <p:nvSpPr>
              <p:cNvPr id="1097" name="Freeform 481"/>
              <p:cNvSpPr>
                <a:spLocks/>
              </p:cNvSpPr>
              <p:nvPr/>
            </p:nvSpPr>
            <p:spPr bwMode="auto">
              <a:xfrm>
                <a:off x="2634" y="1680"/>
                <a:ext cx="68" cy="73"/>
              </a:xfrm>
              <a:custGeom>
                <a:avLst/>
                <a:gdLst>
                  <a:gd name="T0" fmla="*/ 0 w 68"/>
                  <a:gd name="T1" fmla="*/ 73 h 73"/>
                  <a:gd name="T2" fmla="*/ 68 w 68"/>
                  <a:gd name="T3" fmla="*/ 37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7"/>
                    </a:lnTo>
                    <a:lnTo>
                      <a:pt x="0" y="0"/>
                    </a:lnTo>
                    <a:lnTo>
                      <a:pt x="0" y="73"/>
                    </a:lnTo>
                    <a:close/>
                  </a:path>
                </a:pathLst>
              </a:custGeom>
              <a:solidFill>
                <a:srgbClr val="000000"/>
              </a:solidFill>
              <a:ln w="9525">
                <a:noFill/>
                <a:round/>
                <a:headEnd/>
                <a:tailEnd/>
              </a:ln>
            </p:spPr>
            <p:txBody>
              <a:bodyPr/>
              <a:lstStyle/>
              <a:p>
                <a:endParaRPr lang="en-US"/>
              </a:p>
            </p:txBody>
          </p:sp>
          <p:sp>
            <p:nvSpPr>
              <p:cNvPr id="1098" name="Freeform 482"/>
              <p:cNvSpPr>
                <a:spLocks/>
              </p:cNvSpPr>
              <p:nvPr/>
            </p:nvSpPr>
            <p:spPr bwMode="auto">
              <a:xfrm>
                <a:off x="2640" y="1706"/>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99" name="Rectangle 483"/>
              <p:cNvSpPr>
                <a:spLocks noChangeArrowheads="1"/>
              </p:cNvSpPr>
              <p:nvPr/>
            </p:nvSpPr>
            <p:spPr bwMode="auto">
              <a:xfrm>
                <a:off x="2488" y="1706"/>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0" name="Freeform 484"/>
              <p:cNvSpPr>
                <a:spLocks/>
              </p:cNvSpPr>
              <p:nvPr/>
            </p:nvSpPr>
            <p:spPr bwMode="auto">
              <a:xfrm>
                <a:off x="2426" y="1680"/>
                <a:ext cx="68" cy="73"/>
              </a:xfrm>
              <a:custGeom>
                <a:avLst/>
                <a:gdLst>
                  <a:gd name="T0" fmla="*/ 68 w 68"/>
                  <a:gd name="T1" fmla="*/ 73 h 73"/>
                  <a:gd name="T2" fmla="*/ 0 w 68"/>
                  <a:gd name="T3" fmla="*/ 37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7"/>
                    </a:lnTo>
                    <a:lnTo>
                      <a:pt x="68" y="0"/>
                    </a:lnTo>
                    <a:lnTo>
                      <a:pt x="68" y="73"/>
                    </a:lnTo>
                    <a:close/>
                  </a:path>
                </a:pathLst>
              </a:custGeom>
              <a:solidFill>
                <a:srgbClr val="000000"/>
              </a:solidFill>
              <a:ln w="9525">
                <a:noFill/>
                <a:round/>
                <a:headEnd/>
                <a:tailEnd/>
              </a:ln>
            </p:spPr>
            <p:txBody>
              <a:bodyPr/>
              <a:lstStyle/>
              <a:p>
                <a:endParaRPr lang="en-US"/>
              </a:p>
            </p:txBody>
          </p:sp>
          <p:sp>
            <p:nvSpPr>
              <p:cNvPr id="1101" name="Freeform 485"/>
              <p:cNvSpPr>
                <a:spLocks/>
              </p:cNvSpPr>
              <p:nvPr/>
            </p:nvSpPr>
            <p:spPr bwMode="auto">
              <a:xfrm>
                <a:off x="2478" y="1706"/>
                <a:ext cx="10" cy="16"/>
              </a:xfrm>
              <a:custGeom>
                <a:avLst/>
                <a:gdLst>
                  <a:gd name="T0" fmla="*/ 10 w 10"/>
                  <a:gd name="T1" fmla="*/ 0 h 16"/>
                  <a:gd name="T2" fmla="*/ 5 w 10"/>
                  <a:gd name="T3" fmla="*/ 5 h 16"/>
                  <a:gd name="T4" fmla="*/ 5 w 10"/>
                  <a:gd name="T5" fmla="*/ 5 h 16"/>
                  <a:gd name="T6" fmla="*/ 5 w 10"/>
                  <a:gd name="T7" fmla="*/ 5 h 16"/>
                  <a:gd name="T8" fmla="*/ 0 w 10"/>
                  <a:gd name="T9" fmla="*/ 11 h 16"/>
                  <a:gd name="T10" fmla="*/ 5 w 10"/>
                  <a:gd name="T11" fmla="*/ 11 h 16"/>
                  <a:gd name="T12" fmla="*/ 5 w 10"/>
                  <a:gd name="T13" fmla="*/ 16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5"/>
                    </a:lnTo>
                    <a:lnTo>
                      <a:pt x="0" y="11"/>
                    </a:lnTo>
                    <a:lnTo>
                      <a:pt x="5" y="11"/>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102" name="Freeform 486"/>
              <p:cNvSpPr>
                <a:spLocks/>
              </p:cNvSpPr>
              <p:nvPr/>
            </p:nvSpPr>
            <p:spPr bwMode="auto">
              <a:xfrm>
                <a:off x="2634" y="1899"/>
                <a:ext cx="68" cy="68"/>
              </a:xfrm>
              <a:custGeom>
                <a:avLst/>
                <a:gdLst>
                  <a:gd name="T0" fmla="*/ 0 w 68"/>
                  <a:gd name="T1" fmla="*/ 68 h 68"/>
                  <a:gd name="T2" fmla="*/ 68 w 68"/>
                  <a:gd name="T3" fmla="*/ 31 h 68"/>
                  <a:gd name="T4" fmla="*/ 0 w 68"/>
                  <a:gd name="T5" fmla="*/ 0 h 68"/>
                  <a:gd name="T6" fmla="*/ 0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0" y="68"/>
                    </a:moveTo>
                    <a:lnTo>
                      <a:pt x="68" y="31"/>
                    </a:lnTo>
                    <a:lnTo>
                      <a:pt x="0" y="0"/>
                    </a:lnTo>
                    <a:lnTo>
                      <a:pt x="0" y="68"/>
                    </a:lnTo>
                    <a:close/>
                  </a:path>
                </a:pathLst>
              </a:custGeom>
              <a:solidFill>
                <a:srgbClr val="000000"/>
              </a:solidFill>
              <a:ln w="9525">
                <a:noFill/>
                <a:round/>
                <a:headEnd/>
                <a:tailEnd/>
              </a:ln>
            </p:spPr>
            <p:txBody>
              <a:bodyPr/>
              <a:lstStyle/>
              <a:p>
                <a:endParaRPr lang="en-US"/>
              </a:p>
            </p:txBody>
          </p:sp>
          <p:sp>
            <p:nvSpPr>
              <p:cNvPr id="1103" name="Freeform 487"/>
              <p:cNvSpPr>
                <a:spLocks/>
              </p:cNvSpPr>
              <p:nvPr/>
            </p:nvSpPr>
            <p:spPr bwMode="auto">
              <a:xfrm>
                <a:off x="2640" y="192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04" name="Rectangle 488"/>
              <p:cNvSpPr>
                <a:spLocks noChangeArrowheads="1"/>
              </p:cNvSpPr>
              <p:nvPr/>
            </p:nvSpPr>
            <p:spPr bwMode="auto">
              <a:xfrm>
                <a:off x="2488" y="1925"/>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5" name="Freeform 489"/>
              <p:cNvSpPr>
                <a:spLocks/>
              </p:cNvSpPr>
              <p:nvPr/>
            </p:nvSpPr>
            <p:spPr bwMode="auto">
              <a:xfrm>
                <a:off x="2426" y="1899"/>
                <a:ext cx="68" cy="68"/>
              </a:xfrm>
              <a:custGeom>
                <a:avLst/>
                <a:gdLst>
                  <a:gd name="T0" fmla="*/ 68 w 68"/>
                  <a:gd name="T1" fmla="*/ 68 h 68"/>
                  <a:gd name="T2" fmla="*/ 0 w 68"/>
                  <a:gd name="T3" fmla="*/ 31 h 68"/>
                  <a:gd name="T4" fmla="*/ 68 w 68"/>
                  <a:gd name="T5" fmla="*/ 0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0" y="31"/>
                    </a:lnTo>
                    <a:lnTo>
                      <a:pt x="68" y="0"/>
                    </a:lnTo>
                    <a:lnTo>
                      <a:pt x="68" y="68"/>
                    </a:lnTo>
                    <a:close/>
                  </a:path>
                </a:pathLst>
              </a:custGeom>
              <a:solidFill>
                <a:srgbClr val="000000"/>
              </a:solidFill>
              <a:ln w="9525">
                <a:noFill/>
                <a:round/>
                <a:headEnd/>
                <a:tailEnd/>
              </a:ln>
            </p:spPr>
            <p:txBody>
              <a:bodyPr/>
              <a:lstStyle/>
              <a:p>
                <a:endParaRPr lang="en-US"/>
              </a:p>
            </p:txBody>
          </p:sp>
          <p:sp>
            <p:nvSpPr>
              <p:cNvPr id="1106" name="Freeform 490"/>
              <p:cNvSpPr>
                <a:spLocks/>
              </p:cNvSpPr>
              <p:nvPr/>
            </p:nvSpPr>
            <p:spPr bwMode="auto">
              <a:xfrm>
                <a:off x="2478" y="1925"/>
                <a:ext cx="10" cy="16"/>
              </a:xfrm>
              <a:custGeom>
                <a:avLst/>
                <a:gdLst>
                  <a:gd name="T0" fmla="*/ 10 w 10"/>
                  <a:gd name="T1" fmla="*/ 0 h 16"/>
                  <a:gd name="T2" fmla="*/ 5 w 10"/>
                  <a:gd name="T3" fmla="*/ 0 h 16"/>
                  <a:gd name="T4" fmla="*/ 5 w 10"/>
                  <a:gd name="T5" fmla="*/ 5 h 16"/>
                  <a:gd name="T6" fmla="*/ 5 w 10"/>
                  <a:gd name="T7" fmla="*/ 5 h 16"/>
                  <a:gd name="T8" fmla="*/ 0 w 10"/>
                  <a:gd name="T9" fmla="*/ 5 h 16"/>
                  <a:gd name="T10" fmla="*/ 5 w 10"/>
                  <a:gd name="T11" fmla="*/ 10 h 16"/>
                  <a:gd name="T12" fmla="*/ 5 w 10"/>
                  <a:gd name="T13" fmla="*/ 10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0"/>
                    </a:lnTo>
                    <a:lnTo>
                      <a:pt x="5" y="5"/>
                    </a:lnTo>
                    <a:lnTo>
                      <a:pt x="0" y="5"/>
                    </a:lnTo>
                    <a:lnTo>
                      <a:pt x="5" y="10"/>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107" name="Rectangle 491"/>
              <p:cNvSpPr>
                <a:spLocks noChangeArrowheads="1"/>
              </p:cNvSpPr>
              <p:nvPr/>
            </p:nvSpPr>
            <p:spPr bwMode="auto">
              <a:xfrm>
                <a:off x="2770" y="1234"/>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08" name="Rectangle 492"/>
              <p:cNvSpPr>
                <a:spLocks noChangeArrowheads="1"/>
              </p:cNvSpPr>
              <p:nvPr/>
            </p:nvSpPr>
            <p:spPr bwMode="auto">
              <a:xfrm>
                <a:off x="2749" y="1213"/>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09" name="Rectangle 493"/>
              <p:cNvSpPr>
                <a:spLocks noChangeArrowheads="1"/>
              </p:cNvSpPr>
              <p:nvPr/>
            </p:nvSpPr>
            <p:spPr bwMode="auto">
              <a:xfrm>
                <a:off x="2728" y="1192"/>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10" name="Rectangle 494"/>
              <p:cNvSpPr>
                <a:spLocks noChangeArrowheads="1"/>
              </p:cNvSpPr>
              <p:nvPr/>
            </p:nvSpPr>
            <p:spPr bwMode="auto">
              <a:xfrm>
                <a:off x="2707" y="1176"/>
                <a:ext cx="413" cy="141"/>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11" name="Rectangle 495"/>
              <p:cNvSpPr>
                <a:spLocks noChangeArrowheads="1"/>
              </p:cNvSpPr>
              <p:nvPr/>
            </p:nvSpPr>
            <p:spPr bwMode="auto">
              <a:xfrm>
                <a:off x="2833" y="1213"/>
                <a:ext cx="193"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VCP2</a:t>
                </a:r>
                <a:endParaRPr lang="en-US" sz="1800" dirty="0">
                  <a:solidFill>
                    <a:srgbClr val="000000"/>
                  </a:solidFill>
                </a:endParaRPr>
              </a:p>
            </p:txBody>
          </p:sp>
          <p:sp>
            <p:nvSpPr>
              <p:cNvPr id="1112" name="Rectangle 497"/>
              <p:cNvSpPr>
                <a:spLocks noChangeArrowheads="1"/>
              </p:cNvSpPr>
              <p:nvPr/>
            </p:nvSpPr>
            <p:spPr bwMode="auto">
              <a:xfrm>
                <a:off x="3255" y="1259"/>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x4</a:t>
                </a:r>
                <a:endParaRPr lang="en-US" sz="1800">
                  <a:solidFill>
                    <a:srgbClr val="000000"/>
                  </a:solidFill>
                </a:endParaRPr>
              </a:p>
            </p:txBody>
          </p:sp>
          <p:sp>
            <p:nvSpPr>
              <p:cNvPr id="1113" name="Freeform 498"/>
              <p:cNvSpPr>
                <a:spLocks/>
              </p:cNvSpPr>
              <p:nvPr/>
            </p:nvSpPr>
            <p:spPr bwMode="auto">
              <a:xfrm>
                <a:off x="2634" y="1470"/>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114" name="Rectangle 500"/>
              <p:cNvSpPr>
                <a:spLocks noChangeArrowheads="1"/>
              </p:cNvSpPr>
              <p:nvPr/>
            </p:nvSpPr>
            <p:spPr bwMode="auto">
              <a:xfrm>
                <a:off x="2488" y="1496"/>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15" name="Freeform 501"/>
              <p:cNvSpPr>
                <a:spLocks/>
              </p:cNvSpPr>
              <p:nvPr/>
            </p:nvSpPr>
            <p:spPr bwMode="auto">
              <a:xfrm>
                <a:off x="2426" y="1470"/>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116" name="Freeform 503"/>
              <p:cNvSpPr>
                <a:spLocks/>
              </p:cNvSpPr>
              <p:nvPr/>
            </p:nvSpPr>
            <p:spPr bwMode="auto">
              <a:xfrm>
                <a:off x="1153" y="784"/>
                <a:ext cx="89" cy="89"/>
              </a:xfrm>
              <a:custGeom>
                <a:avLst/>
                <a:gdLst>
                  <a:gd name="T0" fmla="*/ 89 w 89"/>
                  <a:gd name="T1" fmla="*/ 47 h 89"/>
                  <a:gd name="T2" fmla="*/ 0 w 89"/>
                  <a:gd name="T3" fmla="*/ 89 h 89"/>
                  <a:gd name="T4" fmla="*/ 0 w 89"/>
                  <a:gd name="T5" fmla="*/ 0 h 89"/>
                  <a:gd name="T6" fmla="*/ 89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89" y="47"/>
                    </a:moveTo>
                    <a:lnTo>
                      <a:pt x="0" y="89"/>
                    </a:lnTo>
                    <a:lnTo>
                      <a:pt x="0" y="0"/>
                    </a:lnTo>
                    <a:lnTo>
                      <a:pt x="89" y="47"/>
                    </a:lnTo>
                    <a:close/>
                  </a:path>
                </a:pathLst>
              </a:custGeom>
              <a:solidFill>
                <a:srgbClr val="000000"/>
              </a:solidFill>
              <a:ln w="9525">
                <a:noFill/>
                <a:round/>
                <a:headEnd/>
                <a:tailEnd/>
              </a:ln>
            </p:spPr>
            <p:txBody>
              <a:bodyPr/>
              <a:lstStyle/>
              <a:p>
                <a:endParaRPr lang="en-US"/>
              </a:p>
            </p:txBody>
          </p:sp>
          <p:sp>
            <p:nvSpPr>
              <p:cNvPr id="1117" name="Freeform 504"/>
              <p:cNvSpPr>
                <a:spLocks/>
              </p:cNvSpPr>
              <p:nvPr/>
            </p:nvSpPr>
            <p:spPr bwMode="auto">
              <a:xfrm>
                <a:off x="1153" y="810"/>
                <a:ext cx="21" cy="37"/>
              </a:xfrm>
              <a:custGeom>
                <a:avLst/>
                <a:gdLst>
                  <a:gd name="T0" fmla="*/ 0 w 21"/>
                  <a:gd name="T1" fmla="*/ 37 h 37"/>
                  <a:gd name="T2" fmla="*/ 5 w 21"/>
                  <a:gd name="T3" fmla="*/ 37 h 37"/>
                  <a:gd name="T4" fmla="*/ 10 w 21"/>
                  <a:gd name="T5" fmla="*/ 37 h 37"/>
                  <a:gd name="T6" fmla="*/ 10 w 21"/>
                  <a:gd name="T7" fmla="*/ 37 h 37"/>
                  <a:gd name="T8" fmla="*/ 15 w 21"/>
                  <a:gd name="T9" fmla="*/ 32 h 37"/>
                  <a:gd name="T10" fmla="*/ 15 w 21"/>
                  <a:gd name="T11" fmla="*/ 32 h 37"/>
                  <a:gd name="T12" fmla="*/ 15 w 21"/>
                  <a:gd name="T13" fmla="*/ 26 h 37"/>
                  <a:gd name="T14" fmla="*/ 21 w 21"/>
                  <a:gd name="T15" fmla="*/ 21 h 37"/>
                  <a:gd name="T16" fmla="*/ 21 w 21"/>
                  <a:gd name="T17" fmla="*/ 21 h 37"/>
                  <a:gd name="T18" fmla="*/ 21 w 21"/>
                  <a:gd name="T19" fmla="*/ 16 h 37"/>
                  <a:gd name="T20" fmla="*/ 15 w 21"/>
                  <a:gd name="T21" fmla="*/ 16 h 37"/>
                  <a:gd name="T22" fmla="*/ 15 w 21"/>
                  <a:gd name="T23" fmla="*/ 11 h 37"/>
                  <a:gd name="T24" fmla="*/ 15 w 21"/>
                  <a:gd name="T25" fmla="*/ 6 h 37"/>
                  <a:gd name="T26" fmla="*/ 10 w 21"/>
                  <a:gd name="T27" fmla="*/ 6 h 37"/>
                  <a:gd name="T28" fmla="*/ 10 w 21"/>
                  <a:gd name="T29" fmla="*/ 6 h 37"/>
                  <a:gd name="T30" fmla="*/ 5 w 21"/>
                  <a:gd name="T31" fmla="*/ 6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0" y="37"/>
                    </a:lnTo>
                    <a:lnTo>
                      <a:pt x="15" y="32"/>
                    </a:lnTo>
                    <a:lnTo>
                      <a:pt x="15" y="26"/>
                    </a:lnTo>
                    <a:lnTo>
                      <a:pt x="21" y="21"/>
                    </a:lnTo>
                    <a:lnTo>
                      <a:pt x="21" y="16"/>
                    </a:lnTo>
                    <a:lnTo>
                      <a:pt x="15" y="16"/>
                    </a:lnTo>
                    <a:lnTo>
                      <a:pt x="15" y="11"/>
                    </a:lnTo>
                    <a:lnTo>
                      <a:pt x="15" y="6"/>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118" name="Rectangle 505"/>
              <p:cNvSpPr>
                <a:spLocks noChangeArrowheads="1"/>
              </p:cNvSpPr>
              <p:nvPr/>
            </p:nvSpPr>
            <p:spPr bwMode="auto">
              <a:xfrm>
                <a:off x="814" y="810"/>
                <a:ext cx="339"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19" name="Freeform 506"/>
              <p:cNvSpPr>
                <a:spLocks/>
              </p:cNvSpPr>
              <p:nvPr/>
            </p:nvSpPr>
            <p:spPr bwMode="auto">
              <a:xfrm>
                <a:off x="725" y="784"/>
                <a:ext cx="89" cy="89"/>
              </a:xfrm>
              <a:custGeom>
                <a:avLst/>
                <a:gdLst>
                  <a:gd name="T0" fmla="*/ 0 w 89"/>
                  <a:gd name="T1" fmla="*/ 47 h 89"/>
                  <a:gd name="T2" fmla="*/ 89 w 89"/>
                  <a:gd name="T3" fmla="*/ 89 h 89"/>
                  <a:gd name="T4" fmla="*/ 89 w 89"/>
                  <a:gd name="T5" fmla="*/ 0 h 89"/>
                  <a:gd name="T6" fmla="*/ 0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0" y="47"/>
                    </a:moveTo>
                    <a:lnTo>
                      <a:pt x="89" y="89"/>
                    </a:lnTo>
                    <a:lnTo>
                      <a:pt x="89" y="0"/>
                    </a:lnTo>
                    <a:lnTo>
                      <a:pt x="0" y="47"/>
                    </a:lnTo>
                    <a:close/>
                  </a:path>
                </a:pathLst>
              </a:custGeom>
              <a:solidFill>
                <a:srgbClr val="000000"/>
              </a:solidFill>
              <a:ln w="9525">
                <a:noFill/>
                <a:round/>
                <a:headEnd/>
                <a:tailEnd/>
              </a:ln>
            </p:spPr>
            <p:txBody>
              <a:bodyPr/>
              <a:lstStyle/>
              <a:p>
                <a:endParaRPr lang="en-US"/>
              </a:p>
            </p:txBody>
          </p:sp>
          <p:sp>
            <p:nvSpPr>
              <p:cNvPr id="1120" name="Freeform 507"/>
              <p:cNvSpPr>
                <a:spLocks/>
              </p:cNvSpPr>
              <p:nvPr/>
            </p:nvSpPr>
            <p:spPr bwMode="auto">
              <a:xfrm>
                <a:off x="798" y="810"/>
                <a:ext cx="16" cy="37"/>
              </a:xfrm>
              <a:custGeom>
                <a:avLst/>
                <a:gdLst>
                  <a:gd name="T0" fmla="*/ 16 w 16"/>
                  <a:gd name="T1" fmla="*/ 0 h 37"/>
                  <a:gd name="T2" fmla="*/ 11 w 16"/>
                  <a:gd name="T3" fmla="*/ 6 h 37"/>
                  <a:gd name="T4" fmla="*/ 11 w 16"/>
                  <a:gd name="T5" fmla="*/ 6 h 37"/>
                  <a:gd name="T6" fmla="*/ 5 w 16"/>
                  <a:gd name="T7" fmla="*/ 6 h 37"/>
                  <a:gd name="T8" fmla="*/ 5 w 16"/>
                  <a:gd name="T9" fmla="*/ 6 h 37"/>
                  <a:gd name="T10" fmla="*/ 0 w 16"/>
                  <a:gd name="T11" fmla="*/ 11 h 37"/>
                  <a:gd name="T12" fmla="*/ 0 w 16"/>
                  <a:gd name="T13" fmla="*/ 16 h 37"/>
                  <a:gd name="T14" fmla="*/ 0 w 16"/>
                  <a:gd name="T15" fmla="*/ 16 h 37"/>
                  <a:gd name="T16" fmla="*/ 0 w 16"/>
                  <a:gd name="T17" fmla="*/ 21 h 37"/>
                  <a:gd name="T18" fmla="*/ 0 w 16"/>
                  <a:gd name="T19" fmla="*/ 21 h 37"/>
                  <a:gd name="T20" fmla="*/ 0 w 16"/>
                  <a:gd name="T21" fmla="*/ 26 h 37"/>
                  <a:gd name="T22" fmla="*/ 0 w 16"/>
                  <a:gd name="T23" fmla="*/ 32 h 37"/>
                  <a:gd name="T24" fmla="*/ 5 w 16"/>
                  <a:gd name="T25" fmla="*/ 32 h 37"/>
                  <a:gd name="T26" fmla="*/ 5 w 16"/>
                  <a:gd name="T27" fmla="*/ 37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6"/>
                    </a:lnTo>
                    <a:lnTo>
                      <a:pt x="5" y="6"/>
                    </a:lnTo>
                    <a:lnTo>
                      <a:pt x="0" y="11"/>
                    </a:lnTo>
                    <a:lnTo>
                      <a:pt x="0" y="16"/>
                    </a:lnTo>
                    <a:lnTo>
                      <a:pt x="0" y="21"/>
                    </a:lnTo>
                    <a:lnTo>
                      <a:pt x="0" y="26"/>
                    </a:lnTo>
                    <a:lnTo>
                      <a:pt x="0" y="32"/>
                    </a:lnTo>
                    <a:lnTo>
                      <a:pt x="5" y="32"/>
                    </a:lnTo>
                    <a:lnTo>
                      <a:pt x="5" y="37"/>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1121" name="Rectangle 508"/>
              <p:cNvSpPr>
                <a:spLocks noChangeArrowheads="1"/>
              </p:cNvSpPr>
              <p:nvPr/>
            </p:nvSpPr>
            <p:spPr bwMode="auto">
              <a:xfrm>
                <a:off x="235" y="1602"/>
                <a:ext cx="407" cy="17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2" name="Rectangle 509"/>
              <p:cNvSpPr>
                <a:spLocks noChangeArrowheads="1"/>
              </p:cNvSpPr>
              <p:nvPr/>
            </p:nvSpPr>
            <p:spPr bwMode="auto">
              <a:xfrm>
                <a:off x="344" y="1613"/>
                <a:ext cx="21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1123" name="Rectangle 510"/>
              <p:cNvSpPr>
                <a:spLocks noChangeArrowheads="1"/>
              </p:cNvSpPr>
              <p:nvPr/>
            </p:nvSpPr>
            <p:spPr bwMode="auto">
              <a:xfrm>
                <a:off x="250" y="1680"/>
                <a:ext cx="41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1124" name="Rectangle 511"/>
              <p:cNvSpPr>
                <a:spLocks noChangeArrowheads="1"/>
              </p:cNvSpPr>
              <p:nvPr/>
            </p:nvSpPr>
            <p:spPr bwMode="auto">
              <a:xfrm>
                <a:off x="230" y="1138"/>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5" name="Rectangle 512"/>
              <p:cNvSpPr>
                <a:spLocks noChangeArrowheads="1"/>
              </p:cNvSpPr>
              <p:nvPr/>
            </p:nvSpPr>
            <p:spPr bwMode="auto">
              <a:xfrm>
                <a:off x="240" y="1154"/>
                <a:ext cx="475"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1800">
                  <a:solidFill>
                    <a:srgbClr val="000000"/>
                  </a:solidFill>
                </a:endParaRPr>
              </a:p>
            </p:txBody>
          </p:sp>
          <p:sp>
            <p:nvSpPr>
              <p:cNvPr id="1126" name="Rectangle 513"/>
              <p:cNvSpPr>
                <a:spLocks noChangeArrowheads="1"/>
              </p:cNvSpPr>
              <p:nvPr/>
            </p:nvSpPr>
            <p:spPr bwMode="auto">
              <a:xfrm>
                <a:off x="230" y="1289"/>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7" name="Rectangle 514"/>
              <p:cNvSpPr>
                <a:spLocks noChangeArrowheads="1"/>
              </p:cNvSpPr>
              <p:nvPr/>
            </p:nvSpPr>
            <p:spPr bwMode="auto">
              <a:xfrm>
                <a:off x="292" y="1311"/>
                <a:ext cx="33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1128" name="Rectangle 515"/>
              <p:cNvSpPr>
                <a:spLocks noChangeArrowheads="1"/>
              </p:cNvSpPr>
              <p:nvPr/>
            </p:nvSpPr>
            <p:spPr bwMode="auto">
              <a:xfrm>
                <a:off x="230" y="144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9" name="Rectangle 516"/>
              <p:cNvSpPr>
                <a:spLocks noChangeArrowheads="1"/>
              </p:cNvSpPr>
              <p:nvPr/>
            </p:nvSpPr>
            <p:spPr bwMode="auto">
              <a:xfrm>
                <a:off x="271" y="1456"/>
                <a:ext cx="376"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1130" name="Line 517"/>
              <p:cNvSpPr>
                <a:spLocks noChangeShapeType="1"/>
              </p:cNvSpPr>
              <p:nvPr/>
            </p:nvSpPr>
            <p:spPr bwMode="auto">
              <a:xfrm flipH="1">
                <a:off x="657" y="1191"/>
                <a:ext cx="204" cy="1"/>
              </a:xfrm>
              <a:prstGeom prst="line">
                <a:avLst/>
              </a:prstGeom>
              <a:noFill/>
              <a:ln w="0">
                <a:solidFill>
                  <a:srgbClr val="000000"/>
                </a:solidFill>
                <a:round/>
                <a:headEnd/>
                <a:tailEnd/>
              </a:ln>
            </p:spPr>
            <p:txBody>
              <a:bodyPr/>
              <a:lstStyle/>
              <a:p>
                <a:endParaRPr lang="en-US"/>
              </a:p>
            </p:txBody>
          </p:sp>
          <p:sp>
            <p:nvSpPr>
              <p:cNvPr id="1131" name="Freeform 518"/>
              <p:cNvSpPr>
                <a:spLocks/>
              </p:cNvSpPr>
              <p:nvPr/>
            </p:nvSpPr>
            <p:spPr bwMode="auto">
              <a:xfrm>
                <a:off x="819" y="1170"/>
                <a:ext cx="42" cy="41"/>
              </a:xfrm>
              <a:custGeom>
                <a:avLst/>
                <a:gdLst>
                  <a:gd name="T0" fmla="*/ 42 w 42"/>
                  <a:gd name="T1" fmla="*/ 21 h 41"/>
                  <a:gd name="T2" fmla="*/ 0 w 42"/>
                  <a:gd name="T3" fmla="*/ 41 h 41"/>
                  <a:gd name="T4" fmla="*/ 0 w 42"/>
                  <a:gd name="T5" fmla="*/ 0 h 41"/>
                  <a:gd name="T6" fmla="*/ 42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42" y="21"/>
                    </a:moveTo>
                    <a:lnTo>
                      <a:pt x="0" y="41"/>
                    </a:lnTo>
                    <a:lnTo>
                      <a:pt x="0" y="0"/>
                    </a:lnTo>
                    <a:lnTo>
                      <a:pt x="42" y="21"/>
                    </a:lnTo>
                    <a:close/>
                  </a:path>
                </a:pathLst>
              </a:custGeom>
              <a:solidFill>
                <a:srgbClr val="000000"/>
              </a:solidFill>
              <a:ln w="9525">
                <a:noFill/>
                <a:round/>
                <a:headEnd/>
                <a:tailEnd/>
              </a:ln>
            </p:spPr>
            <p:txBody>
              <a:bodyPr/>
              <a:lstStyle/>
              <a:p>
                <a:endParaRPr lang="en-US"/>
              </a:p>
            </p:txBody>
          </p:sp>
          <p:sp>
            <p:nvSpPr>
              <p:cNvPr id="1132" name="Freeform 519"/>
              <p:cNvSpPr>
                <a:spLocks/>
              </p:cNvSpPr>
              <p:nvPr/>
            </p:nvSpPr>
            <p:spPr bwMode="auto">
              <a:xfrm>
                <a:off x="657" y="1170"/>
                <a:ext cx="42" cy="41"/>
              </a:xfrm>
              <a:custGeom>
                <a:avLst/>
                <a:gdLst>
                  <a:gd name="T0" fmla="*/ 0 w 42"/>
                  <a:gd name="T1" fmla="*/ 21 h 41"/>
                  <a:gd name="T2" fmla="*/ 42 w 42"/>
                  <a:gd name="T3" fmla="*/ 41 h 41"/>
                  <a:gd name="T4" fmla="*/ 42 w 42"/>
                  <a:gd name="T5" fmla="*/ 0 h 41"/>
                  <a:gd name="T6" fmla="*/ 0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0" y="21"/>
                    </a:moveTo>
                    <a:lnTo>
                      <a:pt x="42" y="41"/>
                    </a:lnTo>
                    <a:lnTo>
                      <a:pt x="42" y="0"/>
                    </a:lnTo>
                    <a:lnTo>
                      <a:pt x="0" y="21"/>
                    </a:lnTo>
                    <a:close/>
                  </a:path>
                </a:pathLst>
              </a:custGeom>
              <a:solidFill>
                <a:srgbClr val="000000"/>
              </a:solidFill>
              <a:ln w="9525">
                <a:noFill/>
                <a:round/>
                <a:headEnd/>
                <a:tailEnd/>
              </a:ln>
            </p:spPr>
            <p:txBody>
              <a:bodyPr/>
              <a:lstStyle/>
              <a:p>
                <a:endParaRPr lang="en-US"/>
              </a:p>
            </p:txBody>
          </p:sp>
          <p:sp>
            <p:nvSpPr>
              <p:cNvPr id="1133" name="Line 520"/>
              <p:cNvSpPr>
                <a:spLocks noChangeShapeType="1"/>
              </p:cNvSpPr>
              <p:nvPr/>
            </p:nvSpPr>
            <p:spPr bwMode="auto">
              <a:xfrm flipH="1">
                <a:off x="657" y="1347"/>
                <a:ext cx="204" cy="1"/>
              </a:xfrm>
              <a:prstGeom prst="line">
                <a:avLst/>
              </a:prstGeom>
              <a:noFill/>
              <a:ln w="0">
                <a:solidFill>
                  <a:srgbClr val="000000"/>
                </a:solidFill>
                <a:round/>
                <a:headEnd/>
                <a:tailEnd/>
              </a:ln>
            </p:spPr>
            <p:txBody>
              <a:bodyPr/>
              <a:lstStyle/>
              <a:p>
                <a:endParaRPr lang="en-US"/>
              </a:p>
            </p:txBody>
          </p:sp>
          <p:sp>
            <p:nvSpPr>
              <p:cNvPr id="1134" name="Freeform 521"/>
              <p:cNvSpPr>
                <a:spLocks/>
              </p:cNvSpPr>
              <p:nvPr/>
            </p:nvSpPr>
            <p:spPr bwMode="auto">
              <a:xfrm>
                <a:off x="819" y="1321"/>
                <a:ext cx="42" cy="47"/>
              </a:xfrm>
              <a:custGeom>
                <a:avLst/>
                <a:gdLst>
                  <a:gd name="T0" fmla="*/ 42 w 42"/>
                  <a:gd name="T1" fmla="*/ 26 h 47"/>
                  <a:gd name="T2" fmla="*/ 0 w 42"/>
                  <a:gd name="T3" fmla="*/ 47 h 47"/>
                  <a:gd name="T4" fmla="*/ 0 w 42"/>
                  <a:gd name="T5" fmla="*/ 0 h 47"/>
                  <a:gd name="T6" fmla="*/ 42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6"/>
                    </a:moveTo>
                    <a:lnTo>
                      <a:pt x="0" y="47"/>
                    </a:lnTo>
                    <a:lnTo>
                      <a:pt x="0" y="0"/>
                    </a:lnTo>
                    <a:lnTo>
                      <a:pt x="42" y="26"/>
                    </a:lnTo>
                    <a:close/>
                  </a:path>
                </a:pathLst>
              </a:custGeom>
              <a:solidFill>
                <a:srgbClr val="000000"/>
              </a:solidFill>
              <a:ln w="9525">
                <a:noFill/>
                <a:round/>
                <a:headEnd/>
                <a:tailEnd/>
              </a:ln>
            </p:spPr>
            <p:txBody>
              <a:bodyPr/>
              <a:lstStyle/>
              <a:p>
                <a:endParaRPr lang="en-US"/>
              </a:p>
            </p:txBody>
          </p:sp>
          <p:sp>
            <p:nvSpPr>
              <p:cNvPr id="1135" name="Freeform 522"/>
              <p:cNvSpPr>
                <a:spLocks/>
              </p:cNvSpPr>
              <p:nvPr/>
            </p:nvSpPr>
            <p:spPr bwMode="auto">
              <a:xfrm>
                <a:off x="657" y="1321"/>
                <a:ext cx="42" cy="47"/>
              </a:xfrm>
              <a:custGeom>
                <a:avLst/>
                <a:gdLst>
                  <a:gd name="T0" fmla="*/ 0 w 42"/>
                  <a:gd name="T1" fmla="*/ 26 h 47"/>
                  <a:gd name="T2" fmla="*/ 42 w 42"/>
                  <a:gd name="T3" fmla="*/ 47 h 47"/>
                  <a:gd name="T4" fmla="*/ 42 w 42"/>
                  <a:gd name="T5" fmla="*/ 0 h 47"/>
                  <a:gd name="T6" fmla="*/ 0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6"/>
                    </a:moveTo>
                    <a:lnTo>
                      <a:pt x="42" y="47"/>
                    </a:lnTo>
                    <a:lnTo>
                      <a:pt x="42" y="0"/>
                    </a:lnTo>
                    <a:lnTo>
                      <a:pt x="0" y="26"/>
                    </a:lnTo>
                    <a:close/>
                  </a:path>
                </a:pathLst>
              </a:custGeom>
              <a:solidFill>
                <a:srgbClr val="000000"/>
              </a:solidFill>
              <a:ln w="9525">
                <a:noFill/>
                <a:round/>
                <a:headEnd/>
                <a:tailEnd/>
              </a:ln>
            </p:spPr>
            <p:txBody>
              <a:bodyPr/>
              <a:lstStyle/>
              <a:p>
                <a:endParaRPr lang="en-US"/>
              </a:p>
            </p:txBody>
          </p:sp>
          <p:sp>
            <p:nvSpPr>
              <p:cNvPr id="1136" name="Line 523"/>
              <p:cNvSpPr>
                <a:spLocks noChangeShapeType="1"/>
              </p:cNvSpPr>
              <p:nvPr/>
            </p:nvSpPr>
            <p:spPr bwMode="auto">
              <a:xfrm flipH="1">
                <a:off x="657" y="1680"/>
                <a:ext cx="204" cy="1"/>
              </a:xfrm>
              <a:prstGeom prst="line">
                <a:avLst/>
              </a:prstGeom>
              <a:noFill/>
              <a:ln w="0">
                <a:solidFill>
                  <a:srgbClr val="000000"/>
                </a:solidFill>
                <a:round/>
                <a:headEnd/>
                <a:tailEnd/>
              </a:ln>
            </p:spPr>
            <p:txBody>
              <a:bodyPr/>
              <a:lstStyle/>
              <a:p>
                <a:endParaRPr lang="en-US"/>
              </a:p>
            </p:txBody>
          </p:sp>
          <p:sp>
            <p:nvSpPr>
              <p:cNvPr id="1137" name="Freeform 524"/>
              <p:cNvSpPr>
                <a:spLocks/>
              </p:cNvSpPr>
              <p:nvPr/>
            </p:nvSpPr>
            <p:spPr bwMode="auto">
              <a:xfrm>
                <a:off x="819" y="1659"/>
                <a:ext cx="42" cy="47"/>
              </a:xfrm>
              <a:custGeom>
                <a:avLst/>
                <a:gdLst>
                  <a:gd name="T0" fmla="*/ 42 w 42"/>
                  <a:gd name="T1" fmla="*/ 21 h 47"/>
                  <a:gd name="T2" fmla="*/ 0 w 42"/>
                  <a:gd name="T3" fmla="*/ 47 h 47"/>
                  <a:gd name="T4" fmla="*/ 0 w 42"/>
                  <a:gd name="T5" fmla="*/ 0 h 47"/>
                  <a:gd name="T6" fmla="*/ 42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1"/>
                    </a:moveTo>
                    <a:lnTo>
                      <a:pt x="0" y="47"/>
                    </a:lnTo>
                    <a:lnTo>
                      <a:pt x="0" y="0"/>
                    </a:lnTo>
                    <a:lnTo>
                      <a:pt x="42" y="21"/>
                    </a:lnTo>
                    <a:close/>
                  </a:path>
                </a:pathLst>
              </a:custGeom>
              <a:solidFill>
                <a:srgbClr val="000000"/>
              </a:solidFill>
              <a:ln w="9525">
                <a:noFill/>
                <a:round/>
                <a:headEnd/>
                <a:tailEnd/>
              </a:ln>
            </p:spPr>
            <p:txBody>
              <a:bodyPr/>
              <a:lstStyle/>
              <a:p>
                <a:endParaRPr lang="en-US"/>
              </a:p>
            </p:txBody>
          </p:sp>
          <p:sp>
            <p:nvSpPr>
              <p:cNvPr id="1138" name="Freeform 525"/>
              <p:cNvSpPr>
                <a:spLocks/>
              </p:cNvSpPr>
              <p:nvPr/>
            </p:nvSpPr>
            <p:spPr bwMode="auto">
              <a:xfrm>
                <a:off x="657" y="1659"/>
                <a:ext cx="42" cy="47"/>
              </a:xfrm>
              <a:custGeom>
                <a:avLst/>
                <a:gdLst>
                  <a:gd name="T0" fmla="*/ 0 w 42"/>
                  <a:gd name="T1" fmla="*/ 21 h 47"/>
                  <a:gd name="T2" fmla="*/ 42 w 42"/>
                  <a:gd name="T3" fmla="*/ 47 h 47"/>
                  <a:gd name="T4" fmla="*/ 42 w 42"/>
                  <a:gd name="T5" fmla="*/ 0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47"/>
                    </a:lnTo>
                    <a:lnTo>
                      <a:pt x="42" y="0"/>
                    </a:lnTo>
                    <a:lnTo>
                      <a:pt x="0" y="21"/>
                    </a:lnTo>
                    <a:close/>
                  </a:path>
                </a:pathLst>
              </a:custGeom>
              <a:solidFill>
                <a:srgbClr val="000000"/>
              </a:solidFill>
              <a:ln w="9525">
                <a:noFill/>
                <a:round/>
                <a:headEnd/>
                <a:tailEnd/>
              </a:ln>
            </p:spPr>
            <p:txBody>
              <a:bodyPr/>
              <a:lstStyle/>
              <a:p>
                <a:endParaRPr lang="en-US"/>
              </a:p>
            </p:txBody>
          </p:sp>
          <p:sp>
            <p:nvSpPr>
              <p:cNvPr id="1139" name="Rectangle 526"/>
              <p:cNvSpPr>
                <a:spLocks noChangeArrowheads="1"/>
              </p:cNvSpPr>
              <p:nvPr/>
            </p:nvSpPr>
            <p:spPr bwMode="auto">
              <a:xfrm>
                <a:off x="428" y="638"/>
                <a:ext cx="725"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1140" name="Freeform 527"/>
              <p:cNvSpPr>
                <a:spLocks/>
              </p:cNvSpPr>
              <p:nvPr/>
            </p:nvSpPr>
            <p:spPr bwMode="auto">
              <a:xfrm>
                <a:off x="1148" y="946"/>
                <a:ext cx="88" cy="88"/>
              </a:xfrm>
              <a:custGeom>
                <a:avLst/>
                <a:gdLst>
                  <a:gd name="T0" fmla="*/ 88 w 88"/>
                  <a:gd name="T1" fmla="*/ 47 h 88"/>
                  <a:gd name="T2" fmla="*/ 0 w 88"/>
                  <a:gd name="T3" fmla="*/ 88 h 88"/>
                  <a:gd name="T4" fmla="*/ 0 w 88"/>
                  <a:gd name="T5" fmla="*/ 0 h 88"/>
                  <a:gd name="T6" fmla="*/ 88 w 88"/>
                  <a:gd name="T7" fmla="*/ 47 h 88"/>
                  <a:gd name="T8" fmla="*/ 0 60000 65536"/>
                  <a:gd name="T9" fmla="*/ 0 60000 65536"/>
                  <a:gd name="T10" fmla="*/ 0 60000 65536"/>
                  <a:gd name="T11" fmla="*/ 0 60000 65536"/>
                  <a:gd name="T12" fmla="*/ 0 w 88"/>
                  <a:gd name="T13" fmla="*/ 0 h 88"/>
                  <a:gd name="T14" fmla="*/ 88 w 88"/>
                  <a:gd name="T15" fmla="*/ 88 h 88"/>
                </a:gdLst>
                <a:ahLst/>
                <a:cxnLst>
                  <a:cxn ang="T8">
                    <a:pos x="T0" y="T1"/>
                  </a:cxn>
                  <a:cxn ang="T9">
                    <a:pos x="T2" y="T3"/>
                  </a:cxn>
                  <a:cxn ang="T10">
                    <a:pos x="T4" y="T5"/>
                  </a:cxn>
                  <a:cxn ang="T11">
                    <a:pos x="T6" y="T7"/>
                  </a:cxn>
                </a:cxnLst>
                <a:rect l="T12" t="T13" r="T14" b="T15"/>
                <a:pathLst>
                  <a:path w="88" h="88">
                    <a:moveTo>
                      <a:pt x="88" y="47"/>
                    </a:moveTo>
                    <a:lnTo>
                      <a:pt x="0" y="88"/>
                    </a:lnTo>
                    <a:lnTo>
                      <a:pt x="0" y="0"/>
                    </a:lnTo>
                    <a:lnTo>
                      <a:pt x="88" y="47"/>
                    </a:lnTo>
                    <a:close/>
                  </a:path>
                </a:pathLst>
              </a:custGeom>
              <a:solidFill>
                <a:srgbClr val="000000"/>
              </a:solidFill>
              <a:ln w="9525">
                <a:noFill/>
                <a:round/>
                <a:headEnd/>
                <a:tailEnd/>
              </a:ln>
            </p:spPr>
            <p:txBody>
              <a:bodyPr/>
              <a:lstStyle/>
              <a:p>
                <a:endParaRPr lang="en-US"/>
              </a:p>
            </p:txBody>
          </p:sp>
          <p:sp>
            <p:nvSpPr>
              <p:cNvPr id="1141" name="Freeform 528"/>
              <p:cNvSpPr>
                <a:spLocks/>
              </p:cNvSpPr>
              <p:nvPr/>
            </p:nvSpPr>
            <p:spPr bwMode="auto">
              <a:xfrm>
                <a:off x="1148" y="972"/>
                <a:ext cx="20" cy="36"/>
              </a:xfrm>
              <a:custGeom>
                <a:avLst/>
                <a:gdLst>
                  <a:gd name="T0" fmla="*/ 0 w 20"/>
                  <a:gd name="T1" fmla="*/ 36 h 36"/>
                  <a:gd name="T2" fmla="*/ 5 w 20"/>
                  <a:gd name="T3" fmla="*/ 36 h 36"/>
                  <a:gd name="T4" fmla="*/ 10 w 20"/>
                  <a:gd name="T5" fmla="*/ 36 h 36"/>
                  <a:gd name="T6" fmla="*/ 10 w 20"/>
                  <a:gd name="T7" fmla="*/ 31 h 36"/>
                  <a:gd name="T8" fmla="*/ 15 w 20"/>
                  <a:gd name="T9" fmla="*/ 31 h 36"/>
                  <a:gd name="T10" fmla="*/ 15 w 20"/>
                  <a:gd name="T11" fmla="*/ 31 h 36"/>
                  <a:gd name="T12" fmla="*/ 15 w 20"/>
                  <a:gd name="T13" fmla="*/ 26 h 36"/>
                  <a:gd name="T14" fmla="*/ 20 w 20"/>
                  <a:gd name="T15" fmla="*/ 21 h 36"/>
                  <a:gd name="T16" fmla="*/ 20 w 20"/>
                  <a:gd name="T17" fmla="*/ 21 h 36"/>
                  <a:gd name="T18" fmla="*/ 20 w 20"/>
                  <a:gd name="T19" fmla="*/ 15 h 36"/>
                  <a:gd name="T20" fmla="*/ 15 w 20"/>
                  <a:gd name="T21" fmla="*/ 10 h 36"/>
                  <a:gd name="T22" fmla="*/ 15 w 20"/>
                  <a:gd name="T23" fmla="*/ 10 h 36"/>
                  <a:gd name="T24" fmla="*/ 15 w 20"/>
                  <a:gd name="T25" fmla="*/ 5 h 36"/>
                  <a:gd name="T26" fmla="*/ 10 w 20"/>
                  <a:gd name="T27" fmla="*/ 5 h 36"/>
                  <a:gd name="T28" fmla="*/ 10 w 20"/>
                  <a:gd name="T29" fmla="*/ 5 h 36"/>
                  <a:gd name="T30" fmla="*/ 5 w 20"/>
                  <a:gd name="T31" fmla="*/ 0 h 36"/>
                  <a:gd name="T32" fmla="*/ 0 w 20"/>
                  <a:gd name="T33" fmla="*/ 0 h 36"/>
                  <a:gd name="T34" fmla="*/ 0 w 20"/>
                  <a:gd name="T35" fmla="*/ 36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
                  <a:gd name="T55" fmla="*/ 0 h 36"/>
                  <a:gd name="T56" fmla="*/ 20 w 20"/>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 h="36">
                    <a:moveTo>
                      <a:pt x="0" y="36"/>
                    </a:moveTo>
                    <a:lnTo>
                      <a:pt x="5" y="36"/>
                    </a:lnTo>
                    <a:lnTo>
                      <a:pt x="10" y="36"/>
                    </a:lnTo>
                    <a:lnTo>
                      <a:pt x="10" y="31"/>
                    </a:lnTo>
                    <a:lnTo>
                      <a:pt x="15" y="31"/>
                    </a:lnTo>
                    <a:lnTo>
                      <a:pt x="15" y="26"/>
                    </a:lnTo>
                    <a:lnTo>
                      <a:pt x="20" y="21"/>
                    </a:lnTo>
                    <a:lnTo>
                      <a:pt x="20" y="15"/>
                    </a:lnTo>
                    <a:lnTo>
                      <a:pt x="15" y="10"/>
                    </a:lnTo>
                    <a:lnTo>
                      <a:pt x="15" y="5"/>
                    </a:lnTo>
                    <a:lnTo>
                      <a:pt x="10" y="5"/>
                    </a:lnTo>
                    <a:lnTo>
                      <a:pt x="5" y="0"/>
                    </a:lnTo>
                    <a:lnTo>
                      <a:pt x="0" y="0"/>
                    </a:lnTo>
                    <a:lnTo>
                      <a:pt x="0" y="36"/>
                    </a:lnTo>
                    <a:close/>
                  </a:path>
                </a:pathLst>
              </a:custGeom>
              <a:solidFill>
                <a:srgbClr val="000000"/>
              </a:solidFill>
              <a:ln w="9525">
                <a:noFill/>
                <a:round/>
                <a:headEnd/>
                <a:tailEnd/>
              </a:ln>
            </p:spPr>
            <p:txBody>
              <a:bodyPr/>
              <a:lstStyle/>
              <a:p>
                <a:endParaRPr lang="en-US"/>
              </a:p>
            </p:txBody>
          </p:sp>
          <p:sp>
            <p:nvSpPr>
              <p:cNvPr id="1142" name="Rectangle 529"/>
              <p:cNvSpPr>
                <a:spLocks noChangeArrowheads="1"/>
              </p:cNvSpPr>
              <p:nvPr/>
            </p:nvSpPr>
            <p:spPr bwMode="auto">
              <a:xfrm>
                <a:off x="1111" y="972"/>
                <a:ext cx="37" cy="3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43" name="Freeform 530"/>
              <p:cNvSpPr>
                <a:spLocks/>
              </p:cNvSpPr>
              <p:nvPr/>
            </p:nvSpPr>
            <p:spPr bwMode="auto">
              <a:xfrm>
                <a:off x="1022" y="946"/>
                <a:ext cx="89" cy="88"/>
              </a:xfrm>
              <a:custGeom>
                <a:avLst/>
                <a:gdLst>
                  <a:gd name="T0" fmla="*/ 0 w 89"/>
                  <a:gd name="T1" fmla="*/ 47 h 88"/>
                  <a:gd name="T2" fmla="*/ 89 w 89"/>
                  <a:gd name="T3" fmla="*/ 88 h 88"/>
                  <a:gd name="T4" fmla="*/ 89 w 89"/>
                  <a:gd name="T5" fmla="*/ 0 h 88"/>
                  <a:gd name="T6" fmla="*/ 0 w 89"/>
                  <a:gd name="T7" fmla="*/ 47 h 88"/>
                  <a:gd name="T8" fmla="*/ 0 60000 65536"/>
                  <a:gd name="T9" fmla="*/ 0 60000 65536"/>
                  <a:gd name="T10" fmla="*/ 0 60000 65536"/>
                  <a:gd name="T11" fmla="*/ 0 60000 65536"/>
                  <a:gd name="T12" fmla="*/ 0 w 89"/>
                  <a:gd name="T13" fmla="*/ 0 h 88"/>
                  <a:gd name="T14" fmla="*/ 89 w 89"/>
                  <a:gd name="T15" fmla="*/ 88 h 88"/>
                </a:gdLst>
                <a:ahLst/>
                <a:cxnLst>
                  <a:cxn ang="T8">
                    <a:pos x="T0" y="T1"/>
                  </a:cxn>
                  <a:cxn ang="T9">
                    <a:pos x="T2" y="T3"/>
                  </a:cxn>
                  <a:cxn ang="T10">
                    <a:pos x="T4" y="T5"/>
                  </a:cxn>
                  <a:cxn ang="T11">
                    <a:pos x="T6" y="T7"/>
                  </a:cxn>
                </a:cxnLst>
                <a:rect l="T12" t="T13" r="T14" b="T15"/>
                <a:pathLst>
                  <a:path w="89" h="88">
                    <a:moveTo>
                      <a:pt x="0" y="47"/>
                    </a:moveTo>
                    <a:lnTo>
                      <a:pt x="89" y="88"/>
                    </a:lnTo>
                    <a:lnTo>
                      <a:pt x="89" y="0"/>
                    </a:lnTo>
                    <a:lnTo>
                      <a:pt x="0" y="47"/>
                    </a:lnTo>
                    <a:close/>
                  </a:path>
                </a:pathLst>
              </a:custGeom>
              <a:solidFill>
                <a:srgbClr val="000000"/>
              </a:solidFill>
              <a:ln w="9525">
                <a:noFill/>
                <a:round/>
                <a:headEnd/>
                <a:tailEnd/>
              </a:ln>
            </p:spPr>
            <p:txBody>
              <a:bodyPr/>
              <a:lstStyle/>
              <a:p>
                <a:endParaRPr lang="en-US"/>
              </a:p>
            </p:txBody>
          </p:sp>
          <p:sp>
            <p:nvSpPr>
              <p:cNvPr id="1144" name="Freeform 531"/>
              <p:cNvSpPr>
                <a:spLocks/>
              </p:cNvSpPr>
              <p:nvPr/>
            </p:nvSpPr>
            <p:spPr bwMode="auto">
              <a:xfrm>
                <a:off x="1095" y="972"/>
                <a:ext cx="16" cy="36"/>
              </a:xfrm>
              <a:custGeom>
                <a:avLst/>
                <a:gdLst>
                  <a:gd name="T0" fmla="*/ 16 w 16"/>
                  <a:gd name="T1" fmla="*/ 0 h 36"/>
                  <a:gd name="T2" fmla="*/ 11 w 16"/>
                  <a:gd name="T3" fmla="*/ 0 h 36"/>
                  <a:gd name="T4" fmla="*/ 11 w 16"/>
                  <a:gd name="T5" fmla="*/ 5 h 36"/>
                  <a:gd name="T6" fmla="*/ 6 w 16"/>
                  <a:gd name="T7" fmla="*/ 5 h 36"/>
                  <a:gd name="T8" fmla="*/ 6 w 16"/>
                  <a:gd name="T9" fmla="*/ 5 h 36"/>
                  <a:gd name="T10" fmla="*/ 0 w 16"/>
                  <a:gd name="T11" fmla="*/ 10 h 36"/>
                  <a:gd name="T12" fmla="*/ 0 w 16"/>
                  <a:gd name="T13" fmla="*/ 10 h 36"/>
                  <a:gd name="T14" fmla="*/ 0 w 16"/>
                  <a:gd name="T15" fmla="*/ 15 h 36"/>
                  <a:gd name="T16" fmla="*/ 0 w 16"/>
                  <a:gd name="T17" fmla="*/ 21 h 36"/>
                  <a:gd name="T18" fmla="*/ 0 w 16"/>
                  <a:gd name="T19" fmla="*/ 21 h 36"/>
                  <a:gd name="T20" fmla="*/ 0 w 16"/>
                  <a:gd name="T21" fmla="*/ 26 h 36"/>
                  <a:gd name="T22" fmla="*/ 0 w 16"/>
                  <a:gd name="T23" fmla="*/ 31 h 36"/>
                  <a:gd name="T24" fmla="*/ 6 w 16"/>
                  <a:gd name="T25" fmla="*/ 31 h 36"/>
                  <a:gd name="T26" fmla="*/ 6 w 16"/>
                  <a:gd name="T27" fmla="*/ 31 h 36"/>
                  <a:gd name="T28" fmla="*/ 11 w 16"/>
                  <a:gd name="T29" fmla="*/ 36 h 36"/>
                  <a:gd name="T30" fmla="*/ 11 w 16"/>
                  <a:gd name="T31" fmla="*/ 36 h 36"/>
                  <a:gd name="T32" fmla="*/ 16 w 16"/>
                  <a:gd name="T33" fmla="*/ 36 h 36"/>
                  <a:gd name="T34" fmla="*/ 16 w 16"/>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6"/>
                  <a:gd name="T56" fmla="*/ 16 w 16"/>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6">
                    <a:moveTo>
                      <a:pt x="16" y="0"/>
                    </a:moveTo>
                    <a:lnTo>
                      <a:pt x="11" y="0"/>
                    </a:lnTo>
                    <a:lnTo>
                      <a:pt x="11" y="5"/>
                    </a:lnTo>
                    <a:lnTo>
                      <a:pt x="6" y="5"/>
                    </a:lnTo>
                    <a:lnTo>
                      <a:pt x="0" y="10"/>
                    </a:lnTo>
                    <a:lnTo>
                      <a:pt x="0" y="15"/>
                    </a:lnTo>
                    <a:lnTo>
                      <a:pt x="0" y="21"/>
                    </a:lnTo>
                    <a:lnTo>
                      <a:pt x="0" y="26"/>
                    </a:lnTo>
                    <a:lnTo>
                      <a:pt x="0" y="31"/>
                    </a:lnTo>
                    <a:lnTo>
                      <a:pt x="6" y="31"/>
                    </a:lnTo>
                    <a:lnTo>
                      <a:pt x="11" y="36"/>
                    </a:lnTo>
                    <a:lnTo>
                      <a:pt x="16" y="36"/>
                    </a:lnTo>
                    <a:lnTo>
                      <a:pt x="16" y="0"/>
                    </a:lnTo>
                    <a:close/>
                  </a:path>
                </a:pathLst>
              </a:custGeom>
              <a:solidFill>
                <a:srgbClr val="000000"/>
              </a:solidFill>
              <a:ln w="9525">
                <a:noFill/>
                <a:round/>
                <a:headEnd/>
                <a:tailEnd/>
              </a:ln>
            </p:spPr>
            <p:txBody>
              <a:bodyPr/>
              <a:lstStyle/>
              <a:p>
                <a:endParaRPr lang="en-US"/>
              </a:p>
            </p:txBody>
          </p:sp>
          <p:sp>
            <p:nvSpPr>
              <p:cNvPr id="1145" name="Rectangle 532"/>
              <p:cNvSpPr>
                <a:spLocks noChangeArrowheads="1"/>
              </p:cNvSpPr>
              <p:nvPr/>
            </p:nvSpPr>
            <p:spPr bwMode="auto">
              <a:xfrm>
                <a:off x="1810"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46" name="Rectangle 533"/>
              <p:cNvSpPr>
                <a:spLocks noChangeArrowheads="1"/>
              </p:cNvSpPr>
              <p:nvPr/>
            </p:nvSpPr>
            <p:spPr bwMode="auto">
              <a:xfrm>
                <a:off x="1810"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47" name="Rectangle 534"/>
              <p:cNvSpPr>
                <a:spLocks noChangeArrowheads="1"/>
              </p:cNvSpPr>
              <p:nvPr/>
            </p:nvSpPr>
            <p:spPr bwMode="auto">
              <a:xfrm rot="-5400000">
                <a:off x="1854" y="330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148" name="Rectangle 535"/>
              <p:cNvSpPr>
                <a:spLocks noChangeArrowheads="1"/>
              </p:cNvSpPr>
              <p:nvPr/>
            </p:nvSpPr>
            <p:spPr bwMode="auto">
              <a:xfrm rot="-5400000">
                <a:off x="1852" y="324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149" name="Rectangle 536"/>
              <p:cNvSpPr>
                <a:spLocks noChangeArrowheads="1"/>
              </p:cNvSpPr>
              <p:nvPr/>
            </p:nvSpPr>
            <p:spPr bwMode="auto">
              <a:xfrm rot="-5400000">
                <a:off x="1870" y="320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50" name="Rectangle 537"/>
              <p:cNvSpPr>
                <a:spLocks noChangeArrowheads="1"/>
              </p:cNvSpPr>
              <p:nvPr/>
            </p:nvSpPr>
            <p:spPr bwMode="auto">
              <a:xfrm rot="-5400000">
                <a:off x="1849" y="316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151" name="Rectangle 538"/>
              <p:cNvSpPr>
                <a:spLocks noChangeArrowheads="1"/>
              </p:cNvSpPr>
              <p:nvPr/>
            </p:nvSpPr>
            <p:spPr bwMode="auto">
              <a:xfrm rot="-5400000">
                <a:off x="1870" y="312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52" name="Rectangle 539"/>
              <p:cNvSpPr>
                <a:spLocks noChangeArrowheads="1"/>
              </p:cNvSpPr>
              <p:nvPr/>
            </p:nvSpPr>
            <p:spPr bwMode="auto">
              <a:xfrm rot="-5400000">
                <a:off x="1870" y="309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53" name="Rectangle 540"/>
              <p:cNvSpPr>
                <a:spLocks noChangeArrowheads="1"/>
              </p:cNvSpPr>
              <p:nvPr/>
            </p:nvSpPr>
            <p:spPr bwMode="auto">
              <a:xfrm rot="-5400000">
                <a:off x="1855" y="301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1154" name="Rectangle 542"/>
              <p:cNvSpPr>
                <a:spLocks noChangeArrowheads="1"/>
              </p:cNvSpPr>
              <p:nvPr/>
            </p:nvSpPr>
            <p:spPr bwMode="auto">
              <a:xfrm>
                <a:off x="1028" y="2967"/>
                <a:ext cx="156"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55" name="Rectangle 543"/>
              <p:cNvSpPr>
                <a:spLocks noChangeArrowheads="1"/>
              </p:cNvSpPr>
              <p:nvPr/>
            </p:nvSpPr>
            <p:spPr bwMode="auto">
              <a:xfrm>
                <a:off x="1028" y="2967"/>
                <a:ext cx="156"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56" name="Rectangle 544"/>
              <p:cNvSpPr>
                <a:spLocks noChangeArrowheads="1"/>
              </p:cNvSpPr>
              <p:nvPr/>
            </p:nvSpPr>
            <p:spPr bwMode="auto">
              <a:xfrm rot="-5400000">
                <a:off x="1070"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157" name="Rectangle 545"/>
              <p:cNvSpPr>
                <a:spLocks noChangeArrowheads="1"/>
              </p:cNvSpPr>
              <p:nvPr/>
            </p:nvSpPr>
            <p:spPr bwMode="auto">
              <a:xfrm rot="-5400000">
                <a:off x="1068" y="3237"/>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158" name="Rectangle 546"/>
              <p:cNvSpPr>
                <a:spLocks noChangeArrowheads="1"/>
              </p:cNvSpPr>
              <p:nvPr/>
            </p:nvSpPr>
            <p:spPr bwMode="auto">
              <a:xfrm rot="-5400000">
                <a:off x="1086" y="319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59" name="Rectangle 547"/>
              <p:cNvSpPr>
                <a:spLocks noChangeArrowheads="1"/>
              </p:cNvSpPr>
              <p:nvPr/>
            </p:nvSpPr>
            <p:spPr bwMode="auto">
              <a:xfrm rot="-5400000">
                <a:off x="1076" y="316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160" name="Rectangle 548"/>
              <p:cNvSpPr>
                <a:spLocks noChangeArrowheads="1"/>
              </p:cNvSpPr>
              <p:nvPr/>
            </p:nvSpPr>
            <p:spPr bwMode="auto">
              <a:xfrm rot="-5400000">
                <a:off x="1086"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61" name="Rectangle 549"/>
              <p:cNvSpPr>
                <a:spLocks noChangeArrowheads="1"/>
              </p:cNvSpPr>
              <p:nvPr/>
            </p:nvSpPr>
            <p:spPr bwMode="auto">
              <a:xfrm rot="-5400000">
                <a:off x="1086"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62" name="Rectangle 550"/>
              <p:cNvSpPr>
                <a:spLocks noChangeArrowheads="1"/>
              </p:cNvSpPr>
              <p:nvPr/>
            </p:nvSpPr>
            <p:spPr bwMode="auto">
              <a:xfrm rot="-5400000">
                <a:off x="1071" y="302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163" name="Rectangle 552"/>
              <p:cNvSpPr>
                <a:spLocks noChangeArrowheads="1"/>
              </p:cNvSpPr>
              <p:nvPr/>
            </p:nvSpPr>
            <p:spPr bwMode="auto">
              <a:xfrm>
                <a:off x="1221" y="2967"/>
                <a:ext cx="156" cy="531"/>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64" name="Rectangle 553"/>
              <p:cNvSpPr>
                <a:spLocks noChangeArrowheads="1"/>
              </p:cNvSpPr>
              <p:nvPr/>
            </p:nvSpPr>
            <p:spPr bwMode="auto">
              <a:xfrm rot="-5400000">
                <a:off x="1257" y="324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1165" name="Rectangle 554"/>
              <p:cNvSpPr>
                <a:spLocks noChangeArrowheads="1"/>
              </p:cNvSpPr>
              <p:nvPr/>
            </p:nvSpPr>
            <p:spPr bwMode="auto">
              <a:xfrm rot="-5400000">
                <a:off x="1259" y="3187"/>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166" name="Rectangle 555"/>
              <p:cNvSpPr>
                <a:spLocks noChangeArrowheads="1"/>
              </p:cNvSpPr>
              <p:nvPr/>
            </p:nvSpPr>
            <p:spPr bwMode="auto">
              <a:xfrm rot="-5400000">
                <a:off x="1257" y="312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167" name="Rectangle 556"/>
              <p:cNvSpPr>
                <a:spLocks noChangeArrowheads="1"/>
              </p:cNvSpPr>
              <p:nvPr/>
            </p:nvSpPr>
            <p:spPr bwMode="auto">
              <a:xfrm rot="-5400000">
                <a:off x="1262" y="307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168" name="Rectangle 557"/>
              <p:cNvSpPr>
                <a:spLocks noChangeArrowheads="1"/>
              </p:cNvSpPr>
              <p:nvPr/>
            </p:nvSpPr>
            <p:spPr bwMode="auto">
              <a:xfrm>
                <a:off x="1612"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69" name="Rectangle 558"/>
              <p:cNvSpPr>
                <a:spLocks noChangeArrowheads="1"/>
              </p:cNvSpPr>
              <p:nvPr/>
            </p:nvSpPr>
            <p:spPr bwMode="auto">
              <a:xfrm>
                <a:off x="1612" y="2967"/>
                <a:ext cx="162"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70" name="Rectangle 559"/>
              <p:cNvSpPr>
                <a:spLocks noChangeArrowheads="1"/>
              </p:cNvSpPr>
              <p:nvPr/>
            </p:nvSpPr>
            <p:spPr bwMode="auto">
              <a:xfrm rot="-5400000">
                <a:off x="1655"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171" name="Rectangle 560"/>
              <p:cNvSpPr>
                <a:spLocks noChangeArrowheads="1"/>
              </p:cNvSpPr>
              <p:nvPr/>
            </p:nvSpPr>
            <p:spPr bwMode="auto">
              <a:xfrm rot="-5400000">
                <a:off x="1671" y="325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72" name="Rectangle 561"/>
              <p:cNvSpPr>
                <a:spLocks noChangeArrowheads="1"/>
              </p:cNvSpPr>
              <p:nvPr/>
            </p:nvSpPr>
            <p:spPr bwMode="auto">
              <a:xfrm rot="-5400000">
                <a:off x="1658" y="3211"/>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F</a:t>
                </a:r>
                <a:endParaRPr lang="en-US" sz="1800">
                  <a:solidFill>
                    <a:srgbClr val="000000"/>
                  </a:solidFill>
                </a:endParaRPr>
              </a:p>
            </p:txBody>
          </p:sp>
          <p:sp>
            <p:nvSpPr>
              <p:cNvPr id="1173" name="Rectangle 562"/>
              <p:cNvSpPr>
                <a:spLocks noChangeArrowheads="1"/>
              </p:cNvSpPr>
              <p:nvPr/>
            </p:nvSpPr>
            <p:spPr bwMode="auto">
              <a:xfrm rot="-5400000">
                <a:off x="1661" y="316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2</a:t>
                </a:r>
                <a:endParaRPr lang="en-US" sz="1800">
                  <a:solidFill>
                    <a:srgbClr val="000000"/>
                  </a:solidFill>
                </a:endParaRPr>
              </a:p>
            </p:txBody>
          </p:sp>
          <p:sp>
            <p:nvSpPr>
              <p:cNvPr id="1174" name="Rectangle 564"/>
              <p:cNvSpPr>
                <a:spLocks noChangeArrowheads="1"/>
              </p:cNvSpPr>
              <p:nvPr/>
            </p:nvSpPr>
            <p:spPr bwMode="auto">
              <a:xfrm rot="-5400000">
                <a:off x="1656" y="3031"/>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x6</a:t>
                </a:r>
                <a:endParaRPr lang="en-US" sz="1800">
                  <a:solidFill>
                    <a:srgbClr val="000000"/>
                  </a:solidFill>
                </a:endParaRPr>
              </a:p>
            </p:txBody>
          </p:sp>
          <p:sp>
            <p:nvSpPr>
              <p:cNvPr id="1175" name="Rectangle 565"/>
              <p:cNvSpPr>
                <a:spLocks noChangeArrowheads="1"/>
              </p:cNvSpPr>
              <p:nvPr/>
            </p:nvSpPr>
            <p:spPr bwMode="auto">
              <a:xfrm>
                <a:off x="1419" y="2967"/>
                <a:ext cx="156"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76" name="Rectangle 566"/>
              <p:cNvSpPr>
                <a:spLocks noChangeArrowheads="1"/>
              </p:cNvSpPr>
              <p:nvPr/>
            </p:nvSpPr>
            <p:spPr bwMode="auto">
              <a:xfrm>
                <a:off x="1419" y="2967"/>
                <a:ext cx="156"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77" name="Rectangle 567"/>
              <p:cNvSpPr>
                <a:spLocks noChangeArrowheads="1"/>
              </p:cNvSpPr>
              <p:nvPr/>
            </p:nvSpPr>
            <p:spPr bwMode="auto">
              <a:xfrm rot="-5400000">
                <a:off x="1457" y="319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178" name="Rectangle 568"/>
              <p:cNvSpPr>
                <a:spLocks noChangeArrowheads="1"/>
              </p:cNvSpPr>
              <p:nvPr/>
            </p:nvSpPr>
            <p:spPr bwMode="auto">
              <a:xfrm rot="-5400000">
                <a:off x="1457" y="3140"/>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179" name="Rectangle 569"/>
              <p:cNvSpPr>
                <a:spLocks noChangeArrowheads="1"/>
              </p:cNvSpPr>
              <p:nvPr/>
            </p:nvSpPr>
            <p:spPr bwMode="auto">
              <a:xfrm rot="-5400000">
                <a:off x="1473" y="3104"/>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80" name="Rectangle 570"/>
              <p:cNvSpPr>
                <a:spLocks noChangeArrowheads="1"/>
              </p:cNvSpPr>
              <p:nvPr/>
            </p:nvSpPr>
            <p:spPr bwMode="auto">
              <a:xfrm>
                <a:off x="829"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81" name="Rectangle 571"/>
              <p:cNvSpPr>
                <a:spLocks noChangeArrowheads="1"/>
              </p:cNvSpPr>
              <p:nvPr/>
            </p:nvSpPr>
            <p:spPr bwMode="auto">
              <a:xfrm>
                <a:off x="829"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82" name="Rectangle 572"/>
              <p:cNvSpPr>
                <a:spLocks noChangeArrowheads="1"/>
              </p:cNvSpPr>
              <p:nvPr/>
            </p:nvSpPr>
            <p:spPr bwMode="auto">
              <a:xfrm rot="-5400000">
                <a:off x="888"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83" name="Rectangle 573"/>
              <p:cNvSpPr>
                <a:spLocks noChangeArrowheads="1"/>
              </p:cNvSpPr>
              <p:nvPr/>
            </p:nvSpPr>
            <p:spPr bwMode="auto">
              <a:xfrm rot="-5400000">
                <a:off x="870" y="313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184" name="Rectangle 574"/>
              <p:cNvSpPr>
                <a:spLocks noChangeArrowheads="1"/>
              </p:cNvSpPr>
              <p:nvPr/>
            </p:nvSpPr>
            <p:spPr bwMode="auto">
              <a:xfrm rot="-5400000">
                <a:off x="862" y="3192"/>
                <a:ext cx="58" cy="84"/>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1185" name="Freeform 575"/>
              <p:cNvSpPr>
                <a:spLocks/>
              </p:cNvSpPr>
              <p:nvPr/>
            </p:nvSpPr>
            <p:spPr bwMode="auto">
              <a:xfrm>
                <a:off x="1810" y="2461"/>
                <a:ext cx="68" cy="68"/>
              </a:xfrm>
              <a:custGeom>
                <a:avLst/>
                <a:gdLst>
                  <a:gd name="T0" fmla="*/ 68 w 68"/>
                  <a:gd name="T1" fmla="*/ 68 h 68"/>
                  <a:gd name="T2" fmla="*/ 31 w 68"/>
                  <a:gd name="T3" fmla="*/ 0 h 68"/>
                  <a:gd name="T4" fmla="*/ 0 w 68"/>
                  <a:gd name="T5" fmla="*/ 68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31" y="0"/>
                    </a:lnTo>
                    <a:lnTo>
                      <a:pt x="0" y="68"/>
                    </a:lnTo>
                    <a:lnTo>
                      <a:pt x="68" y="68"/>
                    </a:lnTo>
                    <a:close/>
                  </a:path>
                </a:pathLst>
              </a:custGeom>
              <a:solidFill>
                <a:srgbClr val="000000"/>
              </a:solidFill>
              <a:ln w="9525">
                <a:noFill/>
                <a:round/>
                <a:headEnd/>
                <a:tailEnd/>
              </a:ln>
            </p:spPr>
            <p:txBody>
              <a:bodyPr/>
              <a:lstStyle/>
              <a:p>
                <a:endParaRPr lang="en-US"/>
              </a:p>
            </p:txBody>
          </p:sp>
          <p:sp>
            <p:nvSpPr>
              <p:cNvPr id="1186" name="Freeform 576"/>
              <p:cNvSpPr>
                <a:spLocks/>
              </p:cNvSpPr>
              <p:nvPr/>
            </p:nvSpPr>
            <p:spPr bwMode="auto">
              <a:xfrm>
                <a:off x="1836" y="2513"/>
                <a:ext cx="16" cy="11"/>
              </a:xfrm>
              <a:custGeom>
                <a:avLst/>
                <a:gdLst>
                  <a:gd name="T0" fmla="*/ 16 w 16"/>
                  <a:gd name="T1" fmla="*/ 11 h 11"/>
                  <a:gd name="T2" fmla="*/ 16 w 16"/>
                  <a:gd name="T3" fmla="*/ 6 h 11"/>
                  <a:gd name="T4" fmla="*/ 11 w 16"/>
                  <a:gd name="T5" fmla="*/ 6 h 11"/>
                  <a:gd name="T6" fmla="*/ 11 w 16"/>
                  <a:gd name="T7" fmla="*/ 0 h 11"/>
                  <a:gd name="T8" fmla="*/ 5 w 16"/>
                  <a:gd name="T9" fmla="*/ 0 h 11"/>
                  <a:gd name="T10" fmla="*/ 5 w 16"/>
                  <a:gd name="T11" fmla="*/ 0 h 11"/>
                  <a:gd name="T12" fmla="*/ 5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5" y="0"/>
                    </a:lnTo>
                    <a:lnTo>
                      <a:pt x="5"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187" name="Rectangle 577"/>
              <p:cNvSpPr>
                <a:spLocks noChangeArrowheads="1"/>
              </p:cNvSpPr>
              <p:nvPr/>
            </p:nvSpPr>
            <p:spPr bwMode="auto">
              <a:xfrm>
                <a:off x="1836"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88" name="Freeform 578"/>
              <p:cNvSpPr>
                <a:spLocks/>
              </p:cNvSpPr>
              <p:nvPr/>
            </p:nvSpPr>
            <p:spPr bwMode="auto">
              <a:xfrm>
                <a:off x="1810" y="2888"/>
                <a:ext cx="68" cy="68"/>
              </a:xfrm>
              <a:custGeom>
                <a:avLst/>
                <a:gdLst>
                  <a:gd name="T0" fmla="*/ 68 w 68"/>
                  <a:gd name="T1" fmla="*/ 0 h 68"/>
                  <a:gd name="T2" fmla="*/ 31 w 68"/>
                  <a:gd name="T3" fmla="*/ 68 h 68"/>
                  <a:gd name="T4" fmla="*/ 0 w 68"/>
                  <a:gd name="T5" fmla="*/ 0 h 68"/>
                  <a:gd name="T6" fmla="*/ 68 w 68"/>
                  <a:gd name="T7" fmla="*/ 0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0"/>
                    </a:moveTo>
                    <a:lnTo>
                      <a:pt x="31" y="68"/>
                    </a:lnTo>
                    <a:lnTo>
                      <a:pt x="0" y="0"/>
                    </a:lnTo>
                    <a:lnTo>
                      <a:pt x="68" y="0"/>
                    </a:lnTo>
                    <a:close/>
                  </a:path>
                </a:pathLst>
              </a:custGeom>
              <a:solidFill>
                <a:srgbClr val="000000"/>
              </a:solidFill>
              <a:ln w="9525">
                <a:noFill/>
                <a:round/>
                <a:headEnd/>
                <a:tailEnd/>
              </a:ln>
            </p:spPr>
            <p:txBody>
              <a:bodyPr/>
              <a:lstStyle/>
              <a:p>
                <a:endParaRPr lang="en-US"/>
              </a:p>
            </p:txBody>
          </p:sp>
          <p:sp>
            <p:nvSpPr>
              <p:cNvPr id="1189" name="Freeform 579"/>
              <p:cNvSpPr>
                <a:spLocks/>
              </p:cNvSpPr>
              <p:nvPr/>
            </p:nvSpPr>
            <p:spPr bwMode="auto">
              <a:xfrm>
                <a:off x="1836" y="2899"/>
                <a:ext cx="16" cy="5"/>
              </a:xfrm>
              <a:custGeom>
                <a:avLst/>
                <a:gdLst>
                  <a:gd name="T0" fmla="*/ 0 w 16"/>
                  <a:gd name="T1" fmla="*/ 0 h 5"/>
                  <a:gd name="T2" fmla="*/ 0 w 16"/>
                  <a:gd name="T3" fmla="*/ 0 h 5"/>
                  <a:gd name="T4" fmla="*/ 5 w 16"/>
                  <a:gd name="T5" fmla="*/ 5 h 5"/>
                  <a:gd name="T6" fmla="*/ 5 w 16"/>
                  <a:gd name="T7" fmla="*/ 5 h 5"/>
                  <a:gd name="T8" fmla="*/ 5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5"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1190" name="Freeform 580"/>
              <p:cNvSpPr>
                <a:spLocks/>
              </p:cNvSpPr>
              <p:nvPr/>
            </p:nvSpPr>
            <p:spPr bwMode="auto">
              <a:xfrm>
                <a:off x="1612" y="2461"/>
                <a:ext cx="73" cy="68"/>
              </a:xfrm>
              <a:custGeom>
                <a:avLst/>
                <a:gdLst>
                  <a:gd name="T0" fmla="*/ 73 w 73"/>
                  <a:gd name="T1" fmla="*/ 68 h 68"/>
                  <a:gd name="T2" fmla="*/ 36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6" y="0"/>
                    </a:lnTo>
                    <a:lnTo>
                      <a:pt x="0" y="68"/>
                    </a:lnTo>
                    <a:lnTo>
                      <a:pt x="73" y="68"/>
                    </a:lnTo>
                    <a:close/>
                  </a:path>
                </a:pathLst>
              </a:custGeom>
              <a:solidFill>
                <a:srgbClr val="000000"/>
              </a:solidFill>
              <a:ln w="9525">
                <a:noFill/>
                <a:round/>
                <a:headEnd/>
                <a:tailEnd/>
              </a:ln>
            </p:spPr>
            <p:txBody>
              <a:bodyPr/>
              <a:lstStyle/>
              <a:p>
                <a:endParaRPr lang="en-US"/>
              </a:p>
            </p:txBody>
          </p:sp>
          <p:sp>
            <p:nvSpPr>
              <p:cNvPr id="1191" name="Freeform 581"/>
              <p:cNvSpPr>
                <a:spLocks/>
              </p:cNvSpPr>
              <p:nvPr/>
            </p:nvSpPr>
            <p:spPr bwMode="auto">
              <a:xfrm>
                <a:off x="1638" y="2513"/>
                <a:ext cx="16" cy="11"/>
              </a:xfrm>
              <a:custGeom>
                <a:avLst/>
                <a:gdLst>
                  <a:gd name="T0" fmla="*/ 16 w 16"/>
                  <a:gd name="T1" fmla="*/ 11 h 11"/>
                  <a:gd name="T2" fmla="*/ 16 w 16"/>
                  <a:gd name="T3" fmla="*/ 6 h 11"/>
                  <a:gd name="T4" fmla="*/ 16 w 16"/>
                  <a:gd name="T5" fmla="*/ 6 h 11"/>
                  <a:gd name="T6" fmla="*/ 10 w 16"/>
                  <a:gd name="T7" fmla="*/ 0 h 11"/>
                  <a:gd name="T8" fmla="*/ 10 w 16"/>
                  <a:gd name="T9" fmla="*/ 0 h 11"/>
                  <a:gd name="T10" fmla="*/ 5 w 16"/>
                  <a:gd name="T11" fmla="*/ 0 h 11"/>
                  <a:gd name="T12" fmla="*/ 5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0" y="0"/>
                    </a:lnTo>
                    <a:lnTo>
                      <a:pt x="5" y="0"/>
                    </a:lnTo>
                    <a:lnTo>
                      <a:pt x="5"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192" name="Rectangle 582"/>
              <p:cNvSpPr>
                <a:spLocks noChangeArrowheads="1"/>
              </p:cNvSpPr>
              <p:nvPr/>
            </p:nvSpPr>
            <p:spPr bwMode="auto">
              <a:xfrm>
                <a:off x="1638"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93" name="Freeform 583"/>
              <p:cNvSpPr>
                <a:spLocks/>
              </p:cNvSpPr>
              <p:nvPr/>
            </p:nvSpPr>
            <p:spPr bwMode="auto">
              <a:xfrm>
                <a:off x="1612" y="2888"/>
                <a:ext cx="73" cy="68"/>
              </a:xfrm>
              <a:custGeom>
                <a:avLst/>
                <a:gdLst>
                  <a:gd name="T0" fmla="*/ 73 w 73"/>
                  <a:gd name="T1" fmla="*/ 0 h 68"/>
                  <a:gd name="T2" fmla="*/ 36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6" y="68"/>
                    </a:lnTo>
                    <a:lnTo>
                      <a:pt x="0" y="0"/>
                    </a:lnTo>
                    <a:lnTo>
                      <a:pt x="73" y="0"/>
                    </a:lnTo>
                    <a:close/>
                  </a:path>
                </a:pathLst>
              </a:custGeom>
              <a:solidFill>
                <a:srgbClr val="000000"/>
              </a:solidFill>
              <a:ln w="9525">
                <a:noFill/>
                <a:round/>
                <a:headEnd/>
                <a:tailEnd/>
              </a:ln>
            </p:spPr>
            <p:txBody>
              <a:bodyPr/>
              <a:lstStyle/>
              <a:p>
                <a:endParaRPr lang="en-US"/>
              </a:p>
            </p:txBody>
          </p:sp>
          <p:sp>
            <p:nvSpPr>
              <p:cNvPr id="1194" name="Freeform 584"/>
              <p:cNvSpPr>
                <a:spLocks/>
              </p:cNvSpPr>
              <p:nvPr/>
            </p:nvSpPr>
            <p:spPr bwMode="auto">
              <a:xfrm>
                <a:off x="1638" y="2899"/>
                <a:ext cx="16" cy="5"/>
              </a:xfrm>
              <a:custGeom>
                <a:avLst/>
                <a:gdLst>
                  <a:gd name="T0" fmla="*/ 0 w 16"/>
                  <a:gd name="T1" fmla="*/ 0 h 5"/>
                  <a:gd name="T2" fmla="*/ 0 w 16"/>
                  <a:gd name="T3" fmla="*/ 0 h 5"/>
                  <a:gd name="T4" fmla="*/ 5 w 16"/>
                  <a:gd name="T5" fmla="*/ 5 h 5"/>
                  <a:gd name="T6" fmla="*/ 5 w 16"/>
                  <a:gd name="T7" fmla="*/ 5 h 5"/>
                  <a:gd name="T8" fmla="*/ 10 w 16"/>
                  <a:gd name="T9" fmla="*/ 5 h 5"/>
                  <a:gd name="T10" fmla="*/ 10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5" y="5"/>
                    </a:lnTo>
                    <a:lnTo>
                      <a:pt x="10"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1195" name="Line 585"/>
              <p:cNvSpPr>
                <a:spLocks noChangeShapeType="1"/>
              </p:cNvSpPr>
              <p:nvPr/>
            </p:nvSpPr>
            <p:spPr bwMode="auto">
              <a:xfrm>
                <a:off x="1492" y="2461"/>
                <a:ext cx="1" cy="495"/>
              </a:xfrm>
              <a:prstGeom prst="line">
                <a:avLst/>
              </a:prstGeom>
              <a:noFill/>
              <a:ln w="0">
                <a:solidFill>
                  <a:srgbClr val="000000"/>
                </a:solidFill>
                <a:round/>
                <a:headEnd/>
                <a:tailEnd/>
              </a:ln>
            </p:spPr>
            <p:txBody>
              <a:bodyPr/>
              <a:lstStyle/>
              <a:p>
                <a:endParaRPr lang="en-US"/>
              </a:p>
            </p:txBody>
          </p:sp>
          <p:sp>
            <p:nvSpPr>
              <p:cNvPr id="1196" name="Freeform 586"/>
              <p:cNvSpPr>
                <a:spLocks/>
              </p:cNvSpPr>
              <p:nvPr/>
            </p:nvSpPr>
            <p:spPr bwMode="auto">
              <a:xfrm>
                <a:off x="1471" y="2461"/>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197" name="Freeform 587"/>
              <p:cNvSpPr>
                <a:spLocks/>
              </p:cNvSpPr>
              <p:nvPr/>
            </p:nvSpPr>
            <p:spPr bwMode="auto">
              <a:xfrm>
                <a:off x="1471" y="2914"/>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198" name="Line 588"/>
              <p:cNvSpPr>
                <a:spLocks noChangeShapeType="1"/>
              </p:cNvSpPr>
              <p:nvPr/>
            </p:nvSpPr>
            <p:spPr bwMode="auto">
              <a:xfrm>
                <a:off x="1304" y="2461"/>
                <a:ext cx="1" cy="495"/>
              </a:xfrm>
              <a:prstGeom prst="line">
                <a:avLst/>
              </a:prstGeom>
              <a:noFill/>
              <a:ln w="0">
                <a:solidFill>
                  <a:srgbClr val="000000"/>
                </a:solidFill>
                <a:round/>
                <a:headEnd/>
                <a:tailEnd/>
              </a:ln>
            </p:spPr>
            <p:txBody>
              <a:bodyPr/>
              <a:lstStyle/>
              <a:p>
                <a:endParaRPr lang="en-US"/>
              </a:p>
            </p:txBody>
          </p:sp>
          <p:sp>
            <p:nvSpPr>
              <p:cNvPr id="1199" name="Freeform 589"/>
              <p:cNvSpPr>
                <a:spLocks/>
              </p:cNvSpPr>
              <p:nvPr/>
            </p:nvSpPr>
            <p:spPr bwMode="auto">
              <a:xfrm>
                <a:off x="1278" y="2461"/>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200" name="Freeform 590"/>
              <p:cNvSpPr>
                <a:spLocks/>
              </p:cNvSpPr>
              <p:nvPr/>
            </p:nvSpPr>
            <p:spPr bwMode="auto">
              <a:xfrm>
                <a:off x="1278" y="2914"/>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201" name="Freeform 591"/>
              <p:cNvSpPr>
                <a:spLocks/>
              </p:cNvSpPr>
              <p:nvPr/>
            </p:nvSpPr>
            <p:spPr bwMode="auto">
              <a:xfrm>
                <a:off x="1069" y="2461"/>
                <a:ext cx="68" cy="68"/>
              </a:xfrm>
              <a:custGeom>
                <a:avLst/>
                <a:gdLst>
                  <a:gd name="T0" fmla="*/ 68 w 68"/>
                  <a:gd name="T1" fmla="*/ 68 h 68"/>
                  <a:gd name="T2" fmla="*/ 37 w 68"/>
                  <a:gd name="T3" fmla="*/ 0 h 68"/>
                  <a:gd name="T4" fmla="*/ 0 w 68"/>
                  <a:gd name="T5" fmla="*/ 68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37" y="0"/>
                    </a:lnTo>
                    <a:lnTo>
                      <a:pt x="0" y="68"/>
                    </a:lnTo>
                    <a:lnTo>
                      <a:pt x="68" y="68"/>
                    </a:lnTo>
                    <a:close/>
                  </a:path>
                </a:pathLst>
              </a:custGeom>
              <a:solidFill>
                <a:srgbClr val="000000"/>
              </a:solidFill>
              <a:ln w="9525">
                <a:noFill/>
                <a:round/>
                <a:headEnd/>
                <a:tailEnd/>
              </a:ln>
            </p:spPr>
            <p:txBody>
              <a:bodyPr/>
              <a:lstStyle/>
              <a:p>
                <a:endParaRPr lang="en-US"/>
              </a:p>
            </p:txBody>
          </p:sp>
          <p:sp>
            <p:nvSpPr>
              <p:cNvPr id="1202" name="Freeform 592"/>
              <p:cNvSpPr>
                <a:spLocks/>
              </p:cNvSpPr>
              <p:nvPr/>
            </p:nvSpPr>
            <p:spPr bwMode="auto">
              <a:xfrm>
                <a:off x="1095" y="2513"/>
                <a:ext cx="16" cy="11"/>
              </a:xfrm>
              <a:custGeom>
                <a:avLst/>
                <a:gdLst>
                  <a:gd name="T0" fmla="*/ 16 w 16"/>
                  <a:gd name="T1" fmla="*/ 11 h 11"/>
                  <a:gd name="T2" fmla="*/ 16 w 16"/>
                  <a:gd name="T3" fmla="*/ 6 h 11"/>
                  <a:gd name="T4" fmla="*/ 11 w 16"/>
                  <a:gd name="T5" fmla="*/ 6 h 11"/>
                  <a:gd name="T6" fmla="*/ 11 w 16"/>
                  <a:gd name="T7" fmla="*/ 0 h 11"/>
                  <a:gd name="T8" fmla="*/ 11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203" name="Rectangle 593"/>
              <p:cNvSpPr>
                <a:spLocks noChangeArrowheads="1"/>
              </p:cNvSpPr>
              <p:nvPr/>
            </p:nvSpPr>
            <p:spPr bwMode="auto">
              <a:xfrm>
                <a:off x="1095"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04" name="Freeform 594"/>
              <p:cNvSpPr>
                <a:spLocks/>
              </p:cNvSpPr>
              <p:nvPr/>
            </p:nvSpPr>
            <p:spPr bwMode="auto">
              <a:xfrm>
                <a:off x="1069" y="2888"/>
                <a:ext cx="68" cy="68"/>
              </a:xfrm>
              <a:custGeom>
                <a:avLst/>
                <a:gdLst>
                  <a:gd name="T0" fmla="*/ 68 w 68"/>
                  <a:gd name="T1" fmla="*/ 0 h 68"/>
                  <a:gd name="T2" fmla="*/ 37 w 68"/>
                  <a:gd name="T3" fmla="*/ 68 h 68"/>
                  <a:gd name="T4" fmla="*/ 0 w 68"/>
                  <a:gd name="T5" fmla="*/ 0 h 68"/>
                  <a:gd name="T6" fmla="*/ 68 w 68"/>
                  <a:gd name="T7" fmla="*/ 0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0"/>
                    </a:moveTo>
                    <a:lnTo>
                      <a:pt x="37" y="68"/>
                    </a:lnTo>
                    <a:lnTo>
                      <a:pt x="0" y="0"/>
                    </a:lnTo>
                    <a:lnTo>
                      <a:pt x="68" y="0"/>
                    </a:lnTo>
                    <a:close/>
                  </a:path>
                </a:pathLst>
              </a:custGeom>
              <a:solidFill>
                <a:srgbClr val="000000"/>
              </a:solidFill>
              <a:ln w="9525">
                <a:noFill/>
                <a:round/>
                <a:headEnd/>
                <a:tailEnd/>
              </a:ln>
            </p:spPr>
            <p:txBody>
              <a:bodyPr/>
              <a:lstStyle/>
              <a:p>
                <a:endParaRPr lang="en-US"/>
              </a:p>
            </p:txBody>
          </p:sp>
          <p:sp>
            <p:nvSpPr>
              <p:cNvPr id="1205" name="Freeform 595"/>
              <p:cNvSpPr>
                <a:spLocks/>
              </p:cNvSpPr>
              <p:nvPr/>
            </p:nvSpPr>
            <p:spPr bwMode="auto">
              <a:xfrm>
                <a:off x="1095" y="2899"/>
                <a:ext cx="16" cy="5"/>
              </a:xfrm>
              <a:custGeom>
                <a:avLst/>
                <a:gdLst>
                  <a:gd name="T0" fmla="*/ 0 w 16"/>
                  <a:gd name="T1" fmla="*/ 0 h 5"/>
                  <a:gd name="T2" fmla="*/ 0 w 16"/>
                  <a:gd name="T3" fmla="*/ 0 h 5"/>
                  <a:gd name="T4" fmla="*/ 6 w 16"/>
                  <a:gd name="T5" fmla="*/ 5 h 5"/>
                  <a:gd name="T6" fmla="*/ 6 w 16"/>
                  <a:gd name="T7" fmla="*/ 5 h 5"/>
                  <a:gd name="T8" fmla="*/ 11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1206" name="Line 596"/>
              <p:cNvSpPr>
                <a:spLocks noChangeShapeType="1"/>
              </p:cNvSpPr>
              <p:nvPr/>
            </p:nvSpPr>
            <p:spPr bwMode="auto">
              <a:xfrm>
                <a:off x="908" y="2461"/>
                <a:ext cx="1" cy="495"/>
              </a:xfrm>
              <a:prstGeom prst="line">
                <a:avLst/>
              </a:prstGeom>
              <a:noFill/>
              <a:ln w="0">
                <a:solidFill>
                  <a:srgbClr val="000000"/>
                </a:solidFill>
                <a:round/>
                <a:headEnd/>
                <a:tailEnd/>
              </a:ln>
            </p:spPr>
            <p:txBody>
              <a:bodyPr/>
              <a:lstStyle/>
              <a:p>
                <a:endParaRPr lang="en-US"/>
              </a:p>
            </p:txBody>
          </p:sp>
          <p:sp>
            <p:nvSpPr>
              <p:cNvPr id="1207" name="Freeform 597"/>
              <p:cNvSpPr>
                <a:spLocks/>
              </p:cNvSpPr>
              <p:nvPr/>
            </p:nvSpPr>
            <p:spPr bwMode="auto">
              <a:xfrm>
                <a:off x="887"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208" name="Freeform 598"/>
              <p:cNvSpPr>
                <a:spLocks/>
              </p:cNvSpPr>
              <p:nvPr/>
            </p:nvSpPr>
            <p:spPr bwMode="auto">
              <a:xfrm>
                <a:off x="887"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209" name="Line 599"/>
              <p:cNvSpPr>
                <a:spLocks noChangeShapeType="1"/>
              </p:cNvSpPr>
              <p:nvPr/>
            </p:nvSpPr>
            <p:spPr bwMode="auto">
              <a:xfrm>
                <a:off x="203" y="618"/>
                <a:ext cx="68" cy="1"/>
              </a:xfrm>
              <a:prstGeom prst="line">
                <a:avLst/>
              </a:prstGeom>
              <a:noFill/>
              <a:ln w="0">
                <a:solidFill>
                  <a:srgbClr val="24211D"/>
                </a:solidFill>
                <a:round/>
                <a:headEnd/>
                <a:tailEnd/>
              </a:ln>
            </p:spPr>
            <p:txBody>
              <a:bodyPr/>
              <a:lstStyle/>
              <a:p>
                <a:endParaRPr lang="en-US"/>
              </a:p>
            </p:txBody>
          </p:sp>
          <p:sp>
            <p:nvSpPr>
              <p:cNvPr id="1210" name="Line 600"/>
              <p:cNvSpPr>
                <a:spLocks noChangeShapeType="1"/>
              </p:cNvSpPr>
              <p:nvPr/>
            </p:nvSpPr>
            <p:spPr bwMode="auto">
              <a:xfrm>
                <a:off x="308" y="618"/>
                <a:ext cx="68" cy="1"/>
              </a:xfrm>
              <a:prstGeom prst="line">
                <a:avLst/>
              </a:prstGeom>
              <a:noFill/>
              <a:ln w="0">
                <a:solidFill>
                  <a:srgbClr val="24211D"/>
                </a:solidFill>
                <a:round/>
                <a:headEnd/>
                <a:tailEnd/>
              </a:ln>
            </p:spPr>
            <p:txBody>
              <a:bodyPr/>
              <a:lstStyle/>
              <a:p>
                <a:endParaRPr lang="en-US"/>
              </a:p>
            </p:txBody>
          </p:sp>
          <p:sp>
            <p:nvSpPr>
              <p:cNvPr id="1211" name="Line 601"/>
              <p:cNvSpPr>
                <a:spLocks noChangeShapeType="1"/>
              </p:cNvSpPr>
              <p:nvPr/>
            </p:nvSpPr>
            <p:spPr bwMode="auto">
              <a:xfrm>
                <a:off x="412" y="618"/>
                <a:ext cx="68" cy="1"/>
              </a:xfrm>
              <a:prstGeom prst="line">
                <a:avLst/>
              </a:prstGeom>
              <a:noFill/>
              <a:ln w="0">
                <a:solidFill>
                  <a:srgbClr val="24211D"/>
                </a:solidFill>
                <a:round/>
                <a:headEnd/>
                <a:tailEnd/>
              </a:ln>
            </p:spPr>
            <p:txBody>
              <a:bodyPr/>
              <a:lstStyle/>
              <a:p>
                <a:endParaRPr lang="en-US"/>
              </a:p>
            </p:txBody>
          </p:sp>
          <p:sp>
            <p:nvSpPr>
              <p:cNvPr id="1212" name="Line 602"/>
              <p:cNvSpPr>
                <a:spLocks noChangeShapeType="1"/>
              </p:cNvSpPr>
              <p:nvPr/>
            </p:nvSpPr>
            <p:spPr bwMode="auto">
              <a:xfrm>
                <a:off x="516" y="618"/>
                <a:ext cx="68" cy="1"/>
              </a:xfrm>
              <a:prstGeom prst="line">
                <a:avLst/>
              </a:prstGeom>
              <a:noFill/>
              <a:ln w="0">
                <a:solidFill>
                  <a:srgbClr val="24211D"/>
                </a:solidFill>
                <a:round/>
                <a:headEnd/>
                <a:tailEnd/>
              </a:ln>
            </p:spPr>
            <p:txBody>
              <a:bodyPr/>
              <a:lstStyle/>
              <a:p>
                <a:endParaRPr lang="en-US"/>
              </a:p>
            </p:txBody>
          </p:sp>
          <p:sp>
            <p:nvSpPr>
              <p:cNvPr id="1213" name="Line 603"/>
              <p:cNvSpPr>
                <a:spLocks noChangeShapeType="1"/>
              </p:cNvSpPr>
              <p:nvPr/>
            </p:nvSpPr>
            <p:spPr bwMode="auto">
              <a:xfrm>
                <a:off x="621" y="618"/>
                <a:ext cx="68" cy="1"/>
              </a:xfrm>
              <a:prstGeom prst="line">
                <a:avLst/>
              </a:prstGeom>
              <a:noFill/>
              <a:ln w="0">
                <a:solidFill>
                  <a:srgbClr val="24211D"/>
                </a:solidFill>
                <a:round/>
                <a:headEnd/>
                <a:tailEnd/>
              </a:ln>
            </p:spPr>
            <p:txBody>
              <a:bodyPr/>
              <a:lstStyle/>
              <a:p>
                <a:endParaRPr lang="en-US"/>
              </a:p>
            </p:txBody>
          </p:sp>
          <p:sp>
            <p:nvSpPr>
              <p:cNvPr id="1214" name="Line 604"/>
              <p:cNvSpPr>
                <a:spLocks noChangeShapeType="1"/>
              </p:cNvSpPr>
              <p:nvPr/>
            </p:nvSpPr>
            <p:spPr bwMode="auto">
              <a:xfrm>
                <a:off x="725" y="618"/>
                <a:ext cx="68" cy="1"/>
              </a:xfrm>
              <a:prstGeom prst="line">
                <a:avLst/>
              </a:prstGeom>
              <a:noFill/>
              <a:ln w="0">
                <a:solidFill>
                  <a:srgbClr val="24211D"/>
                </a:solidFill>
                <a:round/>
                <a:headEnd/>
                <a:tailEnd/>
              </a:ln>
            </p:spPr>
            <p:txBody>
              <a:bodyPr/>
              <a:lstStyle/>
              <a:p>
                <a:endParaRPr lang="en-US"/>
              </a:p>
            </p:txBody>
          </p:sp>
          <p:sp>
            <p:nvSpPr>
              <p:cNvPr id="1215" name="Line 605"/>
              <p:cNvSpPr>
                <a:spLocks noChangeShapeType="1"/>
              </p:cNvSpPr>
              <p:nvPr/>
            </p:nvSpPr>
            <p:spPr bwMode="auto">
              <a:xfrm>
                <a:off x="829" y="618"/>
                <a:ext cx="68" cy="1"/>
              </a:xfrm>
              <a:prstGeom prst="line">
                <a:avLst/>
              </a:prstGeom>
              <a:noFill/>
              <a:ln w="0">
                <a:solidFill>
                  <a:srgbClr val="24211D"/>
                </a:solidFill>
                <a:round/>
                <a:headEnd/>
                <a:tailEnd/>
              </a:ln>
            </p:spPr>
            <p:txBody>
              <a:bodyPr/>
              <a:lstStyle/>
              <a:p>
                <a:endParaRPr lang="en-US"/>
              </a:p>
            </p:txBody>
          </p:sp>
          <p:sp>
            <p:nvSpPr>
              <p:cNvPr id="1216" name="Line 606"/>
              <p:cNvSpPr>
                <a:spLocks noChangeShapeType="1"/>
              </p:cNvSpPr>
              <p:nvPr/>
            </p:nvSpPr>
            <p:spPr bwMode="auto">
              <a:xfrm>
                <a:off x="934" y="618"/>
                <a:ext cx="68" cy="1"/>
              </a:xfrm>
              <a:prstGeom prst="line">
                <a:avLst/>
              </a:prstGeom>
              <a:noFill/>
              <a:ln w="0">
                <a:solidFill>
                  <a:srgbClr val="24211D"/>
                </a:solidFill>
                <a:round/>
                <a:headEnd/>
                <a:tailEnd/>
              </a:ln>
            </p:spPr>
            <p:txBody>
              <a:bodyPr/>
              <a:lstStyle/>
              <a:p>
                <a:endParaRPr lang="en-US"/>
              </a:p>
            </p:txBody>
          </p:sp>
          <p:sp>
            <p:nvSpPr>
              <p:cNvPr id="1217" name="Line 607"/>
              <p:cNvSpPr>
                <a:spLocks noChangeShapeType="1"/>
              </p:cNvSpPr>
              <p:nvPr/>
            </p:nvSpPr>
            <p:spPr bwMode="auto">
              <a:xfrm>
                <a:off x="1038" y="618"/>
                <a:ext cx="68" cy="1"/>
              </a:xfrm>
              <a:prstGeom prst="line">
                <a:avLst/>
              </a:prstGeom>
              <a:noFill/>
              <a:ln w="0">
                <a:solidFill>
                  <a:srgbClr val="24211D"/>
                </a:solidFill>
                <a:round/>
                <a:headEnd/>
                <a:tailEnd/>
              </a:ln>
            </p:spPr>
            <p:txBody>
              <a:bodyPr/>
              <a:lstStyle/>
              <a:p>
                <a:endParaRPr lang="en-US"/>
              </a:p>
            </p:txBody>
          </p:sp>
          <p:sp>
            <p:nvSpPr>
              <p:cNvPr id="1218" name="Line 608"/>
              <p:cNvSpPr>
                <a:spLocks noChangeShapeType="1"/>
              </p:cNvSpPr>
              <p:nvPr/>
            </p:nvSpPr>
            <p:spPr bwMode="auto">
              <a:xfrm>
                <a:off x="1142" y="618"/>
                <a:ext cx="68" cy="1"/>
              </a:xfrm>
              <a:prstGeom prst="line">
                <a:avLst/>
              </a:prstGeom>
              <a:noFill/>
              <a:ln w="0">
                <a:solidFill>
                  <a:srgbClr val="24211D"/>
                </a:solidFill>
                <a:round/>
                <a:headEnd/>
                <a:tailEnd/>
              </a:ln>
            </p:spPr>
            <p:txBody>
              <a:bodyPr/>
              <a:lstStyle/>
              <a:p>
                <a:endParaRPr lang="en-US"/>
              </a:p>
            </p:txBody>
          </p:sp>
          <p:sp>
            <p:nvSpPr>
              <p:cNvPr id="1219" name="Line 609"/>
              <p:cNvSpPr>
                <a:spLocks noChangeShapeType="1"/>
              </p:cNvSpPr>
              <p:nvPr/>
            </p:nvSpPr>
            <p:spPr bwMode="auto">
              <a:xfrm>
                <a:off x="1247" y="618"/>
                <a:ext cx="68" cy="1"/>
              </a:xfrm>
              <a:prstGeom prst="line">
                <a:avLst/>
              </a:prstGeom>
              <a:noFill/>
              <a:ln w="0">
                <a:solidFill>
                  <a:srgbClr val="24211D"/>
                </a:solidFill>
                <a:round/>
                <a:headEnd/>
                <a:tailEnd/>
              </a:ln>
            </p:spPr>
            <p:txBody>
              <a:bodyPr/>
              <a:lstStyle/>
              <a:p>
                <a:endParaRPr lang="en-US"/>
              </a:p>
            </p:txBody>
          </p:sp>
          <p:sp>
            <p:nvSpPr>
              <p:cNvPr id="1220" name="Line 610"/>
              <p:cNvSpPr>
                <a:spLocks noChangeShapeType="1"/>
              </p:cNvSpPr>
              <p:nvPr/>
            </p:nvSpPr>
            <p:spPr bwMode="auto">
              <a:xfrm>
                <a:off x="1351" y="618"/>
                <a:ext cx="68" cy="1"/>
              </a:xfrm>
              <a:prstGeom prst="line">
                <a:avLst/>
              </a:prstGeom>
              <a:noFill/>
              <a:ln w="0">
                <a:solidFill>
                  <a:srgbClr val="24211D"/>
                </a:solidFill>
                <a:round/>
                <a:headEnd/>
                <a:tailEnd/>
              </a:ln>
            </p:spPr>
            <p:txBody>
              <a:bodyPr/>
              <a:lstStyle/>
              <a:p>
                <a:endParaRPr lang="en-US"/>
              </a:p>
            </p:txBody>
          </p:sp>
          <p:sp>
            <p:nvSpPr>
              <p:cNvPr id="1221" name="Line 611"/>
              <p:cNvSpPr>
                <a:spLocks noChangeShapeType="1"/>
              </p:cNvSpPr>
              <p:nvPr/>
            </p:nvSpPr>
            <p:spPr bwMode="auto">
              <a:xfrm>
                <a:off x="1455" y="618"/>
                <a:ext cx="68" cy="1"/>
              </a:xfrm>
              <a:prstGeom prst="line">
                <a:avLst/>
              </a:prstGeom>
              <a:noFill/>
              <a:ln w="0">
                <a:solidFill>
                  <a:srgbClr val="24211D"/>
                </a:solidFill>
                <a:round/>
                <a:headEnd/>
                <a:tailEnd/>
              </a:ln>
            </p:spPr>
            <p:txBody>
              <a:bodyPr/>
              <a:lstStyle/>
              <a:p>
                <a:endParaRPr lang="en-US"/>
              </a:p>
            </p:txBody>
          </p:sp>
          <p:sp>
            <p:nvSpPr>
              <p:cNvPr id="1222" name="Line 612"/>
              <p:cNvSpPr>
                <a:spLocks noChangeShapeType="1"/>
              </p:cNvSpPr>
              <p:nvPr/>
            </p:nvSpPr>
            <p:spPr bwMode="auto">
              <a:xfrm>
                <a:off x="1560" y="618"/>
                <a:ext cx="68" cy="1"/>
              </a:xfrm>
              <a:prstGeom prst="line">
                <a:avLst/>
              </a:prstGeom>
              <a:noFill/>
              <a:ln w="0">
                <a:solidFill>
                  <a:srgbClr val="24211D"/>
                </a:solidFill>
                <a:round/>
                <a:headEnd/>
                <a:tailEnd/>
              </a:ln>
            </p:spPr>
            <p:txBody>
              <a:bodyPr/>
              <a:lstStyle/>
              <a:p>
                <a:endParaRPr lang="en-US"/>
              </a:p>
            </p:txBody>
          </p:sp>
          <p:sp>
            <p:nvSpPr>
              <p:cNvPr id="1223" name="Line 613"/>
              <p:cNvSpPr>
                <a:spLocks noChangeShapeType="1"/>
              </p:cNvSpPr>
              <p:nvPr/>
            </p:nvSpPr>
            <p:spPr bwMode="auto">
              <a:xfrm>
                <a:off x="1659" y="628"/>
                <a:ext cx="1" cy="63"/>
              </a:xfrm>
              <a:prstGeom prst="line">
                <a:avLst/>
              </a:prstGeom>
              <a:noFill/>
              <a:ln w="0">
                <a:solidFill>
                  <a:srgbClr val="24211D"/>
                </a:solidFill>
                <a:round/>
                <a:headEnd/>
                <a:tailEnd/>
              </a:ln>
            </p:spPr>
            <p:txBody>
              <a:bodyPr/>
              <a:lstStyle/>
              <a:p>
                <a:endParaRPr lang="en-US"/>
              </a:p>
            </p:txBody>
          </p:sp>
          <p:sp>
            <p:nvSpPr>
              <p:cNvPr id="1224" name="Line 614"/>
              <p:cNvSpPr>
                <a:spLocks noChangeShapeType="1"/>
              </p:cNvSpPr>
              <p:nvPr/>
            </p:nvSpPr>
            <p:spPr bwMode="auto">
              <a:xfrm>
                <a:off x="1659" y="732"/>
                <a:ext cx="1" cy="63"/>
              </a:xfrm>
              <a:prstGeom prst="line">
                <a:avLst/>
              </a:prstGeom>
              <a:noFill/>
              <a:ln w="0">
                <a:solidFill>
                  <a:srgbClr val="24211D"/>
                </a:solidFill>
                <a:round/>
                <a:headEnd/>
                <a:tailEnd/>
              </a:ln>
            </p:spPr>
            <p:txBody>
              <a:bodyPr/>
              <a:lstStyle/>
              <a:p>
                <a:endParaRPr lang="en-US"/>
              </a:p>
            </p:txBody>
          </p:sp>
          <p:sp>
            <p:nvSpPr>
              <p:cNvPr id="1225" name="Line 615"/>
              <p:cNvSpPr>
                <a:spLocks noChangeShapeType="1"/>
              </p:cNvSpPr>
              <p:nvPr/>
            </p:nvSpPr>
            <p:spPr bwMode="auto">
              <a:xfrm>
                <a:off x="1659" y="836"/>
                <a:ext cx="1" cy="63"/>
              </a:xfrm>
              <a:prstGeom prst="line">
                <a:avLst/>
              </a:prstGeom>
              <a:noFill/>
              <a:ln w="0">
                <a:solidFill>
                  <a:srgbClr val="24211D"/>
                </a:solidFill>
                <a:round/>
                <a:headEnd/>
                <a:tailEnd/>
              </a:ln>
            </p:spPr>
            <p:txBody>
              <a:bodyPr/>
              <a:lstStyle/>
              <a:p>
                <a:endParaRPr lang="en-US"/>
              </a:p>
            </p:txBody>
          </p:sp>
          <p:sp>
            <p:nvSpPr>
              <p:cNvPr id="1226" name="Line 616"/>
              <p:cNvSpPr>
                <a:spLocks noChangeShapeType="1"/>
              </p:cNvSpPr>
              <p:nvPr/>
            </p:nvSpPr>
            <p:spPr bwMode="auto">
              <a:xfrm>
                <a:off x="1659" y="941"/>
                <a:ext cx="1" cy="62"/>
              </a:xfrm>
              <a:prstGeom prst="line">
                <a:avLst/>
              </a:prstGeom>
              <a:noFill/>
              <a:ln w="0">
                <a:solidFill>
                  <a:srgbClr val="24211D"/>
                </a:solidFill>
                <a:round/>
                <a:headEnd/>
                <a:tailEnd/>
              </a:ln>
            </p:spPr>
            <p:txBody>
              <a:bodyPr/>
              <a:lstStyle/>
              <a:p>
                <a:endParaRPr lang="en-US"/>
              </a:p>
            </p:txBody>
          </p:sp>
          <p:sp>
            <p:nvSpPr>
              <p:cNvPr id="1227" name="Freeform 617"/>
              <p:cNvSpPr>
                <a:spLocks/>
              </p:cNvSpPr>
              <p:nvPr/>
            </p:nvSpPr>
            <p:spPr bwMode="auto">
              <a:xfrm>
                <a:off x="1607" y="1045"/>
                <a:ext cx="52" cy="15"/>
              </a:xfrm>
              <a:custGeom>
                <a:avLst/>
                <a:gdLst>
                  <a:gd name="T0" fmla="*/ 52 w 52"/>
                  <a:gd name="T1" fmla="*/ 0 h 15"/>
                  <a:gd name="T2" fmla="*/ 52 w 52"/>
                  <a:gd name="T3" fmla="*/ 15 h 15"/>
                  <a:gd name="T4" fmla="*/ 52 w 52"/>
                  <a:gd name="T5" fmla="*/ 15 h 15"/>
                  <a:gd name="T6" fmla="*/ 0 w 52"/>
                  <a:gd name="T7" fmla="*/ 15 h 15"/>
                  <a:gd name="T8" fmla="*/ 0 60000 65536"/>
                  <a:gd name="T9" fmla="*/ 0 60000 65536"/>
                  <a:gd name="T10" fmla="*/ 0 60000 65536"/>
                  <a:gd name="T11" fmla="*/ 0 60000 65536"/>
                  <a:gd name="T12" fmla="*/ 0 w 52"/>
                  <a:gd name="T13" fmla="*/ 0 h 15"/>
                  <a:gd name="T14" fmla="*/ 52 w 52"/>
                  <a:gd name="T15" fmla="*/ 15 h 15"/>
                </a:gdLst>
                <a:ahLst/>
                <a:cxnLst>
                  <a:cxn ang="T8">
                    <a:pos x="T0" y="T1"/>
                  </a:cxn>
                  <a:cxn ang="T9">
                    <a:pos x="T2" y="T3"/>
                  </a:cxn>
                  <a:cxn ang="T10">
                    <a:pos x="T4" y="T5"/>
                  </a:cxn>
                  <a:cxn ang="T11">
                    <a:pos x="T6" y="T7"/>
                  </a:cxn>
                </a:cxnLst>
                <a:rect l="T12" t="T13" r="T14" b="T15"/>
                <a:pathLst>
                  <a:path w="52" h="15">
                    <a:moveTo>
                      <a:pt x="52" y="0"/>
                    </a:moveTo>
                    <a:lnTo>
                      <a:pt x="52" y="15"/>
                    </a:lnTo>
                    <a:lnTo>
                      <a:pt x="0" y="15"/>
                    </a:lnTo>
                  </a:path>
                </a:pathLst>
              </a:custGeom>
              <a:noFill/>
              <a:ln w="0">
                <a:solidFill>
                  <a:srgbClr val="24211D"/>
                </a:solidFill>
                <a:prstDash val="solid"/>
                <a:round/>
                <a:headEnd/>
                <a:tailEnd/>
              </a:ln>
            </p:spPr>
            <p:txBody>
              <a:bodyPr/>
              <a:lstStyle/>
              <a:p>
                <a:endParaRPr lang="en-US"/>
              </a:p>
            </p:txBody>
          </p:sp>
          <p:sp>
            <p:nvSpPr>
              <p:cNvPr id="1228" name="Line 618"/>
              <p:cNvSpPr>
                <a:spLocks noChangeShapeType="1"/>
              </p:cNvSpPr>
              <p:nvPr/>
            </p:nvSpPr>
            <p:spPr bwMode="auto">
              <a:xfrm flipH="1">
                <a:off x="1502" y="1060"/>
                <a:ext cx="68" cy="1"/>
              </a:xfrm>
              <a:prstGeom prst="line">
                <a:avLst/>
              </a:prstGeom>
              <a:noFill/>
              <a:ln w="0">
                <a:solidFill>
                  <a:srgbClr val="24211D"/>
                </a:solidFill>
                <a:round/>
                <a:headEnd/>
                <a:tailEnd/>
              </a:ln>
            </p:spPr>
            <p:txBody>
              <a:bodyPr/>
              <a:lstStyle/>
              <a:p>
                <a:endParaRPr lang="en-US"/>
              </a:p>
            </p:txBody>
          </p:sp>
          <p:sp>
            <p:nvSpPr>
              <p:cNvPr id="1229" name="Line 619"/>
              <p:cNvSpPr>
                <a:spLocks noChangeShapeType="1"/>
              </p:cNvSpPr>
              <p:nvPr/>
            </p:nvSpPr>
            <p:spPr bwMode="auto">
              <a:xfrm flipH="1">
                <a:off x="1398" y="1060"/>
                <a:ext cx="68" cy="1"/>
              </a:xfrm>
              <a:prstGeom prst="line">
                <a:avLst/>
              </a:prstGeom>
              <a:noFill/>
              <a:ln w="0">
                <a:solidFill>
                  <a:srgbClr val="24211D"/>
                </a:solidFill>
                <a:round/>
                <a:headEnd/>
                <a:tailEnd/>
              </a:ln>
            </p:spPr>
            <p:txBody>
              <a:bodyPr/>
              <a:lstStyle/>
              <a:p>
                <a:endParaRPr lang="en-US"/>
              </a:p>
            </p:txBody>
          </p:sp>
          <p:sp>
            <p:nvSpPr>
              <p:cNvPr id="1230" name="Line 620"/>
              <p:cNvSpPr>
                <a:spLocks noChangeShapeType="1"/>
              </p:cNvSpPr>
              <p:nvPr/>
            </p:nvSpPr>
            <p:spPr bwMode="auto">
              <a:xfrm flipH="1">
                <a:off x="1294" y="1060"/>
                <a:ext cx="68" cy="1"/>
              </a:xfrm>
              <a:prstGeom prst="line">
                <a:avLst/>
              </a:prstGeom>
              <a:noFill/>
              <a:ln w="0">
                <a:solidFill>
                  <a:srgbClr val="24211D"/>
                </a:solidFill>
                <a:round/>
                <a:headEnd/>
                <a:tailEnd/>
              </a:ln>
            </p:spPr>
            <p:txBody>
              <a:bodyPr/>
              <a:lstStyle/>
              <a:p>
                <a:endParaRPr lang="en-US"/>
              </a:p>
            </p:txBody>
          </p:sp>
          <p:sp>
            <p:nvSpPr>
              <p:cNvPr id="1231" name="Line 621"/>
              <p:cNvSpPr>
                <a:spLocks noChangeShapeType="1"/>
              </p:cNvSpPr>
              <p:nvPr/>
            </p:nvSpPr>
            <p:spPr bwMode="auto">
              <a:xfrm flipH="1">
                <a:off x="1189" y="1060"/>
                <a:ext cx="68" cy="1"/>
              </a:xfrm>
              <a:prstGeom prst="line">
                <a:avLst/>
              </a:prstGeom>
              <a:noFill/>
              <a:ln w="0">
                <a:solidFill>
                  <a:srgbClr val="24211D"/>
                </a:solidFill>
                <a:round/>
                <a:headEnd/>
                <a:tailEnd/>
              </a:ln>
            </p:spPr>
            <p:txBody>
              <a:bodyPr/>
              <a:lstStyle/>
              <a:p>
                <a:endParaRPr lang="en-US"/>
              </a:p>
            </p:txBody>
          </p:sp>
          <p:sp>
            <p:nvSpPr>
              <p:cNvPr id="1232" name="Line 622"/>
              <p:cNvSpPr>
                <a:spLocks noChangeShapeType="1"/>
              </p:cNvSpPr>
              <p:nvPr/>
            </p:nvSpPr>
            <p:spPr bwMode="auto">
              <a:xfrm flipH="1">
                <a:off x="1085" y="1060"/>
                <a:ext cx="68" cy="1"/>
              </a:xfrm>
              <a:prstGeom prst="line">
                <a:avLst/>
              </a:prstGeom>
              <a:noFill/>
              <a:ln w="0">
                <a:solidFill>
                  <a:srgbClr val="24211D"/>
                </a:solidFill>
                <a:round/>
                <a:headEnd/>
                <a:tailEnd/>
              </a:ln>
            </p:spPr>
            <p:txBody>
              <a:bodyPr/>
              <a:lstStyle/>
              <a:p>
                <a:endParaRPr lang="en-US"/>
              </a:p>
            </p:txBody>
          </p:sp>
          <p:sp>
            <p:nvSpPr>
              <p:cNvPr id="1233" name="Line 623"/>
              <p:cNvSpPr>
                <a:spLocks noChangeShapeType="1"/>
              </p:cNvSpPr>
              <p:nvPr/>
            </p:nvSpPr>
            <p:spPr bwMode="auto">
              <a:xfrm flipH="1">
                <a:off x="981" y="1060"/>
                <a:ext cx="68" cy="1"/>
              </a:xfrm>
              <a:prstGeom prst="line">
                <a:avLst/>
              </a:prstGeom>
              <a:noFill/>
              <a:ln w="0">
                <a:solidFill>
                  <a:srgbClr val="24211D"/>
                </a:solidFill>
                <a:round/>
                <a:headEnd/>
                <a:tailEnd/>
              </a:ln>
            </p:spPr>
            <p:txBody>
              <a:bodyPr/>
              <a:lstStyle/>
              <a:p>
                <a:endParaRPr lang="en-US"/>
              </a:p>
            </p:txBody>
          </p:sp>
          <p:sp>
            <p:nvSpPr>
              <p:cNvPr id="1234" name="Line 624"/>
              <p:cNvSpPr>
                <a:spLocks noChangeShapeType="1"/>
              </p:cNvSpPr>
              <p:nvPr/>
            </p:nvSpPr>
            <p:spPr bwMode="auto">
              <a:xfrm flipH="1">
                <a:off x="876" y="1060"/>
                <a:ext cx="68" cy="1"/>
              </a:xfrm>
              <a:prstGeom prst="line">
                <a:avLst/>
              </a:prstGeom>
              <a:noFill/>
              <a:ln w="0">
                <a:solidFill>
                  <a:srgbClr val="24211D"/>
                </a:solidFill>
                <a:round/>
                <a:headEnd/>
                <a:tailEnd/>
              </a:ln>
            </p:spPr>
            <p:txBody>
              <a:bodyPr/>
              <a:lstStyle/>
              <a:p>
                <a:endParaRPr lang="en-US"/>
              </a:p>
            </p:txBody>
          </p:sp>
          <p:sp>
            <p:nvSpPr>
              <p:cNvPr id="1235" name="Line 625"/>
              <p:cNvSpPr>
                <a:spLocks noChangeShapeType="1"/>
              </p:cNvSpPr>
              <p:nvPr/>
            </p:nvSpPr>
            <p:spPr bwMode="auto">
              <a:xfrm flipH="1">
                <a:off x="772" y="1060"/>
                <a:ext cx="68" cy="1"/>
              </a:xfrm>
              <a:prstGeom prst="line">
                <a:avLst/>
              </a:prstGeom>
              <a:noFill/>
              <a:ln w="0">
                <a:solidFill>
                  <a:srgbClr val="24211D"/>
                </a:solidFill>
                <a:round/>
                <a:headEnd/>
                <a:tailEnd/>
              </a:ln>
            </p:spPr>
            <p:txBody>
              <a:bodyPr/>
              <a:lstStyle/>
              <a:p>
                <a:endParaRPr lang="en-US"/>
              </a:p>
            </p:txBody>
          </p:sp>
          <p:sp>
            <p:nvSpPr>
              <p:cNvPr id="1236" name="Line 626"/>
              <p:cNvSpPr>
                <a:spLocks noChangeShapeType="1"/>
              </p:cNvSpPr>
              <p:nvPr/>
            </p:nvSpPr>
            <p:spPr bwMode="auto">
              <a:xfrm flipH="1">
                <a:off x="668" y="1060"/>
                <a:ext cx="68" cy="1"/>
              </a:xfrm>
              <a:prstGeom prst="line">
                <a:avLst/>
              </a:prstGeom>
              <a:noFill/>
              <a:ln w="0">
                <a:solidFill>
                  <a:srgbClr val="24211D"/>
                </a:solidFill>
                <a:round/>
                <a:headEnd/>
                <a:tailEnd/>
              </a:ln>
            </p:spPr>
            <p:txBody>
              <a:bodyPr/>
              <a:lstStyle/>
              <a:p>
                <a:endParaRPr lang="en-US"/>
              </a:p>
            </p:txBody>
          </p:sp>
          <p:sp>
            <p:nvSpPr>
              <p:cNvPr id="1237" name="Line 627"/>
              <p:cNvSpPr>
                <a:spLocks noChangeShapeType="1"/>
              </p:cNvSpPr>
              <p:nvPr/>
            </p:nvSpPr>
            <p:spPr bwMode="auto">
              <a:xfrm flipH="1">
                <a:off x="563" y="1060"/>
                <a:ext cx="68" cy="1"/>
              </a:xfrm>
              <a:prstGeom prst="line">
                <a:avLst/>
              </a:prstGeom>
              <a:noFill/>
              <a:ln w="0">
                <a:solidFill>
                  <a:srgbClr val="24211D"/>
                </a:solidFill>
                <a:round/>
                <a:headEnd/>
                <a:tailEnd/>
              </a:ln>
            </p:spPr>
            <p:txBody>
              <a:bodyPr/>
              <a:lstStyle/>
              <a:p>
                <a:endParaRPr lang="en-US"/>
              </a:p>
            </p:txBody>
          </p:sp>
        </p:grpSp>
        <p:grpSp>
          <p:nvGrpSpPr>
            <p:cNvPr id="4" name="Group 829"/>
            <p:cNvGrpSpPr>
              <a:grpSpLocks/>
            </p:cNvGrpSpPr>
            <p:nvPr/>
          </p:nvGrpSpPr>
          <p:grpSpPr bwMode="auto">
            <a:xfrm>
              <a:off x="15875" y="981075"/>
              <a:ext cx="5308600" cy="5373688"/>
              <a:chOff x="10" y="618"/>
              <a:chExt cx="3344" cy="3385"/>
            </a:xfrm>
          </p:grpSpPr>
          <p:sp>
            <p:nvSpPr>
              <p:cNvPr id="853" name="Line 629"/>
              <p:cNvSpPr>
                <a:spLocks noChangeShapeType="1"/>
              </p:cNvSpPr>
              <p:nvPr/>
            </p:nvSpPr>
            <p:spPr bwMode="auto">
              <a:xfrm flipH="1">
                <a:off x="459" y="1060"/>
                <a:ext cx="68" cy="1"/>
              </a:xfrm>
              <a:prstGeom prst="line">
                <a:avLst/>
              </a:prstGeom>
              <a:noFill/>
              <a:ln w="0">
                <a:solidFill>
                  <a:srgbClr val="24211D"/>
                </a:solidFill>
                <a:round/>
                <a:headEnd/>
                <a:tailEnd/>
              </a:ln>
            </p:spPr>
            <p:txBody>
              <a:bodyPr/>
              <a:lstStyle/>
              <a:p>
                <a:endParaRPr lang="en-US"/>
              </a:p>
            </p:txBody>
          </p:sp>
          <p:sp>
            <p:nvSpPr>
              <p:cNvPr id="854" name="Line 630"/>
              <p:cNvSpPr>
                <a:spLocks noChangeShapeType="1"/>
              </p:cNvSpPr>
              <p:nvPr/>
            </p:nvSpPr>
            <p:spPr bwMode="auto">
              <a:xfrm flipH="1">
                <a:off x="355" y="1060"/>
                <a:ext cx="68" cy="1"/>
              </a:xfrm>
              <a:prstGeom prst="line">
                <a:avLst/>
              </a:prstGeom>
              <a:noFill/>
              <a:ln w="0">
                <a:solidFill>
                  <a:srgbClr val="24211D"/>
                </a:solidFill>
                <a:round/>
                <a:headEnd/>
                <a:tailEnd/>
              </a:ln>
            </p:spPr>
            <p:txBody>
              <a:bodyPr/>
              <a:lstStyle/>
              <a:p>
                <a:endParaRPr lang="en-US"/>
              </a:p>
            </p:txBody>
          </p:sp>
          <p:sp>
            <p:nvSpPr>
              <p:cNvPr id="855" name="Line 631"/>
              <p:cNvSpPr>
                <a:spLocks noChangeShapeType="1"/>
              </p:cNvSpPr>
              <p:nvPr/>
            </p:nvSpPr>
            <p:spPr bwMode="auto">
              <a:xfrm flipH="1">
                <a:off x="250" y="1060"/>
                <a:ext cx="68" cy="1"/>
              </a:xfrm>
              <a:prstGeom prst="line">
                <a:avLst/>
              </a:prstGeom>
              <a:noFill/>
              <a:ln w="0">
                <a:solidFill>
                  <a:srgbClr val="24211D"/>
                </a:solidFill>
                <a:round/>
                <a:headEnd/>
                <a:tailEnd/>
              </a:ln>
            </p:spPr>
            <p:txBody>
              <a:bodyPr/>
              <a:lstStyle/>
              <a:p>
                <a:endParaRPr lang="en-US"/>
              </a:p>
            </p:txBody>
          </p:sp>
          <p:sp>
            <p:nvSpPr>
              <p:cNvPr id="856" name="Freeform 632"/>
              <p:cNvSpPr>
                <a:spLocks/>
              </p:cNvSpPr>
              <p:nvPr/>
            </p:nvSpPr>
            <p:spPr bwMode="auto">
              <a:xfrm>
                <a:off x="203" y="1003"/>
                <a:ext cx="11" cy="57"/>
              </a:xfrm>
              <a:custGeom>
                <a:avLst/>
                <a:gdLst>
                  <a:gd name="T0" fmla="*/ 11 w 11"/>
                  <a:gd name="T1" fmla="*/ 57 h 57"/>
                  <a:gd name="T2" fmla="*/ 0 w 11"/>
                  <a:gd name="T3" fmla="*/ 57 h 57"/>
                  <a:gd name="T4" fmla="*/ 0 w 11"/>
                  <a:gd name="T5" fmla="*/ 57 h 57"/>
                  <a:gd name="T6" fmla="*/ 0 w 11"/>
                  <a:gd name="T7" fmla="*/ 0 h 57"/>
                  <a:gd name="T8" fmla="*/ 0 60000 65536"/>
                  <a:gd name="T9" fmla="*/ 0 60000 65536"/>
                  <a:gd name="T10" fmla="*/ 0 60000 65536"/>
                  <a:gd name="T11" fmla="*/ 0 60000 65536"/>
                  <a:gd name="T12" fmla="*/ 0 w 11"/>
                  <a:gd name="T13" fmla="*/ 0 h 57"/>
                  <a:gd name="T14" fmla="*/ 11 w 11"/>
                  <a:gd name="T15" fmla="*/ 57 h 57"/>
                </a:gdLst>
                <a:ahLst/>
                <a:cxnLst>
                  <a:cxn ang="T8">
                    <a:pos x="T0" y="T1"/>
                  </a:cxn>
                  <a:cxn ang="T9">
                    <a:pos x="T2" y="T3"/>
                  </a:cxn>
                  <a:cxn ang="T10">
                    <a:pos x="T4" y="T5"/>
                  </a:cxn>
                  <a:cxn ang="T11">
                    <a:pos x="T6" y="T7"/>
                  </a:cxn>
                </a:cxnLst>
                <a:rect l="T12" t="T13" r="T14" b="T15"/>
                <a:pathLst>
                  <a:path w="11" h="57">
                    <a:moveTo>
                      <a:pt x="11" y="57"/>
                    </a:moveTo>
                    <a:lnTo>
                      <a:pt x="0" y="57"/>
                    </a:lnTo>
                    <a:lnTo>
                      <a:pt x="0" y="0"/>
                    </a:lnTo>
                  </a:path>
                </a:pathLst>
              </a:custGeom>
              <a:noFill/>
              <a:ln w="0">
                <a:solidFill>
                  <a:srgbClr val="24211D"/>
                </a:solidFill>
                <a:prstDash val="solid"/>
                <a:round/>
                <a:headEnd/>
                <a:tailEnd/>
              </a:ln>
            </p:spPr>
            <p:txBody>
              <a:bodyPr/>
              <a:lstStyle/>
              <a:p>
                <a:endParaRPr lang="en-US"/>
              </a:p>
            </p:txBody>
          </p:sp>
          <p:sp>
            <p:nvSpPr>
              <p:cNvPr id="857" name="Line 633"/>
              <p:cNvSpPr>
                <a:spLocks noChangeShapeType="1"/>
              </p:cNvSpPr>
              <p:nvPr/>
            </p:nvSpPr>
            <p:spPr bwMode="auto">
              <a:xfrm flipV="1">
                <a:off x="203" y="899"/>
                <a:ext cx="1" cy="62"/>
              </a:xfrm>
              <a:prstGeom prst="line">
                <a:avLst/>
              </a:prstGeom>
              <a:noFill/>
              <a:ln w="0">
                <a:solidFill>
                  <a:srgbClr val="24211D"/>
                </a:solidFill>
                <a:round/>
                <a:headEnd/>
                <a:tailEnd/>
              </a:ln>
            </p:spPr>
            <p:txBody>
              <a:bodyPr/>
              <a:lstStyle/>
              <a:p>
                <a:endParaRPr lang="en-US"/>
              </a:p>
            </p:txBody>
          </p:sp>
          <p:sp>
            <p:nvSpPr>
              <p:cNvPr id="858" name="Line 634"/>
              <p:cNvSpPr>
                <a:spLocks noChangeShapeType="1"/>
              </p:cNvSpPr>
              <p:nvPr/>
            </p:nvSpPr>
            <p:spPr bwMode="auto">
              <a:xfrm flipV="1">
                <a:off x="203" y="795"/>
                <a:ext cx="1" cy="62"/>
              </a:xfrm>
              <a:prstGeom prst="line">
                <a:avLst/>
              </a:prstGeom>
              <a:noFill/>
              <a:ln w="0">
                <a:solidFill>
                  <a:srgbClr val="24211D"/>
                </a:solidFill>
                <a:round/>
                <a:headEnd/>
                <a:tailEnd/>
              </a:ln>
            </p:spPr>
            <p:txBody>
              <a:bodyPr/>
              <a:lstStyle/>
              <a:p>
                <a:endParaRPr lang="en-US"/>
              </a:p>
            </p:txBody>
          </p:sp>
          <p:sp>
            <p:nvSpPr>
              <p:cNvPr id="859" name="Line 635"/>
              <p:cNvSpPr>
                <a:spLocks noChangeShapeType="1"/>
              </p:cNvSpPr>
              <p:nvPr/>
            </p:nvSpPr>
            <p:spPr bwMode="auto">
              <a:xfrm flipV="1">
                <a:off x="203" y="691"/>
                <a:ext cx="1" cy="62"/>
              </a:xfrm>
              <a:prstGeom prst="line">
                <a:avLst/>
              </a:prstGeom>
              <a:noFill/>
              <a:ln w="0">
                <a:solidFill>
                  <a:srgbClr val="24211D"/>
                </a:solidFill>
                <a:round/>
                <a:headEnd/>
                <a:tailEnd/>
              </a:ln>
            </p:spPr>
            <p:txBody>
              <a:bodyPr/>
              <a:lstStyle/>
              <a:p>
                <a:endParaRPr lang="en-US"/>
              </a:p>
            </p:txBody>
          </p:sp>
          <p:sp>
            <p:nvSpPr>
              <p:cNvPr id="860" name="Line 636"/>
              <p:cNvSpPr>
                <a:spLocks noChangeShapeType="1"/>
              </p:cNvSpPr>
              <p:nvPr/>
            </p:nvSpPr>
            <p:spPr bwMode="auto">
              <a:xfrm flipV="1">
                <a:off x="203" y="618"/>
                <a:ext cx="1" cy="31"/>
              </a:xfrm>
              <a:prstGeom prst="line">
                <a:avLst/>
              </a:prstGeom>
              <a:noFill/>
              <a:ln w="0">
                <a:solidFill>
                  <a:srgbClr val="24211D"/>
                </a:solidFill>
                <a:round/>
                <a:headEnd/>
                <a:tailEnd/>
              </a:ln>
            </p:spPr>
            <p:txBody>
              <a:bodyPr/>
              <a:lstStyle/>
              <a:p>
                <a:endParaRPr lang="en-US"/>
              </a:p>
            </p:txBody>
          </p:sp>
          <p:sp>
            <p:nvSpPr>
              <p:cNvPr id="861" name="Freeform 637"/>
              <p:cNvSpPr>
                <a:spLocks/>
              </p:cNvSpPr>
              <p:nvPr/>
            </p:nvSpPr>
            <p:spPr bwMode="auto">
              <a:xfrm>
                <a:off x="1153" y="1623"/>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862" name="Freeform 638"/>
              <p:cNvSpPr>
                <a:spLocks/>
              </p:cNvSpPr>
              <p:nvPr/>
            </p:nvSpPr>
            <p:spPr bwMode="auto">
              <a:xfrm>
                <a:off x="1158" y="1654"/>
                <a:ext cx="10" cy="16"/>
              </a:xfrm>
              <a:custGeom>
                <a:avLst/>
                <a:gdLst>
                  <a:gd name="T0" fmla="*/ 0 w 10"/>
                  <a:gd name="T1" fmla="*/ 16 h 16"/>
                  <a:gd name="T2" fmla="*/ 5 w 10"/>
                  <a:gd name="T3" fmla="*/ 10 h 16"/>
                  <a:gd name="T4" fmla="*/ 5 w 10"/>
                  <a:gd name="T5" fmla="*/ 10 h 16"/>
                  <a:gd name="T6" fmla="*/ 10 w 10"/>
                  <a:gd name="T7" fmla="*/ 10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0"/>
                    </a:lnTo>
                    <a:lnTo>
                      <a:pt x="10" y="10"/>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63" name="Rectangle 639"/>
              <p:cNvSpPr>
                <a:spLocks noChangeArrowheads="1"/>
              </p:cNvSpPr>
              <p:nvPr/>
            </p:nvSpPr>
            <p:spPr bwMode="auto">
              <a:xfrm>
                <a:off x="1080" y="1654"/>
                <a:ext cx="78"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64" name="Freeform 640"/>
              <p:cNvSpPr>
                <a:spLocks/>
              </p:cNvSpPr>
              <p:nvPr/>
            </p:nvSpPr>
            <p:spPr bwMode="auto">
              <a:xfrm>
                <a:off x="1022" y="1623"/>
                <a:ext cx="63" cy="73"/>
              </a:xfrm>
              <a:custGeom>
                <a:avLst/>
                <a:gdLst>
                  <a:gd name="T0" fmla="*/ 63 w 63"/>
                  <a:gd name="T1" fmla="*/ 73 h 73"/>
                  <a:gd name="T2" fmla="*/ 0 w 63"/>
                  <a:gd name="T3" fmla="*/ 36 h 73"/>
                  <a:gd name="T4" fmla="*/ 63 w 63"/>
                  <a:gd name="T5" fmla="*/ 0 h 73"/>
                  <a:gd name="T6" fmla="*/ 63 w 63"/>
                  <a:gd name="T7" fmla="*/ 73 h 73"/>
                  <a:gd name="T8" fmla="*/ 0 60000 65536"/>
                  <a:gd name="T9" fmla="*/ 0 60000 65536"/>
                  <a:gd name="T10" fmla="*/ 0 60000 65536"/>
                  <a:gd name="T11" fmla="*/ 0 60000 65536"/>
                  <a:gd name="T12" fmla="*/ 0 w 63"/>
                  <a:gd name="T13" fmla="*/ 0 h 73"/>
                  <a:gd name="T14" fmla="*/ 63 w 63"/>
                  <a:gd name="T15" fmla="*/ 73 h 73"/>
                </a:gdLst>
                <a:ahLst/>
                <a:cxnLst>
                  <a:cxn ang="T8">
                    <a:pos x="T0" y="T1"/>
                  </a:cxn>
                  <a:cxn ang="T9">
                    <a:pos x="T2" y="T3"/>
                  </a:cxn>
                  <a:cxn ang="T10">
                    <a:pos x="T4" y="T5"/>
                  </a:cxn>
                  <a:cxn ang="T11">
                    <a:pos x="T6" y="T7"/>
                  </a:cxn>
                </a:cxnLst>
                <a:rect l="T12" t="T13" r="T14" b="T15"/>
                <a:pathLst>
                  <a:path w="63" h="73">
                    <a:moveTo>
                      <a:pt x="63" y="73"/>
                    </a:moveTo>
                    <a:lnTo>
                      <a:pt x="0" y="36"/>
                    </a:lnTo>
                    <a:lnTo>
                      <a:pt x="63" y="0"/>
                    </a:lnTo>
                    <a:lnTo>
                      <a:pt x="63" y="73"/>
                    </a:lnTo>
                    <a:close/>
                  </a:path>
                </a:pathLst>
              </a:custGeom>
              <a:solidFill>
                <a:srgbClr val="000000"/>
              </a:solidFill>
              <a:ln w="9525">
                <a:noFill/>
                <a:round/>
                <a:headEnd/>
                <a:tailEnd/>
              </a:ln>
            </p:spPr>
            <p:txBody>
              <a:bodyPr/>
              <a:lstStyle/>
              <a:p>
                <a:endParaRPr lang="en-US"/>
              </a:p>
            </p:txBody>
          </p:sp>
          <p:sp>
            <p:nvSpPr>
              <p:cNvPr id="865" name="Freeform 641"/>
              <p:cNvSpPr>
                <a:spLocks/>
              </p:cNvSpPr>
              <p:nvPr/>
            </p:nvSpPr>
            <p:spPr bwMode="auto">
              <a:xfrm>
                <a:off x="1075" y="1654"/>
                <a:ext cx="5" cy="16"/>
              </a:xfrm>
              <a:custGeom>
                <a:avLst/>
                <a:gdLst>
                  <a:gd name="T0" fmla="*/ 5 w 5"/>
                  <a:gd name="T1" fmla="*/ 0 h 16"/>
                  <a:gd name="T2" fmla="*/ 5 w 5"/>
                  <a:gd name="T3" fmla="*/ 0 h 16"/>
                  <a:gd name="T4" fmla="*/ 0 w 5"/>
                  <a:gd name="T5" fmla="*/ 0 h 16"/>
                  <a:gd name="T6" fmla="*/ 0 w 5"/>
                  <a:gd name="T7" fmla="*/ 5 h 16"/>
                  <a:gd name="T8" fmla="*/ 0 w 5"/>
                  <a:gd name="T9" fmla="*/ 5 h 16"/>
                  <a:gd name="T10" fmla="*/ 0 w 5"/>
                  <a:gd name="T11" fmla="*/ 10 h 16"/>
                  <a:gd name="T12" fmla="*/ 0 w 5"/>
                  <a:gd name="T13" fmla="*/ 10 h 16"/>
                  <a:gd name="T14" fmla="*/ 5 w 5"/>
                  <a:gd name="T15" fmla="*/ 10 h 16"/>
                  <a:gd name="T16" fmla="*/ 5 w 5"/>
                  <a:gd name="T17" fmla="*/ 16 h 16"/>
                  <a:gd name="T18" fmla="*/ 5 w 5"/>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5" y="0"/>
                    </a:moveTo>
                    <a:lnTo>
                      <a:pt x="5" y="0"/>
                    </a:lnTo>
                    <a:lnTo>
                      <a:pt x="0" y="0"/>
                    </a:lnTo>
                    <a:lnTo>
                      <a:pt x="0" y="5"/>
                    </a:lnTo>
                    <a:lnTo>
                      <a:pt x="0" y="10"/>
                    </a:lnTo>
                    <a:lnTo>
                      <a:pt x="5" y="10"/>
                    </a:lnTo>
                    <a:lnTo>
                      <a:pt x="5" y="16"/>
                    </a:lnTo>
                    <a:lnTo>
                      <a:pt x="5" y="0"/>
                    </a:lnTo>
                    <a:close/>
                  </a:path>
                </a:pathLst>
              </a:custGeom>
              <a:solidFill>
                <a:srgbClr val="000000"/>
              </a:solidFill>
              <a:ln w="9525">
                <a:noFill/>
                <a:round/>
                <a:headEnd/>
                <a:tailEnd/>
              </a:ln>
            </p:spPr>
            <p:txBody>
              <a:bodyPr/>
              <a:lstStyle/>
              <a:p>
                <a:endParaRPr lang="en-US"/>
              </a:p>
            </p:txBody>
          </p:sp>
          <p:sp>
            <p:nvSpPr>
              <p:cNvPr id="866" name="Rectangle 642"/>
              <p:cNvSpPr>
                <a:spLocks noChangeArrowheads="1"/>
              </p:cNvSpPr>
              <p:nvPr/>
            </p:nvSpPr>
            <p:spPr bwMode="auto">
              <a:xfrm>
                <a:off x="2457" y="2513"/>
                <a:ext cx="897" cy="365"/>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867" name="Rectangle 643"/>
              <p:cNvSpPr>
                <a:spLocks noChangeArrowheads="1"/>
              </p:cNvSpPr>
              <p:nvPr/>
            </p:nvSpPr>
            <p:spPr bwMode="auto">
              <a:xfrm>
                <a:off x="2963" y="2644"/>
                <a:ext cx="360"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68" name="Rectangle 644"/>
              <p:cNvSpPr>
                <a:spLocks noChangeArrowheads="1"/>
              </p:cNvSpPr>
              <p:nvPr/>
            </p:nvSpPr>
            <p:spPr bwMode="auto">
              <a:xfrm>
                <a:off x="2963" y="2644"/>
                <a:ext cx="360"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69" name="Rectangle 645"/>
              <p:cNvSpPr>
                <a:spLocks noChangeArrowheads="1"/>
              </p:cNvSpPr>
              <p:nvPr/>
            </p:nvSpPr>
            <p:spPr bwMode="auto">
              <a:xfrm>
                <a:off x="3015" y="2654"/>
                <a:ext cx="287"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870" name="Rectangle 646"/>
              <p:cNvSpPr>
                <a:spLocks noChangeArrowheads="1"/>
              </p:cNvSpPr>
              <p:nvPr/>
            </p:nvSpPr>
            <p:spPr bwMode="auto">
              <a:xfrm>
                <a:off x="3052" y="2742"/>
                <a:ext cx="20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871" name="Rectangle 647"/>
              <p:cNvSpPr>
                <a:spLocks noChangeArrowheads="1"/>
              </p:cNvSpPr>
              <p:nvPr/>
            </p:nvSpPr>
            <p:spPr bwMode="auto">
              <a:xfrm>
                <a:off x="2582" y="2534"/>
                <a:ext cx="720"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872" name="Rectangle 648"/>
              <p:cNvSpPr>
                <a:spLocks noChangeArrowheads="1"/>
              </p:cNvSpPr>
              <p:nvPr/>
            </p:nvSpPr>
            <p:spPr bwMode="auto">
              <a:xfrm>
                <a:off x="2488" y="2644"/>
                <a:ext cx="439"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73" name="Rectangle 649"/>
              <p:cNvSpPr>
                <a:spLocks noChangeArrowheads="1"/>
              </p:cNvSpPr>
              <p:nvPr/>
            </p:nvSpPr>
            <p:spPr bwMode="auto">
              <a:xfrm>
                <a:off x="2488" y="2644"/>
                <a:ext cx="439"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4" name="Rectangle 650"/>
              <p:cNvSpPr>
                <a:spLocks noChangeArrowheads="1"/>
              </p:cNvSpPr>
              <p:nvPr/>
            </p:nvSpPr>
            <p:spPr bwMode="auto">
              <a:xfrm>
                <a:off x="2577" y="2649"/>
                <a:ext cx="282"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875" name="Rectangle 651"/>
              <p:cNvSpPr>
                <a:spLocks noChangeArrowheads="1"/>
              </p:cNvSpPr>
              <p:nvPr/>
            </p:nvSpPr>
            <p:spPr bwMode="auto">
              <a:xfrm>
                <a:off x="2540" y="2737"/>
                <a:ext cx="355"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876" name="Line 652"/>
              <p:cNvSpPr>
                <a:spLocks noChangeShapeType="1"/>
              </p:cNvSpPr>
              <p:nvPr/>
            </p:nvSpPr>
            <p:spPr bwMode="auto">
              <a:xfrm>
                <a:off x="1941" y="2774"/>
                <a:ext cx="1" cy="182"/>
              </a:xfrm>
              <a:prstGeom prst="line">
                <a:avLst/>
              </a:prstGeom>
              <a:noFill/>
              <a:ln w="0">
                <a:solidFill>
                  <a:srgbClr val="000000"/>
                </a:solidFill>
                <a:round/>
                <a:headEnd/>
                <a:tailEnd/>
              </a:ln>
            </p:spPr>
            <p:txBody>
              <a:bodyPr/>
              <a:lstStyle/>
              <a:p>
                <a:endParaRPr lang="en-US"/>
              </a:p>
            </p:txBody>
          </p:sp>
          <p:sp>
            <p:nvSpPr>
              <p:cNvPr id="877" name="Freeform 653"/>
              <p:cNvSpPr>
                <a:spLocks/>
              </p:cNvSpPr>
              <p:nvPr/>
            </p:nvSpPr>
            <p:spPr bwMode="auto">
              <a:xfrm>
                <a:off x="1920" y="2914"/>
                <a:ext cx="41" cy="42"/>
              </a:xfrm>
              <a:custGeom>
                <a:avLst/>
                <a:gdLst>
                  <a:gd name="T0" fmla="*/ 21 w 41"/>
                  <a:gd name="T1" fmla="*/ 42 h 42"/>
                  <a:gd name="T2" fmla="*/ 41 w 41"/>
                  <a:gd name="T3" fmla="*/ 0 h 42"/>
                  <a:gd name="T4" fmla="*/ 0 w 41"/>
                  <a:gd name="T5" fmla="*/ 0 h 42"/>
                  <a:gd name="T6" fmla="*/ 21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1" y="42"/>
                    </a:moveTo>
                    <a:lnTo>
                      <a:pt x="41" y="0"/>
                    </a:lnTo>
                    <a:lnTo>
                      <a:pt x="0" y="0"/>
                    </a:lnTo>
                    <a:lnTo>
                      <a:pt x="21" y="42"/>
                    </a:lnTo>
                    <a:close/>
                  </a:path>
                </a:pathLst>
              </a:custGeom>
              <a:solidFill>
                <a:srgbClr val="000000"/>
              </a:solidFill>
              <a:ln w="9525">
                <a:noFill/>
                <a:round/>
                <a:headEnd/>
                <a:tailEnd/>
              </a:ln>
            </p:spPr>
            <p:txBody>
              <a:bodyPr/>
              <a:lstStyle/>
              <a:p>
                <a:endParaRPr lang="en-US"/>
              </a:p>
            </p:txBody>
          </p:sp>
          <p:sp>
            <p:nvSpPr>
              <p:cNvPr id="878" name="Line 654"/>
              <p:cNvSpPr>
                <a:spLocks noChangeShapeType="1"/>
              </p:cNvSpPr>
              <p:nvPr/>
            </p:nvSpPr>
            <p:spPr bwMode="auto">
              <a:xfrm flipV="1">
                <a:off x="1742" y="2696"/>
                <a:ext cx="1" cy="260"/>
              </a:xfrm>
              <a:prstGeom prst="line">
                <a:avLst/>
              </a:prstGeom>
              <a:noFill/>
              <a:ln w="0">
                <a:solidFill>
                  <a:srgbClr val="000000"/>
                </a:solidFill>
                <a:round/>
                <a:headEnd/>
                <a:tailEnd/>
              </a:ln>
            </p:spPr>
            <p:txBody>
              <a:bodyPr/>
              <a:lstStyle/>
              <a:p>
                <a:endParaRPr lang="en-US"/>
              </a:p>
            </p:txBody>
          </p:sp>
          <p:sp>
            <p:nvSpPr>
              <p:cNvPr id="879" name="Freeform 655"/>
              <p:cNvSpPr>
                <a:spLocks/>
              </p:cNvSpPr>
              <p:nvPr/>
            </p:nvSpPr>
            <p:spPr bwMode="auto">
              <a:xfrm>
                <a:off x="1721" y="2914"/>
                <a:ext cx="42" cy="42"/>
              </a:xfrm>
              <a:custGeom>
                <a:avLst/>
                <a:gdLst>
                  <a:gd name="T0" fmla="*/ 21 w 42"/>
                  <a:gd name="T1" fmla="*/ 42 h 42"/>
                  <a:gd name="T2" fmla="*/ 0 w 42"/>
                  <a:gd name="T3" fmla="*/ 0 h 42"/>
                  <a:gd name="T4" fmla="*/ 42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0" y="0"/>
                    </a:lnTo>
                    <a:lnTo>
                      <a:pt x="42" y="0"/>
                    </a:lnTo>
                    <a:lnTo>
                      <a:pt x="21" y="42"/>
                    </a:lnTo>
                    <a:close/>
                  </a:path>
                </a:pathLst>
              </a:custGeom>
              <a:solidFill>
                <a:srgbClr val="000000"/>
              </a:solidFill>
              <a:ln w="9525">
                <a:noFill/>
                <a:round/>
                <a:headEnd/>
                <a:tailEnd/>
              </a:ln>
            </p:spPr>
            <p:txBody>
              <a:bodyPr/>
              <a:lstStyle/>
              <a:p>
                <a:endParaRPr lang="en-US"/>
              </a:p>
            </p:txBody>
          </p:sp>
          <p:sp>
            <p:nvSpPr>
              <p:cNvPr id="880" name="Line 656"/>
              <p:cNvSpPr>
                <a:spLocks noChangeShapeType="1"/>
              </p:cNvSpPr>
              <p:nvPr/>
            </p:nvSpPr>
            <p:spPr bwMode="auto">
              <a:xfrm>
                <a:off x="1742" y="2696"/>
                <a:ext cx="705" cy="1"/>
              </a:xfrm>
              <a:prstGeom prst="line">
                <a:avLst/>
              </a:prstGeom>
              <a:noFill/>
              <a:ln w="0">
                <a:solidFill>
                  <a:srgbClr val="000000"/>
                </a:solidFill>
                <a:round/>
                <a:headEnd/>
                <a:tailEnd/>
              </a:ln>
            </p:spPr>
            <p:txBody>
              <a:bodyPr/>
              <a:lstStyle/>
              <a:p>
                <a:endParaRPr lang="en-US"/>
              </a:p>
            </p:txBody>
          </p:sp>
          <p:sp>
            <p:nvSpPr>
              <p:cNvPr id="881" name="Freeform 657"/>
              <p:cNvSpPr>
                <a:spLocks/>
              </p:cNvSpPr>
              <p:nvPr/>
            </p:nvSpPr>
            <p:spPr bwMode="auto">
              <a:xfrm>
                <a:off x="2405" y="2675"/>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882" name="Line 658"/>
              <p:cNvSpPr>
                <a:spLocks noChangeShapeType="1"/>
              </p:cNvSpPr>
              <p:nvPr/>
            </p:nvSpPr>
            <p:spPr bwMode="auto">
              <a:xfrm>
                <a:off x="1941" y="2774"/>
                <a:ext cx="506" cy="1"/>
              </a:xfrm>
              <a:prstGeom prst="line">
                <a:avLst/>
              </a:prstGeom>
              <a:noFill/>
              <a:ln w="0">
                <a:solidFill>
                  <a:srgbClr val="000000"/>
                </a:solidFill>
                <a:round/>
                <a:headEnd/>
                <a:tailEnd/>
              </a:ln>
            </p:spPr>
            <p:txBody>
              <a:bodyPr/>
              <a:lstStyle/>
              <a:p>
                <a:endParaRPr lang="en-US"/>
              </a:p>
            </p:txBody>
          </p:sp>
          <p:sp>
            <p:nvSpPr>
              <p:cNvPr id="883" name="Freeform 659"/>
              <p:cNvSpPr>
                <a:spLocks/>
              </p:cNvSpPr>
              <p:nvPr/>
            </p:nvSpPr>
            <p:spPr bwMode="auto">
              <a:xfrm>
                <a:off x="2405" y="2753"/>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884" name="Rectangle 660"/>
              <p:cNvSpPr>
                <a:spLocks noChangeArrowheads="1"/>
              </p:cNvSpPr>
              <p:nvPr/>
            </p:nvSpPr>
            <p:spPr bwMode="auto">
              <a:xfrm>
                <a:off x="631"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85" name="Rectangle 661"/>
              <p:cNvSpPr>
                <a:spLocks noChangeArrowheads="1"/>
              </p:cNvSpPr>
              <p:nvPr/>
            </p:nvSpPr>
            <p:spPr bwMode="auto">
              <a:xfrm>
                <a:off x="631"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86" name="Rectangle 662"/>
              <p:cNvSpPr>
                <a:spLocks noChangeArrowheads="1"/>
              </p:cNvSpPr>
              <p:nvPr/>
            </p:nvSpPr>
            <p:spPr bwMode="auto">
              <a:xfrm rot="-5400000">
                <a:off x="664" y="3260"/>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887" name="Rectangle 663"/>
              <p:cNvSpPr>
                <a:spLocks noChangeArrowheads="1"/>
              </p:cNvSpPr>
              <p:nvPr/>
            </p:nvSpPr>
            <p:spPr bwMode="auto">
              <a:xfrm rot="-5400000">
                <a:off x="682" y="3216"/>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88" name="Rectangle 664"/>
              <p:cNvSpPr>
                <a:spLocks noChangeArrowheads="1"/>
              </p:cNvSpPr>
              <p:nvPr/>
            </p:nvSpPr>
            <p:spPr bwMode="auto">
              <a:xfrm rot="-5400000">
                <a:off x="672" y="3175"/>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889" name="Rectangle 665"/>
              <p:cNvSpPr>
                <a:spLocks noChangeArrowheads="1"/>
              </p:cNvSpPr>
              <p:nvPr/>
            </p:nvSpPr>
            <p:spPr bwMode="auto">
              <a:xfrm rot="-5400000">
                <a:off x="675" y="3131"/>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890" name="Rectangle 666"/>
              <p:cNvSpPr>
                <a:spLocks noChangeArrowheads="1"/>
              </p:cNvSpPr>
              <p:nvPr/>
            </p:nvSpPr>
            <p:spPr bwMode="auto">
              <a:xfrm rot="-5400000">
                <a:off x="680" y="3089"/>
                <a:ext cx="6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891" name="Rectangle 667"/>
              <p:cNvSpPr>
                <a:spLocks noChangeArrowheads="1"/>
              </p:cNvSpPr>
              <p:nvPr/>
            </p:nvSpPr>
            <p:spPr bwMode="auto">
              <a:xfrm rot="-5400000">
                <a:off x="675" y="3053"/>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92" name="Line 668"/>
              <p:cNvSpPr>
                <a:spLocks noChangeShapeType="1"/>
              </p:cNvSpPr>
              <p:nvPr/>
            </p:nvSpPr>
            <p:spPr bwMode="auto">
              <a:xfrm>
                <a:off x="709" y="2461"/>
                <a:ext cx="1" cy="495"/>
              </a:xfrm>
              <a:prstGeom prst="line">
                <a:avLst/>
              </a:prstGeom>
              <a:noFill/>
              <a:ln w="0">
                <a:solidFill>
                  <a:srgbClr val="000000"/>
                </a:solidFill>
                <a:round/>
                <a:headEnd/>
                <a:tailEnd/>
              </a:ln>
            </p:spPr>
            <p:txBody>
              <a:bodyPr/>
              <a:lstStyle/>
              <a:p>
                <a:endParaRPr lang="en-US"/>
              </a:p>
            </p:txBody>
          </p:sp>
          <p:sp>
            <p:nvSpPr>
              <p:cNvPr id="893" name="Freeform 669"/>
              <p:cNvSpPr>
                <a:spLocks/>
              </p:cNvSpPr>
              <p:nvPr/>
            </p:nvSpPr>
            <p:spPr bwMode="auto">
              <a:xfrm>
                <a:off x="689" y="2461"/>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894" name="Freeform 670"/>
              <p:cNvSpPr>
                <a:spLocks/>
              </p:cNvSpPr>
              <p:nvPr/>
            </p:nvSpPr>
            <p:spPr bwMode="auto">
              <a:xfrm>
                <a:off x="689" y="2914"/>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895" name="Line 671"/>
              <p:cNvSpPr>
                <a:spLocks noChangeShapeType="1"/>
              </p:cNvSpPr>
              <p:nvPr/>
            </p:nvSpPr>
            <p:spPr bwMode="auto">
              <a:xfrm>
                <a:off x="1888" y="3508"/>
                <a:ext cx="1" cy="495"/>
              </a:xfrm>
              <a:prstGeom prst="line">
                <a:avLst/>
              </a:prstGeom>
              <a:noFill/>
              <a:ln w="0">
                <a:solidFill>
                  <a:srgbClr val="000000"/>
                </a:solidFill>
                <a:round/>
                <a:headEnd/>
                <a:tailEnd/>
              </a:ln>
            </p:spPr>
            <p:txBody>
              <a:bodyPr/>
              <a:lstStyle/>
              <a:p>
                <a:endParaRPr lang="en-US"/>
              </a:p>
            </p:txBody>
          </p:sp>
          <p:sp>
            <p:nvSpPr>
              <p:cNvPr id="896" name="Freeform 672"/>
              <p:cNvSpPr>
                <a:spLocks/>
              </p:cNvSpPr>
              <p:nvPr/>
            </p:nvSpPr>
            <p:spPr bwMode="auto">
              <a:xfrm>
                <a:off x="1862"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897" name="Freeform 673"/>
              <p:cNvSpPr>
                <a:spLocks/>
              </p:cNvSpPr>
              <p:nvPr/>
            </p:nvSpPr>
            <p:spPr bwMode="auto">
              <a:xfrm>
                <a:off x="1862"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898" name="Line 674"/>
              <p:cNvSpPr>
                <a:spLocks noChangeShapeType="1"/>
              </p:cNvSpPr>
              <p:nvPr/>
            </p:nvSpPr>
            <p:spPr bwMode="auto">
              <a:xfrm>
                <a:off x="1695" y="3508"/>
                <a:ext cx="1" cy="495"/>
              </a:xfrm>
              <a:prstGeom prst="line">
                <a:avLst/>
              </a:prstGeom>
              <a:noFill/>
              <a:ln w="0">
                <a:solidFill>
                  <a:srgbClr val="000000"/>
                </a:solidFill>
                <a:round/>
                <a:headEnd/>
                <a:tailEnd/>
              </a:ln>
            </p:spPr>
            <p:txBody>
              <a:bodyPr/>
              <a:lstStyle/>
              <a:p>
                <a:endParaRPr lang="en-US"/>
              </a:p>
            </p:txBody>
          </p:sp>
          <p:sp>
            <p:nvSpPr>
              <p:cNvPr id="899" name="Freeform 675"/>
              <p:cNvSpPr>
                <a:spLocks/>
              </p:cNvSpPr>
              <p:nvPr/>
            </p:nvSpPr>
            <p:spPr bwMode="auto">
              <a:xfrm>
                <a:off x="1675"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900" name="Freeform 676"/>
              <p:cNvSpPr>
                <a:spLocks/>
              </p:cNvSpPr>
              <p:nvPr/>
            </p:nvSpPr>
            <p:spPr bwMode="auto">
              <a:xfrm>
                <a:off x="1675"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901" name="Line 677"/>
              <p:cNvSpPr>
                <a:spLocks noChangeShapeType="1"/>
              </p:cNvSpPr>
              <p:nvPr/>
            </p:nvSpPr>
            <p:spPr bwMode="auto">
              <a:xfrm>
                <a:off x="1492" y="3508"/>
                <a:ext cx="1" cy="495"/>
              </a:xfrm>
              <a:prstGeom prst="line">
                <a:avLst/>
              </a:prstGeom>
              <a:noFill/>
              <a:ln w="0">
                <a:solidFill>
                  <a:srgbClr val="000000"/>
                </a:solidFill>
                <a:round/>
                <a:headEnd/>
                <a:tailEnd/>
              </a:ln>
            </p:spPr>
            <p:txBody>
              <a:bodyPr/>
              <a:lstStyle/>
              <a:p>
                <a:endParaRPr lang="en-US"/>
              </a:p>
            </p:txBody>
          </p:sp>
          <p:sp>
            <p:nvSpPr>
              <p:cNvPr id="902" name="Freeform 678"/>
              <p:cNvSpPr>
                <a:spLocks/>
              </p:cNvSpPr>
              <p:nvPr/>
            </p:nvSpPr>
            <p:spPr bwMode="auto">
              <a:xfrm>
                <a:off x="1471" y="3508"/>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903" name="Freeform 679"/>
              <p:cNvSpPr>
                <a:spLocks/>
              </p:cNvSpPr>
              <p:nvPr/>
            </p:nvSpPr>
            <p:spPr bwMode="auto">
              <a:xfrm>
                <a:off x="1471" y="3961"/>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904" name="Line 680"/>
              <p:cNvSpPr>
                <a:spLocks noChangeShapeType="1"/>
              </p:cNvSpPr>
              <p:nvPr/>
            </p:nvSpPr>
            <p:spPr bwMode="auto">
              <a:xfrm>
                <a:off x="1304" y="3508"/>
                <a:ext cx="1" cy="495"/>
              </a:xfrm>
              <a:prstGeom prst="line">
                <a:avLst/>
              </a:prstGeom>
              <a:noFill/>
              <a:ln w="0">
                <a:solidFill>
                  <a:srgbClr val="000000"/>
                </a:solidFill>
                <a:round/>
                <a:headEnd/>
                <a:tailEnd/>
              </a:ln>
            </p:spPr>
            <p:txBody>
              <a:bodyPr/>
              <a:lstStyle/>
              <a:p>
                <a:endParaRPr lang="en-US"/>
              </a:p>
            </p:txBody>
          </p:sp>
          <p:sp>
            <p:nvSpPr>
              <p:cNvPr id="905" name="Freeform 681"/>
              <p:cNvSpPr>
                <a:spLocks/>
              </p:cNvSpPr>
              <p:nvPr/>
            </p:nvSpPr>
            <p:spPr bwMode="auto">
              <a:xfrm>
                <a:off x="1278"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906" name="Freeform 682"/>
              <p:cNvSpPr>
                <a:spLocks/>
              </p:cNvSpPr>
              <p:nvPr/>
            </p:nvSpPr>
            <p:spPr bwMode="auto">
              <a:xfrm>
                <a:off x="1278"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907" name="Line 683"/>
              <p:cNvSpPr>
                <a:spLocks noChangeShapeType="1"/>
              </p:cNvSpPr>
              <p:nvPr/>
            </p:nvSpPr>
            <p:spPr bwMode="auto">
              <a:xfrm>
                <a:off x="1106" y="3508"/>
                <a:ext cx="1" cy="495"/>
              </a:xfrm>
              <a:prstGeom prst="line">
                <a:avLst/>
              </a:prstGeom>
              <a:noFill/>
              <a:ln w="0">
                <a:solidFill>
                  <a:srgbClr val="000000"/>
                </a:solidFill>
                <a:round/>
                <a:headEnd/>
                <a:tailEnd/>
              </a:ln>
            </p:spPr>
            <p:txBody>
              <a:bodyPr/>
              <a:lstStyle/>
              <a:p>
                <a:endParaRPr lang="en-US"/>
              </a:p>
            </p:txBody>
          </p:sp>
          <p:sp>
            <p:nvSpPr>
              <p:cNvPr id="908" name="Freeform 684"/>
              <p:cNvSpPr>
                <a:spLocks/>
              </p:cNvSpPr>
              <p:nvPr/>
            </p:nvSpPr>
            <p:spPr bwMode="auto">
              <a:xfrm>
                <a:off x="1080"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909" name="Freeform 685"/>
              <p:cNvSpPr>
                <a:spLocks/>
              </p:cNvSpPr>
              <p:nvPr/>
            </p:nvSpPr>
            <p:spPr bwMode="auto">
              <a:xfrm>
                <a:off x="1080"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910" name="Line 686"/>
              <p:cNvSpPr>
                <a:spLocks noChangeShapeType="1"/>
              </p:cNvSpPr>
              <p:nvPr/>
            </p:nvSpPr>
            <p:spPr bwMode="auto">
              <a:xfrm>
                <a:off x="908" y="3508"/>
                <a:ext cx="1" cy="495"/>
              </a:xfrm>
              <a:prstGeom prst="line">
                <a:avLst/>
              </a:prstGeom>
              <a:noFill/>
              <a:ln w="0">
                <a:solidFill>
                  <a:srgbClr val="000000"/>
                </a:solidFill>
                <a:round/>
                <a:headEnd/>
                <a:tailEnd/>
              </a:ln>
            </p:spPr>
            <p:txBody>
              <a:bodyPr/>
              <a:lstStyle/>
              <a:p>
                <a:endParaRPr lang="en-US"/>
              </a:p>
            </p:txBody>
          </p:sp>
          <p:sp>
            <p:nvSpPr>
              <p:cNvPr id="911" name="Freeform 687"/>
              <p:cNvSpPr>
                <a:spLocks/>
              </p:cNvSpPr>
              <p:nvPr/>
            </p:nvSpPr>
            <p:spPr bwMode="auto">
              <a:xfrm>
                <a:off x="887"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912" name="Freeform 688"/>
              <p:cNvSpPr>
                <a:spLocks/>
              </p:cNvSpPr>
              <p:nvPr/>
            </p:nvSpPr>
            <p:spPr bwMode="auto">
              <a:xfrm>
                <a:off x="887"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913" name="Line 689"/>
              <p:cNvSpPr>
                <a:spLocks noChangeShapeType="1"/>
              </p:cNvSpPr>
              <p:nvPr/>
            </p:nvSpPr>
            <p:spPr bwMode="auto">
              <a:xfrm>
                <a:off x="709" y="3508"/>
                <a:ext cx="1" cy="495"/>
              </a:xfrm>
              <a:prstGeom prst="line">
                <a:avLst/>
              </a:prstGeom>
              <a:noFill/>
              <a:ln w="0">
                <a:solidFill>
                  <a:srgbClr val="000000"/>
                </a:solidFill>
                <a:round/>
                <a:headEnd/>
                <a:tailEnd/>
              </a:ln>
            </p:spPr>
            <p:txBody>
              <a:bodyPr/>
              <a:lstStyle/>
              <a:p>
                <a:endParaRPr lang="en-US"/>
              </a:p>
            </p:txBody>
          </p:sp>
          <p:sp>
            <p:nvSpPr>
              <p:cNvPr id="914" name="Freeform 690"/>
              <p:cNvSpPr>
                <a:spLocks/>
              </p:cNvSpPr>
              <p:nvPr/>
            </p:nvSpPr>
            <p:spPr bwMode="auto">
              <a:xfrm>
                <a:off x="689"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915" name="Freeform 691"/>
              <p:cNvSpPr>
                <a:spLocks/>
              </p:cNvSpPr>
              <p:nvPr/>
            </p:nvSpPr>
            <p:spPr bwMode="auto">
              <a:xfrm>
                <a:off x="689"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916" name="Rectangle 692"/>
              <p:cNvSpPr>
                <a:spLocks noChangeArrowheads="1"/>
              </p:cNvSpPr>
              <p:nvPr/>
            </p:nvSpPr>
            <p:spPr bwMode="auto">
              <a:xfrm>
                <a:off x="266" y="1862"/>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17" name="Rectangle 693"/>
              <p:cNvSpPr>
                <a:spLocks noChangeArrowheads="1"/>
              </p:cNvSpPr>
              <p:nvPr/>
            </p:nvSpPr>
            <p:spPr bwMode="auto">
              <a:xfrm>
                <a:off x="250" y="1847"/>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18" name="Line 694"/>
              <p:cNvSpPr>
                <a:spLocks noChangeShapeType="1"/>
              </p:cNvSpPr>
              <p:nvPr/>
            </p:nvSpPr>
            <p:spPr bwMode="auto">
              <a:xfrm flipH="1">
                <a:off x="683" y="1904"/>
                <a:ext cx="178" cy="1"/>
              </a:xfrm>
              <a:prstGeom prst="line">
                <a:avLst/>
              </a:prstGeom>
              <a:noFill/>
              <a:ln w="0">
                <a:solidFill>
                  <a:srgbClr val="000000"/>
                </a:solidFill>
                <a:round/>
                <a:headEnd/>
                <a:tailEnd/>
              </a:ln>
            </p:spPr>
            <p:txBody>
              <a:bodyPr/>
              <a:lstStyle/>
              <a:p>
                <a:endParaRPr lang="en-US"/>
              </a:p>
            </p:txBody>
          </p:sp>
          <p:sp>
            <p:nvSpPr>
              <p:cNvPr id="919" name="Freeform 695"/>
              <p:cNvSpPr>
                <a:spLocks/>
              </p:cNvSpPr>
              <p:nvPr/>
            </p:nvSpPr>
            <p:spPr bwMode="auto">
              <a:xfrm>
                <a:off x="819" y="1883"/>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920" name="Freeform 696"/>
              <p:cNvSpPr>
                <a:spLocks/>
              </p:cNvSpPr>
              <p:nvPr/>
            </p:nvSpPr>
            <p:spPr bwMode="auto">
              <a:xfrm>
                <a:off x="683" y="1883"/>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921" name="Rectangle 698"/>
              <p:cNvSpPr>
                <a:spLocks noChangeArrowheads="1"/>
              </p:cNvSpPr>
              <p:nvPr/>
            </p:nvSpPr>
            <p:spPr bwMode="auto">
              <a:xfrm>
                <a:off x="699" y="1966"/>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922" name="Rectangle 699"/>
              <p:cNvSpPr>
                <a:spLocks noChangeArrowheads="1"/>
              </p:cNvSpPr>
              <p:nvPr/>
            </p:nvSpPr>
            <p:spPr bwMode="auto">
              <a:xfrm>
                <a:off x="1304" y="1862"/>
                <a:ext cx="282"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32KB L1</a:t>
                </a:r>
                <a:endParaRPr lang="en-US" sz="1800">
                  <a:solidFill>
                    <a:srgbClr val="000000"/>
                  </a:solidFill>
                </a:endParaRPr>
              </a:p>
            </p:txBody>
          </p:sp>
          <p:sp>
            <p:nvSpPr>
              <p:cNvPr id="923" name="Rectangle 700"/>
              <p:cNvSpPr>
                <a:spLocks noChangeArrowheads="1"/>
              </p:cNvSpPr>
              <p:nvPr/>
            </p:nvSpPr>
            <p:spPr bwMode="auto">
              <a:xfrm>
                <a:off x="1304" y="1920"/>
                <a:ext cx="282"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P-Cache</a:t>
                </a:r>
                <a:endParaRPr lang="en-US" sz="1800">
                  <a:solidFill>
                    <a:srgbClr val="000000"/>
                  </a:solidFill>
                </a:endParaRPr>
              </a:p>
            </p:txBody>
          </p:sp>
          <p:sp>
            <p:nvSpPr>
              <p:cNvPr id="924" name="Rectangle 701"/>
              <p:cNvSpPr>
                <a:spLocks noChangeArrowheads="1"/>
              </p:cNvSpPr>
              <p:nvPr/>
            </p:nvSpPr>
            <p:spPr bwMode="auto">
              <a:xfrm>
                <a:off x="1664" y="1868"/>
                <a:ext cx="282"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32KB L1</a:t>
                </a:r>
                <a:endParaRPr lang="en-US" sz="1800">
                  <a:solidFill>
                    <a:srgbClr val="000000"/>
                  </a:solidFill>
                </a:endParaRPr>
              </a:p>
            </p:txBody>
          </p:sp>
          <p:sp>
            <p:nvSpPr>
              <p:cNvPr id="925" name="Rectangle 702"/>
              <p:cNvSpPr>
                <a:spLocks noChangeArrowheads="1"/>
              </p:cNvSpPr>
              <p:nvPr/>
            </p:nvSpPr>
            <p:spPr bwMode="auto">
              <a:xfrm>
                <a:off x="1664" y="1925"/>
                <a:ext cx="287"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D-Cache</a:t>
                </a:r>
                <a:endParaRPr lang="en-US" sz="1800">
                  <a:solidFill>
                    <a:srgbClr val="000000"/>
                  </a:solidFill>
                </a:endParaRPr>
              </a:p>
            </p:txBody>
          </p:sp>
          <p:sp>
            <p:nvSpPr>
              <p:cNvPr id="926" name="Rectangle 703"/>
              <p:cNvSpPr>
                <a:spLocks noChangeArrowheads="1"/>
              </p:cNvSpPr>
              <p:nvPr/>
            </p:nvSpPr>
            <p:spPr bwMode="auto">
              <a:xfrm>
                <a:off x="1356" y="2024"/>
                <a:ext cx="558"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1024KB L2 Cache</a:t>
                </a:r>
                <a:endParaRPr lang="en-US" sz="1800">
                  <a:solidFill>
                    <a:srgbClr val="000000"/>
                  </a:solidFill>
                </a:endParaRPr>
              </a:p>
            </p:txBody>
          </p:sp>
          <p:sp>
            <p:nvSpPr>
              <p:cNvPr id="927" name="Line 704"/>
              <p:cNvSpPr>
                <a:spLocks noChangeShapeType="1"/>
              </p:cNvSpPr>
              <p:nvPr/>
            </p:nvSpPr>
            <p:spPr bwMode="auto">
              <a:xfrm>
                <a:off x="1231" y="1842"/>
                <a:ext cx="730" cy="1"/>
              </a:xfrm>
              <a:prstGeom prst="line">
                <a:avLst/>
              </a:prstGeom>
              <a:noFill/>
              <a:ln w="0">
                <a:solidFill>
                  <a:srgbClr val="24211D"/>
                </a:solidFill>
                <a:round/>
                <a:headEnd/>
                <a:tailEnd/>
              </a:ln>
            </p:spPr>
            <p:txBody>
              <a:bodyPr/>
              <a:lstStyle/>
              <a:p>
                <a:endParaRPr lang="en-US"/>
              </a:p>
            </p:txBody>
          </p:sp>
          <p:sp>
            <p:nvSpPr>
              <p:cNvPr id="928" name="Line 705"/>
              <p:cNvSpPr>
                <a:spLocks noChangeShapeType="1"/>
              </p:cNvSpPr>
              <p:nvPr/>
            </p:nvSpPr>
            <p:spPr bwMode="auto">
              <a:xfrm>
                <a:off x="1231" y="2008"/>
                <a:ext cx="730" cy="1"/>
              </a:xfrm>
              <a:prstGeom prst="line">
                <a:avLst/>
              </a:prstGeom>
              <a:noFill/>
              <a:ln w="0">
                <a:solidFill>
                  <a:srgbClr val="24211D"/>
                </a:solidFill>
                <a:round/>
                <a:headEnd/>
                <a:tailEnd/>
              </a:ln>
            </p:spPr>
            <p:txBody>
              <a:bodyPr/>
              <a:lstStyle/>
              <a:p>
                <a:endParaRPr lang="en-US"/>
              </a:p>
            </p:txBody>
          </p:sp>
          <p:sp>
            <p:nvSpPr>
              <p:cNvPr id="929" name="Line 706"/>
              <p:cNvSpPr>
                <a:spLocks noChangeShapeType="1"/>
              </p:cNvSpPr>
              <p:nvPr/>
            </p:nvSpPr>
            <p:spPr bwMode="auto">
              <a:xfrm>
                <a:off x="1596" y="1842"/>
                <a:ext cx="1" cy="166"/>
              </a:xfrm>
              <a:prstGeom prst="line">
                <a:avLst/>
              </a:prstGeom>
              <a:noFill/>
              <a:ln w="0">
                <a:solidFill>
                  <a:srgbClr val="24211D"/>
                </a:solidFill>
                <a:round/>
                <a:headEnd/>
                <a:tailEnd/>
              </a:ln>
            </p:spPr>
            <p:txBody>
              <a:bodyPr/>
              <a:lstStyle/>
              <a:p>
                <a:endParaRPr lang="en-US"/>
              </a:p>
            </p:txBody>
          </p:sp>
          <p:sp>
            <p:nvSpPr>
              <p:cNvPr id="930" name="Line 707"/>
              <p:cNvSpPr>
                <a:spLocks noChangeShapeType="1"/>
              </p:cNvSpPr>
              <p:nvPr/>
            </p:nvSpPr>
            <p:spPr bwMode="auto">
              <a:xfrm>
                <a:off x="16" y="1191"/>
                <a:ext cx="208" cy="1"/>
              </a:xfrm>
              <a:prstGeom prst="line">
                <a:avLst/>
              </a:prstGeom>
              <a:noFill/>
              <a:ln w="0">
                <a:solidFill>
                  <a:srgbClr val="000000"/>
                </a:solidFill>
                <a:round/>
                <a:headEnd/>
                <a:tailEnd/>
              </a:ln>
            </p:spPr>
            <p:txBody>
              <a:bodyPr/>
              <a:lstStyle/>
              <a:p>
                <a:endParaRPr lang="en-US"/>
              </a:p>
            </p:txBody>
          </p:sp>
          <p:sp>
            <p:nvSpPr>
              <p:cNvPr id="931" name="Freeform 708"/>
              <p:cNvSpPr>
                <a:spLocks/>
              </p:cNvSpPr>
              <p:nvPr/>
            </p:nvSpPr>
            <p:spPr bwMode="auto">
              <a:xfrm>
                <a:off x="16" y="1170"/>
                <a:ext cx="41" cy="47"/>
              </a:xfrm>
              <a:custGeom>
                <a:avLst/>
                <a:gdLst>
                  <a:gd name="T0" fmla="*/ 0 w 41"/>
                  <a:gd name="T1" fmla="*/ 21 h 47"/>
                  <a:gd name="T2" fmla="*/ 41 w 41"/>
                  <a:gd name="T3" fmla="*/ 0 h 47"/>
                  <a:gd name="T4" fmla="*/ 41 w 41"/>
                  <a:gd name="T5" fmla="*/ 47 h 47"/>
                  <a:gd name="T6" fmla="*/ 0 w 41"/>
                  <a:gd name="T7" fmla="*/ 21 h 47"/>
                  <a:gd name="T8" fmla="*/ 0 60000 65536"/>
                  <a:gd name="T9" fmla="*/ 0 60000 65536"/>
                  <a:gd name="T10" fmla="*/ 0 60000 65536"/>
                  <a:gd name="T11" fmla="*/ 0 60000 65536"/>
                  <a:gd name="T12" fmla="*/ 0 w 41"/>
                  <a:gd name="T13" fmla="*/ 0 h 47"/>
                  <a:gd name="T14" fmla="*/ 41 w 41"/>
                  <a:gd name="T15" fmla="*/ 47 h 47"/>
                </a:gdLst>
                <a:ahLst/>
                <a:cxnLst>
                  <a:cxn ang="T8">
                    <a:pos x="T0" y="T1"/>
                  </a:cxn>
                  <a:cxn ang="T9">
                    <a:pos x="T2" y="T3"/>
                  </a:cxn>
                  <a:cxn ang="T10">
                    <a:pos x="T4" y="T5"/>
                  </a:cxn>
                  <a:cxn ang="T11">
                    <a:pos x="T6" y="T7"/>
                  </a:cxn>
                </a:cxnLst>
                <a:rect l="T12" t="T13" r="T14" b="T15"/>
                <a:pathLst>
                  <a:path w="41" h="47">
                    <a:moveTo>
                      <a:pt x="0" y="21"/>
                    </a:moveTo>
                    <a:lnTo>
                      <a:pt x="41" y="0"/>
                    </a:lnTo>
                    <a:lnTo>
                      <a:pt x="41" y="47"/>
                    </a:lnTo>
                    <a:lnTo>
                      <a:pt x="0" y="21"/>
                    </a:lnTo>
                    <a:close/>
                  </a:path>
                </a:pathLst>
              </a:custGeom>
              <a:solidFill>
                <a:srgbClr val="000000"/>
              </a:solidFill>
              <a:ln w="9525">
                <a:noFill/>
                <a:round/>
                <a:headEnd/>
                <a:tailEnd/>
              </a:ln>
            </p:spPr>
            <p:txBody>
              <a:bodyPr/>
              <a:lstStyle/>
              <a:p>
                <a:endParaRPr lang="en-US"/>
              </a:p>
            </p:txBody>
          </p:sp>
          <p:sp>
            <p:nvSpPr>
              <p:cNvPr id="932" name="Freeform 709"/>
              <p:cNvSpPr>
                <a:spLocks/>
              </p:cNvSpPr>
              <p:nvPr/>
            </p:nvSpPr>
            <p:spPr bwMode="auto">
              <a:xfrm>
                <a:off x="183" y="1170"/>
                <a:ext cx="41" cy="47"/>
              </a:xfrm>
              <a:custGeom>
                <a:avLst/>
                <a:gdLst>
                  <a:gd name="T0" fmla="*/ 41 w 41"/>
                  <a:gd name="T1" fmla="*/ 21 h 47"/>
                  <a:gd name="T2" fmla="*/ 0 w 41"/>
                  <a:gd name="T3" fmla="*/ 0 h 47"/>
                  <a:gd name="T4" fmla="*/ 0 w 41"/>
                  <a:gd name="T5" fmla="*/ 47 h 47"/>
                  <a:gd name="T6" fmla="*/ 41 w 41"/>
                  <a:gd name="T7" fmla="*/ 21 h 47"/>
                  <a:gd name="T8" fmla="*/ 0 60000 65536"/>
                  <a:gd name="T9" fmla="*/ 0 60000 65536"/>
                  <a:gd name="T10" fmla="*/ 0 60000 65536"/>
                  <a:gd name="T11" fmla="*/ 0 60000 65536"/>
                  <a:gd name="T12" fmla="*/ 0 w 41"/>
                  <a:gd name="T13" fmla="*/ 0 h 47"/>
                  <a:gd name="T14" fmla="*/ 41 w 41"/>
                  <a:gd name="T15" fmla="*/ 47 h 47"/>
                </a:gdLst>
                <a:ahLst/>
                <a:cxnLst>
                  <a:cxn ang="T8">
                    <a:pos x="T0" y="T1"/>
                  </a:cxn>
                  <a:cxn ang="T9">
                    <a:pos x="T2" y="T3"/>
                  </a:cxn>
                  <a:cxn ang="T10">
                    <a:pos x="T4" y="T5"/>
                  </a:cxn>
                  <a:cxn ang="T11">
                    <a:pos x="T6" y="T7"/>
                  </a:cxn>
                </a:cxnLst>
                <a:rect l="T12" t="T13" r="T14" b="T15"/>
                <a:pathLst>
                  <a:path w="41" h="47">
                    <a:moveTo>
                      <a:pt x="41" y="21"/>
                    </a:moveTo>
                    <a:lnTo>
                      <a:pt x="0" y="0"/>
                    </a:lnTo>
                    <a:lnTo>
                      <a:pt x="0" y="47"/>
                    </a:lnTo>
                    <a:lnTo>
                      <a:pt x="41" y="21"/>
                    </a:lnTo>
                    <a:close/>
                  </a:path>
                </a:pathLst>
              </a:custGeom>
              <a:solidFill>
                <a:srgbClr val="000000"/>
              </a:solidFill>
              <a:ln w="9525">
                <a:noFill/>
                <a:round/>
                <a:headEnd/>
                <a:tailEnd/>
              </a:ln>
            </p:spPr>
            <p:txBody>
              <a:bodyPr/>
              <a:lstStyle/>
              <a:p>
                <a:endParaRPr lang="en-US"/>
              </a:p>
            </p:txBody>
          </p:sp>
          <p:sp>
            <p:nvSpPr>
              <p:cNvPr id="933" name="Rectangle 710"/>
              <p:cNvSpPr>
                <a:spLocks noChangeArrowheads="1"/>
              </p:cNvSpPr>
              <p:nvPr/>
            </p:nvSpPr>
            <p:spPr bwMode="auto">
              <a:xfrm>
                <a:off x="1690" y="1040"/>
                <a:ext cx="412"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34" name="Line 711"/>
              <p:cNvSpPr>
                <a:spLocks noChangeShapeType="1"/>
              </p:cNvSpPr>
              <p:nvPr/>
            </p:nvSpPr>
            <p:spPr bwMode="auto">
              <a:xfrm>
                <a:off x="1894" y="1040"/>
                <a:ext cx="1" cy="145"/>
              </a:xfrm>
              <a:prstGeom prst="line">
                <a:avLst/>
              </a:prstGeom>
              <a:noFill/>
              <a:ln w="5" cap="rnd">
                <a:solidFill>
                  <a:srgbClr val="24211D"/>
                </a:solidFill>
                <a:round/>
                <a:headEnd/>
                <a:tailEnd/>
              </a:ln>
            </p:spPr>
            <p:txBody>
              <a:bodyPr/>
              <a:lstStyle/>
              <a:p>
                <a:endParaRPr lang="en-US"/>
              </a:p>
            </p:txBody>
          </p:sp>
          <p:sp>
            <p:nvSpPr>
              <p:cNvPr id="935" name="Rectangle 712"/>
              <p:cNvSpPr>
                <a:spLocks noChangeArrowheads="1"/>
              </p:cNvSpPr>
              <p:nvPr/>
            </p:nvSpPr>
            <p:spPr bwMode="auto">
              <a:xfrm>
                <a:off x="1669" y="1066"/>
                <a:ext cx="412"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36" name="Rectangle 713"/>
              <p:cNvSpPr>
                <a:spLocks noChangeArrowheads="1"/>
              </p:cNvSpPr>
              <p:nvPr/>
            </p:nvSpPr>
            <p:spPr bwMode="auto">
              <a:xfrm>
                <a:off x="1706" y="1102"/>
                <a:ext cx="162"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RSA</a:t>
                </a:r>
                <a:endParaRPr lang="en-US" sz="1800" dirty="0">
                  <a:solidFill>
                    <a:srgbClr val="000000"/>
                  </a:solidFill>
                </a:endParaRPr>
              </a:p>
            </p:txBody>
          </p:sp>
          <p:sp>
            <p:nvSpPr>
              <p:cNvPr id="937" name="Line 714"/>
              <p:cNvSpPr>
                <a:spLocks noChangeShapeType="1"/>
              </p:cNvSpPr>
              <p:nvPr/>
            </p:nvSpPr>
            <p:spPr bwMode="auto">
              <a:xfrm>
                <a:off x="1727" y="1211"/>
                <a:ext cx="1" cy="125"/>
              </a:xfrm>
              <a:prstGeom prst="line">
                <a:avLst/>
              </a:prstGeom>
              <a:noFill/>
              <a:ln w="0">
                <a:solidFill>
                  <a:srgbClr val="000000"/>
                </a:solidFill>
                <a:round/>
                <a:headEnd/>
                <a:tailEnd/>
              </a:ln>
            </p:spPr>
            <p:txBody>
              <a:bodyPr/>
              <a:lstStyle/>
              <a:p>
                <a:endParaRPr lang="en-US"/>
              </a:p>
            </p:txBody>
          </p:sp>
          <p:sp>
            <p:nvSpPr>
              <p:cNvPr id="938" name="Freeform 715"/>
              <p:cNvSpPr>
                <a:spLocks/>
              </p:cNvSpPr>
              <p:nvPr/>
            </p:nvSpPr>
            <p:spPr bwMode="auto">
              <a:xfrm>
                <a:off x="1706" y="1305"/>
                <a:ext cx="36" cy="31"/>
              </a:xfrm>
              <a:custGeom>
                <a:avLst/>
                <a:gdLst>
                  <a:gd name="T0" fmla="*/ 36 w 36"/>
                  <a:gd name="T1" fmla="*/ 0 h 31"/>
                  <a:gd name="T2" fmla="*/ 21 w 36"/>
                  <a:gd name="T3" fmla="*/ 31 h 31"/>
                  <a:gd name="T4" fmla="*/ 0 w 36"/>
                  <a:gd name="T5" fmla="*/ 0 h 31"/>
                  <a:gd name="T6" fmla="*/ 36 w 36"/>
                  <a:gd name="T7" fmla="*/ 0 h 31"/>
                  <a:gd name="T8" fmla="*/ 0 60000 65536"/>
                  <a:gd name="T9" fmla="*/ 0 60000 65536"/>
                  <a:gd name="T10" fmla="*/ 0 60000 65536"/>
                  <a:gd name="T11" fmla="*/ 0 60000 65536"/>
                  <a:gd name="T12" fmla="*/ 0 w 36"/>
                  <a:gd name="T13" fmla="*/ 0 h 31"/>
                  <a:gd name="T14" fmla="*/ 36 w 36"/>
                  <a:gd name="T15" fmla="*/ 31 h 31"/>
                </a:gdLst>
                <a:ahLst/>
                <a:cxnLst>
                  <a:cxn ang="T8">
                    <a:pos x="T0" y="T1"/>
                  </a:cxn>
                  <a:cxn ang="T9">
                    <a:pos x="T2" y="T3"/>
                  </a:cxn>
                  <a:cxn ang="T10">
                    <a:pos x="T4" y="T5"/>
                  </a:cxn>
                  <a:cxn ang="T11">
                    <a:pos x="T6" y="T7"/>
                  </a:cxn>
                </a:cxnLst>
                <a:rect l="T12" t="T13" r="T14" b="T15"/>
                <a:pathLst>
                  <a:path w="36" h="31">
                    <a:moveTo>
                      <a:pt x="36" y="0"/>
                    </a:moveTo>
                    <a:lnTo>
                      <a:pt x="21" y="31"/>
                    </a:lnTo>
                    <a:lnTo>
                      <a:pt x="0" y="0"/>
                    </a:lnTo>
                    <a:lnTo>
                      <a:pt x="36" y="0"/>
                    </a:lnTo>
                    <a:close/>
                  </a:path>
                </a:pathLst>
              </a:custGeom>
              <a:solidFill>
                <a:srgbClr val="000000"/>
              </a:solidFill>
              <a:ln w="9525">
                <a:noFill/>
                <a:round/>
                <a:headEnd/>
                <a:tailEnd/>
              </a:ln>
            </p:spPr>
            <p:txBody>
              <a:bodyPr/>
              <a:lstStyle/>
              <a:p>
                <a:endParaRPr lang="en-US"/>
              </a:p>
            </p:txBody>
          </p:sp>
          <p:sp>
            <p:nvSpPr>
              <p:cNvPr id="939" name="Rectangle 716"/>
              <p:cNvSpPr>
                <a:spLocks noChangeArrowheads="1"/>
              </p:cNvSpPr>
              <p:nvPr/>
            </p:nvSpPr>
            <p:spPr bwMode="auto">
              <a:xfrm>
                <a:off x="1914" y="1102"/>
                <a:ext cx="162"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RSA</a:t>
                </a:r>
                <a:endParaRPr lang="en-US" sz="1800">
                  <a:solidFill>
                    <a:srgbClr val="000000"/>
                  </a:solidFill>
                </a:endParaRPr>
              </a:p>
            </p:txBody>
          </p:sp>
          <p:sp>
            <p:nvSpPr>
              <p:cNvPr id="940" name="Line 717"/>
              <p:cNvSpPr>
                <a:spLocks noChangeShapeType="1"/>
              </p:cNvSpPr>
              <p:nvPr/>
            </p:nvSpPr>
            <p:spPr bwMode="auto">
              <a:xfrm>
                <a:off x="1878" y="1066"/>
                <a:ext cx="1" cy="145"/>
              </a:xfrm>
              <a:prstGeom prst="line">
                <a:avLst/>
              </a:prstGeom>
              <a:noFill/>
              <a:ln w="5" cap="rnd">
                <a:solidFill>
                  <a:srgbClr val="24211D"/>
                </a:solidFill>
                <a:round/>
                <a:headEnd/>
                <a:tailEnd/>
              </a:ln>
            </p:spPr>
            <p:txBody>
              <a:bodyPr/>
              <a:lstStyle/>
              <a:p>
                <a:endParaRPr lang="en-US"/>
              </a:p>
            </p:txBody>
          </p:sp>
          <p:sp>
            <p:nvSpPr>
              <p:cNvPr id="941" name="Line 718"/>
              <p:cNvSpPr>
                <a:spLocks noChangeShapeType="1"/>
              </p:cNvSpPr>
              <p:nvPr/>
            </p:nvSpPr>
            <p:spPr bwMode="auto">
              <a:xfrm>
                <a:off x="1914" y="1211"/>
                <a:ext cx="1" cy="125"/>
              </a:xfrm>
              <a:prstGeom prst="line">
                <a:avLst/>
              </a:prstGeom>
              <a:noFill/>
              <a:ln w="0">
                <a:solidFill>
                  <a:srgbClr val="000000"/>
                </a:solidFill>
                <a:round/>
                <a:headEnd/>
                <a:tailEnd/>
              </a:ln>
            </p:spPr>
            <p:txBody>
              <a:bodyPr/>
              <a:lstStyle/>
              <a:p>
                <a:endParaRPr lang="en-US"/>
              </a:p>
            </p:txBody>
          </p:sp>
          <p:sp>
            <p:nvSpPr>
              <p:cNvPr id="942" name="Freeform 719"/>
              <p:cNvSpPr>
                <a:spLocks/>
              </p:cNvSpPr>
              <p:nvPr/>
            </p:nvSpPr>
            <p:spPr bwMode="auto">
              <a:xfrm>
                <a:off x="1899" y="1305"/>
                <a:ext cx="36" cy="31"/>
              </a:xfrm>
              <a:custGeom>
                <a:avLst/>
                <a:gdLst>
                  <a:gd name="T0" fmla="*/ 36 w 36"/>
                  <a:gd name="T1" fmla="*/ 0 h 31"/>
                  <a:gd name="T2" fmla="*/ 15 w 36"/>
                  <a:gd name="T3" fmla="*/ 31 h 31"/>
                  <a:gd name="T4" fmla="*/ 0 w 36"/>
                  <a:gd name="T5" fmla="*/ 0 h 31"/>
                  <a:gd name="T6" fmla="*/ 36 w 36"/>
                  <a:gd name="T7" fmla="*/ 0 h 31"/>
                  <a:gd name="T8" fmla="*/ 0 60000 65536"/>
                  <a:gd name="T9" fmla="*/ 0 60000 65536"/>
                  <a:gd name="T10" fmla="*/ 0 60000 65536"/>
                  <a:gd name="T11" fmla="*/ 0 60000 65536"/>
                  <a:gd name="T12" fmla="*/ 0 w 36"/>
                  <a:gd name="T13" fmla="*/ 0 h 31"/>
                  <a:gd name="T14" fmla="*/ 36 w 36"/>
                  <a:gd name="T15" fmla="*/ 31 h 31"/>
                </a:gdLst>
                <a:ahLst/>
                <a:cxnLst>
                  <a:cxn ang="T8">
                    <a:pos x="T0" y="T1"/>
                  </a:cxn>
                  <a:cxn ang="T9">
                    <a:pos x="T2" y="T3"/>
                  </a:cxn>
                  <a:cxn ang="T10">
                    <a:pos x="T4" y="T5"/>
                  </a:cxn>
                  <a:cxn ang="T11">
                    <a:pos x="T6" y="T7"/>
                  </a:cxn>
                </a:cxnLst>
                <a:rect l="T12" t="T13" r="T14" b="T15"/>
                <a:pathLst>
                  <a:path w="36" h="31">
                    <a:moveTo>
                      <a:pt x="36" y="0"/>
                    </a:moveTo>
                    <a:lnTo>
                      <a:pt x="15" y="31"/>
                    </a:lnTo>
                    <a:lnTo>
                      <a:pt x="0" y="0"/>
                    </a:lnTo>
                    <a:lnTo>
                      <a:pt x="36" y="0"/>
                    </a:lnTo>
                    <a:close/>
                  </a:path>
                </a:pathLst>
              </a:custGeom>
              <a:solidFill>
                <a:srgbClr val="000000"/>
              </a:solidFill>
              <a:ln w="9525">
                <a:noFill/>
                <a:round/>
                <a:headEnd/>
                <a:tailEnd/>
              </a:ln>
            </p:spPr>
            <p:txBody>
              <a:bodyPr/>
              <a:lstStyle/>
              <a:p>
                <a:endParaRPr lang="en-US"/>
              </a:p>
            </p:txBody>
          </p:sp>
          <p:sp>
            <p:nvSpPr>
              <p:cNvPr id="943" name="Line 720"/>
              <p:cNvSpPr>
                <a:spLocks noChangeShapeType="1"/>
              </p:cNvSpPr>
              <p:nvPr/>
            </p:nvSpPr>
            <p:spPr bwMode="auto">
              <a:xfrm>
                <a:off x="2019" y="1211"/>
                <a:ext cx="1" cy="84"/>
              </a:xfrm>
              <a:prstGeom prst="line">
                <a:avLst/>
              </a:prstGeom>
              <a:noFill/>
              <a:ln w="0">
                <a:solidFill>
                  <a:srgbClr val="000000"/>
                </a:solidFill>
                <a:round/>
                <a:headEnd/>
                <a:tailEnd/>
              </a:ln>
            </p:spPr>
            <p:txBody>
              <a:bodyPr/>
              <a:lstStyle/>
              <a:p>
                <a:endParaRPr lang="en-US"/>
              </a:p>
            </p:txBody>
          </p:sp>
          <p:sp>
            <p:nvSpPr>
              <p:cNvPr id="944" name="Freeform 721"/>
              <p:cNvSpPr>
                <a:spLocks/>
              </p:cNvSpPr>
              <p:nvPr/>
            </p:nvSpPr>
            <p:spPr bwMode="auto">
              <a:xfrm>
                <a:off x="1998" y="1263"/>
                <a:ext cx="36" cy="32"/>
              </a:xfrm>
              <a:custGeom>
                <a:avLst/>
                <a:gdLst>
                  <a:gd name="T0" fmla="*/ 36 w 36"/>
                  <a:gd name="T1" fmla="*/ 0 h 32"/>
                  <a:gd name="T2" fmla="*/ 21 w 36"/>
                  <a:gd name="T3" fmla="*/ 32 h 32"/>
                  <a:gd name="T4" fmla="*/ 0 w 36"/>
                  <a:gd name="T5" fmla="*/ 0 h 32"/>
                  <a:gd name="T6" fmla="*/ 36 w 36"/>
                  <a:gd name="T7" fmla="*/ 0 h 32"/>
                  <a:gd name="T8" fmla="*/ 0 60000 65536"/>
                  <a:gd name="T9" fmla="*/ 0 60000 65536"/>
                  <a:gd name="T10" fmla="*/ 0 60000 65536"/>
                  <a:gd name="T11" fmla="*/ 0 60000 65536"/>
                  <a:gd name="T12" fmla="*/ 0 w 36"/>
                  <a:gd name="T13" fmla="*/ 0 h 32"/>
                  <a:gd name="T14" fmla="*/ 36 w 36"/>
                  <a:gd name="T15" fmla="*/ 32 h 32"/>
                </a:gdLst>
                <a:ahLst/>
                <a:cxnLst>
                  <a:cxn ang="T8">
                    <a:pos x="T0" y="T1"/>
                  </a:cxn>
                  <a:cxn ang="T9">
                    <a:pos x="T2" y="T3"/>
                  </a:cxn>
                  <a:cxn ang="T10">
                    <a:pos x="T4" y="T5"/>
                  </a:cxn>
                  <a:cxn ang="T11">
                    <a:pos x="T6" y="T7"/>
                  </a:cxn>
                </a:cxnLst>
                <a:rect l="T12" t="T13" r="T14" b="T15"/>
                <a:pathLst>
                  <a:path w="36" h="32">
                    <a:moveTo>
                      <a:pt x="36" y="0"/>
                    </a:moveTo>
                    <a:lnTo>
                      <a:pt x="21" y="32"/>
                    </a:lnTo>
                    <a:lnTo>
                      <a:pt x="0" y="0"/>
                    </a:lnTo>
                    <a:lnTo>
                      <a:pt x="36" y="0"/>
                    </a:lnTo>
                    <a:close/>
                  </a:path>
                </a:pathLst>
              </a:custGeom>
              <a:solidFill>
                <a:srgbClr val="000000"/>
              </a:solidFill>
              <a:ln w="9525">
                <a:noFill/>
                <a:round/>
                <a:headEnd/>
                <a:tailEnd/>
              </a:ln>
            </p:spPr>
            <p:txBody>
              <a:bodyPr/>
              <a:lstStyle/>
              <a:p>
                <a:endParaRPr lang="en-US"/>
              </a:p>
            </p:txBody>
          </p:sp>
          <p:sp>
            <p:nvSpPr>
              <p:cNvPr id="945" name="Line 722"/>
              <p:cNvSpPr>
                <a:spLocks noChangeShapeType="1"/>
              </p:cNvSpPr>
              <p:nvPr/>
            </p:nvSpPr>
            <p:spPr bwMode="auto">
              <a:xfrm>
                <a:off x="1831" y="1211"/>
                <a:ext cx="1" cy="84"/>
              </a:xfrm>
              <a:prstGeom prst="line">
                <a:avLst/>
              </a:prstGeom>
              <a:noFill/>
              <a:ln w="0">
                <a:solidFill>
                  <a:srgbClr val="000000"/>
                </a:solidFill>
                <a:round/>
                <a:headEnd/>
                <a:tailEnd/>
              </a:ln>
            </p:spPr>
            <p:txBody>
              <a:bodyPr/>
              <a:lstStyle/>
              <a:p>
                <a:endParaRPr lang="en-US"/>
              </a:p>
            </p:txBody>
          </p:sp>
          <p:sp>
            <p:nvSpPr>
              <p:cNvPr id="946" name="Freeform 723"/>
              <p:cNvSpPr>
                <a:spLocks/>
              </p:cNvSpPr>
              <p:nvPr/>
            </p:nvSpPr>
            <p:spPr bwMode="auto">
              <a:xfrm>
                <a:off x="1810" y="1263"/>
                <a:ext cx="37" cy="32"/>
              </a:xfrm>
              <a:custGeom>
                <a:avLst/>
                <a:gdLst>
                  <a:gd name="T0" fmla="*/ 37 w 37"/>
                  <a:gd name="T1" fmla="*/ 0 h 32"/>
                  <a:gd name="T2" fmla="*/ 21 w 37"/>
                  <a:gd name="T3" fmla="*/ 32 h 32"/>
                  <a:gd name="T4" fmla="*/ 0 w 37"/>
                  <a:gd name="T5" fmla="*/ 0 h 32"/>
                  <a:gd name="T6" fmla="*/ 37 w 37"/>
                  <a:gd name="T7" fmla="*/ 0 h 32"/>
                  <a:gd name="T8" fmla="*/ 0 60000 65536"/>
                  <a:gd name="T9" fmla="*/ 0 60000 65536"/>
                  <a:gd name="T10" fmla="*/ 0 60000 65536"/>
                  <a:gd name="T11" fmla="*/ 0 60000 65536"/>
                  <a:gd name="T12" fmla="*/ 0 w 37"/>
                  <a:gd name="T13" fmla="*/ 0 h 32"/>
                  <a:gd name="T14" fmla="*/ 37 w 37"/>
                  <a:gd name="T15" fmla="*/ 32 h 32"/>
                </a:gdLst>
                <a:ahLst/>
                <a:cxnLst>
                  <a:cxn ang="T8">
                    <a:pos x="T0" y="T1"/>
                  </a:cxn>
                  <a:cxn ang="T9">
                    <a:pos x="T2" y="T3"/>
                  </a:cxn>
                  <a:cxn ang="T10">
                    <a:pos x="T4" y="T5"/>
                  </a:cxn>
                  <a:cxn ang="T11">
                    <a:pos x="T6" y="T7"/>
                  </a:cxn>
                </a:cxnLst>
                <a:rect l="T12" t="T13" r="T14" b="T15"/>
                <a:pathLst>
                  <a:path w="37" h="32">
                    <a:moveTo>
                      <a:pt x="37" y="0"/>
                    </a:moveTo>
                    <a:lnTo>
                      <a:pt x="21" y="32"/>
                    </a:lnTo>
                    <a:lnTo>
                      <a:pt x="0" y="0"/>
                    </a:lnTo>
                    <a:lnTo>
                      <a:pt x="37" y="0"/>
                    </a:lnTo>
                    <a:close/>
                  </a:path>
                </a:pathLst>
              </a:custGeom>
              <a:solidFill>
                <a:srgbClr val="000000"/>
              </a:solidFill>
              <a:ln w="9525">
                <a:noFill/>
                <a:round/>
                <a:headEnd/>
                <a:tailEnd/>
              </a:ln>
            </p:spPr>
            <p:txBody>
              <a:bodyPr/>
              <a:lstStyle/>
              <a:p>
                <a:endParaRPr lang="en-US"/>
              </a:p>
            </p:txBody>
          </p:sp>
          <p:sp>
            <p:nvSpPr>
              <p:cNvPr id="948" name="Rectangle 725"/>
              <p:cNvSpPr>
                <a:spLocks noChangeArrowheads="1"/>
              </p:cNvSpPr>
              <p:nvPr/>
            </p:nvSpPr>
            <p:spPr bwMode="auto">
              <a:xfrm>
                <a:off x="2149" y="1196"/>
                <a:ext cx="89" cy="97"/>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x2</a:t>
                </a:r>
                <a:endParaRPr lang="en-US" sz="1800" dirty="0">
                  <a:solidFill>
                    <a:srgbClr val="000000"/>
                  </a:solidFill>
                </a:endParaRPr>
              </a:p>
            </p:txBody>
          </p:sp>
          <p:sp>
            <p:nvSpPr>
              <p:cNvPr id="949" name="Line 726"/>
              <p:cNvSpPr>
                <a:spLocks noChangeShapeType="1"/>
              </p:cNvSpPr>
              <p:nvPr/>
            </p:nvSpPr>
            <p:spPr bwMode="auto">
              <a:xfrm>
                <a:off x="16" y="826"/>
                <a:ext cx="281" cy="1"/>
              </a:xfrm>
              <a:prstGeom prst="line">
                <a:avLst/>
              </a:prstGeom>
              <a:noFill/>
              <a:ln w="0">
                <a:solidFill>
                  <a:srgbClr val="000000"/>
                </a:solidFill>
                <a:round/>
                <a:headEnd/>
                <a:tailEnd/>
              </a:ln>
            </p:spPr>
            <p:txBody>
              <a:bodyPr/>
              <a:lstStyle/>
              <a:p>
                <a:endParaRPr lang="en-US"/>
              </a:p>
            </p:txBody>
          </p:sp>
          <p:sp>
            <p:nvSpPr>
              <p:cNvPr id="950" name="Freeform 727"/>
              <p:cNvSpPr>
                <a:spLocks/>
              </p:cNvSpPr>
              <p:nvPr/>
            </p:nvSpPr>
            <p:spPr bwMode="auto">
              <a:xfrm>
                <a:off x="16" y="805"/>
                <a:ext cx="41" cy="42"/>
              </a:xfrm>
              <a:custGeom>
                <a:avLst/>
                <a:gdLst>
                  <a:gd name="T0" fmla="*/ 0 w 41"/>
                  <a:gd name="T1" fmla="*/ 21 h 42"/>
                  <a:gd name="T2" fmla="*/ 41 w 41"/>
                  <a:gd name="T3" fmla="*/ 0 h 42"/>
                  <a:gd name="T4" fmla="*/ 41 w 41"/>
                  <a:gd name="T5" fmla="*/ 42 h 42"/>
                  <a:gd name="T6" fmla="*/ 0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0" y="21"/>
                    </a:moveTo>
                    <a:lnTo>
                      <a:pt x="41" y="0"/>
                    </a:lnTo>
                    <a:lnTo>
                      <a:pt x="41" y="42"/>
                    </a:lnTo>
                    <a:lnTo>
                      <a:pt x="0" y="21"/>
                    </a:lnTo>
                    <a:close/>
                  </a:path>
                </a:pathLst>
              </a:custGeom>
              <a:solidFill>
                <a:srgbClr val="000000"/>
              </a:solidFill>
              <a:ln w="9525">
                <a:noFill/>
                <a:round/>
                <a:headEnd/>
                <a:tailEnd/>
              </a:ln>
            </p:spPr>
            <p:txBody>
              <a:bodyPr/>
              <a:lstStyle/>
              <a:p>
                <a:endParaRPr lang="en-US"/>
              </a:p>
            </p:txBody>
          </p:sp>
          <p:sp>
            <p:nvSpPr>
              <p:cNvPr id="951" name="Freeform 728"/>
              <p:cNvSpPr>
                <a:spLocks/>
              </p:cNvSpPr>
              <p:nvPr/>
            </p:nvSpPr>
            <p:spPr bwMode="auto">
              <a:xfrm>
                <a:off x="256" y="805"/>
                <a:ext cx="41" cy="42"/>
              </a:xfrm>
              <a:custGeom>
                <a:avLst/>
                <a:gdLst>
                  <a:gd name="T0" fmla="*/ 41 w 41"/>
                  <a:gd name="T1" fmla="*/ 21 h 42"/>
                  <a:gd name="T2" fmla="*/ 0 w 41"/>
                  <a:gd name="T3" fmla="*/ 0 h 42"/>
                  <a:gd name="T4" fmla="*/ 0 w 41"/>
                  <a:gd name="T5" fmla="*/ 42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0"/>
                    </a:lnTo>
                    <a:lnTo>
                      <a:pt x="0" y="42"/>
                    </a:lnTo>
                    <a:lnTo>
                      <a:pt x="41" y="21"/>
                    </a:lnTo>
                    <a:close/>
                  </a:path>
                </a:pathLst>
              </a:custGeom>
              <a:solidFill>
                <a:srgbClr val="000000"/>
              </a:solidFill>
              <a:ln w="9525">
                <a:noFill/>
                <a:round/>
                <a:headEnd/>
                <a:tailEnd/>
              </a:ln>
            </p:spPr>
            <p:txBody>
              <a:bodyPr/>
              <a:lstStyle/>
              <a:p>
                <a:endParaRPr lang="en-US"/>
              </a:p>
            </p:txBody>
          </p:sp>
          <p:sp>
            <p:nvSpPr>
              <p:cNvPr id="952" name="Freeform 729"/>
              <p:cNvSpPr>
                <a:spLocks/>
              </p:cNvSpPr>
              <p:nvPr/>
            </p:nvSpPr>
            <p:spPr bwMode="auto">
              <a:xfrm>
                <a:off x="1393" y="1024"/>
                <a:ext cx="88" cy="94"/>
              </a:xfrm>
              <a:custGeom>
                <a:avLst/>
                <a:gdLst>
                  <a:gd name="T0" fmla="*/ 42 w 88"/>
                  <a:gd name="T1" fmla="*/ 0 h 94"/>
                  <a:gd name="T2" fmla="*/ 88 w 88"/>
                  <a:gd name="T3" fmla="*/ 94 h 94"/>
                  <a:gd name="T4" fmla="*/ 0 w 88"/>
                  <a:gd name="T5" fmla="*/ 94 h 94"/>
                  <a:gd name="T6" fmla="*/ 42 w 88"/>
                  <a:gd name="T7" fmla="*/ 0 h 94"/>
                  <a:gd name="T8" fmla="*/ 0 60000 65536"/>
                  <a:gd name="T9" fmla="*/ 0 60000 65536"/>
                  <a:gd name="T10" fmla="*/ 0 60000 65536"/>
                  <a:gd name="T11" fmla="*/ 0 60000 65536"/>
                  <a:gd name="T12" fmla="*/ 0 w 88"/>
                  <a:gd name="T13" fmla="*/ 0 h 94"/>
                  <a:gd name="T14" fmla="*/ 88 w 88"/>
                  <a:gd name="T15" fmla="*/ 94 h 94"/>
                </a:gdLst>
                <a:ahLst/>
                <a:cxnLst>
                  <a:cxn ang="T8">
                    <a:pos x="T0" y="T1"/>
                  </a:cxn>
                  <a:cxn ang="T9">
                    <a:pos x="T2" y="T3"/>
                  </a:cxn>
                  <a:cxn ang="T10">
                    <a:pos x="T4" y="T5"/>
                  </a:cxn>
                  <a:cxn ang="T11">
                    <a:pos x="T6" y="T7"/>
                  </a:cxn>
                </a:cxnLst>
                <a:rect l="T12" t="T13" r="T14" b="T15"/>
                <a:pathLst>
                  <a:path w="88" h="94">
                    <a:moveTo>
                      <a:pt x="42" y="0"/>
                    </a:moveTo>
                    <a:lnTo>
                      <a:pt x="88" y="94"/>
                    </a:lnTo>
                    <a:lnTo>
                      <a:pt x="0" y="94"/>
                    </a:lnTo>
                    <a:lnTo>
                      <a:pt x="42" y="0"/>
                    </a:lnTo>
                    <a:close/>
                  </a:path>
                </a:pathLst>
              </a:custGeom>
              <a:solidFill>
                <a:srgbClr val="000000"/>
              </a:solidFill>
              <a:ln w="9525">
                <a:noFill/>
                <a:round/>
                <a:headEnd/>
                <a:tailEnd/>
              </a:ln>
            </p:spPr>
            <p:txBody>
              <a:bodyPr/>
              <a:lstStyle/>
              <a:p>
                <a:endParaRPr lang="en-US"/>
              </a:p>
            </p:txBody>
          </p:sp>
          <p:sp>
            <p:nvSpPr>
              <p:cNvPr id="953" name="Freeform 730"/>
              <p:cNvSpPr>
                <a:spLocks/>
              </p:cNvSpPr>
              <p:nvPr/>
            </p:nvSpPr>
            <p:spPr bwMode="auto">
              <a:xfrm>
                <a:off x="1419" y="1097"/>
                <a:ext cx="36" cy="15"/>
              </a:xfrm>
              <a:custGeom>
                <a:avLst/>
                <a:gdLst>
                  <a:gd name="T0" fmla="*/ 36 w 36"/>
                  <a:gd name="T1" fmla="*/ 15 h 15"/>
                  <a:gd name="T2" fmla="*/ 36 w 36"/>
                  <a:gd name="T3" fmla="*/ 15 h 15"/>
                  <a:gd name="T4" fmla="*/ 31 w 36"/>
                  <a:gd name="T5" fmla="*/ 10 h 15"/>
                  <a:gd name="T6" fmla="*/ 31 w 36"/>
                  <a:gd name="T7" fmla="*/ 10 h 15"/>
                  <a:gd name="T8" fmla="*/ 31 w 36"/>
                  <a:gd name="T9" fmla="*/ 5 h 15"/>
                  <a:gd name="T10" fmla="*/ 26 w 36"/>
                  <a:gd name="T11" fmla="*/ 5 h 15"/>
                  <a:gd name="T12" fmla="*/ 26 w 36"/>
                  <a:gd name="T13" fmla="*/ 0 h 15"/>
                  <a:gd name="T14" fmla="*/ 21 w 36"/>
                  <a:gd name="T15" fmla="*/ 0 h 15"/>
                  <a:gd name="T16" fmla="*/ 16 w 36"/>
                  <a:gd name="T17" fmla="*/ 0 h 15"/>
                  <a:gd name="T18" fmla="*/ 16 w 36"/>
                  <a:gd name="T19" fmla="*/ 0 h 15"/>
                  <a:gd name="T20" fmla="*/ 10 w 36"/>
                  <a:gd name="T21" fmla="*/ 0 h 15"/>
                  <a:gd name="T22" fmla="*/ 5 w 36"/>
                  <a:gd name="T23" fmla="*/ 5 h 15"/>
                  <a:gd name="T24" fmla="*/ 5 w 36"/>
                  <a:gd name="T25" fmla="*/ 5 h 15"/>
                  <a:gd name="T26" fmla="*/ 5 w 36"/>
                  <a:gd name="T27" fmla="*/ 10 h 15"/>
                  <a:gd name="T28" fmla="*/ 0 w 36"/>
                  <a:gd name="T29" fmla="*/ 10 h 15"/>
                  <a:gd name="T30" fmla="*/ 0 w 36"/>
                  <a:gd name="T31" fmla="*/ 15 h 15"/>
                  <a:gd name="T32" fmla="*/ 0 w 36"/>
                  <a:gd name="T33" fmla="*/ 15 h 15"/>
                  <a:gd name="T34" fmla="*/ 36 w 36"/>
                  <a:gd name="T35" fmla="*/ 15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
                  <a:gd name="T55" fmla="*/ 0 h 15"/>
                  <a:gd name="T56" fmla="*/ 36 w 36"/>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 h="15">
                    <a:moveTo>
                      <a:pt x="36" y="15"/>
                    </a:moveTo>
                    <a:lnTo>
                      <a:pt x="36" y="15"/>
                    </a:lnTo>
                    <a:lnTo>
                      <a:pt x="31" y="10"/>
                    </a:lnTo>
                    <a:lnTo>
                      <a:pt x="31" y="5"/>
                    </a:lnTo>
                    <a:lnTo>
                      <a:pt x="26" y="5"/>
                    </a:lnTo>
                    <a:lnTo>
                      <a:pt x="26" y="0"/>
                    </a:lnTo>
                    <a:lnTo>
                      <a:pt x="21" y="0"/>
                    </a:lnTo>
                    <a:lnTo>
                      <a:pt x="16" y="0"/>
                    </a:lnTo>
                    <a:lnTo>
                      <a:pt x="10" y="0"/>
                    </a:lnTo>
                    <a:lnTo>
                      <a:pt x="5" y="5"/>
                    </a:lnTo>
                    <a:lnTo>
                      <a:pt x="5" y="10"/>
                    </a:lnTo>
                    <a:lnTo>
                      <a:pt x="0" y="10"/>
                    </a:lnTo>
                    <a:lnTo>
                      <a:pt x="0" y="15"/>
                    </a:lnTo>
                    <a:lnTo>
                      <a:pt x="36" y="15"/>
                    </a:lnTo>
                    <a:close/>
                  </a:path>
                </a:pathLst>
              </a:custGeom>
              <a:solidFill>
                <a:srgbClr val="000000"/>
              </a:solidFill>
              <a:ln w="9525">
                <a:noFill/>
                <a:round/>
                <a:headEnd/>
                <a:tailEnd/>
              </a:ln>
            </p:spPr>
            <p:txBody>
              <a:bodyPr/>
              <a:lstStyle/>
              <a:p>
                <a:endParaRPr lang="en-US"/>
              </a:p>
            </p:txBody>
          </p:sp>
          <p:sp>
            <p:nvSpPr>
              <p:cNvPr id="954" name="Rectangle 731"/>
              <p:cNvSpPr>
                <a:spLocks noChangeArrowheads="1"/>
              </p:cNvSpPr>
              <p:nvPr/>
            </p:nvSpPr>
            <p:spPr bwMode="auto">
              <a:xfrm>
                <a:off x="1419" y="1112"/>
                <a:ext cx="36" cy="5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5" name="Freeform 732"/>
              <p:cNvSpPr>
                <a:spLocks/>
              </p:cNvSpPr>
              <p:nvPr/>
            </p:nvSpPr>
            <p:spPr bwMode="auto">
              <a:xfrm>
                <a:off x="1393" y="1159"/>
                <a:ext cx="88" cy="94"/>
              </a:xfrm>
              <a:custGeom>
                <a:avLst/>
                <a:gdLst>
                  <a:gd name="T0" fmla="*/ 42 w 88"/>
                  <a:gd name="T1" fmla="*/ 94 h 94"/>
                  <a:gd name="T2" fmla="*/ 88 w 88"/>
                  <a:gd name="T3" fmla="*/ 0 h 94"/>
                  <a:gd name="T4" fmla="*/ 0 w 88"/>
                  <a:gd name="T5" fmla="*/ 0 h 94"/>
                  <a:gd name="T6" fmla="*/ 42 w 88"/>
                  <a:gd name="T7" fmla="*/ 94 h 94"/>
                  <a:gd name="T8" fmla="*/ 0 60000 65536"/>
                  <a:gd name="T9" fmla="*/ 0 60000 65536"/>
                  <a:gd name="T10" fmla="*/ 0 60000 65536"/>
                  <a:gd name="T11" fmla="*/ 0 60000 65536"/>
                  <a:gd name="T12" fmla="*/ 0 w 88"/>
                  <a:gd name="T13" fmla="*/ 0 h 94"/>
                  <a:gd name="T14" fmla="*/ 88 w 88"/>
                  <a:gd name="T15" fmla="*/ 94 h 94"/>
                </a:gdLst>
                <a:ahLst/>
                <a:cxnLst>
                  <a:cxn ang="T8">
                    <a:pos x="T0" y="T1"/>
                  </a:cxn>
                  <a:cxn ang="T9">
                    <a:pos x="T2" y="T3"/>
                  </a:cxn>
                  <a:cxn ang="T10">
                    <a:pos x="T4" y="T5"/>
                  </a:cxn>
                  <a:cxn ang="T11">
                    <a:pos x="T6" y="T7"/>
                  </a:cxn>
                </a:cxnLst>
                <a:rect l="T12" t="T13" r="T14" b="T15"/>
                <a:pathLst>
                  <a:path w="88" h="94">
                    <a:moveTo>
                      <a:pt x="42" y="94"/>
                    </a:moveTo>
                    <a:lnTo>
                      <a:pt x="88" y="0"/>
                    </a:lnTo>
                    <a:lnTo>
                      <a:pt x="0" y="0"/>
                    </a:lnTo>
                    <a:lnTo>
                      <a:pt x="42" y="94"/>
                    </a:lnTo>
                    <a:close/>
                  </a:path>
                </a:pathLst>
              </a:custGeom>
              <a:solidFill>
                <a:srgbClr val="000000"/>
              </a:solidFill>
              <a:ln w="9525">
                <a:noFill/>
                <a:round/>
                <a:headEnd/>
                <a:tailEnd/>
              </a:ln>
            </p:spPr>
            <p:txBody>
              <a:bodyPr/>
              <a:lstStyle/>
              <a:p>
                <a:endParaRPr lang="en-US"/>
              </a:p>
            </p:txBody>
          </p:sp>
          <p:sp>
            <p:nvSpPr>
              <p:cNvPr id="956" name="Freeform 733"/>
              <p:cNvSpPr>
                <a:spLocks/>
              </p:cNvSpPr>
              <p:nvPr/>
            </p:nvSpPr>
            <p:spPr bwMode="auto">
              <a:xfrm>
                <a:off x="1419" y="1165"/>
                <a:ext cx="36" cy="15"/>
              </a:xfrm>
              <a:custGeom>
                <a:avLst/>
                <a:gdLst>
                  <a:gd name="T0" fmla="*/ 0 w 36"/>
                  <a:gd name="T1" fmla="*/ 0 h 15"/>
                  <a:gd name="T2" fmla="*/ 0 w 36"/>
                  <a:gd name="T3" fmla="*/ 0 h 15"/>
                  <a:gd name="T4" fmla="*/ 0 w 36"/>
                  <a:gd name="T5" fmla="*/ 5 h 15"/>
                  <a:gd name="T6" fmla="*/ 5 w 36"/>
                  <a:gd name="T7" fmla="*/ 5 h 15"/>
                  <a:gd name="T8" fmla="*/ 5 w 36"/>
                  <a:gd name="T9" fmla="*/ 10 h 15"/>
                  <a:gd name="T10" fmla="*/ 5 w 36"/>
                  <a:gd name="T11" fmla="*/ 10 h 15"/>
                  <a:gd name="T12" fmla="*/ 10 w 36"/>
                  <a:gd name="T13" fmla="*/ 15 h 15"/>
                  <a:gd name="T14" fmla="*/ 16 w 36"/>
                  <a:gd name="T15" fmla="*/ 15 h 15"/>
                  <a:gd name="T16" fmla="*/ 16 w 36"/>
                  <a:gd name="T17" fmla="*/ 15 h 15"/>
                  <a:gd name="T18" fmla="*/ 21 w 36"/>
                  <a:gd name="T19" fmla="*/ 15 h 15"/>
                  <a:gd name="T20" fmla="*/ 26 w 36"/>
                  <a:gd name="T21" fmla="*/ 15 h 15"/>
                  <a:gd name="T22" fmla="*/ 26 w 36"/>
                  <a:gd name="T23" fmla="*/ 10 h 15"/>
                  <a:gd name="T24" fmla="*/ 31 w 36"/>
                  <a:gd name="T25" fmla="*/ 10 h 15"/>
                  <a:gd name="T26" fmla="*/ 31 w 36"/>
                  <a:gd name="T27" fmla="*/ 5 h 15"/>
                  <a:gd name="T28" fmla="*/ 31 w 36"/>
                  <a:gd name="T29" fmla="*/ 5 h 15"/>
                  <a:gd name="T30" fmla="*/ 36 w 36"/>
                  <a:gd name="T31" fmla="*/ 0 h 15"/>
                  <a:gd name="T32" fmla="*/ 36 w 36"/>
                  <a:gd name="T33" fmla="*/ 0 h 15"/>
                  <a:gd name="T34" fmla="*/ 0 w 36"/>
                  <a:gd name="T35" fmla="*/ 0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
                  <a:gd name="T55" fmla="*/ 0 h 15"/>
                  <a:gd name="T56" fmla="*/ 36 w 36"/>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 h="15">
                    <a:moveTo>
                      <a:pt x="0" y="0"/>
                    </a:moveTo>
                    <a:lnTo>
                      <a:pt x="0" y="0"/>
                    </a:lnTo>
                    <a:lnTo>
                      <a:pt x="0" y="5"/>
                    </a:lnTo>
                    <a:lnTo>
                      <a:pt x="5" y="5"/>
                    </a:lnTo>
                    <a:lnTo>
                      <a:pt x="5" y="10"/>
                    </a:lnTo>
                    <a:lnTo>
                      <a:pt x="10" y="15"/>
                    </a:lnTo>
                    <a:lnTo>
                      <a:pt x="16" y="15"/>
                    </a:lnTo>
                    <a:lnTo>
                      <a:pt x="21" y="15"/>
                    </a:lnTo>
                    <a:lnTo>
                      <a:pt x="26" y="15"/>
                    </a:lnTo>
                    <a:lnTo>
                      <a:pt x="26" y="10"/>
                    </a:lnTo>
                    <a:lnTo>
                      <a:pt x="31" y="10"/>
                    </a:lnTo>
                    <a:lnTo>
                      <a:pt x="31" y="5"/>
                    </a:lnTo>
                    <a:lnTo>
                      <a:pt x="36" y="0"/>
                    </a:lnTo>
                    <a:lnTo>
                      <a:pt x="0" y="0"/>
                    </a:lnTo>
                    <a:close/>
                  </a:path>
                </a:pathLst>
              </a:custGeom>
              <a:solidFill>
                <a:srgbClr val="000000"/>
              </a:solidFill>
              <a:ln w="9525">
                <a:noFill/>
                <a:round/>
                <a:headEnd/>
                <a:tailEnd/>
              </a:ln>
            </p:spPr>
            <p:txBody>
              <a:bodyPr/>
              <a:lstStyle/>
              <a:p>
                <a:endParaRPr lang="en-US"/>
              </a:p>
            </p:txBody>
          </p:sp>
          <p:sp>
            <p:nvSpPr>
              <p:cNvPr id="957" name="Rectangle 734"/>
              <p:cNvSpPr>
                <a:spLocks noChangeArrowheads="1"/>
              </p:cNvSpPr>
              <p:nvPr/>
            </p:nvSpPr>
            <p:spPr bwMode="auto">
              <a:xfrm>
                <a:off x="235" y="1826"/>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58" name="Rectangle 735"/>
              <p:cNvSpPr>
                <a:spLocks noChangeArrowheads="1"/>
              </p:cNvSpPr>
              <p:nvPr/>
            </p:nvSpPr>
            <p:spPr bwMode="auto">
              <a:xfrm>
                <a:off x="386" y="1842"/>
                <a:ext cx="15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959" name="Rectangle 736"/>
              <p:cNvSpPr>
                <a:spLocks noChangeArrowheads="1"/>
              </p:cNvSpPr>
              <p:nvPr/>
            </p:nvSpPr>
            <p:spPr bwMode="auto">
              <a:xfrm>
                <a:off x="266" y="2086"/>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0" name="Rectangle 737"/>
              <p:cNvSpPr>
                <a:spLocks noChangeArrowheads="1"/>
              </p:cNvSpPr>
              <p:nvPr/>
            </p:nvSpPr>
            <p:spPr bwMode="auto">
              <a:xfrm>
                <a:off x="250" y="206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1" name="Rectangle 738"/>
              <p:cNvSpPr>
                <a:spLocks noChangeArrowheads="1"/>
              </p:cNvSpPr>
              <p:nvPr/>
            </p:nvSpPr>
            <p:spPr bwMode="auto">
              <a:xfrm>
                <a:off x="235" y="2050"/>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2" name="Rectangle 739"/>
              <p:cNvSpPr>
                <a:spLocks noChangeArrowheads="1"/>
              </p:cNvSpPr>
              <p:nvPr/>
            </p:nvSpPr>
            <p:spPr bwMode="auto">
              <a:xfrm>
                <a:off x="349" y="2066"/>
                <a:ext cx="21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963" name="Freeform 740"/>
              <p:cNvSpPr>
                <a:spLocks/>
              </p:cNvSpPr>
              <p:nvPr/>
            </p:nvSpPr>
            <p:spPr bwMode="auto">
              <a:xfrm>
                <a:off x="798" y="2092"/>
                <a:ext cx="63" cy="72"/>
              </a:xfrm>
              <a:custGeom>
                <a:avLst/>
                <a:gdLst>
                  <a:gd name="T0" fmla="*/ 0 w 63"/>
                  <a:gd name="T1" fmla="*/ 72 h 72"/>
                  <a:gd name="T2" fmla="*/ 63 w 63"/>
                  <a:gd name="T3" fmla="*/ 36 h 72"/>
                  <a:gd name="T4" fmla="*/ 0 w 63"/>
                  <a:gd name="T5" fmla="*/ 0 h 72"/>
                  <a:gd name="T6" fmla="*/ 0 w 63"/>
                  <a:gd name="T7" fmla="*/ 72 h 72"/>
                  <a:gd name="T8" fmla="*/ 0 60000 65536"/>
                  <a:gd name="T9" fmla="*/ 0 60000 65536"/>
                  <a:gd name="T10" fmla="*/ 0 60000 65536"/>
                  <a:gd name="T11" fmla="*/ 0 60000 65536"/>
                  <a:gd name="T12" fmla="*/ 0 w 63"/>
                  <a:gd name="T13" fmla="*/ 0 h 72"/>
                  <a:gd name="T14" fmla="*/ 63 w 63"/>
                  <a:gd name="T15" fmla="*/ 72 h 72"/>
                </a:gdLst>
                <a:ahLst/>
                <a:cxnLst>
                  <a:cxn ang="T8">
                    <a:pos x="T0" y="T1"/>
                  </a:cxn>
                  <a:cxn ang="T9">
                    <a:pos x="T2" y="T3"/>
                  </a:cxn>
                  <a:cxn ang="T10">
                    <a:pos x="T4" y="T5"/>
                  </a:cxn>
                  <a:cxn ang="T11">
                    <a:pos x="T6" y="T7"/>
                  </a:cxn>
                </a:cxnLst>
                <a:rect l="T12" t="T13" r="T14" b="T15"/>
                <a:pathLst>
                  <a:path w="63" h="72">
                    <a:moveTo>
                      <a:pt x="0" y="72"/>
                    </a:moveTo>
                    <a:lnTo>
                      <a:pt x="63" y="36"/>
                    </a:lnTo>
                    <a:lnTo>
                      <a:pt x="0" y="0"/>
                    </a:lnTo>
                    <a:lnTo>
                      <a:pt x="0" y="72"/>
                    </a:lnTo>
                    <a:close/>
                  </a:path>
                </a:pathLst>
              </a:custGeom>
              <a:solidFill>
                <a:srgbClr val="000000"/>
              </a:solidFill>
              <a:ln w="9525">
                <a:noFill/>
                <a:round/>
                <a:headEnd/>
                <a:tailEnd/>
              </a:ln>
            </p:spPr>
            <p:txBody>
              <a:bodyPr/>
              <a:lstStyle/>
              <a:p>
                <a:endParaRPr lang="en-US"/>
              </a:p>
            </p:txBody>
          </p:sp>
          <p:sp>
            <p:nvSpPr>
              <p:cNvPr id="964" name="Freeform 741"/>
              <p:cNvSpPr>
                <a:spLocks/>
              </p:cNvSpPr>
              <p:nvPr/>
            </p:nvSpPr>
            <p:spPr bwMode="auto">
              <a:xfrm>
                <a:off x="803" y="2123"/>
                <a:ext cx="6" cy="10"/>
              </a:xfrm>
              <a:custGeom>
                <a:avLst/>
                <a:gdLst>
                  <a:gd name="T0" fmla="*/ 0 w 6"/>
                  <a:gd name="T1" fmla="*/ 10 h 10"/>
                  <a:gd name="T2" fmla="*/ 0 w 6"/>
                  <a:gd name="T3" fmla="*/ 10 h 10"/>
                  <a:gd name="T4" fmla="*/ 6 w 6"/>
                  <a:gd name="T5" fmla="*/ 10 h 10"/>
                  <a:gd name="T6" fmla="*/ 6 w 6"/>
                  <a:gd name="T7" fmla="*/ 5 h 10"/>
                  <a:gd name="T8" fmla="*/ 6 w 6"/>
                  <a:gd name="T9" fmla="*/ 5 h 10"/>
                  <a:gd name="T10" fmla="*/ 6 w 6"/>
                  <a:gd name="T11" fmla="*/ 0 h 10"/>
                  <a:gd name="T12" fmla="*/ 6 w 6"/>
                  <a:gd name="T13" fmla="*/ 0 h 10"/>
                  <a:gd name="T14" fmla="*/ 0 w 6"/>
                  <a:gd name="T15" fmla="*/ 0 h 10"/>
                  <a:gd name="T16" fmla="*/ 0 w 6"/>
                  <a:gd name="T17" fmla="*/ 0 h 10"/>
                  <a:gd name="T18" fmla="*/ 0 w 6"/>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0"/>
                  <a:gd name="T32" fmla="*/ 6 w 6"/>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0">
                    <a:moveTo>
                      <a:pt x="0" y="10"/>
                    </a:moveTo>
                    <a:lnTo>
                      <a:pt x="0" y="10"/>
                    </a:lnTo>
                    <a:lnTo>
                      <a:pt x="6" y="10"/>
                    </a:lnTo>
                    <a:lnTo>
                      <a:pt x="6" y="5"/>
                    </a:lnTo>
                    <a:lnTo>
                      <a:pt x="6" y="0"/>
                    </a:lnTo>
                    <a:lnTo>
                      <a:pt x="0" y="0"/>
                    </a:lnTo>
                    <a:lnTo>
                      <a:pt x="0" y="10"/>
                    </a:lnTo>
                    <a:close/>
                  </a:path>
                </a:pathLst>
              </a:custGeom>
              <a:solidFill>
                <a:srgbClr val="000000"/>
              </a:solidFill>
              <a:ln w="9525">
                <a:noFill/>
                <a:round/>
                <a:headEnd/>
                <a:tailEnd/>
              </a:ln>
            </p:spPr>
            <p:txBody>
              <a:bodyPr/>
              <a:lstStyle/>
              <a:p>
                <a:endParaRPr lang="en-US"/>
              </a:p>
            </p:txBody>
          </p:sp>
          <p:sp>
            <p:nvSpPr>
              <p:cNvPr id="965" name="Rectangle 742"/>
              <p:cNvSpPr>
                <a:spLocks noChangeArrowheads="1"/>
              </p:cNvSpPr>
              <p:nvPr/>
            </p:nvSpPr>
            <p:spPr bwMode="auto">
              <a:xfrm>
                <a:off x="746" y="2123"/>
                <a:ext cx="57"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6" name="Freeform 743"/>
              <p:cNvSpPr>
                <a:spLocks/>
              </p:cNvSpPr>
              <p:nvPr/>
            </p:nvSpPr>
            <p:spPr bwMode="auto">
              <a:xfrm>
                <a:off x="689" y="2092"/>
                <a:ext cx="67" cy="72"/>
              </a:xfrm>
              <a:custGeom>
                <a:avLst/>
                <a:gdLst>
                  <a:gd name="T0" fmla="*/ 67 w 67"/>
                  <a:gd name="T1" fmla="*/ 72 h 72"/>
                  <a:gd name="T2" fmla="*/ 0 w 67"/>
                  <a:gd name="T3" fmla="*/ 36 h 72"/>
                  <a:gd name="T4" fmla="*/ 67 w 67"/>
                  <a:gd name="T5" fmla="*/ 0 h 72"/>
                  <a:gd name="T6" fmla="*/ 67 w 67"/>
                  <a:gd name="T7" fmla="*/ 72 h 72"/>
                  <a:gd name="T8" fmla="*/ 0 60000 65536"/>
                  <a:gd name="T9" fmla="*/ 0 60000 65536"/>
                  <a:gd name="T10" fmla="*/ 0 60000 65536"/>
                  <a:gd name="T11" fmla="*/ 0 60000 65536"/>
                  <a:gd name="T12" fmla="*/ 0 w 67"/>
                  <a:gd name="T13" fmla="*/ 0 h 72"/>
                  <a:gd name="T14" fmla="*/ 67 w 67"/>
                  <a:gd name="T15" fmla="*/ 72 h 72"/>
                </a:gdLst>
                <a:ahLst/>
                <a:cxnLst>
                  <a:cxn ang="T8">
                    <a:pos x="T0" y="T1"/>
                  </a:cxn>
                  <a:cxn ang="T9">
                    <a:pos x="T2" y="T3"/>
                  </a:cxn>
                  <a:cxn ang="T10">
                    <a:pos x="T4" y="T5"/>
                  </a:cxn>
                  <a:cxn ang="T11">
                    <a:pos x="T6" y="T7"/>
                  </a:cxn>
                </a:cxnLst>
                <a:rect l="T12" t="T13" r="T14" b="T15"/>
                <a:pathLst>
                  <a:path w="67" h="72">
                    <a:moveTo>
                      <a:pt x="67" y="72"/>
                    </a:moveTo>
                    <a:lnTo>
                      <a:pt x="0" y="36"/>
                    </a:lnTo>
                    <a:lnTo>
                      <a:pt x="67" y="0"/>
                    </a:lnTo>
                    <a:lnTo>
                      <a:pt x="67" y="72"/>
                    </a:lnTo>
                    <a:close/>
                  </a:path>
                </a:pathLst>
              </a:custGeom>
              <a:solidFill>
                <a:srgbClr val="000000"/>
              </a:solidFill>
              <a:ln w="9525">
                <a:noFill/>
                <a:round/>
                <a:headEnd/>
                <a:tailEnd/>
              </a:ln>
            </p:spPr>
            <p:txBody>
              <a:bodyPr/>
              <a:lstStyle/>
              <a:p>
                <a:endParaRPr lang="en-US"/>
              </a:p>
            </p:txBody>
          </p:sp>
          <p:sp>
            <p:nvSpPr>
              <p:cNvPr id="967" name="Freeform 744"/>
              <p:cNvSpPr>
                <a:spLocks/>
              </p:cNvSpPr>
              <p:nvPr/>
            </p:nvSpPr>
            <p:spPr bwMode="auto">
              <a:xfrm>
                <a:off x="741" y="2123"/>
                <a:ext cx="5" cy="10"/>
              </a:xfrm>
              <a:custGeom>
                <a:avLst/>
                <a:gdLst>
                  <a:gd name="T0" fmla="*/ 5 w 5"/>
                  <a:gd name="T1" fmla="*/ 0 h 10"/>
                  <a:gd name="T2" fmla="*/ 5 w 5"/>
                  <a:gd name="T3" fmla="*/ 0 h 10"/>
                  <a:gd name="T4" fmla="*/ 0 w 5"/>
                  <a:gd name="T5" fmla="*/ 0 h 10"/>
                  <a:gd name="T6" fmla="*/ 0 w 5"/>
                  <a:gd name="T7" fmla="*/ 0 h 10"/>
                  <a:gd name="T8" fmla="*/ 0 w 5"/>
                  <a:gd name="T9" fmla="*/ 5 h 10"/>
                  <a:gd name="T10" fmla="*/ 0 w 5"/>
                  <a:gd name="T11" fmla="*/ 5 h 10"/>
                  <a:gd name="T12" fmla="*/ 0 w 5"/>
                  <a:gd name="T13" fmla="*/ 10 h 10"/>
                  <a:gd name="T14" fmla="*/ 5 w 5"/>
                  <a:gd name="T15" fmla="*/ 10 h 10"/>
                  <a:gd name="T16" fmla="*/ 5 w 5"/>
                  <a:gd name="T17" fmla="*/ 10 h 10"/>
                  <a:gd name="T18" fmla="*/ 5 w 5"/>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5" y="0"/>
                    </a:moveTo>
                    <a:lnTo>
                      <a:pt x="5" y="0"/>
                    </a:lnTo>
                    <a:lnTo>
                      <a:pt x="0" y="0"/>
                    </a:lnTo>
                    <a:lnTo>
                      <a:pt x="0" y="5"/>
                    </a:lnTo>
                    <a:lnTo>
                      <a:pt x="0" y="10"/>
                    </a:lnTo>
                    <a:lnTo>
                      <a:pt x="5" y="10"/>
                    </a:lnTo>
                    <a:lnTo>
                      <a:pt x="5" y="0"/>
                    </a:lnTo>
                    <a:close/>
                  </a:path>
                </a:pathLst>
              </a:custGeom>
              <a:solidFill>
                <a:srgbClr val="000000"/>
              </a:solidFill>
              <a:ln w="9525">
                <a:noFill/>
                <a:round/>
                <a:headEnd/>
                <a:tailEnd/>
              </a:ln>
            </p:spPr>
            <p:txBody>
              <a:bodyPr/>
              <a:lstStyle/>
              <a:p>
                <a:endParaRPr lang="en-US"/>
              </a:p>
            </p:txBody>
          </p:sp>
          <p:sp>
            <p:nvSpPr>
              <p:cNvPr id="968" name="Rectangle 746"/>
              <p:cNvSpPr>
                <a:spLocks noChangeArrowheads="1"/>
              </p:cNvSpPr>
              <p:nvPr/>
            </p:nvSpPr>
            <p:spPr bwMode="auto">
              <a:xfrm>
                <a:off x="699" y="2185"/>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969" name="Freeform 747"/>
              <p:cNvSpPr>
                <a:spLocks/>
              </p:cNvSpPr>
              <p:nvPr/>
            </p:nvSpPr>
            <p:spPr bwMode="auto">
              <a:xfrm>
                <a:off x="2634" y="2118"/>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970" name="Freeform 748"/>
              <p:cNvSpPr>
                <a:spLocks/>
              </p:cNvSpPr>
              <p:nvPr/>
            </p:nvSpPr>
            <p:spPr bwMode="auto">
              <a:xfrm>
                <a:off x="2640" y="2144"/>
                <a:ext cx="5" cy="15"/>
              </a:xfrm>
              <a:custGeom>
                <a:avLst/>
                <a:gdLst>
                  <a:gd name="T0" fmla="*/ 0 w 5"/>
                  <a:gd name="T1" fmla="*/ 15 h 15"/>
                  <a:gd name="T2" fmla="*/ 5 w 5"/>
                  <a:gd name="T3" fmla="*/ 15 h 15"/>
                  <a:gd name="T4" fmla="*/ 5 w 5"/>
                  <a:gd name="T5" fmla="*/ 15 h 15"/>
                  <a:gd name="T6" fmla="*/ 5 w 5"/>
                  <a:gd name="T7" fmla="*/ 10 h 15"/>
                  <a:gd name="T8" fmla="*/ 5 w 5"/>
                  <a:gd name="T9" fmla="*/ 10 h 15"/>
                  <a:gd name="T10" fmla="*/ 5 w 5"/>
                  <a:gd name="T11" fmla="*/ 5 h 15"/>
                  <a:gd name="T12" fmla="*/ 5 w 5"/>
                  <a:gd name="T13" fmla="*/ 5 h 15"/>
                  <a:gd name="T14" fmla="*/ 5 w 5"/>
                  <a:gd name="T15" fmla="*/ 0 h 15"/>
                  <a:gd name="T16" fmla="*/ 0 w 5"/>
                  <a:gd name="T17" fmla="*/ 0 h 15"/>
                  <a:gd name="T18" fmla="*/ 0 w 5"/>
                  <a:gd name="T19" fmla="*/ 15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5"/>
                  <a:gd name="T32" fmla="*/ 5 w 5"/>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5">
                    <a:moveTo>
                      <a:pt x="0" y="15"/>
                    </a:moveTo>
                    <a:lnTo>
                      <a:pt x="5" y="15"/>
                    </a:lnTo>
                    <a:lnTo>
                      <a:pt x="5" y="10"/>
                    </a:lnTo>
                    <a:lnTo>
                      <a:pt x="5" y="5"/>
                    </a:lnTo>
                    <a:lnTo>
                      <a:pt x="5" y="0"/>
                    </a:lnTo>
                    <a:lnTo>
                      <a:pt x="0" y="0"/>
                    </a:lnTo>
                    <a:lnTo>
                      <a:pt x="0" y="15"/>
                    </a:lnTo>
                    <a:close/>
                  </a:path>
                </a:pathLst>
              </a:custGeom>
              <a:solidFill>
                <a:srgbClr val="000000"/>
              </a:solidFill>
              <a:ln w="9525">
                <a:noFill/>
                <a:round/>
                <a:headEnd/>
                <a:tailEnd/>
              </a:ln>
            </p:spPr>
            <p:txBody>
              <a:bodyPr/>
              <a:lstStyle/>
              <a:p>
                <a:endParaRPr lang="en-US"/>
              </a:p>
            </p:txBody>
          </p:sp>
          <p:sp>
            <p:nvSpPr>
              <p:cNvPr id="971" name="Rectangle 749"/>
              <p:cNvSpPr>
                <a:spLocks noChangeArrowheads="1"/>
              </p:cNvSpPr>
              <p:nvPr/>
            </p:nvSpPr>
            <p:spPr bwMode="auto">
              <a:xfrm>
                <a:off x="2488" y="2144"/>
                <a:ext cx="152" cy="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72" name="Freeform 750"/>
              <p:cNvSpPr>
                <a:spLocks/>
              </p:cNvSpPr>
              <p:nvPr/>
            </p:nvSpPr>
            <p:spPr bwMode="auto">
              <a:xfrm>
                <a:off x="2426" y="2118"/>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973" name="Freeform 751"/>
              <p:cNvSpPr>
                <a:spLocks/>
              </p:cNvSpPr>
              <p:nvPr/>
            </p:nvSpPr>
            <p:spPr bwMode="auto">
              <a:xfrm>
                <a:off x="2478" y="2144"/>
                <a:ext cx="10" cy="15"/>
              </a:xfrm>
              <a:custGeom>
                <a:avLst/>
                <a:gdLst>
                  <a:gd name="T0" fmla="*/ 10 w 10"/>
                  <a:gd name="T1" fmla="*/ 0 h 15"/>
                  <a:gd name="T2" fmla="*/ 5 w 10"/>
                  <a:gd name="T3" fmla="*/ 0 h 15"/>
                  <a:gd name="T4" fmla="*/ 5 w 10"/>
                  <a:gd name="T5" fmla="*/ 5 h 15"/>
                  <a:gd name="T6" fmla="*/ 5 w 10"/>
                  <a:gd name="T7" fmla="*/ 5 h 15"/>
                  <a:gd name="T8" fmla="*/ 0 w 10"/>
                  <a:gd name="T9" fmla="*/ 10 h 15"/>
                  <a:gd name="T10" fmla="*/ 5 w 10"/>
                  <a:gd name="T11" fmla="*/ 10 h 15"/>
                  <a:gd name="T12" fmla="*/ 5 w 10"/>
                  <a:gd name="T13" fmla="*/ 15 h 15"/>
                  <a:gd name="T14" fmla="*/ 5 w 10"/>
                  <a:gd name="T15" fmla="*/ 15 h 15"/>
                  <a:gd name="T16" fmla="*/ 10 w 10"/>
                  <a:gd name="T17" fmla="*/ 15 h 15"/>
                  <a:gd name="T18" fmla="*/ 10 w 1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5"/>
                  <a:gd name="T32" fmla="*/ 10 w 1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5">
                    <a:moveTo>
                      <a:pt x="10" y="0"/>
                    </a:moveTo>
                    <a:lnTo>
                      <a:pt x="5" y="0"/>
                    </a:lnTo>
                    <a:lnTo>
                      <a:pt x="5" y="5"/>
                    </a:lnTo>
                    <a:lnTo>
                      <a:pt x="0" y="10"/>
                    </a:lnTo>
                    <a:lnTo>
                      <a:pt x="5" y="10"/>
                    </a:lnTo>
                    <a:lnTo>
                      <a:pt x="5" y="15"/>
                    </a:lnTo>
                    <a:lnTo>
                      <a:pt x="10" y="15"/>
                    </a:lnTo>
                    <a:lnTo>
                      <a:pt x="10" y="0"/>
                    </a:lnTo>
                    <a:close/>
                  </a:path>
                </a:pathLst>
              </a:custGeom>
              <a:solidFill>
                <a:srgbClr val="000000"/>
              </a:solidFill>
              <a:ln w="9525">
                <a:noFill/>
                <a:round/>
                <a:headEnd/>
                <a:tailEnd/>
              </a:ln>
            </p:spPr>
            <p:txBody>
              <a:bodyPr/>
              <a:lstStyle/>
              <a:p>
                <a:endParaRPr lang="en-US"/>
              </a:p>
            </p:txBody>
          </p:sp>
          <p:sp>
            <p:nvSpPr>
              <p:cNvPr id="974" name="Freeform 752"/>
              <p:cNvSpPr>
                <a:spLocks/>
              </p:cNvSpPr>
              <p:nvPr/>
            </p:nvSpPr>
            <p:spPr bwMode="auto">
              <a:xfrm>
                <a:off x="2379" y="2586"/>
                <a:ext cx="68" cy="73"/>
              </a:xfrm>
              <a:custGeom>
                <a:avLst/>
                <a:gdLst>
                  <a:gd name="T0" fmla="*/ 0 w 68"/>
                  <a:gd name="T1" fmla="*/ 73 h 73"/>
                  <a:gd name="T2" fmla="*/ 68 w 68"/>
                  <a:gd name="T3" fmla="*/ 37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7"/>
                    </a:lnTo>
                    <a:lnTo>
                      <a:pt x="0" y="0"/>
                    </a:lnTo>
                    <a:lnTo>
                      <a:pt x="0" y="73"/>
                    </a:lnTo>
                    <a:close/>
                  </a:path>
                </a:pathLst>
              </a:custGeom>
              <a:solidFill>
                <a:srgbClr val="000000"/>
              </a:solidFill>
              <a:ln w="9525">
                <a:noFill/>
                <a:round/>
                <a:headEnd/>
                <a:tailEnd/>
              </a:ln>
            </p:spPr>
            <p:txBody>
              <a:bodyPr/>
              <a:lstStyle/>
              <a:p>
                <a:endParaRPr lang="en-US"/>
              </a:p>
            </p:txBody>
          </p:sp>
          <p:sp>
            <p:nvSpPr>
              <p:cNvPr id="975" name="Freeform 753"/>
              <p:cNvSpPr>
                <a:spLocks/>
              </p:cNvSpPr>
              <p:nvPr/>
            </p:nvSpPr>
            <p:spPr bwMode="auto">
              <a:xfrm>
                <a:off x="2384" y="2618"/>
                <a:ext cx="10" cy="10"/>
              </a:xfrm>
              <a:custGeom>
                <a:avLst/>
                <a:gdLst>
                  <a:gd name="T0" fmla="*/ 0 w 10"/>
                  <a:gd name="T1" fmla="*/ 10 h 10"/>
                  <a:gd name="T2" fmla="*/ 5 w 10"/>
                  <a:gd name="T3" fmla="*/ 10 h 10"/>
                  <a:gd name="T4" fmla="*/ 5 w 10"/>
                  <a:gd name="T5" fmla="*/ 10 h 10"/>
                  <a:gd name="T6" fmla="*/ 5 w 10"/>
                  <a:gd name="T7" fmla="*/ 5 h 10"/>
                  <a:gd name="T8" fmla="*/ 10 w 10"/>
                  <a:gd name="T9" fmla="*/ 5 h 10"/>
                  <a:gd name="T10" fmla="*/ 5 w 10"/>
                  <a:gd name="T11" fmla="*/ 0 h 10"/>
                  <a:gd name="T12" fmla="*/ 5 w 10"/>
                  <a:gd name="T13" fmla="*/ 0 h 10"/>
                  <a:gd name="T14" fmla="*/ 5 w 10"/>
                  <a:gd name="T15" fmla="*/ 0 h 10"/>
                  <a:gd name="T16" fmla="*/ 0 w 10"/>
                  <a:gd name="T17" fmla="*/ 0 h 10"/>
                  <a:gd name="T18" fmla="*/ 0 w 10"/>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0"/>
                  <a:gd name="T32" fmla="*/ 10 w 10"/>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0">
                    <a:moveTo>
                      <a:pt x="0" y="10"/>
                    </a:moveTo>
                    <a:lnTo>
                      <a:pt x="5" y="10"/>
                    </a:lnTo>
                    <a:lnTo>
                      <a:pt x="5" y="5"/>
                    </a:lnTo>
                    <a:lnTo>
                      <a:pt x="10"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976" name="Rectangle 754"/>
              <p:cNvSpPr>
                <a:spLocks noChangeArrowheads="1"/>
              </p:cNvSpPr>
              <p:nvPr/>
            </p:nvSpPr>
            <p:spPr bwMode="auto">
              <a:xfrm>
                <a:off x="2175" y="2618"/>
                <a:ext cx="209"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77" name="Freeform 755"/>
              <p:cNvSpPr>
                <a:spLocks/>
              </p:cNvSpPr>
              <p:nvPr/>
            </p:nvSpPr>
            <p:spPr bwMode="auto">
              <a:xfrm>
                <a:off x="2170" y="2618"/>
                <a:ext cx="5" cy="10"/>
              </a:xfrm>
              <a:custGeom>
                <a:avLst/>
                <a:gdLst>
                  <a:gd name="T0" fmla="*/ 5 w 5"/>
                  <a:gd name="T1" fmla="*/ 0 h 10"/>
                  <a:gd name="T2" fmla="*/ 5 w 5"/>
                  <a:gd name="T3" fmla="*/ 0 h 10"/>
                  <a:gd name="T4" fmla="*/ 0 w 5"/>
                  <a:gd name="T5" fmla="*/ 0 h 10"/>
                  <a:gd name="T6" fmla="*/ 0 w 5"/>
                  <a:gd name="T7" fmla="*/ 0 h 10"/>
                  <a:gd name="T8" fmla="*/ 0 w 5"/>
                  <a:gd name="T9" fmla="*/ 5 h 10"/>
                  <a:gd name="T10" fmla="*/ 0 w 5"/>
                  <a:gd name="T11" fmla="*/ 5 h 10"/>
                  <a:gd name="T12" fmla="*/ 0 w 5"/>
                  <a:gd name="T13" fmla="*/ 10 h 10"/>
                  <a:gd name="T14" fmla="*/ 5 w 5"/>
                  <a:gd name="T15" fmla="*/ 10 h 10"/>
                  <a:gd name="T16" fmla="*/ 5 w 5"/>
                  <a:gd name="T17" fmla="*/ 10 h 10"/>
                  <a:gd name="T18" fmla="*/ 5 w 5"/>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5" y="0"/>
                    </a:moveTo>
                    <a:lnTo>
                      <a:pt x="5" y="0"/>
                    </a:lnTo>
                    <a:lnTo>
                      <a:pt x="0" y="0"/>
                    </a:lnTo>
                    <a:lnTo>
                      <a:pt x="0" y="5"/>
                    </a:lnTo>
                    <a:lnTo>
                      <a:pt x="0" y="10"/>
                    </a:lnTo>
                    <a:lnTo>
                      <a:pt x="5" y="10"/>
                    </a:lnTo>
                    <a:lnTo>
                      <a:pt x="5" y="0"/>
                    </a:lnTo>
                    <a:close/>
                  </a:path>
                </a:pathLst>
              </a:custGeom>
              <a:solidFill>
                <a:srgbClr val="000000"/>
              </a:solidFill>
              <a:ln w="9525">
                <a:noFill/>
                <a:round/>
                <a:headEnd/>
                <a:tailEnd/>
              </a:ln>
            </p:spPr>
            <p:txBody>
              <a:bodyPr/>
              <a:lstStyle/>
              <a:p>
                <a:endParaRPr lang="en-US"/>
              </a:p>
            </p:txBody>
          </p:sp>
          <p:sp>
            <p:nvSpPr>
              <p:cNvPr id="978" name="Freeform 756"/>
              <p:cNvSpPr>
                <a:spLocks/>
              </p:cNvSpPr>
              <p:nvPr/>
            </p:nvSpPr>
            <p:spPr bwMode="auto">
              <a:xfrm>
                <a:off x="2139" y="2461"/>
                <a:ext cx="73" cy="68"/>
              </a:xfrm>
              <a:custGeom>
                <a:avLst/>
                <a:gdLst>
                  <a:gd name="T0" fmla="*/ 73 w 73"/>
                  <a:gd name="T1" fmla="*/ 68 h 68"/>
                  <a:gd name="T2" fmla="*/ 36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6" y="0"/>
                    </a:lnTo>
                    <a:lnTo>
                      <a:pt x="0" y="68"/>
                    </a:lnTo>
                    <a:lnTo>
                      <a:pt x="73" y="68"/>
                    </a:lnTo>
                    <a:close/>
                  </a:path>
                </a:pathLst>
              </a:custGeom>
              <a:solidFill>
                <a:srgbClr val="000000"/>
              </a:solidFill>
              <a:ln w="9525">
                <a:noFill/>
                <a:round/>
                <a:headEnd/>
                <a:tailEnd/>
              </a:ln>
            </p:spPr>
            <p:txBody>
              <a:bodyPr/>
              <a:lstStyle/>
              <a:p>
                <a:endParaRPr lang="en-US"/>
              </a:p>
            </p:txBody>
          </p:sp>
          <p:sp>
            <p:nvSpPr>
              <p:cNvPr id="979" name="Freeform 757"/>
              <p:cNvSpPr>
                <a:spLocks/>
              </p:cNvSpPr>
              <p:nvPr/>
            </p:nvSpPr>
            <p:spPr bwMode="auto">
              <a:xfrm>
                <a:off x="2165" y="2513"/>
                <a:ext cx="16" cy="6"/>
              </a:xfrm>
              <a:custGeom>
                <a:avLst/>
                <a:gdLst>
                  <a:gd name="T0" fmla="*/ 16 w 16"/>
                  <a:gd name="T1" fmla="*/ 6 h 6"/>
                  <a:gd name="T2" fmla="*/ 16 w 16"/>
                  <a:gd name="T3" fmla="*/ 6 h 6"/>
                  <a:gd name="T4" fmla="*/ 16 w 16"/>
                  <a:gd name="T5" fmla="*/ 6 h 6"/>
                  <a:gd name="T6" fmla="*/ 10 w 16"/>
                  <a:gd name="T7" fmla="*/ 0 h 6"/>
                  <a:gd name="T8" fmla="*/ 10 w 16"/>
                  <a:gd name="T9" fmla="*/ 0 h 6"/>
                  <a:gd name="T10" fmla="*/ 5 w 16"/>
                  <a:gd name="T11" fmla="*/ 0 h 6"/>
                  <a:gd name="T12" fmla="*/ 5 w 16"/>
                  <a:gd name="T13" fmla="*/ 6 h 6"/>
                  <a:gd name="T14" fmla="*/ 5 w 16"/>
                  <a:gd name="T15" fmla="*/ 6 h 6"/>
                  <a:gd name="T16" fmla="*/ 0 w 16"/>
                  <a:gd name="T17" fmla="*/ 6 h 6"/>
                  <a:gd name="T18" fmla="*/ 16 w 16"/>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6"/>
                  <a:gd name="T32" fmla="*/ 16 w 1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6">
                    <a:moveTo>
                      <a:pt x="16" y="6"/>
                    </a:moveTo>
                    <a:lnTo>
                      <a:pt x="16" y="6"/>
                    </a:lnTo>
                    <a:lnTo>
                      <a:pt x="10" y="0"/>
                    </a:lnTo>
                    <a:lnTo>
                      <a:pt x="5" y="0"/>
                    </a:lnTo>
                    <a:lnTo>
                      <a:pt x="5" y="6"/>
                    </a:lnTo>
                    <a:lnTo>
                      <a:pt x="0" y="6"/>
                    </a:lnTo>
                    <a:lnTo>
                      <a:pt x="16" y="6"/>
                    </a:lnTo>
                    <a:close/>
                  </a:path>
                </a:pathLst>
              </a:custGeom>
              <a:solidFill>
                <a:srgbClr val="000000"/>
              </a:solidFill>
              <a:ln w="9525">
                <a:noFill/>
                <a:round/>
                <a:headEnd/>
                <a:tailEnd/>
              </a:ln>
            </p:spPr>
            <p:txBody>
              <a:bodyPr/>
              <a:lstStyle/>
              <a:p>
                <a:endParaRPr lang="en-US"/>
              </a:p>
            </p:txBody>
          </p:sp>
          <p:sp>
            <p:nvSpPr>
              <p:cNvPr id="980" name="Rectangle 758"/>
              <p:cNvSpPr>
                <a:spLocks noChangeArrowheads="1"/>
              </p:cNvSpPr>
              <p:nvPr/>
            </p:nvSpPr>
            <p:spPr bwMode="auto">
              <a:xfrm>
                <a:off x="2165" y="2519"/>
                <a:ext cx="16" cy="104"/>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81" name="Freeform 759"/>
              <p:cNvSpPr>
                <a:spLocks/>
              </p:cNvSpPr>
              <p:nvPr/>
            </p:nvSpPr>
            <p:spPr bwMode="auto">
              <a:xfrm>
                <a:off x="2165" y="2623"/>
                <a:ext cx="16" cy="5"/>
              </a:xfrm>
              <a:custGeom>
                <a:avLst/>
                <a:gdLst>
                  <a:gd name="T0" fmla="*/ 0 w 16"/>
                  <a:gd name="T1" fmla="*/ 0 h 5"/>
                  <a:gd name="T2" fmla="*/ 5 w 16"/>
                  <a:gd name="T3" fmla="*/ 0 h 5"/>
                  <a:gd name="T4" fmla="*/ 5 w 16"/>
                  <a:gd name="T5" fmla="*/ 5 h 5"/>
                  <a:gd name="T6" fmla="*/ 5 w 16"/>
                  <a:gd name="T7" fmla="*/ 5 h 5"/>
                  <a:gd name="T8" fmla="*/ 10 w 16"/>
                  <a:gd name="T9" fmla="*/ 5 h 5"/>
                  <a:gd name="T10" fmla="*/ 10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0"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982" name="Line 760"/>
              <p:cNvSpPr>
                <a:spLocks noChangeShapeType="1"/>
              </p:cNvSpPr>
              <p:nvPr/>
            </p:nvSpPr>
            <p:spPr bwMode="auto">
              <a:xfrm>
                <a:off x="2829" y="2237"/>
                <a:ext cx="1" cy="266"/>
              </a:xfrm>
              <a:prstGeom prst="line">
                <a:avLst/>
              </a:prstGeom>
              <a:noFill/>
              <a:ln w="0">
                <a:solidFill>
                  <a:srgbClr val="000000"/>
                </a:solidFill>
                <a:round/>
                <a:headEnd/>
                <a:tailEnd/>
              </a:ln>
            </p:spPr>
            <p:txBody>
              <a:bodyPr/>
              <a:lstStyle/>
              <a:p>
                <a:endParaRPr lang="en-US"/>
              </a:p>
            </p:txBody>
          </p:sp>
          <p:sp>
            <p:nvSpPr>
              <p:cNvPr id="983" name="Freeform 761"/>
              <p:cNvSpPr>
                <a:spLocks/>
              </p:cNvSpPr>
              <p:nvPr/>
            </p:nvSpPr>
            <p:spPr bwMode="auto">
              <a:xfrm>
                <a:off x="2812" y="2237"/>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984" name="Freeform 762"/>
              <p:cNvSpPr>
                <a:spLocks/>
              </p:cNvSpPr>
              <p:nvPr/>
            </p:nvSpPr>
            <p:spPr bwMode="auto">
              <a:xfrm>
                <a:off x="2812" y="24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985" name="Line 763"/>
              <p:cNvSpPr>
                <a:spLocks noChangeShapeType="1"/>
              </p:cNvSpPr>
              <p:nvPr/>
            </p:nvSpPr>
            <p:spPr bwMode="auto">
              <a:xfrm flipH="1">
                <a:off x="657" y="1498"/>
                <a:ext cx="204" cy="1"/>
              </a:xfrm>
              <a:prstGeom prst="line">
                <a:avLst/>
              </a:prstGeom>
              <a:noFill/>
              <a:ln w="0">
                <a:solidFill>
                  <a:srgbClr val="000000"/>
                </a:solidFill>
                <a:round/>
                <a:headEnd/>
                <a:tailEnd/>
              </a:ln>
            </p:spPr>
            <p:txBody>
              <a:bodyPr/>
              <a:lstStyle/>
              <a:p>
                <a:endParaRPr lang="en-US"/>
              </a:p>
            </p:txBody>
          </p:sp>
          <p:sp>
            <p:nvSpPr>
              <p:cNvPr id="986" name="Freeform 764"/>
              <p:cNvSpPr>
                <a:spLocks/>
              </p:cNvSpPr>
              <p:nvPr/>
            </p:nvSpPr>
            <p:spPr bwMode="auto">
              <a:xfrm>
                <a:off x="819" y="1477"/>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987" name="Freeform 765"/>
              <p:cNvSpPr>
                <a:spLocks/>
              </p:cNvSpPr>
              <p:nvPr/>
            </p:nvSpPr>
            <p:spPr bwMode="auto">
              <a:xfrm>
                <a:off x="657" y="1477"/>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988" name="Rectangle 766"/>
              <p:cNvSpPr>
                <a:spLocks noChangeArrowheads="1"/>
              </p:cNvSpPr>
              <p:nvPr/>
            </p:nvSpPr>
            <p:spPr bwMode="auto">
              <a:xfrm>
                <a:off x="94" y="2326"/>
                <a:ext cx="506" cy="1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89" name="Rectangle 767"/>
              <p:cNvSpPr>
                <a:spLocks noChangeArrowheads="1"/>
              </p:cNvSpPr>
              <p:nvPr/>
            </p:nvSpPr>
            <p:spPr bwMode="auto">
              <a:xfrm>
                <a:off x="188" y="2341"/>
                <a:ext cx="418" cy="104"/>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HyperLink</a:t>
                </a:r>
                <a:endParaRPr lang="en-US" sz="1800">
                  <a:solidFill>
                    <a:srgbClr val="000000"/>
                  </a:solidFill>
                </a:endParaRPr>
              </a:p>
            </p:txBody>
          </p:sp>
          <p:sp>
            <p:nvSpPr>
              <p:cNvPr id="990" name="Line 768"/>
              <p:cNvSpPr>
                <a:spLocks noChangeShapeType="1"/>
              </p:cNvSpPr>
              <p:nvPr/>
            </p:nvSpPr>
            <p:spPr bwMode="auto">
              <a:xfrm flipH="1">
                <a:off x="10" y="2284"/>
                <a:ext cx="110" cy="104"/>
              </a:xfrm>
              <a:prstGeom prst="line">
                <a:avLst/>
              </a:prstGeom>
              <a:noFill/>
              <a:ln w="5" cap="rnd">
                <a:solidFill>
                  <a:srgbClr val="24211D"/>
                </a:solidFill>
                <a:round/>
                <a:headEnd/>
                <a:tailEnd/>
              </a:ln>
            </p:spPr>
            <p:txBody>
              <a:bodyPr/>
              <a:lstStyle/>
              <a:p>
                <a:endParaRPr lang="en-US"/>
              </a:p>
            </p:txBody>
          </p:sp>
          <p:sp>
            <p:nvSpPr>
              <p:cNvPr id="991" name="Line 769"/>
              <p:cNvSpPr>
                <a:spLocks noChangeShapeType="1"/>
              </p:cNvSpPr>
              <p:nvPr/>
            </p:nvSpPr>
            <p:spPr bwMode="auto">
              <a:xfrm flipH="1" flipV="1">
                <a:off x="10" y="2388"/>
                <a:ext cx="110" cy="99"/>
              </a:xfrm>
              <a:prstGeom prst="line">
                <a:avLst/>
              </a:prstGeom>
              <a:noFill/>
              <a:ln w="5" cap="rnd">
                <a:solidFill>
                  <a:srgbClr val="24211D"/>
                </a:solidFill>
                <a:round/>
                <a:headEnd/>
                <a:tailEnd/>
              </a:ln>
            </p:spPr>
            <p:txBody>
              <a:bodyPr/>
              <a:lstStyle/>
              <a:p>
                <a:endParaRPr lang="en-US"/>
              </a:p>
            </p:txBody>
          </p:sp>
          <p:sp>
            <p:nvSpPr>
              <p:cNvPr id="992" name="Line 770"/>
              <p:cNvSpPr>
                <a:spLocks noChangeShapeType="1"/>
              </p:cNvSpPr>
              <p:nvPr/>
            </p:nvSpPr>
            <p:spPr bwMode="auto">
              <a:xfrm flipV="1">
                <a:off x="120" y="2289"/>
                <a:ext cx="1" cy="37"/>
              </a:xfrm>
              <a:prstGeom prst="line">
                <a:avLst/>
              </a:prstGeom>
              <a:noFill/>
              <a:ln w="5" cap="rnd">
                <a:solidFill>
                  <a:srgbClr val="24211D"/>
                </a:solidFill>
                <a:round/>
                <a:headEnd/>
                <a:tailEnd/>
              </a:ln>
            </p:spPr>
            <p:txBody>
              <a:bodyPr/>
              <a:lstStyle/>
              <a:p>
                <a:endParaRPr lang="en-US"/>
              </a:p>
            </p:txBody>
          </p:sp>
          <p:sp>
            <p:nvSpPr>
              <p:cNvPr id="993" name="Line 771"/>
              <p:cNvSpPr>
                <a:spLocks noChangeShapeType="1"/>
              </p:cNvSpPr>
              <p:nvPr/>
            </p:nvSpPr>
            <p:spPr bwMode="auto">
              <a:xfrm flipV="1">
                <a:off x="120" y="2451"/>
                <a:ext cx="1" cy="36"/>
              </a:xfrm>
              <a:prstGeom prst="line">
                <a:avLst/>
              </a:prstGeom>
              <a:noFill/>
              <a:ln w="5" cap="rnd">
                <a:solidFill>
                  <a:srgbClr val="24211D"/>
                </a:solidFill>
                <a:round/>
                <a:headEnd/>
                <a:tailEnd/>
              </a:ln>
            </p:spPr>
            <p:txBody>
              <a:bodyPr/>
              <a:lstStyle/>
              <a:p>
                <a:endParaRPr lang="en-US"/>
              </a:p>
            </p:txBody>
          </p:sp>
          <p:sp>
            <p:nvSpPr>
              <p:cNvPr id="994" name="Rectangle 772"/>
              <p:cNvSpPr>
                <a:spLocks noChangeArrowheads="1"/>
              </p:cNvSpPr>
              <p:nvPr/>
            </p:nvSpPr>
            <p:spPr bwMode="auto">
              <a:xfrm>
                <a:off x="600" y="2326"/>
                <a:ext cx="1815" cy="1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95" name="Line 773"/>
              <p:cNvSpPr>
                <a:spLocks noChangeShapeType="1"/>
              </p:cNvSpPr>
              <p:nvPr/>
            </p:nvSpPr>
            <p:spPr bwMode="auto">
              <a:xfrm flipH="1">
                <a:off x="1012" y="2326"/>
                <a:ext cx="1283" cy="1"/>
              </a:xfrm>
              <a:prstGeom prst="line">
                <a:avLst/>
              </a:prstGeom>
              <a:noFill/>
              <a:ln w="5" cap="rnd">
                <a:solidFill>
                  <a:srgbClr val="24211D"/>
                </a:solidFill>
                <a:round/>
                <a:headEnd/>
                <a:tailEnd/>
              </a:ln>
            </p:spPr>
            <p:txBody>
              <a:bodyPr/>
              <a:lstStyle/>
              <a:p>
                <a:endParaRPr lang="en-US"/>
              </a:p>
            </p:txBody>
          </p:sp>
          <p:sp>
            <p:nvSpPr>
              <p:cNvPr id="996" name="Rectangle 774"/>
              <p:cNvSpPr>
                <a:spLocks noChangeArrowheads="1"/>
              </p:cNvSpPr>
              <p:nvPr/>
            </p:nvSpPr>
            <p:spPr bwMode="auto">
              <a:xfrm>
                <a:off x="2295" y="810"/>
                <a:ext cx="120" cy="152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97" name="Rectangle 775"/>
              <p:cNvSpPr>
                <a:spLocks noChangeArrowheads="1"/>
              </p:cNvSpPr>
              <p:nvPr/>
            </p:nvSpPr>
            <p:spPr bwMode="auto">
              <a:xfrm>
                <a:off x="2295" y="816"/>
                <a:ext cx="120" cy="15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98" name="Line 776"/>
              <p:cNvSpPr>
                <a:spLocks noChangeShapeType="1"/>
              </p:cNvSpPr>
              <p:nvPr/>
            </p:nvSpPr>
            <p:spPr bwMode="auto">
              <a:xfrm>
                <a:off x="2415" y="816"/>
                <a:ext cx="1" cy="1635"/>
              </a:xfrm>
              <a:prstGeom prst="line">
                <a:avLst/>
              </a:prstGeom>
              <a:noFill/>
              <a:ln w="5" cap="rnd">
                <a:solidFill>
                  <a:srgbClr val="24211D"/>
                </a:solidFill>
                <a:round/>
                <a:headEnd/>
                <a:tailEnd/>
              </a:ln>
            </p:spPr>
            <p:txBody>
              <a:bodyPr/>
              <a:lstStyle/>
              <a:p>
                <a:endParaRPr lang="en-US"/>
              </a:p>
            </p:txBody>
          </p:sp>
          <p:sp>
            <p:nvSpPr>
              <p:cNvPr id="999" name="Line 777"/>
              <p:cNvSpPr>
                <a:spLocks noChangeShapeType="1"/>
              </p:cNvSpPr>
              <p:nvPr/>
            </p:nvSpPr>
            <p:spPr bwMode="auto">
              <a:xfrm>
                <a:off x="2290" y="816"/>
                <a:ext cx="1" cy="1510"/>
              </a:xfrm>
              <a:prstGeom prst="line">
                <a:avLst/>
              </a:prstGeom>
              <a:noFill/>
              <a:ln w="5" cap="rnd">
                <a:solidFill>
                  <a:srgbClr val="24211D"/>
                </a:solidFill>
                <a:round/>
                <a:headEnd/>
                <a:tailEnd/>
              </a:ln>
            </p:spPr>
            <p:txBody>
              <a:bodyPr/>
              <a:lstStyle/>
              <a:p>
                <a:endParaRPr lang="en-US"/>
              </a:p>
            </p:txBody>
          </p:sp>
          <p:sp>
            <p:nvSpPr>
              <p:cNvPr id="1000" name="Line 778"/>
              <p:cNvSpPr>
                <a:spLocks noChangeShapeType="1"/>
              </p:cNvSpPr>
              <p:nvPr/>
            </p:nvSpPr>
            <p:spPr bwMode="auto">
              <a:xfrm>
                <a:off x="2295" y="810"/>
                <a:ext cx="125" cy="1"/>
              </a:xfrm>
              <a:prstGeom prst="line">
                <a:avLst/>
              </a:prstGeom>
              <a:noFill/>
              <a:ln w="5" cap="rnd">
                <a:solidFill>
                  <a:srgbClr val="24211D"/>
                </a:solidFill>
                <a:round/>
                <a:headEnd/>
                <a:tailEnd/>
              </a:ln>
            </p:spPr>
            <p:txBody>
              <a:bodyPr/>
              <a:lstStyle/>
              <a:p>
                <a:endParaRPr lang="en-US"/>
              </a:p>
            </p:txBody>
          </p:sp>
          <p:sp>
            <p:nvSpPr>
              <p:cNvPr id="1001" name="Rectangle 779"/>
              <p:cNvSpPr>
                <a:spLocks noChangeArrowheads="1"/>
              </p:cNvSpPr>
              <p:nvPr/>
            </p:nvSpPr>
            <p:spPr bwMode="auto">
              <a:xfrm>
                <a:off x="887" y="935"/>
                <a:ext cx="120" cy="140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02" name="Line 780"/>
              <p:cNvSpPr>
                <a:spLocks noChangeShapeType="1"/>
              </p:cNvSpPr>
              <p:nvPr/>
            </p:nvSpPr>
            <p:spPr bwMode="auto">
              <a:xfrm>
                <a:off x="1007" y="935"/>
                <a:ext cx="1" cy="1391"/>
              </a:xfrm>
              <a:prstGeom prst="line">
                <a:avLst/>
              </a:prstGeom>
              <a:noFill/>
              <a:ln w="5" cap="rnd">
                <a:solidFill>
                  <a:srgbClr val="24211D"/>
                </a:solidFill>
                <a:round/>
                <a:headEnd/>
                <a:tailEnd/>
              </a:ln>
            </p:spPr>
            <p:txBody>
              <a:bodyPr/>
              <a:lstStyle/>
              <a:p>
                <a:endParaRPr lang="en-US"/>
              </a:p>
            </p:txBody>
          </p:sp>
          <p:sp>
            <p:nvSpPr>
              <p:cNvPr id="1003" name="Line 781"/>
              <p:cNvSpPr>
                <a:spLocks noChangeShapeType="1"/>
              </p:cNvSpPr>
              <p:nvPr/>
            </p:nvSpPr>
            <p:spPr bwMode="auto">
              <a:xfrm>
                <a:off x="882" y="935"/>
                <a:ext cx="1" cy="1391"/>
              </a:xfrm>
              <a:prstGeom prst="line">
                <a:avLst/>
              </a:prstGeom>
              <a:noFill/>
              <a:ln w="5" cap="rnd">
                <a:solidFill>
                  <a:srgbClr val="24211D"/>
                </a:solidFill>
                <a:round/>
                <a:headEnd/>
                <a:tailEnd/>
              </a:ln>
            </p:spPr>
            <p:txBody>
              <a:bodyPr/>
              <a:lstStyle/>
              <a:p>
                <a:endParaRPr lang="en-US"/>
              </a:p>
            </p:txBody>
          </p:sp>
          <p:sp>
            <p:nvSpPr>
              <p:cNvPr id="1004" name="Line 782"/>
              <p:cNvSpPr>
                <a:spLocks noChangeShapeType="1"/>
              </p:cNvSpPr>
              <p:nvPr/>
            </p:nvSpPr>
            <p:spPr bwMode="auto">
              <a:xfrm>
                <a:off x="882" y="935"/>
                <a:ext cx="125" cy="1"/>
              </a:xfrm>
              <a:prstGeom prst="line">
                <a:avLst/>
              </a:prstGeom>
              <a:noFill/>
              <a:ln w="5" cap="rnd">
                <a:solidFill>
                  <a:srgbClr val="24211D"/>
                </a:solidFill>
                <a:round/>
                <a:headEnd/>
                <a:tailEnd/>
              </a:ln>
            </p:spPr>
            <p:txBody>
              <a:bodyPr/>
              <a:lstStyle/>
              <a:p>
                <a:endParaRPr lang="en-US"/>
              </a:p>
            </p:txBody>
          </p:sp>
          <p:sp>
            <p:nvSpPr>
              <p:cNvPr id="1005" name="Rectangle 783"/>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06" name="Line 784"/>
              <p:cNvSpPr>
                <a:spLocks noChangeShapeType="1"/>
              </p:cNvSpPr>
              <p:nvPr/>
            </p:nvSpPr>
            <p:spPr bwMode="auto">
              <a:xfrm flipH="1">
                <a:off x="120" y="2326"/>
                <a:ext cx="762" cy="1"/>
              </a:xfrm>
              <a:prstGeom prst="line">
                <a:avLst/>
              </a:prstGeom>
              <a:noFill/>
              <a:ln w="5" cap="rnd">
                <a:solidFill>
                  <a:srgbClr val="24211D"/>
                </a:solidFill>
                <a:round/>
                <a:headEnd/>
                <a:tailEnd/>
              </a:ln>
            </p:spPr>
            <p:txBody>
              <a:bodyPr/>
              <a:lstStyle/>
              <a:p>
                <a:endParaRPr lang="en-US"/>
              </a:p>
            </p:txBody>
          </p:sp>
          <p:sp>
            <p:nvSpPr>
              <p:cNvPr id="1007" name="Line 785"/>
              <p:cNvSpPr>
                <a:spLocks noChangeShapeType="1"/>
              </p:cNvSpPr>
              <p:nvPr/>
            </p:nvSpPr>
            <p:spPr bwMode="auto">
              <a:xfrm flipH="1">
                <a:off x="120" y="2451"/>
                <a:ext cx="2295" cy="1"/>
              </a:xfrm>
              <a:prstGeom prst="line">
                <a:avLst/>
              </a:prstGeom>
              <a:noFill/>
              <a:ln w="5" cap="rnd">
                <a:solidFill>
                  <a:srgbClr val="24211D"/>
                </a:solidFill>
                <a:round/>
                <a:headEnd/>
                <a:tailEnd/>
              </a:ln>
            </p:spPr>
            <p:txBody>
              <a:bodyPr/>
              <a:lstStyle/>
              <a:p>
                <a:endParaRPr lang="en-US"/>
              </a:p>
            </p:txBody>
          </p:sp>
          <p:sp>
            <p:nvSpPr>
              <p:cNvPr id="1008" name="Rectangle 786"/>
              <p:cNvSpPr>
                <a:spLocks noChangeArrowheads="1"/>
              </p:cNvSpPr>
              <p:nvPr/>
            </p:nvSpPr>
            <p:spPr bwMode="auto">
              <a:xfrm>
                <a:off x="2102" y="2967"/>
                <a:ext cx="1252" cy="859"/>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09" name="Line 787"/>
              <p:cNvSpPr>
                <a:spLocks noChangeShapeType="1"/>
              </p:cNvSpPr>
              <p:nvPr/>
            </p:nvSpPr>
            <p:spPr bwMode="auto">
              <a:xfrm flipH="1">
                <a:off x="2379" y="3326"/>
                <a:ext cx="151" cy="1"/>
              </a:xfrm>
              <a:prstGeom prst="line">
                <a:avLst/>
              </a:prstGeom>
              <a:noFill/>
              <a:ln w="0">
                <a:solidFill>
                  <a:srgbClr val="000000"/>
                </a:solidFill>
                <a:round/>
                <a:headEnd/>
                <a:tailEnd/>
              </a:ln>
            </p:spPr>
            <p:txBody>
              <a:bodyPr/>
              <a:lstStyle/>
              <a:p>
                <a:endParaRPr lang="en-US"/>
              </a:p>
            </p:txBody>
          </p:sp>
          <p:sp>
            <p:nvSpPr>
              <p:cNvPr id="1010" name="Freeform 788"/>
              <p:cNvSpPr>
                <a:spLocks/>
              </p:cNvSpPr>
              <p:nvPr/>
            </p:nvSpPr>
            <p:spPr bwMode="auto">
              <a:xfrm>
                <a:off x="2488" y="3305"/>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11" name="Freeform 789"/>
              <p:cNvSpPr>
                <a:spLocks/>
              </p:cNvSpPr>
              <p:nvPr/>
            </p:nvSpPr>
            <p:spPr bwMode="auto">
              <a:xfrm>
                <a:off x="2379" y="3305"/>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12" name="Rectangle 790"/>
              <p:cNvSpPr>
                <a:spLocks noChangeArrowheads="1"/>
              </p:cNvSpPr>
              <p:nvPr/>
            </p:nvSpPr>
            <p:spPr bwMode="auto">
              <a:xfrm>
                <a:off x="2504" y="3685"/>
                <a:ext cx="804"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1013" name="Rectangle 791"/>
              <p:cNvSpPr>
                <a:spLocks noChangeArrowheads="1"/>
              </p:cNvSpPr>
              <p:nvPr/>
            </p:nvSpPr>
            <p:spPr bwMode="auto">
              <a:xfrm>
                <a:off x="2540" y="3118"/>
                <a:ext cx="157" cy="40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14" name="Rectangle 792"/>
              <p:cNvSpPr>
                <a:spLocks noChangeArrowheads="1"/>
              </p:cNvSpPr>
              <p:nvPr/>
            </p:nvSpPr>
            <p:spPr bwMode="auto">
              <a:xfrm>
                <a:off x="2540" y="3118"/>
                <a:ext cx="157" cy="40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15" name="Rectangle 793"/>
              <p:cNvSpPr>
                <a:spLocks noChangeArrowheads="1"/>
              </p:cNvSpPr>
              <p:nvPr/>
            </p:nvSpPr>
            <p:spPr bwMode="auto">
              <a:xfrm rot="-5400000">
                <a:off x="2579" y="334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16" name="Rectangle 794"/>
              <p:cNvSpPr>
                <a:spLocks noChangeArrowheads="1"/>
              </p:cNvSpPr>
              <p:nvPr/>
            </p:nvSpPr>
            <p:spPr bwMode="auto">
              <a:xfrm rot="-5400000">
                <a:off x="2574" y="329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17" name="Rectangle 795"/>
              <p:cNvSpPr>
                <a:spLocks noChangeArrowheads="1"/>
              </p:cNvSpPr>
              <p:nvPr/>
            </p:nvSpPr>
            <p:spPr bwMode="auto">
              <a:xfrm rot="-5400000">
                <a:off x="2595" y="324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18" name="Rectangle 796"/>
              <p:cNvSpPr>
                <a:spLocks noChangeArrowheads="1"/>
              </p:cNvSpPr>
              <p:nvPr/>
            </p:nvSpPr>
            <p:spPr bwMode="auto">
              <a:xfrm rot="-5400000">
                <a:off x="2592" y="3225"/>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19" name="Rectangle 797"/>
              <p:cNvSpPr>
                <a:spLocks noChangeArrowheads="1"/>
              </p:cNvSpPr>
              <p:nvPr/>
            </p:nvSpPr>
            <p:spPr bwMode="auto">
              <a:xfrm rot="-5400000">
                <a:off x="2585" y="319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20" name="Rectangle 798"/>
              <p:cNvSpPr>
                <a:spLocks noChangeArrowheads="1"/>
              </p:cNvSpPr>
              <p:nvPr/>
            </p:nvSpPr>
            <p:spPr bwMode="auto">
              <a:xfrm rot="-5400000">
                <a:off x="2582" y="3142"/>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21" name="Rectangle 799"/>
              <p:cNvSpPr>
                <a:spLocks noChangeArrowheads="1"/>
              </p:cNvSpPr>
              <p:nvPr/>
            </p:nvSpPr>
            <p:spPr bwMode="auto">
              <a:xfrm>
                <a:off x="2170" y="3034"/>
                <a:ext cx="204" cy="406"/>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22" name="Rectangle 800"/>
              <p:cNvSpPr>
                <a:spLocks noChangeArrowheads="1"/>
              </p:cNvSpPr>
              <p:nvPr/>
            </p:nvSpPr>
            <p:spPr bwMode="auto">
              <a:xfrm rot="-5400000">
                <a:off x="2188" y="330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3" name="Rectangle 801"/>
              <p:cNvSpPr>
                <a:spLocks noChangeArrowheads="1"/>
              </p:cNvSpPr>
              <p:nvPr/>
            </p:nvSpPr>
            <p:spPr bwMode="auto">
              <a:xfrm rot="-5400000">
                <a:off x="2201" y="3257"/>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24" name="Rectangle 802"/>
              <p:cNvSpPr>
                <a:spLocks noChangeArrowheads="1"/>
              </p:cNvSpPr>
              <p:nvPr/>
            </p:nvSpPr>
            <p:spPr bwMode="auto">
              <a:xfrm rot="-5400000">
                <a:off x="2191" y="322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25" name="Rectangle 803"/>
              <p:cNvSpPr>
                <a:spLocks noChangeArrowheads="1"/>
              </p:cNvSpPr>
              <p:nvPr/>
            </p:nvSpPr>
            <p:spPr bwMode="auto">
              <a:xfrm rot="-5400000">
                <a:off x="2194" y="317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6" name="Rectangle 804"/>
              <p:cNvSpPr>
                <a:spLocks noChangeArrowheads="1"/>
              </p:cNvSpPr>
              <p:nvPr/>
            </p:nvSpPr>
            <p:spPr bwMode="auto">
              <a:xfrm rot="-5400000">
                <a:off x="2199" y="3135"/>
                <a:ext cx="6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27" name="Rectangle 805"/>
              <p:cNvSpPr>
                <a:spLocks noChangeArrowheads="1"/>
              </p:cNvSpPr>
              <p:nvPr/>
            </p:nvSpPr>
            <p:spPr bwMode="auto">
              <a:xfrm rot="-5400000">
                <a:off x="2191" y="3095"/>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28" name="Rectangle 806"/>
              <p:cNvSpPr>
                <a:spLocks noChangeArrowheads="1"/>
              </p:cNvSpPr>
              <p:nvPr/>
            </p:nvSpPr>
            <p:spPr bwMode="auto">
              <a:xfrm rot="-5400000">
                <a:off x="2194" y="305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9" name="Rectangle 807"/>
              <p:cNvSpPr>
                <a:spLocks noChangeArrowheads="1"/>
              </p:cNvSpPr>
              <p:nvPr/>
            </p:nvSpPr>
            <p:spPr bwMode="auto">
              <a:xfrm rot="-5400000">
                <a:off x="2201" y="301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0" name="Rectangle 808"/>
              <p:cNvSpPr>
                <a:spLocks noChangeArrowheads="1"/>
              </p:cNvSpPr>
              <p:nvPr/>
            </p:nvSpPr>
            <p:spPr bwMode="auto">
              <a:xfrm rot="-5400000">
                <a:off x="2276" y="3264"/>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31" name="Rectangle 809"/>
              <p:cNvSpPr>
                <a:spLocks noChangeArrowheads="1"/>
              </p:cNvSpPr>
              <p:nvPr/>
            </p:nvSpPr>
            <p:spPr bwMode="auto">
              <a:xfrm rot="-5400000">
                <a:off x="2271" y="3207"/>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32" name="Rectangle 810"/>
              <p:cNvSpPr>
                <a:spLocks noChangeArrowheads="1"/>
              </p:cNvSpPr>
              <p:nvPr/>
            </p:nvSpPr>
            <p:spPr bwMode="auto">
              <a:xfrm rot="-5400000">
                <a:off x="2292" y="316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33" name="Rectangle 811"/>
              <p:cNvSpPr>
                <a:spLocks noChangeArrowheads="1"/>
              </p:cNvSpPr>
              <p:nvPr/>
            </p:nvSpPr>
            <p:spPr bwMode="auto">
              <a:xfrm rot="-5400000">
                <a:off x="2289" y="314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4" name="Rectangle 812"/>
              <p:cNvSpPr>
                <a:spLocks noChangeArrowheads="1"/>
              </p:cNvSpPr>
              <p:nvPr/>
            </p:nvSpPr>
            <p:spPr bwMode="auto">
              <a:xfrm rot="-5400000">
                <a:off x="2282" y="310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35" name="Rectangle 813"/>
              <p:cNvSpPr>
                <a:spLocks noChangeArrowheads="1"/>
              </p:cNvSpPr>
              <p:nvPr/>
            </p:nvSpPr>
            <p:spPr bwMode="auto">
              <a:xfrm rot="-5400000">
                <a:off x="2279" y="3059"/>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36" name="Rectangle 814"/>
              <p:cNvSpPr>
                <a:spLocks noChangeArrowheads="1"/>
              </p:cNvSpPr>
              <p:nvPr/>
            </p:nvSpPr>
            <p:spPr bwMode="auto">
              <a:xfrm>
                <a:off x="2175" y="3550"/>
                <a:ext cx="199" cy="20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37" name="Rectangle 815"/>
              <p:cNvSpPr>
                <a:spLocks noChangeArrowheads="1"/>
              </p:cNvSpPr>
              <p:nvPr/>
            </p:nvSpPr>
            <p:spPr bwMode="auto">
              <a:xfrm>
                <a:off x="2175" y="3550"/>
                <a:ext cx="199" cy="20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38" name="Rectangle 816"/>
              <p:cNvSpPr>
                <a:spLocks noChangeArrowheads="1"/>
              </p:cNvSpPr>
              <p:nvPr/>
            </p:nvSpPr>
            <p:spPr bwMode="auto">
              <a:xfrm rot="-5400000">
                <a:off x="2210" y="3655"/>
                <a:ext cx="73"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39" name="Rectangle 817"/>
              <p:cNvSpPr>
                <a:spLocks noChangeArrowheads="1"/>
              </p:cNvSpPr>
              <p:nvPr/>
            </p:nvSpPr>
            <p:spPr bwMode="auto">
              <a:xfrm rot="-5400000">
                <a:off x="2208" y="3611"/>
                <a:ext cx="7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40" name="Rectangle 818"/>
              <p:cNvSpPr>
                <a:spLocks noChangeArrowheads="1"/>
              </p:cNvSpPr>
              <p:nvPr/>
            </p:nvSpPr>
            <p:spPr bwMode="auto">
              <a:xfrm rot="-5400000">
                <a:off x="2205" y="3561"/>
                <a:ext cx="8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41" name="Rectangle 819"/>
              <p:cNvSpPr>
                <a:spLocks noChangeArrowheads="1"/>
              </p:cNvSpPr>
              <p:nvPr/>
            </p:nvSpPr>
            <p:spPr bwMode="auto">
              <a:xfrm rot="-5400000">
                <a:off x="2223" y="3527"/>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2" name="Rectangle 820"/>
              <p:cNvSpPr>
                <a:spLocks noChangeArrowheads="1"/>
              </p:cNvSpPr>
              <p:nvPr/>
            </p:nvSpPr>
            <p:spPr bwMode="auto">
              <a:xfrm rot="-5400000">
                <a:off x="2223" y="3506"/>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3" name="Rectangle 821"/>
              <p:cNvSpPr>
                <a:spLocks noChangeArrowheads="1"/>
              </p:cNvSpPr>
              <p:nvPr/>
            </p:nvSpPr>
            <p:spPr bwMode="auto">
              <a:xfrm rot="-5400000">
                <a:off x="2286" y="3564"/>
                <a:ext cx="6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2</a:t>
                </a:r>
                <a:endParaRPr lang="en-US" sz="1800">
                  <a:solidFill>
                    <a:srgbClr val="000000"/>
                  </a:solidFill>
                </a:endParaRPr>
              </a:p>
            </p:txBody>
          </p:sp>
          <p:sp>
            <p:nvSpPr>
              <p:cNvPr id="1044" name="Rectangle 822"/>
              <p:cNvSpPr>
                <a:spLocks noChangeArrowheads="1"/>
              </p:cNvSpPr>
              <p:nvPr/>
            </p:nvSpPr>
            <p:spPr bwMode="auto">
              <a:xfrm rot="-5400000">
                <a:off x="2263" y="3574"/>
                <a:ext cx="99" cy="130"/>
              </a:xfrm>
              <a:prstGeom prst="rect">
                <a:avLst/>
              </a:prstGeom>
              <a:noFill/>
              <a:ln w="9525">
                <a:noFill/>
                <a:miter lim="800000"/>
                <a:headEnd/>
                <a:tailEnd/>
              </a:ln>
            </p:spPr>
            <p:txBody>
              <a:bodyPr wrap="none" lIns="0" tIns="0" rIns="0" bIns="0">
                <a:spAutoFit/>
              </a:bodyPr>
              <a:lstStyle/>
              <a:p>
                <a:pPr algn="l" eaLnBrk="0" hangingPunct="0"/>
                <a:r>
                  <a:rPr lang="en-US" sz="1100">
                    <a:solidFill>
                      <a:srgbClr val="24211D"/>
                    </a:solidFill>
                    <a:latin typeface="Symbol" pitchFamily="18" charset="2"/>
                  </a:rPr>
                  <a:t>´</a:t>
                </a:r>
                <a:endParaRPr lang="en-US" sz="1800">
                  <a:solidFill>
                    <a:srgbClr val="000000"/>
                  </a:solidFill>
                </a:endParaRPr>
              </a:p>
            </p:txBody>
          </p:sp>
          <p:sp>
            <p:nvSpPr>
              <p:cNvPr id="1045" name="Line 823"/>
              <p:cNvSpPr>
                <a:spLocks noChangeShapeType="1"/>
              </p:cNvSpPr>
              <p:nvPr/>
            </p:nvSpPr>
            <p:spPr bwMode="auto">
              <a:xfrm>
                <a:off x="2269" y="3446"/>
                <a:ext cx="1" cy="93"/>
              </a:xfrm>
              <a:prstGeom prst="line">
                <a:avLst/>
              </a:prstGeom>
              <a:noFill/>
              <a:ln w="0">
                <a:solidFill>
                  <a:srgbClr val="000000"/>
                </a:solidFill>
                <a:round/>
                <a:headEnd/>
                <a:tailEnd/>
              </a:ln>
            </p:spPr>
            <p:txBody>
              <a:bodyPr/>
              <a:lstStyle/>
              <a:p>
                <a:endParaRPr lang="en-US"/>
              </a:p>
            </p:txBody>
          </p:sp>
          <p:sp>
            <p:nvSpPr>
              <p:cNvPr id="1046" name="Freeform 824"/>
              <p:cNvSpPr>
                <a:spLocks/>
              </p:cNvSpPr>
              <p:nvPr/>
            </p:nvSpPr>
            <p:spPr bwMode="auto">
              <a:xfrm>
                <a:off x="2248" y="3446"/>
                <a:ext cx="37" cy="36"/>
              </a:xfrm>
              <a:custGeom>
                <a:avLst/>
                <a:gdLst>
                  <a:gd name="T0" fmla="*/ 37 w 37"/>
                  <a:gd name="T1" fmla="*/ 36 h 36"/>
                  <a:gd name="T2" fmla="*/ 21 w 37"/>
                  <a:gd name="T3" fmla="*/ 0 h 36"/>
                  <a:gd name="T4" fmla="*/ 0 w 37"/>
                  <a:gd name="T5" fmla="*/ 36 h 36"/>
                  <a:gd name="T6" fmla="*/ 37 w 37"/>
                  <a:gd name="T7" fmla="*/ 36 h 36"/>
                  <a:gd name="T8" fmla="*/ 0 60000 65536"/>
                  <a:gd name="T9" fmla="*/ 0 60000 65536"/>
                  <a:gd name="T10" fmla="*/ 0 60000 65536"/>
                  <a:gd name="T11" fmla="*/ 0 60000 65536"/>
                  <a:gd name="T12" fmla="*/ 0 w 37"/>
                  <a:gd name="T13" fmla="*/ 0 h 36"/>
                  <a:gd name="T14" fmla="*/ 37 w 37"/>
                  <a:gd name="T15" fmla="*/ 36 h 36"/>
                </a:gdLst>
                <a:ahLst/>
                <a:cxnLst>
                  <a:cxn ang="T8">
                    <a:pos x="T0" y="T1"/>
                  </a:cxn>
                  <a:cxn ang="T9">
                    <a:pos x="T2" y="T3"/>
                  </a:cxn>
                  <a:cxn ang="T10">
                    <a:pos x="T4" y="T5"/>
                  </a:cxn>
                  <a:cxn ang="T11">
                    <a:pos x="T6" y="T7"/>
                  </a:cxn>
                </a:cxnLst>
                <a:rect l="T12" t="T13" r="T14" b="T15"/>
                <a:pathLst>
                  <a:path w="37" h="36">
                    <a:moveTo>
                      <a:pt x="37" y="36"/>
                    </a:moveTo>
                    <a:lnTo>
                      <a:pt x="21" y="0"/>
                    </a:lnTo>
                    <a:lnTo>
                      <a:pt x="0" y="36"/>
                    </a:lnTo>
                    <a:lnTo>
                      <a:pt x="37" y="36"/>
                    </a:lnTo>
                    <a:close/>
                  </a:path>
                </a:pathLst>
              </a:custGeom>
              <a:solidFill>
                <a:srgbClr val="000000"/>
              </a:solidFill>
              <a:ln w="9525">
                <a:noFill/>
                <a:round/>
                <a:headEnd/>
                <a:tailEnd/>
              </a:ln>
            </p:spPr>
            <p:txBody>
              <a:bodyPr/>
              <a:lstStyle/>
              <a:p>
                <a:endParaRPr lang="en-US"/>
              </a:p>
            </p:txBody>
          </p:sp>
          <p:sp>
            <p:nvSpPr>
              <p:cNvPr id="1047" name="Freeform 825"/>
              <p:cNvSpPr>
                <a:spLocks/>
              </p:cNvSpPr>
              <p:nvPr/>
            </p:nvSpPr>
            <p:spPr bwMode="auto">
              <a:xfrm>
                <a:off x="2248" y="3508"/>
                <a:ext cx="37" cy="31"/>
              </a:xfrm>
              <a:custGeom>
                <a:avLst/>
                <a:gdLst>
                  <a:gd name="T0" fmla="*/ 37 w 37"/>
                  <a:gd name="T1" fmla="*/ 0 h 31"/>
                  <a:gd name="T2" fmla="*/ 21 w 37"/>
                  <a:gd name="T3" fmla="*/ 31 h 31"/>
                  <a:gd name="T4" fmla="*/ 0 w 37"/>
                  <a:gd name="T5" fmla="*/ 0 h 31"/>
                  <a:gd name="T6" fmla="*/ 37 w 37"/>
                  <a:gd name="T7" fmla="*/ 0 h 31"/>
                  <a:gd name="T8" fmla="*/ 0 60000 65536"/>
                  <a:gd name="T9" fmla="*/ 0 60000 65536"/>
                  <a:gd name="T10" fmla="*/ 0 60000 65536"/>
                  <a:gd name="T11" fmla="*/ 0 60000 65536"/>
                  <a:gd name="T12" fmla="*/ 0 w 37"/>
                  <a:gd name="T13" fmla="*/ 0 h 31"/>
                  <a:gd name="T14" fmla="*/ 37 w 37"/>
                  <a:gd name="T15" fmla="*/ 31 h 31"/>
                </a:gdLst>
                <a:ahLst/>
                <a:cxnLst>
                  <a:cxn ang="T8">
                    <a:pos x="T0" y="T1"/>
                  </a:cxn>
                  <a:cxn ang="T9">
                    <a:pos x="T2" y="T3"/>
                  </a:cxn>
                  <a:cxn ang="T10">
                    <a:pos x="T4" y="T5"/>
                  </a:cxn>
                  <a:cxn ang="T11">
                    <a:pos x="T6" y="T7"/>
                  </a:cxn>
                </a:cxnLst>
                <a:rect l="T12" t="T13" r="T14" b="T15"/>
                <a:pathLst>
                  <a:path w="37" h="31">
                    <a:moveTo>
                      <a:pt x="37" y="0"/>
                    </a:moveTo>
                    <a:lnTo>
                      <a:pt x="21" y="31"/>
                    </a:lnTo>
                    <a:lnTo>
                      <a:pt x="0" y="0"/>
                    </a:lnTo>
                    <a:lnTo>
                      <a:pt x="37" y="0"/>
                    </a:lnTo>
                    <a:close/>
                  </a:path>
                </a:pathLst>
              </a:custGeom>
              <a:solidFill>
                <a:srgbClr val="000000"/>
              </a:solidFill>
              <a:ln w="9525">
                <a:noFill/>
                <a:round/>
                <a:headEnd/>
                <a:tailEnd/>
              </a:ln>
            </p:spPr>
            <p:txBody>
              <a:bodyPr/>
              <a:lstStyle/>
              <a:p>
                <a:endParaRPr lang="en-US"/>
              </a:p>
            </p:txBody>
          </p:sp>
          <p:sp>
            <p:nvSpPr>
              <p:cNvPr id="1048" name="Rectangle 826"/>
              <p:cNvSpPr>
                <a:spLocks noChangeArrowheads="1"/>
              </p:cNvSpPr>
              <p:nvPr/>
            </p:nvSpPr>
            <p:spPr bwMode="auto">
              <a:xfrm>
                <a:off x="2885" y="3342"/>
                <a:ext cx="407" cy="19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9" name="Rectangle 827"/>
              <p:cNvSpPr>
                <a:spLocks noChangeArrowheads="1"/>
              </p:cNvSpPr>
              <p:nvPr/>
            </p:nvSpPr>
            <p:spPr bwMode="auto">
              <a:xfrm>
                <a:off x="2989" y="3368"/>
                <a:ext cx="23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1050" name="Rectangle 828"/>
              <p:cNvSpPr>
                <a:spLocks noChangeArrowheads="1"/>
              </p:cNvSpPr>
              <p:nvPr/>
            </p:nvSpPr>
            <p:spPr bwMode="auto">
              <a:xfrm>
                <a:off x="2921" y="3430"/>
                <a:ext cx="38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grpSp>
        <p:sp>
          <p:nvSpPr>
            <p:cNvPr id="833" name="Line 830"/>
            <p:cNvSpPr>
              <a:spLocks noChangeShapeType="1"/>
            </p:cNvSpPr>
            <p:nvPr/>
          </p:nvSpPr>
          <p:spPr bwMode="auto">
            <a:xfrm flipH="1">
              <a:off x="4297363" y="5453063"/>
              <a:ext cx="265113" cy="1588"/>
            </a:xfrm>
            <a:prstGeom prst="line">
              <a:avLst/>
            </a:prstGeom>
            <a:noFill/>
            <a:ln w="0">
              <a:solidFill>
                <a:srgbClr val="000000"/>
              </a:solidFill>
              <a:round/>
              <a:headEnd/>
              <a:tailEnd/>
            </a:ln>
          </p:spPr>
          <p:txBody>
            <a:bodyPr/>
            <a:lstStyle/>
            <a:p>
              <a:endParaRPr lang="en-US"/>
            </a:p>
          </p:txBody>
        </p:sp>
        <p:sp>
          <p:nvSpPr>
            <p:cNvPr id="834" name="Freeform 831"/>
            <p:cNvSpPr>
              <a:spLocks/>
            </p:cNvSpPr>
            <p:nvPr/>
          </p:nvSpPr>
          <p:spPr bwMode="auto">
            <a:xfrm>
              <a:off x="4497388" y="5419725"/>
              <a:ext cx="65088" cy="66675"/>
            </a:xfrm>
            <a:custGeom>
              <a:avLst/>
              <a:gdLst>
                <a:gd name="T0" fmla="*/ 41 w 41"/>
                <a:gd name="T1" fmla="*/ 21 h 42"/>
                <a:gd name="T2" fmla="*/ 0 w 41"/>
                <a:gd name="T3" fmla="*/ 42 h 42"/>
                <a:gd name="T4" fmla="*/ 0 w 41"/>
                <a:gd name="T5" fmla="*/ 0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42"/>
                  </a:lnTo>
                  <a:lnTo>
                    <a:pt x="0" y="0"/>
                  </a:lnTo>
                  <a:lnTo>
                    <a:pt x="41" y="21"/>
                  </a:lnTo>
                  <a:close/>
                </a:path>
              </a:pathLst>
            </a:custGeom>
            <a:solidFill>
              <a:srgbClr val="000000"/>
            </a:solidFill>
            <a:ln w="9525">
              <a:noFill/>
              <a:round/>
              <a:headEnd/>
              <a:tailEnd/>
            </a:ln>
          </p:spPr>
          <p:txBody>
            <a:bodyPr/>
            <a:lstStyle/>
            <a:p>
              <a:endParaRPr lang="en-US"/>
            </a:p>
          </p:txBody>
        </p:sp>
        <p:sp>
          <p:nvSpPr>
            <p:cNvPr id="835" name="Freeform 832"/>
            <p:cNvSpPr>
              <a:spLocks/>
            </p:cNvSpPr>
            <p:nvPr/>
          </p:nvSpPr>
          <p:spPr bwMode="auto">
            <a:xfrm>
              <a:off x="4297363" y="5419725"/>
              <a:ext cx="66675" cy="66675"/>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836" name="Line 833"/>
            <p:cNvSpPr>
              <a:spLocks noChangeShapeType="1"/>
            </p:cNvSpPr>
            <p:nvPr/>
          </p:nvSpPr>
          <p:spPr bwMode="auto">
            <a:xfrm flipH="1">
              <a:off x="4297363" y="5097463"/>
              <a:ext cx="274638" cy="1588"/>
            </a:xfrm>
            <a:prstGeom prst="line">
              <a:avLst/>
            </a:prstGeom>
            <a:noFill/>
            <a:ln w="0">
              <a:solidFill>
                <a:srgbClr val="000000"/>
              </a:solidFill>
              <a:round/>
              <a:headEnd/>
              <a:tailEnd/>
            </a:ln>
          </p:spPr>
          <p:txBody>
            <a:bodyPr/>
            <a:lstStyle/>
            <a:p>
              <a:endParaRPr lang="en-US"/>
            </a:p>
          </p:txBody>
        </p:sp>
        <p:sp>
          <p:nvSpPr>
            <p:cNvPr id="837" name="Freeform 834"/>
            <p:cNvSpPr>
              <a:spLocks/>
            </p:cNvSpPr>
            <p:nvPr/>
          </p:nvSpPr>
          <p:spPr bwMode="auto">
            <a:xfrm>
              <a:off x="4497388" y="5064125"/>
              <a:ext cx="74613" cy="66675"/>
            </a:xfrm>
            <a:custGeom>
              <a:avLst/>
              <a:gdLst>
                <a:gd name="T0" fmla="*/ 47 w 47"/>
                <a:gd name="T1" fmla="*/ 21 h 42"/>
                <a:gd name="T2" fmla="*/ 0 w 47"/>
                <a:gd name="T3" fmla="*/ 42 h 42"/>
                <a:gd name="T4" fmla="*/ 0 w 47"/>
                <a:gd name="T5" fmla="*/ 0 h 42"/>
                <a:gd name="T6" fmla="*/ 47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47" y="21"/>
                  </a:moveTo>
                  <a:lnTo>
                    <a:pt x="0" y="42"/>
                  </a:lnTo>
                  <a:lnTo>
                    <a:pt x="0" y="0"/>
                  </a:lnTo>
                  <a:lnTo>
                    <a:pt x="47" y="21"/>
                  </a:lnTo>
                  <a:close/>
                </a:path>
              </a:pathLst>
            </a:custGeom>
            <a:solidFill>
              <a:srgbClr val="000000"/>
            </a:solidFill>
            <a:ln w="9525">
              <a:noFill/>
              <a:round/>
              <a:headEnd/>
              <a:tailEnd/>
            </a:ln>
          </p:spPr>
          <p:txBody>
            <a:bodyPr/>
            <a:lstStyle/>
            <a:p>
              <a:endParaRPr lang="en-US"/>
            </a:p>
          </p:txBody>
        </p:sp>
        <p:sp>
          <p:nvSpPr>
            <p:cNvPr id="838" name="Freeform 835"/>
            <p:cNvSpPr>
              <a:spLocks/>
            </p:cNvSpPr>
            <p:nvPr/>
          </p:nvSpPr>
          <p:spPr bwMode="auto">
            <a:xfrm>
              <a:off x="4297363" y="5064125"/>
              <a:ext cx="66675" cy="66675"/>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839" name="Line 836"/>
            <p:cNvSpPr>
              <a:spLocks noChangeShapeType="1"/>
            </p:cNvSpPr>
            <p:nvPr/>
          </p:nvSpPr>
          <p:spPr bwMode="auto">
            <a:xfrm>
              <a:off x="4157663" y="4576763"/>
              <a:ext cx="1588" cy="363538"/>
            </a:xfrm>
            <a:prstGeom prst="line">
              <a:avLst/>
            </a:prstGeom>
            <a:noFill/>
            <a:ln w="0">
              <a:solidFill>
                <a:srgbClr val="000000"/>
              </a:solidFill>
              <a:round/>
              <a:headEnd/>
              <a:tailEnd/>
            </a:ln>
          </p:spPr>
          <p:txBody>
            <a:bodyPr/>
            <a:lstStyle/>
            <a:p>
              <a:endParaRPr lang="en-US"/>
            </a:p>
          </p:txBody>
        </p:sp>
        <p:sp>
          <p:nvSpPr>
            <p:cNvPr id="840" name="Freeform 837"/>
            <p:cNvSpPr>
              <a:spLocks/>
            </p:cNvSpPr>
            <p:nvPr/>
          </p:nvSpPr>
          <p:spPr bwMode="auto">
            <a:xfrm>
              <a:off x="4124325" y="4576763"/>
              <a:ext cx="66675" cy="74613"/>
            </a:xfrm>
            <a:custGeom>
              <a:avLst/>
              <a:gdLst>
                <a:gd name="T0" fmla="*/ 21 w 42"/>
                <a:gd name="T1" fmla="*/ 0 h 47"/>
                <a:gd name="T2" fmla="*/ 42 w 42"/>
                <a:gd name="T3" fmla="*/ 47 h 47"/>
                <a:gd name="T4" fmla="*/ 0 w 42"/>
                <a:gd name="T5" fmla="*/ 47 h 47"/>
                <a:gd name="T6" fmla="*/ 21 w 42"/>
                <a:gd name="T7" fmla="*/ 0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21" y="0"/>
                  </a:moveTo>
                  <a:lnTo>
                    <a:pt x="42" y="47"/>
                  </a:lnTo>
                  <a:lnTo>
                    <a:pt x="0" y="47"/>
                  </a:lnTo>
                  <a:lnTo>
                    <a:pt x="21" y="0"/>
                  </a:lnTo>
                  <a:close/>
                </a:path>
              </a:pathLst>
            </a:custGeom>
            <a:solidFill>
              <a:srgbClr val="000000"/>
            </a:solidFill>
            <a:ln w="9525">
              <a:noFill/>
              <a:round/>
              <a:headEnd/>
              <a:tailEnd/>
            </a:ln>
          </p:spPr>
          <p:txBody>
            <a:bodyPr/>
            <a:lstStyle/>
            <a:p>
              <a:endParaRPr lang="en-US"/>
            </a:p>
          </p:txBody>
        </p:sp>
        <p:sp>
          <p:nvSpPr>
            <p:cNvPr id="841" name="Freeform 838"/>
            <p:cNvSpPr>
              <a:spLocks/>
            </p:cNvSpPr>
            <p:nvPr/>
          </p:nvSpPr>
          <p:spPr bwMode="auto">
            <a:xfrm>
              <a:off x="4124325" y="4875213"/>
              <a:ext cx="66675" cy="65088"/>
            </a:xfrm>
            <a:custGeom>
              <a:avLst/>
              <a:gdLst>
                <a:gd name="T0" fmla="*/ 21 w 42"/>
                <a:gd name="T1" fmla="*/ 41 h 41"/>
                <a:gd name="T2" fmla="*/ 42 w 42"/>
                <a:gd name="T3" fmla="*/ 0 h 41"/>
                <a:gd name="T4" fmla="*/ 0 w 42"/>
                <a:gd name="T5" fmla="*/ 0 h 41"/>
                <a:gd name="T6" fmla="*/ 21 w 42"/>
                <a:gd name="T7" fmla="*/ 4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21" y="41"/>
                  </a:moveTo>
                  <a:lnTo>
                    <a:pt x="42" y="0"/>
                  </a:lnTo>
                  <a:lnTo>
                    <a:pt x="0" y="0"/>
                  </a:lnTo>
                  <a:lnTo>
                    <a:pt x="21" y="41"/>
                  </a:lnTo>
                  <a:close/>
                </a:path>
              </a:pathLst>
            </a:custGeom>
            <a:solidFill>
              <a:srgbClr val="000000"/>
            </a:solidFill>
            <a:ln w="9525">
              <a:noFill/>
              <a:round/>
              <a:headEnd/>
              <a:tailEnd/>
            </a:ln>
          </p:spPr>
          <p:txBody>
            <a:bodyPr/>
            <a:lstStyle/>
            <a:p>
              <a:endParaRPr lang="en-US"/>
            </a:p>
          </p:txBody>
        </p:sp>
        <p:sp>
          <p:nvSpPr>
            <p:cNvPr id="842" name="Line 839"/>
            <p:cNvSpPr>
              <a:spLocks noChangeShapeType="1"/>
            </p:cNvSpPr>
            <p:nvPr/>
          </p:nvSpPr>
          <p:spPr bwMode="auto">
            <a:xfrm flipV="1">
              <a:off x="3609975" y="5983288"/>
              <a:ext cx="1588" cy="371475"/>
            </a:xfrm>
            <a:prstGeom prst="line">
              <a:avLst/>
            </a:prstGeom>
            <a:noFill/>
            <a:ln w="0">
              <a:solidFill>
                <a:srgbClr val="000000"/>
              </a:solidFill>
              <a:round/>
              <a:headEnd/>
              <a:tailEnd/>
            </a:ln>
          </p:spPr>
          <p:txBody>
            <a:bodyPr/>
            <a:lstStyle/>
            <a:p>
              <a:endParaRPr lang="en-US"/>
            </a:p>
          </p:txBody>
        </p:sp>
        <p:sp>
          <p:nvSpPr>
            <p:cNvPr id="843" name="Freeform 840"/>
            <p:cNvSpPr>
              <a:spLocks/>
            </p:cNvSpPr>
            <p:nvPr/>
          </p:nvSpPr>
          <p:spPr bwMode="auto">
            <a:xfrm>
              <a:off x="3578225" y="6288088"/>
              <a:ext cx="65088" cy="66675"/>
            </a:xfrm>
            <a:custGeom>
              <a:avLst/>
              <a:gdLst>
                <a:gd name="T0" fmla="*/ 20 w 41"/>
                <a:gd name="T1" fmla="*/ 42 h 42"/>
                <a:gd name="T2" fmla="*/ 0 w 41"/>
                <a:gd name="T3" fmla="*/ 0 h 42"/>
                <a:gd name="T4" fmla="*/ 41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0" y="0"/>
                  </a:lnTo>
                  <a:lnTo>
                    <a:pt x="41" y="0"/>
                  </a:lnTo>
                  <a:lnTo>
                    <a:pt x="20" y="42"/>
                  </a:lnTo>
                  <a:close/>
                </a:path>
              </a:pathLst>
            </a:custGeom>
            <a:solidFill>
              <a:srgbClr val="000000"/>
            </a:solidFill>
            <a:ln w="9525">
              <a:noFill/>
              <a:round/>
              <a:headEnd/>
              <a:tailEnd/>
            </a:ln>
          </p:spPr>
          <p:txBody>
            <a:bodyPr/>
            <a:lstStyle/>
            <a:p>
              <a:endParaRPr lang="en-US"/>
            </a:p>
          </p:txBody>
        </p:sp>
        <p:sp>
          <p:nvSpPr>
            <p:cNvPr id="844" name="Freeform 841"/>
            <p:cNvSpPr>
              <a:spLocks/>
            </p:cNvSpPr>
            <p:nvPr/>
          </p:nvSpPr>
          <p:spPr bwMode="auto">
            <a:xfrm>
              <a:off x="3578225" y="5983288"/>
              <a:ext cx="65088" cy="73025"/>
            </a:xfrm>
            <a:custGeom>
              <a:avLst/>
              <a:gdLst>
                <a:gd name="T0" fmla="*/ 20 w 41"/>
                <a:gd name="T1" fmla="*/ 0 h 46"/>
                <a:gd name="T2" fmla="*/ 0 w 41"/>
                <a:gd name="T3" fmla="*/ 46 h 46"/>
                <a:gd name="T4" fmla="*/ 41 w 41"/>
                <a:gd name="T5" fmla="*/ 46 h 46"/>
                <a:gd name="T6" fmla="*/ 20 w 41"/>
                <a:gd name="T7" fmla="*/ 0 h 46"/>
                <a:gd name="T8" fmla="*/ 0 60000 65536"/>
                <a:gd name="T9" fmla="*/ 0 60000 65536"/>
                <a:gd name="T10" fmla="*/ 0 60000 65536"/>
                <a:gd name="T11" fmla="*/ 0 60000 65536"/>
                <a:gd name="T12" fmla="*/ 0 w 41"/>
                <a:gd name="T13" fmla="*/ 0 h 46"/>
                <a:gd name="T14" fmla="*/ 41 w 41"/>
                <a:gd name="T15" fmla="*/ 46 h 46"/>
              </a:gdLst>
              <a:ahLst/>
              <a:cxnLst>
                <a:cxn ang="T8">
                  <a:pos x="T0" y="T1"/>
                </a:cxn>
                <a:cxn ang="T9">
                  <a:pos x="T2" y="T3"/>
                </a:cxn>
                <a:cxn ang="T10">
                  <a:pos x="T4" y="T5"/>
                </a:cxn>
                <a:cxn ang="T11">
                  <a:pos x="T6" y="T7"/>
                </a:cxn>
              </a:cxnLst>
              <a:rect l="T12" t="T13" r="T14" b="T15"/>
              <a:pathLst>
                <a:path w="41" h="46">
                  <a:moveTo>
                    <a:pt x="20" y="0"/>
                  </a:moveTo>
                  <a:lnTo>
                    <a:pt x="0" y="46"/>
                  </a:lnTo>
                  <a:lnTo>
                    <a:pt x="41" y="46"/>
                  </a:lnTo>
                  <a:lnTo>
                    <a:pt x="20" y="0"/>
                  </a:lnTo>
                  <a:close/>
                </a:path>
              </a:pathLst>
            </a:custGeom>
            <a:solidFill>
              <a:srgbClr val="000000"/>
            </a:solidFill>
            <a:ln w="9525">
              <a:noFill/>
              <a:round/>
              <a:headEnd/>
              <a:tailEnd/>
            </a:ln>
          </p:spPr>
          <p:txBody>
            <a:bodyPr/>
            <a:lstStyle/>
            <a:p>
              <a:endParaRPr lang="en-US"/>
            </a:p>
          </p:txBody>
        </p:sp>
        <p:sp>
          <p:nvSpPr>
            <p:cNvPr id="845" name="Rectangle 842"/>
            <p:cNvSpPr>
              <a:spLocks noChangeArrowheads="1"/>
            </p:cNvSpPr>
            <p:nvPr/>
          </p:nvSpPr>
          <p:spPr bwMode="auto">
            <a:xfrm>
              <a:off x="4579938" y="4940300"/>
              <a:ext cx="646113" cy="306388"/>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846" name="Rectangle 843"/>
            <p:cNvSpPr>
              <a:spLocks noChangeArrowheads="1"/>
            </p:cNvSpPr>
            <p:nvPr/>
          </p:nvSpPr>
          <p:spPr bwMode="auto">
            <a:xfrm>
              <a:off x="4711700" y="4983163"/>
              <a:ext cx="447675" cy="14128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847" name="Rectangle 844"/>
            <p:cNvSpPr>
              <a:spLocks noChangeArrowheads="1"/>
            </p:cNvSpPr>
            <p:nvPr/>
          </p:nvSpPr>
          <p:spPr bwMode="auto">
            <a:xfrm>
              <a:off x="4637088" y="5081588"/>
              <a:ext cx="604838" cy="14128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848" name="Rectangle 462"/>
            <p:cNvSpPr>
              <a:spLocks noChangeArrowheads="1"/>
            </p:cNvSpPr>
            <p:nvPr/>
          </p:nvSpPr>
          <p:spPr bwMode="auto">
            <a:xfrm>
              <a:off x="4299739" y="3301213"/>
              <a:ext cx="436567" cy="223838"/>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849" name="Rectangle 463"/>
            <p:cNvSpPr>
              <a:spLocks noChangeArrowheads="1"/>
            </p:cNvSpPr>
            <p:nvPr/>
          </p:nvSpPr>
          <p:spPr bwMode="auto">
            <a:xfrm>
              <a:off x="4423562" y="3359951"/>
              <a:ext cx="216406"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BCP</a:t>
              </a:r>
              <a:endParaRPr lang="en-US" sz="1800" dirty="0">
                <a:solidFill>
                  <a:srgbClr val="000000"/>
                </a:solidFill>
              </a:endParaRPr>
            </a:p>
          </p:txBody>
        </p:sp>
        <p:sp>
          <p:nvSpPr>
            <p:cNvPr id="850" name="Line 760"/>
            <p:cNvSpPr>
              <a:spLocks noChangeShapeType="1"/>
            </p:cNvSpPr>
            <p:nvPr/>
          </p:nvSpPr>
          <p:spPr bwMode="auto">
            <a:xfrm>
              <a:off x="4857750" y="3264694"/>
              <a:ext cx="1590" cy="718340"/>
            </a:xfrm>
            <a:prstGeom prst="line">
              <a:avLst/>
            </a:prstGeom>
            <a:noFill/>
            <a:ln w="0">
              <a:solidFill>
                <a:srgbClr val="000000"/>
              </a:solidFill>
              <a:round/>
              <a:headEnd/>
              <a:tailEnd/>
            </a:ln>
          </p:spPr>
          <p:txBody>
            <a:bodyPr/>
            <a:lstStyle/>
            <a:p>
              <a:endParaRPr lang="en-US"/>
            </a:p>
          </p:txBody>
        </p:sp>
        <p:sp>
          <p:nvSpPr>
            <p:cNvPr id="851" name="Freeform 761"/>
            <p:cNvSpPr>
              <a:spLocks/>
            </p:cNvSpPr>
            <p:nvPr/>
          </p:nvSpPr>
          <p:spPr bwMode="auto">
            <a:xfrm>
              <a:off x="4824414" y="3224990"/>
              <a:ext cx="66675" cy="66675"/>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852" name="Freeform 762"/>
            <p:cNvSpPr>
              <a:spLocks/>
            </p:cNvSpPr>
            <p:nvPr/>
          </p:nvSpPr>
          <p:spPr bwMode="auto">
            <a:xfrm>
              <a:off x="4831558" y="3916358"/>
              <a:ext cx="66675" cy="66675"/>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grpSp>
      <p:sp>
        <p:nvSpPr>
          <p:cNvPr id="1238" name="Freeform 470"/>
          <p:cNvSpPr>
            <a:spLocks/>
          </p:cNvSpPr>
          <p:nvPr/>
        </p:nvSpPr>
        <p:spPr bwMode="auto">
          <a:xfrm>
            <a:off x="4183851" y="1313640"/>
            <a:ext cx="107950" cy="115888"/>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239" name="Rectangle 472"/>
          <p:cNvSpPr>
            <a:spLocks noChangeArrowheads="1"/>
          </p:cNvSpPr>
          <p:nvPr/>
        </p:nvSpPr>
        <p:spPr bwMode="auto">
          <a:xfrm>
            <a:off x="3952076" y="1362853"/>
            <a:ext cx="241300" cy="2540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40" name="Freeform 473"/>
          <p:cNvSpPr>
            <a:spLocks/>
          </p:cNvSpPr>
          <p:nvPr/>
        </p:nvSpPr>
        <p:spPr bwMode="auto">
          <a:xfrm>
            <a:off x="3853651" y="1313640"/>
            <a:ext cx="107950" cy="115888"/>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type="title" idx="4294967295"/>
          </p:nvPr>
        </p:nvSpPr>
        <p:spPr>
          <a:xfrm>
            <a:off x="0" y="76200"/>
            <a:ext cx="8229600" cy="762000"/>
          </a:xfrm>
        </p:spPr>
        <p:txBody>
          <a:bodyPr/>
          <a:lstStyle/>
          <a:p>
            <a:pPr eaLnBrk="1" hangingPunct="1"/>
            <a:r>
              <a:rPr lang="en-US" sz="4000" b="0" smtClean="0"/>
              <a:t>Device-Specific: Media Applications</a:t>
            </a:r>
          </a:p>
        </p:txBody>
      </p:sp>
      <p:sp>
        <p:nvSpPr>
          <p:cNvPr id="104451"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104452"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104453"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104454"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104455"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Memory Expansion</a:t>
            </a:r>
          </a:p>
        </p:txBody>
      </p:sp>
      <p:sp>
        <p:nvSpPr>
          <p:cNvPr id="104456"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104457"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CorePac &amp; Memory Subsystem</a:t>
            </a:r>
          </a:p>
        </p:txBody>
      </p:sp>
      <p:sp>
        <p:nvSpPr>
          <p:cNvPr id="104458"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104459"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
        <p:nvSpPr>
          <p:cNvPr id="104460" name="AutoShape 6"/>
          <p:cNvSpPr>
            <a:spLocks noChangeArrowheads="1"/>
          </p:cNvSpPr>
          <p:nvPr/>
        </p:nvSpPr>
        <p:spPr bwMode="auto">
          <a:xfrm>
            <a:off x="5451475" y="3954463"/>
            <a:ext cx="3616325" cy="2217737"/>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latin typeface="Calibri" pitchFamily="34" charset="0"/>
            </a:endParaRPr>
          </a:p>
        </p:txBody>
      </p:sp>
      <p:sp>
        <p:nvSpPr>
          <p:cNvPr id="104461" name="PPTShape_5"/>
          <p:cNvSpPr>
            <a:spLocks noChangeArrowheads="1"/>
          </p:cNvSpPr>
          <p:nvPr/>
        </p:nvSpPr>
        <p:spPr bwMode="auto">
          <a:xfrm>
            <a:off x="5405438" y="36655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Device-Specific (Media Apps)</a:t>
            </a:r>
          </a:p>
        </p:txBody>
      </p:sp>
      <p:sp>
        <p:nvSpPr>
          <p:cNvPr id="859" name="Rectangle 5"/>
          <p:cNvSpPr txBox="1">
            <a:spLocks noChangeArrowheads="1"/>
          </p:cNvSpPr>
          <p:nvPr/>
        </p:nvSpPr>
        <p:spPr bwMode="auto">
          <a:xfrm>
            <a:off x="5464175" y="3978275"/>
            <a:ext cx="3527425" cy="2193925"/>
          </a:xfrm>
          <a:prstGeom prst="rect">
            <a:avLst/>
          </a:prstGeom>
          <a:noFill/>
          <a:ln w="9525">
            <a:noFill/>
            <a:miter lim="800000"/>
            <a:headEnd/>
            <a:tailEnd/>
          </a:ln>
        </p:spPr>
        <p:txBody>
          <a:bodyPr/>
          <a:lstStyle/>
          <a:p>
            <a:pPr marL="227013" indent="-227013" algn="l">
              <a:lnSpc>
                <a:spcPct val="80000"/>
              </a:lnSpc>
              <a:spcAft>
                <a:spcPct val="10000"/>
              </a:spcAft>
              <a:buFont typeface="Arial" pitchFamily="34" charset="0"/>
              <a:buChar char="•"/>
              <a:defRPr/>
            </a:pPr>
            <a:r>
              <a:rPr lang="en-US" sz="1600" kern="0" dirty="0">
                <a:solidFill>
                  <a:srgbClr val="000000"/>
                </a:solidFill>
                <a:latin typeface="Calibri"/>
              </a:rPr>
              <a:t>Media-specific Interfaces</a:t>
            </a:r>
          </a:p>
          <a:p>
            <a:pPr marL="684213" lvl="1" indent="-227013" algn="l">
              <a:lnSpc>
                <a:spcPct val="80000"/>
              </a:lnSpc>
              <a:spcAft>
                <a:spcPct val="10000"/>
              </a:spcAft>
              <a:buFont typeface="Arial" pitchFamily="34" charset="0"/>
              <a:buChar char="•"/>
              <a:defRPr/>
            </a:pPr>
            <a:r>
              <a:rPr lang="en-US" sz="1600" kern="0" dirty="0">
                <a:solidFill>
                  <a:srgbClr val="000000"/>
                </a:solidFill>
                <a:latin typeface="Calibri"/>
              </a:rPr>
              <a:t>TSIP x2</a:t>
            </a:r>
          </a:p>
          <a:p>
            <a:pPr marL="684213" lvl="1" indent="-227013" algn="l">
              <a:lnSpc>
                <a:spcPct val="80000"/>
              </a:lnSpc>
              <a:spcAft>
                <a:spcPct val="10000"/>
              </a:spcAft>
              <a:buFont typeface="Arial" pitchFamily="34" charset="0"/>
              <a:buChar char="•"/>
              <a:defRPr/>
            </a:pPr>
            <a:r>
              <a:rPr lang="en-US" sz="1600" kern="0" dirty="0">
                <a:solidFill>
                  <a:srgbClr val="000000"/>
                </a:solidFill>
                <a:latin typeface="Calibri"/>
              </a:rPr>
              <a:t>EMIF 16 (EMIF-A)</a:t>
            </a:r>
          </a:p>
          <a:p>
            <a:pPr marL="227013" indent="-227013" algn="l">
              <a:lnSpc>
                <a:spcPct val="80000"/>
              </a:lnSpc>
              <a:spcAft>
                <a:spcPct val="10000"/>
              </a:spcAft>
              <a:buFont typeface="Arial" pitchFamily="34" charset="0"/>
              <a:buChar char="•"/>
              <a:defRPr/>
            </a:pPr>
            <a:r>
              <a:rPr lang="en-US" sz="1600" kern="0" dirty="0">
                <a:solidFill>
                  <a:srgbClr val="000000"/>
                </a:solidFill>
                <a:latin typeface="Calibri"/>
              </a:rPr>
              <a:t>Characteristics</a:t>
            </a:r>
          </a:p>
          <a:p>
            <a:pPr marL="684213" lvl="1" indent="-227013" algn="l">
              <a:lnSpc>
                <a:spcPct val="80000"/>
              </a:lnSpc>
              <a:spcAft>
                <a:spcPct val="10000"/>
              </a:spcAft>
              <a:buFont typeface="Arial" pitchFamily="34" charset="0"/>
              <a:buChar char="•"/>
              <a:defRPr/>
            </a:pPr>
            <a:r>
              <a:rPr lang="en-US" sz="1600" kern="0" dirty="0">
                <a:solidFill>
                  <a:srgbClr val="000000"/>
                </a:solidFill>
                <a:latin typeface="Calibri"/>
              </a:rPr>
              <a:t>Package Size: 24x24</a:t>
            </a:r>
          </a:p>
          <a:p>
            <a:pPr marL="684213" lvl="1" indent="-227013" algn="l">
              <a:lnSpc>
                <a:spcPct val="80000"/>
              </a:lnSpc>
              <a:spcAft>
                <a:spcPct val="10000"/>
              </a:spcAft>
              <a:buFont typeface="Arial" pitchFamily="34" charset="0"/>
              <a:buChar char="•"/>
              <a:defRPr/>
            </a:pPr>
            <a:r>
              <a:rPr lang="en-US" sz="1600" kern="0" dirty="0">
                <a:solidFill>
                  <a:srgbClr val="000000"/>
                </a:solidFill>
                <a:latin typeface="Calibri"/>
              </a:rPr>
              <a:t>Process Node: 40nm</a:t>
            </a:r>
          </a:p>
          <a:p>
            <a:pPr marL="684213" lvl="1" indent="-227013" algn="l">
              <a:lnSpc>
                <a:spcPct val="80000"/>
              </a:lnSpc>
              <a:spcAft>
                <a:spcPct val="10000"/>
              </a:spcAft>
              <a:buFont typeface="Arial" pitchFamily="34" charset="0"/>
              <a:buChar char="•"/>
              <a:defRPr/>
            </a:pPr>
            <a:r>
              <a:rPr lang="en-US" sz="1600" kern="0" dirty="0">
                <a:solidFill>
                  <a:srgbClr val="000000"/>
                </a:solidFill>
                <a:latin typeface="Calibri"/>
              </a:rPr>
              <a:t>Pin Count: 841</a:t>
            </a:r>
          </a:p>
          <a:p>
            <a:pPr marL="684213" lvl="1" indent="-227013" algn="l">
              <a:lnSpc>
                <a:spcPct val="80000"/>
              </a:lnSpc>
              <a:spcAft>
                <a:spcPct val="10000"/>
              </a:spcAft>
              <a:buFont typeface="Arial" pitchFamily="34" charset="0"/>
              <a:buChar char="•"/>
              <a:defRPr/>
            </a:pPr>
            <a:r>
              <a:rPr lang="en-US" sz="1600" kern="0" dirty="0">
                <a:solidFill>
                  <a:srgbClr val="000000"/>
                </a:solidFill>
                <a:latin typeface="Calibri"/>
              </a:rPr>
              <a:t>Core Voltage:  0.9-1.1 V</a:t>
            </a:r>
          </a:p>
        </p:txBody>
      </p:sp>
      <p:sp>
        <p:nvSpPr>
          <p:cNvPr id="104463" name="PPTShape_6"/>
          <p:cNvSpPr>
            <a:spLocks noChangeArrowheads="1"/>
          </p:cNvSpPr>
          <p:nvPr/>
        </p:nvSpPr>
        <p:spPr bwMode="auto">
          <a:xfrm>
            <a:off x="5400675" y="33988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Application-Specific Coprocessors</a:t>
            </a:r>
          </a:p>
        </p:txBody>
      </p:sp>
      <p:grpSp>
        <p:nvGrpSpPr>
          <p:cNvPr id="2" name="Group 365"/>
          <p:cNvGrpSpPr>
            <a:grpSpLocks noChangeAspect="1"/>
          </p:cNvGrpSpPr>
          <p:nvPr/>
        </p:nvGrpSpPr>
        <p:grpSpPr bwMode="auto">
          <a:xfrm>
            <a:off x="0" y="914400"/>
            <a:ext cx="5349875" cy="5440363"/>
            <a:chOff x="0" y="576"/>
            <a:chExt cx="3370" cy="3427"/>
          </a:xfrm>
        </p:grpSpPr>
        <p:sp>
          <p:nvSpPr>
            <p:cNvPr id="104465" name="AutoShape 364"/>
            <p:cNvSpPr>
              <a:spLocks noChangeAspect="1" noChangeArrowheads="1" noTextEdit="1"/>
            </p:cNvSpPr>
            <p:nvPr/>
          </p:nvSpPr>
          <p:spPr bwMode="auto">
            <a:xfrm>
              <a:off x="0" y="576"/>
              <a:ext cx="3370" cy="3427"/>
            </a:xfrm>
            <a:prstGeom prst="rect">
              <a:avLst/>
            </a:prstGeom>
            <a:noFill/>
            <a:ln w="9525">
              <a:noFill/>
              <a:miter lim="800000"/>
              <a:headEnd/>
              <a:tailEnd/>
            </a:ln>
          </p:spPr>
          <p:txBody>
            <a:bodyPr/>
            <a:lstStyle/>
            <a:p>
              <a:endParaRPr lang="en-US"/>
            </a:p>
          </p:txBody>
        </p:sp>
        <p:grpSp>
          <p:nvGrpSpPr>
            <p:cNvPr id="3" name="Group 566"/>
            <p:cNvGrpSpPr>
              <a:grpSpLocks/>
            </p:cNvGrpSpPr>
            <p:nvPr/>
          </p:nvGrpSpPr>
          <p:grpSpPr bwMode="auto">
            <a:xfrm>
              <a:off x="10" y="586"/>
              <a:ext cx="3349" cy="3417"/>
              <a:chOff x="10" y="586"/>
              <a:chExt cx="3349" cy="3417"/>
            </a:xfrm>
          </p:grpSpPr>
          <p:sp>
            <p:nvSpPr>
              <p:cNvPr id="104618" name="Rectangle 366"/>
              <p:cNvSpPr>
                <a:spLocks noChangeArrowheads="1"/>
              </p:cNvSpPr>
              <p:nvPr/>
            </p:nvSpPr>
            <p:spPr bwMode="auto">
              <a:xfrm>
                <a:off x="156" y="586"/>
                <a:ext cx="3203" cy="3245"/>
              </a:xfrm>
              <a:prstGeom prst="rect">
                <a:avLst/>
              </a:prstGeom>
              <a:noFill/>
              <a:ln w="5" cap="rnd">
                <a:solidFill>
                  <a:srgbClr val="24211D"/>
                </a:solidFill>
                <a:round/>
                <a:headEnd/>
                <a:tailEnd/>
              </a:ln>
            </p:spPr>
            <p:txBody>
              <a:bodyPr/>
              <a:lstStyle/>
              <a:p>
                <a:pPr algn="l" eaLnBrk="0" hangingPunct="0"/>
                <a:endParaRPr lang="en-US" sz="1800">
                  <a:solidFill>
                    <a:srgbClr val="000000"/>
                  </a:solidFill>
                </a:endParaRPr>
              </a:p>
            </p:txBody>
          </p:sp>
          <p:sp>
            <p:nvSpPr>
              <p:cNvPr id="104619" name="Rectangle 367"/>
              <p:cNvSpPr>
                <a:spLocks noChangeArrowheads="1"/>
              </p:cNvSpPr>
              <p:nvPr/>
            </p:nvSpPr>
            <p:spPr bwMode="auto">
              <a:xfrm>
                <a:off x="412" y="2862"/>
                <a:ext cx="1643" cy="964"/>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620" name="Rectangle 368"/>
              <p:cNvSpPr>
                <a:spLocks noChangeArrowheads="1"/>
              </p:cNvSpPr>
              <p:nvPr/>
            </p:nvSpPr>
            <p:spPr bwMode="auto">
              <a:xfrm>
                <a:off x="1224" y="2169"/>
                <a:ext cx="1032"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1 to 8 Cores @ up to 1.25 GHz</a:t>
                </a:r>
                <a:endParaRPr lang="en-US" sz="1800">
                  <a:solidFill>
                    <a:srgbClr val="000000"/>
                  </a:solidFill>
                </a:endParaRPr>
              </a:p>
            </p:txBody>
          </p:sp>
          <p:sp>
            <p:nvSpPr>
              <p:cNvPr id="104621" name="Rectangle 369"/>
              <p:cNvSpPr>
                <a:spLocks noChangeArrowheads="1"/>
              </p:cNvSpPr>
              <p:nvPr/>
            </p:nvSpPr>
            <p:spPr bwMode="auto">
              <a:xfrm>
                <a:off x="235" y="1602"/>
                <a:ext cx="407" cy="17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2" name="Rectangle 370"/>
              <p:cNvSpPr>
                <a:spLocks noChangeArrowheads="1"/>
              </p:cNvSpPr>
              <p:nvPr/>
            </p:nvSpPr>
            <p:spPr bwMode="auto">
              <a:xfrm>
                <a:off x="344" y="1613"/>
                <a:ext cx="21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104623" name="Rectangle 371"/>
              <p:cNvSpPr>
                <a:spLocks noChangeArrowheads="1"/>
              </p:cNvSpPr>
              <p:nvPr/>
            </p:nvSpPr>
            <p:spPr bwMode="auto">
              <a:xfrm>
                <a:off x="250" y="1680"/>
                <a:ext cx="41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104624" name="Rectangle 372"/>
              <p:cNvSpPr>
                <a:spLocks noChangeArrowheads="1"/>
              </p:cNvSpPr>
              <p:nvPr/>
            </p:nvSpPr>
            <p:spPr bwMode="auto">
              <a:xfrm>
                <a:off x="230" y="1138"/>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5" name="Rectangle 373"/>
              <p:cNvSpPr>
                <a:spLocks noChangeArrowheads="1"/>
              </p:cNvSpPr>
              <p:nvPr/>
            </p:nvSpPr>
            <p:spPr bwMode="auto">
              <a:xfrm>
                <a:off x="240" y="1154"/>
                <a:ext cx="475"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1800">
                  <a:solidFill>
                    <a:srgbClr val="000000"/>
                  </a:solidFill>
                </a:endParaRPr>
              </a:p>
            </p:txBody>
          </p:sp>
          <p:sp>
            <p:nvSpPr>
              <p:cNvPr id="104626" name="Rectangle 374"/>
              <p:cNvSpPr>
                <a:spLocks noChangeArrowheads="1"/>
              </p:cNvSpPr>
              <p:nvPr/>
            </p:nvSpPr>
            <p:spPr bwMode="auto">
              <a:xfrm>
                <a:off x="230" y="1289"/>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7" name="Rectangle 375"/>
              <p:cNvSpPr>
                <a:spLocks noChangeArrowheads="1"/>
              </p:cNvSpPr>
              <p:nvPr/>
            </p:nvSpPr>
            <p:spPr bwMode="auto">
              <a:xfrm>
                <a:off x="292" y="1311"/>
                <a:ext cx="33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104628" name="Rectangle 376"/>
              <p:cNvSpPr>
                <a:spLocks noChangeArrowheads="1"/>
              </p:cNvSpPr>
              <p:nvPr/>
            </p:nvSpPr>
            <p:spPr bwMode="auto">
              <a:xfrm>
                <a:off x="230" y="144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9" name="Rectangle 377"/>
              <p:cNvSpPr>
                <a:spLocks noChangeArrowheads="1"/>
              </p:cNvSpPr>
              <p:nvPr/>
            </p:nvSpPr>
            <p:spPr bwMode="auto">
              <a:xfrm>
                <a:off x="271" y="1456"/>
                <a:ext cx="376"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104630" name="Line 378"/>
              <p:cNvSpPr>
                <a:spLocks noChangeShapeType="1"/>
              </p:cNvSpPr>
              <p:nvPr/>
            </p:nvSpPr>
            <p:spPr bwMode="auto">
              <a:xfrm flipH="1">
                <a:off x="657" y="1191"/>
                <a:ext cx="204" cy="1"/>
              </a:xfrm>
              <a:prstGeom prst="line">
                <a:avLst/>
              </a:prstGeom>
              <a:noFill/>
              <a:ln w="0">
                <a:solidFill>
                  <a:srgbClr val="000000"/>
                </a:solidFill>
                <a:round/>
                <a:headEnd/>
                <a:tailEnd/>
              </a:ln>
            </p:spPr>
            <p:txBody>
              <a:bodyPr/>
              <a:lstStyle/>
              <a:p>
                <a:endParaRPr lang="en-US"/>
              </a:p>
            </p:txBody>
          </p:sp>
          <p:sp>
            <p:nvSpPr>
              <p:cNvPr id="104631" name="Freeform 379"/>
              <p:cNvSpPr>
                <a:spLocks/>
              </p:cNvSpPr>
              <p:nvPr/>
            </p:nvSpPr>
            <p:spPr bwMode="auto">
              <a:xfrm>
                <a:off x="819" y="1170"/>
                <a:ext cx="42" cy="41"/>
              </a:xfrm>
              <a:custGeom>
                <a:avLst/>
                <a:gdLst>
                  <a:gd name="T0" fmla="*/ 42 w 42"/>
                  <a:gd name="T1" fmla="*/ 21 h 41"/>
                  <a:gd name="T2" fmla="*/ 0 w 42"/>
                  <a:gd name="T3" fmla="*/ 41 h 41"/>
                  <a:gd name="T4" fmla="*/ 0 w 42"/>
                  <a:gd name="T5" fmla="*/ 0 h 41"/>
                  <a:gd name="T6" fmla="*/ 42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42" y="21"/>
                    </a:moveTo>
                    <a:lnTo>
                      <a:pt x="0" y="41"/>
                    </a:lnTo>
                    <a:lnTo>
                      <a:pt x="0" y="0"/>
                    </a:lnTo>
                    <a:lnTo>
                      <a:pt x="42" y="21"/>
                    </a:lnTo>
                    <a:close/>
                  </a:path>
                </a:pathLst>
              </a:custGeom>
              <a:solidFill>
                <a:srgbClr val="000000"/>
              </a:solidFill>
              <a:ln w="9525">
                <a:noFill/>
                <a:round/>
                <a:headEnd/>
                <a:tailEnd/>
              </a:ln>
            </p:spPr>
            <p:txBody>
              <a:bodyPr/>
              <a:lstStyle/>
              <a:p>
                <a:endParaRPr lang="en-US"/>
              </a:p>
            </p:txBody>
          </p:sp>
          <p:sp>
            <p:nvSpPr>
              <p:cNvPr id="104632" name="Freeform 380"/>
              <p:cNvSpPr>
                <a:spLocks/>
              </p:cNvSpPr>
              <p:nvPr/>
            </p:nvSpPr>
            <p:spPr bwMode="auto">
              <a:xfrm>
                <a:off x="657" y="1170"/>
                <a:ext cx="42" cy="41"/>
              </a:xfrm>
              <a:custGeom>
                <a:avLst/>
                <a:gdLst>
                  <a:gd name="T0" fmla="*/ 0 w 42"/>
                  <a:gd name="T1" fmla="*/ 21 h 41"/>
                  <a:gd name="T2" fmla="*/ 42 w 42"/>
                  <a:gd name="T3" fmla="*/ 41 h 41"/>
                  <a:gd name="T4" fmla="*/ 42 w 42"/>
                  <a:gd name="T5" fmla="*/ 0 h 41"/>
                  <a:gd name="T6" fmla="*/ 0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0" y="21"/>
                    </a:moveTo>
                    <a:lnTo>
                      <a:pt x="42" y="41"/>
                    </a:lnTo>
                    <a:lnTo>
                      <a:pt x="42" y="0"/>
                    </a:lnTo>
                    <a:lnTo>
                      <a:pt x="0" y="21"/>
                    </a:lnTo>
                    <a:close/>
                  </a:path>
                </a:pathLst>
              </a:custGeom>
              <a:solidFill>
                <a:srgbClr val="000000"/>
              </a:solidFill>
              <a:ln w="9525">
                <a:noFill/>
                <a:round/>
                <a:headEnd/>
                <a:tailEnd/>
              </a:ln>
            </p:spPr>
            <p:txBody>
              <a:bodyPr/>
              <a:lstStyle/>
              <a:p>
                <a:endParaRPr lang="en-US"/>
              </a:p>
            </p:txBody>
          </p:sp>
          <p:sp>
            <p:nvSpPr>
              <p:cNvPr id="104633" name="Line 381"/>
              <p:cNvSpPr>
                <a:spLocks noChangeShapeType="1"/>
              </p:cNvSpPr>
              <p:nvPr/>
            </p:nvSpPr>
            <p:spPr bwMode="auto">
              <a:xfrm flipH="1">
                <a:off x="657" y="1347"/>
                <a:ext cx="204" cy="1"/>
              </a:xfrm>
              <a:prstGeom prst="line">
                <a:avLst/>
              </a:prstGeom>
              <a:noFill/>
              <a:ln w="0">
                <a:solidFill>
                  <a:srgbClr val="000000"/>
                </a:solidFill>
                <a:round/>
                <a:headEnd/>
                <a:tailEnd/>
              </a:ln>
            </p:spPr>
            <p:txBody>
              <a:bodyPr/>
              <a:lstStyle/>
              <a:p>
                <a:endParaRPr lang="en-US"/>
              </a:p>
            </p:txBody>
          </p:sp>
          <p:sp>
            <p:nvSpPr>
              <p:cNvPr id="104634" name="Freeform 382"/>
              <p:cNvSpPr>
                <a:spLocks/>
              </p:cNvSpPr>
              <p:nvPr/>
            </p:nvSpPr>
            <p:spPr bwMode="auto">
              <a:xfrm>
                <a:off x="819" y="1321"/>
                <a:ext cx="42" cy="47"/>
              </a:xfrm>
              <a:custGeom>
                <a:avLst/>
                <a:gdLst>
                  <a:gd name="T0" fmla="*/ 42 w 42"/>
                  <a:gd name="T1" fmla="*/ 26 h 47"/>
                  <a:gd name="T2" fmla="*/ 0 w 42"/>
                  <a:gd name="T3" fmla="*/ 47 h 47"/>
                  <a:gd name="T4" fmla="*/ 0 w 42"/>
                  <a:gd name="T5" fmla="*/ 0 h 47"/>
                  <a:gd name="T6" fmla="*/ 42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6"/>
                    </a:moveTo>
                    <a:lnTo>
                      <a:pt x="0" y="47"/>
                    </a:lnTo>
                    <a:lnTo>
                      <a:pt x="0" y="0"/>
                    </a:lnTo>
                    <a:lnTo>
                      <a:pt x="42" y="26"/>
                    </a:lnTo>
                    <a:close/>
                  </a:path>
                </a:pathLst>
              </a:custGeom>
              <a:solidFill>
                <a:srgbClr val="000000"/>
              </a:solidFill>
              <a:ln w="9525">
                <a:noFill/>
                <a:round/>
                <a:headEnd/>
                <a:tailEnd/>
              </a:ln>
            </p:spPr>
            <p:txBody>
              <a:bodyPr/>
              <a:lstStyle/>
              <a:p>
                <a:endParaRPr lang="en-US"/>
              </a:p>
            </p:txBody>
          </p:sp>
          <p:sp>
            <p:nvSpPr>
              <p:cNvPr id="104635" name="Freeform 383"/>
              <p:cNvSpPr>
                <a:spLocks/>
              </p:cNvSpPr>
              <p:nvPr/>
            </p:nvSpPr>
            <p:spPr bwMode="auto">
              <a:xfrm>
                <a:off x="657" y="1321"/>
                <a:ext cx="42" cy="47"/>
              </a:xfrm>
              <a:custGeom>
                <a:avLst/>
                <a:gdLst>
                  <a:gd name="T0" fmla="*/ 0 w 42"/>
                  <a:gd name="T1" fmla="*/ 26 h 47"/>
                  <a:gd name="T2" fmla="*/ 42 w 42"/>
                  <a:gd name="T3" fmla="*/ 47 h 47"/>
                  <a:gd name="T4" fmla="*/ 42 w 42"/>
                  <a:gd name="T5" fmla="*/ 0 h 47"/>
                  <a:gd name="T6" fmla="*/ 0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6"/>
                    </a:moveTo>
                    <a:lnTo>
                      <a:pt x="42" y="47"/>
                    </a:lnTo>
                    <a:lnTo>
                      <a:pt x="42" y="0"/>
                    </a:lnTo>
                    <a:lnTo>
                      <a:pt x="0" y="26"/>
                    </a:lnTo>
                    <a:close/>
                  </a:path>
                </a:pathLst>
              </a:custGeom>
              <a:solidFill>
                <a:srgbClr val="000000"/>
              </a:solidFill>
              <a:ln w="9525">
                <a:noFill/>
                <a:round/>
                <a:headEnd/>
                <a:tailEnd/>
              </a:ln>
            </p:spPr>
            <p:txBody>
              <a:bodyPr/>
              <a:lstStyle/>
              <a:p>
                <a:endParaRPr lang="en-US"/>
              </a:p>
            </p:txBody>
          </p:sp>
          <p:sp>
            <p:nvSpPr>
              <p:cNvPr id="104636" name="Line 384"/>
              <p:cNvSpPr>
                <a:spLocks noChangeShapeType="1"/>
              </p:cNvSpPr>
              <p:nvPr/>
            </p:nvSpPr>
            <p:spPr bwMode="auto">
              <a:xfrm flipH="1">
                <a:off x="657" y="1680"/>
                <a:ext cx="204" cy="1"/>
              </a:xfrm>
              <a:prstGeom prst="line">
                <a:avLst/>
              </a:prstGeom>
              <a:noFill/>
              <a:ln w="0">
                <a:solidFill>
                  <a:srgbClr val="000000"/>
                </a:solidFill>
                <a:round/>
                <a:headEnd/>
                <a:tailEnd/>
              </a:ln>
            </p:spPr>
            <p:txBody>
              <a:bodyPr/>
              <a:lstStyle/>
              <a:p>
                <a:endParaRPr lang="en-US"/>
              </a:p>
            </p:txBody>
          </p:sp>
          <p:sp>
            <p:nvSpPr>
              <p:cNvPr id="104637" name="Freeform 385"/>
              <p:cNvSpPr>
                <a:spLocks/>
              </p:cNvSpPr>
              <p:nvPr/>
            </p:nvSpPr>
            <p:spPr bwMode="auto">
              <a:xfrm>
                <a:off x="819" y="1659"/>
                <a:ext cx="42" cy="47"/>
              </a:xfrm>
              <a:custGeom>
                <a:avLst/>
                <a:gdLst>
                  <a:gd name="T0" fmla="*/ 42 w 42"/>
                  <a:gd name="T1" fmla="*/ 21 h 47"/>
                  <a:gd name="T2" fmla="*/ 0 w 42"/>
                  <a:gd name="T3" fmla="*/ 47 h 47"/>
                  <a:gd name="T4" fmla="*/ 0 w 42"/>
                  <a:gd name="T5" fmla="*/ 0 h 47"/>
                  <a:gd name="T6" fmla="*/ 42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1"/>
                    </a:moveTo>
                    <a:lnTo>
                      <a:pt x="0" y="47"/>
                    </a:lnTo>
                    <a:lnTo>
                      <a:pt x="0" y="0"/>
                    </a:lnTo>
                    <a:lnTo>
                      <a:pt x="42" y="21"/>
                    </a:lnTo>
                    <a:close/>
                  </a:path>
                </a:pathLst>
              </a:custGeom>
              <a:solidFill>
                <a:srgbClr val="000000"/>
              </a:solidFill>
              <a:ln w="9525">
                <a:noFill/>
                <a:round/>
                <a:headEnd/>
                <a:tailEnd/>
              </a:ln>
            </p:spPr>
            <p:txBody>
              <a:bodyPr/>
              <a:lstStyle/>
              <a:p>
                <a:endParaRPr lang="en-US"/>
              </a:p>
            </p:txBody>
          </p:sp>
          <p:sp>
            <p:nvSpPr>
              <p:cNvPr id="104638" name="Freeform 386"/>
              <p:cNvSpPr>
                <a:spLocks/>
              </p:cNvSpPr>
              <p:nvPr/>
            </p:nvSpPr>
            <p:spPr bwMode="auto">
              <a:xfrm>
                <a:off x="657" y="1659"/>
                <a:ext cx="42" cy="47"/>
              </a:xfrm>
              <a:custGeom>
                <a:avLst/>
                <a:gdLst>
                  <a:gd name="T0" fmla="*/ 0 w 42"/>
                  <a:gd name="T1" fmla="*/ 21 h 47"/>
                  <a:gd name="T2" fmla="*/ 42 w 42"/>
                  <a:gd name="T3" fmla="*/ 47 h 47"/>
                  <a:gd name="T4" fmla="*/ 42 w 42"/>
                  <a:gd name="T5" fmla="*/ 0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47"/>
                    </a:lnTo>
                    <a:lnTo>
                      <a:pt x="42" y="0"/>
                    </a:lnTo>
                    <a:lnTo>
                      <a:pt x="0" y="21"/>
                    </a:lnTo>
                    <a:close/>
                  </a:path>
                </a:pathLst>
              </a:custGeom>
              <a:solidFill>
                <a:srgbClr val="000000"/>
              </a:solidFill>
              <a:ln w="9525">
                <a:noFill/>
                <a:round/>
                <a:headEnd/>
                <a:tailEnd/>
              </a:ln>
            </p:spPr>
            <p:txBody>
              <a:bodyPr/>
              <a:lstStyle/>
              <a:p>
                <a:endParaRPr lang="en-US"/>
              </a:p>
            </p:txBody>
          </p:sp>
          <p:sp>
            <p:nvSpPr>
              <p:cNvPr id="104639" name="Rectangle 387"/>
              <p:cNvSpPr>
                <a:spLocks noChangeArrowheads="1"/>
              </p:cNvSpPr>
              <p:nvPr/>
            </p:nvSpPr>
            <p:spPr bwMode="auto">
              <a:xfrm>
                <a:off x="1841"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40" name="Rectangle 388"/>
              <p:cNvSpPr>
                <a:spLocks noChangeArrowheads="1"/>
              </p:cNvSpPr>
              <p:nvPr/>
            </p:nvSpPr>
            <p:spPr bwMode="auto">
              <a:xfrm>
                <a:off x="1841"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41" name="Rectangle 389"/>
              <p:cNvSpPr>
                <a:spLocks noChangeArrowheads="1"/>
              </p:cNvSpPr>
              <p:nvPr/>
            </p:nvSpPr>
            <p:spPr bwMode="auto">
              <a:xfrm rot="-5400000">
                <a:off x="1880" y="330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42" name="Rectangle 390"/>
              <p:cNvSpPr>
                <a:spLocks noChangeArrowheads="1"/>
              </p:cNvSpPr>
              <p:nvPr/>
            </p:nvSpPr>
            <p:spPr bwMode="auto">
              <a:xfrm rot="-5400000">
                <a:off x="1878" y="324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643" name="Rectangle 391"/>
              <p:cNvSpPr>
                <a:spLocks noChangeArrowheads="1"/>
              </p:cNvSpPr>
              <p:nvPr/>
            </p:nvSpPr>
            <p:spPr bwMode="auto">
              <a:xfrm rot="-5400000">
                <a:off x="1896" y="320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44" name="Rectangle 392"/>
              <p:cNvSpPr>
                <a:spLocks noChangeArrowheads="1"/>
              </p:cNvSpPr>
              <p:nvPr/>
            </p:nvSpPr>
            <p:spPr bwMode="auto">
              <a:xfrm rot="-5400000">
                <a:off x="1875" y="316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04645" name="Rectangle 393"/>
              <p:cNvSpPr>
                <a:spLocks noChangeArrowheads="1"/>
              </p:cNvSpPr>
              <p:nvPr/>
            </p:nvSpPr>
            <p:spPr bwMode="auto">
              <a:xfrm rot="-5400000">
                <a:off x="1896" y="312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46" name="Rectangle 394"/>
              <p:cNvSpPr>
                <a:spLocks noChangeArrowheads="1"/>
              </p:cNvSpPr>
              <p:nvPr/>
            </p:nvSpPr>
            <p:spPr bwMode="auto">
              <a:xfrm rot="-5400000">
                <a:off x="1896" y="309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47" name="Rectangle 395"/>
              <p:cNvSpPr>
                <a:spLocks noChangeArrowheads="1"/>
              </p:cNvSpPr>
              <p:nvPr/>
            </p:nvSpPr>
            <p:spPr bwMode="auto">
              <a:xfrm rot="-5400000">
                <a:off x="1881" y="301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104648" name="Rectangle 397"/>
              <p:cNvSpPr>
                <a:spLocks noChangeArrowheads="1"/>
              </p:cNvSpPr>
              <p:nvPr/>
            </p:nvSpPr>
            <p:spPr bwMode="auto">
              <a:xfrm>
                <a:off x="1059" y="2967"/>
                <a:ext cx="151"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49" name="Rectangle 398"/>
              <p:cNvSpPr>
                <a:spLocks noChangeArrowheads="1"/>
              </p:cNvSpPr>
              <p:nvPr/>
            </p:nvSpPr>
            <p:spPr bwMode="auto">
              <a:xfrm>
                <a:off x="1059" y="2967"/>
                <a:ext cx="151"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50" name="Rectangle 399"/>
              <p:cNvSpPr>
                <a:spLocks noChangeArrowheads="1"/>
              </p:cNvSpPr>
              <p:nvPr/>
            </p:nvSpPr>
            <p:spPr bwMode="auto">
              <a:xfrm rot="-5400000">
                <a:off x="1101"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51" name="Rectangle 400"/>
              <p:cNvSpPr>
                <a:spLocks noChangeArrowheads="1"/>
              </p:cNvSpPr>
              <p:nvPr/>
            </p:nvSpPr>
            <p:spPr bwMode="auto">
              <a:xfrm rot="-5400000">
                <a:off x="1099" y="3237"/>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652" name="Rectangle 401"/>
              <p:cNvSpPr>
                <a:spLocks noChangeArrowheads="1"/>
              </p:cNvSpPr>
              <p:nvPr/>
            </p:nvSpPr>
            <p:spPr bwMode="auto">
              <a:xfrm rot="-5400000">
                <a:off x="1117" y="319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53" name="Rectangle 402"/>
              <p:cNvSpPr>
                <a:spLocks noChangeArrowheads="1"/>
              </p:cNvSpPr>
              <p:nvPr/>
            </p:nvSpPr>
            <p:spPr bwMode="auto">
              <a:xfrm rot="-5400000">
                <a:off x="1107" y="316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654" name="Rectangle 403"/>
              <p:cNvSpPr>
                <a:spLocks noChangeArrowheads="1"/>
              </p:cNvSpPr>
              <p:nvPr/>
            </p:nvSpPr>
            <p:spPr bwMode="auto">
              <a:xfrm rot="-5400000">
                <a:off x="1117"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55" name="Rectangle 404"/>
              <p:cNvSpPr>
                <a:spLocks noChangeArrowheads="1"/>
              </p:cNvSpPr>
              <p:nvPr/>
            </p:nvSpPr>
            <p:spPr bwMode="auto">
              <a:xfrm rot="-5400000">
                <a:off x="1117"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56" name="Rectangle 405"/>
              <p:cNvSpPr>
                <a:spLocks noChangeArrowheads="1"/>
              </p:cNvSpPr>
              <p:nvPr/>
            </p:nvSpPr>
            <p:spPr bwMode="auto">
              <a:xfrm rot="-5400000">
                <a:off x="1102" y="302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04657" name="Rectangle 407"/>
              <p:cNvSpPr>
                <a:spLocks noChangeArrowheads="1"/>
              </p:cNvSpPr>
              <p:nvPr/>
            </p:nvSpPr>
            <p:spPr bwMode="auto">
              <a:xfrm>
                <a:off x="1252" y="2967"/>
                <a:ext cx="156" cy="531"/>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58" name="Rectangle 408"/>
              <p:cNvSpPr>
                <a:spLocks noChangeArrowheads="1"/>
              </p:cNvSpPr>
              <p:nvPr/>
            </p:nvSpPr>
            <p:spPr bwMode="auto">
              <a:xfrm rot="-5400000">
                <a:off x="1288" y="324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104659" name="Rectangle 409"/>
              <p:cNvSpPr>
                <a:spLocks noChangeArrowheads="1"/>
              </p:cNvSpPr>
              <p:nvPr/>
            </p:nvSpPr>
            <p:spPr bwMode="auto">
              <a:xfrm rot="-5400000">
                <a:off x="1290" y="3187"/>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04660" name="Rectangle 410"/>
              <p:cNvSpPr>
                <a:spLocks noChangeArrowheads="1"/>
              </p:cNvSpPr>
              <p:nvPr/>
            </p:nvSpPr>
            <p:spPr bwMode="auto">
              <a:xfrm rot="-5400000">
                <a:off x="1288" y="312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661" name="Rectangle 411"/>
              <p:cNvSpPr>
                <a:spLocks noChangeArrowheads="1"/>
              </p:cNvSpPr>
              <p:nvPr/>
            </p:nvSpPr>
            <p:spPr bwMode="auto">
              <a:xfrm rot="-5400000">
                <a:off x="1293" y="307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662" name="Rectangle 412"/>
              <p:cNvSpPr>
                <a:spLocks noChangeArrowheads="1"/>
              </p:cNvSpPr>
              <p:nvPr/>
            </p:nvSpPr>
            <p:spPr bwMode="auto">
              <a:xfrm>
                <a:off x="1643"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63" name="Rectangle 413"/>
              <p:cNvSpPr>
                <a:spLocks noChangeArrowheads="1"/>
              </p:cNvSpPr>
              <p:nvPr/>
            </p:nvSpPr>
            <p:spPr bwMode="auto">
              <a:xfrm>
                <a:off x="1643" y="2967"/>
                <a:ext cx="162"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64" name="Rectangle 414"/>
              <p:cNvSpPr>
                <a:spLocks noChangeArrowheads="1"/>
              </p:cNvSpPr>
              <p:nvPr/>
            </p:nvSpPr>
            <p:spPr bwMode="auto">
              <a:xfrm rot="-5400000">
                <a:off x="1685" y="3294"/>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665" name="Rectangle 415"/>
              <p:cNvSpPr>
                <a:spLocks noChangeArrowheads="1"/>
              </p:cNvSpPr>
              <p:nvPr/>
            </p:nvSpPr>
            <p:spPr bwMode="auto">
              <a:xfrm rot="-5400000">
                <a:off x="1682" y="3245"/>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66" name="Rectangle 416"/>
              <p:cNvSpPr>
                <a:spLocks noChangeArrowheads="1"/>
              </p:cNvSpPr>
              <p:nvPr/>
            </p:nvSpPr>
            <p:spPr bwMode="auto">
              <a:xfrm rot="-5400000">
                <a:off x="1698"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67" name="Rectangle 417"/>
              <p:cNvSpPr>
                <a:spLocks noChangeArrowheads="1"/>
              </p:cNvSpPr>
              <p:nvPr/>
            </p:nvSpPr>
            <p:spPr bwMode="auto">
              <a:xfrm rot="-5400000">
                <a:off x="1682" y="3166"/>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68" name="Rectangle 418"/>
              <p:cNvSpPr>
                <a:spLocks noChangeArrowheads="1"/>
              </p:cNvSpPr>
              <p:nvPr/>
            </p:nvSpPr>
            <p:spPr bwMode="auto">
              <a:xfrm rot="-5400000">
                <a:off x="1698"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69" name="Rectangle 419"/>
              <p:cNvSpPr>
                <a:spLocks noChangeArrowheads="1"/>
              </p:cNvSpPr>
              <p:nvPr/>
            </p:nvSpPr>
            <p:spPr bwMode="auto">
              <a:xfrm rot="-5400000">
                <a:off x="1698"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70" name="Rectangle 421"/>
              <p:cNvSpPr>
                <a:spLocks noChangeArrowheads="1"/>
              </p:cNvSpPr>
              <p:nvPr/>
            </p:nvSpPr>
            <p:spPr bwMode="auto">
              <a:xfrm rot="-5400000">
                <a:off x="1683" y="302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04671" name="Rectangle 422"/>
              <p:cNvSpPr>
                <a:spLocks noChangeArrowheads="1"/>
              </p:cNvSpPr>
              <p:nvPr/>
            </p:nvSpPr>
            <p:spPr bwMode="auto">
              <a:xfrm>
                <a:off x="1450"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72" name="Rectangle 423"/>
              <p:cNvSpPr>
                <a:spLocks noChangeArrowheads="1"/>
              </p:cNvSpPr>
              <p:nvPr/>
            </p:nvSpPr>
            <p:spPr bwMode="auto">
              <a:xfrm>
                <a:off x="1450" y="2967"/>
                <a:ext cx="157"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73" name="Rectangle 424"/>
              <p:cNvSpPr>
                <a:spLocks noChangeArrowheads="1"/>
              </p:cNvSpPr>
              <p:nvPr/>
            </p:nvSpPr>
            <p:spPr bwMode="auto">
              <a:xfrm rot="-5400000">
                <a:off x="1489" y="319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74" name="Rectangle 425"/>
              <p:cNvSpPr>
                <a:spLocks noChangeArrowheads="1"/>
              </p:cNvSpPr>
              <p:nvPr/>
            </p:nvSpPr>
            <p:spPr bwMode="auto">
              <a:xfrm rot="-5400000">
                <a:off x="1489" y="3140"/>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75" name="Rectangle 426"/>
              <p:cNvSpPr>
                <a:spLocks noChangeArrowheads="1"/>
              </p:cNvSpPr>
              <p:nvPr/>
            </p:nvSpPr>
            <p:spPr bwMode="auto">
              <a:xfrm rot="-5400000">
                <a:off x="1505" y="3104"/>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76" name="Rectangle 427"/>
              <p:cNvSpPr>
                <a:spLocks noChangeArrowheads="1"/>
              </p:cNvSpPr>
              <p:nvPr/>
            </p:nvSpPr>
            <p:spPr bwMode="auto">
              <a:xfrm>
                <a:off x="861" y="2967"/>
                <a:ext cx="161"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77" name="Rectangle 428"/>
              <p:cNvSpPr>
                <a:spLocks noChangeArrowheads="1"/>
              </p:cNvSpPr>
              <p:nvPr/>
            </p:nvSpPr>
            <p:spPr bwMode="auto">
              <a:xfrm>
                <a:off x="861" y="2967"/>
                <a:ext cx="161"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78" name="Rectangle 429"/>
              <p:cNvSpPr>
                <a:spLocks noChangeArrowheads="1"/>
              </p:cNvSpPr>
              <p:nvPr/>
            </p:nvSpPr>
            <p:spPr bwMode="auto">
              <a:xfrm rot="-5400000">
                <a:off x="914"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79" name="Rectangle 430"/>
              <p:cNvSpPr>
                <a:spLocks noChangeArrowheads="1"/>
              </p:cNvSpPr>
              <p:nvPr/>
            </p:nvSpPr>
            <p:spPr bwMode="auto">
              <a:xfrm rot="-5400000">
                <a:off x="896" y="313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680" name="Rectangle 431"/>
              <p:cNvSpPr>
                <a:spLocks noChangeArrowheads="1"/>
              </p:cNvSpPr>
              <p:nvPr/>
            </p:nvSpPr>
            <p:spPr bwMode="auto">
              <a:xfrm rot="-5400000">
                <a:off x="894" y="3192"/>
                <a:ext cx="58" cy="84"/>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104681" name="Freeform 432"/>
              <p:cNvSpPr>
                <a:spLocks/>
              </p:cNvSpPr>
              <p:nvPr/>
            </p:nvSpPr>
            <p:spPr bwMode="auto">
              <a:xfrm>
                <a:off x="1836" y="2461"/>
                <a:ext cx="73" cy="68"/>
              </a:xfrm>
              <a:custGeom>
                <a:avLst/>
                <a:gdLst>
                  <a:gd name="T0" fmla="*/ 73 w 73"/>
                  <a:gd name="T1" fmla="*/ 68 h 68"/>
                  <a:gd name="T2" fmla="*/ 37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7" y="0"/>
                    </a:lnTo>
                    <a:lnTo>
                      <a:pt x="0" y="68"/>
                    </a:lnTo>
                    <a:lnTo>
                      <a:pt x="73" y="68"/>
                    </a:lnTo>
                    <a:close/>
                  </a:path>
                </a:pathLst>
              </a:custGeom>
              <a:solidFill>
                <a:srgbClr val="000000"/>
              </a:solidFill>
              <a:ln w="9525">
                <a:noFill/>
                <a:round/>
                <a:headEnd/>
                <a:tailEnd/>
              </a:ln>
            </p:spPr>
            <p:txBody>
              <a:bodyPr/>
              <a:lstStyle/>
              <a:p>
                <a:endParaRPr lang="en-US"/>
              </a:p>
            </p:txBody>
          </p:sp>
          <p:sp>
            <p:nvSpPr>
              <p:cNvPr id="104682" name="Freeform 433"/>
              <p:cNvSpPr>
                <a:spLocks/>
              </p:cNvSpPr>
              <p:nvPr/>
            </p:nvSpPr>
            <p:spPr bwMode="auto">
              <a:xfrm>
                <a:off x="1868" y="2513"/>
                <a:ext cx="15" cy="11"/>
              </a:xfrm>
              <a:custGeom>
                <a:avLst/>
                <a:gdLst>
                  <a:gd name="T0" fmla="*/ 15 w 15"/>
                  <a:gd name="T1" fmla="*/ 11 h 11"/>
                  <a:gd name="T2" fmla="*/ 10 w 15"/>
                  <a:gd name="T3" fmla="*/ 6 h 11"/>
                  <a:gd name="T4" fmla="*/ 10 w 15"/>
                  <a:gd name="T5" fmla="*/ 6 h 11"/>
                  <a:gd name="T6" fmla="*/ 10 w 15"/>
                  <a:gd name="T7" fmla="*/ 0 h 11"/>
                  <a:gd name="T8" fmla="*/ 5 w 15"/>
                  <a:gd name="T9" fmla="*/ 0 h 11"/>
                  <a:gd name="T10" fmla="*/ 5 w 15"/>
                  <a:gd name="T11" fmla="*/ 0 h 11"/>
                  <a:gd name="T12" fmla="*/ 0 w 15"/>
                  <a:gd name="T13" fmla="*/ 6 h 11"/>
                  <a:gd name="T14" fmla="*/ 0 w 15"/>
                  <a:gd name="T15" fmla="*/ 6 h 11"/>
                  <a:gd name="T16" fmla="*/ 0 w 15"/>
                  <a:gd name="T17" fmla="*/ 11 h 11"/>
                  <a:gd name="T18" fmla="*/ 15 w 15"/>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11"/>
                  <a:gd name="T32" fmla="*/ 15 w 1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11">
                    <a:moveTo>
                      <a:pt x="15" y="11"/>
                    </a:moveTo>
                    <a:lnTo>
                      <a:pt x="10" y="6"/>
                    </a:lnTo>
                    <a:lnTo>
                      <a:pt x="10" y="0"/>
                    </a:lnTo>
                    <a:lnTo>
                      <a:pt x="5" y="0"/>
                    </a:lnTo>
                    <a:lnTo>
                      <a:pt x="0" y="6"/>
                    </a:lnTo>
                    <a:lnTo>
                      <a:pt x="0" y="11"/>
                    </a:lnTo>
                    <a:lnTo>
                      <a:pt x="15" y="11"/>
                    </a:lnTo>
                    <a:close/>
                  </a:path>
                </a:pathLst>
              </a:custGeom>
              <a:solidFill>
                <a:srgbClr val="000000"/>
              </a:solidFill>
              <a:ln w="9525">
                <a:noFill/>
                <a:round/>
                <a:headEnd/>
                <a:tailEnd/>
              </a:ln>
            </p:spPr>
            <p:txBody>
              <a:bodyPr/>
              <a:lstStyle/>
              <a:p>
                <a:endParaRPr lang="en-US"/>
              </a:p>
            </p:txBody>
          </p:sp>
          <p:sp>
            <p:nvSpPr>
              <p:cNvPr id="104683" name="Rectangle 434"/>
              <p:cNvSpPr>
                <a:spLocks noChangeArrowheads="1"/>
              </p:cNvSpPr>
              <p:nvPr/>
            </p:nvSpPr>
            <p:spPr bwMode="auto">
              <a:xfrm>
                <a:off x="1868" y="2524"/>
                <a:ext cx="15"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684" name="Freeform 435"/>
              <p:cNvSpPr>
                <a:spLocks/>
              </p:cNvSpPr>
              <p:nvPr/>
            </p:nvSpPr>
            <p:spPr bwMode="auto">
              <a:xfrm>
                <a:off x="1836" y="2888"/>
                <a:ext cx="73" cy="68"/>
              </a:xfrm>
              <a:custGeom>
                <a:avLst/>
                <a:gdLst>
                  <a:gd name="T0" fmla="*/ 73 w 73"/>
                  <a:gd name="T1" fmla="*/ 0 h 68"/>
                  <a:gd name="T2" fmla="*/ 37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7" y="68"/>
                    </a:lnTo>
                    <a:lnTo>
                      <a:pt x="0" y="0"/>
                    </a:lnTo>
                    <a:lnTo>
                      <a:pt x="73" y="0"/>
                    </a:lnTo>
                    <a:close/>
                  </a:path>
                </a:pathLst>
              </a:custGeom>
              <a:solidFill>
                <a:srgbClr val="000000"/>
              </a:solidFill>
              <a:ln w="9525">
                <a:noFill/>
                <a:round/>
                <a:headEnd/>
                <a:tailEnd/>
              </a:ln>
            </p:spPr>
            <p:txBody>
              <a:bodyPr/>
              <a:lstStyle/>
              <a:p>
                <a:endParaRPr lang="en-US"/>
              </a:p>
            </p:txBody>
          </p:sp>
          <p:sp>
            <p:nvSpPr>
              <p:cNvPr id="104685" name="Freeform 436"/>
              <p:cNvSpPr>
                <a:spLocks/>
              </p:cNvSpPr>
              <p:nvPr/>
            </p:nvSpPr>
            <p:spPr bwMode="auto">
              <a:xfrm>
                <a:off x="1868" y="2899"/>
                <a:ext cx="15" cy="5"/>
              </a:xfrm>
              <a:custGeom>
                <a:avLst/>
                <a:gdLst>
                  <a:gd name="T0" fmla="*/ 0 w 15"/>
                  <a:gd name="T1" fmla="*/ 0 h 5"/>
                  <a:gd name="T2" fmla="*/ 0 w 15"/>
                  <a:gd name="T3" fmla="*/ 0 h 5"/>
                  <a:gd name="T4" fmla="*/ 0 w 15"/>
                  <a:gd name="T5" fmla="*/ 5 h 5"/>
                  <a:gd name="T6" fmla="*/ 5 w 15"/>
                  <a:gd name="T7" fmla="*/ 5 h 5"/>
                  <a:gd name="T8" fmla="*/ 5 w 15"/>
                  <a:gd name="T9" fmla="*/ 5 h 5"/>
                  <a:gd name="T10" fmla="*/ 10 w 15"/>
                  <a:gd name="T11" fmla="*/ 5 h 5"/>
                  <a:gd name="T12" fmla="*/ 10 w 15"/>
                  <a:gd name="T13" fmla="*/ 5 h 5"/>
                  <a:gd name="T14" fmla="*/ 10 w 15"/>
                  <a:gd name="T15" fmla="*/ 0 h 5"/>
                  <a:gd name="T16" fmla="*/ 15 w 15"/>
                  <a:gd name="T17" fmla="*/ 0 h 5"/>
                  <a:gd name="T18" fmla="*/ 0 w 15"/>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
                  <a:gd name="T32" fmla="*/ 15 w 15"/>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
                    <a:moveTo>
                      <a:pt x="0" y="0"/>
                    </a:moveTo>
                    <a:lnTo>
                      <a:pt x="0" y="0"/>
                    </a:lnTo>
                    <a:lnTo>
                      <a:pt x="0" y="5"/>
                    </a:lnTo>
                    <a:lnTo>
                      <a:pt x="5" y="5"/>
                    </a:lnTo>
                    <a:lnTo>
                      <a:pt x="10" y="5"/>
                    </a:lnTo>
                    <a:lnTo>
                      <a:pt x="10" y="0"/>
                    </a:lnTo>
                    <a:lnTo>
                      <a:pt x="15" y="0"/>
                    </a:lnTo>
                    <a:lnTo>
                      <a:pt x="0" y="0"/>
                    </a:lnTo>
                    <a:close/>
                  </a:path>
                </a:pathLst>
              </a:custGeom>
              <a:solidFill>
                <a:srgbClr val="000000"/>
              </a:solidFill>
              <a:ln w="9525">
                <a:noFill/>
                <a:round/>
                <a:headEnd/>
                <a:tailEnd/>
              </a:ln>
            </p:spPr>
            <p:txBody>
              <a:bodyPr/>
              <a:lstStyle/>
              <a:p>
                <a:endParaRPr lang="en-US"/>
              </a:p>
            </p:txBody>
          </p:sp>
          <p:sp>
            <p:nvSpPr>
              <p:cNvPr id="104686" name="Line 437"/>
              <p:cNvSpPr>
                <a:spLocks noChangeShapeType="1"/>
              </p:cNvSpPr>
              <p:nvPr/>
            </p:nvSpPr>
            <p:spPr bwMode="auto">
              <a:xfrm>
                <a:off x="1523" y="2461"/>
                <a:ext cx="1" cy="495"/>
              </a:xfrm>
              <a:prstGeom prst="line">
                <a:avLst/>
              </a:prstGeom>
              <a:noFill/>
              <a:ln w="0">
                <a:solidFill>
                  <a:srgbClr val="000000"/>
                </a:solidFill>
                <a:round/>
                <a:headEnd/>
                <a:tailEnd/>
              </a:ln>
            </p:spPr>
            <p:txBody>
              <a:bodyPr/>
              <a:lstStyle/>
              <a:p>
                <a:endParaRPr lang="en-US"/>
              </a:p>
            </p:txBody>
          </p:sp>
          <p:sp>
            <p:nvSpPr>
              <p:cNvPr id="104687" name="Freeform 438"/>
              <p:cNvSpPr>
                <a:spLocks/>
              </p:cNvSpPr>
              <p:nvPr/>
            </p:nvSpPr>
            <p:spPr bwMode="auto">
              <a:xfrm>
                <a:off x="1502"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88" name="Freeform 439"/>
              <p:cNvSpPr>
                <a:spLocks/>
              </p:cNvSpPr>
              <p:nvPr/>
            </p:nvSpPr>
            <p:spPr bwMode="auto">
              <a:xfrm>
                <a:off x="1502"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689" name="Line 440"/>
              <p:cNvSpPr>
                <a:spLocks noChangeShapeType="1"/>
              </p:cNvSpPr>
              <p:nvPr/>
            </p:nvSpPr>
            <p:spPr bwMode="auto">
              <a:xfrm>
                <a:off x="1330" y="2461"/>
                <a:ext cx="1" cy="495"/>
              </a:xfrm>
              <a:prstGeom prst="line">
                <a:avLst/>
              </a:prstGeom>
              <a:noFill/>
              <a:ln w="0">
                <a:solidFill>
                  <a:srgbClr val="000000"/>
                </a:solidFill>
                <a:round/>
                <a:headEnd/>
                <a:tailEnd/>
              </a:ln>
            </p:spPr>
            <p:txBody>
              <a:bodyPr/>
              <a:lstStyle/>
              <a:p>
                <a:endParaRPr lang="en-US"/>
              </a:p>
            </p:txBody>
          </p:sp>
          <p:sp>
            <p:nvSpPr>
              <p:cNvPr id="104690" name="Freeform 441"/>
              <p:cNvSpPr>
                <a:spLocks/>
              </p:cNvSpPr>
              <p:nvPr/>
            </p:nvSpPr>
            <p:spPr bwMode="auto">
              <a:xfrm>
                <a:off x="1309"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91" name="Freeform 442"/>
              <p:cNvSpPr>
                <a:spLocks/>
              </p:cNvSpPr>
              <p:nvPr/>
            </p:nvSpPr>
            <p:spPr bwMode="auto">
              <a:xfrm>
                <a:off x="1309"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692" name="Freeform 443"/>
              <p:cNvSpPr>
                <a:spLocks/>
              </p:cNvSpPr>
              <p:nvPr/>
            </p:nvSpPr>
            <p:spPr bwMode="auto">
              <a:xfrm>
                <a:off x="1095" y="2461"/>
                <a:ext cx="73" cy="68"/>
              </a:xfrm>
              <a:custGeom>
                <a:avLst/>
                <a:gdLst>
                  <a:gd name="T0" fmla="*/ 73 w 73"/>
                  <a:gd name="T1" fmla="*/ 68 h 68"/>
                  <a:gd name="T2" fmla="*/ 37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7" y="0"/>
                    </a:lnTo>
                    <a:lnTo>
                      <a:pt x="0" y="68"/>
                    </a:lnTo>
                    <a:lnTo>
                      <a:pt x="73" y="68"/>
                    </a:lnTo>
                    <a:close/>
                  </a:path>
                </a:pathLst>
              </a:custGeom>
              <a:solidFill>
                <a:srgbClr val="000000"/>
              </a:solidFill>
              <a:ln w="9525">
                <a:noFill/>
                <a:round/>
                <a:headEnd/>
                <a:tailEnd/>
              </a:ln>
            </p:spPr>
            <p:txBody>
              <a:bodyPr/>
              <a:lstStyle/>
              <a:p>
                <a:endParaRPr lang="en-US"/>
              </a:p>
            </p:txBody>
          </p:sp>
          <p:sp>
            <p:nvSpPr>
              <p:cNvPr id="104693" name="Freeform 444"/>
              <p:cNvSpPr>
                <a:spLocks/>
              </p:cNvSpPr>
              <p:nvPr/>
            </p:nvSpPr>
            <p:spPr bwMode="auto">
              <a:xfrm>
                <a:off x="1127" y="2513"/>
                <a:ext cx="15" cy="11"/>
              </a:xfrm>
              <a:custGeom>
                <a:avLst/>
                <a:gdLst>
                  <a:gd name="T0" fmla="*/ 15 w 15"/>
                  <a:gd name="T1" fmla="*/ 11 h 11"/>
                  <a:gd name="T2" fmla="*/ 10 w 15"/>
                  <a:gd name="T3" fmla="*/ 6 h 11"/>
                  <a:gd name="T4" fmla="*/ 10 w 15"/>
                  <a:gd name="T5" fmla="*/ 6 h 11"/>
                  <a:gd name="T6" fmla="*/ 10 w 15"/>
                  <a:gd name="T7" fmla="*/ 0 h 11"/>
                  <a:gd name="T8" fmla="*/ 5 w 15"/>
                  <a:gd name="T9" fmla="*/ 0 h 11"/>
                  <a:gd name="T10" fmla="*/ 5 w 15"/>
                  <a:gd name="T11" fmla="*/ 0 h 11"/>
                  <a:gd name="T12" fmla="*/ 0 w 15"/>
                  <a:gd name="T13" fmla="*/ 6 h 11"/>
                  <a:gd name="T14" fmla="*/ 0 w 15"/>
                  <a:gd name="T15" fmla="*/ 6 h 11"/>
                  <a:gd name="T16" fmla="*/ 0 w 15"/>
                  <a:gd name="T17" fmla="*/ 11 h 11"/>
                  <a:gd name="T18" fmla="*/ 15 w 15"/>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11"/>
                  <a:gd name="T32" fmla="*/ 15 w 1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11">
                    <a:moveTo>
                      <a:pt x="15" y="11"/>
                    </a:moveTo>
                    <a:lnTo>
                      <a:pt x="10" y="6"/>
                    </a:lnTo>
                    <a:lnTo>
                      <a:pt x="10" y="0"/>
                    </a:lnTo>
                    <a:lnTo>
                      <a:pt x="5" y="0"/>
                    </a:lnTo>
                    <a:lnTo>
                      <a:pt x="0" y="6"/>
                    </a:lnTo>
                    <a:lnTo>
                      <a:pt x="0" y="11"/>
                    </a:lnTo>
                    <a:lnTo>
                      <a:pt x="15" y="11"/>
                    </a:lnTo>
                    <a:close/>
                  </a:path>
                </a:pathLst>
              </a:custGeom>
              <a:solidFill>
                <a:srgbClr val="000000"/>
              </a:solidFill>
              <a:ln w="9525">
                <a:noFill/>
                <a:round/>
                <a:headEnd/>
                <a:tailEnd/>
              </a:ln>
            </p:spPr>
            <p:txBody>
              <a:bodyPr/>
              <a:lstStyle/>
              <a:p>
                <a:endParaRPr lang="en-US"/>
              </a:p>
            </p:txBody>
          </p:sp>
          <p:sp>
            <p:nvSpPr>
              <p:cNvPr id="104694" name="Rectangle 445"/>
              <p:cNvSpPr>
                <a:spLocks noChangeArrowheads="1"/>
              </p:cNvSpPr>
              <p:nvPr/>
            </p:nvSpPr>
            <p:spPr bwMode="auto">
              <a:xfrm>
                <a:off x="1127" y="2524"/>
                <a:ext cx="15"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695" name="Freeform 446"/>
              <p:cNvSpPr>
                <a:spLocks/>
              </p:cNvSpPr>
              <p:nvPr/>
            </p:nvSpPr>
            <p:spPr bwMode="auto">
              <a:xfrm>
                <a:off x="1095" y="2888"/>
                <a:ext cx="73" cy="68"/>
              </a:xfrm>
              <a:custGeom>
                <a:avLst/>
                <a:gdLst>
                  <a:gd name="T0" fmla="*/ 73 w 73"/>
                  <a:gd name="T1" fmla="*/ 0 h 68"/>
                  <a:gd name="T2" fmla="*/ 37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7" y="68"/>
                    </a:lnTo>
                    <a:lnTo>
                      <a:pt x="0" y="0"/>
                    </a:lnTo>
                    <a:lnTo>
                      <a:pt x="73" y="0"/>
                    </a:lnTo>
                    <a:close/>
                  </a:path>
                </a:pathLst>
              </a:custGeom>
              <a:solidFill>
                <a:srgbClr val="000000"/>
              </a:solidFill>
              <a:ln w="9525">
                <a:noFill/>
                <a:round/>
                <a:headEnd/>
                <a:tailEnd/>
              </a:ln>
            </p:spPr>
            <p:txBody>
              <a:bodyPr/>
              <a:lstStyle/>
              <a:p>
                <a:endParaRPr lang="en-US"/>
              </a:p>
            </p:txBody>
          </p:sp>
          <p:sp>
            <p:nvSpPr>
              <p:cNvPr id="104696" name="Freeform 447"/>
              <p:cNvSpPr>
                <a:spLocks/>
              </p:cNvSpPr>
              <p:nvPr/>
            </p:nvSpPr>
            <p:spPr bwMode="auto">
              <a:xfrm>
                <a:off x="1127" y="2899"/>
                <a:ext cx="15" cy="5"/>
              </a:xfrm>
              <a:custGeom>
                <a:avLst/>
                <a:gdLst>
                  <a:gd name="T0" fmla="*/ 0 w 15"/>
                  <a:gd name="T1" fmla="*/ 0 h 5"/>
                  <a:gd name="T2" fmla="*/ 0 w 15"/>
                  <a:gd name="T3" fmla="*/ 0 h 5"/>
                  <a:gd name="T4" fmla="*/ 0 w 15"/>
                  <a:gd name="T5" fmla="*/ 5 h 5"/>
                  <a:gd name="T6" fmla="*/ 5 w 15"/>
                  <a:gd name="T7" fmla="*/ 5 h 5"/>
                  <a:gd name="T8" fmla="*/ 5 w 15"/>
                  <a:gd name="T9" fmla="*/ 5 h 5"/>
                  <a:gd name="T10" fmla="*/ 10 w 15"/>
                  <a:gd name="T11" fmla="*/ 5 h 5"/>
                  <a:gd name="T12" fmla="*/ 10 w 15"/>
                  <a:gd name="T13" fmla="*/ 5 h 5"/>
                  <a:gd name="T14" fmla="*/ 10 w 15"/>
                  <a:gd name="T15" fmla="*/ 0 h 5"/>
                  <a:gd name="T16" fmla="*/ 15 w 15"/>
                  <a:gd name="T17" fmla="*/ 0 h 5"/>
                  <a:gd name="T18" fmla="*/ 0 w 15"/>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
                  <a:gd name="T32" fmla="*/ 15 w 15"/>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
                    <a:moveTo>
                      <a:pt x="0" y="0"/>
                    </a:moveTo>
                    <a:lnTo>
                      <a:pt x="0" y="0"/>
                    </a:lnTo>
                    <a:lnTo>
                      <a:pt x="0" y="5"/>
                    </a:lnTo>
                    <a:lnTo>
                      <a:pt x="5" y="5"/>
                    </a:lnTo>
                    <a:lnTo>
                      <a:pt x="10" y="5"/>
                    </a:lnTo>
                    <a:lnTo>
                      <a:pt x="10" y="0"/>
                    </a:lnTo>
                    <a:lnTo>
                      <a:pt x="15" y="0"/>
                    </a:lnTo>
                    <a:lnTo>
                      <a:pt x="0" y="0"/>
                    </a:lnTo>
                    <a:close/>
                  </a:path>
                </a:pathLst>
              </a:custGeom>
              <a:solidFill>
                <a:srgbClr val="000000"/>
              </a:solidFill>
              <a:ln w="9525">
                <a:noFill/>
                <a:round/>
                <a:headEnd/>
                <a:tailEnd/>
              </a:ln>
            </p:spPr>
            <p:txBody>
              <a:bodyPr/>
              <a:lstStyle/>
              <a:p>
                <a:endParaRPr lang="en-US"/>
              </a:p>
            </p:txBody>
          </p:sp>
          <p:sp>
            <p:nvSpPr>
              <p:cNvPr id="104697" name="Line 448"/>
              <p:cNvSpPr>
                <a:spLocks noChangeShapeType="1"/>
              </p:cNvSpPr>
              <p:nvPr/>
            </p:nvSpPr>
            <p:spPr bwMode="auto">
              <a:xfrm>
                <a:off x="939" y="2461"/>
                <a:ext cx="1" cy="495"/>
              </a:xfrm>
              <a:prstGeom prst="line">
                <a:avLst/>
              </a:prstGeom>
              <a:noFill/>
              <a:ln w="0">
                <a:solidFill>
                  <a:srgbClr val="000000"/>
                </a:solidFill>
                <a:round/>
                <a:headEnd/>
                <a:tailEnd/>
              </a:ln>
            </p:spPr>
            <p:txBody>
              <a:bodyPr/>
              <a:lstStyle/>
              <a:p>
                <a:endParaRPr lang="en-US"/>
              </a:p>
            </p:txBody>
          </p:sp>
          <p:sp>
            <p:nvSpPr>
              <p:cNvPr id="104698" name="Freeform 449"/>
              <p:cNvSpPr>
                <a:spLocks/>
              </p:cNvSpPr>
              <p:nvPr/>
            </p:nvSpPr>
            <p:spPr bwMode="auto">
              <a:xfrm>
                <a:off x="918"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99" name="Freeform 450"/>
              <p:cNvSpPr>
                <a:spLocks/>
              </p:cNvSpPr>
              <p:nvPr/>
            </p:nvSpPr>
            <p:spPr bwMode="auto">
              <a:xfrm>
                <a:off x="918"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00" name="Freeform 451"/>
              <p:cNvSpPr>
                <a:spLocks/>
              </p:cNvSpPr>
              <p:nvPr/>
            </p:nvSpPr>
            <p:spPr bwMode="auto">
              <a:xfrm>
                <a:off x="1262" y="1769"/>
                <a:ext cx="63" cy="73"/>
              </a:xfrm>
              <a:custGeom>
                <a:avLst/>
                <a:gdLst>
                  <a:gd name="T0" fmla="*/ 0 w 63"/>
                  <a:gd name="T1" fmla="*/ 73 h 73"/>
                  <a:gd name="T2" fmla="*/ 63 w 63"/>
                  <a:gd name="T3" fmla="*/ 36 h 73"/>
                  <a:gd name="T4" fmla="*/ 0 w 63"/>
                  <a:gd name="T5" fmla="*/ 0 h 73"/>
                  <a:gd name="T6" fmla="*/ 0 w 63"/>
                  <a:gd name="T7" fmla="*/ 73 h 73"/>
                  <a:gd name="T8" fmla="*/ 0 60000 65536"/>
                  <a:gd name="T9" fmla="*/ 0 60000 65536"/>
                  <a:gd name="T10" fmla="*/ 0 60000 65536"/>
                  <a:gd name="T11" fmla="*/ 0 60000 65536"/>
                  <a:gd name="T12" fmla="*/ 0 w 63"/>
                  <a:gd name="T13" fmla="*/ 0 h 73"/>
                  <a:gd name="T14" fmla="*/ 63 w 63"/>
                  <a:gd name="T15" fmla="*/ 73 h 73"/>
                </a:gdLst>
                <a:ahLst/>
                <a:cxnLst>
                  <a:cxn ang="T8">
                    <a:pos x="T0" y="T1"/>
                  </a:cxn>
                  <a:cxn ang="T9">
                    <a:pos x="T2" y="T3"/>
                  </a:cxn>
                  <a:cxn ang="T10">
                    <a:pos x="T4" y="T5"/>
                  </a:cxn>
                  <a:cxn ang="T11">
                    <a:pos x="T6" y="T7"/>
                  </a:cxn>
                </a:cxnLst>
                <a:rect l="T12" t="T13" r="T14" b="T15"/>
                <a:pathLst>
                  <a:path w="63" h="73">
                    <a:moveTo>
                      <a:pt x="0" y="73"/>
                    </a:moveTo>
                    <a:lnTo>
                      <a:pt x="63" y="36"/>
                    </a:lnTo>
                    <a:lnTo>
                      <a:pt x="0" y="0"/>
                    </a:lnTo>
                    <a:lnTo>
                      <a:pt x="0" y="73"/>
                    </a:lnTo>
                    <a:close/>
                  </a:path>
                </a:pathLst>
              </a:custGeom>
              <a:solidFill>
                <a:srgbClr val="000000"/>
              </a:solidFill>
              <a:ln w="9525">
                <a:noFill/>
                <a:round/>
                <a:headEnd/>
                <a:tailEnd/>
              </a:ln>
            </p:spPr>
            <p:txBody>
              <a:bodyPr/>
              <a:lstStyle/>
              <a:p>
                <a:endParaRPr lang="en-US"/>
              </a:p>
            </p:txBody>
          </p:sp>
          <p:sp>
            <p:nvSpPr>
              <p:cNvPr id="104701" name="Freeform 452"/>
              <p:cNvSpPr>
                <a:spLocks/>
              </p:cNvSpPr>
              <p:nvPr/>
            </p:nvSpPr>
            <p:spPr bwMode="auto">
              <a:xfrm>
                <a:off x="1268" y="1800"/>
                <a:ext cx="5" cy="10"/>
              </a:xfrm>
              <a:custGeom>
                <a:avLst/>
                <a:gdLst>
                  <a:gd name="T0" fmla="*/ 0 w 5"/>
                  <a:gd name="T1" fmla="*/ 10 h 10"/>
                  <a:gd name="T2" fmla="*/ 0 w 5"/>
                  <a:gd name="T3" fmla="*/ 10 h 10"/>
                  <a:gd name="T4" fmla="*/ 5 w 5"/>
                  <a:gd name="T5" fmla="*/ 10 h 10"/>
                  <a:gd name="T6" fmla="*/ 5 w 5"/>
                  <a:gd name="T7" fmla="*/ 10 h 10"/>
                  <a:gd name="T8" fmla="*/ 5 w 5"/>
                  <a:gd name="T9" fmla="*/ 5 h 10"/>
                  <a:gd name="T10" fmla="*/ 5 w 5"/>
                  <a:gd name="T11" fmla="*/ 5 h 10"/>
                  <a:gd name="T12" fmla="*/ 5 w 5"/>
                  <a:gd name="T13" fmla="*/ 0 h 10"/>
                  <a:gd name="T14" fmla="*/ 0 w 5"/>
                  <a:gd name="T15" fmla="*/ 0 h 10"/>
                  <a:gd name="T16" fmla="*/ 0 w 5"/>
                  <a:gd name="T17" fmla="*/ 0 h 10"/>
                  <a:gd name="T18" fmla="*/ 0 w 5"/>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0" y="10"/>
                    </a:moveTo>
                    <a:lnTo>
                      <a:pt x="0" y="10"/>
                    </a:lnTo>
                    <a:lnTo>
                      <a:pt x="5" y="10"/>
                    </a:lnTo>
                    <a:lnTo>
                      <a:pt x="5"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04702" name="Rectangle 453"/>
              <p:cNvSpPr>
                <a:spLocks noChangeArrowheads="1"/>
              </p:cNvSpPr>
              <p:nvPr/>
            </p:nvSpPr>
            <p:spPr bwMode="auto">
              <a:xfrm>
                <a:off x="1085" y="1800"/>
                <a:ext cx="183"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03" name="Freeform 454"/>
              <p:cNvSpPr>
                <a:spLocks/>
              </p:cNvSpPr>
              <p:nvPr/>
            </p:nvSpPr>
            <p:spPr bwMode="auto">
              <a:xfrm>
                <a:off x="1022" y="1769"/>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4704" name="Freeform 455"/>
              <p:cNvSpPr>
                <a:spLocks/>
              </p:cNvSpPr>
              <p:nvPr/>
            </p:nvSpPr>
            <p:spPr bwMode="auto">
              <a:xfrm>
                <a:off x="1075" y="1800"/>
                <a:ext cx="10" cy="10"/>
              </a:xfrm>
              <a:custGeom>
                <a:avLst/>
                <a:gdLst>
                  <a:gd name="T0" fmla="*/ 10 w 10"/>
                  <a:gd name="T1" fmla="*/ 0 h 10"/>
                  <a:gd name="T2" fmla="*/ 5 w 10"/>
                  <a:gd name="T3" fmla="*/ 0 h 10"/>
                  <a:gd name="T4" fmla="*/ 5 w 10"/>
                  <a:gd name="T5" fmla="*/ 0 h 10"/>
                  <a:gd name="T6" fmla="*/ 5 w 10"/>
                  <a:gd name="T7" fmla="*/ 5 h 10"/>
                  <a:gd name="T8" fmla="*/ 0 w 10"/>
                  <a:gd name="T9" fmla="*/ 5 h 10"/>
                  <a:gd name="T10" fmla="*/ 5 w 10"/>
                  <a:gd name="T11" fmla="*/ 10 h 10"/>
                  <a:gd name="T12" fmla="*/ 5 w 10"/>
                  <a:gd name="T13" fmla="*/ 10 h 10"/>
                  <a:gd name="T14" fmla="*/ 5 w 10"/>
                  <a:gd name="T15" fmla="*/ 10 h 10"/>
                  <a:gd name="T16" fmla="*/ 10 w 10"/>
                  <a:gd name="T17" fmla="*/ 10 h 10"/>
                  <a:gd name="T18" fmla="*/ 10 w 10"/>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0"/>
                  <a:gd name="T32" fmla="*/ 10 w 10"/>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0">
                    <a:moveTo>
                      <a:pt x="10" y="0"/>
                    </a:moveTo>
                    <a:lnTo>
                      <a:pt x="5" y="0"/>
                    </a:lnTo>
                    <a:lnTo>
                      <a:pt x="5" y="5"/>
                    </a:lnTo>
                    <a:lnTo>
                      <a:pt x="0" y="5"/>
                    </a:lnTo>
                    <a:lnTo>
                      <a:pt x="5" y="10"/>
                    </a:lnTo>
                    <a:lnTo>
                      <a:pt x="10" y="10"/>
                    </a:lnTo>
                    <a:lnTo>
                      <a:pt x="10" y="0"/>
                    </a:lnTo>
                    <a:close/>
                  </a:path>
                </a:pathLst>
              </a:custGeom>
              <a:solidFill>
                <a:srgbClr val="000000"/>
              </a:solidFill>
              <a:ln w="9525">
                <a:noFill/>
                <a:round/>
                <a:headEnd/>
                <a:tailEnd/>
              </a:ln>
            </p:spPr>
            <p:txBody>
              <a:bodyPr/>
              <a:lstStyle/>
              <a:p>
                <a:endParaRPr lang="en-US"/>
              </a:p>
            </p:txBody>
          </p:sp>
          <p:sp>
            <p:nvSpPr>
              <p:cNvPr id="104705" name="Rectangle 456"/>
              <p:cNvSpPr>
                <a:spLocks noChangeArrowheads="1"/>
              </p:cNvSpPr>
              <p:nvPr/>
            </p:nvSpPr>
            <p:spPr bwMode="auto">
              <a:xfrm>
                <a:off x="2457" y="2513"/>
                <a:ext cx="897" cy="365"/>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706" name="Rectangle 457"/>
              <p:cNvSpPr>
                <a:spLocks noChangeArrowheads="1"/>
              </p:cNvSpPr>
              <p:nvPr/>
            </p:nvSpPr>
            <p:spPr bwMode="auto">
              <a:xfrm>
                <a:off x="2963" y="2644"/>
                <a:ext cx="360"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07" name="Rectangle 458"/>
              <p:cNvSpPr>
                <a:spLocks noChangeArrowheads="1"/>
              </p:cNvSpPr>
              <p:nvPr/>
            </p:nvSpPr>
            <p:spPr bwMode="auto">
              <a:xfrm>
                <a:off x="2963" y="2644"/>
                <a:ext cx="360"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08" name="Rectangle 459"/>
              <p:cNvSpPr>
                <a:spLocks noChangeArrowheads="1"/>
              </p:cNvSpPr>
              <p:nvPr/>
            </p:nvSpPr>
            <p:spPr bwMode="auto">
              <a:xfrm>
                <a:off x="3015" y="2654"/>
                <a:ext cx="287"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104709" name="Rectangle 460"/>
              <p:cNvSpPr>
                <a:spLocks noChangeArrowheads="1"/>
              </p:cNvSpPr>
              <p:nvPr/>
            </p:nvSpPr>
            <p:spPr bwMode="auto">
              <a:xfrm>
                <a:off x="3052" y="2742"/>
                <a:ext cx="20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104710" name="Rectangle 461"/>
              <p:cNvSpPr>
                <a:spLocks noChangeArrowheads="1"/>
              </p:cNvSpPr>
              <p:nvPr/>
            </p:nvSpPr>
            <p:spPr bwMode="auto">
              <a:xfrm>
                <a:off x="2582" y="2534"/>
                <a:ext cx="720"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104711" name="Rectangle 462"/>
              <p:cNvSpPr>
                <a:spLocks noChangeArrowheads="1"/>
              </p:cNvSpPr>
              <p:nvPr/>
            </p:nvSpPr>
            <p:spPr bwMode="auto">
              <a:xfrm>
                <a:off x="2488" y="2644"/>
                <a:ext cx="439"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12" name="Rectangle 463"/>
              <p:cNvSpPr>
                <a:spLocks noChangeArrowheads="1"/>
              </p:cNvSpPr>
              <p:nvPr/>
            </p:nvSpPr>
            <p:spPr bwMode="auto">
              <a:xfrm>
                <a:off x="2488" y="2644"/>
                <a:ext cx="439"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13" name="Rectangle 464"/>
              <p:cNvSpPr>
                <a:spLocks noChangeArrowheads="1"/>
              </p:cNvSpPr>
              <p:nvPr/>
            </p:nvSpPr>
            <p:spPr bwMode="auto">
              <a:xfrm>
                <a:off x="2577" y="2649"/>
                <a:ext cx="282"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104714" name="Rectangle 465"/>
              <p:cNvSpPr>
                <a:spLocks noChangeArrowheads="1"/>
              </p:cNvSpPr>
              <p:nvPr/>
            </p:nvSpPr>
            <p:spPr bwMode="auto">
              <a:xfrm>
                <a:off x="2540" y="2737"/>
                <a:ext cx="355"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104715" name="Line 466"/>
              <p:cNvSpPr>
                <a:spLocks noChangeShapeType="1"/>
              </p:cNvSpPr>
              <p:nvPr/>
            </p:nvSpPr>
            <p:spPr bwMode="auto">
              <a:xfrm>
                <a:off x="1972" y="2774"/>
                <a:ext cx="1" cy="182"/>
              </a:xfrm>
              <a:prstGeom prst="line">
                <a:avLst/>
              </a:prstGeom>
              <a:noFill/>
              <a:ln w="0">
                <a:solidFill>
                  <a:srgbClr val="000000"/>
                </a:solidFill>
                <a:round/>
                <a:headEnd/>
                <a:tailEnd/>
              </a:ln>
            </p:spPr>
            <p:txBody>
              <a:bodyPr/>
              <a:lstStyle/>
              <a:p>
                <a:endParaRPr lang="en-US"/>
              </a:p>
            </p:txBody>
          </p:sp>
          <p:sp>
            <p:nvSpPr>
              <p:cNvPr id="104716" name="Freeform 467"/>
              <p:cNvSpPr>
                <a:spLocks/>
              </p:cNvSpPr>
              <p:nvPr/>
            </p:nvSpPr>
            <p:spPr bwMode="auto">
              <a:xfrm>
                <a:off x="1951"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17" name="Line 468"/>
              <p:cNvSpPr>
                <a:spLocks noChangeShapeType="1"/>
              </p:cNvSpPr>
              <p:nvPr/>
            </p:nvSpPr>
            <p:spPr bwMode="auto">
              <a:xfrm>
                <a:off x="1972" y="2774"/>
                <a:ext cx="475" cy="1"/>
              </a:xfrm>
              <a:prstGeom prst="line">
                <a:avLst/>
              </a:prstGeom>
              <a:noFill/>
              <a:ln w="0">
                <a:solidFill>
                  <a:srgbClr val="000000"/>
                </a:solidFill>
                <a:round/>
                <a:headEnd/>
                <a:tailEnd/>
              </a:ln>
            </p:spPr>
            <p:txBody>
              <a:bodyPr/>
              <a:lstStyle/>
              <a:p>
                <a:endParaRPr lang="en-US"/>
              </a:p>
            </p:txBody>
          </p:sp>
          <p:sp>
            <p:nvSpPr>
              <p:cNvPr id="104718" name="Freeform 469"/>
              <p:cNvSpPr>
                <a:spLocks/>
              </p:cNvSpPr>
              <p:nvPr/>
            </p:nvSpPr>
            <p:spPr bwMode="auto">
              <a:xfrm>
                <a:off x="2405" y="2753"/>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104719" name="Rectangle 470"/>
              <p:cNvSpPr>
                <a:spLocks noChangeArrowheads="1"/>
              </p:cNvSpPr>
              <p:nvPr/>
            </p:nvSpPr>
            <p:spPr bwMode="auto">
              <a:xfrm>
                <a:off x="662"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20" name="Rectangle 471"/>
              <p:cNvSpPr>
                <a:spLocks noChangeArrowheads="1"/>
              </p:cNvSpPr>
              <p:nvPr/>
            </p:nvSpPr>
            <p:spPr bwMode="auto">
              <a:xfrm>
                <a:off x="662" y="2967"/>
                <a:ext cx="157"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21" name="Rectangle 472"/>
              <p:cNvSpPr>
                <a:spLocks noChangeArrowheads="1"/>
              </p:cNvSpPr>
              <p:nvPr/>
            </p:nvSpPr>
            <p:spPr bwMode="auto">
              <a:xfrm rot="-5400000">
                <a:off x="695" y="3229"/>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G</a:t>
                </a:r>
                <a:endParaRPr lang="en-US" sz="1800">
                  <a:solidFill>
                    <a:srgbClr val="000000"/>
                  </a:solidFill>
                </a:endParaRPr>
              </a:p>
            </p:txBody>
          </p:sp>
          <p:sp>
            <p:nvSpPr>
              <p:cNvPr id="104722" name="Rectangle 473"/>
              <p:cNvSpPr>
                <a:spLocks noChangeArrowheads="1"/>
              </p:cNvSpPr>
              <p:nvPr/>
            </p:nvSpPr>
            <p:spPr bwMode="auto">
              <a:xfrm rot="-5400000">
                <a:off x="700" y="317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723" name="Rectangle 474"/>
              <p:cNvSpPr>
                <a:spLocks noChangeArrowheads="1"/>
              </p:cNvSpPr>
              <p:nvPr/>
            </p:nvSpPr>
            <p:spPr bwMode="auto">
              <a:xfrm rot="-5400000">
                <a:off x="716" y="313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724" name="Rectangle 475"/>
              <p:cNvSpPr>
                <a:spLocks noChangeArrowheads="1"/>
              </p:cNvSpPr>
              <p:nvPr/>
            </p:nvSpPr>
            <p:spPr bwMode="auto">
              <a:xfrm rot="-5400000">
                <a:off x="695" y="3088"/>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04725" name="Line 476"/>
              <p:cNvSpPr>
                <a:spLocks noChangeShapeType="1"/>
              </p:cNvSpPr>
              <p:nvPr/>
            </p:nvSpPr>
            <p:spPr bwMode="auto">
              <a:xfrm>
                <a:off x="736" y="2461"/>
                <a:ext cx="1" cy="495"/>
              </a:xfrm>
              <a:prstGeom prst="line">
                <a:avLst/>
              </a:prstGeom>
              <a:noFill/>
              <a:ln w="0">
                <a:solidFill>
                  <a:srgbClr val="000000"/>
                </a:solidFill>
                <a:round/>
                <a:headEnd/>
                <a:tailEnd/>
              </a:ln>
            </p:spPr>
            <p:txBody>
              <a:bodyPr/>
              <a:lstStyle/>
              <a:p>
                <a:endParaRPr lang="en-US"/>
              </a:p>
            </p:txBody>
          </p:sp>
          <p:sp>
            <p:nvSpPr>
              <p:cNvPr id="104726" name="Freeform 477"/>
              <p:cNvSpPr>
                <a:spLocks/>
              </p:cNvSpPr>
              <p:nvPr/>
            </p:nvSpPr>
            <p:spPr bwMode="auto">
              <a:xfrm>
                <a:off x="715" y="2461"/>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04727" name="Freeform 478"/>
              <p:cNvSpPr>
                <a:spLocks/>
              </p:cNvSpPr>
              <p:nvPr/>
            </p:nvSpPr>
            <p:spPr bwMode="auto">
              <a:xfrm>
                <a:off x="715" y="2914"/>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04728" name="Line 479"/>
              <p:cNvSpPr>
                <a:spLocks noChangeShapeType="1"/>
              </p:cNvSpPr>
              <p:nvPr/>
            </p:nvSpPr>
            <p:spPr bwMode="auto">
              <a:xfrm>
                <a:off x="1914" y="3508"/>
                <a:ext cx="1" cy="495"/>
              </a:xfrm>
              <a:prstGeom prst="line">
                <a:avLst/>
              </a:prstGeom>
              <a:noFill/>
              <a:ln w="0">
                <a:solidFill>
                  <a:srgbClr val="000000"/>
                </a:solidFill>
                <a:round/>
                <a:headEnd/>
                <a:tailEnd/>
              </a:ln>
            </p:spPr>
            <p:txBody>
              <a:bodyPr/>
              <a:lstStyle/>
              <a:p>
                <a:endParaRPr lang="en-US"/>
              </a:p>
            </p:txBody>
          </p:sp>
          <p:sp>
            <p:nvSpPr>
              <p:cNvPr id="104729" name="Freeform 480"/>
              <p:cNvSpPr>
                <a:spLocks/>
              </p:cNvSpPr>
              <p:nvPr/>
            </p:nvSpPr>
            <p:spPr bwMode="auto">
              <a:xfrm>
                <a:off x="1894"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104730" name="Freeform 481"/>
              <p:cNvSpPr>
                <a:spLocks/>
              </p:cNvSpPr>
              <p:nvPr/>
            </p:nvSpPr>
            <p:spPr bwMode="auto">
              <a:xfrm>
                <a:off x="1894"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104731" name="Line 482"/>
              <p:cNvSpPr>
                <a:spLocks noChangeShapeType="1"/>
              </p:cNvSpPr>
              <p:nvPr/>
            </p:nvSpPr>
            <p:spPr bwMode="auto">
              <a:xfrm>
                <a:off x="1721" y="3508"/>
                <a:ext cx="1" cy="495"/>
              </a:xfrm>
              <a:prstGeom prst="line">
                <a:avLst/>
              </a:prstGeom>
              <a:noFill/>
              <a:ln w="0">
                <a:solidFill>
                  <a:srgbClr val="000000"/>
                </a:solidFill>
                <a:round/>
                <a:headEnd/>
                <a:tailEnd/>
              </a:ln>
            </p:spPr>
            <p:txBody>
              <a:bodyPr/>
              <a:lstStyle/>
              <a:p>
                <a:endParaRPr lang="en-US"/>
              </a:p>
            </p:txBody>
          </p:sp>
          <p:sp>
            <p:nvSpPr>
              <p:cNvPr id="104732" name="Freeform 483"/>
              <p:cNvSpPr>
                <a:spLocks/>
              </p:cNvSpPr>
              <p:nvPr/>
            </p:nvSpPr>
            <p:spPr bwMode="auto">
              <a:xfrm>
                <a:off x="1701" y="3508"/>
                <a:ext cx="47" cy="42"/>
              </a:xfrm>
              <a:custGeom>
                <a:avLst/>
                <a:gdLst>
                  <a:gd name="T0" fmla="*/ 20 w 47"/>
                  <a:gd name="T1" fmla="*/ 0 h 42"/>
                  <a:gd name="T2" fmla="*/ 47 w 47"/>
                  <a:gd name="T3" fmla="*/ 42 h 42"/>
                  <a:gd name="T4" fmla="*/ 0 w 47"/>
                  <a:gd name="T5" fmla="*/ 42 h 42"/>
                  <a:gd name="T6" fmla="*/ 20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0" y="0"/>
                    </a:moveTo>
                    <a:lnTo>
                      <a:pt x="47" y="42"/>
                    </a:lnTo>
                    <a:lnTo>
                      <a:pt x="0" y="42"/>
                    </a:lnTo>
                    <a:lnTo>
                      <a:pt x="20" y="0"/>
                    </a:lnTo>
                    <a:close/>
                  </a:path>
                </a:pathLst>
              </a:custGeom>
              <a:solidFill>
                <a:srgbClr val="000000"/>
              </a:solidFill>
              <a:ln w="9525">
                <a:noFill/>
                <a:round/>
                <a:headEnd/>
                <a:tailEnd/>
              </a:ln>
            </p:spPr>
            <p:txBody>
              <a:bodyPr/>
              <a:lstStyle/>
              <a:p>
                <a:endParaRPr lang="en-US"/>
              </a:p>
            </p:txBody>
          </p:sp>
          <p:sp>
            <p:nvSpPr>
              <p:cNvPr id="104733" name="Freeform 484"/>
              <p:cNvSpPr>
                <a:spLocks/>
              </p:cNvSpPr>
              <p:nvPr/>
            </p:nvSpPr>
            <p:spPr bwMode="auto">
              <a:xfrm>
                <a:off x="1701" y="3961"/>
                <a:ext cx="47" cy="42"/>
              </a:xfrm>
              <a:custGeom>
                <a:avLst/>
                <a:gdLst>
                  <a:gd name="T0" fmla="*/ 20 w 47"/>
                  <a:gd name="T1" fmla="*/ 42 h 42"/>
                  <a:gd name="T2" fmla="*/ 47 w 47"/>
                  <a:gd name="T3" fmla="*/ 0 h 42"/>
                  <a:gd name="T4" fmla="*/ 0 w 47"/>
                  <a:gd name="T5" fmla="*/ 0 h 42"/>
                  <a:gd name="T6" fmla="*/ 20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0" y="42"/>
                    </a:moveTo>
                    <a:lnTo>
                      <a:pt x="47" y="0"/>
                    </a:lnTo>
                    <a:lnTo>
                      <a:pt x="0" y="0"/>
                    </a:lnTo>
                    <a:lnTo>
                      <a:pt x="20" y="42"/>
                    </a:lnTo>
                    <a:close/>
                  </a:path>
                </a:pathLst>
              </a:custGeom>
              <a:solidFill>
                <a:srgbClr val="000000"/>
              </a:solidFill>
              <a:ln w="9525">
                <a:noFill/>
                <a:round/>
                <a:headEnd/>
                <a:tailEnd/>
              </a:ln>
            </p:spPr>
            <p:txBody>
              <a:bodyPr/>
              <a:lstStyle/>
              <a:p>
                <a:endParaRPr lang="en-US"/>
              </a:p>
            </p:txBody>
          </p:sp>
          <p:sp>
            <p:nvSpPr>
              <p:cNvPr id="104734" name="Line 485"/>
              <p:cNvSpPr>
                <a:spLocks noChangeShapeType="1"/>
              </p:cNvSpPr>
              <p:nvPr/>
            </p:nvSpPr>
            <p:spPr bwMode="auto">
              <a:xfrm>
                <a:off x="1523" y="3508"/>
                <a:ext cx="1" cy="495"/>
              </a:xfrm>
              <a:prstGeom prst="line">
                <a:avLst/>
              </a:prstGeom>
              <a:noFill/>
              <a:ln w="0">
                <a:solidFill>
                  <a:srgbClr val="000000"/>
                </a:solidFill>
                <a:round/>
                <a:headEnd/>
                <a:tailEnd/>
              </a:ln>
            </p:spPr>
            <p:txBody>
              <a:bodyPr/>
              <a:lstStyle/>
              <a:p>
                <a:endParaRPr lang="en-US"/>
              </a:p>
            </p:txBody>
          </p:sp>
          <p:sp>
            <p:nvSpPr>
              <p:cNvPr id="104735" name="Freeform 486"/>
              <p:cNvSpPr>
                <a:spLocks/>
              </p:cNvSpPr>
              <p:nvPr/>
            </p:nvSpPr>
            <p:spPr bwMode="auto">
              <a:xfrm>
                <a:off x="1502"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36" name="Freeform 487"/>
              <p:cNvSpPr>
                <a:spLocks/>
              </p:cNvSpPr>
              <p:nvPr/>
            </p:nvSpPr>
            <p:spPr bwMode="auto">
              <a:xfrm>
                <a:off x="1502"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37" name="Line 488"/>
              <p:cNvSpPr>
                <a:spLocks noChangeShapeType="1"/>
              </p:cNvSpPr>
              <p:nvPr/>
            </p:nvSpPr>
            <p:spPr bwMode="auto">
              <a:xfrm>
                <a:off x="1330" y="3508"/>
                <a:ext cx="1" cy="495"/>
              </a:xfrm>
              <a:prstGeom prst="line">
                <a:avLst/>
              </a:prstGeom>
              <a:noFill/>
              <a:ln w="0">
                <a:solidFill>
                  <a:srgbClr val="000000"/>
                </a:solidFill>
                <a:round/>
                <a:headEnd/>
                <a:tailEnd/>
              </a:ln>
            </p:spPr>
            <p:txBody>
              <a:bodyPr/>
              <a:lstStyle/>
              <a:p>
                <a:endParaRPr lang="en-US"/>
              </a:p>
            </p:txBody>
          </p:sp>
          <p:sp>
            <p:nvSpPr>
              <p:cNvPr id="104738" name="Freeform 489"/>
              <p:cNvSpPr>
                <a:spLocks/>
              </p:cNvSpPr>
              <p:nvPr/>
            </p:nvSpPr>
            <p:spPr bwMode="auto">
              <a:xfrm>
                <a:off x="1309"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39" name="Freeform 490"/>
              <p:cNvSpPr>
                <a:spLocks/>
              </p:cNvSpPr>
              <p:nvPr/>
            </p:nvSpPr>
            <p:spPr bwMode="auto">
              <a:xfrm>
                <a:off x="1309"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0" name="Line 491"/>
              <p:cNvSpPr>
                <a:spLocks noChangeShapeType="1"/>
              </p:cNvSpPr>
              <p:nvPr/>
            </p:nvSpPr>
            <p:spPr bwMode="auto">
              <a:xfrm>
                <a:off x="1132" y="3508"/>
                <a:ext cx="1" cy="495"/>
              </a:xfrm>
              <a:prstGeom prst="line">
                <a:avLst/>
              </a:prstGeom>
              <a:noFill/>
              <a:ln w="0">
                <a:solidFill>
                  <a:srgbClr val="000000"/>
                </a:solidFill>
                <a:round/>
                <a:headEnd/>
                <a:tailEnd/>
              </a:ln>
            </p:spPr>
            <p:txBody>
              <a:bodyPr/>
              <a:lstStyle/>
              <a:p>
                <a:endParaRPr lang="en-US"/>
              </a:p>
            </p:txBody>
          </p:sp>
          <p:sp>
            <p:nvSpPr>
              <p:cNvPr id="104741" name="Freeform 492"/>
              <p:cNvSpPr>
                <a:spLocks/>
              </p:cNvSpPr>
              <p:nvPr/>
            </p:nvSpPr>
            <p:spPr bwMode="auto">
              <a:xfrm>
                <a:off x="1111"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42" name="Freeform 493"/>
              <p:cNvSpPr>
                <a:spLocks/>
              </p:cNvSpPr>
              <p:nvPr/>
            </p:nvSpPr>
            <p:spPr bwMode="auto">
              <a:xfrm>
                <a:off x="1111"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3" name="Line 494"/>
              <p:cNvSpPr>
                <a:spLocks noChangeShapeType="1"/>
              </p:cNvSpPr>
              <p:nvPr/>
            </p:nvSpPr>
            <p:spPr bwMode="auto">
              <a:xfrm>
                <a:off x="939" y="3508"/>
                <a:ext cx="1" cy="495"/>
              </a:xfrm>
              <a:prstGeom prst="line">
                <a:avLst/>
              </a:prstGeom>
              <a:noFill/>
              <a:ln w="0">
                <a:solidFill>
                  <a:srgbClr val="000000"/>
                </a:solidFill>
                <a:round/>
                <a:headEnd/>
                <a:tailEnd/>
              </a:ln>
            </p:spPr>
            <p:txBody>
              <a:bodyPr/>
              <a:lstStyle/>
              <a:p>
                <a:endParaRPr lang="en-US"/>
              </a:p>
            </p:txBody>
          </p:sp>
          <p:sp>
            <p:nvSpPr>
              <p:cNvPr id="104744" name="Freeform 495"/>
              <p:cNvSpPr>
                <a:spLocks/>
              </p:cNvSpPr>
              <p:nvPr/>
            </p:nvSpPr>
            <p:spPr bwMode="auto">
              <a:xfrm>
                <a:off x="918"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45" name="Freeform 496"/>
              <p:cNvSpPr>
                <a:spLocks/>
              </p:cNvSpPr>
              <p:nvPr/>
            </p:nvSpPr>
            <p:spPr bwMode="auto">
              <a:xfrm>
                <a:off x="918"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6" name="Line 497"/>
              <p:cNvSpPr>
                <a:spLocks noChangeShapeType="1"/>
              </p:cNvSpPr>
              <p:nvPr/>
            </p:nvSpPr>
            <p:spPr bwMode="auto">
              <a:xfrm>
                <a:off x="736" y="3508"/>
                <a:ext cx="1" cy="495"/>
              </a:xfrm>
              <a:prstGeom prst="line">
                <a:avLst/>
              </a:prstGeom>
              <a:noFill/>
              <a:ln w="0">
                <a:solidFill>
                  <a:srgbClr val="000000"/>
                </a:solidFill>
                <a:round/>
                <a:headEnd/>
                <a:tailEnd/>
              </a:ln>
            </p:spPr>
            <p:txBody>
              <a:bodyPr/>
              <a:lstStyle/>
              <a:p>
                <a:endParaRPr lang="en-US"/>
              </a:p>
            </p:txBody>
          </p:sp>
          <p:sp>
            <p:nvSpPr>
              <p:cNvPr id="104747" name="Freeform 498"/>
              <p:cNvSpPr>
                <a:spLocks/>
              </p:cNvSpPr>
              <p:nvPr/>
            </p:nvSpPr>
            <p:spPr bwMode="auto">
              <a:xfrm>
                <a:off x="715" y="3508"/>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04748" name="Freeform 499"/>
              <p:cNvSpPr>
                <a:spLocks/>
              </p:cNvSpPr>
              <p:nvPr/>
            </p:nvSpPr>
            <p:spPr bwMode="auto">
              <a:xfrm>
                <a:off x="715" y="3961"/>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04749" name="Rectangle 500"/>
              <p:cNvSpPr>
                <a:spLocks noChangeArrowheads="1"/>
              </p:cNvSpPr>
              <p:nvPr/>
            </p:nvSpPr>
            <p:spPr bwMode="auto">
              <a:xfrm>
                <a:off x="266" y="1862"/>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50" name="Rectangle 501"/>
              <p:cNvSpPr>
                <a:spLocks noChangeArrowheads="1"/>
              </p:cNvSpPr>
              <p:nvPr/>
            </p:nvSpPr>
            <p:spPr bwMode="auto">
              <a:xfrm>
                <a:off x="250" y="1847"/>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51" name="Line 502"/>
              <p:cNvSpPr>
                <a:spLocks noChangeShapeType="1"/>
              </p:cNvSpPr>
              <p:nvPr/>
            </p:nvSpPr>
            <p:spPr bwMode="auto">
              <a:xfrm flipH="1">
                <a:off x="683" y="1904"/>
                <a:ext cx="178" cy="1"/>
              </a:xfrm>
              <a:prstGeom prst="line">
                <a:avLst/>
              </a:prstGeom>
              <a:noFill/>
              <a:ln w="0">
                <a:solidFill>
                  <a:srgbClr val="000000"/>
                </a:solidFill>
                <a:round/>
                <a:headEnd/>
                <a:tailEnd/>
              </a:ln>
            </p:spPr>
            <p:txBody>
              <a:bodyPr/>
              <a:lstStyle/>
              <a:p>
                <a:endParaRPr lang="en-US"/>
              </a:p>
            </p:txBody>
          </p:sp>
          <p:sp>
            <p:nvSpPr>
              <p:cNvPr id="104752" name="Freeform 503"/>
              <p:cNvSpPr>
                <a:spLocks/>
              </p:cNvSpPr>
              <p:nvPr/>
            </p:nvSpPr>
            <p:spPr bwMode="auto">
              <a:xfrm>
                <a:off x="819" y="1883"/>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753" name="Freeform 504"/>
              <p:cNvSpPr>
                <a:spLocks/>
              </p:cNvSpPr>
              <p:nvPr/>
            </p:nvSpPr>
            <p:spPr bwMode="auto">
              <a:xfrm>
                <a:off x="683" y="1883"/>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4754" name="Rectangle 506"/>
              <p:cNvSpPr>
                <a:spLocks noChangeArrowheads="1"/>
              </p:cNvSpPr>
              <p:nvPr/>
            </p:nvSpPr>
            <p:spPr bwMode="auto">
              <a:xfrm>
                <a:off x="699" y="1966"/>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04755" name="Line 507"/>
              <p:cNvSpPr>
                <a:spLocks noChangeShapeType="1"/>
              </p:cNvSpPr>
              <p:nvPr/>
            </p:nvSpPr>
            <p:spPr bwMode="auto">
              <a:xfrm>
                <a:off x="10" y="1191"/>
                <a:ext cx="214" cy="1"/>
              </a:xfrm>
              <a:prstGeom prst="line">
                <a:avLst/>
              </a:prstGeom>
              <a:noFill/>
              <a:ln w="0">
                <a:solidFill>
                  <a:srgbClr val="000000"/>
                </a:solidFill>
                <a:round/>
                <a:headEnd/>
                <a:tailEnd/>
              </a:ln>
            </p:spPr>
            <p:txBody>
              <a:bodyPr/>
              <a:lstStyle/>
              <a:p>
                <a:endParaRPr lang="en-US"/>
              </a:p>
            </p:txBody>
          </p:sp>
          <p:sp>
            <p:nvSpPr>
              <p:cNvPr id="104756" name="Freeform 508"/>
              <p:cNvSpPr>
                <a:spLocks/>
              </p:cNvSpPr>
              <p:nvPr/>
            </p:nvSpPr>
            <p:spPr bwMode="auto">
              <a:xfrm>
                <a:off x="10" y="1170"/>
                <a:ext cx="42" cy="47"/>
              </a:xfrm>
              <a:custGeom>
                <a:avLst/>
                <a:gdLst>
                  <a:gd name="T0" fmla="*/ 0 w 42"/>
                  <a:gd name="T1" fmla="*/ 21 h 47"/>
                  <a:gd name="T2" fmla="*/ 42 w 42"/>
                  <a:gd name="T3" fmla="*/ 0 h 47"/>
                  <a:gd name="T4" fmla="*/ 42 w 42"/>
                  <a:gd name="T5" fmla="*/ 47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0"/>
                    </a:lnTo>
                    <a:lnTo>
                      <a:pt x="42" y="47"/>
                    </a:lnTo>
                    <a:lnTo>
                      <a:pt x="0" y="21"/>
                    </a:lnTo>
                    <a:close/>
                  </a:path>
                </a:pathLst>
              </a:custGeom>
              <a:solidFill>
                <a:srgbClr val="000000"/>
              </a:solidFill>
              <a:ln w="9525">
                <a:noFill/>
                <a:round/>
                <a:headEnd/>
                <a:tailEnd/>
              </a:ln>
            </p:spPr>
            <p:txBody>
              <a:bodyPr/>
              <a:lstStyle/>
              <a:p>
                <a:endParaRPr lang="en-US"/>
              </a:p>
            </p:txBody>
          </p:sp>
          <p:sp>
            <p:nvSpPr>
              <p:cNvPr id="104757" name="Freeform 509"/>
              <p:cNvSpPr>
                <a:spLocks/>
              </p:cNvSpPr>
              <p:nvPr/>
            </p:nvSpPr>
            <p:spPr bwMode="auto">
              <a:xfrm>
                <a:off x="177" y="1170"/>
                <a:ext cx="47" cy="47"/>
              </a:xfrm>
              <a:custGeom>
                <a:avLst/>
                <a:gdLst>
                  <a:gd name="T0" fmla="*/ 47 w 47"/>
                  <a:gd name="T1" fmla="*/ 21 h 47"/>
                  <a:gd name="T2" fmla="*/ 0 w 47"/>
                  <a:gd name="T3" fmla="*/ 0 h 47"/>
                  <a:gd name="T4" fmla="*/ 0 w 47"/>
                  <a:gd name="T5" fmla="*/ 47 h 47"/>
                  <a:gd name="T6" fmla="*/ 47 w 47"/>
                  <a:gd name="T7" fmla="*/ 21 h 47"/>
                  <a:gd name="T8" fmla="*/ 0 60000 65536"/>
                  <a:gd name="T9" fmla="*/ 0 60000 65536"/>
                  <a:gd name="T10" fmla="*/ 0 60000 65536"/>
                  <a:gd name="T11" fmla="*/ 0 60000 65536"/>
                  <a:gd name="T12" fmla="*/ 0 w 47"/>
                  <a:gd name="T13" fmla="*/ 0 h 47"/>
                  <a:gd name="T14" fmla="*/ 47 w 47"/>
                  <a:gd name="T15" fmla="*/ 47 h 47"/>
                </a:gdLst>
                <a:ahLst/>
                <a:cxnLst>
                  <a:cxn ang="T8">
                    <a:pos x="T0" y="T1"/>
                  </a:cxn>
                  <a:cxn ang="T9">
                    <a:pos x="T2" y="T3"/>
                  </a:cxn>
                  <a:cxn ang="T10">
                    <a:pos x="T4" y="T5"/>
                  </a:cxn>
                  <a:cxn ang="T11">
                    <a:pos x="T6" y="T7"/>
                  </a:cxn>
                </a:cxnLst>
                <a:rect l="T12" t="T13" r="T14" b="T15"/>
                <a:pathLst>
                  <a:path w="47" h="47">
                    <a:moveTo>
                      <a:pt x="47" y="21"/>
                    </a:moveTo>
                    <a:lnTo>
                      <a:pt x="0" y="0"/>
                    </a:lnTo>
                    <a:lnTo>
                      <a:pt x="0" y="47"/>
                    </a:lnTo>
                    <a:lnTo>
                      <a:pt x="47" y="21"/>
                    </a:lnTo>
                    <a:close/>
                  </a:path>
                </a:pathLst>
              </a:custGeom>
              <a:solidFill>
                <a:srgbClr val="000000"/>
              </a:solidFill>
              <a:ln w="9525">
                <a:noFill/>
                <a:round/>
                <a:headEnd/>
                <a:tailEnd/>
              </a:ln>
            </p:spPr>
            <p:txBody>
              <a:bodyPr/>
              <a:lstStyle/>
              <a:p>
                <a:endParaRPr lang="en-US"/>
              </a:p>
            </p:txBody>
          </p:sp>
          <p:sp>
            <p:nvSpPr>
              <p:cNvPr id="104758" name="Freeform 510"/>
              <p:cNvSpPr>
                <a:spLocks/>
              </p:cNvSpPr>
              <p:nvPr/>
            </p:nvSpPr>
            <p:spPr bwMode="auto">
              <a:xfrm>
                <a:off x="1153" y="1602"/>
                <a:ext cx="31" cy="16"/>
              </a:xfrm>
              <a:custGeom>
                <a:avLst/>
                <a:gdLst>
                  <a:gd name="T0" fmla="*/ 0 w 31"/>
                  <a:gd name="T1" fmla="*/ 0 h 16"/>
                  <a:gd name="T2" fmla="*/ 0 w 31"/>
                  <a:gd name="T3" fmla="*/ 5 h 16"/>
                  <a:gd name="T4" fmla="*/ 0 w 31"/>
                  <a:gd name="T5" fmla="*/ 5 h 16"/>
                  <a:gd name="T6" fmla="*/ 0 w 31"/>
                  <a:gd name="T7" fmla="*/ 10 h 16"/>
                  <a:gd name="T8" fmla="*/ 5 w 31"/>
                  <a:gd name="T9" fmla="*/ 10 h 16"/>
                  <a:gd name="T10" fmla="*/ 5 w 31"/>
                  <a:gd name="T11" fmla="*/ 16 h 16"/>
                  <a:gd name="T12" fmla="*/ 10 w 31"/>
                  <a:gd name="T13" fmla="*/ 16 h 16"/>
                  <a:gd name="T14" fmla="*/ 10 w 31"/>
                  <a:gd name="T15" fmla="*/ 16 h 16"/>
                  <a:gd name="T16" fmla="*/ 15 w 31"/>
                  <a:gd name="T17" fmla="*/ 16 h 16"/>
                  <a:gd name="T18" fmla="*/ 21 w 31"/>
                  <a:gd name="T19" fmla="*/ 16 h 16"/>
                  <a:gd name="T20" fmla="*/ 21 w 31"/>
                  <a:gd name="T21" fmla="*/ 16 h 16"/>
                  <a:gd name="T22" fmla="*/ 26 w 31"/>
                  <a:gd name="T23" fmla="*/ 16 h 16"/>
                  <a:gd name="T24" fmla="*/ 26 w 31"/>
                  <a:gd name="T25" fmla="*/ 10 h 16"/>
                  <a:gd name="T26" fmla="*/ 31 w 31"/>
                  <a:gd name="T27" fmla="*/ 10 h 16"/>
                  <a:gd name="T28" fmla="*/ 31 w 31"/>
                  <a:gd name="T29" fmla="*/ 5 h 16"/>
                  <a:gd name="T30" fmla="*/ 31 w 31"/>
                  <a:gd name="T31" fmla="*/ 5 h 16"/>
                  <a:gd name="T32" fmla="*/ 31 w 31"/>
                  <a:gd name="T33" fmla="*/ 0 h 16"/>
                  <a:gd name="T34" fmla="*/ 0 w 31"/>
                  <a:gd name="T35" fmla="*/ 0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
                  <a:gd name="T55" fmla="*/ 0 h 16"/>
                  <a:gd name="T56" fmla="*/ 31 w 31"/>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 h="16">
                    <a:moveTo>
                      <a:pt x="0" y="0"/>
                    </a:moveTo>
                    <a:lnTo>
                      <a:pt x="0" y="5"/>
                    </a:lnTo>
                    <a:lnTo>
                      <a:pt x="0" y="10"/>
                    </a:lnTo>
                    <a:lnTo>
                      <a:pt x="5" y="10"/>
                    </a:lnTo>
                    <a:lnTo>
                      <a:pt x="5" y="16"/>
                    </a:lnTo>
                    <a:lnTo>
                      <a:pt x="10" y="16"/>
                    </a:lnTo>
                    <a:lnTo>
                      <a:pt x="15" y="16"/>
                    </a:lnTo>
                    <a:lnTo>
                      <a:pt x="21" y="16"/>
                    </a:lnTo>
                    <a:lnTo>
                      <a:pt x="26" y="16"/>
                    </a:lnTo>
                    <a:lnTo>
                      <a:pt x="26" y="10"/>
                    </a:lnTo>
                    <a:lnTo>
                      <a:pt x="31" y="10"/>
                    </a:lnTo>
                    <a:lnTo>
                      <a:pt x="31" y="5"/>
                    </a:lnTo>
                    <a:lnTo>
                      <a:pt x="31" y="0"/>
                    </a:lnTo>
                    <a:lnTo>
                      <a:pt x="0" y="0"/>
                    </a:lnTo>
                    <a:close/>
                  </a:path>
                </a:pathLst>
              </a:custGeom>
              <a:solidFill>
                <a:srgbClr val="000000"/>
              </a:solidFill>
              <a:ln w="9525">
                <a:noFill/>
                <a:round/>
                <a:headEnd/>
                <a:tailEnd/>
              </a:ln>
            </p:spPr>
            <p:txBody>
              <a:bodyPr/>
              <a:lstStyle/>
              <a:p>
                <a:endParaRPr lang="en-US"/>
              </a:p>
            </p:txBody>
          </p:sp>
          <p:sp>
            <p:nvSpPr>
              <p:cNvPr id="104759" name="Rectangle 511"/>
              <p:cNvSpPr>
                <a:spLocks noChangeArrowheads="1"/>
              </p:cNvSpPr>
              <p:nvPr/>
            </p:nvSpPr>
            <p:spPr bwMode="auto">
              <a:xfrm>
                <a:off x="1153" y="1154"/>
                <a:ext cx="31" cy="44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60" name="Freeform 512"/>
              <p:cNvSpPr>
                <a:spLocks/>
              </p:cNvSpPr>
              <p:nvPr/>
            </p:nvSpPr>
            <p:spPr bwMode="auto">
              <a:xfrm>
                <a:off x="1122" y="1066"/>
                <a:ext cx="93" cy="88"/>
              </a:xfrm>
              <a:custGeom>
                <a:avLst/>
                <a:gdLst>
                  <a:gd name="T0" fmla="*/ 46 w 93"/>
                  <a:gd name="T1" fmla="*/ 0 h 88"/>
                  <a:gd name="T2" fmla="*/ 0 w 93"/>
                  <a:gd name="T3" fmla="*/ 88 h 88"/>
                  <a:gd name="T4" fmla="*/ 93 w 93"/>
                  <a:gd name="T5" fmla="*/ 88 h 88"/>
                  <a:gd name="T6" fmla="*/ 46 w 93"/>
                  <a:gd name="T7" fmla="*/ 0 h 88"/>
                  <a:gd name="T8" fmla="*/ 0 60000 65536"/>
                  <a:gd name="T9" fmla="*/ 0 60000 65536"/>
                  <a:gd name="T10" fmla="*/ 0 60000 65536"/>
                  <a:gd name="T11" fmla="*/ 0 60000 65536"/>
                  <a:gd name="T12" fmla="*/ 0 w 93"/>
                  <a:gd name="T13" fmla="*/ 0 h 88"/>
                  <a:gd name="T14" fmla="*/ 93 w 93"/>
                  <a:gd name="T15" fmla="*/ 88 h 88"/>
                </a:gdLst>
                <a:ahLst/>
                <a:cxnLst>
                  <a:cxn ang="T8">
                    <a:pos x="T0" y="T1"/>
                  </a:cxn>
                  <a:cxn ang="T9">
                    <a:pos x="T2" y="T3"/>
                  </a:cxn>
                  <a:cxn ang="T10">
                    <a:pos x="T4" y="T5"/>
                  </a:cxn>
                  <a:cxn ang="T11">
                    <a:pos x="T6" y="T7"/>
                  </a:cxn>
                </a:cxnLst>
                <a:rect l="T12" t="T13" r="T14" b="T15"/>
                <a:pathLst>
                  <a:path w="93" h="88">
                    <a:moveTo>
                      <a:pt x="46" y="0"/>
                    </a:moveTo>
                    <a:lnTo>
                      <a:pt x="0" y="88"/>
                    </a:lnTo>
                    <a:lnTo>
                      <a:pt x="93" y="88"/>
                    </a:lnTo>
                    <a:lnTo>
                      <a:pt x="46" y="0"/>
                    </a:lnTo>
                    <a:close/>
                  </a:path>
                </a:pathLst>
              </a:custGeom>
              <a:solidFill>
                <a:srgbClr val="000000"/>
              </a:solidFill>
              <a:ln w="9525">
                <a:noFill/>
                <a:round/>
                <a:headEnd/>
                <a:tailEnd/>
              </a:ln>
            </p:spPr>
            <p:txBody>
              <a:bodyPr/>
              <a:lstStyle/>
              <a:p>
                <a:endParaRPr lang="en-US"/>
              </a:p>
            </p:txBody>
          </p:sp>
          <p:sp>
            <p:nvSpPr>
              <p:cNvPr id="104761" name="Freeform 513"/>
              <p:cNvSpPr>
                <a:spLocks/>
              </p:cNvSpPr>
              <p:nvPr/>
            </p:nvSpPr>
            <p:spPr bwMode="auto">
              <a:xfrm>
                <a:off x="1153" y="1138"/>
                <a:ext cx="31" cy="16"/>
              </a:xfrm>
              <a:custGeom>
                <a:avLst/>
                <a:gdLst>
                  <a:gd name="T0" fmla="*/ 31 w 31"/>
                  <a:gd name="T1" fmla="*/ 16 h 16"/>
                  <a:gd name="T2" fmla="*/ 31 w 31"/>
                  <a:gd name="T3" fmla="*/ 11 h 16"/>
                  <a:gd name="T4" fmla="*/ 31 w 31"/>
                  <a:gd name="T5" fmla="*/ 11 h 16"/>
                  <a:gd name="T6" fmla="*/ 31 w 31"/>
                  <a:gd name="T7" fmla="*/ 6 h 16"/>
                  <a:gd name="T8" fmla="*/ 26 w 31"/>
                  <a:gd name="T9" fmla="*/ 6 h 16"/>
                  <a:gd name="T10" fmla="*/ 26 w 31"/>
                  <a:gd name="T11" fmla="*/ 0 h 16"/>
                  <a:gd name="T12" fmla="*/ 21 w 31"/>
                  <a:gd name="T13" fmla="*/ 0 h 16"/>
                  <a:gd name="T14" fmla="*/ 21 w 31"/>
                  <a:gd name="T15" fmla="*/ 0 h 16"/>
                  <a:gd name="T16" fmla="*/ 15 w 31"/>
                  <a:gd name="T17" fmla="*/ 0 h 16"/>
                  <a:gd name="T18" fmla="*/ 10 w 31"/>
                  <a:gd name="T19" fmla="*/ 0 h 16"/>
                  <a:gd name="T20" fmla="*/ 10 w 31"/>
                  <a:gd name="T21" fmla="*/ 0 h 16"/>
                  <a:gd name="T22" fmla="*/ 5 w 31"/>
                  <a:gd name="T23" fmla="*/ 0 h 16"/>
                  <a:gd name="T24" fmla="*/ 5 w 31"/>
                  <a:gd name="T25" fmla="*/ 6 h 16"/>
                  <a:gd name="T26" fmla="*/ 0 w 31"/>
                  <a:gd name="T27" fmla="*/ 6 h 16"/>
                  <a:gd name="T28" fmla="*/ 0 w 31"/>
                  <a:gd name="T29" fmla="*/ 11 h 16"/>
                  <a:gd name="T30" fmla="*/ 0 w 31"/>
                  <a:gd name="T31" fmla="*/ 11 h 16"/>
                  <a:gd name="T32" fmla="*/ 0 w 31"/>
                  <a:gd name="T33" fmla="*/ 16 h 16"/>
                  <a:gd name="T34" fmla="*/ 31 w 31"/>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
                  <a:gd name="T55" fmla="*/ 0 h 16"/>
                  <a:gd name="T56" fmla="*/ 31 w 31"/>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 h="16">
                    <a:moveTo>
                      <a:pt x="31" y="16"/>
                    </a:moveTo>
                    <a:lnTo>
                      <a:pt x="31" y="11"/>
                    </a:lnTo>
                    <a:lnTo>
                      <a:pt x="31" y="6"/>
                    </a:lnTo>
                    <a:lnTo>
                      <a:pt x="26" y="6"/>
                    </a:lnTo>
                    <a:lnTo>
                      <a:pt x="26" y="0"/>
                    </a:lnTo>
                    <a:lnTo>
                      <a:pt x="21" y="0"/>
                    </a:lnTo>
                    <a:lnTo>
                      <a:pt x="15" y="0"/>
                    </a:lnTo>
                    <a:lnTo>
                      <a:pt x="10" y="0"/>
                    </a:lnTo>
                    <a:lnTo>
                      <a:pt x="5" y="0"/>
                    </a:lnTo>
                    <a:lnTo>
                      <a:pt x="5" y="6"/>
                    </a:lnTo>
                    <a:lnTo>
                      <a:pt x="0" y="6"/>
                    </a:lnTo>
                    <a:lnTo>
                      <a:pt x="0" y="11"/>
                    </a:lnTo>
                    <a:lnTo>
                      <a:pt x="0" y="16"/>
                    </a:lnTo>
                    <a:lnTo>
                      <a:pt x="31" y="16"/>
                    </a:lnTo>
                    <a:close/>
                  </a:path>
                </a:pathLst>
              </a:custGeom>
              <a:solidFill>
                <a:srgbClr val="000000"/>
              </a:solidFill>
              <a:ln w="9525">
                <a:noFill/>
                <a:round/>
                <a:headEnd/>
                <a:tailEnd/>
              </a:ln>
            </p:spPr>
            <p:txBody>
              <a:bodyPr/>
              <a:lstStyle/>
              <a:p>
                <a:endParaRPr lang="en-US"/>
              </a:p>
            </p:txBody>
          </p:sp>
          <p:sp>
            <p:nvSpPr>
              <p:cNvPr id="104762" name="Rectangle 514"/>
              <p:cNvSpPr>
                <a:spLocks noChangeArrowheads="1"/>
              </p:cNvSpPr>
              <p:nvPr/>
            </p:nvSpPr>
            <p:spPr bwMode="auto">
              <a:xfrm>
                <a:off x="235" y="1826"/>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3" name="Rectangle 515"/>
              <p:cNvSpPr>
                <a:spLocks noChangeArrowheads="1"/>
              </p:cNvSpPr>
              <p:nvPr/>
            </p:nvSpPr>
            <p:spPr bwMode="auto">
              <a:xfrm>
                <a:off x="386" y="1842"/>
                <a:ext cx="15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104764" name="Rectangle 516"/>
              <p:cNvSpPr>
                <a:spLocks noChangeArrowheads="1"/>
              </p:cNvSpPr>
              <p:nvPr/>
            </p:nvSpPr>
            <p:spPr bwMode="auto">
              <a:xfrm>
                <a:off x="266" y="2086"/>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5" name="Rectangle 517"/>
              <p:cNvSpPr>
                <a:spLocks noChangeArrowheads="1"/>
              </p:cNvSpPr>
              <p:nvPr/>
            </p:nvSpPr>
            <p:spPr bwMode="auto">
              <a:xfrm>
                <a:off x="250" y="206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6" name="Rectangle 518"/>
              <p:cNvSpPr>
                <a:spLocks noChangeArrowheads="1"/>
              </p:cNvSpPr>
              <p:nvPr/>
            </p:nvSpPr>
            <p:spPr bwMode="auto">
              <a:xfrm>
                <a:off x="235" y="2050"/>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7" name="Rectangle 519"/>
              <p:cNvSpPr>
                <a:spLocks noChangeArrowheads="1"/>
              </p:cNvSpPr>
              <p:nvPr/>
            </p:nvSpPr>
            <p:spPr bwMode="auto">
              <a:xfrm>
                <a:off x="349" y="2066"/>
                <a:ext cx="21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104768" name="Freeform 520"/>
              <p:cNvSpPr>
                <a:spLocks/>
              </p:cNvSpPr>
              <p:nvPr/>
            </p:nvSpPr>
            <p:spPr bwMode="auto">
              <a:xfrm>
                <a:off x="798" y="2092"/>
                <a:ext cx="63" cy="72"/>
              </a:xfrm>
              <a:custGeom>
                <a:avLst/>
                <a:gdLst>
                  <a:gd name="T0" fmla="*/ 0 w 63"/>
                  <a:gd name="T1" fmla="*/ 72 h 72"/>
                  <a:gd name="T2" fmla="*/ 63 w 63"/>
                  <a:gd name="T3" fmla="*/ 36 h 72"/>
                  <a:gd name="T4" fmla="*/ 0 w 63"/>
                  <a:gd name="T5" fmla="*/ 0 h 72"/>
                  <a:gd name="T6" fmla="*/ 0 w 63"/>
                  <a:gd name="T7" fmla="*/ 72 h 72"/>
                  <a:gd name="T8" fmla="*/ 0 60000 65536"/>
                  <a:gd name="T9" fmla="*/ 0 60000 65536"/>
                  <a:gd name="T10" fmla="*/ 0 60000 65536"/>
                  <a:gd name="T11" fmla="*/ 0 60000 65536"/>
                  <a:gd name="T12" fmla="*/ 0 w 63"/>
                  <a:gd name="T13" fmla="*/ 0 h 72"/>
                  <a:gd name="T14" fmla="*/ 63 w 63"/>
                  <a:gd name="T15" fmla="*/ 72 h 72"/>
                </a:gdLst>
                <a:ahLst/>
                <a:cxnLst>
                  <a:cxn ang="T8">
                    <a:pos x="T0" y="T1"/>
                  </a:cxn>
                  <a:cxn ang="T9">
                    <a:pos x="T2" y="T3"/>
                  </a:cxn>
                  <a:cxn ang="T10">
                    <a:pos x="T4" y="T5"/>
                  </a:cxn>
                  <a:cxn ang="T11">
                    <a:pos x="T6" y="T7"/>
                  </a:cxn>
                </a:cxnLst>
                <a:rect l="T12" t="T13" r="T14" b="T15"/>
                <a:pathLst>
                  <a:path w="63" h="72">
                    <a:moveTo>
                      <a:pt x="0" y="72"/>
                    </a:moveTo>
                    <a:lnTo>
                      <a:pt x="63" y="36"/>
                    </a:lnTo>
                    <a:lnTo>
                      <a:pt x="0" y="0"/>
                    </a:lnTo>
                    <a:lnTo>
                      <a:pt x="0" y="72"/>
                    </a:lnTo>
                    <a:close/>
                  </a:path>
                </a:pathLst>
              </a:custGeom>
              <a:solidFill>
                <a:srgbClr val="000000"/>
              </a:solidFill>
              <a:ln w="9525">
                <a:noFill/>
                <a:round/>
                <a:headEnd/>
                <a:tailEnd/>
              </a:ln>
            </p:spPr>
            <p:txBody>
              <a:bodyPr/>
              <a:lstStyle/>
              <a:p>
                <a:endParaRPr lang="en-US"/>
              </a:p>
            </p:txBody>
          </p:sp>
          <p:sp>
            <p:nvSpPr>
              <p:cNvPr id="104769" name="Freeform 521"/>
              <p:cNvSpPr>
                <a:spLocks/>
              </p:cNvSpPr>
              <p:nvPr/>
            </p:nvSpPr>
            <p:spPr bwMode="auto">
              <a:xfrm>
                <a:off x="803" y="2123"/>
                <a:ext cx="6" cy="10"/>
              </a:xfrm>
              <a:custGeom>
                <a:avLst/>
                <a:gdLst>
                  <a:gd name="T0" fmla="*/ 0 w 6"/>
                  <a:gd name="T1" fmla="*/ 10 h 10"/>
                  <a:gd name="T2" fmla="*/ 0 w 6"/>
                  <a:gd name="T3" fmla="*/ 10 h 10"/>
                  <a:gd name="T4" fmla="*/ 6 w 6"/>
                  <a:gd name="T5" fmla="*/ 10 h 10"/>
                  <a:gd name="T6" fmla="*/ 6 w 6"/>
                  <a:gd name="T7" fmla="*/ 5 h 10"/>
                  <a:gd name="T8" fmla="*/ 6 w 6"/>
                  <a:gd name="T9" fmla="*/ 5 h 10"/>
                  <a:gd name="T10" fmla="*/ 6 w 6"/>
                  <a:gd name="T11" fmla="*/ 0 h 10"/>
                  <a:gd name="T12" fmla="*/ 6 w 6"/>
                  <a:gd name="T13" fmla="*/ 0 h 10"/>
                  <a:gd name="T14" fmla="*/ 0 w 6"/>
                  <a:gd name="T15" fmla="*/ 0 h 10"/>
                  <a:gd name="T16" fmla="*/ 0 w 6"/>
                  <a:gd name="T17" fmla="*/ 0 h 10"/>
                  <a:gd name="T18" fmla="*/ 0 w 6"/>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0"/>
                  <a:gd name="T32" fmla="*/ 6 w 6"/>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0">
                    <a:moveTo>
                      <a:pt x="0" y="10"/>
                    </a:moveTo>
                    <a:lnTo>
                      <a:pt x="0" y="10"/>
                    </a:lnTo>
                    <a:lnTo>
                      <a:pt x="6" y="10"/>
                    </a:lnTo>
                    <a:lnTo>
                      <a:pt x="6" y="5"/>
                    </a:lnTo>
                    <a:lnTo>
                      <a:pt x="6" y="0"/>
                    </a:lnTo>
                    <a:lnTo>
                      <a:pt x="0" y="0"/>
                    </a:lnTo>
                    <a:lnTo>
                      <a:pt x="0" y="10"/>
                    </a:lnTo>
                    <a:close/>
                  </a:path>
                </a:pathLst>
              </a:custGeom>
              <a:solidFill>
                <a:srgbClr val="000000"/>
              </a:solidFill>
              <a:ln w="9525">
                <a:noFill/>
                <a:round/>
                <a:headEnd/>
                <a:tailEnd/>
              </a:ln>
            </p:spPr>
            <p:txBody>
              <a:bodyPr/>
              <a:lstStyle/>
              <a:p>
                <a:endParaRPr lang="en-US"/>
              </a:p>
            </p:txBody>
          </p:sp>
          <p:sp>
            <p:nvSpPr>
              <p:cNvPr id="104770" name="Rectangle 522"/>
              <p:cNvSpPr>
                <a:spLocks noChangeArrowheads="1"/>
              </p:cNvSpPr>
              <p:nvPr/>
            </p:nvSpPr>
            <p:spPr bwMode="auto">
              <a:xfrm>
                <a:off x="746" y="2123"/>
                <a:ext cx="57"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71" name="Freeform 523"/>
              <p:cNvSpPr>
                <a:spLocks/>
              </p:cNvSpPr>
              <p:nvPr/>
            </p:nvSpPr>
            <p:spPr bwMode="auto">
              <a:xfrm>
                <a:off x="689" y="2092"/>
                <a:ext cx="67" cy="72"/>
              </a:xfrm>
              <a:custGeom>
                <a:avLst/>
                <a:gdLst>
                  <a:gd name="T0" fmla="*/ 67 w 67"/>
                  <a:gd name="T1" fmla="*/ 72 h 72"/>
                  <a:gd name="T2" fmla="*/ 0 w 67"/>
                  <a:gd name="T3" fmla="*/ 36 h 72"/>
                  <a:gd name="T4" fmla="*/ 67 w 67"/>
                  <a:gd name="T5" fmla="*/ 0 h 72"/>
                  <a:gd name="T6" fmla="*/ 67 w 67"/>
                  <a:gd name="T7" fmla="*/ 72 h 72"/>
                  <a:gd name="T8" fmla="*/ 0 60000 65536"/>
                  <a:gd name="T9" fmla="*/ 0 60000 65536"/>
                  <a:gd name="T10" fmla="*/ 0 60000 65536"/>
                  <a:gd name="T11" fmla="*/ 0 60000 65536"/>
                  <a:gd name="T12" fmla="*/ 0 w 67"/>
                  <a:gd name="T13" fmla="*/ 0 h 72"/>
                  <a:gd name="T14" fmla="*/ 67 w 67"/>
                  <a:gd name="T15" fmla="*/ 72 h 72"/>
                </a:gdLst>
                <a:ahLst/>
                <a:cxnLst>
                  <a:cxn ang="T8">
                    <a:pos x="T0" y="T1"/>
                  </a:cxn>
                  <a:cxn ang="T9">
                    <a:pos x="T2" y="T3"/>
                  </a:cxn>
                  <a:cxn ang="T10">
                    <a:pos x="T4" y="T5"/>
                  </a:cxn>
                  <a:cxn ang="T11">
                    <a:pos x="T6" y="T7"/>
                  </a:cxn>
                </a:cxnLst>
                <a:rect l="T12" t="T13" r="T14" b="T15"/>
                <a:pathLst>
                  <a:path w="67" h="72">
                    <a:moveTo>
                      <a:pt x="67" y="72"/>
                    </a:moveTo>
                    <a:lnTo>
                      <a:pt x="0" y="36"/>
                    </a:lnTo>
                    <a:lnTo>
                      <a:pt x="67" y="0"/>
                    </a:lnTo>
                    <a:lnTo>
                      <a:pt x="67" y="72"/>
                    </a:lnTo>
                    <a:close/>
                  </a:path>
                </a:pathLst>
              </a:custGeom>
              <a:solidFill>
                <a:srgbClr val="000000"/>
              </a:solidFill>
              <a:ln w="9525">
                <a:noFill/>
                <a:round/>
                <a:headEnd/>
                <a:tailEnd/>
              </a:ln>
            </p:spPr>
            <p:txBody>
              <a:bodyPr/>
              <a:lstStyle/>
              <a:p>
                <a:endParaRPr lang="en-US"/>
              </a:p>
            </p:txBody>
          </p:sp>
          <p:sp>
            <p:nvSpPr>
              <p:cNvPr id="104772" name="Freeform 524"/>
              <p:cNvSpPr>
                <a:spLocks/>
              </p:cNvSpPr>
              <p:nvPr/>
            </p:nvSpPr>
            <p:spPr bwMode="auto">
              <a:xfrm>
                <a:off x="741" y="2123"/>
                <a:ext cx="5" cy="10"/>
              </a:xfrm>
              <a:custGeom>
                <a:avLst/>
                <a:gdLst>
                  <a:gd name="T0" fmla="*/ 5 w 5"/>
                  <a:gd name="T1" fmla="*/ 0 h 10"/>
                  <a:gd name="T2" fmla="*/ 5 w 5"/>
                  <a:gd name="T3" fmla="*/ 0 h 10"/>
                  <a:gd name="T4" fmla="*/ 0 w 5"/>
                  <a:gd name="T5" fmla="*/ 0 h 10"/>
                  <a:gd name="T6" fmla="*/ 0 w 5"/>
                  <a:gd name="T7" fmla="*/ 0 h 10"/>
                  <a:gd name="T8" fmla="*/ 0 w 5"/>
                  <a:gd name="T9" fmla="*/ 5 h 10"/>
                  <a:gd name="T10" fmla="*/ 0 w 5"/>
                  <a:gd name="T11" fmla="*/ 5 h 10"/>
                  <a:gd name="T12" fmla="*/ 0 w 5"/>
                  <a:gd name="T13" fmla="*/ 10 h 10"/>
                  <a:gd name="T14" fmla="*/ 5 w 5"/>
                  <a:gd name="T15" fmla="*/ 10 h 10"/>
                  <a:gd name="T16" fmla="*/ 5 w 5"/>
                  <a:gd name="T17" fmla="*/ 10 h 10"/>
                  <a:gd name="T18" fmla="*/ 5 w 5"/>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5" y="0"/>
                    </a:moveTo>
                    <a:lnTo>
                      <a:pt x="5" y="0"/>
                    </a:lnTo>
                    <a:lnTo>
                      <a:pt x="0" y="0"/>
                    </a:lnTo>
                    <a:lnTo>
                      <a:pt x="0" y="5"/>
                    </a:lnTo>
                    <a:lnTo>
                      <a:pt x="0" y="10"/>
                    </a:lnTo>
                    <a:lnTo>
                      <a:pt x="5" y="10"/>
                    </a:lnTo>
                    <a:lnTo>
                      <a:pt x="5" y="0"/>
                    </a:lnTo>
                    <a:close/>
                  </a:path>
                </a:pathLst>
              </a:custGeom>
              <a:solidFill>
                <a:srgbClr val="000000"/>
              </a:solidFill>
              <a:ln w="9525">
                <a:noFill/>
                <a:round/>
                <a:headEnd/>
                <a:tailEnd/>
              </a:ln>
            </p:spPr>
            <p:txBody>
              <a:bodyPr/>
              <a:lstStyle/>
              <a:p>
                <a:endParaRPr lang="en-US"/>
              </a:p>
            </p:txBody>
          </p:sp>
          <p:sp>
            <p:nvSpPr>
              <p:cNvPr id="104773" name="Rectangle 526"/>
              <p:cNvSpPr>
                <a:spLocks noChangeArrowheads="1"/>
              </p:cNvSpPr>
              <p:nvPr/>
            </p:nvSpPr>
            <p:spPr bwMode="auto">
              <a:xfrm>
                <a:off x="699" y="2185"/>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04774" name="Freeform 527"/>
              <p:cNvSpPr>
                <a:spLocks/>
              </p:cNvSpPr>
              <p:nvPr/>
            </p:nvSpPr>
            <p:spPr bwMode="auto">
              <a:xfrm>
                <a:off x="2379" y="2586"/>
                <a:ext cx="68" cy="73"/>
              </a:xfrm>
              <a:custGeom>
                <a:avLst/>
                <a:gdLst>
                  <a:gd name="T0" fmla="*/ 0 w 68"/>
                  <a:gd name="T1" fmla="*/ 73 h 73"/>
                  <a:gd name="T2" fmla="*/ 68 w 68"/>
                  <a:gd name="T3" fmla="*/ 37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7"/>
                    </a:lnTo>
                    <a:lnTo>
                      <a:pt x="0" y="0"/>
                    </a:lnTo>
                    <a:lnTo>
                      <a:pt x="0" y="73"/>
                    </a:lnTo>
                    <a:close/>
                  </a:path>
                </a:pathLst>
              </a:custGeom>
              <a:solidFill>
                <a:srgbClr val="000000"/>
              </a:solidFill>
              <a:ln w="9525">
                <a:noFill/>
                <a:round/>
                <a:headEnd/>
                <a:tailEnd/>
              </a:ln>
            </p:spPr>
            <p:txBody>
              <a:bodyPr/>
              <a:lstStyle/>
              <a:p>
                <a:endParaRPr lang="en-US"/>
              </a:p>
            </p:txBody>
          </p:sp>
          <p:sp>
            <p:nvSpPr>
              <p:cNvPr id="104775" name="Freeform 528"/>
              <p:cNvSpPr>
                <a:spLocks/>
              </p:cNvSpPr>
              <p:nvPr/>
            </p:nvSpPr>
            <p:spPr bwMode="auto">
              <a:xfrm>
                <a:off x="2384" y="2618"/>
                <a:ext cx="10" cy="10"/>
              </a:xfrm>
              <a:custGeom>
                <a:avLst/>
                <a:gdLst>
                  <a:gd name="T0" fmla="*/ 0 w 10"/>
                  <a:gd name="T1" fmla="*/ 10 h 10"/>
                  <a:gd name="T2" fmla="*/ 5 w 10"/>
                  <a:gd name="T3" fmla="*/ 10 h 10"/>
                  <a:gd name="T4" fmla="*/ 5 w 10"/>
                  <a:gd name="T5" fmla="*/ 10 h 10"/>
                  <a:gd name="T6" fmla="*/ 5 w 10"/>
                  <a:gd name="T7" fmla="*/ 5 h 10"/>
                  <a:gd name="T8" fmla="*/ 10 w 10"/>
                  <a:gd name="T9" fmla="*/ 5 h 10"/>
                  <a:gd name="T10" fmla="*/ 5 w 10"/>
                  <a:gd name="T11" fmla="*/ 0 h 10"/>
                  <a:gd name="T12" fmla="*/ 5 w 10"/>
                  <a:gd name="T13" fmla="*/ 0 h 10"/>
                  <a:gd name="T14" fmla="*/ 5 w 10"/>
                  <a:gd name="T15" fmla="*/ 0 h 10"/>
                  <a:gd name="T16" fmla="*/ 0 w 10"/>
                  <a:gd name="T17" fmla="*/ 0 h 10"/>
                  <a:gd name="T18" fmla="*/ 0 w 10"/>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0"/>
                  <a:gd name="T32" fmla="*/ 10 w 10"/>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0">
                    <a:moveTo>
                      <a:pt x="0" y="10"/>
                    </a:moveTo>
                    <a:lnTo>
                      <a:pt x="5" y="10"/>
                    </a:lnTo>
                    <a:lnTo>
                      <a:pt x="5" y="5"/>
                    </a:lnTo>
                    <a:lnTo>
                      <a:pt x="10"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04776" name="Rectangle 529"/>
              <p:cNvSpPr>
                <a:spLocks noChangeArrowheads="1"/>
              </p:cNvSpPr>
              <p:nvPr/>
            </p:nvSpPr>
            <p:spPr bwMode="auto">
              <a:xfrm>
                <a:off x="2175" y="2618"/>
                <a:ext cx="209"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77" name="Freeform 530"/>
              <p:cNvSpPr>
                <a:spLocks/>
              </p:cNvSpPr>
              <p:nvPr/>
            </p:nvSpPr>
            <p:spPr bwMode="auto">
              <a:xfrm>
                <a:off x="2165" y="2618"/>
                <a:ext cx="10" cy="10"/>
              </a:xfrm>
              <a:custGeom>
                <a:avLst/>
                <a:gdLst>
                  <a:gd name="T0" fmla="*/ 10 w 10"/>
                  <a:gd name="T1" fmla="*/ 0 h 10"/>
                  <a:gd name="T2" fmla="*/ 5 w 10"/>
                  <a:gd name="T3" fmla="*/ 0 h 10"/>
                  <a:gd name="T4" fmla="*/ 5 w 10"/>
                  <a:gd name="T5" fmla="*/ 0 h 10"/>
                  <a:gd name="T6" fmla="*/ 0 w 10"/>
                  <a:gd name="T7" fmla="*/ 0 h 10"/>
                  <a:gd name="T8" fmla="*/ 0 w 10"/>
                  <a:gd name="T9" fmla="*/ 5 h 10"/>
                  <a:gd name="T10" fmla="*/ 0 w 10"/>
                  <a:gd name="T11" fmla="*/ 5 h 10"/>
                  <a:gd name="T12" fmla="*/ 5 w 10"/>
                  <a:gd name="T13" fmla="*/ 10 h 10"/>
                  <a:gd name="T14" fmla="*/ 5 w 10"/>
                  <a:gd name="T15" fmla="*/ 10 h 10"/>
                  <a:gd name="T16" fmla="*/ 10 w 10"/>
                  <a:gd name="T17" fmla="*/ 10 h 10"/>
                  <a:gd name="T18" fmla="*/ 10 w 10"/>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0"/>
                  <a:gd name="T32" fmla="*/ 10 w 10"/>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0">
                    <a:moveTo>
                      <a:pt x="10" y="0"/>
                    </a:moveTo>
                    <a:lnTo>
                      <a:pt x="5" y="0"/>
                    </a:lnTo>
                    <a:lnTo>
                      <a:pt x="0" y="0"/>
                    </a:lnTo>
                    <a:lnTo>
                      <a:pt x="0" y="5"/>
                    </a:lnTo>
                    <a:lnTo>
                      <a:pt x="5" y="10"/>
                    </a:lnTo>
                    <a:lnTo>
                      <a:pt x="10" y="10"/>
                    </a:lnTo>
                    <a:lnTo>
                      <a:pt x="10" y="0"/>
                    </a:lnTo>
                    <a:close/>
                  </a:path>
                </a:pathLst>
              </a:custGeom>
              <a:solidFill>
                <a:srgbClr val="000000"/>
              </a:solidFill>
              <a:ln w="9525">
                <a:noFill/>
                <a:round/>
                <a:headEnd/>
                <a:tailEnd/>
              </a:ln>
            </p:spPr>
            <p:txBody>
              <a:bodyPr/>
              <a:lstStyle/>
              <a:p>
                <a:endParaRPr lang="en-US"/>
              </a:p>
            </p:txBody>
          </p:sp>
          <p:sp>
            <p:nvSpPr>
              <p:cNvPr id="104778" name="Freeform 531"/>
              <p:cNvSpPr>
                <a:spLocks/>
              </p:cNvSpPr>
              <p:nvPr/>
            </p:nvSpPr>
            <p:spPr bwMode="auto">
              <a:xfrm>
                <a:off x="2139" y="2461"/>
                <a:ext cx="73" cy="68"/>
              </a:xfrm>
              <a:custGeom>
                <a:avLst/>
                <a:gdLst>
                  <a:gd name="T0" fmla="*/ 73 w 73"/>
                  <a:gd name="T1" fmla="*/ 68 h 68"/>
                  <a:gd name="T2" fmla="*/ 36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6" y="0"/>
                    </a:lnTo>
                    <a:lnTo>
                      <a:pt x="0" y="68"/>
                    </a:lnTo>
                    <a:lnTo>
                      <a:pt x="73" y="68"/>
                    </a:lnTo>
                    <a:close/>
                  </a:path>
                </a:pathLst>
              </a:custGeom>
              <a:solidFill>
                <a:srgbClr val="000000"/>
              </a:solidFill>
              <a:ln w="9525">
                <a:noFill/>
                <a:round/>
                <a:headEnd/>
                <a:tailEnd/>
              </a:ln>
            </p:spPr>
            <p:txBody>
              <a:bodyPr/>
              <a:lstStyle/>
              <a:p>
                <a:endParaRPr lang="en-US"/>
              </a:p>
            </p:txBody>
          </p:sp>
          <p:sp>
            <p:nvSpPr>
              <p:cNvPr id="104779" name="Freeform 532"/>
              <p:cNvSpPr>
                <a:spLocks/>
              </p:cNvSpPr>
              <p:nvPr/>
            </p:nvSpPr>
            <p:spPr bwMode="auto">
              <a:xfrm>
                <a:off x="2165" y="2513"/>
                <a:ext cx="16" cy="6"/>
              </a:xfrm>
              <a:custGeom>
                <a:avLst/>
                <a:gdLst>
                  <a:gd name="T0" fmla="*/ 16 w 16"/>
                  <a:gd name="T1" fmla="*/ 6 h 6"/>
                  <a:gd name="T2" fmla="*/ 16 w 16"/>
                  <a:gd name="T3" fmla="*/ 6 h 6"/>
                  <a:gd name="T4" fmla="*/ 16 w 16"/>
                  <a:gd name="T5" fmla="*/ 6 h 6"/>
                  <a:gd name="T6" fmla="*/ 10 w 16"/>
                  <a:gd name="T7" fmla="*/ 0 h 6"/>
                  <a:gd name="T8" fmla="*/ 10 w 16"/>
                  <a:gd name="T9" fmla="*/ 0 h 6"/>
                  <a:gd name="T10" fmla="*/ 5 w 16"/>
                  <a:gd name="T11" fmla="*/ 0 h 6"/>
                  <a:gd name="T12" fmla="*/ 5 w 16"/>
                  <a:gd name="T13" fmla="*/ 6 h 6"/>
                  <a:gd name="T14" fmla="*/ 5 w 16"/>
                  <a:gd name="T15" fmla="*/ 6 h 6"/>
                  <a:gd name="T16" fmla="*/ 0 w 16"/>
                  <a:gd name="T17" fmla="*/ 6 h 6"/>
                  <a:gd name="T18" fmla="*/ 16 w 16"/>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6"/>
                  <a:gd name="T32" fmla="*/ 16 w 1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6">
                    <a:moveTo>
                      <a:pt x="16" y="6"/>
                    </a:moveTo>
                    <a:lnTo>
                      <a:pt x="16" y="6"/>
                    </a:lnTo>
                    <a:lnTo>
                      <a:pt x="10" y="0"/>
                    </a:lnTo>
                    <a:lnTo>
                      <a:pt x="5" y="0"/>
                    </a:lnTo>
                    <a:lnTo>
                      <a:pt x="5" y="6"/>
                    </a:lnTo>
                    <a:lnTo>
                      <a:pt x="0" y="6"/>
                    </a:lnTo>
                    <a:lnTo>
                      <a:pt x="16" y="6"/>
                    </a:lnTo>
                    <a:close/>
                  </a:path>
                </a:pathLst>
              </a:custGeom>
              <a:solidFill>
                <a:srgbClr val="000000"/>
              </a:solidFill>
              <a:ln w="9525">
                <a:noFill/>
                <a:round/>
                <a:headEnd/>
                <a:tailEnd/>
              </a:ln>
            </p:spPr>
            <p:txBody>
              <a:bodyPr/>
              <a:lstStyle/>
              <a:p>
                <a:endParaRPr lang="en-US"/>
              </a:p>
            </p:txBody>
          </p:sp>
          <p:sp>
            <p:nvSpPr>
              <p:cNvPr id="104780" name="Rectangle 533"/>
              <p:cNvSpPr>
                <a:spLocks noChangeArrowheads="1"/>
              </p:cNvSpPr>
              <p:nvPr/>
            </p:nvSpPr>
            <p:spPr bwMode="auto">
              <a:xfrm>
                <a:off x="2165" y="2519"/>
                <a:ext cx="16" cy="104"/>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81" name="Freeform 534"/>
              <p:cNvSpPr>
                <a:spLocks/>
              </p:cNvSpPr>
              <p:nvPr/>
            </p:nvSpPr>
            <p:spPr bwMode="auto">
              <a:xfrm>
                <a:off x="2165" y="2623"/>
                <a:ext cx="16" cy="5"/>
              </a:xfrm>
              <a:custGeom>
                <a:avLst/>
                <a:gdLst>
                  <a:gd name="T0" fmla="*/ 0 w 16"/>
                  <a:gd name="T1" fmla="*/ 0 h 5"/>
                  <a:gd name="T2" fmla="*/ 5 w 16"/>
                  <a:gd name="T3" fmla="*/ 0 h 5"/>
                  <a:gd name="T4" fmla="*/ 5 w 16"/>
                  <a:gd name="T5" fmla="*/ 5 h 5"/>
                  <a:gd name="T6" fmla="*/ 5 w 16"/>
                  <a:gd name="T7" fmla="*/ 5 h 5"/>
                  <a:gd name="T8" fmla="*/ 10 w 16"/>
                  <a:gd name="T9" fmla="*/ 5 h 5"/>
                  <a:gd name="T10" fmla="*/ 10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0"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104782" name="Rectangle 535"/>
              <p:cNvSpPr>
                <a:spLocks noChangeArrowheads="1"/>
              </p:cNvSpPr>
              <p:nvPr/>
            </p:nvSpPr>
            <p:spPr bwMode="auto">
              <a:xfrm>
                <a:off x="459"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83" name="Rectangle 536"/>
              <p:cNvSpPr>
                <a:spLocks noChangeArrowheads="1"/>
              </p:cNvSpPr>
              <p:nvPr/>
            </p:nvSpPr>
            <p:spPr bwMode="auto">
              <a:xfrm>
                <a:off x="459" y="2967"/>
                <a:ext cx="157"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84" name="Rectangle 537"/>
              <p:cNvSpPr>
                <a:spLocks noChangeArrowheads="1"/>
              </p:cNvSpPr>
              <p:nvPr/>
            </p:nvSpPr>
            <p:spPr bwMode="auto">
              <a:xfrm rot="-5400000">
                <a:off x="496" y="3286"/>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785" name="Rectangle 538"/>
              <p:cNvSpPr>
                <a:spLocks noChangeArrowheads="1"/>
              </p:cNvSpPr>
              <p:nvPr/>
            </p:nvSpPr>
            <p:spPr bwMode="auto">
              <a:xfrm rot="-5400000">
                <a:off x="491" y="3229"/>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t>
                </a:r>
                <a:endParaRPr lang="en-US" sz="1800">
                  <a:solidFill>
                    <a:srgbClr val="000000"/>
                  </a:solidFill>
                </a:endParaRPr>
              </a:p>
            </p:txBody>
          </p:sp>
          <p:sp>
            <p:nvSpPr>
              <p:cNvPr id="104786" name="Rectangle 539"/>
              <p:cNvSpPr>
                <a:spLocks noChangeArrowheads="1"/>
              </p:cNvSpPr>
              <p:nvPr/>
            </p:nvSpPr>
            <p:spPr bwMode="auto">
              <a:xfrm rot="-5400000">
                <a:off x="512" y="3182"/>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787" name="Rectangle 540"/>
              <p:cNvSpPr>
                <a:spLocks noChangeArrowheads="1"/>
              </p:cNvSpPr>
              <p:nvPr/>
            </p:nvSpPr>
            <p:spPr bwMode="auto">
              <a:xfrm rot="-5400000">
                <a:off x="499" y="3143"/>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F</a:t>
                </a:r>
                <a:endParaRPr lang="en-US" sz="1800">
                  <a:solidFill>
                    <a:srgbClr val="000000"/>
                  </a:solidFill>
                </a:endParaRPr>
              </a:p>
            </p:txBody>
          </p:sp>
          <p:sp>
            <p:nvSpPr>
              <p:cNvPr id="104788" name="Rectangle 541"/>
              <p:cNvSpPr>
                <a:spLocks noChangeArrowheads="1"/>
              </p:cNvSpPr>
              <p:nvPr/>
            </p:nvSpPr>
            <p:spPr bwMode="auto">
              <a:xfrm rot="-5400000">
                <a:off x="512"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789" name="Rectangle 542"/>
              <p:cNvSpPr>
                <a:spLocks noChangeArrowheads="1"/>
              </p:cNvSpPr>
              <p:nvPr/>
            </p:nvSpPr>
            <p:spPr bwMode="auto">
              <a:xfrm rot="-5400000">
                <a:off x="502" y="307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1</a:t>
                </a:r>
                <a:endParaRPr lang="en-US" sz="1800">
                  <a:solidFill>
                    <a:srgbClr val="000000"/>
                  </a:solidFill>
                </a:endParaRPr>
              </a:p>
            </p:txBody>
          </p:sp>
          <p:sp>
            <p:nvSpPr>
              <p:cNvPr id="104790" name="Rectangle 543"/>
              <p:cNvSpPr>
                <a:spLocks noChangeArrowheads="1"/>
              </p:cNvSpPr>
              <p:nvPr/>
            </p:nvSpPr>
            <p:spPr bwMode="auto">
              <a:xfrm rot="-5400000">
                <a:off x="502" y="303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6</a:t>
                </a:r>
                <a:endParaRPr lang="en-US" sz="1800">
                  <a:solidFill>
                    <a:srgbClr val="000000"/>
                  </a:solidFill>
                </a:endParaRPr>
              </a:p>
            </p:txBody>
          </p:sp>
          <p:sp>
            <p:nvSpPr>
              <p:cNvPr id="104791" name="Line 544"/>
              <p:cNvSpPr>
                <a:spLocks noChangeShapeType="1"/>
              </p:cNvSpPr>
              <p:nvPr/>
            </p:nvSpPr>
            <p:spPr bwMode="auto">
              <a:xfrm>
                <a:off x="537" y="2461"/>
                <a:ext cx="1" cy="495"/>
              </a:xfrm>
              <a:prstGeom prst="line">
                <a:avLst/>
              </a:prstGeom>
              <a:noFill/>
              <a:ln w="0">
                <a:solidFill>
                  <a:srgbClr val="000000"/>
                </a:solidFill>
                <a:round/>
                <a:headEnd/>
                <a:tailEnd/>
              </a:ln>
            </p:spPr>
            <p:txBody>
              <a:bodyPr/>
              <a:lstStyle/>
              <a:p>
                <a:endParaRPr lang="en-US"/>
              </a:p>
            </p:txBody>
          </p:sp>
          <p:sp>
            <p:nvSpPr>
              <p:cNvPr id="104792" name="Freeform 545"/>
              <p:cNvSpPr>
                <a:spLocks/>
              </p:cNvSpPr>
              <p:nvPr/>
            </p:nvSpPr>
            <p:spPr bwMode="auto">
              <a:xfrm>
                <a:off x="511" y="2461"/>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04793" name="Freeform 546"/>
              <p:cNvSpPr>
                <a:spLocks/>
              </p:cNvSpPr>
              <p:nvPr/>
            </p:nvSpPr>
            <p:spPr bwMode="auto">
              <a:xfrm>
                <a:off x="511" y="2914"/>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04794" name="Line 547"/>
              <p:cNvSpPr>
                <a:spLocks noChangeShapeType="1"/>
              </p:cNvSpPr>
              <p:nvPr/>
            </p:nvSpPr>
            <p:spPr bwMode="auto">
              <a:xfrm>
                <a:off x="537" y="3508"/>
                <a:ext cx="1" cy="495"/>
              </a:xfrm>
              <a:prstGeom prst="line">
                <a:avLst/>
              </a:prstGeom>
              <a:noFill/>
              <a:ln w="0">
                <a:solidFill>
                  <a:srgbClr val="000000"/>
                </a:solidFill>
                <a:round/>
                <a:headEnd/>
                <a:tailEnd/>
              </a:ln>
            </p:spPr>
            <p:txBody>
              <a:bodyPr/>
              <a:lstStyle/>
              <a:p>
                <a:endParaRPr lang="en-US"/>
              </a:p>
            </p:txBody>
          </p:sp>
          <p:sp>
            <p:nvSpPr>
              <p:cNvPr id="104795" name="Freeform 548"/>
              <p:cNvSpPr>
                <a:spLocks/>
              </p:cNvSpPr>
              <p:nvPr/>
            </p:nvSpPr>
            <p:spPr bwMode="auto">
              <a:xfrm>
                <a:off x="511"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04796" name="Freeform 549"/>
              <p:cNvSpPr>
                <a:spLocks/>
              </p:cNvSpPr>
              <p:nvPr/>
            </p:nvSpPr>
            <p:spPr bwMode="auto">
              <a:xfrm>
                <a:off x="511"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04797" name="Rectangle 550"/>
              <p:cNvSpPr>
                <a:spLocks noChangeArrowheads="1"/>
              </p:cNvSpPr>
              <p:nvPr/>
            </p:nvSpPr>
            <p:spPr bwMode="auto">
              <a:xfrm>
                <a:off x="2870" y="602"/>
                <a:ext cx="473" cy="204"/>
              </a:xfrm>
              <a:prstGeom prst="rect">
                <a:avLst/>
              </a:prstGeom>
              <a:noFill/>
              <a:ln w="9525">
                <a:noFill/>
                <a:miter lim="800000"/>
                <a:headEnd/>
                <a:tailEnd/>
              </a:ln>
            </p:spPr>
            <p:txBody>
              <a:bodyPr wrap="none" lIns="0" tIns="0" rIns="0" bIns="0">
                <a:spAutoFit/>
              </a:bodyPr>
              <a:lstStyle/>
              <a:p>
                <a:pPr algn="ctr" eaLnBrk="0" hangingPunct="0"/>
                <a:r>
                  <a:rPr lang="en-US" sz="700">
                    <a:solidFill>
                      <a:srgbClr val="24211D"/>
                    </a:solidFill>
                  </a:rPr>
                  <a:t>KeyStone Device</a:t>
                </a:r>
              </a:p>
              <a:p>
                <a:pPr algn="ctr" eaLnBrk="0" hangingPunct="0"/>
                <a:r>
                  <a:rPr lang="en-US" sz="700">
                    <a:solidFill>
                      <a:srgbClr val="24211D"/>
                    </a:solidFill>
                  </a:rPr>
                  <a:t>Architecture  for </a:t>
                </a:r>
              </a:p>
              <a:p>
                <a:pPr algn="ctr" eaLnBrk="0" hangingPunct="0"/>
                <a:r>
                  <a:rPr lang="en-US" sz="700">
                    <a:solidFill>
                      <a:srgbClr val="24211D"/>
                    </a:solidFill>
                  </a:rPr>
                  <a:t>Media Applications</a:t>
                </a:r>
                <a:endParaRPr lang="en-US" sz="1800">
                  <a:solidFill>
                    <a:srgbClr val="000000"/>
                  </a:solidFill>
                </a:endParaRPr>
              </a:p>
            </p:txBody>
          </p:sp>
          <p:sp>
            <p:nvSpPr>
              <p:cNvPr id="104798" name="Rectangle 551"/>
              <p:cNvSpPr>
                <a:spLocks noChangeArrowheads="1"/>
              </p:cNvSpPr>
              <p:nvPr/>
            </p:nvSpPr>
            <p:spPr bwMode="auto">
              <a:xfrm>
                <a:off x="1247" y="659"/>
                <a:ext cx="381" cy="360"/>
              </a:xfrm>
              <a:prstGeom prst="rect">
                <a:avLst/>
              </a:prstGeom>
              <a:noFill/>
              <a:ln w="5" cap="rnd">
                <a:solidFill>
                  <a:srgbClr val="000000"/>
                </a:solidFill>
                <a:round/>
                <a:headEnd/>
                <a:tailEnd/>
              </a:ln>
            </p:spPr>
            <p:txBody>
              <a:bodyPr/>
              <a:lstStyle/>
              <a:p>
                <a:pPr algn="l" eaLnBrk="0" hangingPunct="0"/>
                <a:endParaRPr lang="en-US" sz="1800">
                  <a:solidFill>
                    <a:srgbClr val="000000"/>
                  </a:solidFill>
                </a:endParaRPr>
              </a:p>
            </p:txBody>
          </p:sp>
          <p:sp>
            <p:nvSpPr>
              <p:cNvPr id="104799" name="Rectangle 552"/>
              <p:cNvSpPr>
                <a:spLocks noChangeArrowheads="1"/>
              </p:cNvSpPr>
              <p:nvPr/>
            </p:nvSpPr>
            <p:spPr bwMode="auto">
              <a:xfrm>
                <a:off x="1309" y="701"/>
                <a:ext cx="261" cy="2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800" name="Rectangle 553"/>
              <p:cNvSpPr>
                <a:spLocks noChangeArrowheads="1"/>
              </p:cNvSpPr>
              <p:nvPr/>
            </p:nvSpPr>
            <p:spPr bwMode="auto">
              <a:xfrm>
                <a:off x="1372" y="717"/>
                <a:ext cx="162"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4MB</a:t>
                </a:r>
                <a:endParaRPr lang="en-US" sz="1800">
                  <a:solidFill>
                    <a:srgbClr val="000000"/>
                  </a:solidFill>
                </a:endParaRPr>
              </a:p>
            </p:txBody>
          </p:sp>
          <p:sp>
            <p:nvSpPr>
              <p:cNvPr id="104801" name="Rectangle 554"/>
              <p:cNvSpPr>
                <a:spLocks noChangeArrowheads="1"/>
              </p:cNvSpPr>
              <p:nvPr/>
            </p:nvSpPr>
            <p:spPr bwMode="auto">
              <a:xfrm>
                <a:off x="1367" y="779"/>
                <a:ext cx="178"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MSM</a:t>
                </a:r>
                <a:endParaRPr lang="en-US" sz="1800">
                  <a:solidFill>
                    <a:srgbClr val="000000"/>
                  </a:solidFill>
                </a:endParaRPr>
              </a:p>
            </p:txBody>
          </p:sp>
          <p:sp>
            <p:nvSpPr>
              <p:cNvPr id="104802" name="Rectangle 555"/>
              <p:cNvSpPr>
                <a:spLocks noChangeArrowheads="1"/>
              </p:cNvSpPr>
              <p:nvPr/>
            </p:nvSpPr>
            <p:spPr bwMode="auto">
              <a:xfrm>
                <a:off x="1351" y="836"/>
                <a:ext cx="214"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SRAM</a:t>
                </a:r>
                <a:endParaRPr lang="en-US" sz="1800">
                  <a:solidFill>
                    <a:srgbClr val="000000"/>
                  </a:solidFill>
                </a:endParaRPr>
              </a:p>
            </p:txBody>
          </p:sp>
          <p:sp>
            <p:nvSpPr>
              <p:cNvPr id="104803" name="Rectangle 556"/>
              <p:cNvSpPr>
                <a:spLocks noChangeArrowheads="1"/>
              </p:cNvSpPr>
              <p:nvPr/>
            </p:nvSpPr>
            <p:spPr bwMode="auto">
              <a:xfrm>
                <a:off x="308" y="737"/>
                <a:ext cx="412" cy="18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804" name="Rectangle 557"/>
              <p:cNvSpPr>
                <a:spLocks noChangeArrowheads="1"/>
              </p:cNvSpPr>
              <p:nvPr/>
            </p:nvSpPr>
            <p:spPr bwMode="auto">
              <a:xfrm>
                <a:off x="423" y="759"/>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104805" name="Rectangle 558"/>
              <p:cNvSpPr>
                <a:spLocks noChangeArrowheads="1"/>
              </p:cNvSpPr>
              <p:nvPr/>
            </p:nvSpPr>
            <p:spPr bwMode="auto">
              <a:xfrm>
                <a:off x="344" y="821"/>
                <a:ext cx="37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104806" name="Freeform 559"/>
              <p:cNvSpPr>
                <a:spLocks/>
              </p:cNvSpPr>
              <p:nvPr/>
            </p:nvSpPr>
            <p:spPr bwMode="auto">
              <a:xfrm>
                <a:off x="1153" y="784"/>
                <a:ext cx="89" cy="89"/>
              </a:xfrm>
              <a:custGeom>
                <a:avLst/>
                <a:gdLst>
                  <a:gd name="T0" fmla="*/ 89 w 89"/>
                  <a:gd name="T1" fmla="*/ 47 h 89"/>
                  <a:gd name="T2" fmla="*/ 0 w 89"/>
                  <a:gd name="T3" fmla="*/ 89 h 89"/>
                  <a:gd name="T4" fmla="*/ 0 w 89"/>
                  <a:gd name="T5" fmla="*/ 0 h 89"/>
                  <a:gd name="T6" fmla="*/ 89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89" y="47"/>
                    </a:moveTo>
                    <a:lnTo>
                      <a:pt x="0" y="89"/>
                    </a:lnTo>
                    <a:lnTo>
                      <a:pt x="0" y="0"/>
                    </a:lnTo>
                    <a:lnTo>
                      <a:pt x="89" y="47"/>
                    </a:lnTo>
                    <a:close/>
                  </a:path>
                </a:pathLst>
              </a:custGeom>
              <a:solidFill>
                <a:srgbClr val="000000"/>
              </a:solidFill>
              <a:ln w="9525">
                <a:noFill/>
                <a:round/>
                <a:headEnd/>
                <a:tailEnd/>
              </a:ln>
            </p:spPr>
            <p:txBody>
              <a:bodyPr/>
              <a:lstStyle/>
              <a:p>
                <a:endParaRPr lang="en-US"/>
              </a:p>
            </p:txBody>
          </p:sp>
          <p:sp>
            <p:nvSpPr>
              <p:cNvPr id="104807" name="Freeform 560"/>
              <p:cNvSpPr>
                <a:spLocks/>
              </p:cNvSpPr>
              <p:nvPr/>
            </p:nvSpPr>
            <p:spPr bwMode="auto">
              <a:xfrm>
                <a:off x="1153" y="810"/>
                <a:ext cx="21" cy="37"/>
              </a:xfrm>
              <a:custGeom>
                <a:avLst/>
                <a:gdLst>
                  <a:gd name="T0" fmla="*/ 0 w 21"/>
                  <a:gd name="T1" fmla="*/ 37 h 37"/>
                  <a:gd name="T2" fmla="*/ 5 w 21"/>
                  <a:gd name="T3" fmla="*/ 37 h 37"/>
                  <a:gd name="T4" fmla="*/ 10 w 21"/>
                  <a:gd name="T5" fmla="*/ 37 h 37"/>
                  <a:gd name="T6" fmla="*/ 10 w 21"/>
                  <a:gd name="T7" fmla="*/ 37 h 37"/>
                  <a:gd name="T8" fmla="*/ 15 w 21"/>
                  <a:gd name="T9" fmla="*/ 32 h 37"/>
                  <a:gd name="T10" fmla="*/ 15 w 21"/>
                  <a:gd name="T11" fmla="*/ 32 h 37"/>
                  <a:gd name="T12" fmla="*/ 15 w 21"/>
                  <a:gd name="T13" fmla="*/ 26 h 37"/>
                  <a:gd name="T14" fmla="*/ 21 w 21"/>
                  <a:gd name="T15" fmla="*/ 21 h 37"/>
                  <a:gd name="T16" fmla="*/ 21 w 21"/>
                  <a:gd name="T17" fmla="*/ 21 h 37"/>
                  <a:gd name="T18" fmla="*/ 21 w 21"/>
                  <a:gd name="T19" fmla="*/ 16 h 37"/>
                  <a:gd name="T20" fmla="*/ 15 w 21"/>
                  <a:gd name="T21" fmla="*/ 16 h 37"/>
                  <a:gd name="T22" fmla="*/ 15 w 21"/>
                  <a:gd name="T23" fmla="*/ 11 h 37"/>
                  <a:gd name="T24" fmla="*/ 15 w 21"/>
                  <a:gd name="T25" fmla="*/ 6 h 37"/>
                  <a:gd name="T26" fmla="*/ 10 w 21"/>
                  <a:gd name="T27" fmla="*/ 6 h 37"/>
                  <a:gd name="T28" fmla="*/ 10 w 21"/>
                  <a:gd name="T29" fmla="*/ 6 h 37"/>
                  <a:gd name="T30" fmla="*/ 5 w 21"/>
                  <a:gd name="T31" fmla="*/ 6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0" y="37"/>
                    </a:lnTo>
                    <a:lnTo>
                      <a:pt x="15" y="32"/>
                    </a:lnTo>
                    <a:lnTo>
                      <a:pt x="15" y="26"/>
                    </a:lnTo>
                    <a:lnTo>
                      <a:pt x="21" y="21"/>
                    </a:lnTo>
                    <a:lnTo>
                      <a:pt x="21" y="16"/>
                    </a:lnTo>
                    <a:lnTo>
                      <a:pt x="15" y="16"/>
                    </a:lnTo>
                    <a:lnTo>
                      <a:pt x="15" y="11"/>
                    </a:lnTo>
                    <a:lnTo>
                      <a:pt x="15" y="6"/>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04808" name="Rectangle 561"/>
              <p:cNvSpPr>
                <a:spLocks noChangeArrowheads="1"/>
              </p:cNvSpPr>
              <p:nvPr/>
            </p:nvSpPr>
            <p:spPr bwMode="auto">
              <a:xfrm>
                <a:off x="814" y="810"/>
                <a:ext cx="339"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809" name="Freeform 562"/>
              <p:cNvSpPr>
                <a:spLocks/>
              </p:cNvSpPr>
              <p:nvPr/>
            </p:nvSpPr>
            <p:spPr bwMode="auto">
              <a:xfrm>
                <a:off x="725" y="784"/>
                <a:ext cx="89" cy="89"/>
              </a:xfrm>
              <a:custGeom>
                <a:avLst/>
                <a:gdLst>
                  <a:gd name="T0" fmla="*/ 0 w 89"/>
                  <a:gd name="T1" fmla="*/ 47 h 89"/>
                  <a:gd name="T2" fmla="*/ 89 w 89"/>
                  <a:gd name="T3" fmla="*/ 89 h 89"/>
                  <a:gd name="T4" fmla="*/ 89 w 89"/>
                  <a:gd name="T5" fmla="*/ 0 h 89"/>
                  <a:gd name="T6" fmla="*/ 0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0" y="47"/>
                    </a:moveTo>
                    <a:lnTo>
                      <a:pt x="89" y="89"/>
                    </a:lnTo>
                    <a:lnTo>
                      <a:pt x="89" y="0"/>
                    </a:lnTo>
                    <a:lnTo>
                      <a:pt x="0" y="47"/>
                    </a:lnTo>
                    <a:close/>
                  </a:path>
                </a:pathLst>
              </a:custGeom>
              <a:solidFill>
                <a:srgbClr val="000000"/>
              </a:solidFill>
              <a:ln w="9525">
                <a:noFill/>
                <a:round/>
                <a:headEnd/>
                <a:tailEnd/>
              </a:ln>
            </p:spPr>
            <p:txBody>
              <a:bodyPr/>
              <a:lstStyle/>
              <a:p>
                <a:endParaRPr lang="en-US"/>
              </a:p>
            </p:txBody>
          </p:sp>
          <p:sp>
            <p:nvSpPr>
              <p:cNvPr id="104810" name="Freeform 563"/>
              <p:cNvSpPr>
                <a:spLocks/>
              </p:cNvSpPr>
              <p:nvPr/>
            </p:nvSpPr>
            <p:spPr bwMode="auto">
              <a:xfrm>
                <a:off x="798" y="810"/>
                <a:ext cx="16" cy="37"/>
              </a:xfrm>
              <a:custGeom>
                <a:avLst/>
                <a:gdLst>
                  <a:gd name="T0" fmla="*/ 16 w 16"/>
                  <a:gd name="T1" fmla="*/ 0 h 37"/>
                  <a:gd name="T2" fmla="*/ 11 w 16"/>
                  <a:gd name="T3" fmla="*/ 6 h 37"/>
                  <a:gd name="T4" fmla="*/ 11 w 16"/>
                  <a:gd name="T5" fmla="*/ 6 h 37"/>
                  <a:gd name="T6" fmla="*/ 5 w 16"/>
                  <a:gd name="T7" fmla="*/ 6 h 37"/>
                  <a:gd name="T8" fmla="*/ 5 w 16"/>
                  <a:gd name="T9" fmla="*/ 6 h 37"/>
                  <a:gd name="T10" fmla="*/ 0 w 16"/>
                  <a:gd name="T11" fmla="*/ 11 h 37"/>
                  <a:gd name="T12" fmla="*/ 0 w 16"/>
                  <a:gd name="T13" fmla="*/ 16 h 37"/>
                  <a:gd name="T14" fmla="*/ 0 w 16"/>
                  <a:gd name="T15" fmla="*/ 16 h 37"/>
                  <a:gd name="T16" fmla="*/ 0 w 16"/>
                  <a:gd name="T17" fmla="*/ 21 h 37"/>
                  <a:gd name="T18" fmla="*/ 0 w 16"/>
                  <a:gd name="T19" fmla="*/ 21 h 37"/>
                  <a:gd name="T20" fmla="*/ 0 w 16"/>
                  <a:gd name="T21" fmla="*/ 26 h 37"/>
                  <a:gd name="T22" fmla="*/ 0 w 16"/>
                  <a:gd name="T23" fmla="*/ 32 h 37"/>
                  <a:gd name="T24" fmla="*/ 5 w 16"/>
                  <a:gd name="T25" fmla="*/ 32 h 37"/>
                  <a:gd name="T26" fmla="*/ 5 w 16"/>
                  <a:gd name="T27" fmla="*/ 37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6"/>
                    </a:lnTo>
                    <a:lnTo>
                      <a:pt x="5" y="6"/>
                    </a:lnTo>
                    <a:lnTo>
                      <a:pt x="0" y="11"/>
                    </a:lnTo>
                    <a:lnTo>
                      <a:pt x="0" y="16"/>
                    </a:lnTo>
                    <a:lnTo>
                      <a:pt x="0" y="21"/>
                    </a:lnTo>
                    <a:lnTo>
                      <a:pt x="0" y="26"/>
                    </a:lnTo>
                    <a:lnTo>
                      <a:pt x="0" y="32"/>
                    </a:lnTo>
                    <a:lnTo>
                      <a:pt x="5" y="32"/>
                    </a:lnTo>
                    <a:lnTo>
                      <a:pt x="5" y="37"/>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104811" name="Rectangle 564"/>
              <p:cNvSpPr>
                <a:spLocks noChangeArrowheads="1"/>
              </p:cNvSpPr>
              <p:nvPr/>
            </p:nvSpPr>
            <p:spPr bwMode="auto">
              <a:xfrm>
                <a:off x="428" y="638"/>
                <a:ext cx="725"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104812" name="Freeform 565"/>
              <p:cNvSpPr>
                <a:spLocks/>
              </p:cNvSpPr>
              <p:nvPr/>
            </p:nvSpPr>
            <p:spPr bwMode="auto">
              <a:xfrm>
                <a:off x="1153" y="946"/>
                <a:ext cx="89" cy="88"/>
              </a:xfrm>
              <a:custGeom>
                <a:avLst/>
                <a:gdLst>
                  <a:gd name="T0" fmla="*/ 89 w 89"/>
                  <a:gd name="T1" fmla="*/ 47 h 88"/>
                  <a:gd name="T2" fmla="*/ 0 w 89"/>
                  <a:gd name="T3" fmla="*/ 88 h 88"/>
                  <a:gd name="T4" fmla="*/ 0 w 89"/>
                  <a:gd name="T5" fmla="*/ 0 h 88"/>
                  <a:gd name="T6" fmla="*/ 89 w 89"/>
                  <a:gd name="T7" fmla="*/ 47 h 88"/>
                  <a:gd name="T8" fmla="*/ 0 60000 65536"/>
                  <a:gd name="T9" fmla="*/ 0 60000 65536"/>
                  <a:gd name="T10" fmla="*/ 0 60000 65536"/>
                  <a:gd name="T11" fmla="*/ 0 60000 65536"/>
                  <a:gd name="T12" fmla="*/ 0 w 89"/>
                  <a:gd name="T13" fmla="*/ 0 h 88"/>
                  <a:gd name="T14" fmla="*/ 89 w 89"/>
                  <a:gd name="T15" fmla="*/ 88 h 88"/>
                </a:gdLst>
                <a:ahLst/>
                <a:cxnLst>
                  <a:cxn ang="T8">
                    <a:pos x="T0" y="T1"/>
                  </a:cxn>
                  <a:cxn ang="T9">
                    <a:pos x="T2" y="T3"/>
                  </a:cxn>
                  <a:cxn ang="T10">
                    <a:pos x="T4" y="T5"/>
                  </a:cxn>
                  <a:cxn ang="T11">
                    <a:pos x="T6" y="T7"/>
                  </a:cxn>
                </a:cxnLst>
                <a:rect l="T12" t="T13" r="T14" b="T15"/>
                <a:pathLst>
                  <a:path w="89" h="88">
                    <a:moveTo>
                      <a:pt x="89" y="47"/>
                    </a:moveTo>
                    <a:lnTo>
                      <a:pt x="0" y="88"/>
                    </a:lnTo>
                    <a:lnTo>
                      <a:pt x="0" y="0"/>
                    </a:lnTo>
                    <a:lnTo>
                      <a:pt x="89" y="47"/>
                    </a:lnTo>
                    <a:close/>
                  </a:path>
                </a:pathLst>
              </a:custGeom>
              <a:solidFill>
                <a:srgbClr val="000000"/>
              </a:solidFill>
              <a:ln w="9525">
                <a:noFill/>
                <a:round/>
                <a:headEnd/>
                <a:tailEnd/>
              </a:ln>
            </p:spPr>
            <p:txBody>
              <a:bodyPr/>
              <a:lstStyle/>
              <a:p>
                <a:endParaRPr lang="en-US"/>
              </a:p>
            </p:txBody>
          </p:sp>
        </p:grpSp>
        <p:sp>
          <p:nvSpPr>
            <p:cNvPr id="104467" name="Freeform 567"/>
            <p:cNvSpPr>
              <a:spLocks/>
            </p:cNvSpPr>
            <p:nvPr/>
          </p:nvSpPr>
          <p:spPr bwMode="auto">
            <a:xfrm>
              <a:off x="1153" y="972"/>
              <a:ext cx="21" cy="36"/>
            </a:xfrm>
            <a:custGeom>
              <a:avLst/>
              <a:gdLst>
                <a:gd name="T0" fmla="*/ 0 w 21"/>
                <a:gd name="T1" fmla="*/ 36 h 36"/>
                <a:gd name="T2" fmla="*/ 5 w 21"/>
                <a:gd name="T3" fmla="*/ 36 h 36"/>
                <a:gd name="T4" fmla="*/ 10 w 21"/>
                <a:gd name="T5" fmla="*/ 36 h 36"/>
                <a:gd name="T6" fmla="*/ 10 w 21"/>
                <a:gd name="T7" fmla="*/ 31 h 36"/>
                <a:gd name="T8" fmla="*/ 15 w 21"/>
                <a:gd name="T9" fmla="*/ 31 h 36"/>
                <a:gd name="T10" fmla="*/ 15 w 21"/>
                <a:gd name="T11" fmla="*/ 31 h 36"/>
                <a:gd name="T12" fmla="*/ 15 w 21"/>
                <a:gd name="T13" fmla="*/ 26 h 36"/>
                <a:gd name="T14" fmla="*/ 21 w 21"/>
                <a:gd name="T15" fmla="*/ 21 h 36"/>
                <a:gd name="T16" fmla="*/ 21 w 21"/>
                <a:gd name="T17" fmla="*/ 21 h 36"/>
                <a:gd name="T18" fmla="*/ 21 w 21"/>
                <a:gd name="T19" fmla="*/ 15 h 36"/>
                <a:gd name="T20" fmla="*/ 15 w 21"/>
                <a:gd name="T21" fmla="*/ 10 h 36"/>
                <a:gd name="T22" fmla="*/ 15 w 21"/>
                <a:gd name="T23" fmla="*/ 10 h 36"/>
                <a:gd name="T24" fmla="*/ 15 w 21"/>
                <a:gd name="T25" fmla="*/ 5 h 36"/>
                <a:gd name="T26" fmla="*/ 10 w 21"/>
                <a:gd name="T27" fmla="*/ 5 h 36"/>
                <a:gd name="T28" fmla="*/ 10 w 21"/>
                <a:gd name="T29" fmla="*/ 5 h 36"/>
                <a:gd name="T30" fmla="*/ 5 w 21"/>
                <a:gd name="T31" fmla="*/ 0 h 36"/>
                <a:gd name="T32" fmla="*/ 0 w 21"/>
                <a:gd name="T33" fmla="*/ 0 h 36"/>
                <a:gd name="T34" fmla="*/ 0 w 21"/>
                <a:gd name="T35" fmla="*/ 36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6"/>
                <a:gd name="T56" fmla="*/ 21 w 21"/>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6">
                  <a:moveTo>
                    <a:pt x="0" y="36"/>
                  </a:moveTo>
                  <a:lnTo>
                    <a:pt x="5" y="36"/>
                  </a:lnTo>
                  <a:lnTo>
                    <a:pt x="10" y="36"/>
                  </a:lnTo>
                  <a:lnTo>
                    <a:pt x="10" y="31"/>
                  </a:lnTo>
                  <a:lnTo>
                    <a:pt x="15" y="31"/>
                  </a:lnTo>
                  <a:lnTo>
                    <a:pt x="15" y="26"/>
                  </a:lnTo>
                  <a:lnTo>
                    <a:pt x="21" y="21"/>
                  </a:lnTo>
                  <a:lnTo>
                    <a:pt x="21" y="15"/>
                  </a:lnTo>
                  <a:lnTo>
                    <a:pt x="15" y="10"/>
                  </a:lnTo>
                  <a:lnTo>
                    <a:pt x="15" y="5"/>
                  </a:lnTo>
                  <a:lnTo>
                    <a:pt x="10" y="5"/>
                  </a:lnTo>
                  <a:lnTo>
                    <a:pt x="5" y="0"/>
                  </a:lnTo>
                  <a:lnTo>
                    <a:pt x="0" y="0"/>
                  </a:lnTo>
                  <a:lnTo>
                    <a:pt x="0" y="36"/>
                  </a:lnTo>
                  <a:close/>
                </a:path>
              </a:pathLst>
            </a:custGeom>
            <a:solidFill>
              <a:srgbClr val="000000"/>
            </a:solidFill>
            <a:ln w="9525">
              <a:noFill/>
              <a:round/>
              <a:headEnd/>
              <a:tailEnd/>
            </a:ln>
          </p:spPr>
          <p:txBody>
            <a:bodyPr/>
            <a:lstStyle/>
            <a:p>
              <a:endParaRPr lang="en-US"/>
            </a:p>
          </p:txBody>
        </p:sp>
        <p:sp>
          <p:nvSpPr>
            <p:cNvPr id="104468" name="Rectangle 568"/>
            <p:cNvSpPr>
              <a:spLocks noChangeArrowheads="1"/>
            </p:cNvSpPr>
            <p:nvPr/>
          </p:nvSpPr>
          <p:spPr bwMode="auto">
            <a:xfrm>
              <a:off x="1116" y="972"/>
              <a:ext cx="37" cy="3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469" name="Freeform 569"/>
            <p:cNvSpPr>
              <a:spLocks/>
            </p:cNvSpPr>
            <p:nvPr/>
          </p:nvSpPr>
          <p:spPr bwMode="auto">
            <a:xfrm>
              <a:off x="1028" y="946"/>
              <a:ext cx="88" cy="88"/>
            </a:xfrm>
            <a:custGeom>
              <a:avLst/>
              <a:gdLst>
                <a:gd name="T0" fmla="*/ 0 w 88"/>
                <a:gd name="T1" fmla="*/ 47 h 88"/>
                <a:gd name="T2" fmla="*/ 88 w 88"/>
                <a:gd name="T3" fmla="*/ 88 h 88"/>
                <a:gd name="T4" fmla="*/ 88 w 88"/>
                <a:gd name="T5" fmla="*/ 0 h 88"/>
                <a:gd name="T6" fmla="*/ 0 w 88"/>
                <a:gd name="T7" fmla="*/ 47 h 88"/>
                <a:gd name="T8" fmla="*/ 0 60000 65536"/>
                <a:gd name="T9" fmla="*/ 0 60000 65536"/>
                <a:gd name="T10" fmla="*/ 0 60000 65536"/>
                <a:gd name="T11" fmla="*/ 0 60000 65536"/>
                <a:gd name="T12" fmla="*/ 0 w 88"/>
                <a:gd name="T13" fmla="*/ 0 h 88"/>
                <a:gd name="T14" fmla="*/ 88 w 88"/>
                <a:gd name="T15" fmla="*/ 88 h 88"/>
              </a:gdLst>
              <a:ahLst/>
              <a:cxnLst>
                <a:cxn ang="T8">
                  <a:pos x="T0" y="T1"/>
                </a:cxn>
                <a:cxn ang="T9">
                  <a:pos x="T2" y="T3"/>
                </a:cxn>
                <a:cxn ang="T10">
                  <a:pos x="T4" y="T5"/>
                </a:cxn>
                <a:cxn ang="T11">
                  <a:pos x="T6" y="T7"/>
                </a:cxn>
              </a:cxnLst>
              <a:rect l="T12" t="T13" r="T14" b="T15"/>
              <a:pathLst>
                <a:path w="88" h="88">
                  <a:moveTo>
                    <a:pt x="0" y="47"/>
                  </a:moveTo>
                  <a:lnTo>
                    <a:pt x="88" y="88"/>
                  </a:lnTo>
                  <a:lnTo>
                    <a:pt x="88" y="0"/>
                  </a:lnTo>
                  <a:lnTo>
                    <a:pt x="0" y="47"/>
                  </a:lnTo>
                  <a:close/>
                </a:path>
              </a:pathLst>
            </a:custGeom>
            <a:solidFill>
              <a:srgbClr val="000000"/>
            </a:solidFill>
            <a:ln w="9525">
              <a:noFill/>
              <a:round/>
              <a:headEnd/>
              <a:tailEnd/>
            </a:ln>
          </p:spPr>
          <p:txBody>
            <a:bodyPr/>
            <a:lstStyle/>
            <a:p>
              <a:endParaRPr lang="en-US"/>
            </a:p>
          </p:txBody>
        </p:sp>
        <p:sp>
          <p:nvSpPr>
            <p:cNvPr id="104470" name="Freeform 570"/>
            <p:cNvSpPr>
              <a:spLocks/>
            </p:cNvSpPr>
            <p:nvPr/>
          </p:nvSpPr>
          <p:spPr bwMode="auto">
            <a:xfrm>
              <a:off x="1101" y="972"/>
              <a:ext cx="15" cy="36"/>
            </a:xfrm>
            <a:custGeom>
              <a:avLst/>
              <a:gdLst>
                <a:gd name="T0" fmla="*/ 15 w 15"/>
                <a:gd name="T1" fmla="*/ 0 h 36"/>
                <a:gd name="T2" fmla="*/ 10 w 15"/>
                <a:gd name="T3" fmla="*/ 0 h 36"/>
                <a:gd name="T4" fmla="*/ 10 w 15"/>
                <a:gd name="T5" fmla="*/ 5 h 36"/>
                <a:gd name="T6" fmla="*/ 5 w 15"/>
                <a:gd name="T7" fmla="*/ 5 h 36"/>
                <a:gd name="T8" fmla="*/ 5 w 15"/>
                <a:gd name="T9" fmla="*/ 5 h 36"/>
                <a:gd name="T10" fmla="*/ 0 w 15"/>
                <a:gd name="T11" fmla="*/ 10 h 36"/>
                <a:gd name="T12" fmla="*/ 0 w 15"/>
                <a:gd name="T13" fmla="*/ 10 h 36"/>
                <a:gd name="T14" fmla="*/ 0 w 15"/>
                <a:gd name="T15" fmla="*/ 15 h 36"/>
                <a:gd name="T16" fmla="*/ 0 w 15"/>
                <a:gd name="T17" fmla="*/ 21 h 36"/>
                <a:gd name="T18" fmla="*/ 0 w 15"/>
                <a:gd name="T19" fmla="*/ 21 h 36"/>
                <a:gd name="T20" fmla="*/ 0 w 15"/>
                <a:gd name="T21" fmla="*/ 26 h 36"/>
                <a:gd name="T22" fmla="*/ 0 w 15"/>
                <a:gd name="T23" fmla="*/ 31 h 36"/>
                <a:gd name="T24" fmla="*/ 5 w 15"/>
                <a:gd name="T25" fmla="*/ 31 h 36"/>
                <a:gd name="T26" fmla="*/ 5 w 15"/>
                <a:gd name="T27" fmla="*/ 31 h 36"/>
                <a:gd name="T28" fmla="*/ 10 w 15"/>
                <a:gd name="T29" fmla="*/ 36 h 36"/>
                <a:gd name="T30" fmla="*/ 10 w 15"/>
                <a:gd name="T31" fmla="*/ 36 h 36"/>
                <a:gd name="T32" fmla="*/ 15 w 15"/>
                <a:gd name="T33" fmla="*/ 36 h 36"/>
                <a:gd name="T34" fmla="*/ 15 w 15"/>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6"/>
                <a:gd name="T56" fmla="*/ 15 w 15"/>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6">
                  <a:moveTo>
                    <a:pt x="15" y="0"/>
                  </a:moveTo>
                  <a:lnTo>
                    <a:pt x="10" y="0"/>
                  </a:lnTo>
                  <a:lnTo>
                    <a:pt x="10" y="5"/>
                  </a:lnTo>
                  <a:lnTo>
                    <a:pt x="5" y="5"/>
                  </a:lnTo>
                  <a:lnTo>
                    <a:pt x="0" y="10"/>
                  </a:lnTo>
                  <a:lnTo>
                    <a:pt x="0" y="15"/>
                  </a:lnTo>
                  <a:lnTo>
                    <a:pt x="0" y="21"/>
                  </a:lnTo>
                  <a:lnTo>
                    <a:pt x="0" y="26"/>
                  </a:lnTo>
                  <a:lnTo>
                    <a:pt x="0" y="31"/>
                  </a:lnTo>
                  <a:lnTo>
                    <a:pt x="5" y="31"/>
                  </a:lnTo>
                  <a:lnTo>
                    <a:pt x="10" y="36"/>
                  </a:lnTo>
                  <a:lnTo>
                    <a:pt x="15" y="36"/>
                  </a:lnTo>
                  <a:lnTo>
                    <a:pt x="15" y="0"/>
                  </a:lnTo>
                  <a:close/>
                </a:path>
              </a:pathLst>
            </a:custGeom>
            <a:solidFill>
              <a:srgbClr val="000000"/>
            </a:solidFill>
            <a:ln w="9525">
              <a:noFill/>
              <a:round/>
              <a:headEnd/>
              <a:tailEnd/>
            </a:ln>
          </p:spPr>
          <p:txBody>
            <a:bodyPr/>
            <a:lstStyle/>
            <a:p>
              <a:endParaRPr lang="en-US"/>
            </a:p>
          </p:txBody>
        </p:sp>
        <p:sp>
          <p:nvSpPr>
            <p:cNvPr id="104471" name="Line 571"/>
            <p:cNvSpPr>
              <a:spLocks noChangeShapeType="1"/>
            </p:cNvSpPr>
            <p:nvPr/>
          </p:nvSpPr>
          <p:spPr bwMode="auto">
            <a:xfrm>
              <a:off x="203" y="618"/>
              <a:ext cx="68" cy="1"/>
            </a:xfrm>
            <a:prstGeom prst="line">
              <a:avLst/>
            </a:prstGeom>
            <a:noFill/>
            <a:ln w="0">
              <a:solidFill>
                <a:srgbClr val="24211D"/>
              </a:solidFill>
              <a:round/>
              <a:headEnd/>
              <a:tailEnd/>
            </a:ln>
          </p:spPr>
          <p:txBody>
            <a:bodyPr/>
            <a:lstStyle/>
            <a:p>
              <a:endParaRPr lang="en-US"/>
            </a:p>
          </p:txBody>
        </p:sp>
        <p:sp>
          <p:nvSpPr>
            <p:cNvPr id="104472" name="Line 572"/>
            <p:cNvSpPr>
              <a:spLocks noChangeShapeType="1"/>
            </p:cNvSpPr>
            <p:nvPr/>
          </p:nvSpPr>
          <p:spPr bwMode="auto">
            <a:xfrm>
              <a:off x="308" y="618"/>
              <a:ext cx="68" cy="1"/>
            </a:xfrm>
            <a:prstGeom prst="line">
              <a:avLst/>
            </a:prstGeom>
            <a:noFill/>
            <a:ln w="0">
              <a:solidFill>
                <a:srgbClr val="24211D"/>
              </a:solidFill>
              <a:round/>
              <a:headEnd/>
              <a:tailEnd/>
            </a:ln>
          </p:spPr>
          <p:txBody>
            <a:bodyPr/>
            <a:lstStyle/>
            <a:p>
              <a:endParaRPr lang="en-US"/>
            </a:p>
          </p:txBody>
        </p:sp>
        <p:sp>
          <p:nvSpPr>
            <p:cNvPr id="104473" name="Line 573"/>
            <p:cNvSpPr>
              <a:spLocks noChangeShapeType="1"/>
            </p:cNvSpPr>
            <p:nvPr/>
          </p:nvSpPr>
          <p:spPr bwMode="auto">
            <a:xfrm>
              <a:off x="412" y="618"/>
              <a:ext cx="68" cy="1"/>
            </a:xfrm>
            <a:prstGeom prst="line">
              <a:avLst/>
            </a:prstGeom>
            <a:noFill/>
            <a:ln w="0">
              <a:solidFill>
                <a:srgbClr val="24211D"/>
              </a:solidFill>
              <a:round/>
              <a:headEnd/>
              <a:tailEnd/>
            </a:ln>
          </p:spPr>
          <p:txBody>
            <a:bodyPr/>
            <a:lstStyle/>
            <a:p>
              <a:endParaRPr lang="en-US"/>
            </a:p>
          </p:txBody>
        </p:sp>
        <p:sp>
          <p:nvSpPr>
            <p:cNvPr id="104474" name="Line 574"/>
            <p:cNvSpPr>
              <a:spLocks noChangeShapeType="1"/>
            </p:cNvSpPr>
            <p:nvPr/>
          </p:nvSpPr>
          <p:spPr bwMode="auto">
            <a:xfrm>
              <a:off x="516" y="618"/>
              <a:ext cx="68" cy="1"/>
            </a:xfrm>
            <a:prstGeom prst="line">
              <a:avLst/>
            </a:prstGeom>
            <a:noFill/>
            <a:ln w="0">
              <a:solidFill>
                <a:srgbClr val="24211D"/>
              </a:solidFill>
              <a:round/>
              <a:headEnd/>
              <a:tailEnd/>
            </a:ln>
          </p:spPr>
          <p:txBody>
            <a:bodyPr/>
            <a:lstStyle/>
            <a:p>
              <a:endParaRPr lang="en-US"/>
            </a:p>
          </p:txBody>
        </p:sp>
        <p:sp>
          <p:nvSpPr>
            <p:cNvPr id="104475" name="Line 575"/>
            <p:cNvSpPr>
              <a:spLocks noChangeShapeType="1"/>
            </p:cNvSpPr>
            <p:nvPr/>
          </p:nvSpPr>
          <p:spPr bwMode="auto">
            <a:xfrm>
              <a:off x="621" y="618"/>
              <a:ext cx="68" cy="1"/>
            </a:xfrm>
            <a:prstGeom prst="line">
              <a:avLst/>
            </a:prstGeom>
            <a:noFill/>
            <a:ln w="0">
              <a:solidFill>
                <a:srgbClr val="24211D"/>
              </a:solidFill>
              <a:round/>
              <a:headEnd/>
              <a:tailEnd/>
            </a:ln>
          </p:spPr>
          <p:txBody>
            <a:bodyPr/>
            <a:lstStyle/>
            <a:p>
              <a:endParaRPr lang="en-US"/>
            </a:p>
          </p:txBody>
        </p:sp>
        <p:sp>
          <p:nvSpPr>
            <p:cNvPr id="104476" name="Line 576"/>
            <p:cNvSpPr>
              <a:spLocks noChangeShapeType="1"/>
            </p:cNvSpPr>
            <p:nvPr/>
          </p:nvSpPr>
          <p:spPr bwMode="auto">
            <a:xfrm>
              <a:off x="725" y="618"/>
              <a:ext cx="68" cy="1"/>
            </a:xfrm>
            <a:prstGeom prst="line">
              <a:avLst/>
            </a:prstGeom>
            <a:noFill/>
            <a:ln w="0">
              <a:solidFill>
                <a:srgbClr val="24211D"/>
              </a:solidFill>
              <a:round/>
              <a:headEnd/>
              <a:tailEnd/>
            </a:ln>
          </p:spPr>
          <p:txBody>
            <a:bodyPr/>
            <a:lstStyle/>
            <a:p>
              <a:endParaRPr lang="en-US"/>
            </a:p>
          </p:txBody>
        </p:sp>
        <p:sp>
          <p:nvSpPr>
            <p:cNvPr id="104477" name="Line 577"/>
            <p:cNvSpPr>
              <a:spLocks noChangeShapeType="1"/>
            </p:cNvSpPr>
            <p:nvPr/>
          </p:nvSpPr>
          <p:spPr bwMode="auto">
            <a:xfrm>
              <a:off x="829" y="618"/>
              <a:ext cx="68" cy="1"/>
            </a:xfrm>
            <a:prstGeom prst="line">
              <a:avLst/>
            </a:prstGeom>
            <a:noFill/>
            <a:ln w="0">
              <a:solidFill>
                <a:srgbClr val="24211D"/>
              </a:solidFill>
              <a:round/>
              <a:headEnd/>
              <a:tailEnd/>
            </a:ln>
          </p:spPr>
          <p:txBody>
            <a:bodyPr/>
            <a:lstStyle/>
            <a:p>
              <a:endParaRPr lang="en-US"/>
            </a:p>
          </p:txBody>
        </p:sp>
        <p:sp>
          <p:nvSpPr>
            <p:cNvPr id="104478" name="Line 578"/>
            <p:cNvSpPr>
              <a:spLocks noChangeShapeType="1"/>
            </p:cNvSpPr>
            <p:nvPr/>
          </p:nvSpPr>
          <p:spPr bwMode="auto">
            <a:xfrm>
              <a:off x="934" y="618"/>
              <a:ext cx="68" cy="1"/>
            </a:xfrm>
            <a:prstGeom prst="line">
              <a:avLst/>
            </a:prstGeom>
            <a:noFill/>
            <a:ln w="0">
              <a:solidFill>
                <a:srgbClr val="24211D"/>
              </a:solidFill>
              <a:round/>
              <a:headEnd/>
              <a:tailEnd/>
            </a:ln>
          </p:spPr>
          <p:txBody>
            <a:bodyPr/>
            <a:lstStyle/>
            <a:p>
              <a:endParaRPr lang="en-US"/>
            </a:p>
          </p:txBody>
        </p:sp>
        <p:sp>
          <p:nvSpPr>
            <p:cNvPr id="104479" name="Line 579"/>
            <p:cNvSpPr>
              <a:spLocks noChangeShapeType="1"/>
            </p:cNvSpPr>
            <p:nvPr/>
          </p:nvSpPr>
          <p:spPr bwMode="auto">
            <a:xfrm>
              <a:off x="1038" y="618"/>
              <a:ext cx="68" cy="1"/>
            </a:xfrm>
            <a:prstGeom prst="line">
              <a:avLst/>
            </a:prstGeom>
            <a:noFill/>
            <a:ln w="0">
              <a:solidFill>
                <a:srgbClr val="24211D"/>
              </a:solidFill>
              <a:round/>
              <a:headEnd/>
              <a:tailEnd/>
            </a:ln>
          </p:spPr>
          <p:txBody>
            <a:bodyPr/>
            <a:lstStyle/>
            <a:p>
              <a:endParaRPr lang="en-US"/>
            </a:p>
          </p:txBody>
        </p:sp>
        <p:sp>
          <p:nvSpPr>
            <p:cNvPr id="104480" name="Line 580"/>
            <p:cNvSpPr>
              <a:spLocks noChangeShapeType="1"/>
            </p:cNvSpPr>
            <p:nvPr/>
          </p:nvSpPr>
          <p:spPr bwMode="auto">
            <a:xfrm>
              <a:off x="1142" y="618"/>
              <a:ext cx="68" cy="1"/>
            </a:xfrm>
            <a:prstGeom prst="line">
              <a:avLst/>
            </a:prstGeom>
            <a:noFill/>
            <a:ln w="0">
              <a:solidFill>
                <a:srgbClr val="24211D"/>
              </a:solidFill>
              <a:round/>
              <a:headEnd/>
              <a:tailEnd/>
            </a:ln>
          </p:spPr>
          <p:txBody>
            <a:bodyPr/>
            <a:lstStyle/>
            <a:p>
              <a:endParaRPr lang="en-US"/>
            </a:p>
          </p:txBody>
        </p:sp>
        <p:sp>
          <p:nvSpPr>
            <p:cNvPr id="104481" name="Line 581"/>
            <p:cNvSpPr>
              <a:spLocks noChangeShapeType="1"/>
            </p:cNvSpPr>
            <p:nvPr/>
          </p:nvSpPr>
          <p:spPr bwMode="auto">
            <a:xfrm>
              <a:off x="1247" y="618"/>
              <a:ext cx="68" cy="1"/>
            </a:xfrm>
            <a:prstGeom prst="line">
              <a:avLst/>
            </a:prstGeom>
            <a:noFill/>
            <a:ln w="0">
              <a:solidFill>
                <a:srgbClr val="24211D"/>
              </a:solidFill>
              <a:round/>
              <a:headEnd/>
              <a:tailEnd/>
            </a:ln>
          </p:spPr>
          <p:txBody>
            <a:bodyPr/>
            <a:lstStyle/>
            <a:p>
              <a:endParaRPr lang="en-US"/>
            </a:p>
          </p:txBody>
        </p:sp>
        <p:sp>
          <p:nvSpPr>
            <p:cNvPr id="104482" name="Line 582"/>
            <p:cNvSpPr>
              <a:spLocks noChangeShapeType="1"/>
            </p:cNvSpPr>
            <p:nvPr/>
          </p:nvSpPr>
          <p:spPr bwMode="auto">
            <a:xfrm>
              <a:off x="1351" y="618"/>
              <a:ext cx="68" cy="1"/>
            </a:xfrm>
            <a:prstGeom prst="line">
              <a:avLst/>
            </a:prstGeom>
            <a:noFill/>
            <a:ln w="0">
              <a:solidFill>
                <a:srgbClr val="24211D"/>
              </a:solidFill>
              <a:round/>
              <a:headEnd/>
              <a:tailEnd/>
            </a:ln>
          </p:spPr>
          <p:txBody>
            <a:bodyPr/>
            <a:lstStyle/>
            <a:p>
              <a:endParaRPr lang="en-US"/>
            </a:p>
          </p:txBody>
        </p:sp>
        <p:sp>
          <p:nvSpPr>
            <p:cNvPr id="104483" name="Line 583"/>
            <p:cNvSpPr>
              <a:spLocks noChangeShapeType="1"/>
            </p:cNvSpPr>
            <p:nvPr/>
          </p:nvSpPr>
          <p:spPr bwMode="auto">
            <a:xfrm>
              <a:off x="1455" y="618"/>
              <a:ext cx="68" cy="1"/>
            </a:xfrm>
            <a:prstGeom prst="line">
              <a:avLst/>
            </a:prstGeom>
            <a:noFill/>
            <a:ln w="0">
              <a:solidFill>
                <a:srgbClr val="24211D"/>
              </a:solidFill>
              <a:round/>
              <a:headEnd/>
              <a:tailEnd/>
            </a:ln>
          </p:spPr>
          <p:txBody>
            <a:bodyPr/>
            <a:lstStyle/>
            <a:p>
              <a:endParaRPr lang="en-US"/>
            </a:p>
          </p:txBody>
        </p:sp>
        <p:sp>
          <p:nvSpPr>
            <p:cNvPr id="104484" name="Line 584"/>
            <p:cNvSpPr>
              <a:spLocks noChangeShapeType="1"/>
            </p:cNvSpPr>
            <p:nvPr/>
          </p:nvSpPr>
          <p:spPr bwMode="auto">
            <a:xfrm>
              <a:off x="1560" y="618"/>
              <a:ext cx="68" cy="1"/>
            </a:xfrm>
            <a:prstGeom prst="line">
              <a:avLst/>
            </a:prstGeom>
            <a:noFill/>
            <a:ln w="0">
              <a:solidFill>
                <a:srgbClr val="24211D"/>
              </a:solidFill>
              <a:round/>
              <a:headEnd/>
              <a:tailEnd/>
            </a:ln>
          </p:spPr>
          <p:txBody>
            <a:bodyPr/>
            <a:lstStyle/>
            <a:p>
              <a:endParaRPr lang="en-US"/>
            </a:p>
          </p:txBody>
        </p:sp>
        <p:sp>
          <p:nvSpPr>
            <p:cNvPr id="104485" name="Line 585"/>
            <p:cNvSpPr>
              <a:spLocks noChangeShapeType="1"/>
            </p:cNvSpPr>
            <p:nvPr/>
          </p:nvSpPr>
          <p:spPr bwMode="auto">
            <a:xfrm>
              <a:off x="1659" y="628"/>
              <a:ext cx="1" cy="63"/>
            </a:xfrm>
            <a:prstGeom prst="line">
              <a:avLst/>
            </a:prstGeom>
            <a:noFill/>
            <a:ln w="0">
              <a:solidFill>
                <a:srgbClr val="24211D"/>
              </a:solidFill>
              <a:round/>
              <a:headEnd/>
              <a:tailEnd/>
            </a:ln>
          </p:spPr>
          <p:txBody>
            <a:bodyPr/>
            <a:lstStyle/>
            <a:p>
              <a:endParaRPr lang="en-US"/>
            </a:p>
          </p:txBody>
        </p:sp>
        <p:sp>
          <p:nvSpPr>
            <p:cNvPr id="104486" name="Line 586"/>
            <p:cNvSpPr>
              <a:spLocks noChangeShapeType="1"/>
            </p:cNvSpPr>
            <p:nvPr/>
          </p:nvSpPr>
          <p:spPr bwMode="auto">
            <a:xfrm>
              <a:off x="1659" y="732"/>
              <a:ext cx="1" cy="63"/>
            </a:xfrm>
            <a:prstGeom prst="line">
              <a:avLst/>
            </a:prstGeom>
            <a:noFill/>
            <a:ln w="0">
              <a:solidFill>
                <a:srgbClr val="24211D"/>
              </a:solidFill>
              <a:round/>
              <a:headEnd/>
              <a:tailEnd/>
            </a:ln>
          </p:spPr>
          <p:txBody>
            <a:bodyPr/>
            <a:lstStyle/>
            <a:p>
              <a:endParaRPr lang="en-US"/>
            </a:p>
          </p:txBody>
        </p:sp>
        <p:sp>
          <p:nvSpPr>
            <p:cNvPr id="104487" name="Line 587"/>
            <p:cNvSpPr>
              <a:spLocks noChangeShapeType="1"/>
            </p:cNvSpPr>
            <p:nvPr/>
          </p:nvSpPr>
          <p:spPr bwMode="auto">
            <a:xfrm>
              <a:off x="1659" y="836"/>
              <a:ext cx="1" cy="63"/>
            </a:xfrm>
            <a:prstGeom prst="line">
              <a:avLst/>
            </a:prstGeom>
            <a:noFill/>
            <a:ln w="0">
              <a:solidFill>
                <a:srgbClr val="24211D"/>
              </a:solidFill>
              <a:round/>
              <a:headEnd/>
              <a:tailEnd/>
            </a:ln>
          </p:spPr>
          <p:txBody>
            <a:bodyPr/>
            <a:lstStyle/>
            <a:p>
              <a:endParaRPr lang="en-US"/>
            </a:p>
          </p:txBody>
        </p:sp>
        <p:sp>
          <p:nvSpPr>
            <p:cNvPr id="104488" name="Line 588"/>
            <p:cNvSpPr>
              <a:spLocks noChangeShapeType="1"/>
            </p:cNvSpPr>
            <p:nvPr/>
          </p:nvSpPr>
          <p:spPr bwMode="auto">
            <a:xfrm>
              <a:off x="1659" y="941"/>
              <a:ext cx="1" cy="62"/>
            </a:xfrm>
            <a:prstGeom prst="line">
              <a:avLst/>
            </a:prstGeom>
            <a:noFill/>
            <a:ln w="0">
              <a:solidFill>
                <a:srgbClr val="24211D"/>
              </a:solidFill>
              <a:round/>
              <a:headEnd/>
              <a:tailEnd/>
            </a:ln>
          </p:spPr>
          <p:txBody>
            <a:bodyPr/>
            <a:lstStyle/>
            <a:p>
              <a:endParaRPr lang="en-US"/>
            </a:p>
          </p:txBody>
        </p:sp>
        <p:sp>
          <p:nvSpPr>
            <p:cNvPr id="104489" name="Freeform 589"/>
            <p:cNvSpPr>
              <a:spLocks/>
            </p:cNvSpPr>
            <p:nvPr/>
          </p:nvSpPr>
          <p:spPr bwMode="auto">
            <a:xfrm>
              <a:off x="1607" y="1045"/>
              <a:ext cx="52" cy="15"/>
            </a:xfrm>
            <a:custGeom>
              <a:avLst/>
              <a:gdLst>
                <a:gd name="T0" fmla="*/ 52 w 52"/>
                <a:gd name="T1" fmla="*/ 0 h 15"/>
                <a:gd name="T2" fmla="*/ 52 w 52"/>
                <a:gd name="T3" fmla="*/ 15 h 15"/>
                <a:gd name="T4" fmla="*/ 52 w 52"/>
                <a:gd name="T5" fmla="*/ 15 h 15"/>
                <a:gd name="T6" fmla="*/ 0 w 52"/>
                <a:gd name="T7" fmla="*/ 15 h 15"/>
                <a:gd name="T8" fmla="*/ 0 60000 65536"/>
                <a:gd name="T9" fmla="*/ 0 60000 65536"/>
                <a:gd name="T10" fmla="*/ 0 60000 65536"/>
                <a:gd name="T11" fmla="*/ 0 60000 65536"/>
                <a:gd name="T12" fmla="*/ 0 w 52"/>
                <a:gd name="T13" fmla="*/ 0 h 15"/>
                <a:gd name="T14" fmla="*/ 52 w 52"/>
                <a:gd name="T15" fmla="*/ 15 h 15"/>
              </a:gdLst>
              <a:ahLst/>
              <a:cxnLst>
                <a:cxn ang="T8">
                  <a:pos x="T0" y="T1"/>
                </a:cxn>
                <a:cxn ang="T9">
                  <a:pos x="T2" y="T3"/>
                </a:cxn>
                <a:cxn ang="T10">
                  <a:pos x="T4" y="T5"/>
                </a:cxn>
                <a:cxn ang="T11">
                  <a:pos x="T6" y="T7"/>
                </a:cxn>
              </a:cxnLst>
              <a:rect l="T12" t="T13" r="T14" b="T15"/>
              <a:pathLst>
                <a:path w="52" h="15">
                  <a:moveTo>
                    <a:pt x="52" y="0"/>
                  </a:moveTo>
                  <a:lnTo>
                    <a:pt x="52" y="15"/>
                  </a:lnTo>
                  <a:lnTo>
                    <a:pt x="0" y="15"/>
                  </a:lnTo>
                </a:path>
              </a:pathLst>
            </a:custGeom>
            <a:noFill/>
            <a:ln w="0">
              <a:solidFill>
                <a:srgbClr val="24211D"/>
              </a:solidFill>
              <a:prstDash val="solid"/>
              <a:round/>
              <a:headEnd/>
              <a:tailEnd/>
            </a:ln>
          </p:spPr>
          <p:txBody>
            <a:bodyPr/>
            <a:lstStyle/>
            <a:p>
              <a:endParaRPr lang="en-US"/>
            </a:p>
          </p:txBody>
        </p:sp>
        <p:sp>
          <p:nvSpPr>
            <p:cNvPr id="104490" name="Line 590"/>
            <p:cNvSpPr>
              <a:spLocks noChangeShapeType="1"/>
            </p:cNvSpPr>
            <p:nvPr/>
          </p:nvSpPr>
          <p:spPr bwMode="auto">
            <a:xfrm flipH="1">
              <a:off x="1502" y="1060"/>
              <a:ext cx="68" cy="1"/>
            </a:xfrm>
            <a:prstGeom prst="line">
              <a:avLst/>
            </a:prstGeom>
            <a:noFill/>
            <a:ln w="0">
              <a:solidFill>
                <a:srgbClr val="24211D"/>
              </a:solidFill>
              <a:round/>
              <a:headEnd/>
              <a:tailEnd/>
            </a:ln>
          </p:spPr>
          <p:txBody>
            <a:bodyPr/>
            <a:lstStyle/>
            <a:p>
              <a:endParaRPr lang="en-US"/>
            </a:p>
          </p:txBody>
        </p:sp>
        <p:sp>
          <p:nvSpPr>
            <p:cNvPr id="104491" name="Line 591"/>
            <p:cNvSpPr>
              <a:spLocks noChangeShapeType="1"/>
            </p:cNvSpPr>
            <p:nvPr/>
          </p:nvSpPr>
          <p:spPr bwMode="auto">
            <a:xfrm flipH="1">
              <a:off x="1398" y="1060"/>
              <a:ext cx="68" cy="1"/>
            </a:xfrm>
            <a:prstGeom prst="line">
              <a:avLst/>
            </a:prstGeom>
            <a:noFill/>
            <a:ln w="0">
              <a:solidFill>
                <a:srgbClr val="24211D"/>
              </a:solidFill>
              <a:round/>
              <a:headEnd/>
              <a:tailEnd/>
            </a:ln>
          </p:spPr>
          <p:txBody>
            <a:bodyPr/>
            <a:lstStyle/>
            <a:p>
              <a:endParaRPr lang="en-US"/>
            </a:p>
          </p:txBody>
        </p:sp>
        <p:sp>
          <p:nvSpPr>
            <p:cNvPr id="104492" name="Line 592"/>
            <p:cNvSpPr>
              <a:spLocks noChangeShapeType="1"/>
            </p:cNvSpPr>
            <p:nvPr/>
          </p:nvSpPr>
          <p:spPr bwMode="auto">
            <a:xfrm flipH="1">
              <a:off x="1294" y="1060"/>
              <a:ext cx="68" cy="1"/>
            </a:xfrm>
            <a:prstGeom prst="line">
              <a:avLst/>
            </a:prstGeom>
            <a:noFill/>
            <a:ln w="0">
              <a:solidFill>
                <a:srgbClr val="24211D"/>
              </a:solidFill>
              <a:round/>
              <a:headEnd/>
              <a:tailEnd/>
            </a:ln>
          </p:spPr>
          <p:txBody>
            <a:bodyPr/>
            <a:lstStyle/>
            <a:p>
              <a:endParaRPr lang="en-US"/>
            </a:p>
          </p:txBody>
        </p:sp>
        <p:sp>
          <p:nvSpPr>
            <p:cNvPr id="104493" name="Line 593"/>
            <p:cNvSpPr>
              <a:spLocks noChangeShapeType="1"/>
            </p:cNvSpPr>
            <p:nvPr/>
          </p:nvSpPr>
          <p:spPr bwMode="auto">
            <a:xfrm flipH="1">
              <a:off x="1189" y="1060"/>
              <a:ext cx="68" cy="1"/>
            </a:xfrm>
            <a:prstGeom prst="line">
              <a:avLst/>
            </a:prstGeom>
            <a:noFill/>
            <a:ln w="0">
              <a:solidFill>
                <a:srgbClr val="24211D"/>
              </a:solidFill>
              <a:round/>
              <a:headEnd/>
              <a:tailEnd/>
            </a:ln>
          </p:spPr>
          <p:txBody>
            <a:bodyPr/>
            <a:lstStyle/>
            <a:p>
              <a:endParaRPr lang="en-US"/>
            </a:p>
          </p:txBody>
        </p:sp>
        <p:sp>
          <p:nvSpPr>
            <p:cNvPr id="104494" name="Line 594"/>
            <p:cNvSpPr>
              <a:spLocks noChangeShapeType="1"/>
            </p:cNvSpPr>
            <p:nvPr/>
          </p:nvSpPr>
          <p:spPr bwMode="auto">
            <a:xfrm flipH="1">
              <a:off x="1085" y="1060"/>
              <a:ext cx="68" cy="1"/>
            </a:xfrm>
            <a:prstGeom prst="line">
              <a:avLst/>
            </a:prstGeom>
            <a:noFill/>
            <a:ln w="0">
              <a:solidFill>
                <a:srgbClr val="24211D"/>
              </a:solidFill>
              <a:round/>
              <a:headEnd/>
              <a:tailEnd/>
            </a:ln>
          </p:spPr>
          <p:txBody>
            <a:bodyPr/>
            <a:lstStyle/>
            <a:p>
              <a:endParaRPr lang="en-US"/>
            </a:p>
          </p:txBody>
        </p:sp>
        <p:sp>
          <p:nvSpPr>
            <p:cNvPr id="104495" name="Line 595"/>
            <p:cNvSpPr>
              <a:spLocks noChangeShapeType="1"/>
            </p:cNvSpPr>
            <p:nvPr/>
          </p:nvSpPr>
          <p:spPr bwMode="auto">
            <a:xfrm flipH="1">
              <a:off x="981" y="1060"/>
              <a:ext cx="68" cy="1"/>
            </a:xfrm>
            <a:prstGeom prst="line">
              <a:avLst/>
            </a:prstGeom>
            <a:noFill/>
            <a:ln w="0">
              <a:solidFill>
                <a:srgbClr val="24211D"/>
              </a:solidFill>
              <a:round/>
              <a:headEnd/>
              <a:tailEnd/>
            </a:ln>
          </p:spPr>
          <p:txBody>
            <a:bodyPr/>
            <a:lstStyle/>
            <a:p>
              <a:endParaRPr lang="en-US"/>
            </a:p>
          </p:txBody>
        </p:sp>
        <p:sp>
          <p:nvSpPr>
            <p:cNvPr id="104496" name="Line 596"/>
            <p:cNvSpPr>
              <a:spLocks noChangeShapeType="1"/>
            </p:cNvSpPr>
            <p:nvPr/>
          </p:nvSpPr>
          <p:spPr bwMode="auto">
            <a:xfrm flipH="1">
              <a:off x="876" y="1060"/>
              <a:ext cx="68" cy="1"/>
            </a:xfrm>
            <a:prstGeom prst="line">
              <a:avLst/>
            </a:prstGeom>
            <a:noFill/>
            <a:ln w="0">
              <a:solidFill>
                <a:srgbClr val="24211D"/>
              </a:solidFill>
              <a:round/>
              <a:headEnd/>
              <a:tailEnd/>
            </a:ln>
          </p:spPr>
          <p:txBody>
            <a:bodyPr/>
            <a:lstStyle/>
            <a:p>
              <a:endParaRPr lang="en-US"/>
            </a:p>
          </p:txBody>
        </p:sp>
        <p:sp>
          <p:nvSpPr>
            <p:cNvPr id="104497" name="Line 597"/>
            <p:cNvSpPr>
              <a:spLocks noChangeShapeType="1"/>
            </p:cNvSpPr>
            <p:nvPr/>
          </p:nvSpPr>
          <p:spPr bwMode="auto">
            <a:xfrm flipH="1">
              <a:off x="772" y="1060"/>
              <a:ext cx="68" cy="1"/>
            </a:xfrm>
            <a:prstGeom prst="line">
              <a:avLst/>
            </a:prstGeom>
            <a:noFill/>
            <a:ln w="0">
              <a:solidFill>
                <a:srgbClr val="24211D"/>
              </a:solidFill>
              <a:round/>
              <a:headEnd/>
              <a:tailEnd/>
            </a:ln>
          </p:spPr>
          <p:txBody>
            <a:bodyPr/>
            <a:lstStyle/>
            <a:p>
              <a:endParaRPr lang="en-US"/>
            </a:p>
          </p:txBody>
        </p:sp>
        <p:sp>
          <p:nvSpPr>
            <p:cNvPr id="104498" name="Line 598"/>
            <p:cNvSpPr>
              <a:spLocks noChangeShapeType="1"/>
            </p:cNvSpPr>
            <p:nvPr/>
          </p:nvSpPr>
          <p:spPr bwMode="auto">
            <a:xfrm flipH="1">
              <a:off x="668" y="1060"/>
              <a:ext cx="68" cy="1"/>
            </a:xfrm>
            <a:prstGeom prst="line">
              <a:avLst/>
            </a:prstGeom>
            <a:noFill/>
            <a:ln w="0">
              <a:solidFill>
                <a:srgbClr val="24211D"/>
              </a:solidFill>
              <a:round/>
              <a:headEnd/>
              <a:tailEnd/>
            </a:ln>
          </p:spPr>
          <p:txBody>
            <a:bodyPr/>
            <a:lstStyle/>
            <a:p>
              <a:endParaRPr lang="en-US"/>
            </a:p>
          </p:txBody>
        </p:sp>
        <p:sp>
          <p:nvSpPr>
            <p:cNvPr id="104499" name="Line 599"/>
            <p:cNvSpPr>
              <a:spLocks noChangeShapeType="1"/>
            </p:cNvSpPr>
            <p:nvPr/>
          </p:nvSpPr>
          <p:spPr bwMode="auto">
            <a:xfrm flipH="1">
              <a:off x="563" y="1060"/>
              <a:ext cx="68" cy="1"/>
            </a:xfrm>
            <a:prstGeom prst="line">
              <a:avLst/>
            </a:prstGeom>
            <a:noFill/>
            <a:ln w="0">
              <a:solidFill>
                <a:srgbClr val="24211D"/>
              </a:solidFill>
              <a:round/>
              <a:headEnd/>
              <a:tailEnd/>
            </a:ln>
          </p:spPr>
          <p:txBody>
            <a:bodyPr/>
            <a:lstStyle/>
            <a:p>
              <a:endParaRPr lang="en-US"/>
            </a:p>
          </p:txBody>
        </p:sp>
        <p:sp>
          <p:nvSpPr>
            <p:cNvPr id="104500" name="Line 600"/>
            <p:cNvSpPr>
              <a:spLocks noChangeShapeType="1"/>
            </p:cNvSpPr>
            <p:nvPr/>
          </p:nvSpPr>
          <p:spPr bwMode="auto">
            <a:xfrm flipH="1">
              <a:off x="459" y="1060"/>
              <a:ext cx="68" cy="1"/>
            </a:xfrm>
            <a:prstGeom prst="line">
              <a:avLst/>
            </a:prstGeom>
            <a:noFill/>
            <a:ln w="0">
              <a:solidFill>
                <a:srgbClr val="24211D"/>
              </a:solidFill>
              <a:round/>
              <a:headEnd/>
              <a:tailEnd/>
            </a:ln>
          </p:spPr>
          <p:txBody>
            <a:bodyPr/>
            <a:lstStyle/>
            <a:p>
              <a:endParaRPr lang="en-US"/>
            </a:p>
          </p:txBody>
        </p:sp>
        <p:sp>
          <p:nvSpPr>
            <p:cNvPr id="104501" name="Line 601"/>
            <p:cNvSpPr>
              <a:spLocks noChangeShapeType="1"/>
            </p:cNvSpPr>
            <p:nvPr/>
          </p:nvSpPr>
          <p:spPr bwMode="auto">
            <a:xfrm flipH="1">
              <a:off x="355" y="1060"/>
              <a:ext cx="68" cy="1"/>
            </a:xfrm>
            <a:prstGeom prst="line">
              <a:avLst/>
            </a:prstGeom>
            <a:noFill/>
            <a:ln w="0">
              <a:solidFill>
                <a:srgbClr val="24211D"/>
              </a:solidFill>
              <a:round/>
              <a:headEnd/>
              <a:tailEnd/>
            </a:ln>
          </p:spPr>
          <p:txBody>
            <a:bodyPr/>
            <a:lstStyle/>
            <a:p>
              <a:endParaRPr lang="en-US"/>
            </a:p>
          </p:txBody>
        </p:sp>
        <p:sp>
          <p:nvSpPr>
            <p:cNvPr id="104502" name="Line 602"/>
            <p:cNvSpPr>
              <a:spLocks noChangeShapeType="1"/>
            </p:cNvSpPr>
            <p:nvPr/>
          </p:nvSpPr>
          <p:spPr bwMode="auto">
            <a:xfrm flipH="1">
              <a:off x="250" y="1060"/>
              <a:ext cx="68" cy="1"/>
            </a:xfrm>
            <a:prstGeom prst="line">
              <a:avLst/>
            </a:prstGeom>
            <a:noFill/>
            <a:ln w="0">
              <a:solidFill>
                <a:srgbClr val="24211D"/>
              </a:solidFill>
              <a:round/>
              <a:headEnd/>
              <a:tailEnd/>
            </a:ln>
          </p:spPr>
          <p:txBody>
            <a:bodyPr/>
            <a:lstStyle/>
            <a:p>
              <a:endParaRPr lang="en-US"/>
            </a:p>
          </p:txBody>
        </p:sp>
        <p:sp>
          <p:nvSpPr>
            <p:cNvPr id="104503" name="Freeform 603"/>
            <p:cNvSpPr>
              <a:spLocks/>
            </p:cNvSpPr>
            <p:nvPr/>
          </p:nvSpPr>
          <p:spPr bwMode="auto">
            <a:xfrm>
              <a:off x="203" y="1003"/>
              <a:ext cx="11" cy="57"/>
            </a:xfrm>
            <a:custGeom>
              <a:avLst/>
              <a:gdLst>
                <a:gd name="T0" fmla="*/ 11 w 11"/>
                <a:gd name="T1" fmla="*/ 57 h 57"/>
                <a:gd name="T2" fmla="*/ 0 w 11"/>
                <a:gd name="T3" fmla="*/ 57 h 57"/>
                <a:gd name="T4" fmla="*/ 0 w 11"/>
                <a:gd name="T5" fmla="*/ 57 h 57"/>
                <a:gd name="T6" fmla="*/ 0 w 11"/>
                <a:gd name="T7" fmla="*/ 0 h 57"/>
                <a:gd name="T8" fmla="*/ 0 60000 65536"/>
                <a:gd name="T9" fmla="*/ 0 60000 65536"/>
                <a:gd name="T10" fmla="*/ 0 60000 65536"/>
                <a:gd name="T11" fmla="*/ 0 60000 65536"/>
                <a:gd name="T12" fmla="*/ 0 w 11"/>
                <a:gd name="T13" fmla="*/ 0 h 57"/>
                <a:gd name="T14" fmla="*/ 11 w 11"/>
                <a:gd name="T15" fmla="*/ 57 h 57"/>
              </a:gdLst>
              <a:ahLst/>
              <a:cxnLst>
                <a:cxn ang="T8">
                  <a:pos x="T0" y="T1"/>
                </a:cxn>
                <a:cxn ang="T9">
                  <a:pos x="T2" y="T3"/>
                </a:cxn>
                <a:cxn ang="T10">
                  <a:pos x="T4" y="T5"/>
                </a:cxn>
                <a:cxn ang="T11">
                  <a:pos x="T6" y="T7"/>
                </a:cxn>
              </a:cxnLst>
              <a:rect l="T12" t="T13" r="T14" b="T15"/>
              <a:pathLst>
                <a:path w="11" h="57">
                  <a:moveTo>
                    <a:pt x="11" y="57"/>
                  </a:moveTo>
                  <a:lnTo>
                    <a:pt x="0" y="57"/>
                  </a:lnTo>
                  <a:lnTo>
                    <a:pt x="0" y="0"/>
                  </a:lnTo>
                </a:path>
              </a:pathLst>
            </a:custGeom>
            <a:noFill/>
            <a:ln w="0">
              <a:solidFill>
                <a:srgbClr val="24211D"/>
              </a:solidFill>
              <a:prstDash val="solid"/>
              <a:round/>
              <a:headEnd/>
              <a:tailEnd/>
            </a:ln>
          </p:spPr>
          <p:txBody>
            <a:bodyPr/>
            <a:lstStyle/>
            <a:p>
              <a:endParaRPr lang="en-US"/>
            </a:p>
          </p:txBody>
        </p:sp>
        <p:sp>
          <p:nvSpPr>
            <p:cNvPr id="104504" name="Line 604"/>
            <p:cNvSpPr>
              <a:spLocks noChangeShapeType="1"/>
            </p:cNvSpPr>
            <p:nvPr/>
          </p:nvSpPr>
          <p:spPr bwMode="auto">
            <a:xfrm flipV="1">
              <a:off x="203" y="899"/>
              <a:ext cx="1" cy="62"/>
            </a:xfrm>
            <a:prstGeom prst="line">
              <a:avLst/>
            </a:prstGeom>
            <a:noFill/>
            <a:ln w="0">
              <a:solidFill>
                <a:srgbClr val="24211D"/>
              </a:solidFill>
              <a:round/>
              <a:headEnd/>
              <a:tailEnd/>
            </a:ln>
          </p:spPr>
          <p:txBody>
            <a:bodyPr/>
            <a:lstStyle/>
            <a:p>
              <a:endParaRPr lang="en-US"/>
            </a:p>
          </p:txBody>
        </p:sp>
        <p:sp>
          <p:nvSpPr>
            <p:cNvPr id="104505" name="Line 605"/>
            <p:cNvSpPr>
              <a:spLocks noChangeShapeType="1"/>
            </p:cNvSpPr>
            <p:nvPr/>
          </p:nvSpPr>
          <p:spPr bwMode="auto">
            <a:xfrm flipV="1">
              <a:off x="203" y="795"/>
              <a:ext cx="1" cy="62"/>
            </a:xfrm>
            <a:prstGeom prst="line">
              <a:avLst/>
            </a:prstGeom>
            <a:noFill/>
            <a:ln w="0">
              <a:solidFill>
                <a:srgbClr val="24211D"/>
              </a:solidFill>
              <a:round/>
              <a:headEnd/>
              <a:tailEnd/>
            </a:ln>
          </p:spPr>
          <p:txBody>
            <a:bodyPr/>
            <a:lstStyle/>
            <a:p>
              <a:endParaRPr lang="en-US"/>
            </a:p>
          </p:txBody>
        </p:sp>
        <p:sp>
          <p:nvSpPr>
            <p:cNvPr id="104506" name="Line 606"/>
            <p:cNvSpPr>
              <a:spLocks noChangeShapeType="1"/>
            </p:cNvSpPr>
            <p:nvPr/>
          </p:nvSpPr>
          <p:spPr bwMode="auto">
            <a:xfrm flipV="1">
              <a:off x="203" y="691"/>
              <a:ext cx="1" cy="62"/>
            </a:xfrm>
            <a:prstGeom prst="line">
              <a:avLst/>
            </a:prstGeom>
            <a:noFill/>
            <a:ln w="0">
              <a:solidFill>
                <a:srgbClr val="24211D"/>
              </a:solidFill>
              <a:round/>
              <a:headEnd/>
              <a:tailEnd/>
            </a:ln>
          </p:spPr>
          <p:txBody>
            <a:bodyPr/>
            <a:lstStyle/>
            <a:p>
              <a:endParaRPr lang="en-US"/>
            </a:p>
          </p:txBody>
        </p:sp>
        <p:sp>
          <p:nvSpPr>
            <p:cNvPr id="104507" name="Line 607"/>
            <p:cNvSpPr>
              <a:spLocks noChangeShapeType="1"/>
            </p:cNvSpPr>
            <p:nvPr/>
          </p:nvSpPr>
          <p:spPr bwMode="auto">
            <a:xfrm flipV="1">
              <a:off x="203" y="618"/>
              <a:ext cx="1" cy="31"/>
            </a:xfrm>
            <a:prstGeom prst="line">
              <a:avLst/>
            </a:prstGeom>
            <a:noFill/>
            <a:ln w="0">
              <a:solidFill>
                <a:srgbClr val="24211D"/>
              </a:solidFill>
              <a:round/>
              <a:headEnd/>
              <a:tailEnd/>
            </a:ln>
          </p:spPr>
          <p:txBody>
            <a:bodyPr/>
            <a:lstStyle/>
            <a:p>
              <a:endParaRPr lang="en-US"/>
            </a:p>
          </p:txBody>
        </p:sp>
        <p:sp>
          <p:nvSpPr>
            <p:cNvPr id="104508" name="Line 608"/>
            <p:cNvSpPr>
              <a:spLocks noChangeShapeType="1"/>
            </p:cNvSpPr>
            <p:nvPr/>
          </p:nvSpPr>
          <p:spPr bwMode="auto">
            <a:xfrm>
              <a:off x="16" y="826"/>
              <a:ext cx="281" cy="1"/>
            </a:xfrm>
            <a:prstGeom prst="line">
              <a:avLst/>
            </a:prstGeom>
            <a:noFill/>
            <a:ln w="0">
              <a:solidFill>
                <a:srgbClr val="000000"/>
              </a:solidFill>
              <a:round/>
              <a:headEnd/>
              <a:tailEnd/>
            </a:ln>
          </p:spPr>
          <p:txBody>
            <a:bodyPr/>
            <a:lstStyle/>
            <a:p>
              <a:endParaRPr lang="en-US"/>
            </a:p>
          </p:txBody>
        </p:sp>
        <p:sp>
          <p:nvSpPr>
            <p:cNvPr id="104509" name="Freeform 609"/>
            <p:cNvSpPr>
              <a:spLocks/>
            </p:cNvSpPr>
            <p:nvPr/>
          </p:nvSpPr>
          <p:spPr bwMode="auto">
            <a:xfrm>
              <a:off x="16" y="805"/>
              <a:ext cx="41" cy="42"/>
            </a:xfrm>
            <a:custGeom>
              <a:avLst/>
              <a:gdLst>
                <a:gd name="T0" fmla="*/ 0 w 41"/>
                <a:gd name="T1" fmla="*/ 21 h 42"/>
                <a:gd name="T2" fmla="*/ 41 w 41"/>
                <a:gd name="T3" fmla="*/ 0 h 42"/>
                <a:gd name="T4" fmla="*/ 41 w 41"/>
                <a:gd name="T5" fmla="*/ 42 h 42"/>
                <a:gd name="T6" fmla="*/ 0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0" y="21"/>
                  </a:moveTo>
                  <a:lnTo>
                    <a:pt x="41" y="0"/>
                  </a:lnTo>
                  <a:lnTo>
                    <a:pt x="41" y="42"/>
                  </a:lnTo>
                  <a:lnTo>
                    <a:pt x="0" y="21"/>
                  </a:lnTo>
                  <a:close/>
                </a:path>
              </a:pathLst>
            </a:custGeom>
            <a:solidFill>
              <a:srgbClr val="000000"/>
            </a:solidFill>
            <a:ln w="9525">
              <a:noFill/>
              <a:round/>
              <a:headEnd/>
              <a:tailEnd/>
            </a:ln>
          </p:spPr>
          <p:txBody>
            <a:bodyPr/>
            <a:lstStyle/>
            <a:p>
              <a:endParaRPr lang="en-US"/>
            </a:p>
          </p:txBody>
        </p:sp>
        <p:sp>
          <p:nvSpPr>
            <p:cNvPr id="104510" name="Freeform 610"/>
            <p:cNvSpPr>
              <a:spLocks/>
            </p:cNvSpPr>
            <p:nvPr/>
          </p:nvSpPr>
          <p:spPr bwMode="auto">
            <a:xfrm>
              <a:off x="256" y="805"/>
              <a:ext cx="41" cy="42"/>
            </a:xfrm>
            <a:custGeom>
              <a:avLst/>
              <a:gdLst>
                <a:gd name="T0" fmla="*/ 41 w 41"/>
                <a:gd name="T1" fmla="*/ 21 h 42"/>
                <a:gd name="T2" fmla="*/ 0 w 41"/>
                <a:gd name="T3" fmla="*/ 0 h 42"/>
                <a:gd name="T4" fmla="*/ 0 w 41"/>
                <a:gd name="T5" fmla="*/ 42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0"/>
                  </a:lnTo>
                  <a:lnTo>
                    <a:pt x="0" y="42"/>
                  </a:lnTo>
                  <a:lnTo>
                    <a:pt x="41" y="21"/>
                  </a:lnTo>
                  <a:close/>
                </a:path>
              </a:pathLst>
            </a:custGeom>
            <a:solidFill>
              <a:srgbClr val="000000"/>
            </a:solidFill>
            <a:ln w="9525">
              <a:noFill/>
              <a:round/>
              <a:headEnd/>
              <a:tailEnd/>
            </a:ln>
          </p:spPr>
          <p:txBody>
            <a:bodyPr/>
            <a:lstStyle/>
            <a:p>
              <a:endParaRPr lang="en-US"/>
            </a:p>
          </p:txBody>
        </p:sp>
        <p:sp>
          <p:nvSpPr>
            <p:cNvPr id="104511" name="Rectangle 611"/>
            <p:cNvSpPr>
              <a:spLocks noChangeArrowheads="1"/>
            </p:cNvSpPr>
            <p:nvPr/>
          </p:nvSpPr>
          <p:spPr bwMode="auto">
            <a:xfrm>
              <a:off x="1351" y="936"/>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104512" name="Rectangle 612"/>
            <p:cNvSpPr>
              <a:spLocks noChangeArrowheads="1"/>
            </p:cNvSpPr>
            <p:nvPr/>
          </p:nvSpPr>
          <p:spPr bwMode="auto">
            <a:xfrm>
              <a:off x="2113" y="665"/>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3" name="Rectangle 613"/>
            <p:cNvSpPr>
              <a:spLocks noChangeArrowheads="1"/>
            </p:cNvSpPr>
            <p:nvPr/>
          </p:nvSpPr>
          <p:spPr bwMode="auto">
            <a:xfrm>
              <a:off x="2003" y="769"/>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4" name="Rectangle 614"/>
            <p:cNvSpPr>
              <a:spLocks noChangeArrowheads="1"/>
            </p:cNvSpPr>
            <p:nvPr/>
          </p:nvSpPr>
          <p:spPr bwMode="auto">
            <a:xfrm>
              <a:off x="1894" y="87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5" name="Rectangle 615"/>
            <p:cNvSpPr>
              <a:spLocks noChangeArrowheads="1"/>
            </p:cNvSpPr>
            <p:nvPr/>
          </p:nvSpPr>
          <p:spPr bwMode="auto">
            <a:xfrm>
              <a:off x="1784" y="977"/>
              <a:ext cx="730"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6" name="Rectangle 616"/>
            <p:cNvSpPr>
              <a:spLocks noChangeArrowheads="1"/>
            </p:cNvSpPr>
            <p:nvPr/>
          </p:nvSpPr>
          <p:spPr bwMode="auto">
            <a:xfrm>
              <a:off x="1669" y="1076"/>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7" name="Rectangle 617"/>
            <p:cNvSpPr>
              <a:spLocks noChangeArrowheads="1"/>
            </p:cNvSpPr>
            <p:nvPr/>
          </p:nvSpPr>
          <p:spPr bwMode="auto">
            <a:xfrm>
              <a:off x="1560" y="1180"/>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8" name="Rectangle 618"/>
            <p:cNvSpPr>
              <a:spLocks noChangeArrowheads="1"/>
            </p:cNvSpPr>
            <p:nvPr/>
          </p:nvSpPr>
          <p:spPr bwMode="auto">
            <a:xfrm>
              <a:off x="1450" y="1284"/>
              <a:ext cx="731"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9" name="Rectangle 619"/>
            <p:cNvSpPr>
              <a:spLocks noChangeArrowheads="1"/>
            </p:cNvSpPr>
            <p:nvPr/>
          </p:nvSpPr>
          <p:spPr bwMode="auto">
            <a:xfrm>
              <a:off x="134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20" name="Rectangle 620"/>
            <p:cNvSpPr>
              <a:spLocks noChangeArrowheads="1"/>
            </p:cNvSpPr>
            <p:nvPr/>
          </p:nvSpPr>
          <p:spPr bwMode="auto">
            <a:xfrm>
              <a:off x="1560" y="1482"/>
              <a:ext cx="407"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C66x™</a:t>
              </a:r>
              <a:endParaRPr lang="en-US" sz="1800">
                <a:solidFill>
                  <a:srgbClr val="000000"/>
                </a:solidFill>
              </a:endParaRPr>
            </a:p>
          </p:txBody>
        </p:sp>
        <p:sp>
          <p:nvSpPr>
            <p:cNvPr id="104521" name="Rectangle 621"/>
            <p:cNvSpPr>
              <a:spLocks noChangeArrowheads="1"/>
            </p:cNvSpPr>
            <p:nvPr/>
          </p:nvSpPr>
          <p:spPr bwMode="auto">
            <a:xfrm>
              <a:off x="1528" y="1591"/>
              <a:ext cx="475"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CorePac</a:t>
              </a:r>
              <a:endParaRPr lang="en-US" sz="1800">
                <a:solidFill>
                  <a:srgbClr val="000000"/>
                </a:solidFill>
              </a:endParaRPr>
            </a:p>
          </p:txBody>
        </p:sp>
        <p:sp>
          <p:nvSpPr>
            <p:cNvPr id="104522" name="Rectangle 622"/>
            <p:cNvSpPr>
              <a:spLocks noChangeArrowheads="1"/>
            </p:cNvSpPr>
            <p:nvPr/>
          </p:nvSpPr>
          <p:spPr bwMode="auto">
            <a:xfrm>
              <a:off x="1414" y="1868"/>
              <a:ext cx="282"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32KB L1</a:t>
              </a:r>
              <a:endParaRPr lang="en-US" sz="1800">
                <a:solidFill>
                  <a:srgbClr val="000000"/>
                </a:solidFill>
              </a:endParaRPr>
            </a:p>
          </p:txBody>
        </p:sp>
        <p:sp>
          <p:nvSpPr>
            <p:cNvPr id="104523" name="Rectangle 623"/>
            <p:cNvSpPr>
              <a:spLocks noChangeArrowheads="1"/>
            </p:cNvSpPr>
            <p:nvPr/>
          </p:nvSpPr>
          <p:spPr bwMode="auto">
            <a:xfrm>
              <a:off x="1414" y="1925"/>
              <a:ext cx="282"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P-Cache</a:t>
              </a:r>
              <a:endParaRPr lang="en-US" sz="1800">
                <a:solidFill>
                  <a:srgbClr val="000000"/>
                </a:solidFill>
              </a:endParaRPr>
            </a:p>
          </p:txBody>
        </p:sp>
        <p:sp>
          <p:nvSpPr>
            <p:cNvPr id="104524" name="Rectangle 624"/>
            <p:cNvSpPr>
              <a:spLocks noChangeArrowheads="1"/>
            </p:cNvSpPr>
            <p:nvPr/>
          </p:nvSpPr>
          <p:spPr bwMode="auto">
            <a:xfrm>
              <a:off x="1779" y="1873"/>
              <a:ext cx="282"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32KB L1</a:t>
              </a:r>
              <a:endParaRPr lang="en-US" sz="1800">
                <a:solidFill>
                  <a:srgbClr val="000000"/>
                </a:solidFill>
              </a:endParaRPr>
            </a:p>
          </p:txBody>
        </p:sp>
        <p:sp>
          <p:nvSpPr>
            <p:cNvPr id="104525" name="Rectangle 625"/>
            <p:cNvSpPr>
              <a:spLocks noChangeArrowheads="1"/>
            </p:cNvSpPr>
            <p:nvPr/>
          </p:nvSpPr>
          <p:spPr bwMode="auto">
            <a:xfrm>
              <a:off x="1779" y="1930"/>
              <a:ext cx="287"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D-Cache</a:t>
              </a:r>
              <a:endParaRPr lang="en-US" sz="1800">
                <a:solidFill>
                  <a:srgbClr val="000000"/>
                </a:solidFill>
              </a:endParaRPr>
            </a:p>
          </p:txBody>
        </p:sp>
        <p:sp>
          <p:nvSpPr>
            <p:cNvPr id="104526" name="Rectangle 626"/>
            <p:cNvSpPr>
              <a:spLocks noChangeArrowheads="1"/>
            </p:cNvSpPr>
            <p:nvPr/>
          </p:nvSpPr>
          <p:spPr bwMode="auto">
            <a:xfrm>
              <a:off x="1487" y="2029"/>
              <a:ext cx="522"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512KB L2 Cache</a:t>
              </a:r>
              <a:endParaRPr lang="en-US" sz="1800">
                <a:solidFill>
                  <a:srgbClr val="000000"/>
                </a:solidFill>
              </a:endParaRPr>
            </a:p>
          </p:txBody>
        </p:sp>
        <p:sp>
          <p:nvSpPr>
            <p:cNvPr id="104527" name="Line 627"/>
            <p:cNvSpPr>
              <a:spLocks noChangeShapeType="1"/>
            </p:cNvSpPr>
            <p:nvPr/>
          </p:nvSpPr>
          <p:spPr bwMode="auto">
            <a:xfrm>
              <a:off x="1341" y="1847"/>
              <a:ext cx="735" cy="1"/>
            </a:xfrm>
            <a:prstGeom prst="line">
              <a:avLst/>
            </a:prstGeom>
            <a:noFill/>
            <a:ln w="0">
              <a:solidFill>
                <a:srgbClr val="24211D"/>
              </a:solidFill>
              <a:round/>
              <a:headEnd/>
              <a:tailEnd/>
            </a:ln>
          </p:spPr>
          <p:txBody>
            <a:bodyPr/>
            <a:lstStyle/>
            <a:p>
              <a:endParaRPr lang="en-US"/>
            </a:p>
          </p:txBody>
        </p:sp>
        <p:sp>
          <p:nvSpPr>
            <p:cNvPr id="104528" name="Line 628"/>
            <p:cNvSpPr>
              <a:spLocks noChangeShapeType="1"/>
            </p:cNvSpPr>
            <p:nvPr/>
          </p:nvSpPr>
          <p:spPr bwMode="auto">
            <a:xfrm>
              <a:off x="1341" y="2013"/>
              <a:ext cx="735" cy="1"/>
            </a:xfrm>
            <a:prstGeom prst="line">
              <a:avLst/>
            </a:prstGeom>
            <a:noFill/>
            <a:ln w="0">
              <a:solidFill>
                <a:srgbClr val="24211D"/>
              </a:solidFill>
              <a:round/>
              <a:headEnd/>
              <a:tailEnd/>
            </a:ln>
          </p:spPr>
          <p:txBody>
            <a:bodyPr/>
            <a:lstStyle/>
            <a:p>
              <a:endParaRPr lang="en-US"/>
            </a:p>
          </p:txBody>
        </p:sp>
        <p:sp>
          <p:nvSpPr>
            <p:cNvPr id="104529" name="Line 629"/>
            <p:cNvSpPr>
              <a:spLocks noChangeShapeType="1"/>
            </p:cNvSpPr>
            <p:nvPr/>
          </p:nvSpPr>
          <p:spPr bwMode="auto">
            <a:xfrm>
              <a:off x="1711" y="1847"/>
              <a:ext cx="1" cy="166"/>
            </a:xfrm>
            <a:prstGeom prst="line">
              <a:avLst/>
            </a:prstGeom>
            <a:noFill/>
            <a:ln w="0">
              <a:solidFill>
                <a:srgbClr val="24211D"/>
              </a:solidFill>
              <a:round/>
              <a:headEnd/>
              <a:tailEnd/>
            </a:ln>
          </p:spPr>
          <p:txBody>
            <a:bodyPr/>
            <a:lstStyle/>
            <a:p>
              <a:endParaRPr lang="en-US"/>
            </a:p>
          </p:txBody>
        </p:sp>
        <p:sp>
          <p:nvSpPr>
            <p:cNvPr id="104530" name="Freeform 630"/>
            <p:cNvSpPr>
              <a:spLocks/>
            </p:cNvSpPr>
            <p:nvPr/>
          </p:nvSpPr>
          <p:spPr bwMode="auto">
            <a:xfrm>
              <a:off x="1153" y="1586"/>
              <a:ext cx="15" cy="37"/>
            </a:xfrm>
            <a:custGeom>
              <a:avLst/>
              <a:gdLst>
                <a:gd name="T0" fmla="*/ 15 w 15"/>
                <a:gd name="T1" fmla="*/ 0 h 37"/>
                <a:gd name="T2" fmla="*/ 10 w 15"/>
                <a:gd name="T3" fmla="*/ 0 h 37"/>
                <a:gd name="T4" fmla="*/ 10 w 15"/>
                <a:gd name="T5" fmla="*/ 6 h 37"/>
                <a:gd name="T6" fmla="*/ 5 w 15"/>
                <a:gd name="T7" fmla="*/ 6 h 37"/>
                <a:gd name="T8" fmla="*/ 5 w 15"/>
                <a:gd name="T9" fmla="*/ 6 h 37"/>
                <a:gd name="T10" fmla="*/ 0 w 15"/>
                <a:gd name="T11" fmla="*/ 11 h 37"/>
                <a:gd name="T12" fmla="*/ 0 w 15"/>
                <a:gd name="T13" fmla="*/ 11 h 37"/>
                <a:gd name="T14" fmla="*/ 0 w 15"/>
                <a:gd name="T15" fmla="*/ 16 h 37"/>
                <a:gd name="T16" fmla="*/ 0 w 15"/>
                <a:gd name="T17" fmla="*/ 21 h 37"/>
                <a:gd name="T18" fmla="*/ 0 w 15"/>
                <a:gd name="T19" fmla="*/ 21 h 37"/>
                <a:gd name="T20" fmla="*/ 0 w 15"/>
                <a:gd name="T21" fmla="*/ 26 h 37"/>
                <a:gd name="T22" fmla="*/ 0 w 15"/>
                <a:gd name="T23" fmla="*/ 32 h 37"/>
                <a:gd name="T24" fmla="*/ 5 w 15"/>
                <a:gd name="T25" fmla="*/ 32 h 37"/>
                <a:gd name="T26" fmla="*/ 5 w 15"/>
                <a:gd name="T27" fmla="*/ 32 h 37"/>
                <a:gd name="T28" fmla="*/ 10 w 15"/>
                <a:gd name="T29" fmla="*/ 37 h 37"/>
                <a:gd name="T30" fmla="*/ 10 w 15"/>
                <a:gd name="T31" fmla="*/ 37 h 37"/>
                <a:gd name="T32" fmla="*/ 15 w 15"/>
                <a:gd name="T33" fmla="*/ 37 h 37"/>
                <a:gd name="T34" fmla="*/ 15 w 15"/>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7"/>
                <a:gd name="T56" fmla="*/ 15 w 15"/>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7">
                  <a:moveTo>
                    <a:pt x="15" y="0"/>
                  </a:moveTo>
                  <a:lnTo>
                    <a:pt x="10" y="0"/>
                  </a:lnTo>
                  <a:lnTo>
                    <a:pt x="10" y="6"/>
                  </a:lnTo>
                  <a:lnTo>
                    <a:pt x="5" y="6"/>
                  </a:lnTo>
                  <a:lnTo>
                    <a:pt x="0" y="11"/>
                  </a:lnTo>
                  <a:lnTo>
                    <a:pt x="0" y="16"/>
                  </a:lnTo>
                  <a:lnTo>
                    <a:pt x="0" y="21"/>
                  </a:lnTo>
                  <a:lnTo>
                    <a:pt x="0" y="26"/>
                  </a:lnTo>
                  <a:lnTo>
                    <a:pt x="0" y="32"/>
                  </a:lnTo>
                  <a:lnTo>
                    <a:pt x="5" y="32"/>
                  </a:lnTo>
                  <a:lnTo>
                    <a:pt x="10" y="37"/>
                  </a:lnTo>
                  <a:lnTo>
                    <a:pt x="15" y="37"/>
                  </a:lnTo>
                  <a:lnTo>
                    <a:pt x="15" y="0"/>
                  </a:lnTo>
                  <a:close/>
                </a:path>
              </a:pathLst>
            </a:custGeom>
            <a:solidFill>
              <a:srgbClr val="000000"/>
            </a:solidFill>
            <a:ln w="9525">
              <a:noFill/>
              <a:round/>
              <a:headEnd/>
              <a:tailEnd/>
            </a:ln>
          </p:spPr>
          <p:txBody>
            <a:bodyPr/>
            <a:lstStyle/>
            <a:p>
              <a:endParaRPr lang="en-US"/>
            </a:p>
          </p:txBody>
        </p:sp>
        <p:sp>
          <p:nvSpPr>
            <p:cNvPr id="104531" name="Rectangle 631"/>
            <p:cNvSpPr>
              <a:spLocks noChangeArrowheads="1"/>
            </p:cNvSpPr>
            <p:nvPr/>
          </p:nvSpPr>
          <p:spPr bwMode="auto">
            <a:xfrm>
              <a:off x="1168" y="1586"/>
              <a:ext cx="74"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532" name="Freeform 632"/>
            <p:cNvSpPr>
              <a:spLocks/>
            </p:cNvSpPr>
            <p:nvPr/>
          </p:nvSpPr>
          <p:spPr bwMode="auto">
            <a:xfrm>
              <a:off x="1236" y="1560"/>
              <a:ext cx="94" cy="89"/>
            </a:xfrm>
            <a:custGeom>
              <a:avLst/>
              <a:gdLst>
                <a:gd name="T0" fmla="*/ 94 w 94"/>
                <a:gd name="T1" fmla="*/ 47 h 89"/>
                <a:gd name="T2" fmla="*/ 0 w 94"/>
                <a:gd name="T3" fmla="*/ 0 h 89"/>
                <a:gd name="T4" fmla="*/ 0 w 94"/>
                <a:gd name="T5" fmla="*/ 89 h 89"/>
                <a:gd name="T6" fmla="*/ 94 w 94"/>
                <a:gd name="T7" fmla="*/ 47 h 89"/>
                <a:gd name="T8" fmla="*/ 0 60000 65536"/>
                <a:gd name="T9" fmla="*/ 0 60000 65536"/>
                <a:gd name="T10" fmla="*/ 0 60000 65536"/>
                <a:gd name="T11" fmla="*/ 0 60000 65536"/>
                <a:gd name="T12" fmla="*/ 0 w 94"/>
                <a:gd name="T13" fmla="*/ 0 h 89"/>
                <a:gd name="T14" fmla="*/ 94 w 94"/>
                <a:gd name="T15" fmla="*/ 89 h 89"/>
              </a:gdLst>
              <a:ahLst/>
              <a:cxnLst>
                <a:cxn ang="T8">
                  <a:pos x="T0" y="T1"/>
                </a:cxn>
                <a:cxn ang="T9">
                  <a:pos x="T2" y="T3"/>
                </a:cxn>
                <a:cxn ang="T10">
                  <a:pos x="T4" y="T5"/>
                </a:cxn>
                <a:cxn ang="T11">
                  <a:pos x="T6" y="T7"/>
                </a:cxn>
              </a:cxnLst>
              <a:rect l="T12" t="T13" r="T14" b="T15"/>
              <a:pathLst>
                <a:path w="94" h="89">
                  <a:moveTo>
                    <a:pt x="94" y="47"/>
                  </a:moveTo>
                  <a:lnTo>
                    <a:pt x="0" y="0"/>
                  </a:lnTo>
                  <a:lnTo>
                    <a:pt x="0" y="89"/>
                  </a:lnTo>
                  <a:lnTo>
                    <a:pt x="94" y="47"/>
                  </a:lnTo>
                  <a:close/>
                </a:path>
              </a:pathLst>
            </a:custGeom>
            <a:solidFill>
              <a:srgbClr val="000000"/>
            </a:solidFill>
            <a:ln w="9525">
              <a:noFill/>
              <a:round/>
              <a:headEnd/>
              <a:tailEnd/>
            </a:ln>
          </p:spPr>
          <p:txBody>
            <a:bodyPr/>
            <a:lstStyle/>
            <a:p>
              <a:endParaRPr lang="en-US"/>
            </a:p>
          </p:txBody>
        </p:sp>
        <p:sp>
          <p:nvSpPr>
            <p:cNvPr id="104533" name="Freeform 633"/>
            <p:cNvSpPr>
              <a:spLocks/>
            </p:cNvSpPr>
            <p:nvPr/>
          </p:nvSpPr>
          <p:spPr bwMode="auto">
            <a:xfrm>
              <a:off x="1242" y="1586"/>
              <a:ext cx="15" cy="37"/>
            </a:xfrm>
            <a:custGeom>
              <a:avLst/>
              <a:gdLst>
                <a:gd name="T0" fmla="*/ 0 w 15"/>
                <a:gd name="T1" fmla="*/ 37 h 37"/>
                <a:gd name="T2" fmla="*/ 0 w 15"/>
                <a:gd name="T3" fmla="*/ 37 h 37"/>
                <a:gd name="T4" fmla="*/ 5 w 15"/>
                <a:gd name="T5" fmla="*/ 37 h 37"/>
                <a:gd name="T6" fmla="*/ 10 w 15"/>
                <a:gd name="T7" fmla="*/ 32 h 37"/>
                <a:gd name="T8" fmla="*/ 10 w 15"/>
                <a:gd name="T9" fmla="*/ 32 h 37"/>
                <a:gd name="T10" fmla="*/ 10 w 15"/>
                <a:gd name="T11" fmla="*/ 32 h 37"/>
                <a:gd name="T12" fmla="*/ 15 w 15"/>
                <a:gd name="T13" fmla="*/ 26 h 37"/>
                <a:gd name="T14" fmla="*/ 15 w 15"/>
                <a:gd name="T15" fmla="*/ 21 h 37"/>
                <a:gd name="T16" fmla="*/ 15 w 15"/>
                <a:gd name="T17" fmla="*/ 21 h 37"/>
                <a:gd name="T18" fmla="*/ 15 w 15"/>
                <a:gd name="T19" fmla="*/ 16 h 37"/>
                <a:gd name="T20" fmla="*/ 15 w 15"/>
                <a:gd name="T21" fmla="*/ 11 h 37"/>
                <a:gd name="T22" fmla="*/ 10 w 15"/>
                <a:gd name="T23" fmla="*/ 11 h 37"/>
                <a:gd name="T24" fmla="*/ 10 w 15"/>
                <a:gd name="T25" fmla="*/ 6 h 37"/>
                <a:gd name="T26" fmla="*/ 10 w 15"/>
                <a:gd name="T27" fmla="*/ 6 h 37"/>
                <a:gd name="T28" fmla="*/ 5 w 15"/>
                <a:gd name="T29" fmla="*/ 6 h 37"/>
                <a:gd name="T30" fmla="*/ 0 w 15"/>
                <a:gd name="T31" fmla="*/ 0 h 37"/>
                <a:gd name="T32" fmla="*/ 0 w 15"/>
                <a:gd name="T33" fmla="*/ 0 h 37"/>
                <a:gd name="T34" fmla="*/ 0 w 15"/>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7"/>
                <a:gd name="T56" fmla="*/ 15 w 15"/>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7">
                  <a:moveTo>
                    <a:pt x="0" y="37"/>
                  </a:moveTo>
                  <a:lnTo>
                    <a:pt x="0" y="37"/>
                  </a:lnTo>
                  <a:lnTo>
                    <a:pt x="5" y="37"/>
                  </a:lnTo>
                  <a:lnTo>
                    <a:pt x="10" y="32"/>
                  </a:lnTo>
                  <a:lnTo>
                    <a:pt x="15" y="26"/>
                  </a:lnTo>
                  <a:lnTo>
                    <a:pt x="15" y="21"/>
                  </a:lnTo>
                  <a:lnTo>
                    <a:pt x="15" y="16"/>
                  </a:lnTo>
                  <a:lnTo>
                    <a:pt x="15" y="11"/>
                  </a:lnTo>
                  <a:lnTo>
                    <a:pt x="10" y="11"/>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04534" name="Line 634"/>
            <p:cNvSpPr>
              <a:spLocks noChangeShapeType="1"/>
            </p:cNvSpPr>
            <p:nvPr/>
          </p:nvSpPr>
          <p:spPr bwMode="auto">
            <a:xfrm flipH="1">
              <a:off x="657" y="1498"/>
              <a:ext cx="204" cy="1"/>
            </a:xfrm>
            <a:prstGeom prst="line">
              <a:avLst/>
            </a:prstGeom>
            <a:noFill/>
            <a:ln w="0">
              <a:solidFill>
                <a:srgbClr val="000000"/>
              </a:solidFill>
              <a:round/>
              <a:headEnd/>
              <a:tailEnd/>
            </a:ln>
          </p:spPr>
          <p:txBody>
            <a:bodyPr/>
            <a:lstStyle/>
            <a:p>
              <a:endParaRPr lang="en-US"/>
            </a:p>
          </p:txBody>
        </p:sp>
        <p:sp>
          <p:nvSpPr>
            <p:cNvPr id="104535" name="Freeform 635"/>
            <p:cNvSpPr>
              <a:spLocks/>
            </p:cNvSpPr>
            <p:nvPr/>
          </p:nvSpPr>
          <p:spPr bwMode="auto">
            <a:xfrm>
              <a:off x="819" y="1477"/>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536" name="Freeform 636"/>
            <p:cNvSpPr>
              <a:spLocks/>
            </p:cNvSpPr>
            <p:nvPr/>
          </p:nvSpPr>
          <p:spPr bwMode="auto">
            <a:xfrm>
              <a:off x="657" y="1477"/>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537" name="Line 637"/>
            <p:cNvSpPr>
              <a:spLocks noChangeShapeType="1"/>
            </p:cNvSpPr>
            <p:nvPr/>
          </p:nvSpPr>
          <p:spPr bwMode="auto">
            <a:xfrm>
              <a:off x="1721" y="2461"/>
              <a:ext cx="1" cy="495"/>
            </a:xfrm>
            <a:prstGeom prst="line">
              <a:avLst/>
            </a:prstGeom>
            <a:noFill/>
            <a:ln w="0">
              <a:solidFill>
                <a:srgbClr val="000000"/>
              </a:solidFill>
              <a:round/>
              <a:headEnd/>
              <a:tailEnd/>
            </a:ln>
          </p:spPr>
          <p:txBody>
            <a:bodyPr/>
            <a:lstStyle/>
            <a:p>
              <a:endParaRPr lang="en-US"/>
            </a:p>
          </p:txBody>
        </p:sp>
        <p:sp>
          <p:nvSpPr>
            <p:cNvPr id="104538" name="Freeform 638"/>
            <p:cNvSpPr>
              <a:spLocks/>
            </p:cNvSpPr>
            <p:nvPr/>
          </p:nvSpPr>
          <p:spPr bwMode="auto">
            <a:xfrm>
              <a:off x="1701" y="2461"/>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104539" name="Freeform 639"/>
            <p:cNvSpPr>
              <a:spLocks/>
            </p:cNvSpPr>
            <p:nvPr/>
          </p:nvSpPr>
          <p:spPr bwMode="auto">
            <a:xfrm>
              <a:off x="1701" y="2914"/>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104540" name="Rectangle 640"/>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4541" name="Rectangle 641"/>
            <p:cNvSpPr>
              <a:spLocks noChangeArrowheads="1"/>
            </p:cNvSpPr>
            <p:nvPr/>
          </p:nvSpPr>
          <p:spPr bwMode="auto">
            <a:xfrm>
              <a:off x="94" y="2326"/>
              <a:ext cx="506" cy="1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42" name="Rectangle 642"/>
            <p:cNvSpPr>
              <a:spLocks noChangeArrowheads="1"/>
            </p:cNvSpPr>
            <p:nvPr/>
          </p:nvSpPr>
          <p:spPr bwMode="auto">
            <a:xfrm>
              <a:off x="104" y="2341"/>
              <a:ext cx="418" cy="104"/>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HyperLink</a:t>
              </a:r>
              <a:endParaRPr lang="en-US" sz="1800">
                <a:solidFill>
                  <a:srgbClr val="000000"/>
                </a:solidFill>
              </a:endParaRPr>
            </a:p>
          </p:txBody>
        </p:sp>
        <p:sp>
          <p:nvSpPr>
            <p:cNvPr id="104543" name="Line 643"/>
            <p:cNvSpPr>
              <a:spLocks noChangeShapeType="1"/>
            </p:cNvSpPr>
            <p:nvPr/>
          </p:nvSpPr>
          <p:spPr bwMode="auto">
            <a:xfrm flipH="1">
              <a:off x="10" y="2284"/>
              <a:ext cx="110" cy="104"/>
            </a:xfrm>
            <a:prstGeom prst="line">
              <a:avLst/>
            </a:prstGeom>
            <a:noFill/>
            <a:ln w="5" cap="rnd">
              <a:solidFill>
                <a:srgbClr val="24211D"/>
              </a:solidFill>
              <a:round/>
              <a:headEnd/>
              <a:tailEnd/>
            </a:ln>
          </p:spPr>
          <p:txBody>
            <a:bodyPr/>
            <a:lstStyle/>
            <a:p>
              <a:endParaRPr lang="en-US"/>
            </a:p>
          </p:txBody>
        </p:sp>
        <p:sp>
          <p:nvSpPr>
            <p:cNvPr id="104544" name="Line 644"/>
            <p:cNvSpPr>
              <a:spLocks noChangeShapeType="1"/>
            </p:cNvSpPr>
            <p:nvPr/>
          </p:nvSpPr>
          <p:spPr bwMode="auto">
            <a:xfrm flipH="1" flipV="1">
              <a:off x="10" y="2388"/>
              <a:ext cx="110" cy="99"/>
            </a:xfrm>
            <a:prstGeom prst="line">
              <a:avLst/>
            </a:prstGeom>
            <a:noFill/>
            <a:ln w="5" cap="rnd">
              <a:solidFill>
                <a:srgbClr val="24211D"/>
              </a:solidFill>
              <a:round/>
              <a:headEnd/>
              <a:tailEnd/>
            </a:ln>
          </p:spPr>
          <p:txBody>
            <a:bodyPr/>
            <a:lstStyle/>
            <a:p>
              <a:endParaRPr lang="en-US"/>
            </a:p>
          </p:txBody>
        </p:sp>
        <p:sp>
          <p:nvSpPr>
            <p:cNvPr id="104545" name="Line 645"/>
            <p:cNvSpPr>
              <a:spLocks noChangeShapeType="1"/>
            </p:cNvSpPr>
            <p:nvPr/>
          </p:nvSpPr>
          <p:spPr bwMode="auto">
            <a:xfrm flipV="1">
              <a:off x="120" y="2289"/>
              <a:ext cx="1" cy="37"/>
            </a:xfrm>
            <a:prstGeom prst="line">
              <a:avLst/>
            </a:prstGeom>
            <a:noFill/>
            <a:ln w="5" cap="rnd">
              <a:solidFill>
                <a:srgbClr val="24211D"/>
              </a:solidFill>
              <a:round/>
              <a:headEnd/>
              <a:tailEnd/>
            </a:ln>
          </p:spPr>
          <p:txBody>
            <a:bodyPr/>
            <a:lstStyle/>
            <a:p>
              <a:endParaRPr lang="en-US"/>
            </a:p>
          </p:txBody>
        </p:sp>
        <p:sp>
          <p:nvSpPr>
            <p:cNvPr id="104546" name="Line 646"/>
            <p:cNvSpPr>
              <a:spLocks noChangeShapeType="1"/>
            </p:cNvSpPr>
            <p:nvPr/>
          </p:nvSpPr>
          <p:spPr bwMode="auto">
            <a:xfrm flipV="1">
              <a:off x="120" y="2451"/>
              <a:ext cx="1" cy="36"/>
            </a:xfrm>
            <a:prstGeom prst="line">
              <a:avLst/>
            </a:prstGeom>
            <a:noFill/>
            <a:ln w="5" cap="rnd">
              <a:solidFill>
                <a:srgbClr val="24211D"/>
              </a:solidFill>
              <a:round/>
              <a:headEnd/>
              <a:tailEnd/>
            </a:ln>
          </p:spPr>
          <p:txBody>
            <a:bodyPr/>
            <a:lstStyle/>
            <a:p>
              <a:endParaRPr lang="en-US"/>
            </a:p>
          </p:txBody>
        </p:sp>
        <p:sp>
          <p:nvSpPr>
            <p:cNvPr id="104547" name="Rectangle 647"/>
            <p:cNvSpPr>
              <a:spLocks noChangeArrowheads="1"/>
            </p:cNvSpPr>
            <p:nvPr/>
          </p:nvSpPr>
          <p:spPr bwMode="auto">
            <a:xfrm>
              <a:off x="506" y="2326"/>
              <a:ext cx="2660" cy="1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48" name="Line 648"/>
            <p:cNvSpPr>
              <a:spLocks noChangeShapeType="1"/>
            </p:cNvSpPr>
            <p:nvPr/>
          </p:nvSpPr>
          <p:spPr bwMode="auto">
            <a:xfrm flipH="1">
              <a:off x="934" y="2326"/>
              <a:ext cx="2107" cy="1"/>
            </a:xfrm>
            <a:prstGeom prst="line">
              <a:avLst/>
            </a:prstGeom>
            <a:noFill/>
            <a:ln w="5" cap="rnd">
              <a:solidFill>
                <a:srgbClr val="24211D"/>
              </a:solidFill>
              <a:round/>
              <a:headEnd/>
              <a:tailEnd/>
            </a:ln>
          </p:spPr>
          <p:txBody>
            <a:bodyPr/>
            <a:lstStyle/>
            <a:p>
              <a:endParaRPr lang="en-US"/>
            </a:p>
          </p:txBody>
        </p:sp>
        <p:sp>
          <p:nvSpPr>
            <p:cNvPr id="104549" name="Rectangle 649"/>
            <p:cNvSpPr>
              <a:spLocks noChangeArrowheads="1"/>
            </p:cNvSpPr>
            <p:nvPr/>
          </p:nvSpPr>
          <p:spPr bwMode="auto">
            <a:xfrm>
              <a:off x="3046" y="810"/>
              <a:ext cx="120" cy="152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50" name="Rectangle 650"/>
            <p:cNvSpPr>
              <a:spLocks noChangeArrowheads="1"/>
            </p:cNvSpPr>
            <p:nvPr/>
          </p:nvSpPr>
          <p:spPr bwMode="auto">
            <a:xfrm>
              <a:off x="3046" y="816"/>
              <a:ext cx="120" cy="15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51" name="Line 651"/>
            <p:cNvSpPr>
              <a:spLocks noChangeShapeType="1"/>
            </p:cNvSpPr>
            <p:nvPr/>
          </p:nvSpPr>
          <p:spPr bwMode="auto">
            <a:xfrm>
              <a:off x="3166" y="816"/>
              <a:ext cx="1" cy="1635"/>
            </a:xfrm>
            <a:prstGeom prst="line">
              <a:avLst/>
            </a:prstGeom>
            <a:noFill/>
            <a:ln w="5" cap="rnd">
              <a:solidFill>
                <a:srgbClr val="24211D"/>
              </a:solidFill>
              <a:round/>
              <a:headEnd/>
              <a:tailEnd/>
            </a:ln>
          </p:spPr>
          <p:txBody>
            <a:bodyPr/>
            <a:lstStyle/>
            <a:p>
              <a:endParaRPr lang="en-US"/>
            </a:p>
          </p:txBody>
        </p:sp>
        <p:sp>
          <p:nvSpPr>
            <p:cNvPr id="104552" name="Line 652"/>
            <p:cNvSpPr>
              <a:spLocks noChangeShapeType="1"/>
            </p:cNvSpPr>
            <p:nvPr/>
          </p:nvSpPr>
          <p:spPr bwMode="auto">
            <a:xfrm>
              <a:off x="3041" y="816"/>
              <a:ext cx="1" cy="1510"/>
            </a:xfrm>
            <a:prstGeom prst="line">
              <a:avLst/>
            </a:prstGeom>
            <a:noFill/>
            <a:ln w="5" cap="rnd">
              <a:solidFill>
                <a:srgbClr val="24211D"/>
              </a:solidFill>
              <a:round/>
              <a:headEnd/>
              <a:tailEnd/>
            </a:ln>
          </p:spPr>
          <p:txBody>
            <a:bodyPr/>
            <a:lstStyle/>
            <a:p>
              <a:endParaRPr lang="en-US"/>
            </a:p>
          </p:txBody>
        </p:sp>
        <p:sp>
          <p:nvSpPr>
            <p:cNvPr id="104553" name="Line 653"/>
            <p:cNvSpPr>
              <a:spLocks noChangeShapeType="1"/>
            </p:cNvSpPr>
            <p:nvPr/>
          </p:nvSpPr>
          <p:spPr bwMode="auto">
            <a:xfrm>
              <a:off x="3046" y="810"/>
              <a:ext cx="126" cy="1"/>
            </a:xfrm>
            <a:prstGeom prst="line">
              <a:avLst/>
            </a:prstGeom>
            <a:noFill/>
            <a:ln w="5" cap="rnd">
              <a:solidFill>
                <a:srgbClr val="24211D"/>
              </a:solidFill>
              <a:round/>
              <a:headEnd/>
              <a:tailEnd/>
            </a:ln>
          </p:spPr>
          <p:txBody>
            <a:bodyPr/>
            <a:lstStyle/>
            <a:p>
              <a:endParaRPr lang="en-US"/>
            </a:p>
          </p:txBody>
        </p:sp>
        <p:sp>
          <p:nvSpPr>
            <p:cNvPr id="104554" name="Rectangle 654"/>
            <p:cNvSpPr>
              <a:spLocks noChangeArrowheads="1"/>
            </p:cNvSpPr>
            <p:nvPr/>
          </p:nvSpPr>
          <p:spPr bwMode="auto">
            <a:xfrm>
              <a:off x="887" y="935"/>
              <a:ext cx="120" cy="140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55" name="Line 655"/>
            <p:cNvSpPr>
              <a:spLocks noChangeShapeType="1"/>
            </p:cNvSpPr>
            <p:nvPr/>
          </p:nvSpPr>
          <p:spPr bwMode="auto">
            <a:xfrm>
              <a:off x="1007" y="935"/>
              <a:ext cx="1" cy="1391"/>
            </a:xfrm>
            <a:prstGeom prst="line">
              <a:avLst/>
            </a:prstGeom>
            <a:noFill/>
            <a:ln w="5" cap="rnd">
              <a:solidFill>
                <a:srgbClr val="24211D"/>
              </a:solidFill>
              <a:round/>
              <a:headEnd/>
              <a:tailEnd/>
            </a:ln>
          </p:spPr>
          <p:txBody>
            <a:bodyPr/>
            <a:lstStyle/>
            <a:p>
              <a:endParaRPr lang="en-US"/>
            </a:p>
          </p:txBody>
        </p:sp>
        <p:sp>
          <p:nvSpPr>
            <p:cNvPr id="104556" name="Line 656"/>
            <p:cNvSpPr>
              <a:spLocks noChangeShapeType="1"/>
            </p:cNvSpPr>
            <p:nvPr/>
          </p:nvSpPr>
          <p:spPr bwMode="auto">
            <a:xfrm>
              <a:off x="882" y="935"/>
              <a:ext cx="1" cy="1391"/>
            </a:xfrm>
            <a:prstGeom prst="line">
              <a:avLst/>
            </a:prstGeom>
            <a:noFill/>
            <a:ln w="5" cap="rnd">
              <a:solidFill>
                <a:srgbClr val="24211D"/>
              </a:solidFill>
              <a:round/>
              <a:headEnd/>
              <a:tailEnd/>
            </a:ln>
          </p:spPr>
          <p:txBody>
            <a:bodyPr/>
            <a:lstStyle/>
            <a:p>
              <a:endParaRPr lang="en-US"/>
            </a:p>
          </p:txBody>
        </p:sp>
        <p:sp>
          <p:nvSpPr>
            <p:cNvPr id="104557" name="Line 657"/>
            <p:cNvSpPr>
              <a:spLocks noChangeShapeType="1"/>
            </p:cNvSpPr>
            <p:nvPr/>
          </p:nvSpPr>
          <p:spPr bwMode="auto">
            <a:xfrm>
              <a:off x="882" y="935"/>
              <a:ext cx="125" cy="1"/>
            </a:xfrm>
            <a:prstGeom prst="line">
              <a:avLst/>
            </a:prstGeom>
            <a:noFill/>
            <a:ln w="5" cap="rnd">
              <a:solidFill>
                <a:srgbClr val="24211D"/>
              </a:solidFill>
              <a:round/>
              <a:headEnd/>
              <a:tailEnd/>
            </a:ln>
          </p:spPr>
          <p:txBody>
            <a:bodyPr/>
            <a:lstStyle/>
            <a:p>
              <a:endParaRPr lang="en-US"/>
            </a:p>
          </p:txBody>
        </p:sp>
        <p:sp>
          <p:nvSpPr>
            <p:cNvPr id="104558" name="Line 658"/>
            <p:cNvSpPr>
              <a:spLocks noChangeShapeType="1"/>
            </p:cNvSpPr>
            <p:nvPr/>
          </p:nvSpPr>
          <p:spPr bwMode="auto">
            <a:xfrm flipH="1">
              <a:off x="120" y="2326"/>
              <a:ext cx="762" cy="1"/>
            </a:xfrm>
            <a:prstGeom prst="line">
              <a:avLst/>
            </a:prstGeom>
            <a:noFill/>
            <a:ln w="5" cap="rnd">
              <a:solidFill>
                <a:srgbClr val="24211D"/>
              </a:solidFill>
              <a:round/>
              <a:headEnd/>
              <a:tailEnd/>
            </a:ln>
          </p:spPr>
          <p:txBody>
            <a:bodyPr/>
            <a:lstStyle/>
            <a:p>
              <a:endParaRPr lang="en-US"/>
            </a:p>
          </p:txBody>
        </p:sp>
        <p:sp>
          <p:nvSpPr>
            <p:cNvPr id="104559" name="Line 659"/>
            <p:cNvSpPr>
              <a:spLocks noChangeShapeType="1"/>
            </p:cNvSpPr>
            <p:nvPr/>
          </p:nvSpPr>
          <p:spPr bwMode="auto">
            <a:xfrm flipH="1">
              <a:off x="120" y="2451"/>
              <a:ext cx="3046" cy="1"/>
            </a:xfrm>
            <a:prstGeom prst="line">
              <a:avLst/>
            </a:prstGeom>
            <a:noFill/>
            <a:ln w="5" cap="rnd">
              <a:solidFill>
                <a:srgbClr val="24211D"/>
              </a:solidFill>
              <a:round/>
              <a:headEnd/>
              <a:tailEnd/>
            </a:ln>
          </p:spPr>
          <p:txBody>
            <a:bodyPr/>
            <a:lstStyle/>
            <a:p>
              <a:endParaRPr lang="en-US"/>
            </a:p>
          </p:txBody>
        </p:sp>
        <p:sp>
          <p:nvSpPr>
            <p:cNvPr id="104560" name="Rectangle 660"/>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4561" name="Rectangle 661"/>
            <p:cNvSpPr>
              <a:spLocks noChangeArrowheads="1"/>
            </p:cNvSpPr>
            <p:nvPr/>
          </p:nvSpPr>
          <p:spPr bwMode="auto">
            <a:xfrm>
              <a:off x="2102" y="2967"/>
              <a:ext cx="1252" cy="859"/>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562" name="Line 662"/>
            <p:cNvSpPr>
              <a:spLocks noChangeShapeType="1"/>
            </p:cNvSpPr>
            <p:nvPr/>
          </p:nvSpPr>
          <p:spPr bwMode="auto">
            <a:xfrm flipH="1">
              <a:off x="2379" y="3326"/>
              <a:ext cx="151" cy="1"/>
            </a:xfrm>
            <a:prstGeom prst="line">
              <a:avLst/>
            </a:prstGeom>
            <a:noFill/>
            <a:ln w="0">
              <a:solidFill>
                <a:srgbClr val="000000"/>
              </a:solidFill>
              <a:round/>
              <a:headEnd/>
              <a:tailEnd/>
            </a:ln>
          </p:spPr>
          <p:txBody>
            <a:bodyPr/>
            <a:lstStyle/>
            <a:p>
              <a:endParaRPr lang="en-US"/>
            </a:p>
          </p:txBody>
        </p:sp>
        <p:sp>
          <p:nvSpPr>
            <p:cNvPr id="104563" name="Freeform 663"/>
            <p:cNvSpPr>
              <a:spLocks/>
            </p:cNvSpPr>
            <p:nvPr/>
          </p:nvSpPr>
          <p:spPr bwMode="auto">
            <a:xfrm>
              <a:off x="2488" y="3305"/>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564" name="Freeform 664"/>
            <p:cNvSpPr>
              <a:spLocks/>
            </p:cNvSpPr>
            <p:nvPr/>
          </p:nvSpPr>
          <p:spPr bwMode="auto">
            <a:xfrm>
              <a:off x="2379" y="3305"/>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4565" name="Rectangle 665"/>
            <p:cNvSpPr>
              <a:spLocks noChangeArrowheads="1"/>
            </p:cNvSpPr>
            <p:nvPr/>
          </p:nvSpPr>
          <p:spPr bwMode="auto">
            <a:xfrm>
              <a:off x="2504" y="3685"/>
              <a:ext cx="804"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104566" name="Rectangle 666"/>
            <p:cNvSpPr>
              <a:spLocks noChangeArrowheads="1"/>
            </p:cNvSpPr>
            <p:nvPr/>
          </p:nvSpPr>
          <p:spPr bwMode="auto">
            <a:xfrm>
              <a:off x="2540" y="3118"/>
              <a:ext cx="157" cy="40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67" name="Rectangle 667"/>
            <p:cNvSpPr>
              <a:spLocks noChangeArrowheads="1"/>
            </p:cNvSpPr>
            <p:nvPr/>
          </p:nvSpPr>
          <p:spPr bwMode="auto">
            <a:xfrm>
              <a:off x="2540" y="3118"/>
              <a:ext cx="157" cy="40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568" name="Rectangle 668"/>
            <p:cNvSpPr>
              <a:spLocks noChangeArrowheads="1"/>
            </p:cNvSpPr>
            <p:nvPr/>
          </p:nvSpPr>
          <p:spPr bwMode="auto">
            <a:xfrm rot="-5400000">
              <a:off x="2579" y="334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569" name="Rectangle 669"/>
            <p:cNvSpPr>
              <a:spLocks noChangeArrowheads="1"/>
            </p:cNvSpPr>
            <p:nvPr/>
          </p:nvSpPr>
          <p:spPr bwMode="auto">
            <a:xfrm rot="-5400000">
              <a:off x="2574" y="329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4570" name="Rectangle 670"/>
            <p:cNvSpPr>
              <a:spLocks noChangeArrowheads="1"/>
            </p:cNvSpPr>
            <p:nvPr/>
          </p:nvSpPr>
          <p:spPr bwMode="auto">
            <a:xfrm rot="-5400000">
              <a:off x="2595" y="324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571" name="Rectangle 671"/>
            <p:cNvSpPr>
              <a:spLocks noChangeArrowheads="1"/>
            </p:cNvSpPr>
            <p:nvPr/>
          </p:nvSpPr>
          <p:spPr bwMode="auto">
            <a:xfrm rot="-5400000">
              <a:off x="2592" y="3225"/>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72" name="Rectangle 672"/>
            <p:cNvSpPr>
              <a:spLocks noChangeArrowheads="1"/>
            </p:cNvSpPr>
            <p:nvPr/>
          </p:nvSpPr>
          <p:spPr bwMode="auto">
            <a:xfrm rot="-5400000">
              <a:off x="2585" y="319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573" name="Rectangle 673"/>
            <p:cNvSpPr>
              <a:spLocks noChangeArrowheads="1"/>
            </p:cNvSpPr>
            <p:nvPr/>
          </p:nvSpPr>
          <p:spPr bwMode="auto">
            <a:xfrm rot="-5400000">
              <a:off x="2582" y="3142"/>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74" name="Rectangle 674"/>
            <p:cNvSpPr>
              <a:spLocks noChangeArrowheads="1"/>
            </p:cNvSpPr>
            <p:nvPr/>
          </p:nvSpPr>
          <p:spPr bwMode="auto">
            <a:xfrm>
              <a:off x="2170" y="3034"/>
              <a:ext cx="204" cy="406"/>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575" name="Rectangle 675"/>
            <p:cNvSpPr>
              <a:spLocks noChangeArrowheads="1"/>
            </p:cNvSpPr>
            <p:nvPr/>
          </p:nvSpPr>
          <p:spPr bwMode="auto">
            <a:xfrm rot="-5400000">
              <a:off x="2188" y="330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76" name="Rectangle 676"/>
            <p:cNvSpPr>
              <a:spLocks noChangeArrowheads="1"/>
            </p:cNvSpPr>
            <p:nvPr/>
          </p:nvSpPr>
          <p:spPr bwMode="auto">
            <a:xfrm rot="-5400000">
              <a:off x="2201" y="3257"/>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77" name="Rectangle 677"/>
            <p:cNvSpPr>
              <a:spLocks noChangeArrowheads="1"/>
            </p:cNvSpPr>
            <p:nvPr/>
          </p:nvSpPr>
          <p:spPr bwMode="auto">
            <a:xfrm rot="-5400000">
              <a:off x="2191" y="322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78" name="Rectangle 678"/>
            <p:cNvSpPr>
              <a:spLocks noChangeArrowheads="1"/>
            </p:cNvSpPr>
            <p:nvPr/>
          </p:nvSpPr>
          <p:spPr bwMode="auto">
            <a:xfrm rot="-5400000">
              <a:off x="2194" y="317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79" name="Rectangle 679"/>
            <p:cNvSpPr>
              <a:spLocks noChangeArrowheads="1"/>
            </p:cNvSpPr>
            <p:nvPr/>
          </p:nvSpPr>
          <p:spPr bwMode="auto">
            <a:xfrm rot="-5400000">
              <a:off x="2199" y="3135"/>
              <a:ext cx="6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580" name="Rectangle 680"/>
            <p:cNvSpPr>
              <a:spLocks noChangeArrowheads="1"/>
            </p:cNvSpPr>
            <p:nvPr/>
          </p:nvSpPr>
          <p:spPr bwMode="auto">
            <a:xfrm rot="-5400000">
              <a:off x="2191" y="3095"/>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4581" name="Rectangle 681"/>
            <p:cNvSpPr>
              <a:spLocks noChangeArrowheads="1"/>
            </p:cNvSpPr>
            <p:nvPr/>
          </p:nvSpPr>
          <p:spPr bwMode="auto">
            <a:xfrm rot="-5400000">
              <a:off x="2194" y="305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82" name="Rectangle 682"/>
            <p:cNvSpPr>
              <a:spLocks noChangeArrowheads="1"/>
            </p:cNvSpPr>
            <p:nvPr/>
          </p:nvSpPr>
          <p:spPr bwMode="auto">
            <a:xfrm rot="-5400000">
              <a:off x="2201" y="301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83" name="Rectangle 683"/>
            <p:cNvSpPr>
              <a:spLocks noChangeArrowheads="1"/>
            </p:cNvSpPr>
            <p:nvPr/>
          </p:nvSpPr>
          <p:spPr bwMode="auto">
            <a:xfrm rot="-5400000">
              <a:off x="2276" y="3264"/>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584" name="Rectangle 684"/>
            <p:cNvSpPr>
              <a:spLocks noChangeArrowheads="1"/>
            </p:cNvSpPr>
            <p:nvPr/>
          </p:nvSpPr>
          <p:spPr bwMode="auto">
            <a:xfrm rot="-5400000">
              <a:off x="2271" y="3207"/>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4585" name="Rectangle 685"/>
            <p:cNvSpPr>
              <a:spLocks noChangeArrowheads="1"/>
            </p:cNvSpPr>
            <p:nvPr/>
          </p:nvSpPr>
          <p:spPr bwMode="auto">
            <a:xfrm rot="-5400000">
              <a:off x="2292" y="316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586" name="Rectangle 686"/>
            <p:cNvSpPr>
              <a:spLocks noChangeArrowheads="1"/>
            </p:cNvSpPr>
            <p:nvPr/>
          </p:nvSpPr>
          <p:spPr bwMode="auto">
            <a:xfrm rot="-5400000">
              <a:off x="2289" y="314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87" name="Rectangle 687"/>
            <p:cNvSpPr>
              <a:spLocks noChangeArrowheads="1"/>
            </p:cNvSpPr>
            <p:nvPr/>
          </p:nvSpPr>
          <p:spPr bwMode="auto">
            <a:xfrm rot="-5400000">
              <a:off x="2282" y="310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588" name="Rectangle 688"/>
            <p:cNvSpPr>
              <a:spLocks noChangeArrowheads="1"/>
            </p:cNvSpPr>
            <p:nvPr/>
          </p:nvSpPr>
          <p:spPr bwMode="auto">
            <a:xfrm rot="-5400000">
              <a:off x="2279" y="3059"/>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89" name="Rectangle 689"/>
            <p:cNvSpPr>
              <a:spLocks noChangeArrowheads="1"/>
            </p:cNvSpPr>
            <p:nvPr/>
          </p:nvSpPr>
          <p:spPr bwMode="auto">
            <a:xfrm>
              <a:off x="2175" y="3550"/>
              <a:ext cx="199" cy="20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90" name="Rectangle 690"/>
            <p:cNvSpPr>
              <a:spLocks noChangeArrowheads="1"/>
            </p:cNvSpPr>
            <p:nvPr/>
          </p:nvSpPr>
          <p:spPr bwMode="auto">
            <a:xfrm>
              <a:off x="2175" y="3550"/>
              <a:ext cx="199" cy="20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591" name="Rectangle 691"/>
            <p:cNvSpPr>
              <a:spLocks noChangeArrowheads="1"/>
            </p:cNvSpPr>
            <p:nvPr/>
          </p:nvSpPr>
          <p:spPr bwMode="auto">
            <a:xfrm rot="-5400000">
              <a:off x="2210" y="3655"/>
              <a:ext cx="73"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4592" name="Rectangle 692"/>
            <p:cNvSpPr>
              <a:spLocks noChangeArrowheads="1"/>
            </p:cNvSpPr>
            <p:nvPr/>
          </p:nvSpPr>
          <p:spPr bwMode="auto">
            <a:xfrm rot="-5400000">
              <a:off x="2208" y="3611"/>
              <a:ext cx="7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4593" name="Rectangle 693"/>
            <p:cNvSpPr>
              <a:spLocks noChangeArrowheads="1"/>
            </p:cNvSpPr>
            <p:nvPr/>
          </p:nvSpPr>
          <p:spPr bwMode="auto">
            <a:xfrm rot="-5400000">
              <a:off x="2205" y="3561"/>
              <a:ext cx="8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4594" name="Rectangle 694"/>
            <p:cNvSpPr>
              <a:spLocks noChangeArrowheads="1"/>
            </p:cNvSpPr>
            <p:nvPr/>
          </p:nvSpPr>
          <p:spPr bwMode="auto">
            <a:xfrm rot="-5400000">
              <a:off x="2223" y="3527"/>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595" name="Rectangle 695"/>
            <p:cNvSpPr>
              <a:spLocks noChangeArrowheads="1"/>
            </p:cNvSpPr>
            <p:nvPr/>
          </p:nvSpPr>
          <p:spPr bwMode="auto">
            <a:xfrm rot="-5400000">
              <a:off x="2223" y="3506"/>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596" name="Rectangle 696"/>
            <p:cNvSpPr>
              <a:spLocks noChangeArrowheads="1"/>
            </p:cNvSpPr>
            <p:nvPr/>
          </p:nvSpPr>
          <p:spPr bwMode="auto">
            <a:xfrm rot="-5400000">
              <a:off x="2284" y="3570"/>
              <a:ext cx="73" cy="7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104597" name="Line 698"/>
            <p:cNvSpPr>
              <a:spLocks noChangeShapeType="1"/>
            </p:cNvSpPr>
            <p:nvPr/>
          </p:nvSpPr>
          <p:spPr bwMode="auto">
            <a:xfrm>
              <a:off x="2269" y="3446"/>
              <a:ext cx="1" cy="93"/>
            </a:xfrm>
            <a:prstGeom prst="line">
              <a:avLst/>
            </a:prstGeom>
            <a:noFill/>
            <a:ln w="0">
              <a:solidFill>
                <a:srgbClr val="000000"/>
              </a:solidFill>
              <a:round/>
              <a:headEnd/>
              <a:tailEnd/>
            </a:ln>
          </p:spPr>
          <p:txBody>
            <a:bodyPr/>
            <a:lstStyle/>
            <a:p>
              <a:endParaRPr lang="en-US"/>
            </a:p>
          </p:txBody>
        </p:sp>
        <p:sp>
          <p:nvSpPr>
            <p:cNvPr id="104598" name="Freeform 699"/>
            <p:cNvSpPr>
              <a:spLocks/>
            </p:cNvSpPr>
            <p:nvPr/>
          </p:nvSpPr>
          <p:spPr bwMode="auto">
            <a:xfrm>
              <a:off x="2248" y="3446"/>
              <a:ext cx="37" cy="36"/>
            </a:xfrm>
            <a:custGeom>
              <a:avLst/>
              <a:gdLst>
                <a:gd name="T0" fmla="*/ 37 w 37"/>
                <a:gd name="T1" fmla="*/ 36 h 36"/>
                <a:gd name="T2" fmla="*/ 21 w 37"/>
                <a:gd name="T3" fmla="*/ 0 h 36"/>
                <a:gd name="T4" fmla="*/ 0 w 37"/>
                <a:gd name="T5" fmla="*/ 36 h 36"/>
                <a:gd name="T6" fmla="*/ 37 w 37"/>
                <a:gd name="T7" fmla="*/ 36 h 36"/>
                <a:gd name="T8" fmla="*/ 0 60000 65536"/>
                <a:gd name="T9" fmla="*/ 0 60000 65536"/>
                <a:gd name="T10" fmla="*/ 0 60000 65536"/>
                <a:gd name="T11" fmla="*/ 0 60000 65536"/>
                <a:gd name="T12" fmla="*/ 0 w 37"/>
                <a:gd name="T13" fmla="*/ 0 h 36"/>
                <a:gd name="T14" fmla="*/ 37 w 37"/>
                <a:gd name="T15" fmla="*/ 36 h 36"/>
              </a:gdLst>
              <a:ahLst/>
              <a:cxnLst>
                <a:cxn ang="T8">
                  <a:pos x="T0" y="T1"/>
                </a:cxn>
                <a:cxn ang="T9">
                  <a:pos x="T2" y="T3"/>
                </a:cxn>
                <a:cxn ang="T10">
                  <a:pos x="T4" y="T5"/>
                </a:cxn>
                <a:cxn ang="T11">
                  <a:pos x="T6" y="T7"/>
                </a:cxn>
              </a:cxnLst>
              <a:rect l="T12" t="T13" r="T14" b="T15"/>
              <a:pathLst>
                <a:path w="37" h="36">
                  <a:moveTo>
                    <a:pt x="37" y="36"/>
                  </a:moveTo>
                  <a:lnTo>
                    <a:pt x="21" y="0"/>
                  </a:lnTo>
                  <a:lnTo>
                    <a:pt x="0" y="36"/>
                  </a:lnTo>
                  <a:lnTo>
                    <a:pt x="37" y="36"/>
                  </a:lnTo>
                  <a:close/>
                </a:path>
              </a:pathLst>
            </a:custGeom>
            <a:solidFill>
              <a:srgbClr val="000000"/>
            </a:solidFill>
            <a:ln w="9525">
              <a:noFill/>
              <a:round/>
              <a:headEnd/>
              <a:tailEnd/>
            </a:ln>
          </p:spPr>
          <p:txBody>
            <a:bodyPr/>
            <a:lstStyle/>
            <a:p>
              <a:endParaRPr lang="en-US"/>
            </a:p>
          </p:txBody>
        </p:sp>
        <p:sp>
          <p:nvSpPr>
            <p:cNvPr id="104599" name="Freeform 700"/>
            <p:cNvSpPr>
              <a:spLocks/>
            </p:cNvSpPr>
            <p:nvPr/>
          </p:nvSpPr>
          <p:spPr bwMode="auto">
            <a:xfrm>
              <a:off x="2248" y="3508"/>
              <a:ext cx="37" cy="31"/>
            </a:xfrm>
            <a:custGeom>
              <a:avLst/>
              <a:gdLst>
                <a:gd name="T0" fmla="*/ 37 w 37"/>
                <a:gd name="T1" fmla="*/ 0 h 31"/>
                <a:gd name="T2" fmla="*/ 21 w 37"/>
                <a:gd name="T3" fmla="*/ 31 h 31"/>
                <a:gd name="T4" fmla="*/ 0 w 37"/>
                <a:gd name="T5" fmla="*/ 0 h 31"/>
                <a:gd name="T6" fmla="*/ 37 w 37"/>
                <a:gd name="T7" fmla="*/ 0 h 31"/>
                <a:gd name="T8" fmla="*/ 0 60000 65536"/>
                <a:gd name="T9" fmla="*/ 0 60000 65536"/>
                <a:gd name="T10" fmla="*/ 0 60000 65536"/>
                <a:gd name="T11" fmla="*/ 0 60000 65536"/>
                <a:gd name="T12" fmla="*/ 0 w 37"/>
                <a:gd name="T13" fmla="*/ 0 h 31"/>
                <a:gd name="T14" fmla="*/ 37 w 37"/>
                <a:gd name="T15" fmla="*/ 31 h 31"/>
              </a:gdLst>
              <a:ahLst/>
              <a:cxnLst>
                <a:cxn ang="T8">
                  <a:pos x="T0" y="T1"/>
                </a:cxn>
                <a:cxn ang="T9">
                  <a:pos x="T2" y="T3"/>
                </a:cxn>
                <a:cxn ang="T10">
                  <a:pos x="T4" y="T5"/>
                </a:cxn>
                <a:cxn ang="T11">
                  <a:pos x="T6" y="T7"/>
                </a:cxn>
              </a:cxnLst>
              <a:rect l="T12" t="T13" r="T14" b="T15"/>
              <a:pathLst>
                <a:path w="37" h="31">
                  <a:moveTo>
                    <a:pt x="37" y="0"/>
                  </a:moveTo>
                  <a:lnTo>
                    <a:pt x="21" y="31"/>
                  </a:lnTo>
                  <a:lnTo>
                    <a:pt x="0" y="0"/>
                  </a:lnTo>
                  <a:lnTo>
                    <a:pt x="37" y="0"/>
                  </a:lnTo>
                  <a:close/>
                </a:path>
              </a:pathLst>
            </a:custGeom>
            <a:solidFill>
              <a:srgbClr val="000000"/>
            </a:solidFill>
            <a:ln w="9525">
              <a:noFill/>
              <a:round/>
              <a:headEnd/>
              <a:tailEnd/>
            </a:ln>
          </p:spPr>
          <p:txBody>
            <a:bodyPr/>
            <a:lstStyle/>
            <a:p>
              <a:endParaRPr lang="en-US"/>
            </a:p>
          </p:txBody>
        </p:sp>
        <p:sp>
          <p:nvSpPr>
            <p:cNvPr id="104600" name="Rectangle 701"/>
            <p:cNvSpPr>
              <a:spLocks noChangeArrowheads="1"/>
            </p:cNvSpPr>
            <p:nvPr/>
          </p:nvSpPr>
          <p:spPr bwMode="auto">
            <a:xfrm>
              <a:off x="2885" y="3342"/>
              <a:ext cx="407" cy="19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01" name="Rectangle 702"/>
            <p:cNvSpPr>
              <a:spLocks noChangeArrowheads="1"/>
            </p:cNvSpPr>
            <p:nvPr/>
          </p:nvSpPr>
          <p:spPr bwMode="auto">
            <a:xfrm>
              <a:off x="2989" y="3368"/>
              <a:ext cx="23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104602" name="Rectangle 703"/>
            <p:cNvSpPr>
              <a:spLocks noChangeArrowheads="1"/>
            </p:cNvSpPr>
            <p:nvPr/>
          </p:nvSpPr>
          <p:spPr bwMode="auto">
            <a:xfrm>
              <a:off x="2921" y="3430"/>
              <a:ext cx="38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104603" name="Line 704"/>
            <p:cNvSpPr>
              <a:spLocks noChangeShapeType="1"/>
            </p:cNvSpPr>
            <p:nvPr/>
          </p:nvSpPr>
          <p:spPr bwMode="auto">
            <a:xfrm flipH="1">
              <a:off x="2707" y="3435"/>
              <a:ext cx="167" cy="1"/>
            </a:xfrm>
            <a:prstGeom prst="line">
              <a:avLst/>
            </a:prstGeom>
            <a:noFill/>
            <a:ln w="0">
              <a:solidFill>
                <a:srgbClr val="000000"/>
              </a:solidFill>
              <a:round/>
              <a:headEnd/>
              <a:tailEnd/>
            </a:ln>
          </p:spPr>
          <p:txBody>
            <a:bodyPr/>
            <a:lstStyle/>
            <a:p>
              <a:endParaRPr lang="en-US"/>
            </a:p>
          </p:txBody>
        </p:sp>
        <p:sp>
          <p:nvSpPr>
            <p:cNvPr id="104604" name="Freeform 705"/>
            <p:cNvSpPr>
              <a:spLocks/>
            </p:cNvSpPr>
            <p:nvPr/>
          </p:nvSpPr>
          <p:spPr bwMode="auto">
            <a:xfrm>
              <a:off x="2833" y="3414"/>
              <a:ext cx="41" cy="42"/>
            </a:xfrm>
            <a:custGeom>
              <a:avLst/>
              <a:gdLst>
                <a:gd name="T0" fmla="*/ 41 w 41"/>
                <a:gd name="T1" fmla="*/ 21 h 42"/>
                <a:gd name="T2" fmla="*/ 0 w 41"/>
                <a:gd name="T3" fmla="*/ 42 h 42"/>
                <a:gd name="T4" fmla="*/ 0 w 41"/>
                <a:gd name="T5" fmla="*/ 0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42"/>
                  </a:lnTo>
                  <a:lnTo>
                    <a:pt x="0" y="0"/>
                  </a:lnTo>
                  <a:lnTo>
                    <a:pt x="41" y="21"/>
                  </a:lnTo>
                  <a:close/>
                </a:path>
              </a:pathLst>
            </a:custGeom>
            <a:solidFill>
              <a:srgbClr val="000000"/>
            </a:solidFill>
            <a:ln w="9525">
              <a:noFill/>
              <a:round/>
              <a:headEnd/>
              <a:tailEnd/>
            </a:ln>
          </p:spPr>
          <p:txBody>
            <a:bodyPr/>
            <a:lstStyle/>
            <a:p>
              <a:endParaRPr lang="en-US"/>
            </a:p>
          </p:txBody>
        </p:sp>
        <p:sp>
          <p:nvSpPr>
            <p:cNvPr id="104605" name="Freeform 706"/>
            <p:cNvSpPr>
              <a:spLocks/>
            </p:cNvSpPr>
            <p:nvPr/>
          </p:nvSpPr>
          <p:spPr bwMode="auto">
            <a:xfrm>
              <a:off x="2707" y="3414"/>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606" name="Line 707"/>
            <p:cNvSpPr>
              <a:spLocks noChangeShapeType="1"/>
            </p:cNvSpPr>
            <p:nvPr/>
          </p:nvSpPr>
          <p:spPr bwMode="auto">
            <a:xfrm flipH="1">
              <a:off x="2707" y="3211"/>
              <a:ext cx="173" cy="1"/>
            </a:xfrm>
            <a:prstGeom prst="line">
              <a:avLst/>
            </a:prstGeom>
            <a:noFill/>
            <a:ln w="0">
              <a:solidFill>
                <a:srgbClr val="000000"/>
              </a:solidFill>
              <a:round/>
              <a:headEnd/>
              <a:tailEnd/>
            </a:ln>
          </p:spPr>
          <p:txBody>
            <a:bodyPr/>
            <a:lstStyle/>
            <a:p>
              <a:endParaRPr lang="en-US"/>
            </a:p>
          </p:txBody>
        </p:sp>
        <p:sp>
          <p:nvSpPr>
            <p:cNvPr id="104607" name="Freeform 708"/>
            <p:cNvSpPr>
              <a:spLocks/>
            </p:cNvSpPr>
            <p:nvPr/>
          </p:nvSpPr>
          <p:spPr bwMode="auto">
            <a:xfrm>
              <a:off x="2833" y="3190"/>
              <a:ext cx="47" cy="42"/>
            </a:xfrm>
            <a:custGeom>
              <a:avLst/>
              <a:gdLst>
                <a:gd name="T0" fmla="*/ 47 w 47"/>
                <a:gd name="T1" fmla="*/ 21 h 42"/>
                <a:gd name="T2" fmla="*/ 0 w 47"/>
                <a:gd name="T3" fmla="*/ 42 h 42"/>
                <a:gd name="T4" fmla="*/ 0 w 47"/>
                <a:gd name="T5" fmla="*/ 0 h 42"/>
                <a:gd name="T6" fmla="*/ 47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47" y="21"/>
                  </a:moveTo>
                  <a:lnTo>
                    <a:pt x="0" y="42"/>
                  </a:lnTo>
                  <a:lnTo>
                    <a:pt x="0" y="0"/>
                  </a:lnTo>
                  <a:lnTo>
                    <a:pt x="47" y="21"/>
                  </a:lnTo>
                  <a:close/>
                </a:path>
              </a:pathLst>
            </a:custGeom>
            <a:solidFill>
              <a:srgbClr val="000000"/>
            </a:solidFill>
            <a:ln w="9525">
              <a:noFill/>
              <a:round/>
              <a:headEnd/>
              <a:tailEnd/>
            </a:ln>
          </p:spPr>
          <p:txBody>
            <a:bodyPr/>
            <a:lstStyle/>
            <a:p>
              <a:endParaRPr lang="en-US"/>
            </a:p>
          </p:txBody>
        </p:sp>
        <p:sp>
          <p:nvSpPr>
            <p:cNvPr id="104608" name="Freeform 709"/>
            <p:cNvSpPr>
              <a:spLocks/>
            </p:cNvSpPr>
            <p:nvPr/>
          </p:nvSpPr>
          <p:spPr bwMode="auto">
            <a:xfrm>
              <a:off x="2707" y="3190"/>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609" name="Line 710"/>
            <p:cNvSpPr>
              <a:spLocks noChangeShapeType="1"/>
            </p:cNvSpPr>
            <p:nvPr/>
          </p:nvSpPr>
          <p:spPr bwMode="auto">
            <a:xfrm>
              <a:off x="2619" y="2883"/>
              <a:ext cx="1" cy="229"/>
            </a:xfrm>
            <a:prstGeom prst="line">
              <a:avLst/>
            </a:prstGeom>
            <a:noFill/>
            <a:ln w="0">
              <a:solidFill>
                <a:srgbClr val="000000"/>
              </a:solidFill>
              <a:round/>
              <a:headEnd/>
              <a:tailEnd/>
            </a:ln>
          </p:spPr>
          <p:txBody>
            <a:bodyPr/>
            <a:lstStyle/>
            <a:p>
              <a:endParaRPr lang="en-US"/>
            </a:p>
          </p:txBody>
        </p:sp>
        <p:sp>
          <p:nvSpPr>
            <p:cNvPr id="104610" name="Freeform 711"/>
            <p:cNvSpPr>
              <a:spLocks/>
            </p:cNvSpPr>
            <p:nvPr/>
          </p:nvSpPr>
          <p:spPr bwMode="auto">
            <a:xfrm>
              <a:off x="2598" y="2883"/>
              <a:ext cx="42" cy="47"/>
            </a:xfrm>
            <a:custGeom>
              <a:avLst/>
              <a:gdLst>
                <a:gd name="T0" fmla="*/ 21 w 42"/>
                <a:gd name="T1" fmla="*/ 0 h 47"/>
                <a:gd name="T2" fmla="*/ 42 w 42"/>
                <a:gd name="T3" fmla="*/ 47 h 47"/>
                <a:gd name="T4" fmla="*/ 0 w 42"/>
                <a:gd name="T5" fmla="*/ 47 h 47"/>
                <a:gd name="T6" fmla="*/ 21 w 42"/>
                <a:gd name="T7" fmla="*/ 0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21" y="0"/>
                  </a:moveTo>
                  <a:lnTo>
                    <a:pt x="42" y="47"/>
                  </a:lnTo>
                  <a:lnTo>
                    <a:pt x="0" y="47"/>
                  </a:lnTo>
                  <a:lnTo>
                    <a:pt x="21" y="0"/>
                  </a:lnTo>
                  <a:close/>
                </a:path>
              </a:pathLst>
            </a:custGeom>
            <a:solidFill>
              <a:srgbClr val="000000"/>
            </a:solidFill>
            <a:ln w="9525">
              <a:noFill/>
              <a:round/>
              <a:headEnd/>
              <a:tailEnd/>
            </a:ln>
          </p:spPr>
          <p:txBody>
            <a:bodyPr/>
            <a:lstStyle/>
            <a:p>
              <a:endParaRPr lang="en-US"/>
            </a:p>
          </p:txBody>
        </p:sp>
        <p:sp>
          <p:nvSpPr>
            <p:cNvPr id="104611" name="Freeform 712"/>
            <p:cNvSpPr>
              <a:spLocks/>
            </p:cNvSpPr>
            <p:nvPr/>
          </p:nvSpPr>
          <p:spPr bwMode="auto">
            <a:xfrm>
              <a:off x="2598" y="3071"/>
              <a:ext cx="42" cy="41"/>
            </a:xfrm>
            <a:custGeom>
              <a:avLst/>
              <a:gdLst>
                <a:gd name="T0" fmla="*/ 21 w 42"/>
                <a:gd name="T1" fmla="*/ 41 h 41"/>
                <a:gd name="T2" fmla="*/ 42 w 42"/>
                <a:gd name="T3" fmla="*/ 0 h 41"/>
                <a:gd name="T4" fmla="*/ 0 w 42"/>
                <a:gd name="T5" fmla="*/ 0 h 41"/>
                <a:gd name="T6" fmla="*/ 21 w 42"/>
                <a:gd name="T7" fmla="*/ 4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21" y="41"/>
                  </a:moveTo>
                  <a:lnTo>
                    <a:pt x="42" y="0"/>
                  </a:lnTo>
                  <a:lnTo>
                    <a:pt x="0" y="0"/>
                  </a:lnTo>
                  <a:lnTo>
                    <a:pt x="21" y="41"/>
                  </a:lnTo>
                  <a:close/>
                </a:path>
              </a:pathLst>
            </a:custGeom>
            <a:solidFill>
              <a:srgbClr val="000000"/>
            </a:solidFill>
            <a:ln w="9525">
              <a:noFill/>
              <a:round/>
              <a:headEnd/>
              <a:tailEnd/>
            </a:ln>
          </p:spPr>
          <p:txBody>
            <a:bodyPr/>
            <a:lstStyle/>
            <a:p>
              <a:endParaRPr lang="en-US"/>
            </a:p>
          </p:txBody>
        </p:sp>
        <p:sp>
          <p:nvSpPr>
            <p:cNvPr id="104612" name="Line 713"/>
            <p:cNvSpPr>
              <a:spLocks noChangeShapeType="1"/>
            </p:cNvSpPr>
            <p:nvPr/>
          </p:nvSpPr>
          <p:spPr bwMode="auto">
            <a:xfrm flipV="1">
              <a:off x="2274" y="3769"/>
              <a:ext cx="1" cy="234"/>
            </a:xfrm>
            <a:prstGeom prst="line">
              <a:avLst/>
            </a:prstGeom>
            <a:noFill/>
            <a:ln w="0">
              <a:solidFill>
                <a:srgbClr val="000000"/>
              </a:solidFill>
              <a:round/>
              <a:headEnd/>
              <a:tailEnd/>
            </a:ln>
          </p:spPr>
          <p:txBody>
            <a:bodyPr/>
            <a:lstStyle/>
            <a:p>
              <a:endParaRPr lang="en-US"/>
            </a:p>
          </p:txBody>
        </p:sp>
        <p:sp>
          <p:nvSpPr>
            <p:cNvPr id="104613" name="Freeform 714"/>
            <p:cNvSpPr>
              <a:spLocks/>
            </p:cNvSpPr>
            <p:nvPr/>
          </p:nvSpPr>
          <p:spPr bwMode="auto">
            <a:xfrm>
              <a:off x="2254" y="3961"/>
              <a:ext cx="41" cy="42"/>
            </a:xfrm>
            <a:custGeom>
              <a:avLst/>
              <a:gdLst>
                <a:gd name="T0" fmla="*/ 20 w 41"/>
                <a:gd name="T1" fmla="*/ 42 h 42"/>
                <a:gd name="T2" fmla="*/ 0 w 41"/>
                <a:gd name="T3" fmla="*/ 0 h 42"/>
                <a:gd name="T4" fmla="*/ 41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0" y="0"/>
                  </a:lnTo>
                  <a:lnTo>
                    <a:pt x="41" y="0"/>
                  </a:lnTo>
                  <a:lnTo>
                    <a:pt x="20" y="42"/>
                  </a:lnTo>
                  <a:close/>
                </a:path>
              </a:pathLst>
            </a:custGeom>
            <a:solidFill>
              <a:srgbClr val="000000"/>
            </a:solidFill>
            <a:ln w="9525">
              <a:noFill/>
              <a:round/>
              <a:headEnd/>
              <a:tailEnd/>
            </a:ln>
          </p:spPr>
          <p:txBody>
            <a:bodyPr/>
            <a:lstStyle/>
            <a:p>
              <a:endParaRPr lang="en-US"/>
            </a:p>
          </p:txBody>
        </p:sp>
        <p:sp>
          <p:nvSpPr>
            <p:cNvPr id="104614" name="Freeform 715"/>
            <p:cNvSpPr>
              <a:spLocks/>
            </p:cNvSpPr>
            <p:nvPr/>
          </p:nvSpPr>
          <p:spPr bwMode="auto">
            <a:xfrm>
              <a:off x="2254" y="3769"/>
              <a:ext cx="41" cy="46"/>
            </a:xfrm>
            <a:custGeom>
              <a:avLst/>
              <a:gdLst>
                <a:gd name="T0" fmla="*/ 20 w 41"/>
                <a:gd name="T1" fmla="*/ 0 h 46"/>
                <a:gd name="T2" fmla="*/ 0 w 41"/>
                <a:gd name="T3" fmla="*/ 46 h 46"/>
                <a:gd name="T4" fmla="*/ 41 w 41"/>
                <a:gd name="T5" fmla="*/ 46 h 46"/>
                <a:gd name="T6" fmla="*/ 20 w 41"/>
                <a:gd name="T7" fmla="*/ 0 h 46"/>
                <a:gd name="T8" fmla="*/ 0 60000 65536"/>
                <a:gd name="T9" fmla="*/ 0 60000 65536"/>
                <a:gd name="T10" fmla="*/ 0 60000 65536"/>
                <a:gd name="T11" fmla="*/ 0 60000 65536"/>
                <a:gd name="T12" fmla="*/ 0 w 41"/>
                <a:gd name="T13" fmla="*/ 0 h 46"/>
                <a:gd name="T14" fmla="*/ 41 w 41"/>
                <a:gd name="T15" fmla="*/ 46 h 46"/>
              </a:gdLst>
              <a:ahLst/>
              <a:cxnLst>
                <a:cxn ang="T8">
                  <a:pos x="T0" y="T1"/>
                </a:cxn>
                <a:cxn ang="T9">
                  <a:pos x="T2" y="T3"/>
                </a:cxn>
                <a:cxn ang="T10">
                  <a:pos x="T4" y="T5"/>
                </a:cxn>
                <a:cxn ang="T11">
                  <a:pos x="T6" y="T7"/>
                </a:cxn>
              </a:cxnLst>
              <a:rect l="T12" t="T13" r="T14" b="T15"/>
              <a:pathLst>
                <a:path w="41" h="46">
                  <a:moveTo>
                    <a:pt x="20" y="0"/>
                  </a:moveTo>
                  <a:lnTo>
                    <a:pt x="0" y="46"/>
                  </a:lnTo>
                  <a:lnTo>
                    <a:pt x="41" y="46"/>
                  </a:lnTo>
                  <a:lnTo>
                    <a:pt x="20" y="0"/>
                  </a:lnTo>
                  <a:close/>
                </a:path>
              </a:pathLst>
            </a:custGeom>
            <a:solidFill>
              <a:srgbClr val="000000"/>
            </a:solidFill>
            <a:ln w="9525">
              <a:noFill/>
              <a:round/>
              <a:headEnd/>
              <a:tailEnd/>
            </a:ln>
          </p:spPr>
          <p:txBody>
            <a:bodyPr/>
            <a:lstStyle/>
            <a:p>
              <a:endParaRPr lang="en-US"/>
            </a:p>
          </p:txBody>
        </p:sp>
        <p:sp>
          <p:nvSpPr>
            <p:cNvPr id="104615" name="Rectangle 716"/>
            <p:cNvSpPr>
              <a:spLocks noChangeArrowheads="1"/>
            </p:cNvSpPr>
            <p:nvPr/>
          </p:nvSpPr>
          <p:spPr bwMode="auto">
            <a:xfrm>
              <a:off x="2885" y="3112"/>
              <a:ext cx="407" cy="193"/>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16" name="Rectangle 717"/>
            <p:cNvSpPr>
              <a:spLocks noChangeArrowheads="1"/>
            </p:cNvSpPr>
            <p:nvPr/>
          </p:nvSpPr>
          <p:spPr bwMode="auto">
            <a:xfrm>
              <a:off x="2968" y="3139"/>
              <a:ext cx="282"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104617" name="Rectangle 718"/>
            <p:cNvSpPr>
              <a:spLocks noChangeArrowheads="1"/>
            </p:cNvSpPr>
            <p:nvPr/>
          </p:nvSpPr>
          <p:spPr bwMode="auto">
            <a:xfrm>
              <a:off x="2921" y="3201"/>
              <a:ext cx="38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3"/>
          <p:cNvSpPr>
            <a:spLocks noGrp="1"/>
          </p:cNvSpPr>
          <p:nvPr>
            <p:ph type="title" idx="4294967295"/>
          </p:nvPr>
        </p:nvSpPr>
        <p:spPr>
          <a:xfrm>
            <a:off x="0" y="76200"/>
            <a:ext cx="8229600" cy="762000"/>
          </a:xfrm>
        </p:spPr>
        <p:txBody>
          <a:bodyPr/>
          <a:lstStyle/>
          <a:p>
            <a:pPr eaLnBrk="1" hangingPunct="1"/>
            <a:r>
              <a:rPr lang="en-US" b="0" smtClean="0"/>
              <a:t>KeyStone Overview</a:t>
            </a:r>
          </a:p>
        </p:txBody>
      </p:sp>
      <p:sp>
        <p:nvSpPr>
          <p:cNvPr id="62469" name="Content Placeholder 4"/>
          <p:cNvSpPr>
            <a:spLocks noGrp="1"/>
          </p:cNvSpPr>
          <p:nvPr>
            <p:ph idx="4294967295"/>
          </p:nvPr>
        </p:nvSpPr>
        <p:spPr>
          <a:xfrm>
            <a:off x="0" y="990600"/>
            <a:ext cx="8229600" cy="5867400"/>
          </a:xfrm>
          <a:solidFill>
            <a:schemeClr val="bg1"/>
          </a:solidFill>
        </p:spPr>
        <p:txBody>
          <a:bodyPr/>
          <a:lstStyle/>
          <a:p>
            <a:pPr eaLnBrk="1" hangingPunct="1"/>
            <a:r>
              <a:rPr lang="en-US" smtClean="0"/>
              <a:t>KeyStone Architecture </a:t>
            </a:r>
          </a:p>
          <a:p>
            <a:pPr eaLnBrk="1" hangingPunct="1"/>
            <a:r>
              <a:rPr lang="en-US" b="1" smtClean="0"/>
              <a:t>CorePac &amp; Memory Subsystem</a:t>
            </a:r>
          </a:p>
          <a:p>
            <a:pPr eaLnBrk="1" hangingPunct="1"/>
            <a:r>
              <a:rPr lang="en-US" smtClean="0"/>
              <a:t>Interfaces and Peripherals </a:t>
            </a:r>
          </a:p>
          <a:p>
            <a:pPr eaLnBrk="1" hangingPunct="1"/>
            <a:r>
              <a:rPr lang="en-US" smtClean="0"/>
              <a:t>Coprocessors and Accelerators</a:t>
            </a:r>
          </a:p>
          <a:p>
            <a:pPr eaLnBrk="1" hangingPunct="1"/>
            <a:r>
              <a:rPr lang="en-US" smtClean="0"/>
              <a:t>Debug</a:t>
            </a:r>
          </a:p>
        </p:txBody>
      </p:sp>
      <p:sp>
        <p:nvSpPr>
          <p:cNvPr id="62467" name="Text Box 3"/>
          <p:cNvSpPr txBox="1">
            <a:spLocks noChangeArrowheads="1"/>
          </p:cNvSpPr>
          <p:nvPr/>
        </p:nvSpPr>
        <p:spPr bwMode="auto">
          <a:xfrm>
            <a:off x="38100" y="6448425"/>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100"/>
          <p:cNvSpPr>
            <a:spLocks noChangeArrowheads="1"/>
          </p:cNvSpPr>
          <p:nvPr/>
        </p:nvSpPr>
        <p:spPr bwMode="auto">
          <a:xfrm>
            <a:off x="4892675" y="4411663"/>
            <a:ext cx="266700" cy="114300"/>
          </a:xfrm>
          <a:prstGeom prst="rect">
            <a:avLst/>
          </a:prstGeom>
          <a:solidFill>
            <a:srgbClr val="FFCCFF"/>
          </a:solidFill>
          <a:ln w="9525" algn="ctr">
            <a:solidFill>
              <a:schemeClr val="tx1"/>
            </a:solidFill>
            <a:miter lim="800000"/>
            <a:headEnd/>
            <a:tailEnd/>
          </a:ln>
        </p:spPr>
        <p:txBody>
          <a:bodyPr wrap="none" anchor="ctr"/>
          <a:lstStyle/>
          <a:p>
            <a:pPr algn="ctr"/>
            <a:endParaRPr lang="en-US" sz="2000">
              <a:latin typeface="+mj-lt"/>
            </a:endParaRPr>
          </a:p>
        </p:txBody>
      </p:sp>
      <p:sp>
        <p:nvSpPr>
          <p:cNvPr id="63491" name="Rectangle 101"/>
          <p:cNvSpPr>
            <a:spLocks noChangeArrowheads="1"/>
          </p:cNvSpPr>
          <p:nvPr/>
        </p:nvSpPr>
        <p:spPr bwMode="auto">
          <a:xfrm>
            <a:off x="4892675" y="4275138"/>
            <a:ext cx="266700" cy="106362"/>
          </a:xfrm>
          <a:prstGeom prst="rect">
            <a:avLst/>
          </a:prstGeom>
          <a:solidFill>
            <a:srgbClr val="FFCCFF"/>
          </a:solidFill>
          <a:ln w="9525" algn="ctr">
            <a:solidFill>
              <a:schemeClr val="tx1"/>
            </a:solidFill>
            <a:miter lim="800000"/>
            <a:headEnd/>
            <a:tailEnd/>
          </a:ln>
        </p:spPr>
        <p:txBody>
          <a:bodyPr wrap="none" anchor="ctr"/>
          <a:lstStyle/>
          <a:p>
            <a:pPr algn="ctr"/>
            <a:endParaRPr lang="en-US" sz="2000">
              <a:latin typeface="+mj-lt"/>
            </a:endParaRPr>
          </a:p>
        </p:txBody>
      </p:sp>
      <p:sp>
        <p:nvSpPr>
          <p:cNvPr id="63492" name="Rectangle 102"/>
          <p:cNvSpPr>
            <a:spLocks noChangeArrowheads="1"/>
          </p:cNvSpPr>
          <p:nvPr/>
        </p:nvSpPr>
        <p:spPr bwMode="auto">
          <a:xfrm>
            <a:off x="4892675" y="4557713"/>
            <a:ext cx="266700" cy="106362"/>
          </a:xfrm>
          <a:prstGeom prst="rect">
            <a:avLst/>
          </a:prstGeom>
          <a:solidFill>
            <a:srgbClr val="FFCCFF"/>
          </a:solidFill>
          <a:ln w="9525" algn="ctr">
            <a:solidFill>
              <a:schemeClr val="tx1"/>
            </a:solidFill>
            <a:miter lim="800000"/>
            <a:headEnd/>
            <a:tailEnd/>
          </a:ln>
        </p:spPr>
        <p:txBody>
          <a:bodyPr wrap="none" anchor="ctr"/>
          <a:lstStyle/>
          <a:p>
            <a:pPr algn="ctr"/>
            <a:endParaRPr lang="en-US" sz="2000">
              <a:latin typeface="+mj-lt"/>
            </a:endParaRPr>
          </a:p>
        </p:txBody>
      </p:sp>
      <p:sp>
        <p:nvSpPr>
          <p:cNvPr id="63493" name="Rectangle 2"/>
          <p:cNvSpPr>
            <a:spLocks noGrp="1" noChangeArrowheads="1"/>
          </p:cNvSpPr>
          <p:nvPr>
            <p:ph type="title" idx="4294967295"/>
          </p:nvPr>
        </p:nvSpPr>
        <p:spPr>
          <a:xfrm>
            <a:off x="0" y="0"/>
            <a:ext cx="8458200" cy="1062038"/>
          </a:xfrm>
        </p:spPr>
        <p:txBody>
          <a:bodyPr/>
          <a:lstStyle/>
          <a:p>
            <a:pPr eaLnBrk="1" hangingPunct="1"/>
            <a:r>
              <a:rPr lang="en-US" b="0" dirty="0" err="1" smtClean="0"/>
              <a:t>KeyStone</a:t>
            </a:r>
            <a:r>
              <a:rPr lang="en-US" b="0" dirty="0" smtClean="0"/>
              <a:t> Memory Topology</a:t>
            </a:r>
          </a:p>
        </p:txBody>
      </p:sp>
      <p:sp>
        <p:nvSpPr>
          <p:cNvPr id="63494" name="Text Box 3"/>
          <p:cNvSpPr txBox="1">
            <a:spLocks noChangeArrowheads="1"/>
          </p:cNvSpPr>
          <p:nvPr/>
        </p:nvSpPr>
        <p:spPr bwMode="auto">
          <a:xfrm>
            <a:off x="6235700" y="1022350"/>
            <a:ext cx="2908300" cy="1446550"/>
          </a:xfrm>
          <a:prstGeom prst="rect">
            <a:avLst/>
          </a:prstGeom>
          <a:noFill/>
          <a:ln w="9525">
            <a:noFill/>
            <a:miter lim="800000"/>
            <a:headEnd/>
            <a:tailEnd/>
          </a:ln>
        </p:spPr>
        <p:txBody>
          <a:bodyPr>
            <a:spAutoFit/>
          </a:bodyPr>
          <a:lstStyle/>
          <a:p>
            <a:pPr algn="l">
              <a:buFont typeface="Arial" pitchFamily="34" charset="0"/>
              <a:buChar char="•"/>
            </a:pPr>
            <a:r>
              <a:rPr lang="en-US" dirty="0"/>
              <a:t> </a:t>
            </a:r>
            <a:r>
              <a:rPr lang="en-US" sz="1600" dirty="0"/>
              <a:t>L1D – 32KB Cache/SRAM</a:t>
            </a:r>
          </a:p>
          <a:p>
            <a:pPr algn="l">
              <a:buSzPct val="100000"/>
              <a:buFont typeface="Arial" pitchFamily="34" charset="0"/>
              <a:buChar char="•"/>
            </a:pPr>
            <a:r>
              <a:rPr lang="en-US" sz="1600" dirty="0"/>
              <a:t> L1P – 32KB Cache/SRAM</a:t>
            </a:r>
          </a:p>
          <a:p>
            <a:pPr algn="l">
              <a:buSzPct val="100000"/>
              <a:buFont typeface="Arial" pitchFamily="34" charset="0"/>
              <a:buChar char="•"/>
            </a:pPr>
            <a:r>
              <a:rPr lang="en-US" sz="1600" dirty="0"/>
              <a:t> L2 - Cache/SRAM – 0.5MB</a:t>
            </a:r>
          </a:p>
          <a:p>
            <a:pPr algn="l">
              <a:buSzPct val="100000"/>
              <a:buFont typeface="Arial" pitchFamily="34" charset="0"/>
              <a:buChar char="•"/>
            </a:pPr>
            <a:r>
              <a:rPr lang="en-US" sz="1600" dirty="0"/>
              <a:t> MSM – Shared SRAM 4MB</a:t>
            </a:r>
          </a:p>
          <a:p>
            <a:pPr algn="l">
              <a:buSzPct val="100000"/>
              <a:buFont typeface="Arial" pitchFamily="34" charset="0"/>
              <a:buChar char="•"/>
            </a:pPr>
            <a:r>
              <a:rPr lang="en-US" sz="1600" dirty="0"/>
              <a:t> DDR3 – Up to 8GB</a:t>
            </a:r>
          </a:p>
        </p:txBody>
      </p:sp>
      <p:sp>
        <p:nvSpPr>
          <p:cNvPr id="63495" name="Text Box 4"/>
          <p:cNvSpPr txBox="1">
            <a:spLocks noChangeArrowheads="1"/>
          </p:cNvSpPr>
          <p:nvPr/>
        </p:nvSpPr>
        <p:spPr bwMode="auto">
          <a:xfrm>
            <a:off x="6286500" y="5324475"/>
            <a:ext cx="2695575" cy="707886"/>
          </a:xfrm>
          <a:prstGeom prst="rect">
            <a:avLst/>
          </a:prstGeom>
          <a:noFill/>
          <a:ln w="9525">
            <a:noFill/>
            <a:miter lim="800000"/>
            <a:headEnd/>
            <a:tailEnd/>
          </a:ln>
        </p:spPr>
        <p:txBody>
          <a:bodyPr>
            <a:spAutoFit/>
          </a:bodyPr>
          <a:lstStyle/>
          <a:p>
            <a:pPr algn="l"/>
            <a:r>
              <a:rPr lang="en-US" sz="1000" dirty="0"/>
              <a:t>L1D &amp; L1P Cache Options – 0KB, 4KB, 8KB, 16K or 32KB</a:t>
            </a:r>
          </a:p>
          <a:p>
            <a:pPr algn="l"/>
            <a:r>
              <a:rPr lang="en-US" sz="1000" dirty="0"/>
              <a:t>L2 Cache Options – 0KB, 32KB, 64KB, 128KB, 256KB, 512KB</a:t>
            </a:r>
          </a:p>
        </p:txBody>
      </p:sp>
      <p:sp>
        <p:nvSpPr>
          <p:cNvPr id="20488" name="AutoShape 5"/>
          <p:cNvSpPr>
            <a:spLocks noChangeArrowheads="1"/>
          </p:cNvSpPr>
          <p:nvPr/>
        </p:nvSpPr>
        <p:spPr bwMode="auto">
          <a:xfrm>
            <a:off x="401638" y="1003300"/>
            <a:ext cx="5861050" cy="45593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bIns="182880" anchor="b"/>
          <a:lstStyle/>
          <a:p>
            <a:pPr>
              <a:defRPr/>
            </a:pPr>
            <a:endParaRPr lang="en-US" u="sng"/>
          </a:p>
        </p:txBody>
      </p:sp>
      <p:sp>
        <p:nvSpPr>
          <p:cNvPr id="63497" name="AutoShape 6"/>
          <p:cNvSpPr>
            <a:spLocks noChangeArrowheads="1"/>
          </p:cNvSpPr>
          <p:nvPr/>
        </p:nvSpPr>
        <p:spPr bwMode="auto">
          <a:xfrm>
            <a:off x="1009650" y="1292225"/>
            <a:ext cx="4602163" cy="414338"/>
          </a:xfrm>
          <a:prstGeom prst="flowChartAlternateProcess">
            <a:avLst/>
          </a:prstGeom>
          <a:solidFill>
            <a:srgbClr val="CCFFCC"/>
          </a:solidFill>
          <a:ln w="9525">
            <a:solidFill>
              <a:schemeClr val="tx1"/>
            </a:solidFill>
            <a:miter lim="800000"/>
            <a:headEnd/>
            <a:tailEnd/>
          </a:ln>
        </p:spPr>
        <p:txBody>
          <a:bodyPr wrap="none" anchor="ctr"/>
          <a:lstStyle/>
          <a:p>
            <a:pPr algn="ctr"/>
            <a:r>
              <a:rPr lang="en-US" dirty="0">
                <a:latin typeface="+mj-lt"/>
              </a:rPr>
              <a:t>DDR3 (1x64b)</a:t>
            </a:r>
          </a:p>
        </p:txBody>
      </p:sp>
      <p:sp>
        <p:nvSpPr>
          <p:cNvPr id="20490" name="AutoShape 7"/>
          <p:cNvSpPr>
            <a:spLocks noChangeArrowheads="1"/>
          </p:cNvSpPr>
          <p:nvPr/>
        </p:nvSpPr>
        <p:spPr bwMode="auto">
          <a:xfrm>
            <a:off x="665163" y="2074863"/>
            <a:ext cx="5295900" cy="414337"/>
          </a:xfrm>
          <a:prstGeom prst="flowChartAlternateProcess">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latin typeface="+mj-lt"/>
              </a:rPr>
              <a:t>MSMC</a:t>
            </a:r>
          </a:p>
        </p:txBody>
      </p:sp>
      <p:sp>
        <p:nvSpPr>
          <p:cNvPr id="20491" name="AutoShape 8"/>
          <p:cNvSpPr>
            <a:spLocks noChangeArrowheads="1"/>
          </p:cNvSpPr>
          <p:nvPr/>
        </p:nvSpPr>
        <p:spPr bwMode="auto">
          <a:xfrm>
            <a:off x="4879975" y="2754313"/>
            <a:ext cx="423863" cy="257333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defRPr/>
            </a:pPr>
            <a:endParaRPr lang="en-US">
              <a:latin typeface="+mj-lt"/>
            </a:endParaRPr>
          </a:p>
        </p:txBody>
      </p:sp>
      <p:sp>
        <p:nvSpPr>
          <p:cNvPr id="63500" name="AutoShape 9"/>
          <p:cNvSpPr>
            <a:spLocks noChangeArrowheads="1"/>
          </p:cNvSpPr>
          <p:nvPr/>
        </p:nvSpPr>
        <p:spPr bwMode="auto">
          <a:xfrm>
            <a:off x="546100" y="2784475"/>
            <a:ext cx="981075" cy="1439863"/>
          </a:xfrm>
          <a:prstGeom prst="roundRect">
            <a:avLst>
              <a:gd name="adj" fmla="val 16667"/>
            </a:avLst>
          </a:prstGeom>
          <a:solidFill>
            <a:srgbClr val="FFFF99"/>
          </a:solidFill>
          <a:ln w="9525">
            <a:solidFill>
              <a:schemeClr val="tx1"/>
            </a:solidFill>
            <a:round/>
            <a:headEnd/>
            <a:tailEnd/>
          </a:ln>
        </p:spPr>
        <p:txBody>
          <a:bodyPr wrap="none" anchor="ctr"/>
          <a:lstStyle/>
          <a:p>
            <a:endParaRPr lang="en-US">
              <a:latin typeface="+mj-lt"/>
            </a:endParaRPr>
          </a:p>
        </p:txBody>
      </p:sp>
      <p:sp>
        <p:nvSpPr>
          <p:cNvPr id="63501" name="AutoShape 10"/>
          <p:cNvSpPr>
            <a:spLocks noChangeArrowheads="1"/>
          </p:cNvSpPr>
          <p:nvPr/>
        </p:nvSpPr>
        <p:spPr bwMode="auto">
          <a:xfrm>
            <a:off x="588963" y="2924175"/>
            <a:ext cx="422275" cy="344488"/>
          </a:xfrm>
          <a:prstGeom prst="flowChartAlternateProcess">
            <a:avLst/>
          </a:prstGeom>
          <a:solidFill>
            <a:srgbClr val="CCFFCC"/>
          </a:solidFill>
          <a:ln w="9525">
            <a:solidFill>
              <a:schemeClr val="tx1"/>
            </a:solidFill>
            <a:miter lim="800000"/>
            <a:headEnd/>
            <a:tailEnd/>
          </a:ln>
        </p:spPr>
        <p:txBody>
          <a:bodyPr wrap="none" anchor="ctr"/>
          <a:lstStyle/>
          <a:p>
            <a:endParaRPr lang="en-US">
              <a:latin typeface="+mj-lt"/>
            </a:endParaRPr>
          </a:p>
        </p:txBody>
      </p:sp>
      <p:sp>
        <p:nvSpPr>
          <p:cNvPr id="63502" name="AutoShape 11"/>
          <p:cNvSpPr>
            <a:spLocks noChangeArrowheads="1"/>
          </p:cNvSpPr>
          <p:nvPr/>
        </p:nvSpPr>
        <p:spPr bwMode="auto">
          <a:xfrm>
            <a:off x="1060450" y="2928938"/>
            <a:ext cx="422275" cy="339725"/>
          </a:xfrm>
          <a:prstGeom prst="flowChartAlternateProcess">
            <a:avLst/>
          </a:prstGeom>
          <a:solidFill>
            <a:srgbClr val="CCFFCC"/>
          </a:solidFill>
          <a:ln w="9525">
            <a:solidFill>
              <a:schemeClr val="tx1"/>
            </a:solidFill>
            <a:miter lim="800000"/>
            <a:headEnd/>
            <a:tailEnd/>
          </a:ln>
        </p:spPr>
        <p:txBody>
          <a:bodyPr wrap="none" anchor="ctr"/>
          <a:lstStyle/>
          <a:p>
            <a:endParaRPr lang="en-US">
              <a:latin typeface="+mj-lt"/>
            </a:endParaRPr>
          </a:p>
        </p:txBody>
      </p:sp>
      <p:sp>
        <p:nvSpPr>
          <p:cNvPr id="63503" name="AutoShape 12"/>
          <p:cNvSpPr>
            <a:spLocks noChangeArrowheads="1"/>
          </p:cNvSpPr>
          <p:nvPr/>
        </p:nvSpPr>
        <p:spPr bwMode="auto">
          <a:xfrm>
            <a:off x="1065213" y="3386138"/>
            <a:ext cx="422275" cy="692150"/>
          </a:xfrm>
          <a:prstGeom prst="flowChartAlternateProcess">
            <a:avLst/>
          </a:prstGeom>
          <a:solidFill>
            <a:srgbClr val="CCFFCC"/>
          </a:solidFill>
          <a:ln w="9525">
            <a:solidFill>
              <a:schemeClr val="tx1"/>
            </a:solidFill>
            <a:miter lim="800000"/>
            <a:headEnd/>
            <a:tailEnd/>
          </a:ln>
        </p:spPr>
        <p:txBody>
          <a:bodyPr wrap="none" anchor="ctr"/>
          <a:lstStyle/>
          <a:p>
            <a:endParaRPr lang="en-US">
              <a:latin typeface="+mj-lt"/>
            </a:endParaRPr>
          </a:p>
        </p:txBody>
      </p:sp>
      <p:sp>
        <p:nvSpPr>
          <p:cNvPr id="63504" name="AutoShape 13"/>
          <p:cNvSpPr>
            <a:spLocks noChangeArrowheads="1"/>
          </p:cNvSpPr>
          <p:nvPr/>
        </p:nvSpPr>
        <p:spPr bwMode="auto">
          <a:xfrm>
            <a:off x="3636963" y="2765425"/>
            <a:ext cx="981075" cy="1439863"/>
          </a:xfrm>
          <a:prstGeom prst="roundRect">
            <a:avLst>
              <a:gd name="adj" fmla="val 16667"/>
            </a:avLst>
          </a:prstGeom>
          <a:solidFill>
            <a:srgbClr val="FFFF99"/>
          </a:solidFill>
          <a:ln w="9525">
            <a:solidFill>
              <a:schemeClr val="tx1"/>
            </a:solidFill>
            <a:round/>
            <a:headEnd/>
            <a:tailEnd/>
          </a:ln>
        </p:spPr>
        <p:txBody>
          <a:bodyPr wrap="none" anchor="ctr"/>
          <a:lstStyle/>
          <a:p>
            <a:endParaRPr lang="en-US">
              <a:latin typeface="+mj-lt"/>
            </a:endParaRPr>
          </a:p>
        </p:txBody>
      </p:sp>
      <p:sp>
        <p:nvSpPr>
          <p:cNvPr id="63505" name="AutoShape 14"/>
          <p:cNvSpPr>
            <a:spLocks noChangeArrowheads="1"/>
          </p:cNvSpPr>
          <p:nvPr/>
        </p:nvSpPr>
        <p:spPr bwMode="auto">
          <a:xfrm>
            <a:off x="3679825" y="2905125"/>
            <a:ext cx="422275" cy="344488"/>
          </a:xfrm>
          <a:prstGeom prst="flowChartAlternateProcess">
            <a:avLst/>
          </a:prstGeom>
          <a:solidFill>
            <a:srgbClr val="CCFFCC"/>
          </a:solidFill>
          <a:ln w="9525">
            <a:solidFill>
              <a:schemeClr val="tx1"/>
            </a:solidFill>
            <a:miter lim="800000"/>
            <a:headEnd/>
            <a:tailEnd/>
          </a:ln>
        </p:spPr>
        <p:txBody>
          <a:bodyPr wrap="none" anchor="ctr"/>
          <a:lstStyle/>
          <a:p>
            <a:endParaRPr lang="en-US">
              <a:latin typeface="+mj-lt"/>
            </a:endParaRPr>
          </a:p>
        </p:txBody>
      </p:sp>
      <p:sp>
        <p:nvSpPr>
          <p:cNvPr id="63506" name="AutoShape 15"/>
          <p:cNvSpPr>
            <a:spLocks noChangeArrowheads="1"/>
          </p:cNvSpPr>
          <p:nvPr/>
        </p:nvSpPr>
        <p:spPr bwMode="auto">
          <a:xfrm>
            <a:off x="4151313" y="2909888"/>
            <a:ext cx="422275" cy="339725"/>
          </a:xfrm>
          <a:prstGeom prst="flowChartAlternateProcess">
            <a:avLst/>
          </a:prstGeom>
          <a:solidFill>
            <a:srgbClr val="CCFFCC"/>
          </a:solidFill>
          <a:ln w="9525">
            <a:solidFill>
              <a:schemeClr val="tx1"/>
            </a:solidFill>
            <a:miter lim="800000"/>
            <a:headEnd/>
            <a:tailEnd/>
          </a:ln>
        </p:spPr>
        <p:txBody>
          <a:bodyPr wrap="none" anchor="ctr"/>
          <a:lstStyle/>
          <a:p>
            <a:endParaRPr lang="en-US">
              <a:latin typeface="+mj-lt"/>
            </a:endParaRPr>
          </a:p>
        </p:txBody>
      </p:sp>
      <p:sp>
        <p:nvSpPr>
          <p:cNvPr id="63507" name="AutoShape 16"/>
          <p:cNvSpPr>
            <a:spLocks noChangeArrowheads="1"/>
          </p:cNvSpPr>
          <p:nvPr/>
        </p:nvSpPr>
        <p:spPr bwMode="auto">
          <a:xfrm>
            <a:off x="4156075" y="3367088"/>
            <a:ext cx="422275" cy="692150"/>
          </a:xfrm>
          <a:prstGeom prst="flowChartAlternateProcess">
            <a:avLst/>
          </a:prstGeom>
          <a:solidFill>
            <a:srgbClr val="CCFFCC"/>
          </a:solidFill>
          <a:ln w="9525">
            <a:solidFill>
              <a:schemeClr val="tx1"/>
            </a:solidFill>
            <a:miter lim="800000"/>
            <a:headEnd/>
            <a:tailEnd/>
          </a:ln>
        </p:spPr>
        <p:txBody>
          <a:bodyPr wrap="none" anchor="ctr"/>
          <a:lstStyle/>
          <a:p>
            <a:endParaRPr lang="en-US">
              <a:latin typeface="+mj-lt"/>
            </a:endParaRPr>
          </a:p>
        </p:txBody>
      </p:sp>
      <p:cxnSp>
        <p:nvCxnSpPr>
          <p:cNvPr id="63508" name="AutoShape 21"/>
          <p:cNvCxnSpPr>
            <a:cxnSpLocks noChangeShapeType="1"/>
          </p:cNvCxnSpPr>
          <p:nvPr/>
        </p:nvCxnSpPr>
        <p:spPr bwMode="auto">
          <a:xfrm flipV="1">
            <a:off x="1036638" y="2501900"/>
            <a:ext cx="0" cy="276225"/>
          </a:xfrm>
          <a:prstGeom prst="straightConnector1">
            <a:avLst/>
          </a:prstGeom>
          <a:noFill/>
          <a:ln w="9525">
            <a:solidFill>
              <a:schemeClr val="tx1"/>
            </a:solidFill>
            <a:round/>
            <a:headEnd type="triangle" w="med" len="med"/>
            <a:tailEnd type="triangle" w="med" len="med"/>
          </a:ln>
        </p:spPr>
      </p:cxnSp>
      <p:cxnSp>
        <p:nvCxnSpPr>
          <p:cNvPr id="63509" name="AutoShape 22"/>
          <p:cNvCxnSpPr>
            <a:cxnSpLocks noChangeShapeType="1"/>
          </p:cNvCxnSpPr>
          <p:nvPr/>
        </p:nvCxnSpPr>
        <p:spPr bwMode="auto">
          <a:xfrm flipV="1">
            <a:off x="4135438" y="2481263"/>
            <a:ext cx="0" cy="276225"/>
          </a:xfrm>
          <a:prstGeom prst="straightConnector1">
            <a:avLst/>
          </a:prstGeom>
          <a:noFill/>
          <a:ln w="9525">
            <a:solidFill>
              <a:schemeClr val="tx1"/>
            </a:solidFill>
            <a:round/>
            <a:headEnd type="triangle" w="med" len="med"/>
            <a:tailEnd type="triangle" w="med" len="med"/>
          </a:ln>
        </p:spPr>
      </p:cxnSp>
      <p:cxnSp>
        <p:nvCxnSpPr>
          <p:cNvPr id="63510" name="AutoShape 23"/>
          <p:cNvCxnSpPr>
            <a:cxnSpLocks noChangeShapeType="1"/>
          </p:cNvCxnSpPr>
          <p:nvPr/>
        </p:nvCxnSpPr>
        <p:spPr bwMode="auto">
          <a:xfrm flipV="1">
            <a:off x="5089525" y="2498725"/>
            <a:ext cx="1588" cy="249238"/>
          </a:xfrm>
          <a:prstGeom prst="straightConnector1">
            <a:avLst/>
          </a:prstGeom>
          <a:noFill/>
          <a:ln w="9525">
            <a:solidFill>
              <a:schemeClr val="tx1"/>
            </a:solidFill>
            <a:round/>
            <a:headEnd type="triangle" w="med" len="med"/>
            <a:tailEnd type="triangle" w="med" len="med"/>
          </a:ln>
        </p:spPr>
      </p:cxnSp>
      <p:cxnSp>
        <p:nvCxnSpPr>
          <p:cNvPr id="63511" name="AutoShape 24"/>
          <p:cNvCxnSpPr>
            <a:cxnSpLocks noChangeShapeType="1"/>
          </p:cNvCxnSpPr>
          <p:nvPr/>
        </p:nvCxnSpPr>
        <p:spPr bwMode="auto">
          <a:xfrm>
            <a:off x="4587875" y="3478213"/>
            <a:ext cx="276225" cy="1587"/>
          </a:xfrm>
          <a:prstGeom prst="straightConnector1">
            <a:avLst/>
          </a:prstGeom>
          <a:noFill/>
          <a:ln w="9525">
            <a:solidFill>
              <a:schemeClr val="tx1"/>
            </a:solidFill>
            <a:round/>
            <a:headEnd type="triangle" w="med" len="med"/>
            <a:tailEnd type="triangle" w="med" len="med"/>
          </a:ln>
        </p:spPr>
      </p:cxnSp>
      <p:sp>
        <p:nvSpPr>
          <p:cNvPr id="63512" name="AutoShape 26"/>
          <p:cNvSpPr>
            <a:spLocks noChangeArrowheads="1"/>
          </p:cNvSpPr>
          <p:nvPr/>
        </p:nvSpPr>
        <p:spPr bwMode="auto">
          <a:xfrm>
            <a:off x="5646738" y="2762250"/>
            <a:ext cx="476250" cy="3810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a:latin typeface="+mj-lt"/>
              </a:rPr>
              <a:t>IP1</a:t>
            </a:r>
          </a:p>
        </p:txBody>
      </p:sp>
      <p:sp>
        <p:nvSpPr>
          <p:cNvPr id="63513" name="AutoShape 27"/>
          <p:cNvSpPr>
            <a:spLocks noChangeArrowheads="1"/>
          </p:cNvSpPr>
          <p:nvPr/>
        </p:nvSpPr>
        <p:spPr bwMode="auto">
          <a:xfrm>
            <a:off x="5646738" y="3295650"/>
            <a:ext cx="476250" cy="3810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a:latin typeface="+mj-lt"/>
              </a:rPr>
              <a:t>IP2</a:t>
            </a:r>
          </a:p>
        </p:txBody>
      </p:sp>
      <p:sp>
        <p:nvSpPr>
          <p:cNvPr id="63514" name="AutoShape 28"/>
          <p:cNvSpPr>
            <a:spLocks noChangeArrowheads="1"/>
          </p:cNvSpPr>
          <p:nvPr/>
        </p:nvSpPr>
        <p:spPr bwMode="auto">
          <a:xfrm>
            <a:off x="5665788" y="4791075"/>
            <a:ext cx="476250" cy="3810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a:latin typeface="+mj-lt"/>
              </a:rPr>
              <a:t>IPn</a:t>
            </a:r>
          </a:p>
        </p:txBody>
      </p:sp>
      <p:sp>
        <p:nvSpPr>
          <p:cNvPr id="63515" name="Text Box 30"/>
          <p:cNvSpPr txBox="1">
            <a:spLocks noChangeArrowheads="1"/>
          </p:cNvSpPr>
          <p:nvPr/>
        </p:nvSpPr>
        <p:spPr bwMode="auto">
          <a:xfrm>
            <a:off x="582590" y="2944813"/>
            <a:ext cx="461985" cy="307777"/>
          </a:xfrm>
          <a:prstGeom prst="rect">
            <a:avLst/>
          </a:prstGeom>
          <a:noFill/>
          <a:ln w="9525">
            <a:noFill/>
            <a:miter lim="800000"/>
            <a:headEnd/>
            <a:tailEnd/>
          </a:ln>
        </p:spPr>
        <p:txBody>
          <a:bodyPr wrap="none">
            <a:spAutoFit/>
          </a:bodyPr>
          <a:lstStyle/>
          <a:p>
            <a:r>
              <a:rPr lang="en-US" sz="1400">
                <a:latin typeface="+mj-lt"/>
              </a:rPr>
              <a:t>L1D</a:t>
            </a:r>
          </a:p>
        </p:txBody>
      </p:sp>
      <p:sp>
        <p:nvSpPr>
          <p:cNvPr id="63516" name="Text Box 31"/>
          <p:cNvSpPr txBox="1">
            <a:spLocks noChangeArrowheads="1"/>
          </p:cNvSpPr>
          <p:nvPr/>
        </p:nvSpPr>
        <p:spPr bwMode="auto">
          <a:xfrm>
            <a:off x="3668690" y="2930525"/>
            <a:ext cx="461985" cy="307777"/>
          </a:xfrm>
          <a:prstGeom prst="rect">
            <a:avLst/>
          </a:prstGeom>
          <a:noFill/>
          <a:ln w="9525">
            <a:noFill/>
            <a:miter lim="800000"/>
            <a:headEnd/>
            <a:tailEnd/>
          </a:ln>
        </p:spPr>
        <p:txBody>
          <a:bodyPr wrap="none">
            <a:spAutoFit/>
          </a:bodyPr>
          <a:lstStyle/>
          <a:p>
            <a:r>
              <a:rPr lang="en-US" sz="1400">
                <a:latin typeface="+mj-lt"/>
              </a:rPr>
              <a:t>L1D</a:t>
            </a:r>
          </a:p>
        </p:txBody>
      </p:sp>
      <p:sp>
        <p:nvSpPr>
          <p:cNvPr id="63517" name="Text Box 32"/>
          <p:cNvSpPr txBox="1">
            <a:spLocks noChangeArrowheads="1"/>
          </p:cNvSpPr>
          <p:nvPr/>
        </p:nvSpPr>
        <p:spPr bwMode="auto">
          <a:xfrm>
            <a:off x="1066948" y="2944813"/>
            <a:ext cx="444352" cy="307777"/>
          </a:xfrm>
          <a:prstGeom prst="rect">
            <a:avLst/>
          </a:prstGeom>
          <a:noFill/>
          <a:ln w="9525">
            <a:noFill/>
            <a:miter lim="800000"/>
            <a:headEnd/>
            <a:tailEnd/>
          </a:ln>
        </p:spPr>
        <p:txBody>
          <a:bodyPr wrap="none">
            <a:spAutoFit/>
          </a:bodyPr>
          <a:lstStyle/>
          <a:p>
            <a:r>
              <a:rPr lang="en-US" sz="1400">
                <a:latin typeface="+mj-lt"/>
              </a:rPr>
              <a:t>L1P</a:t>
            </a:r>
          </a:p>
        </p:txBody>
      </p:sp>
      <p:sp>
        <p:nvSpPr>
          <p:cNvPr id="63518" name="Text Box 33"/>
          <p:cNvSpPr txBox="1">
            <a:spLocks noChangeArrowheads="1"/>
          </p:cNvSpPr>
          <p:nvPr/>
        </p:nvSpPr>
        <p:spPr bwMode="auto">
          <a:xfrm>
            <a:off x="4162573" y="2930525"/>
            <a:ext cx="444352" cy="307777"/>
          </a:xfrm>
          <a:prstGeom prst="rect">
            <a:avLst/>
          </a:prstGeom>
          <a:noFill/>
          <a:ln w="9525">
            <a:noFill/>
            <a:miter lim="800000"/>
            <a:headEnd/>
            <a:tailEnd/>
          </a:ln>
        </p:spPr>
        <p:txBody>
          <a:bodyPr wrap="none">
            <a:spAutoFit/>
          </a:bodyPr>
          <a:lstStyle/>
          <a:p>
            <a:r>
              <a:rPr lang="en-US" sz="1400">
                <a:latin typeface="+mj-lt"/>
              </a:rPr>
              <a:t>L1P</a:t>
            </a:r>
          </a:p>
        </p:txBody>
      </p:sp>
      <p:sp>
        <p:nvSpPr>
          <p:cNvPr id="63519" name="Text Box 34"/>
          <p:cNvSpPr txBox="1">
            <a:spLocks noChangeArrowheads="1"/>
          </p:cNvSpPr>
          <p:nvPr/>
        </p:nvSpPr>
        <p:spPr bwMode="auto">
          <a:xfrm>
            <a:off x="1107535" y="3602038"/>
            <a:ext cx="351378" cy="307777"/>
          </a:xfrm>
          <a:prstGeom prst="rect">
            <a:avLst/>
          </a:prstGeom>
          <a:noFill/>
          <a:ln w="9525">
            <a:noFill/>
            <a:miter lim="800000"/>
            <a:headEnd/>
            <a:tailEnd/>
          </a:ln>
        </p:spPr>
        <p:txBody>
          <a:bodyPr wrap="none">
            <a:spAutoFit/>
          </a:bodyPr>
          <a:lstStyle/>
          <a:p>
            <a:r>
              <a:rPr lang="en-US" sz="1400">
                <a:latin typeface="+mj-lt"/>
              </a:rPr>
              <a:t>L2</a:t>
            </a:r>
          </a:p>
        </p:txBody>
      </p:sp>
      <p:sp>
        <p:nvSpPr>
          <p:cNvPr id="63520" name="Text Box 35"/>
          <p:cNvSpPr txBox="1">
            <a:spLocks noChangeArrowheads="1"/>
          </p:cNvSpPr>
          <p:nvPr/>
        </p:nvSpPr>
        <p:spPr bwMode="auto">
          <a:xfrm>
            <a:off x="4193635" y="3568700"/>
            <a:ext cx="351378" cy="307777"/>
          </a:xfrm>
          <a:prstGeom prst="rect">
            <a:avLst/>
          </a:prstGeom>
          <a:noFill/>
          <a:ln w="9525">
            <a:noFill/>
            <a:miter lim="800000"/>
            <a:headEnd/>
            <a:tailEnd/>
          </a:ln>
        </p:spPr>
        <p:txBody>
          <a:bodyPr wrap="none">
            <a:spAutoFit/>
          </a:bodyPr>
          <a:lstStyle/>
          <a:p>
            <a:r>
              <a:rPr lang="en-US" sz="1400">
                <a:latin typeface="+mj-lt"/>
              </a:rPr>
              <a:t>L2</a:t>
            </a:r>
          </a:p>
        </p:txBody>
      </p:sp>
      <p:sp>
        <p:nvSpPr>
          <p:cNvPr id="63521" name="Text Box 36"/>
          <p:cNvSpPr txBox="1">
            <a:spLocks noChangeArrowheads="1"/>
          </p:cNvSpPr>
          <p:nvPr/>
        </p:nvSpPr>
        <p:spPr bwMode="auto">
          <a:xfrm rot="-5400000">
            <a:off x="4702990" y="3680719"/>
            <a:ext cx="757194" cy="307777"/>
          </a:xfrm>
          <a:prstGeom prst="rect">
            <a:avLst/>
          </a:prstGeom>
          <a:noFill/>
          <a:ln w="9525">
            <a:noFill/>
            <a:miter lim="800000"/>
            <a:headEnd/>
            <a:tailEnd/>
          </a:ln>
        </p:spPr>
        <p:txBody>
          <a:bodyPr wrap="none">
            <a:spAutoFit/>
          </a:bodyPr>
          <a:lstStyle/>
          <a:p>
            <a:r>
              <a:rPr lang="en-US" sz="1400">
                <a:latin typeface="+mj-lt"/>
              </a:rPr>
              <a:t>TeraNet</a:t>
            </a:r>
          </a:p>
        </p:txBody>
      </p:sp>
      <p:sp>
        <p:nvSpPr>
          <p:cNvPr id="63522" name="Text Box 37"/>
          <p:cNvSpPr txBox="1">
            <a:spLocks noChangeArrowheads="1"/>
          </p:cNvSpPr>
          <p:nvPr/>
        </p:nvSpPr>
        <p:spPr bwMode="auto">
          <a:xfrm rot="-5400000">
            <a:off x="240507" y="3445997"/>
            <a:ext cx="1081087" cy="523220"/>
          </a:xfrm>
          <a:prstGeom prst="rect">
            <a:avLst/>
          </a:prstGeom>
          <a:noFill/>
          <a:ln w="9525">
            <a:noFill/>
            <a:miter lim="800000"/>
            <a:headEnd/>
            <a:tailEnd/>
          </a:ln>
        </p:spPr>
        <p:txBody>
          <a:bodyPr>
            <a:spAutoFit/>
          </a:bodyPr>
          <a:lstStyle/>
          <a:p>
            <a:pPr algn="l"/>
            <a:r>
              <a:rPr lang="en-US" sz="1400" dirty="0">
                <a:latin typeface="+mj-lt"/>
              </a:rPr>
              <a:t>New C66x </a:t>
            </a:r>
            <a:r>
              <a:rPr lang="en-US" sz="1400" dirty="0" err="1">
                <a:latin typeface="+mj-lt"/>
              </a:rPr>
              <a:t>CorePac</a:t>
            </a:r>
            <a:endParaRPr lang="en-US" sz="1400" dirty="0">
              <a:latin typeface="+mj-lt"/>
            </a:endParaRPr>
          </a:p>
        </p:txBody>
      </p:sp>
      <p:sp>
        <p:nvSpPr>
          <p:cNvPr id="63523" name="Text Box 39"/>
          <p:cNvSpPr txBox="1">
            <a:spLocks noChangeArrowheads="1"/>
          </p:cNvSpPr>
          <p:nvPr/>
        </p:nvSpPr>
        <p:spPr bwMode="auto">
          <a:xfrm>
            <a:off x="1037809" y="2541588"/>
            <a:ext cx="338554" cy="215444"/>
          </a:xfrm>
          <a:prstGeom prst="rect">
            <a:avLst/>
          </a:prstGeom>
          <a:noFill/>
          <a:ln w="9525">
            <a:noFill/>
            <a:miter lim="800000"/>
            <a:headEnd/>
            <a:tailEnd/>
          </a:ln>
        </p:spPr>
        <p:txBody>
          <a:bodyPr wrap="none">
            <a:spAutoFit/>
          </a:bodyPr>
          <a:lstStyle/>
          <a:p>
            <a:r>
              <a:rPr lang="en-US" sz="800">
                <a:latin typeface="+mj-lt"/>
              </a:rPr>
              <a:t>256</a:t>
            </a:r>
          </a:p>
        </p:txBody>
      </p:sp>
      <p:sp>
        <p:nvSpPr>
          <p:cNvPr id="63524" name="Text Box 40"/>
          <p:cNvSpPr txBox="1">
            <a:spLocks noChangeArrowheads="1"/>
          </p:cNvSpPr>
          <p:nvPr/>
        </p:nvSpPr>
        <p:spPr bwMode="auto">
          <a:xfrm>
            <a:off x="4133434" y="2517775"/>
            <a:ext cx="338554" cy="215444"/>
          </a:xfrm>
          <a:prstGeom prst="rect">
            <a:avLst/>
          </a:prstGeom>
          <a:noFill/>
          <a:ln w="9525">
            <a:noFill/>
            <a:miter lim="800000"/>
            <a:headEnd/>
            <a:tailEnd/>
          </a:ln>
        </p:spPr>
        <p:txBody>
          <a:bodyPr wrap="none">
            <a:spAutoFit/>
          </a:bodyPr>
          <a:lstStyle/>
          <a:p>
            <a:r>
              <a:rPr lang="en-US" sz="800">
                <a:latin typeface="+mj-lt"/>
              </a:rPr>
              <a:t>256</a:t>
            </a:r>
          </a:p>
        </p:txBody>
      </p:sp>
      <p:sp>
        <p:nvSpPr>
          <p:cNvPr id="63525" name="Text Box 41"/>
          <p:cNvSpPr txBox="1">
            <a:spLocks noChangeArrowheads="1"/>
          </p:cNvSpPr>
          <p:nvPr/>
        </p:nvSpPr>
        <p:spPr bwMode="auto">
          <a:xfrm>
            <a:off x="5119271" y="2522538"/>
            <a:ext cx="338554" cy="215444"/>
          </a:xfrm>
          <a:prstGeom prst="rect">
            <a:avLst/>
          </a:prstGeom>
          <a:noFill/>
          <a:ln w="9525">
            <a:noFill/>
            <a:miter lim="800000"/>
            <a:headEnd/>
            <a:tailEnd/>
          </a:ln>
        </p:spPr>
        <p:txBody>
          <a:bodyPr wrap="none">
            <a:spAutoFit/>
          </a:bodyPr>
          <a:lstStyle/>
          <a:p>
            <a:r>
              <a:rPr lang="en-US" sz="800">
                <a:latin typeface="+mj-lt"/>
              </a:rPr>
              <a:t>256</a:t>
            </a:r>
          </a:p>
        </p:txBody>
      </p:sp>
      <p:sp>
        <p:nvSpPr>
          <p:cNvPr id="63526" name="Text Box 42"/>
          <p:cNvSpPr txBox="1">
            <a:spLocks noChangeArrowheads="1"/>
          </p:cNvSpPr>
          <p:nvPr/>
        </p:nvSpPr>
        <p:spPr bwMode="auto">
          <a:xfrm>
            <a:off x="4582696" y="3508375"/>
            <a:ext cx="338554" cy="215444"/>
          </a:xfrm>
          <a:prstGeom prst="rect">
            <a:avLst/>
          </a:prstGeom>
          <a:noFill/>
          <a:ln w="9525">
            <a:noFill/>
            <a:miter lim="800000"/>
            <a:headEnd/>
            <a:tailEnd/>
          </a:ln>
        </p:spPr>
        <p:txBody>
          <a:bodyPr wrap="none">
            <a:spAutoFit/>
          </a:bodyPr>
          <a:lstStyle/>
          <a:p>
            <a:r>
              <a:rPr lang="en-US" sz="800">
                <a:latin typeface="+mj-lt"/>
              </a:rPr>
              <a:t>256</a:t>
            </a:r>
          </a:p>
        </p:txBody>
      </p:sp>
      <p:sp>
        <p:nvSpPr>
          <p:cNvPr id="63527" name="Text Box 43"/>
          <p:cNvSpPr txBox="1">
            <a:spLocks noChangeArrowheads="1"/>
          </p:cNvSpPr>
          <p:nvPr/>
        </p:nvSpPr>
        <p:spPr bwMode="auto">
          <a:xfrm>
            <a:off x="1060034" y="4322763"/>
            <a:ext cx="338554" cy="215444"/>
          </a:xfrm>
          <a:prstGeom prst="rect">
            <a:avLst/>
          </a:prstGeom>
          <a:noFill/>
          <a:ln w="9525">
            <a:noFill/>
            <a:miter lim="800000"/>
            <a:headEnd/>
            <a:tailEnd/>
          </a:ln>
        </p:spPr>
        <p:txBody>
          <a:bodyPr wrap="none">
            <a:spAutoFit/>
          </a:bodyPr>
          <a:lstStyle/>
          <a:p>
            <a:r>
              <a:rPr lang="en-US" sz="800">
                <a:latin typeface="+mj-lt"/>
              </a:rPr>
              <a:t>256</a:t>
            </a:r>
          </a:p>
        </p:txBody>
      </p:sp>
      <p:cxnSp>
        <p:nvCxnSpPr>
          <p:cNvPr id="63528" name="AutoShape 44"/>
          <p:cNvCxnSpPr>
            <a:cxnSpLocks noChangeShapeType="1"/>
            <a:stCxn id="20490" idx="0"/>
            <a:endCxn id="63497" idx="2"/>
          </p:cNvCxnSpPr>
          <p:nvPr/>
        </p:nvCxnSpPr>
        <p:spPr bwMode="auto">
          <a:xfrm rot="16200000" flipV="1">
            <a:off x="3128169" y="1889919"/>
            <a:ext cx="368300" cy="1588"/>
          </a:xfrm>
          <a:prstGeom prst="straightConnector1">
            <a:avLst/>
          </a:prstGeom>
          <a:noFill/>
          <a:ln w="9525">
            <a:solidFill>
              <a:schemeClr val="tx1"/>
            </a:solidFill>
            <a:round/>
            <a:headEnd type="triangle" w="med" len="med"/>
            <a:tailEnd type="triangle" w="med" len="med"/>
          </a:ln>
        </p:spPr>
      </p:cxnSp>
      <p:grpSp>
        <p:nvGrpSpPr>
          <p:cNvPr id="63529" name="Group 45"/>
          <p:cNvGrpSpPr>
            <a:grpSpLocks/>
          </p:cNvGrpSpPr>
          <p:nvPr/>
        </p:nvGrpSpPr>
        <p:grpSpPr bwMode="auto">
          <a:xfrm rot="5400000">
            <a:off x="5492750" y="4221163"/>
            <a:ext cx="620713" cy="90487"/>
            <a:chOff x="1367" y="2005"/>
            <a:chExt cx="391" cy="57"/>
          </a:xfrm>
        </p:grpSpPr>
        <p:sp>
          <p:nvSpPr>
            <p:cNvPr id="63560" name="AutoShape 46"/>
            <p:cNvSpPr>
              <a:spLocks noChangeArrowheads="1"/>
            </p:cNvSpPr>
            <p:nvPr/>
          </p:nvSpPr>
          <p:spPr bwMode="auto">
            <a:xfrm>
              <a:off x="1367" y="2006"/>
              <a:ext cx="57" cy="56"/>
            </a:xfrm>
            <a:prstGeom prst="octagon">
              <a:avLst>
                <a:gd name="adj" fmla="val 29287"/>
              </a:avLst>
            </a:prstGeom>
            <a:solidFill>
              <a:schemeClr val="tx1"/>
            </a:solidFill>
            <a:ln w="9525">
              <a:solidFill>
                <a:schemeClr val="tx1"/>
              </a:solidFill>
              <a:miter lim="800000"/>
              <a:headEnd/>
              <a:tailEnd/>
            </a:ln>
          </p:spPr>
          <p:txBody>
            <a:bodyPr rot="10800000" vert="eaVert" wrap="none" anchor="ctr"/>
            <a:lstStyle/>
            <a:p>
              <a:endParaRPr lang="en-US">
                <a:latin typeface="+mj-lt"/>
              </a:endParaRPr>
            </a:p>
          </p:txBody>
        </p:sp>
        <p:sp>
          <p:nvSpPr>
            <p:cNvPr id="63561" name="AutoShape 47"/>
            <p:cNvSpPr>
              <a:spLocks noChangeArrowheads="1"/>
            </p:cNvSpPr>
            <p:nvPr/>
          </p:nvSpPr>
          <p:spPr bwMode="auto">
            <a:xfrm>
              <a:off x="1535" y="2005"/>
              <a:ext cx="57" cy="56"/>
            </a:xfrm>
            <a:prstGeom prst="octagon">
              <a:avLst>
                <a:gd name="adj" fmla="val 29287"/>
              </a:avLst>
            </a:prstGeom>
            <a:solidFill>
              <a:schemeClr val="tx1"/>
            </a:solidFill>
            <a:ln w="9525">
              <a:solidFill>
                <a:schemeClr val="tx1"/>
              </a:solidFill>
              <a:miter lim="800000"/>
              <a:headEnd/>
              <a:tailEnd/>
            </a:ln>
          </p:spPr>
          <p:txBody>
            <a:bodyPr rot="10800000" vert="eaVert" wrap="none" anchor="ctr"/>
            <a:lstStyle/>
            <a:p>
              <a:endParaRPr lang="en-US">
                <a:latin typeface="+mj-lt"/>
              </a:endParaRPr>
            </a:p>
          </p:txBody>
        </p:sp>
        <p:sp>
          <p:nvSpPr>
            <p:cNvPr id="63562" name="AutoShape 48"/>
            <p:cNvSpPr>
              <a:spLocks noChangeArrowheads="1"/>
            </p:cNvSpPr>
            <p:nvPr/>
          </p:nvSpPr>
          <p:spPr bwMode="auto">
            <a:xfrm>
              <a:off x="1701" y="2006"/>
              <a:ext cx="57" cy="56"/>
            </a:xfrm>
            <a:prstGeom prst="octagon">
              <a:avLst>
                <a:gd name="adj" fmla="val 29287"/>
              </a:avLst>
            </a:prstGeom>
            <a:solidFill>
              <a:schemeClr val="tx1"/>
            </a:solidFill>
            <a:ln w="9525">
              <a:solidFill>
                <a:schemeClr val="tx1"/>
              </a:solidFill>
              <a:miter lim="800000"/>
              <a:headEnd/>
              <a:tailEnd/>
            </a:ln>
          </p:spPr>
          <p:txBody>
            <a:bodyPr rot="10800000" vert="eaVert" wrap="none" anchor="ctr"/>
            <a:lstStyle/>
            <a:p>
              <a:endParaRPr lang="en-US">
                <a:latin typeface="+mj-lt"/>
              </a:endParaRPr>
            </a:p>
          </p:txBody>
        </p:sp>
      </p:grpSp>
      <p:cxnSp>
        <p:nvCxnSpPr>
          <p:cNvPr id="63530" name="AutoShape 49"/>
          <p:cNvCxnSpPr>
            <a:cxnSpLocks noChangeShapeType="1"/>
          </p:cNvCxnSpPr>
          <p:nvPr/>
        </p:nvCxnSpPr>
        <p:spPr bwMode="auto">
          <a:xfrm>
            <a:off x="5319713" y="3497263"/>
            <a:ext cx="309562" cy="3175"/>
          </a:xfrm>
          <a:prstGeom prst="straightConnector1">
            <a:avLst/>
          </a:prstGeom>
          <a:noFill/>
          <a:ln w="9525">
            <a:solidFill>
              <a:schemeClr val="tx1"/>
            </a:solidFill>
            <a:round/>
            <a:headEnd type="triangle" w="med" len="med"/>
            <a:tailEnd type="triangle" w="med" len="med"/>
          </a:ln>
        </p:spPr>
      </p:cxnSp>
      <p:cxnSp>
        <p:nvCxnSpPr>
          <p:cNvPr id="63531" name="AutoShape 50"/>
          <p:cNvCxnSpPr>
            <a:cxnSpLocks noChangeShapeType="1"/>
          </p:cNvCxnSpPr>
          <p:nvPr/>
        </p:nvCxnSpPr>
        <p:spPr bwMode="auto">
          <a:xfrm>
            <a:off x="5334000" y="4992688"/>
            <a:ext cx="309563" cy="3175"/>
          </a:xfrm>
          <a:prstGeom prst="straightConnector1">
            <a:avLst/>
          </a:prstGeom>
          <a:noFill/>
          <a:ln w="9525">
            <a:solidFill>
              <a:schemeClr val="tx1"/>
            </a:solidFill>
            <a:round/>
            <a:headEnd type="triangle" w="med" len="med"/>
            <a:tailEnd type="triangle" w="med" len="med"/>
          </a:ln>
        </p:spPr>
      </p:cxnSp>
      <p:cxnSp>
        <p:nvCxnSpPr>
          <p:cNvPr id="63532" name="AutoShape 51"/>
          <p:cNvCxnSpPr>
            <a:cxnSpLocks noChangeShapeType="1"/>
          </p:cNvCxnSpPr>
          <p:nvPr/>
        </p:nvCxnSpPr>
        <p:spPr bwMode="auto">
          <a:xfrm>
            <a:off x="5319713" y="2954338"/>
            <a:ext cx="309562" cy="3175"/>
          </a:xfrm>
          <a:prstGeom prst="straightConnector1">
            <a:avLst/>
          </a:prstGeom>
          <a:noFill/>
          <a:ln w="9525">
            <a:solidFill>
              <a:schemeClr val="tx1"/>
            </a:solidFill>
            <a:round/>
            <a:headEnd type="triangle" w="med" len="med"/>
            <a:tailEnd type="triangle" w="med" len="med"/>
          </a:ln>
        </p:spPr>
      </p:cxnSp>
      <p:sp>
        <p:nvSpPr>
          <p:cNvPr id="63533" name="AutoShape 53"/>
          <p:cNvSpPr>
            <a:spLocks noChangeArrowheads="1"/>
          </p:cNvSpPr>
          <p:nvPr/>
        </p:nvSpPr>
        <p:spPr bwMode="auto">
          <a:xfrm>
            <a:off x="4127500" y="2143125"/>
            <a:ext cx="1762125" cy="285750"/>
          </a:xfrm>
          <a:prstGeom prst="roundRect">
            <a:avLst>
              <a:gd name="adj" fmla="val 16667"/>
            </a:avLst>
          </a:prstGeom>
          <a:solidFill>
            <a:srgbClr val="CCFFCC"/>
          </a:solidFill>
          <a:ln w="9525">
            <a:solidFill>
              <a:schemeClr val="tx1"/>
            </a:solidFill>
            <a:round/>
            <a:headEnd/>
            <a:tailEnd/>
          </a:ln>
        </p:spPr>
        <p:txBody>
          <a:bodyPr wrap="none" anchor="ctr"/>
          <a:lstStyle/>
          <a:p>
            <a:pPr algn="ctr"/>
            <a:r>
              <a:rPr lang="en-US">
                <a:latin typeface="+mj-lt"/>
              </a:rPr>
              <a:t>MSMC SRAM</a:t>
            </a:r>
          </a:p>
        </p:txBody>
      </p:sp>
      <p:sp>
        <p:nvSpPr>
          <p:cNvPr id="63534" name="Text Box 54"/>
          <p:cNvSpPr txBox="1">
            <a:spLocks noChangeArrowheads="1"/>
          </p:cNvSpPr>
          <p:nvPr/>
        </p:nvSpPr>
        <p:spPr bwMode="auto">
          <a:xfrm rot="-5400000">
            <a:off x="3372644" y="3423772"/>
            <a:ext cx="1052513" cy="523220"/>
          </a:xfrm>
          <a:prstGeom prst="rect">
            <a:avLst/>
          </a:prstGeom>
          <a:noFill/>
          <a:ln w="9525">
            <a:noFill/>
            <a:miter lim="800000"/>
            <a:headEnd/>
            <a:tailEnd/>
          </a:ln>
        </p:spPr>
        <p:txBody>
          <a:bodyPr>
            <a:spAutoFit/>
          </a:bodyPr>
          <a:lstStyle/>
          <a:p>
            <a:pPr algn="l"/>
            <a:r>
              <a:rPr lang="en-US" sz="1400" dirty="0">
                <a:latin typeface="+mj-lt"/>
              </a:rPr>
              <a:t>New C66x </a:t>
            </a:r>
            <a:r>
              <a:rPr lang="en-US" sz="1400" dirty="0" err="1">
                <a:latin typeface="+mj-lt"/>
              </a:rPr>
              <a:t>CorePac</a:t>
            </a:r>
            <a:endParaRPr lang="en-US" sz="1400" dirty="0">
              <a:latin typeface="+mj-lt"/>
            </a:endParaRPr>
          </a:p>
        </p:txBody>
      </p:sp>
      <p:sp>
        <p:nvSpPr>
          <p:cNvPr id="63535" name="AutoShape 9"/>
          <p:cNvSpPr>
            <a:spLocks noChangeArrowheads="1"/>
          </p:cNvSpPr>
          <p:nvPr/>
        </p:nvSpPr>
        <p:spPr bwMode="auto">
          <a:xfrm>
            <a:off x="1571625" y="2778125"/>
            <a:ext cx="981075" cy="1439863"/>
          </a:xfrm>
          <a:prstGeom prst="roundRect">
            <a:avLst>
              <a:gd name="adj" fmla="val 16667"/>
            </a:avLst>
          </a:prstGeom>
          <a:solidFill>
            <a:srgbClr val="FFFF99"/>
          </a:solidFill>
          <a:ln w="9525">
            <a:solidFill>
              <a:schemeClr val="tx1"/>
            </a:solidFill>
            <a:round/>
            <a:headEnd/>
            <a:tailEnd/>
          </a:ln>
        </p:spPr>
        <p:txBody>
          <a:bodyPr wrap="none" anchor="ctr"/>
          <a:lstStyle/>
          <a:p>
            <a:endParaRPr lang="en-US">
              <a:latin typeface="+mj-lt"/>
            </a:endParaRPr>
          </a:p>
        </p:txBody>
      </p:sp>
      <p:sp>
        <p:nvSpPr>
          <p:cNvPr id="63536" name="AutoShape 10"/>
          <p:cNvSpPr>
            <a:spLocks noChangeArrowheads="1"/>
          </p:cNvSpPr>
          <p:nvPr/>
        </p:nvSpPr>
        <p:spPr bwMode="auto">
          <a:xfrm>
            <a:off x="1614488" y="2917825"/>
            <a:ext cx="422275" cy="344488"/>
          </a:xfrm>
          <a:prstGeom prst="flowChartAlternateProcess">
            <a:avLst/>
          </a:prstGeom>
          <a:solidFill>
            <a:srgbClr val="CCFFCC"/>
          </a:solidFill>
          <a:ln w="9525">
            <a:solidFill>
              <a:schemeClr val="tx1"/>
            </a:solidFill>
            <a:miter lim="800000"/>
            <a:headEnd/>
            <a:tailEnd/>
          </a:ln>
        </p:spPr>
        <p:txBody>
          <a:bodyPr wrap="none" anchor="ctr"/>
          <a:lstStyle/>
          <a:p>
            <a:endParaRPr lang="en-US">
              <a:latin typeface="+mj-lt"/>
            </a:endParaRPr>
          </a:p>
        </p:txBody>
      </p:sp>
      <p:sp>
        <p:nvSpPr>
          <p:cNvPr id="63537" name="AutoShape 11"/>
          <p:cNvSpPr>
            <a:spLocks noChangeArrowheads="1"/>
          </p:cNvSpPr>
          <p:nvPr/>
        </p:nvSpPr>
        <p:spPr bwMode="auto">
          <a:xfrm>
            <a:off x="2085975" y="2922588"/>
            <a:ext cx="422275" cy="339725"/>
          </a:xfrm>
          <a:prstGeom prst="flowChartAlternateProcess">
            <a:avLst/>
          </a:prstGeom>
          <a:solidFill>
            <a:srgbClr val="CCFFCC"/>
          </a:solidFill>
          <a:ln w="9525">
            <a:solidFill>
              <a:schemeClr val="tx1"/>
            </a:solidFill>
            <a:miter lim="800000"/>
            <a:headEnd/>
            <a:tailEnd/>
          </a:ln>
        </p:spPr>
        <p:txBody>
          <a:bodyPr wrap="none" anchor="ctr"/>
          <a:lstStyle/>
          <a:p>
            <a:endParaRPr lang="en-US">
              <a:latin typeface="+mj-lt"/>
            </a:endParaRPr>
          </a:p>
        </p:txBody>
      </p:sp>
      <p:sp>
        <p:nvSpPr>
          <p:cNvPr id="63538" name="AutoShape 12"/>
          <p:cNvSpPr>
            <a:spLocks noChangeArrowheads="1"/>
          </p:cNvSpPr>
          <p:nvPr/>
        </p:nvSpPr>
        <p:spPr bwMode="auto">
          <a:xfrm>
            <a:off x="2090738" y="3379788"/>
            <a:ext cx="422275" cy="692150"/>
          </a:xfrm>
          <a:prstGeom prst="flowChartAlternateProcess">
            <a:avLst/>
          </a:prstGeom>
          <a:solidFill>
            <a:srgbClr val="CCFFCC"/>
          </a:solidFill>
          <a:ln w="9525">
            <a:solidFill>
              <a:schemeClr val="tx1"/>
            </a:solidFill>
            <a:miter lim="800000"/>
            <a:headEnd/>
            <a:tailEnd/>
          </a:ln>
        </p:spPr>
        <p:txBody>
          <a:bodyPr wrap="none" anchor="ctr"/>
          <a:lstStyle/>
          <a:p>
            <a:endParaRPr lang="en-US">
              <a:latin typeface="+mj-lt"/>
            </a:endParaRPr>
          </a:p>
        </p:txBody>
      </p:sp>
      <p:cxnSp>
        <p:nvCxnSpPr>
          <p:cNvPr id="63539" name="AutoShape 21"/>
          <p:cNvCxnSpPr>
            <a:cxnSpLocks noChangeShapeType="1"/>
          </p:cNvCxnSpPr>
          <p:nvPr/>
        </p:nvCxnSpPr>
        <p:spPr bwMode="auto">
          <a:xfrm flipV="1">
            <a:off x="2062163" y="2495550"/>
            <a:ext cx="0" cy="276225"/>
          </a:xfrm>
          <a:prstGeom prst="straightConnector1">
            <a:avLst/>
          </a:prstGeom>
          <a:noFill/>
          <a:ln w="9525">
            <a:solidFill>
              <a:schemeClr val="tx1"/>
            </a:solidFill>
            <a:round/>
            <a:headEnd type="triangle" w="med" len="med"/>
            <a:tailEnd type="triangle" w="med" len="med"/>
          </a:ln>
        </p:spPr>
      </p:cxnSp>
      <p:sp>
        <p:nvSpPr>
          <p:cNvPr id="63540" name="Text Box 30"/>
          <p:cNvSpPr txBox="1">
            <a:spLocks noChangeArrowheads="1"/>
          </p:cNvSpPr>
          <p:nvPr/>
        </p:nvSpPr>
        <p:spPr bwMode="auto">
          <a:xfrm>
            <a:off x="1608115" y="2938463"/>
            <a:ext cx="461985" cy="307777"/>
          </a:xfrm>
          <a:prstGeom prst="rect">
            <a:avLst/>
          </a:prstGeom>
          <a:noFill/>
          <a:ln w="9525">
            <a:noFill/>
            <a:miter lim="800000"/>
            <a:headEnd/>
            <a:tailEnd/>
          </a:ln>
        </p:spPr>
        <p:txBody>
          <a:bodyPr wrap="none">
            <a:spAutoFit/>
          </a:bodyPr>
          <a:lstStyle/>
          <a:p>
            <a:r>
              <a:rPr lang="en-US" sz="1400">
                <a:latin typeface="+mj-lt"/>
              </a:rPr>
              <a:t>L1D</a:t>
            </a:r>
          </a:p>
        </p:txBody>
      </p:sp>
      <p:sp>
        <p:nvSpPr>
          <p:cNvPr id="63541" name="Text Box 32"/>
          <p:cNvSpPr txBox="1">
            <a:spLocks noChangeArrowheads="1"/>
          </p:cNvSpPr>
          <p:nvPr/>
        </p:nvSpPr>
        <p:spPr bwMode="auto">
          <a:xfrm>
            <a:off x="2092473" y="2938463"/>
            <a:ext cx="444352" cy="307777"/>
          </a:xfrm>
          <a:prstGeom prst="rect">
            <a:avLst/>
          </a:prstGeom>
          <a:noFill/>
          <a:ln w="9525">
            <a:noFill/>
            <a:miter lim="800000"/>
            <a:headEnd/>
            <a:tailEnd/>
          </a:ln>
        </p:spPr>
        <p:txBody>
          <a:bodyPr wrap="none">
            <a:spAutoFit/>
          </a:bodyPr>
          <a:lstStyle/>
          <a:p>
            <a:r>
              <a:rPr lang="en-US" sz="1400">
                <a:latin typeface="+mj-lt"/>
              </a:rPr>
              <a:t>L1P</a:t>
            </a:r>
          </a:p>
        </p:txBody>
      </p:sp>
      <p:sp>
        <p:nvSpPr>
          <p:cNvPr id="63542" name="Text Box 34"/>
          <p:cNvSpPr txBox="1">
            <a:spLocks noChangeArrowheads="1"/>
          </p:cNvSpPr>
          <p:nvPr/>
        </p:nvSpPr>
        <p:spPr bwMode="auto">
          <a:xfrm>
            <a:off x="2133060" y="3595688"/>
            <a:ext cx="351378" cy="307777"/>
          </a:xfrm>
          <a:prstGeom prst="rect">
            <a:avLst/>
          </a:prstGeom>
          <a:noFill/>
          <a:ln w="9525">
            <a:noFill/>
            <a:miter lim="800000"/>
            <a:headEnd/>
            <a:tailEnd/>
          </a:ln>
        </p:spPr>
        <p:txBody>
          <a:bodyPr wrap="none">
            <a:spAutoFit/>
          </a:bodyPr>
          <a:lstStyle/>
          <a:p>
            <a:r>
              <a:rPr lang="en-US" sz="1400">
                <a:latin typeface="+mj-lt"/>
              </a:rPr>
              <a:t>L2</a:t>
            </a:r>
          </a:p>
        </p:txBody>
      </p:sp>
      <p:sp>
        <p:nvSpPr>
          <p:cNvPr id="63543" name="Text Box 37"/>
          <p:cNvSpPr txBox="1">
            <a:spLocks noChangeArrowheads="1"/>
          </p:cNvSpPr>
          <p:nvPr/>
        </p:nvSpPr>
        <p:spPr bwMode="auto">
          <a:xfrm rot="-5400000">
            <a:off x="1266032" y="3439647"/>
            <a:ext cx="1081087" cy="523220"/>
          </a:xfrm>
          <a:prstGeom prst="rect">
            <a:avLst/>
          </a:prstGeom>
          <a:noFill/>
          <a:ln w="9525">
            <a:noFill/>
            <a:miter lim="800000"/>
            <a:headEnd/>
            <a:tailEnd/>
          </a:ln>
        </p:spPr>
        <p:txBody>
          <a:bodyPr>
            <a:spAutoFit/>
          </a:bodyPr>
          <a:lstStyle/>
          <a:p>
            <a:pPr algn="l"/>
            <a:r>
              <a:rPr lang="en-US" sz="1400" dirty="0">
                <a:latin typeface="+mj-lt"/>
              </a:rPr>
              <a:t>New C66x </a:t>
            </a:r>
            <a:r>
              <a:rPr lang="en-US" sz="1400" dirty="0" err="1">
                <a:latin typeface="+mj-lt"/>
              </a:rPr>
              <a:t>CorePac</a:t>
            </a:r>
            <a:endParaRPr lang="en-US" sz="1400" dirty="0">
              <a:latin typeface="+mj-lt"/>
            </a:endParaRPr>
          </a:p>
        </p:txBody>
      </p:sp>
      <p:sp>
        <p:nvSpPr>
          <p:cNvPr id="63544" name="Text Box 39"/>
          <p:cNvSpPr txBox="1">
            <a:spLocks noChangeArrowheads="1"/>
          </p:cNvSpPr>
          <p:nvPr/>
        </p:nvSpPr>
        <p:spPr bwMode="auto">
          <a:xfrm>
            <a:off x="2063334" y="2535238"/>
            <a:ext cx="338554" cy="215444"/>
          </a:xfrm>
          <a:prstGeom prst="rect">
            <a:avLst/>
          </a:prstGeom>
          <a:noFill/>
          <a:ln w="9525">
            <a:noFill/>
            <a:miter lim="800000"/>
            <a:headEnd/>
            <a:tailEnd/>
          </a:ln>
        </p:spPr>
        <p:txBody>
          <a:bodyPr wrap="none">
            <a:spAutoFit/>
          </a:bodyPr>
          <a:lstStyle/>
          <a:p>
            <a:r>
              <a:rPr lang="en-US" sz="800">
                <a:latin typeface="+mj-lt"/>
              </a:rPr>
              <a:t>256</a:t>
            </a:r>
          </a:p>
        </p:txBody>
      </p:sp>
      <p:sp>
        <p:nvSpPr>
          <p:cNvPr id="63545" name="AutoShape 9"/>
          <p:cNvSpPr>
            <a:spLocks noChangeArrowheads="1"/>
          </p:cNvSpPr>
          <p:nvPr/>
        </p:nvSpPr>
        <p:spPr bwMode="auto">
          <a:xfrm>
            <a:off x="2605088" y="2747963"/>
            <a:ext cx="981075" cy="1439862"/>
          </a:xfrm>
          <a:prstGeom prst="roundRect">
            <a:avLst>
              <a:gd name="adj" fmla="val 16667"/>
            </a:avLst>
          </a:prstGeom>
          <a:solidFill>
            <a:srgbClr val="FFFF99"/>
          </a:solidFill>
          <a:ln w="9525">
            <a:solidFill>
              <a:schemeClr val="tx1"/>
            </a:solidFill>
            <a:round/>
            <a:headEnd/>
            <a:tailEnd/>
          </a:ln>
        </p:spPr>
        <p:txBody>
          <a:bodyPr wrap="none" anchor="ctr"/>
          <a:lstStyle/>
          <a:p>
            <a:endParaRPr lang="en-US">
              <a:latin typeface="+mj-lt"/>
            </a:endParaRPr>
          </a:p>
        </p:txBody>
      </p:sp>
      <p:sp>
        <p:nvSpPr>
          <p:cNvPr id="63546" name="AutoShape 10"/>
          <p:cNvSpPr>
            <a:spLocks noChangeArrowheads="1"/>
          </p:cNvSpPr>
          <p:nvPr/>
        </p:nvSpPr>
        <p:spPr bwMode="auto">
          <a:xfrm>
            <a:off x="2647950" y="2887663"/>
            <a:ext cx="422275" cy="344487"/>
          </a:xfrm>
          <a:prstGeom prst="flowChartAlternateProcess">
            <a:avLst/>
          </a:prstGeom>
          <a:solidFill>
            <a:srgbClr val="CCFFCC"/>
          </a:solidFill>
          <a:ln w="9525">
            <a:solidFill>
              <a:schemeClr val="tx1"/>
            </a:solidFill>
            <a:miter lim="800000"/>
            <a:headEnd/>
            <a:tailEnd/>
          </a:ln>
        </p:spPr>
        <p:txBody>
          <a:bodyPr wrap="none" anchor="ctr"/>
          <a:lstStyle/>
          <a:p>
            <a:endParaRPr lang="en-US">
              <a:latin typeface="+mj-lt"/>
            </a:endParaRPr>
          </a:p>
        </p:txBody>
      </p:sp>
      <p:sp>
        <p:nvSpPr>
          <p:cNvPr id="63547" name="AutoShape 11"/>
          <p:cNvSpPr>
            <a:spLocks noChangeArrowheads="1"/>
          </p:cNvSpPr>
          <p:nvPr/>
        </p:nvSpPr>
        <p:spPr bwMode="auto">
          <a:xfrm>
            <a:off x="3119438" y="2892425"/>
            <a:ext cx="422275" cy="339725"/>
          </a:xfrm>
          <a:prstGeom prst="flowChartAlternateProcess">
            <a:avLst/>
          </a:prstGeom>
          <a:solidFill>
            <a:srgbClr val="CCFFCC"/>
          </a:solidFill>
          <a:ln w="9525">
            <a:solidFill>
              <a:schemeClr val="tx1"/>
            </a:solidFill>
            <a:miter lim="800000"/>
            <a:headEnd/>
            <a:tailEnd/>
          </a:ln>
        </p:spPr>
        <p:txBody>
          <a:bodyPr wrap="none" anchor="ctr"/>
          <a:lstStyle/>
          <a:p>
            <a:endParaRPr lang="en-US">
              <a:latin typeface="+mj-lt"/>
            </a:endParaRPr>
          </a:p>
        </p:txBody>
      </p:sp>
      <p:sp>
        <p:nvSpPr>
          <p:cNvPr id="63548" name="AutoShape 12"/>
          <p:cNvSpPr>
            <a:spLocks noChangeArrowheads="1"/>
          </p:cNvSpPr>
          <p:nvPr/>
        </p:nvSpPr>
        <p:spPr bwMode="auto">
          <a:xfrm>
            <a:off x="3124200" y="3349625"/>
            <a:ext cx="422275" cy="692150"/>
          </a:xfrm>
          <a:prstGeom prst="flowChartAlternateProcess">
            <a:avLst/>
          </a:prstGeom>
          <a:solidFill>
            <a:srgbClr val="CCFFCC"/>
          </a:solidFill>
          <a:ln w="9525">
            <a:solidFill>
              <a:schemeClr val="tx1"/>
            </a:solidFill>
            <a:miter lim="800000"/>
            <a:headEnd/>
            <a:tailEnd/>
          </a:ln>
        </p:spPr>
        <p:txBody>
          <a:bodyPr wrap="none" anchor="ctr"/>
          <a:lstStyle/>
          <a:p>
            <a:endParaRPr lang="en-US">
              <a:latin typeface="+mj-lt"/>
            </a:endParaRPr>
          </a:p>
        </p:txBody>
      </p:sp>
      <p:cxnSp>
        <p:nvCxnSpPr>
          <p:cNvPr id="63549" name="AutoShape 21"/>
          <p:cNvCxnSpPr>
            <a:cxnSpLocks noChangeShapeType="1"/>
          </p:cNvCxnSpPr>
          <p:nvPr/>
        </p:nvCxnSpPr>
        <p:spPr bwMode="auto">
          <a:xfrm flipV="1">
            <a:off x="3095625" y="2465388"/>
            <a:ext cx="0" cy="276225"/>
          </a:xfrm>
          <a:prstGeom prst="straightConnector1">
            <a:avLst/>
          </a:prstGeom>
          <a:noFill/>
          <a:ln w="9525">
            <a:solidFill>
              <a:schemeClr val="tx1"/>
            </a:solidFill>
            <a:round/>
            <a:headEnd type="triangle" w="med" len="med"/>
            <a:tailEnd type="triangle" w="med" len="med"/>
          </a:ln>
        </p:spPr>
      </p:cxnSp>
      <p:sp>
        <p:nvSpPr>
          <p:cNvPr id="63550" name="Text Box 30"/>
          <p:cNvSpPr txBox="1">
            <a:spLocks noChangeArrowheads="1"/>
          </p:cNvSpPr>
          <p:nvPr/>
        </p:nvSpPr>
        <p:spPr bwMode="auto">
          <a:xfrm>
            <a:off x="2641578" y="2908300"/>
            <a:ext cx="461985" cy="307777"/>
          </a:xfrm>
          <a:prstGeom prst="rect">
            <a:avLst/>
          </a:prstGeom>
          <a:noFill/>
          <a:ln w="9525">
            <a:noFill/>
            <a:miter lim="800000"/>
            <a:headEnd/>
            <a:tailEnd/>
          </a:ln>
        </p:spPr>
        <p:txBody>
          <a:bodyPr wrap="none">
            <a:spAutoFit/>
          </a:bodyPr>
          <a:lstStyle/>
          <a:p>
            <a:r>
              <a:rPr lang="en-US" sz="1400">
                <a:latin typeface="+mj-lt"/>
              </a:rPr>
              <a:t>L1D</a:t>
            </a:r>
          </a:p>
        </p:txBody>
      </p:sp>
      <p:sp>
        <p:nvSpPr>
          <p:cNvPr id="63551" name="Text Box 32"/>
          <p:cNvSpPr txBox="1">
            <a:spLocks noChangeArrowheads="1"/>
          </p:cNvSpPr>
          <p:nvPr/>
        </p:nvSpPr>
        <p:spPr bwMode="auto">
          <a:xfrm>
            <a:off x="3125936" y="2908300"/>
            <a:ext cx="444352" cy="307777"/>
          </a:xfrm>
          <a:prstGeom prst="rect">
            <a:avLst/>
          </a:prstGeom>
          <a:noFill/>
          <a:ln w="9525">
            <a:noFill/>
            <a:miter lim="800000"/>
            <a:headEnd/>
            <a:tailEnd/>
          </a:ln>
        </p:spPr>
        <p:txBody>
          <a:bodyPr wrap="none">
            <a:spAutoFit/>
          </a:bodyPr>
          <a:lstStyle/>
          <a:p>
            <a:r>
              <a:rPr lang="en-US" sz="1400">
                <a:latin typeface="+mj-lt"/>
              </a:rPr>
              <a:t>L1P</a:t>
            </a:r>
          </a:p>
        </p:txBody>
      </p:sp>
      <p:sp>
        <p:nvSpPr>
          <p:cNvPr id="63552" name="Text Box 34"/>
          <p:cNvSpPr txBox="1">
            <a:spLocks noChangeArrowheads="1"/>
          </p:cNvSpPr>
          <p:nvPr/>
        </p:nvSpPr>
        <p:spPr bwMode="auto">
          <a:xfrm>
            <a:off x="3166522" y="3565525"/>
            <a:ext cx="351378" cy="307777"/>
          </a:xfrm>
          <a:prstGeom prst="rect">
            <a:avLst/>
          </a:prstGeom>
          <a:noFill/>
          <a:ln w="9525">
            <a:noFill/>
            <a:miter lim="800000"/>
            <a:headEnd/>
            <a:tailEnd/>
          </a:ln>
        </p:spPr>
        <p:txBody>
          <a:bodyPr wrap="none">
            <a:spAutoFit/>
          </a:bodyPr>
          <a:lstStyle/>
          <a:p>
            <a:r>
              <a:rPr lang="en-US" sz="1400">
                <a:latin typeface="+mj-lt"/>
              </a:rPr>
              <a:t>L2</a:t>
            </a:r>
          </a:p>
        </p:txBody>
      </p:sp>
      <p:sp>
        <p:nvSpPr>
          <p:cNvPr id="63553" name="Text Box 37"/>
          <p:cNvSpPr txBox="1">
            <a:spLocks noChangeArrowheads="1"/>
          </p:cNvSpPr>
          <p:nvPr/>
        </p:nvSpPr>
        <p:spPr bwMode="auto">
          <a:xfrm rot="-5400000">
            <a:off x="2299494" y="3409484"/>
            <a:ext cx="1081088" cy="523220"/>
          </a:xfrm>
          <a:prstGeom prst="rect">
            <a:avLst/>
          </a:prstGeom>
          <a:noFill/>
          <a:ln w="9525">
            <a:noFill/>
            <a:miter lim="800000"/>
            <a:headEnd/>
            <a:tailEnd/>
          </a:ln>
        </p:spPr>
        <p:txBody>
          <a:bodyPr>
            <a:spAutoFit/>
          </a:bodyPr>
          <a:lstStyle/>
          <a:p>
            <a:pPr algn="l"/>
            <a:r>
              <a:rPr lang="en-US" sz="1400" dirty="0">
                <a:latin typeface="+mj-lt"/>
              </a:rPr>
              <a:t>New C66x </a:t>
            </a:r>
            <a:r>
              <a:rPr lang="en-US" sz="1400" dirty="0" err="1">
                <a:latin typeface="+mj-lt"/>
              </a:rPr>
              <a:t>CorePac</a:t>
            </a:r>
            <a:endParaRPr lang="en-US" sz="1400" dirty="0">
              <a:latin typeface="+mj-lt"/>
            </a:endParaRPr>
          </a:p>
        </p:txBody>
      </p:sp>
      <p:sp>
        <p:nvSpPr>
          <p:cNvPr id="63554" name="Text Box 39"/>
          <p:cNvSpPr txBox="1">
            <a:spLocks noChangeArrowheads="1"/>
          </p:cNvSpPr>
          <p:nvPr/>
        </p:nvSpPr>
        <p:spPr bwMode="auto">
          <a:xfrm>
            <a:off x="3096796" y="2505075"/>
            <a:ext cx="338554" cy="215444"/>
          </a:xfrm>
          <a:prstGeom prst="rect">
            <a:avLst/>
          </a:prstGeom>
          <a:noFill/>
          <a:ln w="9525">
            <a:noFill/>
            <a:miter lim="800000"/>
            <a:headEnd/>
            <a:tailEnd/>
          </a:ln>
        </p:spPr>
        <p:txBody>
          <a:bodyPr wrap="none">
            <a:spAutoFit/>
          </a:bodyPr>
          <a:lstStyle/>
          <a:p>
            <a:r>
              <a:rPr lang="en-US" sz="800">
                <a:latin typeface="+mj-lt"/>
              </a:rPr>
              <a:t>256</a:t>
            </a:r>
          </a:p>
        </p:txBody>
      </p:sp>
      <p:cxnSp>
        <p:nvCxnSpPr>
          <p:cNvPr id="63555" name="AutoShape 96"/>
          <p:cNvCxnSpPr>
            <a:cxnSpLocks noChangeShapeType="1"/>
            <a:stCxn id="63500" idx="2"/>
            <a:endCxn id="63492" idx="1"/>
          </p:cNvCxnSpPr>
          <p:nvPr/>
        </p:nvCxnSpPr>
        <p:spPr bwMode="auto">
          <a:xfrm rot="16200000" flipH="1">
            <a:off x="2770982" y="2489994"/>
            <a:ext cx="387350" cy="3856037"/>
          </a:xfrm>
          <a:prstGeom prst="bentConnector2">
            <a:avLst/>
          </a:prstGeom>
          <a:noFill/>
          <a:ln w="9525">
            <a:solidFill>
              <a:schemeClr val="tx1"/>
            </a:solidFill>
            <a:miter lim="800000"/>
            <a:headEnd/>
            <a:tailEnd type="triangle" w="med" len="med"/>
          </a:ln>
        </p:spPr>
      </p:cxnSp>
      <p:cxnSp>
        <p:nvCxnSpPr>
          <p:cNvPr id="63556" name="AutoShape 97"/>
          <p:cNvCxnSpPr>
            <a:cxnSpLocks noChangeShapeType="1"/>
            <a:stCxn id="63535" idx="2"/>
            <a:endCxn id="63490" idx="1"/>
          </p:cNvCxnSpPr>
          <p:nvPr/>
        </p:nvCxnSpPr>
        <p:spPr bwMode="auto">
          <a:xfrm rot="16200000" flipH="1">
            <a:off x="3352006" y="2928145"/>
            <a:ext cx="250825" cy="2830512"/>
          </a:xfrm>
          <a:prstGeom prst="bentConnector2">
            <a:avLst/>
          </a:prstGeom>
          <a:noFill/>
          <a:ln w="9525">
            <a:solidFill>
              <a:schemeClr val="tx1"/>
            </a:solidFill>
            <a:miter lim="800000"/>
            <a:headEnd/>
            <a:tailEnd type="triangle" w="med" len="med"/>
          </a:ln>
        </p:spPr>
      </p:cxnSp>
      <p:cxnSp>
        <p:nvCxnSpPr>
          <p:cNvPr id="63557" name="AutoShape 98"/>
          <p:cNvCxnSpPr>
            <a:cxnSpLocks noChangeShapeType="1"/>
            <a:stCxn id="63545" idx="2"/>
            <a:endCxn id="63491" idx="1"/>
          </p:cNvCxnSpPr>
          <p:nvPr/>
        </p:nvCxnSpPr>
        <p:spPr bwMode="auto">
          <a:xfrm rot="16200000" flipH="1">
            <a:off x="3923506" y="3359944"/>
            <a:ext cx="141288" cy="1797050"/>
          </a:xfrm>
          <a:prstGeom prst="bentConnector2">
            <a:avLst/>
          </a:prstGeom>
          <a:noFill/>
          <a:ln w="9525">
            <a:solidFill>
              <a:schemeClr val="tx1"/>
            </a:solidFill>
            <a:miter lim="800000"/>
            <a:headEnd/>
            <a:tailEnd type="triangle" w="med" len="med"/>
          </a:ln>
        </p:spPr>
      </p:cxnSp>
      <p:sp>
        <p:nvSpPr>
          <p:cNvPr id="63558" name="Text Box 43"/>
          <p:cNvSpPr txBox="1">
            <a:spLocks noChangeArrowheads="1"/>
          </p:cNvSpPr>
          <p:nvPr/>
        </p:nvSpPr>
        <p:spPr bwMode="auto">
          <a:xfrm>
            <a:off x="2022059" y="4216400"/>
            <a:ext cx="338554" cy="215444"/>
          </a:xfrm>
          <a:prstGeom prst="rect">
            <a:avLst/>
          </a:prstGeom>
          <a:noFill/>
          <a:ln w="9525">
            <a:noFill/>
            <a:miter lim="800000"/>
            <a:headEnd/>
            <a:tailEnd/>
          </a:ln>
        </p:spPr>
        <p:txBody>
          <a:bodyPr wrap="none">
            <a:spAutoFit/>
          </a:bodyPr>
          <a:lstStyle/>
          <a:p>
            <a:r>
              <a:rPr lang="en-US" sz="800">
                <a:latin typeface="+mj-lt"/>
              </a:rPr>
              <a:t>256</a:t>
            </a:r>
          </a:p>
        </p:txBody>
      </p:sp>
      <p:sp>
        <p:nvSpPr>
          <p:cNvPr id="63559" name="Text Box 43"/>
          <p:cNvSpPr txBox="1">
            <a:spLocks noChangeArrowheads="1"/>
          </p:cNvSpPr>
          <p:nvPr/>
        </p:nvSpPr>
        <p:spPr bwMode="auto">
          <a:xfrm>
            <a:off x="3057109" y="4151313"/>
            <a:ext cx="338554" cy="215444"/>
          </a:xfrm>
          <a:prstGeom prst="rect">
            <a:avLst/>
          </a:prstGeom>
          <a:noFill/>
          <a:ln w="9525">
            <a:noFill/>
            <a:miter lim="800000"/>
            <a:headEnd/>
            <a:tailEnd/>
          </a:ln>
        </p:spPr>
        <p:txBody>
          <a:bodyPr wrap="none">
            <a:spAutoFit/>
          </a:bodyPr>
          <a:lstStyle/>
          <a:p>
            <a:r>
              <a:rPr lang="en-US" sz="800">
                <a:latin typeface="+mj-lt"/>
              </a:rPr>
              <a:t>256</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84188" y="250825"/>
            <a:ext cx="8229600" cy="715963"/>
          </a:xfrm>
        </p:spPr>
        <p:txBody>
          <a:bodyPr/>
          <a:lstStyle/>
          <a:p>
            <a:pPr eaLnBrk="1" hangingPunct="1"/>
            <a:r>
              <a:rPr lang="en-US" b="0" dirty="0" smtClean="0"/>
              <a:t>MSMC Block Diagram</a:t>
            </a:r>
          </a:p>
        </p:txBody>
      </p:sp>
      <p:grpSp>
        <p:nvGrpSpPr>
          <p:cNvPr id="64515" name="Group 3"/>
          <p:cNvGrpSpPr>
            <a:grpSpLocks/>
          </p:cNvGrpSpPr>
          <p:nvPr/>
        </p:nvGrpSpPr>
        <p:grpSpPr bwMode="auto">
          <a:xfrm>
            <a:off x="560388" y="788988"/>
            <a:ext cx="8277225" cy="5645150"/>
            <a:chOff x="225" y="409"/>
            <a:chExt cx="5214" cy="3556"/>
          </a:xfrm>
        </p:grpSpPr>
        <p:sp>
          <p:nvSpPr>
            <p:cNvPr id="64516" name="AutoShape 4"/>
            <p:cNvSpPr>
              <a:spLocks noChangeAspect="1" noChangeArrowheads="1" noTextEdit="1"/>
            </p:cNvSpPr>
            <p:nvPr/>
          </p:nvSpPr>
          <p:spPr bwMode="auto">
            <a:xfrm>
              <a:off x="225" y="409"/>
              <a:ext cx="5214" cy="3556"/>
            </a:xfrm>
            <a:prstGeom prst="rect">
              <a:avLst/>
            </a:prstGeom>
            <a:noFill/>
            <a:ln w="9525">
              <a:noFill/>
              <a:miter lim="800000"/>
              <a:headEnd/>
              <a:tailEnd/>
            </a:ln>
          </p:spPr>
          <p:txBody>
            <a:bodyPr/>
            <a:lstStyle/>
            <a:p>
              <a:endParaRPr lang="en-US"/>
            </a:p>
          </p:txBody>
        </p:sp>
        <p:grpSp>
          <p:nvGrpSpPr>
            <p:cNvPr id="64517" name="Group 5"/>
            <p:cNvGrpSpPr>
              <a:grpSpLocks/>
            </p:cNvGrpSpPr>
            <p:nvPr/>
          </p:nvGrpSpPr>
          <p:grpSpPr bwMode="auto">
            <a:xfrm>
              <a:off x="244" y="614"/>
              <a:ext cx="5110" cy="3338"/>
              <a:chOff x="244" y="614"/>
              <a:chExt cx="5110" cy="3338"/>
            </a:xfrm>
          </p:grpSpPr>
          <p:sp>
            <p:nvSpPr>
              <p:cNvPr id="64523" name="Rectangle 6"/>
              <p:cNvSpPr>
                <a:spLocks noChangeArrowheads="1"/>
              </p:cNvSpPr>
              <p:nvPr/>
            </p:nvSpPr>
            <p:spPr bwMode="auto">
              <a:xfrm>
                <a:off x="3009" y="614"/>
                <a:ext cx="636" cy="418"/>
              </a:xfrm>
              <a:prstGeom prst="rect">
                <a:avLst/>
              </a:prstGeom>
              <a:solidFill>
                <a:srgbClr val="EBF1DE"/>
              </a:solidFill>
              <a:ln w="9525">
                <a:noFill/>
                <a:miter lim="800000"/>
                <a:headEnd/>
                <a:tailEnd/>
              </a:ln>
            </p:spPr>
            <p:txBody>
              <a:bodyPr/>
              <a:lstStyle/>
              <a:p>
                <a:endParaRPr lang="en-US"/>
              </a:p>
            </p:txBody>
          </p:sp>
          <p:sp>
            <p:nvSpPr>
              <p:cNvPr id="109580" name="Rectangle 7"/>
              <p:cNvSpPr>
                <a:spLocks noChangeArrowheads="1"/>
              </p:cNvSpPr>
              <p:nvPr/>
            </p:nvSpPr>
            <p:spPr bwMode="auto">
              <a:xfrm>
                <a:off x="3009"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a:p>
            </p:txBody>
          </p:sp>
          <p:sp>
            <p:nvSpPr>
              <p:cNvPr id="64525" name="Rectangle 8"/>
              <p:cNvSpPr>
                <a:spLocks noChangeArrowheads="1"/>
              </p:cNvSpPr>
              <p:nvPr/>
            </p:nvSpPr>
            <p:spPr bwMode="auto">
              <a:xfrm>
                <a:off x="3103" y="652"/>
                <a:ext cx="372" cy="92"/>
              </a:xfrm>
              <a:prstGeom prst="rect">
                <a:avLst/>
              </a:prstGeom>
              <a:noFill/>
              <a:ln w="9525">
                <a:noFill/>
                <a:miter lim="800000"/>
                <a:headEnd/>
                <a:tailEnd/>
              </a:ln>
            </p:spPr>
            <p:txBody>
              <a:bodyPr wrap="none" lIns="0" tIns="0" rIns="0" bIns="0">
                <a:spAutoFit/>
              </a:bodyPr>
              <a:lstStyle/>
              <a:p>
                <a:r>
                  <a:rPr lang="en-US" sz="1200">
                    <a:solidFill>
                      <a:srgbClr val="000000"/>
                    </a:solidFill>
                  </a:rPr>
                  <a:t>CorePac</a:t>
                </a:r>
                <a:endParaRPr lang="en-US"/>
              </a:p>
            </p:txBody>
          </p:sp>
          <p:sp>
            <p:nvSpPr>
              <p:cNvPr id="64526" name="Rectangle 9"/>
              <p:cNvSpPr>
                <a:spLocks noChangeArrowheads="1"/>
              </p:cNvSpPr>
              <p:nvPr/>
            </p:nvSpPr>
            <p:spPr bwMode="auto">
              <a:xfrm>
                <a:off x="3495" y="652"/>
                <a:ext cx="53" cy="92"/>
              </a:xfrm>
              <a:prstGeom prst="rect">
                <a:avLst/>
              </a:prstGeom>
              <a:noFill/>
              <a:ln w="9525">
                <a:noFill/>
                <a:miter lim="800000"/>
                <a:headEnd/>
                <a:tailEnd/>
              </a:ln>
            </p:spPr>
            <p:txBody>
              <a:bodyPr wrap="none" lIns="0" tIns="0" rIns="0" bIns="0">
                <a:spAutoFit/>
              </a:bodyPr>
              <a:lstStyle/>
              <a:p>
                <a:r>
                  <a:rPr lang="en-US" sz="1200">
                    <a:solidFill>
                      <a:srgbClr val="000000"/>
                    </a:solidFill>
                  </a:rPr>
                  <a:t>2</a:t>
                </a:r>
                <a:endParaRPr lang="en-US"/>
              </a:p>
            </p:txBody>
          </p:sp>
          <p:sp>
            <p:nvSpPr>
              <p:cNvPr id="109583" name="Rectangle 10"/>
              <p:cNvSpPr>
                <a:spLocks noChangeArrowheads="1"/>
              </p:cNvSpPr>
              <p:nvPr/>
            </p:nvSpPr>
            <p:spPr bwMode="auto">
              <a:xfrm>
                <a:off x="1062" y="1282"/>
                <a:ext cx="3454" cy="192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a:p>
            </p:txBody>
          </p:sp>
          <p:sp>
            <p:nvSpPr>
              <p:cNvPr id="64528" name="Rectangle 11"/>
              <p:cNvSpPr>
                <a:spLocks noChangeArrowheads="1"/>
              </p:cNvSpPr>
              <p:nvPr/>
            </p:nvSpPr>
            <p:spPr bwMode="auto">
              <a:xfrm>
                <a:off x="1062" y="1282"/>
                <a:ext cx="3454" cy="1923"/>
              </a:xfrm>
              <a:prstGeom prst="rect">
                <a:avLst/>
              </a:prstGeom>
              <a:noFill/>
              <a:ln w="3175">
                <a:solidFill>
                  <a:srgbClr val="000000"/>
                </a:solidFill>
                <a:miter lim="800000"/>
                <a:headEnd/>
                <a:tailEnd/>
              </a:ln>
            </p:spPr>
            <p:txBody>
              <a:bodyPr/>
              <a:lstStyle/>
              <a:p>
                <a:endParaRPr lang="en-US"/>
              </a:p>
            </p:txBody>
          </p:sp>
          <p:sp>
            <p:nvSpPr>
              <p:cNvPr id="64529" name="Rectangle 12"/>
              <p:cNvSpPr>
                <a:spLocks noChangeArrowheads="1"/>
              </p:cNvSpPr>
              <p:nvPr/>
            </p:nvSpPr>
            <p:spPr bwMode="auto">
              <a:xfrm>
                <a:off x="4633" y="1918"/>
                <a:ext cx="721" cy="638"/>
              </a:xfrm>
              <a:prstGeom prst="rect">
                <a:avLst/>
              </a:prstGeom>
              <a:solidFill>
                <a:schemeClr val="accent1"/>
              </a:solidFill>
              <a:ln w="9525">
                <a:noFill/>
                <a:miter lim="800000"/>
                <a:headEnd/>
                <a:tailEnd/>
              </a:ln>
            </p:spPr>
            <p:txBody>
              <a:bodyPr/>
              <a:lstStyle/>
              <a:p>
                <a:endParaRPr lang="en-US"/>
              </a:p>
            </p:txBody>
          </p:sp>
          <p:sp>
            <p:nvSpPr>
              <p:cNvPr id="109586" name="Rectangle 13"/>
              <p:cNvSpPr>
                <a:spLocks noChangeArrowheads="1"/>
              </p:cNvSpPr>
              <p:nvPr/>
            </p:nvSpPr>
            <p:spPr bwMode="auto">
              <a:xfrm>
                <a:off x="4633" y="1918"/>
                <a:ext cx="721" cy="6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a:p>
            </p:txBody>
          </p:sp>
          <p:sp>
            <p:nvSpPr>
              <p:cNvPr id="64531" name="Rectangle 14"/>
              <p:cNvSpPr>
                <a:spLocks noChangeArrowheads="1"/>
              </p:cNvSpPr>
              <p:nvPr/>
            </p:nvSpPr>
            <p:spPr bwMode="auto">
              <a:xfrm>
                <a:off x="4750" y="2148"/>
                <a:ext cx="412" cy="69"/>
              </a:xfrm>
              <a:prstGeom prst="rect">
                <a:avLst/>
              </a:prstGeom>
              <a:noFill/>
              <a:ln w="9525">
                <a:noFill/>
                <a:miter lim="800000"/>
                <a:headEnd/>
                <a:tailEnd/>
              </a:ln>
            </p:spPr>
            <p:txBody>
              <a:bodyPr wrap="none" lIns="0" tIns="0" rIns="0" bIns="0">
                <a:spAutoFit/>
              </a:bodyPr>
              <a:lstStyle/>
              <a:p>
                <a:r>
                  <a:rPr lang="en-US" sz="900">
                    <a:solidFill>
                      <a:srgbClr val="000000"/>
                    </a:solidFill>
                  </a:rPr>
                  <a:t>Shared RAM</a:t>
                </a:r>
                <a:endParaRPr lang="en-US"/>
              </a:p>
            </p:txBody>
          </p:sp>
          <p:sp>
            <p:nvSpPr>
              <p:cNvPr id="64532" name="Rectangle 15"/>
              <p:cNvSpPr>
                <a:spLocks noChangeArrowheads="1"/>
              </p:cNvSpPr>
              <p:nvPr/>
            </p:nvSpPr>
            <p:spPr bwMode="auto">
              <a:xfrm>
                <a:off x="5213" y="2148"/>
                <a:ext cx="20" cy="69"/>
              </a:xfrm>
              <a:prstGeom prst="rect">
                <a:avLst/>
              </a:prstGeom>
              <a:noFill/>
              <a:ln w="9525">
                <a:noFill/>
                <a:miter lim="800000"/>
                <a:headEnd/>
                <a:tailEnd/>
              </a:ln>
            </p:spPr>
            <p:txBody>
              <a:bodyPr wrap="none" lIns="0" tIns="0" rIns="0" bIns="0">
                <a:spAutoFit/>
              </a:bodyPr>
              <a:lstStyle/>
              <a:p>
                <a:r>
                  <a:rPr lang="en-US" sz="900">
                    <a:solidFill>
                      <a:srgbClr val="000000"/>
                    </a:solidFill>
                  </a:rPr>
                  <a:t>,</a:t>
                </a:r>
                <a:endParaRPr lang="en-US"/>
              </a:p>
            </p:txBody>
          </p:sp>
          <p:sp>
            <p:nvSpPr>
              <p:cNvPr id="64533" name="Rectangle 16"/>
              <p:cNvSpPr>
                <a:spLocks noChangeArrowheads="1"/>
              </p:cNvSpPr>
              <p:nvPr/>
            </p:nvSpPr>
            <p:spPr bwMode="auto">
              <a:xfrm>
                <a:off x="4850" y="2237"/>
                <a:ext cx="160" cy="69"/>
              </a:xfrm>
              <a:prstGeom prst="rect">
                <a:avLst/>
              </a:prstGeom>
              <a:noFill/>
              <a:ln w="9525">
                <a:noFill/>
                <a:miter lim="800000"/>
                <a:headEnd/>
                <a:tailEnd/>
              </a:ln>
            </p:spPr>
            <p:txBody>
              <a:bodyPr wrap="none" lIns="0" tIns="0" rIns="0" bIns="0">
                <a:spAutoFit/>
              </a:bodyPr>
              <a:lstStyle/>
              <a:p>
                <a:r>
                  <a:rPr lang="en-US" sz="900">
                    <a:solidFill>
                      <a:srgbClr val="000000"/>
                    </a:solidFill>
                  </a:rPr>
                  <a:t>2048</a:t>
                </a:r>
                <a:endParaRPr lang="en-US"/>
              </a:p>
            </p:txBody>
          </p:sp>
          <p:sp>
            <p:nvSpPr>
              <p:cNvPr id="64534" name="Rectangle 17"/>
              <p:cNvSpPr>
                <a:spLocks noChangeArrowheads="1"/>
              </p:cNvSpPr>
              <p:nvPr/>
            </p:nvSpPr>
            <p:spPr bwMode="auto">
              <a:xfrm>
                <a:off x="5029" y="2237"/>
                <a:ext cx="96" cy="69"/>
              </a:xfrm>
              <a:prstGeom prst="rect">
                <a:avLst/>
              </a:prstGeom>
              <a:noFill/>
              <a:ln w="9525">
                <a:noFill/>
                <a:miter lim="800000"/>
                <a:headEnd/>
                <a:tailEnd/>
              </a:ln>
            </p:spPr>
            <p:txBody>
              <a:bodyPr wrap="none" lIns="0" tIns="0" rIns="0" bIns="0">
                <a:spAutoFit/>
              </a:bodyPr>
              <a:lstStyle/>
              <a:p>
                <a:r>
                  <a:rPr lang="en-US" sz="900">
                    <a:solidFill>
                      <a:srgbClr val="000000"/>
                    </a:solidFill>
                  </a:rPr>
                  <a:t>KB</a:t>
                </a:r>
                <a:endParaRPr lang="en-US"/>
              </a:p>
            </p:txBody>
          </p:sp>
          <p:sp>
            <p:nvSpPr>
              <p:cNvPr id="109591" name="Rectangle 18"/>
              <p:cNvSpPr>
                <a:spLocks noChangeArrowheads="1"/>
              </p:cNvSpPr>
              <p:nvPr/>
            </p:nvSpPr>
            <p:spPr bwMode="auto">
              <a:xfrm>
                <a:off x="1645" y="1282"/>
                <a:ext cx="546"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sp>
            <p:nvSpPr>
              <p:cNvPr id="64536" name="Rectangle 19"/>
              <p:cNvSpPr>
                <a:spLocks noChangeArrowheads="1"/>
              </p:cNvSpPr>
              <p:nvPr/>
            </p:nvSpPr>
            <p:spPr bwMode="auto">
              <a:xfrm>
                <a:off x="1645" y="1282"/>
                <a:ext cx="546" cy="251"/>
              </a:xfrm>
              <a:prstGeom prst="rect">
                <a:avLst/>
              </a:prstGeom>
              <a:noFill/>
              <a:ln w="3175">
                <a:solidFill>
                  <a:srgbClr val="000000"/>
                </a:solidFill>
                <a:miter lim="800000"/>
                <a:headEnd/>
                <a:tailEnd/>
              </a:ln>
            </p:spPr>
            <p:txBody>
              <a:bodyPr/>
              <a:lstStyle/>
              <a:p>
                <a:endParaRPr lang="en-US"/>
              </a:p>
            </p:txBody>
          </p:sp>
          <p:sp>
            <p:nvSpPr>
              <p:cNvPr id="64537" name="Rectangle 20"/>
              <p:cNvSpPr>
                <a:spLocks noChangeArrowheads="1"/>
              </p:cNvSpPr>
              <p:nvPr/>
            </p:nvSpPr>
            <p:spPr bwMode="auto">
              <a:xfrm>
                <a:off x="1761" y="1318"/>
                <a:ext cx="300" cy="69"/>
              </a:xfrm>
              <a:prstGeom prst="rect">
                <a:avLst/>
              </a:prstGeom>
              <a:noFill/>
              <a:ln w="9525">
                <a:noFill/>
                <a:miter lim="800000"/>
                <a:headEnd/>
                <a:tailEnd/>
              </a:ln>
            </p:spPr>
            <p:txBody>
              <a:bodyPr wrap="none" lIns="0" tIns="0" rIns="0" bIns="0">
                <a:spAutoFit/>
              </a:bodyPr>
              <a:lstStyle/>
              <a:p>
                <a:r>
                  <a:rPr lang="en-US" sz="900">
                    <a:solidFill>
                      <a:srgbClr val="000000"/>
                    </a:solidFill>
                  </a:rPr>
                  <a:t>CorePac </a:t>
                </a:r>
                <a:endParaRPr lang="en-US"/>
              </a:p>
            </p:txBody>
          </p:sp>
          <p:sp>
            <p:nvSpPr>
              <p:cNvPr id="64538" name="Rectangle 21"/>
              <p:cNvSpPr>
                <a:spLocks noChangeArrowheads="1"/>
              </p:cNvSpPr>
              <p:nvPr/>
            </p:nvSpPr>
            <p:spPr bwMode="auto">
              <a:xfrm>
                <a:off x="1732" y="1407"/>
                <a:ext cx="332" cy="69"/>
              </a:xfrm>
              <a:prstGeom prst="rect">
                <a:avLst/>
              </a:prstGeom>
              <a:noFill/>
              <a:ln w="9525">
                <a:noFill/>
                <a:miter lim="800000"/>
                <a:headEnd/>
                <a:tailEnd/>
              </a:ln>
            </p:spPr>
            <p:txBody>
              <a:bodyPr wrap="none" lIns="0" tIns="0" rIns="0" bIns="0">
                <a:spAutoFit/>
              </a:bodyPr>
              <a:lstStyle/>
              <a:p>
                <a:r>
                  <a:rPr lang="en-US" sz="900">
                    <a:solidFill>
                      <a:srgbClr val="000000"/>
                    </a:solidFill>
                  </a:rPr>
                  <a:t>Slave Port</a:t>
                </a:r>
                <a:endParaRPr lang="en-US"/>
              </a:p>
            </p:txBody>
          </p:sp>
          <p:sp>
            <p:nvSpPr>
              <p:cNvPr id="64539" name="Rectangle 22"/>
              <p:cNvSpPr>
                <a:spLocks noChangeArrowheads="1"/>
              </p:cNvSpPr>
              <p:nvPr/>
            </p:nvSpPr>
            <p:spPr bwMode="auto">
              <a:xfrm>
                <a:off x="3782" y="1282"/>
                <a:ext cx="545" cy="251"/>
              </a:xfrm>
              <a:prstGeom prst="rect">
                <a:avLst/>
              </a:prstGeom>
              <a:solidFill>
                <a:srgbClr val="CADAA9"/>
              </a:solidFill>
              <a:ln w="9525">
                <a:noFill/>
                <a:miter lim="800000"/>
                <a:headEnd/>
                <a:tailEnd/>
              </a:ln>
            </p:spPr>
            <p:txBody>
              <a:bodyPr/>
              <a:lstStyle/>
              <a:p>
                <a:endParaRPr lang="en-US"/>
              </a:p>
            </p:txBody>
          </p:sp>
          <p:sp>
            <p:nvSpPr>
              <p:cNvPr id="109596" name="Rectangle 23"/>
              <p:cNvSpPr>
                <a:spLocks noChangeArrowheads="1"/>
              </p:cNvSpPr>
              <p:nvPr/>
            </p:nvSpPr>
            <p:spPr bwMode="auto">
              <a:xfrm>
                <a:off x="3782" y="1282"/>
                <a:ext cx="545"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sp>
            <p:nvSpPr>
              <p:cNvPr id="64541" name="Rectangle 24"/>
              <p:cNvSpPr>
                <a:spLocks noChangeArrowheads="1"/>
              </p:cNvSpPr>
              <p:nvPr/>
            </p:nvSpPr>
            <p:spPr bwMode="auto">
              <a:xfrm>
                <a:off x="3897" y="1318"/>
                <a:ext cx="300" cy="69"/>
              </a:xfrm>
              <a:prstGeom prst="rect">
                <a:avLst/>
              </a:prstGeom>
              <a:noFill/>
              <a:ln w="9525">
                <a:noFill/>
                <a:miter lim="800000"/>
                <a:headEnd/>
                <a:tailEnd/>
              </a:ln>
            </p:spPr>
            <p:txBody>
              <a:bodyPr wrap="none" lIns="0" tIns="0" rIns="0" bIns="0">
                <a:spAutoFit/>
              </a:bodyPr>
              <a:lstStyle/>
              <a:p>
                <a:r>
                  <a:rPr lang="en-US" sz="900">
                    <a:solidFill>
                      <a:srgbClr val="000000"/>
                    </a:solidFill>
                  </a:rPr>
                  <a:t>CorePac </a:t>
                </a:r>
                <a:endParaRPr lang="en-US"/>
              </a:p>
            </p:txBody>
          </p:sp>
          <p:sp>
            <p:nvSpPr>
              <p:cNvPr id="64542" name="Rectangle 25"/>
              <p:cNvSpPr>
                <a:spLocks noChangeArrowheads="1"/>
              </p:cNvSpPr>
              <p:nvPr/>
            </p:nvSpPr>
            <p:spPr bwMode="auto">
              <a:xfrm>
                <a:off x="3868" y="1407"/>
                <a:ext cx="332" cy="69"/>
              </a:xfrm>
              <a:prstGeom prst="rect">
                <a:avLst/>
              </a:prstGeom>
              <a:noFill/>
              <a:ln w="9525">
                <a:noFill/>
                <a:miter lim="800000"/>
                <a:headEnd/>
                <a:tailEnd/>
              </a:ln>
            </p:spPr>
            <p:txBody>
              <a:bodyPr wrap="none" lIns="0" tIns="0" rIns="0" bIns="0">
                <a:spAutoFit/>
              </a:bodyPr>
              <a:lstStyle/>
              <a:p>
                <a:r>
                  <a:rPr lang="en-US" sz="900">
                    <a:solidFill>
                      <a:srgbClr val="000000"/>
                    </a:solidFill>
                  </a:rPr>
                  <a:t>Slave Port</a:t>
                </a:r>
                <a:endParaRPr lang="en-US"/>
              </a:p>
            </p:txBody>
          </p:sp>
          <p:sp>
            <p:nvSpPr>
              <p:cNvPr id="64543" name="Rectangle 26"/>
              <p:cNvSpPr>
                <a:spLocks noChangeArrowheads="1"/>
              </p:cNvSpPr>
              <p:nvPr/>
            </p:nvSpPr>
            <p:spPr bwMode="auto">
              <a:xfrm>
                <a:off x="1062" y="1783"/>
                <a:ext cx="455" cy="439"/>
              </a:xfrm>
              <a:prstGeom prst="rect">
                <a:avLst/>
              </a:prstGeom>
              <a:solidFill>
                <a:srgbClr val="CADAA9"/>
              </a:solidFill>
              <a:ln w="9525">
                <a:noFill/>
                <a:miter lim="800000"/>
                <a:headEnd/>
                <a:tailEnd/>
              </a:ln>
            </p:spPr>
            <p:txBody>
              <a:bodyPr/>
              <a:lstStyle/>
              <a:p>
                <a:endParaRPr lang="en-US"/>
              </a:p>
            </p:txBody>
          </p:sp>
          <p:sp>
            <p:nvSpPr>
              <p:cNvPr id="109600" name="Rectangle 27"/>
              <p:cNvSpPr>
                <a:spLocks noChangeArrowheads="1"/>
              </p:cNvSpPr>
              <p:nvPr/>
            </p:nvSpPr>
            <p:spPr bwMode="auto">
              <a:xfrm>
                <a:off x="1062" y="1783"/>
                <a:ext cx="455" cy="43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sp>
            <p:nvSpPr>
              <p:cNvPr id="64545" name="Rectangle 28"/>
              <p:cNvSpPr>
                <a:spLocks noChangeArrowheads="1"/>
              </p:cNvSpPr>
              <p:nvPr/>
            </p:nvSpPr>
            <p:spPr bwMode="auto">
              <a:xfrm>
                <a:off x="1154" y="1779"/>
                <a:ext cx="260" cy="69"/>
              </a:xfrm>
              <a:prstGeom prst="rect">
                <a:avLst/>
              </a:prstGeom>
              <a:noFill/>
              <a:ln w="9525">
                <a:noFill/>
                <a:miter lim="800000"/>
                <a:headEnd/>
                <a:tailEnd/>
              </a:ln>
            </p:spPr>
            <p:txBody>
              <a:bodyPr wrap="none" lIns="0" tIns="0" rIns="0" bIns="0">
                <a:spAutoFit/>
              </a:bodyPr>
              <a:lstStyle/>
              <a:p>
                <a:r>
                  <a:rPr lang="en-US" sz="900">
                    <a:solidFill>
                      <a:srgbClr val="000000"/>
                    </a:solidFill>
                  </a:rPr>
                  <a:t>System </a:t>
                </a:r>
                <a:endParaRPr lang="en-US"/>
              </a:p>
            </p:txBody>
          </p:sp>
          <p:sp>
            <p:nvSpPr>
              <p:cNvPr id="64546" name="Rectangle 29"/>
              <p:cNvSpPr>
                <a:spLocks noChangeArrowheads="1"/>
              </p:cNvSpPr>
              <p:nvPr/>
            </p:nvSpPr>
            <p:spPr bwMode="auto">
              <a:xfrm>
                <a:off x="1103" y="1868"/>
                <a:ext cx="352" cy="69"/>
              </a:xfrm>
              <a:prstGeom prst="rect">
                <a:avLst/>
              </a:prstGeom>
              <a:noFill/>
              <a:ln w="9525">
                <a:noFill/>
                <a:miter lim="800000"/>
                <a:headEnd/>
                <a:tailEnd/>
              </a:ln>
            </p:spPr>
            <p:txBody>
              <a:bodyPr wrap="none" lIns="0" tIns="0" rIns="0" bIns="0">
                <a:spAutoFit/>
              </a:bodyPr>
              <a:lstStyle/>
              <a:p>
                <a:r>
                  <a:rPr lang="en-US" sz="900">
                    <a:solidFill>
                      <a:srgbClr val="000000"/>
                    </a:solidFill>
                  </a:rPr>
                  <a:t>Slave Port </a:t>
                </a:r>
                <a:endParaRPr lang="en-US"/>
              </a:p>
            </p:txBody>
          </p:sp>
          <p:sp>
            <p:nvSpPr>
              <p:cNvPr id="64547" name="Rectangle 30"/>
              <p:cNvSpPr>
                <a:spLocks noChangeArrowheads="1"/>
              </p:cNvSpPr>
              <p:nvPr/>
            </p:nvSpPr>
            <p:spPr bwMode="auto">
              <a:xfrm>
                <a:off x="1107" y="1957"/>
                <a:ext cx="344" cy="69"/>
              </a:xfrm>
              <a:prstGeom prst="rect">
                <a:avLst/>
              </a:prstGeom>
              <a:noFill/>
              <a:ln w="9525">
                <a:noFill/>
                <a:miter lim="800000"/>
                <a:headEnd/>
                <a:tailEnd/>
              </a:ln>
            </p:spPr>
            <p:txBody>
              <a:bodyPr wrap="none" lIns="0" tIns="0" rIns="0" bIns="0">
                <a:spAutoFit/>
              </a:bodyPr>
              <a:lstStyle/>
              <a:p>
                <a:r>
                  <a:rPr lang="en-US" sz="900">
                    <a:solidFill>
                      <a:srgbClr val="000000"/>
                    </a:solidFill>
                  </a:rPr>
                  <a:t>for shared </a:t>
                </a:r>
                <a:endParaRPr lang="en-US"/>
              </a:p>
            </p:txBody>
          </p:sp>
          <p:sp>
            <p:nvSpPr>
              <p:cNvPr id="64548" name="Rectangle 31"/>
              <p:cNvSpPr>
                <a:spLocks noChangeArrowheads="1"/>
              </p:cNvSpPr>
              <p:nvPr/>
            </p:nvSpPr>
            <p:spPr bwMode="auto">
              <a:xfrm>
                <a:off x="1173" y="2046"/>
                <a:ext cx="228" cy="69"/>
              </a:xfrm>
              <a:prstGeom prst="rect">
                <a:avLst/>
              </a:prstGeom>
              <a:noFill/>
              <a:ln w="9525">
                <a:noFill/>
                <a:miter lim="800000"/>
                <a:headEnd/>
                <a:tailEnd/>
              </a:ln>
            </p:spPr>
            <p:txBody>
              <a:bodyPr wrap="none" lIns="0" tIns="0" rIns="0" bIns="0">
                <a:spAutoFit/>
              </a:bodyPr>
              <a:lstStyle/>
              <a:p>
                <a:r>
                  <a:rPr lang="en-US" sz="900">
                    <a:solidFill>
                      <a:srgbClr val="000000"/>
                    </a:solidFill>
                  </a:rPr>
                  <a:t>SRAM </a:t>
                </a:r>
                <a:endParaRPr lang="en-US"/>
              </a:p>
            </p:txBody>
          </p:sp>
          <p:sp>
            <p:nvSpPr>
              <p:cNvPr id="64549" name="Rectangle 32"/>
              <p:cNvSpPr>
                <a:spLocks noChangeArrowheads="1"/>
              </p:cNvSpPr>
              <p:nvPr/>
            </p:nvSpPr>
            <p:spPr bwMode="auto">
              <a:xfrm>
                <a:off x="1175" y="2135"/>
                <a:ext cx="24" cy="69"/>
              </a:xfrm>
              <a:prstGeom prst="rect">
                <a:avLst/>
              </a:prstGeom>
              <a:noFill/>
              <a:ln w="9525">
                <a:noFill/>
                <a:miter lim="800000"/>
                <a:headEnd/>
                <a:tailEnd/>
              </a:ln>
            </p:spPr>
            <p:txBody>
              <a:bodyPr wrap="none" lIns="0" tIns="0" rIns="0" bIns="0">
                <a:spAutoFit/>
              </a:bodyPr>
              <a:lstStyle/>
              <a:p>
                <a:r>
                  <a:rPr lang="en-US" sz="900">
                    <a:solidFill>
                      <a:srgbClr val="000000"/>
                    </a:solidFill>
                  </a:rPr>
                  <a:t>(</a:t>
                </a:r>
                <a:endParaRPr lang="en-US"/>
              </a:p>
            </p:txBody>
          </p:sp>
          <p:sp>
            <p:nvSpPr>
              <p:cNvPr id="64550" name="Rectangle 33"/>
              <p:cNvSpPr>
                <a:spLocks noChangeArrowheads="1"/>
              </p:cNvSpPr>
              <p:nvPr/>
            </p:nvSpPr>
            <p:spPr bwMode="auto">
              <a:xfrm>
                <a:off x="1201" y="2135"/>
                <a:ext cx="156" cy="69"/>
              </a:xfrm>
              <a:prstGeom prst="rect">
                <a:avLst/>
              </a:prstGeom>
              <a:noFill/>
              <a:ln w="9525">
                <a:noFill/>
                <a:miter lim="800000"/>
                <a:headEnd/>
                <a:tailEnd/>
              </a:ln>
            </p:spPr>
            <p:txBody>
              <a:bodyPr wrap="none" lIns="0" tIns="0" rIns="0" bIns="0">
                <a:spAutoFit/>
              </a:bodyPr>
              <a:lstStyle/>
              <a:p>
                <a:r>
                  <a:rPr lang="en-US" sz="900">
                    <a:solidFill>
                      <a:srgbClr val="000000"/>
                    </a:solidFill>
                  </a:rPr>
                  <a:t>SMS</a:t>
                </a:r>
                <a:endParaRPr lang="en-US"/>
              </a:p>
            </p:txBody>
          </p:sp>
          <p:sp>
            <p:nvSpPr>
              <p:cNvPr id="64551" name="Rectangle 34"/>
              <p:cNvSpPr>
                <a:spLocks noChangeArrowheads="1"/>
              </p:cNvSpPr>
              <p:nvPr/>
            </p:nvSpPr>
            <p:spPr bwMode="auto">
              <a:xfrm>
                <a:off x="1376" y="2135"/>
                <a:ext cx="24" cy="69"/>
              </a:xfrm>
              <a:prstGeom prst="rect">
                <a:avLst/>
              </a:prstGeom>
              <a:noFill/>
              <a:ln w="9525">
                <a:noFill/>
                <a:miter lim="800000"/>
                <a:headEnd/>
                <a:tailEnd/>
              </a:ln>
            </p:spPr>
            <p:txBody>
              <a:bodyPr wrap="none" lIns="0" tIns="0" rIns="0" bIns="0">
                <a:spAutoFit/>
              </a:bodyPr>
              <a:lstStyle/>
              <a:p>
                <a:r>
                  <a:rPr lang="en-US" sz="900">
                    <a:solidFill>
                      <a:srgbClr val="000000"/>
                    </a:solidFill>
                  </a:rPr>
                  <a:t>)</a:t>
                </a:r>
                <a:endParaRPr lang="en-US"/>
              </a:p>
            </p:txBody>
          </p:sp>
          <p:sp>
            <p:nvSpPr>
              <p:cNvPr id="64552" name="Rectangle 35"/>
              <p:cNvSpPr>
                <a:spLocks noChangeArrowheads="1"/>
              </p:cNvSpPr>
              <p:nvPr/>
            </p:nvSpPr>
            <p:spPr bwMode="auto">
              <a:xfrm>
                <a:off x="1062" y="2261"/>
                <a:ext cx="455" cy="504"/>
              </a:xfrm>
              <a:prstGeom prst="rect">
                <a:avLst/>
              </a:prstGeom>
              <a:solidFill>
                <a:srgbClr val="CADAA9"/>
              </a:solidFill>
              <a:ln w="9525">
                <a:noFill/>
                <a:miter lim="800000"/>
                <a:headEnd/>
                <a:tailEnd/>
              </a:ln>
            </p:spPr>
            <p:txBody>
              <a:bodyPr/>
              <a:lstStyle/>
              <a:p>
                <a:endParaRPr lang="en-US"/>
              </a:p>
            </p:txBody>
          </p:sp>
          <p:sp>
            <p:nvSpPr>
              <p:cNvPr id="109609" name="Rectangle 36"/>
              <p:cNvSpPr>
                <a:spLocks noChangeArrowheads="1"/>
              </p:cNvSpPr>
              <p:nvPr/>
            </p:nvSpPr>
            <p:spPr bwMode="auto">
              <a:xfrm>
                <a:off x="1062" y="2261"/>
                <a:ext cx="455" cy="5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sp>
            <p:nvSpPr>
              <p:cNvPr id="64554" name="Rectangle 39"/>
              <p:cNvSpPr>
                <a:spLocks noChangeArrowheads="1"/>
              </p:cNvSpPr>
              <p:nvPr/>
            </p:nvSpPr>
            <p:spPr bwMode="auto">
              <a:xfrm>
                <a:off x="1109" y="2300"/>
                <a:ext cx="365" cy="349"/>
              </a:xfrm>
              <a:prstGeom prst="rect">
                <a:avLst/>
              </a:prstGeom>
              <a:noFill/>
              <a:ln w="9525">
                <a:noFill/>
                <a:miter lim="800000"/>
                <a:headEnd/>
                <a:tailEnd/>
              </a:ln>
            </p:spPr>
            <p:txBody>
              <a:bodyPr lIns="0" tIns="0" rIns="0" bIns="0">
                <a:spAutoFit/>
              </a:bodyPr>
              <a:lstStyle/>
              <a:p>
                <a:pPr algn="ctr"/>
                <a:r>
                  <a:rPr lang="en-US" sz="900">
                    <a:solidFill>
                      <a:srgbClr val="000000"/>
                    </a:solidFill>
                  </a:rPr>
                  <a:t>System Slave Port for external memory </a:t>
                </a:r>
                <a:endParaRPr lang="en-US"/>
              </a:p>
            </p:txBody>
          </p:sp>
          <p:sp>
            <p:nvSpPr>
              <p:cNvPr id="64555" name="Rectangle 41"/>
              <p:cNvSpPr>
                <a:spLocks noChangeArrowheads="1"/>
              </p:cNvSpPr>
              <p:nvPr/>
            </p:nvSpPr>
            <p:spPr bwMode="auto">
              <a:xfrm>
                <a:off x="1181" y="2646"/>
                <a:ext cx="24" cy="69"/>
              </a:xfrm>
              <a:prstGeom prst="rect">
                <a:avLst/>
              </a:prstGeom>
              <a:noFill/>
              <a:ln w="9525">
                <a:noFill/>
                <a:miter lim="800000"/>
                <a:headEnd/>
                <a:tailEnd/>
              </a:ln>
            </p:spPr>
            <p:txBody>
              <a:bodyPr wrap="none" lIns="0" tIns="0" rIns="0" bIns="0">
                <a:spAutoFit/>
              </a:bodyPr>
              <a:lstStyle/>
              <a:p>
                <a:r>
                  <a:rPr lang="en-US" sz="900">
                    <a:solidFill>
                      <a:srgbClr val="000000"/>
                    </a:solidFill>
                  </a:rPr>
                  <a:t>(</a:t>
                </a:r>
                <a:endParaRPr lang="en-US"/>
              </a:p>
            </p:txBody>
          </p:sp>
          <p:sp>
            <p:nvSpPr>
              <p:cNvPr id="64556" name="Rectangle 42"/>
              <p:cNvSpPr>
                <a:spLocks noChangeArrowheads="1"/>
              </p:cNvSpPr>
              <p:nvPr/>
            </p:nvSpPr>
            <p:spPr bwMode="auto">
              <a:xfrm>
                <a:off x="1208" y="2646"/>
                <a:ext cx="144" cy="69"/>
              </a:xfrm>
              <a:prstGeom prst="rect">
                <a:avLst/>
              </a:prstGeom>
              <a:noFill/>
              <a:ln w="9525">
                <a:noFill/>
                <a:miter lim="800000"/>
                <a:headEnd/>
                <a:tailEnd/>
              </a:ln>
            </p:spPr>
            <p:txBody>
              <a:bodyPr wrap="none" lIns="0" tIns="0" rIns="0" bIns="0">
                <a:spAutoFit/>
              </a:bodyPr>
              <a:lstStyle/>
              <a:p>
                <a:r>
                  <a:rPr lang="en-US" sz="900">
                    <a:solidFill>
                      <a:srgbClr val="000000"/>
                    </a:solidFill>
                  </a:rPr>
                  <a:t>SES</a:t>
                </a:r>
                <a:endParaRPr lang="en-US"/>
              </a:p>
            </p:txBody>
          </p:sp>
          <p:sp>
            <p:nvSpPr>
              <p:cNvPr id="64557" name="Rectangle 43"/>
              <p:cNvSpPr>
                <a:spLocks noChangeArrowheads="1"/>
              </p:cNvSpPr>
              <p:nvPr/>
            </p:nvSpPr>
            <p:spPr bwMode="auto">
              <a:xfrm>
                <a:off x="1370" y="2646"/>
                <a:ext cx="24" cy="69"/>
              </a:xfrm>
              <a:prstGeom prst="rect">
                <a:avLst/>
              </a:prstGeom>
              <a:noFill/>
              <a:ln w="9525">
                <a:noFill/>
                <a:miter lim="800000"/>
                <a:headEnd/>
                <a:tailEnd/>
              </a:ln>
            </p:spPr>
            <p:txBody>
              <a:bodyPr wrap="none" lIns="0" tIns="0" rIns="0" bIns="0">
                <a:spAutoFit/>
              </a:bodyPr>
              <a:lstStyle/>
              <a:p>
                <a:r>
                  <a:rPr lang="en-US" sz="900">
                    <a:solidFill>
                      <a:srgbClr val="000000"/>
                    </a:solidFill>
                  </a:rPr>
                  <a:t>)</a:t>
                </a:r>
                <a:endParaRPr lang="en-US"/>
              </a:p>
            </p:txBody>
          </p:sp>
          <p:sp>
            <p:nvSpPr>
              <p:cNvPr id="64558" name="Rectangle 44"/>
              <p:cNvSpPr>
                <a:spLocks noChangeArrowheads="1"/>
              </p:cNvSpPr>
              <p:nvPr/>
            </p:nvSpPr>
            <p:spPr bwMode="auto">
              <a:xfrm>
                <a:off x="1426" y="2950"/>
                <a:ext cx="727" cy="251"/>
              </a:xfrm>
              <a:prstGeom prst="rect">
                <a:avLst/>
              </a:prstGeom>
              <a:solidFill>
                <a:schemeClr val="folHlink"/>
              </a:solidFill>
              <a:ln w="9525">
                <a:noFill/>
                <a:miter lim="800000"/>
                <a:headEnd/>
                <a:tailEnd/>
              </a:ln>
            </p:spPr>
            <p:txBody>
              <a:bodyPr/>
              <a:lstStyle/>
              <a:p>
                <a:endParaRPr lang="en-US"/>
              </a:p>
            </p:txBody>
          </p:sp>
          <p:sp>
            <p:nvSpPr>
              <p:cNvPr id="109618" name="Rectangle 45"/>
              <p:cNvSpPr>
                <a:spLocks noChangeArrowheads="1"/>
              </p:cNvSpPr>
              <p:nvPr/>
            </p:nvSpPr>
            <p:spPr bwMode="auto">
              <a:xfrm>
                <a:off x="1426" y="2950"/>
                <a:ext cx="727"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sp>
            <p:nvSpPr>
              <p:cNvPr id="64560" name="Rectangle 46"/>
              <p:cNvSpPr>
                <a:spLocks noChangeArrowheads="1"/>
              </p:cNvSpPr>
              <p:nvPr/>
            </p:nvSpPr>
            <p:spPr bwMode="auto">
              <a:xfrm>
                <a:off x="1520" y="2990"/>
                <a:ext cx="500" cy="69"/>
              </a:xfrm>
              <a:prstGeom prst="rect">
                <a:avLst/>
              </a:prstGeom>
              <a:noFill/>
              <a:ln w="9525">
                <a:noFill/>
                <a:miter lim="800000"/>
                <a:headEnd/>
                <a:tailEnd/>
              </a:ln>
            </p:spPr>
            <p:txBody>
              <a:bodyPr wrap="none" lIns="0" tIns="0" rIns="0" bIns="0">
                <a:spAutoFit/>
              </a:bodyPr>
              <a:lstStyle/>
              <a:p>
                <a:r>
                  <a:rPr lang="en-US" sz="900">
                    <a:solidFill>
                      <a:srgbClr val="000000"/>
                    </a:solidFill>
                  </a:rPr>
                  <a:t>MSMC System </a:t>
                </a:r>
                <a:endParaRPr lang="en-US"/>
              </a:p>
            </p:txBody>
          </p:sp>
          <p:sp>
            <p:nvSpPr>
              <p:cNvPr id="64561" name="Rectangle 47"/>
              <p:cNvSpPr>
                <a:spLocks noChangeArrowheads="1"/>
              </p:cNvSpPr>
              <p:nvPr/>
            </p:nvSpPr>
            <p:spPr bwMode="auto">
              <a:xfrm>
                <a:off x="1580" y="3079"/>
                <a:ext cx="372" cy="69"/>
              </a:xfrm>
              <a:prstGeom prst="rect">
                <a:avLst/>
              </a:prstGeom>
              <a:noFill/>
              <a:ln w="9525">
                <a:noFill/>
                <a:miter lim="800000"/>
                <a:headEnd/>
                <a:tailEnd/>
              </a:ln>
            </p:spPr>
            <p:txBody>
              <a:bodyPr wrap="none" lIns="0" tIns="0" rIns="0" bIns="0">
                <a:spAutoFit/>
              </a:bodyPr>
              <a:lstStyle/>
              <a:p>
                <a:r>
                  <a:rPr lang="en-US" sz="900">
                    <a:solidFill>
                      <a:srgbClr val="000000"/>
                    </a:solidFill>
                  </a:rPr>
                  <a:t>Master Port</a:t>
                </a:r>
                <a:endParaRPr lang="en-US"/>
              </a:p>
            </p:txBody>
          </p:sp>
          <p:sp>
            <p:nvSpPr>
              <p:cNvPr id="109621" name="Rectangle 48"/>
              <p:cNvSpPr>
                <a:spLocks noChangeArrowheads="1"/>
              </p:cNvSpPr>
              <p:nvPr/>
            </p:nvSpPr>
            <p:spPr bwMode="auto">
              <a:xfrm>
                <a:off x="3698" y="2950"/>
                <a:ext cx="727"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sp>
            <p:nvSpPr>
              <p:cNvPr id="64563" name="Rectangle 49"/>
              <p:cNvSpPr>
                <a:spLocks noChangeArrowheads="1"/>
              </p:cNvSpPr>
              <p:nvPr/>
            </p:nvSpPr>
            <p:spPr bwMode="auto">
              <a:xfrm>
                <a:off x="3698" y="2950"/>
                <a:ext cx="727" cy="251"/>
              </a:xfrm>
              <a:prstGeom prst="rect">
                <a:avLst/>
              </a:prstGeom>
              <a:noFill/>
              <a:ln w="3175">
                <a:solidFill>
                  <a:srgbClr val="000000"/>
                </a:solidFill>
                <a:miter lim="800000"/>
                <a:headEnd/>
                <a:tailEnd/>
              </a:ln>
            </p:spPr>
            <p:txBody>
              <a:bodyPr/>
              <a:lstStyle/>
              <a:p>
                <a:endParaRPr lang="en-US"/>
              </a:p>
            </p:txBody>
          </p:sp>
          <p:sp>
            <p:nvSpPr>
              <p:cNvPr id="64564" name="Rectangle 50"/>
              <p:cNvSpPr>
                <a:spLocks noChangeArrowheads="1"/>
              </p:cNvSpPr>
              <p:nvPr/>
            </p:nvSpPr>
            <p:spPr bwMode="auto">
              <a:xfrm>
                <a:off x="3830" y="2986"/>
                <a:ext cx="432" cy="69"/>
              </a:xfrm>
              <a:prstGeom prst="rect">
                <a:avLst/>
              </a:prstGeom>
              <a:noFill/>
              <a:ln w="9525">
                <a:noFill/>
                <a:miter lim="800000"/>
                <a:headEnd/>
                <a:tailEnd/>
              </a:ln>
            </p:spPr>
            <p:txBody>
              <a:bodyPr wrap="none" lIns="0" tIns="0" rIns="0" bIns="0">
                <a:spAutoFit/>
              </a:bodyPr>
              <a:lstStyle/>
              <a:p>
                <a:r>
                  <a:rPr lang="en-US" sz="900">
                    <a:solidFill>
                      <a:srgbClr val="000000"/>
                    </a:solidFill>
                  </a:rPr>
                  <a:t>MSMC EMIF </a:t>
                </a:r>
                <a:endParaRPr lang="en-US"/>
              </a:p>
            </p:txBody>
          </p:sp>
          <p:sp>
            <p:nvSpPr>
              <p:cNvPr id="64565" name="Rectangle 51"/>
              <p:cNvSpPr>
                <a:spLocks noChangeArrowheads="1"/>
              </p:cNvSpPr>
              <p:nvPr/>
            </p:nvSpPr>
            <p:spPr bwMode="auto">
              <a:xfrm>
                <a:off x="3853" y="3075"/>
                <a:ext cx="372" cy="69"/>
              </a:xfrm>
              <a:prstGeom prst="rect">
                <a:avLst/>
              </a:prstGeom>
              <a:noFill/>
              <a:ln w="9525">
                <a:noFill/>
                <a:miter lim="800000"/>
                <a:headEnd/>
                <a:tailEnd/>
              </a:ln>
            </p:spPr>
            <p:txBody>
              <a:bodyPr wrap="none" lIns="0" tIns="0" rIns="0" bIns="0">
                <a:spAutoFit/>
              </a:bodyPr>
              <a:lstStyle/>
              <a:p>
                <a:r>
                  <a:rPr lang="en-US" sz="900">
                    <a:solidFill>
                      <a:srgbClr val="000000"/>
                    </a:solidFill>
                  </a:rPr>
                  <a:t>Master Port</a:t>
                </a:r>
                <a:endParaRPr lang="en-US"/>
              </a:p>
            </p:txBody>
          </p:sp>
          <p:sp>
            <p:nvSpPr>
              <p:cNvPr id="64566" name="Rectangle 52"/>
              <p:cNvSpPr>
                <a:spLocks noChangeArrowheads="1"/>
              </p:cNvSpPr>
              <p:nvPr/>
            </p:nvSpPr>
            <p:spPr bwMode="auto">
              <a:xfrm>
                <a:off x="1971" y="1720"/>
                <a:ext cx="2136" cy="1046"/>
              </a:xfrm>
              <a:prstGeom prst="rect">
                <a:avLst/>
              </a:prstGeom>
              <a:solidFill>
                <a:srgbClr val="CADAA9"/>
              </a:solidFill>
              <a:ln w="9525">
                <a:noFill/>
                <a:miter lim="800000"/>
                <a:headEnd/>
                <a:tailEnd/>
              </a:ln>
            </p:spPr>
            <p:txBody>
              <a:bodyPr/>
              <a:lstStyle/>
              <a:p>
                <a:endParaRPr lang="en-US"/>
              </a:p>
            </p:txBody>
          </p:sp>
          <p:sp>
            <p:nvSpPr>
              <p:cNvPr id="109626" name="Rectangle 53"/>
              <p:cNvSpPr>
                <a:spLocks noChangeArrowheads="1"/>
              </p:cNvSpPr>
              <p:nvPr/>
            </p:nvSpPr>
            <p:spPr bwMode="auto">
              <a:xfrm>
                <a:off x="1971" y="1720"/>
                <a:ext cx="2136" cy="104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sp>
            <p:nvSpPr>
              <p:cNvPr id="64568" name="Rectangle 54"/>
              <p:cNvSpPr>
                <a:spLocks noChangeArrowheads="1"/>
              </p:cNvSpPr>
              <p:nvPr/>
            </p:nvSpPr>
            <p:spPr bwMode="auto">
              <a:xfrm>
                <a:off x="2740" y="1757"/>
                <a:ext cx="532" cy="69"/>
              </a:xfrm>
              <a:prstGeom prst="rect">
                <a:avLst/>
              </a:prstGeom>
              <a:noFill/>
              <a:ln w="9525">
                <a:noFill/>
                <a:miter lim="800000"/>
                <a:headEnd/>
                <a:tailEnd/>
              </a:ln>
            </p:spPr>
            <p:txBody>
              <a:bodyPr wrap="none" lIns="0" tIns="0" rIns="0" bIns="0">
                <a:spAutoFit/>
              </a:bodyPr>
              <a:lstStyle/>
              <a:p>
                <a:r>
                  <a:rPr lang="en-US" sz="900" i="1">
                    <a:solidFill>
                      <a:srgbClr val="000000"/>
                    </a:solidFill>
                  </a:rPr>
                  <a:t>MSMC Datapath</a:t>
                </a:r>
                <a:endParaRPr lang="en-US"/>
              </a:p>
            </p:txBody>
          </p:sp>
          <p:sp>
            <p:nvSpPr>
              <p:cNvPr id="64569" name="Freeform 55"/>
              <p:cNvSpPr>
                <a:spLocks/>
              </p:cNvSpPr>
              <p:nvPr/>
            </p:nvSpPr>
            <p:spPr bwMode="auto">
              <a:xfrm>
                <a:off x="2262" y="2766"/>
                <a:ext cx="0" cy="83"/>
              </a:xfrm>
              <a:custGeom>
                <a:avLst/>
                <a:gdLst>
                  <a:gd name="T0" fmla="*/ 0 h 167"/>
                  <a:gd name="T1" fmla="*/ 0 h 167"/>
                  <a:gd name="T2" fmla="*/ 0 h 167"/>
                  <a:gd name="T3" fmla="*/ 0 60000 65536"/>
                  <a:gd name="T4" fmla="*/ 0 60000 65536"/>
                  <a:gd name="T5" fmla="*/ 0 60000 65536"/>
                  <a:gd name="T6" fmla="*/ 0 h 167"/>
                  <a:gd name="T7" fmla="*/ 167 h 167"/>
                </a:gdLst>
                <a:ahLst/>
                <a:cxnLst>
                  <a:cxn ang="T3">
                    <a:pos x="0" y="T0"/>
                  </a:cxn>
                  <a:cxn ang="T4">
                    <a:pos x="0" y="T1"/>
                  </a:cxn>
                  <a:cxn ang="T5">
                    <a:pos x="0" y="T2"/>
                  </a:cxn>
                </a:cxnLst>
                <a:rect l="0" t="T6" r="0" b="T7"/>
                <a:pathLst>
                  <a:path h="167">
                    <a:moveTo>
                      <a:pt x="0" y="0"/>
                    </a:moveTo>
                    <a:lnTo>
                      <a:pt x="0" y="167"/>
                    </a:lnTo>
                    <a:lnTo>
                      <a:pt x="0" y="0"/>
                    </a:lnTo>
                    <a:close/>
                  </a:path>
                </a:pathLst>
              </a:custGeom>
              <a:noFill/>
              <a:ln w="3175">
                <a:solidFill>
                  <a:srgbClr val="000000"/>
                </a:solidFill>
                <a:prstDash val="solid"/>
                <a:round/>
                <a:headEnd/>
                <a:tailEnd/>
              </a:ln>
            </p:spPr>
            <p:txBody>
              <a:bodyPr/>
              <a:lstStyle/>
              <a:p>
                <a:endParaRPr lang="en-US"/>
              </a:p>
            </p:txBody>
          </p:sp>
          <p:sp>
            <p:nvSpPr>
              <p:cNvPr id="64570" name="Freeform 56"/>
              <p:cNvSpPr>
                <a:spLocks/>
              </p:cNvSpPr>
              <p:nvPr/>
            </p:nvSpPr>
            <p:spPr bwMode="auto">
              <a:xfrm>
                <a:off x="4184" y="2237"/>
                <a:ext cx="372" cy="6"/>
              </a:xfrm>
              <a:custGeom>
                <a:avLst/>
                <a:gdLst>
                  <a:gd name="T0" fmla="*/ 0 w 745"/>
                  <a:gd name="T1" fmla="*/ 1 h 11"/>
                  <a:gd name="T2" fmla="*/ 1 w 745"/>
                  <a:gd name="T3" fmla="*/ 1 h 11"/>
                  <a:gd name="T4" fmla="*/ 1 w 745"/>
                  <a:gd name="T5" fmla="*/ 0 h 11"/>
                  <a:gd name="T6" fmla="*/ 2 w 745"/>
                  <a:gd name="T7" fmla="*/ 0 h 11"/>
                  <a:gd name="T8" fmla="*/ 0 60000 65536"/>
                  <a:gd name="T9" fmla="*/ 0 60000 65536"/>
                  <a:gd name="T10" fmla="*/ 0 60000 65536"/>
                  <a:gd name="T11" fmla="*/ 0 60000 65536"/>
                  <a:gd name="T12" fmla="*/ 0 w 745"/>
                  <a:gd name="T13" fmla="*/ 0 h 11"/>
                  <a:gd name="T14" fmla="*/ 745 w 745"/>
                  <a:gd name="T15" fmla="*/ 11 h 11"/>
                </a:gdLst>
                <a:ahLst/>
                <a:cxnLst>
                  <a:cxn ang="T8">
                    <a:pos x="T0" y="T1"/>
                  </a:cxn>
                  <a:cxn ang="T9">
                    <a:pos x="T2" y="T3"/>
                  </a:cxn>
                  <a:cxn ang="T10">
                    <a:pos x="T4" y="T5"/>
                  </a:cxn>
                  <a:cxn ang="T11">
                    <a:pos x="T6" y="T7"/>
                  </a:cxn>
                </a:cxnLst>
                <a:rect l="T12" t="T13" r="T14" b="T15"/>
                <a:pathLst>
                  <a:path w="745" h="11">
                    <a:moveTo>
                      <a:pt x="0" y="11"/>
                    </a:moveTo>
                    <a:lnTo>
                      <a:pt x="372" y="11"/>
                    </a:lnTo>
                    <a:lnTo>
                      <a:pt x="372" y="0"/>
                    </a:lnTo>
                    <a:lnTo>
                      <a:pt x="745" y="0"/>
                    </a:lnTo>
                  </a:path>
                </a:pathLst>
              </a:custGeom>
              <a:noFill/>
              <a:ln w="3175">
                <a:solidFill>
                  <a:srgbClr val="000000"/>
                </a:solidFill>
                <a:prstDash val="solid"/>
                <a:round/>
                <a:headEnd/>
                <a:tailEnd/>
              </a:ln>
            </p:spPr>
            <p:txBody>
              <a:bodyPr/>
              <a:lstStyle/>
              <a:p>
                <a:endParaRPr lang="en-US"/>
              </a:p>
            </p:txBody>
          </p:sp>
          <p:sp>
            <p:nvSpPr>
              <p:cNvPr id="64571" name="Freeform 57"/>
              <p:cNvSpPr>
                <a:spLocks/>
              </p:cNvSpPr>
              <p:nvPr/>
            </p:nvSpPr>
            <p:spPr bwMode="auto">
              <a:xfrm>
                <a:off x="4107" y="2217"/>
                <a:ext cx="84" cy="51"/>
              </a:xfrm>
              <a:custGeom>
                <a:avLst/>
                <a:gdLst>
                  <a:gd name="T0" fmla="*/ 1 w 166"/>
                  <a:gd name="T1" fmla="*/ 0 h 103"/>
                  <a:gd name="T2" fmla="*/ 0 w 166"/>
                  <a:gd name="T3" fmla="*/ 0 h 103"/>
                  <a:gd name="T4" fmla="*/ 1 w 166"/>
                  <a:gd name="T5" fmla="*/ 0 h 103"/>
                  <a:gd name="T6" fmla="*/ 1 w 166"/>
                  <a:gd name="T7" fmla="*/ 0 h 103"/>
                  <a:gd name="T8" fmla="*/ 0 60000 65536"/>
                  <a:gd name="T9" fmla="*/ 0 60000 65536"/>
                  <a:gd name="T10" fmla="*/ 0 60000 65536"/>
                  <a:gd name="T11" fmla="*/ 0 60000 65536"/>
                  <a:gd name="T12" fmla="*/ 0 w 166"/>
                  <a:gd name="T13" fmla="*/ 0 h 103"/>
                  <a:gd name="T14" fmla="*/ 166 w 166"/>
                  <a:gd name="T15" fmla="*/ 103 h 103"/>
                </a:gdLst>
                <a:ahLst/>
                <a:cxnLst>
                  <a:cxn ang="T8">
                    <a:pos x="T0" y="T1"/>
                  </a:cxn>
                  <a:cxn ang="T9">
                    <a:pos x="T2" y="T3"/>
                  </a:cxn>
                  <a:cxn ang="T10">
                    <a:pos x="T4" y="T5"/>
                  </a:cxn>
                  <a:cxn ang="T11">
                    <a:pos x="T6" y="T7"/>
                  </a:cxn>
                </a:cxnLst>
                <a:rect l="T12" t="T13" r="T14" b="T15"/>
                <a:pathLst>
                  <a:path w="166" h="103">
                    <a:moveTo>
                      <a:pt x="166" y="103"/>
                    </a:moveTo>
                    <a:lnTo>
                      <a:pt x="0" y="51"/>
                    </a:lnTo>
                    <a:lnTo>
                      <a:pt x="166" y="0"/>
                    </a:lnTo>
                    <a:lnTo>
                      <a:pt x="166" y="103"/>
                    </a:lnTo>
                    <a:close/>
                  </a:path>
                </a:pathLst>
              </a:custGeom>
              <a:solidFill>
                <a:srgbClr val="000000"/>
              </a:solidFill>
              <a:ln w="9525">
                <a:noFill/>
                <a:round/>
                <a:headEnd/>
                <a:tailEnd/>
              </a:ln>
            </p:spPr>
            <p:txBody>
              <a:bodyPr/>
              <a:lstStyle/>
              <a:p>
                <a:endParaRPr lang="en-US"/>
              </a:p>
            </p:txBody>
          </p:sp>
          <p:sp>
            <p:nvSpPr>
              <p:cNvPr id="64572" name="Freeform 58"/>
              <p:cNvSpPr>
                <a:spLocks/>
              </p:cNvSpPr>
              <p:nvPr/>
            </p:nvSpPr>
            <p:spPr bwMode="auto">
              <a:xfrm>
                <a:off x="4550" y="2212"/>
                <a:ext cx="83" cy="51"/>
              </a:xfrm>
              <a:custGeom>
                <a:avLst/>
                <a:gdLst>
                  <a:gd name="T0" fmla="*/ 0 w 167"/>
                  <a:gd name="T1" fmla="*/ 0 h 102"/>
                  <a:gd name="T2" fmla="*/ 0 w 167"/>
                  <a:gd name="T3" fmla="*/ 1 h 102"/>
                  <a:gd name="T4" fmla="*/ 0 w 167"/>
                  <a:gd name="T5" fmla="*/ 1 h 102"/>
                  <a:gd name="T6" fmla="*/ 0 w 167"/>
                  <a:gd name="T7" fmla="*/ 0 h 102"/>
                  <a:gd name="T8" fmla="*/ 0 60000 65536"/>
                  <a:gd name="T9" fmla="*/ 0 60000 65536"/>
                  <a:gd name="T10" fmla="*/ 0 60000 65536"/>
                  <a:gd name="T11" fmla="*/ 0 60000 65536"/>
                  <a:gd name="T12" fmla="*/ 0 w 167"/>
                  <a:gd name="T13" fmla="*/ 0 h 102"/>
                  <a:gd name="T14" fmla="*/ 167 w 167"/>
                  <a:gd name="T15" fmla="*/ 102 h 102"/>
                </a:gdLst>
                <a:ahLst/>
                <a:cxnLst>
                  <a:cxn ang="T8">
                    <a:pos x="T0" y="T1"/>
                  </a:cxn>
                  <a:cxn ang="T9">
                    <a:pos x="T2" y="T3"/>
                  </a:cxn>
                  <a:cxn ang="T10">
                    <a:pos x="T4" y="T5"/>
                  </a:cxn>
                  <a:cxn ang="T11">
                    <a:pos x="T6" y="T7"/>
                  </a:cxn>
                </a:cxnLst>
                <a:rect l="T12" t="T13" r="T14" b="T15"/>
                <a:pathLst>
                  <a:path w="167" h="102">
                    <a:moveTo>
                      <a:pt x="0" y="0"/>
                    </a:moveTo>
                    <a:lnTo>
                      <a:pt x="167" y="50"/>
                    </a:lnTo>
                    <a:lnTo>
                      <a:pt x="0" y="102"/>
                    </a:lnTo>
                    <a:lnTo>
                      <a:pt x="0" y="0"/>
                    </a:lnTo>
                    <a:close/>
                  </a:path>
                </a:pathLst>
              </a:custGeom>
              <a:solidFill>
                <a:srgbClr val="000000"/>
              </a:solidFill>
              <a:ln w="9525">
                <a:noFill/>
                <a:round/>
                <a:headEnd/>
                <a:tailEnd/>
              </a:ln>
            </p:spPr>
            <p:txBody>
              <a:bodyPr/>
              <a:lstStyle/>
              <a:p>
                <a:endParaRPr lang="en-US"/>
              </a:p>
            </p:txBody>
          </p:sp>
          <p:sp>
            <p:nvSpPr>
              <p:cNvPr id="109632" name="Rectangle 59"/>
              <p:cNvSpPr>
                <a:spLocks noChangeArrowheads="1"/>
              </p:cNvSpPr>
              <p:nvPr/>
            </p:nvSpPr>
            <p:spPr bwMode="auto">
              <a:xfrm>
                <a:off x="2562" y="1863"/>
                <a:ext cx="1363" cy="25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a:p>
            </p:txBody>
          </p:sp>
          <p:sp>
            <p:nvSpPr>
              <p:cNvPr id="64574" name="Rectangle 60"/>
              <p:cNvSpPr>
                <a:spLocks noChangeArrowheads="1"/>
              </p:cNvSpPr>
              <p:nvPr/>
            </p:nvSpPr>
            <p:spPr bwMode="auto">
              <a:xfrm>
                <a:off x="2562" y="1863"/>
                <a:ext cx="1363" cy="251"/>
              </a:xfrm>
              <a:prstGeom prst="rect">
                <a:avLst/>
              </a:prstGeom>
              <a:noFill/>
              <a:ln w="12700">
                <a:solidFill>
                  <a:srgbClr val="000000"/>
                </a:solidFill>
                <a:miter lim="800000"/>
                <a:headEnd/>
                <a:tailEnd/>
              </a:ln>
            </p:spPr>
            <p:txBody>
              <a:bodyPr/>
              <a:lstStyle/>
              <a:p>
                <a:endParaRPr lang="en-US"/>
              </a:p>
            </p:txBody>
          </p:sp>
          <p:sp>
            <p:nvSpPr>
              <p:cNvPr id="64575" name="Rectangle 61"/>
              <p:cNvSpPr>
                <a:spLocks noChangeArrowheads="1"/>
              </p:cNvSpPr>
              <p:nvPr/>
            </p:nvSpPr>
            <p:spPr bwMode="auto">
              <a:xfrm>
                <a:off x="3060" y="1944"/>
                <a:ext cx="328" cy="69"/>
              </a:xfrm>
              <a:prstGeom prst="rect">
                <a:avLst/>
              </a:prstGeom>
              <a:noFill/>
              <a:ln w="9525">
                <a:noFill/>
                <a:miter lim="800000"/>
                <a:headEnd/>
                <a:tailEnd/>
              </a:ln>
            </p:spPr>
            <p:txBody>
              <a:bodyPr wrap="none" lIns="0" tIns="0" rIns="0" bIns="0">
                <a:spAutoFit/>
              </a:bodyPr>
              <a:lstStyle/>
              <a:p>
                <a:r>
                  <a:rPr lang="en-US" sz="900">
                    <a:solidFill>
                      <a:srgbClr val="000000"/>
                    </a:solidFill>
                  </a:rPr>
                  <a:t>Arbitration</a:t>
                </a:r>
                <a:endParaRPr lang="en-US"/>
              </a:p>
            </p:txBody>
          </p:sp>
          <p:sp>
            <p:nvSpPr>
              <p:cNvPr id="64576" name="Line 62"/>
              <p:cNvSpPr>
                <a:spLocks noChangeShapeType="1"/>
              </p:cNvSpPr>
              <p:nvPr/>
            </p:nvSpPr>
            <p:spPr bwMode="auto">
              <a:xfrm>
                <a:off x="1593" y="2003"/>
                <a:ext cx="302" cy="2"/>
              </a:xfrm>
              <a:prstGeom prst="line">
                <a:avLst/>
              </a:prstGeom>
              <a:noFill/>
              <a:ln w="3175">
                <a:solidFill>
                  <a:srgbClr val="000000"/>
                </a:solidFill>
                <a:round/>
                <a:headEnd/>
                <a:tailEnd/>
              </a:ln>
            </p:spPr>
            <p:txBody>
              <a:bodyPr/>
              <a:lstStyle/>
              <a:p>
                <a:endParaRPr lang="en-US"/>
              </a:p>
            </p:txBody>
          </p:sp>
          <p:sp>
            <p:nvSpPr>
              <p:cNvPr id="64577" name="Freeform 63"/>
              <p:cNvSpPr>
                <a:spLocks/>
              </p:cNvSpPr>
              <p:nvPr/>
            </p:nvSpPr>
            <p:spPr bwMode="auto">
              <a:xfrm>
                <a:off x="1517" y="1978"/>
                <a:ext cx="83" cy="50"/>
              </a:xfrm>
              <a:custGeom>
                <a:avLst/>
                <a:gdLst>
                  <a:gd name="T0" fmla="*/ 0 w 167"/>
                  <a:gd name="T1" fmla="*/ 0 h 102"/>
                  <a:gd name="T2" fmla="*/ 0 w 167"/>
                  <a:gd name="T3" fmla="*/ 0 h 102"/>
                  <a:gd name="T4" fmla="*/ 0 w 167"/>
                  <a:gd name="T5" fmla="*/ 0 h 102"/>
                  <a:gd name="T6" fmla="*/ 0 w 167"/>
                  <a:gd name="T7" fmla="*/ 0 h 102"/>
                  <a:gd name="T8" fmla="*/ 0 60000 65536"/>
                  <a:gd name="T9" fmla="*/ 0 60000 65536"/>
                  <a:gd name="T10" fmla="*/ 0 60000 65536"/>
                  <a:gd name="T11" fmla="*/ 0 60000 65536"/>
                  <a:gd name="T12" fmla="*/ 0 w 167"/>
                  <a:gd name="T13" fmla="*/ 0 h 102"/>
                  <a:gd name="T14" fmla="*/ 167 w 167"/>
                  <a:gd name="T15" fmla="*/ 102 h 102"/>
                </a:gdLst>
                <a:ahLst/>
                <a:cxnLst>
                  <a:cxn ang="T8">
                    <a:pos x="T0" y="T1"/>
                  </a:cxn>
                  <a:cxn ang="T9">
                    <a:pos x="T2" y="T3"/>
                  </a:cxn>
                  <a:cxn ang="T10">
                    <a:pos x="T4" y="T5"/>
                  </a:cxn>
                  <a:cxn ang="T11">
                    <a:pos x="T6" y="T7"/>
                  </a:cxn>
                </a:cxnLst>
                <a:rect l="T12" t="T13" r="T14" b="T15"/>
                <a:pathLst>
                  <a:path w="167" h="102">
                    <a:moveTo>
                      <a:pt x="167" y="102"/>
                    </a:moveTo>
                    <a:lnTo>
                      <a:pt x="0" y="49"/>
                    </a:lnTo>
                    <a:lnTo>
                      <a:pt x="167" y="0"/>
                    </a:lnTo>
                    <a:lnTo>
                      <a:pt x="167" y="102"/>
                    </a:lnTo>
                    <a:close/>
                  </a:path>
                </a:pathLst>
              </a:custGeom>
              <a:solidFill>
                <a:srgbClr val="000000"/>
              </a:solidFill>
              <a:ln w="9525">
                <a:noFill/>
                <a:round/>
                <a:headEnd/>
                <a:tailEnd/>
              </a:ln>
            </p:spPr>
            <p:txBody>
              <a:bodyPr/>
              <a:lstStyle/>
              <a:p>
                <a:endParaRPr lang="en-US"/>
              </a:p>
            </p:txBody>
          </p:sp>
          <p:sp>
            <p:nvSpPr>
              <p:cNvPr id="64578" name="Freeform 64"/>
              <p:cNvSpPr>
                <a:spLocks/>
              </p:cNvSpPr>
              <p:nvPr/>
            </p:nvSpPr>
            <p:spPr bwMode="auto">
              <a:xfrm>
                <a:off x="1887" y="1980"/>
                <a:ext cx="84" cy="50"/>
              </a:xfrm>
              <a:custGeom>
                <a:avLst/>
                <a:gdLst>
                  <a:gd name="T0" fmla="*/ 1 w 168"/>
                  <a:gd name="T1" fmla="*/ 0 h 102"/>
                  <a:gd name="T2" fmla="*/ 1 w 168"/>
                  <a:gd name="T3" fmla="*/ 0 h 102"/>
                  <a:gd name="T4" fmla="*/ 0 w 168"/>
                  <a:gd name="T5" fmla="*/ 0 h 102"/>
                  <a:gd name="T6" fmla="*/ 1 w 168"/>
                  <a:gd name="T7" fmla="*/ 0 h 102"/>
                  <a:gd name="T8" fmla="*/ 0 60000 65536"/>
                  <a:gd name="T9" fmla="*/ 0 60000 65536"/>
                  <a:gd name="T10" fmla="*/ 0 60000 65536"/>
                  <a:gd name="T11" fmla="*/ 0 60000 65536"/>
                  <a:gd name="T12" fmla="*/ 0 w 168"/>
                  <a:gd name="T13" fmla="*/ 0 h 102"/>
                  <a:gd name="T14" fmla="*/ 168 w 168"/>
                  <a:gd name="T15" fmla="*/ 102 h 102"/>
                </a:gdLst>
                <a:ahLst/>
                <a:cxnLst>
                  <a:cxn ang="T8">
                    <a:pos x="T0" y="T1"/>
                  </a:cxn>
                  <a:cxn ang="T9">
                    <a:pos x="T2" y="T3"/>
                  </a:cxn>
                  <a:cxn ang="T10">
                    <a:pos x="T4" y="T5"/>
                  </a:cxn>
                  <a:cxn ang="T11">
                    <a:pos x="T6" y="T7"/>
                  </a:cxn>
                </a:cxnLst>
                <a:rect l="T12" t="T13" r="T14" b="T15"/>
                <a:pathLst>
                  <a:path w="168" h="102">
                    <a:moveTo>
                      <a:pt x="2" y="0"/>
                    </a:moveTo>
                    <a:lnTo>
                      <a:pt x="168" y="52"/>
                    </a:lnTo>
                    <a:lnTo>
                      <a:pt x="0" y="102"/>
                    </a:lnTo>
                    <a:lnTo>
                      <a:pt x="2" y="0"/>
                    </a:lnTo>
                    <a:close/>
                  </a:path>
                </a:pathLst>
              </a:custGeom>
              <a:solidFill>
                <a:srgbClr val="000000"/>
              </a:solidFill>
              <a:ln w="9525">
                <a:noFill/>
                <a:round/>
                <a:headEnd/>
                <a:tailEnd/>
              </a:ln>
            </p:spPr>
            <p:txBody>
              <a:bodyPr/>
              <a:lstStyle/>
              <a:p>
                <a:endParaRPr lang="en-US"/>
              </a:p>
            </p:txBody>
          </p:sp>
          <p:sp>
            <p:nvSpPr>
              <p:cNvPr id="64579" name="Line 65"/>
              <p:cNvSpPr>
                <a:spLocks noChangeShapeType="1"/>
              </p:cNvSpPr>
              <p:nvPr/>
            </p:nvSpPr>
            <p:spPr bwMode="auto">
              <a:xfrm flipV="1">
                <a:off x="1593" y="2509"/>
                <a:ext cx="302" cy="4"/>
              </a:xfrm>
              <a:prstGeom prst="line">
                <a:avLst/>
              </a:prstGeom>
              <a:noFill/>
              <a:ln w="3175">
                <a:solidFill>
                  <a:srgbClr val="000000"/>
                </a:solidFill>
                <a:round/>
                <a:headEnd/>
                <a:tailEnd/>
              </a:ln>
            </p:spPr>
            <p:txBody>
              <a:bodyPr/>
              <a:lstStyle/>
              <a:p>
                <a:endParaRPr lang="en-US"/>
              </a:p>
            </p:txBody>
          </p:sp>
          <p:sp>
            <p:nvSpPr>
              <p:cNvPr id="64580" name="Freeform 66"/>
              <p:cNvSpPr>
                <a:spLocks/>
              </p:cNvSpPr>
              <p:nvPr/>
            </p:nvSpPr>
            <p:spPr bwMode="auto">
              <a:xfrm>
                <a:off x="1517" y="2487"/>
                <a:ext cx="84" cy="51"/>
              </a:xfrm>
              <a:custGeom>
                <a:avLst/>
                <a:gdLst>
                  <a:gd name="T0" fmla="*/ 1 w 168"/>
                  <a:gd name="T1" fmla="*/ 1 h 101"/>
                  <a:gd name="T2" fmla="*/ 0 w 168"/>
                  <a:gd name="T3" fmla="*/ 1 h 101"/>
                  <a:gd name="T4" fmla="*/ 1 w 168"/>
                  <a:gd name="T5" fmla="*/ 0 h 101"/>
                  <a:gd name="T6" fmla="*/ 1 w 168"/>
                  <a:gd name="T7" fmla="*/ 1 h 101"/>
                  <a:gd name="T8" fmla="*/ 0 60000 65536"/>
                  <a:gd name="T9" fmla="*/ 0 60000 65536"/>
                  <a:gd name="T10" fmla="*/ 0 60000 65536"/>
                  <a:gd name="T11" fmla="*/ 0 60000 65536"/>
                  <a:gd name="T12" fmla="*/ 0 w 168"/>
                  <a:gd name="T13" fmla="*/ 0 h 101"/>
                  <a:gd name="T14" fmla="*/ 168 w 168"/>
                  <a:gd name="T15" fmla="*/ 101 h 101"/>
                </a:gdLst>
                <a:ahLst/>
                <a:cxnLst>
                  <a:cxn ang="T8">
                    <a:pos x="T0" y="T1"/>
                  </a:cxn>
                  <a:cxn ang="T9">
                    <a:pos x="T2" y="T3"/>
                  </a:cxn>
                  <a:cxn ang="T10">
                    <a:pos x="T4" y="T5"/>
                  </a:cxn>
                  <a:cxn ang="T11">
                    <a:pos x="T6" y="T7"/>
                  </a:cxn>
                </a:cxnLst>
                <a:rect l="T12" t="T13" r="T14" b="T15"/>
                <a:pathLst>
                  <a:path w="168" h="101">
                    <a:moveTo>
                      <a:pt x="168" y="101"/>
                    </a:moveTo>
                    <a:lnTo>
                      <a:pt x="0" y="53"/>
                    </a:lnTo>
                    <a:lnTo>
                      <a:pt x="167" y="0"/>
                    </a:lnTo>
                    <a:lnTo>
                      <a:pt x="168" y="101"/>
                    </a:lnTo>
                    <a:close/>
                  </a:path>
                </a:pathLst>
              </a:custGeom>
              <a:solidFill>
                <a:srgbClr val="000000"/>
              </a:solidFill>
              <a:ln w="9525">
                <a:noFill/>
                <a:round/>
                <a:headEnd/>
                <a:tailEnd/>
              </a:ln>
            </p:spPr>
            <p:txBody>
              <a:bodyPr/>
              <a:lstStyle/>
              <a:p>
                <a:endParaRPr lang="en-US"/>
              </a:p>
            </p:txBody>
          </p:sp>
          <p:sp>
            <p:nvSpPr>
              <p:cNvPr id="64581" name="Freeform 67"/>
              <p:cNvSpPr>
                <a:spLocks/>
              </p:cNvSpPr>
              <p:nvPr/>
            </p:nvSpPr>
            <p:spPr bwMode="auto">
              <a:xfrm>
                <a:off x="1887" y="2483"/>
                <a:ext cx="84" cy="52"/>
              </a:xfrm>
              <a:custGeom>
                <a:avLst/>
                <a:gdLst>
                  <a:gd name="T0" fmla="*/ 0 w 168"/>
                  <a:gd name="T1" fmla="*/ 0 h 103"/>
                  <a:gd name="T2" fmla="*/ 1 w 168"/>
                  <a:gd name="T3" fmla="*/ 1 h 103"/>
                  <a:gd name="T4" fmla="*/ 1 w 168"/>
                  <a:gd name="T5" fmla="*/ 1 h 103"/>
                  <a:gd name="T6" fmla="*/ 0 w 168"/>
                  <a:gd name="T7" fmla="*/ 0 h 103"/>
                  <a:gd name="T8" fmla="*/ 0 60000 65536"/>
                  <a:gd name="T9" fmla="*/ 0 60000 65536"/>
                  <a:gd name="T10" fmla="*/ 0 60000 65536"/>
                  <a:gd name="T11" fmla="*/ 0 60000 65536"/>
                  <a:gd name="T12" fmla="*/ 0 w 168"/>
                  <a:gd name="T13" fmla="*/ 0 h 103"/>
                  <a:gd name="T14" fmla="*/ 168 w 168"/>
                  <a:gd name="T15" fmla="*/ 103 h 103"/>
                </a:gdLst>
                <a:ahLst/>
                <a:cxnLst>
                  <a:cxn ang="T8">
                    <a:pos x="T0" y="T1"/>
                  </a:cxn>
                  <a:cxn ang="T9">
                    <a:pos x="T2" y="T3"/>
                  </a:cxn>
                  <a:cxn ang="T10">
                    <a:pos x="T4" y="T5"/>
                  </a:cxn>
                  <a:cxn ang="T11">
                    <a:pos x="T6" y="T7"/>
                  </a:cxn>
                </a:cxnLst>
                <a:rect l="T12" t="T13" r="T14" b="T15"/>
                <a:pathLst>
                  <a:path w="168" h="103">
                    <a:moveTo>
                      <a:pt x="0" y="0"/>
                    </a:moveTo>
                    <a:lnTo>
                      <a:pt x="168" y="50"/>
                    </a:lnTo>
                    <a:lnTo>
                      <a:pt x="2" y="103"/>
                    </a:lnTo>
                    <a:lnTo>
                      <a:pt x="0" y="0"/>
                    </a:lnTo>
                    <a:close/>
                  </a:path>
                </a:pathLst>
              </a:custGeom>
              <a:solidFill>
                <a:srgbClr val="000000"/>
              </a:solidFill>
              <a:ln w="9525">
                <a:noFill/>
                <a:round/>
                <a:headEnd/>
                <a:tailEnd/>
              </a:ln>
            </p:spPr>
            <p:txBody>
              <a:bodyPr/>
              <a:lstStyle/>
              <a:p>
                <a:endParaRPr lang="en-US"/>
              </a:p>
            </p:txBody>
          </p:sp>
          <p:sp>
            <p:nvSpPr>
              <p:cNvPr id="64582" name="Freeform 68"/>
              <p:cNvSpPr>
                <a:spLocks/>
              </p:cNvSpPr>
              <p:nvPr/>
            </p:nvSpPr>
            <p:spPr bwMode="auto">
              <a:xfrm>
                <a:off x="1918" y="1603"/>
                <a:ext cx="441" cy="46"/>
              </a:xfrm>
              <a:custGeom>
                <a:avLst/>
                <a:gdLst>
                  <a:gd name="T0" fmla="*/ 0 w 882"/>
                  <a:gd name="T1" fmla="*/ 0 h 92"/>
                  <a:gd name="T2" fmla="*/ 0 w 882"/>
                  <a:gd name="T3" fmla="*/ 1 h 92"/>
                  <a:gd name="T4" fmla="*/ 3 w 882"/>
                  <a:gd name="T5" fmla="*/ 1 h 92"/>
                  <a:gd name="T6" fmla="*/ 3 w 882"/>
                  <a:gd name="T7" fmla="*/ 1 h 92"/>
                  <a:gd name="T8" fmla="*/ 0 60000 65536"/>
                  <a:gd name="T9" fmla="*/ 0 60000 65536"/>
                  <a:gd name="T10" fmla="*/ 0 60000 65536"/>
                  <a:gd name="T11" fmla="*/ 0 60000 65536"/>
                  <a:gd name="T12" fmla="*/ 0 w 882"/>
                  <a:gd name="T13" fmla="*/ 0 h 92"/>
                  <a:gd name="T14" fmla="*/ 882 w 882"/>
                  <a:gd name="T15" fmla="*/ 92 h 92"/>
                </a:gdLst>
                <a:ahLst/>
                <a:cxnLst>
                  <a:cxn ang="T8">
                    <a:pos x="T0" y="T1"/>
                  </a:cxn>
                  <a:cxn ang="T9">
                    <a:pos x="T2" y="T3"/>
                  </a:cxn>
                  <a:cxn ang="T10">
                    <a:pos x="T4" y="T5"/>
                  </a:cxn>
                  <a:cxn ang="T11">
                    <a:pos x="T6" y="T7"/>
                  </a:cxn>
                </a:cxnLst>
                <a:rect l="T12" t="T13" r="T14" b="T15"/>
                <a:pathLst>
                  <a:path w="882" h="92">
                    <a:moveTo>
                      <a:pt x="0" y="0"/>
                    </a:moveTo>
                    <a:lnTo>
                      <a:pt x="0" y="34"/>
                    </a:lnTo>
                    <a:lnTo>
                      <a:pt x="882" y="34"/>
                    </a:lnTo>
                    <a:lnTo>
                      <a:pt x="882" y="92"/>
                    </a:lnTo>
                  </a:path>
                </a:pathLst>
              </a:custGeom>
              <a:noFill/>
              <a:ln w="3175">
                <a:solidFill>
                  <a:srgbClr val="000000"/>
                </a:solidFill>
                <a:prstDash val="solid"/>
                <a:round/>
                <a:headEnd/>
                <a:tailEnd/>
              </a:ln>
            </p:spPr>
            <p:txBody>
              <a:bodyPr/>
              <a:lstStyle/>
              <a:p>
                <a:endParaRPr lang="en-US"/>
              </a:p>
            </p:txBody>
          </p:sp>
          <p:sp>
            <p:nvSpPr>
              <p:cNvPr id="64583" name="Freeform 69"/>
              <p:cNvSpPr>
                <a:spLocks/>
              </p:cNvSpPr>
              <p:nvPr/>
            </p:nvSpPr>
            <p:spPr bwMode="auto">
              <a:xfrm>
                <a:off x="1890"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a:p>
            </p:txBody>
          </p:sp>
          <p:sp>
            <p:nvSpPr>
              <p:cNvPr id="64584" name="Freeform 70"/>
              <p:cNvSpPr>
                <a:spLocks/>
              </p:cNvSpPr>
              <p:nvPr/>
            </p:nvSpPr>
            <p:spPr bwMode="auto">
              <a:xfrm>
                <a:off x="2332" y="1643"/>
                <a:ext cx="55" cy="77"/>
              </a:xfrm>
              <a:custGeom>
                <a:avLst/>
                <a:gdLst>
                  <a:gd name="T0" fmla="*/ 0 w 111"/>
                  <a:gd name="T1" fmla="*/ 0 h 154"/>
                  <a:gd name="T2" fmla="*/ 0 w 111"/>
                  <a:gd name="T3" fmla="*/ 1 h 154"/>
                  <a:gd name="T4" fmla="*/ 0 w 111"/>
                  <a:gd name="T5" fmla="*/ 0 h 154"/>
                  <a:gd name="T6" fmla="*/ 0 w 111"/>
                  <a:gd name="T7" fmla="*/ 0 h 154"/>
                  <a:gd name="T8" fmla="*/ 0 60000 65536"/>
                  <a:gd name="T9" fmla="*/ 0 60000 65536"/>
                  <a:gd name="T10" fmla="*/ 0 60000 65536"/>
                  <a:gd name="T11" fmla="*/ 0 60000 65536"/>
                  <a:gd name="T12" fmla="*/ 0 w 111"/>
                  <a:gd name="T13" fmla="*/ 0 h 154"/>
                  <a:gd name="T14" fmla="*/ 111 w 111"/>
                  <a:gd name="T15" fmla="*/ 154 h 154"/>
                </a:gdLst>
                <a:ahLst/>
                <a:cxnLst>
                  <a:cxn ang="T8">
                    <a:pos x="T0" y="T1"/>
                  </a:cxn>
                  <a:cxn ang="T9">
                    <a:pos x="T2" y="T3"/>
                  </a:cxn>
                  <a:cxn ang="T10">
                    <a:pos x="T4" y="T5"/>
                  </a:cxn>
                  <a:cxn ang="T11">
                    <a:pos x="T6" y="T7"/>
                  </a:cxn>
                </a:cxnLst>
                <a:rect l="T12" t="T13" r="T14" b="T15"/>
                <a:pathLst>
                  <a:path w="111" h="154">
                    <a:moveTo>
                      <a:pt x="111" y="0"/>
                    </a:moveTo>
                    <a:lnTo>
                      <a:pt x="55" y="154"/>
                    </a:lnTo>
                    <a:lnTo>
                      <a:pt x="0" y="0"/>
                    </a:lnTo>
                    <a:lnTo>
                      <a:pt x="111" y="0"/>
                    </a:lnTo>
                    <a:close/>
                  </a:path>
                </a:pathLst>
              </a:custGeom>
              <a:solidFill>
                <a:srgbClr val="000000"/>
              </a:solidFill>
              <a:ln w="9525">
                <a:noFill/>
                <a:round/>
                <a:headEnd/>
                <a:tailEnd/>
              </a:ln>
            </p:spPr>
            <p:txBody>
              <a:bodyPr/>
              <a:lstStyle/>
              <a:p>
                <a:endParaRPr lang="en-US"/>
              </a:p>
            </p:txBody>
          </p:sp>
          <p:sp>
            <p:nvSpPr>
              <p:cNvPr id="64585" name="Freeform 71"/>
              <p:cNvSpPr>
                <a:spLocks/>
              </p:cNvSpPr>
              <p:nvPr/>
            </p:nvSpPr>
            <p:spPr bwMode="auto">
              <a:xfrm>
                <a:off x="3719" y="1603"/>
                <a:ext cx="335" cy="46"/>
              </a:xfrm>
              <a:custGeom>
                <a:avLst/>
                <a:gdLst>
                  <a:gd name="T0" fmla="*/ 2 w 672"/>
                  <a:gd name="T1" fmla="*/ 0 h 92"/>
                  <a:gd name="T2" fmla="*/ 2 w 672"/>
                  <a:gd name="T3" fmla="*/ 1 h 92"/>
                  <a:gd name="T4" fmla="*/ 0 w 672"/>
                  <a:gd name="T5" fmla="*/ 1 h 92"/>
                  <a:gd name="T6" fmla="*/ 0 w 672"/>
                  <a:gd name="T7" fmla="*/ 1 h 92"/>
                  <a:gd name="T8" fmla="*/ 0 60000 65536"/>
                  <a:gd name="T9" fmla="*/ 0 60000 65536"/>
                  <a:gd name="T10" fmla="*/ 0 60000 65536"/>
                  <a:gd name="T11" fmla="*/ 0 60000 65536"/>
                  <a:gd name="T12" fmla="*/ 0 w 672"/>
                  <a:gd name="T13" fmla="*/ 0 h 92"/>
                  <a:gd name="T14" fmla="*/ 672 w 672"/>
                  <a:gd name="T15" fmla="*/ 92 h 92"/>
                </a:gdLst>
                <a:ahLst/>
                <a:cxnLst>
                  <a:cxn ang="T8">
                    <a:pos x="T0" y="T1"/>
                  </a:cxn>
                  <a:cxn ang="T9">
                    <a:pos x="T2" y="T3"/>
                  </a:cxn>
                  <a:cxn ang="T10">
                    <a:pos x="T4" y="T5"/>
                  </a:cxn>
                  <a:cxn ang="T11">
                    <a:pos x="T6" y="T7"/>
                  </a:cxn>
                </a:cxnLst>
                <a:rect l="T12" t="T13" r="T14" b="T15"/>
                <a:pathLst>
                  <a:path w="672" h="92">
                    <a:moveTo>
                      <a:pt x="672" y="0"/>
                    </a:moveTo>
                    <a:lnTo>
                      <a:pt x="672" y="34"/>
                    </a:lnTo>
                    <a:lnTo>
                      <a:pt x="0" y="34"/>
                    </a:lnTo>
                    <a:lnTo>
                      <a:pt x="0" y="92"/>
                    </a:lnTo>
                  </a:path>
                </a:pathLst>
              </a:custGeom>
              <a:noFill/>
              <a:ln w="3175">
                <a:solidFill>
                  <a:srgbClr val="000000"/>
                </a:solidFill>
                <a:prstDash val="solid"/>
                <a:round/>
                <a:headEnd/>
                <a:tailEnd/>
              </a:ln>
            </p:spPr>
            <p:txBody>
              <a:bodyPr/>
              <a:lstStyle/>
              <a:p>
                <a:endParaRPr lang="en-US"/>
              </a:p>
            </p:txBody>
          </p:sp>
          <p:sp>
            <p:nvSpPr>
              <p:cNvPr id="64586" name="Freeform 72"/>
              <p:cNvSpPr>
                <a:spLocks/>
              </p:cNvSpPr>
              <p:nvPr/>
            </p:nvSpPr>
            <p:spPr bwMode="auto">
              <a:xfrm>
                <a:off x="4026" y="1533"/>
                <a:ext cx="56" cy="77"/>
              </a:xfrm>
              <a:custGeom>
                <a:avLst/>
                <a:gdLst>
                  <a:gd name="T0" fmla="*/ 0 w 113"/>
                  <a:gd name="T1" fmla="*/ 1 h 154"/>
                  <a:gd name="T2" fmla="*/ 0 w 113"/>
                  <a:gd name="T3" fmla="*/ 0 h 154"/>
                  <a:gd name="T4" fmla="*/ 0 w 113"/>
                  <a:gd name="T5" fmla="*/ 1 h 154"/>
                  <a:gd name="T6" fmla="*/ 0 w 113"/>
                  <a:gd name="T7" fmla="*/ 1 h 154"/>
                  <a:gd name="T8" fmla="*/ 0 60000 65536"/>
                  <a:gd name="T9" fmla="*/ 0 60000 65536"/>
                  <a:gd name="T10" fmla="*/ 0 60000 65536"/>
                  <a:gd name="T11" fmla="*/ 0 60000 65536"/>
                  <a:gd name="T12" fmla="*/ 0 w 113"/>
                  <a:gd name="T13" fmla="*/ 0 h 154"/>
                  <a:gd name="T14" fmla="*/ 113 w 113"/>
                  <a:gd name="T15" fmla="*/ 154 h 154"/>
                </a:gdLst>
                <a:ahLst/>
                <a:cxnLst>
                  <a:cxn ang="T8">
                    <a:pos x="T0" y="T1"/>
                  </a:cxn>
                  <a:cxn ang="T9">
                    <a:pos x="T2" y="T3"/>
                  </a:cxn>
                  <a:cxn ang="T10">
                    <a:pos x="T4" y="T5"/>
                  </a:cxn>
                  <a:cxn ang="T11">
                    <a:pos x="T6" y="T7"/>
                  </a:cxn>
                </a:cxnLst>
                <a:rect l="T12" t="T13" r="T14" b="T15"/>
                <a:pathLst>
                  <a:path w="113" h="154">
                    <a:moveTo>
                      <a:pt x="0" y="154"/>
                    </a:moveTo>
                    <a:lnTo>
                      <a:pt x="57" y="0"/>
                    </a:lnTo>
                    <a:lnTo>
                      <a:pt x="113" y="154"/>
                    </a:lnTo>
                    <a:lnTo>
                      <a:pt x="0" y="154"/>
                    </a:lnTo>
                    <a:close/>
                  </a:path>
                </a:pathLst>
              </a:custGeom>
              <a:solidFill>
                <a:srgbClr val="000000"/>
              </a:solidFill>
              <a:ln w="9525">
                <a:noFill/>
                <a:round/>
                <a:headEnd/>
                <a:tailEnd/>
              </a:ln>
            </p:spPr>
            <p:txBody>
              <a:bodyPr/>
              <a:lstStyle/>
              <a:p>
                <a:endParaRPr lang="en-US"/>
              </a:p>
            </p:txBody>
          </p:sp>
          <p:sp>
            <p:nvSpPr>
              <p:cNvPr id="64587" name="Freeform 73"/>
              <p:cNvSpPr>
                <a:spLocks/>
              </p:cNvSpPr>
              <p:nvPr/>
            </p:nvSpPr>
            <p:spPr bwMode="auto">
              <a:xfrm>
                <a:off x="3691" y="1643"/>
                <a:ext cx="56" cy="77"/>
              </a:xfrm>
              <a:custGeom>
                <a:avLst/>
                <a:gdLst>
                  <a:gd name="T0" fmla="*/ 1 w 112"/>
                  <a:gd name="T1" fmla="*/ 0 h 154"/>
                  <a:gd name="T2" fmla="*/ 1 w 112"/>
                  <a:gd name="T3" fmla="*/ 1 h 154"/>
                  <a:gd name="T4" fmla="*/ 0 w 112"/>
                  <a:gd name="T5" fmla="*/ 0 h 154"/>
                  <a:gd name="T6" fmla="*/ 1 w 112"/>
                  <a:gd name="T7" fmla="*/ 0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112" y="0"/>
                    </a:moveTo>
                    <a:lnTo>
                      <a:pt x="56" y="154"/>
                    </a:lnTo>
                    <a:lnTo>
                      <a:pt x="0" y="0"/>
                    </a:lnTo>
                    <a:lnTo>
                      <a:pt x="112" y="0"/>
                    </a:lnTo>
                    <a:close/>
                  </a:path>
                </a:pathLst>
              </a:custGeom>
              <a:solidFill>
                <a:srgbClr val="000000"/>
              </a:solidFill>
              <a:ln w="9525">
                <a:noFill/>
                <a:round/>
                <a:headEnd/>
                <a:tailEnd/>
              </a:ln>
            </p:spPr>
            <p:txBody>
              <a:bodyPr/>
              <a:lstStyle/>
              <a:p>
                <a:endParaRPr lang="en-US"/>
              </a:p>
            </p:txBody>
          </p:sp>
          <p:sp>
            <p:nvSpPr>
              <p:cNvPr id="64588" name="Freeform 74"/>
              <p:cNvSpPr>
                <a:spLocks/>
              </p:cNvSpPr>
              <p:nvPr/>
            </p:nvSpPr>
            <p:spPr bwMode="auto">
              <a:xfrm>
                <a:off x="1789" y="2836"/>
                <a:ext cx="473" cy="114"/>
              </a:xfrm>
              <a:custGeom>
                <a:avLst/>
                <a:gdLst>
                  <a:gd name="T0" fmla="*/ 0 w 945"/>
                  <a:gd name="T1" fmla="*/ 1 h 228"/>
                  <a:gd name="T2" fmla="*/ 0 w 945"/>
                  <a:gd name="T3" fmla="*/ 1 h 228"/>
                  <a:gd name="T4" fmla="*/ 4 w 945"/>
                  <a:gd name="T5" fmla="*/ 1 h 228"/>
                  <a:gd name="T6" fmla="*/ 4 w 945"/>
                  <a:gd name="T7" fmla="*/ 0 h 228"/>
                  <a:gd name="T8" fmla="*/ 0 60000 65536"/>
                  <a:gd name="T9" fmla="*/ 0 60000 65536"/>
                  <a:gd name="T10" fmla="*/ 0 60000 65536"/>
                  <a:gd name="T11" fmla="*/ 0 60000 65536"/>
                  <a:gd name="T12" fmla="*/ 0 w 945"/>
                  <a:gd name="T13" fmla="*/ 0 h 228"/>
                  <a:gd name="T14" fmla="*/ 945 w 945"/>
                  <a:gd name="T15" fmla="*/ 228 h 228"/>
                </a:gdLst>
                <a:ahLst/>
                <a:cxnLst>
                  <a:cxn ang="T8">
                    <a:pos x="T0" y="T1"/>
                  </a:cxn>
                  <a:cxn ang="T9">
                    <a:pos x="T2" y="T3"/>
                  </a:cxn>
                  <a:cxn ang="T10">
                    <a:pos x="T4" y="T5"/>
                  </a:cxn>
                  <a:cxn ang="T11">
                    <a:pos x="T6" y="T7"/>
                  </a:cxn>
                </a:cxnLst>
                <a:rect l="T12" t="T13" r="T14" b="T15"/>
                <a:pathLst>
                  <a:path w="945" h="228">
                    <a:moveTo>
                      <a:pt x="0" y="228"/>
                    </a:moveTo>
                    <a:lnTo>
                      <a:pt x="0" y="109"/>
                    </a:lnTo>
                    <a:lnTo>
                      <a:pt x="945" y="109"/>
                    </a:lnTo>
                    <a:lnTo>
                      <a:pt x="945" y="0"/>
                    </a:lnTo>
                  </a:path>
                </a:pathLst>
              </a:custGeom>
              <a:noFill/>
              <a:ln w="3175">
                <a:solidFill>
                  <a:srgbClr val="000000"/>
                </a:solidFill>
                <a:prstDash val="solid"/>
                <a:round/>
                <a:headEnd/>
                <a:tailEnd/>
              </a:ln>
            </p:spPr>
            <p:txBody>
              <a:bodyPr/>
              <a:lstStyle/>
              <a:p>
                <a:endParaRPr lang="en-US"/>
              </a:p>
            </p:txBody>
          </p:sp>
          <p:sp>
            <p:nvSpPr>
              <p:cNvPr id="64589" name="Freeform 75"/>
              <p:cNvSpPr>
                <a:spLocks/>
              </p:cNvSpPr>
              <p:nvPr/>
            </p:nvSpPr>
            <p:spPr bwMode="auto">
              <a:xfrm>
                <a:off x="1761" y="2874"/>
                <a:ext cx="56" cy="76"/>
              </a:xfrm>
              <a:custGeom>
                <a:avLst/>
                <a:gdLst>
                  <a:gd name="T0" fmla="*/ 0 w 113"/>
                  <a:gd name="T1" fmla="*/ 0 h 153"/>
                  <a:gd name="T2" fmla="*/ 0 w 113"/>
                  <a:gd name="T3" fmla="*/ 0 h 153"/>
                  <a:gd name="T4" fmla="*/ 0 w 113"/>
                  <a:gd name="T5" fmla="*/ 0 h 153"/>
                  <a:gd name="T6" fmla="*/ 0 w 113"/>
                  <a:gd name="T7" fmla="*/ 0 h 153"/>
                  <a:gd name="T8" fmla="*/ 0 60000 65536"/>
                  <a:gd name="T9" fmla="*/ 0 60000 65536"/>
                  <a:gd name="T10" fmla="*/ 0 60000 65536"/>
                  <a:gd name="T11" fmla="*/ 0 60000 65536"/>
                  <a:gd name="T12" fmla="*/ 0 w 113"/>
                  <a:gd name="T13" fmla="*/ 0 h 153"/>
                  <a:gd name="T14" fmla="*/ 113 w 113"/>
                  <a:gd name="T15" fmla="*/ 153 h 153"/>
                </a:gdLst>
                <a:ahLst/>
                <a:cxnLst>
                  <a:cxn ang="T8">
                    <a:pos x="T0" y="T1"/>
                  </a:cxn>
                  <a:cxn ang="T9">
                    <a:pos x="T2" y="T3"/>
                  </a:cxn>
                  <a:cxn ang="T10">
                    <a:pos x="T4" y="T5"/>
                  </a:cxn>
                  <a:cxn ang="T11">
                    <a:pos x="T6" y="T7"/>
                  </a:cxn>
                </a:cxnLst>
                <a:rect l="T12" t="T13" r="T14" b="T15"/>
                <a:pathLst>
                  <a:path w="113" h="153">
                    <a:moveTo>
                      <a:pt x="113" y="0"/>
                    </a:moveTo>
                    <a:lnTo>
                      <a:pt x="57" y="153"/>
                    </a:lnTo>
                    <a:lnTo>
                      <a:pt x="0" y="0"/>
                    </a:lnTo>
                    <a:lnTo>
                      <a:pt x="113" y="0"/>
                    </a:lnTo>
                    <a:close/>
                  </a:path>
                </a:pathLst>
              </a:custGeom>
              <a:solidFill>
                <a:srgbClr val="000000"/>
              </a:solidFill>
              <a:ln w="9525">
                <a:noFill/>
                <a:round/>
                <a:headEnd/>
                <a:tailEnd/>
              </a:ln>
            </p:spPr>
            <p:txBody>
              <a:bodyPr/>
              <a:lstStyle/>
              <a:p>
                <a:endParaRPr lang="en-US"/>
              </a:p>
            </p:txBody>
          </p:sp>
          <p:sp>
            <p:nvSpPr>
              <p:cNvPr id="64590" name="Freeform 76"/>
              <p:cNvSpPr>
                <a:spLocks/>
              </p:cNvSpPr>
              <p:nvPr/>
            </p:nvSpPr>
            <p:spPr bwMode="auto">
              <a:xfrm>
                <a:off x="2234" y="2766"/>
                <a:ext cx="56" cy="77"/>
              </a:xfrm>
              <a:custGeom>
                <a:avLst/>
                <a:gdLst>
                  <a:gd name="T0" fmla="*/ 0 w 112"/>
                  <a:gd name="T1" fmla="*/ 1 h 153"/>
                  <a:gd name="T2" fmla="*/ 1 w 112"/>
                  <a:gd name="T3" fmla="*/ 0 h 153"/>
                  <a:gd name="T4" fmla="*/ 1 w 112"/>
                  <a:gd name="T5" fmla="*/ 1 h 153"/>
                  <a:gd name="T6" fmla="*/ 0 w 112"/>
                  <a:gd name="T7" fmla="*/ 1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0" y="153"/>
                    </a:moveTo>
                    <a:lnTo>
                      <a:pt x="56" y="0"/>
                    </a:lnTo>
                    <a:lnTo>
                      <a:pt x="112" y="153"/>
                    </a:lnTo>
                    <a:lnTo>
                      <a:pt x="0" y="153"/>
                    </a:lnTo>
                    <a:close/>
                  </a:path>
                </a:pathLst>
              </a:custGeom>
              <a:solidFill>
                <a:srgbClr val="000000"/>
              </a:solidFill>
              <a:ln w="9525">
                <a:noFill/>
                <a:round/>
                <a:headEnd/>
                <a:tailEnd/>
              </a:ln>
            </p:spPr>
            <p:txBody>
              <a:bodyPr/>
              <a:lstStyle/>
              <a:p>
                <a:endParaRPr lang="en-US"/>
              </a:p>
            </p:txBody>
          </p:sp>
          <p:sp>
            <p:nvSpPr>
              <p:cNvPr id="64591" name="Line 77"/>
              <p:cNvSpPr>
                <a:spLocks noChangeShapeType="1"/>
              </p:cNvSpPr>
              <p:nvPr/>
            </p:nvSpPr>
            <p:spPr bwMode="auto">
              <a:xfrm flipH="1">
                <a:off x="1668" y="1950"/>
                <a:ext cx="91" cy="126"/>
              </a:xfrm>
              <a:prstGeom prst="line">
                <a:avLst/>
              </a:prstGeom>
              <a:noFill/>
              <a:ln w="3175">
                <a:solidFill>
                  <a:srgbClr val="000000"/>
                </a:solidFill>
                <a:round/>
                <a:headEnd/>
                <a:tailEnd/>
              </a:ln>
            </p:spPr>
            <p:txBody>
              <a:bodyPr/>
              <a:lstStyle/>
              <a:p>
                <a:endParaRPr lang="en-US"/>
              </a:p>
            </p:txBody>
          </p:sp>
          <p:sp>
            <p:nvSpPr>
              <p:cNvPr id="64592" name="Rectangle 78"/>
              <p:cNvSpPr>
                <a:spLocks noChangeArrowheads="1"/>
              </p:cNvSpPr>
              <p:nvPr/>
            </p:nvSpPr>
            <p:spPr bwMode="auto">
              <a:xfrm>
                <a:off x="1754" y="2063"/>
                <a:ext cx="93" cy="54"/>
              </a:xfrm>
              <a:prstGeom prst="rect">
                <a:avLst/>
              </a:prstGeom>
              <a:noFill/>
              <a:ln w="9525">
                <a:noFill/>
                <a:miter lim="800000"/>
                <a:headEnd/>
                <a:tailEnd/>
              </a:ln>
            </p:spPr>
            <p:txBody>
              <a:bodyPr wrap="none" lIns="0" tIns="0" rIns="0" bIns="0">
                <a:spAutoFit/>
              </a:bodyPr>
              <a:lstStyle/>
              <a:p>
                <a:r>
                  <a:rPr lang="en-US" sz="700">
                    <a:solidFill>
                      <a:srgbClr val="000000"/>
                    </a:solidFill>
                  </a:rPr>
                  <a:t>256</a:t>
                </a:r>
                <a:endParaRPr lang="en-US"/>
              </a:p>
            </p:txBody>
          </p:sp>
          <p:sp>
            <p:nvSpPr>
              <p:cNvPr id="64593" name="Line 79"/>
              <p:cNvSpPr>
                <a:spLocks noChangeShapeType="1"/>
              </p:cNvSpPr>
              <p:nvPr/>
            </p:nvSpPr>
            <p:spPr bwMode="auto">
              <a:xfrm flipH="1">
                <a:off x="4327" y="2211"/>
                <a:ext cx="45" cy="63"/>
              </a:xfrm>
              <a:prstGeom prst="line">
                <a:avLst/>
              </a:prstGeom>
              <a:noFill/>
              <a:ln w="3175">
                <a:solidFill>
                  <a:srgbClr val="000000"/>
                </a:solidFill>
                <a:round/>
                <a:headEnd/>
                <a:tailEnd/>
              </a:ln>
            </p:spPr>
            <p:txBody>
              <a:bodyPr/>
              <a:lstStyle/>
              <a:p>
                <a:endParaRPr lang="en-US"/>
              </a:p>
            </p:txBody>
          </p:sp>
          <p:sp>
            <p:nvSpPr>
              <p:cNvPr id="64594" name="Rectangle 80"/>
              <p:cNvSpPr>
                <a:spLocks noChangeArrowheads="1"/>
              </p:cNvSpPr>
              <p:nvPr/>
            </p:nvSpPr>
            <p:spPr bwMode="auto">
              <a:xfrm>
                <a:off x="4276" y="2283"/>
                <a:ext cx="93" cy="54"/>
              </a:xfrm>
              <a:prstGeom prst="rect">
                <a:avLst/>
              </a:prstGeom>
              <a:noFill/>
              <a:ln w="9525">
                <a:noFill/>
                <a:miter lim="800000"/>
                <a:headEnd/>
                <a:tailEnd/>
              </a:ln>
            </p:spPr>
            <p:txBody>
              <a:bodyPr wrap="none" lIns="0" tIns="0" rIns="0" bIns="0">
                <a:spAutoFit/>
              </a:bodyPr>
              <a:lstStyle/>
              <a:p>
                <a:r>
                  <a:rPr lang="en-US" sz="700">
                    <a:solidFill>
                      <a:srgbClr val="000000"/>
                    </a:solidFill>
                  </a:rPr>
                  <a:t>256</a:t>
                </a:r>
                <a:endParaRPr lang="en-US"/>
              </a:p>
            </p:txBody>
          </p:sp>
          <p:sp>
            <p:nvSpPr>
              <p:cNvPr id="64595" name="Line 81"/>
              <p:cNvSpPr>
                <a:spLocks noChangeShapeType="1"/>
              </p:cNvSpPr>
              <p:nvPr/>
            </p:nvSpPr>
            <p:spPr bwMode="auto">
              <a:xfrm flipH="1">
                <a:off x="1653" y="2491"/>
                <a:ext cx="91" cy="125"/>
              </a:xfrm>
              <a:prstGeom prst="line">
                <a:avLst/>
              </a:prstGeom>
              <a:noFill/>
              <a:ln w="3175">
                <a:solidFill>
                  <a:srgbClr val="000000"/>
                </a:solidFill>
                <a:round/>
                <a:headEnd/>
                <a:tailEnd/>
              </a:ln>
            </p:spPr>
            <p:txBody>
              <a:bodyPr/>
              <a:lstStyle/>
              <a:p>
                <a:endParaRPr lang="en-US"/>
              </a:p>
            </p:txBody>
          </p:sp>
          <p:sp>
            <p:nvSpPr>
              <p:cNvPr id="64596" name="Rectangle 82"/>
              <p:cNvSpPr>
                <a:spLocks noChangeArrowheads="1"/>
              </p:cNvSpPr>
              <p:nvPr/>
            </p:nvSpPr>
            <p:spPr bwMode="auto">
              <a:xfrm>
                <a:off x="1698" y="2562"/>
                <a:ext cx="93" cy="54"/>
              </a:xfrm>
              <a:prstGeom prst="rect">
                <a:avLst/>
              </a:prstGeom>
              <a:noFill/>
              <a:ln w="9525">
                <a:noFill/>
                <a:miter lim="800000"/>
                <a:headEnd/>
                <a:tailEnd/>
              </a:ln>
            </p:spPr>
            <p:txBody>
              <a:bodyPr wrap="none" lIns="0" tIns="0" rIns="0" bIns="0">
                <a:spAutoFit/>
              </a:bodyPr>
              <a:lstStyle/>
              <a:p>
                <a:r>
                  <a:rPr lang="en-US" sz="700">
                    <a:solidFill>
                      <a:srgbClr val="000000"/>
                    </a:solidFill>
                  </a:rPr>
                  <a:t>256</a:t>
                </a:r>
                <a:endParaRPr lang="en-US"/>
              </a:p>
            </p:txBody>
          </p:sp>
          <p:sp>
            <p:nvSpPr>
              <p:cNvPr id="64597" name="Rectangle 83"/>
              <p:cNvSpPr>
                <a:spLocks noChangeArrowheads="1"/>
              </p:cNvSpPr>
              <p:nvPr/>
            </p:nvSpPr>
            <p:spPr bwMode="auto">
              <a:xfrm>
                <a:off x="1971" y="1793"/>
                <a:ext cx="364" cy="439"/>
              </a:xfrm>
              <a:prstGeom prst="rect">
                <a:avLst/>
              </a:prstGeom>
              <a:solidFill>
                <a:srgbClr val="FFFFFF"/>
              </a:solidFill>
              <a:ln w="9525">
                <a:noFill/>
                <a:miter lim="800000"/>
                <a:headEnd/>
                <a:tailEnd/>
              </a:ln>
            </p:spPr>
            <p:txBody>
              <a:bodyPr/>
              <a:lstStyle/>
              <a:p>
                <a:endParaRPr lang="en-US"/>
              </a:p>
            </p:txBody>
          </p:sp>
          <p:sp>
            <p:nvSpPr>
              <p:cNvPr id="109657" name="Rectangle 84"/>
              <p:cNvSpPr>
                <a:spLocks noChangeArrowheads="1"/>
              </p:cNvSpPr>
              <p:nvPr/>
            </p:nvSpPr>
            <p:spPr bwMode="auto">
              <a:xfrm>
                <a:off x="1971" y="1793"/>
                <a:ext cx="364" cy="43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a:p>
            </p:txBody>
          </p:sp>
          <p:sp>
            <p:nvSpPr>
              <p:cNvPr id="64599" name="Rectangle 85"/>
              <p:cNvSpPr>
                <a:spLocks noChangeArrowheads="1"/>
              </p:cNvSpPr>
              <p:nvPr/>
            </p:nvSpPr>
            <p:spPr bwMode="auto">
              <a:xfrm>
                <a:off x="2043" y="1811"/>
                <a:ext cx="219" cy="54"/>
              </a:xfrm>
              <a:prstGeom prst="rect">
                <a:avLst/>
              </a:prstGeom>
              <a:noFill/>
              <a:ln w="9525">
                <a:noFill/>
                <a:miter lim="800000"/>
                <a:headEnd/>
                <a:tailEnd/>
              </a:ln>
            </p:spPr>
            <p:txBody>
              <a:bodyPr wrap="none" lIns="0" tIns="0" rIns="0" bIns="0">
                <a:spAutoFit/>
              </a:bodyPr>
              <a:lstStyle/>
              <a:p>
                <a:r>
                  <a:rPr lang="en-US" sz="700">
                    <a:solidFill>
                      <a:srgbClr val="000000"/>
                    </a:solidFill>
                  </a:rPr>
                  <a:t>Memory </a:t>
                </a:r>
                <a:endParaRPr lang="en-US"/>
              </a:p>
            </p:txBody>
          </p:sp>
          <p:sp>
            <p:nvSpPr>
              <p:cNvPr id="64600" name="Rectangle 86"/>
              <p:cNvSpPr>
                <a:spLocks noChangeArrowheads="1"/>
              </p:cNvSpPr>
              <p:nvPr/>
            </p:nvSpPr>
            <p:spPr bwMode="auto">
              <a:xfrm>
                <a:off x="2017" y="1878"/>
                <a:ext cx="268" cy="54"/>
              </a:xfrm>
              <a:prstGeom prst="rect">
                <a:avLst/>
              </a:prstGeom>
              <a:noFill/>
              <a:ln w="9525">
                <a:noFill/>
                <a:miter lim="800000"/>
                <a:headEnd/>
                <a:tailEnd/>
              </a:ln>
            </p:spPr>
            <p:txBody>
              <a:bodyPr wrap="none" lIns="0" tIns="0" rIns="0" bIns="0">
                <a:spAutoFit/>
              </a:bodyPr>
              <a:lstStyle/>
              <a:p>
                <a:r>
                  <a:rPr lang="en-US" sz="700">
                    <a:solidFill>
                      <a:srgbClr val="000000"/>
                    </a:solidFill>
                  </a:rPr>
                  <a:t>Protection </a:t>
                </a:r>
                <a:endParaRPr lang="en-US"/>
              </a:p>
            </p:txBody>
          </p:sp>
          <p:sp>
            <p:nvSpPr>
              <p:cNvPr id="64601" name="Rectangle 87"/>
              <p:cNvSpPr>
                <a:spLocks noChangeArrowheads="1"/>
              </p:cNvSpPr>
              <p:nvPr/>
            </p:nvSpPr>
            <p:spPr bwMode="auto">
              <a:xfrm>
                <a:off x="2102" y="1945"/>
                <a:ext cx="109" cy="54"/>
              </a:xfrm>
              <a:prstGeom prst="rect">
                <a:avLst/>
              </a:prstGeom>
              <a:noFill/>
              <a:ln w="9525">
                <a:noFill/>
                <a:miter lim="800000"/>
                <a:headEnd/>
                <a:tailEnd/>
              </a:ln>
            </p:spPr>
            <p:txBody>
              <a:bodyPr wrap="none" lIns="0" tIns="0" rIns="0" bIns="0">
                <a:spAutoFit/>
              </a:bodyPr>
              <a:lstStyle/>
              <a:p>
                <a:r>
                  <a:rPr lang="en-US" sz="700">
                    <a:solidFill>
                      <a:srgbClr val="000000"/>
                    </a:solidFill>
                  </a:rPr>
                  <a:t>and </a:t>
                </a:r>
                <a:endParaRPr lang="en-US"/>
              </a:p>
            </p:txBody>
          </p:sp>
          <p:sp>
            <p:nvSpPr>
              <p:cNvPr id="64602" name="Rectangle 88"/>
              <p:cNvSpPr>
                <a:spLocks noChangeArrowheads="1"/>
              </p:cNvSpPr>
              <p:nvPr/>
            </p:nvSpPr>
            <p:spPr bwMode="auto">
              <a:xfrm>
                <a:off x="2020" y="2012"/>
                <a:ext cx="261" cy="54"/>
              </a:xfrm>
              <a:prstGeom prst="rect">
                <a:avLst/>
              </a:prstGeom>
              <a:noFill/>
              <a:ln w="9525">
                <a:noFill/>
                <a:miter lim="800000"/>
                <a:headEnd/>
                <a:tailEnd/>
              </a:ln>
            </p:spPr>
            <p:txBody>
              <a:bodyPr wrap="none" lIns="0" tIns="0" rIns="0" bIns="0">
                <a:spAutoFit/>
              </a:bodyPr>
              <a:lstStyle/>
              <a:p>
                <a:r>
                  <a:rPr lang="en-US" sz="700">
                    <a:solidFill>
                      <a:srgbClr val="000000"/>
                    </a:solidFill>
                  </a:rPr>
                  <a:t>Extension </a:t>
                </a:r>
                <a:endParaRPr lang="en-US"/>
              </a:p>
            </p:txBody>
          </p:sp>
          <p:sp>
            <p:nvSpPr>
              <p:cNvPr id="64603" name="Rectangle 89"/>
              <p:cNvSpPr>
                <a:spLocks noChangeArrowheads="1"/>
              </p:cNvSpPr>
              <p:nvPr/>
            </p:nvSpPr>
            <p:spPr bwMode="auto">
              <a:xfrm>
                <a:off x="2098" y="2079"/>
                <a:ext cx="115" cy="54"/>
              </a:xfrm>
              <a:prstGeom prst="rect">
                <a:avLst/>
              </a:prstGeom>
              <a:noFill/>
              <a:ln w="9525">
                <a:noFill/>
                <a:miter lim="800000"/>
                <a:headEnd/>
                <a:tailEnd/>
              </a:ln>
            </p:spPr>
            <p:txBody>
              <a:bodyPr wrap="none" lIns="0" tIns="0" rIns="0" bIns="0">
                <a:spAutoFit/>
              </a:bodyPr>
              <a:lstStyle/>
              <a:p>
                <a:r>
                  <a:rPr lang="en-US" sz="700">
                    <a:solidFill>
                      <a:srgbClr val="000000"/>
                    </a:solidFill>
                  </a:rPr>
                  <a:t>Unit </a:t>
                </a:r>
                <a:endParaRPr lang="en-US"/>
              </a:p>
            </p:txBody>
          </p:sp>
          <p:sp>
            <p:nvSpPr>
              <p:cNvPr id="64604" name="Rectangle 90"/>
              <p:cNvSpPr>
                <a:spLocks noChangeArrowheads="1"/>
              </p:cNvSpPr>
              <p:nvPr/>
            </p:nvSpPr>
            <p:spPr bwMode="auto">
              <a:xfrm>
                <a:off x="2047" y="2145"/>
                <a:ext cx="19" cy="54"/>
              </a:xfrm>
              <a:prstGeom prst="rect">
                <a:avLst/>
              </a:prstGeom>
              <a:noFill/>
              <a:ln w="9525">
                <a:noFill/>
                <a:miter lim="800000"/>
                <a:headEnd/>
                <a:tailEnd/>
              </a:ln>
            </p:spPr>
            <p:txBody>
              <a:bodyPr wrap="none" lIns="0" tIns="0" rIns="0" bIns="0">
                <a:spAutoFit/>
              </a:bodyPr>
              <a:lstStyle/>
              <a:p>
                <a:r>
                  <a:rPr lang="en-US" sz="700">
                    <a:solidFill>
                      <a:srgbClr val="000000"/>
                    </a:solidFill>
                  </a:rPr>
                  <a:t>(</a:t>
                </a:r>
                <a:endParaRPr lang="en-US"/>
              </a:p>
            </p:txBody>
          </p:sp>
          <p:sp>
            <p:nvSpPr>
              <p:cNvPr id="64605" name="Rectangle 91"/>
              <p:cNvSpPr>
                <a:spLocks noChangeArrowheads="1"/>
              </p:cNvSpPr>
              <p:nvPr/>
            </p:nvSpPr>
            <p:spPr bwMode="auto">
              <a:xfrm>
                <a:off x="2067" y="2145"/>
                <a:ext cx="158" cy="54"/>
              </a:xfrm>
              <a:prstGeom prst="rect">
                <a:avLst/>
              </a:prstGeom>
              <a:noFill/>
              <a:ln w="9525">
                <a:noFill/>
                <a:miter lim="800000"/>
                <a:headEnd/>
                <a:tailEnd/>
              </a:ln>
            </p:spPr>
            <p:txBody>
              <a:bodyPr wrap="none" lIns="0" tIns="0" rIns="0" bIns="0">
                <a:spAutoFit/>
              </a:bodyPr>
              <a:lstStyle/>
              <a:p>
                <a:r>
                  <a:rPr lang="en-US" sz="700">
                    <a:solidFill>
                      <a:srgbClr val="000000"/>
                    </a:solidFill>
                  </a:rPr>
                  <a:t>MPAX</a:t>
                </a:r>
                <a:endParaRPr lang="en-US"/>
              </a:p>
            </p:txBody>
          </p:sp>
          <p:sp>
            <p:nvSpPr>
              <p:cNvPr id="64606" name="Rectangle 92"/>
              <p:cNvSpPr>
                <a:spLocks noChangeArrowheads="1"/>
              </p:cNvSpPr>
              <p:nvPr/>
            </p:nvSpPr>
            <p:spPr bwMode="auto">
              <a:xfrm>
                <a:off x="2238" y="2145"/>
                <a:ext cx="19" cy="54"/>
              </a:xfrm>
              <a:prstGeom prst="rect">
                <a:avLst/>
              </a:prstGeom>
              <a:noFill/>
              <a:ln w="9525">
                <a:noFill/>
                <a:miter lim="800000"/>
                <a:headEnd/>
                <a:tailEnd/>
              </a:ln>
            </p:spPr>
            <p:txBody>
              <a:bodyPr wrap="none" lIns="0" tIns="0" rIns="0" bIns="0">
                <a:spAutoFit/>
              </a:bodyPr>
              <a:lstStyle/>
              <a:p>
                <a:r>
                  <a:rPr lang="en-US" sz="700">
                    <a:solidFill>
                      <a:srgbClr val="000000"/>
                    </a:solidFill>
                  </a:rPr>
                  <a:t>)</a:t>
                </a:r>
                <a:endParaRPr lang="en-US"/>
              </a:p>
            </p:txBody>
          </p:sp>
          <p:sp>
            <p:nvSpPr>
              <p:cNvPr id="64607" name="Line 93"/>
              <p:cNvSpPr>
                <a:spLocks noChangeShapeType="1"/>
              </p:cNvSpPr>
              <p:nvPr/>
            </p:nvSpPr>
            <p:spPr bwMode="auto">
              <a:xfrm>
                <a:off x="4054" y="1032"/>
                <a:ext cx="0" cy="156"/>
              </a:xfrm>
              <a:prstGeom prst="line">
                <a:avLst/>
              </a:prstGeom>
              <a:noFill/>
              <a:ln w="19050">
                <a:solidFill>
                  <a:srgbClr val="000000"/>
                </a:solidFill>
                <a:round/>
                <a:headEnd/>
                <a:tailEnd/>
              </a:ln>
            </p:spPr>
            <p:txBody>
              <a:bodyPr/>
              <a:lstStyle/>
              <a:p>
                <a:endParaRPr lang="en-US"/>
              </a:p>
            </p:txBody>
          </p:sp>
          <p:sp>
            <p:nvSpPr>
              <p:cNvPr id="64608" name="Freeform 94"/>
              <p:cNvSpPr>
                <a:spLocks/>
              </p:cNvSpPr>
              <p:nvPr/>
            </p:nvSpPr>
            <p:spPr bwMode="auto">
              <a:xfrm>
                <a:off x="4017" y="1179"/>
                <a:ext cx="75" cy="103"/>
              </a:xfrm>
              <a:custGeom>
                <a:avLst/>
                <a:gdLst>
                  <a:gd name="T0" fmla="*/ 1 w 150"/>
                  <a:gd name="T1" fmla="*/ 0 h 208"/>
                  <a:gd name="T2" fmla="*/ 1 w 150"/>
                  <a:gd name="T3" fmla="*/ 0 h 208"/>
                  <a:gd name="T4" fmla="*/ 0 w 150"/>
                  <a:gd name="T5" fmla="*/ 0 h 208"/>
                  <a:gd name="T6" fmla="*/ 1 w 150"/>
                  <a:gd name="T7" fmla="*/ 0 h 208"/>
                  <a:gd name="T8" fmla="*/ 0 60000 65536"/>
                  <a:gd name="T9" fmla="*/ 0 60000 65536"/>
                  <a:gd name="T10" fmla="*/ 0 60000 65536"/>
                  <a:gd name="T11" fmla="*/ 0 60000 65536"/>
                  <a:gd name="T12" fmla="*/ 0 w 150"/>
                  <a:gd name="T13" fmla="*/ 0 h 208"/>
                  <a:gd name="T14" fmla="*/ 150 w 150"/>
                  <a:gd name="T15" fmla="*/ 208 h 208"/>
                </a:gdLst>
                <a:ahLst/>
                <a:cxnLst>
                  <a:cxn ang="T8">
                    <a:pos x="T0" y="T1"/>
                  </a:cxn>
                  <a:cxn ang="T9">
                    <a:pos x="T2" y="T3"/>
                  </a:cxn>
                  <a:cxn ang="T10">
                    <a:pos x="T4" y="T5"/>
                  </a:cxn>
                  <a:cxn ang="T11">
                    <a:pos x="T6" y="T7"/>
                  </a:cxn>
                </a:cxnLst>
                <a:rect l="T12" t="T13" r="T14" b="T15"/>
                <a:pathLst>
                  <a:path w="150" h="208">
                    <a:moveTo>
                      <a:pt x="150" y="0"/>
                    </a:moveTo>
                    <a:lnTo>
                      <a:pt x="75" y="208"/>
                    </a:lnTo>
                    <a:lnTo>
                      <a:pt x="0" y="0"/>
                    </a:lnTo>
                    <a:lnTo>
                      <a:pt x="150" y="0"/>
                    </a:lnTo>
                    <a:close/>
                  </a:path>
                </a:pathLst>
              </a:custGeom>
              <a:solidFill>
                <a:srgbClr val="000000"/>
              </a:solidFill>
              <a:ln w="9525">
                <a:noFill/>
                <a:round/>
                <a:headEnd/>
                <a:tailEnd/>
              </a:ln>
            </p:spPr>
            <p:txBody>
              <a:bodyPr/>
              <a:lstStyle/>
              <a:p>
                <a:endParaRPr lang="en-US"/>
              </a:p>
            </p:txBody>
          </p:sp>
          <p:sp>
            <p:nvSpPr>
              <p:cNvPr id="64609" name="Line 95"/>
              <p:cNvSpPr>
                <a:spLocks noChangeShapeType="1"/>
              </p:cNvSpPr>
              <p:nvPr/>
            </p:nvSpPr>
            <p:spPr bwMode="auto">
              <a:xfrm flipH="1">
                <a:off x="1921" y="1032"/>
                <a:ext cx="5" cy="156"/>
              </a:xfrm>
              <a:prstGeom prst="line">
                <a:avLst/>
              </a:prstGeom>
              <a:noFill/>
              <a:ln w="19050">
                <a:solidFill>
                  <a:srgbClr val="000000"/>
                </a:solidFill>
                <a:round/>
                <a:headEnd/>
                <a:tailEnd/>
              </a:ln>
            </p:spPr>
            <p:txBody>
              <a:bodyPr/>
              <a:lstStyle/>
              <a:p>
                <a:endParaRPr lang="en-US"/>
              </a:p>
            </p:txBody>
          </p:sp>
          <p:sp>
            <p:nvSpPr>
              <p:cNvPr id="64610" name="Freeform 96"/>
              <p:cNvSpPr>
                <a:spLocks/>
              </p:cNvSpPr>
              <p:nvPr/>
            </p:nvSpPr>
            <p:spPr bwMode="auto">
              <a:xfrm>
                <a:off x="1884" y="1178"/>
                <a:ext cx="75" cy="104"/>
              </a:xfrm>
              <a:custGeom>
                <a:avLst/>
                <a:gdLst>
                  <a:gd name="T0" fmla="*/ 1 w 150"/>
                  <a:gd name="T1" fmla="*/ 0 h 209"/>
                  <a:gd name="T2" fmla="*/ 1 w 150"/>
                  <a:gd name="T3" fmla="*/ 0 h 209"/>
                  <a:gd name="T4" fmla="*/ 0 w 150"/>
                  <a:gd name="T5" fmla="*/ 0 h 209"/>
                  <a:gd name="T6" fmla="*/ 1 w 150"/>
                  <a:gd name="T7" fmla="*/ 0 h 209"/>
                  <a:gd name="T8" fmla="*/ 0 60000 65536"/>
                  <a:gd name="T9" fmla="*/ 0 60000 65536"/>
                  <a:gd name="T10" fmla="*/ 0 60000 65536"/>
                  <a:gd name="T11" fmla="*/ 0 60000 65536"/>
                  <a:gd name="T12" fmla="*/ 0 w 150"/>
                  <a:gd name="T13" fmla="*/ 0 h 209"/>
                  <a:gd name="T14" fmla="*/ 150 w 150"/>
                  <a:gd name="T15" fmla="*/ 209 h 209"/>
                </a:gdLst>
                <a:ahLst/>
                <a:cxnLst>
                  <a:cxn ang="T8">
                    <a:pos x="T0" y="T1"/>
                  </a:cxn>
                  <a:cxn ang="T9">
                    <a:pos x="T2" y="T3"/>
                  </a:cxn>
                  <a:cxn ang="T10">
                    <a:pos x="T4" y="T5"/>
                  </a:cxn>
                  <a:cxn ang="T11">
                    <a:pos x="T6" y="T7"/>
                  </a:cxn>
                </a:cxnLst>
                <a:rect l="T12" t="T13" r="T14" b="T15"/>
                <a:pathLst>
                  <a:path w="150" h="209">
                    <a:moveTo>
                      <a:pt x="150" y="4"/>
                    </a:moveTo>
                    <a:lnTo>
                      <a:pt x="68" y="209"/>
                    </a:lnTo>
                    <a:lnTo>
                      <a:pt x="0" y="0"/>
                    </a:lnTo>
                    <a:lnTo>
                      <a:pt x="150" y="4"/>
                    </a:lnTo>
                    <a:close/>
                  </a:path>
                </a:pathLst>
              </a:custGeom>
              <a:solidFill>
                <a:srgbClr val="000000"/>
              </a:solidFill>
              <a:ln w="9525">
                <a:noFill/>
                <a:round/>
                <a:headEnd/>
                <a:tailEnd/>
              </a:ln>
            </p:spPr>
            <p:txBody>
              <a:bodyPr/>
              <a:lstStyle/>
              <a:p>
                <a:endParaRPr lang="en-US"/>
              </a:p>
            </p:txBody>
          </p:sp>
          <p:sp>
            <p:nvSpPr>
              <p:cNvPr id="64611" name="Line 97"/>
              <p:cNvSpPr>
                <a:spLocks noChangeShapeType="1"/>
              </p:cNvSpPr>
              <p:nvPr/>
            </p:nvSpPr>
            <p:spPr bwMode="auto">
              <a:xfrm flipH="1">
                <a:off x="1910" y="1056"/>
                <a:ext cx="32" cy="44"/>
              </a:xfrm>
              <a:prstGeom prst="line">
                <a:avLst/>
              </a:prstGeom>
              <a:noFill/>
              <a:ln w="3175">
                <a:solidFill>
                  <a:srgbClr val="000000"/>
                </a:solidFill>
                <a:round/>
                <a:headEnd/>
                <a:tailEnd/>
              </a:ln>
            </p:spPr>
            <p:txBody>
              <a:bodyPr/>
              <a:lstStyle/>
              <a:p>
                <a:endParaRPr lang="en-US"/>
              </a:p>
            </p:txBody>
          </p:sp>
          <p:sp>
            <p:nvSpPr>
              <p:cNvPr id="64612" name="Rectangle 98"/>
              <p:cNvSpPr>
                <a:spLocks noChangeArrowheads="1"/>
              </p:cNvSpPr>
              <p:nvPr/>
            </p:nvSpPr>
            <p:spPr bwMode="auto">
              <a:xfrm>
                <a:off x="1814" y="1109"/>
                <a:ext cx="93" cy="54"/>
              </a:xfrm>
              <a:prstGeom prst="rect">
                <a:avLst/>
              </a:prstGeom>
              <a:noFill/>
              <a:ln w="9525">
                <a:noFill/>
                <a:miter lim="800000"/>
                <a:headEnd/>
                <a:tailEnd/>
              </a:ln>
            </p:spPr>
            <p:txBody>
              <a:bodyPr wrap="none" lIns="0" tIns="0" rIns="0" bIns="0">
                <a:spAutoFit/>
              </a:bodyPr>
              <a:lstStyle/>
              <a:p>
                <a:r>
                  <a:rPr lang="en-US" sz="700">
                    <a:solidFill>
                      <a:srgbClr val="000000"/>
                    </a:solidFill>
                  </a:rPr>
                  <a:t>256</a:t>
                </a:r>
                <a:endParaRPr lang="en-US"/>
              </a:p>
            </p:txBody>
          </p:sp>
          <p:sp>
            <p:nvSpPr>
              <p:cNvPr id="64613" name="Line 99"/>
              <p:cNvSpPr>
                <a:spLocks noChangeShapeType="1"/>
              </p:cNvSpPr>
              <p:nvPr/>
            </p:nvSpPr>
            <p:spPr bwMode="auto">
              <a:xfrm flipH="1">
                <a:off x="4046" y="1051"/>
                <a:ext cx="32" cy="44"/>
              </a:xfrm>
              <a:prstGeom prst="line">
                <a:avLst/>
              </a:prstGeom>
              <a:noFill/>
              <a:ln w="3175">
                <a:solidFill>
                  <a:srgbClr val="000000"/>
                </a:solidFill>
                <a:round/>
                <a:headEnd/>
                <a:tailEnd/>
              </a:ln>
            </p:spPr>
            <p:txBody>
              <a:bodyPr/>
              <a:lstStyle/>
              <a:p>
                <a:endParaRPr lang="en-US"/>
              </a:p>
            </p:txBody>
          </p:sp>
          <p:sp>
            <p:nvSpPr>
              <p:cNvPr id="64614" name="Rectangle 100"/>
              <p:cNvSpPr>
                <a:spLocks noChangeArrowheads="1"/>
              </p:cNvSpPr>
              <p:nvPr/>
            </p:nvSpPr>
            <p:spPr bwMode="auto">
              <a:xfrm>
                <a:off x="3931" y="1104"/>
                <a:ext cx="109" cy="54"/>
              </a:xfrm>
              <a:prstGeom prst="rect">
                <a:avLst/>
              </a:prstGeom>
              <a:noFill/>
              <a:ln w="9525">
                <a:noFill/>
                <a:miter lim="800000"/>
                <a:headEnd/>
                <a:tailEnd/>
              </a:ln>
            </p:spPr>
            <p:txBody>
              <a:bodyPr wrap="none" lIns="0" tIns="0" rIns="0" bIns="0">
                <a:spAutoFit/>
              </a:bodyPr>
              <a:lstStyle/>
              <a:p>
                <a:r>
                  <a:rPr lang="en-US" sz="700">
                    <a:solidFill>
                      <a:srgbClr val="000000"/>
                    </a:solidFill>
                  </a:rPr>
                  <a:t> 256</a:t>
                </a:r>
                <a:endParaRPr lang="en-US"/>
              </a:p>
            </p:txBody>
          </p:sp>
          <p:sp>
            <p:nvSpPr>
              <p:cNvPr id="64615" name="Line 101"/>
              <p:cNvSpPr>
                <a:spLocks noChangeShapeType="1"/>
              </p:cNvSpPr>
              <p:nvPr/>
            </p:nvSpPr>
            <p:spPr bwMode="auto">
              <a:xfrm>
                <a:off x="4062" y="3201"/>
                <a:ext cx="0" cy="323"/>
              </a:xfrm>
              <a:prstGeom prst="line">
                <a:avLst/>
              </a:prstGeom>
              <a:noFill/>
              <a:ln w="19050">
                <a:solidFill>
                  <a:srgbClr val="000000"/>
                </a:solidFill>
                <a:round/>
                <a:headEnd/>
                <a:tailEnd/>
              </a:ln>
            </p:spPr>
            <p:txBody>
              <a:bodyPr/>
              <a:lstStyle/>
              <a:p>
                <a:endParaRPr lang="en-US"/>
              </a:p>
            </p:txBody>
          </p:sp>
          <p:sp>
            <p:nvSpPr>
              <p:cNvPr id="64616" name="Freeform 102"/>
              <p:cNvSpPr>
                <a:spLocks/>
              </p:cNvSpPr>
              <p:nvPr/>
            </p:nvSpPr>
            <p:spPr bwMode="auto">
              <a:xfrm>
                <a:off x="4024" y="3515"/>
                <a:ext cx="75" cy="103"/>
              </a:xfrm>
              <a:custGeom>
                <a:avLst/>
                <a:gdLst>
                  <a:gd name="T0" fmla="*/ 1 w 150"/>
                  <a:gd name="T1" fmla="*/ 0 h 207"/>
                  <a:gd name="T2" fmla="*/ 1 w 150"/>
                  <a:gd name="T3" fmla="*/ 0 h 207"/>
                  <a:gd name="T4" fmla="*/ 0 w 150"/>
                  <a:gd name="T5" fmla="*/ 0 h 207"/>
                  <a:gd name="T6" fmla="*/ 1 w 150"/>
                  <a:gd name="T7" fmla="*/ 0 h 207"/>
                  <a:gd name="T8" fmla="*/ 0 60000 65536"/>
                  <a:gd name="T9" fmla="*/ 0 60000 65536"/>
                  <a:gd name="T10" fmla="*/ 0 60000 65536"/>
                  <a:gd name="T11" fmla="*/ 0 60000 65536"/>
                  <a:gd name="T12" fmla="*/ 0 w 150"/>
                  <a:gd name="T13" fmla="*/ 0 h 207"/>
                  <a:gd name="T14" fmla="*/ 150 w 150"/>
                  <a:gd name="T15" fmla="*/ 207 h 207"/>
                </a:gdLst>
                <a:ahLst/>
                <a:cxnLst>
                  <a:cxn ang="T8">
                    <a:pos x="T0" y="T1"/>
                  </a:cxn>
                  <a:cxn ang="T9">
                    <a:pos x="T2" y="T3"/>
                  </a:cxn>
                  <a:cxn ang="T10">
                    <a:pos x="T4" y="T5"/>
                  </a:cxn>
                  <a:cxn ang="T11">
                    <a:pos x="T6" y="T7"/>
                  </a:cxn>
                </a:cxnLst>
                <a:rect l="T12" t="T13" r="T14" b="T15"/>
                <a:pathLst>
                  <a:path w="150" h="207">
                    <a:moveTo>
                      <a:pt x="150" y="0"/>
                    </a:moveTo>
                    <a:lnTo>
                      <a:pt x="76" y="207"/>
                    </a:lnTo>
                    <a:lnTo>
                      <a:pt x="0" y="0"/>
                    </a:lnTo>
                    <a:lnTo>
                      <a:pt x="150" y="0"/>
                    </a:lnTo>
                    <a:close/>
                  </a:path>
                </a:pathLst>
              </a:custGeom>
              <a:solidFill>
                <a:srgbClr val="000000"/>
              </a:solidFill>
              <a:ln w="9525">
                <a:noFill/>
                <a:round/>
                <a:headEnd/>
                <a:tailEnd/>
              </a:ln>
            </p:spPr>
            <p:txBody>
              <a:bodyPr/>
              <a:lstStyle/>
              <a:p>
                <a:endParaRPr lang="en-US"/>
              </a:p>
            </p:txBody>
          </p:sp>
          <p:sp>
            <p:nvSpPr>
              <p:cNvPr id="64617" name="Line 103"/>
              <p:cNvSpPr>
                <a:spLocks noChangeShapeType="1"/>
              </p:cNvSpPr>
              <p:nvPr/>
            </p:nvSpPr>
            <p:spPr bwMode="auto">
              <a:xfrm>
                <a:off x="3039" y="2663"/>
                <a:ext cx="0" cy="873"/>
              </a:xfrm>
              <a:prstGeom prst="line">
                <a:avLst/>
              </a:prstGeom>
              <a:noFill/>
              <a:ln w="12700">
                <a:solidFill>
                  <a:srgbClr val="000000"/>
                </a:solidFill>
                <a:round/>
                <a:headEnd/>
                <a:tailEnd/>
              </a:ln>
            </p:spPr>
            <p:txBody>
              <a:bodyPr/>
              <a:lstStyle/>
              <a:p>
                <a:endParaRPr lang="en-US"/>
              </a:p>
            </p:txBody>
          </p:sp>
          <p:sp>
            <p:nvSpPr>
              <p:cNvPr id="64618" name="Freeform 104"/>
              <p:cNvSpPr>
                <a:spLocks/>
              </p:cNvSpPr>
              <p:nvPr/>
            </p:nvSpPr>
            <p:spPr bwMode="auto">
              <a:xfrm>
                <a:off x="3007" y="3528"/>
                <a:ext cx="65" cy="90"/>
              </a:xfrm>
              <a:custGeom>
                <a:avLst/>
                <a:gdLst>
                  <a:gd name="T0" fmla="*/ 0 w 131"/>
                  <a:gd name="T1" fmla="*/ 0 h 181"/>
                  <a:gd name="T2" fmla="*/ 0 w 131"/>
                  <a:gd name="T3" fmla="*/ 0 h 181"/>
                  <a:gd name="T4" fmla="*/ 0 w 131"/>
                  <a:gd name="T5" fmla="*/ 0 h 181"/>
                  <a:gd name="T6" fmla="*/ 0 w 131"/>
                  <a:gd name="T7" fmla="*/ 0 h 181"/>
                  <a:gd name="T8" fmla="*/ 0 60000 65536"/>
                  <a:gd name="T9" fmla="*/ 0 60000 65536"/>
                  <a:gd name="T10" fmla="*/ 0 60000 65536"/>
                  <a:gd name="T11" fmla="*/ 0 60000 65536"/>
                  <a:gd name="T12" fmla="*/ 0 w 131"/>
                  <a:gd name="T13" fmla="*/ 0 h 181"/>
                  <a:gd name="T14" fmla="*/ 131 w 131"/>
                  <a:gd name="T15" fmla="*/ 181 h 181"/>
                </a:gdLst>
                <a:ahLst/>
                <a:cxnLst>
                  <a:cxn ang="T8">
                    <a:pos x="T0" y="T1"/>
                  </a:cxn>
                  <a:cxn ang="T9">
                    <a:pos x="T2" y="T3"/>
                  </a:cxn>
                  <a:cxn ang="T10">
                    <a:pos x="T4" y="T5"/>
                  </a:cxn>
                  <a:cxn ang="T11">
                    <a:pos x="T6" y="T7"/>
                  </a:cxn>
                </a:cxnLst>
                <a:rect l="T12" t="T13" r="T14" b="T15"/>
                <a:pathLst>
                  <a:path w="131" h="181">
                    <a:moveTo>
                      <a:pt x="131" y="0"/>
                    </a:moveTo>
                    <a:lnTo>
                      <a:pt x="65" y="181"/>
                    </a:lnTo>
                    <a:lnTo>
                      <a:pt x="0" y="0"/>
                    </a:lnTo>
                    <a:lnTo>
                      <a:pt x="131" y="0"/>
                    </a:lnTo>
                    <a:close/>
                  </a:path>
                </a:pathLst>
              </a:custGeom>
              <a:solidFill>
                <a:srgbClr val="000000"/>
              </a:solidFill>
              <a:ln w="9525">
                <a:noFill/>
                <a:round/>
                <a:headEnd/>
                <a:tailEnd/>
              </a:ln>
            </p:spPr>
            <p:txBody>
              <a:bodyPr/>
              <a:lstStyle/>
              <a:p>
                <a:endParaRPr lang="en-US"/>
              </a:p>
            </p:txBody>
          </p:sp>
          <p:sp>
            <p:nvSpPr>
              <p:cNvPr id="64619" name="Rectangle 105"/>
              <p:cNvSpPr>
                <a:spLocks noChangeArrowheads="1"/>
              </p:cNvSpPr>
              <p:nvPr/>
            </p:nvSpPr>
            <p:spPr bwMode="auto">
              <a:xfrm>
                <a:off x="2916" y="3096"/>
                <a:ext cx="238" cy="89"/>
              </a:xfrm>
              <a:prstGeom prst="rect">
                <a:avLst/>
              </a:prstGeom>
              <a:solidFill>
                <a:srgbClr val="FFFFFF"/>
              </a:solidFill>
              <a:ln w="9525">
                <a:noFill/>
                <a:miter lim="800000"/>
                <a:headEnd/>
                <a:tailEnd/>
              </a:ln>
            </p:spPr>
            <p:txBody>
              <a:bodyPr/>
              <a:lstStyle/>
              <a:p>
                <a:endParaRPr lang="en-US"/>
              </a:p>
            </p:txBody>
          </p:sp>
          <p:sp>
            <p:nvSpPr>
              <p:cNvPr id="64620" name="Rectangle 106"/>
              <p:cNvSpPr>
                <a:spLocks noChangeArrowheads="1"/>
              </p:cNvSpPr>
              <p:nvPr/>
            </p:nvSpPr>
            <p:spPr bwMode="auto">
              <a:xfrm>
                <a:off x="2919" y="3096"/>
                <a:ext cx="212" cy="69"/>
              </a:xfrm>
              <a:prstGeom prst="rect">
                <a:avLst/>
              </a:prstGeom>
              <a:noFill/>
              <a:ln w="9525">
                <a:noFill/>
                <a:miter lim="800000"/>
                <a:headEnd/>
                <a:tailEnd/>
              </a:ln>
            </p:spPr>
            <p:txBody>
              <a:bodyPr wrap="none" lIns="0" tIns="0" rIns="0" bIns="0">
                <a:spAutoFit/>
              </a:bodyPr>
              <a:lstStyle/>
              <a:p>
                <a:r>
                  <a:rPr lang="en-US" sz="900">
                    <a:solidFill>
                      <a:srgbClr val="000000"/>
                    </a:solidFill>
                  </a:rPr>
                  <a:t>events</a:t>
                </a:r>
                <a:endParaRPr lang="en-US"/>
              </a:p>
            </p:txBody>
          </p:sp>
          <p:sp>
            <p:nvSpPr>
              <p:cNvPr id="64621" name="Line 107"/>
              <p:cNvSpPr>
                <a:spLocks noChangeShapeType="1"/>
              </p:cNvSpPr>
              <p:nvPr/>
            </p:nvSpPr>
            <p:spPr bwMode="auto">
              <a:xfrm flipH="1">
                <a:off x="608" y="2531"/>
                <a:ext cx="350" cy="0"/>
              </a:xfrm>
              <a:prstGeom prst="line">
                <a:avLst/>
              </a:prstGeom>
              <a:noFill/>
              <a:ln w="19050">
                <a:solidFill>
                  <a:srgbClr val="000000"/>
                </a:solidFill>
                <a:round/>
                <a:headEnd/>
                <a:tailEnd/>
              </a:ln>
            </p:spPr>
            <p:txBody>
              <a:bodyPr/>
              <a:lstStyle/>
              <a:p>
                <a:endParaRPr lang="en-US"/>
              </a:p>
            </p:txBody>
          </p:sp>
          <p:sp>
            <p:nvSpPr>
              <p:cNvPr id="64622" name="Freeform 108"/>
              <p:cNvSpPr>
                <a:spLocks/>
              </p:cNvSpPr>
              <p:nvPr/>
            </p:nvSpPr>
            <p:spPr bwMode="auto">
              <a:xfrm>
                <a:off x="949" y="2497"/>
                <a:ext cx="113" cy="69"/>
              </a:xfrm>
              <a:custGeom>
                <a:avLst/>
                <a:gdLst>
                  <a:gd name="T0" fmla="*/ 0 w 226"/>
                  <a:gd name="T1" fmla="*/ 0 h 138"/>
                  <a:gd name="T2" fmla="*/ 1 w 226"/>
                  <a:gd name="T3" fmla="*/ 1 h 138"/>
                  <a:gd name="T4" fmla="*/ 0 w 226"/>
                  <a:gd name="T5" fmla="*/ 1 h 138"/>
                  <a:gd name="T6" fmla="*/ 0 w 226"/>
                  <a:gd name="T7" fmla="*/ 0 h 138"/>
                  <a:gd name="T8" fmla="*/ 0 60000 65536"/>
                  <a:gd name="T9" fmla="*/ 0 60000 65536"/>
                  <a:gd name="T10" fmla="*/ 0 60000 65536"/>
                  <a:gd name="T11" fmla="*/ 0 60000 65536"/>
                  <a:gd name="T12" fmla="*/ 0 w 226"/>
                  <a:gd name="T13" fmla="*/ 0 h 138"/>
                  <a:gd name="T14" fmla="*/ 226 w 226"/>
                  <a:gd name="T15" fmla="*/ 138 h 138"/>
                </a:gdLst>
                <a:ahLst/>
                <a:cxnLst>
                  <a:cxn ang="T8">
                    <a:pos x="T0" y="T1"/>
                  </a:cxn>
                  <a:cxn ang="T9">
                    <a:pos x="T2" y="T3"/>
                  </a:cxn>
                  <a:cxn ang="T10">
                    <a:pos x="T4" y="T5"/>
                  </a:cxn>
                  <a:cxn ang="T11">
                    <a:pos x="T6" y="T7"/>
                  </a:cxn>
                </a:cxnLst>
                <a:rect l="T12" t="T13" r="T14" b="T15"/>
                <a:pathLst>
                  <a:path w="226" h="138">
                    <a:moveTo>
                      <a:pt x="0" y="0"/>
                    </a:moveTo>
                    <a:lnTo>
                      <a:pt x="226" y="68"/>
                    </a:lnTo>
                    <a:lnTo>
                      <a:pt x="0" y="138"/>
                    </a:lnTo>
                    <a:lnTo>
                      <a:pt x="0" y="0"/>
                    </a:lnTo>
                    <a:close/>
                  </a:path>
                </a:pathLst>
              </a:custGeom>
              <a:solidFill>
                <a:srgbClr val="000000"/>
              </a:solidFill>
              <a:ln w="9525">
                <a:noFill/>
                <a:round/>
                <a:headEnd/>
                <a:tailEnd/>
              </a:ln>
            </p:spPr>
            <p:txBody>
              <a:bodyPr/>
              <a:lstStyle/>
              <a:p>
                <a:endParaRPr lang="en-US"/>
              </a:p>
            </p:txBody>
          </p:sp>
          <p:sp>
            <p:nvSpPr>
              <p:cNvPr id="64623" name="Line 109"/>
              <p:cNvSpPr>
                <a:spLocks noChangeShapeType="1"/>
              </p:cNvSpPr>
              <p:nvPr/>
            </p:nvSpPr>
            <p:spPr bwMode="auto">
              <a:xfrm flipH="1">
                <a:off x="608" y="2002"/>
                <a:ext cx="343" cy="0"/>
              </a:xfrm>
              <a:prstGeom prst="line">
                <a:avLst/>
              </a:prstGeom>
              <a:noFill/>
              <a:ln w="19050">
                <a:solidFill>
                  <a:srgbClr val="000000"/>
                </a:solidFill>
                <a:round/>
                <a:headEnd/>
                <a:tailEnd/>
              </a:ln>
            </p:spPr>
            <p:txBody>
              <a:bodyPr/>
              <a:lstStyle/>
              <a:p>
                <a:endParaRPr lang="en-US"/>
              </a:p>
            </p:txBody>
          </p:sp>
          <p:sp>
            <p:nvSpPr>
              <p:cNvPr id="64624" name="Freeform 110"/>
              <p:cNvSpPr>
                <a:spLocks/>
              </p:cNvSpPr>
              <p:nvPr/>
            </p:nvSpPr>
            <p:spPr bwMode="auto">
              <a:xfrm>
                <a:off x="942" y="1967"/>
                <a:ext cx="112" cy="69"/>
              </a:xfrm>
              <a:custGeom>
                <a:avLst/>
                <a:gdLst>
                  <a:gd name="T0" fmla="*/ 0 w 226"/>
                  <a:gd name="T1" fmla="*/ 0 h 138"/>
                  <a:gd name="T2" fmla="*/ 0 w 226"/>
                  <a:gd name="T3" fmla="*/ 1 h 138"/>
                  <a:gd name="T4" fmla="*/ 0 w 226"/>
                  <a:gd name="T5" fmla="*/ 1 h 138"/>
                  <a:gd name="T6" fmla="*/ 0 w 226"/>
                  <a:gd name="T7" fmla="*/ 0 h 138"/>
                  <a:gd name="T8" fmla="*/ 0 60000 65536"/>
                  <a:gd name="T9" fmla="*/ 0 60000 65536"/>
                  <a:gd name="T10" fmla="*/ 0 60000 65536"/>
                  <a:gd name="T11" fmla="*/ 0 60000 65536"/>
                  <a:gd name="T12" fmla="*/ 0 w 226"/>
                  <a:gd name="T13" fmla="*/ 0 h 138"/>
                  <a:gd name="T14" fmla="*/ 226 w 226"/>
                  <a:gd name="T15" fmla="*/ 138 h 138"/>
                </a:gdLst>
                <a:ahLst/>
                <a:cxnLst>
                  <a:cxn ang="T8">
                    <a:pos x="T0" y="T1"/>
                  </a:cxn>
                  <a:cxn ang="T9">
                    <a:pos x="T2" y="T3"/>
                  </a:cxn>
                  <a:cxn ang="T10">
                    <a:pos x="T4" y="T5"/>
                  </a:cxn>
                  <a:cxn ang="T11">
                    <a:pos x="T6" y="T7"/>
                  </a:cxn>
                </a:cxnLst>
                <a:rect l="T12" t="T13" r="T14" b="T15"/>
                <a:pathLst>
                  <a:path w="226" h="138">
                    <a:moveTo>
                      <a:pt x="0" y="0"/>
                    </a:moveTo>
                    <a:lnTo>
                      <a:pt x="226" y="70"/>
                    </a:lnTo>
                    <a:lnTo>
                      <a:pt x="0" y="138"/>
                    </a:lnTo>
                    <a:lnTo>
                      <a:pt x="0" y="0"/>
                    </a:lnTo>
                    <a:close/>
                  </a:path>
                </a:pathLst>
              </a:custGeom>
              <a:solidFill>
                <a:srgbClr val="000000"/>
              </a:solidFill>
              <a:ln w="9525">
                <a:noFill/>
                <a:round/>
                <a:headEnd/>
                <a:tailEnd/>
              </a:ln>
            </p:spPr>
            <p:txBody>
              <a:bodyPr/>
              <a:lstStyle/>
              <a:p>
                <a:endParaRPr lang="en-US"/>
              </a:p>
            </p:txBody>
          </p:sp>
          <p:sp>
            <p:nvSpPr>
              <p:cNvPr id="64625" name="Freeform 111"/>
              <p:cNvSpPr>
                <a:spLocks/>
              </p:cNvSpPr>
              <p:nvPr/>
            </p:nvSpPr>
            <p:spPr bwMode="auto">
              <a:xfrm>
                <a:off x="3719" y="2836"/>
                <a:ext cx="343" cy="44"/>
              </a:xfrm>
              <a:custGeom>
                <a:avLst/>
                <a:gdLst>
                  <a:gd name="T0" fmla="*/ 0 w 687"/>
                  <a:gd name="T1" fmla="*/ 0 h 87"/>
                  <a:gd name="T2" fmla="*/ 0 w 687"/>
                  <a:gd name="T3" fmla="*/ 1 h 87"/>
                  <a:gd name="T4" fmla="*/ 2 w 687"/>
                  <a:gd name="T5" fmla="*/ 1 h 87"/>
                  <a:gd name="T6" fmla="*/ 2 w 687"/>
                  <a:gd name="T7" fmla="*/ 1 h 87"/>
                  <a:gd name="T8" fmla="*/ 0 60000 65536"/>
                  <a:gd name="T9" fmla="*/ 0 60000 65536"/>
                  <a:gd name="T10" fmla="*/ 0 60000 65536"/>
                  <a:gd name="T11" fmla="*/ 0 60000 65536"/>
                  <a:gd name="T12" fmla="*/ 0 w 687"/>
                  <a:gd name="T13" fmla="*/ 0 h 87"/>
                  <a:gd name="T14" fmla="*/ 687 w 687"/>
                  <a:gd name="T15" fmla="*/ 87 h 87"/>
                </a:gdLst>
                <a:ahLst/>
                <a:cxnLst>
                  <a:cxn ang="T8">
                    <a:pos x="T0" y="T1"/>
                  </a:cxn>
                  <a:cxn ang="T9">
                    <a:pos x="T2" y="T3"/>
                  </a:cxn>
                  <a:cxn ang="T10">
                    <a:pos x="T4" y="T5"/>
                  </a:cxn>
                  <a:cxn ang="T11">
                    <a:pos x="T6" y="T7"/>
                  </a:cxn>
                </a:cxnLst>
                <a:rect l="T12" t="T13" r="T14" b="T15"/>
                <a:pathLst>
                  <a:path w="687" h="87">
                    <a:moveTo>
                      <a:pt x="0" y="0"/>
                    </a:moveTo>
                    <a:lnTo>
                      <a:pt x="0" y="27"/>
                    </a:lnTo>
                    <a:lnTo>
                      <a:pt x="687" y="27"/>
                    </a:lnTo>
                    <a:lnTo>
                      <a:pt x="687" y="87"/>
                    </a:lnTo>
                  </a:path>
                </a:pathLst>
              </a:custGeom>
              <a:noFill/>
              <a:ln w="3175">
                <a:solidFill>
                  <a:srgbClr val="000000"/>
                </a:solidFill>
                <a:prstDash val="solid"/>
                <a:round/>
                <a:headEnd/>
                <a:tailEnd/>
              </a:ln>
            </p:spPr>
            <p:txBody>
              <a:bodyPr/>
              <a:lstStyle/>
              <a:p>
                <a:endParaRPr lang="en-US"/>
              </a:p>
            </p:txBody>
          </p:sp>
          <p:sp>
            <p:nvSpPr>
              <p:cNvPr id="64626" name="Freeform 112"/>
              <p:cNvSpPr>
                <a:spLocks/>
              </p:cNvSpPr>
              <p:nvPr/>
            </p:nvSpPr>
            <p:spPr bwMode="auto">
              <a:xfrm>
                <a:off x="3691" y="2766"/>
                <a:ext cx="56" cy="77"/>
              </a:xfrm>
              <a:custGeom>
                <a:avLst/>
                <a:gdLst>
                  <a:gd name="T0" fmla="*/ 0 w 112"/>
                  <a:gd name="T1" fmla="*/ 1 h 153"/>
                  <a:gd name="T2" fmla="*/ 1 w 112"/>
                  <a:gd name="T3" fmla="*/ 0 h 153"/>
                  <a:gd name="T4" fmla="*/ 1 w 112"/>
                  <a:gd name="T5" fmla="*/ 1 h 153"/>
                  <a:gd name="T6" fmla="*/ 0 w 112"/>
                  <a:gd name="T7" fmla="*/ 1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0" y="153"/>
                    </a:moveTo>
                    <a:lnTo>
                      <a:pt x="56" y="0"/>
                    </a:lnTo>
                    <a:lnTo>
                      <a:pt x="112" y="153"/>
                    </a:lnTo>
                    <a:lnTo>
                      <a:pt x="0" y="153"/>
                    </a:lnTo>
                    <a:close/>
                  </a:path>
                </a:pathLst>
              </a:custGeom>
              <a:solidFill>
                <a:srgbClr val="000000"/>
              </a:solidFill>
              <a:ln w="9525">
                <a:noFill/>
                <a:round/>
                <a:headEnd/>
                <a:tailEnd/>
              </a:ln>
            </p:spPr>
            <p:txBody>
              <a:bodyPr/>
              <a:lstStyle/>
              <a:p>
                <a:endParaRPr lang="en-US"/>
              </a:p>
            </p:txBody>
          </p:sp>
          <p:sp>
            <p:nvSpPr>
              <p:cNvPr id="64627" name="Freeform 113"/>
              <p:cNvSpPr>
                <a:spLocks/>
              </p:cNvSpPr>
              <p:nvPr/>
            </p:nvSpPr>
            <p:spPr bwMode="auto">
              <a:xfrm>
                <a:off x="4034" y="2874"/>
                <a:ext cx="56" cy="76"/>
              </a:xfrm>
              <a:custGeom>
                <a:avLst/>
                <a:gdLst>
                  <a:gd name="T0" fmla="*/ 1 w 112"/>
                  <a:gd name="T1" fmla="*/ 0 h 153"/>
                  <a:gd name="T2" fmla="*/ 1 w 112"/>
                  <a:gd name="T3" fmla="*/ 0 h 153"/>
                  <a:gd name="T4" fmla="*/ 0 w 112"/>
                  <a:gd name="T5" fmla="*/ 0 h 153"/>
                  <a:gd name="T6" fmla="*/ 1 w 112"/>
                  <a:gd name="T7" fmla="*/ 0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112" y="0"/>
                    </a:moveTo>
                    <a:lnTo>
                      <a:pt x="56" y="153"/>
                    </a:lnTo>
                    <a:lnTo>
                      <a:pt x="0" y="0"/>
                    </a:lnTo>
                    <a:lnTo>
                      <a:pt x="112" y="0"/>
                    </a:lnTo>
                    <a:close/>
                  </a:path>
                </a:pathLst>
              </a:custGeom>
              <a:solidFill>
                <a:srgbClr val="000000"/>
              </a:solidFill>
              <a:ln w="9525">
                <a:noFill/>
                <a:round/>
                <a:headEnd/>
                <a:tailEnd/>
              </a:ln>
            </p:spPr>
            <p:txBody>
              <a:bodyPr/>
              <a:lstStyle/>
              <a:p>
                <a:endParaRPr lang="en-US"/>
              </a:p>
            </p:txBody>
          </p:sp>
          <p:sp>
            <p:nvSpPr>
              <p:cNvPr id="64628" name="Rectangle 114"/>
              <p:cNvSpPr>
                <a:spLocks noChangeArrowheads="1"/>
              </p:cNvSpPr>
              <p:nvPr/>
            </p:nvSpPr>
            <p:spPr bwMode="auto">
              <a:xfrm>
                <a:off x="1971" y="2264"/>
                <a:ext cx="364" cy="438"/>
              </a:xfrm>
              <a:prstGeom prst="rect">
                <a:avLst/>
              </a:prstGeom>
              <a:solidFill>
                <a:srgbClr val="FFFFFF"/>
              </a:solidFill>
              <a:ln w="9525">
                <a:noFill/>
                <a:miter lim="800000"/>
                <a:headEnd/>
                <a:tailEnd/>
              </a:ln>
            </p:spPr>
            <p:txBody>
              <a:bodyPr/>
              <a:lstStyle/>
              <a:p>
                <a:endParaRPr lang="en-US"/>
              </a:p>
            </p:txBody>
          </p:sp>
          <p:sp>
            <p:nvSpPr>
              <p:cNvPr id="109688" name="Rectangle 115"/>
              <p:cNvSpPr>
                <a:spLocks noChangeArrowheads="1"/>
              </p:cNvSpPr>
              <p:nvPr/>
            </p:nvSpPr>
            <p:spPr bwMode="auto">
              <a:xfrm>
                <a:off x="1971" y="2264"/>
                <a:ext cx="364" cy="4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a:p>
            </p:txBody>
          </p:sp>
          <p:sp>
            <p:nvSpPr>
              <p:cNvPr id="64630" name="Rectangle 116"/>
              <p:cNvSpPr>
                <a:spLocks noChangeArrowheads="1"/>
              </p:cNvSpPr>
              <p:nvPr/>
            </p:nvSpPr>
            <p:spPr bwMode="auto">
              <a:xfrm>
                <a:off x="2043" y="2282"/>
                <a:ext cx="219" cy="54"/>
              </a:xfrm>
              <a:prstGeom prst="rect">
                <a:avLst/>
              </a:prstGeom>
              <a:noFill/>
              <a:ln w="9525">
                <a:noFill/>
                <a:miter lim="800000"/>
                <a:headEnd/>
                <a:tailEnd/>
              </a:ln>
            </p:spPr>
            <p:txBody>
              <a:bodyPr wrap="none" lIns="0" tIns="0" rIns="0" bIns="0">
                <a:spAutoFit/>
              </a:bodyPr>
              <a:lstStyle/>
              <a:p>
                <a:r>
                  <a:rPr lang="en-US" sz="700">
                    <a:solidFill>
                      <a:srgbClr val="000000"/>
                    </a:solidFill>
                  </a:rPr>
                  <a:t>Memory </a:t>
                </a:r>
                <a:endParaRPr lang="en-US"/>
              </a:p>
            </p:txBody>
          </p:sp>
          <p:sp>
            <p:nvSpPr>
              <p:cNvPr id="64631" name="Rectangle 117"/>
              <p:cNvSpPr>
                <a:spLocks noChangeArrowheads="1"/>
              </p:cNvSpPr>
              <p:nvPr/>
            </p:nvSpPr>
            <p:spPr bwMode="auto">
              <a:xfrm>
                <a:off x="2017" y="2349"/>
                <a:ext cx="268" cy="54"/>
              </a:xfrm>
              <a:prstGeom prst="rect">
                <a:avLst/>
              </a:prstGeom>
              <a:noFill/>
              <a:ln w="9525">
                <a:noFill/>
                <a:miter lim="800000"/>
                <a:headEnd/>
                <a:tailEnd/>
              </a:ln>
            </p:spPr>
            <p:txBody>
              <a:bodyPr wrap="none" lIns="0" tIns="0" rIns="0" bIns="0">
                <a:spAutoFit/>
              </a:bodyPr>
              <a:lstStyle/>
              <a:p>
                <a:r>
                  <a:rPr lang="en-US" sz="700">
                    <a:solidFill>
                      <a:srgbClr val="000000"/>
                    </a:solidFill>
                  </a:rPr>
                  <a:t>Protection </a:t>
                </a:r>
                <a:endParaRPr lang="en-US"/>
              </a:p>
            </p:txBody>
          </p:sp>
          <p:sp>
            <p:nvSpPr>
              <p:cNvPr id="64632" name="Rectangle 118"/>
              <p:cNvSpPr>
                <a:spLocks noChangeArrowheads="1"/>
              </p:cNvSpPr>
              <p:nvPr/>
            </p:nvSpPr>
            <p:spPr bwMode="auto">
              <a:xfrm>
                <a:off x="2102" y="2416"/>
                <a:ext cx="109" cy="54"/>
              </a:xfrm>
              <a:prstGeom prst="rect">
                <a:avLst/>
              </a:prstGeom>
              <a:noFill/>
              <a:ln w="9525">
                <a:noFill/>
                <a:miter lim="800000"/>
                <a:headEnd/>
                <a:tailEnd/>
              </a:ln>
            </p:spPr>
            <p:txBody>
              <a:bodyPr wrap="none" lIns="0" tIns="0" rIns="0" bIns="0">
                <a:spAutoFit/>
              </a:bodyPr>
              <a:lstStyle/>
              <a:p>
                <a:r>
                  <a:rPr lang="en-US" sz="700">
                    <a:solidFill>
                      <a:srgbClr val="000000"/>
                    </a:solidFill>
                  </a:rPr>
                  <a:t>and </a:t>
                </a:r>
                <a:endParaRPr lang="en-US"/>
              </a:p>
            </p:txBody>
          </p:sp>
          <p:sp>
            <p:nvSpPr>
              <p:cNvPr id="64633" name="Rectangle 119"/>
              <p:cNvSpPr>
                <a:spLocks noChangeArrowheads="1"/>
              </p:cNvSpPr>
              <p:nvPr/>
            </p:nvSpPr>
            <p:spPr bwMode="auto">
              <a:xfrm>
                <a:off x="2020" y="2483"/>
                <a:ext cx="261" cy="54"/>
              </a:xfrm>
              <a:prstGeom prst="rect">
                <a:avLst/>
              </a:prstGeom>
              <a:noFill/>
              <a:ln w="9525">
                <a:noFill/>
                <a:miter lim="800000"/>
                <a:headEnd/>
                <a:tailEnd/>
              </a:ln>
            </p:spPr>
            <p:txBody>
              <a:bodyPr wrap="none" lIns="0" tIns="0" rIns="0" bIns="0">
                <a:spAutoFit/>
              </a:bodyPr>
              <a:lstStyle/>
              <a:p>
                <a:r>
                  <a:rPr lang="en-US" sz="700">
                    <a:solidFill>
                      <a:srgbClr val="000000"/>
                    </a:solidFill>
                  </a:rPr>
                  <a:t>Extension </a:t>
                </a:r>
                <a:endParaRPr lang="en-US"/>
              </a:p>
            </p:txBody>
          </p:sp>
          <p:sp>
            <p:nvSpPr>
              <p:cNvPr id="64634" name="Rectangle 120"/>
              <p:cNvSpPr>
                <a:spLocks noChangeArrowheads="1"/>
              </p:cNvSpPr>
              <p:nvPr/>
            </p:nvSpPr>
            <p:spPr bwMode="auto">
              <a:xfrm>
                <a:off x="2098" y="2550"/>
                <a:ext cx="115" cy="54"/>
              </a:xfrm>
              <a:prstGeom prst="rect">
                <a:avLst/>
              </a:prstGeom>
              <a:noFill/>
              <a:ln w="9525">
                <a:noFill/>
                <a:miter lim="800000"/>
                <a:headEnd/>
                <a:tailEnd/>
              </a:ln>
            </p:spPr>
            <p:txBody>
              <a:bodyPr wrap="none" lIns="0" tIns="0" rIns="0" bIns="0">
                <a:spAutoFit/>
              </a:bodyPr>
              <a:lstStyle/>
              <a:p>
                <a:r>
                  <a:rPr lang="en-US" sz="700">
                    <a:solidFill>
                      <a:srgbClr val="000000"/>
                    </a:solidFill>
                  </a:rPr>
                  <a:t>Unit </a:t>
                </a:r>
                <a:endParaRPr lang="en-US"/>
              </a:p>
            </p:txBody>
          </p:sp>
          <p:sp>
            <p:nvSpPr>
              <p:cNvPr id="64635" name="Rectangle 121"/>
              <p:cNvSpPr>
                <a:spLocks noChangeArrowheads="1"/>
              </p:cNvSpPr>
              <p:nvPr/>
            </p:nvSpPr>
            <p:spPr bwMode="auto">
              <a:xfrm>
                <a:off x="2047" y="2616"/>
                <a:ext cx="19" cy="54"/>
              </a:xfrm>
              <a:prstGeom prst="rect">
                <a:avLst/>
              </a:prstGeom>
              <a:noFill/>
              <a:ln w="9525">
                <a:noFill/>
                <a:miter lim="800000"/>
                <a:headEnd/>
                <a:tailEnd/>
              </a:ln>
            </p:spPr>
            <p:txBody>
              <a:bodyPr wrap="none" lIns="0" tIns="0" rIns="0" bIns="0">
                <a:spAutoFit/>
              </a:bodyPr>
              <a:lstStyle/>
              <a:p>
                <a:r>
                  <a:rPr lang="en-US" sz="700">
                    <a:solidFill>
                      <a:srgbClr val="000000"/>
                    </a:solidFill>
                  </a:rPr>
                  <a:t>(</a:t>
                </a:r>
                <a:endParaRPr lang="en-US"/>
              </a:p>
            </p:txBody>
          </p:sp>
          <p:sp>
            <p:nvSpPr>
              <p:cNvPr id="64636" name="Rectangle 122"/>
              <p:cNvSpPr>
                <a:spLocks noChangeArrowheads="1"/>
              </p:cNvSpPr>
              <p:nvPr/>
            </p:nvSpPr>
            <p:spPr bwMode="auto">
              <a:xfrm>
                <a:off x="2067" y="2616"/>
                <a:ext cx="158" cy="54"/>
              </a:xfrm>
              <a:prstGeom prst="rect">
                <a:avLst/>
              </a:prstGeom>
              <a:noFill/>
              <a:ln w="9525">
                <a:noFill/>
                <a:miter lim="800000"/>
                <a:headEnd/>
                <a:tailEnd/>
              </a:ln>
            </p:spPr>
            <p:txBody>
              <a:bodyPr wrap="none" lIns="0" tIns="0" rIns="0" bIns="0">
                <a:spAutoFit/>
              </a:bodyPr>
              <a:lstStyle/>
              <a:p>
                <a:r>
                  <a:rPr lang="en-US" sz="700">
                    <a:solidFill>
                      <a:srgbClr val="000000"/>
                    </a:solidFill>
                  </a:rPr>
                  <a:t>MPAX</a:t>
                </a:r>
                <a:endParaRPr lang="en-US"/>
              </a:p>
            </p:txBody>
          </p:sp>
          <p:sp>
            <p:nvSpPr>
              <p:cNvPr id="64637" name="Rectangle 123"/>
              <p:cNvSpPr>
                <a:spLocks noChangeArrowheads="1"/>
              </p:cNvSpPr>
              <p:nvPr/>
            </p:nvSpPr>
            <p:spPr bwMode="auto">
              <a:xfrm>
                <a:off x="2238" y="2616"/>
                <a:ext cx="19" cy="54"/>
              </a:xfrm>
              <a:prstGeom prst="rect">
                <a:avLst/>
              </a:prstGeom>
              <a:noFill/>
              <a:ln w="9525">
                <a:noFill/>
                <a:miter lim="800000"/>
                <a:headEnd/>
                <a:tailEnd/>
              </a:ln>
            </p:spPr>
            <p:txBody>
              <a:bodyPr wrap="none" lIns="0" tIns="0" rIns="0" bIns="0">
                <a:spAutoFit/>
              </a:bodyPr>
              <a:lstStyle/>
              <a:p>
                <a:r>
                  <a:rPr lang="en-US" sz="700">
                    <a:solidFill>
                      <a:srgbClr val="000000"/>
                    </a:solidFill>
                  </a:rPr>
                  <a:t>)</a:t>
                </a:r>
                <a:endParaRPr lang="en-US"/>
              </a:p>
            </p:txBody>
          </p:sp>
          <p:sp>
            <p:nvSpPr>
              <p:cNvPr id="64638" name="Rectangle 124"/>
              <p:cNvSpPr>
                <a:spLocks noChangeArrowheads="1"/>
              </p:cNvSpPr>
              <p:nvPr/>
            </p:nvSpPr>
            <p:spPr bwMode="auto">
              <a:xfrm>
                <a:off x="2357" y="2877"/>
                <a:ext cx="615" cy="107"/>
              </a:xfrm>
              <a:prstGeom prst="rect">
                <a:avLst/>
              </a:prstGeom>
              <a:noFill/>
              <a:ln w="9525">
                <a:noFill/>
                <a:miter lim="800000"/>
                <a:headEnd/>
                <a:tailEnd/>
              </a:ln>
            </p:spPr>
            <p:txBody>
              <a:bodyPr wrap="none" lIns="0" tIns="0" rIns="0" bIns="0">
                <a:spAutoFit/>
              </a:bodyPr>
              <a:lstStyle/>
              <a:p>
                <a:r>
                  <a:rPr lang="en-US" sz="1400">
                    <a:solidFill>
                      <a:srgbClr val="000000"/>
                    </a:solidFill>
                  </a:rPr>
                  <a:t>MSMC Core</a:t>
                </a:r>
                <a:endParaRPr lang="en-US"/>
              </a:p>
            </p:txBody>
          </p:sp>
          <p:sp>
            <p:nvSpPr>
              <p:cNvPr id="64639" name="Rectangle 125"/>
              <p:cNvSpPr>
                <a:spLocks noChangeArrowheads="1"/>
              </p:cNvSpPr>
              <p:nvPr/>
            </p:nvSpPr>
            <p:spPr bwMode="auto">
              <a:xfrm>
                <a:off x="3701" y="3618"/>
                <a:ext cx="721" cy="334"/>
              </a:xfrm>
              <a:prstGeom prst="rect">
                <a:avLst/>
              </a:prstGeom>
              <a:solidFill>
                <a:schemeClr val="accent1"/>
              </a:solidFill>
              <a:ln w="9525">
                <a:noFill/>
                <a:miter lim="800000"/>
                <a:headEnd/>
                <a:tailEnd/>
              </a:ln>
            </p:spPr>
            <p:txBody>
              <a:bodyPr/>
              <a:lstStyle/>
              <a:p>
                <a:endParaRPr lang="en-US"/>
              </a:p>
            </p:txBody>
          </p:sp>
          <p:sp>
            <p:nvSpPr>
              <p:cNvPr id="109699" name="Rectangle 126"/>
              <p:cNvSpPr>
                <a:spLocks noChangeArrowheads="1"/>
              </p:cNvSpPr>
              <p:nvPr/>
            </p:nvSpPr>
            <p:spPr bwMode="auto">
              <a:xfrm>
                <a:off x="3701" y="3618"/>
                <a:ext cx="721" cy="33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a:p>
            </p:txBody>
          </p:sp>
          <p:sp>
            <p:nvSpPr>
              <p:cNvPr id="64641" name="Rectangle 127"/>
              <p:cNvSpPr>
                <a:spLocks noChangeArrowheads="1"/>
              </p:cNvSpPr>
              <p:nvPr/>
            </p:nvSpPr>
            <p:spPr bwMode="auto">
              <a:xfrm>
                <a:off x="3821" y="3696"/>
                <a:ext cx="192" cy="69"/>
              </a:xfrm>
              <a:prstGeom prst="rect">
                <a:avLst/>
              </a:prstGeom>
              <a:noFill/>
              <a:ln w="9525">
                <a:noFill/>
                <a:miter lim="800000"/>
                <a:headEnd/>
                <a:tailEnd/>
              </a:ln>
            </p:spPr>
            <p:txBody>
              <a:bodyPr wrap="none" lIns="0" tIns="0" rIns="0" bIns="0">
                <a:spAutoFit/>
              </a:bodyPr>
              <a:lstStyle/>
              <a:p>
                <a:r>
                  <a:rPr lang="en-US" sz="900">
                    <a:solidFill>
                      <a:srgbClr val="000000"/>
                    </a:solidFill>
                  </a:rPr>
                  <a:t>EMIF </a:t>
                </a:r>
                <a:endParaRPr lang="en-US"/>
              </a:p>
            </p:txBody>
          </p:sp>
          <p:sp>
            <p:nvSpPr>
              <p:cNvPr id="64642" name="Rectangle 128"/>
              <p:cNvSpPr>
                <a:spLocks noChangeArrowheads="1"/>
              </p:cNvSpPr>
              <p:nvPr/>
            </p:nvSpPr>
            <p:spPr bwMode="auto">
              <a:xfrm>
                <a:off x="4037" y="3696"/>
                <a:ext cx="40" cy="69"/>
              </a:xfrm>
              <a:prstGeom prst="rect">
                <a:avLst/>
              </a:prstGeom>
              <a:noFill/>
              <a:ln w="9525">
                <a:noFill/>
                <a:miter lim="800000"/>
                <a:headEnd/>
                <a:tailEnd/>
              </a:ln>
            </p:spPr>
            <p:txBody>
              <a:bodyPr wrap="none" lIns="0" tIns="0" rIns="0" bIns="0">
                <a:spAutoFit/>
              </a:bodyPr>
              <a:lstStyle/>
              <a:p>
                <a:r>
                  <a:rPr lang="en-US" sz="900">
                    <a:solidFill>
                      <a:srgbClr val="000000"/>
                    </a:solidFill>
                  </a:rPr>
                  <a:t>–</a:t>
                </a:r>
                <a:endParaRPr lang="en-US"/>
              </a:p>
            </p:txBody>
          </p:sp>
          <p:sp>
            <p:nvSpPr>
              <p:cNvPr id="64643" name="Rectangle 129"/>
              <p:cNvSpPr>
                <a:spLocks noChangeArrowheads="1"/>
              </p:cNvSpPr>
              <p:nvPr/>
            </p:nvSpPr>
            <p:spPr bwMode="auto">
              <a:xfrm>
                <a:off x="4104" y="3696"/>
                <a:ext cx="100" cy="69"/>
              </a:xfrm>
              <a:prstGeom prst="rect">
                <a:avLst/>
              </a:prstGeom>
              <a:noFill/>
              <a:ln w="9525">
                <a:noFill/>
                <a:miter lim="800000"/>
                <a:headEnd/>
                <a:tailEnd/>
              </a:ln>
            </p:spPr>
            <p:txBody>
              <a:bodyPr wrap="none" lIns="0" tIns="0" rIns="0" bIns="0">
                <a:spAutoFit/>
              </a:bodyPr>
              <a:lstStyle/>
              <a:p>
                <a:r>
                  <a:rPr lang="en-US" sz="900">
                    <a:solidFill>
                      <a:srgbClr val="000000"/>
                    </a:solidFill>
                  </a:rPr>
                  <a:t>64 </a:t>
                </a:r>
                <a:endParaRPr lang="en-US"/>
              </a:p>
            </p:txBody>
          </p:sp>
          <p:sp>
            <p:nvSpPr>
              <p:cNvPr id="64644" name="Rectangle 130"/>
              <p:cNvSpPr>
                <a:spLocks noChangeArrowheads="1"/>
              </p:cNvSpPr>
              <p:nvPr/>
            </p:nvSpPr>
            <p:spPr bwMode="auto">
              <a:xfrm>
                <a:off x="4216" y="3696"/>
                <a:ext cx="96" cy="69"/>
              </a:xfrm>
              <a:prstGeom prst="rect">
                <a:avLst/>
              </a:prstGeom>
              <a:noFill/>
              <a:ln w="9525">
                <a:noFill/>
                <a:miter lim="800000"/>
                <a:headEnd/>
                <a:tailEnd/>
              </a:ln>
            </p:spPr>
            <p:txBody>
              <a:bodyPr wrap="none" lIns="0" tIns="0" rIns="0" bIns="0">
                <a:spAutoFit/>
              </a:bodyPr>
              <a:lstStyle/>
              <a:p>
                <a:r>
                  <a:rPr lang="en-US" sz="900">
                    <a:solidFill>
                      <a:srgbClr val="000000"/>
                    </a:solidFill>
                  </a:rPr>
                  <a:t>bit </a:t>
                </a:r>
                <a:endParaRPr lang="en-US"/>
              </a:p>
            </p:txBody>
          </p:sp>
          <p:sp>
            <p:nvSpPr>
              <p:cNvPr id="64645" name="Rectangle 131"/>
              <p:cNvSpPr>
                <a:spLocks noChangeArrowheads="1"/>
              </p:cNvSpPr>
              <p:nvPr/>
            </p:nvSpPr>
            <p:spPr bwMode="auto">
              <a:xfrm>
                <a:off x="3951" y="3785"/>
                <a:ext cx="156" cy="69"/>
              </a:xfrm>
              <a:prstGeom prst="rect">
                <a:avLst/>
              </a:prstGeom>
              <a:noFill/>
              <a:ln w="9525">
                <a:noFill/>
                <a:miter lim="800000"/>
                <a:headEnd/>
                <a:tailEnd/>
              </a:ln>
            </p:spPr>
            <p:txBody>
              <a:bodyPr wrap="none" lIns="0" tIns="0" rIns="0" bIns="0">
                <a:spAutoFit/>
              </a:bodyPr>
              <a:lstStyle/>
              <a:p>
                <a:r>
                  <a:rPr lang="en-US" sz="900">
                    <a:solidFill>
                      <a:srgbClr val="000000"/>
                    </a:solidFill>
                  </a:rPr>
                  <a:t>DDR</a:t>
                </a:r>
                <a:endParaRPr lang="en-US"/>
              </a:p>
            </p:txBody>
          </p:sp>
          <p:sp>
            <p:nvSpPr>
              <p:cNvPr id="64646" name="Rectangle 132"/>
              <p:cNvSpPr>
                <a:spLocks noChangeArrowheads="1"/>
              </p:cNvSpPr>
              <p:nvPr/>
            </p:nvSpPr>
            <p:spPr bwMode="auto">
              <a:xfrm>
                <a:off x="4126" y="3785"/>
                <a:ext cx="40" cy="69"/>
              </a:xfrm>
              <a:prstGeom prst="rect">
                <a:avLst/>
              </a:prstGeom>
              <a:noFill/>
              <a:ln w="9525">
                <a:noFill/>
                <a:miter lim="800000"/>
                <a:headEnd/>
                <a:tailEnd/>
              </a:ln>
            </p:spPr>
            <p:txBody>
              <a:bodyPr wrap="none" lIns="0" tIns="0" rIns="0" bIns="0">
                <a:spAutoFit/>
              </a:bodyPr>
              <a:lstStyle/>
              <a:p>
                <a:r>
                  <a:rPr lang="en-US" sz="900">
                    <a:solidFill>
                      <a:srgbClr val="000000"/>
                    </a:solidFill>
                  </a:rPr>
                  <a:t>3</a:t>
                </a:r>
                <a:endParaRPr lang="en-US"/>
              </a:p>
            </p:txBody>
          </p:sp>
          <p:sp>
            <p:nvSpPr>
              <p:cNvPr id="64647" name="Rectangle 133"/>
              <p:cNvSpPr>
                <a:spLocks noChangeArrowheads="1"/>
              </p:cNvSpPr>
              <p:nvPr/>
            </p:nvSpPr>
            <p:spPr bwMode="auto">
              <a:xfrm>
                <a:off x="244" y="1364"/>
                <a:ext cx="364" cy="1586"/>
              </a:xfrm>
              <a:prstGeom prst="rect">
                <a:avLst/>
              </a:prstGeom>
              <a:solidFill>
                <a:schemeClr val="accent1"/>
              </a:solidFill>
              <a:ln w="9525">
                <a:noFill/>
                <a:miter lim="800000"/>
                <a:headEnd/>
                <a:tailEnd/>
              </a:ln>
            </p:spPr>
            <p:txBody>
              <a:bodyPr/>
              <a:lstStyle/>
              <a:p>
                <a:endParaRPr lang="en-US"/>
              </a:p>
            </p:txBody>
          </p:sp>
          <p:sp>
            <p:nvSpPr>
              <p:cNvPr id="109707" name="Rectangle 134"/>
              <p:cNvSpPr>
                <a:spLocks noChangeArrowheads="1"/>
              </p:cNvSpPr>
              <p:nvPr/>
            </p:nvSpPr>
            <p:spPr bwMode="auto">
              <a:xfrm>
                <a:off x="244" y="1364"/>
                <a:ext cx="364" cy="158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a:p>
            </p:txBody>
          </p:sp>
          <p:sp>
            <p:nvSpPr>
              <p:cNvPr id="64649" name="Rectangle 136"/>
              <p:cNvSpPr>
                <a:spLocks noChangeArrowheads="1"/>
              </p:cNvSpPr>
              <p:nvPr/>
            </p:nvSpPr>
            <p:spPr bwMode="auto">
              <a:xfrm>
                <a:off x="274" y="1940"/>
                <a:ext cx="276" cy="87"/>
              </a:xfrm>
              <a:prstGeom prst="rect">
                <a:avLst/>
              </a:prstGeom>
              <a:noFill/>
              <a:ln w="9525">
                <a:noFill/>
                <a:miter lim="800000"/>
                <a:headEnd/>
                <a:tailEnd/>
              </a:ln>
            </p:spPr>
            <p:txBody>
              <a:bodyPr lIns="0" tIns="0" rIns="0" bIns="0">
                <a:spAutoFit/>
              </a:bodyPr>
              <a:lstStyle/>
              <a:p>
                <a:r>
                  <a:rPr lang="en-US" sz="900">
                    <a:solidFill>
                      <a:srgbClr val="000000"/>
                    </a:solidFill>
                  </a:rPr>
                  <a:t>Teranet</a:t>
                </a:r>
                <a:endParaRPr lang="en-US"/>
              </a:p>
            </p:txBody>
          </p:sp>
          <p:sp>
            <p:nvSpPr>
              <p:cNvPr id="109710" name="Rectangle 137"/>
              <p:cNvSpPr>
                <a:spLocks noChangeArrowheads="1"/>
              </p:cNvSpPr>
              <p:nvPr/>
            </p:nvSpPr>
            <p:spPr bwMode="auto">
              <a:xfrm>
                <a:off x="1432" y="3618"/>
                <a:ext cx="721" cy="33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a:p>
            </p:txBody>
          </p:sp>
          <p:sp>
            <p:nvSpPr>
              <p:cNvPr id="64651" name="Rectangle 138"/>
              <p:cNvSpPr>
                <a:spLocks noChangeArrowheads="1"/>
              </p:cNvSpPr>
              <p:nvPr/>
            </p:nvSpPr>
            <p:spPr bwMode="auto">
              <a:xfrm>
                <a:off x="1432" y="3618"/>
                <a:ext cx="721" cy="334"/>
              </a:xfrm>
              <a:prstGeom prst="rect">
                <a:avLst/>
              </a:prstGeom>
              <a:noFill/>
              <a:ln w="3175">
                <a:solidFill>
                  <a:srgbClr val="000000"/>
                </a:solidFill>
                <a:miter lim="800000"/>
                <a:headEnd/>
                <a:tailEnd/>
              </a:ln>
            </p:spPr>
            <p:txBody>
              <a:bodyPr/>
              <a:lstStyle/>
              <a:p>
                <a:endParaRPr lang="en-US"/>
              </a:p>
            </p:txBody>
          </p:sp>
          <p:sp>
            <p:nvSpPr>
              <p:cNvPr id="64652" name="Rectangle 139"/>
              <p:cNvSpPr>
                <a:spLocks noChangeArrowheads="1"/>
              </p:cNvSpPr>
              <p:nvPr/>
            </p:nvSpPr>
            <p:spPr bwMode="auto">
              <a:xfrm>
                <a:off x="1646" y="3741"/>
                <a:ext cx="260" cy="69"/>
              </a:xfrm>
              <a:prstGeom prst="rect">
                <a:avLst/>
              </a:prstGeom>
              <a:noFill/>
              <a:ln w="9525">
                <a:noFill/>
                <a:miter lim="800000"/>
                <a:headEnd/>
                <a:tailEnd/>
              </a:ln>
            </p:spPr>
            <p:txBody>
              <a:bodyPr wrap="none" lIns="0" tIns="0" rIns="0" bIns="0">
                <a:spAutoFit/>
              </a:bodyPr>
              <a:lstStyle/>
              <a:p>
                <a:r>
                  <a:rPr lang="en-US" sz="900">
                    <a:solidFill>
                      <a:srgbClr val="000000"/>
                    </a:solidFill>
                  </a:rPr>
                  <a:t>TeraNet</a:t>
                </a:r>
                <a:endParaRPr lang="en-US"/>
              </a:p>
            </p:txBody>
          </p:sp>
          <p:sp>
            <p:nvSpPr>
              <p:cNvPr id="64653" name="Line 140"/>
              <p:cNvSpPr>
                <a:spLocks noChangeShapeType="1"/>
              </p:cNvSpPr>
              <p:nvPr/>
            </p:nvSpPr>
            <p:spPr bwMode="auto">
              <a:xfrm flipH="1">
                <a:off x="1755" y="3353"/>
                <a:ext cx="68" cy="94"/>
              </a:xfrm>
              <a:prstGeom prst="line">
                <a:avLst/>
              </a:prstGeom>
              <a:noFill/>
              <a:ln w="3175">
                <a:solidFill>
                  <a:srgbClr val="000000"/>
                </a:solidFill>
                <a:round/>
                <a:headEnd/>
                <a:tailEnd/>
              </a:ln>
            </p:spPr>
            <p:txBody>
              <a:bodyPr/>
              <a:lstStyle/>
              <a:p>
                <a:endParaRPr lang="en-US"/>
              </a:p>
            </p:txBody>
          </p:sp>
          <p:sp>
            <p:nvSpPr>
              <p:cNvPr id="64654" name="Rectangle 141"/>
              <p:cNvSpPr>
                <a:spLocks noChangeArrowheads="1"/>
              </p:cNvSpPr>
              <p:nvPr/>
            </p:nvSpPr>
            <p:spPr bwMode="auto">
              <a:xfrm>
                <a:off x="1538" y="3456"/>
                <a:ext cx="93" cy="54"/>
              </a:xfrm>
              <a:prstGeom prst="rect">
                <a:avLst/>
              </a:prstGeom>
              <a:noFill/>
              <a:ln w="9525">
                <a:noFill/>
                <a:miter lim="800000"/>
                <a:headEnd/>
                <a:tailEnd/>
              </a:ln>
            </p:spPr>
            <p:txBody>
              <a:bodyPr wrap="none" lIns="0" tIns="0" rIns="0" bIns="0">
                <a:spAutoFit/>
              </a:bodyPr>
              <a:lstStyle/>
              <a:p>
                <a:r>
                  <a:rPr lang="en-US" sz="700">
                    <a:solidFill>
                      <a:srgbClr val="000000"/>
                    </a:solidFill>
                  </a:rPr>
                  <a:t>256</a:t>
                </a:r>
                <a:endParaRPr lang="en-US"/>
              </a:p>
            </p:txBody>
          </p:sp>
          <p:sp>
            <p:nvSpPr>
              <p:cNvPr id="64655" name="Line 142"/>
              <p:cNvSpPr>
                <a:spLocks noChangeShapeType="1"/>
              </p:cNvSpPr>
              <p:nvPr/>
            </p:nvSpPr>
            <p:spPr bwMode="auto">
              <a:xfrm>
                <a:off x="1789" y="3201"/>
                <a:ext cx="3" cy="323"/>
              </a:xfrm>
              <a:prstGeom prst="line">
                <a:avLst/>
              </a:prstGeom>
              <a:noFill/>
              <a:ln w="19050">
                <a:solidFill>
                  <a:srgbClr val="000000"/>
                </a:solidFill>
                <a:round/>
                <a:headEnd/>
                <a:tailEnd/>
              </a:ln>
            </p:spPr>
            <p:txBody>
              <a:bodyPr/>
              <a:lstStyle/>
              <a:p>
                <a:endParaRPr lang="en-US"/>
              </a:p>
            </p:txBody>
          </p:sp>
          <p:sp>
            <p:nvSpPr>
              <p:cNvPr id="64656" name="Freeform 143"/>
              <p:cNvSpPr>
                <a:spLocks/>
              </p:cNvSpPr>
              <p:nvPr/>
            </p:nvSpPr>
            <p:spPr bwMode="auto">
              <a:xfrm>
                <a:off x="1754" y="3515"/>
                <a:ext cx="75" cy="103"/>
              </a:xfrm>
              <a:custGeom>
                <a:avLst/>
                <a:gdLst>
                  <a:gd name="T0" fmla="*/ 0 w 152"/>
                  <a:gd name="T1" fmla="*/ 0 h 207"/>
                  <a:gd name="T2" fmla="*/ 0 w 152"/>
                  <a:gd name="T3" fmla="*/ 0 h 207"/>
                  <a:gd name="T4" fmla="*/ 0 w 152"/>
                  <a:gd name="T5" fmla="*/ 0 h 207"/>
                  <a:gd name="T6" fmla="*/ 0 w 152"/>
                  <a:gd name="T7" fmla="*/ 0 h 207"/>
                  <a:gd name="T8" fmla="*/ 0 60000 65536"/>
                  <a:gd name="T9" fmla="*/ 0 60000 65536"/>
                  <a:gd name="T10" fmla="*/ 0 60000 65536"/>
                  <a:gd name="T11" fmla="*/ 0 60000 65536"/>
                  <a:gd name="T12" fmla="*/ 0 w 152"/>
                  <a:gd name="T13" fmla="*/ 0 h 207"/>
                  <a:gd name="T14" fmla="*/ 152 w 152"/>
                  <a:gd name="T15" fmla="*/ 207 h 207"/>
                </a:gdLst>
                <a:ahLst/>
                <a:cxnLst>
                  <a:cxn ang="T8">
                    <a:pos x="T0" y="T1"/>
                  </a:cxn>
                  <a:cxn ang="T9">
                    <a:pos x="T2" y="T3"/>
                  </a:cxn>
                  <a:cxn ang="T10">
                    <a:pos x="T4" y="T5"/>
                  </a:cxn>
                  <a:cxn ang="T11">
                    <a:pos x="T6" y="T7"/>
                  </a:cxn>
                </a:cxnLst>
                <a:rect l="T12" t="T13" r="T14" b="T15"/>
                <a:pathLst>
                  <a:path w="152" h="207">
                    <a:moveTo>
                      <a:pt x="152" y="0"/>
                    </a:moveTo>
                    <a:lnTo>
                      <a:pt x="78" y="207"/>
                    </a:lnTo>
                    <a:lnTo>
                      <a:pt x="0" y="1"/>
                    </a:lnTo>
                    <a:lnTo>
                      <a:pt x="152" y="0"/>
                    </a:lnTo>
                    <a:close/>
                  </a:path>
                </a:pathLst>
              </a:custGeom>
              <a:solidFill>
                <a:srgbClr val="000000"/>
              </a:solidFill>
              <a:ln w="9525">
                <a:noFill/>
                <a:round/>
                <a:headEnd/>
                <a:tailEnd/>
              </a:ln>
            </p:spPr>
            <p:txBody>
              <a:bodyPr/>
              <a:lstStyle/>
              <a:p>
                <a:endParaRPr lang="en-US"/>
              </a:p>
            </p:txBody>
          </p:sp>
          <p:sp>
            <p:nvSpPr>
              <p:cNvPr id="109717" name="Rectangle 144"/>
              <p:cNvSpPr>
                <a:spLocks noChangeArrowheads="1"/>
              </p:cNvSpPr>
              <p:nvPr/>
            </p:nvSpPr>
            <p:spPr bwMode="auto">
              <a:xfrm>
                <a:off x="2562" y="2281"/>
                <a:ext cx="1363" cy="2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a:p>
            </p:txBody>
          </p:sp>
          <p:sp>
            <p:nvSpPr>
              <p:cNvPr id="64658" name="Rectangle 145"/>
              <p:cNvSpPr>
                <a:spLocks noChangeArrowheads="1"/>
              </p:cNvSpPr>
              <p:nvPr/>
            </p:nvSpPr>
            <p:spPr bwMode="auto">
              <a:xfrm>
                <a:off x="2562" y="2281"/>
                <a:ext cx="1363" cy="250"/>
              </a:xfrm>
              <a:prstGeom prst="rect">
                <a:avLst/>
              </a:prstGeom>
              <a:noFill/>
              <a:ln w="12700">
                <a:solidFill>
                  <a:srgbClr val="000000"/>
                </a:solidFill>
                <a:miter lim="800000"/>
                <a:headEnd/>
                <a:tailEnd/>
              </a:ln>
            </p:spPr>
            <p:txBody>
              <a:bodyPr/>
              <a:lstStyle/>
              <a:p>
                <a:endParaRPr lang="en-US"/>
              </a:p>
            </p:txBody>
          </p:sp>
          <p:sp>
            <p:nvSpPr>
              <p:cNvPr id="64659" name="Rectangle 146"/>
              <p:cNvSpPr>
                <a:spLocks noChangeArrowheads="1"/>
              </p:cNvSpPr>
              <p:nvPr/>
            </p:nvSpPr>
            <p:spPr bwMode="auto">
              <a:xfrm>
                <a:off x="3158" y="2361"/>
                <a:ext cx="152" cy="69"/>
              </a:xfrm>
              <a:prstGeom prst="rect">
                <a:avLst/>
              </a:prstGeom>
              <a:noFill/>
              <a:ln w="9525">
                <a:noFill/>
                <a:miter lim="800000"/>
                <a:headEnd/>
                <a:tailEnd/>
              </a:ln>
            </p:spPr>
            <p:txBody>
              <a:bodyPr wrap="none" lIns="0" tIns="0" rIns="0" bIns="0">
                <a:spAutoFit/>
              </a:bodyPr>
              <a:lstStyle/>
              <a:p>
                <a:r>
                  <a:rPr lang="en-US" sz="900">
                    <a:solidFill>
                      <a:srgbClr val="000000"/>
                    </a:solidFill>
                  </a:rPr>
                  <a:t>EDC</a:t>
                </a:r>
                <a:endParaRPr lang="en-US"/>
              </a:p>
            </p:txBody>
          </p:sp>
          <p:sp>
            <p:nvSpPr>
              <p:cNvPr id="64660" name="Line 147"/>
              <p:cNvSpPr>
                <a:spLocks noChangeShapeType="1"/>
              </p:cNvSpPr>
              <p:nvPr/>
            </p:nvSpPr>
            <p:spPr bwMode="auto">
              <a:xfrm flipH="1">
                <a:off x="736" y="1950"/>
                <a:ext cx="91" cy="126"/>
              </a:xfrm>
              <a:prstGeom prst="line">
                <a:avLst/>
              </a:prstGeom>
              <a:noFill/>
              <a:ln w="3175">
                <a:solidFill>
                  <a:srgbClr val="000000"/>
                </a:solidFill>
                <a:round/>
                <a:headEnd/>
                <a:tailEnd/>
              </a:ln>
            </p:spPr>
            <p:txBody>
              <a:bodyPr/>
              <a:lstStyle/>
              <a:p>
                <a:endParaRPr lang="en-US"/>
              </a:p>
            </p:txBody>
          </p:sp>
          <p:sp>
            <p:nvSpPr>
              <p:cNvPr id="64661" name="Rectangle 148"/>
              <p:cNvSpPr>
                <a:spLocks noChangeArrowheads="1"/>
              </p:cNvSpPr>
              <p:nvPr/>
            </p:nvSpPr>
            <p:spPr bwMode="auto">
              <a:xfrm>
                <a:off x="822" y="2063"/>
                <a:ext cx="93" cy="54"/>
              </a:xfrm>
              <a:prstGeom prst="rect">
                <a:avLst/>
              </a:prstGeom>
              <a:noFill/>
              <a:ln w="9525">
                <a:noFill/>
                <a:miter lim="800000"/>
                <a:headEnd/>
                <a:tailEnd/>
              </a:ln>
            </p:spPr>
            <p:txBody>
              <a:bodyPr wrap="none" lIns="0" tIns="0" rIns="0" bIns="0">
                <a:spAutoFit/>
              </a:bodyPr>
              <a:lstStyle/>
              <a:p>
                <a:r>
                  <a:rPr lang="en-US" sz="700">
                    <a:solidFill>
                      <a:srgbClr val="000000"/>
                    </a:solidFill>
                  </a:rPr>
                  <a:t>256</a:t>
                </a:r>
                <a:endParaRPr lang="en-US"/>
              </a:p>
            </p:txBody>
          </p:sp>
          <p:sp>
            <p:nvSpPr>
              <p:cNvPr id="64662" name="Line 149"/>
              <p:cNvSpPr>
                <a:spLocks noChangeShapeType="1"/>
              </p:cNvSpPr>
              <p:nvPr/>
            </p:nvSpPr>
            <p:spPr bwMode="auto">
              <a:xfrm flipH="1">
                <a:off x="736" y="2431"/>
                <a:ext cx="91" cy="125"/>
              </a:xfrm>
              <a:prstGeom prst="line">
                <a:avLst/>
              </a:prstGeom>
              <a:noFill/>
              <a:ln w="3175">
                <a:solidFill>
                  <a:srgbClr val="000000"/>
                </a:solidFill>
                <a:round/>
                <a:headEnd/>
                <a:tailEnd/>
              </a:ln>
            </p:spPr>
            <p:txBody>
              <a:bodyPr/>
              <a:lstStyle/>
              <a:p>
                <a:endParaRPr lang="en-US"/>
              </a:p>
            </p:txBody>
          </p:sp>
          <p:sp>
            <p:nvSpPr>
              <p:cNvPr id="64663" name="Rectangle 150"/>
              <p:cNvSpPr>
                <a:spLocks noChangeArrowheads="1"/>
              </p:cNvSpPr>
              <p:nvPr/>
            </p:nvSpPr>
            <p:spPr bwMode="auto">
              <a:xfrm>
                <a:off x="822" y="2543"/>
                <a:ext cx="93" cy="54"/>
              </a:xfrm>
              <a:prstGeom prst="rect">
                <a:avLst/>
              </a:prstGeom>
              <a:noFill/>
              <a:ln w="9525">
                <a:noFill/>
                <a:miter lim="800000"/>
                <a:headEnd/>
                <a:tailEnd/>
              </a:ln>
            </p:spPr>
            <p:txBody>
              <a:bodyPr wrap="none" lIns="0" tIns="0" rIns="0" bIns="0">
                <a:spAutoFit/>
              </a:bodyPr>
              <a:lstStyle/>
              <a:p>
                <a:r>
                  <a:rPr lang="en-US" sz="700">
                    <a:solidFill>
                      <a:srgbClr val="000000"/>
                    </a:solidFill>
                  </a:rPr>
                  <a:t>256</a:t>
                </a:r>
                <a:endParaRPr lang="en-US"/>
              </a:p>
            </p:txBody>
          </p:sp>
          <p:sp>
            <p:nvSpPr>
              <p:cNvPr id="64664" name="Line 151"/>
              <p:cNvSpPr>
                <a:spLocks noChangeShapeType="1"/>
              </p:cNvSpPr>
              <p:nvPr/>
            </p:nvSpPr>
            <p:spPr bwMode="auto">
              <a:xfrm flipH="1">
                <a:off x="4009" y="3349"/>
                <a:ext cx="91" cy="125"/>
              </a:xfrm>
              <a:prstGeom prst="line">
                <a:avLst/>
              </a:prstGeom>
              <a:noFill/>
              <a:ln w="3175">
                <a:solidFill>
                  <a:srgbClr val="000000"/>
                </a:solidFill>
                <a:round/>
                <a:headEnd/>
                <a:tailEnd/>
              </a:ln>
            </p:spPr>
            <p:txBody>
              <a:bodyPr/>
              <a:lstStyle/>
              <a:p>
                <a:endParaRPr lang="en-US"/>
              </a:p>
            </p:txBody>
          </p:sp>
          <p:sp>
            <p:nvSpPr>
              <p:cNvPr id="64665" name="Rectangle 152"/>
              <p:cNvSpPr>
                <a:spLocks noChangeArrowheads="1"/>
              </p:cNvSpPr>
              <p:nvPr/>
            </p:nvSpPr>
            <p:spPr bwMode="auto">
              <a:xfrm>
                <a:off x="4094" y="3462"/>
                <a:ext cx="93" cy="54"/>
              </a:xfrm>
              <a:prstGeom prst="rect">
                <a:avLst/>
              </a:prstGeom>
              <a:noFill/>
              <a:ln w="9525">
                <a:noFill/>
                <a:miter lim="800000"/>
                <a:headEnd/>
                <a:tailEnd/>
              </a:ln>
            </p:spPr>
            <p:txBody>
              <a:bodyPr wrap="none" lIns="0" tIns="0" rIns="0" bIns="0">
                <a:spAutoFit/>
              </a:bodyPr>
              <a:lstStyle/>
              <a:p>
                <a:r>
                  <a:rPr lang="en-US" sz="700">
                    <a:solidFill>
                      <a:srgbClr val="000000"/>
                    </a:solidFill>
                  </a:rPr>
                  <a:t>256</a:t>
                </a:r>
                <a:endParaRPr lang="en-US"/>
              </a:p>
            </p:txBody>
          </p:sp>
          <p:sp>
            <p:nvSpPr>
              <p:cNvPr id="64666" name="Rectangle 153"/>
              <p:cNvSpPr>
                <a:spLocks noChangeArrowheads="1"/>
              </p:cNvSpPr>
              <p:nvPr/>
            </p:nvSpPr>
            <p:spPr bwMode="auto">
              <a:xfrm>
                <a:off x="2380" y="1282"/>
                <a:ext cx="546" cy="251"/>
              </a:xfrm>
              <a:prstGeom prst="rect">
                <a:avLst/>
              </a:prstGeom>
              <a:solidFill>
                <a:srgbClr val="CADAA9"/>
              </a:solidFill>
              <a:ln w="9525">
                <a:noFill/>
                <a:miter lim="800000"/>
                <a:headEnd/>
                <a:tailEnd/>
              </a:ln>
            </p:spPr>
            <p:txBody>
              <a:bodyPr/>
              <a:lstStyle/>
              <a:p>
                <a:endParaRPr lang="en-US"/>
              </a:p>
            </p:txBody>
          </p:sp>
          <p:sp>
            <p:nvSpPr>
              <p:cNvPr id="109727" name="Rectangle 154"/>
              <p:cNvSpPr>
                <a:spLocks noChangeArrowheads="1"/>
              </p:cNvSpPr>
              <p:nvPr/>
            </p:nvSpPr>
            <p:spPr bwMode="auto">
              <a:xfrm>
                <a:off x="2380" y="1282"/>
                <a:ext cx="546"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sp>
            <p:nvSpPr>
              <p:cNvPr id="64668" name="Rectangle 155"/>
              <p:cNvSpPr>
                <a:spLocks noChangeArrowheads="1"/>
              </p:cNvSpPr>
              <p:nvPr/>
            </p:nvSpPr>
            <p:spPr bwMode="auto">
              <a:xfrm>
                <a:off x="2496" y="1318"/>
                <a:ext cx="300" cy="69"/>
              </a:xfrm>
              <a:prstGeom prst="rect">
                <a:avLst/>
              </a:prstGeom>
              <a:noFill/>
              <a:ln w="9525">
                <a:noFill/>
                <a:miter lim="800000"/>
                <a:headEnd/>
                <a:tailEnd/>
              </a:ln>
            </p:spPr>
            <p:txBody>
              <a:bodyPr wrap="none" lIns="0" tIns="0" rIns="0" bIns="0">
                <a:spAutoFit/>
              </a:bodyPr>
              <a:lstStyle/>
              <a:p>
                <a:r>
                  <a:rPr lang="en-US" sz="900">
                    <a:solidFill>
                      <a:srgbClr val="000000"/>
                    </a:solidFill>
                  </a:rPr>
                  <a:t>CorePac </a:t>
                </a:r>
                <a:endParaRPr lang="en-US"/>
              </a:p>
            </p:txBody>
          </p:sp>
          <p:sp>
            <p:nvSpPr>
              <p:cNvPr id="64669" name="Rectangle 156"/>
              <p:cNvSpPr>
                <a:spLocks noChangeArrowheads="1"/>
              </p:cNvSpPr>
              <p:nvPr/>
            </p:nvSpPr>
            <p:spPr bwMode="auto">
              <a:xfrm>
                <a:off x="2466" y="1407"/>
                <a:ext cx="332" cy="69"/>
              </a:xfrm>
              <a:prstGeom prst="rect">
                <a:avLst/>
              </a:prstGeom>
              <a:noFill/>
              <a:ln w="9525">
                <a:noFill/>
                <a:miter lim="800000"/>
                <a:headEnd/>
                <a:tailEnd/>
              </a:ln>
            </p:spPr>
            <p:txBody>
              <a:bodyPr wrap="none" lIns="0" tIns="0" rIns="0" bIns="0">
                <a:spAutoFit/>
              </a:bodyPr>
              <a:lstStyle/>
              <a:p>
                <a:r>
                  <a:rPr lang="en-US" sz="900">
                    <a:solidFill>
                      <a:srgbClr val="000000"/>
                    </a:solidFill>
                  </a:rPr>
                  <a:t>Slave Port</a:t>
                </a:r>
                <a:endParaRPr lang="en-US"/>
              </a:p>
            </p:txBody>
          </p:sp>
          <p:sp>
            <p:nvSpPr>
              <p:cNvPr id="64670" name="Rectangle 157"/>
              <p:cNvSpPr>
                <a:spLocks noChangeArrowheads="1"/>
              </p:cNvSpPr>
              <p:nvPr/>
            </p:nvSpPr>
            <p:spPr bwMode="auto">
              <a:xfrm>
                <a:off x="3062" y="1282"/>
                <a:ext cx="545" cy="251"/>
              </a:xfrm>
              <a:prstGeom prst="rect">
                <a:avLst/>
              </a:prstGeom>
              <a:solidFill>
                <a:srgbClr val="CADAA9"/>
              </a:solidFill>
              <a:ln w="9525">
                <a:noFill/>
                <a:miter lim="800000"/>
                <a:headEnd/>
                <a:tailEnd/>
              </a:ln>
            </p:spPr>
            <p:txBody>
              <a:bodyPr/>
              <a:lstStyle/>
              <a:p>
                <a:endParaRPr lang="en-US"/>
              </a:p>
            </p:txBody>
          </p:sp>
          <p:sp>
            <p:nvSpPr>
              <p:cNvPr id="109731" name="Rectangle 158"/>
              <p:cNvSpPr>
                <a:spLocks noChangeArrowheads="1"/>
              </p:cNvSpPr>
              <p:nvPr/>
            </p:nvSpPr>
            <p:spPr bwMode="auto">
              <a:xfrm>
                <a:off x="3062" y="1282"/>
                <a:ext cx="545"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sp>
            <p:nvSpPr>
              <p:cNvPr id="64672" name="Rectangle 159"/>
              <p:cNvSpPr>
                <a:spLocks noChangeArrowheads="1"/>
              </p:cNvSpPr>
              <p:nvPr/>
            </p:nvSpPr>
            <p:spPr bwMode="auto">
              <a:xfrm>
                <a:off x="3178" y="1318"/>
                <a:ext cx="300" cy="69"/>
              </a:xfrm>
              <a:prstGeom prst="rect">
                <a:avLst/>
              </a:prstGeom>
              <a:noFill/>
              <a:ln w="9525">
                <a:noFill/>
                <a:miter lim="800000"/>
                <a:headEnd/>
                <a:tailEnd/>
              </a:ln>
            </p:spPr>
            <p:txBody>
              <a:bodyPr wrap="none" lIns="0" tIns="0" rIns="0" bIns="0">
                <a:spAutoFit/>
              </a:bodyPr>
              <a:lstStyle/>
              <a:p>
                <a:r>
                  <a:rPr lang="en-US" sz="900">
                    <a:solidFill>
                      <a:srgbClr val="000000"/>
                    </a:solidFill>
                  </a:rPr>
                  <a:t>CorePac </a:t>
                </a:r>
                <a:endParaRPr lang="en-US"/>
              </a:p>
            </p:txBody>
          </p:sp>
          <p:sp>
            <p:nvSpPr>
              <p:cNvPr id="64673" name="Rectangle 160"/>
              <p:cNvSpPr>
                <a:spLocks noChangeArrowheads="1"/>
              </p:cNvSpPr>
              <p:nvPr/>
            </p:nvSpPr>
            <p:spPr bwMode="auto">
              <a:xfrm>
                <a:off x="3148" y="1407"/>
                <a:ext cx="332" cy="69"/>
              </a:xfrm>
              <a:prstGeom prst="rect">
                <a:avLst/>
              </a:prstGeom>
              <a:noFill/>
              <a:ln w="9525">
                <a:noFill/>
                <a:miter lim="800000"/>
                <a:headEnd/>
                <a:tailEnd/>
              </a:ln>
            </p:spPr>
            <p:txBody>
              <a:bodyPr wrap="none" lIns="0" tIns="0" rIns="0" bIns="0">
                <a:spAutoFit/>
              </a:bodyPr>
              <a:lstStyle/>
              <a:p>
                <a:r>
                  <a:rPr lang="en-US" sz="900">
                    <a:solidFill>
                      <a:srgbClr val="000000"/>
                    </a:solidFill>
                  </a:rPr>
                  <a:t>Slave Port</a:t>
                </a:r>
                <a:endParaRPr lang="en-US"/>
              </a:p>
            </p:txBody>
          </p:sp>
          <p:sp>
            <p:nvSpPr>
              <p:cNvPr id="64674" name="Line 161"/>
              <p:cNvSpPr>
                <a:spLocks noChangeShapeType="1"/>
              </p:cNvSpPr>
              <p:nvPr/>
            </p:nvSpPr>
            <p:spPr bwMode="auto">
              <a:xfrm>
                <a:off x="2653" y="1032"/>
                <a:ext cx="0" cy="156"/>
              </a:xfrm>
              <a:prstGeom prst="line">
                <a:avLst/>
              </a:prstGeom>
              <a:noFill/>
              <a:ln w="19050">
                <a:solidFill>
                  <a:srgbClr val="000000"/>
                </a:solidFill>
                <a:round/>
                <a:headEnd/>
                <a:tailEnd/>
              </a:ln>
            </p:spPr>
            <p:txBody>
              <a:bodyPr/>
              <a:lstStyle/>
              <a:p>
                <a:endParaRPr lang="en-US"/>
              </a:p>
            </p:txBody>
          </p:sp>
          <p:sp>
            <p:nvSpPr>
              <p:cNvPr id="64675" name="Freeform 162"/>
              <p:cNvSpPr>
                <a:spLocks/>
              </p:cNvSpPr>
              <p:nvPr/>
            </p:nvSpPr>
            <p:spPr bwMode="auto">
              <a:xfrm>
                <a:off x="2616" y="1179"/>
                <a:ext cx="75" cy="103"/>
              </a:xfrm>
              <a:custGeom>
                <a:avLst/>
                <a:gdLst>
                  <a:gd name="T0" fmla="*/ 1 w 150"/>
                  <a:gd name="T1" fmla="*/ 0 h 208"/>
                  <a:gd name="T2" fmla="*/ 1 w 150"/>
                  <a:gd name="T3" fmla="*/ 0 h 208"/>
                  <a:gd name="T4" fmla="*/ 0 w 150"/>
                  <a:gd name="T5" fmla="*/ 0 h 208"/>
                  <a:gd name="T6" fmla="*/ 1 w 150"/>
                  <a:gd name="T7" fmla="*/ 0 h 208"/>
                  <a:gd name="T8" fmla="*/ 0 60000 65536"/>
                  <a:gd name="T9" fmla="*/ 0 60000 65536"/>
                  <a:gd name="T10" fmla="*/ 0 60000 65536"/>
                  <a:gd name="T11" fmla="*/ 0 60000 65536"/>
                  <a:gd name="T12" fmla="*/ 0 w 150"/>
                  <a:gd name="T13" fmla="*/ 0 h 208"/>
                  <a:gd name="T14" fmla="*/ 150 w 150"/>
                  <a:gd name="T15" fmla="*/ 208 h 208"/>
                </a:gdLst>
                <a:ahLst/>
                <a:cxnLst>
                  <a:cxn ang="T8">
                    <a:pos x="T0" y="T1"/>
                  </a:cxn>
                  <a:cxn ang="T9">
                    <a:pos x="T2" y="T3"/>
                  </a:cxn>
                  <a:cxn ang="T10">
                    <a:pos x="T4" y="T5"/>
                  </a:cxn>
                  <a:cxn ang="T11">
                    <a:pos x="T6" y="T7"/>
                  </a:cxn>
                </a:cxnLst>
                <a:rect l="T12" t="T13" r="T14" b="T15"/>
                <a:pathLst>
                  <a:path w="150" h="208">
                    <a:moveTo>
                      <a:pt x="150" y="0"/>
                    </a:moveTo>
                    <a:lnTo>
                      <a:pt x="75" y="208"/>
                    </a:lnTo>
                    <a:lnTo>
                      <a:pt x="0" y="0"/>
                    </a:lnTo>
                    <a:lnTo>
                      <a:pt x="150" y="0"/>
                    </a:lnTo>
                    <a:close/>
                  </a:path>
                </a:pathLst>
              </a:custGeom>
              <a:solidFill>
                <a:srgbClr val="000000"/>
              </a:solidFill>
              <a:ln w="9525">
                <a:noFill/>
                <a:round/>
                <a:headEnd/>
                <a:tailEnd/>
              </a:ln>
            </p:spPr>
            <p:txBody>
              <a:bodyPr/>
              <a:lstStyle/>
              <a:p>
                <a:endParaRPr lang="en-US"/>
              </a:p>
            </p:txBody>
          </p:sp>
          <p:sp>
            <p:nvSpPr>
              <p:cNvPr id="64676" name="Line 163"/>
              <p:cNvSpPr>
                <a:spLocks noChangeShapeType="1"/>
              </p:cNvSpPr>
              <p:nvPr/>
            </p:nvSpPr>
            <p:spPr bwMode="auto">
              <a:xfrm>
                <a:off x="3327" y="1032"/>
                <a:ext cx="5" cy="156"/>
              </a:xfrm>
              <a:prstGeom prst="line">
                <a:avLst/>
              </a:prstGeom>
              <a:noFill/>
              <a:ln w="19050">
                <a:solidFill>
                  <a:srgbClr val="000000"/>
                </a:solidFill>
                <a:round/>
                <a:headEnd/>
                <a:tailEnd/>
              </a:ln>
            </p:spPr>
            <p:txBody>
              <a:bodyPr/>
              <a:lstStyle/>
              <a:p>
                <a:endParaRPr lang="en-US"/>
              </a:p>
            </p:txBody>
          </p:sp>
          <p:sp>
            <p:nvSpPr>
              <p:cNvPr id="64677" name="Freeform 164"/>
              <p:cNvSpPr>
                <a:spLocks/>
              </p:cNvSpPr>
              <p:nvPr/>
            </p:nvSpPr>
            <p:spPr bwMode="auto">
              <a:xfrm>
                <a:off x="3294" y="1178"/>
                <a:ext cx="75" cy="104"/>
              </a:xfrm>
              <a:custGeom>
                <a:avLst/>
                <a:gdLst>
                  <a:gd name="T0" fmla="*/ 1 w 150"/>
                  <a:gd name="T1" fmla="*/ 0 h 209"/>
                  <a:gd name="T2" fmla="*/ 1 w 150"/>
                  <a:gd name="T3" fmla="*/ 0 h 209"/>
                  <a:gd name="T4" fmla="*/ 0 w 150"/>
                  <a:gd name="T5" fmla="*/ 0 h 209"/>
                  <a:gd name="T6" fmla="*/ 1 w 150"/>
                  <a:gd name="T7" fmla="*/ 0 h 209"/>
                  <a:gd name="T8" fmla="*/ 0 60000 65536"/>
                  <a:gd name="T9" fmla="*/ 0 60000 65536"/>
                  <a:gd name="T10" fmla="*/ 0 60000 65536"/>
                  <a:gd name="T11" fmla="*/ 0 60000 65536"/>
                  <a:gd name="T12" fmla="*/ 0 w 150"/>
                  <a:gd name="T13" fmla="*/ 0 h 209"/>
                  <a:gd name="T14" fmla="*/ 150 w 150"/>
                  <a:gd name="T15" fmla="*/ 209 h 209"/>
                </a:gdLst>
                <a:ahLst/>
                <a:cxnLst>
                  <a:cxn ang="T8">
                    <a:pos x="T0" y="T1"/>
                  </a:cxn>
                  <a:cxn ang="T9">
                    <a:pos x="T2" y="T3"/>
                  </a:cxn>
                  <a:cxn ang="T10">
                    <a:pos x="T4" y="T5"/>
                  </a:cxn>
                  <a:cxn ang="T11">
                    <a:pos x="T6" y="T7"/>
                  </a:cxn>
                </a:cxnLst>
                <a:rect l="T12" t="T13" r="T14" b="T15"/>
                <a:pathLst>
                  <a:path w="150" h="209">
                    <a:moveTo>
                      <a:pt x="150" y="0"/>
                    </a:moveTo>
                    <a:lnTo>
                      <a:pt x="80" y="209"/>
                    </a:lnTo>
                    <a:lnTo>
                      <a:pt x="0" y="4"/>
                    </a:lnTo>
                    <a:lnTo>
                      <a:pt x="150" y="0"/>
                    </a:lnTo>
                    <a:close/>
                  </a:path>
                </a:pathLst>
              </a:custGeom>
              <a:solidFill>
                <a:srgbClr val="000000"/>
              </a:solidFill>
              <a:ln w="9525">
                <a:noFill/>
                <a:round/>
                <a:headEnd/>
                <a:tailEnd/>
              </a:ln>
            </p:spPr>
            <p:txBody>
              <a:bodyPr/>
              <a:lstStyle/>
              <a:p>
                <a:endParaRPr lang="en-US"/>
              </a:p>
            </p:txBody>
          </p:sp>
          <p:sp>
            <p:nvSpPr>
              <p:cNvPr id="64678" name="Line 165"/>
              <p:cNvSpPr>
                <a:spLocks noChangeShapeType="1"/>
              </p:cNvSpPr>
              <p:nvPr/>
            </p:nvSpPr>
            <p:spPr bwMode="auto">
              <a:xfrm flipH="1">
                <a:off x="2636" y="1052"/>
                <a:ext cx="32" cy="44"/>
              </a:xfrm>
              <a:prstGeom prst="line">
                <a:avLst/>
              </a:prstGeom>
              <a:noFill/>
              <a:ln w="3175">
                <a:solidFill>
                  <a:srgbClr val="000000"/>
                </a:solidFill>
                <a:round/>
                <a:headEnd/>
                <a:tailEnd/>
              </a:ln>
            </p:spPr>
            <p:txBody>
              <a:bodyPr/>
              <a:lstStyle/>
              <a:p>
                <a:endParaRPr lang="en-US"/>
              </a:p>
            </p:txBody>
          </p:sp>
          <p:sp>
            <p:nvSpPr>
              <p:cNvPr id="64679" name="Rectangle 166"/>
              <p:cNvSpPr>
                <a:spLocks noChangeArrowheads="1"/>
              </p:cNvSpPr>
              <p:nvPr/>
            </p:nvSpPr>
            <p:spPr bwMode="auto">
              <a:xfrm>
                <a:off x="2540" y="1105"/>
                <a:ext cx="93" cy="54"/>
              </a:xfrm>
              <a:prstGeom prst="rect">
                <a:avLst/>
              </a:prstGeom>
              <a:noFill/>
              <a:ln w="9525">
                <a:noFill/>
                <a:miter lim="800000"/>
                <a:headEnd/>
                <a:tailEnd/>
              </a:ln>
            </p:spPr>
            <p:txBody>
              <a:bodyPr wrap="none" lIns="0" tIns="0" rIns="0" bIns="0">
                <a:spAutoFit/>
              </a:bodyPr>
              <a:lstStyle/>
              <a:p>
                <a:r>
                  <a:rPr lang="en-US" sz="700">
                    <a:solidFill>
                      <a:srgbClr val="000000"/>
                    </a:solidFill>
                  </a:rPr>
                  <a:t>256</a:t>
                </a:r>
                <a:endParaRPr lang="en-US"/>
              </a:p>
            </p:txBody>
          </p:sp>
          <p:sp>
            <p:nvSpPr>
              <p:cNvPr id="64680" name="Line 167"/>
              <p:cNvSpPr>
                <a:spLocks noChangeShapeType="1"/>
              </p:cNvSpPr>
              <p:nvPr/>
            </p:nvSpPr>
            <p:spPr bwMode="auto">
              <a:xfrm flipH="1">
                <a:off x="3315" y="1051"/>
                <a:ext cx="32" cy="44"/>
              </a:xfrm>
              <a:prstGeom prst="line">
                <a:avLst/>
              </a:prstGeom>
              <a:noFill/>
              <a:ln w="3175">
                <a:solidFill>
                  <a:srgbClr val="000000"/>
                </a:solidFill>
                <a:round/>
                <a:headEnd/>
                <a:tailEnd/>
              </a:ln>
            </p:spPr>
            <p:txBody>
              <a:bodyPr/>
              <a:lstStyle/>
              <a:p>
                <a:endParaRPr lang="en-US"/>
              </a:p>
            </p:txBody>
          </p:sp>
          <p:sp>
            <p:nvSpPr>
              <p:cNvPr id="64681" name="Rectangle 168"/>
              <p:cNvSpPr>
                <a:spLocks noChangeArrowheads="1"/>
              </p:cNvSpPr>
              <p:nvPr/>
            </p:nvSpPr>
            <p:spPr bwMode="auto">
              <a:xfrm>
                <a:off x="3219" y="1104"/>
                <a:ext cx="93" cy="54"/>
              </a:xfrm>
              <a:prstGeom prst="rect">
                <a:avLst/>
              </a:prstGeom>
              <a:noFill/>
              <a:ln w="9525">
                <a:noFill/>
                <a:miter lim="800000"/>
                <a:headEnd/>
                <a:tailEnd/>
              </a:ln>
            </p:spPr>
            <p:txBody>
              <a:bodyPr wrap="none" lIns="0" tIns="0" rIns="0" bIns="0">
                <a:spAutoFit/>
              </a:bodyPr>
              <a:lstStyle/>
              <a:p>
                <a:r>
                  <a:rPr lang="en-US" sz="700">
                    <a:solidFill>
                      <a:srgbClr val="000000"/>
                    </a:solidFill>
                  </a:rPr>
                  <a:t>256</a:t>
                </a:r>
                <a:endParaRPr lang="en-US"/>
              </a:p>
            </p:txBody>
          </p:sp>
          <p:sp>
            <p:nvSpPr>
              <p:cNvPr id="64682" name="Freeform 169"/>
              <p:cNvSpPr>
                <a:spLocks/>
              </p:cNvSpPr>
              <p:nvPr/>
            </p:nvSpPr>
            <p:spPr bwMode="auto">
              <a:xfrm>
                <a:off x="2651" y="1603"/>
                <a:ext cx="2" cy="46"/>
              </a:xfrm>
              <a:custGeom>
                <a:avLst/>
                <a:gdLst>
                  <a:gd name="T0" fmla="*/ 0 w 5"/>
                  <a:gd name="T1" fmla="*/ 0 h 92"/>
                  <a:gd name="T2" fmla="*/ 0 w 5"/>
                  <a:gd name="T3" fmla="*/ 1 h 92"/>
                  <a:gd name="T4" fmla="*/ 0 w 5"/>
                  <a:gd name="T5" fmla="*/ 1 h 92"/>
                  <a:gd name="T6" fmla="*/ 0 w 5"/>
                  <a:gd name="T7" fmla="*/ 1 h 92"/>
                  <a:gd name="T8" fmla="*/ 0 60000 65536"/>
                  <a:gd name="T9" fmla="*/ 0 60000 65536"/>
                  <a:gd name="T10" fmla="*/ 0 60000 65536"/>
                  <a:gd name="T11" fmla="*/ 0 60000 65536"/>
                  <a:gd name="T12" fmla="*/ 0 w 5"/>
                  <a:gd name="T13" fmla="*/ 0 h 92"/>
                  <a:gd name="T14" fmla="*/ 5 w 5"/>
                  <a:gd name="T15" fmla="*/ 92 h 92"/>
                </a:gdLst>
                <a:ahLst/>
                <a:cxnLst>
                  <a:cxn ang="T8">
                    <a:pos x="T0" y="T1"/>
                  </a:cxn>
                  <a:cxn ang="T9">
                    <a:pos x="T2" y="T3"/>
                  </a:cxn>
                  <a:cxn ang="T10">
                    <a:pos x="T4" y="T5"/>
                  </a:cxn>
                  <a:cxn ang="T11">
                    <a:pos x="T6" y="T7"/>
                  </a:cxn>
                </a:cxnLst>
                <a:rect l="T12" t="T13" r="T14" b="T15"/>
                <a:pathLst>
                  <a:path w="5" h="92">
                    <a:moveTo>
                      <a:pt x="5" y="0"/>
                    </a:moveTo>
                    <a:lnTo>
                      <a:pt x="5" y="34"/>
                    </a:lnTo>
                    <a:lnTo>
                      <a:pt x="0" y="34"/>
                    </a:lnTo>
                    <a:lnTo>
                      <a:pt x="0" y="92"/>
                    </a:lnTo>
                  </a:path>
                </a:pathLst>
              </a:custGeom>
              <a:noFill/>
              <a:ln w="3175">
                <a:solidFill>
                  <a:srgbClr val="000000"/>
                </a:solidFill>
                <a:prstDash val="solid"/>
                <a:round/>
                <a:headEnd/>
                <a:tailEnd/>
              </a:ln>
            </p:spPr>
            <p:txBody>
              <a:bodyPr/>
              <a:lstStyle/>
              <a:p>
                <a:endParaRPr lang="en-US"/>
              </a:p>
            </p:txBody>
          </p:sp>
          <p:sp>
            <p:nvSpPr>
              <p:cNvPr id="64683" name="Freeform 170"/>
              <p:cNvSpPr>
                <a:spLocks/>
              </p:cNvSpPr>
              <p:nvPr/>
            </p:nvSpPr>
            <p:spPr bwMode="auto">
              <a:xfrm>
                <a:off x="2625"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a:p>
            </p:txBody>
          </p:sp>
          <p:sp>
            <p:nvSpPr>
              <p:cNvPr id="64684" name="Freeform 171"/>
              <p:cNvSpPr>
                <a:spLocks/>
              </p:cNvSpPr>
              <p:nvPr/>
            </p:nvSpPr>
            <p:spPr bwMode="auto">
              <a:xfrm>
                <a:off x="2623" y="1643"/>
                <a:ext cx="56" cy="77"/>
              </a:xfrm>
              <a:custGeom>
                <a:avLst/>
                <a:gdLst>
                  <a:gd name="T0" fmla="*/ 1 w 112"/>
                  <a:gd name="T1" fmla="*/ 0 h 154"/>
                  <a:gd name="T2" fmla="*/ 1 w 112"/>
                  <a:gd name="T3" fmla="*/ 1 h 154"/>
                  <a:gd name="T4" fmla="*/ 0 w 112"/>
                  <a:gd name="T5" fmla="*/ 0 h 154"/>
                  <a:gd name="T6" fmla="*/ 1 w 112"/>
                  <a:gd name="T7" fmla="*/ 0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112" y="0"/>
                    </a:moveTo>
                    <a:lnTo>
                      <a:pt x="56" y="154"/>
                    </a:lnTo>
                    <a:lnTo>
                      <a:pt x="0" y="0"/>
                    </a:lnTo>
                    <a:lnTo>
                      <a:pt x="112" y="0"/>
                    </a:lnTo>
                    <a:close/>
                  </a:path>
                </a:pathLst>
              </a:custGeom>
              <a:solidFill>
                <a:srgbClr val="000000"/>
              </a:solidFill>
              <a:ln w="9525">
                <a:noFill/>
                <a:round/>
                <a:headEnd/>
                <a:tailEnd/>
              </a:ln>
            </p:spPr>
            <p:txBody>
              <a:bodyPr/>
              <a:lstStyle/>
              <a:p>
                <a:endParaRPr lang="en-US"/>
              </a:p>
            </p:txBody>
          </p:sp>
          <p:sp>
            <p:nvSpPr>
              <p:cNvPr id="64685" name="Freeform 172"/>
              <p:cNvSpPr>
                <a:spLocks/>
              </p:cNvSpPr>
              <p:nvPr/>
            </p:nvSpPr>
            <p:spPr bwMode="auto">
              <a:xfrm>
                <a:off x="3330" y="1603"/>
                <a:ext cx="5" cy="46"/>
              </a:xfrm>
              <a:custGeom>
                <a:avLst/>
                <a:gdLst>
                  <a:gd name="T0" fmla="*/ 1 w 9"/>
                  <a:gd name="T1" fmla="*/ 0 h 92"/>
                  <a:gd name="T2" fmla="*/ 1 w 9"/>
                  <a:gd name="T3" fmla="*/ 1 h 92"/>
                  <a:gd name="T4" fmla="*/ 0 w 9"/>
                  <a:gd name="T5" fmla="*/ 1 h 92"/>
                  <a:gd name="T6" fmla="*/ 0 w 9"/>
                  <a:gd name="T7" fmla="*/ 1 h 92"/>
                  <a:gd name="T8" fmla="*/ 0 60000 65536"/>
                  <a:gd name="T9" fmla="*/ 0 60000 65536"/>
                  <a:gd name="T10" fmla="*/ 0 60000 65536"/>
                  <a:gd name="T11" fmla="*/ 0 60000 65536"/>
                  <a:gd name="T12" fmla="*/ 0 w 9"/>
                  <a:gd name="T13" fmla="*/ 0 h 92"/>
                  <a:gd name="T14" fmla="*/ 9 w 9"/>
                  <a:gd name="T15" fmla="*/ 92 h 92"/>
                </a:gdLst>
                <a:ahLst/>
                <a:cxnLst>
                  <a:cxn ang="T8">
                    <a:pos x="T0" y="T1"/>
                  </a:cxn>
                  <a:cxn ang="T9">
                    <a:pos x="T2" y="T3"/>
                  </a:cxn>
                  <a:cxn ang="T10">
                    <a:pos x="T4" y="T5"/>
                  </a:cxn>
                  <a:cxn ang="T11">
                    <a:pos x="T6" y="T7"/>
                  </a:cxn>
                </a:cxnLst>
                <a:rect l="T12" t="T13" r="T14" b="T15"/>
                <a:pathLst>
                  <a:path w="9" h="92">
                    <a:moveTo>
                      <a:pt x="9" y="0"/>
                    </a:moveTo>
                    <a:lnTo>
                      <a:pt x="9" y="34"/>
                    </a:lnTo>
                    <a:lnTo>
                      <a:pt x="0" y="34"/>
                    </a:lnTo>
                    <a:lnTo>
                      <a:pt x="0" y="92"/>
                    </a:lnTo>
                  </a:path>
                </a:pathLst>
              </a:custGeom>
              <a:noFill/>
              <a:ln w="3175">
                <a:solidFill>
                  <a:srgbClr val="000000"/>
                </a:solidFill>
                <a:prstDash val="solid"/>
                <a:round/>
                <a:headEnd/>
                <a:tailEnd/>
              </a:ln>
            </p:spPr>
            <p:txBody>
              <a:bodyPr/>
              <a:lstStyle/>
              <a:p>
                <a:endParaRPr lang="en-US"/>
              </a:p>
            </p:txBody>
          </p:sp>
          <p:sp>
            <p:nvSpPr>
              <p:cNvPr id="64686" name="Freeform 173"/>
              <p:cNvSpPr>
                <a:spLocks/>
              </p:cNvSpPr>
              <p:nvPr/>
            </p:nvSpPr>
            <p:spPr bwMode="auto">
              <a:xfrm>
                <a:off x="3307"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a:p>
            </p:txBody>
          </p:sp>
          <p:sp>
            <p:nvSpPr>
              <p:cNvPr id="64687" name="Freeform 174"/>
              <p:cNvSpPr>
                <a:spLocks/>
              </p:cNvSpPr>
              <p:nvPr/>
            </p:nvSpPr>
            <p:spPr bwMode="auto">
              <a:xfrm>
                <a:off x="3303" y="1643"/>
                <a:ext cx="55" cy="77"/>
              </a:xfrm>
              <a:custGeom>
                <a:avLst/>
                <a:gdLst>
                  <a:gd name="T0" fmla="*/ 1 w 110"/>
                  <a:gd name="T1" fmla="*/ 0 h 154"/>
                  <a:gd name="T2" fmla="*/ 1 w 110"/>
                  <a:gd name="T3" fmla="*/ 1 h 154"/>
                  <a:gd name="T4" fmla="*/ 0 w 110"/>
                  <a:gd name="T5" fmla="*/ 0 h 154"/>
                  <a:gd name="T6" fmla="*/ 1 w 110"/>
                  <a:gd name="T7" fmla="*/ 0 h 154"/>
                  <a:gd name="T8" fmla="*/ 0 60000 65536"/>
                  <a:gd name="T9" fmla="*/ 0 60000 65536"/>
                  <a:gd name="T10" fmla="*/ 0 60000 65536"/>
                  <a:gd name="T11" fmla="*/ 0 60000 65536"/>
                  <a:gd name="T12" fmla="*/ 0 w 110"/>
                  <a:gd name="T13" fmla="*/ 0 h 154"/>
                  <a:gd name="T14" fmla="*/ 110 w 110"/>
                  <a:gd name="T15" fmla="*/ 154 h 154"/>
                </a:gdLst>
                <a:ahLst/>
                <a:cxnLst>
                  <a:cxn ang="T8">
                    <a:pos x="T0" y="T1"/>
                  </a:cxn>
                  <a:cxn ang="T9">
                    <a:pos x="T2" y="T3"/>
                  </a:cxn>
                  <a:cxn ang="T10">
                    <a:pos x="T4" y="T5"/>
                  </a:cxn>
                  <a:cxn ang="T11">
                    <a:pos x="T6" y="T7"/>
                  </a:cxn>
                </a:cxnLst>
                <a:rect l="T12" t="T13" r="T14" b="T15"/>
                <a:pathLst>
                  <a:path w="110" h="154">
                    <a:moveTo>
                      <a:pt x="110" y="0"/>
                    </a:moveTo>
                    <a:lnTo>
                      <a:pt x="54" y="154"/>
                    </a:lnTo>
                    <a:lnTo>
                      <a:pt x="0" y="0"/>
                    </a:lnTo>
                    <a:lnTo>
                      <a:pt x="110" y="0"/>
                    </a:lnTo>
                    <a:close/>
                  </a:path>
                </a:pathLst>
              </a:custGeom>
              <a:solidFill>
                <a:srgbClr val="000000"/>
              </a:solidFill>
              <a:ln w="9525">
                <a:noFill/>
                <a:round/>
                <a:headEnd/>
                <a:tailEnd/>
              </a:ln>
            </p:spPr>
            <p:txBody>
              <a:bodyPr/>
              <a:lstStyle/>
              <a:p>
                <a:endParaRPr lang="en-US"/>
              </a:p>
            </p:txBody>
          </p:sp>
          <p:sp>
            <p:nvSpPr>
              <p:cNvPr id="64688" name="Rectangle 175"/>
              <p:cNvSpPr>
                <a:spLocks noChangeArrowheads="1"/>
              </p:cNvSpPr>
              <p:nvPr/>
            </p:nvSpPr>
            <p:spPr bwMode="auto">
              <a:xfrm>
                <a:off x="3054" y="823"/>
                <a:ext cx="546" cy="209"/>
              </a:xfrm>
              <a:prstGeom prst="rect">
                <a:avLst/>
              </a:prstGeom>
              <a:solidFill>
                <a:schemeClr val="folHlink"/>
              </a:solidFill>
              <a:ln w="9525">
                <a:noFill/>
                <a:miter lim="800000"/>
                <a:headEnd/>
                <a:tailEnd/>
              </a:ln>
            </p:spPr>
            <p:txBody>
              <a:bodyPr/>
              <a:lstStyle/>
              <a:p>
                <a:endParaRPr lang="en-US"/>
              </a:p>
            </p:txBody>
          </p:sp>
          <p:sp>
            <p:nvSpPr>
              <p:cNvPr id="109749" name="Rectangle 176"/>
              <p:cNvSpPr>
                <a:spLocks noChangeArrowheads="1"/>
              </p:cNvSpPr>
              <p:nvPr/>
            </p:nvSpPr>
            <p:spPr bwMode="auto">
              <a:xfrm>
                <a:off x="3054" y="823"/>
                <a:ext cx="546"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sp>
            <p:nvSpPr>
              <p:cNvPr id="64690" name="Rectangle 177"/>
              <p:cNvSpPr>
                <a:spLocks noChangeArrowheads="1"/>
              </p:cNvSpPr>
              <p:nvPr/>
            </p:nvSpPr>
            <p:spPr bwMode="auto">
              <a:xfrm>
                <a:off x="3237" y="860"/>
                <a:ext cx="160" cy="69"/>
              </a:xfrm>
              <a:prstGeom prst="rect">
                <a:avLst/>
              </a:prstGeom>
              <a:noFill/>
              <a:ln w="9525">
                <a:noFill/>
                <a:miter lim="800000"/>
                <a:headEnd/>
                <a:tailEnd/>
              </a:ln>
            </p:spPr>
            <p:txBody>
              <a:bodyPr wrap="none" lIns="0" tIns="0" rIns="0" bIns="0">
                <a:spAutoFit/>
              </a:bodyPr>
              <a:lstStyle/>
              <a:p>
                <a:r>
                  <a:rPr lang="en-US" sz="900">
                    <a:solidFill>
                      <a:srgbClr val="000000"/>
                    </a:solidFill>
                  </a:rPr>
                  <a:t>XMC</a:t>
                </a:r>
                <a:endParaRPr lang="en-US"/>
              </a:p>
            </p:txBody>
          </p:sp>
          <p:sp>
            <p:nvSpPr>
              <p:cNvPr id="64691" name="Rectangle 178"/>
              <p:cNvSpPr>
                <a:spLocks noChangeArrowheads="1"/>
              </p:cNvSpPr>
              <p:nvPr/>
            </p:nvSpPr>
            <p:spPr bwMode="auto">
              <a:xfrm>
                <a:off x="3145" y="948"/>
                <a:ext cx="364" cy="84"/>
              </a:xfrm>
              <a:prstGeom prst="rect">
                <a:avLst/>
              </a:prstGeom>
              <a:solidFill>
                <a:srgbClr val="FFFFFF"/>
              </a:solidFill>
              <a:ln w="9525">
                <a:noFill/>
                <a:miter lim="800000"/>
                <a:headEnd/>
                <a:tailEnd/>
              </a:ln>
            </p:spPr>
            <p:txBody>
              <a:bodyPr/>
              <a:lstStyle/>
              <a:p>
                <a:endParaRPr lang="en-US"/>
              </a:p>
            </p:txBody>
          </p:sp>
          <p:sp>
            <p:nvSpPr>
              <p:cNvPr id="64692" name="Rectangle 179"/>
              <p:cNvSpPr>
                <a:spLocks noChangeArrowheads="1"/>
              </p:cNvSpPr>
              <p:nvPr/>
            </p:nvSpPr>
            <p:spPr bwMode="auto">
              <a:xfrm>
                <a:off x="3145" y="948"/>
                <a:ext cx="364" cy="84"/>
              </a:xfrm>
              <a:prstGeom prst="rect">
                <a:avLst/>
              </a:prstGeom>
              <a:noFill/>
              <a:ln w="12700">
                <a:solidFill>
                  <a:srgbClr val="000000"/>
                </a:solidFill>
                <a:miter lim="800000"/>
                <a:headEnd/>
                <a:tailEnd/>
              </a:ln>
            </p:spPr>
            <p:txBody>
              <a:bodyPr/>
              <a:lstStyle/>
              <a:p>
                <a:endParaRPr lang="en-US"/>
              </a:p>
            </p:txBody>
          </p:sp>
          <p:sp>
            <p:nvSpPr>
              <p:cNvPr id="64693" name="Rectangle 180"/>
              <p:cNvSpPr>
                <a:spLocks noChangeArrowheads="1"/>
              </p:cNvSpPr>
              <p:nvPr/>
            </p:nvSpPr>
            <p:spPr bwMode="auto">
              <a:xfrm>
                <a:off x="3239" y="955"/>
                <a:ext cx="161" cy="54"/>
              </a:xfrm>
              <a:prstGeom prst="rect">
                <a:avLst/>
              </a:prstGeom>
              <a:noFill/>
              <a:ln w="9525">
                <a:noFill/>
                <a:miter lim="800000"/>
                <a:headEnd/>
                <a:tailEnd/>
              </a:ln>
            </p:spPr>
            <p:txBody>
              <a:bodyPr wrap="none" lIns="0" tIns="0" rIns="0" bIns="0">
                <a:spAutoFit/>
              </a:bodyPr>
              <a:lstStyle/>
              <a:p>
                <a:r>
                  <a:rPr lang="en-US" sz="700">
                    <a:solidFill>
                      <a:srgbClr val="000000"/>
                    </a:solidFill>
                  </a:rPr>
                  <a:t>MPAX</a:t>
                </a:r>
                <a:endParaRPr lang="en-US"/>
              </a:p>
            </p:txBody>
          </p:sp>
          <p:sp>
            <p:nvSpPr>
              <p:cNvPr id="64694" name="Rectangle 181"/>
              <p:cNvSpPr>
                <a:spLocks noChangeArrowheads="1"/>
              </p:cNvSpPr>
              <p:nvPr/>
            </p:nvSpPr>
            <p:spPr bwMode="auto">
              <a:xfrm>
                <a:off x="3736" y="614"/>
                <a:ext cx="636" cy="418"/>
              </a:xfrm>
              <a:prstGeom prst="rect">
                <a:avLst/>
              </a:prstGeom>
              <a:solidFill>
                <a:srgbClr val="EBF1DE"/>
              </a:solidFill>
              <a:ln w="9525">
                <a:noFill/>
                <a:miter lim="800000"/>
                <a:headEnd/>
                <a:tailEnd/>
              </a:ln>
            </p:spPr>
            <p:txBody>
              <a:bodyPr/>
              <a:lstStyle/>
              <a:p>
                <a:endParaRPr lang="en-US"/>
              </a:p>
            </p:txBody>
          </p:sp>
          <p:sp>
            <p:nvSpPr>
              <p:cNvPr id="109755" name="Rectangle 182"/>
              <p:cNvSpPr>
                <a:spLocks noChangeArrowheads="1"/>
              </p:cNvSpPr>
              <p:nvPr/>
            </p:nvSpPr>
            <p:spPr bwMode="auto">
              <a:xfrm>
                <a:off x="3736"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a:p>
            </p:txBody>
          </p:sp>
          <p:sp>
            <p:nvSpPr>
              <p:cNvPr id="64696" name="Rectangle 183"/>
              <p:cNvSpPr>
                <a:spLocks noChangeArrowheads="1"/>
              </p:cNvSpPr>
              <p:nvPr/>
            </p:nvSpPr>
            <p:spPr bwMode="auto">
              <a:xfrm>
                <a:off x="3830" y="652"/>
                <a:ext cx="372" cy="92"/>
              </a:xfrm>
              <a:prstGeom prst="rect">
                <a:avLst/>
              </a:prstGeom>
              <a:noFill/>
              <a:ln w="9525">
                <a:noFill/>
                <a:miter lim="800000"/>
                <a:headEnd/>
                <a:tailEnd/>
              </a:ln>
            </p:spPr>
            <p:txBody>
              <a:bodyPr wrap="none" lIns="0" tIns="0" rIns="0" bIns="0">
                <a:spAutoFit/>
              </a:bodyPr>
              <a:lstStyle/>
              <a:p>
                <a:r>
                  <a:rPr lang="en-US" sz="1200">
                    <a:solidFill>
                      <a:srgbClr val="000000"/>
                    </a:solidFill>
                  </a:rPr>
                  <a:t>CorePac</a:t>
                </a:r>
                <a:endParaRPr lang="en-US"/>
              </a:p>
            </p:txBody>
          </p:sp>
          <p:sp>
            <p:nvSpPr>
              <p:cNvPr id="64697" name="Rectangle 184"/>
              <p:cNvSpPr>
                <a:spLocks noChangeArrowheads="1"/>
              </p:cNvSpPr>
              <p:nvPr/>
            </p:nvSpPr>
            <p:spPr bwMode="auto">
              <a:xfrm>
                <a:off x="4222" y="652"/>
                <a:ext cx="53" cy="92"/>
              </a:xfrm>
              <a:prstGeom prst="rect">
                <a:avLst/>
              </a:prstGeom>
              <a:noFill/>
              <a:ln w="9525">
                <a:noFill/>
                <a:miter lim="800000"/>
                <a:headEnd/>
                <a:tailEnd/>
              </a:ln>
            </p:spPr>
            <p:txBody>
              <a:bodyPr wrap="none" lIns="0" tIns="0" rIns="0" bIns="0">
                <a:spAutoFit/>
              </a:bodyPr>
              <a:lstStyle/>
              <a:p>
                <a:r>
                  <a:rPr lang="en-US" sz="1200">
                    <a:solidFill>
                      <a:srgbClr val="000000"/>
                    </a:solidFill>
                  </a:rPr>
                  <a:t>3</a:t>
                </a:r>
                <a:endParaRPr lang="en-US"/>
              </a:p>
            </p:txBody>
          </p:sp>
          <p:sp>
            <p:nvSpPr>
              <p:cNvPr id="64698" name="Rectangle 185"/>
              <p:cNvSpPr>
                <a:spLocks noChangeArrowheads="1"/>
              </p:cNvSpPr>
              <p:nvPr/>
            </p:nvSpPr>
            <p:spPr bwMode="auto">
              <a:xfrm>
                <a:off x="3782" y="823"/>
                <a:ext cx="545" cy="209"/>
              </a:xfrm>
              <a:prstGeom prst="rect">
                <a:avLst/>
              </a:prstGeom>
              <a:solidFill>
                <a:srgbClr val="CADAA9"/>
              </a:solidFill>
              <a:ln w="9525">
                <a:noFill/>
                <a:miter lim="800000"/>
                <a:headEnd/>
                <a:tailEnd/>
              </a:ln>
            </p:spPr>
            <p:txBody>
              <a:bodyPr/>
              <a:lstStyle/>
              <a:p>
                <a:endParaRPr lang="en-US"/>
              </a:p>
            </p:txBody>
          </p:sp>
          <p:sp>
            <p:nvSpPr>
              <p:cNvPr id="109759" name="Rectangle 186"/>
              <p:cNvSpPr>
                <a:spLocks noChangeArrowheads="1"/>
              </p:cNvSpPr>
              <p:nvPr/>
            </p:nvSpPr>
            <p:spPr bwMode="auto">
              <a:xfrm>
                <a:off x="3782" y="823"/>
                <a:ext cx="545"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sp>
            <p:nvSpPr>
              <p:cNvPr id="64700" name="Rectangle 187"/>
              <p:cNvSpPr>
                <a:spLocks noChangeArrowheads="1"/>
              </p:cNvSpPr>
              <p:nvPr/>
            </p:nvSpPr>
            <p:spPr bwMode="auto">
              <a:xfrm>
                <a:off x="3964" y="860"/>
                <a:ext cx="160" cy="69"/>
              </a:xfrm>
              <a:prstGeom prst="rect">
                <a:avLst/>
              </a:prstGeom>
              <a:noFill/>
              <a:ln w="9525">
                <a:noFill/>
                <a:miter lim="800000"/>
                <a:headEnd/>
                <a:tailEnd/>
              </a:ln>
            </p:spPr>
            <p:txBody>
              <a:bodyPr wrap="none" lIns="0" tIns="0" rIns="0" bIns="0">
                <a:spAutoFit/>
              </a:bodyPr>
              <a:lstStyle/>
              <a:p>
                <a:r>
                  <a:rPr lang="en-US" sz="900">
                    <a:solidFill>
                      <a:srgbClr val="000000"/>
                    </a:solidFill>
                  </a:rPr>
                  <a:t>XMC</a:t>
                </a:r>
                <a:endParaRPr lang="en-US"/>
              </a:p>
            </p:txBody>
          </p:sp>
          <p:sp>
            <p:nvSpPr>
              <p:cNvPr id="64701" name="Rectangle 188"/>
              <p:cNvSpPr>
                <a:spLocks noChangeArrowheads="1"/>
              </p:cNvSpPr>
              <p:nvPr/>
            </p:nvSpPr>
            <p:spPr bwMode="auto">
              <a:xfrm>
                <a:off x="3872" y="948"/>
                <a:ext cx="364" cy="84"/>
              </a:xfrm>
              <a:prstGeom prst="rect">
                <a:avLst/>
              </a:prstGeom>
              <a:solidFill>
                <a:srgbClr val="FFFFFF"/>
              </a:solidFill>
              <a:ln w="9525">
                <a:noFill/>
                <a:miter lim="800000"/>
                <a:headEnd/>
                <a:tailEnd/>
              </a:ln>
            </p:spPr>
            <p:txBody>
              <a:bodyPr/>
              <a:lstStyle/>
              <a:p>
                <a:endParaRPr lang="en-US"/>
              </a:p>
            </p:txBody>
          </p:sp>
          <p:sp>
            <p:nvSpPr>
              <p:cNvPr id="64702" name="Rectangle 189"/>
              <p:cNvSpPr>
                <a:spLocks noChangeArrowheads="1"/>
              </p:cNvSpPr>
              <p:nvPr/>
            </p:nvSpPr>
            <p:spPr bwMode="auto">
              <a:xfrm>
                <a:off x="3872" y="948"/>
                <a:ext cx="364" cy="84"/>
              </a:xfrm>
              <a:prstGeom prst="rect">
                <a:avLst/>
              </a:prstGeom>
              <a:noFill/>
              <a:ln w="12700">
                <a:solidFill>
                  <a:srgbClr val="000000"/>
                </a:solidFill>
                <a:miter lim="800000"/>
                <a:headEnd/>
                <a:tailEnd/>
              </a:ln>
            </p:spPr>
            <p:txBody>
              <a:bodyPr/>
              <a:lstStyle/>
              <a:p>
                <a:endParaRPr lang="en-US"/>
              </a:p>
            </p:txBody>
          </p:sp>
          <p:sp>
            <p:nvSpPr>
              <p:cNvPr id="64703" name="Rectangle 190"/>
              <p:cNvSpPr>
                <a:spLocks noChangeArrowheads="1"/>
              </p:cNvSpPr>
              <p:nvPr/>
            </p:nvSpPr>
            <p:spPr bwMode="auto">
              <a:xfrm>
                <a:off x="3966" y="955"/>
                <a:ext cx="161" cy="54"/>
              </a:xfrm>
              <a:prstGeom prst="rect">
                <a:avLst/>
              </a:prstGeom>
              <a:noFill/>
              <a:ln w="9525">
                <a:noFill/>
                <a:miter lim="800000"/>
                <a:headEnd/>
                <a:tailEnd/>
              </a:ln>
            </p:spPr>
            <p:txBody>
              <a:bodyPr wrap="none" lIns="0" tIns="0" rIns="0" bIns="0">
                <a:spAutoFit/>
              </a:bodyPr>
              <a:lstStyle/>
              <a:p>
                <a:r>
                  <a:rPr lang="en-US" sz="700">
                    <a:solidFill>
                      <a:srgbClr val="000000"/>
                    </a:solidFill>
                  </a:rPr>
                  <a:t>MPAX</a:t>
                </a:r>
                <a:endParaRPr lang="en-US"/>
              </a:p>
            </p:txBody>
          </p:sp>
          <p:sp>
            <p:nvSpPr>
              <p:cNvPr id="109764" name="Rectangle 191"/>
              <p:cNvSpPr>
                <a:spLocks noChangeArrowheads="1"/>
              </p:cNvSpPr>
              <p:nvPr/>
            </p:nvSpPr>
            <p:spPr bwMode="auto">
              <a:xfrm>
                <a:off x="1607" y="614"/>
                <a:ext cx="637"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a:p>
            </p:txBody>
          </p:sp>
          <p:sp>
            <p:nvSpPr>
              <p:cNvPr id="64705" name="Rectangle 192"/>
              <p:cNvSpPr>
                <a:spLocks noChangeArrowheads="1"/>
              </p:cNvSpPr>
              <p:nvPr/>
            </p:nvSpPr>
            <p:spPr bwMode="auto">
              <a:xfrm>
                <a:off x="1607" y="614"/>
                <a:ext cx="637" cy="418"/>
              </a:xfrm>
              <a:prstGeom prst="rect">
                <a:avLst/>
              </a:prstGeom>
              <a:noFill/>
              <a:ln w="3175">
                <a:solidFill>
                  <a:srgbClr val="000000"/>
                </a:solidFill>
                <a:miter lim="800000"/>
                <a:headEnd/>
                <a:tailEnd/>
              </a:ln>
            </p:spPr>
            <p:txBody>
              <a:bodyPr/>
              <a:lstStyle/>
              <a:p>
                <a:endParaRPr lang="en-US"/>
              </a:p>
            </p:txBody>
          </p:sp>
          <p:sp>
            <p:nvSpPr>
              <p:cNvPr id="64706" name="Rectangle 193"/>
              <p:cNvSpPr>
                <a:spLocks noChangeArrowheads="1"/>
              </p:cNvSpPr>
              <p:nvPr/>
            </p:nvSpPr>
            <p:spPr bwMode="auto">
              <a:xfrm>
                <a:off x="1701" y="652"/>
                <a:ext cx="372" cy="92"/>
              </a:xfrm>
              <a:prstGeom prst="rect">
                <a:avLst/>
              </a:prstGeom>
              <a:noFill/>
              <a:ln w="9525">
                <a:noFill/>
                <a:miter lim="800000"/>
                <a:headEnd/>
                <a:tailEnd/>
              </a:ln>
            </p:spPr>
            <p:txBody>
              <a:bodyPr wrap="none" lIns="0" tIns="0" rIns="0" bIns="0">
                <a:spAutoFit/>
              </a:bodyPr>
              <a:lstStyle/>
              <a:p>
                <a:r>
                  <a:rPr lang="en-US" sz="1200">
                    <a:solidFill>
                      <a:srgbClr val="000000"/>
                    </a:solidFill>
                  </a:rPr>
                  <a:t>CorePac</a:t>
                </a:r>
                <a:endParaRPr lang="en-US"/>
              </a:p>
            </p:txBody>
          </p:sp>
          <p:sp>
            <p:nvSpPr>
              <p:cNvPr id="64707" name="Rectangle 194"/>
              <p:cNvSpPr>
                <a:spLocks noChangeArrowheads="1"/>
              </p:cNvSpPr>
              <p:nvPr/>
            </p:nvSpPr>
            <p:spPr bwMode="auto">
              <a:xfrm>
                <a:off x="2094" y="652"/>
                <a:ext cx="53" cy="92"/>
              </a:xfrm>
              <a:prstGeom prst="rect">
                <a:avLst/>
              </a:prstGeom>
              <a:noFill/>
              <a:ln w="9525">
                <a:noFill/>
                <a:miter lim="800000"/>
                <a:headEnd/>
                <a:tailEnd/>
              </a:ln>
            </p:spPr>
            <p:txBody>
              <a:bodyPr wrap="none" lIns="0" tIns="0" rIns="0" bIns="0">
                <a:spAutoFit/>
              </a:bodyPr>
              <a:lstStyle/>
              <a:p>
                <a:r>
                  <a:rPr lang="en-US" sz="1200">
                    <a:solidFill>
                      <a:srgbClr val="000000"/>
                    </a:solidFill>
                  </a:rPr>
                  <a:t>0</a:t>
                </a:r>
                <a:endParaRPr lang="en-US"/>
              </a:p>
            </p:txBody>
          </p:sp>
          <p:sp>
            <p:nvSpPr>
              <p:cNvPr id="64708" name="Rectangle 195"/>
              <p:cNvSpPr>
                <a:spLocks noChangeArrowheads="1"/>
              </p:cNvSpPr>
              <p:nvPr/>
            </p:nvSpPr>
            <p:spPr bwMode="auto">
              <a:xfrm>
                <a:off x="1653" y="823"/>
                <a:ext cx="545" cy="209"/>
              </a:xfrm>
              <a:prstGeom prst="rect">
                <a:avLst/>
              </a:prstGeom>
              <a:solidFill>
                <a:schemeClr val="folHlink"/>
              </a:solidFill>
              <a:ln w="9525">
                <a:noFill/>
                <a:miter lim="800000"/>
                <a:headEnd/>
                <a:tailEnd/>
              </a:ln>
            </p:spPr>
            <p:txBody>
              <a:bodyPr/>
              <a:lstStyle/>
              <a:p>
                <a:endParaRPr lang="en-US"/>
              </a:p>
            </p:txBody>
          </p:sp>
          <p:sp>
            <p:nvSpPr>
              <p:cNvPr id="109769" name="Rectangle 196"/>
              <p:cNvSpPr>
                <a:spLocks noChangeArrowheads="1"/>
              </p:cNvSpPr>
              <p:nvPr/>
            </p:nvSpPr>
            <p:spPr bwMode="auto">
              <a:xfrm>
                <a:off x="1653" y="823"/>
                <a:ext cx="545"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sp>
            <p:nvSpPr>
              <p:cNvPr id="64710" name="Rectangle 197"/>
              <p:cNvSpPr>
                <a:spLocks noChangeArrowheads="1"/>
              </p:cNvSpPr>
              <p:nvPr/>
            </p:nvSpPr>
            <p:spPr bwMode="auto">
              <a:xfrm>
                <a:off x="1835" y="860"/>
                <a:ext cx="160" cy="69"/>
              </a:xfrm>
              <a:prstGeom prst="rect">
                <a:avLst/>
              </a:prstGeom>
              <a:noFill/>
              <a:ln w="9525">
                <a:noFill/>
                <a:miter lim="800000"/>
                <a:headEnd/>
                <a:tailEnd/>
              </a:ln>
            </p:spPr>
            <p:txBody>
              <a:bodyPr wrap="none" lIns="0" tIns="0" rIns="0" bIns="0">
                <a:spAutoFit/>
              </a:bodyPr>
              <a:lstStyle/>
              <a:p>
                <a:r>
                  <a:rPr lang="en-US" sz="900">
                    <a:solidFill>
                      <a:srgbClr val="000000"/>
                    </a:solidFill>
                  </a:rPr>
                  <a:t>XMC</a:t>
                </a:r>
                <a:endParaRPr lang="en-US"/>
              </a:p>
            </p:txBody>
          </p:sp>
          <p:sp>
            <p:nvSpPr>
              <p:cNvPr id="64711" name="Rectangle 198"/>
              <p:cNvSpPr>
                <a:spLocks noChangeArrowheads="1"/>
              </p:cNvSpPr>
              <p:nvPr/>
            </p:nvSpPr>
            <p:spPr bwMode="auto">
              <a:xfrm>
                <a:off x="1744" y="948"/>
                <a:ext cx="363" cy="84"/>
              </a:xfrm>
              <a:prstGeom prst="rect">
                <a:avLst/>
              </a:prstGeom>
              <a:solidFill>
                <a:srgbClr val="FFFFFF"/>
              </a:solidFill>
              <a:ln w="9525">
                <a:noFill/>
                <a:miter lim="800000"/>
                <a:headEnd/>
                <a:tailEnd/>
              </a:ln>
            </p:spPr>
            <p:txBody>
              <a:bodyPr/>
              <a:lstStyle/>
              <a:p>
                <a:endParaRPr lang="en-US"/>
              </a:p>
            </p:txBody>
          </p:sp>
          <p:sp>
            <p:nvSpPr>
              <p:cNvPr id="64712" name="Rectangle 199"/>
              <p:cNvSpPr>
                <a:spLocks noChangeArrowheads="1"/>
              </p:cNvSpPr>
              <p:nvPr/>
            </p:nvSpPr>
            <p:spPr bwMode="auto">
              <a:xfrm>
                <a:off x="1744" y="948"/>
                <a:ext cx="363" cy="84"/>
              </a:xfrm>
              <a:prstGeom prst="rect">
                <a:avLst/>
              </a:prstGeom>
              <a:noFill/>
              <a:ln w="12700">
                <a:solidFill>
                  <a:srgbClr val="000000"/>
                </a:solidFill>
                <a:miter lim="800000"/>
                <a:headEnd/>
                <a:tailEnd/>
              </a:ln>
            </p:spPr>
            <p:txBody>
              <a:bodyPr/>
              <a:lstStyle/>
              <a:p>
                <a:endParaRPr lang="en-US"/>
              </a:p>
            </p:txBody>
          </p:sp>
          <p:sp>
            <p:nvSpPr>
              <p:cNvPr id="64713" name="Rectangle 200"/>
              <p:cNvSpPr>
                <a:spLocks noChangeArrowheads="1"/>
              </p:cNvSpPr>
              <p:nvPr/>
            </p:nvSpPr>
            <p:spPr bwMode="auto">
              <a:xfrm>
                <a:off x="1838" y="955"/>
                <a:ext cx="161" cy="54"/>
              </a:xfrm>
              <a:prstGeom prst="rect">
                <a:avLst/>
              </a:prstGeom>
              <a:noFill/>
              <a:ln w="9525">
                <a:noFill/>
                <a:miter lim="800000"/>
                <a:headEnd/>
                <a:tailEnd/>
              </a:ln>
            </p:spPr>
            <p:txBody>
              <a:bodyPr wrap="none" lIns="0" tIns="0" rIns="0" bIns="0">
                <a:spAutoFit/>
              </a:bodyPr>
              <a:lstStyle/>
              <a:p>
                <a:r>
                  <a:rPr lang="en-US" sz="700">
                    <a:solidFill>
                      <a:srgbClr val="000000"/>
                    </a:solidFill>
                  </a:rPr>
                  <a:t>MPAX</a:t>
                </a:r>
                <a:endParaRPr lang="en-US"/>
              </a:p>
            </p:txBody>
          </p:sp>
          <p:sp>
            <p:nvSpPr>
              <p:cNvPr id="109774" name="Rectangle 201"/>
              <p:cNvSpPr>
                <a:spLocks noChangeArrowheads="1"/>
              </p:cNvSpPr>
              <p:nvPr/>
            </p:nvSpPr>
            <p:spPr bwMode="auto">
              <a:xfrm>
                <a:off x="2335"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a:p>
            </p:txBody>
          </p:sp>
          <p:sp>
            <p:nvSpPr>
              <p:cNvPr id="64715" name="Rectangle 202"/>
              <p:cNvSpPr>
                <a:spLocks noChangeArrowheads="1"/>
              </p:cNvSpPr>
              <p:nvPr/>
            </p:nvSpPr>
            <p:spPr bwMode="auto">
              <a:xfrm>
                <a:off x="2335" y="614"/>
                <a:ext cx="636" cy="418"/>
              </a:xfrm>
              <a:prstGeom prst="rect">
                <a:avLst/>
              </a:prstGeom>
              <a:noFill/>
              <a:ln w="3175">
                <a:solidFill>
                  <a:srgbClr val="000000"/>
                </a:solidFill>
                <a:miter lim="800000"/>
                <a:headEnd/>
                <a:tailEnd/>
              </a:ln>
            </p:spPr>
            <p:txBody>
              <a:bodyPr/>
              <a:lstStyle/>
              <a:p>
                <a:endParaRPr lang="en-US"/>
              </a:p>
            </p:txBody>
          </p:sp>
          <p:sp>
            <p:nvSpPr>
              <p:cNvPr id="64716" name="Rectangle 203"/>
              <p:cNvSpPr>
                <a:spLocks noChangeArrowheads="1"/>
              </p:cNvSpPr>
              <p:nvPr/>
            </p:nvSpPr>
            <p:spPr bwMode="auto">
              <a:xfrm>
                <a:off x="2429" y="652"/>
                <a:ext cx="372" cy="92"/>
              </a:xfrm>
              <a:prstGeom prst="rect">
                <a:avLst/>
              </a:prstGeom>
              <a:noFill/>
              <a:ln w="9525">
                <a:noFill/>
                <a:miter lim="800000"/>
                <a:headEnd/>
                <a:tailEnd/>
              </a:ln>
            </p:spPr>
            <p:txBody>
              <a:bodyPr wrap="none" lIns="0" tIns="0" rIns="0" bIns="0">
                <a:spAutoFit/>
              </a:bodyPr>
              <a:lstStyle/>
              <a:p>
                <a:r>
                  <a:rPr lang="en-US" sz="1200">
                    <a:solidFill>
                      <a:srgbClr val="000000"/>
                    </a:solidFill>
                  </a:rPr>
                  <a:t>CorePac</a:t>
                </a:r>
                <a:endParaRPr lang="en-US"/>
              </a:p>
            </p:txBody>
          </p:sp>
          <p:sp>
            <p:nvSpPr>
              <p:cNvPr id="64717" name="Rectangle 204"/>
              <p:cNvSpPr>
                <a:spLocks noChangeArrowheads="1"/>
              </p:cNvSpPr>
              <p:nvPr/>
            </p:nvSpPr>
            <p:spPr bwMode="auto">
              <a:xfrm>
                <a:off x="2821" y="652"/>
                <a:ext cx="53" cy="92"/>
              </a:xfrm>
              <a:prstGeom prst="rect">
                <a:avLst/>
              </a:prstGeom>
              <a:noFill/>
              <a:ln w="9525">
                <a:noFill/>
                <a:miter lim="800000"/>
                <a:headEnd/>
                <a:tailEnd/>
              </a:ln>
            </p:spPr>
            <p:txBody>
              <a:bodyPr wrap="none" lIns="0" tIns="0" rIns="0" bIns="0">
                <a:spAutoFit/>
              </a:bodyPr>
              <a:lstStyle/>
              <a:p>
                <a:r>
                  <a:rPr lang="en-US" sz="1200">
                    <a:solidFill>
                      <a:srgbClr val="000000"/>
                    </a:solidFill>
                  </a:rPr>
                  <a:t>1</a:t>
                </a:r>
                <a:endParaRPr lang="en-US"/>
              </a:p>
            </p:txBody>
          </p:sp>
          <p:sp>
            <p:nvSpPr>
              <p:cNvPr id="64718" name="Rectangle 205"/>
              <p:cNvSpPr>
                <a:spLocks noChangeArrowheads="1"/>
              </p:cNvSpPr>
              <p:nvPr/>
            </p:nvSpPr>
            <p:spPr bwMode="auto">
              <a:xfrm>
                <a:off x="2380" y="823"/>
                <a:ext cx="546" cy="209"/>
              </a:xfrm>
              <a:prstGeom prst="rect">
                <a:avLst/>
              </a:prstGeom>
              <a:solidFill>
                <a:schemeClr val="folHlink"/>
              </a:solidFill>
              <a:ln w="9525">
                <a:noFill/>
                <a:miter lim="800000"/>
                <a:headEnd/>
                <a:tailEnd/>
              </a:ln>
            </p:spPr>
            <p:txBody>
              <a:bodyPr/>
              <a:lstStyle/>
              <a:p>
                <a:endParaRPr lang="en-US"/>
              </a:p>
            </p:txBody>
          </p:sp>
        </p:grpSp>
        <p:sp>
          <p:nvSpPr>
            <p:cNvPr id="109574" name="Rectangle 206"/>
            <p:cNvSpPr>
              <a:spLocks noChangeArrowheads="1"/>
            </p:cNvSpPr>
            <p:nvPr/>
          </p:nvSpPr>
          <p:spPr bwMode="auto">
            <a:xfrm>
              <a:off x="2380" y="823"/>
              <a:ext cx="546"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sp>
          <p:nvSpPr>
            <p:cNvPr id="64519" name="Rectangle 207"/>
            <p:cNvSpPr>
              <a:spLocks noChangeArrowheads="1"/>
            </p:cNvSpPr>
            <p:nvPr/>
          </p:nvSpPr>
          <p:spPr bwMode="auto">
            <a:xfrm>
              <a:off x="2563" y="860"/>
              <a:ext cx="160" cy="69"/>
            </a:xfrm>
            <a:prstGeom prst="rect">
              <a:avLst/>
            </a:prstGeom>
            <a:noFill/>
            <a:ln w="9525">
              <a:noFill/>
              <a:miter lim="800000"/>
              <a:headEnd/>
              <a:tailEnd/>
            </a:ln>
          </p:spPr>
          <p:txBody>
            <a:bodyPr wrap="none" lIns="0" tIns="0" rIns="0" bIns="0">
              <a:spAutoFit/>
            </a:bodyPr>
            <a:lstStyle/>
            <a:p>
              <a:r>
                <a:rPr lang="en-US" sz="900">
                  <a:solidFill>
                    <a:srgbClr val="000000"/>
                  </a:solidFill>
                </a:rPr>
                <a:t>XMC</a:t>
              </a:r>
              <a:endParaRPr lang="en-US"/>
            </a:p>
          </p:txBody>
        </p:sp>
        <p:sp>
          <p:nvSpPr>
            <p:cNvPr id="64520" name="Rectangle 208"/>
            <p:cNvSpPr>
              <a:spLocks noChangeArrowheads="1"/>
            </p:cNvSpPr>
            <p:nvPr/>
          </p:nvSpPr>
          <p:spPr bwMode="auto">
            <a:xfrm>
              <a:off x="2471" y="948"/>
              <a:ext cx="364" cy="84"/>
            </a:xfrm>
            <a:prstGeom prst="rect">
              <a:avLst/>
            </a:prstGeom>
            <a:solidFill>
              <a:srgbClr val="FFFFFF"/>
            </a:solidFill>
            <a:ln w="9525">
              <a:noFill/>
              <a:miter lim="800000"/>
              <a:headEnd/>
              <a:tailEnd/>
            </a:ln>
          </p:spPr>
          <p:txBody>
            <a:bodyPr/>
            <a:lstStyle/>
            <a:p>
              <a:endParaRPr lang="en-US"/>
            </a:p>
          </p:txBody>
        </p:sp>
        <p:sp>
          <p:nvSpPr>
            <p:cNvPr id="64521" name="Rectangle 209"/>
            <p:cNvSpPr>
              <a:spLocks noChangeArrowheads="1"/>
            </p:cNvSpPr>
            <p:nvPr/>
          </p:nvSpPr>
          <p:spPr bwMode="auto">
            <a:xfrm>
              <a:off x="2471" y="948"/>
              <a:ext cx="364" cy="84"/>
            </a:xfrm>
            <a:prstGeom prst="rect">
              <a:avLst/>
            </a:prstGeom>
            <a:noFill/>
            <a:ln w="12700">
              <a:solidFill>
                <a:srgbClr val="000000"/>
              </a:solidFill>
              <a:miter lim="800000"/>
              <a:headEnd/>
              <a:tailEnd/>
            </a:ln>
          </p:spPr>
          <p:txBody>
            <a:bodyPr/>
            <a:lstStyle/>
            <a:p>
              <a:endParaRPr lang="en-US"/>
            </a:p>
          </p:txBody>
        </p:sp>
        <p:sp>
          <p:nvSpPr>
            <p:cNvPr id="64522" name="Rectangle 210"/>
            <p:cNvSpPr>
              <a:spLocks noChangeArrowheads="1"/>
            </p:cNvSpPr>
            <p:nvPr/>
          </p:nvSpPr>
          <p:spPr bwMode="auto">
            <a:xfrm>
              <a:off x="2565" y="955"/>
              <a:ext cx="161" cy="54"/>
            </a:xfrm>
            <a:prstGeom prst="rect">
              <a:avLst/>
            </a:prstGeom>
            <a:noFill/>
            <a:ln w="9525">
              <a:noFill/>
              <a:miter lim="800000"/>
              <a:headEnd/>
              <a:tailEnd/>
            </a:ln>
          </p:spPr>
          <p:txBody>
            <a:bodyPr wrap="none" lIns="0" tIns="0" rIns="0" bIns="0">
              <a:spAutoFit/>
            </a:bodyPr>
            <a:lstStyle/>
            <a:p>
              <a:r>
                <a:rPr lang="en-US" sz="700">
                  <a:solidFill>
                    <a:srgbClr val="000000"/>
                  </a:solidFill>
                </a:rPr>
                <a:t>MPAX</a:t>
              </a:r>
              <a:endParaRPr lang="en-US"/>
            </a:p>
          </p:txBody>
        </p:sp>
      </p:gr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538" name="Elbow Connector 180"/>
          <p:cNvCxnSpPr>
            <a:cxnSpLocks noChangeShapeType="1"/>
            <a:stCxn id="22567" idx="3"/>
            <a:endCxn id="65672" idx="2"/>
          </p:cNvCxnSpPr>
          <p:nvPr/>
        </p:nvCxnSpPr>
        <p:spPr bwMode="auto">
          <a:xfrm flipV="1">
            <a:off x="4479925" y="2033588"/>
            <a:ext cx="612775" cy="1235075"/>
          </a:xfrm>
          <a:prstGeom prst="bentConnector2">
            <a:avLst/>
          </a:prstGeom>
          <a:noFill/>
          <a:ln w="12700" algn="ctr">
            <a:solidFill>
              <a:schemeClr val="tx1"/>
            </a:solidFill>
            <a:round/>
            <a:headEnd type="none" w="sm" len="sm"/>
            <a:tailEnd type="triangle" w="med" len="med"/>
          </a:ln>
        </p:spPr>
      </p:cxnSp>
      <p:cxnSp>
        <p:nvCxnSpPr>
          <p:cNvPr id="65539" name="Elbow Connector 180"/>
          <p:cNvCxnSpPr>
            <a:cxnSpLocks noChangeShapeType="1"/>
            <a:stCxn id="22627" idx="3"/>
            <a:endCxn id="65671" idx="2"/>
          </p:cNvCxnSpPr>
          <p:nvPr/>
        </p:nvCxnSpPr>
        <p:spPr bwMode="auto">
          <a:xfrm flipV="1">
            <a:off x="4521200" y="2032000"/>
            <a:ext cx="419100" cy="1150938"/>
          </a:xfrm>
          <a:prstGeom prst="bentConnector2">
            <a:avLst/>
          </a:prstGeom>
          <a:noFill/>
          <a:ln w="12700" algn="ctr">
            <a:solidFill>
              <a:schemeClr val="tx1"/>
            </a:solidFill>
            <a:round/>
            <a:headEnd type="none" w="sm" len="sm"/>
            <a:tailEnd type="triangle" w="med" len="med"/>
          </a:ln>
        </p:spPr>
      </p:cxnSp>
      <p:cxnSp>
        <p:nvCxnSpPr>
          <p:cNvPr id="65540" name="Elbow Connector 180"/>
          <p:cNvCxnSpPr>
            <a:cxnSpLocks noChangeShapeType="1"/>
            <a:stCxn id="22631" idx="3"/>
            <a:endCxn id="65670" idx="2"/>
          </p:cNvCxnSpPr>
          <p:nvPr/>
        </p:nvCxnSpPr>
        <p:spPr bwMode="auto">
          <a:xfrm flipV="1">
            <a:off x="4556125" y="2032000"/>
            <a:ext cx="238125" cy="1065213"/>
          </a:xfrm>
          <a:prstGeom prst="bentConnector2">
            <a:avLst/>
          </a:prstGeom>
          <a:noFill/>
          <a:ln w="12700" algn="ctr">
            <a:solidFill>
              <a:schemeClr val="tx1"/>
            </a:solidFill>
            <a:round/>
            <a:headEnd type="none" w="sm" len="sm"/>
            <a:tailEnd type="triangle" w="med" len="med"/>
          </a:ln>
        </p:spPr>
      </p:cxnSp>
      <p:sp>
        <p:nvSpPr>
          <p:cNvPr id="22533" name="Rectangle 25"/>
          <p:cNvSpPr>
            <a:spLocks noChangeArrowheads="1"/>
          </p:cNvSpPr>
          <p:nvPr/>
        </p:nvSpPr>
        <p:spPr bwMode="auto">
          <a:xfrm>
            <a:off x="4100513" y="5595938"/>
            <a:ext cx="765175" cy="1428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QMSS</a:t>
            </a:r>
          </a:p>
        </p:txBody>
      </p:sp>
      <p:sp>
        <p:nvSpPr>
          <p:cNvPr id="65542" name="Rectangle 26"/>
          <p:cNvSpPr>
            <a:spLocks noGrp="1" noChangeArrowheads="1"/>
          </p:cNvSpPr>
          <p:nvPr>
            <p:ph type="title" idx="4294967295"/>
          </p:nvPr>
        </p:nvSpPr>
        <p:spPr>
          <a:xfrm>
            <a:off x="1022350" y="169863"/>
            <a:ext cx="8121650" cy="477837"/>
          </a:xfrm>
        </p:spPr>
        <p:txBody>
          <a:bodyPr/>
          <a:lstStyle/>
          <a:p>
            <a:pPr eaLnBrk="1" hangingPunct="1"/>
            <a:r>
              <a:rPr lang="en-US" b="0" dirty="0" smtClean="0"/>
              <a:t>C66x </a:t>
            </a:r>
            <a:r>
              <a:rPr lang="en-US" b="0" dirty="0" err="1" smtClean="0"/>
              <a:t>TeraNet</a:t>
            </a:r>
            <a:r>
              <a:rPr lang="en-US" b="0" dirty="0" smtClean="0"/>
              <a:t> Data Connections</a:t>
            </a:r>
          </a:p>
        </p:txBody>
      </p:sp>
      <p:sp>
        <p:nvSpPr>
          <p:cNvPr id="22535" name="Rectangle 27"/>
          <p:cNvSpPr>
            <a:spLocks noChangeArrowheads="1"/>
          </p:cNvSpPr>
          <p:nvPr/>
        </p:nvSpPr>
        <p:spPr bwMode="auto">
          <a:xfrm>
            <a:off x="4413250" y="1084263"/>
            <a:ext cx="3371850" cy="9509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a:latin typeface="Arial Narrow" pitchFamily="34" charset="0"/>
              </a:rPr>
              <a:t>MSMC</a:t>
            </a:r>
          </a:p>
        </p:txBody>
      </p:sp>
      <p:sp>
        <p:nvSpPr>
          <p:cNvPr id="22536" name="Rectangle 29"/>
          <p:cNvSpPr>
            <a:spLocks noChangeArrowheads="1"/>
          </p:cNvSpPr>
          <p:nvPr/>
        </p:nvSpPr>
        <p:spPr bwMode="auto">
          <a:xfrm>
            <a:off x="4413250" y="11699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200" dirty="0">
                <a:latin typeface="Arial Narrow" pitchFamily="34" charset="0"/>
              </a:rPr>
              <a:t>DDR3</a:t>
            </a:r>
          </a:p>
        </p:txBody>
      </p:sp>
      <p:sp>
        <p:nvSpPr>
          <p:cNvPr id="22537" name="Rectangle 30"/>
          <p:cNvSpPr>
            <a:spLocks noChangeArrowheads="1"/>
          </p:cNvSpPr>
          <p:nvPr/>
        </p:nvSpPr>
        <p:spPr bwMode="auto">
          <a:xfrm>
            <a:off x="4413250" y="14747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rIns="0" anchor="ctr"/>
          <a:lstStyle/>
          <a:p>
            <a:pPr>
              <a:defRPr/>
            </a:pPr>
            <a:r>
              <a:rPr lang="en-US" sz="1200" dirty="0">
                <a:latin typeface="Arial Narrow" pitchFamily="34" charset="0"/>
              </a:rPr>
              <a:t>Shared L2 </a:t>
            </a:r>
          </a:p>
        </p:txBody>
      </p:sp>
      <p:sp>
        <p:nvSpPr>
          <p:cNvPr id="65546" name="Line 31"/>
          <p:cNvSpPr>
            <a:spLocks noChangeShapeType="1"/>
          </p:cNvSpPr>
          <p:nvPr/>
        </p:nvSpPr>
        <p:spPr bwMode="auto">
          <a:xfrm>
            <a:off x="3117850" y="1322388"/>
            <a:ext cx="1295400" cy="0"/>
          </a:xfrm>
          <a:prstGeom prst="line">
            <a:avLst/>
          </a:prstGeom>
          <a:noFill/>
          <a:ln w="9525">
            <a:solidFill>
              <a:schemeClr val="tx1"/>
            </a:solidFill>
            <a:round/>
            <a:headEnd/>
            <a:tailEnd type="triangle" w="med" len="med"/>
          </a:ln>
        </p:spPr>
        <p:txBody>
          <a:bodyPr/>
          <a:lstStyle/>
          <a:p>
            <a:endParaRPr lang="en-US"/>
          </a:p>
        </p:txBody>
      </p:sp>
      <p:sp>
        <p:nvSpPr>
          <p:cNvPr id="65547" name="Line 32"/>
          <p:cNvSpPr>
            <a:spLocks noChangeShapeType="1"/>
          </p:cNvSpPr>
          <p:nvPr/>
        </p:nvSpPr>
        <p:spPr bwMode="auto">
          <a:xfrm>
            <a:off x="3117850" y="1589088"/>
            <a:ext cx="1295400" cy="0"/>
          </a:xfrm>
          <a:prstGeom prst="line">
            <a:avLst/>
          </a:prstGeom>
          <a:noFill/>
          <a:ln w="9525">
            <a:solidFill>
              <a:schemeClr val="tx1"/>
            </a:solidFill>
            <a:round/>
            <a:headEnd/>
            <a:tailEnd type="triangle" w="med" len="med"/>
          </a:ln>
        </p:spPr>
        <p:txBody>
          <a:bodyPr/>
          <a:lstStyle/>
          <a:p>
            <a:endParaRPr lang="en-US"/>
          </a:p>
        </p:txBody>
      </p:sp>
      <p:sp>
        <p:nvSpPr>
          <p:cNvPr id="65548" name="Rectangle 34"/>
          <p:cNvSpPr>
            <a:spLocks noChangeArrowheads="1"/>
          </p:cNvSpPr>
          <p:nvPr/>
        </p:nvSpPr>
        <p:spPr bwMode="auto">
          <a:xfrm>
            <a:off x="4413250" y="14747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rPr>
              <a:t>S</a:t>
            </a:r>
          </a:p>
        </p:txBody>
      </p:sp>
      <p:sp>
        <p:nvSpPr>
          <p:cNvPr id="65549" name="Rectangle 35"/>
          <p:cNvSpPr>
            <a:spLocks noChangeArrowheads="1"/>
          </p:cNvSpPr>
          <p:nvPr/>
        </p:nvSpPr>
        <p:spPr bwMode="auto">
          <a:xfrm>
            <a:off x="4413250"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rPr>
              <a:t>S</a:t>
            </a:r>
          </a:p>
        </p:txBody>
      </p:sp>
      <p:sp>
        <p:nvSpPr>
          <p:cNvPr id="22542" name="Rectangle 36"/>
          <p:cNvSpPr>
            <a:spLocks noChangeArrowheads="1"/>
          </p:cNvSpPr>
          <p:nvPr/>
        </p:nvSpPr>
        <p:spPr bwMode="auto">
          <a:xfrm>
            <a:off x="3717925" y="311626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Arial Narrow" pitchFamily="34" charset="0"/>
              </a:rPr>
              <a:t>Core</a:t>
            </a:r>
          </a:p>
        </p:txBody>
      </p:sp>
      <p:sp>
        <p:nvSpPr>
          <p:cNvPr id="65551" name="Line 37"/>
          <p:cNvSpPr>
            <a:spLocks noChangeShapeType="1"/>
          </p:cNvSpPr>
          <p:nvPr/>
        </p:nvSpPr>
        <p:spPr bwMode="auto">
          <a:xfrm flipV="1">
            <a:off x="2894013" y="3268663"/>
            <a:ext cx="671512" cy="9525"/>
          </a:xfrm>
          <a:prstGeom prst="line">
            <a:avLst/>
          </a:prstGeom>
          <a:noFill/>
          <a:ln w="9525">
            <a:solidFill>
              <a:schemeClr val="tx1"/>
            </a:solidFill>
            <a:round/>
            <a:headEnd/>
            <a:tailEnd type="triangle" w="med" len="med"/>
          </a:ln>
        </p:spPr>
        <p:txBody>
          <a:bodyPr/>
          <a:lstStyle/>
          <a:p>
            <a:endParaRPr lang="en-US"/>
          </a:p>
        </p:txBody>
      </p:sp>
      <p:sp>
        <p:nvSpPr>
          <p:cNvPr id="22544" name="Rectangle 38"/>
          <p:cNvSpPr>
            <a:spLocks noChangeArrowheads="1"/>
          </p:cNvSpPr>
          <p:nvPr/>
        </p:nvSpPr>
        <p:spPr bwMode="auto">
          <a:xfrm>
            <a:off x="3565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Arial Narrow" pitchFamily="34" charset="0"/>
              </a:rPr>
              <a:t>S</a:t>
            </a:r>
          </a:p>
        </p:txBody>
      </p:sp>
      <p:sp>
        <p:nvSpPr>
          <p:cNvPr id="22545" name="Rectangle 40"/>
          <p:cNvSpPr>
            <a:spLocks noChangeArrowheads="1"/>
          </p:cNvSpPr>
          <p:nvPr/>
        </p:nvSpPr>
        <p:spPr bwMode="auto">
          <a:xfrm>
            <a:off x="4100513" y="5768975"/>
            <a:ext cx="75565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PCIe</a:t>
            </a:r>
          </a:p>
        </p:txBody>
      </p:sp>
      <p:sp>
        <p:nvSpPr>
          <p:cNvPr id="22546" name="Rectangle 41"/>
          <p:cNvSpPr>
            <a:spLocks noChangeArrowheads="1"/>
          </p:cNvSpPr>
          <p:nvPr/>
        </p:nvSpPr>
        <p:spPr bwMode="auto">
          <a:xfrm>
            <a:off x="4100513" y="5597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S</a:t>
            </a:r>
          </a:p>
        </p:txBody>
      </p:sp>
      <p:sp>
        <p:nvSpPr>
          <p:cNvPr id="22547" name="Rectangle 42"/>
          <p:cNvSpPr>
            <a:spLocks noChangeArrowheads="1"/>
          </p:cNvSpPr>
          <p:nvPr/>
        </p:nvSpPr>
        <p:spPr bwMode="auto">
          <a:xfrm>
            <a:off x="4214813" y="44370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TAC_BE</a:t>
            </a:r>
          </a:p>
        </p:txBody>
      </p:sp>
      <p:sp>
        <p:nvSpPr>
          <p:cNvPr id="22548" name="Rectangle 43"/>
          <p:cNvSpPr>
            <a:spLocks noChangeArrowheads="1"/>
          </p:cNvSpPr>
          <p:nvPr/>
        </p:nvSpPr>
        <p:spPr bwMode="auto">
          <a:xfrm>
            <a:off x="4214813" y="44370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S</a:t>
            </a:r>
          </a:p>
        </p:txBody>
      </p:sp>
      <p:sp>
        <p:nvSpPr>
          <p:cNvPr id="22549" name="Rectangle 44"/>
          <p:cNvSpPr>
            <a:spLocks noChangeArrowheads="1"/>
          </p:cNvSpPr>
          <p:nvPr/>
        </p:nvSpPr>
        <p:spPr bwMode="auto">
          <a:xfrm>
            <a:off x="465138" y="2978150"/>
            <a:ext cx="927100" cy="2952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SRIO</a:t>
            </a:r>
          </a:p>
        </p:txBody>
      </p:sp>
      <p:sp>
        <p:nvSpPr>
          <p:cNvPr id="22550" name="Rectangle 45"/>
          <p:cNvSpPr>
            <a:spLocks noChangeArrowheads="1"/>
          </p:cNvSpPr>
          <p:nvPr/>
        </p:nvSpPr>
        <p:spPr bwMode="auto">
          <a:xfrm>
            <a:off x="427038" y="56229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PCIe</a:t>
            </a:r>
          </a:p>
        </p:txBody>
      </p:sp>
      <p:sp>
        <p:nvSpPr>
          <p:cNvPr id="22551" name="Rectangle 46"/>
          <p:cNvSpPr>
            <a:spLocks noChangeArrowheads="1"/>
          </p:cNvSpPr>
          <p:nvPr/>
        </p:nvSpPr>
        <p:spPr bwMode="auto">
          <a:xfrm>
            <a:off x="427038" y="54213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QM_SS</a:t>
            </a:r>
          </a:p>
        </p:txBody>
      </p:sp>
      <p:sp>
        <p:nvSpPr>
          <p:cNvPr id="22552" name="Rectangle 47"/>
          <p:cNvSpPr>
            <a:spLocks noChangeArrowheads="1"/>
          </p:cNvSpPr>
          <p:nvPr/>
        </p:nvSpPr>
        <p:spPr bwMode="auto">
          <a:xfrm>
            <a:off x="1255713" y="31210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M</a:t>
            </a:r>
          </a:p>
        </p:txBody>
      </p:sp>
      <p:sp>
        <p:nvSpPr>
          <p:cNvPr id="22553" name="Rectangle 48"/>
          <p:cNvSpPr>
            <a:spLocks noChangeArrowheads="1"/>
          </p:cNvSpPr>
          <p:nvPr/>
        </p:nvSpPr>
        <p:spPr bwMode="auto">
          <a:xfrm>
            <a:off x="1243013" y="56229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M</a:t>
            </a:r>
          </a:p>
        </p:txBody>
      </p:sp>
      <p:sp>
        <p:nvSpPr>
          <p:cNvPr id="22554" name="Rectangle 49"/>
          <p:cNvSpPr>
            <a:spLocks noChangeArrowheads="1"/>
          </p:cNvSpPr>
          <p:nvPr/>
        </p:nvSpPr>
        <p:spPr bwMode="auto">
          <a:xfrm>
            <a:off x="1246188" y="542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M</a:t>
            </a:r>
          </a:p>
        </p:txBody>
      </p:sp>
      <p:sp>
        <p:nvSpPr>
          <p:cNvPr id="65563" name="Line 50"/>
          <p:cNvSpPr>
            <a:spLocks noChangeShapeType="1"/>
          </p:cNvSpPr>
          <p:nvPr/>
        </p:nvSpPr>
        <p:spPr bwMode="auto">
          <a:xfrm>
            <a:off x="1401763" y="3187700"/>
            <a:ext cx="1263650" cy="0"/>
          </a:xfrm>
          <a:prstGeom prst="line">
            <a:avLst/>
          </a:prstGeom>
          <a:noFill/>
          <a:ln w="9525">
            <a:solidFill>
              <a:schemeClr val="tx1"/>
            </a:solidFill>
            <a:round/>
            <a:headEnd/>
            <a:tailEnd type="triangle" w="med" len="med"/>
          </a:ln>
        </p:spPr>
        <p:txBody>
          <a:bodyPr/>
          <a:lstStyle/>
          <a:p>
            <a:endParaRPr lang="en-US"/>
          </a:p>
        </p:txBody>
      </p:sp>
      <p:sp>
        <p:nvSpPr>
          <p:cNvPr id="65564" name="Line 51"/>
          <p:cNvSpPr>
            <a:spLocks noChangeShapeType="1"/>
          </p:cNvSpPr>
          <p:nvPr/>
        </p:nvSpPr>
        <p:spPr bwMode="auto">
          <a:xfrm>
            <a:off x="1382713" y="5694363"/>
            <a:ext cx="1263650" cy="0"/>
          </a:xfrm>
          <a:prstGeom prst="line">
            <a:avLst/>
          </a:prstGeom>
          <a:noFill/>
          <a:ln w="9525">
            <a:solidFill>
              <a:schemeClr val="tx1"/>
            </a:solidFill>
            <a:round/>
            <a:headEnd/>
            <a:tailEnd type="triangle" w="med" len="med"/>
          </a:ln>
        </p:spPr>
        <p:txBody>
          <a:bodyPr/>
          <a:lstStyle/>
          <a:p>
            <a:endParaRPr lang="en-US"/>
          </a:p>
        </p:txBody>
      </p:sp>
      <p:sp>
        <p:nvSpPr>
          <p:cNvPr id="65565" name="Line 52"/>
          <p:cNvSpPr>
            <a:spLocks noChangeShapeType="1"/>
          </p:cNvSpPr>
          <p:nvPr/>
        </p:nvSpPr>
        <p:spPr bwMode="auto">
          <a:xfrm>
            <a:off x="1382713" y="5478463"/>
            <a:ext cx="1263650" cy="0"/>
          </a:xfrm>
          <a:prstGeom prst="line">
            <a:avLst/>
          </a:prstGeom>
          <a:noFill/>
          <a:ln w="9525">
            <a:solidFill>
              <a:schemeClr val="tx1"/>
            </a:solidFill>
            <a:round/>
            <a:headEnd/>
            <a:tailEnd type="triangle" w="med" len="med"/>
          </a:ln>
        </p:spPr>
        <p:txBody>
          <a:bodyPr/>
          <a:lstStyle/>
          <a:p>
            <a:endParaRPr lang="en-US"/>
          </a:p>
        </p:txBody>
      </p:sp>
      <p:sp>
        <p:nvSpPr>
          <p:cNvPr id="22558" name="Rectangle 53"/>
          <p:cNvSpPr>
            <a:spLocks noChangeArrowheads="1"/>
          </p:cNvSpPr>
          <p:nvPr/>
        </p:nvSpPr>
        <p:spPr bwMode="auto">
          <a:xfrm>
            <a:off x="360363" y="1970088"/>
            <a:ext cx="6858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Arial Narrow" pitchFamily="34" charset="0"/>
              </a:rPr>
              <a:t>TPCC</a:t>
            </a:r>
          </a:p>
          <a:p>
            <a:pPr algn="ctr">
              <a:defRPr/>
            </a:pPr>
            <a:r>
              <a:rPr lang="en-US" sz="900">
                <a:latin typeface="Arial Narrow" pitchFamily="34" charset="0"/>
              </a:rPr>
              <a:t>16ch QDMA</a:t>
            </a:r>
          </a:p>
        </p:txBody>
      </p:sp>
      <p:grpSp>
        <p:nvGrpSpPr>
          <p:cNvPr id="65567" name="Group 54"/>
          <p:cNvGrpSpPr>
            <a:grpSpLocks/>
          </p:cNvGrpSpPr>
          <p:nvPr/>
        </p:nvGrpSpPr>
        <p:grpSpPr bwMode="auto">
          <a:xfrm>
            <a:off x="1046163" y="1970088"/>
            <a:ext cx="381000" cy="114300"/>
            <a:chOff x="864" y="2064"/>
            <a:chExt cx="240" cy="96"/>
          </a:xfrm>
        </p:grpSpPr>
        <p:sp>
          <p:nvSpPr>
            <p:cNvPr id="22702" name="Rectangle 5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M</a:t>
              </a:r>
            </a:p>
          </p:txBody>
        </p:sp>
        <p:sp>
          <p:nvSpPr>
            <p:cNvPr id="22703" name="Rectangle 5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TC0</a:t>
              </a:r>
            </a:p>
          </p:txBody>
        </p:sp>
      </p:grpSp>
      <p:grpSp>
        <p:nvGrpSpPr>
          <p:cNvPr id="65568" name="Group 57"/>
          <p:cNvGrpSpPr>
            <a:grpSpLocks/>
          </p:cNvGrpSpPr>
          <p:nvPr/>
        </p:nvGrpSpPr>
        <p:grpSpPr bwMode="auto">
          <a:xfrm>
            <a:off x="1046163" y="2084388"/>
            <a:ext cx="381000" cy="114300"/>
            <a:chOff x="864" y="2064"/>
            <a:chExt cx="240" cy="96"/>
          </a:xfrm>
        </p:grpSpPr>
        <p:sp>
          <p:nvSpPr>
            <p:cNvPr id="22700" name="Rectangle 5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M</a:t>
              </a:r>
            </a:p>
          </p:txBody>
        </p:sp>
        <p:sp>
          <p:nvSpPr>
            <p:cNvPr id="22701" name="Rectangle 5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TC1</a:t>
              </a:r>
            </a:p>
          </p:txBody>
        </p:sp>
      </p:grpSp>
      <p:sp>
        <p:nvSpPr>
          <p:cNvPr id="65569" name="Rectangle 60"/>
          <p:cNvSpPr>
            <a:spLocks noChangeArrowheads="1"/>
          </p:cNvSpPr>
          <p:nvPr/>
        </p:nvSpPr>
        <p:spPr bwMode="auto">
          <a:xfrm>
            <a:off x="7618413"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rPr>
              <a:t>M</a:t>
            </a:r>
          </a:p>
        </p:txBody>
      </p:sp>
      <p:sp>
        <p:nvSpPr>
          <p:cNvPr id="65570" name="Freeform 61"/>
          <p:cNvSpPr>
            <a:spLocks/>
          </p:cNvSpPr>
          <p:nvPr/>
        </p:nvSpPr>
        <p:spPr bwMode="auto">
          <a:xfrm>
            <a:off x="1960563" y="768350"/>
            <a:ext cx="6000750" cy="515938"/>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endParaRPr lang="en-US"/>
          </a:p>
        </p:txBody>
      </p:sp>
      <p:sp>
        <p:nvSpPr>
          <p:cNvPr id="65571" name="Rectangle 62"/>
          <p:cNvSpPr>
            <a:spLocks noChangeArrowheads="1"/>
          </p:cNvSpPr>
          <p:nvPr/>
        </p:nvSpPr>
        <p:spPr bwMode="auto">
          <a:xfrm>
            <a:off x="7618413" y="1751013"/>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rPr>
              <a:t>M</a:t>
            </a:r>
          </a:p>
        </p:txBody>
      </p:sp>
      <p:sp>
        <p:nvSpPr>
          <p:cNvPr id="65572" name="Line 63"/>
          <p:cNvSpPr>
            <a:spLocks noChangeShapeType="1"/>
          </p:cNvSpPr>
          <p:nvPr/>
        </p:nvSpPr>
        <p:spPr bwMode="auto">
          <a:xfrm>
            <a:off x="7770813" y="1865313"/>
            <a:ext cx="457200" cy="0"/>
          </a:xfrm>
          <a:prstGeom prst="line">
            <a:avLst/>
          </a:prstGeom>
          <a:noFill/>
          <a:ln w="9525">
            <a:solidFill>
              <a:schemeClr val="tx1"/>
            </a:solidFill>
            <a:round/>
            <a:headEnd/>
            <a:tailEnd type="triangle" w="med" len="med"/>
          </a:ln>
        </p:spPr>
        <p:txBody>
          <a:bodyPr/>
          <a:lstStyle/>
          <a:p>
            <a:endParaRPr lang="en-US"/>
          </a:p>
        </p:txBody>
      </p:sp>
      <p:sp>
        <p:nvSpPr>
          <p:cNvPr id="65573" name="Text Box 64"/>
          <p:cNvSpPr txBox="1">
            <a:spLocks noChangeArrowheads="1"/>
          </p:cNvSpPr>
          <p:nvPr/>
        </p:nvSpPr>
        <p:spPr bwMode="auto">
          <a:xfrm>
            <a:off x="8180388" y="1712913"/>
            <a:ext cx="579437" cy="304800"/>
          </a:xfrm>
          <a:prstGeom prst="rect">
            <a:avLst/>
          </a:prstGeom>
          <a:noFill/>
          <a:ln w="9525">
            <a:noFill/>
            <a:miter lim="800000"/>
            <a:headEnd/>
            <a:tailEnd/>
          </a:ln>
        </p:spPr>
        <p:txBody>
          <a:bodyPr wrap="none">
            <a:spAutoFit/>
          </a:bodyPr>
          <a:lstStyle/>
          <a:p>
            <a:r>
              <a:rPr lang="en-US" sz="1400">
                <a:latin typeface="Arial Narrow" pitchFamily="34" charset="0"/>
              </a:rPr>
              <a:t>DDR3</a:t>
            </a:r>
          </a:p>
        </p:txBody>
      </p:sp>
      <p:sp>
        <p:nvSpPr>
          <p:cNvPr id="22566" name="Text Box 67"/>
          <p:cNvSpPr txBox="1">
            <a:spLocks noChangeArrowheads="1"/>
          </p:cNvSpPr>
          <p:nvPr/>
        </p:nvSpPr>
        <p:spPr bwMode="auto">
          <a:xfrm>
            <a:off x="4278313" y="2600325"/>
            <a:ext cx="392112"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lang="en-US" sz="900">
                <a:latin typeface="Arial Narrow" pitchFamily="34" charset="0"/>
              </a:rPr>
              <a:t>XMC</a:t>
            </a:r>
          </a:p>
        </p:txBody>
      </p:sp>
      <p:sp>
        <p:nvSpPr>
          <p:cNvPr id="22567" name="Rectangle 68"/>
          <p:cNvSpPr>
            <a:spLocks noChangeArrowheads="1"/>
          </p:cNvSpPr>
          <p:nvPr/>
        </p:nvSpPr>
        <p:spPr bwMode="auto">
          <a:xfrm>
            <a:off x="4327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Arial Narrow" pitchFamily="34" charset="0"/>
              </a:rPr>
              <a:t>M</a:t>
            </a:r>
          </a:p>
        </p:txBody>
      </p:sp>
      <p:sp>
        <p:nvSpPr>
          <p:cNvPr id="65576" name="Line 69"/>
          <p:cNvSpPr>
            <a:spLocks noChangeShapeType="1"/>
          </p:cNvSpPr>
          <p:nvPr/>
        </p:nvSpPr>
        <p:spPr bwMode="auto">
          <a:xfrm>
            <a:off x="2820988" y="2271713"/>
            <a:ext cx="0" cy="631825"/>
          </a:xfrm>
          <a:prstGeom prst="line">
            <a:avLst/>
          </a:prstGeom>
          <a:noFill/>
          <a:ln w="9525">
            <a:solidFill>
              <a:schemeClr val="tx1"/>
            </a:solidFill>
            <a:round/>
            <a:headEnd/>
            <a:tailEnd type="triangle" w="med" len="med"/>
          </a:ln>
        </p:spPr>
        <p:txBody>
          <a:bodyPr/>
          <a:lstStyle/>
          <a:p>
            <a:endParaRPr lang="en-US"/>
          </a:p>
        </p:txBody>
      </p:sp>
      <p:sp>
        <p:nvSpPr>
          <p:cNvPr id="65577" name="Line 70"/>
          <p:cNvSpPr>
            <a:spLocks noChangeShapeType="1"/>
          </p:cNvSpPr>
          <p:nvPr/>
        </p:nvSpPr>
        <p:spPr bwMode="auto">
          <a:xfrm flipV="1">
            <a:off x="3030538" y="2608263"/>
            <a:ext cx="0" cy="400050"/>
          </a:xfrm>
          <a:prstGeom prst="line">
            <a:avLst/>
          </a:prstGeom>
          <a:noFill/>
          <a:ln w="9525">
            <a:solidFill>
              <a:schemeClr val="tx1"/>
            </a:solidFill>
            <a:round/>
            <a:headEnd/>
            <a:tailEnd type="triangle" w="med" len="med"/>
          </a:ln>
        </p:spPr>
        <p:txBody>
          <a:bodyPr/>
          <a:lstStyle/>
          <a:p>
            <a:endParaRPr lang="en-US"/>
          </a:p>
        </p:txBody>
      </p:sp>
      <p:grpSp>
        <p:nvGrpSpPr>
          <p:cNvPr id="65578" name="Group 79"/>
          <p:cNvGrpSpPr>
            <a:grpSpLocks/>
          </p:cNvGrpSpPr>
          <p:nvPr/>
        </p:nvGrpSpPr>
        <p:grpSpPr bwMode="auto">
          <a:xfrm>
            <a:off x="436563" y="5921375"/>
            <a:ext cx="914400" cy="152400"/>
            <a:chOff x="528" y="3744"/>
            <a:chExt cx="576" cy="144"/>
          </a:xfrm>
        </p:grpSpPr>
        <p:sp>
          <p:nvSpPr>
            <p:cNvPr id="22698" name="Rectangle 80"/>
            <p:cNvSpPr>
              <a:spLocks noChangeArrowheads="1"/>
            </p:cNvSpPr>
            <p:nvPr/>
          </p:nvSpPr>
          <p:spPr bwMode="auto">
            <a:xfrm>
              <a:off x="528" y="3744"/>
              <a:ext cx="57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000">
                  <a:latin typeface="Arial Narrow" pitchFamily="34" charset="0"/>
                </a:rPr>
                <a:t>DebugSS     </a:t>
              </a:r>
            </a:p>
          </p:txBody>
        </p:sp>
        <p:sp>
          <p:nvSpPr>
            <p:cNvPr id="22699" name="Rectangle 81"/>
            <p:cNvSpPr>
              <a:spLocks noChangeArrowheads="1"/>
            </p:cNvSpPr>
            <p:nvPr/>
          </p:nvSpPr>
          <p:spPr bwMode="auto">
            <a:xfrm>
              <a:off x="1008" y="3744"/>
              <a:ext cx="9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solidFill>
                    <a:srgbClr val="660066"/>
                  </a:solidFill>
                  <a:latin typeface="Arial Narrow" pitchFamily="34" charset="0"/>
                </a:rPr>
                <a:t>M</a:t>
              </a:r>
            </a:p>
          </p:txBody>
        </p:sp>
      </p:grpSp>
      <p:sp>
        <p:nvSpPr>
          <p:cNvPr id="65579" name="Line 83"/>
          <p:cNvSpPr>
            <a:spLocks noChangeShapeType="1"/>
          </p:cNvSpPr>
          <p:nvPr/>
        </p:nvSpPr>
        <p:spPr bwMode="auto">
          <a:xfrm flipV="1">
            <a:off x="1379538" y="6007100"/>
            <a:ext cx="1266825" cy="9525"/>
          </a:xfrm>
          <a:prstGeom prst="line">
            <a:avLst/>
          </a:prstGeom>
          <a:noFill/>
          <a:ln w="9525">
            <a:solidFill>
              <a:schemeClr val="tx1"/>
            </a:solidFill>
            <a:round/>
            <a:headEnd/>
            <a:tailEnd type="triangle" w="med" len="med"/>
          </a:ln>
        </p:spPr>
        <p:txBody>
          <a:bodyPr/>
          <a:lstStyle/>
          <a:p>
            <a:endParaRPr lang="en-US"/>
          </a:p>
        </p:txBody>
      </p:sp>
      <p:grpSp>
        <p:nvGrpSpPr>
          <p:cNvPr id="65580" name="Group 85"/>
          <p:cNvGrpSpPr>
            <a:grpSpLocks/>
          </p:cNvGrpSpPr>
          <p:nvPr/>
        </p:nvGrpSpPr>
        <p:grpSpPr bwMode="auto">
          <a:xfrm>
            <a:off x="1379538" y="3757613"/>
            <a:ext cx="1295400" cy="300037"/>
            <a:chOff x="1200" y="3024"/>
            <a:chExt cx="816" cy="216"/>
          </a:xfrm>
        </p:grpSpPr>
        <p:sp>
          <p:nvSpPr>
            <p:cNvPr id="65702"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p>
          </p:txBody>
        </p:sp>
        <p:sp>
          <p:nvSpPr>
            <p:cNvPr id="65703"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p>
          </p:txBody>
        </p:sp>
        <p:sp>
          <p:nvSpPr>
            <p:cNvPr id="65704"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p>
          </p:txBody>
        </p:sp>
        <p:sp>
          <p:nvSpPr>
            <p:cNvPr id="65705"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p>
          </p:txBody>
        </p:sp>
      </p:grpSp>
      <p:sp>
        <p:nvSpPr>
          <p:cNvPr id="22573" name="Rectangle 91"/>
          <p:cNvSpPr>
            <a:spLocks noChangeArrowheads="1"/>
          </p:cNvSpPr>
          <p:nvPr/>
        </p:nvSpPr>
        <p:spPr bwMode="auto">
          <a:xfrm>
            <a:off x="465138" y="369093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Arial Narrow" pitchFamily="34" charset="0"/>
              </a:rPr>
              <a:t>TPCC</a:t>
            </a:r>
          </a:p>
          <a:p>
            <a:pPr algn="ctr">
              <a:defRPr/>
            </a:pPr>
            <a:r>
              <a:rPr lang="en-US" sz="900">
                <a:latin typeface="Arial Narrow" pitchFamily="34" charset="0"/>
              </a:rPr>
              <a:t>64ch</a:t>
            </a:r>
          </a:p>
          <a:p>
            <a:pPr algn="ctr">
              <a:defRPr/>
            </a:pPr>
            <a:r>
              <a:rPr lang="en-US" sz="900">
                <a:latin typeface="Arial Narrow" pitchFamily="34" charset="0"/>
              </a:rPr>
              <a:t>QDMA</a:t>
            </a:r>
          </a:p>
        </p:txBody>
      </p:sp>
      <p:grpSp>
        <p:nvGrpSpPr>
          <p:cNvPr id="65582" name="Group 92"/>
          <p:cNvGrpSpPr>
            <a:grpSpLocks/>
          </p:cNvGrpSpPr>
          <p:nvPr/>
        </p:nvGrpSpPr>
        <p:grpSpPr bwMode="auto">
          <a:xfrm>
            <a:off x="998538" y="3690938"/>
            <a:ext cx="381000" cy="400050"/>
            <a:chOff x="864" y="2064"/>
            <a:chExt cx="240" cy="384"/>
          </a:xfrm>
        </p:grpSpPr>
        <p:grpSp>
          <p:nvGrpSpPr>
            <p:cNvPr id="65690" name="Group 93"/>
            <p:cNvGrpSpPr>
              <a:grpSpLocks/>
            </p:cNvGrpSpPr>
            <p:nvPr/>
          </p:nvGrpSpPr>
          <p:grpSpPr bwMode="auto">
            <a:xfrm>
              <a:off x="864" y="2064"/>
              <a:ext cx="240" cy="96"/>
              <a:chOff x="864" y="2064"/>
              <a:chExt cx="240" cy="96"/>
            </a:xfrm>
          </p:grpSpPr>
          <p:sp>
            <p:nvSpPr>
              <p:cNvPr id="22692" name="Rectangle 94"/>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M</a:t>
                </a:r>
              </a:p>
            </p:txBody>
          </p:sp>
          <p:sp>
            <p:nvSpPr>
              <p:cNvPr id="22693" name="Rectangle 95"/>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TC2</a:t>
                </a:r>
              </a:p>
            </p:txBody>
          </p:sp>
        </p:grpSp>
        <p:grpSp>
          <p:nvGrpSpPr>
            <p:cNvPr id="65691" name="Group 96"/>
            <p:cNvGrpSpPr>
              <a:grpSpLocks/>
            </p:cNvGrpSpPr>
            <p:nvPr/>
          </p:nvGrpSpPr>
          <p:grpSpPr bwMode="auto">
            <a:xfrm>
              <a:off x="864" y="2160"/>
              <a:ext cx="240" cy="96"/>
              <a:chOff x="864" y="2064"/>
              <a:chExt cx="240" cy="96"/>
            </a:xfrm>
          </p:grpSpPr>
          <p:sp>
            <p:nvSpPr>
              <p:cNvPr id="22690" name="Rectangle 97"/>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M</a:t>
                </a:r>
              </a:p>
            </p:txBody>
          </p:sp>
          <p:sp>
            <p:nvSpPr>
              <p:cNvPr id="22691" name="Rectangle 98"/>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TC3</a:t>
                </a:r>
              </a:p>
            </p:txBody>
          </p:sp>
        </p:grpSp>
        <p:grpSp>
          <p:nvGrpSpPr>
            <p:cNvPr id="65692" name="Group 99"/>
            <p:cNvGrpSpPr>
              <a:grpSpLocks/>
            </p:cNvGrpSpPr>
            <p:nvPr/>
          </p:nvGrpSpPr>
          <p:grpSpPr bwMode="auto">
            <a:xfrm>
              <a:off x="864" y="2256"/>
              <a:ext cx="240" cy="96"/>
              <a:chOff x="864" y="2064"/>
              <a:chExt cx="240" cy="96"/>
            </a:xfrm>
          </p:grpSpPr>
          <p:sp>
            <p:nvSpPr>
              <p:cNvPr id="22688" name="Rectangle 100"/>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M</a:t>
                </a:r>
              </a:p>
            </p:txBody>
          </p:sp>
          <p:sp>
            <p:nvSpPr>
              <p:cNvPr id="22689" name="Rectangle 101"/>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TC4</a:t>
                </a:r>
              </a:p>
            </p:txBody>
          </p:sp>
        </p:grpSp>
        <p:grpSp>
          <p:nvGrpSpPr>
            <p:cNvPr id="65693" name="Group 102"/>
            <p:cNvGrpSpPr>
              <a:grpSpLocks/>
            </p:cNvGrpSpPr>
            <p:nvPr/>
          </p:nvGrpSpPr>
          <p:grpSpPr bwMode="auto">
            <a:xfrm>
              <a:off x="864" y="2352"/>
              <a:ext cx="240" cy="96"/>
              <a:chOff x="864" y="2064"/>
              <a:chExt cx="240" cy="96"/>
            </a:xfrm>
          </p:grpSpPr>
          <p:sp>
            <p:nvSpPr>
              <p:cNvPr id="22686" name="Rectangle 103"/>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M</a:t>
                </a:r>
              </a:p>
            </p:txBody>
          </p:sp>
          <p:sp>
            <p:nvSpPr>
              <p:cNvPr id="22687" name="Rectangle 104"/>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TC5</a:t>
                </a:r>
              </a:p>
            </p:txBody>
          </p:sp>
        </p:grpSp>
      </p:grpSp>
      <p:sp>
        <p:nvSpPr>
          <p:cNvPr id="22575" name="Rectangle 106"/>
          <p:cNvSpPr>
            <a:spLocks noChangeArrowheads="1"/>
          </p:cNvSpPr>
          <p:nvPr/>
        </p:nvSpPr>
        <p:spPr bwMode="auto">
          <a:xfrm>
            <a:off x="617538" y="382428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Arial Narrow" pitchFamily="34" charset="0"/>
              </a:rPr>
              <a:t>TPCC</a:t>
            </a:r>
          </a:p>
          <a:p>
            <a:pPr algn="ctr">
              <a:defRPr/>
            </a:pPr>
            <a:r>
              <a:rPr lang="en-US" sz="900">
                <a:latin typeface="Arial Narrow" pitchFamily="34" charset="0"/>
              </a:rPr>
              <a:t>64ch</a:t>
            </a:r>
          </a:p>
          <a:p>
            <a:pPr algn="ctr">
              <a:defRPr/>
            </a:pPr>
            <a:r>
              <a:rPr lang="en-US" sz="900">
                <a:latin typeface="Arial Narrow" pitchFamily="34" charset="0"/>
              </a:rPr>
              <a:t>QDMA</a:t>
            </a:r>
          </a:p>
        </p:txBody>
      </p:sp>
      <p:grpSp>
        <p:nvGrpSpPr>
          <p:cNvPr id="65584" name="Group 107"/>
          <p:cNvGrpSpPr>
            <a:grpSpLocks/>
          </p:cNvGrpSpPr>
          <p:nvPr/>
        </p:nvGrpSpPr>
        <p:grpSpPr bwMode="auto">
          <a:xfrm>
            <a:off x="1150938" y="3824288"/>
            <a:ext cx="381000" cy="400050"/>
            <a:chOff x="864" y="2064"/>
            <a:chExt cx="240" cy="384"/>
          </a:xfrm>
        </p:grpSpPr>
        <p:grpSp>
          <p:nvGrpSpPr>
            <p:cNvPr id="65678" name="Group 108"/>
            <p:cNvGrpSpPr>
              <a:grpSpLocks/>
            </p:cNvGrpSpPr>
            <p:nvPr/>
          </p:nvGrpSpPr>
          <p:grpSpPr bwMode="auto">
            <a:xfrm>
              <a:off x="864" y="2064"/>
              <a:ext cx="240" cy="96"/>
              <a:chOff x="864" y="2064"/>
              <a:chExt cx="240" cy="96"/>
            </a:xfrm>
          </p:grpSpPr>
          <p:sp>
            <p:nvSpPr>
              <p:cNvPr id="22680" name="Rectangle 109"/>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M</a:t>
                </a:r>
              </a:p>
            </p:txBody>
          </p:sp>
          <p:sp>
            <p:nvSpPr>
              <p:cNvPr id="22681" name="Rectangle 110"/>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TC6</a:t>
                </a:r>
              </a:p>
            </p:txBody>
          </p:sp>
        </p:grpSp>
        <p:grpSp>
          <p:nvGrpSpPr>
            <p:cNvPr id="65679" name="Group 111"/>
            <p:cNvGrpSpPr>
              <a:grpSpLocks/>
            </p:cNvGrpSpPr>
            <p:nvPr/>
          </p:nvGrpSpPr>
          <p:grpSpPr bwMode="auto">
            <a:xfrm>
              <a:off x="864" y="2160"/>
              <a:ext cx="240" cy="96"/>
              <a:chOff x="864" y="2064"/>
              <a:chExt cx="240" cy="96"/>
            </a:xfrm>
          </p:grpSpPr>
          <p:sp>
            <p:nvSpPr>
              <p:cNvPr id="22678" name="Rectangle 112"/>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M</a:t>
                </a:r>
              </a:p>
            </p:txBody>
          </p:sp>
          <p:sp>
            <p:nvSpPr>
              <p:cNvPr id="22679" name="Rectangle 113"/>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TC7</a:t>
                </a:r>
              </a:p>
            </p:txBody>
          </p:sp>
        </p:grpSp>
        <p:grpSp>
          <p:nvGrpSpPr>
            <p:cNvPr id="65680" name="Group 114"/>
            <p:cNvGrpSpPr>
              <a:grpSpLocks/>
            </p:cNvGrpSpPr>
            <p:nvPr/>
          </p:nvGrpSpPr>
          <p:grpSpPr bwMode="auto">
            <a:xfrm>
              <a:off x="864" y="2256"/>
              <a:ext cx="240" cy="96"/>
              <a:chOff x="864" y="2064"/>
              <a:chExt cx="240" cy="96"/>
            </a:xfrm>
          </p:grpSpPr>
          <p:sp>
            <p:nvSpPr>
              <p:cNvPr id="22676" name="Rectangle 11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M</a:t>
                </a:r>
              </a:p>
            </p:txBody>
          </p:sp>
          <p:sp>
            <p:nvSpPr>
              <p:cNvPr id="22677" name="Rectangle 11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TC8</a:t>
                </a:r>
              </a:p>
            </p:txBody>
          </p:sp>
        </p:grpSp>
        <p:grpSp>
          <p:nvGrpSpPr>
            <p:cNvPr id="65681" name="Group 117"/>
            <p:cNvGrpSpPr>
              <a:grpSpLocks/>
            </p:cNvGrpSpPr>
            <p:nvPr/>
          </p:nvGrpSpPr>
          <p:grpSpPr bwMode="auto">
            <a:xfrm>
              <a:off x="864" y="2352"/>
              <a:ext cx="240" cy="96"/>
              <a:chOff x="864" y="2064"/>
              <a:chExt cx="240" cy="96"/>
            </a:xfrm>
          </p:grpSpPr>
          <p:sp>
            <p:nvSpPr>
              <p:cNvPr id="22674" name="Rectangle 11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M</a:t>
                </a:r>
              </a:p>
            </p:txBody>
          </p:sp>
          <p:sp>
            <p:nvSpPr>
              <p:cNvPr id="22675" name="Rectangle 11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TC9</a:t>
                </a:r>
              </a:p>
            </p:txBody>
          </p:sp>
        </p:grpSp>
      </p:grpSp>
      <p:grpSp>
        <p:nvGrpSpPr>
          <p:cNvPr id="65585" name="Group 120"/>
          <p:cNvGrpSpPr>
            <a:grpSpLocks/>
          </p:cNvGrpSpPr>
          <p:nvPr/>
        </p:nvGrpSpPr>
        <p:grpSpPr bwMode="auto">
          <a:xfrm>
            <a:off x="1531938" y="3883025"/>
            <a:ext cx="1143000" cy="300038"/>
            <a:chOff x="1200" y="3024"/>
            <a:chExt cx="816" cy="216"/>
          </a:xfrm>
        </p:grpSpPr>
        <p:sp>
          <p:nvSpPr>
            <p:cNvPr id="65674"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p>
          </p:txBody>
        </p:sp>
        <p:sp>
          <p:nvSpPr>
            <p:cNvPr id="65675"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p>
          </p:txBody>
        </p:sp>
        <p:sp>
          <p:nvSpPr>
            <p:cNvPr id="65676"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p>
          </p:txBody>
        </p:sp>
        <p:sp>
          <p:nvSpPr>
            <p:cNvPr id="65677"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p>
          </p:txBody>
        </p:sp>
      </p:grpSp>
      <p:sp>
        <p:nvSpPr>
          <p:cNvPr id="22578" name="Rectangle 131"/>
          <p:cNvSpPr>
            <a:spLocks noChangeArrowheads="1"/>
          </p:cNvSpPr>
          <p:nvPr/>
        </p:nvSpPr>
        <p:spPr bwMode="auto">
          <a:xfrm>
            <a:off x="465138" y="3324225"/>
            <a:ext cx="914400" cy="252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Arial Narrow" pitchFamily="34" charset="0"/>
              </a:rPr>
              <a:t>Network </a:t>
            </a:r>
          </a:p>
          <a:p>
            <a:pPr algn="ctr">
              <a:defRPr/>
            </a:pPr>
            <a:r>
              <a:rPr lang="en-US" sz="900">
                <a:latin typeface="Arial Narrow" pitchFamily="34" charset="0"/>
              </a:rPr>
              <a:t>Coprocessor</a:t>
            </a:r>
          </a:p>
        </p:txBody>
      </p:sp>
      <p:sp>
        <p:nvSpPr>
          <p:cNvPr id="22579" name="Rectangle 132"/>
          <p:cNvSpPr>
            <a:spLocks noChangeArrowheads="1"/>
          </p:cNvSpPr>
          <p:nvPr/>
        </p:nvSpPr>
        <p:spPr bwMode="auto">
          <a:xfrm>
            <a:off x="1227138" y="3324225"/>
            <a:ext cx="15240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solidFill>
                  <a:srgbClr val="660066"/>
                </a:solidFill>
                <a:latin typeface="Arial Narrow" pitchFamily="34" charset="0"/>
              </a:rPr>
              <a:t>M</a:t>
            </a:r>
          </a:p>
        </p:txBody>
      </p:sp>
      <p:sp>
        <p:nvSpPr>
          <p:cNvPr id="65588" name="Line 139"/>
          <p:cNvSpPr>
            <a:spLocks noChangeShapeType="1"/>
          </p:cNvSpPr>
          <p:nvPr/>
        </p:nvSpPr>
        <p:spPr bwMode="auto">
          <a:xfrm>
            <a:off x="1379538" y="3400425"/>
            <a:ext cx="1295400" cy="0"/>
          </a:xfrm>
          <a:prstGeom prst="line">
            <a:avLst/>
          </a:prstGeom>
          <a:noFill/>
          <a:ln w="9525">
            <a:solidFill>
              <a:schemeClr val="tx1"/>
            </a:solidFill>
            <a:round/>
            <a:headEnd/>
            <a:tailEnd type="triangle" w="med" len="med"/>
          </a:ln>
        </p:spPr>
        <p:txBody>
          <a:bodyPr/>
          <a:lstStyle/>
          <a:p>
            <a:endParaRPr lang="en-US"/>
          </a:p>
        </p:txBody>
      </p:sp>
      <p:sp>
        <p:nvSpPr>
          <p:cNvPr id="65589" name="Line 176"/>
          <p:cNvSpPr>
            <a:spLocks noChangeShapeType="1"/>
          </p:cNvSpPr>
          <p:nvPr/>
        </p:nvSpPr>
        <p:spPr bwMode="auto">
          <a:xfrm flipV="1">
            <a:off x="3084513" y="5673725"/>
            <a:ext cx="1006475" cy="9525"/>
          </a:xfrm>
          <a:prstGeom prst="line">
            <a:avLst/>
          </a:prstGeom>
          <a:noFill/>
          <a:ln w="9525">
            <a:solidFill>
              <a:schemeClr val="tx1"/>
            </a:solidFill>
            <a:round/>
            <a:headEnd/>
            <a:tailEnd type="triangle" w="med" len="med"/>
          </a:ln>
        </p:spPr>
        <p:txBody>
          <a:bodyPr/>
          <a:lstStyle/>
          <a:p>
            <a:endParaRPr lang="en-US"/>
          </a:p>
        </p:txBody>
      </p:sp>
      <p:sp>
        <p:nvSpPr>
          <p:cNvPr id="65590" name="Line 177"/>
          <p:cNvSpPr>
            <a:spLocks noChangeShapeType="1"/>
          </p:cNvSpPr>
          <p:nvPr/>
        </p:nvSpPr>
        <p:spPr bwMode="auto">
          <a:xfrm>
            <a:off x="3094038" y="5838825"/>
            <a:ext cx="996950" cy="0"/>
          </a:xfrm>
          <a:prstGeom prst="line">
            <a:avLst/>
          </a:prstGeom>
          <a:noFill/>
          <a:ln w="9525">
            <a:solidFill>
              <a:schemeClr val="tx1"/>
            </a:solidFill>
            <a:round/>
            <a:headEnd/>
            <a:tailEnd type="triangle" w="med" len="med"/>
          </a:ln>
        </p:spPr>
        <p:txBody>
          <a:bodyPr/>
          <a:lstStyle/>
          <a:p>
            <a:endParaRPr lang="en-US"/>
          </a:p>
        </p:txBody>
      </p:sp>
      <p:sp>
        <p:nvSpPr>
          <p:cNvPr id="22583" name="Rectangle 178"/>
          <p:cNvSpPr>
            <a:spLocks noChangeArrowheads="1"/>
          </p:cNvSpPr>
          <p:nvPr/>
        </p:nvSpPr>
        <p:spPr bwMode="auto">
          <a:xfrm>
            <a:off x="436563" y="174148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Arial Narrow" pitchFamily="34" charset="0"/>
              </a:rPr>
              <a:t>HyperLink</a:t>
            </a:r>
          </a:p>
        </p:txBody>
      </p:sp>
      <p:sp>
        <p:nvSpPr>
          <p:cNvPr id="22584" name="Rectangle 179"/>
          <p:cNvSpPr>
            <a:spLocks noChangeArrowheads="1"/>
          </p:cNvSpPr>
          <p:nvPr/>
        </p:nvSpPr>
        <p:spPr bwMode="auto">
          <a:xfrm>
            <a:off x="1274763" y="17414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M</a:t>
            </a:r>
          </a:p>
        </p:txBody>
      </p:sp>
      <p:sp>
        <p:nvSpPr>
          <p:cNvPr id="65593" name="Line 180"/>
          <p:cNvSpPr>
            <a:spLocks noChangeShapeType="1"/>
          </p:cNvSpPr>
          <p:nvPr/>
        </p:nvSpPr>
        <p:spPr bwMode="auto">
          <a:xfrm>
            <a:off x="1427163" y="1817688"/>
            <a:ext cx="1219200" cy="0"/>
          </a:xfrm>
          <a:prstGeom prst="line">
            <a:avLst/>
          </a:prstGeom>
          <a:noFill/>
          <a:ln w="9525">
            <a:solidFill>
              <a:schemeClr val="tx1"/>
            </a:solidFill>
            <a:round/>
            <a:headEnd/>
            <a:tailEnd type="triangle" w="med" len="med"/>
          </a:ln>
        </p:spPr>
        <p:txBody>
          <a:bodyPr/>
          <a:lstStyle/>
          <a:p>
            <a:endParaRPr lang="en-US"/>
          </a:p>
        </p:txBody>
      </p:sp>
      <p:sp>
        <p:nvSpPr>
          <p:cNvPr id="65594" name="Line 181"/>
          <p:cNvSpPr>
            <a:spLocks noChangeShapeType="1"/>
          </p:cNvSpPr>
          <p:nvPr/>
        </p:nvSpPr>
        <p:spPr bwMode="auto">
          <a:xfrm>
            <a:off x="1427163" y="2027238"/>
            <a:ext cx="1219200" cy="0"/>
          </a:xfrm>
          <a:prstGeom prst="line">
            <a:avLst/>
          </a:prstGeom>
          <a:noFill/>
          <a:ln w="9525">
            <a:solidFill>
              <a:schemeClr val="tx1"/>
            </a:solidFill>
            <a:round/>
            <a:headEnd/>
            <a:tailEnd type="triangle" w="med" len="med"/>
          </a:ln>
        </p:spPr>
        <p:txBody>
          <a:bodyPr/>
          <a:lstStyle/>
          <a:p>
            <a:endParaRPr lang="en-US"/>
          </a:p>
        </p:txBody>
      </p:sp>
      <p:sp>
        <p:nvSpPr>
          <p:cNvPr id="65595" name="Line 182"/>
          <p:cNvSpPr>
            <a:spLocks noChangeShapeType="1"/>
          </p:cNvSpPr>
          <p:nvPr/>
        </p:nvSpPr>
        <p:spPr bwMode="auto">
          <a:xfrm>
            <a:off x="1427163" y="2151063"/>
            <a:ext cx="1219200" cy="0"/>
          </a:xfrm>
          <a:prstGeom prst="line">
            <a:avLst/>
          </a:prstGeom>
          <a:noFill/>
          <a:ln w="9525">
            <a:solidFill>
              <a:schemeClr val="tx1"/>
            </a:solidFill>
            <a:round/>
            <a:headEnd/>
            <a:tailEnd type="triangle" w="med" len="med"/>
          </a:ln>
        </p:spPr>
        <p:txBody>
          <a:bodyPr/>
          <a:lstStyle/>
          <a:p>
            <a:endParaRPr lang="en-US"/>
          </a:p>
        </p:txBody>
      </p:sp>
      <p:sp>
        <p:nvSpPr>
          <p:cNvPr id="22588" name="Rectangle 242"/>
          <p:cNvSpPr>
            <a:spLocks noChangeArrowheads="1"/>
          </p:cNvSpPr>
          <p:nvPr/>
        </p:nvSpPr>
        <p:spPr bwMode="auto">
          <a:xfrm>
            <a:off x="4389438" y="8842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Arial Narrow" pitchFamily="34" charset="0"/>
              </a:rPr>
              <a:t>HyperLink</a:t>
            </a:r>
          </a:p>
        </p:txBody>
      </p:sp>
      <p:sp>
        <p:nvSpPr>
          <p:cNvPr id="65597" name="Rectangle 243"/>
          <p:cNvSpPr>
            <a:spLocks noChangeArrowheads="1"/>
          </p:cNvSpPr>
          <p:nvPr/>
        </p:nvSpPr>
        <p:spPr bwMode="auto">
          <a:xfrm>
            <a:off x="4389438" y="884238"/>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rPr>
              <a:t>S</a:t>
            </a:r>
          </a:p>
        </p:txBody>
      </p:sp>
      <p:sp>
        <p:nvSpPr>
          <p:cNvPr id="65598" name="Line 244"/>
          <p:cNvSpPr>
            <a:spLocks noChangeShapeType="1"/>
          </p:cNvSpPr>
          <p:nvPr/>
        </p:nvSpPr>
        <p:spPr bwMode="auto">
          <a:xfrm>
            <a:off x="3113088" y="960438"/>
            <a:ext cx="1266825" cy="0"/>
          </a:xfrm>
          <a:prstGeom prst="line">
            <a:avLst/>
          </a:prstGeom>
          <a:noFill/>
          <a:ln w="9525">
            <a:solidFill>
              <a:schemeClr val="tx1"/>
            </a:solidFill>
            <a:round/>
            <a:headEnd/>
            <a:tailEnd type="triangle" w="med" len="med"/>
          </a:ln>
        </p:spPr>
        <p:txBody>
          <a:bodyPr/>
          <a:lstStyle/>
          <a:p>
            <a:endParaRPr lang="en-US"/>
          </a:p>
        </p:txBody>
      </p:sp>
      <p:sp>
        <p:nvSpPr>
          <p:cNvPr id="22591" name="Rectangle 250"/>
          <p:cNvSpPr>
            <a:spLocks noChangeArrowheads="1"/>
          </p:cNvSpPr>
          <p:nvPr/>
        </p:nvSpPr>
        <p:spPr bwMode="auto">
          <a:xfrm>
            <a:off x="446088" y="52387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AIF / PktDMA</a:t>
            </a:r>
          </a:p>
        </p:txBody>
      </p:sp>
      <p:sp>
        <p:nvSpPr>
          <p:cNvPr id="22592" name="Rectangle 251"/>
          <p:cNvSpPr>
            <a:spLocks noChangeArrowheads="1"/>
          </p:cNvSpPr>
          <p:nvPr/>
        </p:nvSpPr>
        <p:spPr bwMode="auto">
          <a:xfrm>
            <a:off x="1252538" y="52387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M</a:t>
            </a:r>
          </a:p>
        </p:txBody>
      </p:sp>
      <p:sp>
        <p:nvSpPr>
          <p:cNvPr id="65601" name="Line 252"/>
          <p:cNvSpPr>
            <a:spLocks noChangeShapeType="1"/>
          </p:cNvSpPr>
          <p:nvPr/>
        </p:nvSpPr>
        <p:spPr bwMode="auto">
          <a:xfrm>
            <a:off x="1392238" y="5324475"/>
            <a:ext cx="1263650" cy="0"/>
          </a:xfrm>
          <a:prstGeom prst="line">
            <a:avLst/>
          </a:prstGeom>
          <a:noFill/>
          <a:ln w="9525">
            <a:solidFill>
              <a:schemeClr val="tx1"/>
            </a:solidFill>
            <a:round/>
            <a:headEnd/>
            <a:tailEnd type="triangle" w="med" len="med"/>
          </a:ln>
        </p:spPr>
        <p:txBody>
          <a:bodyPr/>
          <a:lstStyle/>
          <a:p>
            <a:endParaRPr lang="en-US"/>
          </a:p>
        </p:txBody>
      </p:sp>
      <p:sp>
        <p:nvSpPr>
          <p:cNvPr id="65602" name="Line 253"/>
          <p:cNvSpPr>
            <a:spLocks noChangeShapeType="1"/>
          </p:cNvSpPr>
          <p:nvPr/>
        </p:nvSpPr>
        <p:spPr bwMode="auto">
          <a:xfrm>
            <a:off x="1370013" y="4525963"/>
            <a:ext cx="1295400" cy="0"/>
          </a:xfrm>
          <a:prstGeom prst="line">
            <a:avLst/>
          </a:prstGeom>
          <a:noFill/>
          <a:ln w="9525">
            <a:solidFill>
              <a:schemeClr val="tx1"/>
            </a:solidFill>
            <a:round/>
            <a:headEnd/>
            <a:tailEnd type="triangle" w="med" len="med"/>
          </a:ln>
        </p:spPr>
        <p:txBody>
          <a:bodyPr/>
          <a:lstStyle/>
          <a:p>
            <a:endParaRPr lang="en-US"/>
          </a:p>
        </p:txBody>
      </p:sp>
      <p:sp>
        <p:nvSpPr>
          <p:cNvPr id="65603" name="Line 254"/>
          <p:cNvSpPr>
            <a:spLocks noChangeShapeType="1"/>
          </p:cNvSpPr>
          <p:nvPr/>
        </p:nvSpPr>
        <p:spPr bwMode="auto">
          <a:xfrm>
            <a:off x="1360488" y="4778375"/>
            <a:ext cx="1295400" cy="0"/>
          </a:xfrm>
          <a:prstGeom prst="line">
            <a:avLst/>
          </a:prstGeom>
          <a:noFill/>
          <a:ln w="9525">
            <a:solidFill>
              <a:schemeClr val="tx1"/>
            </a:solidFill>
            <a:round/>
            <a:headEnd/>
            <a:tailEnd type="triangle" w="med" len="med"/>
          </a:ln>
        </p:spPr>
        <p:txBody>
          <a:bodyPr/>
          <a:lstStyle/>
          <a:p>
            <a:endParaRPr lang="en-US"/>
          </a:p>
        </p:txBody>
      </p:sp>
      <p:sp>
        <p:nvSpPr>
          <p:cNvPr id="65604" name="Line 255"/>
          <p:cNvSpPr>
            <a:spLocks noChangeShapeType="1"/>
          </p:cNvSpPr>
          <p:nvPr/>
        </p:nvSpPr>
        <p:spPr bwMode="auto">
          <a:xfrm>
            <a:off x="1350963" y="5062538"/>
            <a:ext cx="1295400" cy="0"/>
          </a:xfrm>
          <a:prstGeom prst="line">
            <a:avLst/>
          </a:prstGeom>
          <a:noFill/>
          <a:ln w="9525">
            <a:solidFill>
              <a:schemeClr val="tx1"/>
            </a:solidFill>
            <a:round/>
            <a:headEnd/>
            <a:tailEnd type="triangle" w="med" len="med"/>
          </a:ln>
        </p:spPr>
        <p:txBody>
          <a:bodyPr/>
          <a:lstStyle/>
          <a:p>
            <a:endParaRPr lang="en-US"/>
          </a:p>
        </p:txBody>
      </p:sp>
      <p:sp>
        <p:nvSpPr>
          <p:cNvPr id="22597" name="Rectangle 256"/>
          <p:cNvSpPr>
            <a:spLocks noChangeArrowheads="1"/>
          </p:cNvSpPr>
          <p:nvPr/>
        </p:nvSpPr>
        <p:spPr bwMode="auto">
          <a:xfrm>
            <a:off x="446088" y="49720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FFTC / PktDMA</a:t>
            </a:r>
          </a:p>
        </p:txBody>
      </p:sp>
      <p:sp>
        <p:nvSpPr>
          <p:cNvPr id="22598" name="Rectangle 257"/>
          <p:cNvSpPr>
            <a:spLocks noChangeArrowheads="1"/>
          </p:cNvSpPr>
          <p:nvPr/>
        </p:nvSpPr>
        <p:spPr bwMode="auto">
          <a:xfrm>
            <a:off x="1252538" y="4972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M</a:t>
            </a:r>
          </a:p>
        </p:txBody>
      </p:sp>
      <p:sp>
        <p:nvSpPr>
          <p:cNvPr id="22599" name="Rectangle 258"/>
          <p:cNvSpPr>
            <a:spLocks noChangeArrowheads="1"/>
          </p:cNvSpPr>
          <p:nvPr/>
        </p:nvSpPr>
        <p:spPr bwMode="auto">
          <a:xfrm>
            <a:off x="446088" y="46974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RAC_BE0,1</a:t>
            </a:r>
          </a:p>
        </p:txBody>
      </p:sp>
      <p:sp>
        <p:nvSpPr>
          <p:cNvPr id="22600" name="Rectangle 259"/>
          <p:cNvSpPr>
            <a:spLocks noChangeArrowheads="1"/>
          </p:cNvSpPr>
          <p:nvPr/>
        </p:nvSpPr>
        <p:spPr bwMode="auto">
          <a:xfrm>
            <a:off x="1252538" y="469741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M</a:t>
            </a:r>
          </a:p>
        </p:txBody>
      </p:sp>
      <p:sp>
        <p:nvSpPr>
          <p:cNvPr id="22601" name="Rectangle 260"/>
          <p:cNvSpPr>
            <a:spLocks noChangeArrowheads="1"/>
          </p:cNvSpPr>
          <p:nvPr/>
        </p:nvSpPr>
        <p:spPr bwMode="auto">
          <a:xfrm>
            <a:off x="446088" y="44545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TAC_FE</a:t>
            </a:r>
          </a:p>
        </p:txBody>
      </p:sp>
      <p:sp>
        <p:nvSpPr>
          <p:cNvPr id="22602" name="Rectangle 261"/>
          <p:cNvSpPr>
            <a:spLocks noChangeArrowheads="1"/>
          </p:cNvSpPr>
          <p:nvPr/>
        </p:nvSpPr>
        <p:spPr bwMode="auto">
          <a:xfrm>
            <a:off x="1252538" y="4454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M</a:t>
            </a:r>
          </a:p>
        </p:txBody>
      </p:sp>
      <p:sp>
        <p:nvSpPr>
          <p:cNvPr id="22603" name="Rectangle 262"/>
          <p:cNvSpPr>
            <a:spLocks noChangeArrowheads="1"/>
          </p:cNvSpPr>
          <p:nvPr/>
        </p:nvSpPr>
        <p:spPr bwMode="auto">
          <a:xfrm>
            <a:off x="3538538" y="356076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SRIO</a:t>
            </a:r>
          </a:p>
        </p:txBody>
      </p:sp>
      <p:sp>
        <p:nvSpPr>
          <p:cNvPr id="22604" name="Rectangle 263"/>
          <p:cNvSpPr>
            <a:spLocks noChangeArrowheads="1"/>
          </p:cNvSpPr>
          <p:nvPr/>
        </p:nvSpPr>
        <p:spPr bwMode="auto">
          <a:xfrm>
            <a:off x="3548063" y="35607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S</a:t>
            </a:r>
          </a:p>
        </p:txBody>
      </p:sp>
      <p:sp>
        <p:nvSpPr>
          <p:cNvPr id="65613" name="Line 264"/>
          <p:cNvSpPr>
            <a:spLocks noChangeShapeType="1"/>
          </p:cNvSpPr>
          <p:nvPr/>
        </p:nvSpPr>
        <p:spPr bwMode="auto">
          <a:xfrm>
            <a:off x="3113088" y="3613150"/>
            <a:ext cx="434975" cy="9525"/>
          </a:xfrm>
          <a:prstGeom prst="line">
            <a:avLst/>
          </a:prstGeom>
          <a:noFill/>
          <a:ln w="9525">
            <a:solidFill>
              <a:schemeClr val="tx1"/>
            </a:solidFill>
            <a:round/>
            <a:headEnd/>
            <a:tailEnd type="triangle" w="med" len="med"/>
          </a:ln>
        </p:spPr>
        <p:txBody>
          <a:bodyPr/>
          <a:lstStyle/>
          <a:p>
            <a:endParaRPr lang="en-US"/>
          </a:p>
        </p:txBody>
      </p:sp>
      <p:sp>
        <p:nvSpPr>
          <p:cNvPr id="22606" name="Rectangle 265"/>
          <p:cNvSpPr>
            <a:spLocks noChangeArrowheads="1"/>
          </p:cNvSpPr>
          <p:nvPr/>
        </p:nvSpPr>
        <p:spPr bwMode="auto">
          <a:xfrm>
            <a:off x="4100513" y="57673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S</a:t>
            </a:r>
          </a:p>
        </p:txBody>
      </p:sp>
      <p:sp>
        <p:nvSpPr>
          <p:cNvPr id="22607" name="Rectangle 268"/>
          <p:cNvSpPr>
            <a:spLocks noChangeArrowheads="1"/>
          </p:cNvSpPr>
          <p:nvPr/>
        </p:nvSpPr>
        <p:spPr bwMode="auto">
          <a:xfrm>
            <a:off x="4214813" y="46434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RAC_FE</a:t>
            </a:r>
          </a:p>
        </p:txBody>
      </p:sp>
      <p:sp>
        <p:nvSpPr>
          <p:cNvPr id="22608" name="Rectangle 269"/>
          <p:cNvSpPr>
            <a:spLocks noChangeArrowheads="1"/>
          </p:cNvSpPr>
          <p:nvPr/>
        </p:nvSpPr>
        <p:spPr bwMode="auto">
          <a:xfrm>
            <a:off x="4214813" y="46434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S</a:t>
            </a:r>
          </a:p>
        </p:txBody>
      </p:sp>
      <p:sp>
        <p:nvSpPr>
          <p:cNvPr id="65617" name="Line 270"/>
          <p:cNvSpPr>
            <a:spLocks noChangeShapeType="1"/>
          </p:cNvSpPr>
          <p:nvPr/>
        </p:nvSpPr>
        <p:spPr bwMode="auto">
          <a:xfrm>
            <a:off x="3113088" y="4719638"/>
            <a:ext cx="1120775" cy="0"/>
          </a:xfrm>
          <a:prstGeom prst="line">
            <a:avLst/>
          </a:prstGeom>
          <a:noFill/>
          <a:ln w="9525">
            <a:solidFill>
              <a:schemeClr val="tx1"/>
            </a:solidFill>
            <a:round/>
            <a:headEnd/>
            <a:tailEnd type="triangle" w="med" len="med"/>
          </a:ln>
        </p:spPr>
        <p:txBody>
          <a:bodyPr/>
          <a:lstStyle/>
          <a:p>
            <a:endParaRPr lang="en-US"/>
          </a:p>
        </p:txBody>
      </p:sp>
      <p:sp>
        <p:nvSpPr>
          <p:cNvPr id="22610" name="Rectangle 275"/>
          <p:cNvSpPr>
            <a:spLocks noChangeArrowheads="1"/>
          </p:cNvSpPr>
          <p:nvPr/>
        </p:nvSpPr>
        <p:spPr bwMode="auto">
          <a:xfrm>
            <a:off x="4224338" y="41560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TCP3d</a:t>
            </a:r>
          </a:p>
        </p:txBody>
      </p:sp>
      <p:sp>
        <p:nvSpPr>
          <p:cNvPr id="22611" name="Rectangle 276"/>
          <p:cNvSpPr>
            <a:spLocks noChangeArrowheads="1"/>
          </p:cNvSpPr>
          <p:nvPr/>
        </p:nvSpPr>
        <p:spPr bwMode="auto">
          <a:xfrm>
            <a:off x="4205288" y="415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S</a:t>
            </a:r>
          </a:p>
        </p:txBody>
      </p:sp>
      <p:sp>
        <p:nvSpPr>
          <p:cNvPr id="65620" name="Line 277"/>
          <p:cNvSpPr>
            <a:spLocks noChangeShapeType="1"/>
          </p:cNvSpPr>
          <p:nvPr/>
        </p:nvSpPr>
        <p:spPr bwMode="auto">
          <a:xfrm>
            <a:off x="3113088" y="4241800"/>
            <a:ext cx="1130300" cy="0"/>
          </a:xfrm>
          <a:prstGeom prst="line">
            <a:avLst/>
          </a:prstGeom>
          <a:noFill/>
          <a:ln w="9525">
            <a:solidFill>
              <a:schemeClr val="tx1"/>
            </a:solidFill>
            <a:round/>
            <a:headEnd/>
            <a:tailEnd type="triangle" w="med" len="med"/>
          </a:ln>
        </p:spPr>
        <p:txBody>
          <a:bodyPr/>
          <a:lstStyle/>
          <a:p>
            <a:endParaRPr lang="en-US"/>
          </a:p>
        </p:txBody>
      </p:sp>
      <p:sp>
        <p:nvSpPr>
          <p:cNvPr id="65621" name="Line 279"/>
          <p:cNvSpPr>
            <a:spLocks noChangeShapeType="1"/>
          </p:cNvSpPr>
          <p:nvPr/>
        </p:nvSpPr>
        <p:spPr bwMode="auto">
          <a:xfrm>
            <a:off x="3122613" y="3900488"/>
            <a:ext cx="1130300" cy="0"/>
          </a:xfrm>
          <a:prstGeom prst="line">
            <a:avLst/>
          </a:prstGeom>
          <a:noFill/>
          <a:ln w="9525">
            <a:solidFill>
              <a:schemeClr val="tx1"/>
            </a:solidFill>
            <a:round/>
            <a:headEnd/>
            <a:tailEnd type="triangle" w="med" len="med"/>
          </a:ln>
        </p:spPr>
        <p:txBody>
          <a:bodyPr/>
          <a:lstStyle/>
          <a:p>
            <a:endParaRPr lang="en-US"/>
          </a:p>
        </p:txBody>
      </p:sp>
      <p:sp>
        <p:nvSpPr>
          <p:cNvPr id="22614" name="Rectangle 281"/>
          <p:cNvSpPr>
            <a:spLocks noChangeArrowheads="1"/>
          </p:cNvSpPr>
          <p:nvPr/>
        </p:nvSpPr>
        <p:spPr bwMode="auto">
          <a:xfrm>
            <a:off x="4233863" y="38052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TCP3e_W/R</a:t>
            </a:r>
          </a:p>
        </p:txBody>
      </p:sp>
      <p:sp>
        <p:nvSpPr>
          <p:cNvPr id="22615" name="Rectangle 282"/>
          <p:cNvSpPr>
            <a:spLocks noChangeArrowheads="1"/>
          </p:cNvSpPr>
          <p:nvPr/>
        </p:nvSpPr>
        <p:spPr bwMode="auto">
          <a:xfrm>
            <a:off x="4214813" y="38052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S</a:t>
            </a:r>
          </a:p>
        </p:txBody>
      </p:sp>
      <p:sp>
        <p:nvSpPr>
          <p:cNvPr id="65624" name="Line 283"/>
          <p:cNvSpPr>
            <a:spLocks noChangeShapeType="1"/>
          </p:cNvSpPr>
          <p:nvPr/>
        </p:nvSpPr>
        <p:spPr bwMode="auto">
          <a:xfrm>
            <a:off x="3122613" y="5175250"/>
            <a:ext cx="1120775" cy="0"/>
          </a:xfrm>
          <a:prstGeom prst="line">
            <a:avLst/>
          </a:prstGeom>
          <a:noFill/>
          <a:ln w="9525">
            <a:solidFill>
              <a:schemeClr val="tx1"/>
            </a:solidFill>
            <a:round/>
            <a:headEnd/>
            <a:tailEnd type="triangle" w="med" len="med"/>
          </a:ln>
        </p:spPr>
        <p:txBody>
          <a:bodyPr/>
          <a:lstStyle/>
          <a:p>
            <a:endParaRPr lang="en-US"/>
          </a:p>
        </p:txBody>
      </p:sp>
      <p:sp>
        <p:nvSpPr>
          <p:cNvPr id="22617" name="Rectangle 286"/>
          <p:cNvSpPr>
            <a:spLocks noChangeArrowheads="1"/>
          </p:cNvSpPr>
          <p:nvPr/>
        </p:nvSpPr>
        <p:spPr bwMode="auto">
          <a:xfrm>
            <a:off x="4233863" y="5099050"/>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VCP2 (x4)</a:t>
            </a:r>
          </a:p>
        </p:txBody>
      </p:sp>
      <p:sp>
        <p:nvSpPr>
          <p:cNvPr id="22618" name="Rectangle 287"/>
          <p:cNvSpPr>
            <a:spLocks noChangeArrowheads="1"/>
          </p:cNvSpPr>
          <p:nvPr/>
        </p:nvSpPr>
        <p:spPr bwMode="auto">
          <a:xfrm>
            <a:off x="4233863" y="5099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S</a:t>
            </a:r>
          </a:p>
        </p:txBody>
      </p:sp>
      <p:sp>
        <p:nvSpPr>
          <p:cNvPr id="65627" name="Text Box 316"/>
          <p:cNvSpPr txBox="1">
            <a:spLocks noChangeArrowheads="1"/>
          </p:cNvSpPr>
          <p:nvPr/>
        </p:nvSpPr>
        <p:spPr bwMode="auto">
          <a:xfrm rot="5400000">
            <a:off x="8051006" y="6612732"/>
            <a:ext cx="350837" cy="336550"/>
          </a:xfrm>
          <a:prstGeom prst="rect">
            <a:avLst/>
          </a:prstGeom>
          <a:noFill/>
          <a:ln w="9525">
            <a:noFill/>
            <a:miter lim="800000"/>
            <a:headEnd/>
            <a:tailEnd/>
          </a:ln>
        </p:spPr>
        <p:txBody>
          <a:bodyPr wrap="none">
            <a:spAutoFit/>
          </a:bodyPr>
          <a:lstStyle/>
          <a:p>
            <a:r>
              <a:rPr lang="en-US">
                <a:latin typeface="Arial Narrow" pitchFamily="34" charset="0"/>
              </a:rPr>
              <a:t>…</a:t>
            </a:r>
          </a:p>
        </p:txBody>
      </p:sp>
      <p:sp>
        <p:nvSpPr>
          <p:cNvPr id="22620" name="Rectangle 353"/>
          <p:cNvSpPr>
            <a:spLocks noChangeArrowheads="1"/>
          </p:cNvSpPr>
          <p:nvPr/>
        </p:nvSpPr>
        <p:spPr bwMode="auto">
          <a:xfrm>
            <a:off x="1255713" y="29781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M</a:t>
            </a:r>
          </a:p>
        </p:txBody>
      </p:sp>
      <p:sp>
        <p:nvSpPr>
          <p:cNvPr id="65629" name="Line 354"/>
          <p:cNvSpPr>
            <a:spLocks noChangeShapeType="1"/>
          </p:cNvSpPr>
          <p:nvPr/>
        </p:nvSpPr>
        <p:spPr bwMode="auto">
          <a:xfrm>
            <a:off x="1392238" y="3044825"/>
            <a:ext cx="1263650" cy="0"/>
          </a:xfrm>
          <a:prstGeom prst="line">
            <a:avLst/>
          </a:prstGeom>
          <a:noFill/>
          <a:ln w="9525">
            <a:solidFill>
              <a:schemeClr val="tx1"/>
            </a:solidFill>
            <a:round/>
            <a:headEnd/>
            <a:tailEnd type="triangle" w="med" len="med"/>
          </a:ln>
        </p:spPr>
        <p:txBody>
          <a:bodyPr/>
          <a:lstStyle/>
          <a:p>
            <a:endParaRPr lang="en-US"/>
          </a:p>
        </p:txBody>
      </p:sp>
      <p:sp>
        <p:nvSpPr>
          <p:cNvPr id="22622" name="Text Box 363"/>
          <p:cNvSpPr txBox="1">
            <a:spLocks noChangeArrowheads="1"/>
          </p:cNvSpPr>
          <p:nvPr/>
        </p:nvSpPr>
        <p:spPr bwMode="auto">
          <a:xfrm>
            <a:off x="569913" y="2160588"/>
            <a:ext cx="56515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a:latin typeface="Arial Narrow" pitchFamily="34" charset="0"/>
              </a:rPr>
              <a:t>EDMA_0</a:t>
            </a:r>
          </a:p>
        </p:txBody>
      </p:sp>
      <p:sp>
        <p:nvSpPr>
          <p:cNvPr id="22623" name="Text Box 364"/>
          <p:cNvSpPr txBox="1">
            <a:spLocks noChangeArrowheads="1"/>
          </p:cNvSpPr>
          <p:nvPr/>
        </p:nvSpPr>
        <p:spPr bwMode="auto">
          <a:xfrm>
            <a:off x="750888" y="4186238"/>
            <a:ext cx="642937"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a:latin typeface="Arial Narrow" pitchFamily="34" charset="0"/>
              </a:rPr>
              <a:t>EDMA_1,2</a:t>
            </a:r>
          </a:p>
        </p:txBody>
      </p:sp>
      <p:sp>
        <p:nvSpPr>
          <p:cNvPr id="22624" name="Rectangle 365"/>
          <p:cNvSpPr>
            <a:spLocks noChangeArrowheads="1"/>
          </p:cNvSpPr>
          <p:nvPr/>
        </p:nvSpPr>
        <p:spPr bwMode="auto">
          <a:xfrm>
            <a:off x="3759200" y="303053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Arial Narrow" pitchFamily="34" charset="0"/>
              </a:rPr>
              <a:t>Core</a:t>
            </a:r>
          </a:p>
        </p:txBody>
      </p:sp>
      <p:sp>
        <p:nvSpPr>
          <p:cNvPr id="65633" name="Line 366"/>
          <p:cNvSpPr>
            <a:spLocks noChangeShapeType="1"/>
          </p:cNvSpPr>
          <p:nvPr/>
        </p:nvSpPr>
        <p:spPr bwMode="auto">
          <a:xfrm flipV="1">
            <a:off x="2901950" y="3182938"/>
            <a:ext cx="704850" cy="1587"/>
          </a:xfrm>
          <a:prstGeom prst="line">
            <a:avLst/>
          </a:prstGeom>
          <a:noFill/>
          <a:ln w="9525">
            <a:solidFill>
              <a:schemeClr val="tx1"/>
            </a:solidFill>
            <a:round/>
            <a:headEnd/>
            <a:tailEnd type="triangle" w="med" len="med"/>
          </a:ln>
        </p:spPr>
        <p:txBody>
          <a:bodyPr/>
          <a:lstStyle/>
          <a:p>
            <a:endParaRPr lang="en-US"/>
          </a:p>
        </p:txBody>
      </p:sp>
      <p:sp>
        <p:nvSpPr>
          <p:cNvPr id="22626" name="Rectangle 367"/>
          <p:cNvSpPr>
            <a:spLocks noChangeArrowheads="1"/>
          </p:cNvSpPr>
          <p:nvPr/>
        </p:nvSpPr>
        <p:spPr bwMode="auto">
          <a:xfrm>
            <a:off x="3606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Arial Narrow" pitchFamily="34" charset="0"/>
              </a:rPr>
              <a:t>S</a:t>
            </a:r>
          </a:p>
        </p:txBody>
      </p:sp>
      <p:sp>
        <p:nvSpPr>
          <p:cNvPr id="22627" name="Rectangle 368"/>
          <p:cNvSpPr>
            <a:spLocks noChangeArrowheads="1"/>
          </p:cNvSpPr>
          <p:nvPr/>
        </p:nvSpPr>
        <p:spPr bwMode="auto">
          <a:xfrm>
            <a:off x="4368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Arial Narrow" pitchFamily="34" charset="0"/>
              </a:rPr>
              <a:t>M</a:t>
            </a:r>
          </a:p>
        </p:txBody>
      </p:sp>
      <p:sp>
        <p:nvSpPr>
          <p:cNvPr id="22628" name="Rectangle 373"/>
          <p:cNvSpPr>
            <a:spLocks noChangeArrowheads="1"/>
          </p:cNvSpPr>
          <p:nvPr/>
        </p:nvSpPr>
        <p:spPr bwMode="auto">
          <a:xfrm>
            <a:off x="3800475" y="294481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Arial Narrow" pitchFamily="34" charset="0"/>
              </a:rPr>
              <a:t>Core</a:t>
            </a:r>
          </a:p>
        </p:txBody>
      </p:sp>
      <p:sp>
        <p:nvSpPr>
          <p:cNvPr id="65637" name="Line 374"/>
          <p:cNvSpPr>
            <a:spLocks noChangeShapeType="1"/>
          </p:cNvSpPr>
          <p:nvPr/>
        </p:nvSpPr>
        <p:spPr bwMode="auto">
          <a:xfrm flipV="1">
            <a:off x="2870200" y="3097213"/>
            <a:ext cx="777875" cy="1587"/>
          </a:xfrm>
          <a:prstGeom prst="line">
            <a:avLst/>
          </a:prstGeom>
          <a:noFill/>
          <a:ln w="9525">
            <a:solidFill>
              <a:schemeClr val="tx1"/>
            </a:solidFill>
            <a:round/>
            <a:headEnd/>
            <a:tailEnd type="triangle" w="med" len="med"/>
          </a:ln>
        </p:spPr>
        <p:txBody>
          <a:bodyPr/>
          <a:lstStyle/>
          <a:p>
            <a:endParaRPr lang="en-US"/>
          </a:p>
        </p:txBody>
      </p:sp>
      <p:sp>
        <p:nvSpPr>
          <p:cNvPr id="22630" name="Rectangle 375"/>
          <p:cNvSpPr>
            <a:spLocks noChangeArrowheads="1"/>
          </p:cNvSpPr>
          <p:nvPr/>
        </p:nvSpPr>
        <p:spPr bwMode="auto">
          <a:xfrm>
            <a:off x="364807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Arial Narrow" pitchFamily="34" charset="0"/>
              </a:rPr>
              <a:t>S</a:t>
            </a:r>
          </a:p>
        </p:txBody>
      </p:sp>
      <p:sp>
        <p:nvSpPr>
          <p:cNvPr id="22631" name="Rectangle 376"/>
          <p:cNvSpPr>
            <a:spLocks noChangeArrowheads="1"/>
          </p:cNvSpPr>
          <p:nvPr/>
        </p:nvSpPr>
        <p:spPr bwMode="auto">
          <a:xfrm>
            <a:off x="440372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Arial Narrow" pitchFamily="34" charset="0"/>
              </a:rPr>
              <a:t>M</a:t>
            </a:r>
          </a:p>
        </p:txBody>
      </p:sp>
      <p:sp>
        <p:nvSpPr>
          <p:cNvPr id="22632" name="Rectangle 381"/>
          <p:cNvSpPr>
            <a:spLocks noChangeArrowheads="1"/>
          </p:cNvSpPr>
          <p:nvPr/>
        </p:nvSpPr>
        <p:spPr bwMode="auto">
          <a:xfrm>
            <a:off x="3841750" y="285908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Arial Narrow" pitchFamily="34" charset="0"/>
              </a:rPr>
              <a:t>L2 0-3</a:t>
            </a:r>
          </a:p>
        </p:txBody>
      </p:sp>
      <p:sp>
        <p:nvSpPr>
          <p:cNvPr id="65641" name="Line 382"/>
          <p:cNvSpPr>
            <a:spLocks noChangeShapeType="1"/>
          </p:cNvSpPr>
          <p:nvPr/>
        </p:nvSpPr>
        <p:spPr bwMode="auto">
          <a:xfrm flipV="1">
            <a:off x="2887663" y="3011488"/>
            <a:ext cx="801687" cy="9525"/>
          </a:xfrm>
          <a:prstGeom prst="line">
            <a:avLst/>
          </a:prstGeom>
          <a:noFill/>
          <a:ln w="9525">
            <a:solidFill>
              <a:schemeClr val="tx1"/>
            </a:solidFill>
            <a:round/>
            <a:headEnd/>
            <a:tailEnd type="triangle" w="med" len="med"/>
          </a:ln>
        </p:spPr>
        <p:txBody>
          <a:bodyPr/>
          <a:lstStyle/>
          <a:p>
            <a:endParaRPr lang="en-US"/>
          </a:p>
        </p:txBody>
      </p:sp>
      <p:sp>
        <p:nvSpPr>
          <p:cNvPr id="22634" name="Rectangle 383"/>
          <p:cNvSpPr>
            <a:spLocks noChangeArrowheads="1"/>
          </p:cNvSpPr>
          <p:nvPr/>
        </p:nvSpPr>
        <p:spPr bwMode="auto">
          <a:xfrm>
            <a:off x="3689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Arial Narrow" pitchFamily="34" charset="0"/>
              </a:rPr>
              <a:t>S</a:t>
            </a:r>
          </a:p>
        </p:txBody>
      </p:sp>
      <p:sp>
        <p:nvSpPr>
          <p:cNvPr id="22635" name="Rectangle 384"/>
          <p:cNvSpPr>
            <a:spLocks noChangeArrowheads="1"/>
          </p:cNvSpPr>
          <p:nvPr/>
        </p:nvSpPr>
        <p:spPr bwMode="auto">
          <a:xfrm>
            <a:off x="4451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Arial Narrow" pitchFamily="34" charset="0"/>
              </a:rPr>
              <a:t>M</a:t>
            </a:r>
          </a:p>
        </p:txBody>
      </p:sp>
      <p:sp>
        <p:nvSpPr>
          <p:cNvPr id="65644" name="Rectangle 173"/>
          <p:cNvSpPr>
            <a:spLocks noChangeArrowheads="1"/>
          </p:cNvSpPr>
          <p:nvPr/>
        </p:nvSpPr>
        <p:spPr bwMode="auto">
          <a:xfrm>
            <a:off x="5329238" y="2209800"/>
            <a:ext cx="3814762" cy="3983038"/>
          </a:xfrm>
          <a:prstGeom prst="rect">
            <a:avLst/>
          </a:prstGeom>
          <a:noFill/>
          <a:ln w="9525" algn="ctr">
            <a:noFill/>
            <a:miter lim="800000"/>
            <a:headEnd/>
            <a:tailEnd/>
          </a:ln>
        </p:spPr>
        <p:txBody>
          <a:bodyPr>
            <a:spAutoFit/>
          </a:bodyPr>
          <a:lstStyle/>
          <a:p>
            <a:pPr algn="l">
              <a:spcAft>
                <a:spcPct val="10000"/>
              </a:spcAft>
              <a:buFontTx/>
              <a:buChar char="•"/>
            </a:pPr>
            <a:r>
              <a:rPr lang="en-US" dirty="0"/>
              <a:t> </a:t>
            </a:r>
            <a:r>
              <a:rPr lang="en-US" sz="1600" dirty="0"/>
              <a:t>C6616 </a:t>
            </a:r>
            <a:r>
              <a:rPr lang="en-US" sz="1600" dirty="0" err="1"/>
              <a:t>TeraNet</a:t>
            </a:r>
            <a:r>
              <a:rPr lang="en-US" sz="1600" dirty="0"/>
              <a:t> facilitates high Bandwidth communication links between DSP cores, subsystems, peripherals, and memories.</a:t>
            </a:r>
          </a:p>
          <a:p>
            <a:pPr algn="l">
              <a:spcAft>
                <a:spcPct val="10000"/>
              </a:spcAft>
              <a:buFontTx/>
              <a:buChar char="•"/>
            </a:pPr>
            <a:r>
              <a:rPr lang="en-US" sz="1600" dirty="0"/>
              <a:t> </a:t>
            </a:r>
            <a:r>
              <a:rPr lang="en-US" sz="1600" dirty="0" err="1"/>
              <a:t>TeraNet</a:t>
            </a:r>
            <a:r>
              <a:rPr lang="en-US" sz="1600" dirty="0"/>
              <a:t> supports parallel orthogonal communication links</a:t>
            </a:r>
          </a:p>
          <a:p>
            <a:pPr algn="l">
              <a:spcAft>
                <a:spcPct val="10000"/>
              </a:spcAft>
              <a:buFontTx/>
              <a:buChar char="•"/>
            </a:pPr>
            <a:r>
              <a:rPr lang="en-US" sz="1600" dirty="0"/>
              <a:t> In order to evaluate the potential communication link throughput, consider the peripheral bit-width and the speed of </a:t>
            </a:r>
            <a:r>
              <a:rPr lang="en-US" sz="1600" dirty="0" err="1"/>
              <a:t>TeraNet</a:t>
            </a:r>
            <a:endParaRPr lang="en-US" sz="1600" dirty="0"/>
          </a:p>
          <a:p>
            <a:pPr algn="l">
              <a:spcAft>
                <a:spcPct val="10000"/>
              </a:spcAft>
              <a:buFontTx/>
              <a:buChar char="•"/>
            </a:pPr>
            <a:r>
              <a:rPr lang="en-US" sz="1600" dirty="0"/>
              <a:t> Please note that while most of the communication links are possible, some of them are not, or are supported by particular Transfer Controllers. Details are provided in the C6616 Data Manual</a:t>
            </a:r>
          </a:p>
        </p:txBody>
      </p:sp>
      <p:sp>
        <p:nvSpPr>
          <p:cNvPr id="22637" name="Rectangle 28"/>
          <p:cNvSpPr>
            <a:spLocks noChangeArrowheads="1"/>
          </p:cNvSpPr>
          <p:nvPr/>
        </p:nvSpPr>
        <p:spPr bwMode="auto">
          <a:xfrm rot="5400000">
            <a:off x="2066925" y="1470025"/>
            <a:ext cx="1711325" cy="5873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dirty="0">
                <a:latin typeface="Arial Narrow" pitchFamily="34" charset="0"/>
              </a:rPr>
              <a:t>CPUCLK/2</a:t>
            </a:r>
          </a:p>
          <a:p>
            <a:pPr algn="ctr">
              <a:lnSpc>
                <a:spcPct val="90000"/>
              </a:lnSpc>
              <a:defRPr/>
            </a:pPr>
            <a:r>
              <a:rPr lang="en-US" sz="2000" dirty="0">
                <a:latin typeface="Arial Narrow" pitchFamily="34" charset="0"/>
              </a:rPr>
              <a:t>256bit TeraNet</a:t>
            </a:r>
          </a:p>
        </p:txBody>
      </p:sp>
      <p:sp>
        <p:nvSpPr>
          <p:cNvPr id="65646" name="Line 175"/>
          <p:cNvSpPr>
            <a:spLocks noChangeShapeType="1"/>
          </p:cNvSpPr>
          <p:nvPr/>
        </p:nvSpPr>
        <p:spPr bwMode="auto">
          <a:xfrm>
            <a:off x="3103563" y="4503738"/>
            <a:ext cx="1130300" cy="0"/>
          </a:xfrm>
          <a:prstGeom prst="line">
            <a:avLst/>
          </a:prstGeom>
          <a:noFill/>
          <a:ln w="9525">
            <a:solidFill>
              <a:schemeClr val="tx1"/>
            </a:solidFill>
            <a:round/>
            <a:headEnd/>
            <a:tailEnd type="triangle" w="med" len="med"/>
          </a:ln>
        </p:spPr>
        <p:txBody>
          <a:bodyPr/>
          <a:lstStyle/>
          <a:p>
            <a:endParaRPr lang="en-US"/>
          </a:p>
        </p:txBody>
      </p:sp>
      <p:sp>
        <p:nvSpPr>
          <p:cNvPr id="65647" name="Line 255"/>
          <p:cNvSpPr>
            <a:spLocks noChangeShapeType="1"/>
          </p:cNvSpPr>
          <p:nvPr/>
        </p:nvSpPr>
        <p:spPr bwMode="auto">
          <a:xfrm>
            <a:off x="1392238" y="5127625"/>
            <a:ext cx="1262062" cy="7938"/>
          </a:xfrm>
          <a:prstGeom prst="line">
            <a:avLst/>
          </a:prstGeom>
          <a:noFill/>
          <a:ln w="9525">
            <a:solidFill>
              <a:schemeClr val="tx1"/>
            </a:solidFill>
            <a:round/>
            <a:headEnd/>
            <a:tailEnd type="triangle" w="med" len="med"/>
          </a:ln>
        </p:spPr>
        <p:txBody>
          <a:bodyPr/>
          <a:lstStyle/>
          <a:p>
            <a:endParaRPr lang="en-US"/>
          </a:p>
        </p:txBody>
      </p:sp>
      <p:sp>
        <p:nvSpPr>
          <p:cNvPr id="22640" name="Rectangle 256"/>
          <p:cNvSpPr>
            <a:spLocks noChangeArrowheads="1"/>
          </p:cNvSpPr>
          <p:nvPr/>
        </p:nvSpPr>
        <p:spPr bwMode="auto">
          <a:xfrm>
            <a:off x="487363" y="50371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FFTC / PktDMA</a:t>
            </a:r>
          </a:p>
        </p:txBody>
      </p:sp>
      <p:sp>
        <p:nvSpPr>
          <p:cNvPr id="22641" name="Rectangle 257"/>
          <p:cNvSpPr>
            <a:spLocks noChangeArrowheads="1"/>
          </p:cNvSpPr>
          <p:nvPr/>
        </p:nvSpPr>
        <p:spPr bwMode="auto">
          <a:xfrm>
            <a:off x="1293813" y="50371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M</a:t>
            </a:r>
          </a:p>
        </p:txBody>
      </p:sp>
      <p:sp>
        <p:nvSpPr>
          <p:cNvPr id="22642" name="Rectangle 275"/>
          <p:cNvSpPr>
            <a:spLocks noChangeArrowheads="1"/>
          </p:cNvSpPr>
          <p:nvPr/>
        </p:nvSpPr>
        <p:spPr bwMode="auto">
          <a:xfrm>
            <a:off x="4297363" y="421322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TCP3d</a:t>
            </a:r>
          </a:p>
        </p:txBody>
      </p:sp>
      <p:sp>
        <p:nvSpPr>
          <p:cNvPr id="22643" name="Rectangle 276"/>
          <p:cNvSpPr>
            <a:spLocks noChangeArrowheads="1"/>
          </p:cNvSpPr>
          <p:nvPr/>
        </p:nvSpPr>
        <p:spPr bwMode="auto">
          <a:xfrm>
            <a:off x="4278313" y="42132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S</a:t>
            </a:r>
          </a:p>
        </p:txBody>
      </p:sp>
      <p:sp>
        <p:nvSpPr>
          <p:cNvPr id="65652" name="Line 277"/>
          <p:cNvSpPr>
            <a:spLocks noChangeShapeType="1"/>
          </p:cNvSpPr>
          <p:nvPr/>
        </p:nvSpPr>
        <p:spPr bwMode="auto">
          <a:xfrm>
            <a:off x="3186113" y="4298950"/>
            <a:ext cx="1130300" cy="0"/>
          </a:xfrm>
          <a:prstGeom prst="line">
            <a:avLst/>
          </a:prstGeom>
          <a:noFill/>
          <a:ln w="9525">
            <a:solidFill>
              <a:schemeClr val="tx1"/>
            </a:solidFill>
            <a:round/>
            <a:headEnd/>
            <a:tailEnd type="triangle" w="med" len="med"/>
          </a:ln>
        </p:spPr>
        <p:txBody>
          <a:bodyPr/>
          <a:lstStyle/>
          <a:p>
            <a:endParaRPr lang="en-US"/>
          </a:p>
        </p:txBody>
      </p:sp>
      <p:sp>
        <p:nvSpPr>
          <p:cNvPr id="22645" name="Rectangle 268"/>
          <p:cNvSpPr>
            <a:spLocks noChangeArrowheads="1"/>
          </p:cNvSpPr>
          <p:nvPr/>
        </p:nvSpPr>
        <p:spPr bwMode="auto">
          <a:xfrm>
            <a:off x="4303713" y="47005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RAC_FE</a:t>
            </a:r>
          </a:p>
        </p:txBody>
      </p:sp>
      <p:sp>
        <p:nvSpPr>
          <p:cNvPr id="22646" name="Rectangle 269"/>
          <p:cNvSpPr>
            <a:spLocks noChangeArrowheads="1"/>
          </p:cNvSpPr>
          <p:nvPr/>
        </p:nvSpPr>
        <p:spPr bwMode="auto">
          <a:xfrm>
            <a:off x="4303713" y="47005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S</a:t>
            </a:r>
          </a:p>
        </p:txBody>
      </p:sp>
      <p:sp>
        <p:nvSpPr>
          <p:cNvPr id="65655" name="Line 270"/>
          <p:cNvSpPr>
            <a:spLocks noChangeShapeType="1"/>
          </p:cNvSpPr>
          <p:nvPr/>
        </p:nvSpPr>
        <p:spPr bwMode="auto">
          <a:xfrm>
            <a:off x="3201988" y="4776788"/>
            <a:ext cx="1120775" cy="0"/>
          </a:xfrm>
          <a:prstGeom prst="line">
            <a:avLst/>
          </a:prstGeom>
          <a:noFill/>
          <a:ln w="9525">
            <a:solidFill>
              <a:schemeClr val="tx1"/>
            </a:solidFill>
            <a:round/>
            <a:headEnd/>
            <a:tailEnd type="triangle" w="med" len="med"/>
          </a:ln>
        </p:spPr>
        <p:txBody>
          <a:bodyPr/>
          <a:lstStyle/>
          <a:p>
            <a:endParaRPr lang="en-US"/>
          </a:p>
        </p:txBody>
      </p:sp>
      <p:sp>
        <p:nvSpPr>
          <p:cNvPr id="65656" name="Line 283"/>
          <p:cNvSpPr>
            <a:spLocks noChangeShapeType="1"/>
          </p:cNvSpPr>
          <p:nvPr/>
        </p:nvSpPr>
        <p:spPr bwMode="auto">
          <a:xfrm>
            <a:off x="3187700" y="5224463"/>
            <a:ext cx="1120775" cy="0"/>
          </a:xfrm>
          <a:prstGeom prst="line">
            <a:avLst/>
          </a:prstGeom>
          <a:noFill/>
          <a:ln w="9525">
            <a:solidFill>
              <a:schemeClr val="tx1"/>
            </a:solidFill>
            <a:round/>
            <a:headEnd/>
            <a:tailEnd type="triangle" w="med" len="med"/>
          </a:ln>
        </p:spPr>
        <p:txBody>
          <a:bodyPr/>
          <a:lstStyle/>
          <a:p>
            <a:endParaRPr lang="en-US"/>
          </a:p>
        </p:txBody>
      </p:sp>
      <p:sp>
        <p:nvSpPr>
          <p:cNvPr id="22649" name="Rectangle 286"/>
          <p:cNvSpPr>
            <a:spLocks noChangeArrowheads="1"/>
          </p:cNvSpPr>
          <p:nvPr/>
        </p:nvSpPr>
        <p:spPr bwMode="auto">
          <a:xfrm>
            <a:off x="4298950" y="51482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VCP2 (x4)</a:t>
            </a:r>
          </a:p>
        </p:txBody>
      </p:sp>
      <p:sp>
        <p:nvSpPr>
          <p:cNvPr id="22650" name="Rectangle 287"/>
          <p:cNvSpPr>
            <a:spLocks noChangeArrowheads="1"/>
          </p:cNvSpPr>
          <p:nvPr/>
        </p:nvSpPr>
        <p:spPr bwMode="auto">
          <a:xfrm>
            <a:off x="4298950" y="51482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S</a:t>
            </a:r>
          </a:p>
        </p:txBody>
      </p:sp>
      <p:sp>
        <p:nvSpPr>
          <p:cNvPr id="65659" name="Line 283"/>
          <p:cNvSpPr>
            <a:spLocks noChangeShapeType="1"/>
          </p:cNvSpPr>
          <p:nvPr/>
        </p:nvSpPr>
        <p:spPr bwMode="auto">
          <a:xfrm>
            <a:off x="3252788" y="5273675"/>
            <a:ext cx="1120775" cy="0"/>
          </a:xfrm>
          <a:prstGeom prst="line">
            <a:avLst/>
          </a:prstGeom>
          <a:noFill/>
          <a:ln w="9525">
            <a:solidFill>
              <a:schemeClr val="tx1"/>
            </a:solidFill>
            <a:round/>
            <a:headEnd/>
            <a:tailEnd type="triangle" w="med" len="med"/>
          </a:ln>
        </p:spPr>
        <p:txBody>
          <a:bodyPr/>
          <a:lstStyle/>
          <a:p>
            <a:endParaRPr lang="en-US"/>
          </a:p>
        </p:txBody>
      </p:sp>
      <p:sp>
        <p:nvSpPr>
          <p:cNvPr id="22652" name="Rectangle 286"/>
          <p:cNvSpPr>
            <a:spLocks noChangeArrowheads="1"/>
          </p:cNvSpPr>
          <p:nvPr/>
        </p:nvSpPr>
        <p:spPr bwMode="auto">
          <a:xfrm>
            <a:off x="4364038" y="51974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VCP2 (x4)</a:t>
            </a:r>
          </a:p>
        </p:txBody>
      </p:sp>
      <p:sp>
        <p:nvSpPr>
          <p:cNvPr id="22653" name="Rectangle 287"/>
          <p:cNvSpPr>
            <a:spLocks noChangeArrowheads="1"/>
          </p:cNvSpPr>
          <p:nvPr/>
        </p:nvSpPr>
        <p:spPr bwMode="auto">
          <a:xfrm>
            <a:off x="4364038" y="51974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S</a:t>
            </a:r>
          </a:p>
        </p:txBody>
      </p:sp>
      <p:sp>
        <p:nvSpPr>
          <p:cNvPr id="65662" name="Line 283"/>
          <p:cNvSpPr>
            <a:spLocks noChangeShapeType="1"/>
          </p:cNvSpPr>
          <p:nvPr/>
        </p:nvSpPr>
        <p:spPr bwMode="auto">
          <a:xfrm>
            <a:off x="3233738" y="5322888"/>
            <a:ext cx="1204912" cy="0"/>
          </a:xfrm>
          <a:prstGeom prst="line">
            <a:avLst/>
          </a:prstGeom>
          <a:noFill/>
          <a:ln w="9525">
            <a:solidFill>
              <a:schemeClr val="tx1"/>
            </a:solidFill>
            <a:round/>
            <a:headEnd/>
            <a:tailEnd type="triangle" w="med" len="med"/>
          </a:ln>
        </p:spPr>
        <p:txBody>
          <a:bodyPr/>
          <a:lstStyle/>
          <a:p>
            <a:endParaRPr lang="en-US"/>
          </a:p>
        </p:txBody>
      </p:sp>
      <p:sp>
        <p:nvSpPr>
          <p:cNvPr id="22655" name="Rectangle 286"/>
          <p:cNvSpPr>
            <a:spLocks noChangeArrowheads="1"/>
          </p:cNvSpPr>
          <p:nvPr/>
        </p:nvSpPr>
        <p:spPr bwMode="auto">
          <a:xfrm>
            <a:off x="4429125" y="52466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VCP2 (x4)</a:t>
            </a:r>
          </a:p>
        </p:txBody>
      </p:sp>
      <p:sp>
        <p:nvSpPr>
          <p:cNvPr id="22656" name="Rectangle 287"/>
          <p:cNvSpPr>
            <a:spLocks noChangeArrowheads="1"/>
          </p:cNvSpPr>
          <p:nvPr/>
        </p:nvSpPr>
        <p:spPr bwMode="auto">
          <a:xfrm>
            <a:off x="4429125" y="52466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S</a:t>
            </a:r>
          </a:p>
        </p:txBody>
      </p:sp>
      <p:sp>
        <p:nvSpPr>
          <p:cNvPr id="65665" name="Line 254"/>
          <p:cNvSpPr>
            <a:spLocks noChangeShapeType="1"/>
          </p:cNvSpPr>
          <p:nvPr/>
        </p:nvSpPr>
        <p:spPr bwMode="auto">
          <a:xfrm>
            <a:off x="1425575" y="4827588"/>
            <a:ext cx="1230313" cy="0"/>
          </a:xfrm>
          <a:prstGeom prst="line">
            <a:avLst/>
          </a:prstGeom>
          <a:noFill/>
          <a:ln w="9525">
            <a:solidFill>
              <a:schemeClr val="tx1"/>
            </a:solidFill>
            <a:round/>
            <a:headEnd/>
            <a:tailEnd type="triangle" w="med" len="med"/>
          </a:ln>
        </p:spPr>
        <p:txBody>
          <a:bodyPr/>
          <a:lstStyle/>
          <a:p>
            <a:endParaRPr lang="en-US"/>
          </a:p>
        </p:txBody>
      </p:sp>
      <p:sp>
        <p:nvSpPr>
          <p:cNvPr id="22658" name="Rectangle 258"/>
          <p:cNvSpPr>
            <a:spLocks noChangeArrowheads="1"/>
          </p:cNvSpPr>
          <p:nvPr/>
        </p:nvSpPr>
        <p:spPr bwMode="auto">
          <a:xfrm>
            <a:off x="511175" y="47466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RAC_BE0,1</a:t>
            </a:r>
          </a:p>
        </p:txBody>
      </p:sp>
      <p:sp>
        <p:nvSpPr>
          <p:cNvPr id="22659" name="Rectangle 259"/>
          <p:cNvSpPr>
            <a:spLocks noChangeArrowheads="1"/>
          </p:cNvSpPr>
          <p:nvPr/>
        </p:nvSpPr>
        <p:spPr bwMode="auto">
          <a:xfrm>
            <a:off x="1317625" y="47466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M</a:t>
            </a:r>
          </a:p>
        </p:txBody>
      </p:sp>
      <p:sp>
        <p:nvSpPr>
          <p:cNvPr id="22660" name="Rectangle 33"/>
          <p:cNvSpPr>
            <a:spLocks noChangeArrowheads="1"/>
          </p:cNvSpPr>
          <p:nvPr/>
        </p:nvSpPr>
        <p:spPr bwMode="auto">
          <a:xfrm rot="5400000">
            <a:off x="1335088" y="4229100"/>
            <a:ext cx="3254375" cy="5937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a:latin typeface="Arial Narrow" pitchFamily="34" charset="0"/>
              </a:rPr>
              <a:t>CPUCLK/3 </a:t>
            </a:r>
          </a:p>
          <a:p>
            <a:pPr algn="ctr">
              <a:lnSpc>
                <a:spcPct val="90000"/>
              </a:lnSpc>
              <a:defRPr/>
            </a:pPr>
            <a:r>
              <a:rPr lang="en-US" sz="2000">
                <a:latin typeface="Arial Narrow" pitchFamily="34" charset="0"/>
              </a:rPr>
              <a:t>128bit  TeraNet</a:t>
            </a:r>
          </a:p>
        </p:txBody>
      </p:sp>
      <p:sp>
        <p:nvSpPr>
          <p:cNvPr id="65669" name="Rectangle 65"/>
          <p:cNvSpPr>
            <a:spLocks noChangeArrowheads="1"/>
          </p:cNvSpPr>
          <p:nvPr/>
        </p:nvSpPr>
        <p:spPr bwMode="auto">
          <a:xfrm>
            <a:off x="45656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rPr>
              <a:t>S</a:t>
            </a:r>
          </a:p>
        </p:txBody>
      </p:sp>
      <p:sp>
        <p:nvSpPr>
          <p:cNvPr id="65670" name="Rectangle 65"/>
          <p:cNvSpPr>
            <a:spLocks noChangeArrowheads="1"/>
          </p:cNvSpPr>
          <p:nvPr/>
        </p:nvSpPr>
        <p:spPr bwMode="auto">
          <a:xfrm>
            <a:off x="47180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rPr>
              <a:t>S</a:t>
            </a:r>
          </a:p>
        </p:txBody>
      </p:sp>
      <p:sp>
        <p:nvSpPr>
          <p:cNvPr id="65671" name="Rectangle 65"/>
          <p:cNvSpPr>
            <a:spLocks noChangeArrowheads="1"/>
          </p:cNvSpPr>
          <p:nvPr/>
        </p:nvSpPr>
        <p:spPr bwMode="auto">
          <a:xfrm>
            <a:off x="486410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rPr>
              <a:t>S</a:t>
            </a:r>
          </a:p>
        </p:txBody>
      </p:sp>
      <p:sp>
        <p:nvSpPr>
          <p:cNvPr id="65672" name="Rectangle 65"/>
          <p:cNvSpPr>
            <a:spLocks noChangeArrowheads="1"/>
          </p:cNvSpPr>
          <p:nvPr/>
        </p:nvSpPr>
        <p:spPr bwMode="auto">
          <a:xfrm>
            <a:off x="5016500" y="1804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rPr>
              <a:t>S</a:t>
            </a:r>
          </a:p>
        </p:txBody>
      </p:sp>
      <p:cxnSp>
        <p:nvCxnSpPr>
          <p:cNvPr id="65673" name="Shape 178"/>
          <p:cNvCxnSpPr>
            <a:cxnSpLocks noChangeShapeType="1"/>
            <a:stCxn id="22635" idx="3"/>
            <a:endCxn id="65669" idx="2"/>
          </p:cNvCxnSpPr>
          <p:nvPr/>
        </p:nvCxnSpPr>
        <p:spPr bwMode="auto">
          <a:xfrm flipV="1">
            <a:off x="4603750" y="2032000"/>
            <a:ext cx="38100" cy="979488"/>
          </a:xfrm>
          <a:prstGeom prst="bentConnector2">
            <a:avLst/>
          </a:prstGeom>
          <a:noFill/>
          <a:ln w="12700" algn="ctr">
            <a:solidFill>
              <a:schemeClr val="tx1"/>
            </a:solidFill>
            <a:round/>
            <a:headEnd type="none" w="sm" len="sm"/>
            <a:tailEnd type="triangle" w="med" len="med"/>
          </a:ln>
        </p:spPr>
      </p:cxn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0" y="76200"/>
            <a:ext cx="8229600" cy="762000"/>
          </a:xfrm>
        </p:spPr>
        <p:txBody>
          <a:bodyPr/>
          <a:lstStyle/>
          <a:p>
            <a:pPr eaLnBrk="1" hangingPunct="1"/>
            <a:r>
              <a:rPr lang="en-US" b="0" smtClean="0"/>
              <a:t>KeyStone Overview</a:t>
            </a:r>
          </a:p>
        </p:txBody>
      </p:sp>
      <p:sp>
        <p:nvSpPr>
          <p:cNvPr id="48133" name="Content Placeholder 4"/>
          <p:cNvSpPr>
            <a:spLocks noGrp="1"/>
          </p:cNvSpPr>
          <p:nvPr>
            <p:ph idx="4294967295"/>
          </p:nvPr>
        </p:nvSpPr>
        <p:spPr>
          <a:xfrm>
            <a:off x="356048" y="990600"/>
            <a:ext cx="8189140" cy="5167439"/>
          </a:xfrm>
          <a:solidFill>
            <a:schemeClr val="bg1"/>
          </a:solidFill>
        </p:spPr>
        <p:txBody>
          <a:bodyPr/>
          <a:lstStyle/>
          <a:p>
            <a:pPr eaLnBrk="1" hangingPunct="1"/>
            <a:r>
              <a:rPr lang="en-US" b="1" dirty="0" err="1" smtClean="0"/>
              <a:t>KeyStone</a:t>
            </a:r>
            <a:r>
              <a:rPr lang="en-US" b="1" dirty="0" smtClean="0"/>
              <a:t> Architecture </a:t>
            </a:r>
          </a:p>
          <a:p>
            <a:pPr eaLnBrk="1" hangingPunct="1"/>
            <a:r>
              <a:rPr lang="en-US" dirty="0" err="1" smtClean="0"/>
              <a:t>CorePac</a:t>
            </a:r>
            <a:r>
              <a:rPr lang="en-US" dirty="0" smtClean="0"/>
              <a:t> &amp; Memory Subsystem</a:t>
            </a:r>
          </a:p>
          <a:p>
            <a:pPr eaLnBrk="1" hangingPunct="1"/>
            <a:r>
              <a:rPr lang="en-US" dirty="0" smtClean="0"/>
              <a:t>Interfaces and Peripherals </a:t>
            </a:r>
          </a:p>
          <a:p>
            <a:pPr eaLnBrk="1" hangingPunct="1"/>
            <a:r>
              <a:rPr lang="en-US" dirty="0" smtClean="0"/>
              <a:t>Coprocessors and Accelerators</a:t>
            </a:r>
          </a:p>
          <a:p>
            <a:pPr eaLnBrk="1" hangingPunct="1"/>
            <a:r>
              <a:rPr lang="en-US" dirty="0" smtClean="0"/>
              <a:t>Debug</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2"/>
          <p:cNvSpPr txBox="1">
            <a:spLocks noGrp="1"/>
          </p:cNvSpPr>
          <p:nvPr/>
        </p:nvSpPr>
        <p:spPr bwMode="auto">
          <a:xfrm>
            <a:off x="2233613" y="6457950"/>
            <a:ext cx="4152900" cy="250825"/>
          </a:xfrm>
          <a:prstGeom prst="rect">
            <a:avLst/>
          </a:prstGeom>
          <a:noFill/>
          <a:ln w="9525">
            <a:noFill/>
            <a:miter lim="800000"/>
            <a:headEnd/>
            <a:tailEnd/>
          </a:ln>
        </p:spPr>
        <p:txBody>
          <a:bodyPr/>
          <a:lstStyle/>
          <a:p>
            <a:pPr algn="ctr"/>
            <a:r>
              <a:rPr lang="en-US" sz="800">
                <a:solidFill>
                  <a:srgbClr val="000000"/>
                </a:solidFill>
                <a:cs typeface="Arial" pitchFamily="34" charset="0"/>
              </a:rPr>
              <a:t>Preliminary Information under NDA - subject to change</a:t>
            </a:r>
          </a:p>
        </p:txBody>
      </p:sp>
      <p:sp>
        <p:nvSpPr>
          <p:cNvPr id="66563" name="Line 2"/>
          <p:cNvSpPr>
            <a:spLocks noChangeShapeType="1"/>
          </p:cNvSpPr>
          <p:nvPr/>
        </p:nvSpPr>
        <p:spPr bwMode="auto">
          <a:xfrm>
            <a:off x="5181600" y="5829300"/>
            <a:ext cx="409575" cy="0"/>
          </a:xfrm>
          <a:prstGeom prst="line">
            <a:avLst/>
          </a:prstGeom>
          <a:noFill/>
          <a:ln w="9525">
            <a:solidFill>
              <a:schemeClr val="tx1"/>
            </a:solidFill>
            <a:round/>
            <a:headEnd/>
            <a:tailEnd type="triangle" w="med" len="med"/>
          </a:ln>
        </p:spPr>
        <p:txBody>
          <a:bodyPr/>
          <a:lstStyle/>
          <a:p>
            <a:endParaRPr lang="en-US"/>
          </a:p>
        </p:txBody>
      </p:sp>
      <p:sp>
        <p:nvSpPr>
          <p:cNvPr id="66564" name="Rectangle 3"/>
          <p:cNvSpPr>
            <a:spLocks noChangeArrowheads="1"/>
          </p:cNvSpPr>
          <p:nvPr/>
        </p:nvSpPr>
        <p:spPr bwMode="auto">
          <a:xfrm>
            <a:off x="0" y="6019800"/>
            <a:ext cx="9144000" cy="838200"/>
          </a:xfrm>
          <a:prstGeom prst="rect">
            <a:avLst/>
          </a:prstGeom>
          <a:solidFill>
            <a:schemeClr val="bg1"/>
          </a:solidFill>
          <a:ln w="9525">
            <a:noFill/>
            <a:miter lim="800000"/>
            <a:headEnd/>
            <a:tailEnd/>
          </a:ln>
        </p:spPr>
        <p:txBody>
          <a:bodyPr wrap="none" anchor="ctr"/>
          <a:lstStyle/>
          <a:p>
            <a:pPr algn="ctr"/>
            <a:endParaRPr lang="en-US" sz="1800">
              <a:solidFill>
                <a:srgbClr val="000000"/>
              </a:solidFill>
              <a:latin typeface="Arial Narrow" pitchFamily="34" charset="0"/>
              <a:cs typeface="Arial" pitchFamily="34" charset="0"/>
            </a:endParaRPr>
          </a:p>
        </p:txBody>
      </p:sp>
      <p:grpSp>
        <p:nvGrpSpPr>
          <p:cNvPr id="66565" name="Group 4"/>
          <p:cNvGrpSpPr>
            <a:grpSpLocks/>
          </p:cNvGrpSpPr>
          <p:nvPr/>
        </p:nvGrpSpPr>
        <p:grpSpPr bwMode="auto">
          <a:xfrm>
            <a:off x="3476625" y="5991225"/>
            <a:ext cx="457200" cy="552450"/>
            <a:chOff x="2358" y="3774"/>
            <a:chExt cx="288" cy="348"/>
          </a:xfrm>
        </p:grpSpPr>
        <p:sp>
          <p:nvSpPr>
            <p:cNvPr id="66899" name="Line 5"/>
            <p:cNvSpPr>
              <a:spLocks noChangeShapeType="1"/>
            </p:cNvSpPr>
            <p:nvPr/>
          </p:nvSpPr>
          <p:spPr bwMode="auto">
            <a:xfrm>
              <a:off x="2358" y="3774"/>
              <a:ext cx="288" cy="0"/>
            </a:xfrm>
            <a:prstGeom prst="line">
              <a:avLst/>
            </a:prstGeom>
            <a:noFill/>
            <a:ln w="9525">
              <a:solidFill>
                <a:schemeClr val="tx1"/>
              </a:solidFill>
              <a:round/>
              <a:headEnd/>
              <a:tailEnd type="triangle" w="med" len="med"/>
            </a:ln>
          </p:spPr>
          <p:txBody>
            <a:bodyPr/>
            <a:lstStyle/>
            <a:p>
              <a:endParaRPr lang="en-US"/>
            </a:p>
          </p:txBody>
        </p:sp>
        <p:sp>
          <p:nvSpPr>
            <p:cNvPr id="66900" name="Line 6"/>
            <p:cNvSpPr>
              <a:spLocks noChangeShapeType="1"/>
            </p:cNvSpPr>
            <p:nvPr/>
          </p:nvSpPr>
          <p:spPr bwMode="auto">
            <a:xfrm>
              <a:off x="2358" y="3948"/>
              <a:ext cx="288" cy="0"/>
            </a:xfrm>
            <a:prstGeom prst="line">
              <a:avLst/>
            </a:prstGeom>
            <a:noFill/>
            <a:ln w="9525">
              <a:solidFill>
                <a:schemeClr val="tx1"/>
              </a:solidFill>
              <a:round/>
              <a:headEnd/>
              <a:tailEnd type="triangle" w="med" len="med"/>
            </a:ln>
          </p:spPr>
          <p:txBody>
            <a:bodyPr/>
            <a:lstStyle/>
            <a:p>
              <a:endParaRPr lang="en-US"/>
            </a:p>
          </p:txBody>
        </p:sp>
        <p:sp>
          <p:nvSpPr>
            <p:cNvPr id="66901" name="Line 7"/>
            <p:cNvSpPr>
              <a:spLocks noChangeShapeType="1"/>
            </p:cNvSpPr>
            <p:nvPr/>
          </p:nvSpPr>
          <p:spPr bwMode="auto">
            <a:xfrm>
              <a:off x="2358" y="4122"/>
              <a:ext cx="288" cy="0"/>
            </a:xfrm>
            <a:prstGeom prst="line">
              <a:avLst/>
            </a:prstGeom>
            <a:noFill/>
            <a:ln w="9525">
              <a:solidFill>
                <a:schemeClr val="tx1"/>
              </a:solidFill>
              <a:round/>
              <a:headEnd/>
              <a:tailEnd type="triangle" w="med" len="med"/>
            </a:ln>
          </p:spPr>
          <p:txBody>
            <a:bodyPr/>
            <a:lstStyle/>
            <a:p>
              <a:endParaRPr lang="en-US"/>
            </a:p>
          </p:txBody>
        </p:sp>
      </p:grpSp>
      <p:sp>
        <p:nvSpPr>
          <p:cNvPr id="66566" name="Freeform 8"/>
          <p:cNvSpPr>
            <a:spLocks/>
          </p:cNvSpPr>
          <p:nvPr/>
        </p:nvSpPr>
        <p:spPr bwMode="auto">
          <a:xfrm>
            <a:off x="4752975" y="1724025"/>
            <a:ext cx="4371975" cy="5114925"/>
          </a:xfrm>
          <a:custGeom>
            <a:avLst/>
            <a:gdLst>
              <a:gd name="T0" fmla="*/ 2147483647 w 2754"/>
              <a:gd name="T1" fmla="*/ 2147483647 h 3222"/>
              <a:gd name="T2" fmla="*/ 0 w 2754"/>
              <a:gd name="T3" fmla="*/ 2147483647 h 3222"/>
              <a:gd name="T4" fmla="*/ 0 w 2754"/>
              <a:gd name="T5" fmla="*/ 2147483647 h 3222"/>
              <a:gd name="T6" fmla="*/ 2147483647 w 2754"/>
              <a:gd name="T7" fmla="*/ 2147483647 h 3222"/>
              <a:gd name="T8" fmla="*/ 2147483647 w 2754"/>
              <a:gd name="T9" fmla="*/ 2147483647 h 3222"/>
              <a:gd name="T10" fmla="*/ 2147483647 w 2754"/>
              <a:gd name="T11" fmla="*/ 2147483647 h 3222"/>
              <a:gd name="T12" fmla="*/ 2147483647 w 2754"/>
              <a:gd name="T13" fmla="*/ 0 h 3222"/>
              <a:gd name="T14" fmla="*/ 2147483647 w 2754"/>
              <a:gd name="T15" fmla="*/ 2147483647 h 3222"/>
              <a:gd name="T16" fmla="*/ 0 60000 65536"/>
              <a:gd name="T17" fmla="*/ 0 60000 65536"/>
              <a:gd name="T18" fmla="*/ 0 60000 65536"/>
              <a:gd name="T19" fmla="*/ 0 60000 65536"/>
              <a:gd name="T20" fmla="*/ 0 60000 65536"/>
              <a:gd name="T21" fmla="*/ 0 60000 65536"/>
              <a:gd name="T22" fmla="*/ 0 60000 65536"/>
              <a:gd name="T23" fmla="*/ 0 60000 65536"/>
              <a:gd name="T24" fmla="*/ 0 w 2754"/>
              <a:gd name="T25" fmla="*/ 0 h 3222"/>
              <a:gd name="T26" fmla="*/ 2754 w 2754"/>
              <a:gd name="T27" fmla="*/ 3222 h 32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54" h="3222">
                <a:moveTo>
                  <a:pt x="2718" y="6"/>
                </a:moveTo>
                <a:lnTo>
                  <a:pt x="0" y="6"/>
                </a:lnTo>
                <a:lnTo>
                  <a:pt x="0" y="2442"/>
                </a:lnTo>
                <a:lnTo>
                  <a:pt x="1236" y="2442"/>
                </a:lnTo>
                <a:lnTo>
                  <a:pt x="1230" y="3222"/>
                </a:lnTo>
                <a:lnTo>
                  <a:pt x="2754" y="3216"/>
                </a:lnTo>
                <a:lnTo>
                  <a:pt x="2754" y="0"/>
                </a:lnTo>
                <a:lnTo>
                  <a:pt x="2718" y="6"/>
                </a:lnTo>
                <a:close/>
              </a:path>
            </a:pathLst>
          </a:custGeom>
          <a:gradFill rotWithShape="1">
            <a:gsLst>
              <a:gs pos="0">
                <a:srgbClr val="E6EAF2"/>
              </a:gs>
              <a:gs pos="50000">
                <a:srgbClr val="FBFCFD"/>
              </a:gs>
              <a:gs pos="100000">
                <a:srgbClr val="E6EAF2"/>
              </a:gs>
            </a:gsLst>
            <a:lin ang="2700000" scaled="1"/>
          </a:gradFill>
          <a:ln w="9525">
            <a:solidFill>
              <a:schemeClr val="tx1"/>
            </a:solidFill>
            <a:round/>
            <a:headEnd/>
            <a:tailEnd/>
          </a:ln>
        </p:spPr>
        <p:txBody>
          <a:bodyPr/>
          <a:lstStyle/>
          <a:p>
            <a:endParaRPr lang="en-US"/>
          </a:p>
        </p:txBody>
      </p:sp>
      <p:sp>
        <p:nvSpPr>
          <p:cNvPr id="66567" name="Line 9"/>
          <p:cNvSpPr>
            <a:spLocks noChangeShapeType="1"/>
          </p:cNvSpPr>
          <p:nvPr/>
        </p:nvSpPr>
        <p:spPr bwMode="auto">
          <a:xfrm>
            <a:off x="5181600" y="3438525"/>
            <a:ext cx="266700" cy="0"/>
          </a:xfrm>
          <a:prstGeom prst="line">
            <a:avLst/>
          </a:prstGeom>
          <a:noFill/>
          <a:ln w="9525">
            <a:solidFill>
              <a:schemeClr val="tx1"/>
            </a:solidFill>
            <a:round/>
            <a:headEnd/>
            <a:tailEnd type="triangle" w="med" len="med"/>
          </a:ln>
        </p:spPr>
        <p:txBody>
          <a:bodyPr/>
          <a:lstStyle/>
          <a:p>
            <a:endParaRPr lang="en-US"/>
          </a:p>
        </p:txBody>
      </p:sp>
      <p:sp>
        <p:nvSpPr>
          <p:cNvPr id="66568" name="Line 10"/>
          <p:cNvSpPr>
            <a:spLocks noChangeShapeType="1"/>
          </p:cNvSpPr>
          <p:nvPr/>
        </p:nvSpPr>
        <p:spPr bwMode="auto">
          <a:xfrm>
            <a:off x="5181600" y="3648075"/>
            <a:ext cx="266700" cy="0"/>
          </a:xfrm>
          <a:prstGeom prst="line">
            <a:avLst/>
          </a:prstGeom>
          <a:noFill/>
          <a:ln w="9525">
            <a:solidFill>
              <a:schemeClr val="tx1"/>
            </a:solidFill>
            <a:round/>
            <a:headEnd/>
            <a:tailEnd type="triangle" w="med" len="med"/>
          </a:ln>
        </p:spPr>
        <p:txBody>
          <a:bodyPr/>
          <a:lstStyle/>
          <a:p>
            <a:endParaRPr lang="en-US"/>
          </a:p>
        </p:txBody>
      </p:sp>
      <p:sp>
        <p:nvSpPr>
          <p:cNvPr id="66569" name="Line 11"/>
          <p:cNvSpPr>
            <a:spLocks noChangeShapeType="1"/>
          </p:cNvSpPr>
          <p:nvPr/>
        </p:nvSpPr>
        <p:spPr bwMode="auto">
          <a:xfrm>
            <a:off x="5181600" y="3857625"/>
            <a:ext cx="266700" cy="0"/>
          </a:xfrm>
          <a:prstGeom prst="line">
            <a:avLst/>
          </a:prstGeom>
          <a:noFill/>
          <a:ln w="9525">
            <a:solidFill>
              <a:schemeClr val="tx1"/>
            </a:solidFill>
            <a:round/>
            <a:headEnd/>
            <a:tailEnd type="triangle" w="med" len="med"/>
          </a:ln>
        </p:spPr>
        <p:txBody>
          <a:bodyPr/>
          <a:lstStyle/>
          <a:p>
            <a:endParaRPr lang="en-US"/>
          </a:p>
        </p:txBody>
      </p:sp>
      <p:sp>
        <p:nvSpPr>
          <p:cNvPr id="66570" name="AutoShape 12"/>
          <p:cNvSpPr>
            <a:spLocks noChangeArrowheads="1"/>
          </p:cNvSpPr>
          <p:nvPr/>
        </p:nvSpPr>
        <p:spPr bwMode="auto">
          <a:xfrm>
            <a:off x="66675" y="123825"/>
            <a:ext cx="1390650" cy="1143000"/>
          </a:xfrm>
          <a:prstGeom prst="roundRect">
            <a:avLst>
              <a:gd name="adj" fmla="val 16667"/>
            </a:avLst>
          </a:prstGeom>
          <a:solidFill>
            <a:schemeClr val="bg1"/>
          </a:solidFill>
          <a:ln w="9525">
            <a:solidFill>
              <a:schemeClr val="tx1"/>
            </a:solidFill>
            <a:round/>
            <a:headEnd/>
            <a:tailEnd/>
          </a:ln>
        </p:spPr>
        <p:txBody>
          <a:bodyPr wrap="none" tIns="0"/>
          <a:lstStyle/>
          <a:p>
            <a:pPr algn="ctr"/>
            <a:r>
              <a:rPr lang="en-US" sz="1000" b="1" i="1">
                <a:solidFill>
                  <a:srgbClr val="000000"/>
                </a:solidFill>
                <a:latin typeface="Arial Narrow" pitchFamily="34" charset="0"/>
                <a:cs typeface="Arial" pitchFamily="34" charset="0"/>
              </a:rPr>
              <a:t>Legend</a:t>
            </a:r>
          </a:p>
        </p:txBody>
      </p:sp>
      <p:grpSp>
        <p:nvGrpSpPr>
          <p:cNvPr id="66571" name="Group 13"/>
          <p:cNvGrpSpPr>
            <a:grpSpLocks/>
          </p:cNvGrpSpPr>
          <p:nvPr/>
        </p:nvGrpSpPr>
        <p:grpSpPr bwMode="auto">
          <a:xfrm>
            <a:off x="5667375" y="3352800"/>
            <a:ext cx="542925" cy="198438"/>
            <a:chOff x="4314" y="2292"/>
            <a:chExt cx="342" cy="125"/>
          </a:xfrm>
        </p:grpSpPr>
        <p:sp>
          <p:nvSpPr>
            <p:cNvPr id="66896" name="Line 14"/>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66897" name="Text Box 15"/>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sp>
          <p:nvSpPr>
            <p:cNvPr id="66898" name="Line 16"/>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grpSp>
        <p:nvGrpSpPr>
          <p:cNvPr id="66572" name="Group 17"/>
          <p:cNvGrpSpPr>
            <a:grpSpLocks/>
          </p:cNvGrpSpPr>
          <p:nvPr/>
        </p:nvGrpSpPr>
        <p:grpSpPr bwMode="auto">
          <a:xfrm>
            <a:off x="5667375" y="3581400"/>
            <a:ext cx="542925" cy="198438"/>
            <a:chOff x="4314" y="2292"/>
            <a:chExt cx="342" cy="125"/>
          </a:xfrm>
        </p:grpSpPr>
        <p:sp>
          <p:nvSpPr>
            <p:cNvPr id="66893" name="Line 18"/>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66894" name="Text Box 19"/>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66895" name="Line 20"/>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grpSp>
        <p:nvGrpSpPr>
          <p:cNvPr id="66573" name="Group 21"/>
          <p:cNvGrpSpPr>
            <a:grpSpLocks/>
          </p:cNvGrpSpPr>
          <p:nvPr/>
        </p:nvGrpSpPr>
        <p:grpSpPr bwMode="auto">
          <a:xfrm>
            <a:off x="5667375" y="3810000"/>
            <a:ext cx="542925" cy="198438"/>
            <a:chOff x="4314" y="2292"/>
            <a:chExt cx="342" cy="125"/>
          </a:xfrm>
        </p:grpSpPr>
        <p:sp>
          <p:nvSpPr>
            <p:cNvPr id="66890" name="Line 22"/>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66891" name="Text Box 23"/>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66892" name="Line 24"/>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sp>
        <p:nvSpPr>
          <p:cNvPr id="66574" name="Rectangle 25"/>
          <p:cNvSpPr>
            <a:spLocks noChangeArrowheads="1"/>
          </p:cNvSpPr>
          <p:nvPr/>
        </p:nvSpPr>
        <p:spPr bwMode="auto">
          <a:xfrm>
            <a:off x="3902075" y="5453063"/>
            <a:ext cx="765175" cy="142875"/>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QM_SS</a:t>
            </a:r>
          </a:p>
        </p:txBody>
      </p:sp>
      <p:sp>
        <p:nvSpPr>
          <p:cNvPr id="66575" name="Rectangle 26"/>
          <p:cNvSpPr>
            <a:spLocks noGrp="1" noChangeArrowheads="1"/>
          </p:cNvSpPr>
          <p:nvPr>
            <p:ph type="title" idx="4294967295"/>
          </p:nvPr>
        </p:nvSpPr>
        <p:spPr>
          <a:xfrm>
            <a:off x="2587625" y="76200"/>
            <a:ext cx="6556375" cy="134938"/>
          </a:xfrm>
        </p:spPr>
        <p:txBody>
          <a:bodyPr/>
          <a:lstStyle/>
          <a:p>
            <a:pPr eaLnBrk="1" hangingPunct="1"/>
            <a:r>
              <a:rPr lang="en-US" sz="2000" b="0" dirty="0" err="1" smtClean="0"/>
              <a:t>TeraNet</a:t>
            </a:r>
            <a:r>
              <a:rPr lang="en-US" sz="2000" b="0" dirty="0" smtClean="0"/>
              <a:t> Switch Fabric</a:t>
            </a:r>
          </a:p>
        </p:txBody>
      </p:sp>
      <p:sp>
        <p:nvSpPr>
          <p:cNvPr id="66576" name="Rectangle 27"/>
          <p:cNvSpPr>
            <a:spLocks noChangeArrowheads="1"/>
          </p:cNvSpPr>
          <p:nvPr/>
        </p:nvSpPr>
        <p:spPr bwMode="auto">
          <a:xfrm>
            <a:off x="4214813" y="676275"/>
            <a:ext cx="3371850" cy="1000125"/>
          </a:xfrm>
          <a:prstGeom prst="rect">
            <a:avLst/>
          </a:prstGeom>
          <a:solidFill>
            <a:srgbClr val="EAEAEA"/>
          </a:solidFill>
          <a:ln w="9525">
            <a:solidFill>
              <a:schemeClr val="tx1"/>
            </a:solidFill>
            <a:miter lim="800000"/>
            <a:headEnd/>
            <a:tailEnd/>
          </a:ln>
        </p:spPr>
        <p:txBody>
          <a:bodyPr wrap="none" anchor="ctr"/>
          <a:lstStyle/>
          <a:p>
            <a:pPr algn="ctr"/>
            <a:r>
              <a:rPr lang="en-US" sz="1800">
                <a:solidFill>
                  <a:srgbClr val="000000"/>
                </a:solidFill>
                <a:latin typeface="Arial Narrow" pitchFamily="34" charset="0"/>
                <a:cs typeface="Arial" pitchFamily="34" charset="0"/>
              </a:rPr>
              <a:t>         MSMC Subsystem</a:t>
            </a:r>
          </a:p>
        </p:txBody>
      </p:sp>
      <p:sp>
        <p:nvSpPr>
          <p:cNvPr id="66577" name="Rectangle 28"/>
          <p:cNvSpPr>
            <a:spLocks noChangeArrowheads="1"/>
          </p:cNvSpPr>
          <p:nvPr/>
        </p:nvSpPr>
        <p:spPr bwMode="auto">
          <a:xfrm>
            <a:off x="2462213" y="495300"/>
            <a:ext cx="457200" cy="136207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CPU/2</a:t>
            </a:r>
          </a:p>
          <a:p>
            <a:pPr algn="ctr"/>
            <a:r>
              <a:rPr lang="en-US" sz="900">
                <a:solidFill>
                  <a:srgbClr val="000000"/>
                </a:solidFill>
                <a:latin typeface="Arial Narrow" pitchFamily="34" charset="0"/>
                <a:cs typeface="Arial" pitchFamily="34" charset="0"/>
              </a:rPr>
              <a:t>256b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66578" name="Rectangle 29"/>
          <p:cNvSpPr>
            <a:spLocks noChangeArrowheads="1"/>
          </p:cNvSpPr>
          <p:nvPr/>
        </p:nvSpPr>
        <p:spPr bwMode="auto">
          <a:xfrm>
            <a:off x="4214813" y="762000"/>
            <a:ext cx="838200" cy="228600"/>
          </a:xfrm>
          <a:prstGeom prst="rect">
            <a:avLst/>
          </a:prstGeom>
          <a:solidFill>
            <a:srgbClr val="DDDDDD"/>
          </a:solidFill>
          <a:ln w="9525">
            <a:solidFill>
              <a:schemeClr val="tx1"/>
            </a:solidFill>
            <a:miter lim="800000"/>
            <a:headEnd/>
            <a:tailEnd/>
          </a:ln>
        </p:spPr>
        <p:txBody>
          <a:bodyPr wrap="none" anchor="ctr"/>
          <a:lstStyle/>
          <a:p>
            <a:pPr algn="ctr"/>
            <a:r>
              <a:rPr lang="en-US" sz="1200">
                <a:solidFill>
                  <a:srgbClr val="000000"/>
                </a:solidFill>
                <a:latin typeface="Arial Narrow" pitchFamily="34" charset="0"/>
                <a:cs typeface="Arial" pitchFamily="34" charset="0"/>
              </a:rPr>
              <a:t>M3_DDR</a:t>
            </a:r>
          </a:p>
        </p:txBody>
      </p:sp>
      <p:sp>
        <p:nvSpPr>
          <p:cNvPr id="66579" name="Rectangle 30"/>
          <p:cNvSpPr>
            <a:spLocks noChangeArrowheads="1"/>
          </p:cNvSpPr>
          <p:nvPr/>
        </p:nvSpPr>
        <p:spPr bwMode="auto">
          <a:xfrm>
            <a:off x="4214813" y="1066800"/>
            <a:ext cx="838200" cy="228600"/>
          </a:xfrm>
          <a:prstGeom prst="rect">
            <a:avLst/>
          </a:prstGeom>
          <a:solidFill>
            <a:srgbClr val="DDDDDD"/>
          </a:solidFill>
          <a:ln w="9525">
            <a:solidFill>
              <a:schemeClr val="tx1"/>
            </a:solidFill>
            <a:miter lim="800000"/>
            <a:headEnd/>
            <a:tailEnd/>
          </a:ln>
        </p:spPr>
        <p:txBody>
          <a:bodyPr wrap="none" anchor="ctr"/>
          <a:lstStyle/>
          <a:p>
            <a:pPr algn="ctr"/>
            <a:r>
              <a:rPr lang="en-US" sz="1200">
                <a:solidFill>
                  <a:srgbClr val="000000"/>
                </a:solidFill>
                <a:latin typeface="Arial Narrow" pitchFamily="34" charset="0"/>
                <a:cs typeface="Arial" pitchFamily="34" charset="0"/>
              </a:rPr>
              <a:t>M3_SL2</a:t>
            </a:r>
          </a:p>
        </p:txBody>
      </p:sp>
      <p:sp>
        <p:nvSpPr>
          <p:cNvPr id="66580" name="Line 31"/>
          <p:cNvSpPr>
            <a:spLocks noChangeShapeType="1"/>
          </p:cNvSpPr>
          <p:nvPr/>
        </p:nvSpPr>
        <p:spPr bwMode="auto">
          <a:xfrm>
            <a:off x="2919413" y="914400"/>
            <a:ext cx="1295400" cy="0"/>
          </a:xfrm>
          <a:prstGeom prst="line">
            <a:avLst/>
          </a:prstGeom>
          <a:noFill/>
          <a:ln w="9525">
            <a:solidFill>
              <a:schemeClr val="tx1"/>
            </a:solidFill>
            <a:round/>
            <a:headEnd/>
            <a:tailEnd type="triangle" w="med" len="med"/>
          </a:ln>
        </p:spPr>
        <p:txBody>
          <a:bodyPr/>
          <a:lstStyle/>
          <a:p>
            <a:endParaRPr lang="en-US"/>
          </a:p>
        </p:txBody>
      </p:sp>
      <p:sp>
        <p:nvSpPr>
          <p:cNvPr id="66581" name="Line 32"/>
          <p:cNvSpPr>
            <a:spLocks noChangeShapeType="1"/>
          </p:cNvSpPr>
          <p:nvPr/>
        </p:nvSpPr>
        <p:spPr bwMode="auto">
          <a:xfrm>
            <a:off x="2919413" y="1181100"/>
            <a:ext cx="1295400" cy="0"/>
          </a:xfrm>
          <a:prstGeom prst="line">
            <a:avLst/>
          </a:prstGeom>
          <a:noFill/>
          <a:ln w="9525">
            <a:solidFill>
              <a:schemeClr val="tx1"/>
            </a:solidFill>
            <a:round/>
            <a:headEnd/>
            <a:tailEnd type="triangle" w="med" len="med"/>
          </a:ln>
        </p:spPr>
        <p:txBody>
          <a:bodyPr/>
          <a:lstStyle/>
          <a:p>
            <a:endParaRPr lang="en-US"/>
          </a:p>
        </p:txBody>
      </p:sp>
      <p:sp>
        <p:nvSpPr>
          <p:cNvPr id="66582" name="Rectangle 33"/>
          <p:cNvSpPr>
            <a:spLocks noChangeArrowheads="1"/>
          </p:cNvSpPr>
          <p:nvPr/>
        </p:nvSpPr>
        <p:spPr bwMode="auto">
          <a:xfrm>
            <a:off x="2462213" y="2257425"/>
            <a:ext cx="457200" cy="444817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128b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p:txBody>
      </p:sp>
      <p:sp>
        <p:nvSpPr>
          <p:cNvPr id="66583" name="Rectangle 34"/>
          <p:cNvSpPr>
            <a:spLocks noChangeArrowheads="1"/>
          </p:cNvSpPr>
          <p:nvPr/>
        </p:nvSpPr>
        <p:spPr bwMode="auto">
          <a:xfrm>
            <a:off x="4214813" y="10668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66584" name="Rectangle 35"/>
          <p:cNvSpPr>
            <a:spLocks noChangeArrowheads="1"/>
          </p:cNvSpPr>
          <p:nvPr/>
        </p:nvSpPr>
        <p:spPr bwMode="auto">
          <a:xfrm>
            <a:off x="4214813" y="762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66585" name="Rectangle 36"/>
          <p:cNvSpPr>
            <a:spLocks noChangeArrowheads="1"/>
          </p:cNvSpPr>
          <p:nvPr/>
        </p:nvSpPr>
        <p:spPr bwMode="auto">
          <a:xfrm>
            <a:off x="3743325" y="2409825"/>
            <a:ext cx="609600" cy="304800"/>
          </a:xfrm>
          <a:prstGeom prst="rect">
            <a:avLst/>
          </a:prstGeom>
          <a:solidFill>
            <a:srgbClr val="EAEAEA"/>
          </a:solidFill>
          <a:ln w="9525">
            <a:solidFill>
              <a:schemeClr val="tx1"/>
            </a:solidFill>
            <a:miter lim="800000"/>
            <a:headEnd/>
            <a:tailEnd/>
          </a:ln>
        </p:spPr>
        <p:txBody>
          <a:bodyPr wrap="none" anchor="ctr"/>
          <a:lstStyle/>
          <a:p>
            <a:pPr algn="ctr"/>
            <a:r>
              <a:rPr lang="en-US" sz="1200" b="1">
                <a:solidFill>
                  <a:srgbClr val="000000"/>
                </a:solidFill>
                <a:latin typeface="Arial Narrow" pitchFamily="34" charset="0"/>
                <a:cs typeface="Arial" pitchFamily="34" charset="0"/>
              </a:rPr>
              <a:t>CorePac</a:t>
            </a:r>
          </a:p>
        </p:txBody>
      </p:sp>
      <p:sp>
        <p:nvSpPr>
          <p:cNvPr id="66586" name="Line 37"/>
          <p:cNvSpPr>
            <a:spLocks noChangeShapeType="1"/>
          </p:cNvSpPr>
          <p:nvPr/>
        </p:nvSpPr>
        <p:spPr bwMode="auto">
          <a:xfrm flipV="1">
            <a:off x="2919413" y="2562225"/>
            <a:ext cx="671512" cy="9525"/>
          </a:xfrm>
          <a:prstGeom prst="line">
            <a:avLst/>
          </a:prstGeom>
          <a:noFill/>
          <a:ln w="9525">
            <a:solidFill>
              <a:schemeClr val="tx1"/>
            </a:solidFill>
            <a:round/>
            <a:headEnd/>
            <a:tailEnd type="triangle" w="med" len="med"/>
          </a:ln>
        </p:spPr>
        <p:txBody>
          <a:bodyPr/>
          <a:lstStyle/>
          <a:p>
            <a:endParaRPr lang="en-US"/>
          </a:p>
        </p:txBody>
      </p:sp>
      <p:sp>
        <p:nvSpPr>
          <p:cNvPr id="66587" name="Rectangle 38"/>
          <p:cNvSpPr>
            <a:spLocks noChangeArrowheads="1"/>
          </p:cNvSpPr>
          <p:nvPr/>
        </p:nvSpPr>
        <p:spPr bwMode="auto">
          <a:xfrm>
            <a:off x="3590925" y="2409825"/>
            <a:ext cx="152400" cy="304800"/>
          </a:xfrm>
          <a:prstGeom prst="rect">
            <a:avLst/>
          </a:prstGeom>
          <a:solidFill>
            <a:schemeClr val="bg1"/>
          </a:solidFill>
          <a:ln w="9525">
            <a:solidFill>
              <a:schemeClr val="tx1"/>
            </a:solidFill>
            <a:miter lim="800000"/>
            <a:headEnd/>
            <a:tailEnd/>
          </a:ln>
        </p:spPr>
        <p:txBody>
          <a:bodyPr wrap="none" anchor="ctr"/>
          <a:lstStyle/>
          <a:p>
            <a:pPr algn="ctr"/>
            <a:r>
              <a:rPr lang="en-US" sz="1400">
                <a:solidFill>
                  <a:srgbClr val="660066"/>
                </a:solidFill>
                <a:latin typeface="Arial Narrow" pitchFamily="34" charset="0"/>
                <a:cs typeface="Arial" pitchFamily="34" charset="0"/>
              </a:rPr>
              <a:t>S</a:t>
            </a:r>
          </a:p>
        </p:txBody>
      </p:sp>
      <p:sp>
        <p:nvSpPr>
          <p:cNvPr id="66588" name="Text Box 39"/>
          <p:cNvSpPr txBox="1">
            <a:spLocks noChangeArrowheads="1"/>
          </p:cNvSpPr>
          <p:nvPr/>
        </p:nvSpPr>
        <p:spPr bwMode="auto">
          <a:xfrm>
            <a:off x="1658938" y="2438400"/>
            <a:ext cx="550862" cy="246063"/>
          </a:xfrm>
          <a:prstGeom prst="rect">
            <a:avLst/>
          </a:prstGeom>
          <a:noFill/>
          <a:ln w="9525">
            <a:noFill/>
            <a:miter lim="800000"/>
            <a:headEnd/>
            <a:tailEnd/>
          </a:ln>
        </p:spPr>
        <p:txBody>
          <a:bodyPr wrap="none">
            <a:spAutoFit/>
          </a:bodyPr>
          <a:lstStyle/>
          <a:p>
            <a:pPr algn="l"/>
            <a:r>
              <a:rPr lang="en-US" sz="1000">
                <a:solidFill>
                  <a:srgbClr val="0000CC"/>
                </a:solidFill>
                <a:latin typeface="Arial Narrow" pitchFamily="34" charset="0"/>
                <a:cs typeface="Arial" pitchFamily="34" charset="0"/>
              </a:rPr>
              <a:t>1x to 8x</a:t>
            </a:r>
          </a:p>
        </p:txBody>
      </p:sp>
      <p:sp>
        <p:nvSpPr>
          <p:cNvPr id="66589" name="Rectangle 40"/>
          <p:cNvSpPr>
            <a:spLocks noChangeArrowheads="1"/>
          </p:cNvSpPr>
          <p:nvPr/>
        </p:nvSpPr>
        <p:spPr bwMode="auto">
          <a:xfrm>
            <a:off x="3902075" y="5626100"/>
            <a:ext cx="755650"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PCIe</a:t>
            </a:r>
          </a:p>
        </p:txBody>
      </p:sp>
      <p:sp>
        <p:nvSpPr>
          <p:cNvPr id="66590" name="Rectangle 41"/>
          <p:cNvSpPr>
            <a:spLocks noChangeArrowheads="1"/>
          </p:cNvSpPr>
          <p:nvPr/>
        </p:nvSpPr>
        <p:spPr bwMode="auto">
          <a:xfrm>
            <a:off x="3902075" y="54546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66591" name="Rectangle 44"/>
          <p:cNvSpPr>
            <a:spLocks noChangeArrowheads="1"/>
          </p:cNvSpPr>
          <p:nvPr/>
        </p:nvSpPr>
        <p:spPr bwMode="auto">
          <a:xfrm>
            <a:off x="266700" y="2835275"/>
            <a:ext cx="927100" cy="295275"/>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SRIO</a:t>
            </a:r>
          </a:p>
        </p:txBody>
      </p:sp>
      <p:sp>
        <p:nvSpPr>
          <p:cNvPr id="66592" name="Rectangle 45"/>
          <p:cNvSpPr>
            <a:spLocks noChangeArrowheads="1"/>
          </p:cNvSpPr>
          <p:nvPr/>
        </p:nvSpPr>
        <p:spPr bwMode="auto">
          <a:xfrm>
            <a:off x="228600" y="5654675"/>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PCIe</a:t>
            </a:r>
          </a:p>
        </p:txBody>
      </p:sp>
      <p:sp>
        <p:nvSpPr>
          <p:cNvPr id="66593" name="Rectangle 46"/>
          <p:cNvSpPr>
            <a:spLocks noChangeArrowheads="1"/>
          </p:cNvSpPr>
          <p:nvPr/>
        </p:nvSpPr>
        <p:spPr bwMode="auto">
          <a:xfrm>
            <a:off x="228600" y="5453063"/>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QM_SS</a:t>
            </a:r>
          </a:p>
        </p:txBody>
      </p:sp>
      <p:sp>
        <p:nvSpPr>
          <p:cNvPr id="66594" name="Rectangle 47"/>
          <p:cNvSpPr>
            <a:spLocks noChangeArrowheads="1"/>
          </p:cNvSpPr>
          <p:nvPr/>
        </p:nvSpPr>
        <p:spPr bwMode="auto">
          <a:xfrm>
            <a:off x="1057275" y="29781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66595" name="Rectangle 48"/>
          <p:cNvSpPr>
            <a:spLocks noChangeArrowheads="1"/>
          </p:cNvSpPr>
          <p:nvPr/>
        </p:nvSpPr>
        <p:spPr bwMode="auto">
          <a:xfrm>
            <a:off x="1044575" y="56546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66596" name="Rectangle 49"/>
          <p:cNvSpPr>
            <a:spLocks noChangeArrowheads="1"/>
          </p:cNvSpPr>
          <p:nvPr/>
        </p:nvSpPr>
        <p:spPr bwMode="auto">
          <a:xfrm>
            <a:off x="1047750" y="54578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66597" name="Line 50"/>
          <p:cNvSpPr>
            <a:spLocks noChangeShapeType="1"/>
          </p:cNvSpPr>
          <p:nvPr/>
        </p:nvSpPr>
        <p:spPr bwMode="auto">
          <a:xfrm>
            <a:off x="1203325" y="3044825"/>
            <a:ext cx="1263650" cy="0"/>
          </a:xfrm>
          <a:prstGeom prst="line">
            <a:avLst/>
          </a:prstGeom>
          <a:noFill/>
          <a:ln w="9525">
            <a:solidFill>
              <a:schemeClr val="tx1"/>
            </a:solidFill>
            <a:round/>
            <a:headEnd/>
            <a:tailEnd type="triangle" w="med" len="med"/>
          </a:ln>
        </p:spPr>
        <p:txBody>
          <a:bodyPr/>
          <a:lstStyle/>
          <a:p>
            <a:endParaRPr lang="en-US"/>
          </a:p>
        </p:txBody>
      </p:sp>
      <p:sp>
        <p:nvSpPr>
          <p:cNvPr id="66598" name="Line 51"/>
          <p:cNvSpPr>
            <a:spLocks noChangeShapeType="1"/>
          </p:cNvSpPr>
          <p:nvPr/>
        </p:nvSpPr>
        <p:spPr bwMode="auto">
          <a:xfrm>
            <a:off x="1184275" y="5726113"/>
            <a:ext cx="1263650" cy="0"/>
          </a:xfrm>
          <a:prstGeom prst="line">
            <a:avLst/>
          </a:prstGeom>
          <a:noFill/>
          <a:ln w="9525">
            <a:solidFill>
              <a:schemeClr val="tx1"/>
            </a:solidFill>
            <a:round/>
            <a:headEnd/>
            <a:tailEnd type="triangle" w="med" len="med"/>
          </a:ln>
        </p:spPr>
        <p:txBody>
          <a:bodyPr/>
          <a:lstStyle/>
          <a:p>
            <a:endParaRPr lang="en-US"/>
          </a:p>
        </p:txBody>
      </p:sp>
      <p:sp>
        <p:nvSpPr>
          <p:cNvPr id="66599" name="Line 52"/>
          <p:cNvSpPr>
            <a:spLocks noChangeShapeType="1"/>
          </p:cNvSpPr>
          <p:nvPr/>
        </p:nvSpPr>
        <p:spPr bwMode="auto">
          <a:xfrm>
            <a:off x="1184275" y="5510213"/>
            <a:ext cx="1263650" cy="0"/>
          </a:xfrm>
          <a:prstGeom prst="line">
            <a:avLst/>
          </a:prstGeom>
          <a:noFill/>
          <a:ln w="9525">
            <a:solidFill>
              <a:schemeClr val="tx1"/>
            </a:solidFill>
            <a:round/>
            <a:headEnd/>
            <a:tailEnd type="triangle" w="med" len="med"/>
          </a:ln>
        </p:spPr>
        <p:txBody>
          <a:bodyPr/>
          <a:lstStyle/>
          <a:p>
            <a:endParaRPr lang="en-US"/>
          </a:p>
        </p:txBody>
      </p:sp>
      <p:sp>
        <p:nvSpPr>
          <p:cNvPr id="66600" name="Rectangle 53"/>
          <p:cNvSpPr>
            <a:spLocks noChangeArrowheads="1"/>
          </p:cNvSpPr>
          <p:nvPr/>
        </p:nvSpPr>
        <p:spPr bwMode="auto">
          <a:xfrm>
            <a:off x="161925" y="1562100"/>
            <a:ext cx="685800" cy="228600"/>
          </a:xfrm>
          <a:prstGeom prst="rect">
            <a:avLst/>
          </a:prstGeom>
          <a:solidFill>
            <a:srgbClr val="DDDDDD"/>
          </a:solidFill>
          <a:ln w="9525">
            <a:solidFill>
              <a:schemeClr val="tx1"/>
            </a:solidFill>
            <a:miter lim="800000"/>
            <a:headEnd/>
            <a:tailEnd/>
          </a:ln>
        </p:spPr>
        <p:txBody>
          <a:bodyPr wrap="none" anchor="ctr"/>
          <a:lstStyle/>
          <a:p>
            <a:pPr algn="ctr">
              <a:lnSpc>
                <a:spcPct val="80000"/>
              </a:lnSpc>
            </a:pPr>
            <a:r>
              <a:rPr lang="en-US" sz="800">
                <a:solidFill>
                  <a:srgbClr val="000000"/>
                </a:solidFill>
                <a:latin typeface="Arial Narrow" pitchFamily="34" charset="0"/>
                <a:cs typeface="Arial" pitchFamily="34" charset="0"/>
              </a:rPr>
              <a:t>TPCC</a:t>
            </a:r>
          </a:p>
          <a:p>
            <a:pPr algn="ctr">
              <a:lnSpc>
                <a:spcPct val="80000"/>
              </a:lnSpc>
            </a:pPr>
            <a:r>
              <a:rPr lang="en-US" sz="800">
                <a:solidFill>
                  <a:srgbClr val="000000"/>
                </a:solidFill>
                <a:latin typeface="Arial Narrow" pitchFamily="34" charset="0"/>
                <a:cs typeface="Arial" pitchFamily="34" charset="0"/>
              </a:rPr>
              <a:t>16ch QDMA</a:t>
            </a:r>
          </a:p>
        </p:txBody>
      </p:sp>
      <p:grpSp>
        <p:nvGrpSpPr>
          <p:cNvPr id="66601" name="Group 54"/>
          <p:cNvGrpSpPr>
            <a:grpSpLocks/>
          </p:cNvGrpSpPr>
          <p:nvPr/>
        </p:nvGrpSpPr>
        <p:grpSpPr bwMode="auto">
          <a:xfrm>
            <a:off x="847725" y="1562100"/>
            <a:ext cx="381000" cy="114300"/>
            <a:chOff x="864" y="2064"/>
            <a:chExt cx="240" cy="96"/>
          </a:xfrm>
        </p:grpSpPr>
        <p:sp>
          <p:nvSpPr>
            <p:cNvPr id="66888" name="Rectangle 55"/>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66889" name="Rectangle 56"/>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TC0</a:t>
              </a:r>
            </a:p>
          </p:txBody>
        </p:sp>
      </p:grpSp>
      <p:grpSp>
        <p:nvGrpSpPr>
          <p:cNvPr id="66602" name="Group 57"/>
          <p:cNvGrpSpPr>
            <a:grpSpLocks/>
          </p:cNvGrpSpPr>
          <p:nvPr/>
        </p:nvGrpSpPr>
        <p:grpSpPr bwMode="auto">
          <a:xfrm>
            <a:off x="847725" y="1676400"/>
            <a:ext cx="381000" cy="114300"/>
            <a:chOff x="864" y="2064"/>
            <a:chExt cx="240" cy="96"/>
          </a:xfrm>
        </p:grpSpPr>
        <p:sp>
          <p:nvSpPr>
            <p:cNvPr id="66886" name="Rectangle 58"/>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66887" name="Rectangle 59"/>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TC1</a:t>
              </a:r>
            </a:p>
          </p:txBody>
        </p:sp>
      </p:grpSp>
      <p:sp>
        <p:nvSpPr>
          <p:cNvPr id="66603" name="Rectangle 60"/>
          <p:cNvSpPr>
            <a:spLocks noChangeArrowheads="1"/>
          </p:cNvSpPr>
          <p:nvPr/>
        </p:nvSpPr>
        <p:spPr bwMode="auto">
          <a:xfrm>
            <a:off x="7419975" y="762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M</a:t>
            </a:r>
          </a:p>
        </p:txBody>
      </p:sp>
      <p:sp>
        <p:nvSpPr>
          <p:cNvPr id="66604" name="Freeform 61"/>
          <p:cNvSpPr>
            <a:spLocks/>
          </p:cNvSpPr>
          <p:nvPr/>
        </p:nvSpPr>
        <p:spPr bwMode="auto">
          <a:xfrm>
            <a:off x="1762125" y="295275"/>
            <a:ext cx="6000750" cy="581025"/>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endParaRPr lang="en-US"/>
          </a:p>
        </p:txBody>
      </p:sp>
      <p:sp>
        <p:nvSpPr>
          <p:cNvPr id="66605" name="Rectangle 62"/>
          <p:cNvSpPr>
            <a:spLocks noChangeArrowheads="1"/>
          </p:cNvSpPr>
          <p:nvPr/>
        </p:nvSpPr>
        <p:spPr bwMode="auto">
          <a:xfrm>
            <a:off x="7419975" y="1343025"/>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M</a:t>
            </a:r>
          </a:p>
        </p:txBody>
      </p:sp>
      <p:sp>
        <p:nvSpPr>
          <p:cNvPr id="66606" name="Line 63"/>
          <p:cNvSpPr>
            <a:spLocks noChangeShapeType="1"/>
          </p:cNvSpPr>
          <p:nvPr/>
        </p:nvSpPr>
        <p:spPr bwMode="auto">
          <a:xfrm>
            <a:off x="7572375" y="1457325"/>
            <a:ext cx="457200" cy="0"/>
          </a:xfrm>
          <a:prstGeom prst="line">
            <a:avLst/>
          </a:prstGeom>
          <a:noFill/>
          <a:ln w="9525">
            <a:solidFill>
              <a:schemeClr val="tx1"/>
            </a:solidFill>
            <a:round/>
            <a:headEnd/>
            <a:tailEnd type="triangle" w="med" len="med"/>
          </a:ln>
        </p:spPr>
        <p:txBody>
          <a:bodyPr/>
          <a:lstStyle/>
          <a:p>
            <a:endParaRPr lang="en-US"/>
          </a:p>
        </p:txBody>
      </p:sp>
      <p:sp>
        <p:nvSpPr>
          <p:cNvPr id="66607" name="Text Box 64"/>
          <p:cNvSpPr txBox="1">
            <a:spLocks noChangeArrowheads="1"/>
          </p:cNvSpPr>
          <p:nvPr/>
        </p:nvSpPr>
        <p:spPr bwMode="auto">
          <a:xfrm>
            <a:off x="7981950" y="1304925"/>
            <a:ext cx="579438" cy="304800"/>
          </a:xfrm>
          <a:prstGeom prst="rect">
            <a:avLst/>
          </a:prstGeom>
          <a:noFill/>
          <a:ln w="9525">
            <a:noFill/>
            <a:miter lim="800000"/>
            <a:headEnd/>
            <a:tailEnd/>
          </a:ln>
        </p:spPr>
        <p:txBody>
          <a:bodyPr wrap="none">
            <a:spAutoFit/>
          </a:bodyPr>
          <a:lstStyle/>
          <a:p>
            <a:pPr algn="l"/>
            <a:r>
              <a:rPr lang="en-US" sz="1400">
                <a:solidFill>
                  <a:srgbClr val="000000"/>
                </a:solidFill>
                <a:latin typeface="Arial Narrow" pitchFamily="34" charset="0"/>
                <a:cs typeface="Arial" pitchFamily="34" charset="0"/>
              </a:rPr>
              <a:t>DDR3</a:t>
            </a:r>
          </a:p>
        </p:txBody>
      </p:sp>
      <p:sp>
        <p:nvSpPr>
          <p:cNvPr id="66608" name="Rectangle 65"/>
          <p:cNvSpPr>
            <a:spLocks noChangeArrowheads="1"/>
          </p:cNvSpPr>
          <p:nvPr/>
        </p:nvSpPr>
        <p:spPr bwMode="auto">
          <a:xfrm>
            <a:off x="4210050" y="135255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66609" name="Freeform 66"/>
          <p:cNvSpPr>
            <a:spLocks/>
          </p:cNvSpPr>
          <p:nvPr/>
        </p:nvSpPr>
        <p:spPr bwMode="auto">
          <a:xfrm>
            <a:off x="3971925" y="1447800"/>
            <a:ext cx="228600" cy="990600"/>
          </a:xfrm>
          <a:custGeom>
            <a:avLst/>
            <a:gdLst>
              <a:gd name="T0" fmla="*/ 0 w 432"/>
              <a:gd name="T1" fmla="*/ 2147483647 h 192"/>
              <a:gd name="T2" fmla="*/ 0 w 432"/>
              <a:gd name="T3" fmla="*/ 0 h 192"/>
              <a:gd name="T4" fmla="*/ 2147483647 w 432"/>
              <a:gd name="T5" fmla="*/ 0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192"/>
                </a:moveTo>
                <a:lnTo>
                  <a:pt x="0" y="0"/>
                </a:lnTo>
                <a:lnTo>
                  <a:pt x="432" y="0"/>
                </a:lnTo>
              </a:path>
            </a:pathLst>
          </a:custGeom>
          <a:noFill/>
          <a:ln w="9525">
            <a:solidFill>
              <a:schemeClr val="tx1"/>
            </a:solidFill>
            <a:round/>
            <a:headEnd type="none" w="med" len="med"/>
            <a:tailEnd type="triangle" w="med" len="med"/>
          </a:ln>
        </p:spPr>
        <p:txBody>
          <a:bodyPr/>
          <a:lstStyle/>
          <a:p>
            <a:endParaRPr lang="en-US"/>
          </a:p>
        </p:txBody>
      </p:sp>
      <p:sp>
        <p:nvSpPr>
          <p:cNvPr id="66610" name="Text Box 67"/>
          <p:cNvSpPr txBox="1">
            <a:spLocks noChangeArrowheads="1"/>
          </p:cNvSpPr>
          <p:nvPr/>
        </p:nvSpPr>
        <p:spPr bwMode="auto">
          <a:xfrm>
            <a:off x="3484563" y="1800225"/>
            <a:ext cx="515937" cy="369888"/>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XMC</a:t>
            </a:r>
          </a:p>
          <a:p>
            <a:pPr algn="ctr"/>
            <a:r>
              <a:rPr lang="en-US" sz="900">
                <a:solidFill>
                  <a:srgbClr val="000000"/>
                </a:solidFill>
                <a:latin typeface="Arial Narrow" pitchFamily="34" charset="0"/>
                <a:cs typeface="Arial" pitchFamily="34" charset="0"/>
              </a:rPr>
              <a:t>x1 to x8</a:t>
            </a:r>
          </a:p>
        </p:txBody>
      </p:sp>
      <p:sp>
        <p:nvSpPr>
          <p:cNvPr id="66611" name="Rectangle 68"/>
          <p:cNvSpPr>
            <a:spLocks noChangeArrowheads="1"/>
          </p:cNvSpPr>
          <p:nvPr/>
        </p:nvSpPr>
        <p:spPr bwMode="auto">
          <a:xfrm>
            <a:off x="4352925" y="2409825"/>
            <a:ext cx="152400" cy="304800"/>
          </a:xfrm>
          <a:prstGeom prst="rect">
            <a:avLst/>
          </a:prstGeom>
          <a:solidFill>
            <a:schemeClr val="bg1"/>
          </a:solidFill>
          <a:ln w="9525">
            <a:solidFill>
              <a:schemeClr val="tx1"/>
            </a:solidFill>
            <a:miter lim="800000"/>
            <a:headEnd/>
            <a:tailEnd/>
          </a:ln>
        </p:spPr>
        <p:txBody>
          <a:bodyPr wrap="none" anchor="ctr"/>
          <a:lstStyle/>
          <a:p>
            <a:pPr algn="ctr"/>
            <a:r>
              <a:rPr lang="en-US" sz="1400">
                <a:solidFill>
                  <a:srgbClr val="660066"/>
                </a:solidFill>
                <a:latin typeface="Arial Narrow" pitchFamily="34" charset="0"/>
                <a:cs typeface="Arial" pitchFamily="34" charset="0"/>
              </a:rPr>
              <a:t>M</a:t>
            </a:r>
          </a:p>
        </p:txBody>
      </p:sp>
      <p:sp>
        <p:nvSpPr>
          <p:cNvPr id="66612" name="Line 69"/>
          <p:cNvSpPr>
            <a:spLocks noChangeShapeType="1"/>
          </p:cNvSpPr>
          <p:nvPr/>
        </p:nvSpPr>
        <p:spPr bwMode="auto">
          <a:xfrm>
            <a:off x="2543175" y="1857375"/>
            <a:ext cx="0" cy="419100"/>
          </a:xfrm>
          <a:prstGeom prst="line">
            <a:avLst/>
          </a:prstGeom>
          <a:noFill/>
          <a:ln w="9525">
            <a:solidFill>
              <a:schemeClr val="tx1"/>
            </a:solidFill>
            <a:round/>
            <a:headEnd/>
            <a:tailEnd type="triangle" w="med" len="med"/>
          </a:ln>
        </p:spPr>
        <p:txBody>
          <a:bodyPr/>
          <a:lstStyle/>
          <a:p>
            <a:endParaRPr lang="en-US"/>
          </a:p>
        </p:txBody>
      </p:sp>
      <p:sp>
        <p:nvSpPr>
          <p:cNvPr id="66613" name="Line 70"/>
          <p:cNvSpPr>
            <a:spLocks noChangeShapeType="1"/>
          </p:cNvSpPr>
          <p:nvPr/>
        </p:nvSpPr>
        <p:spPr bwMode="auto">
          <a:xfrm flipV="1">
            <a:off x="2752725" y="1847850"/>
            <a:ext cx="0" cy="400050"/>
          </a:xfrm>
          <a:prstGeom prst="line">
            <a:avLst/>
          </a:prstGeom>
          <a:noFill/>
          <a:ln w="9525">
            <a:solidFill>
              <a:schemeClr val="tx1"/>
            </a:solidFill>
            <a:round/>
            <a:headEnd/>
            <a:tailEnd type="triangle" w="med" len="med"/>
          </a:ln>
        </p:spPr>
        <p:txBody>
          <a:bodyPr/>
          <a:lstStyle/>
          <a:p>
            <a:endParaRPr lang="en-US"/>
          </a:p>
        </p:txBody>
      </p:sp>
      <p:sp>
        <p:nvSpPr>
          <p:cNvPr id="66614" name="Rectangle 71"/>
          <p:cNvSpPr>
            <a:spLocks noChangeArrowheads="1"/>
          </p:cNvSpPr>
          <p:nvPr/>
        </p:nvSpPr>
        <p:spPr bwMode="auto">
          <a:xfrm>
            <a:off x="3286125" y="5867400"/>
            <a:ext cx="457200" cy="8382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6</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66615" name="Rectangle 72"/>
          <p:cNvSpPr>
            <a:spLocks noChangeArrowheads="1"/>
          </p:cNvSpPr>
          <p:nvPr/>
        </p:nvSpPr>
        <p:spPr bwMode="auto">
          <a:xfrm>
            <a:off x="3933825" y="5915025"/>
            <a:ext cx="714375" cy="161925"/>
          </a:xfrm>
          <a:prstGeom prst="rect">
            <a:avLst/>
          </a:prstGeom>
          <a:solidFill>
            <a:srgbClr val="00FF00"/>
          </a:solidFill>
          <a:ln w="9525">
            <a:solidFill>
              <a:schemeClr val="tx1"/>
            </a:solidFill>
            <a:miter lim="800000"/>
            <a:headEnd/>
            <a:tailEnd/>
          </a:ln>
        </p:spPr>
        <p:txBody>
          <a:bodyPr wrap="none" anchor="ctr"/>
          <a:lstStyle/>
          <a:p>
            <a:r>
              <a:rPr lang="en-US" sz="900">
                <a:solidFill>
                  <a:srgbClr val="000000"/>
                </a:solidFill>
                <a:latin typeface="Arial Narrow" pitchFamily="34" charset="0"/>
                <a:cs typeface="Arial" pitchFamily="34" charset="0"/>
              </a:rPr>
              <a:t>EMIF16</a:t>
            </a:r>
          </a:p>
        </p:txBody>
      </p:sp>
      <p:sp>
        <p:nvSpPr>
          <p:cNvPr id="66616" name="Rectangle 73"/>
          <p:cNvSpPr>
            <a:spLocks noChangeArrowheads="1"/>
          </p:cNvSpPr>
          <p:nvPr/>
        </p:nvSpPr>
        <p:spPr bwMode="auto">
          <a:xfrm>
            <a:off x="3933825" y="6172200"/>
            <a:ext cx="704850" cy="228600"/>
          </a:xfrm>
          <a:prstGeom prst="rect">
            <a:avLst/>
          </a:prstGeom>
          <a:solidFill>
            <a:srgbClr val="DDDDDD"/>
          </a:solidFill>
          <a:ln w="9525">
            <a:solidFill>
              <a:schemeClr val="tx1"/>
            </a:solidFill>
            <a:miter lim="800000"/>
            <a:headEnd/>
            <a:tailEnd/>
          </a:ln>
        </p:spPr>
        <p:txBody>
          <a:bodyPr wrap="none" anchor="ctr"/>
          <a:lstStyle/>
          <a:p>
            <a:r>
              <a:rPr lang="en-US" sz="900">
                <a:solidFill>
                  <a:srgbClr val="000000"/>
                </a:solidFill>
                <a:latin typeface="Arial Narrow" pitchFamily="34" charset="0"/>
                <a:cs typeface="Arial" pitchFamily="34" charset="0"/>
              </a:rPr>
              <a:t>Boot ROM</a:t>
            </a:r>
          </a:p>
        </p:txBody>
      </p:sp>
      <p:sp>
        <p:nvSpPr>
          <p:cNvPr id="66617" name="Rectangle 74"/>
          <p:cNvSpPr>
            <a:spLocks noChangeArrowheads="1"/>
          </p:cNvSpPr>
          <p:nvPr/>
        </p:nvSpPr>
        <p:spPr bwMode="auto">
          <a:xfrm>
            <a:off x="4000500" y="6477000"/>
            <a:ext cx="619125" cy="2286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SPI</a:t>
            </a:r>
          </a:p>
        </p:txBody>
      </p:sp>
      <p:sp>
        <p:nvSpPr>
          <p:cNvPr id="66618" name="Line 75"/>
          <p:cNvSpPr>
            <a:spLocks noChangeShapeType="1"/>
          </p:cNvSpPr>
          <p:nvPr/>
        </p:nvSpPr>
        <p:spPr bwMode="auto">
          <a:xfrm>
            <a:off x="2905125" y="6248400"/>
            <a:ext cx="381000" cy="0"/>
          </a:xfrm>
          <a:prstGeom prst="line">
            <a:avLst/>
          </a:prstGeom>
          <a:noFill/>
          <a:ln w="9525">
            <a:solidFill>
              <a:schemeClr val="tx1"/>
            </a:solidFill>
            <a:round/>
            <a:headEnd/>
            <a:tailEnd type="triangle" w="med" len="med"/>
          </a:ln>
        </p:spPr>
        <p:txBody>
          <a:bodyPr/>
          <a:lstStyle/>
          <a:p>
            <a:endParaRPr lang="en-US"/>
          </a:p>
        </p:txBody>
      </p:sp>
      <p:sp>
        <p:nvSpPr>
          <p:cNvPr id="66619" name="Rectangle 76"/>
          <p:cNvSpPr>
            <a:spLocks noChangeArrowheads="1"/>
          </p:cNvSpPr>
          <p:nvPr/>
        </p:nvSpPr>
        <p:spPr bwMode="auto">
          <a:xfrm>
            <a:off x="3933825" y="5915025"/>
            <a:ext cx="152400" cy="1619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66620" name="Rectangle 77"/>
          <p:cNvSpPr>
            <a:spLocks noChangeArrowheads="1"/>
          </p:cNvSpPr>
          <p:nvPr/>
        </p:nvSpPr>
        <p:spPr bwMode="auto">
          <a:xfrm>
            <a:off x="3933825" y="61722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66621" name="Rectangle 78"/>
          <p:cNvSpPr>
            <a:spLocks noChangeArrowheads="1"/>
          </p:cNvSpPr>
          <p:nvPr/>
        </p:nvSpPr>
        <p:spPr bwMode="auto">
          <a:xfrm>
            <a:off x="3933825" y="6477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nvGrpSpPr>
          <p:cNvPr id="66622" name="Group 79"/>
          <p:cNvGrpSpPr>
            <a:grpSpLocks/>
          </p:cNvGrpSpPr>
          <p:nvPr/>
        </p:nvGrpSpPr>
        <p:grpSpPr bwMode="auto">
          <a:xfrm>
            <a:off x="238125" y="6000750"/>
            <a:ext cx="914400" cy="152400"/>
            <a:chOff x="528" y="3744"/>
            <a:chExt cx="576" cy="144"/>
          </a:xfrm>
        </p:grpSpPr>
        <p:sp>
          <p:nvSpPr>
            <p:cNvPr id="66884" name="Rectangle 80"/>
            <p:cNvSpPr>
              <a:spLocks noChangeArrowheads="1"/>
            </p:cNvSpPr>
            <p:nvPr/>
          </p:nvSpPr>
          <p:spPr bwMode="auto">
            <a:xfrm>
              <a:off x="528" y="3744"/>
              <a:ext cx="576" cy="144"/>
            </a:xfrm>
            <a:prstGeom prst="rect">
              <a:avLst/>
            </a:prstGeom>
            <a:solidFill>
              <a:srgbClr val="DDDDDD"/>
            </a:solidFill>
            <a:ln w="9525">
              <a:solidFill>
                <a:schemeClr val="tx1"/>
              </a:solidFill>
              <a:miter lim="800000"/>
              <a:headEnd/>
              <a:tailEnd/>
            </a:ln>
          </p:spPr>
          <p:txBody>
            <a:bodyPr wrap="none" anchor="ctr"/>
            <a:lstStyle/>
            <a:p>
              <a:pPr algn="ctr"/>
              <a:r>
                <a:rPr lang="en-US" sz="1000">
                  <a:solidFill>
                    <a:srgbClr val="000000"/>
                  </a:solidFill>
                  <a:latin typeface="Arial Narrow" pitchFamily="34" charset="0"/>
                  <a:cs typeface="Arial" pitchFamily="34" charset="0"/>
                </a:rPr>
                <a:t>DAP (DebugSS)     </a:t>
              </a:r>
            </a:p>
          </p:txBody>
        </p:sp>
        <p:sp>
          <p:nvSpPr>
            <p:cNvPr id="66885" name="Rectangle 81"/>
            <p:cNvSpPr>
              <a:spLocks noChangeArrowheads="1"/>
            </p:cNvSpPr>
            <p:nvPr/>
          </p:nvSpPr>
          <p:spPr bwMode="auto">
            <a:xfrm>
              <a:off x="1008" y="3744"/>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grpSp>
      <p:sp>
        <p:nvSpPr>
          <p:cNvPr id="66623" name="Line 82"/>
          <p:cNvSpPr>
            <a:spLocks noChangeShapeType="1"/>
          </p:cNvSpPr>
          <p:nvPr/>
        </p:nvSpPr>
        <p:spPr bwMode="auto">
          <a:xfrm>
            <a:off x="1152525" y="6572250"/>
            <a:ext cx="457200" cy="0"/>
          </a:xfrm>
          <a:prstGeom prst="line">
            <a:avLst/>
          </a:prstGeom>
          <a:noFill/>
          <a:ln w="9525">
            <a:solidFill>
              <a:schemeClr val="tx1"/>
            </a:solidFill>
            <a:round/>
            <a:headEnd/>
            <a:tailEnd type="triangle" w="med" len="med"/>
          </a:ln>
        </p:spPr>
        <p:txBody>
          <a:bodyPr/>
          <a:lstStyle/>
          <a:p>
            <a:endParaRPr lang="en-US"/>
          </a:p>
        </p:txBody>
      </p:sp>
      <p:sp>
        <p:nvSpPr>
          <p:cNvPr id="66624" name="Line 83"/>
          <p:cNvSpPr>
            <a:spLocks noChangeShapeType="1"/>
          </p:cNvSpPr>
          <p:nvPr/>
        </p:nvSpPr>
        <p:spPr bwMode="auto">
          <a:xfrm flipV="1">
            <a:off x="1181100" y="6086475"/>
            <a:ext cx="1266825" cy="9525"/>
          </a:xfrm>
          <a:prstGeom prst="line">
            <a:avLst/>
          </a:prstGeom>
          <a:noFill/>
          <a:ln w="9525">
            <a:solidFill>
              <a:schemeClr val="tx1"/>
            </a:solidFill>
            <a:round/>
            <a:headEnd/>
            <a:tailEnd type="triangle" w="med" len="med"/>
          </a:ln>
        </p:spPr>
        <p:txBody>
          <a:bodyPr/>
          <a:lstStyle/>
          <a:p>
            <a:endParaRPr lang="en-US"/>
          </a:p>
        </p:txBody>
      </p:sp>
      <p:grpSp>
        <p:nvGrpSpPr>
          <p:cNvPr id="66625" name="Group 84"/>
          <p:cNvGrpSpPr>
            <a:grpSpLocks/>
          </p:cNvGrpSpPr>
          <p:nvPr/>
        </p:nvGrpSpPr>
        <p:grpSpPr bwMode="auto">
          <a:xfrm>
            <a:off x="266700" y="3429000"/>
            <a:ext cx="2209800" cy="533400"/>
            <a:chOff x="624" y="2976"/>
            <a:chExt cx="1392" cy="384"/>
          </a:xfrm>
        </p:grpSpPr>
        <p:grpSp>
          <p:nvGrpSpPr>
            <p:cNvPr id="66844" name="Group 85"/>
            <p:cNvGrpSpPr>
              <a:grpSpLocks/>
            </p:cNvGrpSpPr>
            <p:nvPr/>
          </p:nvGrpSpPr>
          <p:grpSpPr bwMode="auto">
            <a:xfrm>
              <a:off x="1200" y="3024"/>
              <a:ext cx="816" cy="216"/>
              <a:chOff x="1200" y="3024"/>
              <a:chExt cx="816" cy="216"/>
            </a:xfrm>
          </p:grpSpPr>
          <p:sp>
            <p:nvSpPr>
              <p:cNvPr id="66880"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p>
            </p:txBody>
          </p:sp>
          <p:sp>
            <p:nvSpPr>
              <p:cNvPr id="66881"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p>
            </p:txBody>
          </p:sp>
          <p:sp>
            <p:nvSpPr>
              <p:cNvPr id="66882"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p>
            </p:txBody>
          </p:sp>
          <p:sp>
            <p:nvSpPr>
              <p:cNvPr id="66883"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p>
            </p:txBody>
          </p:sp>
        </p:grpSp>
        <p:grpSp>
          <p:nvGrpSpPr>
            <p:cNvPr id="66845" name="Group 90"/>
            <p:cNvGrpSpPr>
              <a:grpSpLocks/>
            </p:cNvGrpSpPr>
            <p:nvPr/>
          </p:nvGrpSpPr>
          <p:grpSpPr bwMode="auto">
            <a:xfrm>
              <a:off x="624" y="2976"/>
              <a:ext cx="576" cy="288"/>
              <a:chOff x="624" y="2976"/>
              <a:chExt cx="576" cy="288"/>
            </a:xfrm>
          </p:grpSpPr>
          <p:sp>
            <p:nvSpPr>
              <p:cNvPr id="66866" name="Rectangle 91"/>
              <p:cNvSpPr>
                <a:spLocks noChangeArrowheads="1"/>
              </p:cNvSpPr>
              <p:nvPr/>
            </p:nvSpPr>
            <p:spPr bwMode="auto">
              <a:xfrm>
                <a:off x="624" y="2976"/>
                <a:ext cx="336" cy="288"/>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TPCC</a:t>
                </a:r>
              </a:p>
              <a:p>
                <a:pPr algn="ctr"/>
                <a:r>
                  <a:rPr lang="en-US" sz="900">
                    <a:solidFill>
                      <a:srgbClr val="000000"/>
                    </a:solidFill>
                    <a:latin typeface="Arial Narrow" pitchFamily="34" charset="0"/>
                    <a:cs typeface="Arial" pitchFamily="34" charset="0"/>
                  </a:rPr>
                  <a:t>64ch</a:t>
                </a:r>
              </a:p>
              <a:p>
                <a:pPr algn="ctr"/>
                <a:r>
                  <a:rPr lang="en-US" sz="900">
                    <a:solidFill>
                      <a:srgbClr val="000000"/>
                    </a:solidFill>
                    <a:latin typeface="Arial Narrow" pitchFamily="34" charset="0"/>
                    <a:cs typeface="Arial" pitchFamily="34" charset="0"/>
                  </a:rPr>
                  <a:t>QDMA</a:t>
                </a:r>
              </a:p>
            </p:txBody>
          </p:sp>
          <p:grpSp>
            <p:nvGrpSpPr>
              <p:cNvPr id="66867" name="Group 92"/>
              <p:cNvGrpSpPr>
                <a:grpSpLocks/>
              </p:cNvGrpSpPr>
              <p:nvPr/>
            </p:nvGrpSpPr>
            <p:grpSpPr bwMode="auto">
              <a:xfrm>
                <a:off x="960" y="2976"/>
                <a:ext cx="240" cy="288"/>
                <a:chOff x="864" y="2064"/>
                <a:chExt cx="240" cy="384"/>
              </a:xfrm>
            </p:grpSpPr>
            <p:grpSp>
              <p:nvGrpSpPr>
                <p:cNvPr id="66868" name="Group 93"/>
                <p:cNvGrpSpPr>
                  <a:grpSpLocks/>
                </p:cNvGrpSpPr>
                <p:nvPr/>
              </p:nvGrpSpPr>
              <p:grpSpPr bwMode="auto">
                <a:xfrm>
                  <a:off x="864" y="2064"/>
                  <a:ext cx="240" cy="96"/>
                  <a:chOff x="864" y="2064"/>
                  <a:chExt cx="240" cy="96"/>
                </a:xfrm>
              </p:grpSpPr>
              <p:sp>
                <p:nvSpPr>
                  <p:cNvPr id="66878" name="Rectangle 94"/>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66879" name="Rectangle 95"/>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TC2</a:t>
                    </a:r>
                  </a:p>
                </p:txBody>
              </p:sp>
            </p:grpSp>
            <p:grpSp>
              <p:nvGrpSpPr>
                <p:cNvPr id="66869" name="Group 96"/>
                <p:cNvGrpSpPr>
                  <a:grpSpLocks/>
                </p:cNvGrpSpPr>
                <p:nvPr/>
              </p:nvGrpSpPr>
              <p:grpSpPr bwMode="auto">
                <a:xfrm>
                  <a:off x="864" y="2160"/>
                  <a:ext cx="240" cy="96"/>
                  <a:chOff x="864" y="2064"/>
                  <a:chExt cx="240" cy="96"/>
                </a:xfrm>
              </p:grpSpPr>
              <p:sp>
                <p:nvSpPr>
                  <p:cNvPr id="66876" name="Rectangle 97"/>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66877" name="Rectangle 98"/>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TC3</a:t>
                    </a:r>
                  </a:p>
                </p:txBody>
              </p:sp>
            </p:grpSp>
            <p:grpSp>
              <p:nvGrpSpPr>
                <p:cNvPr id="66870" name="Group 99"/>
                <p:cNvGrpSpPr>
                  <a:grpSpLocks/>
                </p:cNvGrpSpPr>
                <p:nvPr/>
              </p:nvGrpSpPr>
              <p:grpSpPr bwMode="auto">
                <a:xfrm>
                  <a:off x="864" y="2256"/>
                  <a:ext cx="240" cy="96"/>
                  <a:chOff x="864" y="2064"/>
                  <a:chExt cx="240" cy="96"/>
                </a:xfrm>
              </p:grpSpPr>
              <p:sp>
                <p:nvSpPr>
                  <p:cNvPr id="66874" name="Rectangle 100"/>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66875" name="Rectangle 101"/>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TC4</a:t>
                    </a:r>
                  </a:p>
                </p:txBody>
              </p:sp>
            </p:grpSp>
            <p:grpSp>
              <p:nvGrpSpPr>
                <p:cNvPr id="66871" name="Group 102"/>
                <p:cNvGrpSpPr>
                  <a:grpSpLocks/>
                </p:cNvGrpSpPr>
                <p:nvPr/>
              </p:nvGrpSpPr>
              <p:grpSpPr bwMode="auto">
                <a:xfrm>
                  <a:off x="864" y="2352"/>
                  <a:ext cx="240" cy="96"/>
                  <a:chOff x="864" y="2064"/>
                  <a:chExt cx="240" cy="96"/>
                </a:xfrm>
              </p:grpSpPr>
              <p:sp>
                <p:nvSpPr>
                  <p:cNvPr id="66872" name="Rectangle 103"/>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66873" name="Rectangle 104"/>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TC5</a:t>
                    </a:r>
                  </a:p>
                </p:txBody>
              </p:sp>
            </p:grpSp>
          </p:grpSp>
        </p:grpSp>
        <p:grpSp>
          <p:nvGrpSpPr>
            <p:cNvPr id="66846" name="Group 105"/>
            <p:cNvGrpSpPr>
              <a:grpSpLocks/>
            </p:cNvGrpSpPr>
            <p:nvPr/>
          </p:nvGrpSpPr>
          <p:grpSpPr bwMode="auto">
            <a:xfrm>
              <a:off x="720" y="3072"/>
              <a:ext cx="576" cy="288"/>
              <a:chOff x="624" y="3360"/>
              <a:chExt cx="576" cy="288"/>
            </a:xfrm>
          </p:grpSpPr>
          <p:sp>
            <p:nvSpPr>
              <p:cNvPr id="66852" name="Rectangle 106"/>
              <p:cNvSpPr>
                <a:spLocks noChangeArrowheads="1"/>
              </p:cNvSpPr>
              <p:nvPr/>
            </p:nvSpPr>
            <p:spPr bwMode="auto">
              <a:xfrm>
                <a:off x="624" y="3360"/>
                <a:ext cx="336" cy="288"/>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TPCC</a:t>
                </a:r>
              </a:p>
              <a:p>
                <a:pPr algn="ctr"/>
                <a:r>
                  <a:rPr lang="en-US" sz="900">
                    <a:solidFill>
                      <a:srgbClr val="000000"/>
                    </a:solidFill>
                    <a:latin typeface="Arial Narrow" pitchFamily="34" charset="0"/>
                    <a:cs typeface="Arial" pitchFamily="34" charset="0"/>
                  </a:rPr>
                  <a:t>64ch</a:t>
                </a:r>
              </a:p>
              <a:p>
                <a:pPr algn="ctr"/>
                <a:r>
                  <a:rPr lang="en-US" sz="900">
                    <a:solidFill>
                      <a:srgbClr val="000000"/>
                    </a:solidFill>
                    <a:latin typeface="Arial Narrow" pitchFamily="34" charset="0"/>
                    <a:cs typeface="Arial" pitchFamily="34" charset="0"/>
                  </a:rPr>
                  <a:t>QDMA</a:t>
                </a:r>
              </a:p>
            </p:txBody>
          </p:sp>
          <p:grpSp>
            <p:nvGrpSpPr>
              <p:cNvPr id="66853" name="Group 107"/>
              <p:cNvGrpSpPr>
                <a:grpSpLocks/>
              </p:cNvGrpSpPr>
              <p:nvPr/>
            </p:nvGrpSpPr>
            <p:grpSpPr bwMode="auto">
              <a:xfrm>
                <a:off x="960" y="3360"/>
                <a:ext cx="240" cy="288"/>
                <a:chOff x="864" y="2064"/>
                <a:chExt cx="240" cy="384"/>
              </a:xfrm>
            </p:grpSpPr>
            <p:grpSp>
              <p:nvGrpSpPr>
                <p:cNvPr id="66854" name="Group 108"/>
                <p:cNvGrpSpPr>
                  <a:grpSpLocks/>
                </p:cNvGrpSpPr>
                <p:nvPr/>
              </p:nvGrpSpPr>
              <p:grpSpPr bwMode="auto">
                <a:xfrm>
                  <a:off x="864" y="2064"/>
                  <a:ext cx="240" cy="96"/>
                  <a:chOff x="864" y="2064"/>
                  <a:chExt cx="240" cy="96"/>
                </a:xfrm>
              </p:grpSpPr>
              <p:sp>
                <p:nvSpPr>
                  <p:cNvPr id="66864" name="Rectangle 109"/>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66865" name="Rectangle 110"/>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TC6</a:t>
                    </a:r>
                  </a:p>
                </p:txBody>
              </p:sp>
            </p:grpSp>
            <p:grpSp>
              <p:nvGrpSpPr>
                <p:cNvPr id="66855" name="Group 111"/>
                <p:cNvGrpSpPr>
                  <a:grpSpLocks/>
                </p:cNvGrpSpPr>
                <p:nvPr/>
              </p:nvGrpSpPr>
              <p:grpSpPr bwMode="auto">
                <a:xfrm>
                  <a:off x="864" y="2160"/>
                  <a:ext cx="240" cy="96"/>
                  <a:chOff x="864" y="2064"/>
                  <a:chExt cx="240" cy="96"/>
                </a:xfrm>
              </p:grpSpPr>
              <p:sp>
                <p:nvSpPr>
                  <p:cNvPr id="66862" name="Rectangle 112"/>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66863" name="Rectangle 113"/>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TC7</a:t>
                    </a:r>
                  </a:p>
                </p:txBody>
              </p:sp>
            </p:grpSp>
            <p:grpSp>
              <p:nvGrpSpPr>
                <p:cNvPr id="66856" name="Group 114"/>
                <p:cNvGrpSpPr>
                  <a:grpSpLocks/>
                </p:cNvGrpSpPr>
                <p:nvPr/>
              </p:nvGrpSpPr>
              <p:grpSpPr bwMode="auto">
                <a:xfrm>
                  <a:off x="864" y="2256"/>
                  <a:ext cx="240" cy="96"/>
                  <a:chOff x="864" y="2064"/>
                  <a:chExt cx="240" cy="96"/>
                </a:xfrm>
              </p:grpSpPr>
              <p:sp>
                <p:nvSpPr>
                  <p:cNvPr id="66860" name="Rectangle 115"/>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66861" name="Rectangle 116"/>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TC8</a:t>
                    </a:r>
                  </a:p>
                </p:txBody>
              </p:sp>
            </p:grpSp>
            <p:grpSp>
              <p:nvGrpSpPr>
                <p:cNvPr id="66857" name="Group 117"/>
                <p:cNvGrpSpPr>
                  <a:grpSpLocks/>
                </p:cNvGrpSpPr>
                <p:nvPr/>
              </p:nvGrpSpPr>
              <p:grpSpPr bwMode="auto">
                <a:xfrm>
                  <a:off x="864" y="2352"/>
                  <a:ext cx="240" cy="96"/>
                  <a:chOff x="864" y="2064"/>
                  <a:chExt cx="240" cy="96"/>
                </a:xfrm>
              </p:grpSpPr>
              <p:sp>
                <p:nvSpPr>
                  <p:cNvPr id="66858" name="Rectangle 118"/>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66859" name="Rectangle 119"/>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TC9</a:t>
                    </a:r>
                  </a:p>
                </p:txBody>
              </p:sp>
            </p:grpSp>
          </p:grpSp>
        </p:grpSp>
        <p:grpSp>
          <p:nvGrpSpPr>
            <p:cNvPr id="66847" name="Group 120"/>
            <p:cNvGrpSpPr>
              <a:grpSpLocks/>
            </p:cNvGrpSpPr>
            <p:nvPr/>
          </p:nvGrpSpPr>
          <p:grpSpPr bwMode="auto">
            <a:xfrm>
              <a:off x="1296" y="3114"/>
              <a:ext cx="720" cy="216"/>
              <a:chOff x="1200" y="3024"/>
              <a:chExt cx="816" cy="216"/>
            </a:xfrm>
          </p:grpSpPr>
          <p:sp>
            <p:nvSpPr>
              <p:cNvPr id="66848"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p>
            </p:txBody>
          </p:sp>
          <p:sp>
            <p:nvSpPr>
              <p:cNvPr id="66849"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p>
            </p:txBody>
          </p:sp>
          <p:sp>
            <p:nvSpPr>
              <p:cNvPr id="66850"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p>
            </p:txBody>
          </p:sp>
          <p:sp>
            <p:nvSpPr>
              <p:cNvPr id="66851"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p>
            </p:txBody>
          </p:sp>
        </p:grpSp>
      </p:grpSp>
      <p:sp>
        <p:nvSpPr>
          <p:cNvPr id="66626" name="Rectangle 125"/>
          <p:cNvSpPr>
            <a:spLocks noChangeArrowheads="1"/>
          </p:cNvSpPr>
          <p:nvPr/>
        </p:nvSpPr>
        <p:spPr bwMode="auto">
          <a:xfrm>
            <a:off x="4810125" y="2209800"/>
            <a:ext cx="457200" cy="36957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66627" name="Line 126"/>
          <p:cNvSpPr>
            <a:spLocks noChangeShapeType="1"/>
          </p:cNvSpPr>
          <p:nvPr/>
        </p:nvSpPr>
        <p:spPr bwMode="auto">
          <a:xfrm>
            <a:off x="4505325" y="2562225"/>
            <a:ext cx="304800" cy="0"/>
          </a:xfrm>
          <a:prstGeom prst="line">
            <a:avLst/>
          </a:prstGeom>
          <a:noFill/>
          <a:ln w="9525">
            <a:solidFill>
              <a:schemeClr val="tx1"/>
            </a:solidFill>
            <a:round/>
            <a:headEnd/>
            <a:tailEnd type="triangle" w="med" len="med"/>
          </a:ln>
        </p:spPr>
        <p:txBody>
          <a:bodyPr/>
          <a:lstStyle/>
          <a:p>
            <a:endParaRPr lang="en-US"/>
          </a:p>
        </p:txBody>
      </p:sp>
      <p:sp>
        <p:nvSpPr>
          <p:cNvPr id="66628" name="Line 127"/>
          <p:cNvSpPr>
            <a:spLocks noChangeShapeType="1"/>
          </p:cNvSpPr>
          <p:nvPr/>
        </p:nvSpPr>
        <p:spPr bwMode="auto">
          <a:xfrm>
            <a:off x="2905125" y="3248025"/>
            <a:ext cx="1905000" cy="0"/>
          </a:xfrm>
          <a:prstGeom prst="line">
            <a:avLst/>
          </a:prstGeom>
          <a:noFill/>
          <a:ln w="19050">
            <a:solidFill>
              <a:schemeClr val="tx1"/>
            </a:solidFill>
            <a:round/>
            <a:headEnd/>
            <a:tailEnd type="triangle" w="med" len="med"/>
          </a:ln>
        </p:spPr>
        <p:txBody>
          <a:bodyPr/>
          <a:lstStyle/>
          <a:p>
            <a:endParaRPr lang="en-US"/>
          </a:p>
        </p:txBody>
      </p:sp>
      <p:sp>
        <p:nvSpPr>
          <p:cNvPr id="66629" name="Rectangle 128"/>
          <p:cNvSpPr>
            <a:spLocks noChangeArrowheads="1"/>
          </p:cNvSpPr>
          <p:nvPr/>
        </p:nvSpPr>
        <p:spPr bwMode="auto">
          <a:xfrm>
            <a:off x="6734175" y="5086350"/>
            <a:ext cx="495300" cy="16859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CPU/6</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66630" name="Line 129"/>
          <p:cNvSpPr>
            <a:spLocks noChangeShapeType="1"/>
          </p:cNvSpPr>
          <p:nvPr/>
        </p:nvSpPr>
        <p:spPr bwMode="auto">
          <a:xfrm>
            <a:off x="5267325" y="2552700"/>
            <a:ext cx="390525" cy="0"/>
          </a:xfrm>
          <a:prstGeom prst="line">
            <a:avLst/>
          </a:prstGeom>
          <a:noFill/>
          <a:ln w="9525">
            <a:solidFill>
              <a:schemeClr val="tx1"/>
            </a:solidFill>
            <a:round/>
            <a:headEnd/>
            <a:tailEnd type="triangle" w="med" len="med"/>
          </a:ln>
        </p:spPr>
        <p:txBody>
          <a:bodyPr/>
          <a:lstStyle/>
          <a:p>
            <a:endParaRPr lang="en-US"/>
          </a:p>
        </p:txBody>
      </p:sp>
      <p:sp>
        <p:nvSpPr>
          <p:cNvPr id="66631" name="Line 130"/>
          <p:cNvSpPr>
            <a:spLocks noChangeShapeType="1"/>
          </p:cNvSpPr>
          <p:nvPr/>
        </p:nvSpPr>
        <p:spPr bwMode="auto">
          <a:xfrm flipV="1">
            <a:off x="5267325" y="2990850"/>
            <a:ext cx="1600200" cy="9525"/>
          </a:xfrm>
          <a:prstGeom prst="line">
            <a:avLst/>
          </a:prstGeom>
          <a:noFill/>
          <a:ln w="9525">
            <a:solidFill>
              <a:schemeClr val="tx1"/>
            </a:solidFill>
            <a:round/>
            <a:headEnd/>
            <a:tailEnd type="triangle" w="med" len="med"/>
          </a:ln>
        </p:spPr>
        <p:txBody>
          <a:bodyPr/>
          <a:lstStyle/>
          <a:p>
            <a:endParaRPr lang="en-US"/>
          </a:p>
        </p:txBody>
      </p:sp>
      <p:sp>
        <p:nvSpPr>
          <p:cNvPr id="66632" name="Rectangle 131"/>
          <p:cNvSpPr>
            <a:spLocks noChangeArrowheads="1"/>
          </p:cNvSpPr>
          <p:nvPr/>
        </p:nvSpPr>
        <p:spPr bwMode="auto">
          <a:xfrm>
            <a:off x="266700" y="3181350"/>
            <a:ext cx="91440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PA/SA</a:t>
            </a:r>
          </a:p>
        </p:txBody>
      </p:sp>
      <p:sp>
        <p:nvSpPr>
          <p:cNvPr id="66633" name="Rectangle 132"/>
          <p:cNvSpPr>
            <a:spLocks noChangeArrowheads="1"/>
          </p:cNvSpPr>
          <p:nvPr/>
        </p:nvSpPr>
        <p:spPr bwMode="auto">
          <a:xfrm>
            <a:off x="1028700" y="31813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66634" name="Rectangle 134"/>
          <p:cNvSpPr>
            <a:spLocks noChangeArrowheads="1"/>
          </p:cNvSpPr>
          <p:nvPr/>
        </p:nvSpPr>
        <p:spPr bwMode="auto">
          <a:xfrm>
            <a:off x="1543050" y="2333625"/>
            <a:ext cx="4857750" cy="457200"/>
          </a:xfrm>
          <a:prstGeom prst="rect">
            <a:avLst/>
          </a:prstGeom>
          <a:noFill/>
          <a:ln w="9525">
            <a:solidFill>
              <a:srgbClr val="0000CC"/>
            </a:solidFill>
            <a:prstDash val="dash"/>
            <a:miter lim="800000"/>
            <a:headEnd/>
            <a:tailEnd/>
          </a:ln>
        </p:spPr>
        <p:txBody>
          <a:bodyPr wrap="none" anchor="ctr"/>
          <a:lstStyle/>
          <a:p>
            <a:endParaRPr lang="en-US">
              <a:solidFill>
                <a:srgbClr val="000000"/>
              </a:solidFill>
              <a:cs typeface="Arial" pitchFamily="34" charset="0"/>
            </a:endParaRPr>
          </a:p>
        </p:txBody>
      </p:sp>
      <p:sp>
        <p:nvSpPr>
          <p:cNvPr id="66635" name="Text Box 136"/>
          <p:cNvSpPr txBox="1">
            <a:spLocks noChangeArrowheads="1"/>
          </p:cNvSpPr>
          <p:nvPr/>
        </p:nvSpPr>
        <p:spPr bwMode="auto">
          <a:xfrm>
            <a:off x="1228725" y="641985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sp>
        <p:nvSpPr>
          <p:cNvPr id="66636" name="Rectangle 137"/>
          <p:cNvSpPr>
            <a:spLocks noChangeArrowheads="1"/>
          </p:cNvSpPr>
          <p:nvPr/>
        </p:nvSpPr>
        <p:spPr bwMode="auto">
          <a:xfrm>
            <a:off x="238125" y="6496050"/>
            <a:ext cx="914400" cy="152400"/>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TSIP0,1</a:t>
            </a:r>
          </a:p>
        </p:txBody>
      </p:sp>
      <p:sp>
        <p:nvSpPr>
          <p:cNvPr id="66637" name="Rectangle 138"/>
          <p:cNvSpPr>
            <a:spLocks noChangeArrowheads="1"/>
          </p:cNvSpPr>
          <p:nvPr/>
        </p:nvSpPr>
        <p:spPr bwMode="auto">
          <a:xfrm>
            <a:off x="1000125" y="64960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66638" name="Line 139"/>
          <p:cNvSpPr>
            <a:spLocks noChangeShapeType="1"/>
          </p:cNvSpPr>
          <p:nvPr/>
        </p:nvSpPr>
        <p:spPr bwMode="auto">
          <a:xfrm>
            <a:off x="1181100" y="3257550"/>
            <a:ext cx="1295400" cy="0"/>
          </a:xfrm>
          <a:prstGeom prst="line">
            <a:avLst/>
          </a:prstGeom>
          <a:noFill/>
          <a:ln w="9525">
            <a:solidFill>
              <a:schemeClr val="tx1"/>
            </a:solidFill>
            <a:round/>
            <a:headEnd/>
            <a:tailEnd type="triangle" w="med" len="med"/>
          </a:ln>
        </p:spPr>
        <p:txBody>
          <a:bodyPr/>
          <a:lstStyle/>
          <a:p>
            <a:endParaRPr lang="en-US"/>
          </a:p>
        </p:txBody>
      </p:sp>
      <p:sp>
        <p:nvSpPr>
          <p:cNvPr id="66639" name="Rectangle 140"/>
          <p:cNvSpPr>
            <a:spLocks noChangeArrowheads="1"/>
          </p:cNvSpPr>
          <p:nvPr/>
        </p:nvSpPr>
        <p:spPr bwMode="auto">
          <a:xfrm>
            <a:off x="7524750" y="34829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FFTC</a:t>
            </a:r>
          </a:p>
        </p:txBody>
      </p:sp>
      <p:sp>
        <p:nvSpPr>
          <p:cNvPr id="66640" name="Line 141"/>
          <p:cNvSpPr>
            <a:spLocks noChangeShapeType="1"/>
          </p:cNvSpPr>
          <p:nvPr/>
        </p:nvSpPr>
        <p:spPr bwMode="auto">
          <a:xfrm>
            <a:off x="7077075" y="2236788"/>
            <a:ext cx="457200" cy="0"/>
          </a:xfrm>
          <a:prstGeom prst="line">
            <a:avLst/>
          </a:prstGeom>
          <a:noFill/>
          <a:ln w="9525">
            <a:solidFill>
              <a:schemeClr val="tx1"/>
            </a:solidFill>
            <a:round/>
            <a:headEnd/>
            <a:tailEnd type="triangle" w="med" len="med"/>
          </a:ln>
        </p:spPr>
        <p:txBody>
          <a:bodyPr/>
          <a:lstStyle/>
          <a:p>
            <a:endParaRPr lang="en-US"/>
          </a:p>
        </p:txBody>
      </p:sp>
      <p:sp>
        <p:nvSpPr>
          <p:cNvPr id="66641" name="Line 142"/>
          <p:cNvSpPr>
            <a:spLocks noChangeShapeType="1"/>
          </p:cNvSpPr>
          <p:nvPr/>
        </p:nvSpPr>
        <p:spPr bwMode="auto">
          <a:xfrm>
            <a:off x="7077075" y="1884363"/>
            <a:ext cx="457200" cy="0"/>
          </a:xfrm>
          <a:prstGeom prst="line">
            <a:avLst/>
          </a:prstGeom>
          <a:noFill/>
          <a:ln w="9525">
            <a:solidFill>
              <a:schemeClr val="tx1"/>
            </a:solidFill>
            <a:round/>
            <a:headEnd/>
            <a:tailEnd type="triangle" w="med" len="med"/>
          </a:ln>
        </p:spPr>
        <p:txBody>
          <a:bodyPr/>
          <a:lstStyle/>
          <a:p>
            <a:endParaRPr lang="en-US"/>
          </a:p>
        </p:txBody>
      </p:sp>
      <p:sp>
        <p:nvSpPr>
          <p:cNvPr id="66642" name="Rectangle 143"/>
          <p:cNvSpPr>
            <a:spLocks noChangeArrowheads="1"/>
          </p:cNvSpPr>
          <p:nvPr/>
        </p:nvSpPr>
        <p:spPr bwMode="auto">
          <a:xfrm>
            <a:off x="7521575" y="1797050"/>
            <a:ext cx="908050"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SRIO</a:t>
            </a:r>
          </a:p>
        </p:txBody>
      </p:sp>
      <p:sp>
        <p:nvSpPr>
          <p:cNvPr id="66643" name="Rectangle 144"/>
          <p:cNvSpPr>
            <a:spLocks noChangeArrowheads="1"/>
          </p:cNvSpPr>
          <p:nvPr/>
        </p:nvSpPr>
        <p:spPr bwMode="auto">
          <a:xfrm>
            <a:off x="7531100" y="17970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66644" name="Group 145"/>
          <p:cNvGrpSpPr>
            <a:grpSpLocks/>
          </p:cNvGrpSpPr>
          <p:nvPr/>
        </p:nvGrpSpPr>
        <p:grpSpPr bwMode="auto">
          <a:xfrm>
            <a:off x="7810500" y="3914775"/>
            <a:ext cx="914400" cy="152400"/>
            <a:chOff x="4752" y="1680"/>
            <a:chExt cx="576" cy="144"/>
          </a:xfrm>
        </p:grpSpPr>
        <p:sp>
          <p:nvSpPr>
            <p:cNvPr id="66842" name="Rectangle 146"/>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PA/SA</a:t>
              </a:r>
            </a:p>
          </p:txBody>
        </p:sp>
        <p:sp>
          <p:nvSpPr>
            <p:cNvPr id="66843" name="Rectangle 147"/>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66645" name="Rectangle 148"/>
          <p:cNvSpPr>
            <a:spLocks noChangeArrowheads="1"/>
          </p:cNvSpPr>
          <p:nvPr/>
        </p:nvSpPr>
        <p:spPr bwMode="auto">
          <a:xfrm>
            <a:off x="7515225" y="2533650"/>
            <a:ext cx="914400" cy="152400"/>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TSIP</a:t>
            </a:r>
          </a:p>
        </p:txBody>
      </p:sp>
      <p:sp>
        <p:nvSpPr>
          <p:cNvPr id="66646" name="Rectangle 149"/>
          <p:cNvSpPr>
            <a:spLocks noChangeArrowheads="1"/>
          </p:cNvSpPr>
          <p:nvPr/>
        </p:nvSpPr>
        <p:spPr bwMode="auto">
          <a:xfrm>
            <a:off x="7515225" y="25336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66647" name="Rectangle 150"/>
          <p:cNvSpPr>
            <a:spLocks noChangeArrowheads="1"/>
          </p:cNvSpPr>
          <p:nvPr/>
        </p:nvSpPr>
        <p:spPr bwMode="auto">
          <a:xfrm>
            <a:off x="7515225" y="27336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AIF2</a:t>
            </a:r>
          </a:p>
        </p:txBody>
      </p:sp>
      <p:sp>
        <p:nvSpPr>
          <p:cNvPr id="66648" name="Rectangle 151"/>
          <p:cNvSpPr>
            <a:spLocks noChangeArrowheads="1"/>
          </p:cNvSpPr>
          <p:nvPr/>
        </p:nvSpPr>
        <p:spPr bwMode="auto">
          <a:xfrm>
            <a:off x="7515225" y="27336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66649" name="Rectangle 152"/>
          <p:cNvSpPr>
            <a:spLocks noChangeArrowheads="1"/>
          </p:cNvSpPr>
          <p:nvPr/>
        </p:nvSpPr>
        <p:spPr bwMode="auto">
          <a:xfrm>
            <a:off x="7515225" y="29241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VCP2</a:t>
            </a:r>
          </a:p>
        </p:txBody>
      </p:sp>
      <p:sp>
        <p:nvSpPr>
          <p:cNvPr id="66650" name="Rectangle 153"/>
          <p:cNvSpPr>
            <a:spLocks noChangeArrowheads="1"/>
          </p:cNvSpPr>
          <p:nvPr/>
        </p:nvSpPr>
        <p:spPr bwMode="auto">
          <a:xfrm>
            <a:off x="7515225" y="29241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66651" name="Rectangle 154"/>
          <p:cNvSpPr>
            <a:spLocks noChangeArrowheads="1"/>
          </p:cNvSpPr>
          <p:nvPr/>
        </p:nvSpPr>
        <p:spPr bwMode="auto">
          <a:xfrm>
            <a:off x="7515225" y="31146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TCP3D</a:t>
            </a:r>
          </a:p>
        </p:txBody>
      </p:sp>
      <p:sp>
        <p:nvSpPr>
          <p:cNvPr id="66652" name="Rectangle 155"/>
          <p:cNvSpPr>
            <a:spLocks noChangeArrowheads="1"/>
          </p:cNvSpPr>
          <p:nvPr/>
        </p:nvSpPr>
        <p:spPr bwMode="auto">
          <a:xfrm>
            <a:off x="7515225" y="31146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66653" name="Rectangle 156"/>
          <p:cNvSpPr>
            <a:spLocks noChangeArrowheads="1"/>
          </p:cNvSpPr>
          <p:nvPr/>
        </p:nvSpPr>
        <p:spPr bwMode="auto">
          <a:xfrm>
            <a:off x="7515225" y="33051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TCP3E</a:t>
            </a:r>
          </a:p>
        </p:txBody>
      </p:sp>
      <p:sp>
        <p:nvSpPr>
          <p:cNvPr id="66654" name="Rectangle 157"/>
          <p:cNvSpPr>
            <a:spLocks noChangeArrowheads="1"/>
          </p:cNvSpPr>
          <p:nvPr/>
        </p:nvSpPr>
        <p:spPr bwMode="auto">
          <a:xfrm>
            <a:off x="7515225" y="33051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66655" name="Rectangle 160"/>
          <p:cNvSpPr>
            <a:spLocks noChangeArrowheads="1"/>
          </p:cNvSpPr>
          <p:nvPr/>
        </p:nvSpPr>
        <p:spPr bwMode="auto">
          <a:xfrm>
            <a:off x="7515225" y="34829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66656" name="Line 161"/>
          <p:cNvSpPr>
            <a:spLocks noChangeShapeType="1"/>
          </p:cNvSpPr>
          <p:nvPr/>
        </p:nvSpPr>
        <p:spPr bwMode="auto">
          <a:xfrm>
            <a:off x="7286625" y="4019550"/>
            <a:ext cx="514350" cy="0"/>
          </a:xfrm>
          <a:prstGeom prst="line">
            <a:avLst/>
          </a:prstGeom>
          <a:noFill/>
          <a:ln w="9525">
            <a:solidFill>
              <a:schemeClr val="tx1"/>
            </a:solidFill>
            <a:round/>
            <a:headEnd/>
            <a:tailEnd type="triangle" w="med" len="med"/>
          </a:ln>
        </p:spPr>
        <p:txBody>
          <a:bodyPr/>
          <a:lstStyle/>
          <a:p>
            <a:endParaRPr lang="en-US"/>
          </a:p>
        </p:txBody>
      </p:sp>
      <p:sp>
        <p:nvSpPr>
          <p:cNvPr id="66657" name="Line 162"/>
          <p:cNvSpPr>
            <a:spLocks noChangeShapeType="1"/>
          </p:cNvSpPr>
          <p:nvPr/>
        </p:nvSpPr>
        <p:spPr bwMode="auto">
          <a:xfrm>
            <a:off x="6838950" y="2628900"/>
            <a:ext cx="685800" cy="0"/>
          </a:xfrm>
          <a:prstGeom prst="line">
            <a:avLst/>
          </a:prstGeom>
          <a:noFill/>
          <a:ln w="9525">
            <a:solidFill>
              <a:schemeClr val="tx1"/>
            </a:solidFill>
            <a:round/>
            <a:headEnd/>
            <a:tailEnd type="triangle" w="med" len="med"/>
          </a:ln>
        </p:spPr>
        <p:txBody>
          <a:bodyPr/>
          <a:lstStyle/>
          <a:p>
            <a:endParaRPr lang="en-US"/>
          </a:p>
        </p:txBody>
      </p:sp>
      <p:sp>
        <p:nvSpPr>
          <p:cNvPr id="66658" name="Line 163"/>
          <p:cNvSpPr>
            <a:spLocks noChangeShapeType="1"/>
          </p:cNvSpPr>
          <p:nvPr/>
        </p:nvSpPr>
        <p:spPr bwMode="auto">
          <a:xfrm>
            <a:off x="7058025" y="2600325"/>
            <a:ext cx="228600" cy="0"/>
          </a:xfrm>
          <a:prstGeom prst="line">
            <a:avLst/>
          </a:prstGeom>
          <a:noFill/>
          <a:ln w="9525">
            <a:solidFill>
              <a:schemeClr val="tx1"/>
            </a:solidFill>
            <a:round/>
            <a:headEnd/>
            <a:tailEnd type="triangle" w="med" len="med"/>
          </a:ln>
        </p:spPr>
        <p:txBody>
          <a:bodyPr/>
          <a:lstStyle/>
          <a:p>
            <a:endParaRPr lang="en-US"/>
          </a:p>
        </p:txBody>
      </p:sp>
      <p:sp>
        <p:nvSpPr>
          <p:cNvPr id="66659" name="Line 164"/>
          <p:cNvSpPr>
            <a:spLocks noChangeShapeType="1"/>
          </p:cNvSpPr>
          <p:nvPr/>
        </p:nvSpPr>
        <p:spPr bwMode="auto">
          <a:xfrm>
            <a:off x="7286625" y="2981325"/>
            <a:ext cx="228600" cy="0"/>
          </a:xfrm>
          <a:prstGeom prst="line">
            <a:avLst/>
          </a:prstGeom>
          <a:noFill/>
          <a:ln w="9525">
            <a:solidFill>
              <a:schemeClr val="tx1"/>
            </a:solidFill>
            <a:round/>
            <a:headEnd/>
            <a:tailEnd type="triangle" w="med" len="med"/>
          </a:ln>
        </p:spPr>
        <p:txBody>
          <a:bodyPr/>
          <a:lstStyle/>
          <a:p>
            <a:endParaRPr lang="en-US"/>
          </a:p>
        </p:txBody>
      </p:sp>
      <p:sp>
        <p:nvSpPr>
          <p:cNvPr id="66660" name="Line 165"/>
          <p:cNvSpPr>
            <a:spLocks noChangeShapeType="1"/>
          </p:cNvSpPr>
          <p:nvPr/>
        </p:nvSpPr>
        <p:spPr bwMode="auto">
          <a:xfrm>
            <a:off x="7286625" y="3200400"/>
            <a:ext cx="228600" cy="0"/>
          </a:xfrm>
          <a:prstGeom prst="line">
            <a:avLst/>
          </a:prstGeom>
          <a:noFill/>
          <a:ln w="9525">
            <a:solidFill>
              <a:schemeClr val="tx1"/>
            </a:solidFill>
            <a:round/>
            <a:headEnd/>
            <a:tailEnd type="triangle" w="med" len="med"/>
          </a:ln>
        </p:spPr>
        <p:txBody>
          <a:bodyPr/>
          <a:lstStyle/>
          <a:p>
            <a:endParaRPr lang="en-US"/>
          </a:p>
        </p:txBody>
      </p:sp>
      <p:sp>
        <p:nvSpPr>
          <p:cNvPr id="66661" name="Line 166"/>
          <p:cNvSpPr>
            <a:spLocks noChangeShapeType="1"/>
          </p:cNvSpPr>
          <p:nvPr/>
        </p:nvSpPr>
        <p:spPr bwMode="auto">
          <a:xfrm>
            <a:off x="7286625" y="3390900"/>
            <a:ext cx="228600" cy="0"/>
          </a:xfrm>
          <a:prstGeom prst="line">
            <a:avLst/>
          </a:prstGeom>
          <a:noFill/>
          <a:ln w="9525">
            <a:solidFill>
              <a:schemeClr val="tx1"/>
            </a:solidFill>
            <a:round/>
            <a:headEnd/>
            <a:tailEnd type="triangle" w="med" len="med"/>
          </a:ln>
        </p:spPr>
        <p:txBody>
          <a:bodyPr/>
          <a:lstStyle/>
          <a:p>
            <a:endParaRPr lang="en-US"/>
          </a:p>
        </p:txBody>
      </p:sp>
      <p:sp>
        <p:nvSpPr>
          <p:cNvPr id="66662" name="Line 168"/>
          <p:cNvSpPr>
            <a:spLocks noChangeShapeType="1"/>
          </p:cNvSpPr>
          <p:nvPr/>
        </p:nvSpPr>
        <p:spPr bwMode="auto">
          <a:xfrm>
            <a:off x="7286625" y="3568700"/>
            <a:ext cx="228600" cy="0"/>
          </a:xfrm>
          <a:prstGeom prst="line">
            <a:avLst/>
          </a:prstGeom>
          <a:noFill/>
          <a:ln w="9525">
            <a:solidFill>
              <a:schemeClr val="tx1"/>
            </a:solidFill>
            <a:round/>
            <a:headEnd/>
            <a:tailEnd type="triangle" w="med" len="med"/>
          </a:ln>
        </p:spPr>
        <p:txBody>
          <a:bodyPr/>
          <a:lstStyle/>
          <a:p>
            <a:endParaRPr lang="en-US"/>
          </a:p>
        </p:txBody>
      </p:sp>
      <p:sp>
        <p:nvSpPr>
          <p:cNvPr id="66663" name="Text Box 169"/>
          <p:cNvSpPr txBox="1">
            <a:spLocks noChangeArrowheads="1"/>
          </p:cNvSpPr>
          <p:nvPr/>
        </p:nvSpPr>
        <p:spPr bwMode="auto">
          <a:xfrm>
            <a:off x="7234238" y="2840038"/>
            <a:ext cx="261937" cy="198437"/>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66664" name="Text Box 170"/>
          <p:cNvSpPr txBox="1">
            <a:spLocks noChangeArrowheads="1"/>
          </p:cNvSpPr>
          <p:nvPr/>
        </p:nvSpPr>
        <p:spPr bwMode="auto">
          <a:xfrm>
            <a:off x="7229475" y="245745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grpSp>
        <p:nvGrpSpPr>
          <p:cNvPr id="66665" name="Group 171"/>
          <p:cNvGrpSpPr>
            <a:grpSpLocks/>
          </p:cNvGrpSpPr>
          <p:nvPr/>
        </p:nvGrpSpPr>
        <p:grpSpPr bwMode="auto">
          <a:xfrm>
            <a:off x="7539038" y="2152650"/>
            <a:ext cx="914400" cy="152400"/>
            <a:chOff x="4752" y="1680"/>
            <a:chExt cx="576" cy="144"/>
          </a:xfrm>
        </p:grpSpPr>
        <p:sp>
          <p:nvSpPr>
            <p:cNvPr id="66840" name="Rectangle 172"/>
            <p:cNvSpPr>
              <a:spLocks noChangeArrowheads="1"/>
            </p:cNvSpPr>
            <p:nvPr/>
          </p:nvSpPr>
          <p:spPr bwMode="auto">
            <a:xfrm>
              <a:off x="4752" y="1680"/>
              <a:ext cx="576" cy="144"/>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(x8)</a:t>
              </a:r>
            </a:p>
          </p:txBody>
        </p:sp>
        <p:sp>
          <p:nvSpPr>
            <p:cNvPr id="66841" name="Rectangle 173"/>
            <p:cNvSpPr>
              <a:spLocks noChangeArrowheads="1"/>
            </p:cNvSpPr>
            <p:nvPr/>
          </p:nvSpPr>
          <p:spPr bwMode="auto">
            <a:xfrm>
              <a:off x="4752" y="1680"/>
              <a:ext cx="96" cy="144"/>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66666" name="Text Box 174"/>
          <p:cNvSpPr txBox="1">
            <a:spLocks noChangeArrowheads="1"/>
          </p:cNvSpPr>
          <p:nvPr/>
        </p:nvSpPr>
        <p:spPr bwMode="auto">
          <a:xfrm>
            <a:off x="7229475" y="205740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x8</a:t>
            </a:r>
          </a:p>
        </p:txBody>
      </p:sp>
      <p:sp>
        <p:nvSpPr>
          <p:cNvPr id="66667" name="Line 176"/>
          <p:cNvSpPr>
            <a:spLocks noChangeShapeType="1"/>
          </p:cNvSpPr>
          <p:nvPr/>
        </p:nvSpPr>
        <p:spPr bwMode="auto">
          <a:xfrm flipV="1">
            <a:off x="2886075" y="5530850"/>
            <a:ext cx="1006475" cy="9525"/>
          </a:xfrm>
          <a:prstGeom prst="line">
            <a:avLst/>
          </a:prstGeom>
          <a:noFill/>
          <a:ln w="9525">
            <a:solidFill>
              <a:schemeClr val="tx1"/>
            </a:solidFill>
            <a:round/>
            <a:headEnd/>
            <a:tailEnd type="triangle" w="med" len="med"/>
          </a:ln>
        </p:spPr>
        <p:txBody>
          <a:bodyPr/>
          <a:lstStyle/>
          <a:p>
            <a:endParaRPr lang="en-US"/>
          </a:p>
        </p:txBody>
      </p:sp>
      <p:sp>
        <p:nvSpPr>
          <p:cNvPr id="66668" name="Line 177"/>
          <p:cNvSpPr>
            <a:spLocks noChangeShapeType="1"/>
          </p:cNvSpPr>
          <p:nvPr/>
        </p:nvSpPr>
        <p:spPr bwMode="auto">
          <a:xfrm>
            <a:off x="2895600" y="5695950"/>
            <a:ext cx="996950" cy="0"/>
          </a:xfrm>
          <a:prstGeom prst="line">
            <a:avLst/>
          </a:prstGeom>
          <a:noFill/>
          <a:ln w="9525">
            <a:solidFill>
              <a:schemeClr val="tx1"/>
            </a:solidFill>
            <a:round/>
            <a:headEnd/>
            <a:tailEnd type="triangle" w="med" len="med"/>
          </a:ln>
        </p:spPr>
        <p:txBody>
          <a:bodyPr/>
          <a:lstStyle/>
          <a:p>
            <a:endParaRPr lang="en-US"/>
          </a:p>
        </p:txBody>
      </p:sp>
      <p:sp>
        <p:nvSpPr>
          <p:cNvPr id="66669" name="Rectangle 178"/>
          <p:cNvSpPr>
            <a:spLocks noChangeArrowheads="1"/>
          </p:cNvSpPr>
          <p:nvPr/>
        </p:nvSpPr>
        <p:spPr bwMode="auto">
          <a:xfrm>
            <a:off x="238125" y="1333500"/>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1000">
                <a:solidFill>
                  <a:srgbClr val="000000"/>
                </a:solidFill>
                <a:latin typeface="Arial Narrow" pitchFamily="34" charset="0"/>
                <a:cs typeface="Arial" pitchFamily="34" charset="0"/>
              </a:rPr>
              <a:t>HyperLink</a:t>
            </a:r>
          </a:p>
        </p:txBody>
      </p:sp>
      <p:sp>
        <p:nvSpPr>
          <p:cNvPr id="66670" name="Rectangle 179"/>
          <p:cNvSpPr>
            <a:spLocks noChangeArrowheads="1"/>
          </p:cNvSpPr>
          <p:nvPr/>
        </p:nvSpPr>
        <p:spPr bwMode="auto">
          <a:xfrm>
            <a:off x="1076325" y="133350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66671" name="Line 180"/>
          <p:cNvSpPr>
            <a:spLocks noChangeShapeType="1"/>
          </p:cNvSpPr>
          <p:nvPr/>
        </p:nvSpPr>
        <p:spPr bwMode="auto">
          <a:xfrm>
            <a:off x="1228725" y="1409700"/>
            <a:ext cx="1219200" cy="0"/>
          </a:xfrm>
          <a:prstGeom prst="line">
            <a:avLst/>
          </a:prstGeom>
          <a:noFill/>
          <a:ln w="9525">
            <a:solidFill>
              <a:schemeClr val="tx1"/>
            </a:solidFill>
            <a:round/>
            <a:headEnd/>
            <a:tailEnd type="triangle" w="med" len="med"/>
          </a:ln>
        </p:spPr>
        <p:txBody>
          <a:bodyPr/>
          <a:lstStyle/>
          <a:p>
            <a:endParaRPr lang="en-US"/>
          </a:p>
        </p:txBody>
      </p:sp>
      <p:sp>
        <p:nvSpPr>
          <p:cNvPr id="66672" name="Line 181"/>
          <p:cNvSpPr>
            <a:spLocks noChangeShapeType="1"/>
          </p:cNvSpPr>
          <p:nvPr/>
        </p:nvSpPr>
        <p:spPr bwMode="auto">
          <a:xfrm>
            <a:off x="1228725" y="1619250"/>
            <a:ext cx="1219200" cy="0"/>
          </a:xfrm>
          <a:prstGeom prst="line">
            <a:avLst/>
          </a:prstGeom>
          <a:noFill/>
          <a:ln w="9525">
            <a:solidFill>
              <a:schemeClr val="tx1"/>
            </a:solidFill>
            <a:round/>
            <a:headEnd/>
            <a:tailEnd type="triangle" w="med" len="med"/>
          </a:ln>
        </p:spPr>
        <p:txBody>
          <a:bodyPr/>
          <a:lstStyle/>
          <a:p>
            <a:endParaRPr lang="en-US"/>
          </a:p>
        </p:txBody>
      </p:sp>
      <p:sp>
        <p:nvSpPr>
          <p:cNvPr id="66673" name="Line 182"/>
          <p:cNvSpPr>
            <a:spLocks noChangeShapeType="1"/>
          </p:cNvSpPr>
          <p:nvPr/>
        </p:nvSpPr>
        <p:spPr bwMode="auto">
          <a:xfrm>
            <a:off x="1228725" y="1743075"/>
            <a:ext cx="1219200" cy="0"/>
          </a:xfrm>
          <a:prstGeom prst="line">
            <a:avLst/>
          </a:prstGeom>
          <a:noFill/>
          <a:ln w="9525">
            <a:solidFill>
              <a:schemeClr val="tx1"/>
            </a:solidFill>
            <a:round/>
            <a:headEnd/>
            <a:tailEnd type="triangle" w="med" len="med"/>
          </a:ln>
        </p:spPr>
        <p:txBody>
          <a:bodyPr/>
          <a:lstStyle/>
          <a:p>
            <a:endParaRPr lang="en-US"/>
          </a:p>
        </p:txBody>
      </p:sp>
      <p:grpSp>
        <p:nvGrpSpPr>
          <p:cNvPr id="66674" name="Group 183"/>
          <p:cNvGrpSpPr>
            <a:grpSpLocks/>
          </p:cNvGrpSpPr>
          <p:nvPr/>
        </p:nvGrpSpPr>
        <p:grpSpPr bwMode="auto">
          <a:xfrm>
            <a:off x="6191250" y="3781425"/>
            <a:ext cx="504825" cy="190500"/>
            <a:chOff x="4080" y="2688"/>
            <a:chExt cx="432" cy="120"/>
          </a:xfrm>
        </p:grpSpPr>
        <p:sp>
          <p:nvSpPr>
            <p:cNvPr id="66835" name="Rectangle 184"/>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66836" name="Rectangle 185"/>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66837" name="Group 186"/>
            <p:cNvGrpSpPr>
              <a:grpSpLocks/>
            </p:cNvGrpSpPr>
            <p:nvPr/>
          </p:nvGrpSpPr>
          <p:grpSpPr bwMode="auto">
            <a:xfrm>
              <a:off x="4176" y="2688"/>
              <a:ext cx="336" cy="120"/>
              <a:chOff x="4176" y="2664"/>
              <a:chExt cx="336" cy="144"/>
            </a:xfrm>
          </p:grpSpPr>
          <p:sp>
            <p:nvSpPr>
              <p:cNvPr id="66838" name="Rectangle 187"/>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66839" name="Rectangle 188"/>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grpSp>
        <p:nvGrpSpPr>
          <p:cNvPr id="66675" name="Group 189"/>
          <p:cNvGrpSpPr>
            <a:grpSpLocks/>
          </p:cNvGrpSpPr>
          <p:nvPr/>
        </p:nvGrpSpPr>
        <p:grpSpPr bwMode="auto">
          <a:xfrm>
            <a:off x="6191250" y="3552825"/>
            <a:ext cx="504825" cy="190500"/>
            <a:chOff x="4080" y="2688"/>
            <a:chExt cx="432" cy="120"/>
          </a:xfrm>
        </p:grpSpPr>
        <p:sp>
          <p:nvSpPr>
            <p:cNvPr id="66830" name="Rectangle 190"/>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66831" name="Rectangle 191"/>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66832" name="Group 192"/>
            <p:cNvGrpSpPr>
              <a:grpSpLocks/>
            </p:cNvGrpSpPr>
            <p:nvPr/>
          </p:nvGrpSpPr>
          <p:grpSpPr bwMode="auto">
            <a:xfrm>
              <a:off x="4176" y="2688"/>
              <a:ext cx="336" cy="120"/>
              <a:chOff x="4176" y="2664"/>
              <a:chExt cx="336" cy="144"/>
            </a:xfrm>
          </p:grpSpPr>
          <p:sp>
            <p:nvSpPr>
              <p:cNvPr id="66833" name="Rectangle 193"/>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66834" name="Rectangle 194"/>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grpSp>
        <p:nvGrpSpPr>
          <p:cNvPr id="66676" name="Group 195"/>
          <p:cNvGrpSpPr>
            <a:grpSpLocks/>
          </p:cNvGrpSpPr>
          <p:nvPr/>
        </p:nvGrpSpPr>
        <p:grpSpPr bwMode="auto">
          <a:xfrm>
            <a:off x="6191250" y="3324225"/>
            <a:ext cx="504825" cy="190500"/>
            <a:chOff x="4080" y="2688"/>
            <a:chExt cx="432" cy="120"/>
          </a:xfrm>
        </p:grpSpPr>
        <p:sp>
          <p:nvSpPr>
            <p:cNvPr id="66825" name="Rectangle 196"/>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66826" name="Rectangle 197"/>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66827" name="Group 198"/>
            <p:cNvGrpSpPr>
              <a:grpSpLocks/>
            </p:cNvGrpSpPr>
            <p:nvPr/>
          </p:nvGrpSpPr>
          <p:grpSpPr bwMode="auto">
            <a:xfrm>
              <a:off x="4176" y="2688"/>
              <a:ext cx="336" cy="120"/>
              <a:chOff x="4176" y="2664"/>
              <a:chExt cx="336" cy="144"/>
            </a:xfrm>
          </p:grpSpPr>
          <p:sp>
            <p:nvSpPr>
              <p:cNvPr id="66828" name="Rectangle 199"/>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66829" name="Rectangle 200"/>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sp>
        <p:nvSpPr>
          <p:cNvPr id="66677" name="Rectangle 201"/>
          <p:cNvSpPr>
            <a:spLocks noChangeArrowheads="1"/>
          </p:cNvSpPr>
          <p:nvPr/>
        </p:nvSpPr>
        <p:spPr bwMode="auto">
          <a:xfrm>
            <a:off x="5438775" y="3343275"/>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/2</a:t>
            </a:r>
          </a:p>
        </p:txBody>
      </p:sp>
      <p:sp>
        <p:nvSpPr>
          <p:cNvPr id="66678" name="Rectangle 202"/>
          <p:cNvSpPr>
            <a:spLocks noChangeArrowheads="1"/>
          </p:cNvSpPr>
          <p:nvPr/>
        </p:nvSpPr>
        <p:spPr bwMode="auto">
          <a:xfrm>
            <a:off x="5438775" y="3562350"/>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 3</a:t>
            </a:r>
          </a:p>
        </p:txBody>
      </p:sp>
      <p:sp>
        <p:nvSpPr>
          <p:cNvPr id="66679" name="Rectangle 203"/>
          <p:cNvSpPr>
            <a:spLocks noChangeArrowheads="1"/>
          </p:cNvSpPr>
          <p:nvPr/>
        </p:nvSpPr>
        <p:spPr bwMode="auto">
          <a:xfrm>
            <a:off x="5438775" y="3781425"/>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 3</a:t>
            </a:r>
          </a:p>
        </p:txBody>
      </p:sp>
      <p:grpSp>
        <p:nvGrpSpPr>
          <p:cNvPr id="66680" name="Group 204"/>
          <p:cNvGrpSpPr>
            <a:grpSpLocks/>
          </p:cNvGrpSpPr>
          <p:nvPr/>
        </p:nvGrpSpPr>
        <p:grpSpPr bwMode="auto">
          <a:xfrm>
            <a:off x="7210425" y="5735638"/>
            <a:ext cx="1404938" cy="941387"/>
            <a:chOff x="5016" y="2113"/>
            <a:chExt cx="885" cy="593"/>
          </a:xfrm>
        </p:grpSpPr>
        <p:grpSp>
          <p:nvGrpSpPr>
            <p:cNvPr id="66804" name="Group 205"/>
            <p:cNvGrpSpPr>
              <a:grpSpLocks/>
            </p:cNvGrpSpPr>
            <p:nvPr/>
          </p:nvGrpSpPr>
          <p:grpSpPr bwMode="auto">
            <a:xfrm>
              <a:off x="5325" y="2160"/>
              <a:ext cx="576" cy="96"/>
              <a:chOff x="4752" y="1680"/>
              <a:chExt cx="576" cy="144"/>
            </a:xfrm>
          </p:grpSpPr>
          <p:sp>
            <p:nvSpPr>
              <p:cNvPr id="66823" name="Rectangle 206"/>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Timer</a:t>
                </a:r>
              </a:p>
            </p:txBody>
          </p:sp>
          <p:sp>
            <p:nvSpPr>
              <p:cNvPr id="66824" name="Rectangle 207"/>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66805" name="Group 208"/>
            <p:cNvGrpSpPr>
              <a:grpSpLocks/>
            </p:cNvGrpSpPr>
            <p:nvPr/>
          </p:nvGrpSpPr>
          <p:grpSpPr bwMode="auto">
            <a:xfrm>
              <a:off x="5325" y="2274"/>
              <a:ext cx="576" cy="96"/>
              <a:chOff x="4752" y="1680"/>
              <a:chExt cx="576" cy="144"/>
            </a:xfrm>
          </p:grpSpPr>
          <p:sp>
            <p:nvSpPr>
              <p:cNvPr id="66821" name="Rectangle 209"/>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GPIO</a:t>
                </a:r>
              </a:p>
            </p:txBody>
          </p:sp>
          <p:sp>
            <p:nvSpPr>
              <p:cNvPr id="66822" name="Rectangle 210"/>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66806" name="Group 211"/>
            <p:cNvGrpSpPr>
              <a:grpSpLocks/>
            </p:cNvGrpSpPr>
            <p:nvPr/>
          </p:nvGrpSpPr>
          <p:grpSpPr bwMode="auto">
            <a:xfrm>
              <a:off x="5325" y="2388"/>
              <a:ext cx="576" cy="96"/>
              <a:chOff x="4752" y="1680"/>
              <a:chExt cx="576" cy="144"/>
            </a:xfrm>
          </p:grpSpPr>
          <p:sp>
            <p:nvSpPr>
              <p:cNvPr id="66819" name="Rectangle 212"/>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I2C</a:t>
                </a:r>
              </a:p>
            </p:txBody>
          </p:sp>
          <p:sp>
            <p:nvSpPr>
              <p:cNvPr id="66820" name="Rectangle 213"/>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66807" name="Group 214"/>
            <p:cNvGrpSpPr>
              <a:grpSpLocks/>
            </p:cNvGrpSpPr>
            <p:nvPr/>
          </p:nvGrpSpPr>
          <p:grpSpPr bwMode="auto">
            <a:xfrm>
              <a:off x="5325" y="2496"/>
              <a:ext cx="576" cy="96"/>
              <a:chOff x="4752" y="1680"/>
              <a:chExt cx="576" cy="144"/>
            </a:xfrm>
          </p:grpSpPr>
          <p:sp>
            <p:nvSpPr>
              <p:cNvPr id="66817" name="Rectangle 215"/>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INTC</a:t>
                </a:r>
              </a:p>
            </p:txBody>
          </p:sp>
          <p:sp>
            <p:nvSpPr>
              <p:cNvPr id="66818" name="Rectangle 216"/>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66808" name="Group 217"/>
            <p:cNvGrpSpPr>
              <a:grpSpLocks/>
            </p:cNvGrpSpPr>
            <p:nvPr/>
          </p:nvGrpSpPr>
          <p:grpSpPr bwMode="auto">
            <a:xfrm>
              <a:off x="5325" y="2610"/>
              <a:ext cx="576" cy="96"/>
              <a:chOff x="4752" y="1680"/>
              <a:chExt cx="576" cy="144"/>
            </a:xfrm>
          </p:grpSpPr>
          <p:sp>
            <p:nvSpPr>
              <p:cNvPr id="66815" name="Rectangle 218"/>
              <p:cNvSpPr>
                <a:spLocks noChangeArrowheads="1"/>
              </p:cNvSpPr>
              <p:nvPr/>
            </p:nvSpPr>
            <p:spPr bwMode="auto">
              <a:xfrm>
                <a:off x="4752" y="1680"/>
                <a:ext cx="576" cy="144"/>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UART</a:t>
                </a:r>
              </a:p>
            </p:txBody>
          </p:sp>
          <p:sp>
            <p:nvSpPr>
              <p:cNvPr id="66816" name="Rectangle 219"/>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66809" name="Line 220"/>
            <p:cNvSpPr>
              <a:spLocks noChangeShapeType="1"/>
            </p:cNvSpPr>
            <p:nvPr/>
          </p:nvSpPr>
          <p:spPr bwMode="auto">
            <a:xfrm>
              <a:off x="5034" y="2208"/>
              <a:ext cx="288" cy="0"/>
            </a:xfrm>
            <a:prstGeom prst="line">
              <a:avLst/>
            </a:prstGeom>
            <a:noFill/>
            <a:ln w="9525">
              <a:solidFill>
                <a:schemeClr val="tx1"/>
              </a:solidFill>
              <a:round/>
              <a:headEnd/>
              <a:tailEnd type="triangle" w="med" len="med"/>
            </a:ln>
          </p:spPr>
          <p:txBody>
            <a:bodyPr/>
            <a:lstStyle/>
            <a:p>
              <a:endParaRPr lang="en-US"/>
            </a:p>
          </p:txBody>
        </p:sp>
        <p:sp>
          <p:nvSpPr>
            <p:cNvPr id="66810" name="Line 221"/>
            <p:cNvSpPr>
              <a:spLocks noChangeShapeType="1"/>
            </p:cNvSpPr>
            <p:nvPr/>
          </p:nvSpPr>
          <p:spPr bwMode="auto">
            <a:xfrm>
              <a:off x="5034" y="2320"/>
              <a:ext cx="288" cy="0"/>
            </a:xfrm>
            <a:prstGeom prst="line">
              <a:avLst/>
            </a:prstGeom>
            <a:noFill/>
            <a:ln w="9525">
              <a:solidFill>
                <a:schemeClr val="tx1"/>
              </a:solidFill>
              <a:round/>
              <a:headEnd/>
              <a:tailEnd type="triangle" w="med" len="med"/>
            </a:ln>
          </p:spPr>
          <p:txBody>
            <a:bodyPr/>
            <a:lstStyle/>
            <a:p>
              <a:endParaRPr lang="en-US"/>
            </a:p>
          </p:txBody>
        </p:sp>
        <p:sp>
          <p:nvSpPr>
            <p:cNvPr id="66811" name="Line 222"/>
            <p:cNvSpPr>
              <a:spLocks noChangeShapeType="1"/>
            </p:cNvSpPr>
            <p:nvPr/>
          </p:nvSpPr>
          <p:spPr bwMode="auto">
            <a:xfrm>
              <a:off x="5034" y="2433"/>
              <a:ext cx="288" cy="0"/>
            </a:xfrm>
            <a:prstGeom prst="line">
              <a:avLst/>
            </a:prstGeom>
            <a:noFill/>
            <a:ln w="9525">
              <a:solidFill>
                <a:schemeClr val="tx1"/>
              </a:solidFill>
              <a:round/>
              <a:headEnd/>
              <a:tailEnd type="triangle" w="med" len="med"/>
            </a:ln>
          </p:spPr>
          <p:txBody>
            <a:bodyPr/>
            <a:lstStyle/>
            <a:p>
              <a:endParaRPr lang="en-US"/>
            </a:p>
          </p:txBody>
        </p:sp>
        <p:sp>
          <p:nvSpPr>
            <p:cNvPr id="66812" name="Line 223"/>
            <p:cNvSpPr>
              <a:spLocks noChangeShapeType="1"/>
            </p:cNvSpPr>
            <p:nvPr/>
          </p:nvSpPr>
          <p:spPr bwMode="auto">
            <a:xfrm>
              <a:off x="5034" y="2546"/>
              <a:ext cx="288" cy="0"/>
            </a:xfrm>
            <a:prstGeom prst="line">
              <a:avLst/>
            </a:prstGeom>
            <a:noFill/>
            <a:ln w="9525">
              <a:solidFill>
                <a:schemeClr val="tx1"/>
              </a:solidFill>
              <a:round/>
              <a:headEnd/>
              <a:tailEnd type="triangle" w="med" len="med"/>
            </a:ln>
          </p:spPr>
          <p:txBody>
            <a:bodyPr/>
            <a:lstStyle/>
            <a:p>
              <a:endParaRPr lang="en-US"/>
            </a:p>
          </p:txBody>
        </p:sp>
        <p:sp>
          <p:nvSpPr>
            <p:cNvPr id="66813" name="Line 224"/>
            <p:cNvSpPr>
              <a:spLocks noChangeShapeType="1"/>
            </p:cNvSpPr>
            <p:nvPr/>
          </p:nvSpPr>
          <p:spPr bwMode="auto">
            <a:xfrm>
              <a:off x="5034" y="2658"/>
              <a:ext cx="288" cy="0"/>
            </a:xfrm>
            <a:prstGeom prst="line">
              <a:avLst/>
            </a:prstGeom>
            <a:noFill/>
            <a:ln w="9525">
              <a:solidFill>
                <a:schemeClr val="tx1"/>
              </a:solidFill>
              <a:round/>
              <a:headEnd/>
              <a:tailEnd type="triangle" w="med" len="med"/>
            </a:ln>
          </p:spPr>
          <p:txBody>
            <a:bodyPr/>
            <a:lstStyle/>
            <a:p>
              <a:endParaRPr lang="en-US"/>
            </a:p>
          </p:txBody>
        </p:sp>
        <p:sp>
          <p:nvSpPr>
            <p:cNvPr id="66814" name="Text Box 225"/>
            <p:cNvSpPr txBox="1">
              <a:spLocks noChangeArrowheads="1"/>
            </p:cNvSpPr>
            <p:nvPr/>
          </p:nvSpPr>
          <p:spPr bwMode="auto">
            <a:xfrm>
              <a:off x="5016" y="2113"/>
              <a:ext cx="281" cy="126"/>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x8 / x16</a:t>
              </a:r>
            </a:p>
          </p:txBody>
        </p:sp>
      </p:grpSp>
      <p:grpSp>
        <p:nvGrpSpPr>
          <p:cNvPr id="66681" name="Group 226"/>
          <p:cNvGrpSpPr>
            <a:grpSpLocks/>
          </p:cNvGrpSpPr>
          <p:nvPr/>
        </p:nvGrpSpPr>
        <p:grpSpPr bwMode="auto">
          <a:xfrm>
            <a:off x="7234238" y="5248275"/>
            <a:ext cx="1993900" cy="514350"/>
            <a:chOff x="4554" y="3906"/>
            <a:chExt cx="1256" cy="324"/>
          </a:xfrm>
        </p:grpSpPr>
        <p:grpSp>
          <p:nvGrpSpPr>
            <p:cNvPr id="66789" name="Group 227"/>
            <p:cNvGrpSpPr>
              <a:grpSpLocks/>
            </p:cNvGrpSpPr>
            <p:nvPr/>
          </p:nvGrpSpPr>
          <p:grpSpPr bwMode="auto">
            <a:xfrm>
              <a:off x="4845" y="3906"/>
              <a:ext cx="576" cy="96"/>
              <a:chOff x="4752" y="1680"/>
              <a:chExt cx="576" cy="144"/>
            </a:xfrm>
          </p:grpSpPr>
          <p:sp>
            <p:nvSpPr>
              <p:cNvPr id="66802" name="Rectangle 228"/>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SEC_CTL</a:t>
                </a:r>
              </a:p>
            </p:txBody>
          </p:sp>
          <p:sp>
            <p:nvSpPr>
              <p:cNvPr id="66803" name="Rectangle 229"/>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66790" name="Group 230"/>
            <p:cNvGrpSpPr>
              <a:grpSpLocks/>
            </p:cNvGrpSpPr>
            <p:nvPr/>
          </p:nvGrpSpPr>
          <p:grpSpPr bwMode="auto">
            <a:xfrm>
              <a:off x="4845" y="4020"/>
              <a:ext cx="576" cy="96"/>
              <a:chOff x="4752" y="1680"/>
              <a:chExt cx="576" cy="144"/>
            </a:xfrm>
          </p:grpSpPr>
          <p:sp>
            <p:nvSpPr>
              <p:cNvPr id="66800" name="Rectangle 231"/>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PLL_CTL</a:t>
                </a:r>
              </a:p>
            </p:txBody>
          </p:sp>
          <p:sp>
            <p:nvSpPr>
              <p:cNvPr id="66801" name="Rectangle 232"/>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66791" name="Text Box 233"/>
            <p:cNvSpPr txBox="1">
              <a:spLocks noChangeArrowheads="1"/>
            </p:cNvSpPr>
            <p:nvPr/>
          </p:nvSpPr>
          <p:spPr bwMode="auto">
            <a:xfrm>
              <a:off x="5399" y="3990"/>
              <a:ext cx="411" cy="233"/>
            </a:xfrm>
            <a:prstGeom prst="rect">
              <a:avLst/>
            </a:prstGeom>
            <a:noFill/>
            <a:ln w="9525">
              <a:noFill/>
              <a:miter lim="800000"/>
              <a:headEnd/>
              <a:tailEnd/>
            </a:ln>
          </p:spPr>
          <p:txBody>
            <a:bodyPr wrap="none">
              <a:spAutoFit/>
            </a:bodyPr>
            <a:lstStyle/>
            <a:p>
              <a:pPr algn="l"/>
              <a:r>
                <a:rPr lang="en-US" sz="900">
                  <a:solidFill>
                    <a:srgbClr val="0000CC"/>
                  </a:solidFill>
                  <a:latin typeface="Arial Narrow" pitchFamily="34" charset="0"/>
                  <a:cs typeface="Arial" pitchFamily="34" charset="0"/>
                </a:rPr>
                <a:t>Global </a:t>
              </a:r>
            </a:p>
            <a:p>
              <a:pPr algn="l"/>
              <a:r>
                <a:rPr lang="en-US" sz="900">
                  <a:solidFill>
                    <a:srgbClr val="0000CC"/>
                  </a:solidFill>
                  <a:latin typeface="Arial Narrow" pitchFamily="34" charset="0"/>
                  <a:cs typeface="Arial" pitchFamily="34" charset="0"/>
                </a:rPr>
                <a:t>Timestamp</a:t>
              </a:r>
            </a:p>
          </p:txBody>
        </p:sp>
        <p:grpSp>
          <p:nvGrpSpPr>
            <p:cNvPr id="66792" name="Group 234"/>
            <p:cNvGrpSpPr>
              <a:grpSpLocks/>
            </p:cNvGrpSpPr>
            <p:nvPr/>
          </p:nvGrpSpPr>
          <p:grpSpPr bwMode="auto">
            <a:xfrm>
              <a:off x="4842" y="4134"/>
              <a:ext cx="576" cy="96"/>
              <a:chOff x="4752" y="1680"/>
              <a:chExt cx="576" cy="144"/>
            </a:xfrm>
          </p:grpSpPr>
          <p:sp>
            <p:nvSpPr>
              <p:cNvPr id="66798" name="Rectangle 235"/>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Bootcfg</a:t>
                </a:r>
              </a:p>
            </p:txBody>
          </p:sp>
          <p:sp>
            <p:nvSpPr>
              <p:cNvPr id="66799" name="Rectangle 236"/>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66793" name="Line 237"/>
            <p:cNvSpPr>
              <a:spLocks noChangeShapeType="1"/>
            </p:cNvSpPr>
            <p:nvPr/>
          </p:nvSpPr>
          <p:spPr bwMode="auto">
            <a:xfrm>
              <a:off x="4554" y="3958"/>
              <a:ext cx="288" cy="0"/>
            </a:xfrm>
            <a:prstGeom prst="line">
              <a:avLst/>
            </a:prstGeom>
            <a:noFill/>
            <a:ln w="9525">
              <a:solidFill>
                <a:schemeClr val="tx1"/>
              </a:solidFill>
              <a:round/>
              <a:headEnd/>
              <a:tailEnd type="triangle" w="med" len="med"/>
            </a:ln>
          </p:spPr>
          <p:txBody>
            <a:bodyPr/>
            <a:lstStyle/>
            <a:p>
              <a:endParaRPr lang="en-US"/>
            </a:p>
          </p:txBody>
        </p:sp>
        <p:sp>
          <p:nvSpPr>
            <p:cNvPr id="66794" name="Line 238"/>
            <p:cNvSpPr>
              <a:spLocks noChangeShapeType="1"/>
            </p:cNvSpPr>
            <p:nvPr/>
          </p:nvSpPr>
          <p:spPr bwMode="auto">
            <a:xfrm>
              <a:off x="4554" y="4070"/>
              <a:ext cx="288" cy="0"/>
            </a:xfrm>
            <a:prstGeom prst="line">
              <a:avLst/>
            </a:prstGeom>
            <a:noFill/>
            <a:ln w="9525">
              <a:solidFill>
                <a:schemeClr val="tx1"/>
              </a:solidFill>
              <a:round/>
              <a:headEnd/>
              <a:tailEnd type="triangle" w="med" len="med"/>
            </a:ln>
          </p:spPr>
          <p:txBody>
            <a:bodyPr/>
            <a:lstStyle/>
            <a:p>
              <a:endParaRPr lang="en-US"/>
            </a:p>
          </p:txBody>
        </p:sp>
        <p:sp>
          <p:nvSpPr>
            <p:cNvPr id="66795" name="Line 239"/>
            <p:cNvSpPr>
              <a:spLocks noChangeShapeType="1"/>
            </p:cNvSpPr>
            <p:nvPr/>
          </p:nvSpPr>
          <p:spPr bwMode="auto">
            <a:xfrm>
              <a:off x="4554" y="4183"/>
              <a:ext cx="288" cy="0"/>
            </a:xfrm>
            <a:prstGeom prst="line">
              <a:avLst/>
            </a:prstGeom>
            <a:noFill/>
            <a:ln w="9525">
              <a:solidFill>
                <a:schemeClr val="tx1"/>
              </a:solidFill>
              <a:round/>
              <a:headEnd/>
              <a:tailEnd type="triangle" w="med" len="med"/>
            </a:ln>
          </p:spPr>
          <p:txBody>
            <a:bodyPr/>
            <a:lstStyle/>
            <a:p>
              <a:endParaRPr lang="en-US"/>
            </a:p>
          </p:txBody>
        </p:sp>
        <p:sp>
          <p:nvSpPr>
            <p:cNvPr id="66796" name="Line 240"/>
            <p:cNvSpPr>
              <a:spLocks noChangeShapeType="1"/>
            </p:cNvSpPr>
            <p:nvPr/>
          </p:nvSpPr>
          <p:spPr bwMode="auto">
            <a:xfrm flipH="1">
              <a:off x="5352" y="4074"/>
              <a:ext cx="96" cy="0"/>
            </a:xfrm>
            <a:prstGeom prst="line">
              <a:avLst/>
            </a:prstGeom>
            <a:noFill/>
            <a:ln w="9525">
              <a:solidFill>
                <a:srgbClr val="0000FF"/>
              </a:solidFill>
              <a:round/>
              <a:headEnd/>
              <a:tailEnd/>
            </a:ln>
          </p:spPr>
          <p:txBody>
            <a:bodyPr/>
            <a:lstStyle/>
            <a:p>
              <a:endParaRPr lang="en-US"/>
            </a:p>
          </p:txBody>
        </p:sp>
        <p:sp>
          <p:nvSpPr>
            <p:cNvPr id="66797" name="Oval 241"/>
            <p:cNvSpPr>
              <a:spLocks noChangeArrowheads="1"/>
            </p:cNvSpPr>
            <p:nvPr/>
          </p:nvSpPr>
          <p:spPr bwMode="auto">
            <a:xfrm>
              <a:off x="5336" y="4060"/>
              <a:ext cx="27" cy="27"/>
            </a:xfrm>
            <a:prstGeom prst="ellipse">
              <a:avLst/>
            </a:prstGeom>
            <a:solidFill>
              <a:srgbClr val="0000FF"/>
            </a:solidFill>
            <a:ln w="9525">
              <a:solidFill>
                <a:srgbClr val="0000FF"/>
              </a:solidFill>
              <a:round/>
              <a:headEnd/>
              <a:tailEnd/>
            </a:ln>
          </p:spPr>
          <p:txBody>
            <a:bodyPr wrap="none" anchor="ctr"/>
            <a:lstStyle/>
            <a:p>
              <a:endParaRPr lang="en-US">
                <a:solidFill>
                  <a:srgbClr val="000000"/>
                </a:solidFill>
                <a:cs typeface="Arial" pitchFamily="34" charset="0"/>
              </a:endParaRPr>
            </a:p>
          </p:txBody>
        </p:sp>
      </p:grpSp>
      <p:sp>
        <p:nvSpPr>
          <p:cNvPr id="66682" name="Rectangle 242"/>
          <p:cNvSpPr>
            <a:spLocks noChangeArrowheads="1"/>
          </p:cNvSpPr>
          <p:nvPr/>
        </p:nvSpPr>
        <p:spPr bwMode="auto">
          <a:xfrm>
            <a:off x="4191000" y="476250"/>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1000">
                <a:solidFill>
                  <a:srgbClr val="000000"/>
                </a:solidFill>
                <a:latin typeface="Arial Narrow" pitchFamily="34" charset="0"/>
                <a:cs typeface="Arial" pitchFamily="34" charset="0"/>
              </a:rPr>
              <a:t>HyperLink</a:t>
            </a:r>
          </a:p>
        </p:txBody>
      </p:sp>
      <p:sp>
        <p:nvSpPr>
          <p:cNvPr id="66683" name="Rectangle 243"/>
          <p:cNvSpPr>
            <a:spLocks noChangeArrowheads="1"/>
          </p:cNvSpPr>
          <p:nvPr/>
        </p:nvSpPr>
        <p:spPr bwMode="auto">
          <a:xfrm>
            <a:off x="4191000" y="4762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66684" name="Line 244"/>
          <p:cNvSpPr>
            <a:spLocks noChangeShapeType="1"/>
          </p:cNvSpPr>
          <p:nvPr/>
        </p:nvSpPr>
        <p:spPr bwMode="auto">
          <a:xfrm>
            <a:off x="2914650" y="552450"/>
            <a:ext cx="1266825" cy="0"/>
          </a:xfrm>
          <a:prstGeom prst="line">
            <a:avLst/>
          </a:prstGeom>
          <a:noFill/>
          <a:ln w="9525">
            <a:solidFill>
              <a:schemeClr val="tx1"/>
            </a:solidFill>
            <a:round/>
            <a:headEnd/>
            <a:tailEnd type="triangle" w="med" len="med"/>
          </a:ln>
        </p:spPr>
        <p:txBody>
          <a:bodyPr/>
          <a:lstStyle/>
          <a:p>
            <a:endParaRPr lang="en-US"/>
          </a:p>
        </p:txBody>
      </p:sp>
      <p:sp>
        <p:nvSpPr>
          <p:cNvPr id="66685" name="Rectangle 245"/>
          <p:cNvSpPr>
            <a:spLocks noChangeArrowheads="1"/>
          </p:cNvSpPr>
          <p:nvPr/>
        </p:nvSpPr>
        <p:spPr bwMode="auto">
          <a:xfrm>
            <a:off x="171450" y="790575"/>
            <a:ext cx="161925" cy="152400"/>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66686" name="Text Box 246"/>
          <p:cNvSpPr txBox="1">
            <a:spLocks noChangeArrowheads="1"/>
          </p:cNvSpPr>
          <p:nvPr/>
        </p:nvSpPr>
        <p:spPr bwMode="auto">
          <a:xfrm>
            <a:off x="317500" y="754063"/>
            <a:ext cx="1023938"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Media Apps Only</a:t>
            </a:r>
          </a:p>
        </p:txBody>
      </p:sp>
      <p:sp>
        <p:nvSpPr>
          <p:cNvPr id="66687" name="Rectangle 247"/>
          <p:cNvSpPr>
            <a:spLocks noChangeArrowheads="1"/>
          </p:cNvSpPr>
          <p:nvPr/>
        </p:nvSpPr>
        <p:spPr bwMode="auto">
          <a:xfrm>
            <a:off x="171450" y="561975"/>
            <a:ext cx="161925" cy="152400"/>
          </a:xfrm>
          <a:prstGeom prst="rect">
            <a:avLst/>
          </a:prstGeom>
          <a:solidFill>
            <a:srgbClr val="99CCFF"/>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66688" name="Text Box 248"/>
          <p:cNvSpPr txBox="1">
            <a:spLocks noChangeArrowheads="1"/>
          </p:cNvSpPr>
          <p:nvPr/>
        </p:nvSpPr>
        <p:spPr bwMode="auto">
          <a:xfrm>
            <a:off x="317500" y="525463"/>
            <a:ext cx="1155700"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Wireless Apps Only</a:t>
            </a:r>
          </a:p>
        </p:txBody>
      </p:sp>
      <p:grpSp>
        <p:nvGrpSpPr>
          <p:cNvPr id="66689" name="Group 249"/>
          <p:cNvGrpSpPr>
            <a:grpSpLocks/>
          </p:cNvGrpSpPr>
          <p:nvPr/>
        </p:nvGrpSpPr>
        <p:grpSpPr bwMode="auto">
          <a:xfrm>
            <a:off x="247650" y="5043488"/>
            <a:ext cx="2209800" cy="323850"/>
            <a:chOff x="486" y="2331"/>
            <a:chExt cx="1392" cy="204"/>
          </a:xfrm>
        </p:grpSpPr>
        <p:sp>
          <p:nvSpPr>
            <p:cNvPr id="66783" name="Rectangle 250"/>
            <p:cNvSpPr>
              <a:spLocks noChangeArrowheads="1"/>
            </p:cNvSpPr>
            <p:nvPr/>
          </p:nvSpPr>
          <p:spPr bwMode="auto">
            <a:xfrm>
              <a:off x="486" y="2439"/>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AIF / DMA</a:t>
              </a:r>
            </a:p>
          </p:txBody>
        </p:sp>
        <p:sp>
          <p:nvSpPr>
            <p:cNvPr id="66784" name="Rectangle 251"/>
            <p:cNvSpPr>
              <a:spLocks noChangeArrowheads="1"/>
            </p:cNvSpPr>
            <p:nvPr/>
          </p:nvSpPr>
          <p:spPr bwMode="auto">
            <a:xfrm>
              <a:off x="994" y="2439"/>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66785" name="Line 252"/>
            <p:cNvSpPr>
              <a:spLocks noChangeShapeType="1"/>
            </p:cNvSpPr>
            <p:nvPr/>
          </p:nvSpPr>
          <p:spPr bwMode="auto">
            <a:xfrm>
              <a:off x="1082" y="2493"/>
              <a:ext cx="796" cy="0"/>
            </a:xfrm>
            <a:prstGeom prst="line">
              <a:avLst/>
            </a:prstGeom>
            <a:noFill/>
            <a:ln w="9525">
              <a:solidFill>
                <a:schemeClr val="tx1"/>
              </a:solidFill>
              <a:round/>
              <a:headEnd/>
              <a:tailEnd type="triangle" w="med" len="med"/>
            </a:ln>
          </p:spPr>
          <p:txBody>
            <a:bodyPr/>
            <a:lstStyle/>
            <a:p>
              <a:endParaRPr lang="en-US"/>
            </a:p>
          </p:txBody>
        </p:sp>
        <p:sp>
          <p:nvSpPr>
            <p:cNvPr id="66786" name="Line 255"/>
            <p:cNvSpPr>
              <a:spLocks noChangeShapeType="1"/>
            </p:cNvSpPr>
            <p:nvPr/>
          </p:nvSpPr>
          <p:spPr bwMode="auto">
            <a:xfrm>
              <a:off x="1056" y="2388"/>
              <a:ext cx="816" cy="0"/>
            </a:xfrm>
            <a:prstGeom prst="line">
              <a:avLst/>
            </a:prstGeom>
            <a:noFill/>
            <a:ln w="9525">
              <a:solidFill>
                <a:schemeClr val="tx1"/>
              </a:solidFill>
              <a:round/>
              <a:headEnd/>
              <a:tailEnd type="triangle" w="med" len="med"/>
            </a:ln>
          </p:spPr>
          <p:txBody>
            <a:bodyPr/>
            <a:lstStyle/>
            <a:p>
              <a:endParaRPr lang="en-US"/>
            </a:p>
          </p:txBody>
        </p:sp>
        <p:sp>
          <p:nvSpPr>
            <p:cNvPr id="66787" name="Rectangle 256"/>
            <p:cNvSpPr>
              <a:spLocks noChangeArrowheads="1"/>
            </p:cNvSpPr>
            <p:nvPr/>
          </p:nvSpPr>
          <p:spPr bwMode="auto">
            <a:xfrm>
              <a:off x="486" y="2331"/>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FFTC / DMA</a:t>
              </a:r>
            </a:p>
          </p:txBody>
        </p:sp>
        <p:sp>
          <p:nvSpPr>
            <p:cNvPr id="66788" name="Rectangle 257"/>
            <p:cNvSpPr>
              <a:spLocks noChangeArrowheads="1"/>
            </p:cNvSpPr>
            <p:nvPr/>
          </p:nvSpPr>
          <p:spPr bwMode="auto">
            <a:xfrm>
              <a:off x="994" y="2331"/>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grpSp>
      <p:sp>
        <p:nvSpPr>
          <p:cNvPr id="66690" name="Rectangle 262"/>
          <p:cNvSpPr>
            <a:spLocks noChangeArrowheads="1"/>
          </p:cNvSpPr>
          <p:nvPr/>
        </p:nvSpPr>
        <p:spPr bwMode="auto">
          <a:xfrm>
            <a:off x="3340100" y="2854325"/>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SRIO</a:t>
            </a:r>
          </a:p>
        </p:txBody>
      </p:sp>
      <p:sp>
        <p:nvSpPr>
          <p:cNvPr id="66691" name="Rectangle 263"/>
          <p:cNvSpPr>
            <a:spLocks noChangeArrowheads="1"/>
          </p:cNvSpPr>
          <p:nvPr/>
        </p:nvSpPr>
        <p:spPr bwMode="auto">
          <a:xfrm>
            <a:off x="3349625" y="28543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66692" name="Line 264"/>
          <p:cNvSpPr>
            <a:spLocks noChangeShapeType="1"/>
          </p:cNvSpPr>
          <p:nvPr/>
        </p:nvSpPr>
        <p:spPr bwMode="auto">
          <a:xfrm>
            <a:off x="2914650" y="2906713"/>
            <a:ext cx="434975" cy="9525"/>
          </a:xfrm>
          <a:prstGeom prst="line">
            <a:avLst/>
          </a:prstGeom>
          <a:noFill/>
          <a:ln w="9525">
            <a:solidFill>
              <a:schemeClr val="tx1"/>
            </a:solidFill>
            <a:round/>
            <a:headEnd/>
            <a:tailEnd type="triangle" w="med" len="med"/>
          </a:ln>
        </p:spPr>
        <p:txBody>
          <a:bodyPr/>
          <a:lstStyle/>
          <a:p>
            <a:endParaRPr lang="en-US"/>
          </a:p>
        </p:txBody>
      </p:sp>
      <p:sp>
        <p:nvSpPr>
          <p:cNvPr id="66693" name="Rectangle 265"/>
          <p:cNvSpPr>
            <a:spLocks noChangeArrowheads="1"/>
          </p:cNvSpPr>
          <p:nvPr/>
        </p:nvSpPr>
        <p:spPr bwMode="auto">
          <a:xfrm>
            <a:off x="3902075" y="5624513"/>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66694" name="Rectangle 266"/>
          <p:cNvSpPr>
            <a:spLocks noChangeArrowheads="1"/>
          </p:cNvSpPr>
          <p:nvPr/>
        </p:nvSpPr>
        <p:spPr bwMode="auto">
          <a:xfrm>
            <a:off x="1609725" y="6238875"/>
            <a:ext cx="457200" cy="619125"/>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66695" name="Line 267"/>
          <p:cNvSpPr>
            <a:spLocks noChangeShapeType="1"/>
          </p:cNvSpPr>
          <p:nvPr/>
        </p:nvSpPr>
        <p:spPr bwMode="auto">
          <a:xfrm>
            <a:off x="2066925" y="6524625"/>
            <a:ext cx="381000" cy="0"/>
          </a:xfrm>
          <a:prstGeom prst="line">
            <a:avLst/>
          </a:prstGeom>
          <a:noFill/>
          <a:ln w="9525">
            <a:solidFill>
              <a:schemeClr val="tx1"/>
            </a:solidFill>
            <a:round/>
            <a:headEnd/>
            <a:tailEnd type="triangle" w="med" len="med"/>
          </a:ln>
        </p:spPr>
        <p:txBody>
          <a:bodyPr/>
          <a:lstStyle/>
          <a:p>
            <a:endParaRPr lang="en-US"/>
          </a:p>
        </p:txBody>
      </p:sp>
      <p:sp>
        <p:nvSpPr>
          <p:cNvPr id="66696" name="AutoShape 271"/>
          <p:cNvSpPr>
            <a:spLocks noChangeArrowheads="1"/>
          </p:cNvSpPr>
          <p:nvPr/>
        </p:nvSpPr>
        <p:spPr bwMode="auto">
          <a:xfrm>
            <a:off x="1590675" y="598170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66697" name="Rectangle 274"/>
          <p:cNvSpPr>
            <a:spLocks noChangeArrowheads="1"/>
          </p:cNvSpPr>
          <p:nvPr/>
        </p:nvSpPr>
        <p:spPr bwMode="auto">
          <a:xfrm>
            <a:off x="3024188" y="5407025"/>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66698" name="Rectangle 275"/>
          <p:cNvSpPr>
            <a:spLocks noChangeArrowheads="1"/>
          </p:cNvSpPr>
          <p:nvPr/>
        </p:nvSpPr>
        <p:spPr bwMode="auto">
          <a:xfrm>
            <a:off x="4025900" y="4410075"/>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TCP3E</a:t>
            </a:r>
          </a:p>
        </p:txBody>
      </p:sp>
      <p:sp>
        <p:nvSpPr>
          <p:cNvPr id="66699" name="Rectangle 276"/>
          <p:cNvSpPr>
            <a:spLocks noChangeArrowheads="1"/>
          </p:cNvSpPr>
          <p:nvPr/>
        </p:nvSpPr>
        <p:spPr bwMode="auto">
          <a:xfrm>
            <a:off x="4006850" y="44100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66700" name="Line 277"/>
          <p:cNvSpPr>
            <a:spLocks noChangeShapeType="1"/>
          </p:cNvSpPr>
          <p:nvPr/>
        </p:nvSpPr>
        <p:spPr bwMode="auto">
          <a:xfrm>
            <a:off x="2914650" y="4495800"/>
            <a:ext cx="1130300" cy="0"/>
          </a:xfrm>
          <a:prstGeom prst="line">
            <a:avLst/>
          </a:prstGeom>
          <a:noFill/>
          <a:ln w="9525">
            <a:solidFill>
              <a:schemeClr val="tx1"/>
            </a:solidFill>
            <a:round/>
            <a:headEnd/>
            <a:tailEnd type="triangle" w="med" len="med"/>
          </a:ln>
        </p:spPr>
        <p:txBody>
          <a:bodyPr/>
          <a:lstStyle/>
          <a:p>
            <a:endParaRPr lang="en-US"/>
          </a:p>
        </p:txBody>
      </p:sp>
      <p:sp>
        <p:nvSpPr>
          <p:cNvPr id="66701" name="AutoShape 278"/>
          <p:cNvSpPr>
            <a:spLocks noChangeArrowheads="1"/>
          </p:cNvSpPr>
          <p:nvPr/>
        </p:nvSpPr>
        <p:spPr bwMode="auto">
          <a:xfrm>
            <a:off x="3543300" y="44005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66702" name="Line 279"/>
          <p:cNvSpPr>
            <a:spLocks noChangeShapeType="1"/>
          </p:cNvSpPr>
          <p:nvPr/>
        </p:nvSpPr>
        <p:spPr bwMode="auto">
          <a:xfrm>
            <a:off x="2924175" y="4305300"/>
            <a:ext cx="1130300" cy="0"/>
          </a:xfrm>
          <a:prstGeom prst="line">
            <a:avLst/>
          </a:prstGeom>
          <a:noFill/>
          <a:ln w="9525">
            <a:solidFill>
              <a:schemeClr val="tx1"/>
            </a:solidFill>
            <a:round/>
            <a:headEnd/>
            <a:tailEnd type="triangle" w="med" len="med"/>
          </a:ln>
        </p:spPr>
        <p:txBody>
          <a:bodyPr/>
          <a:lstStyle/>
          <a:p>
            <a:endParaRPr lang="en-US"/>
          </a:p>
        </p:txBody>
      </p:sp>
      <p:sp>
        <p:nvSpPr>
          <p:cNvPr id="66703" name="AutoShape 280"/>
          <p:cNvSpPr>
            <a:spLocks noChangeArrowheads="1"/>
          </p:cNvSpPr>
          <p:nvPr/>
        </p:nvSpPr>
        <p:spPr bwMode="auto">
          <a:xfrm>
            <a:off x="3552825" y="42100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66704" name="Rectangle 281"/>
          <p:cNvSpPr>
            <a:spLocks noChangeArrowheads="1"/>
          </p:cNvSpPr>
          <p:nvPr/>
        </p:nvSpPr>
        <p:spPr bwMode="auto">
          <a:xfrm>
            <a:off x="4035425" y="4210050"/>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TCP3e_W/R</a:t>
            </a:r>
          </a:p>
        </p:txBody>
      </p:sp>
      <p:sp>
        <p:nvSpPr>
          <p:cNvPr id="66705" name="Rectangle 282"/>
          <p:cNvSpPr>
            <a:spLocks noChangeArrowheads="1"/>
          </p:cNvSpPr>
          <p:nvPr/>
        </p:nvSpPr>
        <p:spPr bwMode="auto">
          <a:xfrm>
            <a:off x="4016375" y="42100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66706" name="Line 283"/>
          <p:cNvSpPr>
            <a:spLocks noChangeShapeType="1"/>
          </p:cNvSpPr>
          <p:nvPr/>
        </p:nvSpPr>
        <p:spPr bwMode="auto">
          <a:xfrm>
            <a:off x="2924175" y="5191125"/>
            <a:ext cx="1120775" cy="0"/>
          </a:xfrm>
          <a:prstGeom prst="line">
            <a:avLst/>
          </a:prstGeom>
          <a:noFill/>
          <a:ln w="9525">
            <a:solidFill>
              <a:schemeClr val="tx1"/>
            </a:solidFill>
            <a:round/>
            <a:headEnd/>
            <a:tailEnd type="triangle" w="med" len="med"/>
          </a:ln>
        </p:spPr>
        <p:txBody>
          <a:bodyPr/>
          <a:lstStyle/>
          <a:p>
            <a:endParaRPr lang="en-US"/>
          </a:p>
        </p:txBody>
      </p:sp>
      <p:sp>
        <p:nvSpPr>
          <p:cNvPr id="66707" name="AutoShape 284"/>
          <p:cNvSpPr>
            <a:spLocks noChangeArrowheads="1"/>
          </p:cNvSpPr>
          <p:nvPr/>
        </p:nvSpPr>
        <p:spPr bwMode="auto">
          <a:xfrm>
            <a:off x="3543300" y="50863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66708" name="Rectangle 285"/>
          <p:cNvSpPr>
            <a:spLocks noChangeArrowheads="1"/>
          </p:cNvSpPr>
          <p:nvPr/>
        </p:nvSpPr>
        <p:spPr bwMode="auto">
          <a:xfrm>
            <a:off x="2990850" y="5057775"/>
            <a:ext cx="457200" cy="28575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3</a:t>
            </a:r>
          </a:p>
          <a:p>
            <a:pPr algn="ctr"/>
            <a:r>
              <a:rPr lang="en-US" sz="900">
                <a:solidFill>
                  <a:srgbClr val="000000"/>
                </a:solidFill>
                <a:latin typeface="Arial Narrow" pitchFamily="34" charset="0"/>
                <a:cs typeface="Arial" pitchFamily="34" charset="0"/>
              </a:rPr>
              <a:t>128b SCR</a:t>
            </a:r>
          </a:p>
        </p:txBody>
      </p:sp>
      <p:sp>
        <p:nvSpPr>
          <p:cNvPr id="66709" name="Rectangle 286"/>
          <p:cNvSpPr>
            <a:spLocks noChangeArrowheads="1"/>
          </p:cNvSpPr>
          <p:nvPr/>
        </p:nvSpPr>
        <p:spPr bwMode="auto">
          <a:xfrm>
            <a:off x="4035425" y="5114925"/>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VCP2 (x4)</a:t>
            </a:r>
          </a:p>
        </p:txBody>
      </p:sp>
      <p:sp>
        <p:nvSpPr>
          <p:cNvPr id="66710" name="Rectangle 287"/>
          <p:cNvSpPr>
            <a:spLocks noChangeArrowheads="1"/>
          </p:cNvSpPr>
          <p:nvPr/>
        </p:nvSpPr>
        <p:spPr bwMode="auto">
          <a:xfrm>
            <a:off x="4035425" y="51149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66711" name="AutoShape 288"/>
          <p:cNvSpPr>
            <a:spLocks noChangeArrowheads="1"/>
          </p:cNvSpPr>
          <p:nvPr/>
        </p:nvSpPr>
        <p:spPr bwMode="auto">
          <a:xfrm rot="-5400000">
            <a:off x="2438400" y="19335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66712" name="AutoShape 289"/>
          <p:cNvSpPr>
            <a:spLocks noChangeArrowheads="1"/>
          </p:cNvSpPr>
          <p:nvPr/>
        </p:nvSpPr>
        <p:spPr bwMode="auto">
          <a:xfrm rot="5400000" flipH="1">
            <a:off x="2647950" y="194310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66713" name="AutoShape 290"/>
          <p:cNvSpPr>
            <a:spLocks noChangeArrowheads="1"/>
          </p:cNvSpPr>
          <p:nvPr/>
        </p:nvSpPr>
        <p:spPr bwMode="auto">
          <a:xfrm>
            <a:off x="2962275" y="613410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66714" name="AutoShape 294"/>
          <p:cNvSpPr>
            <a:spLocks noChangeArrowheads="1"/>
          </p:cNvSpPr>
          <p:nvPr/>
        </p:nvSpPr>
        <p:spPr bwMode="auto">
          <a:xfrm>
            <a:off x="1581150" y="31432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FF00"/>
          </a:solidFill>
          <a:ln w="9525">
            <a:solidFill>
              <a:schemeClr val="tx1"/>
            </a:solidFill>
            <a:miter lim="800000"/>
            <a:headEnd/>
            <a:tailEnd/>
          </a:ln>
        </p:spPr>
        <p:txBody>
          <a:bodyPr wrap="none" anchor="ctr"/>
          <a:lstStyle/>
          <a:p>
            <a:endParaRPr lang="en-US"/>
          </a:p>
        </p:txBody>
      </p:sp>
      <p:sp>
        <p:nvSpPr>
          <p:cNvPr id="66715" name="Rectangle 297"/>
          <p:cNvSpPr>
            <a:spLocks noChangeArrowheads="1"/>
          </p:cNvSpPr>
          <p:nvPr/>
        </p:nvSpPr>
        <p:spPr bwMode="auto">
          <a:xfrm>
            <a:off x="5319713" y="2882900"/>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66716" name="Rectangle 298"/>
          <p:cNvSpPr>
            <a:spLocks noChangeArrowheads="1"/>
          </p:cNvSpPr>
          <p:nvPr/>
        </p:nvSpPr>
        <p:spPr bwMode="auto">
          <a:xfrm>
            <a:off x="6591300" y="4514850"/>
            <a:ext cx="91440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Semaphore</a:t>
            </a:r>
          </a:p>
        </p:txBody>
      </p:sp>
      <p:sp>
        <p:nvSpPr>
          <p:cNvPr id="66717" name="Rectangle 299"/>
          <p:cNvSpPr>
            <a:spLocks noChangeArrowheads="1"/>
          </p:cNvSpPr>
          <p:nvPr/>
        </p:nvSpPr>
        <p:spPr bwMode="auto">
          <a:xfrm>
            <a:off x="6572250" y="45148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66718" name="Line 300"/>
          <p:cNvSpPr>
            <a:spLocks noChangeShapeType="1"/>
          </p:cNvSpPr>
          <p:nvPr/>
        </p:nvSpPr>
        <p:spPr bwMode="auto">
          <a:xfrm>
            <a:off x="5267325" y="4600575"/>
            <a:ext cx="1304925" cy="0"/>
          </a:xfrm>
          <a:prstGeom prst="line">
            <a:avLst/>
          </a:prstGeom>
          <a:noFill/>
          <a:ln w="9525">
            <a:solidFill>
              <a:schemeClr val="tx1"/>
            </a:solidFill>
            <a:round/>
            <a:headEnd/>
            <a:tailEnd type="triangle" w="med" len="med"/>
          </a:ln>
        </p:spPr>
        <p:txBody>
          <a:bodyPr/>
          <a:lstStyle/>
          <a:p>
            <a:endParaRPr lang="en-US"/>
          </a:p>
        </p:txBody>
      </p:sp>
      <p:sp>
        <p:nvSpPr>
          <p:cNvPr id="66719" name="Rectangle 301"/>
          <p:cNvSpPr>
            <a:spLocks noChangeArrowheads="1"/>
          </p:cNvSpPr>
          <p:nvPr/>
        </p:nvSpPr>
        <p:spPr bwMode="auto">
          <a:xfrm>
            <a:off x="5338763" y="4473575"/>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66720" name="AutoShape 302"/>
          <p:cNvSpPr>
            <a:spLocks noChangeArrowheads="1"/>
          </p:cNvSpPr>
          <p:nvPr/>
        </p:nvSpPr>
        <p:spPr bwMode="auto">
          <a:xfrm>
            <a:off x="5372100" y="506730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66721" name="Rectangle 303"/>
          <p:cNvSpPr>
            <a:spLocks noChangeArrowheads="1"/>
          </p:cNvSpPr>
          <p:nvPr/>
        </p:nvSpPr>
        <p:spPr bwMode="auto">
          <a:xfrm>
            <a:off x="6591300" y="4772025"/>
            <a:ext cx="91440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QMSS</a:t>
            </a:r>
          </a:p>
        </p:txBody>
      </p:sp>
      <p:sp>
        <p:nvSpPr>
          <p:cNvPr id="66722" name="Rectangle 304"/>
          <p:cNvSpPr>
            <a:spLocks noChangeArrowheads="1"/>
          </p:cNvSpPr>
          <p:nvPr/>
        </p:nvSpPr>
        <p:spPr bwMode="auto">
          <a:xfrm>
            <a:off x="6572250" y="477202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66723" name="Line 305"/>
          <p:cNvSpPr>
            <a:spLocks noChangeShapeType="1"/>
          </p:cNvSpPr>
          <p:nvPr/>
        </p:nvSpPr>
        <p:spPr bwMode="auto">
          <a:xfrm>
            <a:off x="5267325" y="4857750"/>
            <a:ext cx="1304925" cy="0"/>
          </a:xfrm>
          <a:prstGeom prst="line">
            <a:avLst/>
          </a:prstGeom>
          <a:noFill/>
          <a:ln w="9525">
            <a:solidFill>
              <a:schemeClr val="tx1"/>
            </a:solidFill>
            <a:round/>
            <a:headEnd/>
            <a:tailEnd type="triangle" w="med" len="med"/>
          </a:ln>
        </p:spPr>
        <p:txBody>
          <a:bodyPr/>
          <a:lstStyle/>
          <a:p>
            <a:endParaRPr lang="en-US"/>
          </a:p>
        </p:txBody>
      </p:sp>
      <p:sp>
        <p:nvSpPr>
          <p:cNvPr id="66724" name="Rectangle 306"/>
          <p:cNvSpPr>
            <a:spLocks noChangeArrowheads="1"/>
          </p:cNvSpPr>
          <p:nvPr/>
        </p:nvSpPr>
        <p:spPr bwMode="auto">
          <a:xfrm>
            <a:off x="5338763" y="4730750"/>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66725" name="Freeform 307"/>
          <p:cNvSpPr>
            <a:spLocks/>
          </p:cNvSpPr>
          <p:nvPr/>
        </p:nvSpPr>
        <p:spPr bwMode="auto">
          <a:xfrm>
            <a:off x="6343650" y="4086225"/>
            <a:ext cx="1333500" cy="1390650"/>
          </a:xfrm>
          <a:custGeom>
            <a:avLst/>
            <a:gdLst>
              <a:gd name="T0" fmla="*/ 2147483647 w 840"/>
              <a:gd name="T1" fmla="*/ 0 h 876"/>
              <a:gd name="T2" fmla="*/ 2147483647 w 840"/>
              <a:gd name="T3" fmla="*/ 0 h 876"/>
              <a:gd name="T4" fmla="*/ 2147483647 w 840"/>
              <a:gd name="T5" fmla="*/ 2147483647 h 876"/>
              <a:gd name="T6" fmla="*/ 0 w 840"/>
              <a:gd name="T7" fmla="*/ 2147483647 h 876"/>
              <a:gd name="T8" fmla="*/ 0 w 840"/>
              <a:gd name="T9" fmla="*/ 2147483647 h 876"/>
              <a:gd name="T10" fmla="*/ 2147483647 w 840"/>
              <a:gd name="T11" fmla="*/ 2147483647 h 876"/>
              <a:gd name="T12" fmla="*/ 0 60000 65536"/>
              <a:gd name="T13" fmla="*/ 0 60000 65536"/>
              <a:gd name="T14" fmla="*/ 0 60000 65536"/>
              <a:gd name="T15" fmla="*/ 0 60000 65536"/>
              <a:gd name="T16" fmla="*/ 0 60000 65536"/>
              <a:gd name="T17" fmla="*/ 0 60000 65536"/>
              <a:gd name="T18" fmla="*/ 0 w 840"/>
              <a:gd name="T19" fmla="*/ 0 h 876"/>
              <a:gd name="T20" fmla="*/ 840 w 840"/>
              <a:gd name="T21" fmla="*/ 876 h 876"/>
            </a:gdLst>
            <a:ahLst/>
            <a:cxnLst>
              <a:cxn ang="T12">
                <a:pos x="T0" y="T1"/>
              </a:cxn>
              <a:cxn ang="T13">
                <a:pos x="T2" y="T3"/>
              </a:cxn>
              <a:cxn ang="T14">
                <a:pos x="T4" y="T5"/>
              </a:cxn>
              <a:cxn ang="T15">
                <a:pos x="T6" y="T7"/>
              </a:cxn>
              <a:cxn ang="T16">
                <a:pos x="T8" y="T9"/>
              </a:cxn>
              <a:cxn ang="T17">
                <a:pos x="T10" y="T11"/>
              </a:cxn>
            </a:cxnLst>
            <a:rect l="T18" t="T19" r="T20" b="T21"/>
            <a:pathLst>
              <a:path w="840" h="876">
                <a:moveTo>
                  <a:pt x="600" y="0"/>
                </a:moveTo>
                <a:lnTo>
                  <a:pt x="840" y="0"/>
                </a:lnTo>
                <a:lnTo>
                  <a:pt x="840" y="558"/>
                </a:lnTo>
                <a:lnTo>
                  <a:pt x="0" y="564"/>
                </a:lnTo>
                <a:lnTo>
                  <a:pt x="0" y="876"/>
                </a:lnTo>
                <a:lnTo>
                  <a:pt x="240" y="876"/>
                </a:lnTo>
              </a:path>
            </a:pathLst>
          </a:custGeom>
          <a:noFill/>
          <a:ln w="9525">
            <a:solidFill>
              <a:schemeClr val="tx1"/>
            </a:solidFill>
            <a:round/>
            <a:headEnd type="none" w="med" len="med"/>
            <a:tailEnd type="triangle" w="med" len="med"/>
          </a:ln>
        </p:spPr>
        <p:txBody>
          <a:bodyPr/>
          <a:lstStyle/>
          <a:p>
            <a:endParaRPr lang="en-US"/>
          </a:p>
        </p:txBody>
      </p:sp>
      <p:sp>
        <p:nvSpPr>
          <p:cNvPr id="66726" name="Rectangle 308"/>
          <p:cNvSpPr>
            <a:spLocks noChangeArrowheads="1"/>
          </p:cNvSpPr>
          <p:nvPr/>
        </p:nvSpPr>
        <p:spPr bwMode="auto">
          <a:xfrm>
            <a:off x="5657850" y="2476500"/>
            <a:ext cx="62865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TETB</a:t>
            </a:r>
          </a:p>
        </p:txBody>
      </p:sp>
      <p:sp>
        <p:nvSpPr>
          <p:cNvPr id="66727" name="Rectangle 309"/>
          <p:cNvSpPr>
            <a:spLocks noChangeArrowheads="1"/>
          </p:cNvSpPr>
          <p:nvPr/>
        </p:nvSpPr>
        <p:spPr bwMode="auto">
          <a:xfrm>
            <a:off x="5648325" y="247650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66728" name="Rectangle 310"/>
          <p:cNvSpPr>
            <a:spLocks noChangeArrowheads="1"/>
          </p:cNvSpPr>
          <p:nvPr/>
        </p:nvSpPr>
        <p:spPr bwMode="auto">
          <a:xfrm>
            <a:off x="5657850" y="5076825"/>
            <a:ext cx="514350" cy="238125"/>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STM</a:t>
            </a:r>
          </a:p>
          <a:p>
            <a:pPr algn="ctr"/>
            <a:r>
              <a:rPr lang="en-US" sz="900">
                <a:solidFill>
                  <a:srgbClr val="000000"/>
                </a:solidFill>
                <a:latin typeface="Arial Narrow" pitchFamily="34" charset="0"/>
                <a:cs typeface="Arial" pitchFamily="34" charset="0"/>
              </a:rPr>
              <a:t>   TETB</a:t>
            </a:r>
          </a:p>
        </p:txBody>
      </p:sp>
      <p:sp>
        <p:nvSpPr>
          <p:cNvPr id="66729" name="Rectangle 311"/>
          <p:cNvSpPr>
            <a:spLocks noChangeArrowheads="1"/>
          </p:cNvSpPr>
          <p:nvPr/>
        </p:nvSpPr>
        <p:spPr bwMode="auto">
          <a:xfrm>
            <a:off x="5657850" y="511492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66730" name="Line 312"/>
          <p:cNvSpPr>
            <a:spLocks noChangeShapeType="1"/>
          </p:cNvSpPr>
          <p:nvPr/>
        </p:nvSpPr>
        <p:spPr bwMode="auto">
          <a:xfrm>
            <a:off x="5257800" y="5200650"/>
            <a:ext cx="409575" cy="0"/>
          </a:xfrm>
          <a:prstGeom prst="line">
            <a:avLst/>
          </a:prstGeom>
          <a:noFill/>
          <a:ln w="9525">
            <a:solidFill>
              <a:schemeClr val="tx1"/>
            </a:solidFill>
            <a:round/>
            <a:headEnd/>
            <a:tailEnd type="triangle" w="med" len="med"/>
          </a:ln>
        </p:spPr>
        <p:txBody>
          <a:bodyPr/>
          <a:lstStyle/>
          <a:p>
            <a:endParaRPr lang="en-US"/>
          </a:p>
        </p:txBody>
      </p:sp>
      <p:sp>
        <p:nvSpPr>
          <p:cNvPr id="66731" name="Rectangle 313"/>
          <p:cNvSpPr>
            <a:spLocks noChangeArrowheads="1"/>
          </p:cNvSpPr>
          <p:nvPr/>
        </p:nvSpPr>
        <p:spPr bwMode="auto">
          <a:xfrm>
            <a:off x="7715250" y="5048250"/>
            <a:ext cx="89535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DebugSS</a:t>
            </a:r>
          </a:p>
        </p:txBody>
      </p:sp>
      <p:sp>
        <p:nvSpPr>
          <p:cNvPr id="66732" name="Rectangle 314"/>
          <p:cNvSpPr>
            <a:spLocks noChangeArrowheads="1"/>
          </p:cNvSpPr>
          <p:nvPr/>
        </p:nvSpPr>
        <p:spPr bwMode="auto">
          <a:xfrm>
            <a:off x="7686675" y="50482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66733" name="Line 315"/>
          <p:cNvSpPr>
            <a:spLocks noChangeShapeType="1"/>
          </p:cNvSpPr>
          <p:nvPr/>
        </p:nvSpPr>
        <p:spPr bwMode="auto">
          <a:xfrm>
            <a:off x="7239000" y="5153025"/>
            <a:ext cx="438150" cy="0"/>
          </a:xfrm>
          <a:prstGeom prst="line">
            <a:avLst/>
          </a:prstGeom>
          <a:noFill/>
          <a:ln w="9525">
            <a:solidFill>
              <a:schemeClr val="tx1"/>
            </a:solidFill>
            <a:round/>
            <a:headEnd/>
            <a:tailEnd type="triangle" w="med" len="med"/>
          </a:ln>
        </p:spPr>
        <p:txBody>
          <a:bodyPr/>
          <a:lstStyle/>
          <a:p>
            <a:endParaRPr lang="en-US"/>
          </a:p>
        </p:txBody>
      </p:sp>
      <p:sp>
        <p:nvSpPr>
          <p:cNvPr id="66734" name="Text Box 316"/>
          <p:cNvSpPr txBox="1">
            <a:spLocks noChangeArrowheads="1"/>
          </p:cNvSpPr>
          <p:nvPr/>
        </p:nvSpPr>
        <p:spPr bwMode="auto">
          <a:xfrm rot="5400000">
            <a:off x="8051006" y="6612732"/>
            <a:ext cx="350837" cy="336550"/>
          </a:xfrm>
          <a:prstGeom prst="rect">
            <a:avLst/>
          </a:prstGeom>
          <a:noFill/>
          <a:ln w="9525">
            <a:noFill/>
            <a:miter lim="800000"/>
            <a:headEnd/>
            <a:tailEnd/>
          </a:ln>
        </p:spPr>
        <p:txBody>
          <a:bodyPr wrap="none">
            <a:spAutoFit/>
          </a:bodyPr>
          <a:lstStyle/>
          <a:p>
            <a:pPr algn="l"/>
            <a:r>
              <a:rPr lang="en-US" sz="1600">
                <a:solidFill>
                  <a:srgbClr val="000000"/>
                </a:solidFill>
                <a:latin typeface="Arial Narrow" pitchFamily="34" charset="0"/>
                <a:cs typeface="Arial" pitchFamily="34" charset="0"/>
              </a:rPr>
              <a:t>…</a:t>
            </a:r>
          </a:p>
        </p:txBody>
      </p:sp>
      <p:sp>
        <p:nvSpPr>
          <p:cNvPr id="66735" name="AutoShape 317"/>
          <p:cNvSpPr>
            <a:spLocks noChangeArrowheads="1"/>
          </p:cNvSpPr>
          <p:nvPr/>
        </p:nvSpPr>
        <p:spPr bwMode="auto">
          <a:xfrm>
            <a:off x="6381750" y="53625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66736" name="AutoShape 318"/>
          <p:cNvSpPr>
            <a:spLocks noChangeArrowheads="1"/>
          </p:cNvSpPr>
          <p:nvPr/>
        </p:nvSpPr>
        <p:spPr bwMode="auto">
          <a:xfrm>
            <a:off x="7400925" y="389572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FF00"/>
          </a:solidFill>
          <a:ln w="9525">
            <a:solidFill>
              <a:schemeClr val="tx1"/>
            </a:solidFill>
            <a:miter lim="800000"/>
            <a:headEnd/>
            <a:tailEnd/>
          </a:ln>
        </p:spPr>
        <p:txBody>
          <a:bodyPr wrap="none" anchor="ctr"/>
          <a:lstStyle/>
          <a:p>
            <a:endParaRPr lang="en-US"/>
          </a:p>
        </p:txBody>
      </p:sp>
      <p:sp>
        <p:nvSpPr>
          <p:cNvPr id="66737" name="AutoShape 319"/>
          <p:cNvSpPr>
            <a:spLocks noChangeArrowheads="1"/>
          </p:cNvSpPr>
          <p:nvPr/>
        </p:nvSpPr>
        <p:spPr bwMode="auto">
          <a:xfrm>
            <a:off x="6134100" y="446722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66738" name="AutoShape 320"/>
          <p:cNvSpPr>
            <a:spLocks noChangeArrowheads="1"/>
          </p:cNvSpPr>
          <p:nvPr/>
        </p:nvSpPr>
        <p:spPr bwMode="auto">
          <a:xfrm>
            <a:off x="7343775" y="503872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66739" name="Text Box 321"/>
          <p:cNvSpPr txBox="1">
            <a:spLocks noChangeArrowheads="1"/>
          </p:cNvSpPr>
          <p:nvPr/>
        </p:nvSpPr>
        <p:spPr bwMode="auto">
          <a:xfrm>
            <a:off x="4756150" y="1757363"/>
            <a:ext cx="669925" cy="274637"/>
          </a:xfrm>
          <a:prstGeom prst="rect">
            <a:avLst/>
          </a:prstGeom>
          <a:noFill/>
          <a:ln w="9525">
            <a:noFill/>
            <a:miter lim="800000"/>
            <a:headEnd/>
            <a:tailEnd/>
          </a:ln>
        </p:spPr>
        <p:txBody>
          <a:bodyPr wrap="none">
            <a:spAutoFit/>
          </a:bodyPr>
          <a:lstStyle/>
          <a:p>
            <a:pPr algn="l"/>
            <a:r>
              <a:rPr lang="en-US" sz="1200" b="1">
                <a:solidFill>
                  <a:srgbClr val="000000"/>
                </a:solidFill>
                <a:latin typeface="Arial Narrow" pitchFamily="34" charset="0"/>
                <a:cs typeface="Arial" pitchFamily="34" charset="0"/>
              </a:rPr>
              <a:t>CONFIG</a:t>
            </a:r>
          </a:p>
        </p:txBody>
      </p:sp>
      <p:sp>
        <p:nvSpPr>
          <p:cNvPr id="66740" name="Rectangle 322"/>
          <p:cNvSpPr>
            <a:spLocks noChangeArrowheads="1"/>
          </p:cNvSpPr>
          <p:nvPr/>
        </p:nvSpPr>
        <p:spPr bwMode="auto">
          <a:xfrm>
            <a:off x="5600700" y="5695950"/>
            <a:ext cx="447675" cy="104775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Write-only</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66741" name="Rectangle 323"/>
          <p:cNvSpPr>
            <a:spLocks noChangeArrowheads="1"/>
          </p:cNvSpPr>
          <p:nvPr/>
        </p:nvSpPr>
        <p:spPr bwMode="auto">
          <a:xfrm>
            <a:off x="4719638" y="6057900"/>
            <a:ext cx="790575" cy="152400"/>
          </a:xfrm>
          <a:prstGeom prst="rect">
            <a:avLst/>
          </a:prstGeom>
          <a:solidFill>
            <a:srgbClr val="DDDDDD"/>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(x5)</a:t>
            </a:r>
          </a:p>
        </p:txBody>
      </p:sp>
      <p:sp>
        <p:nvSpPr>
          <p:cNvPr id="66742" name="Rectangle 324"/>
          <p:cNvSpPr>
            <a:spLocks noChangeArrowheads="1"/>
          </p:cNvSpPr>
          <p:nvPr/>
        </p:nvSpPr>
        <p:spPr bwMode="auto">
          <a:xfrm>
            <a:off x="5376863" y="6057900"/>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66743" name="Rectangle 325"/>
          <p:cNvSpPr>
            <a:spLocks noChangeArrowheads="1"/>
          </p:cNvSpPr>
          <p:nvPr/>
        </p:nvSpPr>
        <p:spPr bwMode="auto">
          <a:xfrm>
            <a:off x="4719638" y="6238875"/>
            <a:ext cx="790575" cy="152400"/>
          </a:xfrm>
          <a:prstGeom prst="rect">
            <a:avLst/>
          </a:prstGeom>
          <a:solidFill>
            <a:srgbClr val="00FF00"/>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(x8)</a:t>
            </a:r>
          </a:p>
        </p:txBody>
      </p:sp>
      <p:sp>
        <p:nvSpPr>
          <p:cNvPr id="66744" name="Rectangle 326"/>
          <p:cNvSpPr>
            <a:spLocks noChangeArrowheads="1"/>
          </p:cNvSpPr>
          <p:nvPr/>
        </p:nvSpPr>
        <p:spPr bwMode="auto">
          <a:xfrm>
            <a:off x="5376863" y="6238875"/>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66745" name="Rectangle 327"/>
          <p:cNvSpPr>
            <a:spLocks noChangeArrowheads="1"/>
          </p:cNvSpPr>
          <p:nvPr/>
        </p:nvSpPr>
        <p:spPr bwMode="auto">
          <a:xfrm>
            <a:off x="4719638" y="6429375"/>
            <a:ext cx="790575" cy="152400"/>
          </a:xfrm>
          <a:prstGeom prst="rect">
            <a:avLst/>
          </a:prstGeom>
          <a:solidFill>
            <a:srgbClr val="99CCFF"/>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(x7)</a:t>
            </a:r>
          </a:p>
        </p:txBody>
      </p:sp>
      <p:sp>
        <p:nvSpPr>
          <p:cNvPr id="66746" name="Rectangle 328"/>
          <p:cNvSpPr>
            <a:spLocks noChangeArrowheads="1"/>
          </p:cNvSpPr>
          <p:nvPr/>
        </p:nvSpPr>
        <p:spPr bwMode="auto">
          <a:xfrm>
            <a:off x="5376863" y="6429375"/>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66747" name="Rectangle 329"/>
          <p:cNvSpPr>
            <a:spLocks noChangeArrowheads="1"/>
          </p:cNvSpPr>
          <p:nvPr/>
        </p:nvSpPr>
        <p:spPr bwMode="auto">
          <a:xfrm>
            <a:off x="6143625" y="5848350"/>
            <a:ext cx="466725" cy="866775"/>
          </a:xfrm>
          <a:prstGeom prst="rect">
            <a:avLst/>
          </a:prstGeom>
          <a:solidFill>
            <a:srgbClr val="DDDDDD"/>
          </a:solidFill>
          <a:ln w="9525">
            <a:solidFill>
              <a:schemeClr val="tx1"/>
            </a:solidFill>
            <a:miter lim="800000"/>
            <a:headEnd/>
            <a:tailEnd/>
          </a:ln>
        </p:spPr>
        <p:txBody>
          <a:bodyPr wrap="none"/>
          <a:lstStyle/>
          <a:p>
            <a:pPr algn="ctr"/>
            <a:r>
              <a:rPr lang="en-US" sz="900">
                <a:solidFill>
                  <a:srgbClr val="000000"/>
                </a:solidFill>
                <a:latin typeface="Arial Narrow" pitchFamily="34" charset="0"/>
                <a:cs typeface="Arial" pitchFamily="34" charset="0"/>
              </a:rPr>
              <a:t>DebugSS</a:t>
            </a:r>
          </a:p>
        </p:txBody>
      </p:sp>
      <p:sp>
        <p:nvSpPr>
          <p:cNvPr id="66748" name="Rectangle 330"/>
          <p:cNvSpPr>
            <a:spLocks noChangeArrowheads="1"/>
          </p:cNvSpPr>
          <p:nvPr/>
        </p:nvSpPr>
        <p:spPr bwMode="auto">
          <a:xfrm>
            <a:off x="6219825" y="6153150"/>
            <a:ext cx="361950" cy="142875"/>
          </a:xfrm>
          <a:prstGeom prst="rect">
            <a:avLst/>
          </a:prstGeom>
          <a:solidFill>
            <a:schemeClr val="accent1"/>
          </a:solidFill>
          <a:ln w="9525">
            <a:solidFill>
              <a:schemeClr val="tx1"/>
            </a:solidFill>
            <a:miter lim="800000"/>
            <a:headEnd/>
            <a:tailEnd/>
          </a:ln>
        </p:spPr>
        <p:txBody>
          <a:bodyPr wrap="none" lIns="0" rIns="0" anchor="ctr"/>
          <a:lstStyle/>
          <a:p>
            <a:r>
              <a:rPr lang="en-US" sz="900">
                <a:solidFill>
                  <a:srgbClr val="000000"/>
                </a:solidFill>
                <a:latin typeface="Arial Narrow" pitchFamily="34" charset="0"/>
                <a:cs typeface="Arial" pitchFamily="34" charset="0"/>
              </a:rPr>
              <a:t>STM</a:t>
            </a:r>
          </a:p>
        </p:txBody>
      </p:sp>
      <p:sp>
        <p:nvSpPr>
          <p:cNvPr id="66749" name="Rectangle 331"/>
          <p:cNvSpPr>
            <a:spLocks noChangeArrowheads="1"/>
          </p:cNvSpPr>
          <p:nvPr/>
        </p:nvSpPr>
        <p:spPr bwMode="auto">
          <a:xfrm>
            <a:off x="6219825" y="6562725"/>
            <a:ext cx="361950" cy="133350"/>
          </a:xfrm>
          <a:prstGeom prst="rect">
            <a:avLst/>
          </a:prstGeom>
          <a:solidFill>
            <a:schemeClr val="accent1"/>
          </a:solidFill>
          <a:ln w="9525">
            <a:solidFill>
              <a:schemeClr val="tx1"/>
            </a:solidFill>
            <a:miter lim="800000"/>
            <a:headEnd/>
            <a:tailEnd/>
          </a:ln>
        </p:spPr>
        <p:txBody>
          <a:bodyPr wrap="none" lIns="0" rIns="0" anchor="ctr"/>
          <a:lstStyle/>
          <a:p>
            <a:r>
              <a:rPr lang="en-US" sz="900">
                <a:solidFill>
                  <a:srgbClr val="000000"/>
                </a:solidFill>
                <a:latin typeface="Arial Narrow" pitchFamily="34" charset="0"/>
                <a:cs typeface="Arial" pitchFamily="34" charset="0"/>
              </a:rPr>
              <a:t>TETB</a:t>
            </a:r>
          </a:p>
        </p:txBody>
      </p:sp>
      <p:sp>
        <p:nvSpPr>
          <p:cNvPr id="66750" name="Line 332"/>
          <p:cNvSpPr>
            <a:spLocks noChangeShapeType="1"/>
          </p:cNvSpPr>
          <p:nvPr/>
        </p:nvSpPr>
        <p:spPr bwMode="auto">
          <a:xfrm>
            <a:off x="6410325" y="6296025"/>
            <a:ext cx="0" cy="266700"/>
          </a:xfrm>
          <a:prstGeom prst="line">
            <a:avLst/>
          </a:prstGeom>
          <a:noFill/>
          <a:ln w="9525">
            <a:solidFill>
              <a:schemeClr val="tx1"/>
            </a:solidFill>
            <a:round/>
            <a:headEnd/>
            <a:tailEnd type="triangle" w="med" len="med"/>
          </a:ln>
        </p:spPr>
        <p:txBody>
          <a:bodyPr/>
          <a:lstStyle/>
          <a:p>
            <a:endParaRPr lang="en-US"/>
          </a:p>
        </p:txBody>
      </p:sp>
      <p:sp>
        <p:nvSpPr>
          <p:cNvPr id="66751" name="Rectangle 333"/>
          <p:cNvSpPr>
            <a:spLocks noChangeArrowheads="1"/>
          </p:cNvSpPr>
          <p:nvPr/>
        </p:nvSpPr>
        <p:spPr bwMode="auto">
          <a:xfrm>
            <a:off x="6176963" y="61531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66752" name="Rectangle 334"/>
          <p:cNvSpPr>
            <a:spLocks noChangeArrowheads="1"/>
          </p:cNvSpPr>
          <p:nvPr/>
        </p:nvSpPr>
        <p:spPr bwMode="auto">
          <a:xfrm>
            <a:off x="6176963" y="6562725"/>
            <a:ext cx="133350" cy="13335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66753" name="Line 335"/>
          <p:cNvSpPr>
            <a:spLocks noChangeShapeType="1"/>
          </p:cNvSpPr>
          <p:nvPr/>
        </p:nvSpPr>
        <p:spPr bwMode="auto">
          <a:xfrm>
            <a:off x="5562600" y="6143625"/>
            <a:ext cx="66675" cy="0"/>
          </a:xfrm>
          <a:prstGeom prst="line">
            <a:avLst/>
          </a:prstGeom>
          <a:noFill/>
          <a:ln w="9525">
            <a:solidFill>
              <a:schemeClr val="tx1"/>
            </a:solidFill>
            <a:round/>
            <a:headEnd/>
            <a:tailEnd type="triangle" w="med" len="med"/>
          </a:ln>
        </p:spPr>
        <p:txBody>
          <a:bodyPr/>
          <a:lstStyle/>
          <a:p>
            <a:endParaRPr lang="en-US"/>
          </a:p>
        </p:txBody>
      </p:sp>
      <p:sp>
        <p:nvSpPr>
          <p:cNvPr id="66754" name="Line 336"/>
          <p:cNvSpPr>
            <a:spLocks noChangeShapeType="1"/>
          </p:cNvSpPr>
          <p:nvPr/>
        </p:nvSpPr>
        <p:spPr bwMode="auto">
          <a:xfrm>
            <a:off x="5553075" y="6315075"/>
            <a:ext cx="66675" cy="0"/>
          </a:xfrm>
          <a:prstGeom prst="line">
            <a:avLst/>
          </a:prstGeom>
          <a:noFill/>
          <a:ln w="9525">
            <a:solidFill>
              <a:schemeClr val="tx1"/>
            </a:solidFill>
            <a:round/>
            <a:headEnd/>
            <a:tailEnd type="triangle" w="med" len="med"/>
          </a:ln>
        </p:spPr>
        <p:txBody>
          <a:bodyPr/>
          <a:lstStyle/>
          <a:p>
            <a:endParaRPr lang="en-US"/>
          </a:p>
        </p:txBody>
      </p:sp>
      <p:sp>
        <p:nvSpPr>
          <p:cNvPr id="66755" name="Line 337"/>
          <p:cNvSpPr>
            <a:spLocks noChangeShapeType="1"/>
          </p:cNvSpPr>
          <p:nvPr/>
        </p:nvSpPr>
        <p:spPr bwMode="auto">
          <a:xfrm>
            <a:off x="5543550" y="6486525"/>
            <a:ext cx="66675" cy="0"/>
          </a:xfrm>
          <a:prstGeom prst="line">
            <a:avLst/>
          </a:prstGeom>
          <a:noFill/>
          <a:ln w="9525">
            <a:solidFill>
              <a:schemeClr val="tx1"/>
            </a:solidFill>
            <a:round/>
            <a:headEnd/>
            <a:tailEnd type="triangle" w="med" len="med"/>
          </a:ln>
        </p:spPr>
        <p:txBody>
          <a:bodyPr/>
          <a:lstStyle/>
          <a:p>
            <a:endParaRPr lang="en-US"/>
          </a:p>
        </p:txBody>
      </p:sp>
      <p:sp>
        <p:nvSpPr>
          <p:cNvPr id="66756" name="Line 338"/>
          <p:cNvSpPr>
            <a:spLocks noChangeShapeType="1"/>
          </p:cNvSpPr>
          <p:nvPr/>
        </p:nvSpPr>
        <p:spPr bwMode="auto">
          <a:xfrm>
            <a:off x="6019800" y="6229350"/>
            <a:ext cx="142875" cy="0"/>
          </a:xfrm>
          <a:prstGeom prst="line">
            <a:avLst/>
          </a:prstGeom>
          <a:noFill/>
          <a:ln w="9525">
            <a:solidFill>
              <a:schemeClr val="tx1"/>
            </a:solidFill>
            <a:round/>
            <a:headEnd/>
            <a:tailEnd type="triangle" w="med" len="med"/>
          </a:ln>
        </p:spPr>
        <p:txBody>
          <a:bodyPr/>
          <a:lstStyle/>
          <a:p>
            <a:endParaRPr lang="en-US"/>
          </a:p>
        </p:txBody>
      </p:sp>
      <p:sp>
        <p:nvSpPr>
          <p:cNvPr id="66757" name="AutoShape 339"/>
          <p:cNvSpPr>
            <a:spLocks noChangeArrowheads="1"/>
          </p:cNvSpPr>
          <p:nvPr/>
        </p:nvSpPr>
        <p:spPr bwMode="auto">
          <a:xfrm>
            <a:off x="152400" y="3714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66758" name="Text Box 340"/>
          <p:cNvSpPr txBox="1">
            <a:spLocks noChangeArrowheads="1"/>
          </p:cNvSpPr>
          <p:nvPr/>
        </p:nvSpPr>
        <p:spPr bwMode="auto">
          <a:xfrm>
            <a:off x="327025" y="325438"/>
            <a:ext cx="512763"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Bridge</a:t>
            </a:r>
          </a:p>
        </p:txBody>
      </p:sp>
      <p:sp>
        <p:nvSpPr>
          <p:cNvPr id="66759" name="Line 341"/>
          <p:cNvSpPr>
            <a:spLocks noChangeShapeType="1"/>
          </p:cNvSpPr>
          <p:nvPr/>
        </p:nvSpPr>
        <p:spPr bwMode="auto">
          <a:xfrm>
            <a:off x="7286625" y="2809875"/>
            <a:ext cx="228600" cy="0"/>
          </a:xfrm>
          <a:prstGeom prst="line">
            <a:avLst/>
          </a:prstGeom>
          <a:noFill/>
          <a:ln w="9525">
            <a:solidFill>
              <a:schemeClr val="tx1"/>
            </a:solidFill>
            <a:round/>
            <a:headEnd/>
            <a:tailEnd type="triangle" w="med" len="med"/>
          </a:ln>
        </p:spPr>
        <p:txBody>
          <a:bodyPr/>
          <a:lstStyle/>
          <a:p>
            <a:endParaRPr lang="en-US"/>
          </a:p>
        </p:txBody>
      </p:sp>
      <p:sp>
        <p:nvSpPr>
          <p:cNvPr id="66760" name="Line 342"/>
          <p:cNvSpPr>
            <a:spLocks noChangeShapeType="1"/>
          </p:cNvSpPr>
          <p:nvPr/>
        </p:nvSpPr>
        <p:spPr bwMode="auto">
          <a:xfrm>
            <a:off x="7077075" y="2417763"/>
            <a:ext cx="457200" cy="0"/>
          </a:xfrm>
          <a:prstGeom prst="line">
            <a:avLst/>
          </a:prstGeom>
          <a:noFill/>
          <a:ln w="9525">
            <a:solidFill>
              <a:schemeClr val="tx1"/>
            </a:solidFill>
            <a:round/>
            <a:headEnd/>
            <a:tailEnd type="triangle" w="med" len="med"/>
          </a:ln>
        </p:spPr>
        <p:txBody>
          <a:bodyPr/>
          <a:lstStyle/>
          <a:p>
            <a:endParaRPr lang="en-US"/>
          </a:p>
        </p:txBody>
      </p:sp>
      <p:grpSp>
        <p:nvGrpSpPr>
          <p:cNvPr id="66761" name="Group 343"/>
          <p:cNvGrpSpPr>
            <a:grpSpLocks/>
          </p:cNvGrpSpPr>
          <p:nvPr/>
        </p:nvGrpSpPr>
        <p:grpSpPr bwMode="auto">
          <a:xfrm>
            <a:off x="7539038" y="2333625"/>
            <a:ext cx="914400" cy="152400"/>
            <a:chOff x="4752" y="1680"/>
            <a:chExt cx="576" cy="144"/>
          </a:xfrm>
        </p:grpSpPr>
        <p:sp>
          <p:nvSpPr>
            <p:cNvPr id="66781" name="Rectangle 344"/>
            <p:cNvSpPr>
              <a:spLocks noChangeArrowheads="1"/>
            </p:cNvSpPr>
            <p:nvPr/>
          </p:nvSpPr>
          <p:spPr bwMode="auto">
            <a:xfrm>
              <a:off x="4752" y="1680"/>
              <a:ext cx="576" cy="144"/>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(x7)</a:t>
              </a:r>
            </a:p>
          </p:txBody>
        </p:sp>
        <p:sp>
          <p:nvSpPr>
            <p:cNvPr id="66782" name="Rectangle 345"/>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66762" name="Line 346"/>
          <p:cNvSpPr>
            <a:spLocks noChangeShapeType="1"/>
          </p:cNvSpPr>
          <p:nvPr/>
        </p:nvSpPr>
        <p:spPr bwMode="auto">
          <a:xfrm>
            <a:off x="7058025" y="2055813"/>
            <a:ext cx="457200" cy="0"/>
          </a:xfrm>
          <a:prstGeom prst="line">
            <a:avLst/>
          </a:prstGeom>
          <a:noFill/>
          <a:ln w="9525">
            <a:solidFill>
              <a:schemeClr val="tx1"/>
            </a:solidFill>
            <a:round/>
            <a:headEnd/>
            <a:tailEnd type="triangle" w="med" len="med"/>
          </a:ln>
        </p:spPr>
        <p:txBody>
          <a:bodyPr/>
          <a:lstStyle/>
          <a:p>
            <a:endParaRPr lang="en-US"/>
          </a:p>
        </p:txBody>
      </p:sp>
      <p:grpSp>
        <p:nvGrpSpPr>
          <p:cNvPr id="66763" name="Group 347"/>
          <p:cNvGrpSpPr>
            <a:grpSpLocks/>
          </p:cNvGrpSpPr>
          <p:nvPr/>
        </p:nvGrpSpPr>
        <p:grpSpPr bwMode="auto">
          <a:xfrm>
            <a:off x="7519988" y="1971675"/>
            <a:ext cx="914400" cy="152400"/>
            <a:chOff x="4752" y="1680"/>
            <a:chExt cx="576" cy="144"/>
          </a:xfrm>
        </p:grpSpPr>
        <p:sp>
          <p:nvSpPr>
            <p:cNvPr id="66779" name="Rectangle 348"/>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(x5)</a:t>
              </a:r>
            </a:p>
          </p:txBody>
        </p:sp>
        <p:sp>
          <p:nvSpPr>
            <p:cNvPr id="66780" name="Rectangle 349"/>
            <p:cNvSpPr>
              <a:spLocks noChangeArrowheads="1"/>
            </p:cNvSpPr>
            <p:nvPr/>
          </p:nvSpPr>
          <p:spPr bwMode="auto">
            <a:xfrm>
              <a:off x="4752" y="1680"/>
              <a:ext cx="96" cy="144"/>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66764" name="Text Box 350"/>
          <p:cNvSpPr txBox="1">
            <a:spLocks noChangeArrowheads="1"/>
          </p:cNvSpPr>
          <p:nvPr/>
        </p:nvSpPr>
        <p:spPr bwMode="auto">
          <a:xfrm>
            <a:off x="7219950" y="1876425"/>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x5</a:t>
            </a:r>
          </a:p>
        </p:txBody>
      </p:sp>
      <p:sp>
        <p:nvSpPr>
          <p:cNvPr id="66765" name="Rectangle 351"/>
          <p:cNvSpPr>
            <a:spLocks noChangeArrowheads="1"/>
          </p:cNvSpPr>
          <p:nvPr/>
        </p:nvSpPr>
        <p:spPr bwMode="auto">
          <a:xfrm>
            <a:off x="6838950" y="1800225"/>
            <a:ext cx="457200" cy="23336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66766" name="Text Box 352"/>
          <p:cNvSpPr txBox="1">
            <a:spLocks noChangeArrowheads="1"/>
          </p:cNvSpPr>
          <p:nvPr/>
        </p:nvSpPr>
        <p:spPr bwMode="auto">
          <a:xfrm>
            <a:off x="7239000" y="224790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x7</a:t>
            </a:r>
          </a:p>
        </p:txBody>
      </p:sp>
      <p:sp>
        <p:nvSpPr>
          <p:cNvPr id="66767" name="Rectangle 353"/>
          <p:cNvSpPr>
            <a:spLocks noChangeArrowheads="1"/>
          </p:cNvSpPr>
          <p:nvPr/>
        </p:nvSpPr>
        <p:spPr bwMode="auto">
          <a:xfrm>
            <a:off x="1057275" y="28352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66768" name="Line 354"/>
          <p:cNvSpPr>
            <a:spLocks noChangeShapeType="1"/>
          </p:cNvSpPr>
          <p:nvPr/>
        </p:nvSpPr>
        <p:spPr bwMode="auto">
          <a:xfrm>
            <a:off x="1193800" y="2901950"/>
            <a:ext cx="1263650" cy="0"/>
          </a:xfrm>
          <a:prstGeom prst="line">
            <a:avLst/>
          </a:prstGeom>
          <a:noFill/>
          <a:ln w="9525">
            <a:solidFill>
              <a:schemeClr val="tx1"/>
            </a:solidFill>
            <a:round/>
            <a:headEnd/>
            <a:tailEnd type="triangle" w="med" len="med"/>
          </a:ln>
        </p:spPr>
        <p:txBody>
          <a:bodyPr/>
          <a:lstStyle/>
          <a:p>
            <a:endParaRPr lang="en-US"/>
          </a:p>
        </p:txBody>
      </p:sp>
      <p:sp>
        <p:nvSpPr>
          <p:cNvPr id="66769" name="Line 355"/>
          <p:cNvSpPr>
            <a:spLocks noChangeShapeType="1"/>
          </p:cNvSpPr>
          <p:nvPr/>
        </p:nvSpPr>
        <p:spPr bwMode="auto">
          <a:xfrm>
            <a:off x="2914650" y="3457575"/>
            <a:ext cx="1905000" cy="0"/>
          </a:xfrm>
          <a:prstGeom prst="line">
            <a:avLst/>
          </a:prstGeom>
          <a:noFill/>
          <a:ln w="19050">
            <a:solidFill>
              <a:schemeClr val="tx1"/>
            </a:solidFill>
            <a:round/>
            <a:headEnd/>
            <a:tailEnd type="triangle" w="med" len="med"/>
          </a:ln>
        </p:spPr>
        <p:txBody>
          <a:bodyPr/>
          <a:lstStyle/>
          <a:p>
            <a:endParaRPr lang="en-US"/>
          </a:p>
        </p:txBody>
      </p:sp>
      <p:sp>
        <p:nvSpPr>
          <p:cNvPr id="66770" name="Line 356"/>
          <p:cNvSpPr>
            <a:spLocks noChangeShapeType="1"/>
          </p:cNvSpPr>
          <p:nvPr/>
        </p:nvSpPr>
        <p:spPr bwMode="auto">
          <a:xfrm>
            <a:off x="2924175" y="3667125"/>
            <a:ext cx="1905000" cy="0"/>
          </a:xfrm>
          <a:prstGeom prst="line">
            <a:avLst/>
          </a:prstGeom>
          <a:noFill/>
          <a:ln w="19050">
            <a:solidFill>
              <a:schemeClr val="tx1"/>
            </a:solidFill>
            <a:round/>
            <a:headEnd/>
            <a:tailEnd type="triangle" w="med" len="med"/>
          </a:ln>
        </p:spPr>
        <p:txBody>
          <a:bodyPr/>
          <a:lstStyle/>
          <a:p>
            <a:endParaRPr lang="en-US"/>
          </a:p>
        </p:txBody>
      </p:sp>
      <p:sp>
        <p:nvSpPr>
          <p:cNvPr id="66771" name="AutoShape 357"/>
          <p:cNvSpPr>
            <a:spLocks noChangeArrowheads="1"/>
          </p:cNvSpPr>
          <p:nvPr/>
        </p:nvSpPr>
        <p:spPr bwMode="auto">
          <a:xfrm>
            <a:off x="4371975" y="312420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66772" name="AutoShape 358"/>
          <p:cNvSpPr>
            <a:spLocks noChangeArrowheads="1"/>
          </p:cNvSpPr>
          <p:nvPr/>
        </p:nvSpPr>
        <p:spPr bwMode="auto">
          <a:xfrm>
            <a:off x="4371975" y="332422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66773" name="AutoShape 359"/>
          <p:cNvSpPr>
            <a:spLocks noChangeArrowheads="1"/>
          </p:cNvSpPr>
          <p:nvPr/>
        </p:nvSpPr>
        <p:spPr bwMode="auto">
          <a:xfrm>
            <a:off x="4371975" y="35337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66774" name="Text Box 360"/>
          <p:cNvSpPr txBox="1">
            <a:spLocks noChangeArrowheads="1"/>
          </p:cNvSpPr>
          <p:nvPr/>
        </p:nvSpPr>
        <p:spPr bwMode="auto">
          <a:xfrm>
            <a:off x="3914775" y="3076575"/>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12</a:t>
            </a:r>
          </a:p>
        </p:txBody>
      </p:sp>
      <p:sp>
        <p:nvSpPr>
          <p:cNvPr id="66775" name="Text Box 361"/>
          <p:cNvSpPr txBox="1">
            <a:spLocks noChangeArrowheads="1"/>
          </p:cNvSpPr>
          <p:nvPr/>
        </p:nvSpPr>
        <p:spPr bwMode="auto">
          <a:xfrm>
            <a:off x="3914775" y="3295650"/>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13</a:t>
            </a:r>
          </a:p>
        </p:txBody>
      </p:sp>
      <p:sp>
        <p:nvSpPr>
          <p:cNvPr id="66776" name="Text Box 362"/>
          <p:cNvSpPr txBox="1">
            <a:spLocks noChangeArrowheads="1"/>
          </p:cNvSpPr>
          <p:nvPr/>
        </p:nvSpPr>
        <p:spPr bwMode="auto">
          <a:xfrm>
            <a:off x="3914775" y="3514725"/>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14</a:t>
            </a:r>
          </a:p>
        </p:txBody>
      </p:sp>
      <p:sp>
        <p:nvSpPr>
          <p:cNvPr id="66777" name="Text Box 363"/>
          <p:cNvSpPr txBox="1">
            <a:spLocks noChangeArrowheads="1"/>
          </p:cNvSpPr>
          <p:nvPr/>
        </p:nvSpPr>
        <p:spPr bwMode="auto">
          <a:xfrm>
            <a:off x="371475" y="1752600"/>
            <a:ext cx="4778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EDMA_0</a:t>
            </a:r>
          </a:p>
        </p:txBody>
      </p:sp>
      <p:sp>
        <p:nvSpPr>
          <p:cNvPr id="66778" name="Text Box 364"/>
          <p:cNvSpPr txBox="1">
            <a:spLocks noChangeArrowheads="1"/>
          </p:cNvSpPr>
          <p:nvPr/>
        </p:nvSpPr>
        <p:spPr bwMode="auto">
          <a:xfrm>
            <a:off x="552450" y="3924300"/>
            <a:ext cx="539750"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EDMA_1,2</a:t>
            </a:r>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0" y="76200"/>
            <a:ext cx="8229600" cy="762000"/>
          </a:xfrm>
        </p:spPr>
        <p:txBody>
          <a:bodyPr/>
          <a:lstStyle/>
          <a:p>
            <a:pPr eaLnBrk="1" hangingPunct="1"/>
            <a:r>
              <a:rPr lang="en-US" b="0" smtClean="0"/>
              <a:t>Multicore Navigator Overview</a:t>
            </a:r>
          </a:p>
        </p:txBody>
      </p:sp>
      <p:sp>
        <p:nvSpPr>
          <p:cNvPr id="79875" name="Rectangle 3"/>
          <p:cNvSpPr>
            <a:spLocks noGrp="1" noChangeArrowheads="1"/>
          </p:cNvSpPr>
          <p:nvPr>
            <p:ph type="body" idx="4294967295"/>
          </p:nvPr>
        </p:nvSpPr>
        <p:spPr>
          <a:xfrm>
            <a:off x="561975" y="914400"/>
            <a:ext cx="8582025" cy="5486400"/>
          </a:xfrm>
        </p:spPr>
        <p:txBody>
          <a:bodyPr/>
          <a:lstStyle/>
          <a:p>
            <a:pPr marL="227013" indent="-227013" eaLnBrk="1" hangingPunct="1">
              <a:lnSpc>
                <a:spcPct val="90000"/>
              </a:lnSpc>
              <a:defRPr/>
            </a:pPr>
            <a:r>
              <a:rPr lang="en-US" sz="2000" dirty="0" smtClean="0"/>
              <a:t>Multicore Navigator</a:t>
            </a:r>
          </a:p>
          <a:p>
            <a:pPr marL="523876" lvl="1" indent="-227013" eaLnBrk="1" hangingPunct="1">
              <a:lnSpc>
                <a:spcPct val="90000"/>
              </a:lnSpc>
              <a:defRPr/>
            </a:pPr>
            <a:r>
              <a:rPr lang="en-US" sz="2000" dirty="0" smtClean="0"/>
              <a:t>Purpose  - seamless inter-core communications between cores, IP and peripherals. “Fire and forget”</a:t>
            </a:r>
          </a:p>
          <a:p>
            <a:pPr marL="523876" lvl="1" indent="-227013" eaLnBrk="1" hangingPunct="1">
              <a:lnSpc>
                <a:spcPct val="90000"/>
              </a:lnSpc>
              <a:defRPr/>
            </a:pPr>
            <a:r>
              <a:rPr lang="en-US" sz="2000" dirty="0" smtClean="0"/>
              <a:t>Supports synchronization between cores, move data between cores, move data to and from peripherals  </a:t>
            </a:r>
          </a:p>
          <a:p>
            <a:pPr marL="574675" lvl="1" indent="-233363" eaLnBrk="1" hangingPunct="1">
              <a:lnSpc>
                <a:spcPct val="90000"/>
              </a:lnSpc>
              <a:defRPr/>
            </a:pPr>
            <a:r>
              <a:rPr lang="en-US" sz="2000" dirty="0" smtClean="0"/>
              <a:t>Consists of a Queue Manager and multiple, dedicated Packet DMA engines</a:t>
            </a:r>
          </a:p>
          <a:p>
            <a:pPr marL="574675" lvl="1" indent="-233363" eaLnBrk="1" hangingPunct="1">
              <a:lnSpc>
                <a:spcPct val="90000"/>
              </a:lnSpc>
              <a:defRPr/>
            </a:pPr>
            <a:r>
              <a:rPr lang="en-US" sz="2000" dirty="0" smtClean="0"/>
              <a:t>Data transfer architecture designed to minimize host interaction while maximizing memory and bus efficiency</a:t>
            </a:r>
          </a:p>
          <a:p>
            <a:pPr marL="574675" lvl="1" indent="-233363" eaLnBrk="1" hangingPunct="1">
              <a:lnSpc>
                <a:spcPct val="90000"/>
              </a:lnSpc>
              <a:defRPr/>
            </a:pPr>
            <a:r>
              <a:rPr lang="en-US" sz="2000" dirty="0" smtClean="0"/>
              <a:t>Move Descriptors and buffers (or pointers to) between different parts of the Chip</a:t>
            </a:r>
          </a:p>
          <a:p>
            <a:pPr marL="277812" indent="-233363" eaLnBrk="1" hangingPunct="1">
              <a:lnSpc>
                <a:spcPct val="90000"/>
              </a:lnSpc>
              <a:defRPr/>
            </a:pPr>
            <a:r>
              <a:rPr lang="en-US" sz="2400" dirty="0" smtClean="0"/>
              <a:t>Navigator hardware:</a:t>
            </a:r>
          </a:p>
          <a:p>
            <a:pPr marL="523876" lvl="1" indent="-227013" eaLnBrk="1" hangingPunct="1">
              <a:lnSpc>
                <a:spcPct val="90000"/>
              </a:lnSpc>
              <a:defRPr/>
            </a:pPr>
            <a:r>
              <a:rPr lang="en-US" sz="2000" dirty="0" smtClean="0"/>
              <a:t>Queue Manager Subsystem (QMSS)</a:t>
            </a:r>
          </a:p>
          <a:p>
            <a:pPr marL="523876" lvl="1" indent="-227013" eaLnBrk="1" hangingPunct="1">
              <a:lnSpc>
                <a:spcPct val="90000"/>
              </a:lnSpc>
              <a:defRPr/>
            </a:pPr>
            <a:r>
              <a:rPr lang="en-US" sz="2000" dirty="0" smtClean="0"/>
              <a:t>Multiple Packet DMA (PKTDMA)</a:t>
            </a: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81000" y="0"/>
            <a:ext cx="8458200" cy="838200"/>
          </a:xfrm>
        </p:spPr>
        <p:txBody>
          <a:bodyPr/>
          <a:lstStyle/>
          <a:p>
            <a:pPr eaLnBrk="1" hangingPunct="1"/>
            <a:r>
              <a:rPr lang="en-US" b="0" dirty="0" smtClean="0"/>
              <a:t>Navigator Architecture</a:t>
            </a:r>
          </a:p>
        </p:txBody>
      </p:sp>
      <p:graphicFrame>
        <p:nvGraphicFramePr>
          <p:cNvPr id="1026" name="Object 9"/>
          <p:cNvGraphicFramePr>
            <a:graphicFrameLocks noChangeAspect="1"/>
          </p:cNvGraphicFramePr>
          <p:nvPr>
            <p:ph idx="1"/>
          </p:nvPr>
        </p:nvGraphicFramePr>
        <p:xfrm>
          <a:off x="609600" y="846138"/>
          <a:ext cx="7845425" cy="5502275"/>
        </p:xfrm>
        <a:graphic>
          <a:graphicData uri="http://schemas.openxmlformats.org/presentationml/2006/ole">
            <p:oleObj spid="_x0000_s1026" name="Visio" r:id="rId4" imgW="7349777" imgH="5155389" progId="">
              <p:embed/>
            </p:oleObj>
          </a:graphicData>
        </a:graphic>
      </p:graphicFrame>
    </p:spTree>
    <p:custDataLst>
      <p:tags r:id="rId2"/>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52400" y="76200"/>
            <a:ext cx="8686800" cy="762000"/>
          </a:xfrm>
        </p:spPr>
        <p:txBody>
          <a:bodyPr/>
          <a:lstStyle/>
          <a:p>
            <a:pPr eaLnBrk="1" hangingPunct="1"/>
            <a:r>
              <a:rPr lang="en-US" b="0" dirty="0" smtClean="0"/>
              <a:t>Queue Manager Subsystem (QMSS)</a:t>
            </a:r>
          </a:p>
        </p:txBody>
      </p:sp>
      <p:sp>
        <p:nvSpPr>
          <p:cNvPr id="12291" name="Rectangle 3"/>
          <p:cNvSpPr>
            <a:spLocks noGrp="1" noChangeArrowheads="1"/>
          </p:cNvSpPr>
          <p:nvPr>
            <p:ph idx="1"/>
          </p:nvPr>
        </p:nvSpPr>
        <p:spPr>
          <a:xfrm>
            <a:off x="333375" y="869950"/>
            <a:ext cx="8467725" cy="5302250"/>
          </a:xfrm>
        </p:spPr>
        <p:txBody>
          <a:bodyPr/>
          <a:lstStyle/>
          <a:p>
            <a:pPr eaLnBrk="1" hangingPunct="1">
              <a:lnSpc>
                <a:spcPct val="90000"/>
              </a:lnSpc>
              <a:defRPr/>
            </a:pPr>
            <a:r>
              <a:rPr lang="en-US" sz="2400" dirty="0" smtClean="0"/>
              <a:t>Features:</a:t>
            </a:r>
          </a:p>
          <a:p>
            <a:pPr lvl="1" eaLnBrk="1" hangingPunct="1">
              <a:lnSpc>
                <a:spcPct val="90000"/>
              </a:lnSpc>
              <a:defRPr/>
            </a:pPr>
            <a:r>
              <a:rPr lang="en-US" sz="2000" dirty="0" smtClean="0"/>
              <a:t>8192 total hardware queues</a:t>
            </a:r>
          </a:p>
          <a:p>
            <a:pPr lvl="1" eaLnBrk="1" hangingPunct="1">
              <a:lnSpc>
                <a:spcPct val="90000"/>
              </a:lnSpc>
              <a:defRPr/>
            </a:pPr>
            <a:r>
              <a:rPr lang="en-US" sz="2000" dirty="0" smtClean="0"/>
              <a:t>Up to 20 Memory regions for descriptor storage (LL2, MSMC, DDR)</a:t>
            </a:r>
          </a:p>
          <a:p>
            <a:pPr lvl="1" eaLnBrk="1" hangingPunct="1">
              <a:lnSpc>
                <a:spcPct val="90000"/>
              </a:lnSpc>
              <a:defRPr/>
            </a:pPr>
            <a:r>
              <a:rPr lang="en-US" sz="2000" dirty="0" smtClean="0"/>
              <a:t>Up to 2 Linking RAMs for queue linking/management</a:t>
            </a:r>
          </a:p>
          <a:p>
            <a:pPr lvl="2" eaLnBrk="1" hangingPunct="1">
              <a:lnSpc>
                <a:spcPct val="90000"/>
              </a:lnSpc>
              <a:defRPr/>
            </a:pPr>
            <a:r>
              <a:rPr lang="en-US" sz="1800" dirty="0" smtClean="0"/>
              <a:t>Up to 16K descriptors can be handled by internal Link RAM.</a:t>
            </a:r>
          </a:p>
          <a:p>
            <a:pPr lvl="2" eaLnBrk="1" hangingPunct="1">
              <a:lnSpc>
                <a:spcPct val="90000"/>
              </a:lnSpc>
              <a:defRPr/>
            </a:pPr>
            <a:r>
              <a:rPr lang="en-US" sz="1800" dirty="0" smtClean="0"/>
              <a:t>Second Link RAM can be placed in L2 or DDR.</a:t>
            </a:r>
          </a:p>
          <a:p>
            <a:pPr lvl="1" eaLnBrk="1" hangingPunct="1">
              <a:lnSpc>
                <a:spcPct val="90000"/>
              </a:lnSpc>
              <a:defRPr/>
            </a:pPr>
            <a:r>
              <a:rPr lang="en-US" sz="2000" dirty="0" smtClean="0"/>
              <a:t>Up to 512K descriptors supported in total.</a:t>
            </a:r>
          </a:p>
          <a:p>
            <a:pPr marL="574675" lvl="1" indent="-233363" eaLnBrk="1" hangingPunct="1">
              <a:lnSpc>
                <a:spcPct val="90000"/>
              </a:lnSpc>
              <a:defRPr/>
            </a:pPr>
            <a:r>
              <a:rPr lang="en-US" sz="2000" dirty="0" smtClean="0"/>
              <a:t>Can copy descriptor pointers of transferred data to destination core’s local memory to reduce access latency</a:t>
            </a:r>
          </a:p>
          <a:p>
            <a:pPr eaLnBrk="1" hangingPunct="1">
              <a:lnSpc>
                <a:spcPct val="90000"/>
              </a:lnSpc>
              <a:defRPr/>
            </a:pPr>
            <a:r>
              <a:rPr lang="en-US" sz="2400" dirty="0" smtClean="0"/>
              <a:t>Major hardware components:</a:t>
            </a:r>
          </a:p>
          <a:p>
            <a:pPr lvl="1" eaLnBrk="1" hangingPunct="1">
              <a:lnSpc>
                <a:spcPct val="90000"/>
              </a:lnSpc>
              <a:defRPr/>
            </a:pPr>
            <a:r>
              <a:rPr lang="en-US" sz="2000" dirty="0" smtClean="0"/>
              <a:t>Queue Manager</a:t>
            </a:r>
          </a:p>
          <a:p>
            <a:pPr lvl="1" eaLnBrk="1" hangingPunct="1">
              <a:lnSpc>
                <a:spcPct val="90000"/>
              </a:lnSpc>
              <a:defRPr/>
            </a:pPr>
            <a:r>
              <a:rPr lang="en-US" sz="2000" dirty="0" smtClean="0"/>
              <a:t>PKTDMA (Infrastructure DMA)</a:t>
            </a:r>
          </a:p>
          <a:p>
            <a:pPr lvl="1" eaLnBrk="1" hangingPunct="1">
              <a:lnSpc>
                <a:spcPct val="90000"/>
              </a:lnSpc>
              <a:defRPr/>
            </a:pPr>
            <a:r>
              <a:rPr lang="en-US" sz="2000" dirty="0" smtClean="0"/>
              <a:t>2 PDSPs (Packed Data Structure Processors) for:</a:t>
            </a:r>
          </a:p>
          <a:p>
            <a:pPr lvl="2" eaLnBrk="1" hangingPunct="1">
              <a:lnSpc>
                <a:spcPct val="90000"/>
              </a:lnSpc>
              <a:defRPr/>
            </a:pPr>
            <a:r>
              <a:rPr lang="en-US" sz="1800" dirty="0" smtClean="0"/>
              <a:t>Descriptor Accumulation / Queue Monitoring</a:t>
            </a:r>
          </a:p>
          <a:p>
            <a:pPr lvl="2" eaLnBrk="1" hangingPunct="1">
              <a:lnSpc>
                <a:spcPct val="90000"/>
              </a:lnSpc>
              <a:defRPr/>
            </a:pPr>
            <a:r>
              <a:rPr lang="en-US" sz="1800" dirty="0" smtClean="0"/>
              <a:t>Load Balancing and Traffic Shaping</a:t>
            </a:r>
          </a:p>
          <a:p>
            <a:pPr lvl="1" eaLnBrk="1" hangingPunct="1">
              <a:lnSpc>
                <a:spcPct val="90000"/>
              </a:lnSpc>
              <a:defRPr/>
            </a:pPr>
            <a:r>
              <a:rPr lang="en-US" sz="2000" dirty="0" smtClean="0"/>
              <a:t>Interrupt Distributor (INTD) module</a:t>
            </a:r>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9"/>
          <p:cNvSpPr>
            <a:spLocks noChangeArrowheads="1"/>
          </p:cNvSpPr>
          <p:nvPr/>
        </p:nvSpPr>
        <p:spPr bwMode="auto">
          <a:xfrm>
            <a:off x="1050925" y="1114425"/>
            <a:ext cx="1524000" cy="1295400"/>
          </a:xfrm>
          <a:prstGeom prst="rect">
            <a:avLst/>
          </a:prstGeom>
          <a:noFill/>
          <a:ln w="9525">
            <a:solidFill>
              <a:schemeClr val="tx1"/>
            </a:solidFill>
            <a:miter lim="800000"/>
            <a:headEnd/>
            <a:tailEnd/>
          </a:ln>
        </p:spPr>
        <p:txBody>
          <a:bodyPr wrap="none" anchor="ctr"/>
          <a:lstStyle/>
          <a:p>
            <a:endParaRPr lang="en-US">
              <a:latin typeface="Calibri" pitchFamily="34" charset="0"/>
            </a:endParaRPr>
          </a:p>
        </p:txBody>
      </p:sp>
      <p:sp>
        <p:nvSpPr>
          <p:cNvPr id="69635" name="Rectangle 2"/>
          <p:cNvSpPr>
            <a:spLocks noGrp="1" noChangeArrowheads="1"/>
          </p:cNvSpPr>
          <p:nvPr>
            <p:ph type="title" idx="4294967295"/>
          </p:nvPr>
        </p:nvSpPr>
        <p:spPr>
          <a:xfrm>
            <a:off x="0" y="76200"/>
            <a:ext cx="8229600" cy="762000"/>
          </a:xfrm>
        </p:spPr>
        <p:txBody>
          <a:bodyPr/>
          <a:lstStyle/>
          <a:p>
            <a:pPr eaLnBrk="1" hangingPunct="1"/>
            <a:r>
              <a:rPr lang="en-US" b="0" dirty="0" smtClean="0"/>
              <a:t>Packet DMA Topology</a:t>
            </a:r>
          </a:p>
        </p:txBody>
      </p:sp>
      <p:sp>
        <p:nvSpPr>
          <p:cNvPr id="69636" name="Rectangle 3"/>
          <p:cNvSpPr>
            <a:spLocks noChangeArrowheads="1"/>
          </p:cNvSpPr>
          <p:nvPr/>
        </p:nvSpPr>
        <p:spPr bwMode="auto">
          <a:xfrm>
            <a:off x="3581400" y="1524000"/>
            <a:ext cx="1752600" cy="3048000"/>
          </a:xfrm>
          <a:prstGeom prst="rect">
            <a:avLst/>
          </a:prstGeom>
          <a:noFill/>
          <a:ln w="9525">
            <a:solidFill>
              <a:schemeClr val="tx1"/>
            </a:solidFill>
            <a:miter lim="800000"/>
            <a:headEnd/>
            <a:tailEnd/>
          </a:ln>
        </p:spPr>
        <p:txBody>
          <a:bodyPr wrap="none" anchor="ctr"/>
          <a:lstStyle/>
          <a:p>
            <a:endParaRPr lang="en-US">
              <a:latin typeface="Calibri" pitchFamily="34" charset="0"/>
            </a:endParaRPr>
          </a:p>
        </p:txBody>
      </p:sp>
      <p:sp>
        <p:nvSpPr>
          <p:cNvPr id="69637" name="Rectangle 4"/>
          <p:cNvSpPr>
            <a:spLocks noChangeArrowheads="1"/>
          </p:cNvSpPr>
          <p:nvPr/>
        </p:nvSpPr>
        <p:spPr bwMode="auto">
          <a:xfrm>
            <a:off x="3962400" y="3581400"/>
            <a:ext cx="990600" cy="762000"/>
          </a:xfrm>
          <a:prstGeom prst="rect">
            <a:avLst/>
          </a:prstGeom>
          <a:noFill/>
          <a:ln w="9525">
            <a:solidFill>
              <a:schemeClr val="tx1"/>
            </a:solidFill>
            <a:miter lim="800000"/>
            <a:headEnd/>
            <a:tailEnd/>
          </a:ln>
        </p:spPr>
        <p:txBody>
          <a:bodyPr wrap="none" anchor="ctr"/>
          <a:lstStyle/>
          <a:p>
            <a:endParaRPr lang="en-US">
              <a:latin typeface="Calibri" pitchFamily="34" charset="0"/>
            </a:endParaRPr>
          </a:p>
        </p:txBody>
      </p:sp>
      <p:sp>
        <p:nvSpPr>
          <p:cNvPr id="69638" name="Rectangle 6"/>
          <p:cNvSpPr>
            <a:spLocks noChangeArrowheads="1"/>
          </p:cNvSpPr>
          <p:nvPr/>
        </p:nvSpPr>
        <p:spPr bwMode="auto">
          <a:xfrm>
            <a:off x="1143000" y="4191000"/>
            <a:ext cx="990600" cy="457200"/>
          </a:xfrm>
          <a:prstGeom prst="rect">
            <a:avLst/>
          </a:prstGeom>
          <a:noFill/>
          <a:ln w="9525">
            <a:solidFill>
              <a:schemeClr val="tx1"/>
            </a:solidFill>
            <a:miter lim="800000"/>
            <a:headEnd/>
            <a:tailEnd/>
          </a:ln>
        </p:spPr>
        <p:txBody>
          <a:bodyPr wrap="none" anchor="ctr"/>
          <a:lstStyle/>
          <a:p>
            <a:endParaRPr lang="en-US">
              <a:latin typeface="Calibri" pitchFamily="34" charset="0"/>
            </a:endParaRPr>
          </a:p>
        </p:txBody>
      </p:sp>
      <p:sp>
        <p:nvSpPr>
          <p:cNvPr id="69639" name="Rectangle 7"/>
          <p:cNvSpPr>
            <a:spLocks noChangeArrowheads="1"/>
          </p:cNvSpPr>
          <p:nvPr/>
        </p:nvSpPr>
        <p:spPr bwMode="auto">
          <a:xfrm>
            <a:off x="6629400" y="2057400"/>
            <a:ext cx="990600" cy="457200"/>
          </a:xfrm>
          <a:prstGeom prst="rect">
            <a:avLst/>
          </a:prstGeom>
          <a:noFill/>
          <a:ln w="9525">
            <a:solidFill>
              <a:schemeClr val="tx1"/>
            </a:solidFill>
            <a:miter lim="800000"/>
            <a:headEnd/>
            <a:tailEnd/>
          </a:ln>
        </p:spPr>
        <p:txBody>
          <a:bodyPr wrap="none" anchor="ctr"/>
          <a:lstStyle/>
          <a:p>
            <a:endParaRPr lang="en-US">
              <a:latin typeface="Calibri" pitchFamily="34" charset="0"/>
            </a:endParaRPr>
          </a:p>
        </p:txBody>
      </p:sp>
      <p:sp>
        <p:nvSpPr>
          <p:cNvPr id="69640" name="Text Box 17"/>
          <p:cNvSpPr txBox="1">
            <a:spLocks noChangeArrowheads="1"/>
          </p:cNvSpPr>
          <p:nvPr/>
        </p:nvSpPr>
        <p:spPr bwMode="auto">
          <a:xfrm>
            <a:off x="1384300" y="1836738"/>
            <a:ext cx="925513" cy="304800"/>
          </a:xfrm>
          <a:prstGeom prst="rect">
            <a:avLst/>
          </a:prstGeom>
          <a:noFill/>
          <a:ln w="9525">
            <a:solidFill>
              <a:schemeClr val="tx1"/>
            </a:solidFill>
            <a:miter lim="800000"/>
            <a:headEnd/>
            <a:tailEnd/>
          </a:ln>
        </p:spPr>
        <p:txBody>
          <a:bodyPr wrap="none">
            <a:spAutoFit/>
          </a:bodyPr>
          <a:lstStyle/>
          <a:p>
            <a:r>
              <a:rPr lang="en-US" sz="1400">
                <a:latin typeface="Calibri" pitchFamily="34" charset="0"/>
              </a:rPr>
              <a:t>PKTDMA</a:t>
            </a:r>
          </a:p>
        </p:txBody>
      </p:sp>
      <p:sp>
        <p:nvSpPr>
          <p:cNvPr id="69641" name="Rectangle 8"/>
          <p:cNvSpPr>
            <a:spLocks noChangeArrowheads="1"/>
          </p:cNvSpPr>
          <p:nvPr/>
        </p:nvSpPr>
        <p:spPr bwMode="auto">
          <a:xfrm>
            <a:off x="6629400" y="4419600"/>
            <a:ext cx="990600" cy="457200"/>
          </a:xfrm>
          <a:prstGeom prst="rect">
            <a:avLst/>
          </a:prstGeom>
          <a:noFill/>
          <a:ln w="9525">
            <a:solidFill>
              <a:schemeClr val="tx1"/>
            </a:solidFill>
            <a:miter lim="800000"/>
            <a:headEnd/>
            <a:tailEnd/>
          </a:ln>
        </p:spPr>
        <p:txBody>
          <a:bodyPr wrap="none" anchor="ctr"/>
          <a:lstStyle/>
          <a:p>
            <a:endParaRPr lang="en-US">
              <a:latin typeface="Calibri" pitchFamily="34" charset="0"/>
            </a:endParaRPr>
          </a:p>
        </p:txBody>
      </p:sp>
      <p:sp>
        <p:nvSpPr>
          <p:cNvPr id="69642" name="Rectangle 9"/>
          <p:cNvSpPr>
            <a:spLocks noChangeArrowheads="1"/>
          </p:cNvSpPr>
          <p:nvPr/>
        </p:nvSpPr>
        <p:spPr bwMode="auto">
          <a:xfrm>
            <a:off x="533400" y="1524000"/>
            <a:ext cx="1524000" cy="1295400"/>
          </a:xfrm>
          <a:prstGeom prst="rect">
            <a:avLst/>
          </a:prstGeom>
          <a:solidFill>
            <a:schemeClr val="bg1"/>
          </a:solidFill>
          <a:ln w="9525">
            <a:solidFill>
              <a:schemeClr val="tx1"/>
            </a:solidFill>
            <a:miter lim="800000"/>
            <a:headEnd/>
            <a:tailEnd/>
          </a:ln>
        </p:spPr>
        <p:txBody>
          <a:bodyPr wrap="none" anchor="ctr"/>
          <a:lstStyle/>
          <a:p>
            <a:endParaRPr lang="en-US">
              <a:latin typeface="Calibri" pitchFamily="34" charset="0"/>
            </a:endParaRPr>
          </a:p>
        </p:txBody>
      </p:sp>
      <p:sp>
        <p:nvSpPr>
          <p:cNvPr id="69643" name="Rectangle 10"/>
          <p:cNvSpPr>
            <a:spLocks noChangeArrowheads="1"/>
          </p:cNvSpPr>
          <p:nvPr/>
        </p:nvSpPr>
        <p:spPr bwMode="auto">
          <a:xfrm>
            <a:off x="6400800" y="3733800"/>
            <a:ext cx="1524000" cy="1295400"/>
          </a:xfrm>
          <a:prstGeom prst="rect">
            <a:avLst/>
          </a:prstGeom>
          <a:noFill/>
          <a:ln w="9525">
            <a:solidFill>
              <a:schemeClr val="tx1"/>
            </a:solidFill>
            <a:miter lim="800000"/>
            <a:headEnd/>
            <a:tailEnd/>
          </a:ln>
        </p:spPr>
        <p:txBody>
          <a:bodyPr wrap="none" anchor="ctr"/>
          <a:lstStyle/>
          <a:p>
            <a:endParaRPr lang="en-US">
              <a:latin typeface="Calibri" pitchFamily="34" charset="0"/>
            </a:endParaRPr>
          </a:p>
        </p:txBody>
      </p:sp>
      <p:sp>
        <p:nvSpPr>
          <p:cNvPr id="69644" name="Rectangle 11"/>
          <p:cNvSpPr>
            <a:spLocks noChangeArrowheads="1"/>
          </p:cNvSpPr>
          <p:nvPr/>
        </p:nvSpPr>
        <p:spPr bwMode="auto">
          <a:xfrm>
            <a:off x="6400800" y="1371600"/>
            <a:ext cx="1524000" cy="1295400"/>
          </a:xfrm>
          <a:prstGeom prst="rect">
            <a:avLst/>
          </a:prstGeom>
          <a:noFill/>
          <a:ln w="9525">
            <a:solidFill>
              <a:schemeClr val="tx1"/>
            </a:solidFill>
            <a:miter lim="800000"/>
            <a:headEnd/>
            <a:tailEnd/>
          </a:ln>
        </p:spPr>
        <p:txBody>
          <a:bodyPr wrap="none" anchor="ctr"/>
          <a:lstStyle/>
          <a:p>
            <a:endParaRPr lang="en-US">
              <a:latin typeface="Calibri" pitchFamily="34" charset="0"/>
            </a:endParaRPr>
          </a:p>
        </p:txBody>
      </p:sp>
      <p:sp>
        <p:nvSpPr>
          <p:cNvPr id="69645" name="Rectangle 12"/>
          <p:cNvSpPr>
            <a:spLocks noChangeArrowheads="1"/>
          </p:cNvSpPr>
          <p:nvPr/>
        </p:nvSpPr>
        <p:spPr bwMode="auto">
          <a:xfrm>
            <a:off x="838200" y="3505200"/>
            <a:ext cx="1524000" cy="1295400"/>
          </a:xfrm>
          <a:prstGeom prst="rect">
            <a:avLst/>
          </a:prstGeom>
          <a:noFill/>
          <a:ln w="9525">
            <a:solidFill>
              <a:schemeClr val="tx1"/>
            </a:solidFill>
            <a:miter lim="800000"/>
            <a:headEnd/>
            <a:tailEnd/>
          </a:ln>
        </p:spPr>
        <p:txBody>
          <a:bodyPr wrap="none" anchor="ctr"/>
          <a:lstStyle/>
          <a:p>
            <a:endParaRPr lang="en-US">
              <a:latin typeface="Calibri" pitchFamily="34" charset="0"/>
            </a:endParaRPr>
          </a:p>
        </p:txBody>
      </p:sp>
      <p:sp>
        <p:nvSpPr>
          <p:cNvPr id="69646" name="Text Box 13"/>
          <p:cNvSpPr txBox="1">
            <a:spLocks noChangeArrowheads="1"/>
          </p:cNvSpPr>
          <p:nvPr/>
        </p:nvSpPr>
        <p:spPr bwMode="auto">
          <a:xfrm>
            <a:off x="1143000" y="4267200"/>
            <a:ext cx="925513" cy="304800"/>
          </a:xfrm>
          <a:prstGeom prst="rect">
            <a:avLst/>
          </a:prstGeom>
          <a:noFill/>
          <a:ln w="9525">
            <a:noFill/>
            <a:miter lim="800000"/>
            <a:headEnd/>
            <a:tailEnd/>
          </a:ln>
        </p:spPr>
        <p:txBody>
          <a:bodyPr wrap="none">
            <a:spAutoFit/>
          </a:bodyPr>
          <a:lstStyle/>
          <a:p>
            <a:r>
              <a:rPr lang="en-US" sz="1400">
                <a:latin typeface="Calibri" pitchFamily="34" charset="0"/>
              </a:rPr>
              <a:t>PKTDMA</a:t>
            </a:r>
          </a:p>
        </p:txBody>
      </p:sp>
      <p:sp>
        <p:nvSpPr>
          <p:cNvPr id="69647" name="Text Box 14"/>
          <p:cNvSpPr txBox="1">
            <a:spLocks noChangeArrowheads="1"/>
          </p:cNvSpPr>
          <p:nvPr/>
        </p:nvSpPr>
        <p:spPr bwMode="auto">
          <a:xfrm>
            <a:off x="4006850" y="3800475"/>
            <a:ext cx="925513" cy="304800"/>
          </a:xfrm>
          <a:prstGeom prst="rect">
            <a:avLst/>
          </a:prstGeom>
          <a:noFill/>
          <a:ln w="9525">
            <a:noFill/>
            <a:miter lim="800000"/>
            <a:headEnd/>
            <a:tailEnd/>
          </a:ln>
        </p:spPr>
        <p:txBody>
          <a:bodyPr lIns="45720" rIns="45720">
            <a:spAutoFit/>
          </a:bodyPr>
          <a:lstStyle/>
          <a:p>
            <a:pPr algn="ctr"/>
            <a:r>
              <a:rPr lang="en-US" sz="1400">
                <a:latin typeface="Calibri" pitchFamily="34" charset="0"/>
              </a:rPr>
              <a:t>PKTDMA</a:t>
            </a:r>
          </a:p>
        </p:txBody>
      </p:sp>
      <p:sp>
        <p:nvSpPr>
          <p:cNvPr id="69648" name="Text Box 15"/>
          <p:cNvSpPr txBox="1">
            <a:spLocks noChangeArrowheads="1"/>
          </p:cNvSpPr>
          <p:nvPr/>
        </p:nvSpPr>
        <p:spPr bwMode="auto">
          <a:xfrm>
            <a:off x="6705600" y="2133600"/>
            <a:ext cx="925513" cy="304800"/>
          </a:xfrm>
          <a:prstGeom prst="rect">
            <a:avLst/>
          </a:prstGeom>
          <a:noFill/>
          <a:ln w="9525">
            <a:noFill/>
            <a:miter lim="800000"/>
            <a:headEnd/>
            <a:tailEnd/>
          </a:ln>
        </p:spPr>
        <p:txBody>
          <a:bodyPr wrap="none">
            <a:spAutoFit/>
          </a:bodyPr>
          <a:lstStyle/>
          <a:p>
            <a:r>
              <a:rPr lang="en-US" sz="1400">
                <a:latin typeface="Calibri" pitchFamily="34" charset="0"/>
              </a:rPr>
              <a:t>PKTDMA</a:t>
            </a:r>
          </a:p>
        </p:txBody>
      </p:sp>
      <p:sp>
        <p:nvSpPr>
          <p:cNvPr id="69649" name="Text Box 16"/>
          <p:cNvSpPr txBox="1">
            <a:spLocks noChangeArrowheads="1"/>
          </p:cNvSpPr>
          <p:nvPr/>
        </p:nvSpPr>
        <p:spPr bwMode="auto">
          <a:xfrm>
            <a:off x="6705600" y="4495800"/>
            <a:ext cx="925513" cy="304800"/>
          </a:xfrm>
          <a:prstGeom prst="rect">
            <a:avLst/>
          </a:prstGeom>
          <a:noFill/>
          <a:ln w="9525">
            <a:noFill/>
            <a:miter lim="800000"/>
            <a:headEnd/>
            <a:tailEnd/>
          </a:ln>
        </p:spPr>
        <p:txBody>
          <a:bodyPr wrap="none">
            <a:spAutoFit/>
          </a:bodyPr>
          <a:lstStyle/>
          <a:p>
            <a:r>
              <a:rPr lang="en-US" sz="1400">
                <a:latin typeface="Calibri" pitchFamily="34" charset="0"/>
              </a:rPr>
              <a:t>PKTDMA</a:t>
            </a:r>
          </a:p>
        </p:txBody>
      </p:sp>
      <p:sp>
        <p:nvSpPr>
          <p:cNvPr id="69650" name="Text Box 17"/>
          <p:cNvSpPr txBox="1">
            <a:spLocks noChangeArrowheads="1"/>
          </p:cNvSpPr>
          <p:nvPr/>
        </p:nvSpPr>
        <p:spPr bwMode="auto">
          <a:xfrm>
            <a:off x="838200" y="2286000"/>
            <a:ext cx="925513" cy="304800"/>
          </a:xfrm>
          <a:prstGeom prst="rect">
            <a:avLst/>
          </a:prstGeom>
          <a:noFill/>
          <a:ln w="9525">
            <a:solidFill>
              <a:schemeClr val="tx1"/>
            </a:solidFill>
            <a:miter lim="800000"/>
            <a:headEnd/>
            <a:tailEnd/>
          </a:ln>
        </p:spPr>
        <p:txBody>
          <a:bodyPr wrap="none">
            <a:spAutoFit/>
          </a:bodyPr>
          <a:lstStyle/>
          <a:p>
            <a:r>
              <a:rPr lang="en-US" sz="1400">
                <a:latin typeface="Calibri" pitchFamily="34" charset="0"/>
              </a:rPr>
              <a:t>PKTDMA</a:t>
            </a:r>
          </a:p>
        </p:txBody>
      </p:sp>
      <p:sp>
        <p:nvSpPr>
          <p:cNvPr id="69651" name="Text Box 18"/>
          <p:cNvSpPr txBox="1">
            <a:spLocks noChangeArrowheads="1"/>
          </p:cNvSpPr>
          <p:nvPr/>
        </p:nvSpPr>
        <p:spPr bwMode="auto">
          <a:xfrm>
            <a:off x="3733800" y="1600200"/>
            <a:ext cx="1463675" cy="304800"/>
          </a:xfrm>
          <a:prstGeom prst="rect">
            <a:avLst/>
          </a:prstGeom>
          <a:noFill/>
          <a:ln w="9525">
            <a:noFill/>
            <a:miter lim="800000"/>
            <a:headEnd/>
            <a:tailEnd/>
          </a:ln>
        </p:spPr>
        <p:txBody>
          <a:bodyPr wrap="none">
            <a:spAutoFit/>
          </a:bodyPr>
          <a:lstStyle/>
          <a:p>
            <a:r>
              <a:rPr lang="en-US" sz="1400">
                <a:latin typeface="Calibri" pitchFamily="34" charset="0"/>
              </a:rPr>
              <a:t>Queue Manager</a:t>
            </a:r>
          </a:p>
        </p:txBody>
      </p:sp>
      <p:sp>
        <p:nvSpPr>
          <p:cNvPr id="69652" name="Text Box 19"/>
          <p:cNvSpPr txBox="1">
            <a:spLocks noChangeArrowheads="1"/>
          </p:cNvSpPr>
          <p:nvPr/>
        </p:nvSpPr>
        <p:spPr bwMode="auto">
          <a:xfrm>
            <a:off x="6467475" y="1447800"/>
            <a:ext cx="619125" cy="304800"/>
          </a:xfrm>
          <a:prstGeom prst="rect">
            <a:avLst/>
          </a:prstGeom>
          <a:noFill/>
          <a:ln w="9525">
            <a:noFill/>
            <a:miter lim="800000"/>
            <a:headEnd/>
            <a:tailEnd/>
          </a:ln>
        </p:spPr>
        <p:txBody>
          <a:bodyPr wrap="none">
            <a:spAutoFit/>
          </a:bodyPr>
          <a:lstStyle/>
          <a:p>
            <a:r>
              <a:rPr lang="en-US" sz="1400">
                <a:latin typeface="Calibri" pitchFamily="34" charset="0"/>
              </a:rPr>
              <a:t>SRIO</a:t>
            </a:r>
          </a:p>
        </p:txBody>
      </p:sp>
      <p:sp>
        <p:nvSpPr>
          <p:cNvPr id="69653" name="Text Box 20"/>
          <p:cNvSpPr txBox="1">
            <a:spLocks noChangeArrowheads="1"/>
          </p:cNvSpPr>
          <p:nvPr/>
        </p:nvSpPr>
        <p:spPr bwMode="auto">
          <a:xfrm>
            <a:off x="6400800" y="3749675"/>
            <a:ext cx="1189038" cy="517525"/>
          </a:xfrm>
          <a:prstGeom prst="rect">
            <a:avLst/>
          </a:prstGeom>
          <a:noFill/>
          <a:ln w="9525">
            <a:noFill/>
            <a:miter lim="800000"/>
            <a:headEnd/>
            <a:tailEnd/>
          </a:ln>
        </p:spPr>
        <p:txBody>
          <a:bodyPr wrap="none">
            <a:spAutoFit/>
          </a:bodyPr>
          <a:lstStyle/>
          <a:p>
            <a:r>
              <a:rPr lang="en-US" sz="1400">
                <a:latin typeface="Calibri" pitchFamily="34" charset="0"/>
              </a:rPr>
              <a:t>Network </a:t>
            </a:r>
          </a:p>
          <a:p>
            <a:r>
              <a:rPr lang="en-US" sz="1400">
                <a:latin typeface="Calibri" pitchFamily="34" charset="0"/>
              </a:rPr>
              <a:t>Coprocessor</a:t>
            </a:r>
          </a:p>
        </p:txBody>
      </p:sp>
      <p:sp>
        <p:nvSpPr>
          <p:cNvPr id="69654" name="Text Box 21"/>
          <p:cNvSpPr txBox="1">
            <a:spLocks noChangeArrowheads="1"/>
          </p:cNvSpPr>
          <p:nvPr/>
        </p:nvSpPr>
        <p:spPr bwMode="auto">
          <a:xfrm>
            <a:off x="506413" y="1570038"/>
            <a:ext cx="930275" cy="307975"/>
          </a:xfrm>
          <a:prstGeom prst="rect">
            <a:avLst/>
          </a:prstGeom>
          <a:noFill/>
          <a:ln w="9525">
            <a:noFill/>
            <a:miter lim="800000"/>
            <a:headEnd/>
            <a:tailEnd/>
          </a:ln>
        </p:spPr>
        <p:txBody>
          <a:bodyPr wrap="none">
            <a:spAutoFit/>
          </a:bodyPr>
          <a:lstStyle/>
          <a:p>
            <a:r>
              <a:rPr lang="en-US" sz="1400">
                <a:latin typeface="Calibri" pitchFamily="34" charset="0"/>
              </a:rPr>
              <a:t>FFTC (A)</a:t>
            </a:r>
          </a:p>
        </p:txBody>
      </p:sp>
      <p:sp>
        <p:nvSpPr>
          <p:cNvPr id="69655" name="Text Box 22"/>
          <p:cNvSpPr txBox="1">
            <a:spLocks noChangeArrowheads="1"/>
          </p:cNvSpPr>
          <p:nvPr/>
        </p:nvSpPr>
        <p:spPr bwMode="auto">
          <a:xfrm>
            <a:off x="838200" y="3581400"/>
            <a:ext cx="460375" cy="304800"/>
          </a:xfrm>
          <a:prstGeom prst="rect">
            <a:avLst/>
          </a:prstGeom>
          <a:noFill/>
          <a:ln w="9525">
            <a:noFill/>
            <a:miter lim="800000"/>
            <a:headEnd/>
            <a:tailEnd/>
          </a:ln>
        </p:spPr>
        <p:txBody>
          <a:bodyPr wrap="none">
            <a:spAutoFit/>
          </a:bodyPr>
          <a:lstStyle/>
          <a:p>
            <a:r>
              <a:rPr lang="en-US" sz="1400">
                <a:latin typeface="Calibri" pitchFamily="34" charset="0"/>
              </a:rPr>
              <a:t>AIF</a:t>
            </a:r>
          </a:p>
        </p:txBody>
      </p:sp>
      <p:sp>
        <p:nvSpPr>
          <p:cNvPr id="69656" name="Rectangle 23"/>
          <p:cNvSpPr>
            <a:spLocks noChangeArrowheads="1"/>
          </p:cNvSpPr>
          <p:nvPr/>
        </p:nvSpPr>
        <p:spPr bwMode="auto">
          <a:xfrm>
            <a:off x="3962400" y="1905000"/>
            <a:ext cx="990600" cy="1447800"/>
          </a:xfrm>
          <a:prstGeom prst="rect">
            <a:avLst/>
          </a:prstGeom>
          <a:noFill/>
          <a:ln w="9525">
            <a:solidFill>
              <a:schemeClr val="tx1"/>
            </a:solidFill>
            <a:miter lim="800000"/>
            <a:headEnd/>
            <a:tailEnd/>
          </a:ln>
        </p:spPr>
        <p:txBody>
          <a:bodyPr wrap="none" anchor="ctr"/>
          <a:lstStyle/>
          <a:p>
            <a:endParaRPr lang="en-US">
              <a:latin typeface="Calibri" pitchFamily="34" charset="0"/>
            </a:endParaRPr>
          </a:p>
        </p:txBody>
      </p:sp>
      <p:sp>
        <p:nvSpPr>
          <p:cNvPr id="69657" name="Line 24"/>
          <p:cNvSpPr>
            <a:spLocks noChangeShapeType="1"/>
          </p:cNvSpPr>
          <p:nvPr/>
        </p:nvSpPr>
        <p:spPr bwMode="auto">
          <a:xfrm>
            <a:off x="3962400" y="2057400"/>
            <a:ext cx="990600" cy="0"/>
          </a:xfrm>
          <a:prstGeom prst="line">
            <a:avLst/>
          </a:prstGeom>
          <a:noFill/>
          <a:ln w="9525">
            <a:solidFill>
              <a:schemeClr val="tx1"/>
            </a:solidFill>
            <a:round/>
            <a:headEnd/>
            <a:tailEnd/>
          </a:ln>
        </p:spPr>
        <p:txBody>
          <a:bodyPr/>
          <a:lstStyle/>
          <a:p>
            <a:endParaRPr lang="en-US"/>
          </a:p>
        </p:txBody>
      </p:sp>
      <p:sp>
        <p:nvSpPr>
          <p:cNvPr id="69658" name="Line 25"/>
          <p:cNvSpPr>
            <a:spLocks noChangeShapeType="1"/>
          </p:cNvSpPr>
          <p:nvPr/>
        </p:nvSpPr>
        <p:spPr bwMode="auto">
          <a:xfrm>
            <a:off x="3962400" y="2209800"/>
            <a:ext cx="990600" cy="0"/>
          </a:xfrm>
          <a:prstGeom prst="line">
            <a:avLst/>
          </a:prstGeom>
          <a:noFill/>
          <a:ln w="9525">
            <a:solidFill>
              <a:schemeClr val="tx1"/>
            </a:solidFill>
            <a:round/>
            <a:headEnd/>
            <a:tailEnd/>
          </a:ln>
        </p:spPr>
        <p:txBody>
          <a:bodyPr/>
          <a:lstStyle/>
          <a:p>
            <a:endParaRPr lang="en-US"/>
          </a:p>
        </p:txBody>
      </p:sp>
      <p:sp>
        <p:nvSpPr>
          <p:cNvPr id="69659" name="Line 26"/>
          <p:cNvSpPr>
            <a:spLocks noChangeShapeType="1"/>
          </p:cNvSpPr>
          <p:nvPr/>
        </p:nvSpPr>
        <p:spPr bwMode="auto">
          <a:xfrm>
            <a:off x="3962400" y="2362200"/>
            <a:ext cx="990600" cy="0"/>
          </a:xfrm>
          <a:prstGeom prst="line">
            <a:avLst/>
          </a:prstGeom>
          <a:noFill/>
          <a:ln w="9525">
            <a:solidFill>
              <a:schemeClr val="tx1"/>
            </a:solidFill>
            <a:round/>
            <a:headEnd/>
            <a:tailEnd/>
          </a:ln>
        </p:spPr>
        <p:txBody>
          <a:bodyPr/>
          <a:lstStyle/>
          <a:p>
            <a:endParaRPr lang="en-US"/>
          </a:p>
        </p:txBody>
      </p:sp>
      <p:sp>
        <p:nvSpPr>
          <p:cNvPr id="69660" name="Line 27"/>
          <p:cNvSpPr>
            <a:spLocks noChangeShapeType="1"/>
          </p:cNvSpPr>
          <p:nvPr/>
        </p:nvSpPr>
        <p:spPr bwMode="auto">
          <a:xfrm>
            <a:off x="3962400" y="2514600"/>
            <a:ext cx="990600" cy="0"/>
          </a:xfrm>
          <a:prstGeom prst="line">
            <a:avLst/>
          </a:prstGeom>
          <a:noFill/>
          <a:ln w="9525">
            <a:solidFill>
              <a:schemeClr val="tx1"/>
            </a:solidFill>
            <a:round/>
            <a:headEnd/>
            <a:tailEnd/>
          </a:ln>
        </p:spPr>
        <p:txBody>
          <a:bodyPr/>
          <a:lstStyle/>
          <a:p>
            <a:endParaRPr lang="en-US"/>
          </a:p>
        </p:txBody>
      </p:sp>
      <p:sp>
        <p:nvSpPr>
          <p:cNvPr id="69661" name="Line 28"/>
          <p:cNvSpPr>
            <a:spLocks noChangeShapeType="1"/>
          </p:cNvSpPr>
          <p:nvPr/>
        </p:nvSpPr>
        <p:spPr bwMode="auto">
          <a:xfrm>
            <a:off x="3962400" y="2667000"/>
            <a:ext cx="990600" cy="0"/>
          </a:xfrm>
          <a:prstGeom prst="line">
            <a:avLst/>
          </a:prstGeom>
          <a:noFill/>
          <a:ln w="9525">
            <a:solidFill>
              <a:schemeClr val="tx1"/>
            </a:solidFill>
            <a:round/>
            <a:headEnd/>
            <a:tailEnd/>
          </a:ln>
        </p:spPr>
        <p:txBody>
          <a:bodyPr/>
          <a:lstStyle/>
          <a:p>
            <a:endParaRPr lang="en-US"/>
          </a:p>
        </p:txBody>
      </p:sp>
      <p:sp>
        <p:nvSpPr>
          <p:cNvPr id="69662" name="Line 29"/>
          <p:cNvSpPr>
            <a:spLocks noChangeShapeType="1"/>
          </p:cNvSpPr>
          <p:nvPr/>
        </p:nvSpPr>
        <p:spPr bwMode="auto">
          <a:xfrm>
            <a:off x="3962400" y="2819400"/>
            <a:ext cx="990600" cy="0"/>
          </a:xfrm>
          <a:prstGeom prst="line">
            <a:avLst/>
          </a:prstGeom>
          <a:noFill/>
          <a:ln w="9525">
            <a:solidFill>
              <a:schemeClr val="tx1"/>
            </a:solidFill>
            <a:round/>
            <a:headEnd/>
            <a:tailEnd/>
          </a:ln>
        </p:spPr>
        <p:txBody>
          <a:bodyPr/>
          <a:lstStyle/>
          <a:p>
            <a:endParaRPr lang="en-US"/>
          </a:p>
        </p:txBody>
      </p:sp>
      <p:sp>
        <p:nvSpPr>
          <p:cNvPr id="69663" name="Line 30"/>
          <p:cNvSpPr>
            <a:spLocks noChangeShapeType="1"/>
          </p:cNvSpPr>
          <p:nvPr/>
        </p:nvSpPr>
        <p:spPr bwMode="auto">
          <a:xfrm>
            <a:off x="3962400" y="3200400"/>
            <a:ext cx="990600" cy="0"/>
          </a:xfrm>
          <a:prstGeom prst="line">
            <a:avLst/>
          </a:prstGeom>
          <a:noFill/>
          <a:ln w="9525">
            <a:solidFill>
              <a:schemeClr val="tx1"/>
            </a:solidFill>
            <a:round/>
            <a:headEnd/>
            <a:tailEnd/>
          </a:ln>
        </p:spPr>
        <p:txBody>
          <a:bodyPr/>
          <a:lstStyle/>
          <a:p>
            <a:endParaRPr lang="en-US"/>
          </a:p>
        </p:txBody>
      </p:sp>
      <p:sp>
        <p:nvSpPr>
          <p:cNvPr id="69664" name="Text Box 31"/>
          <p:cNvSpPr txBox="1">
            <a:spLocks noChangeArrowheads="1"/>
          </p:cNvSpPr>
          <p:nvPr/>
        </p:nvSpPr>
        <p:spPr bwMode="auto">
          <a:xfrm>
            <a:off x="4038600" y="3178175"/>
            <a:ext cx="412750" cy="214313"/>
          </a:xfrm>
          <a:prstGeom prst="rect">
            <a:avLst/>
          </a:prstGeom>
          <a:noFill/>
          <a:ln w="9525">
            <a:noFill/>
            <a:miter lim="800000"/>
            <a:headEnd/>
            <a:tailEnd/>
          </a:ln>
        </p:spPr>
        <p:txBody>
          <a:bodyPr wrap="none">
            <a:spAutoFit/>
          </a:bodyPr>
          <a:lstStyle/>
          <a:p>
            <a:r>
              <a:rPr lang="en-US" sz="800">
                <a:latin typeface="Calibri" pitchFamily="34" charset="0"/>
              </a:rPr>
              <a:t>8192</a:t>
            </a:r>
          </a:p>
        </p:txBody>
      </p:sp>
      <p:sp>
        <p:nvSpPr>
          <p:cNvPr id="69665" name="Text Box 32"/>
          <p:cNvSpPr txBox="1">
            <a:spLocks noChangeArrowheads="1"/>
          </p:cNvSpPr>
          <p:nvPr/>
        </p:nvSpPr>
        <p:spPr bwMode="auto">
          <a:xfrm>
            <a:off x="4038600" y="2667000"/>
            <a:ext cx="241300" cy="214313"/>
          </a:xfrm>
          <a:prstGeom prst="rect">
            <a:avLst/>
          </a:prstGeom>
          <a:noFill/>
          <a:ln w="9525">
            <a:noFill/>
            <a:miter lim="800000"/>
            <a:headEnd/>
            <a:tailEnd/>
          </a:ln>
        </p:spPr>
        <p:txBody>
          <a:bodyPr wrap="none">
            <a:spAutoFit/>
          </a:bodyPr>
          <a:lstStyle/>
          <a:p>
            <a:r>
              <a:rPr lang="en-US" sz="800">
                <a:latin typeface="Calibri" pitchFamily="34" charset="0"/>
              </a:rPr>
              <a:t>5</a:t>
            </a:r>
          </a:p>
        </p:txBody>
      </p:sp>
      <p:sp>
        <p:nvSpPr>
          <p:cNvPr id="69666" name="Text Box 33"/>
          <p:cNvSpPr txBox="1">
            <a:spLocks noChangeArrowheads="1"/>
          </p:cNvSpPr>
          <p:nvPr/>
        </p:nvSpPr>
        <p:spPr bwMode="auto">
          <a:xfrm>
            <a:off x="4038600" y="2514600"/>
            <a:ext cx="241300" cy="214313"/>
          </a:xfrm>
          <a:prstGeom prst="rect">
            <a:avLst/>
          </a:prstGeom>
          <a:noFill/>
          <a:ln w="9525">
            <a:noFill/>
            <a:miter lim="800000"/>
            <a:headEnd/>
            <a:tailEnd/>
          </a:ln>
        </p:spPr>
        <p:txBody>
          <a:bodyPr wrap="none">
            <a:spAutoFit/>
          </a:bodyPr>
          <a:lstStyle/>
          <a:p>
            <a:r>
              <a:rPr lang="en-US" sz="800">
                <a:latin typeface="Calibri" pitchFamily="34" charset="0"/>
              </a:rPr>
              <a:t>4</a:t>
            </a:r>
          </a:p>
        </p:txBody>
      </p:sp>
      <p:sp>
        <p:nvSpPr>
          <p:cNvPr id="69667" name="Text Box 34"/>
          <p:cNvSpPr txBox="1">
            <a:spLocks noChangeArrowheads="1"/>
          </p:cNvSpPr>
          <p:nvPr/>
        </p:nvSpPr>
        <p:spPr bwMode="auto">
          <a:xfrm>
            <a:off x="4038600" y="2362200"/>
            <a:ext cx="241300" cy="214313"/>
          </a:xfrm>
          <a:prstGeom prst="rect">
            <a:avLst/>
          </a:prstGeom>
          <a:noFill/>
          <a:ln w="9525">
            <a:noFill/>
            <a:miter lim="800000"/>
            <a:headEnd/>
            <a:tailEnd/>
          </a:ln>
        </p:spPr>
        <p:txBody>
          <a:bodyPr wrap="none">
            <a:spAutoFit/>
          </a:bodyPr>
          <a:lstStyle/>
          <a:p>
            <a:r>
              <a:rPr lang="en-US" sz="800">
                <a:latin typeface="Calibri" pitchFamily="34" charset="0"/>
              </a:rPr>
              <a:t>3</a:t>
            </a:r>
          </a:p>
        </p:txBody>
      </p:sp>
      <p:sp>
        <p:nvSpPr>
          <p:cNvPr id="69668" name="Text Box 35"/>
          <p:cNvSpPr txBox="1">
            <a:spLocks noChangeArrowheads="1"/>
          </p:cNvSpPr>
          <p:nvPr/>
        </p:nvSpPr>
        <p:spPr bwMode="auto">
          <a:xfrm>
            <a:off x="4038600" y="2209800"/>
            <a:ext cx="241300" cy="214313"/>
          </a:xfrm>
          <a:prstGeom prst="rect">
            <a:avLst/>
          </a:prstGeom>
          <a:noFill/>
          <a:ln w="9525">
            <a:noFill/>
            <a:miter lim="800000"/>
            <a:headEnd/>
            <a:tailEnd/>
          </a:ln>
        </p:spPr>
        <p:txBody>
          <a:bodyPr wrap="none">
            <a:spAutoFit/>
          </a:bodyPr>
          <a:lstStyle/>
          <a:p>
            <a:r>
              <a:rPr lang="en-US" sz="800">
                <a:latin typeface="Calibri" pitchFamily="34" charset="0"/>
              </a:rPr>
              <a:t>2</a:t>
            </a:r>
          </a:p>
        </p:txBody>
      </p:sp>
      <p:sp>
        <p:nvSpPr>
          <p:cNvPr id="69669" name="Text Box 36"/>
          <p:cNvSpPr txBox="1">
            <a:spLocks noChangeArrowheads="1"/>
          </p:cNvSpPr>
          <p:nvPr/>
        </p:nvSpPr>
        <p:spPr bwMode="auto">
          <a:xfrm>
            <a:off x="4038600" y="2057400"/>
            <a:ext cx="241300" cy="214313"/>
          </a:xfrm>
          <a:prstGeom prst="rect">
            <a:avLst/>
          </a:prstGeom>
          <a:noFill/>
          <a:ln w="9525">
            <a:noFill/>
            <a:miter lim="800000"/>
            <a:headEnd/>
            <a:tailEnd/>
          </a:ln>
        </p:spPr>
        <p:txBody>
          <a:bodyPr wrap="none">
            <a:spAutoFit/>
          </a:bodyPr>
          <a:lstStyle/>
          <a:p>
            <a:r>
              <a:rPr lang="en-US" sz="800">
                <a:latin typeface="Calibri" pitchFamily="34" charset="0"/>
              </a:rPr>
              <a:t>1</a:t>
            </a:r>
          </a:p>
        </p:txBody>
      </p:sp>
      <p:sp>
        <p:nvSpPr>
          <p:cNvPr id="69670" name="Text Box 37"/>
          <p:cNvSpPr txBox="1">
            <a:spLocks noChangeArrowheads="1"/>
          </p:cNvSpPr>
          <p:nvPr/>
        </p:nvSpPr>
        <p:spPr bwMode="auto">
          <a:xfrm>
            <a:off x="4038600" y="1905000"/>
            <a:ext cx="241300" cy="214313"/>
          </a:xfrm>
          <a:prstGeom prst="rect">
            <a:avLst/>
          </a:prstGeom>
          <a:noFill/>
          <a:ln w="9525">
            <a:noFill/>
            <a:miter lim="800000"/>
            <a:headEnd/>
            <a:tailEnd/>
          </a:ln>
        </p:spPr>
        <p:txBody>
          <a:bodyPr wrap="none">
            <a:spAutoFit/>
          </a:bodyPr>
          <a:lstStyle/>
          <a:p>
            <a:r>
              <a:rPr lang="en-US" sz="800">
                <a:latin typeface="Calibri" pitchFamily="34" charset="0"/>
              </a:rPr>
              <a:t>0</a:t>
            </a:r>
          </a:p>
        </p:txBody>
      </p:sp>
      <p:sp>
        <p:nvSpPr>
          <p:cNvPr id="69671" name="Text Box 38"/>
          <p:cNvSpPr txBox="1">
            <a:spLocks noChangeArrowheads="1"/>
          </p:cNvSpPr>
          <p:nvPr/>
        </p:nvSpPr>
        <p:spPr bwMode="auto">
          <a:xfrm>
            <a:off x="4038600" y="2681288"/>
            <a:ext cx="247650" cy="366712"/>
          </a:xfrm>
          <a:prstGeom prst="rect">
            <a:avLst/>
          </a:prstGeom>
          <a:noFill/>
          <a:ln w="9525">
            <a:noFill/>
            <a:miter lim="800000"/>
            <a:headEnd/>
            <a:tailEnd/>
          </a:ln>
        </p:spPr>
        <p:txBody>
          <a:bodyPr wrap="none">
            <a:spAutoFit/>
          </a:bodyPr>
          <a:lstStyle/>
          <a:p>
            <a:r>
              <a:rPr lang="en-US">
                <a:latin typeface="Calibri" pitchFamily="34" charset="0"/>
              </a:rPr>
              <a:t>.</a:t>
            </a:r>
          </a:p>
        </p:txBody>
      </p:sp>
      <p:sp>
        <p:nvSpPr>
          <p:cNvPr id="69672" name="Text Box 39"/>
          <p:cNvSpPr txBox="1">
            <a:spLocks noChangeArrowheads="1"/>
          </p:cNvSpPr>
          <p:nvPr/>
        </p:nvSpPr>
        <p:spPr bwMode="auto">
          <a:xfrm>
            <a:off x="4038600" y="2819400"/>
            <a:ext cx="247650" cy="366713"/>
          </a:xfrm>
          <a:prstGeom prst="rect">
            <a:avLst/>
          </a:prstGeom>
          <a:noFill/>
          <a:ln w="9525">
            <a:noFill/>
            <a:miter lim="800000"/>
            <a:headEnd/>
            <a:tailEnd/>
          </a:ln>
        </p:spPr>
        <p:txBody>
          <a:bodyPr wrap="none">
            <a:spAutoFit/>
          </a:bodyPr>
          <a:lstStyle/>
          <a:p>
            <a:r>
              <a:rPr lang="en-US">
                <a:latin typeface="Calibri" pitchFamily="34" charset="0"/>
              </a:rPr>
              <a:t>.</a:t>
            </a:r>
          </a:p>
        </p:txBody>
      </p:sp>
      <p:sp>
        <p:nvSpPr>
          <p:cNvPr id="69673" name="Text Box 40"/>
          <p:cNvSpPr txBox="1">
            <a:spLocks noChangeArrowheads="1"/>
          </p:cNvSpPr>
          <p:nvPr/>
        </p:nvSpPr>
        <p:spPr bwMode="auto">
          <a:xfrm>
            <a:off x="4038600" y="2743200"/>
            <a:ext cx="247650" cy="366713"/>
          </a:xfrm>
          <a:prstGeom prst="rect">
            <a:avLst/>
          </a:prstGeom>
          <a:noFill/>
          <a:ln w="9525">
            <a:noFill/>
            <a:miter lim="800000"/>
            <a:headEnd/>
            <a:tailEnd/>
          </a:ln>
        </p:spPr>
        <p:txBody>
          <a:bodyPr wrap="none">
            <a:spAutoFit/>
          </a:bodyPr>
          <a:lstStyle/>
          <a:p>
            <a:r>
              <a:rPr lang="en-US">
                <a:latin typeface="Calibri" pitchFamily="34" charset="0"/>
              </a:rPr>
              <a:t>.</a:t>
            </a:r>
          </a:p>
        </p:txBody>
      </p:sp>
      <p:sp>
        <p:nvSpPr>
          <p:cNvPr id="69674" name="Text Box 41"/>
          <p:cNvSpPr txBox="1">
            <a:spLocks noChangeArrowheads="1"/>
          </p:cNvSpPr>
          <p:nvPr/>
        </p:nvSpPr>
        <p:spPr bwMode="auto">
          <a:xfrm>
            <a:off x="3276600" y="1219200"/>
            <a:ext cx="2413000" cy="307975"/>
          </a:xfrm>
          <a:prstGeom prst="rect">
            <a:avLst/>
          </a:prstGeom>
          <a:noFill/>
          <a:ln w="9525">
            <a:noFill/>
            <a:miter lim="800000"/>
            <a:headEnd/>
            <a:tailEnd/>
          </a:ln>
        </p:spPr>
        <p:txBody>
          <a:bodyPr wrap="none">
            <a:spAutoFit/>
          </a:bodyPr>
          <a:lstStyle/>
          <a:p>
            <a:r>
              <a:rPr lang="en-US" sz="1400">
                <a:latin typeface="Calibri" pitchFamily="34" charset="0"/>
              </a:rPr>
              <a:t>Queue Manager Subsystem</a:t>
            </a:r>
          </a:p>
        </p:txBody>
      </p:sp>
      <p:sp>
        <p:nvSpPr>
          <p:cNvPr id="69675" name="Line 43"/>
          <p:cNvSpPr>
            <a:spLocks noChangeShapeType="1"/>
          </p:cNvSpPr>
          <p:nvPr/>
        </p:nvSpPr>
        <p:spPr bwMode="auto">
          <a:xfrm>
            <a:off x="1752600" y="2438400"/>
            <a:ext cx="1828800" cy="228600"/>
          </a:xfrm>
          <a:prstGeom prst="line">
            <a:avLst/>
          </a:prstGeom>
          <a:noFill/>
          <a:ln w="9525">
            <a:solidFill>
              <a:schemeClr val="tx1"/>
            </a:solidFill>
            <a:round/>
            <a:headEnd type="triangle" w="med" len="med"/>
            <a:tailEnd/>
          </a:ln>
        </p:spPr>
        <p:txBody>
          <a:bodyPr/>
          <a:lstStyle/>
          <a:p>
            <a:endParaRPr lang="en-US"/>
          </a:p>
        </p:txBody>
      </p:sp>
      <p:sp>
        <p:nvSpPr>
          <p:cNvPr id="69676" name="Line 44"/>
          <p:cNvSpPr>
            <a:spLocks noChangeShapeType="1"/>
          </p:cNvSpPr>
          <p:nvPr/>
        </p:nvSpPr>
        <p:spPr bwMode="auto">
          <a:xfrm>
            <a:off x="5334000" y="4114800"/>
            <a:ext cx="1295400" cy="533400"/>
          </a:xfrm>
          <a:prstGeom prst="line">
            <a:avLst/>
          </a:prstGeom>
          <a:noFill/>
          <a:ln w="9525">
            <a:solidFill>
              <a:schemeClr val="tx1"/>
            </a:solidFill>
            <a:round/>
            <a:headEnd/>
            <a:tailEnd type="triangle" w="med" len="med"/>
          </a:ln>
        </p:spPr>
        <p:txBody>
          <a:bodyPr/>
          <a:lstStyle/>
          <a:p>
            <a:endParaRPr lang="en-US"/>
          </a:p>
        </p:txBody>
      </p:sp>
      <p:sp>
        <p:nvSpPr>
          <p:cNvPr id="69677" name="Line 45"/>
          <p:cNvSpPr>
            <a:spLocks noChangeShapeType="1"/>
          </p:cNvSpPr>
          <p:nvPr/>
        </p:nvSpPr>
        <p:spPr bwMode="auto">
          <a:xfrm flipV="1">
            <a:off x="2133600" y="4038600"/>
            <a:ext cx="1447800" cy="382588"/>
          </a:xfrm>
          <a:prstGeom prst="line">
            <a:avLst/>
          </a:prstGeom>
          <a:noFill/>
          <a:ln w="9525">
            <a:solidFill>
              <a:schemeClr val="tx1"/>
            </a:solidFill>
            <a:round/>
            <a:headEnd type="triangle" w="med" len="med"/>
            <a:tailEnd/>
          </a:ln>
        </p:spPr>
        <p:txBody>
          <a:bodyPr/>
          <a:lstStyle/>
          <a:p>
            <a:endParaRPr lang="en-US"/>
          </a:p>
        </p:txBody>
      </p:sp>
      <p:sp>
        <p:nvSpPr>
          <p:cNvPr id="69678" name="Line 46"/>
          <p:cNvSpPr>
            <a:spLocks noChangeShapeType="1"/>
          </p:cNvSpPr>
          <p:nvPr/>
        </p:nvSpPr>
        <p:spPr bwMode="auto">
          <a:xfrm flipV="1">
            <a:off x="5334000" y="2286000"/>
            <a:ext cx="1295400" cy="76200"/>
          </a:xfrm>
          <a:prstGeom prst="line">
            <a:avLst/>
          </a:prstGeom>
          <a:noFill/>
          <a:ln w="9525">
            <a:solidFill>
              <a:schemeClr val="tx1"/>
            </a:solidFill>
            <a:round/>
            <a:headEnd/>
            <a:tailEnd type="triangle" w="med" len="med"/>
          </a:ln>
        </p:spPr>
        <p:txBody>
          <a:bodyPr/>
          <a:lstStyle/>
          <a:p>
            <a:endParaRPr lang="en-US"/>
          </a:p>
        </p:txBody>
      </p:sp>
      <p:sp>
        <p:nvSpPr>
          <p:cNvPr id="15407" name="TextBox 45"/>
          <p:cNvSpPr txBox="1">
            <a:spLocks noChangeArrowheads="1"/>
          </p:cNvSpPr>
          <p:nvPr/>
        </p:nvSpPr>
        <p:spPr bwMode="auto">
          <a:xfrm>
            <a:off x="327025" y="4972050"/>
            <a:ext cx="8458200" cy="1914370"/>
          </a:xfrm>
          <a:prstGeom prst="rect">
            <a:avLst/>
          </a:prstGeom>
          <a:noFill/>
          <a:ln w="9525">
            <a:noFill/>
            <a:miter lim="800000"/>
            <a:headEnd/>
            <a:tailEnd/>
          </a:ln>
        </p:spPr>
        <p:txBody>
          <a:bodyPr wrap="square">
            <a:spAutoFit/>
          </a:bodyPr>
          <a:lstStyle/>
          <a:p>
            <a:pPr algn="l">
              <a:lnSpc>
                <a:spcPct val="90000"/>
              </a:lnSpc>
              <a:buFont typeface="Arial" pitchFamily="34" charset="0"/>
              <a:buChar char="•"/>
              <a:defRPr/>
            </a:pPr>
            <a:r>
              <a:rPr lang="en-US" sz="1400" dirty="0" smtClean="0">
                <a:latin typeface="Calibri" pitchFamily="34" charset="0"/>
              </a:rPr>
              <a:t> Multiple </a:t>
            </a:r>
            <a:r>
              <a:rPr lang="en-US" sz="1400" dirty="0">
                <a:latin typeface="Calibri" pitchFamily="34" charset="0"/>
              </a:rPr>
              <a:t>Packet DMA instances in KeyStone devices:</a:t>
            </a:r>
            <a:br>
              <a:rPr lang="en-US" sz="1400" dirty="0">
                <a:latin typeface="Calibri" pitchFamily="34" charset="0"/>
              </a:rPr>
            </a:br>
            <a:endParaRPr lang="en-US" sz="800" dirty="0">
              <a:latin typeface="Calibri" pitchFamily="34" charset="0"/>
            </a:endParaRPr>
          </a:p>
          <a:p>
            <a:pPr lvl="1" algn="l">
              <a:lnSpc>
                <a:spcPct val="90000"/>
              </a:lnSpc>
              <a:buFont typeface="Calibri" pitchFamily="34" charset="0"/>
              <a:buChar char="—"/>
              <a:defRPr/>
            </a:pPr>
            <a:r>
              <a:rPr lang="en-US" sz="1400" dirty="0">
                <a:latin typeface="Calibri" pitchFamily="34" charset="0"/>
              </a:rPr>
              <a:t> </a:t>
            </a:r>
            <a:r>
              <a:rPr lang="en-US" sz="1400" dirty="0" smtClean="0">
                <a:latin typeface="Calibri" pitchFamily="34" charset="0"/>
              </a:rPr>
              <a:t>QMSS, </a:t>
            </a:r>
            <a:r>
              <a:rPr lang="en-US" sz="1400" dirty="0">
                <a:latin typeface="Calibri" pitchFamily="34" charset="0"/>
              </a:rPr>
              <a:t>PA and SRIO instances for all KeyStone devices.</a:t>
            </a:r>
          </a:p>
          <a:p>
            <a:pPr lvl="1" algn="l">
              <a:lnSpc>
                <a:spcPct val="90000"/>
              </a:lnSpc>
              <a:buFont typeface="Arial" pitchFamily="34" charset="0"/>
              <a:buChar char="•"/>
              <a:defRPr/>
            </a:pPr>
            <a:endParaRPr lang="en-US" sz="800" dirty="0">
              <a:latin typeface="Calibri" pitchFamily="34" charset="0"/>
            </a:endParaRPr>
          </a:p>
          <a:p>
            <a:pPr lvl="1" algn="l">
              <a:lnSpc>
                <a:spcPct val="90000"/>
              </a:lnSpc>
              <a:buFont typeface="Calibri" pitchFamily="34" charset="0"/>
              <a:buChar char="—"/>
              <a:defRPr/>
            </a:pPr>
            <a:r>
              <a:rPr lang="en-US" sz="1400" dirty="0">
                <a:latin typeface="Calibri" pitchFamily="34" charset="0"/>
              </a:rPr>
              <a:t> AIF2 and FFTC (A and B) instances are only in KeyStone devices for wireless applications.</a:t>
            </a:r>
            <a:r>
              <a:rPr lang="en-US" sz="1400" dirty="0" smtClean="0">
                <a:latin typeface="Calibri" pitchFamily="34" charset="0"/>
              </a:rPr>
              <a:t/>
            </a:r>
            <a:br>
              <a:rPr lang="en-US" sz="1400" dirty="0" smtClean="0">
                <a:latin typeface="Calibri" pitchFamily="34" charset="0"/>
              </a:rPr>
            </a:br>
            <a:endParaRPr lang="en-US" sz="800" dirty="0">
              <a:latin typeface="Calibri" pitchFamily="34" charset="0"/>
            </a:endParaRPr>
          </a:p>
          <a:p>
            <a:pPr algn="l">
              <a:lnSpc>
                <a:spcPct val="90000"/>
              </a:lnSpc>
              <a:buFont typeface="Arial" pitchFamily="34" charset="0"/>
              <a:buChar char="•"/>
              <a:defRPr/>
            </a:pPr>
            <a:r>
              <a:rPr lang="en-US" sz="1400" dirty="0" smtClean="0">
                <a:latin typeface="+mn-lt"/>
              </a:rPr>
              <a:t> Transfer </a:t>
            </a:r>
            <a:r>
              <a:rPr lang="en-US" sz="1400" dirty="0">
                <a:latin typeface="+mn-lt"/>
              </a:rPr>
              <a:t>engine interface between peripherals/accelerators and </a:t>
            </a:r>
            <a:r>
              <a:rPr lang="en-US" sz="1400" dirty="0" smtClean="0">
                <a:latin typeface="+mn-lt"/>
              </a:rPr>
              <a:t>QMSS</a:t>
            </a:r>
            <a:br>
              <a:rPr lang="en-US" sz="1400" dirty="0" smtClean="0">
                <a:latin typeface="+mn-lt"/>
              </a:rPr>
            </a:br>
            <a:endParaRPr lang="en-US" sz="800" dirty="0">
              <a:latin typeface="+mn-lt"/>
            </a:endParaRPr>
          </a:p>
          <a:p>
            <a:pPr algn="l">
              <a:lnSpc>
                <a:spcPct val="90000"/>
              </a:lnSpc>
              <a:buFont typeface="Arial" pitchFamily="34" charset="0"/>
              <a:buChar char="•"/>
              <a:defRPr/>
            </a:pPr>
            <a:r>
              <a:rPr lang="en-US" sz="1400" dirty="0">
                <a:latin typeface="+mn-lt"/>
              </a:rPr>
              <a:t> </a:t>
            </a:r>
            <a:r>
              <a:rPr lang="en-US" sz="1400" dirty="0" smtClean="0">
                <a:latin typeface="+mn-lt"/>
              </a:rPr>
              <a:t>Autonomously </a:t>
            </a:r>
            <a:r>
              <a:rPr lang="en-US" sz="1400" dirty="0">
                <a:latin typeface="+mn-lt"/>
              </a:rPr>
              <a:t>determines memory buffers to fill and queues to post based on initial setup and buffer descriptor </a:t>
            </a:r>
          </a:p>
          <a:p>
            <a:pPr lvl="1">
              <a:lnSpc>
                <a:spcPct val="90000"/>
              </a:lnSpc>
              <a:buFont typeface="Arial" pitchFamily="34" charset="0"/>
              <a:buChar char="•"/>
              <a:defRPr/>
            </a:pPr>
            <a:endParaRPr lang="en-US" sz="1400" dirty="0">
              <a:latin typeface="Calibri" pitchFamily="34" charset="0"/>
            </a:endParaRPr>
          </a:p>
          <a:p>
            <a:pPr>
              <a:defRPr/>
            </a:pPr>
            <a:endParaRPr lang="en-US" sz="1400" dirty="0">
              <a:latin typeface="Calibri" pitchFamily="34" charset="0"/>
            </a:endParaRPr>
          </a:p>
        </p:txBody>
      </p:sp>
      <p:sp>
        <p:nvSpPr>
          <p:cNvPr id="69680" name="Text Box 21"/>
          <p:cNvSpPr txBox="1">
            <a:spLocks noChangeArrowheads="1"/>
          </p:cNvSpPr>
          <p:nvPr/>
        </p:nvSpPr>
        <p:spPr bwMode="auto">
          <a:xfrm>
            <a:off x="1009650" y="1128713"/>
            <a:ext cx="928688" cy="307975"/>
          </a:xfrm>
          <a:prstGeom prst="rect">
            <a:avLst/>
          </a:prstGeom>
          <a:noFill/>
          <a:ln w="9525">
            <a:noFill/>
            <a:miter lim="800000"/>
            <a:headEnd/>
            <a:tailEnd/>
          </a:ln>
        </p:spPr>
        <p:txBody>
          <a:bodyPr wrap="none">
            <a:spAutoFit/>
          </a:bodyPr>
          <a:lstStyle/>
          <a:p>
            <a:r>
              <a:rPr lang="en-US" sz="1400">
                <a:latin typeface="Calibri" pitchFamily="34" charset="0"/>
              </a:rPr>
              <a:t>FFTC (B)</a:t>
            </a:r>
          </a:p>
        </p:txBody>
      </p:sp>
      <p:sp>
        <p:nvSpPr>
          <p:cNvPr id="69681" name="Line 43"/>
          <p:cNvSpPr>
            <a:spLocks noChangeShapeType="1"/>
          </p:cNvSpPr>
          <p:nvPr/>
        </p:nvSpPr>
        <p:spPr bwMode="auto">
          <a:xfrm>
            <a:off x="2286000" y="1981200"/>
            <a:ext cx="1295400" cy="152400"/>
          </a:xfrm>
          <a:prstGeom prst="line">
            <a:avLst/>
          </a:prstGeom>
          <a:noFill/>
          <a:ln w="9525">
            <a:solidFill>
              <a:schemeClr val="tx1"/>
            </a:solidFill>
            <a:round/>
            <a:headEnd type="triangle" w="med" len="med"/>
            <a:tailEnd/>
          </a:ln>
        </p:spPr>
        <p:txBody>
          <a:bodyPr/>
          <a:lstStyle/>
          <a:p>
            <a:endParaRPr lang="en-US"/>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0" y="76200"/>
            <a:ext cx="8229600" cy="762000"/>
          </a:xfrm>
        </p:spPr>
        <p:txBody>
          <a:bodyPr/>
          <a:lstStyle/>
          <a:p>
            <a:pPr eaLnBrk="1" hangingPunct="1"/>
            <a:r>
              <a:rPr lang="en-US" b="0" smtClean="0"/>
              <a:t>Queues/Descriptors/Packets</a:t>
            </a:r>
          </a:p>
        </p:txBody>
      </p:sp>
      <p:sp>
        <p:nvSpPr>
          <p:cNvPr id="70659" name="AutoShape 5"/>
          <p:cNvSpPr>
            <a:spLocks noChangeAspect="1" noChangeArrowheads="1" noTextEdit="1"/>
          </p:cNvSpPr>
          <p:nvPr/>
        </p:nvSpPr>
        <p:spPr bwMode="auto">
          <a:xfrm>
            <a:off x="1817688" y="800100"/>
            <a:ext cx="5435600" cy="5715000"/>
          </a:xfrm>
          <a:prstGeom prst="rect">
            <a:avLst/>
          </a:prstGeom>
          <a:noFill/>
          <a:ln w="9525">
            <a:noFill/>
            <a:miter lim="800000"/>
            <a:headEnd/>
            <a:tailEnd/>
          </a:ln>
        </p:spPr>
        <p:txBody>
          <a:bodyPr/>
          <a:lstStyle/>
          <a:p>
            <a:endParaRPr lang="en-US"/>
          </a:p>
        </p:txBody>
      </p:sp>
      <p:grpSp>
        <p:nvGrpSpPr>
          <p:cNvPr id="70660" name="Group 65"/>
          <p:cNvGrpSpPr>
            <a:grpSpLocks/>
          </p:cNvGrpSpPr>
          <p:nvPr/>
        </p:nvGrpSpPr>
        <p:grpSpPr bwMode="auto">
          <a:xfrm>
            <a:off x="1857375" y="1012825"/>
            <a:ext cx="5381625" cy="4940300"/>
            <a:chOff x="1170" y="638"/>
            <a:chExt cx="3390" cy="3112"/>
          </a:xfrm>
        </p:grpSpPr>
        <p:sp>
          <p:nvSpPr>
            <p:cNvPr id="70661" name="Rectangle 7"/>
            <p:cNvSpPr>
              <a:spLocks noChangeArrowheads="1"/>
            </p:cNvSpPr>
            <p:nvPr/>
          </p:nvSpPr>
          <p:spPr bwMode="auto">
            <a:xfrm>
              <a:off x="1170" y="841"/>
              <a:ext cx="677" cy="159"/>
            </a:xfrm>
            <a:prstGeom prst="rect">
              <a:avLst/>
            </a:prstGeom>
            <a:solidFill>
              <a:srgbClr val="E8EEF7"/>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70662" name="Rectangle 8"/>
            <p:cNvSpPr>
              <a:spLocks noChangeArrowheads="1"/>
            </p:cNvSpPr>
            <p:nvPr/>
          </p:nvSpPr>
          <p:spPr bwMode="auto">
            <a:xfrm>
              <a:off x="1170" y="841"/>
              <a:ext cx="677" cy="159"/>
            </a:xfrm>
            <a:prstGeom prst="rect">
              <a:avLst/>
            </a:prstGeom>
            <a:noFill/>
            <a:ln w="3175" cap="rnd">
              <a:solidFill>
                <a:srgbClr val="000000"/>
              </a:solidFill>
              <a:round/>
              <a:headEnd/>
              <a:tailEnd/>
            </a:ln>
          </p:spPr>
          <p:txBody>
            <a:bodyPr/>
            <a:lstStyle/>
            <a:p>
              <a:pPr algn="l" eaLnBrk="0" hangingPunct="0"/>
              <a:endParaRPr lang="en-US" sz="1800">
                <a:solidFill>
                  <a:srgbClr val="000000"/>
                </a:solidFill>
                <a:cs typeface="Arial" pitchFamily="34" charset="0"/>
              </a:endParaRPr>
            </a:p>
          </p:txBody>
        </p:sp>
        <p:sp>
          <p:nvSpPr>
            <p:cNvPr id="70663" name="Rectangle 9"/>
            <p:cNvSpPr>
              <a:spLocks noChangeArrowheads="1"/>
            </p:cNvSpPr>
            <p:nvPr/>
          </p:nvSpPr>
          <p:spPr bwMode="auto">
            <a:xfrm>
              <a:off x="1399" y="842"/>
              <a:ext cx="272" cy="163"/>
            </a:xfrm>
            <a:prstGeom prst="rect">
              <a:avLst/>
            </a:prstGeom>
            <a:noFill/>
            <a:ln w="9525">
              <a:noFill/>
              <a:miter lim="800000"/>
              <a:headEnd/>
              <a:tailEnd/>
            </a:ln>
          </p:spPr>
          <p:txBody>
            <a:bodyPr wrap="none" lIns="0" tIns="0" rIns="0" bIns="0">
              <a:spAutoFit/>
            </a:bodyPr>
            <a:lstStyle/>
            <a:p>
              <a:pPr algn="l" eaLnBrk="0" hangingPunct="0"/>
              <a:r>
                <a:rPr lang="en-US" sz="1700">
                  <a:solidFill>
                    <a:srgbClr val="000000"/>
                  </a:solidFill>
                  <a:cs typeface="Arial" pitchFamily="34" charset="0"/>
                </a:rPr>
                <a:t>PTR</a:t>
              </a:r>
              <a:endParaRPr lang="en-US" sz="1800">
                <a:solidFill>
                  <a:srgbClr val="000000"/>
                </a:solidFill>
                <a:cs typeface="Arial" pitchFamily="34" charset="0"/>
              </a:endParaRPr>
            </a:p>
          </p:txBody>
        </p:sp>
        <p:sp>
          <p:nvSpPr>
            <p:cNvPr id="70664" name="Rectangle 10"/>
            <p:cNvSpPr>
              <a:spLocks noChangeArrowheads="1"/>
            </p:cNvSpPr>
            <p:nvPr/>
          </p:nvSpPr>
          <p:spPr bwMode="auto">
            <a:xfrm>
              <a:off x="1170" y="1000"/>
              <a:ext cx="677" cy="158"/>
            </a:xfrm>
            <a:prstGeom prst="rect">
              <a:avLst/>
            </a:prstGeom>
            <a:solidFill>
              <a:srgbClr val="E8EEF7"/>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70665" name="Rectangle 11"/>
            <p:cNvSpPr>
              <a:spLocks noChangeArrowheads="1"/>
            </p:cNvSpPr>
            <p:nvPr/>
          </p:nvSpPr>
          <p:spPr bwMode="auto">
            <a:xfrm>
              <a:off x="1170" y="1000"/>
              <a:ext cx="677" cy="158"/>
            </a:xfrm>
            <a:prstGeom prst="rect">
              <a:avLst/>
            </a:prstGeom>
            <a:noFill/>
            <a:ln w="3175" cap="rnd">
              <a:solidFill>
                <a:srgbClr val="000000"/>
              </a:solidFill>
              <a:round/>
              <a:headEnd/>
              <a:tailEnd/>
            </a:ln>
          </p:spPr>
          <p:txBody>
            <a:bodyPr/>
            <a:lstStyle/>
            <a:p>
              <a:pPr algn="l" eaLnBrk="0" hangingPunct="0"/>
              <a:endParaRPr lang="en-US" sz="1800">
                <a:solidFill>
                  <a:srgbClr val="000000"/>
                </a:solidFill>
                <a:cs typeface="Arial" pitchFamily="34" charset="0"/>
              </a:endParaRPr>
            </a:p>
          </p:txBody>
        </p:sp>
        <p:sp>
          <p:nvSpPr>
            <p:cNvPr id="70666" name="Rectangle 12"/>
            <p:cNvSpPr>
              <a:spLocks noChangeArrowheads="1"/>
            </p:cNvSpPr>
            <p:nvPr/>
          </p:nvSpPr>
          <p:spPr bwMode="auto">
            <a:xfrm>
              <a:off x="1399" y="999"/>
              <a:ext cx="272" cy="163"/>
            </a:xfrm>
            <a:prstGeom prst="rect">
              <a:avLst/>
            </a:prstGeom>
            <a:noFill/>
            <a:ln w="9525">
              <a:noFill/>
              <a:miter lim="800000"/>
              <a:headEnd/>
              <a:tailEnd/>
            </a:ln>
          </p:spPr>
          <p:txBody>
            <a:bodyPr wrap="none" lIns="0" tIns="0" rIns="0" bIns="0">
              <a:spAutoFit/>
            </a:bodyPr>
            <a:lstStyle/>
            <a:p>
              <a:pPr algn="l" eaLnBrk="0" hangingPunct="0"/>
              <a:r>
                <a:rPr lang="en-US" sz="1700">
                  <a:solidFill>
                    <a:srgbClr val="000000"/>
                  </a:solidFill>
                  <a:cs typeface="Arial" pitchFamily="34" charset="0"/>
                </a:rPr>
                <a:t>PTR</a:t>
              </a:r>
              <a:endParaRPr lang="en-US" sz="1800">
                <a:solidFill>
                  <a:srgbClr val="000000"/>
                </a:solidFill>
                <a:cs typeface="Arial" pitchFamily="34" charset="0"/>
              </a:endParaRPr>
            </a:p>
          </p:txBody>
        </p:sp>
        <p:sp>
          <p:nvSpPr>
            <p:cNvPr id="70667" name="Rectangle 13"/>
            <p:cNvSpPr>
              <a:spLocks noChangeArrowheads="1"/>
            </p:cNvSpPr>
            <p:nvPr/>
          </p:nvSpPr>
          <p:spPr bwMode="auto">
            <a:xfrm>
              <a:off x="1170" y="1158"/>
              <a:ext cx="677" cy="159"/>
            </a:xfrm>
            <a:prstGeom prst="rect">
              <a:avLst/>
            </a:prstGeom>
            <a:solidFill>
              <a:srgbClr val="E8EEF7"/>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70668" name="Rectangle 14"/>
            <p:cNvSpPr>
              <a:spLocks noChangeArrowheads="1"/>
            </p:cNvSpPr>
            <p:nvPr/>
          </p:nvSpPr>
          <p:spPr bwMode="auto">
            <a:xfrm>
              <a:off x="1170" y="1158"/>
              <a:ext cx="677" cy="159"/>
            </a:xfrm>
            <a:prstGeom prst="rect">
              <a:avLst/>
            </a:prstGeom>
            <a:noFill/>
            <a:ln w="3175" cap="rnd">
              <a:solidFill>
                <a:srgbClr val="000000"/>
              </a:solidFill>
              <a:round/>
              <a:headEnd/>
              <a:tailEnd/>
            </a:ln>
          </p:spPr>
          <p:txBody>
            <a:bodyPr/>
            <a:lstStyle/>
            <a:p>
              <a:pPr algn="l" eaLnBrk="0" hangingPunct="0"/>
              <a:endParaRPr lang="en-US" sz="1800">
                <a:solidFill>
                  <a:srgbClr val="000000"/>
                </a:solidFill>
                <a:cs typeface="Arial" pitchFamily="34" charset="0"/>
              </a:endParaRPr>
            </a:p>
          </p:txBody>
        </p:sp>
        <p:sp>
          <p:nvSpPr>
            <p:cNvPr id="70669" name="Rectangle 15"/>
            <p:cNvSpPr>
              <a:spLocks noChangeArrowheads="1"/>
            </p:cNvSpPr>
            <p:nvPr/>
          </p:nvSpPr>
          <p:spPr bwMode="auto">
            <a:xfrm>
              <a:off x="1399" y="1164"/>
              <a:ext cx="272" cy="163"/>
            </a:xfrm>
            <a:prstGeom prst="rect">
              <a:avLst/>
            </a:prstGeom>
            <a:noFill/>
            <a:ln w="9525">
              <a:noFill/>
              <a:miter lim="800000"/>
              <a:headEnd/>
              <a:tailEnd/>
            </a:ln>
          </p:spPr>
          <p:txBody>
            <a:bodyPr wrap="none" lIns="0" tIns="0" rIns="0" bIns="0">
              <a:spAutoFit/>
            </a:bodyPr>
            <a:lstStyle/>
            <a:p>
              <a:pPr algn="l" eaLnBrk="0" hangingPunct="0"/>
              <a:r>
                <a:rPr lang="en-US" sz="1700">
                  <a:solidFill>
                    <a:srgbClr val="000000"/>
                  </a:solidFill>
                  <a:cs typeface="Arial" pitchFamily="34" charset="0"/>
                </a:rPr>
                <a:t>PTR</a:t>
              </a:r>
              <a:endParaRPr lang="en-US" sz="1800">
                <a:solidFill>
                  <a:srgbClr val="000000"/>
                </a:solidFill>
                <a:cs typeface="Arial" pitchFamily="34" charset="0"/>
              </a:endParaRPr>
            </a:p>
          </p:txBody>
        </p:sp>
        <p:sp>
          <p:nvSpPr>
            <p:cNvPr id="70670" name="Rectangle 16"/>
            <p:cNvSpPr>
              <a:spLocks noChangeArrowheads="1"/>
            </p:cNvSpPr>
            <p:nvPr/>
          </p:nvSpPr>
          <p:spPr bwMode="auto">
            <a:xfrm>
              <a:off x="1170" y="1713"/>
              <a:ext cx="677" cy="158"/>
            </a:xfrm>
            <a:prstGeom prst="rect">
              <a:avLst/>
            </a:prstGeom>
            <a:solidFill>
              <a:srgbClr val="E8EEF7"/>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70671" name="Rectangle 17"/>
            <p:cNvSpPr>
              <a:spLocks noChangeArrowheads="1"/>
            </p:cNvSpPr>
            <p:nvPr/>
          </p:nvSpPr>
          <p:spPr bwMode="auto">
            <a:xfrm>
              <a:off x="1170" y="1713"/>
              <a:ext cx="677" cy="158"/>
            </a:xfrm>
            <a:prstGeom prst="rect">
              <a:avLst/>
            </a:prstGeom>
            <a:noFill/>
            <a:ln w="3175" cap="rnd">
              <a:solidFill>
                <a:srgbClr val="000000"/>
              </a:solidFill>
              <a:round/>
              <a:headEnd/>
              <a:tailEnd/>
            </a:ln>
          </p:spPr>
          <p:txBody>
            <a:bodyPr/>
            <a:lstStyle/>
            <a:p>
              <a:pPr algn="l" eaLnBrk="0" hangingPunct="0"/>
              <a:endParaRPr lang="en-US" sz="1800">
                <a:solidFill>
                  <a:srgbClr val="000000"/>
                </a:solidFill>
                <a:cs typeface="Arial" pitchFamily="34" charset="0"/>
              </a:endParaRPr>
            </a:p>
          </p:txBody>
        </p:sp>
        <p:sp>
          <p:nvSpPr>
            <p:cNvPr id="70672" name="Rectangle 18"/>
            <p:cNvSpPr>
              <a:spLocks noChangeArrowheads="1"/>
            </p:cNvSpPr>
            <p:nvPr/>
          </p:nvSpPr>
          <p:spPr bwMode="auto">
            <a:xfrm>
              <a:off x="1399" y="1716"/>
              <a:ext cx="272" cy="163"/>
            </a:xfrm>
            <a:prstGeom prst="rect">
              <a:avLst/>
            </a:prstGeom>
            <a:noFill/>
            <a:ln w="9525">
              <a:noFill/>
              <a:miter lim="800000"/>
              <a:headEnd/>
              <a:tailEnd/>
            </a:ln>
          </p:spPr>
          <p:txBody>
            <a:bodyPr wrap="none" lIns="0" tIns="0" rIns="0" bIns="0">
              <a:spAutoFit/>
            </a:bodyPr>
            <a:lstStyle/>
            <a:p>
              <a:pPr algn="l" eaLnBrk="0" hangingPunct="0"/>
              <a:r>
                <a:rPr lang="en-US" sz="1700">
                  <a:solidFill>
                    <a:srgbClr val="000000"/>
                  </a:solidFill>
                  <a:cs typeface="Arial" pitchFamily="34" charset="0"/>
                </a:rPr>
                <a:t>PTR</a:t>
              </a:r>
              <a:endParaRPr lang="en-US" sz="1800">
                <a:solidFill>
                  <a:srgbClr val="000000"/>
                </a:solidFill>
                <a:cs typeface="Arial" pitchFamily="34" charset="0"/>
              </a:endParaRPr>
            </a:p>
          </p:txBody>
        </p:sp>
        <p:sp>
          <p:nvSpPr>
            <p:cNvPr id="70673" name="Rectangle 19"/>
            <p:cNvSpPr>
              <a:spLocks noChangeArrowheads="1"/>
            </p:cNvSpPr>
            <p:nvPr/>
          </p:nvSpPr>
          <p:spPr bwMode="auto">
            <a:xfrm rot="5400000">
              <a:off x="1532" y="1312"/>
              <a:ext cx="56" cy="240"/>
            </a:xfrm>
            <a:prstGeom prst="rect">
              <a:avLst/>
            </a:prstGeom>
            <a:noFill/>
            <a:ln w="9525">
              <a:noFill/>
              <a:miter lim="800000"/>
              <a:headEnd/>
              <a:tailEnd/>
            </a:ln>
          </p:spPr>
          <p:txBody>
            <a:bodyPr wrap="none" lIns="0" tIns="0" rIns="0" bIns="0">
              <a:spAutoFit/>
            </a:bodyPr>
            <a:lstStyle/>
            <a:p>
              <a:pPr algn="l" eaLnBrk="0" hangingPunct="0"/>
              <a:r>
                <a:rPr lang="en-US" sz="2500" b="1">
                  <a:solidFill>
                    <a:srgbClr val="000000"/>
                  </a:solidFill>
                  <a:cs typeface="Arial" pitchFamily="34" charset="0"/>
                </a:rPr>
                <a:t>.</a:t>
              </a:r>
              <a:endParaRPr lang="en-US" sz="1800">
                <a:solidFill>
                  <a:srgbClr val="000000"/>
                </a:solidFill>
                <a:cs typeface="Arial" pitchFamily="34" charset="0"/>
              </a:endParaRPr>
            </a:p>
          </p:txBody>
        </p:sp>
        <p:sp>
          <p:nvSpPr>
            <p:cNvPr id="70674" name="Rectangle 20"/>
            <p:cNvSpPr>
              <a:spLocks noChangeArrowheads="1"/>
            </p:cNvSpPr>
            <p:nvPr/>
          </p:nvSpPr>
          <p:spPr bwMode="auto">
            <a:xfrm rot="5400000">
              <a:off x="1532" y="1370"/>
              <a:ext cx="56" cy="240"/>
            </a:xfrm>
            <a:prstGeom prst="rect">
              <a:avLst/>
            </a:prstGeom>
            <a:noFill/>
            <a:ln w="9525">
              <a:noFill/>
              <a:miter lim="800000"/>
              <a:headEnd/>
              <a:tailEnd/>
            </a:ln>
          </p:spPr>
          <p:txBody>
            <a:bodyPr wrap="none" lIns="0" tIns="0" rIns="0" bIns="0">
              <a:spAutoFit/>
            </a:bodyPr>
            <a:lstStyle/>
            <a:p>
              <a:pPr algn="l" eaLnBrk="0" hangingPunct="0"/>
              <a:r>
                <a:rPr lang="en-US" sz="2500" b="1">
                  <a:solidFill>
                    <a:srgbClr val="000000"/>
                  </a:solidFill>
                  <a:cs typeface="Arial" pitchFamily="34" charset="0"/>
                </a:rPr>
                <a:t>.</a:t>
              </a:r>
              <a:endParaRPr lang="en-US" sz="1800">
                <a:solidFill>
                  <a:srgbClr val="000000"/>
                </a:solidFill>
                <a:cs typeface="Arial" pitchFamily="34" charset="0"/>
              </a:endParaRPr>
            </a:p>
          </p:txBody>
        </p:sp>
        <p:sp>
          <p:nvSpPr>
            <p:cNvPr id="70675" name="Rectangle 21"/>
            <p:cNvSpPr>
              <a:spLocks noChangeArrowheads="1"/>
            </p:cNvSpPr>
            <p:nvPr/>
          </p:nvSpPr>
          <p:spPr bwMode="auto">
            <a:xfrm rot="5400000">
              <a:off x="1532" y="1428"/>
              <a:ext cx="56" cy="240"/>
            </a:xfrm>
            <a:prstGeom prst="rect">
              <a:avLst/>
            </a:prstGeom>
            <a:noFill/>
            <a:ln w="9525">
              <a:noFill/>
              <a:miter lim="800000"/>
              <a:headEnd/>
              <a:tailEnd/>
            </a:ln>
          </p:spPr>
          <p:txBody>
            <a:bodyPr wrap="none" lIns="0" tIns="0" rIns="0" bIns="0">
              <a:spAutoFit/>
            </a:bodyPr>
            <a:lstStyle/>
            <a:p>
              <a:pPr algn="l" eaLnBrk="0" hangingPunct="0"/>
              <a:r>
                <a:rPr lang="en-US" sz="2500" b="1">
                  <a:solidFill>
                    <a:srgbClr val="000000"/>
                  </a:solidFill>
                  <a:cs typeface="Arial" pitchFamily="34" charset="0"/>
                </a:rPr>
                <a:t>.</a:t>
              </a:r>
              <a:endParaRPr lang="en-US" sz="1800">
                <a:solidFill>
                  <a:srgbClr val="000000"/>
                </a:solidFill>
                <a:cs typeface="Arial" pitchFamily="34" charset="0"/>
              </a:endParaRPr>
            </a:p>
          </p:txBody>
        </p:sp>
        <p:sp>
          <p:nvSpPr>
            <p:cNvPr id="70676" name="Rectangle 22"/>
            <p:cNvSpPr>
              <a:spLocks noChangeArrowheads="1"/>
            </p:cNvSpPr>
            <p:nvPr/>
          </p:nvSpPr>
          <p:spPr bwMode="auto">
            <a:xfrm>
              <a:off x="2525" y="683"/>
              <a:ext cx="677" cy="634"/>
            </a:xfrm>
            <a:prstGeom prst="rect">
              <a:avLst/>
            </a:prstGeom>
            <a:solidFill>
              <a:srgbClr val="E8EEF7"/>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70677" name="Rectangle 23"/>
            <p:cNvSpPr>
              <a:spLocks noChangeArrowheads="1"/>
            </p:cNvSpPr>
            <p:nvPr/>
          </p:nvSpPr>
          <p:spPr bwMode="auto">
            <a:xfrm>
              <a:off x="2525" y="683"/>
              <a:ext cx="677" cy="634"/>
            </a:xfrm>
            <a:prstGeom prst="rect">
              <a:avLst/>
            </a:prstGeom>
            <a:noFill/>
            <a:ln w="3175" cap="rnd">
              <a:solidFill>
                <a:srgbClr val="000000"/>
              </a:solidFill>
              <a:round/>
              <a:headEnd/>
              <a:tailEnd/>
            </a:ln>
          </p:spPr>
          <p:txBody>
            <a:bodyPr/>
            <a:lstStyle/>
            <a:p>
              <a:pPr algn="l" eaLnBrk="0" hangingPunct="0"/>
              <a:endParaRPr lang="en-US" sz="1800">
                <a:solidFill>
                  <a:srgbClr val="000000"/>
                </a:solidFill>
                <a:cs typeface="Arial" pitchFamily="34" charset="0"/>
              </a:endParaRPr>
            </a:p>
          </p:txBody>
        </p:sp>
        <p:sp>
          <p:nvSpPr>
            <p:cNvPr id="70678" name="Rectangle 24"/>
            <p:cNvSpPr>
              <a:spLocks noChangeArrowheads="1"/>
            </p:cNvSpPr>
            <p:nvPr/>
          </p:nvSpPr>
          <p:spPr bwMode="auto">
            <a:xfrm>
              <a:off x="2591" y="710"/>
              <a:ext cx="626" cy="125"/>
            </a:xfrm>
            <a:prstGeom prst="rect">
              <a:avLst/>
            </a:prstGeom>
            <a:noFill/>
            <a:ln w="9525">
              <a:noFill/>
              <a:miter lim="800000"/>
              <a:headEnd/>
              <a:tailEnd/>
            </a:ln>
          </p:spPr>
          <p:txBody>
            <a:bodyPr wrap="none" lIns="0" tIns="0" rIns="0" bIns="0">
              <a:spAutoFit/>
            </a:bodyPr>
            <a:lstStyle/>
            <a:p>
              <a:pPr algn="l" eaLnBrk="0" hangingPunct="0"/>
              <a:r>
                <a:rPr lang="en-US" sz="1300" b="1">
                  <a:solidFill>
                    <a:srgbClr val="000000"/>
                  </a:solidFill>
                  <a:cs typeface="Arial" pitchFamily="34" charset="0"/>
                </a:rPr>
                <a:t>Host Packet </a:t>
              </a:r>
              <a:endParaRPr lang="en-US" sz="1800">
                <a:solidFill>
                  <a:srgbClr val="000000"/>
                </a:solidFill>
                <a:cs typeface="Arial" pitchFamily="34" charset="0"/>
              </a:endParaRPr>
            </a:p>
          </p:txBody>
        </p:sp>
        <p:sp>
          <p:nvSpPr>
            <p:cNvPr id="70679" name="Rectangle 25"/>
            <p:cNvSpPr>
              <a:spLocks noChangeArrowheads="1"/>
            </p:cNvSpPr>
            <p:nvPr/>
          </p:nvSpPr>
          <p:spPr bwMode="auto">
            <a:xfrm>
              <a:off x="2626" y="842"/>
              <a:ext cx="521" cy="125"/>
            </a:xfrm>
            <a:prstGeom prst="rect">
              <a:avLst/>
            </a:prstGeom>
            <a:noFill/>
            <a:ln w="9525">
              <a:noFill/>
              <a:miter lim="800000"/>
              <a:headEnd/>
              <a:tailEnd/>
            </a:ln>
          </p:spPr>
          <p:txBody>
            <a:bodyPr wrap="none" lIns="0" tIns="0" rIns="0" bIns="0">
              <a:spAutoFit/>
            </a:bodyPr>
            <a:lstStyle/>
            <a:p>
              <a:pPr algn="l" eaLnBrk="0" hangingPunct="0"/>
              <a:r>
                <a:rPr lang="en-US" sz="1300" b="1">
                  <a:solidFill>
                    <a:srgbClr val="000000"/>
                  </a:solidFill>
                  <a:cs typeface="Arial" pitchFamily="34" charset="0"/>
                </a:rPr>
                <a:t>Descriptor</a:t>
              </a:r>
              <a:endParaRPr lang="en-US" sz="1800">
                <a:solidFill>
                  <a:srgbClr val="000000"/>
                </a:solidFill>
                <a:cs typeface="Arial" pitchFamily="34" charset="0"/>
              </a:endParaRPr>
            </a:p>
          </p:txBody>
        </p:sp>
        <p:sp>
          <p:nvSpPr>
            <p:cNvPr id="70680" name="Rectangle 26"/>
            <p:cNvSpPr>
              <a:spLocks noChangeArrowheads="1"/>
            </p:cNvSpPr>
            <p:nvPr/>
          </p:nvSpPr>
          <p:spPr bwMode="auto">
            <a:xfrm>
              <a:off x="2789" y="1008"/>
              <a:ext cx="177" cy="106"/>
            </a:xfrm>
            <a:prstGeom prst="rect">
              <a:avLst/>
            </a:prstGeom>
            <a:noFill/>
            <a:ln w="9525">
              <a:noFill/>
              <a:miter lim="800000"/>
              <a:headEnd/>
              <a:tailEnd/>
            </a:ln>
          </p:spPr>
          <p:txBody>
            <a:bodyPr wrap="none" lIns="0" tIns="0" rIns="0" bIns="0">
              <a:spAutoFit/>
            </a:bodyPr>
            <a:lstStyle/>
            <a:p>
              <a:pPr algn="l" eaLnBrk="0" hangingPunct="0"/>
              <a:r>
                <a:rPr lang="en-US" sz="1100">
                  <a:solidFill>
                    <a:srgbClr val="000000"/>
                  </a:solidFill>
                  <a:cs typeface="Arial" pitchFamily="34" charset="0"/>
                </a:rPr>
                <a:t>PTR</a:t>
              </a:r>
              <a:endParaRPr lang="en-US" sz="1800">
                <a:solidFill>
                  <a:srgbClr val="000000"/>
                </a:solidFill>
                <a:cs typeface="Arial" pitchFamily="34" charset="0"/>
              </a:endParaRPr>
            </a:p>
          </p:txBody>
        </p:sp>
        <p:sp>
          <p:nvSpPr>
            <p:cNvPr id="70681" name="Rectangle 27"/>
            <p:cNvSpPr>
              <a:spLocks noChangeArrowheads="1"/>
            </p:cNvSpPr>
            <p:nvPr/>
          </p:nvSpPr>
          <p:spPr bwMode="auto">
            <a:xfrm>
              <a:off x="2746" y="1115"/>
              <a:ext cx="269" cy="106"/>
            </a:xfrm>
            <a:prstGeom prst="rect">
              <a:avLst/>
            </a:prstGeom>
            <a:noFill/>
            <a:ln w="9525">
              <a:noFill/>
              <a:miter lim="800000"/>
              <a:headEnd/>
              <a:tailEnd/>
            </a:ln>
          </p:spPr>
          <p:txBody>
            <a:bodyPr wrap="none" lIns="0" tIns="0" rIns="0" bIns="0">
              <a:spAutoFit/>
            </a:bodyPr>
            <a:lstStyle/>
            <a:p>
              <a:pPr algn="l" eaLnBrk="0" hangingPunct="0"/>
              <a:r>
                <a:rPr lang="en-US" sz="1100">
                  <a:solidFill>
                    <a:srgbClr val="000000"/>
                  </a:solidFill>
                  <a:cs typeface="Arial" pitchFamily="34" charset="0"/>
                </a:rPr>
                <a:t>Length</a:t>
              </a:r>
              <a:endParaRPr lang="en-US" sz="1800">
                <a:solidFill>
                  <a:srgbClr val="000000"/>
                </a:solidFill>
                <a:cs typeface="Arial" pitchFamily="34" charset="0"/>
              </a:endParaRPr>
            </a:p>
          </p:txBody>
        </p:sp>
        <p:sp>
          <p:nvSpPr>
            <p:cNvPr id="70682" name="Rectangle 28"/>
            <p:cNvSpPr>
              <a:spLocks noChangeArrowheads="1"/>
            </p:cNvSpPr>
            <p:nvPr/>
          </p:nvSpPr>
          <p:spPr bwMode="auto">
            <a:xfrm>
              <a:off x="2831" y="1180"/>
              <a:ext cx="72" cy="106"/>
            </a:xfrm>
            <a:prstGeom prst="rect">
              <a:avLst/>
            </a:prstGeom>
            <a:noFill/>
            <a:ln w="9525">
              <a:noFill/>
              <a:miter lim="800000"/>
              <a:headEnd/>
              <a:tailEnd/>
            </a:ln>
          </p:spPr>
          <p:txBody>
            <a:bodyPr wrap="none" lIns="0" tIns="0" rIns="0" bIns="0">
              <a:spAutoFit/>
            </a:bodyPr>
            <a:lstStyle/>
            <a:p>
              <a:pPr algn="l" eaLnBrk="0" hangingPunct="0"/>
              <a:r>
                <a:rPr lang="en-US" sz="1100">
                  <a:solidFill>
                    <a:srgbClr val="000000"/>
                  </a:solidFill>
                  <a:cs typeface="Arial" pitchFamily="34" charset="0"/>
                </a:rPr>
                <a:t>...</a:t>
              </a:r>
              <a:endParaRPr lang="en-US" sz="1800">
                <a:solidFill>
                  <a:srgbClr val="000000"/>
                </a:solidFill>
                <a:cs typeface="Arial" pitchFamily="34" charset="0"/>
              </a:endParaRPr>
            </a:p>
          </p:txBody>
        </p:sp>
        <p:sp>
          <p:nvSpPr>
            <p:cNvPr id="70683" name="Rectangle 29"/>
            <p:cNvSpPr>
              <a:spLocks noChangeArrowheads="1"/>
            </p:cNvSpPr>
            <p:nvPr/>
          </p:nvSpPr>
          <p:spPr bwMode="auto">
            <a:xfrm>
              <a:off x="2525" y="1555"/>
              <a:ext cx="677" cy="633"/>
            </a:xfrm>
            <a:prstGeom prst="rect">
              <a:avLst/>
            </a:prstGeom>
            <a:solidFill>
              <a:srgbClr val="E8EEF7"/>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70684" name="Freeform 30"/>
            <p:cNvSpPr>
              <a:spLocks noEditPoints="1"/>
            </p:cNvSpPr>
            <p:nvPr/>
          </p:nvSpPr>
          <p:spPr bwMode="auto">
            <a:xfrm>
              <a:off x="2521" y="1550"/>
              <a:ext cx="684" cy="642"/>
            </a:xfrm>
            <a:custGeom>
              <a:avLst/>
              <a:gdLst>
                <a:gd name="T0" fmla="*/ 0 w 1552"/>
                <a:gd name="T1" fmla="*/ 1 h 1244"/>
                <a:gd name="T2" fmla="*/ 0 w 1552"/>
                <a:gd name="T3" fmla="*/ 1 h 1244"/>
                <a:gd name="T4" fmla="*/ 0 w 1552"/>
                <a:gd name="T5" fmla="*/ 1 h 1244"/>
                <a:gd name="T6" fmla="*/ 0 w 1552"/>
                <a:gd name="T7" fmla="*/ 1 h 1244"/>
                <a:gd name="T8" fmla="*/ 0 w 1552"/>
                <a:gd name="T9" fmla="*/ 1 h 1244"/>
                <a:gd name="T10" fmla="*/ 0 w 1552"/>
                <a:gd name="T11" fmla="*/ 1 h 1244"/>
                <a:gd name="T12" fmla="*/ 0 w 1552"/>
                <a:gd name="T13" fmla="*/ 1 h 1244"/>
                <a:gd name="T14" fmla="*/ 0 w 1552"/>
                <a:gd name="T15" fmla="*/ 1 h 1244"/>
                <a:gd name="T16" fmla="*/ 0 w 1552"/>
                <a:gd name="T17" fmla="*/ 1 h 1244"/>
                <a:gd name="T18" fmla="*/ 0 w 1552"/>
                <a:gd name="T19" fmla="*/ 1 h 1244"/>
                <a:gd name="T20" fmla="*/ 0 w 1552"/>
                <a:gd name="T21" fmla="*/ 1 h 1244"/>
                <a:gd name="T22" fmla="*/ 0 w 1552"/>
                <a:gd name="T23" fmla="*/ 1 h 1244"/>
                <a:gd name="T24" fmla="*/ 0 w 1552"/>
                <a:gd name="T25" fmla="*/ 1 h 1244"/>
                <a:gd name="T26" fmla="*/ 0 w 1552"/>
                <a:gd name="T27" fmla="*/ 1 h 1244"/>
                <a:gd name="T28" fmla="*/ 0 w 1552"/>
                <a:gd name="T29" fmla="*/ 1 h 1244"/>
                <a:gd name="T30" fmla="*/ 0 w 1552"/>
                <a:gd name="T31" fmla="*/ 1 h 1244"/>
                <a:gd name="T32" fmla="*/ 0 w 1552"/>
                <a:gd name="T33" fmla="*/ 1 h 1244"/>
                <a:gd name="T34" fmla="*/ 0 w 1552"/>
                <a:gd name="T35" fmla="*/ 1 h 1244"/>
                <a:gd name="T36" fmla="*/ 0 w 1552"/>
                <a:gd name="T37" fmla="*/ 1 h 1244"/>
                <a:gd name="T38" fmla="*/ 0 w 1552"/>
                <a:gd name="T39" fmla="*/ 1 h 1244"/>
                <a:gd name="T40" fmla="*/ 0 w 1552"/>
                <a:gd name="T41" fmla="*/ 1 h 1244"/>
                <a:gd name="T42" fmla="*/ 0 w 1552"/>
                <a:gd name="T43" fmla="*/ 1 h 1244"/>
                <a:gd name="T44" fmla="*/ 0 w 1552"/>
                <a:gd name="T45" fmla="*/ 1 h 1244"/>
                <a:gd name="T46" fmla="*/ 0 w 1552"/>
                <a:gd name="T47" fmla="*/ 1 h 1244"/>
                <a:gd name="T48" fmla="*/ 0 w 1552"/>
                <a:gd name="T49" fmla="*/ 1 h 1244"/>
                <a:gd name="T50" fmla="*/ 0 w 1552"/>
                <a:gd name="T51" fmla="*/ 1 h 1244"/>
                <a:gd name="T52" fmla="*/ 0 w 1552"/>
                <a:gd name="T53" fmla="*/ 1 h 1244"/>
                <a:gd name="T54" fmla="*/ 0 w 1552"/>
                <a:gd name="T55" fmla="*/ 1 h 1244"/>
                <a:gd name="T56" fmla="*/ 0 w 1552"/>
                <a:gd name="T57" fmla="*/ 1 h 1244"/>
                <a:gd name="T58" fmla="*/ 0 w 1552"/>
                <a:gd name="T59" fmla="*/ 1 h 1244"/>
                <a:gd name="T60" fmla="*/ 0 w 1552"/>
                <a:gd name="T61" fmla="*/ 1 h 1244"/>
                <a:gd name="T62" fmla="*/ 0 w 1552"/>
                <a:gd name="T63" fmla="*/ 1 h 1244"/>
                <a:gd name="T64" fmla="*/ 0 w 1552"/>
                <a:gd name="T65" fmla="*/ 1 h 1244"/>
                <a:gd name="T66" fmla="*/ 0 w 1552"/>
                <a:gd name="T67" fmla="*/ 1 h 1244"/>
                <a:gd name="T68" fmla="*/ 0 w 1552"/>
                <a:gd name="T69" fmla="*/ 1 h 1244"/>
                <a:gd name="T70" fmla="*/ 0 w 1552"/>
                <a:gd name="T71" fmla="*/ 1 h 1244"/>
                <a:gd name="T72" fmla="*/ 0 w 1552"/>
                <a:gd name="T73" fmla="*/ 1 h 1244"/>
                <a:gd name="T74" fmla="*/ 0 w 1552"/>
                <a:gd name="T75" fmla="*/ 1 h 1244"/>
                <a:gd name="T76" fmla="*/ 0 w 1552"/>
                <a:gd name="T77" fmla="*/ 1 h 1244"/>
                <a:gd name="T78" fmla="*/ 0 w 1552"/>
                <a:gd name="T79" fmla="*/ 1 h 1244"/>
                <a:gd name="T80" fmla="*/ 0 w 1552"/>
                <a:gd name="T81" fmla="*/ 1 h 1244"/>
                <a:gd name="T82" fmla="*/ 0 w 1552"/>
                <a:gd name="T83" fmla="*/ 1 h 1244"/>
                <a:gd name="T84" fmla="*/ 0 w 1552"/>
                <a:gd name="T85" fmla="*/ 1 h 1244"/>
                <a:gd name="T86" fmla="*/ 0 w 1552"/>
                <a:gd name="T87" fmla="*/ 1 h 1244"/>
                <a:gd name="T88" fmla="*/ 0 w 1552"/>
                <a:gd name="T89" fmla="*/ 1 h 1244"/>
                <a:gd name="T90" fmla="*/ 0 w 1552"/>
                <a:gd name="T91" fmla="*/ 1 h 1244"/>
                <a:gd name="T92" fmla="*/ 0 w 1552"/>
                <a:gd name="T93" fmla="*/ 1 h 1244"/>
                <a:gd name="T94" fmla="*/ 0 w 1552"/>
                <a:gd name="T95" fmla="*/ 1 h 1244"/>
                <a:gd name="T96" fmla="*/ 0 w 1552"/>
                <a:gd name="T97" fmla="*/ 1 h 1244"/>
                <a:gd name="T98" fmla="*/ 0 w 1552"/>
                <a:gd name="T99" fmla="*/ 0 h 1244"/>
                <a:gd name="T100" fmla="*/ 0 w 1552"/>
                <a:gd name="T101" fmla="*/ 0 h 1244"/>
                <a:gd name="T102" fmla="*/ 0 w 1552"/>
                <a:gd name="T103" fmla="*/ 1 h 1244"/>
                <a:gd name="T104" fmla="*/ 0 w 1552"/>
                <a:gd name="T105" fmla="*/ 1 h 1244"/>
                <a:gd name="T106" fmla="*/ 0 w 1552"/>
                <a:gd name="T107" fmla="*/ 1 h 1244"/>
                <a:gd name="T108" fmla="*/ 0 w 1552"/>
                <a:gd name="T109" fmla="*/ 1 h 1244"/>
                <a:gd name="T110" fmla="*/ 0 w 1552"/>
                <a:gd name="T111" fmla="*/ 1 h 1244"/>
                <a:gd name="T112" fmla="*/ 0 w 1552"/>
                <a:gd name="T113" fmla="*/ 0 h 1244"/>
                <a:gd name="T114" fmla="*/ 0 w 1552"/>
                <a:gd name="T115" fmla="*/ 0 h 1244"/>
                <a:gd name="T116" fmla="*/ 0 w 1552"/>
                <a:gd name="T117" fmla="*/ 1 h 1244"/>
                <a:gd name="T118" fmla="*/ 0 w 1552"/>
                <a:gd name="T119" fmla="*/ 1 h 1244"/>
                <a:gd name="T120" fmla="*/ 0 w 1552"/>
                <a:gd name="T121" fmla="*/ 1 h 1244"/>
                <a:gd name="T122" fmla="*/ 0 w 1552"/>
                <a:gd name="T123" fmla="*/ 1 h 124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552"/>
                <a:gd name="T187" fmla="*/ 0 h 1244"/>
                <a:gd name="T188" fmla="*/ 1552 w 1552"/>
                <a:gd name="T189" fmla="*/ 1244 h 124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552" h="1244">
                  <a:moveTo>
                    <a:pt x="16" y="24"/>
                  </a:moveTo>
                  <a:lnTo>
                    <a:pt x="16" y="40"/>
                  </a:lnTo>
                  <a:cubicBezTo>
                    <a:pt x="16" y="44"/>
                    <a:pt x="12" y="48"/>
                    <a:pt x="8" y="48"/>
                  </a:cubicBezTo>
                  <a:cubicBezTo>
                    <a:pt x="3" y="48"/>
                    <a:pt x="0" y="44"/>
                    <a:pt x="0" y="40"/>
                  </a:cubicBezTo>
                  <a:lnTo>
                    <a:pt x="0" y="24"/>
                  </a:lnTo>
                  <a:cubicBezTo>
                    <a:pt x="0" y="19"/>
                    <a:pt x="3" y="16"/>
                    <a:pt x="8" y="16"/>
                  </a:cubicBezTo>
                  <a:cubicBezTo>
                    <a:pt x="12" y="16"/>
                    <a:pt x="16" y="19"/>
                    <a:pt x="16" y="24"/>
                  </a:cubicBezTo>
                  <a:close/>
                  <a:moveTo>
                    <a:pt x="16" y="72"/>
                  </a:moveTo>
                  <a:lnTo>
                    <a:pt x="16" y="88"/>
                  </a:lnTo>
                  <a:cubicBezTo>
                    <a:pt x="16" y="92"/>
                    <a:pt x="12" y="96"/>
                    <a:pt x="8" y="96"/>
                  </a:cubicBezTo>
                  <a:cubicBezTo>
                    <a:pt x="3" y="96"/>
                    <a:pt x="0" y="92"/>
                    <a:pt x="0" y="88"/>
                  </a:cubicBezTo>
                  <a:lnTo>
                    <a:pt x="0" y="72"/>
                  </a:lnTo>
                  <a:cubicBezTo>
                    <a:pt x="0" y="67"/>
                    <a:pt x="3" y="64"/>
                    <a:pt x="8" y="64"/>
                  </a:cubicBezTo>
                  <a:cubicBezTo>
                    <a:pt x="12" y="64"/>
                    <a:pt x="16" y="67"/>
                    <a:pt x="16" y="72"/>
                  </a:cubicBezTo>
                  <a:close/>
                  <a:moveTo>
                    <a:pt x="16" y="120"/>
                  </a:moveTo>
                  <a:lnTo>
                    <a:pt x="16" y="136"/>
                  </a:lnTo>
                  <a:cubicBezTo>
                    <a:pt x="16" y="140"/>
                    <a:pt x="12" y="144"/>
                    <a:pt x="8" y="144"/>
                  </a:cubicBezTo>
                  <a:cubicBezTo>
                    <a:pt x="3" y="144"/>
                    <a:pt x="0" y="140"/>
                    <a:pt x="0" y="136"/>
                  </a:cubicBezTo>
                  <a:lnTo>
                    <a:pt x="0" y="120"/>
                  </a:lnTo>
                  <a:cubicBezTo>
                    <a:pt x="0" y="115"/>
                    <a:pt x="3" y="112"/>
                    <a:pt x="8" y="112"/>
                  </a:cubicBezTo>
                  <a:cubicBezTo>
                    <a:pt x="12" y="112"/>
                    <a:pt x="16" y="115"/>
                    <a:pt x="16" y="120"/>
                  </a:cubicBezTo>
                  <a:close/>
                  <a:moveTo>
                    <a:pt x="16" y="168"/>
                  </a:moveTo>
                  <a:lnTo>
                    <a:pt x="16" y="184"/>
                  </a:lnTo>
                  <a:cubicBezTo>
                    <a:pt x="16" y="188"/>
                    <a:pt x="12" y="192"/>
                    <a:pt x="8" y="192"/>
                  </a:cubicBezTo>
                  <a:cubicBezTo>
                    <a:pt x="3" y="192"/>
                    <a:pt x="0" y="188"/>
                    <a:pt x="0" y="184"/>
                  </a:cubicBezTo>
                  <a:lnTo>
                    <a:pt x="0" y="168"/>
                  </a:lnTo>
                  <a:cubicBezTo>
                    <a:pt x="0" y="163"/>
                    <a:pt x="3" y="160"/>
                    <a:pt x="8" y="160"/>
                  </a:cubicBezTo>
                  <a:cubicBezTo>
                    <a:pt x="12" y="160"/>
                    <a:pt x="16" y="163"/>
                    <a:pt x="16" y="168"/>
                  </a:cubicBezTo>
                  <a:close/>
                  <a:moveTo>
                    <a:pt x="16" y="216"/>
                  </a:moveTo>
                  <a:lnTo>
                    <a:pt x="16" y="232"/>
                  </a:lnTo>
                  <a:cubicBezTo>
                    <a:pt x="16" y="236"/>
                    <a:pt x="12" y="240"/>
                    <a:pt x="8" y="240"/>
                  </a:cubicBezTo>
                  <a:cubicBezTo>
                    <a:pt x="3" y="240"/>
                    <a:pt x="0" y="236"/>
                    <a:pt x="0" y="232"/>
                  </a:cubicBezTo>
                  <a:lnTo>
                    <a:pt x="0" y="216"/>
                  </a:lnTo>
                  <a:cubicBezTo>
                    <a:pt x="0" y="211"/>
                    <a:pt x="3" y="208"/>
                    <a:pt x="8" y="208"/>
                  </a:cubicBezTo>
                  <a:cubicBezTo>
                    <a:pt x="12" y="208"/>
                    <a:pt x="16" y="211"/>
                    <a:pt x="16" y="216"/>
                  </a:cubicBezTo>
                  <a:close/>
                  <a:moveTo>
                    <a:pt x="16" y="264"/>
                  </a:moveTo>
                  <a:lnTo>
                    <a:pt x="16" y="280"/>
                  </a:lnTo>
                  <a:cubicBezTo>
                    <a:pt x="16" y="284"/>
                    <a:pt x="12" y="288"/>
                    <a:pt x="8" y="288"/>
                  </a:cubicBezTo>
                  <a:cubicBezTo>
                    <a:pt x="3" y="288"/>
                    <a:pt x="0" y="284"/>
                    <a:pt x="0" y="280"/>
                  </a:cubicBezTo>
                  <a:lnTo>
                    <a:pt x="0" y="264"/>
                  </a:lnTo>
                  <a:cubicBezTo>
                    <a:pt x="0" y="259"/>
                    <a:pt x="3" y="256"/>
                    <a:pt x="8" y="256"/>
                  </a:cubicBezTo>
                  <a:cubicBezTo>
                    <a:pt x="12" y="256"/>
                    <a:pt x="16" y="259"/>
                    <a:pt x="16" y="264"/>
                  </a:cubicBezTo>
                  <a:close/>
                  <a:moveTo>
                    <a:pt x="16" y="312"/>
                  </a:moveTo>
                  <a:lnTo>
                    <a:pt x="16" y="328"/>
                  </a:lnTo>
                  <a:cubicBezTo>
                    <a:pt x="16" y="332"/>
                    <a:pt x="12" y="336"/>
                    <a:pt x="8" y="336"/>
                  </a:cubicBezTo>
                  <a:cubicBezTo>
                    <a:pt x="3" y="336"/>
                    <a:pt x="0" y="332"/>
                    <a:pt x="0" y="328"/>
                  </a:cubicBezTo>
                  <a:lnTo>
                    <a:pt x="0" y="312"/>
                  </a:lnTo>
                  <a:cubicBezTo>
                    <a:pt x="0" y="307"/>
                    <a:pt x="3" y="304"/>
                    <a:pt x="8" y="304"/>
                  </a:cubicBezTo>
                  <a:cubicBezTo>
                    <a:pt x="12" y="304"/>
                    <a:pt x="16" y="307"/>
                    <a:pt x="16" y="312"/>
                  </a:cubicBezTo>
                  <a:close/>
                  <a:moveTo>
                    <a:pt x="16" y="360"/>
                  </a:moveTo>
                  <a:lnTo>
                    <a:pt x="16" y="376"/>
                  </a:lnTo>
                  <a:cubicBezTo>
                    <a:pt x="16" y="380"/>
                    <a:pt x="12" y="384"/>
                    <a:pt x="8" y="384"/>
                  </a:cubicBezTo>
                  <a:cubicBezTo>
                    <a:pt x="3" y="384"/>
                    <a:pt x="0" y="380"/>
                    <a:pt x="0" y="376"/>
                  </a:cubicBezTo>
                  <a:lnTo>
                    <a:pt x="0" y="360"/>
                  </a:lnTo>
                  <a:cubicBezTo>
                    <a:pt x="0" y="355"/>
                    <a:pt x="3" y="352"/>
                    <a:pt x="8" y="352"/>
                  </a:cubicBezTo>
                  <a:cubicBezTo>
                    <a:pt x="12" y="352"/>
                    <a:pt x="16" y="355"/>
                    <a:pt x="16" y="360"/>
                  </a:cubicBezTo>
                  <a:close/>
                  <a:moveTo>
                    <a:pt x="16" y="408"/>
                  </a:moveTo>
                  <a:lnTo>
                    <a:pt x="16" y="424"/>
                  </a:lnTo>
                  <a:cubicBezTo>
                    <a:pt x="16" y="428"/>
                    <a:pt x="12" y="432"/>
                    <a:pt x="8" y="432"/>
                  </a:cubicBezTo>
                  <a:cubicBezTo>
                    <a:pt x="3" y="432"/>
                    <a:pt x="0" y="428"/>
                    <a:pt x="0" y="424"/>
                  </a:cubicBezTo>
                  <a:lnTo>
                    <a:pt x="0" y="408"/>
                  </a:lnTo>
                  <a:cubicBezTo>
                    <a:pt x="0" y="403"/>
                    <a:pt x="3" y="400"/>
                    <a:pt x="8" y="400"/>
                  </a:cubicBezTo>
                  <a:cubicBezTo>
                    <a:pt x="12" y="400"/>
                    <a:pt x="16" y="403"/>
                    <a:pt x="16" y="408"/>
                  </a:cubicBezTo>
                  <a:close/>
                  <a:moveTo>
                    <a:pt x="16" y="456"/>
                  </a:moveTo>
                  <a:lnTo>
                    <a:pt x="16" y="472"/>
                  </a:lnTo>
                  <a:cubicBezTo>
                    <a:pt x="16" y="476"/>
                    <a:pt x="12" y="480"/>
                    <a:pt x="8" y="480"/>
                  </a:cubicBezTo>
                  <a:cubicBezTo>
                    <a:pt x="3" y="480"/>
                    <a:pt x="0" y="476"/>
                    <a:pt x="0" y="472"/>
                  </a:cubicBezTo>
                  <a:lnTo>
                    <a:pt x="0" y="456"/>
                  </a:lnTo>
                  <a:cubicBezTo>
                    <a:pt x="0" y="451"/>
                    <a:pt x="3" y="448"/>
                    <a:pt x="8" y="448"/>
                  </a:cubicBezTo>
                  <a:cubicBezTo>
                    <a:pt x="12" y="448"/>
                    <a:pt x="16" y="451"/>
                    <a:pt x="16" y="456"/>
                  </a:cubicBezTo>
                  <a:close/>
                  <a:moveTo>
                    <a:pt x="16" y="504"/>
                  </a:moveTo>
                  <a:lnTo>
                    <a:pt x="16" y="520"/>
                  </a:lnTo>
                  <a:cubicBezTo>
                    <a:pt x="16" y="524"/>
                    <a:pt x="12" y="528"/>
                    <a:pt x="8" y="528"/>
                  </a:cubicBezTo>
                  <a:cubicBezTo>
                    <a:pt x="3" y="528"/>
                    <a:pt x="0" y="524"/>
                    <a:pt x="0" y="520"/>
                  </a:cubicBezTo>
                  <a:lnTo>
                    <a:pt x="0" y="504"/>
                  </a:lnTo>
                  <a:cubicBezTo>
                    <a:pt x="0" y="499"/>
                    <a:pt x="3" y="496"/>
                    <a:pt x="8" y="496"/>
                  </a:cubicBezTo>
                  <a:cubicBezTo>
                    <a:pt x="12" y="496"/>
                    <a:pt x="16" y="499"/>
                    <a:pt x="16" y="504"/>
                  </a:cubicBezTo>
                  <a:close/>
                  <a:moveTo>
                    <a:pt x="16" y="552"/>
                  </a:moveTo>
                  <a:lnTo>
                    <a:pt x="16" y="568"/>
                  </a:lnTo>
                  <a:cubicBezTo>
                    <a:pt x="16" y="572"/>
                    <a:pt x="12" y="576"/>
                    <a:pt x="8" y="576"/>
                  </a:cubicBezTo>
                  <a:cubicBezTo>
                    <a:pt x="3" y="576"/>
                    <a:pt x="0" y="572"/>
                    <a:pt x="0" y="568"/>
                  </a:cubicBezTo>
                  <a:lnTo>
                    <a:pt x="0" y="552"/>
                  </a:lnTo>
                  <a:cubicBezTo>
                    <a:pt x="0" y="547"/>
                    <a:pt x="3" y="544"/>
                    <a:pt x="8" y="544"/>
                  </a:cubicBezTo>
                  <a:cubicBezTo>
                    <a:pt x="12" y="544"/>
                    <a:pt x="16" y="547"/>
                    <a:pt x="16" y="552"/>
                  </a:cubicBezTo>
                  <a:close/>
                  <a:moveTo>
                    <a:pt x="16" y="600"/>
                  </a:moveTo>
                  <a:lnTo>
                    <a:pt x="16" y="616"/>
                  </a:lnTo>
                  <a:cubicBezTo>
                    <a:pt x="16" y="620"/>
                    <a:pt x="12" y="624"/>
                    <a:pt x="8" y="624"/>
                  </a:cubicBezTo>
                  <a:cubicBezTo>
                    <a:pt x="3" y="624"/>
                    <a:pt x="0" y="620"/>
                    <a:pt x="0" y="616"/>
                  </a:cubicBezTo>
                  <a:lnTo>
                    <a:pt x="0" y="600"/>
                  </a:lnTo>
                  <a:cubicBezTo>
                    <a:pt x="0" y="595"/>
                    <a:pt x="3" y="592"/>
                    <a:pt x="8" y="592"/>
                  </a:cubicBezTo>
                  <a:cubicBezTo>
                    <a:pt x="12" y="592"/>
                    <a:pt x="16" y="595"/>
                    <a:pt x="16" y="600"/>
                  </a:cubicBezTo>
                  <a:close/>
                  <a:moveTo>
                    <a:pt x="16" y="648"/>
                  </a:moveTo>
                  <a:lnTo>
                    <a:pt x="16" y="664"/>
                  </a:lnTo>
                  <a:cubicBezTo>
                    <a:pt x="16" y="668"/>
                    <a:pt x="12" y="672"/>
                    <a:pt x="8" y="672"/>
                  </a:cubicBezTo>
                  <a:cubicBezTo>
                    <a:pt x="3" y="672"/>
                    <a:pt x="0" y="668"/>
                    <a:pt x="0" y="664"/>
                  </a:cubicBezTo>
                  <a:lnTo>
                    <a:pt x="0" y="648"/>
                  </a:lnTo>
                  <a:cubicBezTo>
                    <a:pt x="0" y="643"/>
                    <a:pt x="3" y="640"/>
                    <a:pt x="8" y="640"/>
                  </a:cubicBezTo>
                  <a:cubicBezTo>
                    <a:pt x="12" y="640"/>
                    <a:pt x="16" y="643"/>
                    <a:pt x="16" y="648"/>
                  </a:cubicBezTo>
                  <a:close/>
                  <a:moveTo>
                    <a:pt x="16" y="696"/>
                  </a:moveTo>
                  <a:lnTo>
                    <a:pt x="16" y="712"/>
                  </a:lnTo>
                  <a:cubicBezTo>
                    <a:pt x="16" y="716"/>
                    <a:pt x="12" y="720"/>
                    <a:pt x="8" y="720"/>
                  </a:cubicBezTo>
                  <a:cubicBezTo>
                    <a:pt x="3" y="720"/>
                    <a:pt x="0" y="716"/>
                    <a:pt x="0" y="712"/>
                  </a:cubicBezTo>
                  <a:lnTo>
                    <a:pt x="0" y="696"/>
                  </a:lnTo>
                  <a:cubicBezTo>
                    <a:pt x="0" y="691"/>
                    <a:pt x="3" y="688"/>
                    <a:pt x="8" y="688"/>
                  </a:cubicBezTo>
                  <a:cubicBezTo>
                    <a:pt x="12" y="688"/>
                    <a:pt x="16" y="691"/>
                    <a:pt x="16" y="696"/>
                  </a:cubicBezTo>
                  <a:close/>
                  <a:moveTo>
                    <a:pt x="16" y="744"/>
                  </a:moveTo>
                  <a:lnTo>
                    <a:pt x="16" y="760"/>
                  </a:lnTo>
                  <a:cubicBezTo>
                    <a:pt x="16" y="764"/>
                    <a:pt x="12" y="768"/>
                    <a:pt x="8" y="768"/>
                  </a:cubicBezTo>
                  <a:cubicBezTo>
                    <a:pt x="3" y="768"/>
                    <a:pt x="0" y="764"/>
                    <a:pt x="0" y="760"/>
                  </a:cubicBezTo>
                  <a:lnTo>
                    <a:pt x="0" y="744"/>
                  </a:lnTo>
                  <a:cubicBezTo>
                    <a:pt x="0" y="739"/>
                    <a:pt x="3" y="736"/>
                    <a:pt x="8" y="736"/>
                  </a:cubicBezTo>
                  <a:cubicBezTo>
                    <a:pt x="12" y="736"/>
                    <a:pt x="16" y="739"/>
                    <a:pt x="16" y="744"/>
                  </a:cubicBezTo>
                  <a:close/>
                  <a:moveTo>
                    <a:pt x="16" y="792"/>
                  </a:moveTo>
                  <a:lnTo>
                    <a:pt x="16" y="808"/>
                  </a:lnTo>
                  <a:cubicBezTo>
                    <a:pt x="16" y="812"/>
                    <a:pt x="12" y="816"/>
                    <a:pt x="8" y="816"/>
                  </a:cubicBezTo>
                  <a:cubicBezTo>
                    <a:pt x="3" y="816"/>
                    <a:pt x="0" y="812"/>
                    <a:pt x="0" y="808"/>
                  </a:cubicBezTo>
                  <a:lnTo>
                    <a:pt x="0" y="792"/>
                  </a:lnTo>
                  <a:cubicBezTo>
                    <a:pt x="0" y="787"/>
                    <a:pt x="3" y="784"/>
                    <a:pt x="8" y="784"/>
                  </a:cubicBezTo>
                  <a:cubicBezTo>
                    <a:pt x="12" y="784"/>
                    <a:pt x="16" y="787"/>
                    <a:pt x="16" y="792"/>
                  </a:cubicBezTo>
                  <a:close/>
                  <a:moveTo>
                    <a:pt x="16" y="840"/>
                  </a:moveTo>
                  <a:lnTo>
                    <a:pt x="16" y="856"/>
                  </a:lnTo>
                  <a:cubicBezTo>
                    <a:pt x="16" y="860"/>
                    <a:pt x="12" y="864"/>
                    <a:pt x="8" y="864"/>
                  </a:cubicBezTo>
                  <a:cubicBezTo>
                    <a:pt x="3" y="864"/>
                    <a:pt x="0" y="860"/>
                    <a:pt x="0" y="856"/>
                  </a:cubicBezTo>
                  <a:lnTo>
                    <a:pt x="0" y="840"/>
                  </a:lnTo>
                  <a:cubicBezTo>
                    <a:pt x="0" y="835"/>
                    <a:pt x="3" y="832"/>
                    <a:pt x="8" y="832"/>
                  </a:cubicBezTo>
                  <a:cubicBezTo>
                    <a:pt x="12" y="832"/>
                    <a:pt x="16" y="835"/>
                    <a:pt x="16" y="840"/>
                  </a:cubicBezTo>
                  <a:close/>
                  <a:moveTo>
                    <a:pt x="16" y="888"/>
                  </a:moveTo>
                  <a:lnTo>
                    <a:pt x="16" y="904"/>
                  </a:lnTo>
                  <a:cubicBezTo>
                    <a:pt x="16" y="908"/>
                    <a:pt x="12" y="912"/>
                    <a:pt x="8" y="912"/>
                  </a:cubicBezTo>
                  <a:cubicBezTo>
                    <a:pt x="3" y="912"/>
                    <a:pt x="0" y="908"/>
                    <a:pt x="0" y="904"/>
                  </a:cubicBezTo>
                  <a:lnTo>
                    <a:pt x="0" y="888"/>
                  </a:lnTo>
                  <a:cubicBezTo>
                    <a:pt x="0" y="883"/>
                    <a:pt x="3" y="880"/>
                    <a:pt x="8" y="880"/>
                  </a:cubicBezTo>
                  <a:cubicBezTo>
                    <a:pt x="12" y="880"/>
                    <a:pt x="16" y="883"/>
                    <a:pt x="16" y="888"/>
                  </a:cubicBezTo>
                  <a:close/>
                  <a:moveTo>
                    <a:pt x="16" y="936"/>
                  </a:moveTo>
                  <a:lnTo>
                    <a:pt x="16" y="952"/>
                  </a:lnTo>
                  <a:cubicBezTo>
                    <a:pt x="16" y="956"/>
                    <a:pt x="12" y="960"/>
                    <a:pt x="8" y="960"/>
                  </a:cubicBezTo>
                  <a:cubicBezTo>
                    <a:pt x="3" y="960"/>
                    <a:pt x="0" y="956"/>
                    <a:pt x="0" y="952"/>
                  </a:cubicBezTo>
                  <a:lnTo>
                    <a:pt x="0" y="936"/>
                  </a:lnTo>
                  <a:cubicBezTo>
                    <a:pt x="0" y="931"/>
                    <a:pt x="3" y="928"/>
                    <a:pt x="8" y="928"/>
                  </a:cubicBezTo>
                  <a:cubicBezTo>
                    <a:pt x="12" y="928"/>
                    <a:pt x="16" y="931"/>
                    <a:pt x="16" y="936"/>
                  </a:cubicBezTo>
                  <a:close/>
                  <a:moveTo>
                    <a:pt x="16" y="984"/>
                  </a:moveTo>
                  <a:lnTo>
                    <a:pt x="16" y="1000"/>
                  </a:lnTo>
                  <a:cubicBezTo>
                    <a:pt x="16" y="1004"/>
                    <a:pt x="12" y="1008"/>
                    <a:pt x="8" y="1008"/>
                  </a:cubicBezTo>
                  <a:cubicBezTo>
                    <a:pt x="3" y="1008"/>
                    <a:pt x="0" y="1004"/>
                    <a:pt x="0" y="1000"/>
                  </a:cubicBezTo>
                  <a:lnTo>
                    <a:pt x="0" y="984"/>
                  </a:lnTo>
                  <a:cubicBezTo>
                    <a:pt x="0" y="979"/>
                    <a:pt x="3" y="976"/>
                    <a:pt x="8" y="976"/>
                  </a:cubicBezTo>
                  <a:cubicBezTo>
                    <a:pt x="12" y="976"/>
                    <a:pt x="16" y="979"/>
                    <a:pt x="16" y="984"/>
                  </a:cubicBezTo>
                  <a:close/>
                  <a:moveTo>
                    <a:pt x="16" y="1032"/>
                  </a:moveTo>
                  <a:lnTo>
                    <a:pt x="16" y="1048"/>
                  </a:lnTo>
                  <a:cubicBezTo>
                    <a:pt x="16" y="1052"/>
                    <a:pt x="12" y="1056"/>
                    <a:pt x="8" y="1056"/>
                  </a:cubicBezTo>
                  <a:cubicBezTo>
                    <a:pt x="3" y="1056"/>
                    <a:pt x="0" y="1052"/>
                    <a:pt x="0" y="1048"/>
                  </a:cubicBezTo>
                  <a:lnTo>
                    <a:pt x="0" y="1032"/>
                  </a:lnTo>
                  <a:cubicBezTo>
                    <a:pt x="0" y="1027"/>
                    <a:pt x="3" y="1024"/>
                    <a:pt x="8" y="1024"/>
                  </a:cubicBezTo>
                  <a:cubicBezTo>
                    <a:pt x="12" y="1024"/>
                    <a:pt x="16" y="1027"/>
                    <a:pt x="16" y="1032"/>
                  </a:cubicBezTo>
                  <a:close/>
                  <a:moveTo>
                    <a:pt x="16" y="1080"/>
                  </a:moveTo>
                  <a:lnTo>
                    <a:pt x="16" y="1096"/>
                  </a:lnTo>
                  <a:cubicBezTo>
                    <a:pt x="16" y="1100"/>
                    <a:pt x="12" y="1104"/>
                    <a:pt x="8" y="1104"/>
                  </a:cubicBezTo>
                  <a:cubicBezTo>
                    <a:pt x="3" y="1104"/>
                    <a:pt x="0" y="1100"/>
                    <a:pt x="0" y="1096"/>
                  </a:cubicBezTo>
                  <a:lnTo>
                    <a:pt x="0" y="1080"/>
                  </a:lnTo>
                  <a:cubicBezTo>
                    <a:pt x="0" y="1075"/>
                    <a:pt x="3" y="1072"/>
                    <a:pt x="8" y="1072"/>
                  </a:cubicBezTo>
                  <a:cubicBezTo>
                    <a:pt x="12" y="1072"/>
                    <a:pt x="16" y="1075"/>
                    <a:pt x="16" y="1080"/>
                  </a:cubicBezTo>
                  <a:close/>
                  <a:moveTo>
                    <a:pt x="16" y="1128"/>
                  </a:moveTo>
                  <a:lnTo>
                    <a:pt x="16" y="1144"/>
                  </a:lnTo>
                  <a:cubicBezTo>
                    <a:pt x="16" y="1148"/>
                    <a:pt x="12" y="1152"/>
                    <a:pt x="8" y="1152"/>
                  </a:cubicBezTo>
                  <a:cubicBezTo>
                    <a:pt x="3" y="1152"/>
                    <a:pt x="0" y="1148"/>
                    <a:pt x="0" y="1144"/>
                  </a:cubicBezTo>
                  <a:lnTo>
                    <a:pt x="0" y="1128"/>
                  </a:lnTo>
                  <a:cubicBezTo>
                    <a:pt x="0" y="1123"/>
                    <a:pt x="3" y="1120"/>
                    <a:pt x="8" y="1120"/>
                  </a:cubicBezTo>
                  <a:cubicBezTo>
                    <a:pt x="12" y="1120"/>
                    <a:pt x="16" y="1123"/>
                    <a:pt x="16" y="1128"/>
                  </a:cubicBezTo>
                  <a:close/>
                  <a:moveTo>
                    <a:pt x="16" y="1176"/>
                  </a:moveTo>
                  <a:lnTo>
                    <a:pt x="16" y="1192"/>
                  </a:lnTo>
                  <a:cubicBezTo>
                    <a:pt x="16" y="1196"/>
                    <a:pt x="12" y="1200"/>
                    <a:pt x="8" y="1200"/>
                  </a:cubicBezTo>
                  <a:cubicBezTo>
                    <a:pt x="3" y="1200"/>
                    <a:pt x="0" y="1196"/>
                    <a:pt x="0" y="1192"/>
                  </a:cubicBezTo>
                  <a:lnTo>
                    <a:pt x="0" y="1176"/>
                  </a:lnTo>
                  <a:cubicBezTo>
                    <a:pt x="0" y="1171"/>
                    <a:pt x="3" y="1168"/>
                    <a:pt x="8" y="1168"/>
                  </a:cubicBezTo>
                  <a:cubicBezTo>
                    <a:pt x="12" y="1168"/>
                    <a:pt x="16" y="1171"/>
                    <a:pt x="16" y="1176"/>
                  </a:cubicBezTo>
                  <a:close/>
                  <a:moveTo>
                    <a:pt x="16" y="1224"/>
                  </a:moveTo>
                  <a:lnTo>
                    <a:pt x="16" y="1236"/>
                  </a:lnTo>
                  <a:lnTo>
                    <a:pt x="8" y="1228"/>
                  </a:lnTo>
                  <a:lnTo>
                    <a:pt x="11" y="1228"/>
                  </a:lnTo>
                  <a:cubicBezTo>
                    <a:pt x="16" y="1228"/>
                    <a:pt x="19" y="1232"/>
                    <a:pt x="19" y="1236"/>
                  </a:cubicBezTo>
                  <a:cubicBezTo>
                    <a:pt x="19" y="1241"/>
                    <a:pt x="16" y="1244"/>
                    <a:pt x="11" y="1244"/>
                  </a:cubicBezTo>
                  <a:lnTo>
                    <a:pt x="8" y="1244"/>
                  </a:lnTo>
                  <a:cubicBezTo>
                    <a:pt x="3" y="1244"/>
                    <a:pt x="0" y="1241"/>
                    <a:pt x="0" y="1236"/>
                  </a:cubicBezTo>
                  <a:lnTo>
                    <a:pt x="0" y="1224"/>
                  </a:lnTo>
                  <a:cubicBezTo>
                    <a:pt x="0" y="1219"/>
                    <a:pt x="3" y="1216"/>
                    <a:pt x="8" y="1216"/>
                  </a:cubicBezTo>
                  <a:cubicBezTo>
                    <a:pt x="12" y="1216"/>
                    <a:pt x="16" y="1219"/>
                    <a:pt x="16" y="1224"/>
                  </a:cubicBezTo>
                  <a:close/>
                  <a:moveTo>
                    <a:pt x="43" y="1228"/>
                  </a:moveTo>
                  <a:lnTo>
                    <a:pt x="59" y="1228"/>
                  </a:lnTo>
                  <a:cubicBezTo>
                    <a:pt x="64" y="1228"/>
                    <a:pt x="67" y="1232"/>
                    <a:pt x="67" y="1236"/>
                  </a:cubicBezTo>
                  <a:cubicBezTo>
                    <a:pt x="67" y="1241"/>
                    <a:pt x="64" y="1244"/>
                    <a:pt x="59" y="1244"/>
                  </a:cubicBezTo>
                  <a:lnTo>
                    <a:pt x="43" y="1244"/>
                  </a:lnTo>
                  <a:cubicBezTo>
                    <a:pt x="39" y="1244"/>
                    <a:pt x="35" y="1241"/>
                    <a:pt x="35" y="1236"/>
                  </a:cubicBezTo>
                  <a:cubicBezTo>
                    <a:pt x="35" y="1232"/>
                    <a:pt x="39" y="1228"/>
                    <a:pt x="43" y="1228"/>
                  </a:cubicBezTo>
                  <a:close/>
                  <a:moveTo>
                    <a:pt x="91" y="1228"/>
                  </a:moveTo>
                  <a:lnTo>
                    <a:pt x="107" y="1228"/>
                  </a:lnTo>
                  <a:cubicBezTo>
                    <a:pt x="112" y="1228"/>
                    <a:pt x="115" y="1232"/>
                    <a:pt x="115" y="1236"/>
                  </a:cubicBezTo>
                  <a:cubicBezTo>
                    <a:pt x="115" y="1241"/>
                    <a:pt x="112" y="1244"/>
                    <a:pt x="107" y="1244"/>
                  </a:cubicBezTo>
                  <a:lnTo>
                    <a:pt x="91" y="1244"/>
                  </a:lnTo>
                  <a:cubicBezTo>
                    <a:pt x="87" y="1244"/>
                    <a:pt x="83" y="1241"/>
                    <a:pt x="83" y="1236"/>
                  </a:cubicBezTo>
                  <a:cubicBezTo>
                    <a:pt x="83" y="1232"/>
                    <a:pt x="87" y="1228"/>
                    <a:pt x="91" y="1228"/>
                  </a:cubicBezTo>
                  <a:close/>
                  <a:moveTo>
                    <a:pt x="139" y="1228"/>
                  </a:moveTo>
                  <a:lnTo>
                    <a:pt x="155" y="1228"/>
                  </a:lnTo>
                  <a:cubicBezTo>
                    <a:pt x="160" y="1228"/>
                    <a:pt x="163" y="1232"/>
                    <a:pt x="163" y="1236"/>
                  </a:cubicBezTo>
                  <a:cubicBezTo>
                    <a:pt x="163" y="1241"/>
                    <a:pt x="160" y="1244"/>
                    <a:pt x="155" y="1244"/>
                  </a:cubicBezTo>
                  <a:lnTo>
                    <a:pt x="139" y="1244"/>
                  </a:lnTo>
                  <a:cubicBezTo>
                    <a:pt x="135" y="1244"/>
                    <a:pt x="131" y="1241"/>
                    <a:pt x="131" y="1236"/>
                  </a:cubicBezTo>
                  <a:cubicBezTo>
                    <a:pt x="131" y="1232"/>
                    <a:pt x="135" y="1228"/>
                    <a:pt x="139" y="1228"/>
                  </a:cubicBezTo>
                  <a:close/>
                  <a:moveTo>
                    <a:pt x="187" y="1228"/>
                  </a:moveTo>
                  <a:lnTo>
                    <a:pt x="203" y="1228"/>
                  </a:lnTo>
                  <a:cubicBezTo>
                    <a:pt x="208" y="1228"/>
                    <a:pt x="211" y="1232"/>
                    <a:pt x="211" y="1236"/>
                  </a:cubicBezTo>
                  <a:cubicBezTo>
                    <a:pt x="211" y="1241"/>
                    <a:pt x="208" y="1244"/>
                    <a:pt x="203" y="1244"/>
                  </a:cubicBezTo>
                  <a:lnTo>
                    <a:pt x="187" y="1244"/>
                  </a:lnTo>
                  <a:cubicBezTo>
                    <a:pt x="183" y="1244"/>
                    <a:pt x="179" y="1241"/>
                    <a:pt x="179" y="1236"/>
                  </a:cubicBezTo>
                  <a:cubicBezTo>
                    <a:pt x="179" y="1232"/>
                    <a:pt x="183" y="1228"/>
                    <a:pt x="187" y="1228"/>
                  </a:cubicBezTo>
                  <a:close/>
                  <a:moveTo>
                    <a:pt x="235" y="1228"/>
                  </a:moveTo>
                  <a:lnTo>
                    <a:pt x="251" y="1228"/>
                  </a:lnTo>
                  <a:cubicBezTo>
                    <a:pt x="256" y="1228"/>
                    <a:pt x="259" y="1232"/>
                    <a:pt x="259" y="1236"/>
                  </a:cubicBezTo>
                  <a:cubicBezTo>
                    <a:pt x="259" y="1241"/>
                    <a:pt x="256" y="1244"/>
                    <a:pt x="251" y="1244"/>
                  </a:cubicBezTo>
                  <a:lnTo>
                    <a:pt x="235" y="1244"/>
                  </a:lnTo>
                  <a:cubicBezTo>
                    <a:pt x="231" y="1244"/>
                    <a:pt x="227" y="1241"/>
                    <a:pt x="227" y="1236"/>
                  </a:cubicBezTo>
                  <a:cubicBezTo>
                    <a:pt x="227" y="1232"/>
                    <a:pt x="231" y="1228"/>
                    <a:pt x="235" y="1228"/>
                  </a:cubicBezTo>
                  <a:close/>
                  <a:moveTo>
                    <a:pt x="283" y="1228"/>
                  </a:moveTo>
                  <a:lnTo>
                    <a:pt x="299" y="1228"/>
                  </a:lnTo>
                  <a:cubicBezTo>
                    <a:pt x="304" y="1228"/>
                    <a:pt x="307" y="1232"/>
                    <a:pt x="307" y="1236"/>
                  </a:cubicBezTo>
                  <a:cubicBezTo>
                    <a:pt x="307" y="1241"/>
                    <a:pt x="304" y="1244"/>
                    <a:pt x="299" y="1244"/>
                  </a:cubicBezTo>
                  <a:lnTo>
                    <a:pt x="283" y="1244"/>
                  </a:lnTo>
                  <a:cubicBezTo>
                    <a:pt x="279" y="1244"/>
                    <a:pt x="275" y="1241"/>
                    <a:pt x="275" y="1236"/>
                  </a:cubicBezTo>
                  <a:cubicBezTo>
                    <a:pt x="275" y="1232"/>
                    <a:pt x="279" y="1228"/>
                    <a:pt x="283" y="1228"/>
                  </a:cubicBezTo>
                  <a:close/>
                  <a:moveTo>
                    <a:pt x="331" y="1228"/>
                  </a:moveTo>
                  <a:lnTo>
                    <a:pt x="347" y="1228"/>
                  </a:lnTo>
                  <a:cubicBezTo>
                    <a:pt x="352" y="1228"/>
                    <a:pt x="355" y="1232"/>
                    <a:pt x="355" y="1236"/>
                  </a:cubicBezTo>
                  <a:cubicBezTo>
                    <a:pt x="355" y="1241"/>
                    <a:pt x="352" y="1244"/>
                    <a:pt x="347" y="1244"/>
                  </a:cubicBezTo>
                  <a:lnTo>
                    <a:pt x="331" y="1244"/>
                  </a:lnTo>
                  <a:cubicBezTo>
                    <a:pt x="327" y="1244"/>
                    <a:pt x="323" y="1241"/>
                    <a:pt x="323" y="1236"/>
                  </a:cubicBezTo>
                  <a:cubicBezTo>
                    <a:pt x="323" y="1232"/>
                    <a:pt x="327" y="1228"/>
                    <a:pt x="331" y="1228"/>
                  </a:cubicBezTo>
                  <a:close/>
                  <a:moveTo>
                    <a:pt x="379" y="1228"/>
                  </a:moveTo>
                  <a:lnTo>
                    <a:pt x="395" y="1228"/>
                  </a:lnTo>
                  <a:cubicBezTo>
                    <a:pt x="400" y="1228"/>
                    <a:pt x="403" y="1232"/>
                    <a:pt x="403" y="1236"/>
                  </a:cubicBezTo>
                  <a:cubicBezTo>
                    <a:pt x="403" y="1241"/>
                    <a:pt x="400" y="1244"/>
                    <a:pt x="395" y="1244"/>
                  </a:cubicBezTo>
                  <a:lnTo>
                    <a:pt x="379" y="1244"/>
                  </a:lnTo>
                  <a:cubicBezTo>
                    <a:pt x="375" y="1244"/>
                    <a:pt x="371" y="1241"/>
                    <a:pt x="371" y="1236"/>
                  </a:cubicBezTo>
                  <a:cubicBezTo>
                    <a:pt x="371" y="1232"/>
                    <a:pt x="375" y="1228"/>
                    <a:pt x="379" y="1228"/>
                  </a:cubicBezTo>
                  <a:close/>
                  <a:moveTo>
                    <a:pt x="427" y="1228"/>
                  </a:moveTo>
                  <a:lnTo>
                    <a:pt x="443" y="1228"/>
                  </a:lnTo>
                  <a:cubicBezTo>
                    <a:pt x="448" y="1228"/>
                    <a:pt x="451" y="1232"/>
                    <a:pt x="451" y="1236"/>
                  </a:cubicBezTo>
                  <a:cubicBezTo>
                    <a:pt x="451" y="1241"/>
                    <a:pt x="448" y="1244"/>
                    <a:pt x="443" y="1244"/>
                  </a:cubicBezTo>
                  <a:lnTo>
                    <a:pt x="427" y="1244"/>
                  </a:lnTo>
                  <a:cubicBezTo>
                    <a:pt x="423" y="1244"/>
                    <a:pt x="419" y="1241"/>
                    <a:pt x="419" y="1236"/>
                  </a:cubicBezTo>
                  <a:cubicBezTo>
                    <a:pt x="419" y="1232"/>
                    <a:pt x="423" y="1228"/>
                    <a:pt x="427" y="1228"/>
                  </a:cubicBezTo>
                  <a:close/>
                  <a:moveTo>
                    <a:pt x="475" y="1228"/>
                  </a:moveTo>
                  <a:lnTo>
                    <a:pt x="491" y="1228"/>
                  </a:lnTo>
                  <a:cubicBezTo>
                    <a:pt x="496" y="1228"/>
                    <a:pt x="499" y="1232"/>
                    <a:pt x="499" y="1236"/>
                  </a:cubicBezTo>
                  <a:cubicBezTo>
                    <a:pt x="499" y="1241"/>
                    <a:pt x="496" y="1244"/>
                    <a:pt x="491" y="1244"/>
                  </a:cubicBezTo>
                  <a:lnTo>
                    <a:pt x="475" y="1244"/>
                  </a:lnTo>
                  <a:cubicBezTo>
                    <a:pt x="471" y="1244"/>
                    <a:pt x="467" y="1241"/>
                    <a:pt x="467" y="1236"/>
                  </a:cubicBezTo>
                  <a:cubicBezTo>
                    <a:pt x="467" y="1232"/>
                    <a:pt x="471" y="1228"/>
                    <a:pt x="475" y="1228"/>
                  </a:cubicBezTo>
                  <a:close/>
                  <a:moveTo>
                    <a:pt x="523" y="1228"/>
                  </a:moveTo>
                  <a:lnTo>
                    <a:pt x="539" y="1228"/>
                  </a:lnTo>
                  <a:cubicBezTo>
                    <a:pt x="544" y="1228"/>
                    <a:pt x="547" y="1232"/>
                    <a:pt x="547" y="1236"/>
                  </a:cubicBezTo>
                  <a:cubicBezTo>
                    <a:pt x="547" y="1241"/>
                    <a:pt x="544" y="1244"/>
                    <a:pt x="539" y="1244"/>
                  </a:cubicBezTo>
                  <a:lnTo>
                    <a:pt x="523" y="1244"/>
                  </a:lnTo>
                  <a:cubicBezTo>
                    <a:pt x="519" y="1244"/>
                    <a:pt x="515" y="1241"/>
                    <a:pt x="515" y="1236"/>
                  </a:cubicBezTo>
                  <a:cubicBezTo>
                    <a:pt x="515" y="1232"/>
                    <a:pt x="519" y="1228"/>
                    <a:pt x="523" y="1228"/>
                  </a:cubicBezTo>
                  <a:close/>
                  <a:moveTo>
                    <a:pt x="571" y="1228"/>
                  </a:moveTo>
                  <a:lnTo>
                    <a:pt x="587" y="1228"/>
                  </a:lnTo>
                  <a:cubicBezTo>
                    <a:pt x="592" y="1228"/>
                    <a:pt x="595" y="1232"/>
                    <a:pt x="595" y="1236"/>
                  </a:cubicBezTo>
                  <a:cubicBezTo>
                    <a:pt x="595" y="1241"/>
                    <a:pt x="592" y="1244"/>
                    <a:pt x="587" y="1244"/>
                  </a:cubicBezTo>
                  <a:lnTo>
                    <a:pt x="571" y="1244"/>
                  </a:lnTo>
                  <a:cubicBezTo>
                    <a:pt x="567" y="1244"/>
                    <a:pt x="563" y="1241"/>
                    <a:pt x="563" y="1236"/>
                  </a:cubicBezTo>
                  <a:cubicBezTo>
                    <a:pt x="563" y="1232"/>
                    <a:pt x="567" y="1228"/>
                    <a:pt x="571" y="1228"/>
                  </a:cubicBezTo>
                  <a:close/>
                  <a:moveTo>
                    <a:pt x="619" y="1228"/>
                  </a:moveTo>
                  <a:lnTo>
                    <a:pt x="635" y="1228"/>
                  </a:lnTo>
                  <a:cubicBezTo>
                    <a:pt x="640" y="1228"/>
                    <a:pt x="643" y="1232"/>
                    <a:pt x="643" y="1236"/>
                  </a:cubicBezTo>
                  <a:cubicBezTo>
                    <a:pt x="643" y="1241"/>
                    <a:pt x="640" y="1244"/>
                    <a:pt x="635" y="1244"/>
                  </a:cubicBezTo>
                  <a:lnTo>
                    <a:pt x="619" y="1244"/>
                  </a:lnTo>
                  <a:cubicBezTo>
                    <a:pt x="615" y="1244"/>
                    <a:pt x="611" y="1241"/>
                    <a:pt x="611" y="1236"/>
                  </a:cubicBezTo>
                  <a:cubicBezTo>
                    <a:pt x="611" y="1232"/>
                    <a:pt x="615" y="1228"/>
                    <a:pt x="619" y="1228"/>
                  </a:cubicBezTo>
                  <a:close/>
                  <a:moveTo>
                    <a:pt x="667" y="1228"/>
                  </a:moveTo>
                  <a:lnTo>
                    <a:pt x="683" y="1228"/>
                  </a:lnTo>
                  <a:cubicBezTo>
                    <a:pt x="688" y="1228"/>
                    <a:pt x="691" y="1232"/>
                    <a:pt x="691" y="1236"/>
                  </a:cubicBezTo>
                  <a:cubicBezTo>
                    <a:pt x="691" y="1241"/>
                    <a:pt x="688" y="1244"/>
                    <a:pt x="683" y="1244"/>
                  </a:cubicBezTo>
                  <a:lnTo>
                    <a:pt x="667" y="1244"/>
                  </a:lnTo>
                  <a:cubicBezTo>
                    <a:pt x="663" y="1244"/>
                    <a:pt x="659" y="1241"/>
                    <a:pt x="659" y="1236"/>
                  </a:cubicBezTo>
                  <a:cubicBezTo>
                    <a:pt x="659" y="1232"/>
                    <a:pt x="663" y="1228"/>
                    <a:pt x="667" y="1228"/>
                  </a:cubicBezTo>
                  <a:close/>
                  <a:moveTo>
                    <a:pt x="715" y="1228"/>
                  </a:moveTo>
                  <a:lnTo>
                    <a:pt x="731" y="1228"/>
                  </a:lnTo>
                  <a:cubicBezTo>
                    <a:pt x="736" y="1228"/>
                    <a:pt x="739" y="1232"/>
                    <a:pt x="739" y="1236"/>
                  </a:cubicBezTo>
                  <a:cubicBezTo>
                    <a:pt x="739" y="1241"/>
                    <a:pt x="736" y="1244"/>
                    <a:pt x="731" y="1244"/>
                  </a:cubicBezTo>
                  <a:lnTo>
                    <a:pt x="715" y="1244"/>
                  </a:lnTo>
                  <a:cubicBezTo>
                    <a:pt x="711" y="1244"/>
                    <a:pt x="707" y="1241"/>
                    <a:pt x="707" y="1236"/>
                  </a:cubicBezTo>
                  <a:cubicBezTo>
                    <a:pt x="707" y="1232"/>
                    <a:pt x="711" y="1228"/>
                    <a:pt x="715" y="1228"/>
                  </a:cubicBezTo>
                  <a:close/>
                  <a:moveTo>
                    <a:pt x="763" y="1228"/>
                  </a:moveTo>
                  <a:lnTo>
                    <a:pt x="779" y="1228"/>
                  </a:lnTo>
                  <a:cubicBezTo>
                    <a:pt x="784" y="1228"/>
                    <a:pt x="787" y="1232"/>
                    <a:pt x="787" y="1236"/>
                  </a:cubicBezTo>
                  <a:cubicBezTo>
                    <a:pt x="787" y="1241"/>
                    <a:pt x="784" y="1244"/>
                    <a:pt x="779" y="1244"/>
                  </a:cubicBezTo>
                  <a:lnTo>
                    <a:pt x="763" y="1244"/>
                  </a:lnTo>
                  <a:cubicBezTo>
                    <a:pt x="759" y="1244"/>
                    <a:pt x="755" y="1241"/>
                    <a:pt x="755" y="1236"/>
                  </a:cubicBezTo>
                  <a:cubicBezTo>
                    <a:pt x="755" y="1232"/>
                    <a:pt x="759" y="1228"/>
                    <a:pt x="763" y="1228"/>
                  </a:cubicBezTo>
                  <a:close/>
                  <a:moveTo>
                    <a:pt x="811" y="1228"/>
                  </a:moveTo>
                  <a:lnTo>
                    <a:pt x="827" y="1228"/>
                  </a:lnTo>
                  <a:cubicBezTo>
                    <a:pt x="832" y="1228"/>
                    <a:pt x="835" y="1232"/>
                    <a:pt x="835" y="1236"/>
                  </a:cubicBezTo>
                  <a:cubicBezTo>
                    <a:pt x="835" y="1241"/>
                    <a:pt x="832" y="1244"/>
                    <a:pt x="827" y="1244"/>
                  </a:cubicBezTo>
                  <a:lnTo>
                    <a:pt x="811" y="1244"/>
                  </a:lnTo>
                  <a:cubicBezTo>
                    <a:pt x="807" y="1244"/>
                    <a:pt x="803" y="1241"/>
                    <a:pt x="803" y="1236"/>
                  </a:cubicBezTo>
                  <a:cubicBezTo>
                    <a:pt x="803" y="1232"/>
                    <a:pt x="807" y="1228"/>
                    <a:pt x="811" y="1228"/>
                  </a:cubicBezTo>
                  <a:close/>
                  <a:moveTo>
                    <a:pt x="859" y="1228"/>
                  </a:moveTo>
                  <a:lnTo>
                    <a:pt x="875" y="1228"/>
                  </a:lnTo>
                  <a:cubicBezTo>
                    <a:pt x="880" y="1228"/>
                    <a:pt x="883" y="1232"/>
                    <a:pt x="883" y="1236"/>
                  </a:cubicBezTo>
                  <a:cubicBezTo>
                    <a:pt x="883" y="1241"/>
                    <a:pt x="880" y="1244"/>
                    <a:pt x="875" y="1244"/>
                  </a:cubicBezTo>
                  <a:lnTo>
                    <a:pt x="859" y="1244"/>
                  </a:lnTo>
                  <a:cubicBezTo>
                    <a:pt x="855" y="1244"/>
                    <a:pt x="851" y="1241"/>
                    <a:pt x="851" y="1236"/>
                  </a:cubicBezTo>
                  <a:cubicBezTo>
                    <a:pt x="851" y="1232"/>
                    <a:pt x="855" y="1228"/>
                    <a:pt x="859" y="1228"/>
                  </a:cubicBezTo>
                  <a:close/>
                  <a:moveTo>
                    <a:pt x="907" y="1228"/>
                  </a:moveTo>
                  <a:lnTo>
                    <a:pt x="923" y="1228"/>
                  </a:lnTo>
                  <a:cubicBezTo>
                    <a:pt x="928" y="1228"/>
                    <a:pt x="931" y="1232"/>
                    <a:pt x="931" y="1236"/>
                  </a:cubicBezTo>
                  <a:cubicBezTo>
                    <a:pt x="931" y="1241"/>
                    <a:pt x="928" y="1244"/>
                    <a:pt x="923" y="1244"/>
                  </a:cubicBezTo>
                  <a:lnTo>
                    <a:pt x="907" y="1244"/>
                  </a:lnTo>
                  <a:cubicBezTo>
                    <a:pt x="903" y="1244"/>
                    <a:pt x="899" y="1241"/>
                    <a:pt x="899" y="1236"/>
                  </a:cubicBezTo>
                  <a:cubicBezTo>
                    <a:pt x="899" y="1232"/>
                    <a:pt x="903" y="1228"/>
                    <a:pt x="907" y="1228"/>
                  </a:cubicBezTo>
                  <a:close/>
                  <a:moveTo>
                    <a:pt x="955" y="1228"/>
                  </a:moveTo>
                  <a:lnTo>
                    <a:pt x="971" y="1228"/>
                  </a:lnTo>
                  <a:cubicBezTo>
                    <a:pt x="976" y="1228"/>
                    <a:pt x="979" y="1232"/>
                    <a:pt x="979" y="1236"/>
                  </a:cubicBezTo>
                  <a:cubicBezTo>
                    <a:pt x="979" y="1241"/>
                    <a:pt x="976" y="1244"/>
                    <a:pt x="971" y="1244"/>
                  </a:cubicBezTo>
                  <a:lnTo>
                    <a:pt x="955" y="1244"/>
                  </a:lnTo>
                  <a:cubicBezTo>
                    <a:pt x="951" y="1244"/>
                    <a:pt x="947" y="1241"/>
                    <a:pt x="947" y="1236"/>
                  </a:cubicBezTo>
                  <a:cubicBezTo>
                    <a:pt x="947" y="1232"/>
                    <a:pt x="951" y="1228"/>
                    <a:pt x="955" y="1228"/>
                  </a:cubicBezTo>
                  <a:close/>
                  <a:moveTo>
                    <a:pt x="1003" y="1228"/>
                  </a:moveTo>
                  <a:lnTo>
                    <a:pt x="1019" y="1228"/>
                  </a:lnTo>
                  <a:cubicBezTo>
                    <a:pt x="1024" y="1228"/>
                    <a:pt x="1027" y="1232"/>
                    <a:pt x="1027" y="1236"/>
                  </a:cubicBezTo>
                  <a:cubicBezTo>
                    <a:pt x="1027" y="1241"/>
                    <a:pt x="1024" y="1244"/>
                    <a:pt x="1019" y="1244"/>
                  </a:cubicBezTo>
                  <a:lnTo>
                    <a:pt x="1003" y="1244"/>
                  </a:lnTo>
                  <a:cubicBezTo>
                    <a:pt x="999" y="1244"/>
                    <a:pt x="995" y="1241"/>
                    <a:pt x="995" y="1236"/>
                  </a:cubicBezTo>
                  <a:cubicBezTo>
                    <a:pt x="995" y="1232"/>
                    <a:pt x="999" y="1228"/>
                    <a:pt x="1003" y="1228"/>
                  </a:cubicBezTo>
                  <a:close/>
                  <a:moveTo>
                    <a:pt x="1051" y="1228"/>
                  </a:moveTo>
                  <a:lnTo>
                    <a:pt x="1067" y="1228"/>
                  </a:lnTo>
                  <a:cubicBezTo>
                    <a:pt x="1072" y="1228"/>
                    <a:pt x="1075" y="1232"/>
                    <a:pt x="1075" y="1236"/>
                  </a:cubicBezTo>
                  <a:cubicBezTo>
                    <a:pt x="1075" y="1241"/>
                    <a:pt x="1072" y="1244"/>
                    <a:pt x="1067" y="1244"/>
                  </a:cubicBezTo>
                  <a:lnTo>
                    <a:pt x="1051" y="1244"/>
                  </a:lnTo>
                  <a:cubicBezTo>
                    <a:pt x="1047" y="1244"/>
                    <a:pt x="1043" y="1241"/>
                    <a:pt x="1043" y="1236"/>
                  </a:cubicBezTo>
                  <a:cubicBezTo>
                    <a:pt x="1043" y="1232"/>
                    <a:pt x="1047" y="1228"/>
                    <a:pt x="1051" y="1228"/>
                  </a:cubicBezTo>
                  <a:close/>
                  <a:moveTo>
                    <a:pt x="1099" y="1228"/>
                  </a:moveTo>
                  <a:lnTo>
                    <a:pt x="1115" y="1228"/>
                  </a:lnTo>
                  <a:cubicBezTo>
                    <a:pt x="1120" y="1228"/>
                    <a:pt x="1123" y="1232"/>
                    <a:pt x="1123" y="1236"/>
                  </a:cubicBezTo>
                  <a:cubicBezTo>
                    <a:pt x="1123" y="1241"/>
                    <a:pt x="1120" y="1244"/>
                    <a:pt x="1115" y="1244"/>
                  </a:cubicBezTo>
                  <a:lnTo>
                    <a:pt x="1099" y="1244"/>
                  </a:lnTo>
                  <a:cubicBezTo>
                    <a:pt x="1095" y="1244"/>
                    <a:pt x="1091" y="1241"/>
                    <a:pt x="1091" y="1236"/>
                  </a:cubicBezTo>
                  <a:cubicBezTo>
                    <a:pt x="1091" y="1232"/>
                    <a:pt x="1095" y="1228"/>
                    <a:pt x="1099" y="1228"/>
                  </a:cubicBezTo>
                  <a:close/>
                  <a:moveTo>
                    <a:pt x="1147" y="1228"/>
                  </a:moveTo>
                  <a:lnTo>
                    <a:pt x="1163" y="1228"/>
                  </a:lnTo>
                  <a:cubicBezTo>
                    <a:pt x="1168" y="1228"/>
                    <a:pt x="1171" y="1232"/>
                    <a:pt x="1171" y="1236"/>
                  </a:cubicBezTo>
                  <a:cubicBezTo>
                    <a:pt x="1171" y="1241"/>
                    <a:pt x="1168" y="1244"/>
                    <a:pt x="1163" y="1244"/>
                  </a:cubicBezTo>
                  <a:lnTo>
                    <a:pt x="1147" y="1244"/>
                  </a:lnTo>
                  <a:cubicBezTo>
                    <a:pt x="1143" y="1244"/>
                    <a:pt x="1139" y="1241"/>
                    <a:pt x="1139" y="1236"/>
                  </a:cubicBezTo>
                  <a:cubicBezTo>
                    <a:pt x="1139" y="1232"/>
                    <a:pt x="1143" y="1228"/>
                    <a:pt x="1147" y="1228"/>
                  </a:cubicBezTo>
                  <a:close/>
                  <a:moveTo>
                    <a:pt x="1195" y="1228"/>
                  </a:moveTo>
                  <a:lnTo>
                    <a:pt x="1211" y="1228"/>
                  </a:lnTo>
                  <a:cubicBezTo>
                    <a:pt x="1216" y="1228"/>
                    <a:pt x="1219" y="1232"/>
                    <a:pt x="1219" y="1236"/>
                  </a:cubicBezTo>
                  <a:cubicBezTo>
                    <a:pt x="1219" y="1241"/>
                    <a:pt x="1216" y="1244"/>
                    <a:pt x="1211" y="1244"/>
                  </a:cubicBezTo>
                  <a:lnTo>
                    <a:pt x="1195" y="1244"/>
                  </a:lnTo>
                  <a:cubicBezTo>
                    <a:pt x="1191" y="1244"/>
                    <a:pt x="1187" y="1241"/>
                    <a:pt x="1187" y="1236"/>
                  </a:cubicBezTo>
                  <a:cubicBezTo>
                    <a:pt x="1187" y="1232"/>
                    <a:pt x="1191" y="1228"/>
                    <a:pt x="1195" y="1228"/>
                  </a:cubicBezTo>
                  <a:close/>
                  <a:moveTo>
                    <a:pt x="1243" y="1228"/>
                  </a:moveTo>
                  <a:lnTo>
                    <a:pt x="1259" y="1228"/>
                  </a:lnTo>
                  <a:cubicBezTo>
                    <a:pt x="1264" y="1228"/>
                    <a:pt x="1267" y="1232"/>
                    <a:pt x="1267" y="1236"/>
                  </a:cubicBezTo>
                  <a:cubicBezTo>
                    <a:pt x="1267" y="1241"/>
                    <a:pt x="1264" y="1244"/>
                    <a:pt x="1259" y="1244"/>
                  </a:cubicBezTo>
                  <a:lnTo>
                    <a:pt x="1243" y="1244"/>
                  </a:lnTo>
                  <a:cubicBezTo>
                    <a:pt x="1239" y="1244"/>
                    <a:pt x="1235" y="1241"/>
                    <a:pt x="1235" y="1236"/>
                  </a:cubicBezTo>
                  <a:cubicBezTo>
                    <a:pt x="1235" y="1232"/>
                    <a:pt x="1239" y="1228"/>
                    <a:pt x="1243" y="1228"/>
                  </a:cubicBezTo>
                  <a:close/>
                  <a:moveTo>
                    <a:pt x="1291" y="1228"/>
                  </a:moveTo>
                  <a:lnTo>
                    <a:pt x="1307" y="1228"/>
                  </a:lnTo>
                  <a:cubicBezTo>
                    <a:pt x="1312" y="1228"/>
                    <a:pt x="1315" y="1232"/>
                    <a:pt x="1315" y="1236"/>
                  </a:cubicBezTo>
                  <a:cubicBezTo>
                    <a:pt x="1315" y="1241"/>
                    <a:pt x="1312" y="1244"/>
                    <a:pt x="1307" y="1244"/>
                  </a:cubicBezTo>
                  <a:lnTo>
                    <a:pt x="1291" y="1244"/>
                  </a:lnTo>
                  <a:cubicBezTo>
                    <a:pt x="1287" y="1244"/>
                    <a:pt x="1283" y="1241"/>
                    <a:pt x="1283" y="1236"/>
                  </a:cubicBezTo>
                  <a:cubicBezTo>
                    <a:pt x="1283" y="1232"/>
                    <a:pt x="1287" y="1228"/>
                    <a:pt x="1291" y="1228"/>
                  </a:cubicBezTo>
                  <a:close/>
                  <a:moveTo>
                    <a:pt x="1339" y="1228"/>
                  </a:moveTo>
                  <a:lnTo>
                    <a:pt x="1355" y="1228"/>
                  </a:lnTo>
                  <a:cubicBezTo>
                    <a:pt x="1360" y="1228"/>
                    <a:pt x="1363" y="1232"/>
                    <a:pt x="1363" y="1236"/>
                  </a:cubicBezTo>
                  <a:cubicBezTo>
                    <a:pt x="1363" y="1241"/>
                    <a:pt x="1360" y="1244"/>
                    <a:pt x="1355" y="1244"/>
                  </a:cubicBezTo>
                  <a:lnTo>
                    <a:pt x="1339" y="1244"/>
                  </a:lnTo>
                  <a:cubicBezTo>
                    <a:pt x="1335" y="1244"/>
                    <a:pt x="1331" y="1241"/>
                    <a:pt x="1331" y="1236"/>
                  </a:cubicBezTo>
                  <a:cubicBezTo>
                    <a:pt x="1331" y="1232"/>
                    <a:pt x="1335" y="1228"/>
                    <a:pt x="1339" y="1228"/>
                  </a:cubicBezTo>
                  <a:close/>
                  <a:moveTo>
                    <a:pt x="1387" y="1228"/>
                  </a:moveTo>
                  <a:lnTo>
                    <a:pt x="1403" y="1228"/>
                  </a:lnTo>
                  <a:cubicBezTo>
                    <a:pt x="1408" y="1228"/>
                    <a:pt x="1411" y="1232"/>
                    <a:pt x="1411" y="1236"/>
                  </a:cubicBezTo>
                  <a:cubicBezTo>
                    <a:pt x="1411" y="1241"/>
                    <a:pt x="1408" y="1244"/>
                    <a:pt x="1403" y="1244"/>
                  </a:cubicBezTo>
                  <a:lnTo>
                    <a:pt x="1387" y="1244"/>
                  </a:lnTo>
                  <a:cubicBezTo>
                    <a:pt x="1383" y="1244"/>
                    <a:pt x="1379" y="1241"/>
                    <a:pt x="1379" y="1236"/>
                  </a:cubicBezTo>
                  <a:cubicBezTo>
                    <a:pt x="1379" y="1232"/>
                    <a:pt x="1383" y="1228"/>
                    <a:pt x="1387" y="1228"/>
                  </a:cubicBezTo>
                  <a:close/>
                  <a:moveTo>
                    <a:pt x="1435" y="1228"/>
                  </a:moveTo>
                  <a:lnTo>
                    <a:pt x="1451" y="1228"/>
                  </a:lnTo>
                  <a:cubicBezTo>
                    <a:pt x="1456" y="1228"/>
                    <a:pt x="1459" y="1232"/>
                    <a:pt x="1459" y="1236"/>
                  </a:cubicBezTo>
                  <a:cubicBezTo>
                    <a:pt x="1459" y="1241"/>
                    <a:pt x="1456" y="1244"/>
                    <a:pt x="1451" y="1244"/>
                  </a:cubicBezTo>
                  <a:lnTo>
                    <a:pt x="1435" y="1244"/>
                  </a:lnTo>
                  <a:cubicBezTo>
                    <a:pt x="1431" y="1244"/>
                    <a:pt x="1427" y="1241"/>
                    <a:pt x="1427" y="1236"/>
                  </a:cubicBezTo>
                  <a:cubicBezTo>
                    <a:pt x="1427" y="1232"/>
                    <a:pt x="1431" y="1228"/>
                    <a:pt x="1435" y="1228"/>
                  </a:cubicBezTo>
                  <a:close/>
                  <a:moveTo>
                    <a:pt x="1483" y="1228"/>
                  </a:moveTo>
                  <a:lnTo>
                    <a:pt x="1499" y="1228"/>
                  </a:lnTo>
                  <a:cubicBezTo>
                    <a:pt x="1504" y="1228"/>
                    <a:pt x="1507" y="1232"/>
                    <a:pt x="1507" y="1236"/>
                  </a:cubicBezTo>
                  <a:cubicBezTo>
                    <a:pt x="1507" y="1241"/>
                    <a:pt x="1504" y="1244"/>
                    <a:pt x="1499" y="1244"/>
                  </a:cubicBezTo>
                  <a:lnTo>
                    <a:pt x="1483" y="1244"/>
                  </a:lnTo>
                  <a:cubicBezTo>
                    <a:pt x="1479" y="1244"/>
                    <a:pt x="1475" y="1241"/>
                    <a:pt x="1475" y="1236"/>
                  </a:cubicBezTo>
                  <a:cubicBezTo>
                    <a:pt x="1475" y="1232"/>
                    <a:pt x="1479" y="1228"/>
                    <a:pt x="1483" y="1228"/>
                  </a:cubicBezTo>
                  <a:close/>
                  <a:moveTo>
                    <a:pt x="1531" y="1228"/>
                  </a:moveTo>
                  <a:lnTo>
                    <a:pt x="1544" y="1228"/>
                  </a:lnTo>
                  <a:lnTo>
                    <a:pt x="1536" y="1236"/>
                  </a:lnTo>
                  <a:lnTo>
                    <a:pt x="1536" y="1233"/>
                  </a:lnTo>
                  <a:cubicBezTo>
                    <a:pt x="1536" y="1229"/>
                    <a:pt x="1539" y="1225"/>
                    <a:pt x="1544" y="1225"/>
                  </a:cubicBezTo>
                  <a:cubicBezTo>
                    <a:pt x="1548" y="1225"/>
                    <a:pt x="1552" y="1229"/>
                    <a:pt x="1552" y="1233"/>
                  </a:cubicBezTo>
                  <a:lnTo>
                    <a:pt x="1552" y="1236"/>
                  </a:lnTo>
                  <a:cubicBezTo>
                    <a:pt x="1552" y="1241"/>
                    <a:pt x="1548" y="1244"/>
                    <a:pt x="1544" y="1244"/>
                  </a:cubicBezTo>
                  <a:lnTo>
                    <a:pt x="1531" y="1244"/>
                  </a:lnTo>
                  <a:cubicBezTo>
                    <a:pt x="1527" y="1244"/>
                    <a:pt x="1523" y="1241"/>
                    <a:pt x="1523" y="1236"/>
                  </a:cubicBezTo>
                  <a:cubicBezTo>
                    <a:pt x="1523" y="1232"/>
                    <a:pt x="1527" y="1228"/>
                    <a:pt x="1531" y="1228"/>
                  </a:cubicBezTo>
                  <a:close/>
                  <a:moveTo>
                    <a:pt x="1536" y="1201"/>
                  </a:moveTo>
                  <a:lnTo>
                    <a:pt x="1536" y="1185"/>
                  </a:lnTo>
                  <a:cubicBezTo>
                    <a:pt x="1536" y="1181"/>
                    <a:pt x="1539" y="1177"/>
                    <a:pt x="1544" y="1177"/>
                  </a:cubicBezTo>
                  <a:cubicBezTo>
                    <a:pt x="1548" y="1177"/>
                    <a:pt x="1552" y="1181"/>
                    <a:pt x="1552" y="1185"/>
                  </a:cubicBezTo>
                  <a:lnTo>
                    <a:pt x="1552" y="1201"/>
                  </a:lnTo>
                  <a:cubicBezTo>
                    <a:pt x="1552" y="1206"/>
                    <a:pt x="1548" y="1209"/>
                    <a:pt x="1544" y="1209"/>
                  </a:cubicBezTo>
                  <a:cubicBezTo>
                    <a:pt x="1539" y="1209"/>
                    <a:pt x="1536" y="1206"/>
                    <a:pt x="1536" y="1201"/>
                  </a:cubicBezTo>
                  <a:close/>
                  <a:moveTo>
                    <a:pt x="1536" y="1153"/>
                  </a:moveTo>
                  <a:lnTo>
                    <a:pt x="1536" y="1137"/>
                  </a:lnTo>
                  <a:cubicBezTo>
                    <a:pt x="1536" y="1133"/>
                    <a:pt x="1539" y="1129"/>
                    <a:pt x="1544" y="1129"/>
                  </a:cubicBezTo>
                  <a:cubicBezTo>
                    <a:pt x="1548" y="1129"/>
                    <a:pt x="1552" y="1133"/>
                    <a:pt x="1552" y="1137"/>
                  </a:cubicBezTo>
                  <a:lnTo>
                    <a:pt x="1552" y="1153"/>
                  </a:lnTo>
                  <a:cubicBezTo>
                    <a:pt x="1552" y="1158"/>
                    <a:pt x="1548" y="1161"/>
                    <a:pt x="1544" y="1161"/>
                  </a:cubicBezTo>
                  <a:cubicBezTo>
                    <a:pt x="1539" y="1161"/>
                    <a:pt x="1536" y="1158"/>
                    <a:pt x="1536" y="1153"/>
                  </a:cubicBezTo>
                  <a:close/>
                  <a:moveTo>
                    <a:pt x="1536" y="1105"/>
                  </a:moveTo>
                  <a:lnTo>
                    <a:pt x="1536" y="1089"/>
                  </a:lnTo>
                  <a:cubicBezTo>
                    <a:pt x="1536" y="1085"/>
                    <a:pt x="1539" y="1081"/>
                    <a:pt x="1544" y="1081"/>
                  </a:cubicBezTo>
                  <a:cubicBezTo>
                    <a:pt x="1548" y="1081"/>
                    <a:pt x="1552" y="1085"/>
                    <a:pt x="1552" y="1089"/>
                  </a:cubicBezTo>
                  <a:lnTo>
                    <a:pt x="1552" y="1105"/>
                  </a:lnTo>
                  <a:cubicBezTo>
                    <a:pt x="1552" y="1110"/>
                    <a:pt x="1548" y="1113"/>
                    <a:pt x="1544" y="1113"/>
                  </a:cubicBezTo>
                  <a:cubicBezTo>
                    <a:pt x="1539" y="1113"/>
                    <a:pt x="1536" y="1110"/>
                    <a:pt x="1536" y="1105"/>
                  </a:cubicBezTo>
                  <a:close/>
                  <a:moveTo>
                    <a:pt x="1536" y="1057"/>
                  </a:moveTo>
                  <a:lnTo>
                    <a:pt x="1536" y="1041"/>
                  </a:lnTo>
                  <a:cubicBezTo>
                    <a:pt x="1536" y="1037"/>
                    <a:pt x="1539" y="1033"/>
                    <a:pt x="1544" y="1033"/>
                  </a:cubicBezTo>
                  <a:cubicBezTo>
                    <a:pt x="1548" y="1033"/>
                    <a:pt x="1552" y="1037"/>
                    <a:pt x="1552" y="1041"/>
                  </a:cubicBezTo>
                  <a:lnTo>
                    <a:pt x="1552" y="1057"/>
                  </a:lnTo>
                  <a:cubicBezTo>
                    <a:pt x="1552" y="1062"/>
                    <a:pt x="1548" y="1065"/>
                    <a:pt x="1544" y="1065"/>
                  </a:cubicBezTo>
                  <a:cubicBezTo>
                    <a:pt x="1539" y="1065"/>
                    <a:pt x="1536" y="1062"/>
                    <a:pt x="1536" y="1057"/>
                  </a:cubicBezTo>
                  <a:close/>
                  <a:moveTo>
                    <a:pt x="1536" y="1009"/>
                  </a:moveTo>
                  <a:lnTo>
                    <a:pt x="1536" y="993"/>
                  </a:lnTo>
                  <a:cubicBezTo>
                    <a:pt x="1536" y="989"/>
                    <a:pt x="1539" y="985"/>
                    <a:pt x="1544" y="985"/>
                  </a:cubicBezTo>
                  <a:cubicBezTo>
                    <a:pt x="1548" y="985"/>
                    <a:pt x="1552" y="989"/>
                    <a:pt x="1552" y="993"/>
                  </a:cubicBezTo>
                  <a:lnTo>
                    <a:pt x="1552" y="1009"/>
                  </a:lnTo>
                  <a:cubicBezTo>
                    <a:pt x="1552" y="1014"/>
                    <a:pt x="1548" y="1017"/>
                    <a:pt x="1544" y="1017"/>
                  </a:cubicBezTo>
                  <a:cubicBezTo>
                    <a:pt x="1539" y="1017"/>
                    <a:pt x="1536" y="1014"/>
                    <a:pt x="1536" y="1009"/>
                  </a:cubicBezTo>
                  <a:close/>
                  <a:moveTo>
                    <a:pt x="1536" y="961"/>
                  </a:moveTo>
                  <a:lnTo>
                    <a:pt x="1536" y="945"/>
                  </a:lnTo>
                  <a:cubicBezTo>
                    <a:pt x="1536" y="941"/>
                    <a:pt x="1539" y="937"/>
                    <a:pt x="1544" y="937"/>
                  </a:cubicBezTo>
                  <a:cubicBezTo>
                    <a:pt x="1548" y="937"/>
                    <a:pt x="1552" y="941"/>
                    <a:pt x="1552" y="945"/>
                  </a:cubicBezTo>
                  <a:lnTo>
                    <a:pt x="1552" y="961"/>
                  </a:lnTo>
                  <a:cubicBezTo>
                    <a:pt x="1552" y="966"/>
                    <a:pt x="1548" y="969"/>
                    <a:pt x="1544" y="969"/>
                  </a:cubicBezTo>
                  <a:cubicBezTo>
                    <a:pt x="1539" y="969"/>
                    <a:pt x="1536" y="966"/>
                    <a:pt x="1536" y="961"/>
                  </a:cubicBezTo>
                  <a:close/>
                  <a:moveTo>
                    <a:pt x="1536" y="913"/>
                  </a:moveTo>
                  <a:lnTo>
                    <a:pt x="1536" y="897"/>
                  </a:lnTo>
                  <a:cubicBezTo>
                    <a:pt x="1536" y="893"/>
                    <a:pt x="1539" y="889"/>
                    <a:pt x="1544" y="889"/>
                  </a:cubicBezTo>
                  <a:cubicBezTo>
                    <a:pt x="1548" y="889"/>
                    <a:pt x="1552" y="893"/>
                    <a:pt x="1552" y="897"/>
                  </a:cubicBezTo>
                  <a:lnTo>
                    <a:pt x="1552" y="913"/>
                  </a:lnTo>
                  <a:cubicBezTo>
                    <a:pt x="1552" y="918"/>
                    <a:pt x="1548" y="921"/>
                    <a:pt x="1544" y="921"/>
                  </a:cubicBezTo>
                  <a:cubicBezTo>
                    <a:pt x="1539" y="921"/>
                    <a:pt x="1536" y="918"/>
                    <a:pt x="1536" y="913"/>
                  </a:cubicBezTo>
                  <a:close/>
                  <a:moveTo>
                    <a:pt x="1536" y="865"/>
                  </a:moveTo>
                  <a:lnTo>
                    <a:pt x="1536" y="849"/>
                  </a:lnTo>
                  <a:cubicBezTo>
                    <a:pt x="1536" y="845"/>
                    <a:pt x="1539" y="841"/>
                    <a:pt x="1544" y="841"/>
                  </a:cubicBezTo>
                  <a:cubicBezTo>
                    <a:pt x="1548" y="841"/>
                    <a:pt x="1552" y="845"/>
                    <a:pt x="1552" y="849"/>
                  </a:cubicBezTo>
                  <a:lnTo>
                    <a:pt x="1552" y="865"/>
                  </a:lnTo>
                  <a:cubicBezTo>
                    <a:pt x="1552" y="870"/>
                    <a:pt x="1548" y="873"/>
                    <a:pt x="1544" y="873"/>
                  </a:cubicBezTo>
                  <a:cubicBezTo>
                    <a:pt x="1539" y="873"/>
                    <a:pt x="1536" y="870"/>
                    <a:pt x="1536" y="865"/>
                  </a:cubicBezTo>
                  <a:close/>
                  <a:moveTo>
                    <a:pt x="1536" y="817"/>
                  </a:moveTo>
                  <a:lnTo>
                    <a:pt x="1536" y="801"/>
                  </a:lnTo>
                  <a:cubicBezTo>
                    <a:pt x="1536" y="797"/>
                    <a:pt x="1539" y="793"/>
                    <a:pt x="1544" y="793"/>
                  </a:cubicBezTo>
                  <a:cubicBezTo>
                    <a:pt x="1548" y="793"/>
                    <a:pt x="1552" y="797"/>
                    <a:pt x="1552" y="801"/>
                  </a:cubicBezTo>
                  <a:lnTo>
                    <a:pt x="1552" y="817"/>
                  </a:lnTo>
                  <a:cubicBezTo>
                    <a:pt x="1552" y="822"/>
                    <a:pt x="1548" y="825"/>
                    <a:pt x="1544" y="825"/>
                  </a:cubicBezTo>
                  <a:cubicBezTo>
                    <a:pt x="1539" y="825"/>
                    <a:pt x="1536" y="822"/>
                    <a:pt x="1536" y="817"/>
                  </a:cubicBezTo>
                  <a:close/>
                  <a:moveTo>
                    <a:pt x="1536" y="769"/>
                  </a:moveTo>
                  <a:lnTo>
                    <a:pt x="1536" y="753"/>
                  </a:lnTo>
                  <a:cubicBezTo>
                    <a:pt x="1536" y="749"/>
                    <a:pt x="1539" y="745"/>
                    <a:pt x="1544" y="745"/>
                  </a:cubicBezTo>
                  <a:cubicBezTo>
                    <a:pt x="1548" y="745"/>
                    <a:pt x="1552" y="749"/>
                    <a:pt x="1552" y="753"/>
                  </a:cubicBezTo>
                  <a:lnTo>
                    <a:pt x="1552" y="769"/>
                  </a:lnTo>
                  <a:cubicBezTo>
                    <a:pt x="1552" y="774"/>
                    <a:pt x="1548" y="777"/>
                    <a:pt x="1544" y="777"/>
                  </a:cubicBezTo>
                  <a:cubicBezTo>
                    <a:pt x="1539" y="777"/>
                    <a:pt x="1536" y="774"/>
                    <a:pt x="1536" y="769"/>
                  </a:cubicBezTo>
                  <a:close/>
                  <a:moveTo>
                    <a:pt x="1536" y="721"/>
                  </a:moveTo>
                  <a:lnTo>
                    <a:pt x="1536" y="705"/>
                  </a:lnTo>
                  <a:cubicBezTo>
                    <a:pt x="1536" y="701"/>
                    <a:pt x="1539" y="697"/>
                    <a:pt x="1544" y="697"/>
                  </a:cubicBezTo>
                  <a:cubicBezTo>
                    <a:pt x="1548" y="697"/>
                    <a:pt x="1552" y="701"/>
                    <a:pt x="1552" y="705"/>
                  </a:cubicBezTo>
                  <a:lnTo>
                    <a:pt x="1552" y="721"/>
                  </a:lnTo>
                  <a:cubicBezTo>
                    <a:pt x="1552" y="726"/>
                    <a:pt x="1548" y="729"/>
                    <a:pt x="1544" y="729"/>
                  </a:cubicBezTo>
                  <a:cubicBezTo>
                    <a:pt x="1539" y="729"/>
                    <a:pt x="1536" y="726"/>
                    <a:pt x="1536" y="721"/>
                  </a:cubicBezTo>
                  <a:close/>
                  <a:moveTo>
                    <a:pt x="1536" y="673"/>
                  </a:moveTo>
                  <a:lnTo>
                    <a:pt x="1536" y="657"/>
                  </a:lnTo>
                  <a:cubicBezTo>
                    <a:pt x="1536" y="653"/>
                    <a:pt x="1539" y="649"/>
                    <a:pt x="1544" y="649"/>
                  </a:cubicBezTo>
                  <a:cubicBezTo>
                    <a:pt x="1548" y="649"/>
                    <a:pt x="1552" y="653"/>
                    <a:pt x="1552" y="657"/>
                  </a:cubicBezTo>
                  <a:lnTo>
                    <a:pt x="1552" y="673"/>
                  </a:lnTo>
                  <a:cubicBezTo>
                    <a:pt x="1552" y="678"/>
                    <a:pt x="1548" y="681"/>
                    <a:pt x="1544" y="681"/>
                  </a:cubicBezTo>
                  <a:cubicBezTo>
                    <a:pt x="1539" y="681"/>
                    <a:pt x="1536" y="678"/>
                    <a:pt x="1536" y="673"/>
                  </a:cubicBezTo>
                  <a:close/>
                  <a:moveTo>
                    <a:pt x="1536" y="625"/>
                  </a:moveTo>
                  <a:lnTo>
                    <a:pt x="1536" y="609"/>
                  </a:lnTo>
                  <a:cubicBezTo>
                    <a:pt x="1536" y="605"/>
                    <a:pt x="1539" y="601"/>
                    <a:pt x="1544" y="601"/>
                  </a:cubicBezTo>
                  <a:cubicBezTo>
                    <a:pt x="1548" y="601"/>
                    <a:pt x="1552" y="605"/>
                    <a:pt x="1552" y="609"/>
                  </a:cubicBezTo>
                  <a:lnTo>
                    <a:pt x="1552" y="625"/>
                  </a:lnTo>
                  <a:cubicBezTo>
                    <a:pt x="1552" y="630"/>
                    <a:pt x="1548" y="633"/>
                    <a:pt x="1544" y="633"/>
                  </a:cubicBezTo>
                  <a:cubicBezTo>
                    <a:pt x="1539" y="633"/>
                    <a:pt x="1536" y="630"/>
                    <a:pt x="1536" y="625"/>
                  </a:cubicBezTo>
                  <a:close/>
                  <a:moveTo>
                    <a:pt x="1536" y="577"/>
                  </a:moveTo>
                  <a:lnTo>
                    <a:pt x="1536" y="561"/>
                  </a:lnTo>
                  <a:cubicBezTo>
                    <a:pt x="1536" y="557"/>
                    <a:pt x="1539" y="553"/>
                    <a:pt x="1544" y="553"/>
                  </a:cubicBezTo>
                  <a:cubicBezTo>
                    <a:pt x="1548" y="553"/>
                    <a:pt x="1552" y="557"/>
                    <a:pt x="1552" y="561"/>
                  </a:cubicBezTo>
                  <a:lnTo>
                    <a:pt x="1552" y="577"/>
                  </a:lnTo>
                  <a:cubicBezTo>
                    <a:pt x="1552" y="582"/>
                    <a:pt x="1548" y="585"/>
                    <a:pt x="1544" y="585"/>
                  </a:cubicBezTo>
                  <a:cubicBezTo>
                    <a:pt x="1539" y="585"/>
                    <a:pt x="1536" y="582"/>
                    <a:pt x="1536" y="577"/>
                  </a:cubicBezTo>
                  <a:close/>
                  <a:moveTo>
                    <a:pt x="1536" y="529"/>
                  </a:moveTo>
                  <a:lnTo>
                    <a:pt x="1536" y="513"/>
                  </a:lnTo>
                  <a:cubicBezTo>
                    <a:pt x="1536" y="509"/>
                    <a:pt x="1539" y="505"/>
                    <a:pt x="1544" y="505"/>
                  </a:cubicBezTo>
                  <a:cubicBezTo>
                    <a:pt x="1548" y="505"/>
                    <a:pt x="1552" y="509"/>
                    <a:pt x="1552" y="513"/>
                  </a:cubicBezTo>
                  <a:lnTo>
                    <a:pt x="1552" y="529"/>
                  </a:lnTo>
                  <a:cubicBezTo>
                    <a:pt x="1552" y="534"/>
                    <a:pt x="1548" y="537"/>
                    <a:pt x="1544" y="537"/>
                  </a:cubicBezTo>
                  <a:cubicBezTo>
                    <a:pt x="1539" y="537"/>
                    <a:pt x="1536" y="534"/>
                    <a:pt x="1536" y="529"/>
                  </a:cubicBezTo>
                  <a:close/>
                  <a:moveTo>
                    <a:pt x="1536" y="481"/>
                  </a:moveTo>
                  <a:lnTo>
                    <a:pt x="1536" y="465"/>
                  </a:lnTo>
                  <a:cubicBezTo>
                    <a:pt x="1536" y="461"/>
                    <a:pt x="1539" y="457"/>
                    <a:pt x="1544" y="457"/>
                  </a:cubicBezTo>
                  <a:cubicBezTo>
                    <a:pt x="1548" y="457"/>
                    <a:pt x="1552" y="461"/>
                    <a:pt x="1552" y="465"/>
                  </a:cubicBezTo>
                  <a:lnTo>
                    <a:pt x="1552" y="481"/>
                  </a:lnTo>
                  <a:cubicBezTo>
                    <a:pt x="1552" y="486"/>
                    <a:pt x="1548" y="489"/>
                    <a:pt x="1544" y="489"/>
                  </a:cubicBezTo>
                  <a:cubicBezTo>
                    <a:pt x="1539" y="489"/>
                    <a:pt x="1536" y="486"/>
                    <a:pt x="1536" y="481"/>
                  </a:cubicBezTo>
                  <a:close/>
                  <a:moveTo>
                    <a:pt x="1536" y="433"/>
                  </a:moveTo>
                  <a:lnTo>
                    <a:pt x="1536" y="417"/>
                  </a:lnTo>
                  <a:cubicBezTo>
                    <a:pt x="1536" y="413"/>
                    <a:pt x="1539" y="409"/>
                    <a:pt x="1544" y="409"/>
                  </a:cubicBezTo>
                  <a:cubicBezTo>
                    <a:pt x="1548" y="409"/>
                    <a:pt x="1552" y="413"/>
                    <a:pt x="1552" y="417"/>
                  </a:cubicBezTo>
                  <a:lnTo>
                    <a:pt x="1552" y="433"/>
                  </a:lnTo>
                  <a:cubicBezTo>
                    <a:pt x="1552" y="438"/>
                    <a:pt x="1548" y="441"/>
                    <a:pt x="1544" y="441"/>
                  </a:cubicBezTo>
                  <a:cubicBezTo>
                    <a:pt x="1539" y="441"/>
                    <a:pt x="1536" y="438"/>
                    <a:pt x="1536" y="433"/>
                  </a:cubicBezTo>
                  <a:close/>
                  <a:moveTo>
                    <a:pt x="1536" y="385"/>
                  </a:moveTo>
                  <a:lnTo>
                    <a:pt x="1536" y="369"/>
                  </a:lnTo>
                  <a:cubicBezTo>
                    <a:pt x="1536" y="365"/>
                    <a:pt x="1539" y="361"/>
                    <a:pt x="1544" y="361"/>
                  </a:cubicBezTo>
                  <a:cubicBezTo>
                    <a:pt x="1548" y="361"/>
                    <a:pt x="1552" y="365"/>
                    <a:pt x="1552" y="369"/>
                  </a:cubicBezTo>
                  <a:lnTo>
                    <a:pt x="1552" y="385"/>
                  </a:lnTo>
                  <a:cubicBezTo>
                    <a:pt x="1552" y="390"/>
                    <a:pt x="1548" y="393"/>
                    <a:pt x="1544" y="393"/>
                  </a:cubicBezTo>
                  <a:cubicBezTo>
                    <a:pt x="1539" y="393"/>
                    <a:pt x="1536" y="390"/>
                    <a:pt x="1536" y="385"/>
                  </a:cubicBezTo>
                  <a:close/>
                  <a:moveTo>
                    <a:pt x="1536" y="337"/>
                  </a:moveTo>
                  <a:lnTo>
                    <a:pt x="1536" y="321"/>
                  </a:lnTo>
                  <a:cubicBezTo>
                    <a:pt x="1536" y="317"/>
                    <a:pt x="1539" y="313"/>
                    <a:pt x="1544" y="313"/>
                  </a:cubicBezTo>
                  <a:cubicBezTo>
                    <a:pt x="1548" y="313"/>
                    <a:pt x="1552" y="317"/>
                    <a:pt x="1552" y="321"/>
                  </a:cubicBezTo>
                  <a:lnTo>
                    <a:pt x="1552" y="337"/>
                  </a:lnTo>
                  <a:cubicBezTo>
                    <a:pt x="1552" y="342"/>
                    <a:pt x="1548" y="345"/>
                    <a:pt x="1544" y="345"/>
                  </a:cubicBezTo>
                  <a:cubicBezTo>
                    <a:pt x="1539" y="345"/>
                    <a:pt x="1536" y="342"/>
                    <a:pt x="1536" y="337"/>
                  </a:cubicBezTo>
                  <a:close/>
                  <a:moveTo>
                    <a:pt x="1536" y="289"/>
                  </a:moveTo>
                  <a:lnTo>
                    <a:pt x="1536" y="273"/>
                  </a:lnTo>
                  <a:cubicBezTo>
                    <a:pt x="1536" y="269"/>
                    <a:pt x="1539" y="265"/>
                    <a:pt x="1544" y="265"/>
                  </a:cubicBezTo>
                  <a:cubicBezTo>
                    <a:pt x="1548" y="265"/>
                    <a:pt x="1552" y="269"/>
                    <a:pt x="1552" y="273"/>
                  </a:cubicBezTo>
                  <a:lnTo>
                    <a:pt x="1552" y="289"/>
                  </a:lnTo>
                  <a:cubicBezTo>
                    <a:pt x="1552" y="294"/>
                    <a:pt x="1548" y="297"/>
                    <a:pt x="1544" y="297"/>
                  </a:cubicBezTo>
                  <a:cubicBezTo>
                    <a:pt x="1539" y="297"/>
                    <a:pt x="1536" y="294"/>
                    <a:pt x="1536" y="289"/>
                  </a:cubicBezTo>
                  <a:close/>
                  <a:moveTo>
                    <a:pt x="1536" y="241"/>
                  </a:moveTo>
                  <a:lnTo>
                    <a:pt x="1536" y="225"/>
                  </a:lnTo>
                  <a:cubicBezTo>
                    <a:pt x="1536" y="221"/>
                    <a:pt x="1539" y="217"/>
                    <a:pt x="1544" y="217"/>
                  </a:cubicBezTo>
                  <a:cubicBezTo>
                    <a:pt x="1548" y="217"/>
                    <a:pt x="1552" y="221"/>
                    <a:pt x="1552" y="225"/>
                  </a:cubicBezTo>
                  <a:lnTo>
                    <a:pt x="1552" y="241"/>
                  </a:lnTo>
                  <a:cubicBezTo>
                    <a:pt x="1552" y="246"/>
                    <a:pt x="1548" y="249"/>
                    <a:pt x="1544" y="249"/>
                  </a:cubicBezTo>
                  <a:cubicBezTo>
                    <a:pt x="1539" y="249"/>
                    <a:pt x="1536" y="246"/>
                    <a:pt x="1536" y="241"/>
                  </a:cubicBezTo>
                  <a:close/>
                  <a:moveTo>
                    <a:pt x="1536" y="193"/>
                  </a:moveTo>
                  <a:lnTo>
                    <a:pt x="1536" y="177"/>
                  </a:lnTo>
                  <a:cubicBezTo>
                    <a:pt x="1536" y="173"/>
                    <a:pt x="1539" y="169"/>
                    <a:pt x="1544" y="169"/>
                  </a:cubicBezTo>
                  <a:cubicBezTo>
                    <a:pt x="1548" y="169"/>
                    <a:pt x="1552" y="173"/>
                    <a:pt x="1552" y="177"/>
                  </a:cubicBezTo>
                  <a:lnTo>
                    <a:pt x="1552" y="193"/>
                  </a:lnTo>
                  <a:cubicBezTo>
                    <a:pt x="1552" y="198"/>
                    <a:pt x="1548" y="201"/>
                    <a:pt x="1544" y="201"/>
                  </a:cubicBezTo>
                  <a:cubicBezTo>
                    <a:pt x="1539" y="201"/>
                    <a:pt x="1536" y="198"/>
                    <a:pt x="1536" y="193"/>
                  </a:cubicBezTo>
                  <a:close/>
                  <a:moveTo>
                    <a:pt x="1536" y="145"/>
                  </a:moveTo>
                  <a:lnTo>
                    <a:pt x="1536" y="129"/>
                  </a:lnTo>
                  <a:cubicBezTo>
                    <a:pt x="1536" y="125"/>
                    <a:pt x="1539" y="121"/>
                    <a:pt x="1544" y="121"/>
                  </a:cubicBezTo>
                  <a:cubicBezTo>
                    <a:pt x="1548" y="121"/>
                    <a:pt x="1552" y="125"/>
                    <a:pt x="1552" y="129"/>
                  </a:cubicBezTo>
                  <a:lnTo>
                    <a:pt x="1552" y="145"/>
                  </a:lnTo>
                  <a:cubicBezTo>
                    <a:pt x="1552" y="150"/>
                    <a:pt x="1548" y="153"/>
                    <a:pt x="1544" y="153"/>
                  </a:cubicBezTo>
                  <a:cubicBezTo>
                    <a:pt x="1539" y="153"/>
                    <a:pt x="1536" y="150"/>
                    <a:pt x="1536" y="145"/>
                  </a:cubicBezTo>
                  <a:close/>
                  <a:moveTo>
                    <a:pt x="1536" y="97"/>
                  </a:moveTo>
                  <a:lnTo>
                    <a:pt x="1536" y="81"/>
                  </a:lnTo>
                  <a:cubicBezTo>
                    <a:pt x="1536" y="77"/>
                    <a:pt x="1539" y="73"/>
                    <a:pt x="1544" y="73"/>
                  </a:cubicBezTo>
                  <a:cubicBezTo>
                    <a:pt x="1548" y="73"/>
                    <a:pt x="1552" y="77"/>
                    <a:pt x="1552" y="81"/>
                  </a:cubicBezTo>
                  <a:lnTo>
                    <a:pt x="1552" y="97"/>
                  </a:lnTo>
                  <a:cubicBezTo>
                    <a:pt x="1552" y="102"/>
                    <a:pt x="1548" y="105"/>
                    <a:pt x="1544" y="105"/>
                  </a:cubicBezTo>
                  <a:cubicBezTo>
                    <a:pt x="1539" y="105"/>
                    <a:pt x="1536" y="102"/>
                    <a:pt x="1536" y="97"/>
                  </a:cubicBezTo>
                  <a:close/>
                  <a:moveTo>
                    <a:pt x="1536" y="49"/>
                  </a:moveTo>
                  <a:lnTo>
                    <a:pt x="1536" y="33"/>
                  </a:lnTo>
                  <a:cubicBezTo>
                    <a:pt x="1536" y="29"/>
                    <a:pt x="1539" y="25"/>
                    <a:pt x="1544" y="25"/>
                  </a:cubicBezTo>
                  <a:cubicBezTo>
                    <a:pt x="1548" y="25"/>
                    <a:pt x="1552" y="29"/>
                    <a:pt x="1552" y="33"/>
                  </a:cubicBezTo>
                  <a:lnTo>
                    <a:pt x="1552" y="49"/>
                  </a:lnTo>
                  <a:cubicBezTo>
                    <a:pt x="1552" y="54"/>
                    <a:pt x="1548" y="57"/>
                    <a:pt x="1544" y="57"/>
                  </a:cubicBezTo>
                  <a:cubicBezTo>
                    <a:pt x="1539" y="57"/>
                    <a:pt x="1536" y="54"/>
                    <a:pt x="1536" y="49"/>
                  </a:cubicBezTo>
                  <a:close/>
                  <a:moveTo>
                    <a:pt x="1537" y="16"/>
                  </a:moveTo>
                  <a:lnTo>
                    <a:pt x="1521" y="16"/>
                  </a:lnTo>
                  <a:cubicBezTo>
                    <a:pt x="1517" y="16"/>
                    <a:pt x="1513" y="12"/>
                    <a:pt x="1513" y="8"/>
                  </a:cubicBezTo>
                  <a:cubicBezTo>
                    <a:pt x="1513" y="3"/>
                    <a:pt x="1517" y="0"/>
                    <a:pt x="1521" y="0"/>
                  </a:cubicBezTo>
                  <a:lnTo>
                    <a:pt x="1537" y="0"/>
                  </a:lnTo>
                  <a:cubicBezTo>
                    <a:pt x="1542" y="0"/>
                    <a:pt x="1545" y="3"/>
                    <a:pt x="1545" y="8"/>
                  </a:cubicBezTo>
                  <a:cubicBezTo>
                    <a:pt x="1545" y="12"/>
                    <a:pt x="1542" y="16"/>
                    <a:pt x="1537" y="16"/>
                  </a:cubicBezTo>
                  <a:close/>
                  <a:moveTo>
                    <a:pt x="1489" y="16"/>
                  </a:moveTo>
                  <a:lnTo>
                    <a:pt x="1473" y="16"/>
                  </a:lnTo>
                  <a:cubicBezTo>
                    <a:pt x="1469" y="16"/>
                    <a:pt x="1465" y="12"/>
                    <a:pt x="1465" y="8"/>
                  </a:cubicBezTo>
                  <a:cubicBezTo>
                    <a:pt x="1465" y="3"/>
                    <a:pt x="1469" y="0"/>
                    <a:pt x="1473" y="0"/>
                  </a:cubicBezTo>
                  <a:lnTo>
                    <a:pt x="1489" y="0"/>
                  </a:lnTo>
                  <a:cubicBezTo>
                    <a:pt x="1494" y="0"/>
                    <a:pt x="1497" y="3"/>
                    <a:pt x="1497" y="8"/>
                  </a:cubicBezTo>
                  <a:cubicBezTo>
                    <a:pt x="1497" y="12"/>
                    <a:pt x="1494" y="16"/>
                    <a:pt x="1489" y="16"/>
                  </a:cubicBezTo>
                  <a:close/>
                  <a:moveTo>
                    <a:pt x="1441" y="16"/>
                  </a:moveTo>
                  <a:lnTo>
                    <a:pt x="1425" y="16"/>
                  </a:lnTo>
                  <a:cubicBezTo>
                    <a:pt x="1421" y="16"/>
                    <a:pt x="1417" y="12"/>
                    <a:pt x="1417" y="8"/>
                  </a:cubicBezTo>
                  <a:cubicBezTo>
                    <a:pt x="1417" y="3"/>
                    <a:pt x="1421" y="0"/>
                    <a:pt x="1425" y="0"/>
                  </a:cubicBezTo>
                  <a:lnTo>
                    <a:pt x="1441" y="0"/>
                  </a:lnTo>
                  <a:cubicBezTo>
                    <a:pt x="1446" y="0"/>
                    <a:pt x="1449" y="3"/>
                    <a:pt x="1449" y="8"/>
                  </a:cubicBezTo>
                  <a:cubicBezTo>
                    <a:pt x="1449" y="12"/>
                    <a:pt x="1446" y="16"/>
                    <a:pt x="1441" y="16"/>
                  </a:cubicBezTo>
                  <a:close/>
                  <a:moveTo>
                    <a:pt x="1393" y="16"/>
                  </a:moveTo>
                  <a:lnTo>
                    <a:pt x="1377" y="16"/>
                  </a:lnTo>
                  <a:cubicBezTo>
                    <a:pt x="1373" y="16"/>
                    <a:pt x="1369" y="12"/>
                    <a:pt x="1369" y="8"/>
                  </a:cubicBezTo>
                  <a:cubicBezTo>
                    <a:pt x="1369" y="3"/>
                    <a:pt x="1373" y="0"/>
                    <a:pt x="1377" y="0"/>
                  </a:cubicBezTo>
                  <a:lnTo>
                    <a:pt x="1393" y="0"/>
                  </a:lnTo>
                  <a:cubicBezTo>
                    <a:pt x="1398" y="0"/>
                    <a:pt x="1401" y="3"/>
                    <a:pt x="1401" y="8"/>
                  </a:cubicBezTo>
                  <a:cubicBezTo>
                    <a:pt x="1401" y="12"/>
                    <a:pt x="1398" y="16"/>
                    <a:pt x="1393" y="16"/>
                  </a:cubicBezTo>
                  <a:close/>
                  <a:moveTo>
                    <a:pt x="1345" y="16"/>
                  </a:moveTo>
                  <a:lnTo>
                    <a:pt x="1329" y="16"/>
                  </a:lnTo>
                  <a:cubicBezTo>
                    <a:pt x="1325" y="16"/>
                    <a:pt x="1321" y="12"/>
                    <a:pt x="1321" y="8"/>
                  </a:cubicBezTo>
                  <a:cubicBezTo>
                    <a:pt x="1321" y="3"/>
                    <a:pt x="1325" y="0"/>
                    <a:pt x="1329" y="0"/>
                  </a:cubicBezTo>
                  <a:lnTo>
                    <a:pt x="1345" y="0"/>
                  </a:lnTo>
                  <a:cubicBezTo>
                    <a:pt x="1350" y="0"/>
                    <a:pt x="1353" y="3"/>
                    <a:pt x="1353" y="8"/>
                  </a:cubicBezTo>
                  <a:cubicBezTo>
                    <a:pt x="1353" y="12"/>
                    <a:pt x="1350" y="16"/>
                    <a:pt x="1345" y="16"/>
                  </a:cubicBezTo>
                  <a:close/>
                  <a:moveTo>
                    <a:pt x="1297" y="16"/>
                  </a:moveTo>
                  <a:lnTo>
                    <a:pt x="1281" y="16"/>
                  </a:lnTo>
                  <a:cubicBezTo>
                    <a:pt x="1277" y="16"/>
                    <a:pt x="1273" y="12"/>
                    <a:pt x="1273" y="8"/>
                  </a:cubicBezTo>
                  <a:cubicBezTo>
                    <a:pt x="1273" y="3"/>
                    <a:pt x="1277" y="0"/>
                    <a:pt x="1281" y="0"/>
                  </a:cubicBezTo>
                  <a:lnTo>
                    <a:pt x="1297" y="0"/>
                  </a:lnTo>
                  <a:cubicBezTo>
                    <a:pt x="1302" y="0"/>
                    <a:pt x="1305" y="3"/>
                    <a:pt x="1305" y="8"/>
                  </a:cubicBezTo>
                  <a:cubicBezTo>
                    <a:pt x="1305" y="12"/>
                    <a:pt x="1302" y="16"/>
                    <a:pt x="1297" y="16"/>
                  </a:cubicBezTo>
                  <a:close/>
                  <a:moveTo>
                    <a:pt x="1249" y="16"/>
                  </a:moveTo>
                  <a:lnTo>
                    <a:pt x="1233" y="16"/>
                  </a:lnTo>
                  <a:cubicBezTo>
                    <a:pt x="1229" y="16"/>
                    <a:pt x="1225" y="12"/>
                    <a:pt x="1225" y="8"/>
                  </a:cubicBezTo>
                  <a:cubicBezTo>
                    <a:pt x="1225" y="3"/>
                    <a:pt x="1229" y="0"/>
                    <a:pt x="1233" y="0"/>
                  </a:cubicBezTo>
                  <a:lnTo>
                    <a:pt x="1249" y="0"/>
                  </a:lnTo>
                  <a:cubicBezTo>
                    <a:pt x="1254" y="0"/>
                    <a:pt x="1257" y="3"/>
                    <a:pt x="1257" y="8"/>
                  </a:cubicBezTo>
                  <a:cubicBezTo>
                    <a:pt x="1257" y="12"/>
                    <a:pt x="1254" y="16"/>
                    <a:pt x="1249" y="16"/>
                  </a:cubicBezTo>
                  <a:close/>
                  <a:moveTo>
                    <a:pt x="1201" y="16"/>
                  </a:moveTo>
                  <a:lnTo>
                    <a:pt x="1185" y="16"/>
                  </a:lnTo>
                  <a:cubicBezTo>
                    <a:pt x="1181" y="16"/>
                    <a:pt x="1177" y="12"/>
                    <a:pt x="1177" y="8"/>
                  </a:cubicBezTo>
                  <a:cubicBezTo>
                    <a:pt x="1177" y="3"/>
                    <a:pt x="1181" y="0"/>
                    <a:pt x="1185" y="0"/>
                  </a:cubicBezTo>
                  <a:lnTo>
                    <a:pt x="1201" y="0"/>
                  </a:lnTo>
                  <a:cubicBezTo>
                    <a:pt x="1206" y="0"/>
                    <a:pt x="1209" y="3"/>
                    <a:pt x="1209" y="8"/>
                  </a:cubicBezTo>
                  <a:cubicBezTo>
                    <a:pt x="1209" y="12"/>
                    <a:pt x="1206" y="16"/>
                    <a:pt x="1201" y="16"/>
                  </a:cubicBezTo>
                  <a:close/>
                  <a:moveTo>
                    <a:pt x="1153" y="16"/>
                  </a:moveTo>
                  <a:lnTo>
                    <a:pt x="1137" y="16"/>
                  </a:lnTo>
                  <a:cubicBezTo>
                    <a:pt x="1133" y="16"/>
                    <a:pt x="1129" y="12"/>
                    <a:pt x="1129" y="8"/>
                  </a:cubicBezTo>
                  <a:cubicBezTo>
                    <a:pt x="1129" y="3"/>
                    <a:pt x="1133" y="0"/>
                    <a:pt x="1137" y="0"/>
                  </a:cubicBezTo>
                  <a:lnTo>
                    <a:pt x="1153" y="0"/>
                  </a:lnTo>
                  <a:cubicBezTo>
                    <a:pt x="1158" y="0"/>
                    <a:pt x="1161" y="3"/>
                    <a:pt x="1161" y="8"/>
                  </a:cubicBezTo>
                  <a:cubicBezTo>
                    <a:pt x="1161" y="12"/>
                    <a:pt x="1158" y="16"/>
                    <a:pt x="1153" y="16"/>
                  </a:cubicBezTo>
                  <a:close/>
                  <a:moveTo>
                    <a:pt x="1105" y="16"/>
                  </a:moveTo>
                  <a:lnTo>
                    <a:pt x="1089" y="16"/>
                  </a:lnTo>
                  <a:cubicBezTo>
                    <a:pt x="1085" y="16"/>
                    <a:pt x="1081" y="12"/>
                    <a:pt x="1081" y="8"/>
                  </a:cubicBezTo>
                  <a:cubicBezTo>
                    <a:pt x="1081" y="3"/>
                    <a:pt x="1085" y="0"/>
                    <a:pt x="1089" y="0"/>
                  </a:cubicBezTo>
                  <a:lnTo>
                    <a:pt x="1105" y="0"/>
                  </a:lnTo>
                  <a:cubicBezTo>
                    <a:pt x="1110" y="0"/>
                    <a:pt x="1113" y="3"/>
                    <a:pt x="1113" y="8"/>
                  </a:cubicBezTo>
                  <a:cubicBezTo>
                    <a:pt x="1113" y="12"/>
                    <a:pt x="1110" y="16"/>
                    <a:pt x="1105" y="16"/>
                  </a:cubicBezTo>
                  <a:close/>
                  <a:moveTo>
                    <a:pt x="1057" y="16"/>
                  </a:moveTo>
                  <a:lnTo>
                    <a:pt x="1041" y="16"/>
                  </a:lnTo>
                  <a:cubicBezTo>
                    <a:pt x="1037" y="16"/>
                    <a:pt x="1033" y="12"/>
                    <a:pt x="1033" y="8"/>
                  </a:cubicBezTo>
                  <a:cubicBezTo>
                    <a:pt x="1033" y="3"/>
                    <a:pt x="1037" y="0"/>
                    <a:pt x="1041" y="0"/>
                  </a:cubicBezTo>
                  <a:lnTo>
                    <a:pt x="1057" y="0"/>
                  </a:lnTo>
                  <a:cubicBezTo>
                    <a:pt x="1062" y="0"/>
                    <a:pt x="1065" y="3"/>
                    <a:pt x="1065" y="8"/>
                  </a:cubicBezTo>
                  <a:cubicBezTo>
                    <a:pt x="1065" y="12"/>
                    <a:pt x="1062" y="16"/>
                    <a:pt x="1057" y="16"/>
                  </a:cubicBezTo>
                  <a:close/>
                  <a:moveTo>
                    <a:pt x="1009" y="16"/>
                  </a:moveTo>
                  <a:lnTo>
                    <a:pt x="993" y="16"/>
                  </a:lnTo>
                  <a:cubicBezTo>
                    <a:pt x="989" y="16"/>
                    <a:pt x="985" y="12"/>
                    <a:pt x="985" y="8"/>
                  </a:cubicBezTo>
                  <a:cubicBezTo>
                    <a:pt x="985" y="3"/>
                    <a:pt x="989" y="0"/>
                    <a:pt x="993" y="0"/>
                  </a:cubicBezTo>
                  <a:lnTo>
                    <a:pt x="1009" y="0"/>
                  </a:lnTo>
                  <a:cubicBezTo>
                    <a:pt x="1014" y="0"/>
                    <a:pt x="1017" y="3"/>
                    <a:pt x="1017" y="8"/>
                  </a:cubicBezTo>
                  <a:cubicBezTo>
                    <a:pt x="1017" y="12"/>
                    <a:pt x="1014" y="16"/>
                    <a:pt x="1009" y="16"/>
                  </a:cubicBezTo>
                  <a:close/>
                  <a:moveTo>
                    <a:pt x="961" y="16"/>
                  </a:moveTo>
                  <a:lnTo>
                    <a:pt x="945" y="16"/>
                  </a:lnTo>
                  <a:cubicBezTo>
                    <a:pt x="941" y="16"/>
                    <a:pt x="937" y="12"/>
                    <a:pt x="937" y="8"/>
                  </a:cubicBezTo>
                  <a:cubicBezTo>
                    <a:pt x="937" y="3"/>
                    <a:pt x="941" y="0"/>
                    <a:pt x="945" y="0"/>
                  </a:cubicBezTo>
                  <a:lnTo>
                    <a:pt x="961" y="0"/>
                  </a:lnTo>
                  <a:cubicBezTo>
                    <a:pt x="966" y="0"/>
                    <a:pt x="969" y="3"/>
                    <a:pt x="969" y="8"/>
                  </a:cubicBezTo>
                  <a:cubicBezTo>
                    <a:pt x="969" y="12"/>
                    <a:pt x="966" y="16"/>
                    <a:pt x="961" y="16"/>
                  </a:cubicBezTo>
                  <a:close/>
                  <a:moveTo>
                    <a:pt x="913" y="16"/>
                  </a:moveTo>
                  <a:lnTo>
                    <a:pt x="897" y="16"/>
                  </a:lnTo>
                  <a:cubicBezTo>
                    <a:pt x="893" y="16"/>
                    <a:pt x="889" y="12"/>
                    <a:pt x="889" y="8"/>
                  </a:cubicBezTo>
                  <a:cubicBezTo>
                    <a:pt x="889" y="3"/>
                    <a:pt x="893" y="0"/>
                    <a:pt x="897" y="0"/>
                  </a:cubicBezTo>
                  <a:lnTo>
                    <a:pt x="913" y="0"/>
                  </a:lnTo>
                  <a:cubicBezTo>
                    <a:pt x="918" y="0"/>
                    <a:pt x="921" y="3"/>
                    <a:pt x="921" y="8"/>
                  </a:cubicBezTo>
                  <a:cubicBezTo>
                    <a:pt x="921" y="12"/>
                    <a:pt x="918" y="16"/>
                    <a:pt x="913" y="16"/>
                  </a:cubicBezTo>
                  <a:close/>
                  <a:moveTo>
                    <a:pt x="865" y="16"/>
                  </a:moveTo>
                  <a:lnTo>
                    <a:pt x="849" y="16"/>
                  </a:lnTo>
                  <a:cubicBezTo>
                    <a:pt x="845" y="16"/>
                    <a:pt x="841" y="12"/>
                    <a:pt x="841" y="8"/>
                  </a:cubicBezTo>
                  <a:cubicBezTo>
                    <a:pt x="841" y="3"/>
                    <a:pt x="845" y="0"/>
                    <a:pt x="849" y="0"/>
                  </a:cubicBezTo>
                  <a:lnTo>
                    <a:pt x="865" y="0"/>
                  </a:lnTo>
                  <a:cubicBezTo>
                    <a:pt x="870" y="0"/>
                    <a:pt x="873" y="3"/>
                    <a:pt x="873" y="8"/>
                  </a:cubicBezTo>
                  <a:cubicBezTo>
                    <a:pt x="873" y="12"/>
                    <a:pt x="870" y="16"/>
                    <a:pt x="865" y="16"/>
                  </a:cubicBezTo>
                  <a:close/>
                  <a:moveTo>
                    <a:pt x="817" y="16"/>
                  </a:moveTo>
                  <a:lnTo>
                    <a:pt x="801" y="16"/>
                  </a:lnTo>
                  <a:cubicBezTo>
                    <a:pt x="797" y="16"/>
                    <a:pt x="793" y="12"/>
                    <a:pt x="793" y="8"/>
                  </a:cubicBezTo>
                  <a:cubicBezTo>
                    <a:pt x="793" y="3"/>
                    <a:pt x="797" y="0"/>
                    <a:pt x="801" y="0"/>
                  </a:cubicBezTo>
                  <a:lnTo>
                    <a:pt x="817" y="0"/>
                  </a:lnTo>
                  <a:cubicBezTo>
                    <a:pt x="822" y="0"/>
                    <a:pt x="825" y="3"/>
                    <a:pt x="825" y="8"/>
                  </a:cubicBezTo>
                  <a:cubicBezTo>
                    <a:pt x="825" y="12"/>
                    <a:pt x="822" y="16"/>
                    <a:pt x="817" y="16"/>
                  </a:cubicBezTo>
                  <a:close/>
                  <a:moveTo>
                    <a:pt x="769" y="16"/>
                  </a:moveTo>
                  <a:lnTo>
                    <a:pt x="753" y="16"/>
                  </a:lnTo>
                  <a:cubicBezTo>
                    <a:pt x="749" y="16"/>
                    <a:pt x="745" y="12"/>
                    <a:pt x="745" y="8"/>
                  </a:cubicBezTo>
                  <a:cubicBezTo>
                    <a:pt x="745" y="3"/>
                    <a:pt x="749" y="0"/>
                    <a:pt x="753" y="0"/>
                  </a:cubicBezTo>
                  <a:lnTo>
                    <a:pt x="769" y="0"/>
                  </a:lnTo>
                  <a:cubicBezTo>
                    <a:pt x="774" y="0"/>
                    <a:pt x="777" y="3"/>
                    <a:pt x="777" y="8"/>
                  </a:cubicBezTo>
                  <a:cubicBezTo>
                    <a:pt x="777" y="12"/>
                    <a:pt x="774" y="16"/>
                    <a:pt x="769" y="16"/>
                  </a:cubicBezTo>
                  <a:close/>
                  <a:moveTo>
                    <a:pt x="721" y="16"/>
                  </a:moveTo>
                  <a:lnTo>
                    <a:pt x="705" y="16"/>
                  </a:lnTo>
                  <a:cubicBezTo>
                    <a:pt x="701" y="16"/>
                    <a:pt x="697" y="12"/>
                    <a:pt x="697" y="8"/>
                  </a:cubicBezTo>
                  <a:cubicBezTo>
                    <a:pt x="697" y="3"/>
                    <a:pt x="701" y="0"/>
                    <a:pt x="705" y="0"/>
                  </a:cubicBezTo>
                  <a:lnTo>
                    <a:pt x="721" y="0"/>
                  </a:lnTo>
                  <a:cubicBezTo>
                    <a:pt x="726" y="0"/>
                    <a:pt x="729" y="3"/>
                    <a:pt x="729" y="8"/>
                  </a:cubicBezTo>
                  <a:cubicBezTo>
                    <a:pt x="729" y="12"/>
                    <a:pt x="726" y="16"/>
                    <a:pt x="721" y="16"/>
                  </a:cubicBezTo>
                  <a:close/>
                  <a:moveTo>
                    <a:pt x="673" y="16"/>
                  </a:moveTo>
                  <a:lnTo>
                    <a:pt x="657" y="16"/>
                  </a:lnTo>
                  <a:cubicBezTo>
                    <a:pt x="653" y="16"/>
                    <a:pt x="649" y="12"/>
                    <a:pt x="649" y="8"/>
                  </a:cubicBezTo>
                  <a:cubicBezTo>
                    <a:pt x="649" y="3"/>
                    <a:pt x="653" y="0"/>
                    <a:pt x="657" y="0"/>
                  </a:cubicBezTo>
                  <a:lnTo>
                    <a:pt x="673" y="0"/>
                  </a:lnTo>
                  <a:cubicBezTo>
                    <a:pt x="678" y="0"/>
                    <a:pt x="681" y="3"/>
                    <a:pt x="681" y="8"/>
                  </a:cubicBezTo>
                  <a:cubicBezTo>
                    <a:pt x="681" y="12"/>
                    <a:pt x="678" y="16"/>
                    <a:pt x="673" y="16"/>
                  </a:cubicBezTo>
                  <a:close/>
                  <a:moveTo>
                    <a:pt x="625" y="16"/>
                  </a:moveTo>
                  <a:lnTo>
                    <a:pt x="609" y="16"/>
                  </a:lnTo>
                  <a:cubicBezTo>
                    <a:pt x="605" y="16"/>
                    <a:pt x="601" y="12"/>
                    <a:pt x="601" y="8"/>
                  </a:cubicBezTo>
                  <a:cubicBezTo>
                    <a:pt x="601" y="3"/>
                    <a:pt x="605" y="0"/>
                    <a:pt x="609" y="0"/>
                  </a:cubicBezTo>
                  <a:lnTo>
                    <a:pt x="625" y="0"/>
                  </a:lnTo>
                  <a:cubicBezTo>
                    <a:pt x="630" y="0"/>
                    <a:pt x="633" y="3"/>
                    <a:pt x="633" y="8"/>
                  </a:cubicBezTo>
                  <a:cubicBezTo>
                    <a:pt x="633" y="12"/>
                    <a:pt x="630" y="16"/>
                    <a:pt x="625" y="16"/>
                  </a:cubicBezTo>
                  <a:close/>
                  <a:moveTo>
                    <a:pt x="577" y="16"/>
                  </a:moveTo>
                  <a:lnTo>
                    <a:pt x="561" y="16"/>
                  </a:lnTo>
                  <a:cubicBezTo>
                    <a:pt x="557" y="16"/>
                    <a:pt x="553" y="12"/>
                    <a:pt x="553" y="8"/>
                  </a:cubicBezTo>
                  <a:cubicBezTo>
                    <a:pt x="553" y="3"/>
                    <a:pt x="557" y="0"/>
                    <a:pt x="561" y="0"/>
                  </a:cubicBezTo>
                  <a:lnTo>
                    <a:pt x="577" y="0"/>
                  </a:lnTo>
                  <a:cubicBezTo>
                    <a:pt x="582" y="0"/>
                    <a:pt x="585" y="3"/>
                    <a:pt x="585" y="8"/>
                  </a:cubicBezTo>
                  <a:cubicBezTo>
                    <a:pt x="585" y="12"/>
                    <a:pt x="582" y="16"/>
                    <a:pt x="577" y="16"/>
                  </a:cubicBezTo>
                  <a:close/>
                  <a:moveTo>
                    <a:pt x="529" y="16"/>
                  </a:moveTo>
                  <a:lnTo>
                    <a:pt x="513" y="16"/>
                  </a:lnTo>
                  <a:cubicBezTo>
                    <a:pt x="509" y="16"/>
                    <a:pt x="505" y="12"/>
                    <a:pt x="505" y="8"/>
                  </a:cubicBezTo>
                  <a:cubicBezTo>
                    <a:pt x="505" y="3"/>
                    <a:pt x="509" y="0"/>
                    <a:pt x="513" y="0"/>
                  </a:cubicBezTo>
                  <a:lnTo>
                    <a:pt x="529" y="0"/>
                  </a:lnTo>
                  <a:cubicBezTo>
                    <a:pt x="534" y="0"/>
                    <a:pt x="537" y="3"/>
                    <a:pt x="537" y="8"/>
                  </a:cubicBezTo>
                  <a:cubicBezTo>
                    <a:pt x="537" y="12"/>
                    <a:pt x="534" y="16"/>
                    <a:pt x="529" y="16"/>
                  </a:cubicBezTo>
                  <a:close/>
                  <a:moveTo>
                    <a:pt x="481" y="16"/>
                  </a:moveTo>
                  <a:lnTo>
                    <a:pt x="465" y="16"/>
                  </a:lnTo>
                  <a:cubicBezTo>
                    <a:pt x="461" y="16"/>
                    <a:pt x="457" y="12"/>
                    <a:pt x="457" y="8"/>
                  </a:cubicBezTo>
                  <a:cubicBezTo>
                    <a:pt x="457" y="3"/>
                    <a:pt x="461" y="0"/>
                    <a:pt x="465" y="0"/>
                  </a:cubicBezTo>
                  <a:lnTo>
                    <a:pt x="481" y="0"/>
                  </a:lnTo>
                  <a:cubicBezTo>
                    <a:pt x="486" y="0"/>
                    <a:pt x="489" y="3"/>
                    <a:pt x="489" y="8"/>
                  </a:cubicBezTo>
                  <a:cubicBezTo>
                    <a:pt x="489" y="12"/>
                    <a:pt x="486" y="16"/>
                    <a:pt x="481" y="16"/>
                  </a:cubicBezTo>
                  <a:close/>
                  <a:moveTo>
                    <a:pt x="433" y="16"/>
                  </a:moveTo>
                  <a:lnTo>
                    <a:pt x="417" y="16"/>
                  </a:lnTo>
                  <a:cubicBezTo>
                    <a:pt x="413" y="16"/>
                    <a:pt x="409" y="12"/>
                    <a:pt x="409" y="8"/>
                  </a:cubicBezTo>
                  <a:cubicBezTo>
                    <a:pt x="409" y="3"/>
                    <a:pt x="413" y="0"/>
                    <a:pt x="417" y="0"/>
                  </a:cubicBezTo>
                  <a:lnTo>
                    <a:pt x="433" y="0"/>
                  </a:lnTo>
                  <a:cubicBezTo>
                    <a:pt x="438" y="0"/>
                    <a:pt x="441" y="3"/>
                    <a:pt x="441" y="8"/>
                  </a:cubicBezTo>
                  <a:cubicBezTo>
                    <a:pt x="441" y="12"/>
                    <a:pt x="438" y="16"/>
                    <a:pt x="433" y="16"/>
                  </a:cubicBezTo>
                  <a:close/>
                  <a:moveTo>
                    <a:pt x="385" y="16"/>
                  </a:moveTo>
                  <a:lnTo>
                    <a:pt x="369" y="16"/>
                  </a:lnTo>
                  <a:cubicBezTo>
                    <a:pt x="365" y="16"/>
                    <a:pt x="361" y="12"/>
                    <a:pt x="361" y="8"/>
                  </a:cubicBezTo>
                  <a:cubicBezTo>
                    <a:pt x="361" y="3"/>
                    <a:pt x="365" y="0"/>
                    <a:pt x="369" y="0"/>
                  </a:cubicBezTo>
                  <a:lnTo>
                    <a:pt x="385" y="0"/>
                  </a:lnTo>
                  <a:cubicBezTo>
                    <a:pt x="390" y="0"/>
                    <a:pt x="393" y="3"/>
                    <a:pt x="393" y="8"/>
                  </a:cubicBezTo>
                  <a:cubicBezTo>
                    <a:pt x="393" y="12"/>
                    <a:pt x="390" y="16"/>
                    <a:pt x="385" y="16"/>
                  </a:cubicBezTo>
                  <a:close/>
                  <a:moveTo>
                    <a:pt x="337" y="16"/>
                  </a:moveTo>
                  <a:lnTo>
                    <a:pt x="321" y="16"/>
                  </a:lnTo>
                  <a:cubicBezTo>
                    <a:pt x="317" y="16"/>
                    <a:pt x="313" y="12"/>
                    <a:pt x="313" y="8"/>
                  </a:cubicBezTo>
                  <a:cubicBezTo>
                    <a:pt x="313" y="3"/>
                    <a:pt x="317" y="0"/>
                    <a:pt x="321" y="0"/>
                  </a:cubicBezTo>
                  <a:lnTo>
                    <a:pt x="337" y="0"/>
                  </a:lnTo>
                  <a:cubicBezTo>
                    <a:pt x="342" y="0"/>
                    <a:pt x="345" y="3"/>
                    <a:pt x="345" y="8"/>
                  </a:cubicBezTo>
                  <a:cubicBezTo>
                    <a:pt x="345" y="12"/>
                    <a:pt x="342" y="16"/>
                    <a:pt x="337" y="16"/>
                  </a:cubicBezTo>
                  <a:close/>
                  <a:moveTo>
                    <a:pt x="289" y="16"/>
                  </a:moveTo>
                  <a:lnTo>
                    <a:pt x="273" y="16"/>
                  </a:lnTo>
                  <a:cubicBezTo>
                    <a:pt x="269" y="16"/>
                    <a:pt x="265" y="12"/>
                    <a:pt x="265" y="8"/>
                  </a:cubicBezTo>
                  <a:cubicBezTo>
                    <a:pt x="265" y="3"/>
                    <a:pt x="269" y="0"/>
                    <a:pt x="273" y="0"/>
                  </a:cubicBezTo>
                  <a:lnTo>
                    <a:pt x="289" y="0"/>
                  </a:lnTo>
                  <a:cubicBezTo>
                    <a:pt x="294" y="0"/>
                    <a:pt x="297" y="3"/>
                    <a:pt x="297" y="8"/>
                  </a:cubicBezTo>
                  <a:cubicBezTo>
                    <a:pt x="297" y="12"/>
                    <a:pt x="294" y="16"/>
                    <a:pt x="289" y="16"/>
                  </a:cubicBezTo>
                  <a:close/>
                  <a:moveTo>
                    <a:pt x="241" y="16"/>
                  </a:moveTo>
                  <a:lnTo>
                    <a:pt x="225" y="16"/>
                  </a:lnTo>
                  <a:cubicBezTo>
                    <a:pt x="221" y="16"/>
                    <a:pt x="217" y="12"/>
                    <a:pt x="217" y="8"/>
                  </a:cubicBezTo>
                  <a:cubicBezTo>
                    <a:pt x="217" y="3"/>
                    <a:pt x="221" y="0"/>
                    <a:pt x="225" y="0"/>
                  </a:cubicBezTo>
                  <a:lnTo>
                    <a:pt x="241" y="0"/>
                  </a:lnTo>
                  <a:cubicBezTo>
                    <a:pt x="246" y="0"/>
                    <a:pt x="249" y="3"/>
                    <a:pt x="249" y="8"/>
                  </a:cubicBezTo>
                  <a:cubicBezTo>
                    <a:pt x="249" y="12"/>
                    <a:pt x="246" y="16"/>
                    <a:pt x="241" y="16"/>
                  </a:cubicBezTo>
                  <a:close/>
                  <a:moveTo>
                    <a:pt x="193" y="16"/>
                  </a:moveTo>
                  <a:lnTo>
                    <a:pt x="177" y="16"/>
                  </a:lnTo>
                  <a:cubicBezTo>
                    <a:pt x="173" y="16"/>
                    <a:pt x="169" y="12"/>
                    <a:pt x="169" y="8"/>
                  </a:cubicBezTo>
                  <a:cubicBezTo>
                    <a:pt x="169" y="3"/>
                    <a:pt x="173" y="0"/>
                    <a:pt x="177" y="0"/>
                  </a:cubicBezTo>
                  <a:lnTo>
                    <a:pt x="193" y="0"/>
                  </a:lnTo>
                  <a:cubicBezTo>
                    <a:pt x="198" y="0"/>
                    <a:pt x="201" y="3"/>
                    <a:pt x="201" y="8"/>
                  </a:cubicBezTo>
                  <a:cubicBezTo>
                    <a:pt x="201" y="12"/>
                    <a:pt x="198" y="16"/>
                    <a:pt x="193" y="16"/>
                  </a:cubicBezTo>
                  <a:close/>
                  <a:moveTo>
                    <a:pt x="145" y="16"/>
                  </a:moveTo>
                  <a:lnTo>
                    <a:pt x="129" y="16"/>
                  </a:lnTo>
                  <a:cubicBezTo>
                    <a:pt x="125" y="16"/>
                    <a:pt x="121" y="12"/>
                    <a:pt x="121" y="8"/>
                  </a:cubicBezTo>
                  <a:cubicBezTo>
                    <a:pt x="121" y="3"/>
                    <a:pt x="125" y="0"/>
                    <a:pt x="129" y="0"/>
                  </a:cubicBezTo>
                  <a:lnTo>
                    <a:pt x="145" y="0"/>
                  </a:lnTo>
                  <a:cubicBezTo>
                    <a:pt x="150" y="0"/>
                    <a:pt x="153" y="3"/>
                    <a:pt x="153" y="8"/>
                  </a:cubicBezTo>
                  <a:cubicBezTo>
                    <a:pt x="153" y="12"/>
                    <a:pt x="150" y="16"/>
                    <a:pt x="145" y="16"/>
                  </a:cubicBezTo>
                  <a:close/>
                  <a:moveTo>
                    <a:pt x="97" y="16"/>
                  </a:moveTo>
                  <a:lnTo>
                    <a:pt x="81" y="16"/>
                  </a:lnTo>
                  <a:cubicBezTo>
                    <a:pt x="77" y="16"/>
                    <a:pt x="73" y="12"/>
                    <a:pt x="73" y="8"/>
                  </a:cubicBezTo>
                  <a:cubicBezTo>
                    <a:pt x="73" y="3"/>
                    <a:pt x="77" y="0"/>
                    <a:pt x="81" y="0"/>
                  </a:cubicBezTo>
                  <a:lnTo>
                    <a:pt x="97" y="0"/>
                  </a:lnTo>
                  <a:cubicBezTo>
                    <a:pt x="102" y="0"/>
                    <a:pt x="105" y="3"/>
                    <a:pt x="105" y="8"/>
                  </a:cubicBezTo>
                  <a:cubicBezTo>
                    <a:pt x="105" y="12"/>
                    <a:pt x="102" y="16"/>
                    <a:pt x="97" y="16"/>
                  </a:cubicBezTo>
                  <a:close/>
                  <a:moveTo>
                    <a:pt x="49" y="16"/>
                  </a:moveTo>
                  <a:lnTo>
                    <a:pt x="33" y="16"/>
                  </a:lnTo>
                  <a:cubicBezTo>
                    <a:pt x="29" y="16"/>
                    <a:pt x="25" y="12"/>
                    <a:pt x="25" y="8"/>
                  </a:cubicBezTo>
                  <a:cubicBezTo>
                    <a:pt x="25" y="3"/>
                    <a:pt x="29" y="0"/>
                    <a:pt x="33" y="0"/>
                  </a:cubicBezTo>
                  <a:lnTo>
                    <a:pt x="49" y="0"/>
                  </a:lnTo>
                  <a:cubicBezTo>
                    <a:pt x="54" y="0"/>
                    <a:pt x="57" y="3"/>
                    <a:pt x="57" y="8"/>
                  </a:cubicBezTo>
                  <a:cubicBezTo>
                    <a:pt x="57" y="12"/>
                    <a:pt x="54" y="16"/>
                    <a:pt x="49" y="16"/>
                  </a:cubicBezTo>
                  <a:close/>
                </a:path>
              </a:pathLst>
            </a:custGeom>
            <a:solidFill>
              <a:srgbClr val="000000"/>
            </a:solidFill>
            <a:ln w="11113" cap="flat">
              <a:solidFill>
                <a:srgbClr val="000000"/>
              </a:solidFill>
              <a:prstDash val="solid"/>
              <a:bevel/>
              <a:headEnd/>
              <a:tailEnd/>
            </a:ln>
          </p:spPr>
          <p:txBody>
            <a:bodyPr/>
            <a:lstStyle/>
            <a:p>
              <a:endParaRPr lang="en-US"/>
            </a:p>
          </p:txBody>
        </p:sp>
        <p:sp>
          <p:nvSpPr>
            <p:cNvPr id="70685" name="Rectangle 31"/>
            <p:cNvSpPr>
              <a:spLocks noChangeArrowheads="1"/>
            </p:cNvSpPr>
            <p:nvPr/>
          </p:nvSpPr>
          <p:spPr bwMode="auto">
            <a:xfrm>
              <a:off x="2605" y="1577"/>
              <a:ext cx="597" cy="125"/>
            </a:xfrm>
            <a:prstGeom prst="rect">
              <a:avLst/>
            </a:prstGeom>
            <a:noFill/>
            <a:ln w="9525">
              <a:noFill/>
              <a:miter lim="800000"/>
              <a:headEnd/>
              <a:tailEnd/>
            </a:ln>
          </p:spPr>
          <p:txBody>
            <a:bodyPr wrap="none" lIns="0" tIns="0" rIns="0" bIns="0">
              <a:spAutoFit/>
            </a:bodyPr>
            <a:lstStyle/>
            <a:p>
              <a:pPr algn="l" eaLnBrk="0" hangingPunct="0"/>
              <a:r>
                <a:rPr lang="en-US" sz="1300" b="1">
                  <a:solidFill>
                    <a:srgbClr val="000000"/>
                  </a:solidFill>
                  <a:cs typeface="Arial" pitchFamily="34" charset="0"/>
                </a:rPr>
                <a:t>Host Buffer </a:t>
              </a:r>
              <a:endParaRPr lang="en-US" sz="1800">
                <a:solidFill>
                  <a:srgbClr val="000000"/>
                </a:solidFill>
                <a:cs typeface="Arial" pitchFamily="34" charset="0"/>
              </a:endParaRPr>
            </a:p>
          </p:txBody>
        </p:sp>
        <p:sp>
          <p:nvSpPr>
            <p:cNvPr id="70686" name="Rectangle 32"/>
            <p:cNvSpPr>
              <a:spLocks noChangeArrowheads="1"/>
            </p:cNvSpPr>
            <p:nvPr/>
          </p:nvSpPr>
          <p:spPr bwMode="auto">
            <a:xfrm>
              <a:off x="2626" y="1709"/>
              <a:ext cx="521" cy="125"/>
            </a:xfrm>
            <a:prstGeom prst="rect">
              <a:avLst/>
            </a:prstGeom>
            <a:noFill/>
            <a:ln w="9525">
              <a:noFill/>
              <a:miter lim="800000"/>
              <a:headEnd/>
              <a:tailEnd/>
            </a:ln>
          </p:spPr>
          <p:txBody>
            <a:bodyPr wrap="none" lIns="0" tIns="0" rIns="0" bIns="0">
              <a:spAutoFit/>
            </a:bodyPr>
            <a:lstStyle/>
            <a:p>
              <a:pPr algn="l" eaLnBrk="0" hangingPunct="0"/>
              <a:r>
                <a:rPr lang="en-US" sz="1300" b="1">
                  <a:solidFill>
                    <a:srgbClr val="000000"/>
                  </a:solidFill>
                  <a:cs typeface="Arial" pitchFamily="34" charset="0"/>
                </a:rPr>
                <a:t>Descriptor</a:t>
              </a:r>
              <a:endParaRPr lang="en-US" sz="1800">
                <a:solidFill>
                  <a:srgbClr val="000000"/>
                </a:solidFill>
                <a:cs typeface="Arial" pitchFamily="34" charset="0"/>
              </a:endParaRPr>
            </a:p>
          </p:txBody>
        </p:sp>
        <p:sp>
          <p:nvSpPr>
            <p:cNvPr id="70687" name="Rectangle 33"/>
            <p:cNvSpPr>
              <a:spLocks noChangeArrowheads="1"/>
            </p:cNvSpPr>
            <p:nvPr/>
          </p:nvSpPr>
          <p:spPr bwMode="auto">
            <a:xfrm>
              <a:off x="2789" y="1861"/>
              <a:ext cx="177" cy="106"/>
            </a:xfrm>
            <a:prstGeom prst="rect">
              <a:avLst/>
            </a:prstGeom>
            <a:noFill/>
            <a:ln w="9525">
              <a:noFill/>
              <a:miter lim="800000"/>
              <a:headEnd/>
              <a:tailEnd/>
            </a:ln>
          </p:spPr>
          <p:txBody>
            <a:bodyPr wrap="none" lIns="0" tIns="0" rIns="0" bIns="0">
              <a:spAutoFit/>
            </a:bodyPr>
            <a:lstStyle/>
            <a:p>
              <a:pPr algn="l" eaLnBrk="0" hangingPunct="0"/>
              <a:r>
                <a:rPr lang="en-US" sz="1100">
                  <a:solidFill>
                    <a:srgbClr val="000000"/>
                  </a:solidFill>
                  <a:cs typeface="Arial" pitchFamily="34" charset="0"/>
                </a:rPr>
                <a:t>PTR</a:t>
              </a:r>
              <a:endParaRPr lang="en-US" sz="1800">
                <a:solidFill>
                  <a:srgbClr val="000000"/>
                </a:solidFill>
                <a:cs typeface="Arial" pitchFamily="34" charset="0"/>
              </a:endParaRPr>
            </a:p>
          </p:txBody>
        </p:sp>
        <p:sp>
          <p:nvSpPr>
            <p:cNvPr id="70688" name="Rectangle 34"/>
            <p:cNvSpPr>
              <a:spLocks noChangeArrowheads="1"/>
            </p:cNvSpPr>
            <p:nvPr/>
          </p:nvSpPr>
          <p:spPr bwMode="auto">
            <a:xfrm>
              <a:off x="2746" y="1969"/>
              <a:ext cx="269" cy="106"/>
            </a:xfrm>
            <a:prstGeom prst="rect">
              <a:avLst/>
            </a:prstGeom>
            <a:noFill/>
            <a:ln w="9525">
              <a:noFill/>
              <a:miter lim="800000"/>
              <a:headEnd/>
              <a:tailEnd/>
            </a:ln>
          </p:spPr>
          <p:txBody>
            <a:bodyPr wrap="none" lIns="0" tIns="0" rIns="0" bIns="0">
              <a:spAutoFit/>
            </a:bodyPr>
            <a:lstStyle/>
            <a:p>
              <a:pPr algn="l" eaLnBrk="0" hangingPunct="0"/>
              <a:r>
                <a:rPr lang="en-US" sz="1100">
                  <a:solidFill>
                    <a:srgbClr val="000000"/>
                  </a:solidFill>
                  <a:cs typeface="Arial" pitchFamily="34" charset="0"/>
                </a:rPr>
                <a:t>Length</a:t>
              </a:r>
              <a:endParaRPr lang="en-US" sz="1800">
                <a:solidFill>
                  <a:srgbClr val="000000"/>
                </a:solidFill>
                <a:cs typeface="Arial" pitchFamily="34" charset="0"/>
              </a:endParaRPr>
            </a:p>
          </p:txBody>
        </p:sp>
        <p:sp>
          <p:nvSpPr>
            <p:cNvPr id="70689" name="Rectangle 35"/>
            <p:cNvSpPr>
              <a:spLocks noChangeArrowheads="1"/>
            </p:cNvSpPr>
            <p:nvPr/>
          </p:nvSpPr>
          <p:spPr bwMode="auto">
            <a:xfrm>
              <a:off x="2831" y="2055"/>
              <a:ext cx="72" cy="106"/>
            </a:xfrm>
            <a:prstGeom prst="rect">
              <a:avLst/>
            </a:prstGeom>
            <a:noFill/>
            <a:ln w="9525">
              <a:noFill/>
              <a:miter lim="800000"/>
              <a:headEnd/>
              <a:tailEnd/>
            </a:ln>
          </p:spPr>
          <p:txBody>
            <a:bodyPr wrap="none" lIns="0" tIns="0" rIns="0" bIns="0">
              <a:spAutoFit/>
            </a:bodyPr>
            <a:lstStyle/>
            <a:p>
              <a:pPr algn="l" eaLnBrk="0" hangingPunct="0"/>
              <a:r>
                <a:rPr lang="en-US" sz="1100">
                  <a:solidFill>
                    <a:srgbClr val="000000"/>
                  </a:solidFill>
                  <a:cs typeface="Arial" pitchFamily="34" charset="0"/>
                </a:rPr>
                <a:t>...</a:t>
              </a:r>
              <a:endParaRPr lang="en-US" sz="1800">
                <a:solidFill>
                  <a:srgbClr val="000000"/>
                </a:solidFill>
                <a:cs typeface="Arial" pitchFamily="34" charset="0"/>
              </a:endParaRPr>
            </a:p>
          </p:txBody>
        </p:sp>
        <p:sp>
          <p:nvSpPr>
            <p:cNvPr id="70690" name="Line 36"/>
            <p:cNvSpPr>
              <a:spLocks noChangeShapeType="1"/>
            </p:cNvSpPr>
            <p:nvPr/>
          </p:nvSpPr>
          <p:spPr bwMode="auto">
            <a:xfrm>
              <a:off x="1847" y="921"/>
              <a:ext cx="606" cy="0"/>
            </a:xfrm>
            <a:prstGeom prst="line">
              <a:avLst/>
            </a:prstGeom>
            <a:noFill/>
            <a:ln w="3175" cap="rnd">
              <a:solidFill>
                <a:srgbClr val="000000"/>
              </a:solidFill>
              <a:round/>
              <a:headEnd/>
              <a:tailEnd/>
            </a:ln>
          </p:spPr>
          <p:txBody>
            <a:bodyPr/>
            <a:lstStyle/>
            <a:p>
              <a:endParaRPr lang="en-US"/>
            </a:p>
          </p:txBody>
        </p:sp>
        <p:sp>
          <p:nvSpPr>
            <p:cNvPr id="70691" name="Freeform 37"/>
            <p:cNvSpPr>
              <a:spLocks/>
            </p:cNvSpPr>
            <p:nvPr/>
          </p:nvSpPr>
          <p:spPr bwMode="auto">
            <a:xfrm>
              <a:off x="2447" y="890"/>
              <a:ext cx="78" cy="61"/>
            </a:xfrm>
            <a:custGeom>
              <a:avLst/>
              <a:gdLst>
                <a:gd name="T0" fmla="*/ 0 w 78"/>
                <a:gd name="T1" fmla="*/ 0 h 61"/>
                <a:gd name="T2" fmla="*/ 78 w 78"/>
                <a:gd name="T3" fmla="*/ 31 h 61"/>
                <a:gd name="T4" fmla="*/ 0 w 78"/>
                <a:gd name="T5" fmla="*/ 61 h 61"/>
                <a:gd name="T6" fmla="*/ 0 w 78"/>
                <a:gd name="T7" fmla="*/ 0 h 61"/>
                <a:gd name="T8" fmla="*/ 0 60000 65536"/>
                <a:gd name="T9" fmla="*/ 0 60000 65536"/>
                <a:gd name="T10" fmla="*/ 0 60000 65536"/>
                <a:gd name="T11" fmla="*/ 0 60000 65536"/>
                <a:gd name="T12" fmla="*/ 0 w 78"/>
                <a:gd name="T13" fmla="*/ 0 h 61"/>
                <a:gd name="T14" fmla="*/ 78 w 78"/>
                <a:gd name="T15" fmla="*/ 61 h 61"/>
              </a:gdLst>
              <a:ahLst/>
              <a:cxnLst>
                <a:cxn ang="T8">
                  <a:pos x="T0" y="T1"/>
                </a:cxn>
                <a:cxn ang="T9">
                  <a:pos x="T2" y="T3"/>
                </a:cxn>
                <a:cxn ang="T10">
                  <a:pos x="T4" y="T5"/>
                </a:cxn>
                <a:cxn ang="T11">
                  <a:pos x="T6" y="T7"/>
                </a:cxn>
              </a:cxnLst>
              <a:rect l="T12" t="T13" r="T14" b="T15"/>
              <a:pathLst>
                <a:path w="78" h="61">
                  <a:moveTo>
                    <a:pt x="0" y="0"/>
                  </a:moveTo>
                  <a:lnTo>
                    <a:pt x="78" y="31"/>
                  </a:lnTo>
                  <a:lnTo>
                    <a:pt x="0" y="61"/>
                  </a:lnTo>
                  <a:lnTo>
                    <a:pt x="0" y="0"/>
                  </a:lnTo>
                  <a:close/>
                </a:path>
              </a:pathLst>
            </a:custGeom>
            <a:solidFill>
              <a:srgbClr val="000000"/>
            </a:solidFill>
            <a:ln w="9525">
              <a:noFill/>
              <a:round/>
              <a:headEnd/>
              <a:tailEnd/>
            </a:ln>
          </p:spPr>
          <p:txBody>
            <a:bodyPr/>
            <a:lstStyle/>
            <a:p>
              <a:endParaRPr lang="en-US"/>
            </a:p>
          </p:txBody>
        </p:sp>
        <p:sp>
          <p:nvSpPr>
            <p:cNvPr id="70692" name="Rectangle 38"/>
            <p:cNvSpPr>
              <a:spLocks noChangeArrowheads="1"/>
            </p:cNvSpPr>
            <p:nvPr/>
          </p:nvSpPr>
          <p:spPr bwMode="auto">
            <a:xfrm>
              <a:off x="3879" y="841"/>
              <a:ext cx="677" cy="951"/>
            </a:xfrm>
            <a:prstGeom prst="rect">
              <a:avLst/>
            </a:prstGeom>
            <a:solidFill>
              <a:srgbClr val="E8EEF7"/>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70693" name="Rectangle 39"/>
            <p:cNvSpPr>
              <a:spLocks noChangeArrowheads="1"/>
            </p:cNvSpPr>
            <p:nvPr/>
          </p:nvSpPr>
          <p:spPr bwMode="auto">
            <a:xfrm>
              <a:off x="3879" y="841"/>
              <a:ext cx="677" cy="951"/>
            </a:xfrm>
            <a:prstGeom prst="rect">
              <a:avLst/>
            </a:prstGeom>
            <a:noFill/>
            <a:ln w="3175" cap="rnd">
              <a:solidFill>
                <a:srgbClr val="000000"/>
              </a:solidFill>
              <a:round/>
              <a:headEnd/>
              <a:tailEnd/>
            </a:ln>
          </p:spPr>
          <p:txBody>
            <a:bodyPr/>
            <a:lstStyle/>
            <a:p>
              <a:pPr algn="l" eaLnBrk="0" hangingPunct="0"/>
              <a:endParaRPr lang="en-US" sz="1800">
                <a:solidFill>
                  <a:srgbClr val="000000"/>
                </a:solidFill>
                <a:cs typeface="Arial" pitchFamily="34" charset="0"/>
              </a:endParaRPr>
            </a:p>
          </p:txBody>
        </p:sp>
        <p:sp>
          <p:nvSpPr>
            <p:cNvPr id="70694" name="Rectangle 40"/>
            <p:cNvSpPr>
              <a:spLocks noChangeArrowheads="1"/>
            </p:cNvSpPr>
            <p:nvPr/>
          </p:nvSpPr>
          <p:spPr bwMode="auto">
            <a:xfrm>
              <a:off x="4136" y="1263"/>
              <a:ext cx="186" cy="106"/>
            </a:xfrm>
            <a:prstGeom prst="rect">
              <a:avLst/>
            </a:prstGeom>
            <a:noFill/>
            <a:ln w="9525">
              <a:noFill/>
              <a:miter lim="800000"/>
              <a:headEnd/>
              <a:tailEnd/>
            </a:ln>
          </p:spPr>
          <p:txBody>
            <a:bodyPr wrap="none" lIns="0" tIns="0" rIns="0" bIns="0">
              <a:spAutoFit/>
            </a:bodyPr>
            <a:lstStyle/>
            <a:p>
              <a:pPr algn="l" eaLnBrk="0" hangingPunct="0"/>
              <a:r>
                <a:rPr lang="en-US" sz="1100">
                  <a:solidFill>
                    <a:srgbClr val="000000"/>
                  </a:solidFill>
                  <a:cs typeface="Arial" pitchFamily="34" charset="0"/>
                </a:rPr>
                <a:t>Data</a:t>
              </a:r>
              <a:endParaRPr lang="en-US" sz="1800">
                <a:solidFill>
                  <a:srgbClr val="000000"/>
                </a:solidFill>
                <a:cs typeface="Arial" pitchFamily="34" charset="0"/>
              </a:endParaRPr>
            </a:p>
          </p:txBody>
        </p:sp>
        <p:sp>
          <p:nvSpPr>
            <p:cNvPr id="70695" name="Rectangle 41"/>
            <p:cNvSpPr>
              <a:spLocks noChangeArrowheads="1"/>
            </p:cNvSpPr>
            <p:nvPr/>
          </p:nvSpPr>
          <p:spPr bwMode="auto">
            <a:xfrm>
              <a:off x="3879" y="1951"/>
              <a:ext cx="677" cy="237"/>
            </a:xfrm>
            <a:prstGeom prst="rect">
              <a:avLst/>
            </a:prstGeom>
            <a:solidFill>
              <a:srgbClr val="E8EEF7"/>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70696" name="Freeform 42"/>
            <p:cNvSpPr>
              <a:spLocks noEditPoints="1"/>
            </p:cNvSpPr>
            <p:nvPr/>
          </p:nvSpPr>
          <p:spPr bwMode="auto">
            <a:xfrm>
              <a:off x="3876" y="1946"/>
              <a:ext cx="684" cy="246"/>
            </a:xfrm>
            <a:custGeom>
              <a:avLst/>
              <a:gdLst>
                <a:gd name="T0" fmla="*/ 0 w 1552"/>
                <a:gd name="T1" fmla="*/ 1 h 476"/>
                <a:gd name="T2" fmla="*/ 0 w 1552"/>
                <a:gd name="T3" fmla="*/ 1 h 476"/>
                <a:gd name="T4" fmla="*/ 0 w 1552"/>
                <a:gd name="T5" fmla="*/ 1 h 476"/>
                <a:gd name="T6" fmla="*/ 0 w 1552"/>
                <a:gd name="T7" fmla="*/ 1 h 476"/>
                <a:gd name="T8" fmla="*/ 0 w 1552"/>
                <a:gd name="T9" fmla="*/ 1 h 476"/>
                <a:gd name="T10" fmla="*/ 0 w 1552"/>
                <a:gd name="T11" fmla="*/ 1 h 476"/>
                <a:gd name="T12" fmla="*/ 0 w 1552"/>
                <a:gd name="T13" fmla="*/ 1 h 476"/>
                <a:gd name="T14" fmla="*/ 0 w 1552"/>
                <a:gd name="T15" fmla="*/ 1 h 476"/>
                <a:gd name="T16" fmla="*/ 0 w 1552"/>
                <a:gd name="T17" fmla="*/ 1 h 476"/>
                <a:gd name="T18" fmla="*/ 0 w 1552"/>
                <a:gd name="T19" fmla="*/ 1 h 476"/>
                <a:gd name="T20" fmla="*/ 0 w 1552"/>
                <a:gd name="T21" fmla="*/ 1 h 476"/>
                <a:gd name="T22" fmla="*/ 0 w 1552"/>
                <a:gd name="T23" fmla="*/ 1 h 476"/>
                <a:gd name="T24" fmla="*/ 0 w 1552"/>
                <a:gd name="T25" fmla="*/ 1 h 476"/>
                <a:gd name="T26" fmla="*/ 0 w 1552"/>
                <a:gd name="T27" fmla="*/ 1 h 476"/>
                <a:gd name="T28" fmla="*/ 0 w 1552"/>
                <a:gd name="T29" fmla="*/ 1 h 476"/>
                <a:gd name="T30" fmla="*/ 0 w 1552"/>
                <a:gd name="T31" fmla="*/ 1 h 476"/>
                <a:gd name="T32" fmla="*/ 0 w 1552"/>
                <a:gd name="T33" fmla="*/ 1 h 476"/>
                <a:gd name="T34" fmla="*/ 0 w 1552"/>
                <a:gd name="T35" fmla="*/ 1 h 476"/>
                <a:gd name="T36" fmla="*/ 0 w 1552"/>
                <a:gd name="T37" fmla="*/ 1 h 476"/>
                <a:gd name="T38" fmla="*/ 0 w 1552"/>
                <a:gd name="T39" fmla="*/ 1 h 476"/>
                <a:gd name="T40" fmla="*/ 0 w 1552"/>
                <a:gd name="T41" fmla="*/ 1 h 476"/>
                <a:gd name="T42" fmla="*/ 0 w 1552"/>
                <a:gd name="T43" fmla="*/ 1 h 476"/>
                <a:gd name="T44" fmla="*/ 0 w 1552"/>
                <a:gd name="T45" fmla="*/ 1 h 476"/>
                <a:gd name="T46" fmla="*/ 0 w 1552"/>
                <a:gd name="T47" fmla="*/ 1 h 476"/>
                <a:gd name="T48" fmla="*/ 0 w 1552"/>
                <a:gd name="T49" fmla="*/ 1 h 476"/>
                <a:gd name="T50" fmla="*/ 0 w 1552"/>
                <a:gd name="T51" fmla="*/ 1 h 476"/>
                <a:gd name="T52" fmla="*/ 0 w 1552"/>
                <a:gd name="T53" fmla="*/ 1 h 476"/>
                <a:gd name="T54" fmla="*/ 0 w 1552"/>
                <a:gd name="T55" fmla="*/ 1 h 476"/>
                <a:gd name="T56" fmla="*/ 0 w 1552"/>
                <a:gd name="T57" fmla="*/ 1 h 476"/>
                <a:gd name="T58" fmla="*/ 0 w 1552"/>
                <a:gd name="T59" fmla="*/ 1 h 476"/>
                <a:gd name="T60" fmla="*/ 0 w 1552"/>
                <a:gd name="T61" fmla="*/ 1 h 476"/>
                <a:gd name="T62" fmla="*/ 0 w 1552"/>
                <a:gd name="T63" fmla="*/ 1 h 476"/>
                <a:gd name="T64" fmla="*/ 0 w 1552"/>
                <a:gd name="T65" fmla="*/ 1 h 476"/>
                <a:gd name="T66" fmla="*/ 0 w 1552"/>
                <a:gd name="T67" fmla="*/ 1 h 476"/>
                <a:gd name="T68" fmla="*/ 0 w 1552"/>
                <a:gd name="T69" fmla="*/ 1 h 476"/>
                <a:gd name="T70" fmla="*/ 0 w 1552"/>
                <a:gd name="T71" fmla="*/ 1 h 476"/>
                <a:gd name="T72" fmla="*/ 0 w 1552"/>
                <a:gd name="T73" fmla="*/ 0 h 476"/>
                <a:gd name="T74" fmla="*/ 0 w 1552"/>
                <a:gd name="T75" fmla="*/ 1 h 476"/>
                <a:gd name="T76" fmla="*/ 0 w 1552"/>
                <a:gd name="T77" fmla="*/ 0 h 476"/>
                <a:gd name="T78" fmla="*/ 0 w 1552"/>
                <a:gd name="T79" fmla="*/ 1 h 476"/>
                <a:gd name="T80" fmla="*/ 0 w 1552"/>
                <a:gd name="T81" fmla="*/ 1 h 476"/>
                <a:gd name="T82" fmla="*/ 0 w 1552"/>
                <a:gd name="T83" fmla="*/ 1 h 476"/>
                <a:gd name="T84" fmla="*/ 0 w 1552"/>
                <a:gd name="T85" fmla="*/ 1 h 476"/>
                <a:gd name="T86" fmla="*/ 0 w 1552"/>
                <a:gd name="T87" fmla="*/ 0 h 476"/>
                <a:gd name="T88" fmla="*/ 0 w 1552"/>
                <a:gd name="T89" fmla="*/ 1 h 476"/>
                <a:gd name="T90" fmla="*/ 0 w 1552"/>
                <a:gd name="T91" fmla="*/ 0 h 476"/>
                <a:gd name="T92" fmla="*/ 0 w 1552"/>
                <a:gd name="T93" fmla="*/ 1 h 476"/>
                <a:gd name="T94" fmla="*/ 0 w 1552"/>
                <a:gd name="T95" fmla="*/ 1 h 476"/>
                <a:gd name="T96" fmla="*/ 0 w 1552"/>
                <a:gd name="T97" fmla="*/ 1 h 476"/>
                <a:gd name="T98" fmla="*/ 0 w 1552"/>
                <a:gd name="T99" fmla="*/ 1 h 476"/>
                <a:gd name="T100" fmla="*/ 0 w 1552"/>
                <a:gd name="T101" fmla="*/ 0 h 476"/>
                <a:gd name="T102" fmla="*/ 0 w 1552"/>
                <a:gd name="T103" fmla="*/ 1 h 476"/>
                <a:gd name="T104" fmla="*/ 0 w 1552"/>
                <a:gd name="T105" fmla="*/ 0 h 476"/>
                <a:gd name="T106" fmla="*/ 0 w 1552"/>
                <a:gd name="T107" fmla="*/ 1 h 476"/>
                <a:gd name="T108" fmla="*/ 0 w 1552"/>
                <a:gd name="T109" fmla="*/ 1 h 476"/>
                <a:gd name="T110" fmla="*/ 0 w 1552"/>
                <a:gd name="T111" fmla="*/ 1 h 476"/>
                <a:gd name="T112" fmla="*/ 0 w 1552"/>
                <a:gd name="T113" fmla="*/ 1 h 476"/>
                <a:gd name="T114" fmla="*/ 0 w 1552"/>
                <a:gd name="T115" fmla="*/ 0 h 4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552"/>
                <a:gd name="T175" fmla="*/ 0 h 476"/>
                <a:gd name="T176" fmla="*/ 1552 w 1552"/>
                <a:gd name="T177" fmla="*/ 476 h 4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552" h="476">
                  <a:moveTo>
                    <a:pt x="16" y="24"/>
                  </a:moveTo>
                  <a:lnTo>
                    <a:pt x="16" y="40"/>
                  </a:lnTo>
                  <a:cubicBezTo>
                    <a:pt x="16" y="44"/>
                    <a:pt x="12" y="48"/>
                    <a:pt x="8" y="48"/>
                  </a:cubicBezTo>
                  <a:cubicBezTo>
                    <a:pt x="3" y="48"/>
                    <a:pt x="0" y="44"/>
                    <a:pt x="0" y="40"/>
                  </a:cubicBezTo>
                  <a:lnTo>
                    <a:pt x="0" y="24"/>
                  </a:lnTo>
                  <a:cubicBezTo>
                    <a:pt x="0" y="19"/>
                    <a:pt x="3" y="16"/>
                    <a:pt x="8" y="16"/>
                  </a:cubicBezTo>
                  <a:cubicBezTo>
                    <a:pt x="12" y="16"/>
                    <a:pt x="16" y="19"/>
                    <a:pt x="16" y="24"/>
                  </a:cubicBezTo>
                  <a:close/>
                  <a:moveTo>
                    <a:pt x="16" y="72"/>
                  </a:moveTo>
                  <a:lnTo>
                    <a:pt x="16" y="88"/>
                  </a:lnTo>
                  <a:cubicBezTo>
                    <a:pt x="16" y="92"/>
                    <a:pt x="12" y="96"/>
                    <a:pt x="8" y="96"/>
                  </a:cubicBezTo>
                  <a:cubicBezTo>
                    <a:pt x="3" y="96"/>
                    <a:pt x="0" y="92"/>
                    <a:pt x="0" y="88"/>
                  </a:cubicBezTo>
                  <a:lnTo>
                    <a:pt x="0" y="72"/>
                  </a:lnTo>
                  <a:cubicBezTo>
                    <a:pt x="0" y="67"/>
                    <a:pt x="3" y="64"/>
                    <a:pt x="8" y="64"/>
                  </a:cubicBezTo>
                  <a:cubicBezTo>
                    <a:pt x="12" y="64"/>
                    <a:pt x="16" y="67"/>
                    <a:pt x="16" y="72"/>
                  </a:cubicBezTo>
                  <a:close/>
                  <a:moveTo>
                    <a:pt x="16" y="120"/>
                  </a:moveTo>
                  <a:lnTo>
                    <a:pt x="16" y="136"/>
                  </a:lnTo>
                  <a:cubicBezTo>
                    <a:pt x="16" y="140"/>
                    <a:pt x="12" y="144"/>
                    <a:pt x="8" y="144"/>
                  </a:cubicBezTo>
                  <a:cubicBezTo>
                    <a:pt x="3" y="144"/>
                    <a:pt x="0" y="140"/>
                    <a:pt x="0" y="136"/>
                  </a:cubicBezTo>
                  <a:lnTo>
                    <a:pt x="0" y="120"/>
                  </a:lnTo>
                  <a:cubicBezTo>
                    <a:pt x="0" y="115"/>
                    <a:pt x="3" y="112"/>
                    <a:pt x="8" y="112"/>
                  </a:cubicBezTo>
                  <a:cubicBezTo>
                    <a:pt x="12" y="112"/>
                    <a:pt x="16" y="115"/>
                    <a:pt x="16" y="120"/>
                  </a:cubicBezTo>
                  <a:close/>
                  <a:moveTo>
                    <a:pt x="16" y="168"/>
                  </a:moveTo>
                  <a:lnTo>
                    <a:pt x="16" y="184"/>
                  </a:lnTo>
                  <a:cubicBezTo>
                    <a:pt x="16" y="188"/>
                    <a:pt x="12" y="192"/>
                    <a:pt x="8" y="192"/>
                  </a:cubicBezTo>
                  <a:cubicBezTo>
                    <a:pt x="3" y="192"/>
                    <a:pt x="0" y="188"/>
                    <a:pt x="0" y="184"/>
                  </a:cubicBezTo>
                  <a:lnTo>
                    <a:pt x="0" y="168"/>
                  </a:lnTo>
                  <a:cubicBezTo>
                    <a:pt x="0" y="163"/>
                    <a:pt x="3" y="160"/>
                    <a:pt x="8" y="160"/>
                  </a:cubicBezTo>
                  <a:cubicBezTo>
                    <a:pt x="12" y="160"/>
                    <a:pt x="16" y="163"/>
                    <a:pt x="16" y="168"/>
                  </a:cubicBezTo>
                  <a:close/>
                  <a:moveTo>
                    <a:pt x="16" y="216"/>
                  </a:moveTo>
                  <a:lnTo>
                    <a:pt x="16" y="232"/>
                  </a:lnTo>
                  <a:cubicBezTo>
                    <a:pt x="16" y="236"/>
                    <a:pt x="12" y="240"/>
                    <a:pt x="8" y="240"/>
                  </a:cubicBezTo>
                  <a:cubicBezTo>
                    <a:pt x="3" y="240"/>
                    <a:pt x="0" y="236"/>
                    <a:pt x="0" y="232"/>
                  </a:cubicBezTo>
                  <a:lnTo>
                    <a:pt x="0" y="216"/>
                  </a:lnTo>
                  <a:cubicBezTo>
                    <a:pt x="0" y="211"/>
                    <a:pt x="3" y="208"/>
                    <a:pt x="8" y="208"/>
                  </a:cubicBezTo>
                  <a:cubicBezTo>
                    <a:pt x="12" y="208"/>
                    <a:pt x="16" y="211"/>
                    <a:pt x="16" y="216"/>
                  </a:cubicBezTo>
                  <a:close/>
                  <a:moveTo>
                    <a:pt x="16" y="264"/>
                  </a:moveTo>
                  <a:lnTo>
                    <a:pt x="16" y="280"/>
                  </a:lnTo>
                  <a:cubicBezTo>
                    <a:pt x="16" y="284"/>
                    <a:pt x="12" y="288"/>
                    <a:pt x="8" y="288"/>
                  </a:cubicBezTo>
                  <a:cubicBezTo>
                    <a:pt x="3" y="288"/>
                    <a:pt x="0" y="284"/>
                    <a:pt x="0" y="280"/>
                  </a:cubicBezTo>
                  <a:lnTo>
                    <a:pt x="0" y="264"/>
                  </a:lnTo>
                  <a:cubicBezTo>
                    <a:pt x="0" y="259"/>
                    <a:pt x="3" y="256"/>
                    <a:pt x="8" y="256"/>
                  </a:cubicBezTo>
                  <a:cubicBezTo>
                    <a:pt x="12" y="256"/>
                    <a:pt x="16" y="259"/>
                    <a:pt x="16" y="264"/>
                  </a:cubicBezTo>
                  <a:close/>
                  <a:moveTo>
                    <a:pt x="16" y="312"/>
                  </a:moveTo>
                  <a:lnTo>
                    <a:pt x="16" y="328"/>
                  </a:lnTo>
                  <a:cubicBezTo>
                    <a:pt x="16" y="332"/>
                    <a:pt x="12" y="336"/>
                    <a:pt x="8" y="336"/>
                  </a:cubicBezTo>
                  <a:cubicBezTo>
                    <a:pt x="3" y="336"/>
                    <a:pt x="0" y="332"/>
                    <a:pt x="0" y="328"/>
                  </a:cubicBezTo>
                  <a:lnTo>
                    <a:pt x="0" y="312"/>
                  </a:lnTo>
                  <a:cubicBezTo>
                    <a:pt x="0" y="307"/>
                    <a:pt x="3" y="304"/>
                    <a:pt x="8" y="304"/>
                  </a:cubicBezTo>
                  <a:cubicBezTo>
                    <a:pt x="12" y="304"/>
                    <a:pt x="16" y="307"/>
                    <a:pt x="16" y="312"/>
                  </a:cubicBezTo>
                  <a:close/>
                  <a:moveTo>
                    <a:pt x="16" y="360"/>
                  </a:moveTo>
                  <a:lnTo>
                    <a:pt x="16" y="376"/>
                  </a:lnTo>
                  <a:cubicBezTo>
                    <a:pt x="16" y="380"/>
                    <a:pt x="12" y="384"/>
                    <a:pt x="8" y="384"/>
                  </a:cubicBezTo>
                  <a:cubicBezTo>
                    <a:pt x="3" y="384"/>
                    <a:pt x="0" y="380"/>
                    <a:pt x="0" y="376"/>
                  </a:cubicBezTo>
                  <a:lnTo>
                    <a:pt x="0" y="360"/>
                  </a:lnTo>
                  <a:cubicBezTo>
                    <a:pt x="0" y="355"/>
                    <a:pt x="3" y="352"/>
                    <a:pt x="8" y="352"/>
                  </a:cubicBezTo>
                  <a:cubicBezTo>
                    <a:pt x="12" y="352"/>
                    <a:pt x="16" y="355"/>
                    <a:pt x="16" y="360"/>
                  </a:cubicBezTo>
                  <a:close/>
                  <a:moveTo>
                    <a:pt x="16" y="408"/>
                  </a:moveTo>
                  <a:lnTo>
                    <a:pt x="16" y="424"/>
                  </a:lnTo>
                  <a:cubicBezTo>
                    <a:pt x="16" y="428"/>
                    <a:pt x="12" y="432"/>
                    <a:pt x="8" y="432"/>
                  </a:cubicBezTo>
                  <a:cubicBezTo>
                    <a:pt x="3" y="432"/>
                    <a:pt x="0" y="428"/>
                    <a:pt x="0" y="424"/>
                  </a:cubicBezTo>
                  <a:lnTo>
                    <a:pt x="0" y="408"/>
                  </a:lnTo>
                  <a:cubicBezTo>
                    <a:pt x="0" y="403"/>
                    <a:pt x="3" y="400"/>
                    <a:pt x="8" y="400"/>
                  </a:cubicBezTo>
                  <a:cubicBezTo>
                    <a:pt x="12" y="400"/>
                    <a:pt x="16" y="403"/>
                    <a:pt x="16" y="408"/>
                  </a:cubicBezTo>
                  <a:close/>
                  <a:moveTo>
                    <a:pt x="16" y="456"/>
                  </a:moveTo>
                  <a:lnTo>
                    <a:pt x="16" y="468"/>
                  </a:lnTo>
                  <a:lnTo>
                    <a:pt x="8" y="460"/>
                  </a:lnTo>
                  <a:lnTo>
                    <a:pt x="11" y="460"/>
                  </a:lnTo>
                  <a:cubicBezTo>
                    <a:pt x="16" y="460"/>
                    <a:pt x="19" y="464"/>
                    <a:pt x="19" y="468"/>
                  </a:cubicBezTo>
                  <a:cubicBezTo>
                    <a:pt x="19" y="473"/>
                    <a:pt x="16" y="476"/>
                    <a:pt x="11" y="476"/>
                  </a:cubicBezTo>
                  <a:lnTo>
                    <a:pt x="8" y="476"/>
                  </a:lnTo>
                  <a:cubicBezTo>
                    <a:pt x="3" y="476"/>
                    <a:pt x="0" y="473"/>
                    <a:pt x="0" y="468"/>
                  </a:cubicBezTo>
                  <a:lnTo>
                    <a:pt x="0" y="456"/>
                  </a:lnTo>
                  <a:cubicBezTo>
                    <a:pt x="0" y="451"/>
                    <a:pt x="3" y="448"/>
                    <a:pt x="8" y="448"/>
                  </a:cubicBezTo>
                  <a:cubicBezTo>
                    <a:pt x="12" y="448"/>
                    <a:pt x="16" y="451"/>
                    <a:pt x="16" y="456"/>
                  </a:cubicBezTo>
                  <a:close/>
                  <a:moveTo>
                    <a:pt x="43" y="460"/>
                  </a:moveTo>
                  <a:lnTo>
                    <a:pt x="59" y="460"/>
                  </a:lnTo>
                  <a:cubicBezTo>
                    <a:pt x="64" y="460"/>
                    <a:pt x="67" y="464"/>
                    <a:pt x="67" y="468"/>
                  </a:cubicBezTo>
                  <a:cubicBezTo>
                    <a:pt x="67" y="473"/>
                    <a:pt x="64" y="476"/>
                    <a:pt x="59" y="476"/>
                  </a:cubicBezTo>
                  <a:lnTo>
                    <a:pt x="43" y="476"/>
                  </a:lnTo>
                  <a:cubicBezTo>
                    <a:pt x="39" y="476"/>
                    <a:pt x="35" y="473"/>
                    <a:pt x="35" y="468"/>
                  </a:cubicBezTo>
                  <a:cubicBezTo>
                    <a:pt x="35" y="464"/>
                    <a:pt x="39" y="460"/>
                    <a:pt x="43" y="460"/>
                  </a:cubicBezTo>
                  <a:close/>
                  <a:moveTo>
                    <a:pt x="91" y="460"/>
                  </a:moveTo>
                  <a:lnTo>
                    <a:pt x="107" y="460"/>
                  </a:lnTo>
                  <a:cubicBezTo>
                    <a:pt x="112" y="460"/>
                    <a:pt x="115" y="464"/>
                    <a:pt x="115" y="468"/>
                  </a:cubicBezTo>
                  <a:cubicBezTo>
                    <a:pt x="115" y="473"/>
                    <a:pt x="112" y="476"/>
                    <a:pt x="107" y="476"/>
                  </a:cubicBezTo>
                  <a:lnTo>
                    <a:pt x="91" y="476"/>
                  </a:lnTo>
                  <a:cubicBezTo>
                    <a:pt x="87" y="476"/>
                    <a:pt x="83" y="473"/>
                    <a:pt x="83" y="468"/>
                  </a:cubicBezTo>
                  <a:cubicBezTo>
                    <a:pt x="83" y="464"/>
                    <a:pt x="87" y="460"/>
                    <a:pt x="91" y="460"/>
                  </a:cubicBezTo>
                  <a:close/>
                  <a:moveTo>
                    <a:pt x="139" y="460"/>
                  </a:moveTo>
                  <a:lnTo>
                    <a:pt x="155" y="460"/>
                  </a:lnTo>
                  <a:cubicBezTo>
                    <a:pt x="160" y="460"/>
                    <a:pt x="163" y="464"/>
                    <a:pt x="163" y="468"/>
                  </a:cubicBezTo>
                  <a:cubicBezTo>
                    <a:pt x="163" y="473"/>
                    <a:pt x="160" y="476"/>
                    <a:pt x="155" y="476"/>
                  </a:cubicBezTo>
                  <a:lnTo>
                    <a:pt x="139" y="476"/>
                  </a:lnTo>
                  <a:cubicBezTo>
                    <a:pt x="135" y="476"/>
                    <a:pt x="131" y="473"/>
                    <a:pt x="131" y="468"/>
                  </a:cubicBezTo>
                  <a:cubicBezTo>
                    <a:pt x="131" y="464"/>
                    <a:pt x="135" y="460"/>
                    <a:pt x="139" y="460"/>
                  </a:cubicBezTo>
                  <a:close/>
                  <a:moveTo>
                    <a:pt x="187" y="460"/>
                  </a:moveTo>
                  <a:lnTo>
                    <a:pt x="203" y="460"/>
                  </a:lnTo>
                  <a:cubicBezTo>
                    <a:pt x="208" y="460"/>
                    <a:pt x="211" y="464"/>
                    <a:pt x="211" y="468"/>
                  </a:cubicBezTo>
                  <a:cubicBezTo>
                    <a:pt x="211" y="473"/>
                    <a:pt x="208" y="476"/>
                    <a:pt x="203" y="476"/>
                  </a:cubicBezTo>
                  <a:lnTo>
                    <a:pt x="187" y="476"/>
                  </a:lnTo>
                  <a:cubicBezTo>
                    <a:pt x="183" y="476"/>
                    <a:pt x="179" y="473"/>
                    <a:pt x="179" y="468"/>
                  </a:cubicBezTo>
                  <a:cubicBezTo>
                    <a:pt x="179" y="464"/>
                    <a:pt x="183" y="460"/>
                    <a:pt x="187" y="460"/>
                  </a:cubicBezTo>
                  <a:close/>
                  <a:moveTo>
                    <a:pt x="235" y="460"/>
                  </a:moveTo>
                  <a:lnTo>
                    <a:pt x="251" y="460"/>
                  </a:lnTo>
                  <a:cubicBezTo>
                    <a:pt x="256" y="460"/>
                    <a:pt x="259" y="464"/>
                    <a:pt x="259" y="468"/>
                  </a:cubicBezTo>
                  <a:cubicBezTo>
                    <a:pt x="259" y="473"/>
                    <a:pt x="256" y="476"/>
                    <a:pt x="251" y="476"/>
                  </a:cubicBezTo>
                  <a:lnTo>
                    <a:pt x="235" y="476"/>
                  </a:lnTo>
                  <a:cubicBezTo>
                    <a:pt x="231" y="476"/>
                    <a:pt x="227" y="473"/>
                    <a:pt x="227" y="468"/>
                  </a:cubicBezTo>
                  <a:cubicBezTo>
                    <a:pt x="227" y="464"/>
                    <a:pt x="231" y="460"/>
                    <a:pt x="235" y="460"/>
                  </a:cubicBezTo>
                  <a:close/>
                  <a:moveTo>
                    <a:pt x="283" y="460"/>
                  </a:moveTo>
                  <a:lnTo>
                    <a:pt x="299" y="460"/>
                  </a:lnTo>
                  <a:cubicBezTo>
                    <a:pt x="304" y="460"/>
                    <a:pt x="307" y="464"/>
                    <a:pt x="307" y="468"/>
                  </a:cubicBezTo>
                  <a:cubicBezTo>
                    <a:pt x="307" y="473"/>
                    <a:pt x="304" y="476"/>
                    <a:pt x="299" y="476"/>
                  </a:cubicBezTo>
                  <a:lnTo>
                    <a:pt x="283" y="476"/>
                  </a:lnTo>
                  <a:cubicBezTo>
                    <a:pt x="279" y="476"/>
                    <a:pt x="275" y="473"/>
                    <a:pt x="275" y="468"/>
                  </a:cubicBezTo>
                  <a:cubicBezTo>
                    <a:pt x="275" y="464"/>
                    <a:pt x="279" y="460"/>
                    <a:pt x="283" y="460"/>
                  </a:cubicBezTo>
                  <a:close/>
                  <a:moveTo>
                    <a:pt x="331" y="460"/>
                  </a:moveTo>
                  <a:lnTo>
                    <a:pt x="347" y="460"/>
                  </a:lnTo>
                  <a:cubicBezTo>
                    <a:pt x="352" y="460"/>
                    <a:pt x="355" y="464"/>
                    <a:pt x="355" y="468"/>
                  </a:cubicBezTo>
                  <a:cubicBezTo>
                    <a:pt x="355" y="473"/>
                    <a:pt x="352" y="476"/>
                    <a:pt x="347" y="476"/>
                  </a:cubicBezTo>
                  <a:lnTo>
                    <a:pt x="331" y="476"/>
                  </a:lnTo>
                  <a:cubicBezTo>
                    <a:pt x="327" y="476"/>
                    <a:pt x="323" y="473"/>
                    <a:pt x="323" y="468"/>
                  </a:cubicBezTo>
                  <a:cubicBezTo>
                    <a:pt x="323" y="464"/>
                    <a:pt x="327" y="460"/>
                    <a:pt x="331" y="460"/>
                  </a:cubicBezTo>
                  <a:close/>
                  <a:moveTo>
                    <a:pt x="379" y="460"/>
                  </a:moveTo>
                  <a:lnTo>
                    <a:pt x="395" y="460"/>
                  </a:lnTo>
                  <a:cubicBezTo>
                    <a:pt x="400" y="460"/>
                    <a:pt x="403" y="464"/>
                    <a:pt x="403" y="468"/>
                  </a:cubicBezTo>
                  <a:cubicBezTo>
                    <a:pt x="403" y="473"/>
                    <a:pt x="400" y="476"/>
                    <a:pt x="395" y="476"/>
                  </a:cubicBezTo>
                  <a:lnTo>
                    <a:pt x="379" y="476"/>
                  </a:lnTo>
                  <a:cubicBezTo>
                    <a:pt x="375" y="476"/>
                    <a:pt x="371" y="473"/>
                    <a:pt x="371" y="468"/>
                  </a:cubicBezTo>
                  <a:cubicBezTo>
                    <a:pt x="371" y="464"/>
                    <a:pt x="375" y="460"/>
                    <a:pt x="379" y="460"/>
                  </a:cubicBezTo>
                  <a:close/>
                  <a:moveTo>
                    <a:pt x="427" y="460"/>
                  </a:moveTo>
                  <a:lnTo>
                    <a:pt x="443" y="460"/>
                  </a:lnTo>
                  <a:cubicBezTo>
                    <a:pt x="448" y="460"/>
                    <a:pt x="451" y="464"/>
                    <a:pt x="451" y="468"/>
                  </a:cubicBezTo>
                  <a:cubicBezTo>
                    <a:pt x="451" y="473"/>
                    <a:pt x="448" y="476"/>
                    <a:pt x="443" y="476"/>
                  </a:cubicBezTo>
                  <a:lnTo>
                    <a:pt x="427" y="476"/>
                  </a:lnTo>
                  <a:cubicBezTo>
                    <a:pt x="423" y="476"/>
                    <a:pt x="419" y="473"/>
                    <a:pt x="419" y="468"/>
                  </a:cubicBezTo>
                  <a:cubicBezTo>
                    <a:pt x="419" y="464"/>
                    <a:pt x="423" y="460"/>
                    <a:pt x="427" y="460"/>
                  </a:cubicBezTo>
                  <a:close/>
                  <a:moveTo>
                    <a:pt x="475" y="460"/>
                  </a:moveTo>
                  <a:lnTo>
                    <a:pt x="491" y="460"/>
                  </a:lnTo>
                  <a:cubicBezTo>
                    <a:pt x="496" y="460"/>
                    <a:pt x="499" y="464"/>
                    <a:pt x="499" y="468"/>
                  </a:cubicBezTo>
                  <a:cubicBezTo>
                    <a:pt x="499" y="473"/>
                    <a:pt x="496" y="476"/>
                    <a:pt x="491" y="476"/>
                  </a:cubicBezTo>
                  <a:lnTo>
                    <a:pt x="475" y="476"/>
                  </a:lnTo>
                  <a:cubicBezTo>
                    <a:pt x="471" y="476"/>
                    <a:pt x="467" y="473"/>
                    <a:pt x="467" y="468"/>
                  </a:cubicBezTo>
                  <a:cubicBezTo>
                    <a:pt x="467" y="464"/>
                    <a:pt x="471" y="460"/>
                    <a:pt x="475" y="460"/>
                  </a:cubicBezTo>
                  <a:close/>
                  <a:moveTo>
                    <a:pt x="523" y="460"/>
                  </a:moveTo>
                  <a:lnTo>
                    <a:pt x="539" y="460"/>
                  </a:lnTo>
                  <a:cubicBezTo>
                    <a:pt x="544" y="460"/>
                    <a:pt x="547" y="464"/>
                    <a:pt x="547" y="468"/>
                  </a:cubicBezTo>
                  <a:cubicBezTo>
                    <a:pt x="547" y="473"/>
                    <a:pt x="544" y="476"/>
                    <a:pt x="539" y="476"/>
                  </a:cubicBezTo>
                  <a:lnTo>
                    <a:pt x="523" y="476"/>
                  </a:lnTo>
                  <a:cubicBezTo>
                    <a:pt x="519" y="476"/>
                    <a:pt x="515" y="473"/>
                    <a:pt x="515" y="468"/>
                  </a:cubicBezTo>
                  <a:cubicBezTo>
                    <a:pt x="515" y="464"/>
                    <a:pt x="519" y="460"/>
                    <a:pt x="523" y="460"/>
                  </a:cubicBezTo>
                  <a:close/>
                  <a:moveTo>
                    <a:pt x="571" y="460"/>
                  </a:moveTo>
                  <a:lnTo>
                    <a:pt x="587" y="460"/>
                  </a:lnTo>
                  <a:cubicBezTo>
                    <a:pt x="592" y="460"/>
                    <a:pt x="595" y="464"/>
                    <a:pt x="595" y="468"/>
                  </a:cubicBezTo>
                  <a:cubicBezTo>
                    <a:pt x="595" y="473"/>
                    <a:pt x="592" y="476"/>
                    <a:pt x="587" y="476"/>
                  </a:cubicBezTo>
                  <a:lnTo>
                    <a:pt x="571" y="476"/>
                  </a:lnTo>
                  <a:cubicBezTo>
                    <a:pt x="567" y="476"/>
                    <a:pt x="563" y="473"/>
                    <a:pt x="563" y="468"/>
                  </a:cubicBezTo>
                  <a:cubicBezTo>
                    <a:pt x="563" y="464"/>
                    <a:pt x="567" y="460"/>
                    <a:pt x="571" y="460"/>
                  </a:cubicBezTo>
                  <a:close/>
                  <a:moveTo>
                    <a:pt x="619" y="460"/>
                  </a:moveTo>
                  <a:lnTo>
                    <a:pt x="635" y="460"/>
                  </a:lnTo>
                  <a:cubicBezTo>
                    <a:pt x="640" y="460"/>
                    <a:pt x="643" y="464"/>
                    <a:pt x="643" y="468"/>
                  </a:cubicBezTo>
                  <a:cubicBezTo>
                    <a:pt x="643" y="473"/>
                    <a:pt x="640" y="476"/>
                    <a:pt x="635" y="476"/>
                  </a:cubicBezTo>
                  <a:lnTo>
                    <a:pt x="619" y="476"/>
                  </a:lnTo>
                  <a:cubicBezTo>
                    <a:pt x="615" y="476"/>
                    <a:pt x="611" y="473"/>
                    <a:pt x="611" y="468"/>
                  </a:cubicBezTo>
                  <a:cubicBezTo>
                    <a:pt x="611" y="464"/>
                    <a:pt x="615" y="460"/>
                    <a:pt x="619" y="460"/>
                  </a:cubicBezTo>
                  <a:close/>
                  <a:moveTo>
                    <a:pt x="667" y="460"/>
                  </a:moveTo>
                  <a:lnTo>
                    <a:pt x="683" y="460"/>
                  </a:lnTo>
                  <a:cubicBezTo>
                    <a:pt x="688" y="460"/>
                    <a:pt x="691" y="464"/>
                    <a:pt x="691" y="468"/>
                  </a:cubicBezTo>
                  <a:cubicBezTo>
                    <a:pt x="691" y="473"/>
                    <a:pt x="688" y="476"/>
                    <a:pt x="683" y="476"/>
                  </a:cubicBezTo>
                  <a:lnTo>
                    <a:pt x="667" y="476"/>
                  </a:lnTo>
                  <a:cubicBezTo>
                    <a:pt x="663" y="476"/>
                    <a:pt x="659" y="473"/>
                    <a:pt x="659" y="468"/>
                  </a:cubicBezTo>
                  <a:cubicBezTo>
                    <a:pt x="659" y="464"/>
                    <a:pt x="663" y="460"/>
                    <a:pt x="667" y="460"/>
                  </a:cubicBezTo>
                  <a:close/>
                  <a:moveTo>
                    <a:pt x="715" y="460"/>
                  </a:moveTo>
                  <a:lnTo>
                    <a:pt x="731" y="460"/>
                  </a:lnTo>
                  <a:cubicBezTo>
                    <a:pt x="736" y="460"/>
                    <a:pt x="739" y="464"/>
                    <a:pt x="739" y="468"/>
                  </a:cubicBezTo>
                  <a:cubicBezTo>
                    <a:pt x="739" y="473"/>
                    <a:pt x="736" y="476"/>
                    <a:pt x="731" y="476"/>
                  </a:cubicBezTo>
                  <a:lnTo>
                    <a:pt x="715" y="476"/>
                  </a:lnTo>
                  <a:cubicBezTo>
                    <a:pt x="711" y="476"/>
                    <a:pt x="707" y="473"/>
                    <a:pt x="707" y="468"/>
                  </a:cubicBezTo>
                  <a:cubicBezTo>
                    <a:pt x="707" y="464"/>
                    <a:pt x="711" y="460"/>
                    <a:pt x="715" y="460"/>
                  </a:cubicBezTo>
                  <a:close/>
                  <a:moveTo>
                    <a:pt x="763" y="460"/>
                  </a:moveTo>
                  <a:lnTo>
                    <a:pt x="779" y="460"/>
                  </a:lnTo>
                  <a:cubicBezTo>
                    <a:pt x="784" y="460"/>
                    <a:pt x="787" y="464"/>
                    <a:pt x="787" y="468"/>
                  </a:cubicBezTo>
                  <a:cubicBezTo>
                    <a:pt x="787" y="473"/>
                    <a:pt x="784" y="476"/>
                    <a:pt x="779" y="476"/>
                  </a:cubicBezTo>
                  <a:lnTo>
                    <a:pt x="763" y="476"/>
                  </a:lnTo>
                  <a:cubicBezTo>
                    <a:pt x="759" y="476"/>
                    <a:pt x="755" y="473"/>
                    <a:pt x="755" y="468"/>
                  </a:cubicBezTo>
                  <a:cubicBezTo>
                    <a:pt x="755" y="464"/>
                    <a:pt x="759" y="460"/>
                    <a:pt x="763" y="460"/>
                  </a:cubicBezTo>
                  <a:close/>
                  <a:moveTo>
                    <a:pt x="811" y="460"/>
                  </a:moveTo>
                  <a:lnTo>
                    <a:pt x="827" y="460"/>
                  </a:lnTo>
                  <a:cubicBezTo>
                    <a:pt x="832" y="460"/>
                    <a:pt x="835" y="464"/>
                    <a:pt x="835" y="468"/>
                  </a:cubicBezTo>
                  <a:cubicBezTo>
                    <a:pt x="835" y="473"/>
                    <a:pt x="832" y="476"/>
                    <a:pt x="827" y="476"/>
                  </a:cubicBezTo>
                  <a:lnTo>
                    <a:pt x="811" y="476"/>
                  </a:lnTo>
                  <a:cubicBezTo>
                    <a:pt x="807" y="476"/>
                    <a:pt x="803" y="473"/>
                    <a:pt x="803" y="468"/>
                  </a:cubicBezTo>
                  <a:cubicBezTo>
                    <a:pt x="803" y="464"/>
                    <a:pt x="807" y="460"/>
                    <a:pt x="811" y="460"/>
                  </a:cubicBezTo>
                  <a:close/>
                  <a:moveTo>
                    <a:pt x="859" y="460"/>
                  </a:moveTo>
                  <a:lnTo>
                    <a:pt x="875" y="460"/>
                  </a:lnTo>
                  <a:cubicBezTo>
                    <a:pt x="880" y="460"/>
                    <a:pt x="883" y="464"/>
                    <a:pt x="883" y="468"/>
                  </a:cubicBezTo>
                  <a:cubicBezTo>
                    <a:pt x="883" y="473"/>
                    <a:pt x="880" y="476"/>
                    <a:pt x="875" y="476"/>
                  </a:cubicBezTo>
                  <a:lnTo>
                    <a:pt x="859" y="476"/>
                  </a:lnTo>
                  <a:cubicBezTo>
                    <a:pt x="855" y="476"/>
                    <a:pt x="851" y="473"/>
                    <a:pt x="851" y="468"/>
                  </a:cubicBezTo>
                  <a:cubicBezTo>
                    <a:pt x="851" y="464"/>
                    <a:pt x="855" y="460"/>
                    <a:pt x="859" y="460"/>
                  </a:cubicBezTo>
                  <a:close/>
                  <a:moveTo>
                    <a:pt x="907" y="460"/>
                  </a:moveTo>
                  <a:lnTo>
                    <a:pt x="923" y="460"/>
                  </a:lnTo>
                  <a:cubicBezTo>
                    <a:pt x="928" y="460"/>
                    <a:pt x="931" y="464"/>
                    <a:pt x="931" y="468"/>
                  </a:cubicBezTo>
                  <a:cubicBezTo>
                    <a:pt x="931" y="473"/>
                    <a:pt x="928" y="476"/>
                    <a:pt x="923" y="476"/>
                  </a:cubicBezTo>
                  <a:lnTo>
                    <a:pt x="907" y="476"/>
                  </a:lnTo>
                  <a:cubicBezTo>
                    <a:pt x="903" y="476"/>
                    <a:pt x="899" y="473"/>
                    <a:pt x="899" y="468"/>
                  </a:cubicBezTo>
                  <a:cubicBezTo>
                    <a:pt x="899" y="464"/>
                    <a:pt x="903" y="460"/>
                    <a:pt x="907" y="460"/>
                  </a:cubicBezTo>
                  <a:close/>
                  <a:moveTo>
                    <a:pt x="955" y="460"/>
                  </a:moveTo>
                  <a:lnTo>
                    <a:pt x="971" y="460"/>
                  </a:lnTo>
                  <a:cubicBezTo>
                    <a:pt x="976" y="460"/>
                    <a:pt x="979" y="464"/>
                    <a:pt x="979" y="468"/>
                  </a:cubicBezTo>
                  <a:cubicBezTo>
                    <a:pt x="979" y="473"/>
                    <a:pt x="976" y="476"/>
                    <a:pt x="971" y="476"/>
                  </a:cubicBezTo>
                  <a:lnTo>
                    <a:pt x="955" y="476"/>
                  </a:lnTo>
                  <a:cubicBezTo>
                    <a:pt x="951" y="476"/>
                    <a:pt x="947" y="473"/>
                    <a:pt x="947" y="468"/>
                  </a:cubicBezTo>
                  <a:cubicBezTo>
                    <a:pt x="947" y="464"/>
                    <a:pt x="951" y="460"/>
                    <a:pt x="955" y="460"/>
                  </a:cubicBezTo>
                  <a:close/>
                  <a:moveTo>
                    <a:pt x="1003" y="460"/>
                  </a:moveTo>
                  <a:lnTo>
                    <a:pt x="1019" y="460"/>
                  </a:lnTo>
                  <a:cubicBezTo>
                    <a:pt x="1024" y="460"/>
                    <a:pt x="1027" y="464"/>
                    <a:pt x="1027" y="468"/>
                  </a:cubicBezTo>
                  <a:cubicBezTo>
                    <a:pt x="1027" y="473"/>
                    <a:pt x="1024" y="476"/>
                    <a:pt x="1019" y="476"/>
                  </a:cubicBezTo>
                  <a:lnTo>
                    <a:pt x="1003" y="476"/>
                  </a:lnTo>
                  <a:cubicBezTo>
                    <a:pt x="999" y="476"/>
                    <a:pt x="995" y="473"/>
                    <a:pt x="995" y="468"/>
                  </a:cubicBezTo>
                  <a:cubicBezTo>
                    <a:pt x="995" y="464"/>
                    <a:pt x="999" y="460"/>
                    <a:pt x="1003" y="460"/>
                  </a:cubicBezTo>
                  <a:close/>
                  <a:moveTo>
                    <a:pt x="1051" y="460"/>
                  </a:moveTo>
                  <a:lnTo>
                    <a:pt x="1067" y="460"/>
                  </a:lnTo>
                  <a:cubicBezTo>
                    <a:pt x="1072" y="460"/>
                    <a:pt x="1075" y="464"/>
                    <a:pt x="1075" y="468"/>
                  </a:cubicBezTo>
                  <a:cubicBezTo>
                    <a:pt x="1075" y="473"/>
                    <a:pt x="1072" y="476"/>
                    <a:pt x="1067" y="476"/>
                  </a:cubicBezTo>
                  <a:lnTo>
                    <a:pt x="1051" y="476"/>
                  </a:lnTo>
                  <a:cubicBezTo>
                    <a:pt x="1047" y="476"/>
                    <a:pt x="1043" y="473"/>
                    <a:pt x="1043" y="468"/>
                  </a:cubicBezTo>
                  <a:cubicBezTo>
                    <a:pt x="1043" y="464"/>
                    <a:pt x="1047" y="460"/>
                    <a:pt x="1051" y="460"/>
                  </a:cubicBezTo>
                  <a:close/>
                  <a:moveTo>
                    <a:pt x="1099" y="460"/>
                  </a:moveTo>
                  <a:lnTo>
                    <a:pt x="1115" y="460"/>
                  </a:lnTo>
                  <a:cubicBezTo>
                    <a:pt x="1120" y="460"/>
                    <a:pt x="1123" y="464"/>
                    <a:pt x="1123" y="468"/>
                  </a:cubicBezTo>
                  <a:cubicBezTo>
                    <a:pt x="1123" y="473"/>
                    <a:pt x="1120" y="476"/>
                    <a:pt x="1115" y="476"/>
                  </a:cubicBezTo>
                  <a:lnTo>
                    <a:pt x="1099" y="476"/>
                  </a:lnTo>
                  <a:cubicBezTo>
                    <a:pt x="1095" y="476"/>
                    <a:pt x="1091" y="473"/>
                    <a:pt x="1091" y="468"/>
                  </a:cubicBezTo>
                  <a:cubicBezTo>
                    <a:pt x="1091" y="464"/>
                    <a:pt x="1095" y="460"/>
                    <a:pt x="1099" y="460"/>
                  </a:cubicBezTo>
                  <a:close/>
                  <a:moveTo>
                    <a:pt x="1147" y="460"/>
                  </a:moveTo>
                  <a:lnTo>
                    <a:pt x="1163" y="460"/>
                  </a:lnTo>
                  <a:cubicBezTo>
                    <a:pt x="1168" y="460"/>
                    <a:pt x="1171" y="464"/>
                    <a:pt x="1171" y="468"/>
                  </a:cubicBezTo>
                  <a:cubicBezTo>
                    <a:pt x="1171" y="473"/>
                    <a:pt x="1168" y="476"/>
                    <a:pt x="1163" y="476"/>
                  </a:cubicBezTo>
                  <a:lnTo>
                    <a:pt x="1147" y="476"/>
                  </a:lnTo>
                  <a:cubicBezTo>
                    <a:pt x="1143" y="476"/>
                    <a:pt x="1139" y="473"/>
                    <a:pt x="1139" y="468"/>
                  </a:cubicBezTo>
                  <a:cubicBezTo>
                    <a:pt x="1139" y="464"/>
                    <a:pt x="1143" y="460"/>
                    <a:pt x="1147" y="460"/>
                  </a:cubicBezTo>
                  <a:close/>
                  <a:moveTo>
                    <a:pt x="1195" y="460"/>
                  </a:moveTo>
                  <a:lnTo>
                    <a:pt x="1211" y="460"/>
                  </a:lnTo>
                  <a:cubicBezTo>
                    <a:pt x="1216" y="460"/>
                    <a:pt x="1219" y="464"/>
                    <a:pt x="1219" y="468"/>
                  </a:cubicBezTo>
                  <a:cubicBezTo>
                    <a:pt x="1219" y="473"/>
                    <a:pt x="1216" y="476"/>
                    <a:pt x="1211" y="476"/>
                  </a:cubicBezTo>
                  <a:lnTo>
                    <a:pt x="1195" y="476"/>
                  </a:lnTo>
                  <a:cubicBezTo>
                    <a:pt x="1191" y="476"/>
                    <a:pt x="1187" y="473"/>
                    <a:pt x="1187" y="468"/>
                  </a:cubicBezTo>
                  <a:cubicBezTo>
                    <a:pt x="1187" y="464"/>
                    <a:pt x="1191" y="460"/>
                    <a:pt x="1195" y="460"/>
                  </a:cubicBezTo>
                  <a:close/>
                  <a:moveTo>
                    <a:pt x="1243" y="460"/>
                  </a:moveTo>
                  <a:lnTo>
                    <a:pt x="1259" y="460"/>
                  </a:lnTo>
                  <a:cubicBezTo>
                    <a:pt x="1264" y="460"/>
                    <a:pt x="1267" y="464"/>
                    <a:pt x="1267" y="468"/>
                  </a:cubicBezTo>
                  <a:cubicBezTo>
                    <a:pt x="1267" y="473"/>
                    <a:pt x="1264" y="476"/>
                    <a:pt x="1259" y="476"/>
                  </a:cubicBezTo>
                  <a:lnTo>
                    <a:pt x="1243" y="476"/>
                  </a:lnTo>
                  <a:cubicBezTo>
                    <a:pt x="1239" y="476"/>
                    <a:pt x="1235" y="473"/>
                    <a:pt x="1235" y="468"/>
                  </a:cubicBezTo>
                  <a:cubicBezTo>
                    <a:pt x="1235" y="464"/>
                    <a:pt x="1239" y="460"/>
                    <a:pt x="1243" y="460"/>
                  </a:cubicBezTo>
                  <a:close/>
                  <a:moveTo>
                    <a:pt x="1291" y="460"/>
                  </a:moveTo>
                  <a:lnTo>
                    <a:pt x="1307" y="460"/>
                  </a:lnTo>
                  <a:cubicBezTo>
                    <a:pt x="1312" y="460"/>
                    <a:pt x="1315" y="464"/>
                    <a:pt x="1315" y="468"/>
                  </a:cubicBezTo>
                  <a:cubicBezTo>
                    <a:pt x="1315" y="473"/>
                    <a:pt x="1312" y="476"/>
                    <a:pt x="1307" y="476"/>
                  </a:cubicBezTo>
                  <a:lnTo>
                    <a:pt x="1291" y="476"/>
                  </a:lnTo>
                  <a:cubicBezTo>
                    <a:pt x="1287" y="476"/>
                    <a:pt x="1283" y="473"/>
                    <a:pt x="1283" y="468"/>
                  </a:cubicBezTo>
                  <a:cubicBezTo>
                    <a:pt x="1283" y="464"/>
                    <a:pt x="1287" y="460"/>
                    <a:pt x="1291" y="460"/>
                  </a:cubicBezTo>
                  <a:close/>
                  <a:moveTo>
                    <a:pt x="1339" y="460"/>
                  </a:moveTo>
                  <a:lnTo>
                    <a:pt x="1355" y="460"/>
                  </a:lnTo>
                  <a:cubicBezTo>
                    <a:pt x="1360" y="460"/>
                    <a:pt x="1363" y="464"/>
                    <a:pt x="1363" y="468"/>
                  </a:cubicBezTo>
                  <a:cubicBezTo>
                    <a:pt x="1363" y="473"/>
                    <a:pt x="1360" y="476"/>
                    <a:pt x="1355" y="476"/>
                  </a:cubicBezTo>
                  <a:lnTo>
                    <a:pt x="1339" y="476"/>
                  </a:lnTo>
                  <a:cubicBezTo>
                    <a:pt x="1335" y="476"/>
                    <a:pt x="1331" y="473"/>
                    <a:pt x="1331" y="468"/>
                  </a:cubicBezTo>
                  <a:cubicBezTo>
                    <a:pt x="1331" y="464"/>
                    <a:pt x="1335" y="460"/>
                    <a:pt x="1339" y="460"/>
                  </a:cubicBezTo>
                  <a:close/>
                  <a:moveTo>
                    <a:pt x="1387" y="460"/>
                  </a:moveTo>
                  <a:lnTo>
                    <a:pt x="1403" y="460"/>
                  </a:lnTo>
                  <a:cubicBezTo>
                    <a:pt x="1408" y="460"/>
                    <a:pt x="1411" y="464"/>
                    <a:pt x="1411" y="468"/>
                  </a:cubicBezTo>
                  <a:cubicBezTo>
                    <a:pt x="1411" y="473"/>
                    <a:pt x="1408" y="476"/>
                    <a:pt x="1403" y="476"/>
                  </a:cubicBezTo>
                  <a:lnTo>
                    <a:pt x="1387" y="476"/>
                  </a:lnTo>
                  <a:cubicBezTo>
                    <a:pt x="1383" y="476"/>
                    <a:pt x="1379" y="473"/>
                    <a:pt x="1379" y="468"/>
                  </a:cubicBezTo>
                  <a:cubicBezTo>
                    <a:pt x="1379" y="464"/>
                    <a:pt x="1383" y="460"/>
                    <a:pt x="1387" y="460"/>
                  </a:cubicBezTo>
                  <a:close/>
                  <a:moveTo>
                    <a:pt x="1435" y="460"/>
                  </a:moveTo>
                  <a:lnTo>
                    <a:pt x="1451" y="460"/>
                  </a:lnTo>
                  <a:cubicBezTo>
                    <a:pt x="1456" y="460"/>
                    <a:pt x="1459" y="464"/>
                    <a:pt x="1459" y="468"/>
                  </a:cubicBezTo>
                  <a:cubicBezTo>
                    <a:pt x="1459" y="473"/>
                    <a:pt x="1456" y="476"/>
                    <a:pt x="1451" y="476"/>
                  </a:cubicBezTo>
                  <a:lnTo>
                    <a:pt x="1435" y="476"/>
                  </a:lnTo>
                  <a:cubicBezTo>
                    <a:pt x="1431" y="476"/>
                    <a:pt x="1427" y="473"/>
                    <a:pt x="1427" y="468"/>
                  </a:cubicBezTo>
                  <a:cubicBezTo>
                    <a:pt x="1427" y="464"/>
                    <a:pt x="1431" y="460"/>
                    <a:pt x="1435" y="460"/>
                  </a:cubicBezTo>
                  <a:close/>
                  <a:moveTo>
                    <a:pt x="1483" y="460"/>
                  </a:moveTo>
                  <a:lnTo>
                    <a:pt x="1499" y="460"/>
                  </a:lnTo>
                  <a:cubicBezTo>
                    <a:pt x="1504" y="460"/>
                    <a:pt x="1507" y="464"/>
                    <a:pt x="1507" y="468"/>
                  </a:cubicBezTo>
                  <a:cubicBezTo>
                    <a:pt x="1507" y="473"/>
                    <a:pt x="1504" y="476"/>
                    <a:pt x="1499" y="476"/>
                  </a:cubicBezTo>
                  <a:lnTo>
                    <a:pt x="1483" y="476"/>
                  </a:lnTo>
                  <a:cubicBezTo>
                    <a:pt x="1479" y="476"/>
                    <a:pt x="1475" y="473"/>
                    <a:pt x="1475" y="468"/>
                  </a:cubicBezTo>
                  <a:cubicBezTo>
                    <a:pt x="1475" y="464"/>
                    <a:pt x="1479" y="460"/>
                    <a:pt x="1483" y="460"/>
                  </a:cubicBezTo>
                  <a:close/>
                  <a:moveTo>
                    <a:pt x="1531" y="460"/>
                  </a:moveTo>
                  <a:lnTo>
                    <a:pt x="1544" y="460"/>
                  </a:lnTo>
                  <a:lnTo>
                    <a:pt x="1536" y="468"/>
                  </a:lnTo>
                  <a:lnTo>
                    <a:pt x="1536" y="465"/>
                  </a:lnTo>
                  <a:cubicBezTo>
                    <a:pt x="1536" y="461"/>
                    <a:pt x="1539" y="457"/>
                    <a:pt x="1544" y="457"/>
                  </a:cubicBezTo>
                  <a:cubicBezTo>
                    <a:pt x="1548" y="457"/>
                    <a:pt x="1552" y="461"/>
                    <a:pt x="1552" y="465"/>
                  </a:cubicBezTo>
                  <a:lnTo>
                    <a:pt x="1552" y="468"/>
                  </a:lnTo>
                  <a:cubicBezTo>
                    <a:pt x="1552" y="473"/>
                    <a:pt x="1548" y="476"/>
                    <a:pt x="1544" y="476"/>
                  </a:cubicBezTo>
                  <a:lnTo>
                    <a:pt x="1531" y="476"/>
                  </a:lnTo>
                  <a:cubicBezTo>
                    <a:pt x="1527" y="476"/>
                    <a:pt x="1523" y="473"/>
                    <a:pt x="1523" y="468"/>
                  </a:cubicBezTo>
                  <a:cubicBezTo>
                    <a:pt x="1523" y="464"/>
                    <a:pt x="1527" y="460"/>
                    <a:pt x="1531" y="460"/>
                  </a:cubicBezTo>
                  <a:close/>
                  <a:moveTo>
                    <a:pt x="1536" y="433"/>
                  </a:moveTo>
                  <a:lnTo>
                    <a:pt x="1536" y="417"/>
                  </a:lnTo>
                  <a:cubicBezTo>
                    <a:pt x="1536" y="413"/>
                    <a:pt x="1539" y="409"/>
                    <a:pt x="1544" y="409"/>
                  </a:cubicBezTo>
                  <a:cubicBezTo>
                    <a:pt x="1548" y="409"/>
                    <a:pt x="1552" y="413"/>
                    <a:pt x="1552" y="417"/>
                  </a:cubicBezTo>
                  <a:lnTo>
                    <a:pt x="1552" y="433"/>
                  </a:lnTo>
                  <a:cubicBezTo>
                    <a:pt x="1552" y="438"/>
                    <a:pt x="1548" y="441"/>
                    <a:pt x="1544" y="441"/>
                  </a:cubicBezTo>
                  <a:cubicBezTo>
                    <a:pt x="1539" y="441"/>
                    <a:pt x="1536" y="438"/>
                    <a:pt x="1536" y="433"/>
                  </a:cubicBezTo>
                  <a:close/>
                  <a:moveTo>
                    <a:pt x="1536" y="385"/>
                  </a:moveTo>
                  <a:lnTo>
                    <a:pt x="1536" y="369"/>
                  </a:lnTo>
                  <a:cubicBezTo>
                    <a:pt x="1536" y="365"/>
                    <a:pt x="1539" y="361"/>
                    <a:pt x="1544" y="361"/>
                  </a:cubicBezTo>
                  <a:cubicBezTo>
                    <a:pt x="1548" y="361"/>
                    <a:pt x="1552" y="365"/>
                    <a:pt x="1552" y="369"/>
                  </a:cubicBezTo>
                  <a:lnTo>
                    <a:pt x="1552" y="385"/>
                  </a:lnTo>
                  <a:cubicBezTo>
                    <a:pt x="1552" y="390"/>
                    <a:pt x="1548" y="393"/>
                    <a:pt x="1544" y="393"/>
                  </a:cubicBezTo>
                  <a:cubicBezTo>
                    <a:pt x="1539" y="393"/>
                    <a:pt x="1536" y="390"/>
                    <a:pt x="1536" y="385"/>
                  </a:cubicBezTo>
                  <a:close/>
                  <a:moveTo>
                    <a:pt x="1536" y="337"/>
                  </a:moveTo>
                  <a:lnTo>
                    <a:pt x="1536" y="321"/>
                  </a:lnTo>
                  <a:cubicBezTo>
                    <a:pt x="1536" y="317"/>
                    <a:pt x="1539" y="313"/>
                    <a:pt x="1544" y="313"/>
                  </a:cubicBezTo>
                  <a:cubicBezTo>
                    <a:pt x="1548" y="313"/>
                    <a:pt x="1552" y="317"/>
                    <a:pt x="1552" y="321"/>
                  </a:cubicBezTo>
                  <a:lnTo>
                    <a:pt x="1552" y="337"/>
                  </a:lnTo>
                  <a:cubicBezTo>
                    <a:pt x="1552" y="342"/>
                    <a:pt x="1548" y="345"/>
                    <a:pt x="1544" y="345"/>
                  </a:cubicBezTo>
                  <a:cubicBezTo>
                    <a:pt x="1539" y="345"/>
                    <a:pt x="1536" y="342"/>
                    <a:pt x="1536" y="337"/>
                  </a:cubicBezTo>
                  <a:close/>
                  <a:moveTo>
                    <a:pt x="1536" y="289"/>
                  </a:moveTo>
                  <a:lnTo>
                    <a:pt x="1536" y="273"/>
                  </a:lnTo>
                  <a:cubicBezTo>
                    <a:pt x="1536" y="269"/>
                    <a:pt x="1539" y="265"/>
                    <a:pt x="1544" y="265"/>
                  </a:cubicBezTo>
                  <a:cubicBezTo>
                    <a:pt x="1548" y="265"/>
                    <a:pt x="1552" y="269"/>
                    <a:pt x="1552" y="273"/>
                  </a:cubicBezTo>
                  <a:lnTo>
                    <a:pt x="1552" y="289"/>
                  </a:lnTo>
                  <a:cubicBezTo>
                    <a:pt x="1552" y="294"/>
                    <a:pt x="1548" y="297"/>
                    <a:pt x="1544" y="297"/>
                  </a:cubicBezTo>
                  <a:cubicBezTo>
                    <a:pt x="1539" y="297"/>
                    <a:pt x="1536" y="294"/>
                    <a:pt x="1536" y="289"/>
                  </a:cubicBezTo>
                  <a:close/>
                  <a:moveTo>
                    <a:pt x="1536" y="241"/>
                  </a:moveTo>
                  <a:lnTo>
                    <a:pt x="1536" y="225"/>
                  </a:lnTo>
                  <a:cubicBezTo>
                    <a:pt x="1536" y="221"/>
                    <a:pt x="1539" y="217"/>
                    <a:pt x="1544" y="217"/>
                  </a:cubicBezTo>
                  <a:cubicBezTo>
                    <a:pt x="1548" y="217"/>
                    <a:pt x="1552" y="221"/>
                    <a:pt x="1552" y="225"/>
                  </a:cubicBezTo>
                  <a:lnTo>
                    <a:pt x="1552" y="241"/>
                  </a:lnTo>
                  <a:cubicBezTo>
                    <a:pt x="1552" y="246"/>
                    <a:pt x="1548" y="249"/>
                    <a:pt x="1544" y="249"/>
                  </a:cubicBezTo>
                  <a:cubicBezTo>
                    <a:pt x="1539" y="249"/>
                    <a:pt x="1536" y="246"/>
                    <a:pt x="1536" y="241"/>
                  </a:cubicBezTo>
                  <a:close/>
                  <a:moveTo>
                    <a:pt x="1536" y="193"/>
                  </a:moveTo>
                  <a:lnTo>
                    <a:pt x="1536" y="177"/>
                  </a:lnTo>
                  <a:cubicBezTo>
                    <a:pt x="1536" y="173"/>
                    <a:pt x="1539" y="169"/>
                    <a:pt x="1544" y="169"/>
                  </a:cubicBezTo>
                  <a:cubicBezTo>
                    <a:pt x="1548" y="169"/>
                    <a:pt x="1552" y="173"/>
                    <a:pt x="1552" y="177"/>
                  </a:cubicBezTo>
                  <a:lnTo>
                    <a:pt x="1552" y="193"/>
                  </a:lnTo>
                  <a:cubicBezTo>
                    <a:pt x="1552" y="198"/>
                    <a:pt x="1548" y="201"/>
                    <a:pt x="1544" y="201"/>
                  </a:cubicBezTo>
                  <a:cubicBezTo>
                    <a:pt x="1539" y="201"/>
                    <a:pt x="1536" y="198"/>
                    <a:pt x="1536" y="193"/>
                  </a:cubicBezTo>
                  <a:close/>
                  <a:moveTo>
                    <a:pt x="1536" y="145"/>
                  </a:moveTo>
                  <a:lnTo>
                    <a:pt x="1536" y="129"/>
                  </a:lnTo>
                  <a:cubicBezTo>
                    <a:pt x="1536" y="125"/>
                    <a:pt x="1539" y="121"/>
                    <a:pt x="1544" y="121"/>
                  </a:cubicBezTo>
                  <a:cubicBezTo>
                    <a:pt x="1548" y="121"/>
                    <a:pt x="1552" y="125"/>
                    <a:pt x="1552" y="129"/>
                  </a:cubicBezTo>
                  <a:lnTo>
                    <a:pt x="1552" y="145"/>
                  </a:lnTo>
                  <a:cubicBezTo>
                    <a:pt x="1552" y="150"/>
                    <a:pt x="1548" y="153"/>
                    <a:pt x="1544" y="153"/>
                  </a:cubicBezTo>
                  <a:cubicBezTo>
                    <a:pt x="1539" y="153"/>
                    <a:pt x="1536" y="150"/>
                    <a:pt x="1536" y="145"/>
                  </a:cubicBezTo>
                  <a:close/>
                  <a:moveTo>
                    <a:pt x="1536" y="97"/>
                  </a:moveTo>
                  <a:lnTo>
                    <a:pt x="1536" y="81"/>
                  </a:lnTo>
                  <a:cubicBezTo>
                    <a:pt x="1536" y="77"/>
                    <a:pt x="1539" y="73"/>
                    <a:pt x="1544" y="73"/>
                  </a:cubicBezTo>
                  <a:cubicBezTo>
                    <a:pt x="1548" y="73"/>
                    <a:pt x="1552" y="77"/>
                    <a:pt x="1552" y="81"/>
                  </a:cubicBezTo>
                  <a:lnTo>
                    <a:pt x="1552" y="97"/>
                  </a:lnTo>
                  <a:cubicBezTo>
                    <a:pt x="1552" y="102"/>
                    <a:pt x="1548" y="105"/>
                    <a:pt x="1544" y="105"/>
                  </a:cubicBezTo>
                  <a:cubicBezTo>
                    <a:pt x="1539" y="105"/>
                    <a:pt x="1536" y="102"/>
                    <a:pt x="1536" y="97"/>
                  </a:cubicBezTo>
                  <a:close/>
                  <a:moveTo>
                    <a:pt x="1536" y="49"/>
                  </a:moveTo>
                  <a:lnTo>
                    <a:pt x="1536" y="33"/>
                  </a:lnTo>
                  <a:cubicBezTo>
                    <a:pt x="1536" y="29"/>
                    <a:pt x="1539" y="25"/>
                    <a:pt x="1544" y="25"/>
                  </a:cubicBezTo>
                  <a:cubicBezTo>
                    <a:pt x="1548" y="25"/>
                    <a:pt x="1552" y="29"/>
                    <a:pt x="1552" y="33"/>
                  </a:cubicBezTo>
                  <a:lnTo>
                    <a:pt x="1552" y="49"/>
                  </a:lnTo>
                  <a:cubicBezTo>
                    <a:pt x="1552" y="54"/>
                    <a:pt x="1548" y="57"/>
                    <a:pt x="1544" y="57"/>
                  </a:cubicBezTo>
                  <a:cubicBezTo>
                    <a:pt x="1539" y="57"/>
                    <a:pt x="1536" y="54"/>
                    <a:pt x="1536" y="49"/>
                  </a:cubicBezTo>
                  <a:close/>
                  <a:moveTo>
                    <a:pt x="1537" y="16"/>
                  </a:moveTo>
                  <a:lnTo>
                    <a:pt x="1521" y="16"/>
                  </a:lnTo>
                  <a:cubicBezTo>
                    <a:pt x="1517" y="16"/>
                    <a:pt x="1513" y="12"/>
                    <a:pt x="1513" y="8"/>
                  </a:cubicBezTo>
                  <a:cubicBezTo>
                    <a:pt x="1513" y="3"/>
                    <a:pt x="1517" y="0"/>
                    <a:pt x="1521" y="0"/>
                  </a:cubicBezTo>
                  <a:lnTo>
                    <a:pt x="1537" y="0"/>
                  </a:lnTo>
                  <a:cubicBezTo>
                    <a:pt x="1542" y="0"/>
                    <a:pt x="1545" y="3"/>
                    <a:pt x="1545" y="8"/>
                  </a:cubicBezTo>
                  <a:cubicBezTo>
                    <a:pt x="1545" y="12"/>
                    <a:pt x="1542" y="16"/>
                    <a:pt x="1537" y="16"/>
                  </a:cubicBezTo>
                  <a:close/>
                  <a:moveTo>
                    <a:pt x="1489" y="16"/>
                  </a:moveTo>
                  <a:lnTo>
                    <a:pt x="1473" y="16"/>
                  </a:lnTo>
                  <a:cubicBezTo>
                    <a:pt x="1469" y="16"/>
                    <a:pt x="1465" y="12"/>
                    <a:pt x="1465" y="8"/>
                  </a:cubicBezTo>
                  <a:cubicBezTo>
                    <a:pt x="1465" y="3"/>
                    <a:pt x="1469" y="0"/>
                    <a:pt x="1473" y="0"/>
                  </a:cubicBezTo>
                  <a:lnTo>
                    <a:pt x="1489" y="0"/>
                  </a:lnTo>
                  <a:cubicBezTo>
                    <a:pt x="1494" y="0"/>
                    <a:pt x="1497" y="3"/>
                    <a:pt x="1497" y="8"/>
                  </a:cubicBezTo>
                  <a:cubicBezTo>
                    <a:pt x="1497" y="12"/>
                    <a:pt x="1494" y="16"/>
                    <a:pt x="1489" y="16"/>
                  </a:cubicBezTo>
                  <a:close/>
                  <a:moveTo>
                    <a:pt x="1441" y="16"/>
                  </a:moveTo>
                  <a:lnTo>
                    <a:pt x="1425" y="16"/>
                  </a:lnTo>
                  <a:cubicBezTo>
                    <a:pt x="1421" y="16"/>
                    <a:pt x="1417" y="12"/>
                    <a:pt x="1417" y="8"/>
                  </a:cubicBezTo>
                  <a:cubicBezTo>
                    <a:pt x="1417" y="3"/>
                    <a:pt x="1421" y="0"/>
                    <a:pt x="1425" y="0"/>
                  </a:cubicBezTo>
                  <a:lnTo>
                    <a:pt x="1441" y="0"/>
                  </a:lnTo>
                  <a:cubicBezTo>
                    <a:pt x="1446" y="0"/>
                    <a:pt x="1449" y="3"/>
                    <a:pt x="1449" y="8"/>
                  </a:cubicBezTo>
                  <a:cubicBezTo>
                    <a:pt x="1449" y="12"/>
                    <a:pt x="1446" y="16"/>
                    <a:pt x="1441" y="16"/>
                  </a:cubicBezTo>
                  <a:close/>
                  <a:moveTo>
                    <a:pt x="1393" y="16"/>
                  </a:moveTo>
                  <a:lnTo>
                    <a:pt x="1377" y="16"/>
                  </a:lnTo>
                  <a:cubicBezTo>
                    <a:pt x="1373" y="16"/>
                    <a:pt x="1369" y="12"/>
                    <a:pt x="1369" y="8"/>
                  </a:cubicBezTo>
                  <a:cubicBezTo>
                    <a:pt x="1369" y="3"/>
                    <a:pt x="1373" y="0"/>
                    <a:pt x="1377" y="0"/>
                  </a:cubicBezTo>
                  <a:lnTo>
                    <a:pt x="1393" y="0"/>
                  </a:lnTo>
                  <a:cubicBezTo>
                    <a:pt x="1398" y="0"/>
                    <a:pt x="1401" y="3"/>
                    <a:pt x="1401" y="8"/>
                  </a:cubicBezTo>
                  <a:cubicBezTo>
                    <a:pt x="1401" y="12"/>
                    <a:pt x="1398" y="16"/>
                    <a:pt x="1393" y="16"/>
                  </a:cubicBezTo>
                  <a:close/>
                  <a:moveTo>
                    <a:pt x="1345" y="16"/>
                  </a:moveTo>
                  <a:lnTo>
                    <a:pt x="1329" y="16"/>
                  </a:lnTo>
                  <a:cubicBezTo>
                    <a:pt x="1325" y="16"/>
                    <a:pt x="1321" y="12"/>
                    <a:pt x="1321" y="8"/>
                  </a:cubicBezTo>
                  <a:cubicBezTo>
                    <a:pt x="1321" y="3"/>
                    <a:pt x="1325" y="0"/>
                    <a:pt x="1329" y="0"/>
                  </a:cubicBezTo>
                  <a:lnTo>
                    <a:pt x="1345" y="0"/>
                  </a:lnTo>
                  <a:cubicBezTo>
                    <a:pt x="1350" y="0"/>
                    <a:pt x="1353" y="3"/>
                    <a:pt x="1353" y="8"/>
                  </a:cubicBezTo>
                  <a:cubicBezTo>
                    <a:pt x="1353" y="12"/>
                    <a:pt x="1350" y="16"/>
                    <a:pt x="1345" y="16"/>
                  </a:cubicBezTo>
                  <a:close/>
                  <a:moveTo>
                    <a:pt x="1297" y="16"/>
                  </a:moveTo>
                  <a:lnTo>
                    <a:pt x="1281" y="16"/>
                  </a:lnTo>
                  <a:cubicBezTo>
                    <a:pt x="1277" y="16"/>
                    <a:pt x="1273" y="12"/>
                    <a:pt x="1273" y="8"/>
                  </a:cubicBezTo>
                  <a:cubicBezTo>
                    <a:pt x="1273" y="3"/>
                    <a:pt x="1277" y="0"/>
                    <a:pt x="1281" y="0"/>
                  </a:cubicBezTo>
                  <a:lnTo>
                    <a:pt x="1297" y="0"/>
                  </a:lnTo>
                  <a:cubicBezTo>
                    <a:pt x="1302" y="0"/>
                    <a:pt x="1305" y="3"/>
                    <a:pt x="1305" y="8"/>
                  </a:cubicBezTo>
                  <a:cubicBezTo>
                    <a:pt x="1305" y="12"/>
                    <a:pt x="1302" y="16"/>
                    <a:pt x="1297" y="16"/>
                  </a:cubicBezTo>
                  <a:close/>
                  <a:moveTo>
                    <a:pt x="1249" y="16"/>
                  </a:moveTo>
                  <a:lnTo>
                    <a:pt x="1233" y="16"/>
                  </a:lnTo>
                  <a:cubicBezTo>
                    <a:pt x="1229" y="16"/>
                    <a:pt x="1225" y="12"/>
                    <a:pt x="1225" y="8"/>
                  </a:cubicBezTo>
                  <a:cubicBezTo>
                    <a:pt x="1225" y="3"/>
                    <a:pt x="1229" y="0"/>
                    <a:pt x="1233" y="0"/>
                  </a:cubicBezTo>
                  <a:lnTo>
                    <a:pt x="1249" y="0"/>
                  </a:lnTo>
                  <a:cubicBezTo>
                    <a:pt x="1254" y="0"/>
                    <a:pt x="1257" y="3"/>
                    <a:pt x="1257" y="8"/>
                  </a:cubicBezTo>
                  <a:cubicBezTo>
                    <a:pt x="1257" y="12"/>
                    <a:pt x="1254" y="16"/>
                    <a:pt x="1249" y="16"/>
                  </a:cubicBezTo>
                  <a:close/>
                  <a:moveTo>
                    <a:pt x="1201" y="16"/>
                  </a:moveTo>
                  <a:lnTo>
                    <a:pt x="1185" y="16"/>
                  </a:lnTo>
                  <a:cubicBezTo>
                    <a:pt x="1181" y="16"/>
                    <a:pt x="1177" y="12"/>
                    <a:pt x="1177" y="8"/>
                  </a:cubicBezTo>
                  <a:cubicBezTo>
                    <a:pt x="1177" y="3"/>
                    <a:pt x="1181" y="0"/>
                    <a:pt x="1185" y="0"/>
                  </a:cubicBezTo>
                  <a:lnTo>
                    <a:pt x="1201" y="0"/>
                  </a:lnTo>
                  <a:cubicBezTo>
                    <a:pt x="1206" y="0"/>
                    <a:pt x="1209" y="3"/>
                    <a:pt x="1209" y="8"/>
                  </a:cubicBezTo>
                  <a:cubicBezTo>
                    <a:pt x="1209" y="12"/>
                    <a:pt x="1206" y="16"/>
                    <a:pt x="1201" y="16"/>
                  </a:cubicBezTo>
                  <a:close/>
                  <a:moveTo>
                    <a:pt x="1153" y="16"/>
                  </a:moveTo>
                  <a:lnTo>
                    <a:pt x="1137" y="16"/>
                  </a:lnTo>
                  <a:cubicBezTo>
                    <a:pt x="1133" y="16"/>
                    <a:pt x="1129" y="12"/>
                    <a:pt x="1129" y="8"/>
                  </a:cubicBezTo>
                  <a:cubicBezTo>
                    <a:pt x="1129" y="3"/>
                    <a:pt x="1133" y="0"/>
                    <a:pt x="1137" y="0"/>
                  </a:cubicBezTo>
                  <a:lnTo>
                    <a:pt x="1153" y="0"/>
                  </a:lnTo>
                  <a:cubicBezTo>
                    <a:pt x="1158" y="0"/>
                    <a:pt x="1161" y="3"/>
                    <a:pt x="1161" y="8"/>
                  </a:cubicBezTo>
                  <a:cubicBezTo>
                    <a:pt x="1161" y="12"/>
                    <a:pt x="1158" y="16"/>
                    <a:pt x="1153" y="16"/>
                  </a:cubicBezTo>
                  <a:close/>
                  <a:moveTo>
                    <a:pt x="1105" y="16"/>
                  </a:moveTo>
                  <a:lnTo>
                    <a:pt x="1089" y="16"/>
                  </a:lnTo>
                  <a:cubicBezTo>
                    <a:pt x="1085" y="16"/>
                    <a:pt x="1081" y="12"/>
                    <a:pt x="1081" y="8"/>
                  </a:cubicBezTo>
                  <a:cubicBezTo>
                    <a:pt x="1081" y="3"/>
                    <a:pt x="1085" y="0"/>
                    <a:pt x="1089" y="0"/>
                  </a:cubicBezTo>
                  <a:lnTo>
                    <a:pt x="1105" y="0"/>
                  </a:lnTo>
                  <a:cubicBezTo>
                    <a:pt x="1110" y="0"/>
                    <a:pt x="1113" y="3"/>
                    <a:pt x="1113" y="8"/>
                  </a:cubicBezTo>
                  <a:cubicBezTo>
                    <a:pt x="1113" y="12"/>
                    <a:pt x="1110" y="16"/>
                    <a:pt x="1105" y="16"/>
                  </a:cubicBezTo>
                  <a:close/>
                  <a:moveTo>
                    <a:pt x="1057" y="16"/>
                  </a:moveTo>
                  <a:lnTo>
                    <a:pt x="1041" y="16"/>
                  </a:lnTo>
                  <a:cubicBezTo>
                    <a:pt x="1037" y="16"/>
                    <a:pt x="1033" y="12"/>
                    <a:pt x="1033" y="8"/>
                  </a:cubicBezTo>
                  <a:cubicBezTo>
                    <a:pt x="1033" y="3"/>
                    <a:pt x="1037" y="0"/>
                    <a:pt x="1041" y="0"/>
                  </a:cubicBezTo>
                  <a:lnTo>
                    <a:pt x="1057" y="0"/>
                  </a:lnTo>
                  <a:cubicBezTo>
                    <a:pt x="1062" y="0"/>
                    <a:pt x="1065" y="3"/>
                    <a:pt x="1065" y="8"/>
                  </a:cubicBezTo>
                  <a:cubicBezTo>
                    <a:pt x="1065" y="12"/>
                    <a:pt x="1062" y="16"/>
                    <a:pt x="1057" y="16"/>
                  </a:cubicBezTo>
                  <a:close/>
                  <a:moveTo>
                    <a:pt x="1009" y="16"/>
                  </a:moveTo>
                  <a:lnTo>
                    <a:pt x="993" y="16"/>
                  </a:lnTo>
                  <a:cubicBezTo>
                    <a:pt x="989" y="16"/>
                    <a:pt x="985" y="12"/>
                    <a:pt x="985" y="8"/>
                  </a:cubicBezTo>
                  <a:cubicBezTo>
                    <a:pt x="985" y="3"/>
                    <a:pt x="989" y="0"/>
                    <a:pt x="993" y="0"/>
                  </a:cubicBezTo>
                  <a:lnTo>
                    <a:pt x="1009" y="0"/>
                  </a:lnTo>
                  <a:cubicBezTo>
                    <a:pt x="1014" y="0"/>
                    <a:pt x="1017" y="3"/>
                    <a:pt x="1017" y="8"/>
                  </a:cubicBezTo>
                  <a:cubicBezTo>
                    <a:pt x="1017" y="12"/>
                    <a:pt x="1014" y="16"/>
                    <a:pt x="1009" y="16"/>
                  </a:cubicBezTo>
                  <a:close/>
                  <a:moveTo>
                    <a:pt x="961" y="16"/>
                  </a:moveTo>
                  <a:lnTo>
                    <a:pt x="945" y="16"/>
                  </a:lnTo>
                  <a:cubicBezTo>
                    <a:pt x="941" y="16"/>
                    <a:pt x="937" y="12"/>
                    <a:pt x="937" y="8"/>
                  </a:cubicBezTo>
                  <a:cubicBezTo>
                    <a:pt x="937" y="3"/>
                    <a:pt x="941" y="0"/>
                    <a:pt x="945" y="0"/>
                  </a:cubicBezTo>
                  <a:lnTo>
                    <a:pt x="961" y="0"/>
                  </a:lnTo>
                  <a:cubicBezTo>
                    <a:pt x="966" y="0"/>
                    <a:pt x="969" y="3"/>
                    <a:pt x="969" y="8"/>
                  </a:cubicBezTo>
                  <a:cubicBezTo>
                    <a:pt x="969" y="12"/>
                    <a:pt x="966" y="16"/>
                    <a:pt x="961" y="16"/>
                  </a:cubicBezTo>
                  <a:close/>
                  <a:moveTo>
                    <a:pt x="913" y="16"/>
                  </a:moveTo>
                  <a:lnTo>
                    <a:pt x="897" y="16"/>
                  </a:lnTo>
                  <a:cubicBezTo>
                    <a:pt x="893" y="16"/>
                    <a:pt x="889" y="12"/>
                    <a:pt x="889" y="8"/>
                  </a:cubicBezTo>
                  <a:cubicBezTo>
                    <a:pt x="889" y="3"/>
                    <a:pt x="893" y="0"/>
                    <a:pt x="897" y="0"/>
                  </a:cubicBezTo>
                  <a:lnTo>
                    <a:pt x="913" y="0"/>
                  </a:lnTo>
                  <a:cubicBezTo>
                    <a:pt x="918" y="0"/>
                    <a:pt x="921" y="3"/>
                    <a:pt x="921" y="8"/>
                  </a:cubicBezTo>
                  <a:cubicBezTo>
                    <a:pt x="921" y="12"/>
                    <a:pt x="918" y="16"/>
                    <a:pt x="913" y="16"/>
                  </a:cubicBezTo>
                  <a:close/>
                  <a:moveTo>
                    <a:pt x="865" y="16"/>
                  </a:moveTo>
                  <a:lnTo>
                    <a:pt x="849" y="16"/>
                  </a:lnTo>
                  <a:cubicBezTo>
                    <a:pt x="845" y="16"/>
                    <a:pt x="841" y="12"/>
                    <a:pt x="841" y="8"/>
                  </a:cubicBezTo>
                  <a:cubicBezTo>
                    <a:pt x="841" y="3"/>
                    <a:pt x="845" y="0"/>
                    <a:pt x="849" y="0"/>
                  </a:cubicBezTo>
                  <a:lnTo>
                    <a:pt x="865" y="0"/>
                  </a:lnTo>
                  <a:cubicBezTo>
                    <a:pt x="870" y="0"/>
                    <a:pt x="873" y="3"/>
                    <a:pt x="873" y="8"/>
                  </a:cubicBezTo>
                  <a:cubicBezTo>
                    <a:pt x="873" y="12"/>
                    <a:pt x="870" y="16"/>
                    <a:pt x="865" y="16"/>
                  </a:cubicBezTo>
                  <a:close/>
                  <a:moveTo>
                    <a:pt x="817" y="16"/>
                  </a:moveTo>
                  <a:lnTo>
                    <a:pt x="801" y="16"/>
                  </a:lnTo>
                  <a:cubicBezTo>
                    <a:pt x="797" y="16"/>
                    <a:pt x="793" y="12"/>
                    <a:pt x="793" y="8"/>
                  </a:cubicBezTo>
                  <a:cubicBezTo>
                    <a:pt x="793" y="3"/>
                    <a:pt x="797" y="0"/>
                    <a:pt x="801" y="0"/>
                  </a:cubicBezTo>
                  <a:lnTo>
                    <a:pt x="817" y="0"/>
                  </a:lnTo>
                  <a:cubicBezTo>
                    <a:pt x="822" y="0"/>
                    <a:pt x="825" y="3"/>
                    <a:pt x="825" y="8"/>
                  </a:cubicBezTo>
                  <a:cubicBezTo>
                    <a:pt x="825" y="12"/>
                    <a:pt x="822" y="16"/>
                    <a:pt x="817" y="16"/>
                  </a:cubicBezTo>
                  <a:close/>
                  <a:moveTo>
                    <a:pt x="769" y="16"/>
                  </a:moveTo>
                  <a:lnTo>
                    <a:pt x="753" y="16"/>
                  </a:lnTo>
                  <a:cubicBezTo>
                    <a:pt x="749" y="16"/>
                    <a:pt x="745" y="12"/>
                    <a:pt x="745" y="8"/>
                  </a:cubicBezTo>
                  <a:cubicBezTo>
                    <a:pt x="745" y="3"/>
                    <a:pt x="749" y="0"/>
                    <a:pt x="753" y="0"/>
                  </a:cubicBezTo>
                  <a:lnTo>
                    <a:pt x="769" y="0"/>
                  </a:lnTo>
                  <a:cubicBezTo>
                    <a:pt x="774" y="0"/>
                    <a:pt x="777" y="3"/>
                    <a:pt x="777" y="8"/>
                  </a:cubicBezTo>
                  <a:cubicBezTo>
                    <a:pt x="777" y="12"/>
                    <a:pt x="774" y="16"/>
                    <a:pt x="769" y="16"/>
                  </a:cubicBezTo>
                  <a:close/>
                  <a:moveTo>
                    <a:pt x="721" y="16"/>
                  </a:moveTo>
                  <a:lnTo>
                    <a:pt x="705" y="16"/>
                  </a:lnTo>
                  <a:cubicBezTo>
                    <a:pt x="701" y="16"/>
                    <a:pt x="697" y="12"/>
                    <a:pt x="697" y="8"/>
                  </a:cubicBezTo>
                  <a:cubicBezTo>
                    <a:pt x="697" y="3"/>
                    <a:pt x="701" y="0"/>
                    <a:pt x="705" y="0"/>
                  </a:cubicBezTo>
                  <a:lnTo>
                    <a:pt x="721" y="0"/>
                  </a:lnTo>
                  <a:cubicBezTo>
                    <a:pt x="726" y="0"/>
                    <a:pt x="729" y="3"/>
                    <a:pt x="729" y="8"/>
                  </a:cubicBezTo>
                  <a:cubicBezTo>
                    <a:pt x="729" y="12"/>
                    <a:pt x="726" y="16"/>
                    <a:pt x="721" y="16"/>
                  </a:cubicBezTo>
                  <a:close/>
                  <a:moveTo>
                    <a:pt x="673" y="16"/>
                  </a:moveTo>
                  <a:lnTo>
                    <a:pt x="657" y="16"/>
                  </a:lnTo>
                  <a:cubicBezTo>
                    <a:pt x="653" y="16"/>
                    <a:pt x="649" y="12"/>
                    <a:pt x="649" y="8"/>
                  </a:cubicBezTo>
                  <a:cubicBezTo>
                    <a:pt x="649" y="3"/>
                    <a:pt x="653" y="0"/>
                    <a:pt x="657" y="0"/>
                  </a:cubicBezTo>
                  <a:lnTo>
                    <a:pt x="673" y="0"/>
                  </a:lnTo>
                  <a:cubicBezTo>
                    <a:pt x="678" y="0"/>
                    <a:pt x="681" y="3"/>
                    <a:pt x="681" y="8"/>
                  </a:cubicBezTo>
                  <a:cubicBezTo>
                    <a:pt x="681" y="12"/>
                    <a:pt x="678" y="16"/>
                    <a:pt x="673" y="16"/>
                  </a:cubicBezTo>
                  <a:close/>
                  <a:moveTo>
                    <a:pt x="625" y="16"/>
                  </a:moveTo>
                  <a:lnTo>
                    <a:pt x="609" y="16"/>
                  </a:lnTo>
                  <a:cubicBezTo>
                    <a:pt x="605" y="16"/>
                    <a:pt x="601" y="12"/>
                    <a:pt x="601" y="8"/>
                  </a:cubicBezTo>
                  <a:cubicBezTo>
                    <a:pt x="601" y="3"/>
                    <a:pt x="605" y="0"/>
                    <a:pt x="609" y="0"/>
                  </a:cubicBezTo>
                  <a:lnTo>
                    <a:pt x="625" y="0"/>
                  </a:lnTo>
                  <a:cubicBezTo>
                    <a:pt x="630" y="0"/>
                    <a:pt x="633" y="3"/>
                    <a:pt x="633" y="8"/>
                  </a:cubicBezTo>
                  <a:cubicBezTo>
                    <a:pt x="633" y="12"/>
                    <a:pt x="630" y="16"/>
                    <a:pt x="625" y="16"/>
                  </a:cubicBezTo>
                  <a:close/>
                  <a:moveTo>
                    <a:pt x="577" y="16"/>
                  </a:moveTo>
                  <a:lnTo>
                    <a:pt x="561" y="16"/>
                  </a:lnTo>
                  <a:cubicBezTo>
                    <a:pt x="557" y="16"/>
                    <a:pt x="553" y="12"/>
                    <a:pt x="553" y="8"/>
                  </a:cubicBezTo>
                  <a:cubicBezTo>
                    <a:pt x="553" y="3"/>
                    <a:pt x="557" y="0"/>
                    <a:pt x="561" y="0"/>
                  </a:cubicBezTo>
                  <a:lnTo>
                    <a:pt x="577" y="0"/>
                  </a:lnTo>
                  <a:cubicBezTo>
                    <a:pt x="582" y="0"/>
                    <a:pt x="585" y="3"/>
                    <a:pt x="585" y="8"/>
                  </a:cubicBezTo>
                  <a:cubicBezTo>
                    <a:pt x="585" y="12"/>
                    <a:pt x="582" y="16"/>
                    <a:pt x="577" y="16"/>
                  </a:cubicBezTo>
                  <a:close/>
                  <a:moveTo>
                    <a:pt x="529" y="16"/>
                  </a:moveTo>
                  <a:lnTo>
                    <a:pt x="513" y="16"/>
                  </a:lnTo>
                  <a:cubicBezTo>
                    <a:pt x="509" y="16"/>
                    <a:pt x="505" y="12"/>
                    <a:pt x="505" y="8"/>
                  </a:cubicBezTo>
                  <a:cubicBezTo>
                    <a:pt x="505" y="3"/>
                    <a:pt x="509" y="0"/>
                    <a:pt x="513" y="0"/>
                  </a:cubicBezTo>
                  <a:lnTo>
                    <a:pt x="529" y="0"/>
                  </a:lnTo>
                  <a:cubicBezTo>
                    <a:pt x="534" y="0"/>
                    <a:pt x="537" y="3"/>
                    <a:pt x="537" y="8"/>
                  </a:cubicBezTo>
                  <a:cubicBezTo>
                    <a:pt x="537" y="12"/>
                    <a:pt x="534" y="16"/>
                    <a:pt x="529" y="16"/>
                  </a:cubicBezTo>
                  <a:close/>
                  <a:moveTo>
                    <a:pt x="481" y="16"/>
                  </a:moveTo>
                  <a:lnTo>
                    <a:pt x="465" y="16"/>
                  </a:lnTo>
                  <a:cubicBezTo>
                    <a:pt x="461" y="16"/>
                    <a:pt x="457" y="12"/>
                    <a:pt x="457" y="8"/>
                  </a:cubicBezTo>
                  <a:cubicBezTo>
                    <a:pt x="457" y="3"/>
                    <a:pt x="461" y="0"/>
                    <a:pt x="465" y="0"/>
                  </a:cubicBezTo>
                  <a:lnTo>
                    <a:pt x="481" y="0"/>
                  </a:lnTo>
                  <a:cubicBezTo>
                    <a:pt x="486" y="0"/>
                    <a:pt x="489" y="3"/>
                    <a:pt x="489" y="8"/>
                  </a:cubicBezTo>
                  <a:cubicBezTo>
                    <a:pt x="489" y="12"/>
                    <a:pt x="486" y="16"/>
                    <a:pt x="481" y="16"/>
                  </a:cubicBezTo>
                  <a:close/>
                  <a:moveTo>
                    <a:pt x="433" y="16"/>
                  </a:moveTo>
                  <a:lnTo>
                    <a:pt x="417" y="16"/>
                  </a:lnTo>
                  <a:cubicBezTo>
                    <a:pt x="413" y="16"/>
                    <a:pt x="409" y="12"/>
                    <a:pt x="409" y="8"/>
                  </a:cubicBezTo>
                  <a:cubicBezTo>
                    <a:pt x="409" y="3"/>
                    <a:pt x="413" y="0"/>
                    <a:pt x="417" y="0"/>
                  </a:cubicBezTo>
                  <a:lnTo>
                    <a:pt x="433" y="0"/>
                  </a:lnTo>
                  <a:cubicBezTo>
                    <a:pt x="438" y="0"/>
                    <a:pt x="441" y="3"/>
                    <a:pt x="441" y="8"/>
                  </a:cubicBezTo>
                  <a:cubicBezTo>
                    <a:pt x="441" y="12"/>
                    <a:pt x="438" y="16"/>
                    <a:pt x="433" y="16"/>
                  </a:cubicBezTo>
                  <a:close/>
                  <a:moveTo>
                    <a:pt x="385" y="16"/>
                  </a:moveTo>
                  <a:lnTo>
                    <a:pt x="369" y="16"/>
                  </a:lnTo>
                  <a:cubicBezTo>
                    <a:pt x="365" y="16"/>
                    <a:pt x="361" y="12"/>
                    <a:pt x="361" y="8"/>
                  </a:cubicBezTo>
                  <a:cubicBezTo>
                    <a:pt x="361" y="3"/>
                    <a:pt x="365" y="0"/>
                    <a:pt x="369" y="0"/>
                  </a:cubicBezTo>
                  <a:lnTo>
                    <a:pt x="385" y="0"/>
                  </a:lnTo>
                  <a:cubicBezTo>
                    <a:pt x="390" y="0"/>
                    <a:pt x="393" y="3"/>
                    <a:pt x="393" y="8"/>
                  </a:cubicBezTo>
                  <a:cubicBezTo>
                    <a:pt x="393" y="12"/>
                    <a:pt x="390" y="16"/>
                    <a:pt x="385" y="16"/>
                  </a:cubicBezTo>
                  <a:close/>
                  <a:moveTo>
                    <a:pt x="337" y="16"/>
                  </a:moveTo>
                  <a:lnTo>
                    <a:pt x="321" y="16"/>
                  </a:lnTo>
                  <a:cubicBezTo>
                    <a:pt x="317" y="16"/>
                    <a:pt x="313" y="12"/>
                    <a:pt x="313" y="8"/>
                  </a:cubicBezTo>
                  <a:cubicBezTo>
                    <a:pt x="313" y="3"/>
                    <a:pt x="317" y="0"/>
                    <a:pt x="321" y="0"/>
                  </a:cubicBezTo>
                  <a:lnTo>
                    <a:pt x="337" y="0"/>
                  </a:lnTo>
                  <a:cubicBezTo>
                    <a:pt x="342" y="0"/>
                    <a:pt x="345" y="3"/>
                    <a:pt x="345" y="8"/>
                  </a:cubicBezTo>
                  <a:cubicBezTo>
                    <a:pt x="345" y="12"/>
                    <a:pt x="342" y="16"/>
                    <a:pt x="337" y="16"/>
                  </a:cubicBezTo>
                  <a:close/>
                  <a:moveTo>
                    <a:pt x="289" y="16"/>
                  </a:moveTo>
                  <a:lnTo>
                    <a:pt x="273" y="16"/>
                  </a:lnTo>
                  <a:cubicBezTo>
                    <a:pt x="269" y="16"/>
                    <a:pt x="265" y="12"/>
                    <a:pt x="265" y="8"/>
                  </a:cubicBezTo>
                  <a:cubicBezTo>
                    <a:pt x="265" y="3"/>
                    <a:pt x="269" y="0"/>
                    <a:pt x="273" y="0"/>
                  </a:cubicBezTo>
                  <a:lnTo>
                    <a:pt x="289" y="0"/>
                  </a:lnTo>
                  <a:cubicBezTo>
                    <a:pt x="294" y="0"/>
                    <a:pt x="297" y="3"/>
                    <a:pt x="297" y="8"/>
                  </a:cubicBezTo>
                  <a:cubicBezTo>
                    <a:pt x="297" y="12"/>
                    <a:pt x="294" y="16"/>
                    <a:pt x="289" y="16"/>
                  </a:cubicBezTo>
                  <a:close/>
                  <a:moveTo>
                    <a:pt x="241" y="16"/>
                  </a:moveTo>
                  <a:lnTo>
                    <a:pt x="225" y="16"/>
                  </a:lnTo>
                  <a:cubicBezTo>
                    <a:pt x="221" y="16"/>
                    <a:pt x="217" y="12"/>
                    <a:pt x="217" y="8"/>
                  </a:cubicBezTo>
                  <a:cubicBezTo>
                    <a:pt x="217" y="3"/>
                    <a:pt x="221" y="0"/>
                    <a:pt x="225" y="0"/>
                  </a:cubicBezTo>
                  <a:lnTo>
                    <a:pt x="241" y="0"/>
                  </a:lnTo>
                  <a:cubicBezTo>
                    <a:pt x="246" y="0"/>
                    <a:pt x="249" y="3"/>
                    <a:pt x="249" y="8"/>
                  </a:cubicBezTo>
                  <a:cubicBezTo>
                    <a:pt x="249" y="12"/>
                    <a:pt x="246" y="16"/>
                    <a:pt x="241" y="16"/>
                  </a:cubicBezTo>
                  <a:close/>
                  <a:moveTo>
                    <a:pt x="193" y="16"/>
                  </a:moveTo>
                  <a:lnTo>
                    <a:pt x="177" y="16"/>
                  </a:lnTo>
                  <a:cubicBezTo>
                    <a:pt x="173" y="16"/>
                    <a:pt x="169" y="12"/>
                    <a:pt x="169" y="8"/>
                  </a:cubicBezTo>
                  <a:cubicBezTo>
                    <a:pt x="169" y="3"/>
                    <a:pt x="173" y="0"/>
                    <a:pt x="177" y="0"/>
                  </a:cubicBezTo>
                  <a:lnTo>
                    <a:pt x="193" y="0"/>
                  </a:lnTo>
                  <a:cubicBezTo>
                    <a:pt x="198" y="0"/>
                    <a:pt x="201" y="3"/>
                    <a:pt x="201" y="8"/>
                  </a:cubicBezTo>
                  <a:cubicBezTo>
                    <a:pt x="201" y="12"/>
                    <a:pt x="198" y="16"/>
                    <a:pt x="193" y="16"/>
                  </a:cubicBezTo>
                  <a:close/>
                  <a:moveTo>
                    <a:pt x="145" y="16"/>
                  </a:moveTo>
                  <a:lnTo>
                    <a:pt x="129" y="16"/>
                  </a:lnTo>
                  <a:cubicBezTo>
                    <a:pt x="125" y="16"/>
                    <a:pt x="121" y="12"/>
                    <a:pt x="121" y="8"/>
                  </a:cubicBezTo>
                  <a:cubicBezTo>
                    <a:pt x="121" y="3"/>
                    <a:pt x="125" y="0"/>
                    <a:pt x="129" y="0"/>
                  </a:cubicBezTo>
                  <a:lnTo>
                    <a:pt x="145" y="0"/>
                  </a:lnTo>
                  <a:cubicBezTo>
                    <a:pt x="150" y="0"/>
                    <a:pt x="153" y="3"/>
                    <a:pt x="153" y="8"/>
                  </a:cubicBezTo>
                  <a:cubicBezTo>
                    <a:pt x="153" y="12"/>
                    <a:pt x="150" y="16"/>
                    <a:pt x="145" y="16"/>
                  </a:cubicBezTo>
                  <a:close/>
                  <a:moveTo>
                    <a:pt x="97" y="16"/>
                  </a:moveTo>
                  <a:lnTo>
                    <a:pt x="81" y="16"/>
                  </a:lnTo>
                  <a:cubicBezTo>
                    <a:pt x="77" y="16"/>
                    <a:pt x="73" y="12"/>
                    <a:pt x="73" y="8"/>
                  </a:cubicBezTo>
                  <a:cubicBezTo>
                    <a:pt x="73" y="3"/>
                    <a:pt x="77" y="0"/>
                    <a:pt x="81" y="0"/>
                  </a:cubicBezTo>
                  <a:lnTo>
                    <a:pt x="97" y="0"/>
                  </a:lnTo>
                  <a:cubicBezTo>
                    <a:pt x="102" y="0"/>
                    <a:pt x="105" y="3"/>
                    <a:pt x="105" y="8"/>
                  </a:cubicBezTo>
                  <a:cubicBezTo>
                    <a:pt x="105" y="12"/>
                    <a:pt x="102" y="16"/>
                    <a:pt x="97" y="16"/>
                  </a:cubicBezTo>
                  <a:close/>
                  <a:moveTo>
                    <a:pt x="49" y="16"/>
                  </a:moveTo>
                  <a:lnTo>
                    <a:pt x="33" y="16"/>
                  </a:lnTo>
                  <a:cubicBezTo>
                    <a:pt x="29" y="16"/>
                    <a:pt x="25" y="12"/>
                    <a:pt x="25" y="8"/>
                  </a:cubicBezTo>
                  <a:cubicBezTo>
                    <a:pt x="25" y="3"/>
                    <a:pt x="29" y="0"/>
                    <a:pt x="33" y="0"/>
                  </a:cubicBezTo>
                  <a:lnTo>
                    <a:pt x="49" y="0"/>
                  </a:lnTo>
                  <a:cubicBezTo>
                    <a:pt x="54" y="0"/>
                    <a:pt x="57" y="3"/>
                    <a:pt x="57" y="8"/>
                  </a:cubicBezTo>
                  <a:cubicBezTo>
                    <a:pt x="57" y="12"/>
                    <a:pt x="54" y="16"/>
                    <a:pt x="49" y="16"/>
                  </a:cubicBezTo>
                  <a:close/>
                </a:path>
              </a:pathLst>
            </a:custGeom>
            <a:solidFill>
              <a:srgbClr val="000000"/>
            </a:solidFill>
            <a:ln w="11113" cap="flat">
              <a:solidFill>
                <a:srgbClr val="000000"/>
              </a:solidFill>
              <a:prstDash val="solid"/>
              <a:bevel/>
              <a:headEnd/>
              <a:tailEnd/>
            </a:ln>
          </p:spPr>
          <p:txBody>
            <a:bodyPr/>
            <a:lstStyle/>
            <a:p>
              <a:endParaRPr lang="en-US"/>
            </a:p>
          </p:txBody>
        </p:sp>
        <p:sp>
          <p:nvSpPr>
            <p:cNvPr id="70697" name="Rectangle 43"/>
            <p:cNvSpPr>
              <a:spLocks noChangeArrowheads="1"/>
            </p:cNvSpPr>
            <p:nvPr/>
          </p:nvSpPr>
          <p:spPr bwMode="auto">
            <a:xfrm>
              <a:off x="4136" y="2014"/>
              <a:ext cx="186" cy="106"/>
            </a:xfrm>
            <a:prstGeom prst="rect">
              <a:avLst/>
            </a:prstGeom>
            <a:noFill/>
            <a:ln w="9525">
              <a:noFill/>
              <a:miter lim="800000"/>
              <a:headEnd/>
              <a:tailEnd/>
            </a:ln>
          </p:spPr>
          <p:txBody>
            <a:bodyPr wrap="none" lIns="0" tIns="0" rIns="0" bIns="0">
              <a:spAutoFit/>
            </a:bodyPr>
            <a:lstStyle/>
            <a:p>
              <a:pPr algn="l" eaLnBrk="0" hangingPunct="0"/>
              <a:r>
                <a:rPr lang="en-US" sz="1100">
                  <a:solidFill>
                    <a:srgbClr val="000000"/>
                  </a:solidFill>
                  <a:cs typeface="Arial" pitchFamily="34" charset="0"/>
                </a:rPr>
                <a:t>Data</a:t>
              </a:r>
              <a:endParaRPr lang="en-US" sz="1800">
                <a:solidFill>
                  <a:srgbClr val="000000"/>
                </a:solidFill>
                <a:cs typeface="Arial" pitchFamily="34" charset="0"/>
              </a:endParaRPr>
            </a:p>
          </p:txBody>
        </p:sp>
        <p:sp>
          <p:nvSpPr>
            <p:cNvPr id="70698" name="Line 44"/>
            <p:cNvSpPr>
              <a:spLocks noChangeShapeType="1"/>
            </p:cNvSpPr>
            <p:nvPr/>
          </p:nvSpPr>
          <p:spPr bwMode="auto">
            <a:xfrm>
              <a:off x="3202" y="1000"/>
              <a:ext cx="606" cy="0"/>
            </a:xfrm>
            <a:prstGeom prst="line">
              <a:avLst/>
            </a:prstGeom>
            <a:noFill/>
            <a:ln w="3175" cap="rnd">
              <a:solidFill>
                <a:srgbClr val="000000"/>
              </a:solidFill>
              <a:round/>
              <a:headEnd/>
              <a:tailEnd/>
            </a:ln>
          </p:spPr>
          <p:txBody>
            <a:bodyPr/>
            <a:lstStyle/>
            <a:p>
              <a:endParaRPr lang="en-US"/>
            </a:p>
          </p:txBody>
        </p:sp>
        <p:sp>
          <p:nvSpPr>
            <p:cNvPr id="70699" name="Freeform 45"/>
            <p:cNvSpPr>
              <a:spLocks/>
            </p:cNvSpPr>
            <p:nvPr/>
          </p:nvSpPr>
          <p:spPr bwMode="auto">
            <a:xfrm>
              <a:off x="3801" y="970"/>
              <a:ext cx="78" cy="60"/>
            </a:xfrm>
            <a:custGeom>
              <a:avLst/>
              <a:gdLst>
                <a:gd name="T0" fmla="*/ 0 w 78"/>
                <a:gd name="T1" fmla="*/ 0 h 60"/>
                <a:gd name="T2" fmla="*/ 78 w 78"/>
                <a:gd name="T3" fmla="*/ 30 h 60"/>
                <a:gd name="T4" fmla="*/ 0 w 78"/>
                <a:gd name="T5" fmla="*/ 60 h 60"/>
                <a:gd name="T6" fmla="*/ 0 w 78"/>
                <a:gd name="T7" fmla="*/ 0 h 60"/>
                <a:gd name="T8" fmla="*/ 0 60000 65536"/>
                <a:gd name="T9" fmla="*/ 0 60000 65536"/>
                <a:gd name="T10" fmla="*/ 0 60000 65536"/>
                <a:gd name="T11" fmla="*/ 0 60000 65536"/>
                <a:gd name="T12" fmla="*/ 0 w 78"/>
                <a:gd name="T13" fmla="*/ 0 h 60"/>
                <a:gd name="T14" fmla="*/ 78 w 78"/>
                <a:gd name="T15" fmla="*/ 60 h 60"/>
              </a:gdLst>
              <a:ahLst/>
              <a:cxnLst>
                <a:cxn ang="T8">
                  <a:pos x="T0" y="T1"/>
                </a:cxn>
                <a:cxn ang="T9">
                  <a:pos x="T2" y="T3"/>
                </a:cxn>
                <a:cxn ang="T10">
                  <a:pos x="T4" y="T5"/>
                </a:cxn>
                <a:cxn ang="T11">
                  <a:pos x="T6" y="T7"/>
                </a:cxn>
              </a:cxnLst>
              <a:rect l="T12" t="T13" r="T14" b="T15"/>
              <a:pathLst>
                <a:path w="78" h="60">
                  <a:moveTo>
                    <a:pt x="0" y="0"/>
                  </a:moveTo>
                  <a:lnTo>
                    <a:pt x="78" y="30"/>
                  </a:lnTo>
                  <a:lnTo>
                    <a:pt x="0" y="60"/>
                  </a:lnTo>
                  <a:lnTo>
                    <a:pt x="0" y="0"/>
                  </a:lnTo>
                  <a:close/>
                </a:path>
              </a:pathLst>
            </a:custGeom>
            <a:solidFill>
              <a:srgbClr val="000000"/>
            </a:solidFill>
            <a:ln w="9525">
              <a:noFill/>
              <a:round/>
              <a:headEnd/>
              <a:tailEnd/>
            </a:ln>
          </p:spPr>
          <p:txBody>
            <a:bodyPr/>
            <a:lstStyle/>
            <a:p>
              <a:endParaRPr lang="en-US"/>
            </a:p>
          </p:txBody>
        </p:sp>
        <p:sp>
          <p:nvSpPr>
            <p:cNvPr id="70700" name="Line 46"/>
            <p:cNvSpPr>
              <a:spLocks noChangeShapeType="1"/>
            </p:cNvSpPr>
            <p:nvPr/>
          </p:nvSpPr>
          <p:spPr bwMode="auto">
            <a:xfrm>
              <a:off x="3202" y="1673"/>
              <a:ext cx="612" cy="322"/>
            </a:xfrm>
            <a:prstGeom prst="line">
              <a:avLst/>
            </a:prstGeom>
            <a:noFill/>
            <a:ln w="3175" cap="rnd">
              <a:solidFill>
                <a:srgbClr val="000000"/>
              </a:solidFill>
              <a:round/>
              <a:headEnd/>
              <a:tailEnd/>
            </a:ln>
          </p:spPr>
          <p:txBody>
            <a:bodyPr/>
            <a:lstStyle/>
            <a:p>
              <a:endParaRPr lang="en-US"/>
            </a:p>
          </p:txBody>
        </p:sp>
        <p:sp>
          <p:nvSpPr>
            <p:cNvPr id="70701" name="Freeform 47"/>
            <p:cNvSpPr>
              <a:spLocks/>
            </p:cNvSpPr>
            <p:nvPr/>
          </p:nvSpPr>
          <p:spPr bwMode="auto">
            <a:xfrm>
              <a:off x="3798" y="1965"/>
              <a:ext cx="81" cy="64"/>
            </a:xfrm>
            <a:custGeom>
              <a:avLst/>
              <a:gdLst>
                <a:gd name="T0" fmla="*/ 21 w 81"/>
                <a:gd name="T1" fmla="*/ 0 h 64"/>
                <a:gd name="T2" fmla="*/ 81 w 81"/>
                <a:gd name="T3" fmla="*/ 64 h 64"/>
                <a:gd name="T4" fmla="*/ 0 w 81"/>
                <a:gd name="T5" fmla="*/ 55 h 64"/>
                <a:gd name="T6" fmla="*/ 21 w 81"/>
                <a:gd name="T7" fmla="*/ 0 h 64"/>
                <a:gd name="T8" fmla="*/ 0 60000 65536"/>
                <a:gd name="T9" fmla="*/ 0 60000 65536"/>
                <a:gd name="T10" fmla="*/ 0 60000 65536"/>
                <a:gd name="T11" fmla="*/ 0 60000 65536"/>
                <a:gd name="T12" fmla="*/ 0 w 81"/>
                <a:gd name="T13" fmla="*/ 0 h 64"/>
                <a:gd name="T14" fmla="*/ 81 w 81"/>
                <a:gd name="T15" fmla="*/ 64 h 64"/>
              </a:gdLst>
              <a:ahLst/>
              <a:cxnLst>
                <a:cxn ang="T8">
                  <a:pos x="T0" y="T1"/>
                </a:cxn>
                <a:cxn ang="T9">
                  <a:pos x="T2" y="T3"/>
                </a:cxn>
                <a:cxn ang="T10">
                  <a:pos x="T4" y="T5"/>
                </a:cxn>
                <a:cxn ang="T11">
                  <a:pos x="T6" y="T7"/>
                </a:cxn>
              </a:cxnLst>
              <a:rect l="T12" t="T13" r="T14" b="T15"/>
              <a:pathLst>
                <a:path w="81" h="64">
                  <a:moveTo>
                    <a:pt x="21" y="0"/>
                  </a:moveTo>
                  <a:lnTo>
                    <a:pt x="81" y="64"/>
                  </a:lnTo>
                  <a:lnTo>
                    <a:pt x="0" y="55"/>
                  </a:lnTo>
                  <a:lnTo>
                    <a:pt x="21" y="0"/>
                  </a:lnTo>
                  <a:close/>
                </a:path>
              </a:pathLst>
            </a:custGeom>
            <a:solidFill>
              <a:srgbClr val="000000"/>
            </a:solidFill>
            <a:ln w="9525">
              <a:noFill/>
              <a:round/>
              <a:headEnd/>
              <a:tailEnd/>
            </a:ln>
          </p:spPr>
          <p:txBody>
            <a:bodyPr/>
            <a:lstStyle/>
            <a:p>
              <a:endParaRPr lang="en-US"/>
            </a:p>
          </p:txBody>
        </p:sp>
        <p:sp>
          <p:nvSpPr>
            <p:cNvPr id="70702" name="Freeform 48"/>
            <p:cNvSpPr>
              <a:spLocks noEditPoints="1"/>
            </p:cNvSpPr>
            <p:nvPr/>
          </p:nvSpPr>
          <p:spPr bwMode="auto">
            <a:xfrm>
              <a:off x="2860" y="1313"/>
              <a:ext cx="7" cy="162"/>
            </a:xfrm>
            <a:custGeom>
              <a:avLst/>
              <a:gdLst>
                <a:gd name="T0" fmla="*/ 0 w 16"/>
                <a:gd name="T1" fmla="*/ 1 h 315"/>
                <a:gd name="T2" fmla="*/ 0 w 16"/>
                <a:gd name="T3" fmla="*/ 1 h 315"/>
                <a:gd name="T4" fmla="*/ 0 w 16"/>
                <a:gd name="T5" fmla="*/ 1 h 315"/>
                <a:gd name="T6" fmla="*/ 0 w 16"/>
                <a:gd name="T7" fmla="*/ 1 h 315"/>
                <a:gd name="T8" fmla="*/ 0 w 16"/>
                <a:gd name="T9" fmla="*/ 1 h 315"/>
                <a:gd name="T10" fmla="*/ 0 w 16"/>
                <a:gd name="T11" fmla="*/ 0 h 315"/>
                <a:gd name="T12" fmla="*/ 0 w 16"/>
                <a:gd name="T13" fmla="*/ 1 h 315"/>
                <a:gd name="T14" fmla="*/ 0 w 16"/>
                <a:gd name="T15" fmla="*/ 1 h 315"/>
                <a:gd name="T16" fmla="*/ 0 w 16"/>
                <a:gd name="T17" fmla="*/ 1 h 315"/>
                <a:gd name="T18" fmla="*/ 0 w 16"/>
                <a:gd name="T19" fmla="*/ 1 h 315"/>
                <a:gd name="T20" fmla="*/ 0 w 16"/>
                <a:gd name="T21" fmla="*/ 1 h 315"/>
                <a:gd name="T22" fmla="*/ 0 w 16"/>
                <a:gd name="T23" fmla="*/ 1 h 315"/>
                <a:gd name="T24" fmla="*/ 0 w 16"/>
                <a:gd name="T25" fmla="*/ 1 h 315"/>
                <a:gd name="T26" fmla="*/ 0 w 16"/>
                <a:gd name="T27" fmla="*/ 1 h 315"/>
                <a:gd name="T28" fmla="*/ 0 w 16"/>
                <a:gd name="T29" fmla="*/ 1 h 315"/>
                <a:gd name="T30" fmla="*/ 0 w 16"/>
                <a:gd name="T31" fmla="*/ 1 h 315"/>
                <a:gd name="T32" fmla="*/ 0 w 16"/>
                <a:gd name="T33" fmla="*/ 1 h 315"/>
                <a:gd name="T34" fmla="*/ 0 w 16"/>
                <a:gd name="T35" fmla="*/ 1 h 315"/>
                <a:gd name="T36" fmla="*/ 0 w 16"/>
                <a:gd name="T37" fmla="*/ 1 h 315"/>
                <a:gd name="T38" fmla="*/ 0 w 16"/>
                <a:gd name="T39" fmla="*/ 1 h 315"/>
                <a:gd name="T40" fmla="*/ 0 w 16"/>
                <a:gd name="T41" fmla="*/ 1 h 315"/>
                <a:gd name="T42" fmla="*/ 0 w 16"/>
                <a:gd name="T43" fmla="*/ 1 h 315"/>
                <a:gd name="T44" fmla="*/ 0 w 16"/>
                <a:gd name="T45" fmla="*/ 1 h 315"/>
                <a:gd name="T46" fmla="*/ 0 w 16"/>
                <a:gd name="T47" fmla="*/ 1 h 315"/>
                <a:gd name="T48" fmla="*/ 0 w 16"/>
                <a:gd name="T49" fmla="*/ 1 h 315"/>
                <a:gd name="T50" fmla="*/ 0 w 16"/>
                <a:gd name="T51" fmla="*/ 1 h 315"/>
                <a:gd name="T52" fmla="*/ 0 w 16"/>
                <a:gd name="T53" fmla="*/ 1 h 315"/>
                <a:gd name="T54" fmla="*/ 0 w 16"/>
                <a:gd name="T55" fmla="*/ 1 h 315"/>
                <a:gd name="T56" fmla="*/ 0 w 16"/>
                <a:gd name="T57" fmla="*/ 1 h 315"/>
                <a:gd name="T58" fmla="*/ 0 w 16"/>
                <a:gd name="T59" fmla="*/ 1 h 315"/>
                <a:gd name="T60" fmla="*/ 0 w 16"/>
                <a:gd name="T61" fmla="*/ 1 h 315"/>
                <a:gd name="T62" fmla="*/ 0 w 16"/>
                <a:gd name="T63" fmla="*/ 1 h 315"/>
                <a:gd name="T64" fmla="*/ 0 w 16"/>
                <a:gd name="T65" fmla="*/ 1 h 315"/>
                <a:gd name="T66" fmla="*/ 0 w 16"/>
                <a:gd name="T67" fmla="*/ 1 h 315"/>
                <a:gd name="T68" fmla="*/ 0 w 16"/>
                <a:gd name="T69" fmla="*/ 1 h 315"/>
                <a:gd name="T70" fmla="*/ 0 w 16"/>
                <a:gd name="T71" fmla="*/ 1 h 315"/>
                <a:gd name="T72" fmla="*/ 0 w 16"/>
                <a:gd name="T73" fmla="*/ 1 h 315"/>
                <a:gd name="T74" fmla="*/ 0 w 16"/>
                <a:gd name="T75" fmla="*/ 1 h 315"/>
                <a:gd name="T76" fmla="*/ 0 w 16"/>
                <a:gd name="T77" fmla="*/ 1 h 315"/>
                <a:gd name="T78" fmla="*/ 0 w 16"/>
                <a:gd name="T79" fmla="*/ 1 h 315"/>
                <a:gd name="T80" fmla="*/ 0 w 16"/>
                <a:gd name="T81" fmla="*/ 1 h 315"/>
                <a:gd name="T82" fmla="*/ 0 w 16"/>
                <a:gd name="T83" fmla="*/ 1 h 315"/>
                <a:gd name="T84" fmla="*/ 0 w 16"/>
                <a:gd name="T85" fmla="*/ 1 h 315"/>
                <a:gd name="T86" fmla="*/ 0 w 16"/>
                <a:gd name="T87" fmla="*/ 1 h 315"/>
                <a:gd name="T88" fmla="*/ 0 w 16"/>
                <a:gd name="T89" fmla="*/ 1 h 315"/>
                <a:gd name="T90" fmla="*/ 0 w 16"/>
                <a:gd name="T91" fmla="*/ 1 h 315"/>
                <a:gd name="T92" fmla="*/ 0 w 16"/>
                <a:gd name="T93" fmla="*/ 1 h 315"/>
                <a:gd name="T94" fmla="*/ 0 w 16"/>
                <a:gd name="T95" fmla="*/ 1 h 315"/>
                <a:gd name="T96" fmla="*/ 0 w 16"/>
                <a:gd name="T97" fmla="*/ 1 h 31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6"/>
                <a:gd name="T148" fmla="*/ 0 h 315"/>
                <a:gd name="T149" fmla="*/ 16 w 16"/>
                <a:gd name="T150" fmla="*/ 315 h 31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6" h="315">
                  <a:moveTo>
                    <a:pt x="16" y="8"/>
                  </a:moveTo>
                  <a:lnTo>
                    <a:pt x="16" y="24"/>
                  </a:lnTo>
                  <a:cubicBezTo>
                    <a:pt x="16" y="28"/>
                    <a:pt x="12" y="32"/>
                    <a:pt x="8" y="32"/>
                  </a:cubicBezTo>
                  <a:cubicBezTo>
                    <a:pt x="3" y="32"/>
                    <a:pt x="0" y="28"/>
                    <a:pt x="0" y="24"/>
                  </a:cubicBezTo>
                  <a:lnTo>
                    <a:pt x="0" y="8"/>
                  </a:lnTo>
                  <a:cubicBezTo>
                    <a:pt x="0" y="3"/>
                    <a:pt x="3" y="0"/>
                    <a:pt x="8" y="0"/>
                  </a:cubicBezTo>
                  <a:cubicBezTo>
                    <a:pt x="12" y="0"/>
                    <a:pt x="16" y="3"/>
                    <a:pt x="16" y="8"/>
                  </a:cubicBezTo>
                  <a:close/>
                  <a:moveTo>
                    <a:pt x="16" y="56"/>
                  </a:moveTo>
                  <a:lnTo>
                    <a:pt x="16" y="72"/>
                  </a:lnTo>
                  <a:cubicBezTo>
                    <a:pt x="16" y="76"/>
                    <a:pt x="12" y="80"/>
                    <a:pt x="8" y="80"/>
                  </a:cubicBezTo>
                  <a:cubicBezTo>
                    <a:pt x="3" y="80"/>
                    <a:pt x="0" y="76"/>
                    <a:pt x="0" y="72"/>
                  </a:cubicBezTo>
                  <a:lnTo>
                    <a:pt x="0" y="56"/>
                  </a:lnTo>
                  <a:cubicBezTo>
                    <a:pt x="0" y="51"/>
                    <a:pt x="3" y="48"/>
                    <a:pt x="8" y="48"/>
                  </a:cubicBezTo>
                  <a:cubicBezTo>
                    <a:pt x="12" y="48"/>
                    <a:pt x="16" y="51"/>
                    <a:pt x="16" y="56"/>
                  </a:cubicBezTo>
                  <a:close/>
                  <a:moveTo>
                    <a:pt x="16" y="104"/>
                  </a:moveTo>
                  <a:lnTo>
                    <a:pt x="16" y="120"/>
                  </a:lnTo>
                  <a:cubicBezTo>
                    <a:pt x="16" y="124"/>
                    <a:pt x="12" y="128"/>
                    <a:pt x="8" y="128"/>
                  </a:cubicBezTo>
                  <a:cubicBezTo>
                    <a:pt x="3" y="128"/>
                    <a:pt x="0" y="124"/>
                    <a:pt x="0" y="120"/>
                  </a:cubicBezTo>
                  <a:lnTo>
                    <a:pt x="0" y="104"/>
                  </a:lnTo>
                  <a:cubicBezTo>
                    <a:pt x="0" y="99"/>
                    <a:pt x="3" y="96"/>
                    <a:pt x="8" y="96"/>
                  </a:cubicBezTo>
                  <a:cubicBezTo>
                    <a:pt x="12" y="96"/>
                    <a:pt x="16" y="99"/>
                    <a:pt x="16" y="104"/>
                  </a:cubicBezTo>
                  <a:close/>
                  <a:moveTo>
                    <a:pt x="16" y="152"/>
                  </a:moveTo>
                  <a:lnTo>
                    <a:pt x="16" y="168"/>
                  </a:lnTo>
                  <a:cubicBezTo>
                    <a:pt x="16" y="172"/>
                    <a:pt x="12" y="176"/>
                    <a:pt x="8" y="176"/>
                  </a:cubicBezTo>
                  <a:cubicBezTo>
                    <a:pt x="3" y="176"/>
                    <a:pt x="0" y="172"/>
                    <a:pt x="0" y="168"/>
                  </a:cubicBezTo>
                  <a:lnTo>
                    <a:pt x="0" y="152"/>
                  </a:lnTo>
                  <a:cubicBezTo>
                    <a:pt x="0" y="147"/>
                    <a:pt x="3" y="144"/>
                    <a:pt x="8" y="144"/>
                  </a:cubicBezTo>
                  <a:cubicBezTo>
                    <a:pt x="12" y="144"/>
                    <a:pt x="16" y="147"/>
                    <a:pt x="16" y="152"/>
                  </a:cubicBezTo>
                  <a:close/>
                  <a:moveTo>
                    <a:pt x="16" y="200"/>
                  </a:moveTo>
                  <a:lnTo>
                    <a:pt x="16" y="216"/>
                  </a:lnTo>
                  <a:cubicBezTo>
                    <a:pt x="16" y="220"/>
                    <a:pt x="12" y="224"/>
                    <a:pt x="8" y="224"/>
                  </a:cubicBezTo>
                  <a:cubicBezTo>
                    <a:pt x="3" y="224"/>
                    <a:pt x="0" y="220"/>
                    <a:pt x="0" y="216"/>
                  </a:cubicBezTo>
                  <a:lnTo>
                    <a:pt x="0" y="200"/>
                  </a:lnTo>
                  <a:cubicBezTo>
                    <a:pt x="0" y="195"/>
                    <a:pt x="3" y="192"/>
                    <a:pt x="8" y="192"/>
                  </a:cubicBezTo>
                  <a:cubicBezTo>
                    <a:pt x="12" y="192"/>
                    <a:pt x="16" y="195"/>
                    <a:pt x="16" y="200"/>
                  </a:cubicBezTo>
                  <a:close/>
                  <a:moveTo>
                    <a:pt x="16" y="248"/>
                  </a:moveTo>
                  <a:lnTo>
                    <a:pt x="16" y="264"/>
                  </a:lnTo>
                  <a:cubicBezTo>
                    <a:pt x="16" y="268"/>
                    <a:pt x="12" y="272"/>
                    <a:pt x="8" y="272"/>
                  </a:cubicBezTo>
                  <a:cubicBezTo>
                    <a:pt x="3" y="272"/>
                    <a:pt x="0" y="268"/>
                    <a:pt x="0" y="264"/>
                  </a:cubicBezTo>
                  <a:lnTo>
                    <a:pt x="0" y="248"/>
                  </a:lnTo>
                  <a:cubicBezTo>
                    <a:pt x="0" y="243"/>
                    <a:pt x="3" y="240"/>
                    <a:pt x="8" y="240"/>
                  </a:cubicBezTo>
                  <a:cubicBezTo>
                    <a:pt x="12" y="240"/>
                    <a:pt x="16" y="243"/>
                    <a:pt x="16" y="248"/>
                  </a:cubicBezTo>
                  <a:close/>
                  <a:moveTo>
                    <a:pt x="16" y="296"/>
                  </a:moveTo>
                  <a:lnTo>
                    <a:pt x="16" y="307"/>
                  </a:lnTo>
                  <a:cubicBezTo>
                    <a:pt x="16" y="311"/>
                    <a:pt x="12" y="315"/>
                    <a:pt x="8" y="315"/>
                  </a:cubicBezTo>
                  <a:cubicBezTo>
                    <a:pt x="3" y="315"/>
                    <a:pt x="0" y="311"/>
                    <a:pt x="0" y="307"/>
                  </a:cubicBezTo>
                  <a:lnTo>
                    <a:pt x="0" y="296"/>
                  </a:lnTo>
                  <a:cubicBezTo>
                    <a:pt x="0" y="291"/>
                    <a:pt x="3" y="288"/>
                    <a:pt x="8" y="288"/>
                  </a:cubicBezTo>
                  <a:cubicBezTo>
                    <a:pt x="12" y="288"/>
                    <a:pt x="16" y="291"/>
                    <a:pt x="16" y="296"/>
                  </a:cubicBezTo>
                  <a:close/>
                </a:path>
              </a:pathLst>
            </a:custGeom>
            <a:solidFill>
              <a:srgbClr val="000000"/>
            </a:solidFill>
            <a:ln w="11113" cap="flat">
              <a:solidFill>
                <a:srgbClr val="000000"/>
              </a:solidFill>
              <a:prstDash val="solid"/>
              <a:bevel/>
              <a:headEnd/>
              <a:tailEnd/>
            </a:ln>
          </p:spPr>
          <p:txBody>
            <a:bodyPr/>
            <a:lstStyle/>
            <a:p>
              <a:endParaRPr lang="en-US"/>
            </a:p>
          </p:txBody>
        </p:sp>
        <p:sp>
          <p:nvSpPr>
            <p:cNvPr id="70703" name="Freeform 49"/>
            <p:cNvSpPr>
              <a:spLocks/>
            </p:cNvSpPr>
            <p:nvPr/>
          </p:nvSpPr>
          <p:spPr bwMode="auto">
            <a:xfrm>
              <a:off x="2837" y="1463"/>
              <a:ext cx="52" cy="92"/>
            </a:xfrm>
            <a:custGeom>
              <a:avLst/>
              <a:gdLst>
                <a:gd name="T0" fmla="*/ 52 w 52"/>
                <a:gd name="T1" fmla="*/ 0 h 92"/>
                <a:gd name="T2" fmla="*/ 26 w 52"/>
                <a:gd name="T3" fmla="*/ 92 h 92"/>
                <a:gd name="T4" fmla="*/ 0 w 52"/>
                <a:gd name="T5" fmla="*/ 0 h 92"/>
                <a:gd name="T6" fmla="*/ 52 w 52"/>
                <a:gd name="T7" fmla="*/ 0 h 92"/>
                <a:gd name="T8" fmla="*/ 0 60000 65536"/>
                <a:gd name="T9" fmla="*/ 0 60000 65536"/>
                <a:gd name="T10" fmla="*/ 0 60000 65536"/>
                <a:gd name="T11" fmla="*/ 0 60000 65536"/>
                <a:gd name="T12" fmla="*/ 0 w 52"/>
                <a:gd name="T13" fmla="*/ 0 h 92"/>
                <a:gd name="T14" fmla="*/ 52 w 52"/>
                <a:gd name="T15" fmla="*/ 92 h 92"/>
              </a:gdLst>
              <a:ahLst/>
              <a:cxnLst>
                <a:cxn ang="T8">
                  <a:pos x="T0" y="T1"/>
                </a:cxn>
                <a:cxn ang="T9">
                  <a:pos x="T2" y="T3"/>
                </a:cxn>
                <a:cxn ang="T10">
                  <a:pos x="T4" y="T5"/>
                </a:cxn>
                <a:cxn ang="T11">
                  <a:pos x="T6" y="T7"/>
                </a:cxn>
              </a:cxnLst>
              <a:rect l="T12" t="T13" r="T14" b="T15"/>
              <a:pathLst>
                <a:path w="52" h="92">
                  <a:moveTo>
                    <a:pt x="52" y="0"/>
                  </a:moveTo>
                  <a:lnTo>
                    <a:pt x="26" y="92"/>
                  </a:lnTo>
                  <a:lnTo>
                    <a:pt x="0" y="0"/>
                  </a:lnTo>
                  <a:lnTo>
                    <a:pt x="52" y="0"/>
                  </a:lnTo>
                  <a:close/>
                </a:path>
              </a:pathLst>
            </a:custGeom>
            <a:solidFill>
              <a:srgbClr val="000000"/>
            </a:solidFill>
            <a:ln w="9525">
              <a:noFill/>
              <a:round/>
              <a:headEnd/>
              <a:tailEnd/>
            </a:ln>
          </p:spPr>
          <p:txBody>
            <a:bodyPr/>
            <a:lstStyle/>
            <a:p>
              <a:endParaRPr lang="en-US"/>
            </a:p>
          </p:txBody>
        </p:sp>
        <p:sp>
          <p:nvSpPr>
            <p:cNvPr id="70704" name="Rectangle 50"/>
            <p:cNvSpPr>
              <a:spLocks noChangeArrowheads="1"/>
            </p:cNvSpPr>
            <p:nvPr/>
          </p:nvSpPr>
          <p:spPr bwMode="auto">
            <a:xfrm>
              <a:off x="2518" y="2720"/>
              <a:ext cx="677" cy="555"/>
            </a:xfrm>
            <a:prstGeom prst="rect">
              <a:avLst/>
            </a:prstGeom>
            <a:solidFill>
              <a:srgbClr val="E8EEF7"/>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70705" name="Rectangle 51"/>
            <p:cNvSpPr>
              <a:spLocks noChangeArrowheads="1"/>
            </p:cNvSpPr>
            <p:nvPr/>
          </p:nvSpPr>
          <p:spPr bwMode="auto">
            <a:xfrm>
              <a:off x="2518" y="2720"/>
              <a:ext cx="677" cy="555"/>
            </a:xfrm>
            <a:prstGeom prst="rect">
              <a:avLst/>
            </a:prstGeom>
            <a:noFill/>
            <a:ln w="3175" cap="rnd">
              <a:solidFill>
                <a:srgbClr val="000000"/>
              </a:solidFill>
              <a:round/>
              <a:headEnd/>
              <a:tailEnd/>
            </a:ln>
          </p:spPr>
          <p:txBody>
            <a:bodyPr/>
            <a:lstStyle/>
            <a:p>
              <a:pPr algn="l" eaLnBrk="0" hangingPunct="0"/>
              <a:endParaRPr lang="en-US" sz="1800">
                <a:solidFill>
                  <a:srgbClr val="000000"/>
                </a:solidFill>
                <a:cs typeface="Arial" pitchFamily="34" charset="0"/>
              </a:endParaRPr>
            </a:p>
          </p:txBody>
        </p:sp>
        <p:sp>
          <p:nvSpPr>
            <p:cNvPr id="70706" name="Rectangle 52"/>
            <p:cNvSpPr>
              <a:spLocks noChangeArrowheads="1"/>
            </p:cNvSpPr>
            <p:nvPr/>
          </p:nvSpPr>
          <p:spPr bwMode="auto">
            <a:xfrm>
              <a:off x="2619" y="2756"/>
              <a:ext cx="552" cy="125"/>
            </a:xfrm>
            <a:prstGeom prst="rect">
              <a:avLst/>
            </a:prstGeom>
            <a:noFill/>
            <a:ln w="9525">
              <a:noFill/>
              <a:miter lim="800000"/>
              <a:headEnd/>
              <a:tailEnd/>
            </a:ln>
          </p:spPr>
          <p:txBody>
            <a:bodyPr wrap="none" lIns="0" tIns="0" rIns="0" bIns="0">
              <a:spAutoFit/>
            </a:bodyPr>
            <a:lstStyle/>
            <a:p>
              <a:pPr algn="l" eaLnBrk="0" hangingPunct="0"/>
              <a:r>
                <a:rPr lang="en-US" sz="1300" b="1">
                  <a:solidFill>
                    <a:srgbClr val="000000"/>
                  </a:solidFill>
                  <a:cs typeface="Arial" pitchFamily="34" charset="0"/>
                </a:rPr>
                <a:t>Monolithic </a:t>
              </a:r>
              <a:endParaRPr lang="en-US" sz="1800">
                <a:solidFill>
                  <a:srgbClr val="000000"/>
                </a:solidFill>
                <a:cs typeface="Arial" pitchFamily="34" charset="0"/>
              </a:endParaRPr>
            </a:p>
          </p:txBody>
        </p:sp>
        <p:sp>
          <p:nvSpPr>
            <p:cNvPr id="70707" name="Rectangle 53"/>
            <p:cNvSpPr>
              <a:spLocks noChangeArrowheads="1"/>
            </p:cNvSpPr>
            <p:nvPr/>
          </p:nvSpPr>
          <p:spPr bwMode="auto">
            <a:xfrm>
              <a:off x="2592" y="2888"/>
              <a:ext cx="521" cy="125"/>
            </a:xfrm>
            <a:prstGeom prst="rect">
              <a:avLst/>
            </a:prstGeom>
            <a:noFill/>
            <a:ln w="9525">
              <a:noFill/>
              <a:miter lim="800000"/>
              <a:headEnd/>
              <a:tailEnd/>
            </a:ln>
          </p:spPr>
          <p:txBody>
            <a:bodyPr wrap="none" lIns="0" tIns="0" rIns="0" bIns="0">
              <a:spAutoFit/>
            </a:bodyPr>
            <a:lstStyle/>
            <a:p>
              <a:pPr algn="l" eaLnBrk="0" hangingPunct="0"/>
              <a:r>
                <a:rPr lang="en-US" sz="1300" b="1">
                  <a:solidFill>
                    <a:srgbClr val="000000"/>
                  </a:solidFill>
                  <a:cs typeface="Arial" pitchFamily="34" charset="0"/>
                </a:rPr>
                <a:t>Descriptor</a:t>
              </a:r>
              <a:endParaRPr lang="en-US" sz="1800">
                <a:solidFill>
                  <a:srgbClr val="000000"/>
                </a:solidFill>
                <a:cs typeface="Arial" pitchFamily="34" charset="0"/>
              </a:endParaRPr>
            </a:p>
          </p:txBody>
        </p:sp>
        <p:sp>
          <p:nvSpPr>
            <p:cNvPr id="70708" name="Rectangle 54"/>
            <p:cNvSpPr>
              <a:spLocks noChangeArrowheads="1"/>
            </p:cNvSpPr>
            <p:nvPr/>
          </p:nvSpPr>
          <p:spPr bwMode="auto">
            <a:xfrm>
              <a:off x="2739" y="3020"/>
              <a:ext cx="269" cy="106"/>
            </a:xfrm>
            <a:prstGeom prst="rect">
              <a:avLst/>
            </a:prstGeom>
            <a:noFill/>
            <a:ln w="9525">
              <a:noFill/>
              <a:miter lim="800000"/>
              <a:headEnd/>
              <a:tailEnd/>
            </a:ln>
          </p:spPr>
          <p:txBody>
            <a:bodyPr wrap="none" lIns="0" tIns="0" rIns="0" bIns="0">
              <a:spAutoFit/>
            </a:bodyPr>
            <a:lstStyle/>
            <a:p>
              <a:pPr algn="l" eaLnBrk="0" hangingPunct="0"/>
              <a:r>
                <a:rPr lang="en-US" sz="1100">
                  <a:solidFill>
                    <a:srgbClr val="000000"/>
                  </a:solidFill>
                  <a:cs typeface="Arial" pitchFamily="34" charset="0"/>
                </a:rPr>
                <a:t>Length</a:t>
              </a:r>
              <a:endParaRPr lang="en-US" sz="1800">
                <a:solidFill>
                  <a:srgbClr val="000000"/>
                </a:solidFill>
                <a:cs typeface="Arial" pitchFamily="34" charset="0"/>
              </a:endParaRPr>
            </a:p>
          </p:txBody>
        </p:sp>
        <p:sp>
          <p:nvSpPr>
            <p:cNvPr id="70709" name="Rectangle 55"/>
            <p:cNvSpPr>
              <a:spLocks noChangeArrowheads="1"/>
            </p:cNvSpPr>
            <p:nvPr/>
          </p:nvSpPr>
          <p:spPr bwMode="auto">
            <a:xfrm>
              <a:off x="2824" y="3127"/>
              <a:ext cx="72" cy="106"/>
            </a:xfrm>
            <a:prstGeom prst="rect">
              <a:avLst/>
            </a:prstGeom>
            <a:noFill/>
            <a:ln w="9525">
              <a:noFill/>
              <a:miter lim="800000"/>
              <a:headEnd/>
              <a:tailEnd/>
            </a:ln>
          </p:spPr>
          <p:txBody>
            <a:bodyPr wrap="none" lIns="0" tIns="0" rIns="0" bIns="0">
              <a:spAutoFit/>
            </a:bodyPr>
            <a:lstStyle/>
            <a:p>
              <a:pPr algn="l" eaLnBrk="0" hangingPunct="0"/>
              <a:r>
                <a:rPr lang="en-US" sz="1100">
                  <a:solidFill>
                    <a:srgbClr val="000000"/>
                  </a:solidFill>
                  <a:cs typeface="Arial" pitchFamily="34" charset="0"/>
                </a:rPr>
                <a:t>...</a:t>
              </a:r>
              <a:endParaRPr lang="en-US" sz="1800">
                <a:solidFill>
                  <a:srgbClr val="000000"/>
                </a:solidFill>
                <a:cs typeface="Arial" pitchFamily="34" charset="0"/>
              </a:endParaRPr>
            </a:p>
          </p:txBody>
        </p:sp>
        <p:sp>
          <p:nvSpPr>
            <p:cNvPr id="70710" name="Rectangle 56"/>
            <p:cNvSpPr>
              <a:spLocks noChangeArrowheads="1"/>
            </p:cNvSpPr>
            <p:nvPr/>
          </p:nvSpPr>
          <p:spPr bwMode="auto">
            <a:xfrm>
              <a:off x="2518" y="3275"/>
              <a:ext cx="677" cy="475"/>
            </a:xfrm>
            <a:prstGeom prst="rect">
              <a:avLst/>
            </a:prstGeom>
            <a:solidFill>
              <a:srgbClr val="E8EEF7"/>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70711" name="Rectangle 57"/>
            <p:cNvSpPr>
              <a:spLocks noChangeArrowheads="1"/>
            </p:cNvSpPr>
            <p:nvPr/>
          </p:nvSpPr>
          <p:spPr bwMode="auto">
            <a:xfrm>
              <a:off x="2518" y="3275"/>
              <a:ext cx="677" cy="475"/>
            </a:xfrm>
            <a:prstGeom prst="rect">
              <a:avLst/>
            </a:prstGeom>
            <a:noFill/>
            <a:ln w="3175" cap="rnd">
              <a:solidFill>
                <a:srgbClr val="000000"/>
              </a:solidFill>
              <a:round/>
              <a:headEnd/>
              <a:tailEnd/>
            </a:ln>
          </p:spPr>
          <p:txBody>
            <a:bodyPr/>
            <a:lstStyle/>
            <a:p>
              <a:pPr algn="l" eaLnBrk="0" hangingPunct="0"/>
              <a:endParaRPr lang="en-US" sz="1800">
                <a:solidFill>
                  <a:srgbClr val="000000"/>
                </a:solidFill>
                <a:cs typeface="Arial" pitchFamily="34" charset="0"/>
              </a:endParaRPr>
            </a:p>
          </p:txBody>
        </p:sp>
        <p:sp>
          <p:nvSpPr>
            <p:cNvPr id="70712" name="Rectangle 58"/>
            <p:cNvSpPr>
              <a:spLocks noChangeArrowheads="1"/>
            </p:cNvSpPr>
            <p:nvPr/>
          </p:nvSpPr>
          <p:spPr bwMode="auto">
            <a:xfrm>
              <a:off x="2775" y="3457"/>
              <a:ext cx="186" cy="106"/>
            </a:xfrm>
            <a:prstGeom prst="rect">
              <a:avLst/>
            </a:prstGeom>
            <a:noFill/>
            <a:ln w="9525">
              <a:noFill/>
              <a:miter lim="800000"/>
              <a:headEnd/>
              <a:tailEnd/>
            </a:ln>
          </p:spPr>
          <p:txBody>
            <a:bodyPr wrap="none" lIns="0" tIns="0" rIns="0" bIns="0">
              <a:spAutoFit/>
            </a:bodyPr>
            <a:lstStyle/>
            <a:p>
              <a:pPr algn="l" eaLnBrk="0" hangingPunct="0"/>
              <a:r>
                <a:rPr lang="en-US" sz="1100">
                  <a:solidFill>
                    <a:srgbClr val="000000"/>
                  </a:solidFill>
                  <a:cs typeface="Arial" pitchFamily="34" charset="0"/>
                </a:rPr>
                <a:t>Data</a:t>
              </a:r>
              <a:endParaRPr lang="en-US" sz="1800">
                <a:solidFill>
                  <a:srgbClr val="000000"/>
                </a:solidFill>
                <a:cs typeface="Arial" pitchFamily="34" charset="0"/>
              </a:endParaRPr>
            </a:p>
          </p:txBody>
        </p:sp>
        <p:grpSp>
          <p:nvGrpSpPr>
            <p:cNvPr id="70713" name="Group 64"/>
            <p:cNvGrpSpPr>
              <a:grpSpLocks/>
            </p:cNvGrpSpPr>
            <p:nvPr/>
          </p:nvGrpSpPr>
          <p:grpSpPr bwMode="auto">
            <a:xfrm>
              <a:off x="1847" y="1253"/>
              <a:ext cx="649" cy="1627"/>
              <a:chOff x="1847" y="1253"/>
              <a:chExt cx="678" cy="1973"/>
            </a:xfrm>
          </p:grpSpPr>
          <p:sp>
            <p:nvSpPr>
              <p:cNvPr id="70717" name="Line 59"/>
              <p:cNvSpPr>
                <a:spLocks noChangeShapeType="1"/>
              </p:cNvSpPr>
              <p:nvPr/>
            </p:nvSpPr>
            <p:spPr bwMode="auto">
              <a:xfrm>
                <a:off x="1847" y="1253"/>
                <a:ext cx="651" cy="1895"/>
              </a:xfrm>
              <a:prstGeom prst="line">
                <a:avLst/>
              </a:prstGeom>
              <a:noFill/>
              <a:ln w="3175" cap="rnd">
                <a:solidFill>
                  <a:srgbClr val="000000"/>
                </a:solidFill>
                <a:round/>
                <a:headEnd/>
                <a:tailEnd/>
              </a:ln>
            </p:spPr>
            <p:txBody>
              <a:bodyPr/>
              <a:lstStyle/>
              <a:p>
                <a:endParaRPr lang="en-US"/>
              </a:p>
            </p:txBody>
          </p:sp>
          <p:sp>
            <p:nvSpPr>
              <p:cNvPr id="70718" name="Freeform 60"/>
              <p:cNvSpPr>
                <a:spLocks/>
              </p:cNvSpPr>
              <p:nvPr/>
            </p:nvSpPr>
            <p:spPr bwMode="auto">
              <a:xfrm>
                <a:off x="2471" y="3130"/>
                <a:ext cx="54" cy="96"/>
              </a:xfrm>
              <a:custGeom>
                <a:avLst/>
                <a:gdLst>
                  <a:gd name="T0" fmla="*/ 49 w 54"/>
                  <a:gd name="T1" fmla="*/ 0 h 96"/>
                  <a:gd name="T2" fmla="*/ 54 w 54"/>
                  <a:gd name="T3" fmla="*/ 96 h 96"/>
                  <a:gd name="T4" fmla="*/ 0 w 54"/>
                  <a:gd name="T5" fmla="*/ 23 h 96"/>
                  <a:gd name="T6" fmla="*/ 49 w 54"/>
                  <a:gd name="T7" fmla="*/ 0 h 96"/>
                  <a:gd name="T8" fmla="*/ 0 60000 65536"/>
                  <a:gd name="T9" fmla="*/ 0 60000 65536"/>
                  <a:gd name="T10" fmla="*/ 0 60000 65536"/>
                  <a:gd name="T11" fmla="*/ 0 60000 65536"/>
                  <a:gd name="T12" fmla="*/ 0 w 54"/>
                  <a:gd name="T13" fmla="*/ 0 h 96"/>
                  <a:gd name="T14" fmla="*/ 54 w 54"/>
                  <a:gd name="T15" fmla="*/ 96 h 96"/>
                </a:gdLst>
                <a:ahLst/>
                <a:cxnLst>
                  <a:cxn ang="T8">
                    <a:pos x="T0" y="T1"/>
                  </a:cxn>
                  <a:cxn ang="T9">
                    <a:pos x="T2" y="T3"/>
                  </a:cxn>
                  <a:cxn ang="T10">
                    <a:pos x="T4" y="T5"/>
                  </a:cxn>
                  <a:cxn ang="T11">
                    <a:pos x="T6" y="T7"/>
                  </a:cxn>
                </a:cxnLst>
                <a:rect l="T12" t="T13" r="T14" b="T15"/>
                <a:pathLst>
                  <a:path w="54" h="96">
                    <a:moveTo>
                      <a:pt x="49" y="0"/>
                    </a:moveTo>
                    <a:lnTo>
                      <a:pt x="54" y="96"/>
                    </a:lnTo>
                    <a:lnTo>
                      <a:pt x="0" y="23"/>
                    </a:lnTo>
                    <a:lnTo>
                      <a:pt x="49" y="0"/>
                    </a:lnTo>
                    <a:close/>
                  </a:path>
                </a:pathLst>
              </a:custGeom>
              <a:solidFill>
                <a:srgbClr val="000000"/>
              </a:solidFill>
              <a:ln w="9525">
                <a:noFill/>
                <a:round/>
                <a:headEnd/>
                <a:tailEnd/>
              </a:ln>
            </p:spPr>
            <p:txBody>
              <a:bodyPr/>
              <a:lstStyle/>
              <a:p>
                <a:endParaRPr lang="en-US"/>
              </a:p>
            </p:txBody>
          </p:sp>
        </p:grpSp>
        <p:sp>
          <p:nvSpPr>
            <p:cNvPr id="70714" name="Line 61"/>
            <p:cNvSpPr>
              <a:spLocks noChangeShapeType="1"/>
            </p:cNvSpPr>
            <p:nvPr/>
          </p:nvSpPr>
          <p:spPr bwMode="auto">
            <a:xfrm>
              <a:off x="1712" y="1871"/>
              <a:ext cx="113" cy="396"/>
            </a:xfrm>
            <a:prstGeom prst="line">
              <a:avLst/>
            </a:prstGeom>
            <a:noFill/>
            <a:ln w="3175" cap="rnd">
              <a:solidFill>
                <a:srgbClr val="000000"/>
              </a:solidFill>
              <a:round/>
              <a:headEnd/>
              <a:tailEnd/>
            </a:ln>
          </p:spPr>
          <p:txBody>
            <a:bodyPr/>
            <a:lstStyle/>
            <a:p>
              <a:endParaRPr lang="en-US"/>
            </a:p>
          </p:txBody>
        </p:sp>
        <p:sp>
          <p:nvSpPr>
            <p:cNvPr id="70715" name="Freeform 62"/>
            <p:cNvSpPr>
              <a:spLocks/>
            </p:cNvSpPr>
            <p:nvPr/>
          </p:nvSpPr>
          <p:spPr bwMode="auto">
            <a:xfrm>
              <a:off x="1798" y="2250"/>
              <a:ext cx="49" cy="97"/>
            </a:xfrm>
            <a:custGeom>
              <a:avLst/>
              <a:gdLst>
                <a:gd name="T0" fmla="*/ 49 w 49"/>
                <a:gd name="T1" fmla="*/ 0 h 97"/>
                <a:gd name="T2" fmla="*/ 49 w 49"/>
                <a:gd name="T3" fmla="*/ 97 h 97"/>
                <a:gd name="T4" fmla="*/ 0 w 49"/>
                <a:gd name="T5" fmla="*/ 20 h 97"/>
                <a:gd name="T6" fmla="*/ 49 w 49"/>
                <a:gd name="T7" fmla="*/ 0 h 97"/>
                <a:gd name="T8" fmla="*/ 0 60000 65536"/>
                <a:gd name="T9" fmla="*/ 0 60000 65536"/>
                <a:gd name="T10" fmla="*/ 0 60000 65536"/>
                <a:gd name="T11" fmla="*/ 0 60000 65536"/>
                <a:gd name="T12" fmla="*/ 0 w 49"/>
                <a:gd name="T13" fmla="*/ 0 h 97"/>
                <a:gd name="T14" fmla="*/ 49 w 49"/>
                <a:gd name="T15" fmla="*/ 97 h 97"/>
              </a:gdLst>
              <a:ahLst/>
              <a:cxnLst>
                <a:cxn ang="T8">
                  <a:pos x="T0" y="T1"/>
                </a:cxn>
                <a:cxn ang="T9">
                  <a:pos x="T2" y="T3"/>
                </a:cxn>
                <a:cxn ang="T10">
                  <a:pos x="T4" y="T5"/>
                </a:cxn>
                <a:cxn ang="T11">
                  <a:pos x="T6" y="T7"/>
                </a:cxn>
              </a:cxnLst>
              <a:rect l="T12" t="T13" r="T14" b="T15"/>
              <a:pathLst>
                <a:path w="49" h="97">
                  <a:moveTo>
                    <a:pt x="49" y="0"/>
                  </a:moveTo>
                  <a:lnTo>
                    <a:pt x="49" y="97"/>
                  </a:lnTo>
                  <a:lnTo>
                    <a:pt x="0" y="20"/>
                  </a:lnTo>
                  <a:lnTo>
                    <a:pt x="49" y="0"/>
                  </a:lnTo>
                  <a:close/>
                </a:path>
              </a:pathLst>
            </a:custGeom>
            <a:solidFill>
              <a:srgbClr val="000000"/>
            </a:solidFill>
            <a:ln w="9525">
              <a:noFill/>
              <a:round/>
              <a:headEnd/>
              <a:tailEnd/>
            </a:ln>
          </p:spPr>
          <p:txBody>
            <a:bodyPr/>
            <a:lstStyle/>
            <a:p>
              <a:endParaRPr lang="en-US"/>
            </a:p>
          </p:txBody>
        </p:sp>
        <p:sp>
          <p:nvSpPr>
            <p:cNvPr id="70716" name="Rectangle 63"/>
            <p:cNvSpPr>
              <a:spLocks noChangeArrowheads="1"/>
            </p:cNvSpPr>
            <p:nvPr/>
          </p:nvSpPr>
          <p:spPr bwMode="auto">
            <a:xfrm>
              <a:off x="1316" y="638"/>
              <a:ext cx="384" cy="154"/>
            </a:xfrm>
            <a:prstGeom prst="rect">
              <a:avLst/>
            </a:prstGeom>
            <a:noFill/>
            <a:ln w="9525">
              <a:noFill/>
              <a:miter lim="800000"/>
              <a:headEnd/>
              <a:tailEnd/>
            </a:ln>
          </p:spPr>
          <p:txBody>
            <a:bodyPr wrap="none" lIns="0" tIns="0" rIns="0" bIns="0">
              <a:spAutoFit/>
            </a:bodyPr>
            <a:lstStyle/>
            <a:p>
              <a:pPr algn="l" eaLnBrk="0" hangingPunct="0"/>
              <a:r>
                <a:rPr lang="en-US" sz="1600">
                  <a:solidFill>
                    <a:srgbClr val="000000"/>
                  </a:solidFill>
                  <a:cs typeface="Arial" pitchFamily="34" charset="0"/>
                </a:rPr>
                <a:t>Queue</a:t>
              </a:r>
            </a:p>
          </p:txBody>
        </p:sp>
      </p:grpSp>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ctrTitle"/>
          </p:nvPr>
        </p:nvSpPr>
        <p:spPr>
          <a:xfrm>
            <a:off x="307497" y="381000"/>
            <a:ext cx="8520914" cy="685800"/>
          </a:xfrm>
        </p:spPr>
        <p:txBody>
          <a:bodyPr/>
          <a:lstStyle/>
          <a:p>
            <a:pPr eaLnBrk="1" hangingPunct="1"/>
            <a:r>
              <a:rPr lang="en-US" b="0" dirty="0" smtClean="0"/>
              <a:t>XMC – External Memory Controller </a:t>
            </a:r>
          </a:p>
        </p:txBody>
      </p:sp>
      <p:sp>
        <p:nvSpPr>
          <p:cNvPr id="3" name="Subtitle 2"/>
          <p:cNvSpPr>
            <a:spLocks noGrp="1"/>
          </p:cNvSpPr>
          <p:nvPr>
            <p:ph type="subTitle" idx="1"/>
          </p:nvPr>
        </p:nvSpPr>
        <p:spPr>
          <a:xfrm>
            <a:off x="1143000" y="1447799"/>
            <a:ext cx="6400800" cy="4710239"/>
          </a:xfrm>
        </p:spPr>
        <p:txBody>
          <a:bodyPr rtlCol="0">
            <a:noAutofit/>
          </a:bodyPr>
          <a:lstStyle/>
          <a:p>
            <a:pPr marL="342900" indent="-342900" algn="l" eaLnBrk="1" fontAlgn="auto" hangingPunct="1">
              <a:spcAft>
                <a:spcPts val="0"/>
              </a:spcAft>
              <a:defRPr/>
            </a:pPr>
            <a:r>
              <a:rPr lang="en-US" sz="1800" dirty="0" smtClean="0">
                <a:solidFill>
                  <a:srgbClr val="FF0000"/>
                </a:solidFill>
              </a:rPr>
              <a:t>The XMC is responsible for:</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buFont typeface="+mj-lt"/>
              <a:buAutoNum type="arabicPeriod"/>
              <a:defRPr/>
            </a:pPr>
            <a:r>
              <a:rPr lang="en-US" sz="1800" dirty="0" smtClean="0">
                <a:solidFill>
                  <a:schemeClr val="tx1"/>
                </a:solidFill>
              </a:rPr>
              <a:t>Address extension/translation</a:t>
            </a:r>
          </a:p>
          <a:p>
            <a:pPr marL="342900" indent="-342900" algn="l" eaLnBrk="1" fontAlgn="auto" hangingPunct="1">
              <a:spcAft>
                <a:spcPts val="0"/>
              </a:spcAft>
              <a:buFont typeface="+mj-lt"/>
              <a:buAutoNum type="arabicPeriod"/>
              <a:defRPr/>
            </a:pPr>
            <a:r>
              <a:rPr lang="en-US" sz="1800" dirty="0" smtClean="0">
                <a:solidFill>
                  <a:schemeClr val="tx1"/>
                </a:solidFill>
              </a:rPr>
              <a:t>Memory protection for addresses outside C66x</a:t>
            </a:r>
          </a:p>
          <a:p>
            <a:pPr marL="342900" indent="-342900" algn="l" eaLnBrk="1" fontAlgn="auto" hangingPunct="1">
              <a:spcAft>
                <a:spcPts val="0"/>
              </a:spcAft>
              <a:buFont typeface="+mj-lt"/>
              <a:buAutoNum type="arabicPeriod"/>
              <a:defRPr/>
            </a:pPr>
            <a:r>
              <a:rPr lang="en-US" sz="1800" dirty="0" smtClean="0">
                <a:solidFill>
                  <a:schemeClr val="tx1"/>
                </a:solidFill>
              </a:rPr>
              <a:t>Shared memory access path</a:t>
            </a:r>
          </a:p>
          <a:p>
            <a:pPr marL="342900" indent="-342900" algn="l" eaLnBrk="1" fontAlgn="auto" hangingPunct="1">
              <a:spcAft>
                <a:spcPts val="0"/>
              </a:spcAft>
              <a:buFont typeface="+mj-lt"/>
              <a:buAutoNum type="arabicPeriod"/>
              <a:defRPr/>
            </a:pPr>
            <a:r>
              <a:rPr lang="en-US" sz="1800" dirty="0" smtClean="0">
                <a:solidFill>
                  <a:schemeClr val="tx1"/>
                </a:solidFill>
              </a:rPr>
              <a:t>Cache and Pre-fetch support</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defRPr/>
            </a:pPr>
            <a:r>
              <a:rPr lang="en-US" sz="1800" dirty="0" smtClean="0">
                <a:solidFill>
                  <a:srgbClr val="FF0000"/>
                </a:solidFill>
              </a:rPr>
              <a:t>User Control of XMC:</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buFont typeface="+mj-lt"/>
              <a:buAutoNum type="arabicPeriod"/>
              <a:defRPr/>
            </a:pPr>
            <a:r>
              <a:rPr lang="en-US" sz="1800" dirty="0" smtClean="0">
                <a:solidFill>
                  <a:schemeClr val="tx1"/>
                </a:solidFill>
              </a:rPr>
              <a:t>MPAX registers – Memory Protection and Extension Registers</a:t>
            </a:r>
          </a:p>
          <a:p>
            <a:pPr marL="342900" indent="-342900" algn="l" eaLnBrk="1" fontAlgn="auto" hangingPunct="1">
              <a:spcAft>
                <a:spcPts val="0"/>
              </a:spcAft>
              <a:buFont typeface="+mj-lt"/>
              <a:buAutoNum type="arabicPeriod"/>
              <a:defRPr/>
            </a:pPr>
            <a:r>
              <a:rPr lang="en-US" sz="1800" dirty="0" smtClean="0">
                <a:solidFill>
                  <a:schemeClr val="tx1"/>
                </a:solidFill>
              </a:rPr>
              <a:t>MAR registers   – Memory Attributes registers</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defRPr/>
            </a:pPr>
            <a:r>
              <a:rPr lang="en-US" sz="1800" dirty="0" smtClean="0">
                <a:solidFill>
                  <a:srgbClr val="FF0000"/>
                </a:solidFill>
              </a:rPr>
              <a:t>Each core has its own set of MPAX and MAR registers !</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defRPr/>
            </a:pPr>
            <a:endParaRPr lang="en-US" sz="1800" dirty="0" smtClean="0">
              <a:solidFill>
                <a:schemeClr val="tx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457200" y="274638"/>
            <a:ext cx="8229600" cy="715962"/>
          </a:xfrm>
        </p:spPr>
        <p:txBody>
          <a:bodyPr/>
          <a:lstStyle/>
          <a:p>
            <a:pPr eaLnBrk="1" hangingPunct="1"/>
            <a:r>
              <a:rPr lang="en-US" b="0" dirty="0" smtClean="0"/>
              <a:t>The MPAX Registers</a:t>
            </a:r>
          </a:p>
        </p:txBody>
      </p:sp>
      <p:sp>
        <p:nvSpPr>
          <p:cNvPr id="72707" name="Content Placeholder 2"/>
          <p:cNvSpPr>
            <a:spLocks noGrp="1"/>
          </p:cNvSpPr>
          <p:nvPr>
            <p:ph idx="1"/>
          </p:nvPr>
        </p:nvSpPr>
        <p:spPr>
          <a:xfrm>
            <a:off x="457199" y="990600"/>
            <a:ext cx="8436769" cy="5334000"/>
          </a:xfrm>
        </p:spPr>
        <p:txBody>
          <a:bodyPr/>
          <a:lstStyle/>
          <a:p>
            <a:pPr eaLnBrk="1" hangingPunct="1"/>
            <a:r>
              <a:rPr lang="en-US" sz="2400" dirty="0" smtClean="0"/>
              <a:t>MPAX = Memory Protection and Extension Registers</a:t>
            </a:r>
          </a:p>
          <a:p>
            <a:pPr eaLnBrk="1" hangingPunct="1"/>
            <a:r>
              <a:rPr lang="en-US" sz="2400" dirty="0" smtClean="0"/>
              <a:t>Translate between physical and logical address</a:t>
            </a:r>
          </a:p>
          <a:p>
            <a:pPr eaLnBrk="1" hangingPunct="1"/>
            <a:r>
              <a:rPr lang="en-US" sz="2400" dirty="0" smtClean="0"/>
              <a:t>16 registers (64 bits each) control (up to) 16 memory segments.</a:t>
            </a:r>
          </a:p>
          <a:p>
            <a:pPr eaLnBrk="1" hangingPunct="1"/>
            <a:r>
              <a:rPr lang="en-US" sz="2400" dirty="0" smtClean="0"/>
              <a:t>Each register translates logical memory into physical memory for the segment.</a:t>
            </a:r>
          </a:p>
          <a:p>
            <a:pPr eaLnBrk="1" hangingPunct="1"/>
            <a:r>
              <a:rPr lang="en-US" sz="2400" dirty="0" smtClean="0"/>
              <a:t>Segment definition in the MPAX registers:</a:t>
            </a:r>
          </a:p>
          <a:p>
            <a:pPr lvl="1" eaLnBrk="1" hangingPunct="1"/>
            <a:r>
              <a:rPr lang="en-US" sz="2000" dirty="0" smtClean="0"/>
              <a:t>Segment size – 5 bits – power of 2, smallest segment size 4K, up to 4GB</a:t>
            </a:r>
          </a:p>
          <a:p>
            <a:pPr lvl="1" eaLnBrk="1" hangingPunct="1"/>
            <a:r>
              <a:rPr lang="en-US" sz="2000" dirty="0" smtClean="0"/>
              <a:t>Logical base address – </a:t>
            </a:r>
          </a:p>
          <a:p>
            <a:pPr lvl="1" eaLnBrk="1" hangingPunct="1"/>
            <a:r>
              <a:rPr lang="en-US" sz="2000" dirty="0" smtClean="0"/>
              <a:t>Physical (replacement address) base </a:t>
            </a:r>
          </a:p>
          <a:p>
            <a:pPr lvl="1" eaLnBrk="1" hangingPunct="1"/>
            <a:r>
              <a:rPr lang="en-US" sz="2000" dirty="0" smtClean="0"/>
              <a:t>Permission – access type allowed in this address range</a:t>
            </a:r>
          </a:p>
          <a:p>
            <a:pPr lvl="1" eaLnBrk="1" hangingPunct="1">
              <a:buFont typeface="Arial" pitchFamily="34" charset="0"/>
              <a:buNone/>
            </a:pPr>
            <a:endParaRPr lang="en-US" sz="20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457200" y="274638"/>
            <a:ext cx="8229600" cy="715962"/>
          </a:xfrm>
        </p:spPr>
        <p:txBody>
          <a:bodyPr/>
          <a:lstStyle/>
          <a:p>
            <a:pPr eaLnBrk="1" hangingPunct="1"/>
            <a:r>
              <a:rPr lang="en-US" b="0" dirty="0" smtClean="0"/>
              <a:t>The MAR Registers</a:t>
            </a:r>
          </a:p>
        </p:txBody>
      </p:sp>
      <p:sp>
        <p:nvSpPr>
          <p:cNvPr id="73731" name="Content Placeholder 2"/>
          <p:cNvSpPr>
            <a:spLocks noGrp="1"/>
          </p:cNvSpPr>
          <p:nvPr>
            <p:ph idx="1"/>
          </p:nvPr>
        </p:nvSpPr>
        <p:spPr/>
        <p:txBody>
          <a:bodyPr/>
          <a:lstStyle/>
          <a:p>
            <a:pPr eaLnBrk="1" hangingPunct="1"/>
            <a:r>
              <a:rPr lang="en-US" sz="2400" dirty="0" smtClean="0"/>
              <a:t>MAR = Memory Attributes Registers</a:t>
            </a:r>
          </a:p>
          <a:p>
            <a:pPr eaLnBrk="1" hangingPunct="1"/>
            <a:r>
              <a:rPr lang="en-US" sz="2400" dirty="0" smtClean="0"/>
              <a:t>256 registers (32 bits each) control 256 memory segments.</a:t>
            </a:r>
          </a:p>
          <a:p>
            <a:pPr lvl="1" eaLnBrk="1" hangingPunct="1"/>
            <a:r>
              <a:rPr lang="en-US" sz="2400" dirty="0" smtClean="0"/>
              <a:t>Each segment size is 4M Bytes, from logical address 0x00000000 to address 0xffffffff</a:t>
            </a:r>
          </a:p>
          <a:p>
            <a:pPr lvl="1" eaLnBrk="1" hangingPunct="1"/>
            <a:r>
              <a:rPr lang="en-US" sz="2400" dirty="0" smtClean="0"/>
              <a:t>The first 16 registers are read-only. They control the internal memory of the core.</a:t>
            </a:r>
          </a:p>
          <a:p>
            <a:pPr eaLnBrk="1" hangingPunct="1"/>
            <a:r>
              <a:rPr lang="en-US" sz="2400" dirty="0" smtClean="0"/>
              <a:t>Each register controls the cache-ability of the segment (bit 0) and the pre-fetch-ability (bit 3). All other bits are reserved and set to 0.</a:t>
            </a:r>
          </a:p>
          <a:p>
            <a:pPr eaLnBrk="1" hangingPunct="1"/>
            <a:r>
              <a:rPr lang="en-US" sz="2400" dirty="0" smtClean="0"/>
              <a:t>All MAR bits are set to zero after reset.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3"/>
          <p:cNvSpPr>
            <a:spLocks noGrp="1"/>
          </p:cNvSpPr>
          <p:nvPr>
            <p:ph type="title" idx="4294967295"/>
          </p:nvPr>
        </p:nvSpPr>
        <p:spPr>
          <a:xfrm>
            <a:off x="0" y="76200"/>
            <a:ext cx="8229600" cy="762000"/>
          </a:xfrm>
        </p:spPr>
        <p:txBody>
          <a:bodyPr/>
          <a:lstStyle/>
          <a:p>
            <a:pPr eaLnBrk="1" hangingPunct="1"/>
            <a:r>
              <a:rPr lang="en-US" b="0" dirty="0" err="1" smtClean="0"/>
              <a:t>KeyStone</a:t>
            </a:r>
            <a:r>
              <a:rPr lang="en-US" b="0" dirty="0" smtClean="0"/>
              <a:t> Overview</a:t>
            </a:r>
          </a:p>
        </p:txBody>
      </p:sp>
      <p:sp>
        <p:nvSpPr>
          <p:cNvPr id="74757" name="Content Placeholder 4"/>
          <p:cNvSpPr>
            <a:spLocks noGrp="1"/>
          </p:cNvSpPr>
          <p:nvPr>
            <p:ph idx="4294967295"/>
          </p:nvPr>
        </p:nvSpPr>
        <p:spPr>
          <a:xfrm>
            <a:off x="0" y="990600"/>
            <a:ext cx="8229600" cy="5867400"/>
          </a:xfrm>
          <a:solidFill>
            <a:schemeClr val="bg1"/>
          </a:solidFill>
        </p:spPr>
        <p:txBody>
          <a:bodyPr/>
          <a:lstStyle/>
          <a:p>
            <a:pPr eaLnBrk="1" hangingPunct="1"/>
            <a:r>
              <a:rPr lang="en-US" smtClean="0"/>
              <a:t>KeyStone Architecture </a:t>
            </a:r>
          </a:p>
          <a:p>
            <a:pPr eaLnBrk="1" hangingPunct="1"/>
            <a:r>
              <a:rPr lang="en-US" smtClean="0"/>
              <a:t>CorePac &amp; Memory Subsystem</a:t>
            </a:r>
          </a:p>
          <a:p>
            <a:pPr eaLnBrk="1" hangingPunct="1"/>
            <a:r>
              <a:rPr lang="en-US" b="1" smtClean="0"/>
              <a:t>Interfaces and Peripherals </a:t>
            </a:r>
          </a:p>
          <a:p>
            <a:pPr eaLnBrk="1" hangingPunct="1"/>
            <a:r>
              <a:rPr lang="en-US" smtClean="0"/>
              <a:t>Coprocessors and Accelerators</a:t>
            </a:r>
          </a:p>
          <a:p>
            <a:pPr eaLnBrk="1" hangingPunct="1"/>
            <a:r>
              <a:rPr lang="en-US" smtClean="0"/>
              <a:t>Debug</a:t>
            </a:r>
          </a:p>
        </p:txBody>
      </p:sp>
      <p:sp>
        <p:nvSpPr>
          <p:cNvPr id="74755" name="Text Box 3"/>
          <p:cNvSpPr txBox="1">
            <a:spLocks noChangeArrowheads="1"/>
          </p:cNvSpPr>
          <p:nvPr/>
        </p:nvSpPr>
        <p:spPr bwMode="auto">
          <a:xfrm>
            <a:off x="38100" y="6448425"/>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endParaRPr>
          </a:p>
        </p:txBody>
      </p:sp>
      <p:sp>
        <p:nvSpPr>
          <p:cNvPr id="6" name="TextBox 5"/>
          <p:cNvSpPr txBox="1"/>
          <p:nvPr/>
        </p:nvSpPr>
        <p:spPr>
          <a:xfrm>
            <a:off x="457200" y="1020763"/>
            <a:ext cx="8229600" cy="503237"/>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srgbClr val="000000"/>
              </a:solidFill>
              <a:latin typeface="Calibri"/>
            </a:endParaRP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txBox="1">
            <a:spLocks noGrp="1"/>
          </p:cNvSpPr>
          <p:nvPr/>
        </p:nvSpPr>
        <p:spPr bwMode="auto">
          <a:xfrm>
            <a:off x="2233613" y="6457950"/>
            <a:ext cx="4152900" cy="250825"/>
          </a:xfrm>
          <a:prstGeom prst="rect">
            <a:avLst/>
          </a:prstGeom>
          <a:noFill/>
          <a:ln w="9525">
            <a:noFill/>
            <a:miter lim="800000"/>
            <a:headEnd/>
            <a:tailEnd/>
          </a:ln>
        </p:spPr>
        <p:txBody>
          <a:bodyPr/>
          <a:lstStyle/>
          <a:p>
            <a:pPr algn="ctr"/>
            <a:r>
              <a:rPr lang="en-US" sz="800"/>
              <a:t>Preliminary Information under NDA - subject to change</a:t>
            </a:r>
          </a:p>
        </p:txBody>
      </p:sp>
      <p:sp>
        <p:nvSpPr>
          <p:cNvPr id="49155" name="Rectangle 2"/>
          <p:cNvSpPr>
            <a:spLocks noGrp="1" noChangeArrowheads="1"/>
          </p:cNvSpPr>
          <p:nvPr>
            <p:ph type="title" idx="4294967295"/>
          </p:nvPr>
        </p:nvSpPr>
        <p:spPr>
          <a:xfrm>
            <a:off x="685800" y="142875"/>
            <a:ext cx="8458200" cy="814388"/>
          </a:xfrm>
        </p:spPr>
        <p:txBody>
          <a:bodyPr/>
          <a:lstStyle/>
          <a:p>
            <a:pPr eaLnBrk="1" hangingPunct="1"/>
            <a:r>
              <a:rPr lang="en-US" b="0" dirty="0" smtClean="0"/>
              <a:t>Enhanced DSP core</a:t>
            </a:r>
          </a:p>
        </p:txBody>
      </p:sp>
      <p:sp>
        <p:nvSpPr>
          <p:cNvPr id="49156" name="AutoShape 3"/>
          <p:cNvSpPr>
            <a:spLocks noChangeArrowheads="1"/>
          </p:cNvSpPr>
          <p:nvPr/>
        </p:nvSpPr>
        <p:spPr bwMode="auto">
          <a:xfrm>
            <a:off x="3641725" y="990600"/>
            <a:ext cx="2089150" cy="4876800"/>
          </a:xfrm>
          <a:prstGeom prst="roundRect">
            <a:avLst>
              <a:gd name="adj" fmla="val 16667"/>
            </a:avLst>
          </a:prstGeom>
          <a:gradFill rotWithShape="1">
            <a:gsLst>
              <a:gs pos="0">
                <a:schemeClr val="tx2"/>
              </a:gs>
              <a:gs pos="100000">
                <a:schemeClr val="tx1"/>
              </a:gs>
            </a:gsLst>
            <a:lin ang="2700000" scaled="1"/>
          </a:gradFill>
          <a:ln w="9525" algn="ctr">
            <a:solidFill>
              <a:schemeClr val="tx1"/>
            </a:solidFill>
            <a:round/>
            <a:headEnd/>
            <a:tailEnd/>
          </a:ln>
        </p:spPr>
        <p:txBody>
          <a:bodyPr anchor="b"/>
          <a:lstStyle/>
          <a:p>
            <a:pPr algn="ctr"/>
            <a:endParaRPr lang="en-US" sz="1200">
              <a:solidFill>
                <a:schemeClr val="bg1"/>
              </a:solidFill>
            </a:endParaRPr>
          </a:p>
          <a:p>
            <a:pPr algn="ctr"/>
            <a:endParaRPr lang="en-US" sz="1000">
              <a:solidFill>
                <a:schemeClr val="bg1"/>
              </a:solidFill>
            </a:endParaRPr>
          </a:p>
          <a:p>
            <a:pPr algn="ctr"/>
            <a:endParaRPr lang="en-US" sz="1000">
              <a:solidFill>
                <a:schemeClr val="bg1"/>
              </a:solidFill>
            </a:endParaRPr>
          </a:p>
          <a:p>
            <a:pPr algn="ctr"/>
            <a:endParaRPr lang="en-US" sz="1000">
              <a:solidFill>
                <a:schemeClr val="bg1"/>
              </a:solidFill>
            </a:endParaRPr>
          </a:p>
          <a:p>
            <a:pPr algn="ctr"/>
            <a:endParaRPr lang="en-US" sz="1000">
              <a:solidFill>
                <a:schemeClr val="bg1"/>
              </a:solidFill>
            </a:endParaRPr>
          </a:p>
          <a:p>
            <a:pPr algn="ctr"/>
            <a:r>
              <a:rPr lang="en-US" sz="1000">
                <a:solidFill>
                  <a:schemeClr val="bg1"/>
                </a:solidFill>
              </a:rPr>
              <a:t>100% upward object code compatible </a:t>
            </a:r>
          </a:p>
          <a:p>
            <a:pPr algn="ctr"/>
            <a:endParaRPr lang="en-US" sz="1000">
              <a:solidFill>
                <a:schemeClr val="bg1"/>
              </a:solidFill>
            </a:endParaRPr>
          </a:p>
          <a:p>
            <a:pPr algn="ctr"/>
            <a:r>
              <a:rPr lang="en-US" sz="1000">
                <a:solidFill>
                  <a:schemeClr val="bg1"/>
                </a:solidFill>
              </a:rPr>
              <a:t>4x performance improvement for multiply operation</a:t>
            </a:r>
          </a:p>
          <a:p>
            <a:pPr algn="ctr"/>
            <a:endParaRPr lang="en-US" sz="1000">
              <a:solidFill>
                <a:schemeClr val="bg1"/>
              </a:solidFill>
            </a:endParaRPr>
          </a:p>
          <a:p>
            <a:pPr algn="ctr"/>
            <a:r>
              <a:rPr lang="en-US" sz="1000">
                <a:solidFill>
                  <a:schemeClr val="bg1"/>
                </a:solidFill>
              </a:rPr>
              <a:t>32 16-bit MACs</a:t>
            </a:r>
          </a:p>
          <a:p>
            <a:pPr algn="ctr"/>
            <a:endParaRPr lang="en-US" sz="1000">
              <a:solidFill>
                <a:schemeClr val="bg1"/>
              </a:solidFill>
            </a:endParaRPr>
          </a:p>
          <a:p>
            <a:pPr algn="ctr"/>
            <a:r>
              <a:rPr lang="en-US" sz="1000">
                <a:solidFill>
                  <a:schemeClr val="bg1"/>
                </a:solidFill>
              </a:rPr>
              <a:t>Improved support for complex arithmetic and matrix</a:t>
            </a:r>
            <a:r>
              <a:rPr lang="en-US" sz="1200">
                <a:solidFill>
                  <a:schemeClr val="bg1"/>
                </a:solidFill>
              </a:rPr>
              <a:t> </a:t>
            </a:r>
            <a:r>
              <a:rPr lang="en-US" sz="1000">
                <a:solidFill>
                  <a:schemeClr val="bg1"/>
                </a:solidFill>
              </a:rPr>
              <a:t>computation</a:t>
            </a:r>
          </a:p>
          <a:p>
            <a:pPr algn="ctr"/>
            <a:endParaRPr lang="en-US" sz="1200">
              <a:solidFill>
                <a:schemeClr val="bg1"/>
              </a:solidFill>
            </a:endParaRPr>
          </a:p>
          <a:p>
            <a:pPr algn="ctr"/>
            <a:endParaRPr lang="en-US" sz="1200">
              <a:solidFill>
                <a:schemeClr val="bg1"/>
              </a:solidFill>
            </a:endParaRPr>
          </a:p>
          <a:p>
            <a:pPr algn="ctr"/>
            <a:endParaRPr lang="en-US" sz="1200">
              <a:solidFill>
                <a:schemeClr val="bg1"/>
              </a:solidFill>
            </a:endParaRPr>
          </a:p>
          <a:p>
            <a:pPr algn="ctr"/>
            <a:endParaRPr lang="en-US" sz="1200">
              <a:solidFill>
                <a:schemeClr val="bg1"/>
              </a:solidFill>
            </a:endParaRPr>
          </a:p>
          <a:p>
            <a:pPr algn="ctr"/>
            <a:endParaRPr lang="en-US" sz="1200">
              <a:solidFill>
                <a:schemeClr val="bg1"/>
              </a:solidFill>
            </a:endParaRPr>
          </a:p>
          <a:p>
            <a:pPr algn="ctr"/>
            <a:endParaRPr lang="en-US" sz="1200">
              <a:solidFill>
                <a:schemeClr val="bg1"/>
              </a:solidFill>
            </a:endParaRPr>
          </a:p>
          <a:p>
            <a:pPr algn="ctr"/>
            <a:endParaRPr lang="en-US" sz="1200">
              <a:solidFill>
                <a:schemeClr val="bg1"/>
              </a:solidFill>
            </a:endParaRPr>
          </a:p>
          <a:p>
            <a:pPr algn="ctr"/>
            <a:endParaRPr lang="en-US" sz="1200">
              <a:solidFill>
                <a:schemeClr val="bg1"/>
              </a:solidFill>
            </a:endParaRPr>
          </a:p>
          <a:p>
            <a:pPr algn="ctr"/>
            <a:endParaRPr lang="en-US" sz="1200">
              <a:solidFill>
                <a:schemeClr val="bg1"/>
              </a:solidFill>
            </a:endParaRPr>
          </a:p>
          <a:p>
            <a:pPr algn="ctr"/>
            <a:endParaRPr lang="en-US" sz="1200">
              <a:solidFill>
                <a:schemeClr val="bg1"/>
              </a:solidFill>
            </a:endParaRPr>
          </a:p>
          <a:p>
            <a:pPr algn="ctr"/>
            <a:endParaRPr lang="en-US" sz="1200">
              <a:solidFill>
                <a:schemeClr val="bg1"/>
              </a:solidFill>
            </a:endParaRPr>
          </a:p>
          <a:p>
            <a:pPr algn="ctr"/>
            <a:endParaRPr lang="en-US" sz="1200">
              <a:solidFill>
                <a:schemeClr val="bg1"/>
              </a:solidFill>
            </a:endParaRPr>
          </a:p>
          <a:p>
            <a:pPr algn="ctr"/>
            <a:endParaRPr lang="en-US" sz="1200">
              <a:solidFill>
                <a:schemeClr val="bg1"/>
              </a:solidFill>
            </a:endParaRPr>
          </a:p>
        </p:txBody>
      </p:sp>
      <p:sp>
        <p:nvSpPr>
          <p:cNvPr id="49157" name="AutoShape 4"/>
          <p:cNvSpPr>
            <a:spLocks noChangeArrowheads="1"/>
          </p:cNvSpPr>
          <p:nvPr/>
        </p:nvSpPr>
        <p:spPr bwMode="auto">
          <a:xfrm>
            <a:off x="914400" y="4343400"/>
            <a:ext cx="1363663" cy="1524000"/>
          </a:xfrm>
          <a:prstGeom prst="roundRect">
            <a:avLst>
              <a:gd name="adj" fmla="val 16667"/>
            </a:avLst>
          </a:prstGeom>
          <a:gradFill rotWithShape="1">
            <a:gsLst>
              <a:gs pos="0">
                <a:srgbClr val="3399FF"/>
              </a:gs>
              <a:gs pos="100000">
                <a:schemeClr val="tx1"/>
              </a:gs>
            </a:gsLst>
            <a:lin ang="2700000" scaled="1"/>
          </a:gradFill>
          <a:ln w="9525" algn="ctr">
            <a:solidFill>
              <a:schemeClr val="tx1"/>
            </a:solidFill>
            <a:round/>
            <a:headEnd/>
            <a:tailEnd/>
          </a:ln>
        </p:spPr>
        <p:txBody>
          <a:bodyPr anchor="b"/>
          <a:lstStyle/>
          <a:p>
            <a:pPr algn="ctr"/>
            <a:r>
              <a:rPr lang="en-US" sz="900">
                <a:solidFill>
                  <a:schemeClr val="bg1"/>
                </a:solidFill>
              </a:rPr>
              <a:t>Native instructions for IEEE 754, SP&amp;DP</a:t>
            </a:r>
          </a:p>
          <a:p>
            <a:pPr algn="ctr"/>
            <a:endParaRPr lang="en-US" sz="900">
              <a:solidFill>
                <a:schemeClr val="bg1"/>
              </a:solidFill>
            </a:endParaRPr>
          </a:p>
          <a:p>
            <a:pPr algn="ctr"/>
            <a:r>
              <a:rPr lang="en-US" sz="900">
                <a:solidFill>
                  <a:schemeClr val="bg1"/>
                </a:solidFill>
              </a:rPr>
              <a:t>Advanced VLIW architecture</a:t>
            </a:r>
          </a:p>
        </p:txBody>
      </p:sp>
      <p:sp>
        <p:nvSpPr>
          <p:cNvPr id="49158" name="AutoShape 5"/>
          <p:cNvSpPr>
            <a:spLocks noChangeArrowheads="1"/>
          </p:cNvSpPr>
          <p:nvPr/>
        </p:nvSpPr>
        <p:spPr bwMode="auto">
          <a:xfrm>
            <a:off x="2278063" y="3810000"/>
            <a:ext cx="1363662" cy="2057400"/>
          </a:xfrm>
          <a:prstGeom prst="roundRect">
            <a:avLst>
              <a:gd name="adj" fmla="val 16667"/>
            </a:avLst>
          </a:prstGeom>
          <a:gradFill rotWithShape="1">
            <a:gsLst>
              <a:gs pos="0">
                <a:srgbClr val="0033CC"/>
              </a:gs>
              <a:gs pos="100000">
                <a:schemeClr val="tx1"/>
              </a:gs>
            </a:gsLst>
            <a:lin ang="2700000" scaled="1"/>
          </a:gradFill>
          <a:ln w="9525" algn="ctr">
            <a:solidFill>
              <a:schemeClr val="tx1"/>
            </a:solidFill>
            <a:round/>
            <a:headEnd/>
            <a:tailEnd/>
          </a:ln>
        </p:spPr>
        <p:txBody>
          <a:bodyPr anchor="b"/>
          <a:lstStyle/>
          <a:p>
            <a:pPr algn="ctr"/>
            <a:r>
              <a:rPr lang="en-US" sz="900">
                <a:solidFill>
                  <a:schemeClr val="bg1"/>
                </a:solidFill>
              </a:rPr>
              <a:t>2x registers</a:t>
            </a:r>
          </a:p>
          <a:p>
            <a:pPr algn="ctr"/>
            <a:endParaRPr lang="en-US" sz="900">
              <a:solidFill>
                <a:schemeClr val="bg1"/>
              </a:solidFill>
            </a:endParaRPr>
          </a:p>
          <a:p>
            <a:pPr algn="ctr"/>
            <a:endParaRPr lang="en-US" sz="900">
              <a:solidFill>
                <a:schemeClr val="bg1"/>
              </a:solidFill>
            </a:endParaRPr>
          </a:p>
          <a:p>
            <a:pPr algn="ctr"/>
            <a:endParaRPr lang="en-US" sz="900">
              <a:solidFill>
                <a:schemeClr val="bg1"/>
              </a:solidFill>
            </a:endParaRPr>
          </a:p>
          <a:p>
            <a:pPr algn="ctr"/>
            <a:r>
              <a:rPr lang="en-US" sz="900">
                <a:solidFill>
                  <a:schemeClr val="bg1"/>
                </a:solidFill>
              </a:rPr>
              <a:t>Enhanced floating-point add capabilities</a:t>
            </a:r>
          </a:p>
        </p:txBody>
      </p:sp>
      <p:sp>
        <p:nvSpPr>
          <p:cNvPr id="49159" name="AutoShape 6"/>
          <p:cNvSpPr>
            <a:spLocks noChangeArrowheads="1"/>
          </p:cNvSpPr>
          <p:nvPr/>
        </p:nvSpPr>
        <p:spPr bwMode="auto">
          <a:xfrm>
            <a:off x="3641725" y="3581400"/>
            <a:ext cx="2089150" cy="2286000"/>
          </a:xfrm>
          <a:prstGeom prst="roundRect">
            <a:avLst>
              <a:gd name="adj" fmla="val 16667"/>
            </a:avLst>
          </a:prstGeom>
          <a:gradFill rotWithShape="1">
            <a:gsLst>
              <a:gs pos="0">
                <a:srgbClr val="FF9900"/>
              </a:gs>
              <a:gs pos="100000">
                <a:schemeClr val="tx1"/>
              </a:gs>
            </a:gsLst>
            <a:lin ang="0" scaled="1"/>
          </a:gradFill>
          <a:ln w="9525">
            <a:solidFill>
              <a:schemeClr val="tx1"/>
            </a:solidFill>
            <a:round/>
            <a:headEnd/>
            <a:tailEnd/>
          </a:ln>
        </p:spPr>
        <p:txBody>
          <a:bodyPr anchor="b"/>
          <a:lstStyle/>
          <a:p>
            <a:pPr algn="ctr"/>
            <a:r>
              <a:rPr lang="en-US" sz="1000">
                <a:solidFill>
                  <a:schemeClr val="bg1"/>
                </a:solidFill>
              </a:rPr>
              <a:t>100% upward object code compatible with C64x, C64x+, C67x and c67x+</a:t>
            </a:r>
          </a:p>
          <a:p>
            <a:pPr algn="ctr"/>
            <a:endParaRPr lang="en-US" sz="1000">
              <a:solidFill>
                <a:schemeClr val="bg1"/>
              </a:solidFill>
            </a:endParaRPr>
          </a:p>
          <a:p>
            <a:pPr algn="ctr"/>
            <a:r>
              <a:rPr lang="en-US" sz="1000">
                <a:solidFill>
                  <a:schemeClr val="bg1"/>
                </a:solidFill>
              </a:rPr>
              <a:t>Best of fixed-point and floating-point architecture for better system performance and faster time-to-market.</a:t>
            </a:r>
          </a:p>
        </p:txBody>
      </p:sp>
      <p:sp>
        <p:nvSpPr>
          <p:cNvPr id="49160" name="AutoShape 7"/>
          <p:cNvSpPr>
            <a:spLocks noChangeArrowheads="1"/>
          </p:cNvSpPr>
          <p:nvPr/>
        </p:nvSpPr>
        <p:spPr bwMode="auto">
          <a:xfrm flipH="1">
            <a:off x="7094538" y="4343400"/>
            <a:ext cx="1363662" cy="1524000"/>
          </a:xfrm>
          <a:prstGeom prst="roundRect">
            <a:avLst>
              <a:gd name="adj" fmla="val 16667"/>
            </a:avLst>
          </a:prstGeom>
          <a:gradFill rotWithShape="1">
            <a:gsLst>
              <a:gs pos="0">
                <a:srgbClr val="33CC33"/>
              </a:gs>
              <a:gs pos="100000">
                <a:schemeClr val="tx1"/>
              </a:gs>
            </a:gsLst>
            <a:lin ang="2700000" scaled="1"/>
          </a:gradFill>
          <a:ln w="9525" algn="ctr">
            <a:solidFill>
              <a:schemeClr val="tx1"/>
            </a:solidFill>
            <a:round/>
            <a:headEnd/>
            <a:tailEnd/>
          </a:ln>
        </p:spPr>
        <p:txBody>
          <a:bodyPr anchor="b"/>
          <a:lstStyle/>
          <a:p>
            <a:pPr algn="ctr"/>
            <a:r>
              <a:rPr lang="en-US" sz="900">
                <a:solidFill>
                  <a:schemeClr val="bg1"/>
                </a:solidFill>
              </a:rPr>
              <a:t>Advanced fixed-point instructions</a:t>
            </a:r>
          </a:p>
          <a:p>
            <a:pPr algn="ctr"/>
            <a:endParaRPr lang="en-US" sz="900">
              <a:solidFill>
                <a:schemeClr val="bg1"/>
              </a:solidFill>
            </a:endParaRPr>
          </a:p>
          <a:p>
            <a:pPr algn="ctr"/>
            <a:r>
              <a:rPr lang="en-US" sz="900">
                <a:solidFill>
                  <a:schemeClr val="bg1"/>
                </a:solidFill>
              </a:rPr>
              <a:t>Four 16-bit or eight 8-bit MACs</a:t>
            </a:r>
          </a:p>
          <a:p>
            <a:pPr algn="ctr"/>
            <a:endParaRPr lang="en-US" sz="900">
              <a:solidFill>
                <a:schemeClr val="bg1"/>
              </a:solidFill>
            </a:endParaRPr>
          </a:p>
          <a:p>
            <a:pPr algn="ctr"/>
            <a:r>
              <a:rPr lang="en-US" sz="900">
                <a:solidFill>
                  <a:schemeClr val="bg1"/>
                </a:solidFill>
              </a:rPr>
              <a:t>Two-level cache</a:t>
            </a:r>
          </a:p>
        </p:txBody>
      </p:sp>
      <p:sp>
        <p:nvSpPr>
          <p:cNvPr id="49161" name="AutoShape 8"/>
          <p:cNvSpPr>
            <a:spLocks noChangeArrowheads="1"/>
          </p:cNvSpPr>
          <p:nvPr/>
        </p:nvSpPr>
        <p:spPr bwMode="auto">
          <a:xfrm flipH="1">
            <a:off x="5730875" y="3810000"/>
            <a:ext cx="1363663" cy="2057400"/>
          </a:xfrm>
          <a:prstGeom prst="roundRect">
            <a:avLst>
              <a:gd name="adj" fmla="val 16667"/>
            </a:avLst>
          </a:prstGeom>
          <a:gradFill rotWithShape="1">
            <a:gsLst>
              <a:gs pos="0">
                <a:srgbClr val="008000"/>
              </a:gs>
              <a:gs pos="100000">
                <a:schemeClr val="tx1"/>
              </a:gs>
            </a:gsLst>
            <a:lin ang="2700000" scaled="1"/>
          </a:gradFill>
          <a:ln w="9525" algn="ctr">
            <a:solidFill>
              <a:schemeClr val="tx1"/>
            </a:solidFill>
            <a:round/>
            <a:headEnd/>
            <a:tailEnd/>
          </a:ln>
        </p:spPr>
        <p:txBody>
          <a:bodyPr anchor="b"/>
          <a:lstStyle/>
          <a:p>
            <a:pPr algn="ctr"/>
            <a:endParaRPr lang="en-US" sz="900">
              <a:solidFill>
                <a:schemeClr val="bg1"/>
              </a:solidFill>
            </a:endParaRPr>
          </a:p>
          <a:p>
            <a:pPr algn="ctr"/>
            <a:endParaRPr lang="en-US" sz="900">
              <a:solidFill>
                <a:schemeClr val="bg1"/>
              </a:solidFill>
            </a:endParaRPr>
          </a:p>
          <a:p>
            <a:pPr algn="ctr"/>
            <a:endParaRPr lang="en-US" sz="900">
              <a:solidFill>
                <a:schemeClr val="bg1"/>
              </a:solidFill>
            </a:endParaRPr>
          </a:p>
          <a:p>
            <a:pPr algn="ctr"/>
            <a:endParaRPr lang="en-US" sz="900">
              <a:solidFill>
                <a:schemeClr val="bg1"/>
              </a:solidFill>
            </a:endParaRPr>
          </a:p>
          <a:p>
            <a:pPr algn="ctr"/>
            <a:endParaRPr lang="en-US" sz="900">
              <a:solidFill>
                <a:schemeClr val="bg1"/>
              </a:solidFill>
            </a:endParaRPr>
          </a:p>
          <a:p>
            <a:pPr algn="ctr"/>
            <a:endParaRPr lang="en-US" sz="900">
              <a:solidFill>
                <a:schemeClr val="bg1"/>
              </a:solidFill>
            </a:endParaRPr>
          </a:p>
          <a:p>
            <a:pPr algn="ctr"/>
            <a:r>
              <a:rPr lang="en-US" sz="900">
                <a:solidFill>
                  <a:schemeClr val="bg1"/>
                </a:solidFill>
              </a:rPr>
              <a:t>SPLOOP and 16-bit instructions for smaller code size</a:t>
            </a:r>
          </a:p>
          <a:p>
            <a:pPr algn="ctr"/>
            <a:endParaRPr lang="en-US" sz="900">
              <a:solidFill>
                <a:schemeClr val="bg1"/>
              </a:solidFill>
            </a:endParaRPr>
          </a:p>
          <a:p>
            <a:pPr algn="ctr"/>
            <a:r>
              <a:rPr lang="en-US" sz="900">
                <a:solidFill>
                  <a:schemeClr val="bg1"/>
                </a:solidFill>
              </a:rPr>
              <a:t>Flexible level one memory architecture</a:t>
            </a:r>
          </a:p>
          <a:p>
            <a:pPr algn="ctr"/>
            <a:endParaRPr lang="en-US" sz="900">
              <a:solidFill>
                <a:schemeClr val="bg1"/>
              </a:solidFill>
            </a:endParaRPr>
          </a:p>
          <a:p>
            <a:pPr algn="ctr"/>
            <a:r>
              <a:rPr lang="en-US" sz="900">
                <a:solidFill>
                  <a:schemeClr val="bg1"/>
                </a:solidFill>
              </a:rPr>
              <a:t>iDMA for rapid data transfers between local memories</a:t>
            </a:r>
          </a:p>
        </p:txBody>
      </p:sp>
      <p:sp>
        <p:nvSpPr>
          <p:cNvPr id="49162" name="Text Box 10"/>
          <p:cNvSpPr txBox="1">
            <a:spLocks noChangeArrowheads="1"/>
          </p:cNvSpPr>
          <p:nvPr/>
        </p:nvSpPr>
        <p:spPr bwMode="auto">
          <a:xfrm>
            <a:off x="3919538" y="1016000"/>
            <a:ext cx="1506537" cy="457200"/>
          </a:xfrm>
          <a:prstGeom prst="rect">
            <a:avLst/>
          </a:prstGeom>
          <a:noFill/>
          <a:ln w="9525">
            <a:noFill/>
            <a:miter lim="800000"/>
            <a:headEnd/>
            <a:tailEnd/>
          </a:ln>
        </p:spPr>
        <p:txBody>
          <a:bodyPr wrap="none">
            <a:spAutoFit/>
          </a:bodyPr>
          <a:lstStyle/>
          <a:p>
            <a:r>
              <a:rPr lang="en-US">
                <a:solidFill>
                  <a:schemeClr val="bg1"/>
                </a:solidFill>
              </a:rPr>
              <a:t>C66x ISA</a:t>
            </a:r>
          </a:p>
        </p:txBody>
      </p:sp>
      <p:sp>
        <p:nvSpPr>
          <p:cNvPr id="49163" name="Text Box 11"/>
          <p:cNvSpPr txBox="1">
            <a:spLocks noChangeArrowheads="1"/>
          </p:cNvSpPr>
          <p:nvPr/>
        </p:nvSpPr>
        <p:spPr bwMode="auto">
          <a:xfrm>
            <a:off x="5943600" y="3810000"/>
            <a:ext cx="863600" cy="366713"/>
          </a:xfrm>
          <a:prstGeom prst="rect">
            <a:avLst/>
          </a:prstGeom>
          <a:noFill/>
          <a:ln w="9525">
            <a:noFill/>
            <a:miter lim="800000"/>
            <a:headEnd/>
            <a:tailEnd/>
          </a:ln>
        </p:spPr>
        <p:txBody>
          <a:bodyPr wrap="none">
            <a:spAutoFit/>
          </a:bodyPr>
          <a:lstStyle/>
          <a:p>
            <a:r>
              <a:rPr lang="en-US">
                <a:solidFill>
                  <a:schemeClr val="bg1"/>
                </a:solidFill>
              </a:rPr>
              <a:t>C64x+</a:t>
            </a:r>
          </a:p>
        </p:txBody>
      </p:sp>
      <p:sp>
        <p:nvSpPr>
          <p:cNvPr id="49164" name="Text Box 12"/>
          <p:cNvSpPr txBox="1">
            <a:spLocks noChangeArrowheads="1"/>
          </p:cNvSpPr>
          <p:nvPr/>
        </p:nvSpPr>
        <p:spPr bwMode="auto">
          <a:xfrm>
            <a:off x="7367588" y="4343400"/>
            <a:ext cx="730250" cy="366713"/>
          </a:xfrm>
          <a:prstGeom prst="rect">
            <a:avLst/>
          </a:prstGeom>
          <a:noFill/>
          <a:ln w="9525">
            <a:noFill/>
            <a:miter lim="800000"/>
            <a:headEnd/>
            <a:tailEnd/>
          </a:ln>
        </p:spPr>
        <p:txBody>
          <a:bodyPr wrap="none">
            <a:spAutoFit/>
          </a:bodyPr>
          <a:lstStyle/>
          <a:p>
            <a:r>
              <a:rPr lang="en-US">
                <a:solidFill>
                  <a:schemeClr val="bg1"/>
                </a:solidFill>
              </a:rPr>
              <a:t>C64x</a:t>
            </a:r>
          </a:p>
        </p:txBody>
      </p:sp>
      <p:sp>
        <p:nvSpPr>
          <p:cNvPr id="49165" name="Text Box 13"/>
          <p:cNvSpPr txBox="1">
            <a:spLocks noChangeArrowheads="1"/>
          </p:cNvSpPr>
          <p:nvPr/>
        </p:nvSpPr>
        <p:spPr bwMode="auto">
          <a:xfrm>
            <a:off x="1219200" y="4343400"/>
            <a:ext cx="730250" cy="366713"/>
          </a:xfrm>
          <a:prstGeom prst="rect">
            <a:avLst/>
          </a:prstGeom>
          <a:noFill/>
          <a:ln w="9525">
            <a:noFill/>
            <a:miter lim="800000"/>
            <a:headEnd/>
            <a:tailEnd/>
          </a:ln>
        </p:spPr>
        <p:txBody>
          <a:bodyPr wrap="none">
            <a:spAutoFit/>
          </a:bodyPr>
          <a:lstStyle/>
          <a:p>
            <a:r>
              <a:rPr lang="en-US">
                <a:solidFill>
                  <a:schemeClr val="bg1"/>
                </a:solidFill>
              </a:rPr>
              <a:t>C67x</a:t>
            </a:r>
          </a:p>
        </p:txBody>
      </p:sp>
      <p:sp>
        <p:nvSpPr>
          <p:cNvPr id="49166" name="Text Box 14"/>
          <p:cNvSpPr txBox="1">
            <a:spLocks noChangeArrowheads="1"/>
          </p:cNvSpPr>
          <p:nvPr/>
        </p:nvSpPr>
        <p:spPr bwMode="auto">
          <a:xfrm>
            <a:off x="2459038" y="3962400"/>
            <a:ext cx="863600" cy="366713"/>
          </a:xfrm>
          <a:prstGeom prst="rect">
            <a:avLst/>
          </a:prstGeom>
          <a:noFill/>
          <a:ln w="9525">
            <a:noFill/>
            <a:miter lim="800000"/>
            <a:headEnd/>
            <a:tailEnd/>
          </a:ln>
        </p:spPr>
        <p:txBody>
          <a:bodyPr wrap="none">
            <a:spAutoFit/>
          </a:bodyPr>
          <a:lstStyle/>
          <a:p>
            <a:r>
              <a:rPr lang="en-US">
                <a:solidFill>
                  <a:schemeClr val="bg1"/>
                </a:solidFill>
              </a:rPr>
              <a:t>C67x+</a:t>
            </a:r>
          </a:p>
        </p:txBody>
      </p:sp>
      <p:sp>
        <p:nvSpPr>
          <p:cNvPr id="49167" name="Line 15"/>
          <p:cNvSpPr>
            <a:spLocks noChangeShapeType="1"/>
          </p:cNvSpPr>
          <p:nvPr/>
        </p:nvSpPr>
        <p:spPr bwMode="auto">
          <a:xfrm flipH="1">
            <a:off x="4953000" y="6172200"/>
            <a:ext cx="3505200" cy="0"/>
          </a:xfrm>
          <a:prstGeom prst="line">
            <a:avLst/>
          </a:prstGeom>
          <a:noFill/>
          <a:ln w="28575">
            <a:solidFill>
              <a:srgbClr val="008000"/>
            </a:solidFill>
            <a:round/>
            <a:headEnd/>
            <a:tailEnd type="triangle" w="med" len="med"/>
          </a:ln>
        </p:spPr>
        <p:txBody>
          <a:bodyPr/>
          <a:lstStyle/>
          <a:p>
            <a:endParaRPr lang="en-US"/>
          </a:p>
        </p:txBody>
      </p:sp>
      <p:sp>
        <p:nvSpPr>
          <p:cNvPr id="49168" name="Line 16"/>
          <p:cNvSpPr>
            <a:spLocks noChangeShapeType="1"/>
          </p:cNvSpPr>
          <p:nvPr/>
        </p:nvSpPr>
        <p:spPr bwMode="auto">
          <a:xfrm>
            <a:off x="990600" y="6172200"/>
            <a:ext cx="3429000" cy="0"/>
          </a:xfrm>
          <a:prstGeom prst="line">
            <a:avLst/>
          </a:prstGeom>
          <a:noFill/>
          <a:ln w="28575">
            <a:solidFill>
              <a:srgbClr val="0033CC"/>
            </a:solidFill>
            <a:round/>
            <a:headEnd/>
            <a:tailEnd type="triangle" w="med" len="med"/>
          </a:ln>
        </p:spPr>
        <p:txBody>
          <a:bodyPr/>
          <a:lstStyle/>
          <a:p>
            <a:endParaRPr lang="en-US"/>
          </a:p>
        </p:txBody>
      </p:sp>
      <p:sp>
        <p:nvSpPr>
          <p:cNvPr id="49169" name="Text Box 17"/>
          <p:cNvSpPr txBox="1">
            <a:spLocks noChangeArrowheads="1"/>
          </p:cNvSpPr>
          <p:nvPr/>
        </p:nvSpPr>
        <p:spPr bwMode="auto">
          <a:xfrm>
            <a:off x="1660525" y="5980113"/>
            <a:ext cx="184150" cy="366712"/>
          </a:xfrm>
          <a:prstGeom prst="rect">
            <a:avLst/>
          </a:prstGeom>
          <a:noFill/>
          <a:ln w="9525">
            <a:noFill/>
            <a:miter lim="800000"/>
            <a:headEnd/>
            <a:tailEnd/>
          </a:ln>
        </p:spPr>
        <p:txBody>
          <a:bodyPr wrap="none">
            <a:spAutoFit/>
          </a:bodyPr>
          <a:lstStyle/>
          <a:p>
            <a:endParaRPr lang="en-US"/>
          </a:p>
        </p:txBody>
      </p:sp>
      <p:sp>
        <p:nvSpPr>
          <p:cNvPr id="49170" name="Rectangle 18"/>
          <p:cNvSpPr>
            <a:spLocks noChangeArrowheads="1"/>
          </p:cNvSpPr>
          <p:nvPr/>
        </p:nvSpPr>
        <p:spPr bwMode="auto">
          <a:xfrm>
            <a:off x="1600200" y="6019800"/>
            <a:ext cx="2209800" cy="304800"/>
          </a:xfrm>
          <a:prstGeom prst="rect">
            <a:avLst/>
          </a:prstGeom>
          <a:solidFill>
            <a:schemeClr val="bg1"/>
          </a:solidFill>
          <a:ln w="9525">
            <a:noFill/>
            <a:miter lim="800000"/>
            <a:headEnd/>
            <a:tailEnd/>
          </a:ln>
        </p:spPr>
        <p:txBody>
          <a:bodyPr wrap="none" anchor="ctr"/>
          <a:lstStyle/>
          <a:p>
            <a:pPr algn="ctr"/>
            <a:r>
              <a:rPr lang="en-US" sz="1200">
                <a:solidFill>
                  <a:srgbClr val="0033CC"/>
                </a:solidFill>
              </a:rPr>
              <a:t>FLOATING-POINT VALUE</a:t>
            </a:r>
          </a:p>
        </p:txBody>
      </p:sp>
      <p:sp>
        <p:nvSpPr>
          <p:cNvPr id="49171" name="Rectangle 19"/>
          <p:cNvSpPr>
            <a:spLocks noChangeArrowheads="1"/>
          </p:cNvSpPr>
          <p:nvPr/>
        </p:nvSpPr>
        <p:spPr bwMode="auto">
          <a:xfrm>
            <a:off x="5867400" y="6019800"/>
            <a:ext cx="1828800" cy="304800"/>
          </a:xfrm>
          <a:prstGeom prst="rect">
            <a:avLst/>
          </a:prstGeom>
          <a:solidFill>
            <a:schemeClr val="bg1"/>
          </a:solidFill>
          <a:ln w="9525">
            <a:noFill/>
            <a:miter lim="800000"/>
            <a:headEnd/>
            <a:tailEnd/>
          </a:ln>
        </p:spPr>
        <p:txBody>
          <a:bodyPr wrap="none" anchor="ctr"/>
          <a:lstStyle/>
          <a:p>
            <a:pPr algn="ctr"/>
            <a:r>
              <a:rPr lang="en-US" sz="1200">
                <a:solidFill>
                  <a:srgbClr val="008000"/>
                </a:solidFill>
              </a:rPr>
              <a:t>FIXED-POINT VALUE</a:t>
            </a:r>
          </a:p>
        </p:txBody>
      </p:sp>
      <p:grpSp>
        <p:nvGrpSpPr>
          <p:cNvPr id="49172" name="Group 20"/>
          <p:cNvGrpSpPr>
            <a:grpSpLocks/>
          </p:cNvGrpSpPr>
          <p:nvPr/>
        </p:nvGrpSpPr>
        <p:grpSpPr bwMode="auto">
          <a:xfrm>
            <a:off x="304800" y="1295400"/>
            <a:ext cx="911225" cy="3079750"/>
            <a:chOff x="4082" y="415"/>
            <a:chExt cx="574" cy="1940"/>
          </a:xfrm>
        </p:grpSpPr>
        <p:sp>
          <p:nvSpPr>
            <p:cNvPr id="49174" name="AutoShape 21"/>
            <p:cNvSpPr>
              <a:spLocks noChangeArrowheads="1"/>
            </p:cNvSpPr>
            <p:nvPr/>
          </p:nvSpPr>
          <p:spPr bwMode="auto">
            <a:xfrm rot="-5400000">
              <a:off x="3816" y="1320"/>
              <a:ext cx="1344" cy="336"/>
            </a:xfrm>
            <a:prstGeom prst="rightArrow">
              <a:avLst>
                <a:gd name="adj1" fmla="val 50000"/>
                <a:gd name="adj2" fmla="val 100000"/>
              </a:avLst>
            </a:prstGeom>
            <a:gradFill rotWithShape="1">
              <a:gsLst>
                <a:gs pos="0">
                  <a:schemeClr val="bg1"/>
                </a:gs>
                <a:gs pos="100000">
                  <a:srgbClr val="3399FF"/>
                </a:gs>
              </a:gsLst>
              <a:lin ang="0" scaled="1"/>
            </a:gradFill>
            <a:ln w="9525">
              <a:noFill/>
              <a:miter lim="800000"/>
              <a:headEnd/>
              <a:tailEnd/>
            </a:ln>
          </p:spPr>
          <p:txBody>
            <a:bodyPr wrap="none" anchor="ctr"/>
            <a:lstStyle/>
            <a:p>
              <a:endParaRPr lang="en-US"/>
            </a:p>
          </p:txBody>
        </p:sp>
        <p:sp>
          <p:nvSpPr>
            <p:cNvPr id="49175" name="Text Box 22"/>
            <p:cNvSpPr txBox="1">
              <a:spLocks noChangeArrowheads="1"/>
            </p:cNvSpPr>
            <p:nvPr/>
          </p:nvSpPr>
          <p:spPr bwMode="auto">
            <a:xfrm rot="-5400000">
              <a:off x="3228" y="1269"/>
              <a:ext cx="1940" cy="231"/>
            </a:xfrm>
            <a:prstGeom prst="rect">
              <a:avLst/>
            </a:prstGeom>
            <a:noFill/>
            <a:ln w="9525">
              <a:noFill/>
              <a:miter lim="800000"/>
              <a:headEnd/>
              <a:tailEnd/>
            </a:ln>
          </p:spPr>
          <p:txBody>
            <a:bodyPr wrap="none">
              <a:spAutoFit/>
            </a:bodyPr>
            <a:lstStyle/>
            <a:p>
              <a:r>
                <a:rPr lang="en-US" dirty="0"/>
                <a:t>Performance improvement</a:t>
              </a:r>
            </a:p>
          </p:txBody>
        </p:sp>
      </p:grpSp>
      <p:sp>
        <p:nvSpPr>
          <p:cNvPr id="49173" name="Text Box 14"/>
          <p:cNvSpPr txBox="1">
            <a:spLocks noChangeArrowheads="1"/>
          </p:cNvSpPr>
          <p:nvPr/>
        </p:nvSpPr>
        <p:spPr bwMode="auto">
          <a:xfrm>
            <a:off x="4217988" y="3814763"/>
            <a:ext cx="857250" cy="366712"/>
          </a:xfrm>
          <a:prstGeom prst="rect">
            <a:avLst/>
          </a:prstGeom>
          <a:noFill/>
          <a:ln w="9525">
            <a:noFill/>
            <a:miter lim="800000"/>
            <a:headEnd/>
            <a:tailEnd/>
          </a:ln>
        </p:spPr>
        <p:txBody>
          <a:bodyPr wrap="none">
            <a:spAutoFit/>
          </a:bodyPr>
          <a:lstStyle/>
          <a:p>
            <a:r>
              <a:rPr lang="en-US">
                <a:solidFill>
                  <a:schemeClr val="bg1"/>
                </a:solidFill>
              </a:rPr>
              <a:t>C674x</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2"/>
          <p:cNvSpPr>
            <a:spLocks noGrp="1"/>
          </p:cNvSpPr>
          <p:nvPr>
            <p:ph type="title"/>
          </p:nvPr>
        </p:nvSpPr>
        <p:spPr/>
        <p:txBody>
          <a:bodyPr/>
          <a:lstStyle/>
          <a:p>
            <a:pPr eaLnBrk="1" hangingPunct="1"/>
            <a:r>
              <a:rPr lang="en-US" b="0" dirty="0" smtClean="0"/>
              <a:t>EDMA</a:t>
            </a:r>
          </a:p>
        </p:txBody>
      </p:sp>
      <p:sp>
        <p:nvSpPr>
          <p:cNvPr id="75779" name="Content Placeholder 3"/>
          <p:cNvSpPr>
            <a:spLocks noGrp="1"/>
          </p:cNvSpPr>
          <p:nvPr>
            <p:ph sz="half" idx="1"/>
          </p:nvPr>
        </p:nvSpPr>
        <p:spPr>
          <a:xfrm>
            <a:off x="1470" y="572640"/>
            <a:ext cx="3243436" cy="5852436"/>
          </a:xfrm>
        </p:spPr>
        <p:txBody>
          <a:bodyPr/>
          <a:lstStyle/>
          <a:p>
            <a:pPr eaLnBrk="1" hangingPunct="1">
              <a:buNone/>
            </a:pPr>
            <a:r>
              <a:rPr lang="en-US" sz="1600" dirty="0" smtClean="0"/>
              <a:t>Three EDMA Channel Controllers:</a:t>
            </a:r>
          </a:p>
          <a:p>
            <a:pPr eaLnBrk="1" hangingPunct="1"/>
            <a:r>
              <a:rPr lang="en-US" sz="1400" dirty="0" smtClean="0"/>
              <a:t>One controller in CPU/2 domain:</a:t>
            </a:r>
          </a:p>
          <a:p>
            <a:pPr lvl="1" eaLnBrk="1" hangingPunct="1"/>
            <a:r>
              <a:rPr lang="en-US" sz="1400" dirty="0" smtClean="0"/>
              <a:t>Two transfer controllers/queues with 1KB channel buffer</a:t>
            </a:r>
          </a:p>
          <a:p>
            <a:pPr lvl="1" eaLnBrk="1" hangingPunct="1"/>
            <a:r>
              <a:rPr lang="en-US" sz="1400" dirty="0" smtClean="0"/>
              <a:t>Eight QDMA channels</a:t>
            </a:r>
          </a:p>
          <a:p>
            <a:pPr lvl="1" eaLnBrk="1" hangingPunct="1"/>
            <a:r>
              <a:rPr lang="en-US" sz="1400" dirty="0" smtClean="0"/>
              <a:t>16 interrupt channels</a:t>
            </a:r>
          </a:p>
          <a:p>
            <a:pPr lvl="1" eaLnBrk="1" hangingPunct="1"/>
            <a:r>
              <a:rPr lang="en-US" sz="1400" dirty="0" smtClean="0"/>
              <a:t>128 </a:t>
            </a:r>
            <a:r>
              <a:rPr lang="en-US" sz="1400" dirty="0" err="1" smtClean="0"/>
              <a:t>PaRAM</a:t>
            </a:r>
            <a:r>
              <a:rPr lang="en-US" sz="1400" dirty="0" smtClean="0"/>
              <a:t> entries</a:t>
            </a:r>
          </a:p>
          <a:p>
            <a:pPr eaLnBrk="1" hangingPunct="1"/>
            <a:r>
              <a:rPr lang="en-US" sz="1400" dirty="0" smtClean="0"/>
              <a:t>Two controllers in CPU/3 domain; Each includes the following:</a:t>
            </a:r>
          </a:p>
          <a:p>
            <a:pPr lvl="1" eaLnBrk="1" hangingPunct="1"/>
            <a:r>
              <a:rPr lang="en-US" sz="1400" dirty="0" smtClean="0"/>
              <a:t>Four transfer controllers/queues with 1KB or 512B channel buffer</a:t>
            </a:r>
          </a:p>
          <a:p>
            <a:pPr lvl="1" eaLnBrk="1" hangingPunct="1"/>
            <a:r>
              <a:rPr lang="en-US" sz="1400" dirty="0" smtClean="0"/>
              <a:t>Eight QDMA channels</a:t>
            </a:r>
          </a:p>
          <a:p>
            <a:pPr lvl="1" eaLnBrk="1" hangingPunct="1"/>
            <a:r>
              <a:rPr lang="en-US" sz="1400" dirty="0" smtClean="0"/>
              <a:t>64 interrupt channels</a:t>
            </a:r>
          </a:p>
          <a:p>
            <a:pPr lvl="1" eaLnBrk="1" hangingPunct="1"/>
            <a:r>
              <a:rPr lang="en-US" sz="1400" dirty="0" smtClean="0"/>
              <a:t>512 </a:t>
            </a:r>
            <a:r>
              <a:rPr lang="en-US" sz="1400" dirty="0" err="1" smtClean="0"/>
              <a:t>PaRAM</a:t>
            </a:r>
            <a:r>
              <a:rPr lang="en-US" sz="1400" dirty="0" smtClean="0"/>
              <a:t> entries</a:t>
            </a:r>
          </a:p>
          <a:p>
            <a:pPr eaLnBrk="1" hangingPunct="1"/>
            <a:r>
              <a:rPr lang="en-US" sz="1400" dirty="0" smtClean="0"/>
              <a:t>Flexible transfer definition</a:t>
            </a:r>
          </a:p>
          <a:p>
            <a:pPr lvl="1" eaLnBrk="1" hangingPunct="1"/>
            <a:r>
              <a:rPr lang="en-US" sz="1400" dirty="0" smtClean="0"/>
              <a:t>Linking mechanism allows automatic </a:t>
            </a:r>
            <a:r>
              <a:rPr lang="en-US" sz="1400" dirty="0" err="1" smtClean="0"/>
              <a:t>PaRAM</a:t>
            </a:r>
            <a:r>
              <a:rPr lang="en-US" sz="1400" dirty="0" smtClean="0"/>
              <a:t> set update.</a:t>
            </a:r>
          </a:p>
          <a:p>
            <a:pPr lvl="1" eaLnBrk="1" hangingPunct="1"/>
            <a:r>
              <a:rPr lang="en-US" sz="1400" dirty="0" smtClean="0"/>
              <a:t>Chaining allows multiple transfers to execute with one event.</a:t>
            </a:r>
          </a:p>
          <a:p>
            <a:pPr eaLnBrk="1" hangingPunct="1"/>
            <a:r>
              <a:rPr lang="en-US" sz="1400" dirty="0" smtClean="0"/>
              <a:t>Interrupt generation</a:t>
            </a:r>
          </a:p>
          <a:p>
            <a:pPr lvl="1" eaLnBrk="1" hangingPunct="1"/>
            <a:r>
              <a:rPr lang="en-US" sz="1400" dirty="0" smtClean="0"/>
              <a:t>Transfer completion</a:t>
            </a:r>
          </a:p>
          <a:p>
            <a:pPr lvl="1" eaLnBrk="1" hangingPunct="1"/>
            <a:r>
              <a:rPr lang="en-US" sz="1400" dirty="0" smtClean="0"/>
              <a:t>Error conditions</a:t>
            </a:r>
          </a:p>
        </p:txBody>
      </p:sp>
      <p:pic>
        <p:nvPicPr>
          <p:cNvPr id="75780" name="Picture 2"/>
          <p:cNvPicPr>
            <a:picLocks noGrp="1" noChangeAspect="1" noChangeArrowheads="1"/>
          </p:cNvPicPr>
          <p:nvPr>
            <p:ph sz="half" idx="2"/>
          </p:nvPr>
        </p:nvPicPr>
        <p:blipFill>
          <a:blip r:embed="rId2" cstate="print"/>
          <a:srcRect/>
          <a:stretch>
            <a:fillRect/>
          </a:stretch>
        </p:blipFill>
        <p:spPr>
          <a:xfrm>
            <a:off x="3178119" y="833480"/>
            <a:ext cx="5950204" cy="5511720"/>
          </a:xfrm>
        </p:spPr>
      </p:pic>
      <p:sp>
        <p:nvSpPr>
          <p:cNvPr id="7" name="TextBox 6"/>
          <p:cNvSpPr txBox="1"/>
          <p:nvPr/>
        </p:nvSpPr>
        <p:spPr>
          <a:xfrm>
            <a:off x="7767638" y="3062288"/>
            <a:ext cx="142875" cy="77787"/>
          </a:xfrm>
          <a:prstGeom prst="rect">
            <a:avLst/>
          </a:prstGeom>
          <a:solidFill>
            <a:schemeClr val="bg1"/>
          </a:solidFill>
        </p:spPr>
        <p:txBody>
          <a:bodyPr wrap="none" lIns="18288" tIns="0" rIns="18288" bIns="0">
            <a:spAutoFit/>
          </a:bodyPr>
          <a:lstStyle/>
          <a:p>
            <a:pPr>
              <a:defRPr/>
            </a:pPr>
            <a:r>
              <a:rPr lang="en-US" sz="500" b="1" dirty="0">
                <a:solidFill>
                  <a:schemeClr val="tx1">
                    <a:lumMod val="75000"/>
                    <a:lumOff val="25000"/>
                  </a:schemeClr>
                </a:solidFill>
              </a:rPr>
              <a:t>510</a:t>
            </a:r>
          </a:p>
        </p:txBody>
      </p:sp>
      <p:sp>
        <p:nvSpPr>
          <p:cNvPr id="8" name="TextBox 7"/>
          <p:cNvSpPr txBox="1"/>
          <p:nvPr/>
        </p:nvSpPr>
        <p:spPr>
          <a:xfrm>
            <a:off x="7767638" y="3262313"/>
            <a:ext cx="142875" cy="77787"/>
          </a:xfrm>
          <a:prstGeom prst="rect">
            <a:avLst/>
          </a:prstGeom>
          <a:solidFill>
            <a:schemeClr val="bg1"/>
          </a:solidFill>
        </p:spPr>
        <p:txBody>
          <a:bodyPr wrap="none" lIns="18288" tIns="0" rIns="18288" bIns="0">
            <a:spAutoFit/>
          </a:bodyPr>
          <a:lstStyle/>
          <a:p>
            <a:pPr>
              <a:defRPr/>
            </a:pPr>
            <a:r>
              <a:rPr lang="en-US" sz="500" b="1" dirty="0">
                <a:solidFill>
                  <a:schemeClr val="tx1">
                    <a:lumMod val="75000"/>
                    <a:lumOff val="25000"/>
                  </a:schemeClr>
                </a:solidFill>
              </a:rPr>
              <a:t>511</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3"/>
          <p:cNvSpPr txBox="1">
            <a:spLocks noChangeArrowheads="1"/>
          </p:cNvSpPr>
          <p:nvPr/>
        </p:nvSpPr>
        <p:spPr bwMode="auto">
          <a:xfrm>
            <a:off x="38100" y="6448425"/>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cs typeface="Arial" pitchFamily="34" charset="0"/>
            </a:endParaRPr>
          </a:p>
        </p:txBody>
      </p:sp>
      <p:sp>
        <p:nvSpPr>
          <p:cNvPr id="76803" name="AutoShape 3"/>
          <p:cNvSpPr>
            <a:spLocks noChangeArrowheads="1"/>
          </p:cNvSpPr>
          <p:nvPr/>
        </p:nvSpPr>
        <p:spPr bwMode="auto">
          <a:xfrm>
            <a:off x="4686300" y="881063"/>
            <a:ext cx="4343400" cy="5410200"/>
          </a:xfrm>
          <a:prstGeom prst="roundRect">
            <a:avLst>
              <a:gd name="adj" fmla="val 6593"/>
            </a:avLst>
          </a:prstGeom>
          <a:noFill/>
          <a:ln w="28575">
            <a:noFill/>
            <a:round/>
            <a:headEnd/>
            <a:tailEnd/>
          </a:ln>
        </p:spPr>
        <p:txBody>
          <a:bodyPr lIns="92075" tIns="46038" rIns="92075" bIns="46038"/>
          <a:lstStyle/>
          <a:p>
            <a:pPr marL="119063" indent="-119063" algn="l">
              <a:spcAft>
                <a:spcPct val="10000"/>
              </a:spcAft>
              <a:buFontTx/>
              <a:buChar char="•"/>
            </a:pPr>
            <a:r>
              <a:rPr lang="en-US" sz="1200" dirty="0">
                <a:solidFill>
                  <a:srgbClr val="000000"/>
                </a:solidFill>
                <a:latin typeface="+mj-lt"/>
                <a:cs typeface="Arial" pitchFamily="34" charset="0"/>
              </a:rPr>
              <a:t>Two SGMII ports with embedded switch</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IEEE1588 timing over Ethernet</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1G/100 Mbps full duplex</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10/100 Mbps half duplex</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Inter-working with </a:t>
            </a:r>
            <a:r>
              <a:rPr lang="en-US" sz="1000" dirty="0" err="1">
                <a:solidFill>
                  <a:srgbClr val="000000"/>
                </a:solidFill>
                <a:latin typeface="+mj-lt"/>
                <a:cs typeface="Arial" pitchFamily="34" charset="0"/>
              </a:rPr>
              <a:t>RapidIO</a:t>
            </a:r>
            <a:r>
              <a:rPr lang="en-US" sz="1000" dirty="0">
                <a:solidFill>
                  <a:srgbClr val="000000"/>
                </a:solidFill>
                <a:latin typeface="+mj-lt"/>
                <a:cs typeface="Arial" pitchFamily="34" charset="0"/>
              </a:rPr>
              <a:t> message</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Integrated with packet accelerator for efficient IPv6 support</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jumbo packets (9 Kb)</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Three-port embedded Ethernet switch </a:t>
            </a:r>
            <a:r>
              <a:rPr lang="en-US" sz="1000" dirty="0" smtClean="0">
                <a:solidFill>
                  <a:srgbClr val="000000"/>
                </a:solidFill>
                <a:latin typeface="+mj-lt"/>
                <a:cs typeface="Arial" pitchFamily="34" charset="0"/>
              </a:rPr>
              <a:t>with </a:t>
            </a:r>
            <a:r>
              <a:rPr lang="en-US" sz="1000" dirty="0">
                <a:solidFill>
                  <a:srgbClr val="000000"/>
                </a:solidFill>
                <a:latin typeface="+mj-lt"/>
                <a:cs typeface="Arial" pitchFamily="34" charset="0"/>
              </a:rPr>
              <a:t>packet forwarding</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Reset isolation </a:t>
            </a:r>
            <a:r>
              <a:rPr lang="en-US" sz="1000" dirty="0" smtClean="0">
                <a:solidFill>
                  <a:srgbClr val="000000"/>
                </a:solidFill>
                <a:latin typeface="+mj-lt"/>
                <a:cs typeface="Arial" pitchFamily="34" charset="0"/>
              </a:rPr>
              <a:t>with </a:t>
            </a:r>
            <a:r>
              <a:rPr lang="en-US" sz="1000" dirty="0">
                <a:solidFill>
                  <a:srgbClr val="000000"/>
                </a:solidFill>
                <a:latin typeface="+mj-lt"/>
                <a:cs typeface="Arial" pitchFamily="34" charset="0"/>
              </a:rPr>
              <a:t>SGMII ports and embedded ETH switch</a:t>
            </a:r>
          </a:p>
          <a:p>
            <a:pPr marL="119063" indent="-119063" algn="l">
              <a:spcAft>
                <a:spcPct val="10000"/>
              </a:spcAft>
              <a:buFontTx/>
              <a:buChar char="•"/>
            </a:pPr>
            <a:r>
              <a:rPr lang="en-US" sz="1200" dirty="0">
                <a:solidFill>
                  <a:srgbClr val="000000"/>
                </a:solidFill>
                <a:latin typeface="+mj-lt"/>
                <a:cs typeface="Arial" pitchFamily="34" charset="0"/>
              </a:rPr>
              <a:t>HyperLink bus</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Hardware hooks for analog device or customer ASIC</a:t>
            </a:r>
          </a:p>
          <a:p>
            <a:pPr marL="119063" indent="-119063" algn="l">
              <a:spcAft>
                <a:spcPct val="10000"/>
              </a:spcAft>
            </a:pPr>
            <a:endParaRPr lang="en-US" sz="1000" u="sng" dirty="0">
              <a:solidFill>
                <a:srgbClr val="000000"/>
              </a:solidFill>
              <a:latin typeface="+mj-lt"/>
              <a:cs typeface="Arial" pitchFamily="34" charset="0"/>
            </a:endParaRPr>
          </a:p>
          <a:p>
            <a:pPr marL="119063" indent="-119063" algn="l">
              <a:spcAft>
                <a:spcPct val="10000"/>
              </a:spcAft>
            </a:pPr>
            <a:r>
              <a:rPr lang="en-US" sz="1800" u="sng" dirty="0">
                <a:solidFill>
                  <a:srgbClr val="000000"/>
                </a:solidFill>
                <a:latin typeface="+mj-lt"/>
                <a:cs typeface="Arial" pitchFamily="34" charset="0"/>
              </a:rPr>
              <a:t>Application-Specific Interfaces</a:t>
            </a:r>
          </a:p>
          <a:p>
            <a:pPr marL="119063" indent="-119063" algn="l">
              <a:spcAft>
                <a:spcPct val="10000"/>
              </a:spcAft>
            </a:pPr>
            <a:endParaRPr lang="en-US" sz="800" u="sng" dirty="0">
              <a:solidFill>
                <a:srgbClr val="000000"/>
              </a:solidFill>
              <a:latin typeface="+mj-lt"/>
              <a:cs typeface="Arial" pitchFamily="34" charset="0"/>
            </a:endParaRPr>
          </a:p>
          <a:p>
            <a:pPr marL="119063" indent="-119063" algn="l">
              <a:spcAft>
                <a:spcPct val="10000"/>
              </a:spcAft>
            </a:pPr>
            <a:r>
              <a:rPr lang="en-US" sz="1200" i="1" dirty="0">
                <a:solidFill>
                  <a:srgbClr val="000000"/>
                </a:solidFill>
                <a:latin typeface="+mj-lt"/>
                <a:cs typeface="Arial" pitchFamily="34" charset="0"/>
              </a:rPr>
              <a:t>For Wireless Applications</a:t>
            </a:r>
          </a:p>
          <a:p>
            <a:pPr marL="119063" indent="-119063" algn="l">
              <a:spcAft>
                <a:spcPct val="10000"/>
              </a:spcAft>
              <a:buFontTx/>
              <a:buChar char="•"/>
            </a:pPr>
            <a:r>
              <a:rPr lang="en-US" sz="1200" dirty="0">
                <a:solidFill>
                  <a:srgbClr val="000000"/>
                </a:solidFill>
                <a:latin typeface="+mj-lt"/>
                <a:cs typeface="Arial" pitchFamily="34" charset="0"/>
              </a:rPr>
              <a:t>Antenna Interface 2 (AIF2)</a:t>
            </a:r>
          </a:p>
          <a:p>
            <a:pPr marL="347663" lvl="1" indent="-114300" algn="l">
              <a:spcAft>
                <a:spcPct val="10000"/>
              </a:spcAft>
              <a:buFontTx/>
              <a:buChar char="–"/>
            </a:pPr>
            <a:r>
              <a:rPr lang="en-US" sz="1000" dirty="0">
                <a:solidFill>
                  <a:srgbClr val="000000"/>
                </a:solidFill>
                <a:latin typeface="+mj-lt"/>
                <a:cs typeface="Arial" pitchFamily="34" charset="0"/>
              </a:rPr>
              <a:t>Multiple-standard support (WCDMA, LTE, </a:t>
            </a:r>
            <a:r>
              <a:rPr lang="en-US" sz="1000" dirty="0" err="1">
                <a:solidFill>
                  <a:srgbClr val="000000"/>
                </a:solidFill>
                <a:latin typeface="+mj-lt"/>
                <a:cs typeface="Arial" pitchFamily="34" charset="0"/>
              </a:rPr>
              <a:t>WiMAX</a:t>
            </a:r>
            <a:r>
              <a:rPr lang="en-US" sz="1000" dirty="0">
                <a:solidFill>
                  <a:srgbClr val="000000"/>
                </a:solidFill>
                <a:latin typeface="+mj-lt"/>
                <a:cs typeface="Arial" pitchFamily="34" charset="0"/>
              </a:rPr>
              <a:t>, GSM/Edge)</a:t>
            </a:r>
          </a:p>
          <a:p>
            <a:pPr marL="347663" lvl="1" indent="-114300" algn="l">
              <a:spcAft>
                <a:spcPct val="10000"/>
              </a:spcAft>
              <a:buFontTx/>
              <a:buChar char="–"/>
            </a:pPr>
            <a:r>
              <a:rPr lang="en-US" sz="1000" dirty="0">
                <a:solidFill>
                  <a:srgbClr val="000000"/>
                </a:solidFill>
                <a:latin typeface="+mj-lt"/>
                <a:cs typeface="Arial" pitchFamily="34" charset="0"/>
              </a:rPr>
              <a:t>Generic packet interface (~12Gbits/sec ingress &amp; egress)</a:t>
            </a:r>
          </a:p>
          <a:p>
            <a:pPr marL="347663" lvl="1" indent="-114300" algn="l">
              <a:spcAft>
                <a:spcPct val="10000"/>
              </a:spcAft>
              <a:buFontTx/>
              <a:buChar char="–"/>
            </a:pPr>
            <a:r>
              <a:rPr lang="en-US" sz="1000" dirty="0">
                <a:solidFill>
                  <a:srgbClr val="000000"/>
                </a:solidFill>
                <a:latin typeface="+mj-lt"/>
                <a:cs typeface="Arial" pitchFamily="34" charset="0"/>
              </a:rPr>
              <a:t>Frame Sync module (adapted for </a:t>
            </a:r>
            <a:r>
              <a:rPr lang="en-US" sz="1000" dirty="0" err="1">
                <a:solidFill>
                  <a:srgbClr val="000000"/>
                </a:solidFill>
                <a:latin typeface="+mj-lt"/>
                <a:cs typeface="Arial" pitchFamily="34" charset="0"/>
              </a:rPr>
              <a:t>WiMAX</a:t>
            </a:r>
            <a:r>
              <a:rPr lang="en-US" sz="1000" dirty="0">
                <a:solidFill>
                  <a:srgbClr val="000000"/>
                </a:solidFill>
                <a:latin typeface="+mj-lt"/>
                <a:cs typeface="Arial" pitchFamily="34" charset="0"/>
              </a:rPr>
              <a:t>, LTE &amp; GSM slots/frames/symbols boundaries)</a:t>
            </a:r>
          </a:p>
          <a:p>
            <a:pPr marL="347663" lvl="1" indent="-114300" algn="l">
              <a:spcAft>
                <a:spcPct val="10000"/>
              </a:spcAft>
              <a:buFontTx/>
              <a:buChar char="–"/>
            </a:pPr>
            <a:r>
              <a:rPr lang="en-US" sz="1000" dirty="0">
                <a:solidFill>
                  <a:srgbClr val="000000"/>
                </a:solidFill>
                <a:latin typeface="+mj-lt"/>
                <a:cs typeface="Arial" pitchFamily="34" charset="0"/>
              </a:rPr>
              <a:t>Reset Isolation</a:t>
            </a:r>
          </a:p>
          <a:p>
            <a:pPr marL="119063" indent="-119063" algn="l">
              <a:spcAft>
                <a:spcPct val="10000"/>
              </a:spcAft>
            </a:pPr>
            <a:endParaRPr lang="en-US" sz="1200" dirty="0">
              <a:solidFill>
                <a:srgbClr val="000000"/>
              </a:solidFill>
              <a:latin typeface="+mj-lt"/>
              <a:cs typeface="Arial" pitchFamily="34" charset="0"/>
            </a:endParaRPr>
          </a:p>
          <a:p>
            <a:pPr marL="119063" indent="-119063" algn="l">
              <a:spcAft>
                <a:spcPct val="10000"/>
              </a:spcAft>
            </a:pPr>
            <a:r>
              <a:rPr lang="en-US" sz="1200" i="1" dirty="0">
                <a:solidFill>
                  <a:srgbClr val="000000"/>
                </a:solidFill>
                <a:latin typeface="+mj-lt"/>
                <a:cs typeface="Arial" pitchFamily="34" charset="0"/>
              </a:rPr>
              <a:t>For Media Gateway Applications</a:t>
            </a:r>
          </a:p>
          <a:p>
            <a:pPr marL="119063" indent="-119063" algn="l">
              <a:spcAft>
                <a:spcPct val="10000"/>
              </a:spcAft>
              <a:buFontTx/>
              <a:buChar char="•"/>
            </a:pPr>
            <a:r>
              <a:rPr lang="en-US" sz="1200" dirty="0">
                <a:solidFill>
                  <a:srgbClr val="000000"/>
                </a:solidFill>
                <a:latin typeface="+mj-lt"/>
                <a:cs typeface="Arial" pitchFamily="34" charset="0"/>
              </a:rPr>
              <a:t>Telecommunications Serial Port (TSIP)</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Two TSIP ports for interfacing TDM applications</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2/4/8 lanes at 32.768/16.384/8.192 Mbps per lane &amp; up to 1024 DS0s</a:t>
            </a:r>
          </a:p>
        </p:txBody>
      </p:sp>
      <p:sp>
        <p:nvSpPr>
          <p:cNvPr id="76804" name="AutoShape 82"/>
          <p:cNvSpPr>
            <a:spLocks noChangeArrowheads="1"/>
          </p:cNvSpPr>
          <p:nvPr/>
        </p:nvSpPr>
        <p:spPr bwMode="auto">
          <a:xfrm>
            <a:off x="133350" y="904875"/>
            <a:ext cx="4362450" cy="5919788"/>
          </a:xfrm>
          <a:prstGeom prst="roundRect">
            <a:avLst>
              <a:gd name="adj" fmla="val 6593"/>
            </a:avLst>
          </a:prstGeom>
          <a:noFill/>
          <a:ln w="28575">
            <a:noFill/>
            <a:round/>
            <a:headEnd/>
            <a:tailEnd/>
          </a:ln>
        </p:spPr>
        <p:txBody>
          <a:bodyPr lIns="92075" tIns="46038" rIns="92075" bIns="46038"/>
          <a:lstStyle/>
          <a:p>
            <a:pPr marL="119063" indent="-119063" algn="l">
              <a:spcAft>
                <a:spcPct val="10000"/>
              </a:spcAft>
            </a:pPr>
            <a:r>
              <a:rPr lang="en-US" sz="1800" u="sng" dirty="0">
                <a:solidFill>
                  <a:srgbClr val="000000"/>
                </a:solidFill>
                <a:latin typeface="+mj-lt"/>
                <a:cs typeface="Arial" pitchFamily="34" charset="0"/>
              </a:rPr>
              <a:t>Common Interfaces</a:t>
            </a:r>
          </a:p>
          <a:p>
            <a:pPr marL="119063" indent="-119063" algn="l">
              <a:spcAft>
                <a:spcPct val="10000"/>
              </a:spcAft>
              <a:buFontTx/>
              <a:buChar char="•"/>
            </a:pPr>
            <a:endParaRPr lang="en-US" sz="800" dirty="0">
              <a:solidFill>
                <a:srgbClr val="000000"/>
              </a:solidFill>
              <a:latin typeface="+mj-lt"/>
              <a:cs typeface="Arial" pitchFamily="34" charset="0"/>
            </a:endParaRPr>
          </a:p>
          <a:p>
            <a:pPr marL="119063" indent="-119063" algn="l">
              <a:spcAft>
                <a:spcPct val="10000"/>
              </a:spcAft>
              <a:buFontTx/>
              <a:buChar char="•"/>
            </a:pPr>
            <a:r>
              <a:rPr lang="en-US" sz="1200" dirty="0">
                <a:solidFill>
                  <a:srgbClr val="000000"/>
                </a:solidFill>
                <a:latin typeface="+mj-lt"/>
                <a:cs typeface="Arial" pitchFamily="34" charset="0"/>
              </a:rPr>
              <a:t>One PCI Express (</a:t>
            </a:r>
            <a:r>
              <a:rPr lang="en-US" sz="1200" dirty="0" err="1">
                <a:solidFill>
                  <a:srgbClr val="000000"/>
                </a:solidFill>
                <a:latin typeface="+mj-lt"/>
                <a:cs typeface="Arial" pitchFamily="34" charset="0"/>
              </a:rPr>
              <a:t>PCIe</a:t>
            </a:r>
            <a:r>
              <a:rPr lang="en-US" sz="1200" dirty="0">
                <a:solidFill>
                  <a:srgbClr val="000000"/>
                </a:solidFill>
                <a:latin typeface="+mj-lt"/>
                <a:cs typeface="Arial" pitchFamily="34" charset="0"/>
              </a:rPr>
              <a:t>) Gen II port</a:t>
            </a:r>
          </a:p>
          <a:p>
            <a:pPr marL="347663" lvl="1" indent="-114300" algn="l">
              <a:spcAft>
                <a:spcPct val="10000"/>
              </a:spcAft>
              <a:buFontTx/>
              <a:buChar char="–"/>
            </a:pPr>
            <a:r>
              <a:rPr lang="en-US" sz="1000" dirty="0">
                <a:solidFill>
                  <a:srgbClr val="000000"/>
                </a:solidFill>
                <a:latin typeface="+mj-lt"/>
                <a:cs typeface="Arial" pitchFamily="34" charset="0"/>
              </a:rPr>
              <a:t>Two lanes running at 5G Baud</a:t>
            </a:r>
          </a:p>
          <a:p>
            <a:pPr marL="347663" lvl="1" indent="-114300" algn="l">
              <a:spcAft>
                <a:spcPct val="10000"/>
              </a:spcAft>
              <a:buFontTx/>
              <a:buChar char="–"/>
            </a:pPr>
            <a:r>
              <a:rPr lang="en-US" sz="1000" dirty="0">
                <a:solidFill>
                  <a:srgbClr val="000000"/>
                </a:solidFill>
                <a:latin typeface="+mj-lt"/>
                <a:cs typeface="Arial" pitchFamily="34" charset="0"/>
              </a:rPr>
              <a:t>Support for root complex (host) mode and end point mode</a:t>
            </a:r>
          </a:p>
          <a:p>
            <a:pPr marL="347663" lvl="1" indent="-114300" algn="l">
              <a:spcAft>
                <a:spcPct val="10000"/>
              </a:spcAft>
              <a:buFontTx/>
              <a:buChar char="–"/>
            </a:pPr>
            <a:r>
              <a:rPr lang="en-US" sz="1000" dirty="0">
                <a:solidFill>
                  <a:srgbClr val="000000"/>
                </a:solidFill>
                <a:latin typeface="+mj-lt"/>
                <a:cs typeface="Arial" pitchFamily="34" charset="0"/>
              </a:rPr>
              <a:t>Single Virtual Channel (VC) and up to eight Traffic Classes (TC)</a:t>
            </a:r>
          </a:p>
          <a:p>
            <a:pPr marL="347663" lvl="1" indent="-114300" algn="l">
              <a:spcAft>
                <a:spcPct val="10000"/>
              </a:spcAft>
              <a:buFontTx/>
              <a:buChar char="–"/>
            </a:pPr>
            <a:r>
              <a:rPr lang="en-US" sz="1000" dirty="0">
                <a:solidFill>
                  <a:srgbClr val="000000"/>
                </a:solidFill>
                <a:latin typeface="+mj-lt"/>
                <a:cs typeface="Arial" pitchFamily="34" charset="0"/>
              </a:rPr>
              <a:t>Hot plug</a:t>
            </a:r>
          </a:p>
          <a:p>
            <a:pPr marL="119063" indent="-119063" algn="l">
              <a:spcAft>
                <a:spcPct val="10000"/>
              </a:spcAft>
              <a:buFontTx/>
              <a:buChar char="•"/>
            </a:pPr>
            <a:r>
              <a:rPr lang="en-US" sz="1200" dirty="0">
                <a:solidFill>
                  <a:srgbClr val="000000"/>
                </a:solidFill>
                <a:latin typeface="+mj-lt"/>
                <a:cs typeface="Arial" pitchFamily="34" charset="0"/>
              </a:rPr>
              <a:t>Universal Asynchronous Receiver/Transmitter (UART)</a:t>
            </a:r>
          </a:p>
          <a:p>
            <a:pPr marL="347663" lvl="1" indent="-114300" algn="l">
              <a:spcAft>
                <a:spcPct val="10000"/>
              </a:spcAft>
              <a:buFontTx/>
              <a:buChar char="–"/>
            </a:pPr>
            <a:r>
              <a:rPr lang="en-US" sz="1000" dirty="0">
                <a:solidFill>
                  <a:srgbClr val="000000"/>
                </a:solidFill>
                <a:latin typeface="+mj-lt"/>
                <a:cs typeface="Arial" pitchFamily="34" charset="0"/>
              </a:rPr>
              <a:t>2.4, 4.8, 9.6, 19.2, 38.4, 56, and 128 K baud rate</a:t>
            </a:r>
          </a:p>
          <a:p>
            <a:pPr marL="119063" indent="-119063" algn="l">
              <a:spcAft>
                <a:spcPct val="10000"/>
              </a:spcAft>
              <a:buFontTx/>
              <a:buChar char="•"/>
            </a:pPr>
            <a:r>
              <a:rPr lang="en-US" sz="1200" dirty="0">
                <a:solidFill>
                  <a:srgbClr val="000000"/>
                </a:solidFill>
                <a:latin typeface="+mj-lt"/>
                <a:cs typeface="Arial" pitchFamily="34" charset="0"/>
              </a:rPr>
              <a:t>Serial Port Interface (SPI)</a:t>
            </a:r>
          </a:p>
          <a:p>
            <a:pPr marL="347663" lvl="1" indent="-114300" algn="l">
              <a:spcBef>
                <a:spcPct val="20000"/>
              </a:spcBef>
              <a:buFontTx/>
              <a:buChar char="–"/>
            </a:pPr>
            <a:r>
              <a:rPr lang="en-US" sz="1000" dirty="0">
                <a:solidFill>
                  <a:srgbClr val="000000"/>
                </a:solidFill>
                <a:latin typeface="+mj-lt"/>
                <a:cs typeface="Arial" pitchFamily="34" charset="0"/>
              </a:rPr>
              <a:t>Operate at up to 66 MHz</a:t>
            </a:r>
          </a:p>
          <a:p>
            <a:pPr marL="347663" lvl="1" indent="-114300" algn="l">
              <a:spcBef>
                <a:spcPct val="20000"/>
              </a:spcBef>
              <a:buFontTx/>
              <a:buChar char="–"/>
            </a:pPr>
            <a:r>
              <a:rPr lang="en-US" sz="1000" dirty="0">
                <a:solidFill>
                  <a:srgbClr val="000000"/>
                </a:solidFill>
                <a:latin typeface="+mj-lt"/>
                <a:cs typeface="Arial" pitchFamily="34" charset="0"/>
              </a:rPr>
              <a:t>Two-chip select</a:t>
            </a:r>
          </a:p>
          <a:p>
            <a:pPr marL="347663" lvl="1" indent="-114300" algn="l">
              <a:spcBef>
                <a:spcPct val="20000"/>
              </a:spcBef>
              <a:buFontTx/>
              <a:buChar char="–"/>
            </a:pPr>
            <a:r>
              <a:rPr lang="en-US" sz="1000" dirty="0">
                <a:solidFill>
                  <a:srgbClr val="000000"/>
                </a:solidFill>
                <a:latin typeface="+mj-lt"/>
                <a:cs typeface="Arial" pitchFamily="34" charset="0"/>
              </a:rPr>
              <a:t>Master mode</a:t>
            </a:r>
          </a:p>
          <a:p>
            <a:pPr marL="119063" indent="-119063" algn="l">
              <a:spcAft>
                <a:spcPct val="10000"/>
              </a:spcAft>
              <a:buFontTx/>
              <a:buChar char="•"/>
            </a:pPr>
            <a:r>
              <a:rPr lang="en-US" sz="1200" dirty="0">
                <a:solidFill>
                  <a:srgbClr val="000000"/>
                </a:solidFill>
                <a:latin typeface="+mj-lt"/>
                <a:cs typeface="Arial" pitchFamily="34" charset="0"/>
              </a:rPr>
              <a:t>Inter IC Control Module (</a:t>
            </a:r>
            <a:r>
              <a:rPr lang="en-US" altLang="zh-CN" sz="1200" dirty="0">
                <a:solidFill>
                  <a:srgbClr val="000000"/>
                </a:solidFill>
                <a:latin typeface="+mj-lt"/>
                <a:ea typeface="宋体" pitchFamily="2" charset="-122"/>
                <a:cs typeface="Arial" pitchFamily="34" charset="0"/>
              </a:rPr>
              <a:t>I</a:t>
            </a:r>
            <a:r>
              <a:rPr lang="en-US" altLang="zh-CN" sz="1200" baseline="30000" dirty="0">
                <a:solidFill>
                  <a:srgbClr val="000000"/>
                </a:solidFill>
                <a:latin typeface="+mj-lt"/>
                <a:ea typeface="宋体" pitchFamily="2" charset="-122"/>
                <a:cs typeface="Arial" pitchFamily="34" charset="0"/>
              </a:rPr>
              <a:t>2</a:t>
            </a:r>
            <a:r>
              <a:rPr lang="en-US" altLang="zh-CN" sz="1200" dirty="0">
                <a:solidFill>
                  <a:srgbClr val="000000"/>
                </a:solidFill>
                <a:latin typeface="+mj-lt"/>
                <a:ea typeface="宋体" pitchFamily="2" charset="-122"/>
                <a:cs typeface="Arial" pitchFamily="34" charset="0"/>
              </a:rPr>
              <a:t>C</a:t>
            </a:r>
            <a:r>
              <a:rPr lang="en-US" sz="1200" dirty="0">
                <a:solidFill>
                  <a:srgbClr val="000000"/>
                </a:solidFill>
                <a:latin typeface="+mj-lt"/>
                <a:cs typeface="Arial" pitchFamily="34" charset="0"/>
              </a:rPr>
              <a:t>)</a:t>
            </a:r>
          </a:p>
          <a:p>
            <a:pPr marL="347663" lvl="1" indent="-114300" algn="l">
              <a:spcBef>
                <a:spcPct val="20000"/>
              </a:spcBef>
              <a:buFontTx/>
              <a:buChar char="–"/>
            </a:pPr>
            <a:r>
              <a:rPr lang="en-US" sz="1000" dirty="0">
                <a:solidFill>
                  <a:srgbClr val="000000"/>
                </a:solidFill>
                <a:latin typeface="+mj-lt"/>
                <a:cs typeface="Arial" pitchFamily="34" charset="0"/>
              </a:rPr>
              <a:t>One for connecting EPROM (up to 4Mbit)</a:t>
            </a:r>
          </a:p>
          <a:p>
            <a:pPr marL="347663" lvl="1" indent="-114300" algn="l">
              <a:spcBef>
                <a:spcPct val="20000"/>
              </a:spcBef>
              <a:buFontTx/>
              <a:buChar char="–"/>
            </a:pPr>
            <a:r>
              <a:rPr lang="en-US" sz="1000" dirty="0">
                <a:solidFill>
                  <a:srgbClr val="000000"/>
                </a:solidFill>
                <a:latin typeface="+mj-lt"/>
                <a:cs typeface="Arial" pitchFamily="34" charset="0"/>
              </a:rPr>
              <a:t>400 Kbps throughput</a:t>
            </a:r>
          </a:p>
          <a:p>
            <a:pPr marL="347663" lvl="1" indent="-114300" algn="l">
              <a:spcBef>
                <a:spcPct val="20000"/>
              </a:spcBef>
              <a:buFontTx/>
              <a:buChar char="–"/>
            </a:pPr>
            <a:r>
              <a:rPr lang="en-US" sz="1000" dirty="0">
                <a:solidFill>
                  <a:srgbClr val="000000"/>
                </a:solidFill>
                <a:latin typeface="+mj-lt"/>
                <a:cs typeface="Arial" pitchFamily="34" charset="0"/>
              </a:rPr>
              <a:t>Full 7-bit address field</a:t>
            </a:r>
          </a:p>
          <a:p>
            <a:pPr marL="119063" indent="-119063" algn="l">
              <a:spcAft>
                <a:spcPct val="10000"/>
              </a:spcAft>
              <a:buFontTx/>
              <a:buChar char="•"/>
            </a:pPr>
            <a:r>
              <a:rPr lang="en-US" sz="1200" dirty="0">
                <a:solidFill>
                  <a:srgbClr val="000000"/>
                </a:solidFill>
                <a:latin typeface="+mj-lt"/>
                <a:cs typeface="Arial" pitchFamily="34" charset="0"/>
              </a:rPr>
              <a:t>General Purpose IO (GPIO) module</a:t>
            </a:r>
          </a:p>
          <a:p>
            <a:pPr marL="347663" lvl="1" indent="-114300" algn="l">
              <a:spcAft>
                <a:spcPct val="10000"/>
              </a:spcAft>
              <a:buFontTx/>
              <a:buChar char="–"/>
            </a:pPr>
            <a:r>
              <a:rPr lang="en-US" sz="1000" dirty="0">
                <a:solidFill>
                  <a:srgbClr val="000000"/>
                </a:solidFill>
                <a:latin typeface="+mj-lt"/>
                <a:cs typeface="Arial" pitchFamily="34" charset="0"/>
              </a:rPr>
              <a:t>16-bit operation</a:t>
            </a:r>
          </a:p>
          <a:p>
            <a:pPr marL="347663" lvl="1" indent="-114300" algn="l">
              <a:spcBef>
                <a:spcPct val="20000"/>
              </a:spcBef>
              <a:buFontTx/>
              <a:buChar char="–"/>
            </a:pPr>
            <a:r>
              <a:rPr lang="en-US" sz="1000" dirty="0">
                <a:solidFill>
                  <a:srgbClr val="000000"/>
                </a:solidFill>
                <a:latin typeface="+mj-lt"/>
                <a:cs typeface="Arial" pitchFamily="34" charset="0"/>
              </a:rPr>
              <a:t>Can be configured as interrupt pin</a:t>
            </a:r>
          </a:p>
          <a:p>
            <a:pPr marL="347663" lvl="1" indent="-114300" algn="l">
              <a:spcBef>
                <a:spcPct val="20000"/>
              </a:spcBef>
              <a:buFontTx/>
              <a:buChar char="–"/>
            </a:pPr>
            <a:r>
              <a:rPr lang="en-US" sz="1000" dirty="0">
                <a:solidFill>
                  <a:srgbClr val="000000"/>
                </a:solidFill>
                <a:latin typeface="+mj-lt"/>
                <a:cs typeface="Arial" pitchFamily="34" charset="0"/>
              </a:rPr>
              <a:t>Interrupt can select either rising edge or falling edge</a:t>
            </a:r>
          </a:p>
          <a:p>
            <a:pPr marL="119063" indent="-119063" algn="l">
              <a:spcAft>
                <a:spcPct val="10000"/>
              </a:spcAft>
              <a:buFontTx/>
              <a:buChar char="•"/>
            </a:pPr>
            <a:r>
              <a:rPr lang="en-US" sz="1200" dirty="0">
                <a:solidFill>
                  <a:srgbClr val="000000"/>
                </a:solidFill>
                <a:latin typeface="+mj-lt"/>
                <a:cs typeface="Arial" pitchFamily="34" charset="0"/>
              </a:rPr>
              <a:t>Serial </a:t>
            </a:r>
            <a:r>
              <a:rPr lang="en-US" sz="1200" dirty="0" err="1">
                <a:solidFill>
                  <a:srgbClr val="000000"/>
                </a:solidFill>
                <a:latin typeface="+mj-lt"/>
                <a:cs typeface="Arial" pitchFamily="34" charset="0"/>
              </a:rPr>
              <a:t>RapidIO</a:t>
            </a:r>
            <a:r>
              <a:rPr lang="en-US" sz="1200" dirty="0">
                <a:solidFill>
                  <a:srgbClr val="000000"/>
                </a:solidFill>
                <a:latin typeface="+mj-lt"/>
                <a:cs typeface="Arial" pitchFamily="34" charset="0"/>
              </a:rPr>
              <a:t> (SRIO)</a:t>
            </a:r>
          </a:p>
          <a:p>
            <a:pPr marL="347663" lvl="1" indent="-114300" algn="l">
              <a:spcAft>
                <a:spcPct val="10000"/>
              </a:spcAft>
              <a:buFontTx/>
              <a:buChar char="–"/>
            </a:pPr>
            <a:r>
              <a:rPr lang="en-US" sz="1000" dirty="0" err="1">
                <a:solidFill>
                  <a:srgbClr val="000000"/>
                </a:solidFill>
                <a:latin typeface="+mj-lt"/>
                <a:cs typeface="Arial" pitchFamily="34" charset="0"/>
              </a:rPr>
              <a:t>RapidIO</a:t>
            </a:r>
            <a:r>
              <a:rPr lang="en-US" sz="1000" dirty="0">
                <a:solidFill>
                  <a:srgbClr val="000000"/>
                </a:solidFill>
                <a:latin typeface="+mj-lt"/>
                <a:cs typeface="Arial" pitchFamily="34" charset="0"/>
              </a:rPr>
              <a:t> 2.1 compliant</a:t>
            </a:r>
          </a:p>
          <a:p>
            <a:pPr marL="347663" lvl="1" indent="-114300" algn="l">
              <a:spcAft>
                <a:spcPct val="10000"/>
              </a:spcAft>
              <a:buFontTx/>
              <a:buChar char="–"/>
            </a:pPr>
            <a:r>
              <a:rPr lang="en-US" sz="1000" dirty="0">
                <a:solidFill>
                  <a:srgbClr val="000000"/>
                </a:solidFill>
                <a:latin typeface="+mj-lt"/>
                <a:cs typeface="Arial" pitchFamily="34" charset="0"/>
              </a:rPr>
              <a:t>Four lanes @ 5 </a:t>
            </a:r>
            <a:r>
              <a:rPr lang="en-US" sz="1000" dirty="0" err="1">
                <a:solidFill>
                  <a:srgbClr val="000000"/>
                </a:solidFill>
                <a:latin typeface="+mj-lt"/>
                <a:cs typeface="Arial" pitchFamily="34" charset="0"/>
              </a:rPr>
              <a:t>Gbps</a:t>
            </a:r>
            <a:endParaRPr lang="en-US" sz="1000" dirty="0">
              <a:solidFill>
                <a:srgbClr val="000000"/>
              </a:solidFill>
              <a:latin typeface="+mj-lt"/>
              <a:cs typeface="Arial" pitchFamily="34" charset="0"/>
            </a:endParaRPr>
          </a:p>
          <a:p>
            <a:pPr marL="1143000" lvl="2" indent="-228600" algn="l">
              <a:spcAft>
                <a:spcPct val="10000"/>
              </a:spcAft>
              <a:buFontTx/>
              <a:buChar char="•"/>
            </a:pPr>
            <a:r>
              <a:rPr lang="en-US" sz="1000" dirty="0">
                <a:solidFill>
                  <a:srgbClr val="000000"/>
                </a:solidFill>
                <a:latin typeface="+mj-lt"/>
                <a:cs typeface="Arial" pitchFamily="34" charset="0"/>
              </a:rPr>
              <a:t>1.25/2.5/3.125/5 </a:t>
            </a:r>
            <a:r>
              <a:rPr lang="en-US" sz="1000" dirty="0" err="1">
                <a:solidFill>
                  <a:srgbClr val="000000"/>
                </a:solidFill>
                <a:latin typeface="+mj-lt"/>
                <a:cs typeface="Arial" pitchFamily="34" charset="0"/>
              </a:rPr>
              <a:t>Gbps</a:t>
            </a:r>
            <a:r>
              <a:rPr lang="en-US" sz="1000" dirty="0">
                <a:solidFill>
                  <a:srgbClr val="000000"/>
                </a:solidFill>
                <a:latin typeface="+mj-lt"/>
                <a:cs typeface="Arial" pitchFamily="34" charset="0"/>
              </a:rPr>
              <a:t> operation per lane</a:t>
            </a:r>
          </a:p>
          <a:p>
            <a:pPr marL="1143000" lvl="2" indent="-228600" algn="l">
              <a:spcAft>
                <a:spcPct val="10000"/>
              </a:spcAft>
              <a:buFontTx/>
              <a:buChar char="•"/>
            </a:pPr>
            <a:r>
              <a:rPr lang="en-US" sz="1000" dirty="0">
                <a:solidFill>
                  <a:srgbClr val="000000"/>
                </a:solidFill>
                <a:latin typeface="+mj-lt"/>
                <a:cs typeface="Arial" pitchFamily="34" charset="0"/>
              </a:rPr>
              <a:t>Configurable as four 1x, two 2x, or one 4x</a:t>
            </a:r>
          </a:p>
          <a:p>
            <a:pPr marL="347663" lvl="1" indent="-114300" algn="l">
              <a:spcAft>
                <a:spcPct val="10000"/>
              </a:spcAft>
              <a:buFontTx/>
              <a:buChar char="–"/>
            </a:pPr>
            <a:r>
              <a:rPr lang="en-US" sz="1000" dirty="0">
                <a:solidFill>
                  <a:srgbClr val="000000"/>
                </a:solidFill>
                <a:latin typeface="+mj-lt"/>
                <a:cs typeface="Arial" pitchFamily="34" charset="0"/>
              </a:rPr>
              <a:t>Direct I/O and message passing (VBUSM slave)</a:t>
            </a:r>
          </a:p>
          <a:p>
            <a:pPr marL="347663" lvl="1" indent="-114300" algn="l">
              <a:spcAft>
                <a:spcPct val="10000"/>
              </a:spcAft>
              <a:buFontTx/>
              <a:buChar char="–"/>
            </a:pPr>
            <a:r>
              <a:rPr lang="en-US" sz="1000" dirty="0">
                <a:solidFill>
                  <a:srgbClr val="000000"/>
                </a:solidFill>
                <a:latin typeface="+mj-lt"/>
                <a:cs typeface="Arial" pitchFamily="34" charset="0"/>
              </a:rPr>
              <a:t>Packet forwarding</a:t>
            </a:r>
          </a:p>
          <a:p>
            <a:pPr marL="347663" lvl="1" indent="-114300" algn="l">
              <a:spcAft>
                <a:spcPct val="10000"/>
              </a:spcAft>
              <a:buFontTx/>
              <a:buChar char="–"/>
            </a:pPr>
            <a:r>
              <a:rPr lang="en-US" sz="1000" dirty="0">
                <a:solidFill>
                  <a:srgbClr val="000000"/>
                </a:solidFill>
                <a:latin typeface="+mj-lt"/>
                <a:cs typeface="Arial" pitchFamily="34" charset="0"/>
              </a:rPr>
              <a:t>Improved support for dual-ring daisy-chain</a:t>
            </a:r>
          </a:p>
          <a:p>
            <a:pPr marL="347663" lvl="1" indent="-114300" algn="l">
              <a:spcAft>
                <a:spcPct val="10000"/>
              </a:spcAft>
              <a:buFontTx/>
              <a:buChar char="–"/>
            </a:pPr>
            <a:r>
              <a:rPr lang="en-US" sz="1000" dirty="0">
                <a:solidFill>
                  <a:srgbClr val="000000"/>
                </a:solidFill>
                <a:latin typeface="+mj-lt"/>
                <a:cs typeface="Arial" pitchFamily="34" charset="0"/>
              </a:rPr>
              <a:t>Reset isolation</a:t>
            </a:r>
          </a:p>
          <a:p>
            <a:pPr marL="347663" lvl="1" indent="-114300" algn="l">
              <a:spcAft>
                <a:spcPct val="10000"/>
              </a:spcAft>
              <a:buFontTx/>
              <a:buChar char="–"/>
            </a:pPr>
            <a:r>
              <a:rPr lang="en-US" sz="1000" dirty="0">
                <a:solidFill>
                  <a:srgbClr val="000000"/>
                </a:solidFill>
                <a:latin typeface="+mj-lt"/>
                <a:cs typeface="Arial" pitchFamily="34" charset="0"/>
              </a:rPr>
              <a:t>Upgrades for inter-operation with packet accelerator</a:t>
            </a:r>
          </a:p>
        </p:txBody>
      </p:sp>
      <p:sp>
        <p:nvSpPr>
          <p:cNvPr id="76805" name="Rectangle 86"/>
          <p:cNvSpPr>
            <a:spLocks noGrp="1" noChangeArrowheads="1"/>
          </p:cNvSpPr>
          <p:nvPr>
            <p:ph type="title" idx="4294967295"/>
          </p:nvPr>
        </p:nvSpPr>
        <p:spPr>
          <a:xfrm>
            <a:off x="0" y="76200"/>
            <a:ext cx="8229600" cy="762000"/>
          </a:xfrm>
        </p:spPr>
        <p:txBody>
          <a:bodyPr/>
          <a:lstStyle/>
          <a:p>
            <a:pPr eaLnBrk="1" hangingPunct="1"/>
            <a:r>
              <a:rPr lang="en-US" b="0" smtClean="0"/>
              <a:t>Interfaces Overview</a:t>
            </a:r>
          </a:p>
        </p:txBody>
      </p:sp>
    </p:spTree>
    <p:custDataLst>
      <p:tags r:id="rId1"/>
    </p:custDataLst>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b="0" dirty="0" smtClean="0"/>
              <a:t>Ethernet Switch: Overview</a:t>
            </a:r>
          </a:p>
        </p:txBody>
      </p:sp>
      <p:sp>
        <p:nvSpPr>
          <p:cNvPr id="2440195" name="Rectangle 3"/>
          <p:cNvSpPr>
            <a:spLocks noGrp="1" noChangeArrowheads="1"/>
          </p:cNvSpPr>
          <p:nvPr>
            <p:ph idx="1"/>
          </p:nvPr>
        </p:nvSpPr>
        <p:spPr/>
        <p:txBody>
          <a:bodyPr/>
          <a:lstStyle/>
          <a:p>
            <a:pPr eaLnBrk="1" hangingPunct="1"/>
            <a:r>
              <a:rPr lang="en-US" sz="1800" dirty="0" smtClean="0"/>
              <a:t>3-Port Ethernet Switch</a:t>
            </a:r>
          </a:p>
          <a:p>
            <a:pPr lvl="1" eaLnBrk="1" hangingPunct="1"/>
            <a:r>
              <a:rPr lang="en-US" sz="1600" dirty="0" smtClean="0"/>
              <a:t>Port 0: CPPI port</a:t>
            </a:r>
          </a:p>
          <a:p>
            <a:pPr lvl="1" eaLnBrk="1" hangingPunct="1"/>
            <a:r>
              <a:rPr lang="en-US" sz="1600" dirty="0" smtClean="0"/>
              <a:t>Port 1: SGMII 0 Port</a:t>
            </a:r>
          </a:p>
          <a:p>
            <a:pPr lvl="1" eaLnBrk="1" hangingPunct="1"/>
            <a:r>
              <a:rPr lang="en-US" sz="1600" dirty="0" smtClean="0"/>
              <a:t>Port 2: SGMII 1 Port</a:t>
            </a:r>
          </a:p>
          <a:p>
            <a:pPr eaLnBrk="1" hangingPunct="1"/>
            <a:r>
              <a:rPr lang="en-US" sz="1800" dirty="0" smtClean="0"/>
              <a:t>Ethernet Switch Modules</a:t>
            </a:r>
          </a:p>
          <a:p>
            <a:pPr lvl="1" eaLnBrk="1" hangingPunct="1"/>
            <a:r>
              <a:rPr lang="en-US" sz="1600" dirty="0" smtClean="0"/>
              <a:t>Two EMAC modules</a:t>
            </a:r>
          </a:p>
          <a:p>
            <a:pPr lvl="1" eaLnBrk="1" hangingPunct="1"/>
            <a:r>
              <a:rPr lang="en-US" sz="1600" dirty="0" smtClean="0"/>
              <a:t>Address Lookup Engine (ALE) module</a:t>
            </a:r>
          </a:p>
          <a:p>
            <a:pPr lvl="1" eaLnBrk="1" hangingPunct="1"/>
            <a:r>
              <a:rPr lang="en-US" sz="1600" dirty="0" smtClean="0"/>
              <a:t>Two Statistics modules</a:t>
            </a:r>
          </a:p>
          <a:p>
            <a:pPr lvl="1" eaLnBrk="1" hangingPunct="1"/>
            <a:r>
              <a:rPr lang="en-US" sz="1600" dirty="0" smtClean="0"/>
              <a:t>CPTS (Connect Port TS) module</a:t>
            </a:r>
          </a:p>
          <a:p>
            <a:pPr eaLnBrk="1" hangingPunct="1"/>
            <a:r>
              <a:rPr lang="en-US" sz="2000" dirty="0" smtClean="0"/>
              <a:t>The PA will be discussed later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4019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4019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4019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40195">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4019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401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b="0" dirty="0" smtClean="0"/>
              <a:t>Serial </a:t>
            </a:r>
            <a:r>
              <a:rPr lang="en-US" b="0" dirty="0" err="1" smtClean="0"/>
              <a:t>RapidIO</a:t>
            </a:r>
            <a:r>
              <a:rPr lang="en-US" b="0" dirty="0" smtClean="0"/>
              <a:t> (SRIO)</a:t>
            </a:r>
          </a:p>
        </p:txBody>
      </p:sp>
      <p:sp>
        <p:nvSpPr>
          <p:cNvPr id="78851" name="Rectangle 3"/>
          <p:cNvSpPr>
            <a:spLocks noGrp="1" noChangeArrowheads="1"/>
          </p:cNvSpPr>
          <p:nvPr>
            <p:ph idx="1"/>
          </p:nvPr>
        </p:nvSpPr>
        <p:spPr>
          <a:xfrm>
            <a:off x="333375" y="1185863"/>
            <a:ext cx="8467725" cy="4949825"/>
          </a:xfrm>
        </p:spPr>
        <p:txBody>
          <a:bodyPr/>
          <a:lstStyle/>
          <a:p>
            <a:pPr eaLnBrk="1" hangingPunct="1">
              <a:lnSpc>
                <a:spcPct val="90000"/>
              </a:lnSpc>
            </a:pPr>
            <a:r>
              <a:rPr lang="en-US" sz="1800" dirty="0" smtClean="0"/>
              <a:t>SRIO or </a:t>
            </a:r>
            <a:r>
              <a:rPr lang="en-US" sz="1800" dirty="0" err="1" smtClean="0"/>
              <a:t>RapidIO</a:t>
            </a:r>
            <a:r>
              <a:rPr lang="en-US" sz="1800" dirty="0" smtClean="0"/>
              <a:t> provides a 3-Layered architecture</a:t>
            </a:r>
          </a:p>
          <a:p>
            <a:pPr lvl="1" eaLnBrk="1" hangingPunct="1">
              <a:lnSpc>
                <a:spcPct val="90000"/>
              </a:lnSpc>
            </a:pPr>
            <a:r>
              <a:rPr lang="en-US" sz="1800" dirty="0" smtClean="0"/>
              <a:t>Physical defines electrical characteristics, link flow control (CRC)</a:t>
            </a:r>
          </a:p>
          <a:p>
            <a:pPr lvl="1" eaLnBrk="1" hangingPunct="1">
              <a:lnSpc>
                <a:spcPct val="90000"/>
              </a:lnSpc>
            </a:pPr>
            <a:r>
              <a:rPr lang="en-US" sz="1800" dirty="0" smtClean="0"/>
              <a:t>Transport defines addressing scheme (8b/16b device IDs)</a:t>
            </a:r>
          </a:p>
          <a:p>
            <a:pPr lvl="1" eaLnBrk="1" hangingPunct="1">
              <a:lnSpc>
                <a:spcPct val="90000"/>
              </a:lnSpc>
            </a:pPr>
            <a:r>
              <a:rPr lang="en-US" sz="1800" dirty="0" smtClean="0"/>
              <a:t>Logical defines packet format and operational protocol</a:t>
            </a:r>
          </a:p>
          <a:p>
            <a:pPr eaLnBrk="1" hangingPunct="1">
              <a:lnSpc>
                <a:spcPct val="90000"/>
              </a:lnSpc>
            </a:pPr>
            <a:r>
              <a:rPr lang="en-US" sz="1800" dirty="0" smtClean="0"/>
              <a:t>Two Basic Modes of Logical Layer Operation</a:t>
            </a:r>
          </a:p>
          <a:p>
            <a:pPr lvl="1" eaLnBrk="1" hangingPunct="1">
              <a:lnSpc>
                <a:spcPct val="90000"/>
              </a:lnSpc>
            </a:pPr>
            <a:r>
              <a:rPr lang="en-US" sz="1800" dirty="0" err="1" smtClean="0"/>
              <a:t>DirectIO</a:t>
            </a:r>
            <a:endParaRPr lang="en-US" sz="1800" dirty="0" smtClean="0"/>
          </a:p>
          <a:p>
            <a:pPr lvl="2" eaLnBrk="1" hangingPunct="1">
              <a:lnSpc>
                <a:spcPct val="90000"/>
              </a:lnSpc>
            </a:pPr>
            <a:r>
              <a:rPr lang="en-US" sz="1800" dirty="0" smtClean="0"/>
              <a:t>Transmit Device needs knowledge of memory map of Receiving Device</a:t>
            </a:r>
          </a:p>
          <a:p>
            <a:pPr lvl="2" eaLnBrk="1" hangingPunct="1">
              <a:lnSpc>
                <a:spcPct val="90000"/>
              </a:lnSpc>
            </a:pPr>
            <a:r>
              <a:rPr lang="en-US" sz="1800" dirty="0" smtClean="0"/>
              <a:t>Includes NREAD, NWRITE_R, NWRITE, SWRITE</a:t>
            </a:r>
          </a:p>
          <a:p>
            <a:pPr lvl="2" eaLnBrk="1" hangingPunct="1">
              <a:lnSpc>
                <a:spcPct val="90000"/>
              </a:lnSpc>
            </a:pPr>
            <a:r>
              <a:rPr lang="en-US" sz="1800" dirty="0" smtClean="0"/>
              <a:t>Functional units: LSU, MAU, AMU</a:t>
            </a:r>
          </a:p>
          <a:p>
            <a:pPr lvl="1" eaLnBrk="1" hangingPunct="1">
              <a:lnSpc>
                <a:spcPct val="90000"/>
              </a:lnSpc>
            </a:pPr>
            <a:r>
              <a:rPr lang="en-US" sz="1800" dirty="0" smtClean="0"/>
              <a:t>Message Passing</a:t>
            </a:r>
          </a:p>
          <a:p>
            <a:pPr lvl="2" eaLnBrk="1" hangingPunct="1">
              <a:lnSpc>
                <a:spcPct val="90000"/>
              </a:lnSpc>
            </a:pPr>
            <a:r>
              <a:rPr lang="en-US" sz="1800" dirty="0" smtClean="0"/>
              <a:t>Transmit Device does not need knowledge of memory map of Receiving Device</a:t>
            </a:r>
          </a:p>
          <a:p>
            <a:pPr lvl="2" eaLnBrk="1" hangingPunct="1">
              <a:lnSpc>
                <a:spcPct val="90000"/>
              </a:lnSpc>
            </a:pPr>
            <a:r>
              <a:rPr lang="en-US" sz="1800" dirty="0" smtClean="0"/>
              <a:t>Includes Type 11 Messages and Type 9 Packets</a:t>
            </a:r>
          </a:p>
          <a:p>
            <a:pPr lvl="2" eaLnBrk="1" hangingPunct="1">
              <a:lnSpc>
                <a:spcPct val="90000"/>
              </a:lnSpc>
            </a:pPr>
            <a:r>
              <a:rPr lang="en-US" sz="1800" dirty="0" smtClean="0"/>
              <a:t>Functional units: TXU, RXU</a:t>
            </a:r>
          </a:p>
          <a:p>
            <a:pPr eaLnBrk="1" hangingPunct="1">
              <a:lnSpc>
                <a:spcPct val="90000"/>
              </a:lnSpc>
            </a:pPr>
            <a:r>
              <a:rPr lang="en-US" sz="1800" dirty="0" smtClean="0"/>
              <a:t>Gen 2 Implementation – Supporting up to 5 </a:t>
            </a:r>
            <a:r>
              <a:rPr lang="en-US" sz="1800" dirty="0" err="1" smtClean="0"/>
              <a:t>Gbps</a:t>
            </a:r>
            <a:endParaRPr lang="en-US" sz="18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b="0" dirty="0" err="1" smtClean="0"/>
              <a:t>PCIe</a:t>
            </a:r>
            <a:r>
              <a:rPr lang="en-US" b="0" dirty="0" smtClean="0"/>
              <a:t> Interface</a:t>
            </a:r>
          </a:p>
        </p:txBody>
      </p:sp>
      <p:sp>
        <p:nvSpPr>
          <p:cNvPr id="79875" name="Content Placeholder 4"/>
          <p:cNvSpPr>
            <a:spLocks noGrp="1"/>
          </p:cNvSpPr>
          <p:nvPr>
            <p:ph idx="1"/>
          </p:nvPr>
        </p:nvSpPr>
        <p:spPr/>
        <p:txBody>
          <a:bodyPr/>
          <a:lstStyle/>
          <a:p>
            <a:pPr eaLnBrk="1" hangingPunct="1">
              <a:lnSpc>
                <a:spcPct val="80000"/>
              </a:lnSpc>
            </a:pPr>
            <a:r>
              <a:rPr lang="en-US" sz="1800" dirty="0" smtClean="0"/>
              <a:t>KeyStone incorporates a single </a:t>
            </a:r>
            <a:r>
              <a:rPr lang="en-US" sz="1800" dirty="0" err="1" smtClean="0"/>
              <a:t>PCIe</a:t>
            </a:r>
            <a:r>
              <a:rPr lang="en-US" sz="1800" dirty="0" smtClean="0"/>
              <a:t> interface with the following characteristics: </a:t>
            </a:r>
          </a:p>
          <a:p>
            <a:pPr lvl="1" eaLnBrk="1" hangingPunct="1">
              <a:lnSpc>
                <a:spcPct val="80000"/>
              </a:lnSpc>
            </a:pPr>
            <a:r>
              <a:rPr lang="en-US" sz="1800" dirty="0" smtClean="0"/>
              <a:t>Two SERDES lanes running at 5 </a:t>
            </a:r>
            <a:r>
              <a:rPr lang="en-US" sz="1800" dirty="0" err="1" smtClean="0"/>
              <a:t>GBaud</a:t>
            </a:r>
            <a:r>
              <a:rPr lang="en-US" sz="1800" dirty="0" smtClean="0"/>
              <a:t>/2.5GBaud</a:t>
            </a:r>
          </a:p>
          <a:p>
            <a:pPr lvl="1" eaLnBrk="1" hangingPunct="1">
              <a:lnSpc>
                <a:spcPct val="80000"/>
              </a:lnSpc>
            </a:pPr>
            <a:r>
              <a:rPr lang="en-US" sz="1800" dirty="0" smtClean="0"/>
              <a:t>Gen2 compliant</a:t>
            </a:r>
          </a:p>
          <a:p>
            <a:pPr lvl="1" eaLnBrk="1" hangingPunct="1">
              <a:lnSpc>
                <a:spcPct val="80000"/>
              </a:lnSpc>
            </a:pPr>
            <a:r>
              <a:rPr lang="en-US" sz="1800" dirty="0" smtClean="0"/>
              <a:t>Three different operational modes (default defined by pin inputs at power up; can be overwritten by software):</a:t>
            </a:r>
          </a:p>
          <a:p>
            <a:pPr lvl="2" eaLnBrk="1" hangingPunct="1">
              <a:lnSpc>
                <a:spcPct val="80000"/>
              </a:lnSpc>
            </a:pPr>
            <a:r>
              <a:rPr lang="en-US" sz="1800" dirty="0" smtClean="0"/>
              <a:t>Root Complex (RC)</a:t>
            </a:r>
          </a:p>
          <a:p>
            <a:pPr lvl="2" eaLnBrk="1" hangingPunct="1">
              <a:lnSpc>
                <a:spcPct val="80000"/>
              </a:lnSpc>
            </a:pPr>
            <a:r>
              <a:rPr lang="en-US" sz="1800" dirty="0" smtClean="0"/>
              <a:t>End Point (EP)</a:t>
            </a:r>
          </a:p>
          <a:p>
            <a:pPr lvl="2" eaLnBrk="1" hangingPunct="1">
              <a:lnSpc>
                <a:spcPct val="80000"/>
              </a:lnSpc>
            </a:pPr>
            <a:r>
              <a:rPr lang="en-US" sz="1800" dirty="0" smtClean="0"/>
              <a:t>Legacy End Point</a:t>
            </a:r>
          </a:p>
          <a:p>
            <a:pPr lvl="1" eaLnBrk="1" hangingPunct="1">
              <a:lnSpc>
                <a:spcPct val="80000"/>
              </a:lnSpc>
            </a:pPr>
            <a:r>
              <a:rPr lang="en-US" sz="1800" dirty="0" smtClean="0"/>
              <a:t>Single Virtual Channel (VC)</a:t>
            </a:r>
          </a:p>
          <a:p>
            <a:pPr lvl="1" eaLnBrk="1" hangingPunct="1">
              <a:lnSpc>
                <a:spcPct val="80000"/>
              </a:lnSpc>
            </a:pPr>
            <a:r>
              <a:rPr lang="en-US" sz="1800" dirty="0" smtClean="0"/>
              <a:t>Single Traffic Class (TC)</a:t>
            </a:r>
          </a:p>
          <a:p>
            <a:pPr lvl="1" eaLnBrk="1" hangingPunct="1">
              <a:lnSpc>
                <a:spcPct val="80000"/>
              </a:lnSpc>
            </a:pPr>
            <a:r>
              <a:rPr lang="en-US" sz="1800" dirty="0" smtClean="0"/>
              <a:t>Maximum Payloads</a:t>
            </a:r>
          </a:p>
          <a:p>
            <a:pPr lvl="2" eaLnBrk="1" hangingPunct="1">
              <a:lnSpc>
                <a:spcPct val="80000"/>
              </a:lnSpc>
            </a:pPr>
            <a:r>
              <a:rPr lang="en-US" sz="1800" dirty="0" smtClean="0"/>
              <a:t>Egress – 128 bytes</a:t>
            </a:r>
          </a:p>
          <a:p>
            <a:pPr lvl="2" eaLnBrk="1" hangingPunct="1">
              <a:lnSpc>
                <a:spcPct val="80000"/>
              </a:lnSpc>
            </a:pPr>
            <a:r>
              <a:rPr lang="en-US" sz="1800" dirty="0" smtClean="0"/>
              <a:t>Ingress – 256 bytes</a:t>
            </a:r>
          </a:p>
          <a:p>
            <a:pPr lvl="1" eaLnBrk="1" hangingPunct="1">
              <a:lnSpc>
                <a:spcPct val="80000"/>
              </a:lnSpc>
            </a:pPr>
            <a:r>
              <a:rPr lang="en-US" sz="1800" dirty="0" smtClean="0"/>
              <a:t>Configurable BAR filtering, </a:t>
            </a:r>
            <a:r>
              <a:rPr lang="en-US" sz="1800" smtClean="0"/>
              <a:t>IO filtering, </a:t>
            </a:r>
            <a:r>
              <a:rPr lang="en-US" sz="1800" dirty="0" smtClean="0"/>
              <a:t>and configuration filtering</a:t>
            </a:r>
          </a:p>
        </p:txBody>
      </p:sp>
      <p:sp>
        <p:nvSpPr>
          <p:cNvPr id="79876" name="Rectangle 25"/>
          <p:cNvSpPr>
            <a:spLocks noChangeArrowheads="1"/>
          </p:cNvSpPr>
          <p:nvPr/>
        </p:nvSpPr>
        <p:spPr bwMode="auto">
          <a:xfrm>
            <a:off x="263525" y="1100138"/>
            <a:ext cx="8355013" cy="4502150"/>
          </a:xfrm>
          <a:prstGeom prst="rect">
            <a:avLst/>
          </a:prstGeom>
          <a:noFill/>
          <a:ln w="9525" algn="ctr">
            <a:noFill/>
            <a:miter lim="800000"/>
            <a:headEnd/>
            <a:tailEnd/>
          </a:ln>
        </p:spPr>
        <p:txBody>
          <a:bodyPr lIns="18000" tIns="0" rIns="18000" bIns="0"/>
          <a:lstStyle/>
          <a:p>
            <a:pPr marL="227013" indent="-227013">
              <a:lnSpc>
                <a:spcPct val="80000"/>
              </a:lnSpc>
              <a:spcBef>
                <a:spcPct val="65000"/>
              </a:spcBef>
              <a:buFontTx/>
              <a:buChar char="•"/>
            </a:pPr>
            <a:endParaRPr lang="en-US" b="1"/>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0" y="76200"/>
            <a:ext cx="8229600" cy="762000"/>
          </a:xfrm>
        </p:spPr>
        <p:txBody>
          <a:bodyPr/>
          <a:lstStyle/>
          <a:p>
            <a:pPr eaLnBrk="1" hangingPunct="1"/>
            <a:r>
              <a:rPr lang="en-US" b="0" smtClean="0"/>
              <a:t>HyperLink Bus</a:t>
            </a:r>
          </a:p>
        </p:txBody>
      </p:sp>
      <p:sp>
        <p:nvSpPr>
          <p:cNvPr id="80899" name="Rectangle 3"/>
          <p:cNvSpPr>
            <a:spLocks noGrp="1" noChangeArrowheads="1"/>
          </p:cNvSpPr>
          <p:nvPr>
            <p:ph type="body" idx="4294967295"/>
          </p:nvPr>
        </p:nvSpPr>
        <p:spPr>
          <a:xfrm>
            <a:off x="0" y="990600"/>
            <a:ext cx="8358188" cy="2667000"/>
          </a:xfrm>
        </p:spPr>
        <p:txBody>
          <a:bodyPr/>
          <a:lstStyle/>
          <a:p>
            <a:pPr marL="227013" indent="-227013" eaLnBrk="1" hangingPunct="1"/>
            <a:r>
              <a:rPr lang="en-US" dirty="0" smtClean="0"/>
              <a:t>Provides a high-speed interface between device interfaces through the </a:t>
            </a:r>
            <a:r>
              <a:rPr lang="en-US" dirty="0" err="1" smtClean="0"/>
              <a:t>TeraNet</a:t>
            </a:r>
            <a:r>
              <a:rPr lang="en-US" dirty="0" smtClean="0"/>
              <a:t> switch fabric. </a:t>
            </a:r>
          </a:p>
          <a:p>
            <a:pPr marL="227013" indent="-227013" eaLnBrk="1" hangingPunct="1"/>
            <a:r>
              <a:rPr lang="en-US" dirty="0" smtClean="0"/>
              <a:t>A single 4x bus operating at up to 12.5 </a:t>
            </a:r>
            <a:r>
              <a:rPr lang="en-US" dirty="0" err="1" smtClean="0"/>
              <a:t>Gbps</a:t>
            </a:r>
            <a:r>
              <a:rPr lang="en-US" dirty="0" smtClean="0"/>
              <a:t> per lane</a:t>
            </a:r>
          </a:p>
          <a:p>
            <a:pPr marL="227013" indent="-227013" eaLnBrk="1" hangingPunct="1"/>
            <a:r>
              <a:rPr lang="en-US" dirty="0" smtClean="0"/>
              <a:t>Connections are point-to-point.</a:t>
            </a:r>
          </a:p>
        </p:txBody>
      </p:sp>
      <p:grpSp>
        <p:nvGrpSpPr>
          <p:cNvPr id="80900" name="Group 4"/>
          <p:cNvGrpSpPr>
            <a:grpSpLocks/>
          </p:cNvGrpSpPr>
          <p:nvPr/>
        </p:nvGrpSpPr>
        <p:grpSpPr bwMode="auto">
          <a:xfrm>
            <a:off x="1162050" y="4114800"/>
            <a:ext cx="2505075" cy="2124075"/>
            <a:chOff x="732" y="2592"/>
            <a:chExt cx="1578" cy="1338"/>
          </a:xfrm>
        </p:grpSpPr>
        <p:sp>
          <p:nvSpPr>
            <p:cNvPr id="80908" name="AutoShape 5"/>
            <p:cNvSpPr>
              <a:spLocks noChangeArrowheads="1"/>
            </p:cNvSpPr>
            <p:nvPr/>
          </p:nvSpPr>
          <p:spPr bwMode="auto">
            <a:xfrm>
              <a:off x="732" y="2592"/>
              <a:ext cx="1578" cy="1338"/>
            </a:xfrm>
            <a:prstGeom prst="roundRect">
              <a:avLst>
                <a:gd name="adj" fmla="val 16667"/>
              </a:avLst>
            </a:prstGeom>
            <a:solidFill>
              <a:srgbClr val="99CCFF"/>
            </a:solidFill>
            <a:ln w="9525">
              <a:solidFill>
                <a:schemeClr val="tx1"/>
              </a:solidFill>
              <a:round/>
              <a:headEnd/>
              <a:tailEnd/>
            </a:ln>
          </p:spPr>
          <p:txBody>
            <a:bodyPr wrap="none" anchor="ctr"/>
            <a:lstStyle/>
            <a:p>
              <a:pPr algn="ctr"/>
              <a:r>
                <a:rPr lang="en-US" sz="1800" b="1">
                  <a:solidFill>
                    <a:srgbClr val="000000"/>
                  </a:solidFill>
                  <a:cs typeface="Arial" pitchFamily="34" charset="0"/>
                </a:rPr>
                <a:t>Device #1</a:t>
              </a:r>
            </a:p>
          </p:txBody>
        </p:sp>
        <p:sp>
          <p:nvSpPr>
            <p:cNvPr id="80909" name="AutoShape 6"/>
            <p:cNvSpPr>
              <a:spLocks noChangeArrowheads="1"/>
            </p:cNvSpPr>
            <p:nvPr/>
          </p:nvSpPr>
          <p:spPr bwMode="auto">
            <a:xfrm>
              <a:off x="1928" y="2713"/>
              <a:ext cx="231" cy="1099"/>
            </a:xfrm>
            <a:prstGeom prst="roundRect">
              <a:avLst>
                <a:gd name="adj" fmla="val 16667"/>
              </a:avLst>
            </a:prstGeom>
            <a:solidFill>
              <a:srgbClr val="3366FF"/>
            </a:solidFill>
            <a:ln w="9525">
              <a:solidFill>
                <a:schemeClr val="tx1"/>
              </a:solidFill>
              <a:round/>
              <a:headEnd/>
              <a:tailEnd/>
            </a:ln>
          </p:spPr>
          <p:txBody>
            <a:bodyPr wrap="none" anchor="ctr"/>
            <a:lstStyle/>
            <a:p>
              <a:pPr algn="ctr"/>
              <a:endParaRPr lang="en-US" sz="1800" b="1">
                <a:solidFill>
                  <a:srgbClr val="000000"/>
                </a:solidFill>
                <a:cs typeface="Arial" pitchFamily="34" charset="0"/>
              </a:endParaRPr>
            </a:p>
          </p:txBody>
        </p:sp>
        <p:sp>
          <p:nvSpPr>
            <p:cNvPr id="80910" name="Text Box 7"/>
            <p:cNvSpPr txBox="1">
              <a:spLocks noChangeArrowheads="1"/>
            </p:cNvSpPr>
            <p:nvPr/>
          </p:nvSpPr>
          <p:spPr bwMode="auto">
            <a:xfrm rot="-5400000">
              <a:off x="1426" y="3141"/>
              <a:ext cx="1240" cy="164"/>
            </a:xfrm>
            <a:prstGeom prst="rect">
              <a:avLst/>
            </a:prstGeom>
            <a:noFill/>
            <a:ln w="9525">
              <a:noFill/>
              <a:miter lim="800000"/>
              <a:headEnd/>
              <a:tailEnd/>
            </a:ln>
          </p:spPr>
          <p:txBody>
            <a:bodyPr>
              <a:spAutoFit/>
            </a:bodyPr>
            <a:lstStyle/>
            <a:p>
              <a:pPr algn="l"/>
              <a:r>
                <a:rPr lang="en-US" sz="1100" b="1" dirty="0">
                  <a:solidFill>
                    <a:schemeClr val="bg1"/>
                  </a:solidFill>
                  <a:cs typeface="Arial" pitchFamily="34" charset="0"/>
                </a:rPr>
                <a:t>TeraNet Switch Fabric</a:t>
              </a:r>
            </a:p>
          </p:txBody>
        </p:sp>
      </p:grpSp>
      <p:grpSp>
        <p:nvGrpSpPr>
          <p:cNvPr id="80901" name="Group 8"/>
          <p:cNvGrpSpPr>
            <a:grpSpLocks/>
          </p:cNvGrpSpPr>
          <p:nvPr/>
        </p:nvGrpSpPr>
        <p:grpSpPr bwMode="auto">
          <a:xfrm>
            <a:off x="5029200" y="4076700"/>
            <a:ext cx="2505075" cy="2124075"/>
            <a:chOff x="2790" y="2568"/>
            <a:chExt cx="1578" cy="1338"/>
          </a:xfrm>
        </p:grpSpPr>
        <p:sp>
          <p:nvSpPr>
            <p:cNvPr id="80904" name="AutoShape 9"/>
            <p:cNvSpPr>
              <a:spLocks noChangeArrowheads="1"/>
            </p:cNvSpPr>
            <p:nvPr/>
          </p:nvSpPr>
          <p:spPr bwMode="auto">
            <a:xfrm>
              <a:off x="2790" y="2568"/>
              <a:ext cx="1578" cy="1338"/>
            </a:xfrm>
            <a:prstGeom prst="roundRect">
              <a:avLst>
                <a:gd name="adj" fmla="val 16667"/>
              </a:avLst>
            </a:prstGeom>
            <a:solidFill>
              <a:srgbClr val="99CCFF"/>
            </a:solidFill>
            <a:ln w="9525">
              <a:solidFill>
                <a:schemeClr val="tx1"/>
              </a:solidFill>
              <a:round/>
              <a:headEnd/>
              <a:tailEnd/>
            </a:ln>
          </p:spPr>
          <p:txBody>
            <a:bodyPr wrap="none" anchor="ctr"/>
            <a:lstStyle/>
            <a:p>
              <a:pPr algn="ctr"/>
              <a:r>
                <a:rPr lang="en-US" sz="1800" b="1">
                  <a:solidFill>
                    <a:srgbClr val="000000"/>
                  </a:solidFill>
                  <a:cs typeface="Arial" pitchFamily="34" charset="0"/>
                </a:rPr>
                <a:t>Device #2</a:t>
              </a:r>
            </a:p>
          </p:txBody>
        </p:sp>
        <p:grpSp>
          <p:nvGrpSpPr>
            <p:cNvPr id="80905" name="Group 10"/>
            <p:cNvGrpSpPr>
              <a:grpSpLocks/>
            </p:cNvGrpSpPr>
            <p:nvPr/>
          </p:nvGrpSpPr>
          <p:grpSpPr bwMode="auto">
            <a:xfrm>
              <a:off x="2936" y="2603"/>
              <a:ext cx="231" cy="1240"/>
              <a:chOff x="3986" y="2579"/>
              <a:chExt cx="231" cy="1240"/>
            </a:xfrm>
          </p:grpSpPr>
          <p:sp>
            <p:nvSpPr>
              <p:cNvPr id="80906" name="AutoShape 11"/>
              <p:cNvSpPr>
                <a:spLocks noChangeArrowheads="1"/>
              </p:cNvSpPr>
              <p:nvPr/>
            </p:nvSpPr>
            <p:spPr bwMode="auto">
              <a:xfrm>
                <a:off x="3986" y="2689"/>
                <a:ext cx="231" cy="1099"/>
              </a:xfrm>
              <a:prstGeom prst="roundRect">
                <a:avLst>
                  <a:gd name="adj" fmla="val 16667"/>
                </a:avLst>
              </a:prstGeom>
              <a:solidFill>
                <a:srgbClr val="3366FF"/>
              </a:solidFill>
              <a:ln w="9525">
                <a:solidFill>
                  <a:schemeClr val="tx1"/>
                </a:solidFill>
                <a:round/>
                <a:headEnd/>
                <a:tailEnd/>
              </a:ln>
            </p:spPr>
            <p:txBody>
              <a:bodyPr wrap="none" anchor="ctr"/>
              <a:lstStyle/>
              <a:p>
                <a:pPr algn="ctr"/>
                <a:endParaRPr lang="en-US" sz="1800" b="1">
                  <a:solidFill>
                    <a:srgbClr val="000000"/>
                  </a:solidFill>
                  <a:cs typeface="Arial" pitchFamily="34" charset="0"/>
                </a:endParaRPr>
              </a:p>
            </p:txBody>
          </p:sp>
          <p:sp>
            <p:nvSpPr>
              <p:cNvPr id="80907" name="Text Box 12"/>
              <p:cNvSpPr txBox="1">
                <a:spLocks noChangeArrowheads="1"/>
              </p:cNvSpPr>
              <p:nvPr/>
            </p:nvSpPr>
            <p:spPr bwMode="auto">
              <a:xfrm rot="-5400000">
                <a:off x="3484" y="3117"/>
                <a:ext cx="1240" cy="164"/>
              </a:xfrm>
              <a:prstGeom prst="rect">
                <a:avLst/>
              </a:prstGeom>
              <a:noFill/>
              <a:ln w="9525">
                <a:noFill/>
                <a:miter lim="800000"/>
                <a:headEnd/>
                <a:tailEnd/>
              </a:ln>
            </p:spPr>
            <p:txBody>
              <a:bodyPr>
                <a:spAutoFit/>
              </a:bodyPr>
              <a:lstStyle/>
              <a:p>
                <a:pPr algn="l"/>
                <a:r>
                  <a:rPr lang="en-US" sz="1100" b="1" dirty="0">
                    <a:solidFill>
                      <a:schemeClr val="bg1"/>
                    </a:solidFill>
                    <a:cs typeface="Arial" pitchFamily="34" charset="0"/>
                  </a:rPr>
                  <a:t>TeraNet Switch Fabric</a:t>
                </a:r>
              </a:p>
            </p:txBody>
          </p:sp>
        </p:grpSp>
      </p:grpSp>
      <p:sp>
        <p:nvSpPr>
          <p:cNvPr id="80902" name="AutoShape 13"/>
          <p:cNvSpPr>
            <a:spLocks noChangeArrowheads="1"/>
          </p:cNvSpPr>
          <p:nvPr/>
        </p:nvSpPr>
        <p:spPr bwMode="auto">
          <a:xfrm>
            <a:off x="3438525" y="5105400"/>
            <a:ext cx="1743075" cy="136525"/>
          </a:xfrm>
          <a:prstGeom prst="leftRightArrow">
            <a:avLst>
              <a:gd name="adj1" fmla="val 50000"/>
              <a:gd name="adj2" fmla="val 255349"/>
            </a:avLst>
          </a:prstGeom>
          <a:solidFill>
            <a:schemeClr val="tx1"/>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80903" name="Text Box 14"/>
          <p:cNvSpPr txBox="1">
            <a:spLocks noChangeArrowheads="1"/>
          </p:cNvSpPr>
          <p:nvPr/>
        </p:nvSpPr>
        <p:spPr bwMode="auto">
          <a:xfrm>
            <a:off x="3683000" y="4694238"/>
            <a:ext cx="1301750" cy="366712"/>
          </a:xfrm>
          <a:prstGeom prst="rect">
            <a:avLst/>
          </a:prstGeom>
          <a:noFill/>
          <a:ln w="9525">
            <a:noFill/>
            <a:miter lim="800000"/>
            <a:headEnd/>
            <a:tailEnd/>
          </a:ln>
        </p:spPr>
        <p:txBody>
          <a:bodyPr wrap="none">
            <a:spAutoFit/>
          </a:bodyPr>
          <a:lstStyle/>
          <a:p>
            <a:pPr algn="l"/>
            <a:r>
              <a:rPr lang="en-US" sz="1800" b="1">
                <a:solidFill>
                  <a:srgbClr val="000000"/>
                </a:solidFill>
                <a:cs typeface="Arial" pitchFamily="34" charset="0"/>
              </a:rPr>
              <a:t>HyperLink</a:t>
            </a:r>
          </a:p>
        </p:txBody>
      </p:sp>
    </p:spTree>
    <p:custDataLst>
      <p:tags r:id="rId1"/>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0" y="76200"/>
            <a:ext cx="8229600" cy="762000"/>
          </a:xfrm>
        </p:spPr>
        <p:txBody>
          <a:bodyPr/>
          <a:lstStyle/>
          <a:p>
            <a:pPr eaLnBrk="1" hangingPunct="1"/>
            <a:r>
              <a:rPr lang="en-US" b="0" smtClean="0"/>
              <a:t>AIF 2.0</a:t>
            </a:r>
          </a:p>
        </p:txBody>
      </p:sp>
      <p:sp>
        <p:nvSpPr>
          <p:cNvPr id="128003" name="Rectangle 3"/>
          <p:cNvSpPr>
            <a:spLocks noGrp="1" noChangeArrowheads="1"/>
          </p:cNvSpPr>
          <p:nvPr>
            <p:ph type="body" idx="4294967295"/>
          </p:nvPr>
        </p:nvSpPr>
        <p:spPr>
          <a:xfrm>
            <a:off x="0" y="947738"/>
            <a:ext cx="8382000" cy="5453062"/>
          </a:xfrm>
        </p:spPr>
        <p:txBody>
          <a:bodyPr/>
          <a:lstStyle/>
          <a:p>
            <a:pPr>
              <a:buFont typeface="Arial" charset="0"/>
              <a:buChar char="•"/>
              <a:defRPr/>
            </a:pPr>
            <a:r>
              <a:rPr lang="en-US" sz="1800" dirty="0" smtClean="0"/>
              <a:t>AIF2 is a peripheral module that supports data transfers between uplink and downlink baseband processors through a high-speed serial interface. AIF2 directly supports the following:</a:t>
            </a:r>
          </a:p>
          <a:p>
            <a:pPr lvl="1">
              <a:buFont typeface="Arial" pitchFamily="34" charset="0"/>
              <a:buChar char="•"/>
              <a:defRPr/>
            </a:pPr>
            <a:r>
              <a:rPr lang="en-US" sz="1800" dirty="0" smtClean="0">
                <a:ea typeface="+mn-ea"/>
                <a:cs typeface="+mn-cs"/>
              </a:rPr>
              <a:t> WCDMA/FDD</a:t>
            </a:r>
          </a:p>
          <a:p>
            <a:pPr lvl="1">
              <a:buFont typeface="Arial" pitchFamily="34" charset="0"/>
              <a:buChar char="•"/>
              <a:defRPr/>
            </a:pPr>
            <a:r>
              <a:rPr lang="en-US" sz="1800" dirty="0" smtClean="0">
                <a:ea typeface="+mn-ea"/>
                <a:cs typeface="+mn-cs"/>
              </a:rPr>
              <a:t> LTE FDD</a:t>
            </a:r>
          </a:p>
          <a:p>
            <a:pPr lvl="1">
              <a:buFont typeface="Arial" pitchFamily="34" charset="0"/>
              <a:buChar char="•"/>
              <a:defRPr/>
            </a:pPr>
            <a:r>
              <a:rPr lang="en-US" sz="1800" dirty="0" smtClean="0">
                <a:ea typeface="+mn-ea"/>
                <a:cs typeface="+mn-cs"/>
              </a:rPr>
              <a:t> LTE TDD</a:t>
            </a:r>
          </a:p>
          <a:p>
            <a:pPr lvl="1">
              <a:buFont typeface="Arial" pitchFamily="34" charset="0"/>
              <a:buChar char="•"/>
              <a:defRPr/>
            </a:pPr>
            <a:r>
              <a:rPr lang="en-US" sz="1800" dirty="0" smtClean="0">
                <a:ea typeface="+mn-ea"/>
                <a:cs typeface="+mn-cs"/>
              </a:rPr>
              <a:t> </a:t>
            </a:r>
            <a:r>
              <a:rPr lang="en-US" sz="1800" dirty="0" err="1" smtClean="0">
                <a:ea typeface="+mn-ea"/>
                <a:cs typeface="+mn-cs"/>
              </a:rPr>
              <a:t>WiMax</a:t>
            </a:r>
            <a:endParaRPr lang="en-US" sz="1800" dirty="0" smtClean="0">
              <a:ea typeface="+mn-ea"/>
              <a:cs typeface="+mn-cs"/>
            </a:endParaRPr>
          </a:p>
          <a:p>
            <a:pPr lvl="1">
              <a:buFont typeface="Arial" pitchFamily="34" charset="0"/>
              <a:buChar char="•"/>
              <a:defRPr/>
            </a:pPr>
            <a:r>
              <a:rPr lang="en-US" sz="1800" dirty="0" smtClean="0">
                <a:ea typeface="+mn-ea"/>
                <a:cs typeface="+mn-cs"/>
              </a:rPr>
              <a:t> TD-SCDMA</a:t>
            </a:r>
          </a:p>
          <a:p>
            <a:pPr lvl="1">
              <a:buFont typeface="Arial" pitchFamily="34" charset="0"/>
              <a:buChar char="•"/>
              <a:defRPr/>
            </a:pPr>
            <a:r>
              <a:rPr lang="en-US" sz="1800" dirty="0" smtClean="0">
                <a:ea typeface="+mn-ea"/>
                <a:cs typeface="+mn-cs"/>
              </a:rPr>
              <a:t> GSM/Edge (OBSAI only) </a:t>
            </a:r>
            <a:r>
              <a:rPr lang="en-US" sz="1800" dirty="0" smtClean="0"/>
              <a:t>Autonomous DMA</a:t>
            </a:r>
          </a:p>
          <a:p>
            <a:pPr marL="574675" lvl="1" indent="-233363" eaLnBrk="1" hangingPunct="1">
              <a:lnSpc>
                <a:spcPct val="80000"/>
              </a:lnSpc>
              <a:buFont typeface="Arial" charset="0"/>
              <a:buNone/>
              <a:defRPr/>
            </a:pPr>
            <a:endParaRPr lang="en-US" sz="1800" dirty="0" smtClean="0"/>
          </a:p>
          <a:p>
            <a:pPr marL="277812" indent="-233363" eaLnBrk="1" hangingPunct="1">
              <a:lnSpc>
                <a:spcPct val="80000"/>
              </a:lnSpc>
              <a:defRPr/>
            </a:pPr>
            <a:r>
              <a:rPr lang="en-US" sz="1800" dirty="0" smtClean="0"/>
              <a:t>PKTDMA or AIF VBUS Master</a:t>
            </a:r>
          </a:p>
          <a:p>
            <a:pPr marL="277812" indent="-233363" eaLnBrk="1" hangingPunct="1">
              <a:lnSpc>
                <a:spcPct val="80000"/>
              </a:lnSpc>
              <a:defRPr/>
            </a:pPr>
            <a:r>
              <a:rPr lang="en-US" sz="1800" dirty="0" smtClean="0"/>
              <a:t>More efficient data transfer for OFDM standards</a:t>
            </a:r>
          </a:p>
          <a:p>
            <a:pPr marL="277812" indent="-233363" eaLnBrk="1" hangingPunct="1">
              <a:lnSpc>
                <a:spcPct val="80000"/>
              </a:lnSpc>
              <a:defRPr/>
            </a:pPr>
            <a:r>
              <a:rPr lang="en-US" sz="1800" dirty="0" smtClean="0"/>
              <a:t>FIFO-based buffer provides flexible support for various sampling frequencies.</a:t>
            </a:r>
          </a:p>
        </p:txBody>
      </p:sp>
    </p:spTree>
    <p:custDataLst>
      <p:tags r:id="rId1"/>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4"/>
          <p:cNvSpPr>
            <a:spLocks noGrp="1"/>
          </p:cNvSpPr>
          <p:nvPr>
            <p:ph type="title"/>
          </p:nvPr>
        </p:nvSpPr>
        <p:spPr/>
        <p:txBody>
          <a:bodyPr/>
          <a:lstStyle/>
          <a:p>
            <a:pPr eaLnBrk="1" hangingPunct="1"/>
            <a:r>
              <a:rPr lang="en-US" sz="3600" b="0" dirty="0" smtClean="0"/>
              <a:t>Other Peripherals &amp; System Elements (1/3)</a:t>
            </a:r>
          </a:p>
        </p:txBody>
      </p:sp>
      <p:sp>
        <p:nvSpPr>
          <p:cNvPr id="83971" name="Content Placeholder 5"/>
          <p:cNvSpPr>
            <a:spLocks noGrp="1"/>
          </p:cNvSpPr>
          <p:nvPr>
            <p:ph idx="1"/>
          </p:nvPr>
        </p:nvSpPr>
        <p:spPr/>
        <p:txBody>
          <a:bodyPr/>
          <a:lstStyle/>
          <a:p>
            <a:pPr eaLnBrk="1" hangingPunct="1">
              <a:lnSpc>
                <a:spcPct val="80000"/>
              </a:lnSpc>
            </a:pPr>
            <a:r>
              <a:rPr lang="en-US" dirty="0" smtClean="0"/>
              <a:t>TSIP</a:t>
            </a:r>
          </a:p>
          <a:p>
            <a:pPr lvl="1" eaLnBrk="1" hangingPunct="1">
              <a:lnSpc>
                <a:spcPct val="80000"/>
              </a:lnSpc>
            </a:pPr>
            <a:r>
              <a:rPr lang="en-US" sz="1600" dirty="0" smtClean="0"/>
              <a:t>Supports 1024 DS0s per TSIP</a:t>
            </a:r>
          </a:p>
          <a:p>
            <a:pPr lvl="1" eaLnBrk="1" hangingPunct="1">
              <a:lnSpc>
                <a:spcPct val="80000"/>
              </a:lnSpc>
            </a:pPr>
            <a:r>
              <a:rPr lang="en-US" sz="1600" dirty="0" smtClean="0"/>
              <a:t>Supports 2/4/8 lanes at 32.768/16.384/8.192 Mbps per lane</a:t>
            </a:r>
          </a:p>
          <a:p>
            <a:pPr eaLnBrk="1" hangingPunct="1">
              <a:lnSpc>
                <a:spcPct val="80000"/>
              </a:lnSpc>
            </a:pPr>
            <a:r>
              <a:rPr lang="en-US" dirty="0" smtClean="0"/>
              <a:t>UART Interface</a:t>
            </a:r>
          </a:p>
          <a:p>
            <a:pPr lvl="1" eaLnBrk="1" hangingPunct="1">
              <a:lnSpc>
                <a:spcPct val="80000"/>
              </a:lnSpc>
            </a:pPr>
            <a:r>
              <a:rPr lang="en-US" sz="1600" dirty="0" smtClean="0"/>
              <a:t>Operates at up to 128,000 baud</a:t>
            </a:r>
          </a:p>
          <a:p>
            <a:pPr eaLnBrk="1" hangingPunct="1">
              <a:lnSpc>
                <a:spcPct val="80000"/>
              </a:lnSpc>
            </a:pPr>
            <a:r>
              <a:rPr lang="en-US" dirty="0" smtClean="0"/>
              <a:t>I2C Interface</a:t>
            </a:r>
          </a:p>
          <a:p>
            <a:pPr lvl="1" eaLnBrk="1" hangingPunct="1">
              <a:lnSpc>
                <a:spcPct val="80000"/>
              </a:lnSpc>
            </a:pPr>
            <a:r>
              <a:rPr lang="en-US" sz="1600" dirty="0" smtClean="0"/>
              <a:t>Supports 400 Kbps throughput</a:t>
            </a:r>
          </a:p>
          <a:p>
            <a:pPr lvl="1" eaLnBrk="1" hangingPunct="1">
              <a:lnSpc>
                <a:spcPct val="80000"/>
              </a:lnSpc>
            </a:pPr>
            <a:r>
              <a:rPr lang="en-US" sz="1600" dirty="0" smtClean="0"/>
              <a:t>Supports full 7-bit address field</a:t>
            </a:r>
          </a:p>
          <a:p>
            <a:pPr lvl="1" eaLnBrk="1" hangingPunct="1">
              <a:lnSpc>
                <a:spcPct val="80000"/>
              </a:lnSpc>
            </a:pPr>
            <a:r>
              <a:rPr lang="en-US" sz="1600" dirty="0" smtClean="0"/>
              <a:t>Supports EEPROM size of 4 </a:t>
            </a:r>
            <a:r>
              <a:rPr lang="en-US" sz="1600" dirty="0" err="1" smtClean="0"/>
              <a:t>Mbit</a:t>
            </a:r>
            <a:endParaRPr lang="en-US" sz="1600" dirty="0" smtClean="0"/>
          </a:p>
          <a:p>
            <a:pPr eaLnBrk="1" hangingPunct="1">
              <a:lnSpc>
                <a:spcPct val="80000"/>
              </a:lnSpc>
            </a:pPr>
            <a:r>
              <a:rPr lang="en-US" dirty="0" smtClean="0"/>
              <a:t>SPI Interface</a:t>
            </a:r>
          </a:p>
          <a:p>
            <a:pPr lvl="1" eaLnBrk="1" hangingPunct="1">
              <a:lnSpc>
                <a:spcPct val="80000"/>
              </a:lnSpc>
            </a:pPr>
            <a:r>
              <a:rPr lang="en-US" sz="1600" dirty="0" smtClean="0"/>
              <a:t>Operates at up to 66 MHz</a:t>
            </a:r>
          </a:p>
          <a:p>
            <a:pPr lvl="1" eaLnBrk="1" hangingPunct="1">
              <a:lnSpc>
                <a:spcPct val="80000"/>
              </a:lnSpc>
            </a:pPr>
            <a:r>
              <a:rPr lang="en-US" sz="1600" dirty="0" smtClean="0"/>
              <a:t>Supports two chip selects</a:t>
            </a:r>
          </a:p>
          <a:p>
            <a:pPr lvl="1" eaLnBrk="1" hangingPunct="1">
              <a:lnSpc>
                <a:spcPct val="80000"/>
              </a:lnSpc>
            </a:pPr>
            <a:r>
              <a:rPr lang="en-US" sz="1600" dirty="0" smtClean="0"/>
              <a:t>Support master mode</a:t>
            </a:r>
          </a:p>
          <a:p>
            <a:pPr eaLnBrk="1" hangingPunct="1">
              <a:lnSpc>
                <a:spcPct val="80000"/>
              </a:lnSpc>
            </a:pPr>
            <a:r>
              <a:rPr lang="en-US" dirty="0" smtClean="0"/>
              <a:t>GPIO Interface</a:t>
            </a:r>
          </a:p>
          <a:p>
            <a:pPr lvl="1" eaLnBrk="1" hangingPunct="1">
              <a:lnSpc>
                <a:spcPct val="80000"/>
              </a:lnSpc>
            </a:pPr>
            <a:r>
              <a:rPr lang="en-US" sz="1600" dirty="0" smtClean="0"/>
              <a:t>16 GPIO pins</a:t>
            </a:r>
          </a:p>
          <a:p>
            <a:pPr lvl="1" eaLnBrk="1" hangingPunct="1">
              <a:lnSpc>
                <a:spcPct val="80000"/>
              </a:lnSpc>
            </a:pPr>
            <a:r>
              <a:rPr lang="en-US" sz="1600" dirty="0" smtClean="0"/>
              <a:t>Can be configured as interrupt pins</a:t>
            </a:r>
          </a:p>
          <a:p>
            <a:pPr lvl="1" eaLnBrk="1" hangingPunct="1">
              <a:lnSpc>
                <a:spcPct val="80000"/>
              </a:lnSpc>
            </a:pPr>
            <a:r>
              <a:rPr lang="en-US" sz="1600" dirty="0" smtClean="0"/>
              <a:t>Interrupt can select either rising edge or falling edge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4"/>
          <p:cNvSpPr>
            <a:spLocks noGrp="1"/>
          </p:cNvSpPr>
          <p:nvPr>
            <p:ph type="title"/>
          </p:nvPr>
        </p:nvSpPr>
        <p:spPr/>
        <p:txBody>
          <a:bodyPr/>
          <a:lstStyle/>
          <a:p>
            <a:pPr eaLnBrk="1" hangingPunct="1"/>
            <a:r>
              <a:rPr lang="en-US" sz="3600" b="0" dirty="0" smtClean="0"/>
              <a:t>Other Peripherals &amp; System Elements (2/3)</a:t>
            </a:r>
          </a:p>
        </p:txBody>
      </p:sp>
      <p:sp>
        <p:nvSpPr>
          <p:cNvPr id="84995" name="Content Placeholder 5"/>
          <p:cNvSpPr>
            <a:spLocks noGrp="1"/>
          </p:cNvSpPr>
          <p:nvPr>
            <p:ph idx="1"/>
          </p:nvPr>
        </p:nvSpPr>
        <p:spPr/>
        <p:txBody>
          <a:bodyPr/>
          <a:lstStyle/>
          <a:p>
            <a:pPr eaLnBrk="1" hangingPunct="1">
              <a:lnSpc>
                <a:spcPct val="80000"/>
              </a:lnSpc>
            </a:pPr>
            <a:r>
              <a:rPr lang="en-US" dirty="0" smtClean="0"/>
              <a:t>EMIF16</a:t>
            </a:r>
          </a:p>
          <a:p>
            <a:pPr lvl="1" eaLnBrk="1" hangingPunct="1">
              <a:lnSpc>
                <a:spcPct val="80000"/>
              </a:lnSpc>
            </a:pPr>
            <a:r>
              <a:rPr lang="en-US" sz="1600" dirty="0" smtClean="0"/>
              <a:t>Used for booting, logging, announcement, etc.</a:t>
            </a:r>
          </a:p>
          <a:p>
            <a:pPr lvl="1" eaLnBrk="1" hangingPunct="1">
              <a:lnSpc>
                <a:spcPct val="80000"/>
              </a:lnSpc>
            </a:pPr>
            <a:r>
              <a:rPr lang="en-US" sz="1600" dirty="0" smtClean="0"/>
              <a:t>Supports NAND flash memory, up to 256MB</a:t>
            </a:r>
          </a:p>
          <a:p>
            <a:pPr lvl="1" eaLnBrk="1" hangingPunct="1">
              <a:lnSpc>
                <a:spcPct val="80000"/>
              </a:lnSpc>
            </a:pPr>
            <a:r>
              <a:rPr lang="en-US" sz="1600" dirty="0" smtClean="0"/>
              <a:t>Supports NOR flash up to 16MB</a:t>
            </a:r>
          </a:p>
          <a:p>
            <a:pPr lvl="1" eaLnBrk="1" hangingPunct="1">
              <a:lnSpc>
                <a:spcPct val="80000"/>
              </a:lnSpc>
            </a:pPr>
            <a:r>
              <a:rPr lang="en-US" sz="1600" dirty="0" smtClean="0"/>
              <a:t>Supports asynchronous SRAM mode, up to 1MB</a:t>
            </a:r>
          </a:p>
          <a:p>
            <a:pPr eaLnBrk="1" hangingPunct="1">
              <a:lnSpc>
                <a:spcPct val="80000"/>
              </a:lnSpc>
            </a:pPr>
            <a:r>
              <a:rPr lang="en-US" dirty="0" smtClean="0"/>
              <a:t>64-Bit Timers</a:t>
            </a:r>
          </a:p>
          <a:p>
            <a:pPr lvl="1" eaLnBrk="1" hangingPunct="1">
              <a:lnSpc>
                <a:spcPct val="80000"/>
              </a:lnSpc>
            </a:pPr>
            <a:r>
              <a:rPr lang="en-US" sz="1600" dirty="0" smtClean="0"/>
              <a:t>Total of 16 64-bit timers</a:t>
            </a:r>
          </a:p>
          <a:p>
            <a:pPr lvl="2" eaLnBrk="1" hangingPunct="1">
              <a:lnSpc>
                <a:spcPct val="80000"/>
              </a:lnSpc>
            </a:pPr>
            <a:r>
              <a:rPr lang="en-US" sz="1400" dirty="0" smtClean="0"/>
              <a:t>One 64-bit timer per core is dedicated to serve as a watchdog (or may be used as a general purpose timer)</a:t>
            </a:r>
          </a:p>
          <a:p>
            <a:pPr lvl="2" eaLnBrk="1" hangingPunct="1">
              <a:lnSpc>
                <a:spcPct val="80000"/>
              </a:lnSpc>
            </a:pPr>
            <a:r>
              <a:rPr lang="en-US" sz="1400" dirty="0" smtClean="0"/>
              <a:t>Eight 64-bit timers are shared for general purpose timers</a:t>
            </a:r>
          </a:p>
          <a:p>
            <a:pPr lvl="1" eaLnBrk="1" hangingPunct="1">
              <a:lnSpc>
                <a:spcPct val="80000"/>
              </a:lnSpc>
            </a:pPr>
            <a:r>
              <a:rPr lang="en-US" sz="1600" dirty="0" smtClean="0"/>
              <a:t>Each 64-bit timer can be configured as two individual 32-bit timers</a:t>
            </a:r>
          </a:p>
          <a:p>
            <a:pPr lvl="1" eaLnBrk="1" hangingPunct="1">
              <a:lnSpc>
                <a:spcPct val="80000"/>
              </a:lnSpc>
            </a:pPr>
            <a:r>
              <a:rPr lang="en-US" sz="1600" dirty="0" smtClean="0"/>
              <a:t>Timer </a:t>
            </a:r>
            <a:r>
              <a:rPr lang="en-US" sz="1600" dirty="0" err="1" smtClean="0"/>
              <a:t>Input/Output</a:t>
            </a:r>
            <a:r>
              <a:rPr lang="en-US" sz="1600" dirty="0" smtClean="0"/>
              <a:t> pins</a:t>
            </a:r>
          </a:p>
          <a:p>
            <a:pPr lvl="2" eaLnBrk="1" hangingPunct="1">
              <a:lnSpc>
                <a:spcPct val="80000"/>
              </a:lnSpc>
            </a:pPr>
            <a:r>
              <a:rPr lang="en-US" sz="1400" dirty="0" smtClean="0"/>
              <a:t>Two timer Input pins</a:t>
            </a:r>
          </a:p>
          <a:p>
            <a:pPr lvl="2" eaLnBrk="1" hangingPunct="1">
              <a:lnSpc>
                <a:spcPct val="80000"/>
              </a:lnSpc>
            </a:pPr>
            <a:r>
              <a:rPr lang="en-US" sz="1400" dirty="0" smtClean="0"/>
              <a:t>Two timer Output pins</a:t>
            </a:r>
          </a:p>
          <a:p>
            <a:pPr lvl="2" eaLnBrk="1" hangingPunct="1">
              <a:lnSpc>
                <a:spcPct val="80000"/>
              </a:lnSpc>
            </a:pPr>
            <a:r>
              <a:rPr lang="en-US" sz="1400" dirty="0" smtClean="0"/>
              <a:t>Timer input pins can be used as GPI</a:t>
            </a:r>
          </a:p>
          <a:p>
            <a:pPr lvl="2" eaLnBrk="1" hangingPunct="1">
              <a:lnSpc>
                <a:spcPct val="80000"/>
              </a:lnSpc>
            </a:pPr>
            <a:r>
              <a:rPr lang="en-US" sz="1400" dirty="0" smtClean="0"/>
              <a:t>Timer output pins can be used as GPO</a:t>
            </a:r>
          </a:p>
          <a:p>
            <a:pPr eaLnBrk="1" hangingPunct="1">
              <a:lnSpc>
                <a:spcPct val="80000"/>
              </a:lnSpc>
            </a:pPr>
            <a:r>
              <a:rPr lang="en-US" dirty="0" smtClean="0"/>
              <a:t>On-Chip PLLs</a:t>
            </a:r>
          </a:p>
          <a:p>
            <a:pPr lvl="1" eaLnBrk="1" hangingPunct="1">
              <a:lnSpc>
                <a:spcPct val="80000"/>
              </a:lnSpc>
            </a:pPr>
            <a:r>
              <a:rPr lang="en-US" sz="1600" dirty="0" smtClean="0"/>
              <a:t>Core</a:t>
            </a:r>
          </a:p>
          <a:p>
            <a:pPr lvl="1" eaLnBrk="1" hangingPunct="1">
              <a:lnSpc>
                <a:spcPct val="80000"/>
              </a:lnSpc>
            </a:pPr>
            <a:r>
              <a:rPr lang="en-US" sz="1600" dirty="0" smtClean="0"/>
              <a:t>Packet &amp; Security </a:t>
            </a:r>
            <a:r>
              <a:rPr lang="en-US" sz="1600" dirty="0" err="1" smtClean="0"/>
              <a:t>CoProcessors</a:t>
            </a:r>
            <a:endParaRPr lang="en-US" sz="1600" dirty="0" smtClean="0"/>
          </a:p>
          <a:p>
            <a:pPr lvl="1" eaLnBrk="1" hangingPunct="1">
              <a:lnSpc>
                <a:spcPct val="80000"/>
              </a:lnSpc>
            </a:pPr>
            <a:r>
              <a:rPr lang="en-US" sz="1600" dirty="0" smtClean="0"/>
              <a:t>DDR</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4"/>
          <p:cNvSpPr>
            <a:spLocks noGrp="1"/>
          </p:cNvSpPr>
          <p:nvPr>
            <p:ph type="title"/>
          </p:nvPr>
        </p:nvSpPr>
        <p:spPr/>
        <p:txBody>
          <a:bodyPr/>
          <a:lstStyle/>
          <a:p>
            <a:pPr eaLnBrk="1" hangingPunct="1"/>
            <a:r>
              <a:rPr lang="en-US" sz="3600" b="0" dirty="0" smtClean="0"/>
              <a:t>Other Peripherals &amp; System Elements (3/3)</a:t>
            </a:r>
          </a:p>
        </p:txBody>
      </p:sp>
      <p:sp>
        <p:nvSpPr>
          <p:cNvPr id="86019" name="Content Placeholder 5"/>
          <p:cNvSpPr>
            <a:spLocks noGrp="1"/>
          </p:cNvSpPr>
          <p:nvPr>
            <p:ph idx="1"/>
          </p:nvPr>
        </p:nvSpPr>
        <p:spPr/>
        <p:txBody>
          <a:bodyPr/>
          <a:lstStyle/>
          <a:p>
            <a:pPr eaLnBrk="1" hangingPunct="1">
              <a:lnSpc>
                <a:spcPct val="80000"/>
              </a:lnSpc>
            </a:pPr>
            <a:r>
              <a:rPr lang="en-US" dirty="0" smtClean="0"/>
              <a:t>Hardware Semaphores</a:t>
            </a:r>
          </a:p>
          <a:p>
            <a:pPr eaLnBrk="1" hangingPunct="1">
              <a:lnSpc>
                <a:spcPct val="80000"/>
              </a:lnSpc>
            </a:pPr>
            <a:r>
              <a:rPr lang="en-US" dirty="0" smtClean="0"/>
              <a:t>Power Management</a:t>
            </a:r>
          </a:p>
          <a:p>
            <a:pPr eaLnBrk="1" hangingPunct="1">
              <a:lnSpc>
                <a:spcPct val="80000"/>
              </a:lnSpc>
            </a:pPr>
            <a:r>
              <a:rPr lang="en-US" dirty="0" smtClean="0"/>
              <a:t>Support to assert NMI input for each core;  Separate hardware pins for NMI and core selector</a:t>
            </a:r>
          </a:p>
          <a:p>
            <a:pPr eaLnBrk="1" hangingPunct="1">
              <a:lnSpc>
                <a:spcPct val="80000"/>
              </a:lnSpc>
            </a:pPr>
            <a:r>
              <a:rPr lang="en-US" dirty="0" smtClean="0"/>
              <a:t>Support for local reset for each core; </a:t>
            </a:r>
            <a:br>
              <a:rPr lang="en-US" dirty="0" smtClean="0"/>
            </a:br>
            <a:r>
              <a:rPr lang="en-US" dirty="0" smtClean="0"/>
              <a:t>Separate hardware pins for local reset and core selector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87"/>
          <p:cNvSpPr txBox="1">
            <a:spLocks noChangeArrowheads="1"/>
          </p:cNvSpPr>
          <p:nvPr/>
        </p:nvSpPr>
        <p:spPr bwMode="auto">
          <a:xfrm>
            <a:off x="38100" y="6448425"/>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endParaRPr>
          </a:p>
        </p:txBody>
      </p:sp>
      <p:grpSp>
        <p:nvGrpSpPr>
          <p:cNvPr id="2" name="Group 416"/>
          <p:cNvGrpSpPr>
            <a:grpSpLocks/>
          </p:cNvGrpSpPr>
          <p:nvPr>
            <p:custDataLst>
              <p:tags r:id="rId2"/>
            </p:custDataLst>
          </p:nvPr>
        </p:nvGrpSpPr>
        <p:grpSpPr bwMode="auto">
          <a:xfrm>
            <a:off x="3810000" y="990600"/>
            <a:ext cx="5334000" cy="5443538"/>
            <a:chOff x="2400" y="624"/>
            <a:chExt cx="3360" cy="3429"/>
          </a:xfrm>
        </p:grpSpPr>
        <p:sp>
          <p:nvSpPr>
            <p:cNvPr id="87046" name="Rectangle 98"/>
            <p:cNvSpPr>
              <a:spLocks noChangeArrowheads="1"/>
            </p:cNvSpPr>
            <p:nvPr/>
          </p:nvSpPr>
          <p:spPr bwMode="auto">
            <a:xfrm>
              <a:off x="2547" y="624"/>
              <a:ext cx="3213" cy="3256"/>
            </a:xfrm>
            <a:prstGeom prst="rect">
              <a:avLst/>
            </a:prstGeom>
            <a:noFill/>
            <a:ln w="7938" cap="rnd">
              <a:solidFill>
                <a:srgbClr val="24211D"/>
              </a:solidFill>
              <a:round/>
              <a:headEnd/>
              <a:tailEnd/>
            </a:ln>
          </p:spPr>
          <p:txBody>
            <a:bodyPr/>
            <a:lstStyle/>
            <a:p>
              <a:pPr algn="l" eaLnBrk="0" hangingPunct="0"/>
              <a:endParaRPr lang="en-US" sz="1800">
                <a:solidFill>
                  <a:srgbClr val="000000"/>
                </a:solidFill>
              </a:endParaRPr>
            </a:p>
          </p:txBody>
        </p:sp>
        <p:sp>
          <p:nvSpPr>
            <p:cNvPr id="87047" name="Rectangle 99"/>
            <p:cNvSpPr>
              <a:spLocks noChangeArrowheads="1"/>
            </p:cNvSpPr>
            <p:nvPr/>
          </p:nvSpPr>
          <p:spPr bwMode="auto">
            <a:xfrm>
              <a:off x="4464" y="3013"/>
              <a:ext cx="1291" cy="862"/>
            </a:xfrm>
            <a:prstGeom prst="rect">
              <a:avLst/>
            </a:prstGeom>
            <a:noFill/>
            <a:ln w="0">
              <a:solidFill>
                <a:srgbClr val="24211D"/>
              </a:solidFill>
              <a:miter lim="800000"/>
              <a:headEnd/>
              <a:tailEnd/>
            </a:ln>
          </p:spPr>
          <p:txBody>
            <a:bodyPr/>
            <a:lstStyle/>
            <a:p>
              <a:pPr algn="l" eaLnBrk="0" hangingPunct="0"/>
              <a:endParaRPr lang="en-US" sz="1800">
                <a:solidFill>
                  <a:srgbClr val="000000"/>
                </a:solidFill>
              </a:endParaRPr>
            </a:p>
          </p:txBody>
        </p:sp>
        <p:sp>
          <p:nvSpPr>
            <p:cNvPr id="87048" name="Rectangle 100"/>
            <p:cNvSpPr>
              <a:spLocks noChangeArrowheads="1"/>
            </p:cNvSpPr>
            <p:nvPr/>
          </p:nvSpPr>
          <p:spPr bwMode="auto">
            <a:xfrm>
              <a:off x="2998" y="2908"/>
              <a:ext cx="1424" cy="967"/>
            </a:xfrm>
            <a:prstGeom prst="rect">
              <a:avLst/>
            </a:prstGeom>
            <a:solidFill>
              <a:srgbClr val="DDDDDC"/>
            </a:solidFill>
            <a:ln w="7938" cap="rnd">
              <a:solidFill>
                <a:srgbClr val="24211D"/>
              </a:solidFill>
              <a:round/>
              <a:headEnd/>
              <a:tailEnd/>
            </a:ln>
          </p:spPr>
          <p:txBody>
            <a:bodyPr/>
            <a:lstStyle/>
            <a:p>
              <a:pPr algn="l" eaLnBrk="0" hangingPunct="0"/>
              <a:endParaRPr lang="en-US" sz="1800">
                <a:solidFill>
                  <a:srgbClr val="000000"/>
                </a:solidFill>
              </a:endParaRPr>
            </a:p>
          </p:txBody>
        </p:sp>
        <p:sp>
          <p:nvSpPr>
            <p:cNvPr id="87049" name="Rectangle 101"/>
            <p:cNvSpPr>
              <a:spLocks noChangeArrowheads="1"/>
            </p:cNvSpPr>
            <p:nvPr/>
          </p:nvSpPr>
          <p:spPr bwMode="auto">
            <a:xfrm>
              <a:off x="4970" y="630"/>
              <a:ext cx="785" cy="1714"/>
            </a:xfrm>
            <a:prstGeom prst="rect">
              <a:avLst/>
            </a:prstGeom>
            <a:solidFill>
              <a:srgbClr val="DDDDDC"/>
            </a:solidFill>
            <a:ln w="7938" cap="rnd">
              <a:solidFill>
                <a:srgbClr val="24211D"/>
              </a:solidFill>
              <a:round/>
              <a:headEnd/>
              <a:tailEnd/>
            </a:ln>
          </p:spPr>
          <p:txBody>
            <a:bodyPr/>
            <a:lstStyle/>
            <a:p>
              <a:pPr algn="l" eaLnBrk="0" hangingPunct="0"/>
              <a:endParaRPr lang="en-US" sz="1800">
                <a:solidFill>
                  <a:srgbClr val="000000"/>
                </a:solidFill>
              </a:endParaRPr>
            </a:p>
          </p:txBody>
        </p:sp>
        <p:sp>
          <p:nvSpPr>
            <p:cNvPr id="87050" name="Rectangle 102"/>
            <p:cNvSpPr>
              <a:spLocks noChangeArrowheads="1"/>
            </p:cNvSpPr>
            <p:nvPr/>
          </p:nvSpPr>
          <p:spPr bwMode="auto">
            <a:xfrm>
              <a:off x="3531" y="2223"/>
              <a:ext cx="1022" cy="86"/>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1 to 8 Cores @ up to 1.25 GHz</a:t>
              </a:r>
              <a:endParaRPr lang="en-US" sz="1800">
                <a:solidFill>
                  <a:srgbClr val="000000"/>
                </a:solidFill>
              </a:endParaRPr>
            </a:p>
          </p:txBody>
        </p:sp>
        <p:sp>
          <p:nvSpPr>
            <p:cNvPr id="87051" name="Rectangle 103"/>
            <p:cNvSpPr>
              <a:spLocks noChangeArrowheads="1"/>
            </p:cNvSpPr>
            <p:nvPr/>
          </p:nvSpPr>
          <p:spPr bwMode="auto">
            <a:xfrm>
              <a:off x="5106" y="2114"/>
              <a:ext cx="414" cy="146"/>
            </a:xfrm>
            <a:prstGeom prst="rect">
              <a:avLst/>
            </a:prstGeom>
            <a:solidFill>
              <a:srgbClr val="DDDDDC"/>
            </a:solidFill>
            <a:ln w="7938" cap="rnd">
              <a:solidFill>
                <a:srgbClr val="000000"/>
              </a:solidFill>
              <a:round/>
              <a:headEnd/>
              <a:tailEnd/>
            </a:ln>
          </p:spPr>
          <p:txBody>
            <a:bodyPr/>
            <a:lstStyle/>
            <a:p>
              <a:pPr algn="l" eaLnBrk="0" hangingPunct="0"/>
              <a:endParaRPr lang="en-US" sz="1800">
                <a:solidFill>
                  <a:srgbClr val="000000"/>
                </a:solidFill>
              </a:endParaRPr>
            </a:p>
          </p:txBody>
        </p:sp>
        <p:sp>
          <p:nvSpPr>
            <p:cNvPr id="87052" name="Rectangle 104"/>
            <p:cNvSpPr>
              <a:spLocks noChangeArrowheads="1"/>
            </p:cNvSpPr>
            <p:nvPr/>
          </p:nvSpPr>
          <p:spPr bwMode="auto">
            <a:xfrm>
              <a:off x="5106" y="1685"/>
              <a:ext cx="414" cy="147"/>
            </a:xfrm>
            <a:prstGeom prst="rect">
              <a:avLst/>
            </a:prstGeom>
            <a:solidFill>
              <a:srgbClr val="DDDDDC"/>
            </a:solidFill>
            <a:ln w="7938" cap="rnd">
              <a:solidFill>
                <a:srgbClr val="000000"/>
              </a:solidFill>
              <a:round/>
              <a:headEnd/>
              <a:tailEnd/>
            </a:ln>
          </p:spPr>
          <p:txBody>
            <a:bodyPr/>
            <a:lstStyle/>
            <a:p>
              <a:pPr algn="l" eaLnBrk="0" hangingPunct="0"/>
              <a:endParaRPr lang="en-US" sz="1800">
                <a:solidFill>
                  <a:srgbClr val="000000"/>
                </a:solidFill>
              </a:endParaRPr>
            </a:p>
          </p:txBody>
        </p:sp>
        <p:sp>
          <p:nvSpPr>
            <p:cNvPr id="87053" name="Rectangle 105"/>
            <p:cNvSpPr>
              <a:spLocks noChangeArrowheads="1"/>
            </p:cNvSpPr>
            <p:nvPr/>
          </p:nvSpPr>
          <p:spPr bwMode="auto">
            <a:xfrm>
              <a:off x="3641" y="698"/>
              <a:ext cx="382" cy="360"/>
            </a:xfrm>
            <a:prstGeom prst="rect">
              <a:avLst/>
            </a:prstGeom>
            <a:noFill/>
            <a:ln w="7938" cap="rnd">
              <a:solidFill>
                <a:srgbClr val="000000"/>
              </a:solidFill>
              <a:round/>
              <a:headEnd/>
              <a:tailEnd/>
            </a:ln>
          </p:spPr>
          <p:txBody>
            <a:bodyPr/>
            <a:lstStyle/>
            <a:p>
              <a:pPr algn="l" eaLnBrk="0" hangingPunct="0"/>
              <a:endParaRPr lang="en-US" sz="1800">
                <a:solidFill>
                  <a:srgbClr val="000000"/>
                </a:solidFill>
              </a:endParaRPr>
            </a:p>
          </p:txBody>
        </p:sp>
        <p:sp>
          <p:nvSpPr>
            <p:cNvPr id="87054" name="Rectangle 106"/>
            <p:cNvSpPr>
              <a:spLocks noChangeArrowheads="1"/>
            </p:cNvSpPr>
            <p:nvPr/>
          </p:nvSpPr>
          <p:spPr bwMode="auto">
            <a:xfrm>
              <a:off x="3740" y="974"/>
              <a:ext cx="195"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87055" name="Rectangle 107"/>
            <p:cNvSpPr>
              <a:spLocks noChangeArrowheads="1"/>
            </p:cNvSpPr>
            <p:nvPr/>
          </p:nvSpPr>
          <p:spPr bwMode="auto">
            <a:xfrm>
              <a:off x="3704" y="739"/>
              <a:ext cx="261" cy="21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056" name="Rectangle 108"/>
            <p:cNvSpPr>
              <a:spLocks noChangeArrowheads="1"/>
            </p:cNvSpPr>
            <p:nvPr/>
          </p:nvSpPr>
          <p:spPr bwMode="auto">
            <a:xfrm>
              <a:off x="3766" y="755"/>
              <a:ext cx="1" cy="173"/>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87057" name="Rectangle 109"/>
            <p:cNvSpPr>
              <a:spLocks noChangeArrowheads="1"/>
            </p:cNvSpPr>
            <p:nvPr/>
          </p:nvSpPr>
          <p:spPr bwMode="auto">
            <a:xfrm>
              <a:off x="3761" y="780"/>
              <a:ext cx="131" cy="67"/>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MSM</a:t>
              </a:r>
              <a:endParaRPr lang="en-US" sz="1800">
                <a:solidFill>
                  <a:srgbClr val="000000"/>
                </a:solidFill>
              </a:endParaRPr>
            </a:p>
          </p:txBody>
        </p:sp>
        <p:sp>
          <p:nvSpPr>
            <p:cNvPr id="87058" name="Rectangle 110"/>
            <p:cNvSpPr>
              <a:spLocks noChangeArrowheads="1"/>
            </p:cNvSpPr>
            <p:nvPr/>
          </p:nvSpPr>
          <p:spPr bwMode="auto">
            <a:xfrm>
              <a:off x="3745" y="852"/>
              <a:ext cx="164" cy="67"/>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SRAM</a:t>
              </a:r>
              <a:endParaRPr lang="en-US" sz="1800">
                <a:solidFill>
                  <a:srgbClr val="000000"/>
                </a:solidFill>
              </a:endParaRPr>
            </a:p>
          </p:txBody>
        </p:sp>
        <p:sp>
          <p:nvSpPr>
            <p:cNvPr id="87059" name="Rectangle 111"/>
            <p:cNvSpPr>
              <a:spLocks noChangeArrowheads="1"/>
            </p:cNvSpPr>
            <p:nvPr/>
          </p:nvSpPr>
          <p:spPr bwMode="auto">
            <a:xfrm>
              <a:off x="2699" y="776"/>
              <a:ext cx="413" cy="18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060" name="Rectangle 112"/>
            <p:cNvSpPr>
              <a:spLocks noChangeArrowheads="1"/>
            </p:cNvSpPr>
            <p:nvPr/>
          </p:nvSpPr>
          <p:spPr bwMode="auto">
            <a:xfrm>
              <a:off x="2814" y="796"/>
              <a:ext cx="196"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87061" name="Rectangle 113"/>
            <p:cNvSpPr>
              <a:spLocks noChangeArrowheads="1"/>
            </p:cNvSpPr>
            <p:nvPr/>
          </p:nvSpPr>
          <p:spPr bwMode="auto">
            <a:xfrm>
              <a:off x="2735" y="859"/>
              <a:ext cx="345"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87062" name="Rectangle 114"/>
            <p:cNvSpPr>
              <a:spLocks noChangeArrowheads="1"/>
            </p:cNvSpPr>
            <p:nvPr/>
          </p:nvSpPr>
          <p:spPr bwMode="auto">
            <a:xfrm>
              <a:off x="5106" y="1252"/>
              <a:ext cx="414" cy="146"/>
            </a:xfrm>
            <a:prstGeom prst="rect">
              <a:avLst/>
            </a:prstGeom>
            <a:solidFill>
              <a:srgbClr val="DDDDDC"/>
            </a:solidFill>
            <a:ln w="7938" cap="rnd">
              <a:solidFill>
                <a:srgbClr val="000000"/>
              </a:solidFill>
              <a:round/>
              <a:headEnd/>
              <a:tailEnd/>
            </a:ln>
          </p:spPr>
          <p:txBody>
            <a:bodyPr/>
            <a:lstStyle/>
            <a:p>
              <a:pPr algn="l" eaLnBrk="0" hangingPunct="0"/>
              <a:endParaRPr lang="en-US" sz="1800">
                <a:solidFill>
                  <a:srgbClr val="000000"/>
                </a:solidFill>
              </a:endParaRPr>
            </a:p>
          </p:txBody>
        </p:sp>
        <p:sp>
          <p:nvSpPr>
            <p:cNvPr id="87063" name="Rectangle 115"/>
            <p:cNvSpPr>
              <a:spLocks noChangeArrowheads="1"/>
            </p:cNvSpPr>
            <p:nvPr/>
          </p:nvSpPr>
          <p:spPr bwMode="auto">
            <a:xfrm>
              <a:off x="5106" y="1037"/>
              <a:ext cx="414" cy="147"/>
            </a:xfrm>
            <a:prstGeom prst="rect">
              <a:avLst/>
            </a:prstGeom>
            <a:solidFill>
              <a:srgbClr val="DDDDDC"/>
            </a:solidFill>
            <a:ln w="7938" cap="rnd">
              <a:solidFill>
                <a:srgbClr val="000000"/>
              </a:solidFill>
              <a:round/>
              <a:headEnd/>
              <a:tailEnd/>
            </a:ln>
          </p:spPr>
          <p:txBody>
            <a:bodyPr/>
            <a:lstStyle/>
            <a:p>
              <a:pPr algn="l" eaLnBrk="0" hangingPunct="0"/>
              <a:endParaRPr lang="en-US" sz="1800">
                <a:solidFill>
                  <a:srgbClr val="000000"/>
                </a:solidFill>
              </a:endParaRPr>
            </a:p>
          </p:txBody>
        </p:sp>
        <p:sp>
          <p:nvSpPr>
            <p:cNvPr id="87064" name="Rectangle 116"/>
            <p:cNvSpPr>
              <a:spLocks noChangeArrowheads="1"/>
            </p:cNvSpPr>
            <p:nvPr/>
          </p:nvSpPr>
          <p:spPr bwMode="auto">
            <a:xfrm>
              <a:off x="5106" y="1900"/>
              <a:ext cx="414" cy="146"/>
            </a:xfrm>
            <a:prstGeom prst="rect">
              <a:avLst/>
            </a:prstGeom>
            <a:solidFill>
              <a:srgbClr val="DDDDDC"/>
            </a:solidFill>
            <a:ln w="7938" cap="rnd">
              <a:solidFill>
                <a:srgbClr val="000000"/>
              </a:solidFill>
              <a:round/>
              <a:headEnd/>
              <a:tailEnd/>
            </a:ln>
          </p:spPr>
          <p:txBody>
            <a:bodyPr/>
            <a:lstStyle/>
            <a:p>
              <a:pPr algn="l" eaLnBrk="0" hangingPunct="0"/>
              <a:endParaRPr lang="en-US" sz="1800">
                <a:solidFill>
                  <a:srgbClr val="000000"/>
                </a:solidFill>
              </a:endParaRPr>
            </a:p>
          </p:txBody>
        </p:sp>
        <p:sp>
          <p:nvSpPr>
            <p:cNvPr id="87065" name="Freeform 117"/>
            <p:cNvSpPr>
              <a:spLocks/>
            </p:cNvSpPr>
            <p:nvPr/>
          </p:nvSpPr>
          <p:spPr bwMode="auto">
            <a:xfrm>
              <a:off x="5033" y="1069"/>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87066" name="Freeform 118"/>
            <p:cNvSpPr>
              <a:spLocks/>
            </p:cNvSpPr>
            <p:nvPr/>
          </p:nvSpPr>
          <p:spPr bwMode="auto">
            <a:xfrm>
              <a:off x="5038" y="1100"/>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7067" name="Rectangle 119"/>
            <p:cNvSpPr>
              <a:spLocks noChangeArrowheads="1"/>
            </p:cNvSpPr>
            <p:nvPr/>
          </p:nvSpPr>
          <p:spPr bwMode="auto">
            <a:xfrm>
              <a:off x="4886" y="1100"/>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068" name="Freeform 120"/>
            <p:cNvSpPr>
              <a:spLocks/>
            </p:cNvSpPr>
            <p:nvPr/>
          </p:nvSpPr>
          <p:spPr bwMode="auto">
            <a:xfrm>
              <a:off x="4824" y="1069"/>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87069" name="Freeform 121"/>
            <p:cNvSpPr>
              <a:spLocks/>
            </p:cNvSpPr>
            <p:nvPr/>
          </p:nvSpPr>
          <p:spPr bwMode="auto">
            <a:xfrm>
              <a:off x="4876" y="1100"/>
              <a:ext cx="10" cy="16"/>
            </a:xfrm>
            <a:custGeom>
              <a:avLst/>
              <a:gdLst>
                <a:gd name="T0" fmla="*/ 10 w 10"/>
                <a:gd name="T1" fmla="*/ 0 h 16"/>
                <a:gd name="T2" fmla="*/ 5 w 10"/>
                <a:gd name="T3" fmla="*/ 0 h 16"/>
                <a:gd name="T4" fmla="*/ 5 w 10"/>
                <a:gd name="T5" fmla="*/ 0 h 16"/>
                <a:gd name="T6" fmla="*/ 5 w 10"/>
                <a:gd name="T7" fmla="*/ 5 h 16"/>
                <a:gd name="T8" fmla="*/ 0 w 10"/>
                <a:gd name="T9" fmla="*/ 5 h 16"/>
                <a:gd name="T10" fmla="*/ 5 w 10"/>
                <a:gd name="T11" fmla="*/ 10 h 16"/>
                <a:gd name="T12" fmla="*/ 5 w 10"/>
                <a:gd name="T13" fmla="*/ 10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0"/>
                  </a:lnTo>
                  <a:lnTo>
                    <a:pt x="5" y="5"/>
                  </a:lnTo>
                  <a:lnTo>
                    <a:pt x="0" y="5"/>
                  </a:lnTo>
                  <a:lnTo>
                    <a:pt x="5" y="10"/>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87070" name="Rectangle 122"/>
            <p:cNvSpPr>
              <a:spLocks noChangeArrowheads="1"/>
            </p:cNvSpPr>
            <p:nvPr/>
          </p:nvSpPr>
          <p:spPr bwMode="auto">
            <a:xfrm>
              <a:off x="5022" y="640"/>
              <a:ext cx="692" cy="8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87071" name="Rectangle 123"/>
            <p:cNvSpPr>
              <a:spLocks noChangeArrowheads="1"/>
            </p:cNvSpPr>
            <p:nvPr/>
          </p:nvSpPr>
          <p:spPr bwMode="auto">
            <a:xfrm>
              <a:off x="5127" y="713"/>
              <a:ext cx="484" cy="8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87072" name="Freeform 124"/>
            <p:cNvSpPr>
              <a:spLocks/>
            </p:cNvSpPr>
            <p:nvPr/>
          </p:nvSpPr>
          <p:spPr bwMode="auto">
            <a:xfrm>
              <a:off x="5033" y="1288"/>
              <a:ext cx="68" cy="73"/>
            </a:xfrm>
            <a:custGeom>
              <a:avLst/>
              <a:gdLst>
                <a:gd name="T0" fmla="*/ 0 w 68"/>
                <a:gd name="T1" fmla="*/ 73 h 73"/>
                <a:gd name="T2" fmla="*/ 68 w 68"/>
                <a:gd name="T3" fmla="*/ 37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7"/>
                  </a:lnTo>
                  <a:lnTo>
                    <a:pt x="0" y="0"/>
                  </a:lnTo>
                  <a:lnTo>
                    <a:pt x="0" y="73"/>
                  </a:lnTo>
                  <a:close/>
                </a:path>
              </a:pathLst>
            </a:custGeom>
            <a:solidFill>
              <a:srgbClr val="000000"/>
            </a:solidFill>
            <a:ln w="9525">
              <a:noFill/>
              <a:round/>
              <a:headEnd/>
              <a:tailEnd/>
            </a:ln>
          </p:spPr>
          <p:txBody>
            <a:bodyPr/>
            <a:lstStyle/>
            <a:p>
              <a:endParaRPr lang="en-US"/>
            </a:p>
          </p:txBody>
        </p:sp>
        <p:sp>
          <p:nvSpPr>
            <p:cNvPr id="87073" name="Freeform 125"/>
            <p:cNvSpPr>
              <a:spLocks/>
            </p:cNvSpPr>
            <p:nvPr/>
          </p:nvSpPr>
          <p:spPr bwMode="auto">
            <a:xfrm>
              <a:off x="5038" y="1314"/>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6 h 16"/>
                <a:gd name="T12" fmla="*/ 5 w 5"/>
                <a:gd name="T13" fmla="*/ 6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6"/>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7074" name="Rectangle 126"/>
            <p:cNvSpPr>
              <a:spLocks noChangeArrowheads="1"/>
            </p:cNvSpPr>
            <p:nvPr/>
          </p:nvSpPr>
          <p:spPr bwMode="auto">
            <a:xfrm>
              <a:off x="4886" y="1314"/>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075" name="Freeform 127"/>
            <p:cNvSpPr>
              <a:spLocks/>
            </p:cNvSpPr>
            <p:nvPr/>
          </p:nvSpPr>
          <p:spPr bwMode="auto">
            <a:xfrm>
              <a:off x="4824" y="1288"/>
              <a:ext cx="68" cy="73"/>
            </a:xfrm>
            <a:custGeom>
              <a:avLst/>
              <a:gdLst>
                <a:gd name="T0" fmla="*/ 68 w 68"/>
                <a:gd name="T1" fmla="*/ 73 h 73"/>
                <a:gd name="T2" fmla="*/ 0 w 68"/>
                <a:gd name="T3" fmla="*/ 37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7"/>
                  </a:lnTo>
                  <a:lnTo>
                    <a:pt x="68" y="0"/>
                  </a:lnTo>
                  <a:lnTo>
                    <a:pt x="68" y="73"/>
                  </a:lnTo>
                  <a:close/>
                </a:path>
              </a:pathLst>
            </a:custGeom>
            <a:solidFill>
              <a:srgbClr val="000000"/>
            </a:solidFill>
            <a:ln w="9525">
              <a:noFill/>
              <a:round/>
              <a:headEnd/>
              <a:tailEnd/>
            </a:ln>
          </p:spPr>
          <p:txBody>
            <a:bodyPr/>
            <a:lstStyle/>
            <a:p>
              <a:endParaRPr lang="en-US"/>
            </a:p>
          </p:txBody>
        </p:sp>
        <p:sp>
          <p:nvSpPr>
            <p:cNvPr id="87076" name="Freeform 128"/>
            <p:cNvSpPr>
              <a:spLocks/>
            </p:cNvSpPr>
            <p:nvPr/>
          </p:nvSpPr>
          <p:spPr bwMode="auto">
            <a:xfrm>
              <a:off x="4876" y="1314"/>
              <a:ext cx="10" cy="16"/>
            </a:xfrm>
            <a:custGeom>
              <a:avLst/>
              <a:gdLst>
                <a:gd name="T0" fmla="*/ 10 w 10"/>
                <a:gd name="T1" fmla="*/ 0 h 16"/>
                <a:gd name="T2" fmla="*/ 5 w 10"/>
                <a:gd name="T3" fmla="*/ 0 h 16"/>
                <a:gd name="T4" fmla="*/ 5 w 10"/>
                <a:gd name="T5" fmla="*/ 6 h 16"/>
                <a:gd name="T6" fmla="*/ 5 w 10"/>
                <a:gd name="T7" fmla="*/ 6 h 16"/>
                <a:gd name="T8" fmla="*/ 0 w 10"/>
                <a:gd name="T9" fmla="*/ 11 h 16"/>
                <a:gd name="T10" fmla="*/ 5 w 10"/>
                <a:gd name="T11" fmla="*/ 11 h 16"/>
                <a:gd name="T12" fmla="*/ 5 w 10"/>
                <a:gd name="T13" fmla="*/ 16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0"/>
                  </a:lnTo>
                  <a:lnTo>
                    <a:pt x="5" y="6"/>
                  </a:lnTo>
                  <a:lnTo>
                    <a:pt x="0" y="11"/>
                  </a:lnTo>
                  <a:lnTo>
                    <a:pt x="5" y="11"/>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87077" name="Freeform 129"/>
            <p:cNvSpPr>
              <a:spLocks/>
            </p:cNvSpPr>
            <p:nvPr/>
          </p:nvSpPr>
          <p:spPr bwMode="auto">
            <a:xfrm>
              <a:off x="5033" y="1722"/>
              <a:ext cx="68" cy="73"/>
            </a:xfrm>
            <a:custGeom>
              <a:avLst/>
              <a:gdLst>
                <a:gd name="T0" fmla="*/ 0 w 68"/>
                <a:gd name="T1" fmla="*/ 73 h 73"/>
                <a:gd name="T2" fmla="*/ 68 w 68"/>
                <a:gd name="T3" fmla="*/ 37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7"/>
                  </a:lnTo>
                  <a:lnTo>
                    <a:pt x="0" y="0"/>
                  </a:lnTo>
                  <a:lnTo>
                    <a:pt x="0" y="73"/>
                  </a:lnTo>
                  <a:close/>
                </a:path>
              </a:pathLst>
            </a:custGeom>
            <a:solidFill>
              <a:srgbClr val="000000"/>
            </a:solidFill>
            <a:ln w="9525">
              <a:noFill/>
              <a:round/>
              <a:headEnd/>
              <a:tailEnd/>
            </a:ln>
          </p:spPr>
          <p:txBody>
            <a:bodyPr/>
            <a:lstStyle/>
            <a:p>
              <a:endParaRPr lang="en-US"/>
            </a:p>
          </p:txBody>
        </p:sp>
        <p:sp>
          <p:nvSpPr>
            <p:cNvPr id="87078" name="Freeform 130"/>
            <p:cNvSpPr>
              <a:spLocks/>
            </p:cNvSpPr>
            <p:nvPr/>
          </p:nvSpPr>
          <p:spPr bwMode="auto">
            <a:xfrm>
              <a:off x="5038" y="1748"/>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87079" name="Rectangle 131"/>
            <p:cNvSpPr>
              <a:spLocks noChangeArrowheads="1"/>
            </p:cNvSpPr>
            <p:nvPr/>
          </p:nvSpPr>
          <p:spPr bwMode="auto">
            <a:xfrm>
              <a:off x="4886" y="1748"/>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080" name="Freeform 132"/>
            <p:cNvSpPr>
              <a:spLocks/>
            </p:cNvSpPr>
            <p:nvPr/>
          </p:nvSpPr>
          <p:spPr bwMode="auto">
            <a:xfrm>
              <a:off x="4824" y="1722"/>
              <a:ext cx="68" cy="73"/>
            </a:xfrm>
            <a:custGeom>
              <a:avLst/>
              <a:gdLst>
                <a:gd name="T0" fmla="*/ 68 w 68"/>
                <a:gd name="T1" fmla="*/ 73 h 73"/>
                <a:gd name="T2" fmla="*/ 0 w 68"/>
                <a:gd name="T3" fmla="*/ 37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7"/>
                  </a:lnTo>
                  <a:lnTo>
                    <a:pt x="68" y="0"/>
                  </a:lnTo>
                  <a:lnTo>
                    <a:pt x="68" y="73"/>
                  </a:lnTo>
                  <a:close/>
                </a:path>
              </a:pathLst>
            </a:custGeom>
            <a:solidFill>
              <a:srgbClr val="000000"/>
            </a:solidFill>
            <a:ln w="9525">
              <a:noFill/>
              <a:round/>
              <a:headEnd/>
              <a:tailEnd/>
            </a:ln>
          </p:spPr>
          <p:txBody>
            <a:bodyPr/>
            <a:lstStyle/>
            <a:p>
              <a:endParaRPr lang="en-US"/>
            </a:p>
          </p:txBody>
        </p:sp>
        <p:sp>
          <p:nvSpPr>
            <p:cNvPr id="87081" name="Freeform 133"/>
            <p:cNvSpPr>
              <a:spLocks/>
            </p:cNvSpPr>
            <p:nvPr/>
          </p:nvSpPr>
          <p:spPr bwMode="auto">
            <a:xfrm>
              <a:off x="4876" y="1748"/>
              <a:ext cx="10" cy="16"/>
            </a:xfrm>
            <a:custGeom>
              <a:avLst/>
              <a:gdLst>
                <a:gd name="T0" fmla="*/ 10 w 10"/>
                <a:gd name="T1" fmla="*/ 0 h 16"/>
                <a:gd name="T2" fmla="*/ 5 w 10"/>
                <a:gd name="T3" fmla="*/ 5 h 16"/>
                <a:gd name="T4" fmla="*/ 5 w 10"/>
                <a:gd name="T5" fmla="*/ 5 h 16"/>
                <a:gd name="T6" fmla="*/ 5 w 10"/>
                <a:gd name="T7" fmla="*/ 5 h 16"/>
                <a:gd name="T8" fmla="*/ 0 w 10"/>
                <a:gd name="T9" fmla="*/ 11 h 16"/>
                <a:gd name="T10" fmla="*/ 5 w 10"/>
                <a:gd name="T11" fmla="*/ 11 h 16"/>
                <a:gd name="T12" fmla="*/ 5 w 10"/>
                <a:gd name="T13" fmla="*/ 16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5"/>
                  </a:lnTo>
                  <a:lnTo>
                    <a:pt x="0" y="11"/>
                  </a:lnTo>
                  <a:lnTo>
                    <a:pt x="5" y="11"/>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87082" name="Freeform 134"/>
            <p:cNvSpPr>
              <a:spLocks/>
            </p:cNvSpPr>
            <p:nvPr/>
          </p:nvSpPr>
          <p:spPr bwMode="auto">
            <a:xfrm>
              <a:off x="5033" y="1941"/>
              <a:ext cx="68" cy="68"/>
            </a:xfrm>
            <a:custGeom>
              <a:avLst/>
              <a:gdLst>
                <a:gd name="T0" fmla="*/ 0 w 68"/>
                <a:gd name="T1" fmla="*/ 68 h 68"/>
                <a:gd name="T2" fmla="*/ 68 w 68"/>
                <a:gd name="T3" fmla="*/ 32 h 68"/>
                <a:gd name="T4" fmla="*/ 0 w 68"/>
                <a:gd name="T5" fmla="*/ 0 h 68"/>
                <a:gd name="T6" fmla="*/ 0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0" y="68"/>
                  </a:moveTo>
                  <a:lnTo>
                    <a:pt x="68" y="32"/>
                  </a:lnTo>
                  <a:lnTo>
                    <a:pt x="0" y="0"/>
                  </a:lnTo>
                  <a:lnTo>
                    <a:pt x="0" y="68"/>
                  </a:lnTo>
                  <a:close/>
                </a:path>
              </a:pathLst>
            </a:custGeom>
            <a:solidFill>
              <a:srgbClr val="000000"/>
            </a:solidFill>
            <a:ln w="9525">
              <a:noFill/>
              <a:round/>
              <a:headEnd/>
              <a:tailEnd/>
            </a:ln>
          </p:spPr>
          <p:txBody>
            <a:bodyPr/>
            <a:lstStyle/>
            <a:p>
              <a:endParaRPr lang="en-US"/>
            </a:p>
          </p:txBody>
        </p:sp>
        <p:sp>
          <p:nvSpPr>
            <p:cNvPr id="87083" name="Freeform 135"/>
            <p:cNvSpPr>
              <a:spLocks/>
            </p:cNvSpPr>
            <p:nvPr/>
          </p:nvSpPr>
          <p:spPr bwMode="auto">
            <a:xfrm>
              <a:off x="5038" y="1968"/>
              <a:ext cx="5" cy="15"/>
            </a:xfrm>
            <a:custGeom>
              <a:avLst/>
              <a:gdLst>
                <a:gd name="T0" fmla="*/ 0 w 5"/>
                <a:gd name="T1" fmla="*/ 15 h 15"/>
                <a:gd name="T2" fmla="*/ 5 w 5"/>
                <a:gd name="T3" fmla="*/ 15 h 15"/>
                <a:gd name="T4" fmla="*/ 5 w 5"/>
                <a:gd name="T5" fmla="*/ 10 h 15"/>
                <a:gd name="T6" fmla="*/ 5 w 5"/>
                <a:gd name="T7" fmla="*/ 10 h 15"/>
                <a:gd name="T8" fmla="*/ 5 w 5"/>
                <a:gd name="T9" fmla="*/ 5 h 15"/>
                <a:gd name="T10" fmla="*/ 5 w 5"/>
                <a:gd name="T11" fmla="*/ 5 h 15"/>
                <a:gd name="T12" fmla="*/ 5 w 5"/>
                <a:gd name="T13" fmla="*/ 5 h 15"/>
                <a:gd name="T14" fmla="*/ 5 w 5"/>
                <a:gd name="T15" fmla="*/ 0 h 15"/>
                <a:gd name="T16" fmla="*/ 0 w 5"/>
                <a:gd name="T17" fmla="*/ 0 h 15"/>
                <a:gd name="T18" fmla="*/ 0 w 5"/>
                <a:gd name="T19" fmla="*/ 15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5"/>
                <a:gd name="T32" fmla="*/ 5 w 5"/>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5">
                  <a:moveTo>
                    <a:pt x="0" y="15"/>
                  </a:moveTo>
                  <a:lnTo>
                    <a:pt x="5" y="15"/>
                  </a:lnTo>
                  <a:lnTo>
                    <a:pt x="5" y="10"/>
                  </a:lnTo>
                  <a:lnTo>
                    <a:pt x="5" y="5"/>
                  </a:lnTo>
                  <a:lnTo>
                    <a:pt x="5" y="0"/>
                  </a:lnTo>
                  <a:lnTo>
                    <a:pt x="0" y="0"/>
                  </a:lnTo>
                  <a:lnTo>
                    <a:pt x="0" y="15"/>
                  </a:lnTo>
                  <a:close/>
                </a:path>
              </a:pathLst>
            </a:custGeom>
            <a:solidFill>
              <a:srgbClr val="000000"/>
            </a:solidFill>
            <a:ln w="9525">
              <a:noFill/>
              <a:round/>
              <a:headEnd/>
              <a:tailEnd/>
            </a:ln>
          </p:spPr>
          <p:txBody>
            <a:bodyPr/>
            <a:lstStyle/>
            <a:p>
              <a:endParaRPr lang="en-US"/>
            </a:p>
          </p:txBody>
        </p:sp>
        <p:sp>
          <p:nvSpPr>
            <p:cNvPr id="87084" name="Rectangle 136"/>
            <p:cNvSpPr>
              <a:spLocks noChangeArrowheads="1"/>
            </p:cNvSpPr>
            <p:nvPr/>
          </p:nvSpPr>
          <p:spPr bwMode="auto">
            <a:xfrm>
              <a:off x="4886" y="1968"/>
              <a:ext cx="152" cy="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085" name="Freeform 137"/>
            <p:cNvSpPr>
              <a:spLocks/>
            </p:cNvSpPr>
            <p:nvPr/>
          </p:nvSpPr>
          <p:spPr bwMode="auto">
            <a:xfrm>
              <a:off x="4824" y="1941"/>
              <a:ext cx="68" cy="68"/>
            </a:xfrm>
            <a:custGeom>
              <a:avLst/>
              <a:gdLst>
                <a:gd name="T0" fmla="*/ 68 w 68"/>
                <a:gd name="T1" fmla="*/ 68 h 68"/>
                <a:gd name="T2" fmla="*/ 0 w 68"/>
                <a:gd name="T3" fmla="*/ 32 h 68"/>
                <a:gd name="T4" fmla="*/ 68 w 68"/>
                <a:gd name="T5" fmla="*/ 0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0" y="32"/>
                  </a:lnTo>
                  <a:lnTo>
                    <a:pt x="68" y="0"/>
                  </a:lnTo>
                  <a:lnTo>
                    <a:pt x="68" y="68"/>
                  </a:lnTo>
                  <a:close/>
                </a:path>
              </a:pathLst>
            </a:custGeom>
            <a:solidFill>
              <a:srgbClr val="000000"/>
            </a:solidFill>
            <a:ln w="9525">
              <a:noFill/>
              <a:round/>
              <a:headEnd/>
              <a:tailEnd/>
            </a:ln>
          </p:spPr>
          <p:txBody>
            <a:bodyPr/>
            <a:lstStyle/>
            <a:p>
              <a:endParaRPr lang="en-US"/>
            </a:p>
          </p:txBody>
        </p:sp>
        <p:sp>
          <p:nvSpPr>
            <p:cNvPr id="87086" name="Freeform 138"/>
            <p:cNvSpPr>
              <a:spLocks/>
            </p:cNvSpPr>
            <p:nvPr/>
          </p:nvSpPr>
          <p:spPr bwMode="auto">
            <a:xfrm>
              <a:off x="4876" y="1968"/>
              <a:ext cx="10" cy="15"/>
            </a:xfrm>
            <a:custGeom>
              <a:avLst/>
              <a:gdLst>
                <a:gd name="T0" fmla="*/ 10 w 10"/>
                <a:gd name="T1" fmla="*/ 0 h 15"/>
                <a:gd name="T2" fmla="*/ 5 w 10"/>
                <a:gd name="T3" fmla="*/ 0 h 15"/>
                <a:gd name="T4" fmla="*/ 5 w 10"/>
                <a:gd name="T5" fmla="*/ 5 h 15"/>
                <a:gd name="T6" fmla="*/ 5 w 10"/>
                <a:gd name="T7" fmla="*/ 5 h 15"/>
                <a:gd name="T8" fmla="*/ 0 w 10"/>
                <a:gd name="T9" fmla="*/ 5 h 15"/>
                <a:gd name="T10" fmla="*/ 5 w 10"/>
                <a:gd name="T11" fmla="*/ 10 h 15"/>
                <a:gd name="T12" fmla="*/ 5 w 10"/>
                <a:gd name="T13" fmla="*/ 10 h 15"/>
                <a:gd name="T14" fmla="*/ 5 w 10"/>
                <a:gd name="T15" fmla="*/ 15 h 15"/>
                <a:gd name="T16" fmla="*/ 10 w 10"/>
                <a:gd name="T17" fmla="*/ 15 h 15"/>
                <a:gd name="T18" fmla="*/ 10 w 1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5"/>
                <a:gd name="T32" fmla="*/ 10 w 1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5">
                  <a:moveTo>
                    <a:pt x="10" y="0"/>
                  </a:moveTo>
                  <a:lnTo>
                    <a:pt x="5" y="0"/>
                  </a:lnTo>
                  <a:lnTo>
                    <a:pt x="5" y="5"/>
                  </a:lnTo>
                  <a:lnTo>
                    <a:pt x="0" y="5"/>
                  </a:lnTo>
                  <a:lnTo>
                    <a:pt x="5" y="10"/>
                  </a:lnTo>
                  <a:lnTo>
                    <a:pt x="5" y="15"/>
                  </a:lnTo>
                  <a:lnTo>
                    <a:pt x="10" y="15"/>
                  </a:lnTo>
                  <a:lnTo>
                    <a:pt x="10" y="0"/>
                  </a:lnTo>
                  <a:close/>
                </a:path>
              </a:pathLst>
            </a:custGeom>
            <a:solidFill>
              <a:srgbClr val="000000"/>
            </a:solidFill>
            <a:ln w="9525">
              <a:noFill/>
              <a:round/>
              <a:headEnd/>
              <a:tailEnd/>
            </a:ln>
          </p:spPr>
          <p:txBody>
            <a:bodyPr/>
            <a:lstStyle/>
            <a:p>
              <a:endParaRPr lang="en-US"/>
            </a:p>
          </p:txBody>
        </p:sp>
        <p:sp>
          <p:nvSpPr>
            <p:cNvPr id="87087" name="Rectangle 139"/>
            <p:cNvSpPr>
              <a:spLocks noChangeArrowheads="1"/>
            </p:cNvSpPr>
            <p:nvPr/>
          </p:nvSpPr>
          <p:spPr bwMode="auto">
            <a:xfrm>
              <a:off x="5106" y="1471"/>
              <a:ext cx="414" cy="146"/>
            </a:xfrm>
            <a:prstGeom prst="rect">
              <a:avLst/>
            </a:prstGeom>
            <a:solidFill>
              <a:srgbClr val="DDDDDC"/>
            </a:solidFill>
            <a:ln w="7938" cap="rnd">
              <a:solidFill>
                <a:srgbClr val="000000"/>
              </a:solidFill>
              <a:round/>
              <a:headEnd/>
              <a:tailEnd/>
            </a:ln>
          </p:spPr>
          <p:txBody>
            <a:bodyPr/>
            <a:lstStyle/>
            <a:p>
              <a:pPr algn="l" eaLnBrk="0" hangingPunct="0"/>
              <a:endParaRPr lang="en-US" sz="1800">
                <a:solidFill>
                  <a:srgbClr val="000000"/>
                </a:solidFill>
              </a:endParaRPr>
            </a:p>
          </p:txBody>
        </p:sp>
        <p:sp>
          <p:nvSpPr>
            <p:cNvPr id="87088" name="Freeform 140"/>
            <p:cNvSpPr>
              <a:spLocks/>
            </p:cNvSpPr>
            <p:nvPr/>
          </p:nvSpPr>
          <p:spPr bwMode="auto">
            <a:xfrm>
              <a:off x="5033" y="1508"/>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87089" name="Freeform 141"/>
            <p:cNvSpPr>
              <a:spLocks/>
            </p:cNvSpPr>
            <p:nvPr/>
          </p:nvSpPr>
          <p:spPr bwMode="auto">
            <a:xfrm>
              <a:off x="5038" y="1539"/>
              <a:ext cx="5" cy="16"/>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7090" name="Rectangle 142"/>
            <p:cNvSpPr>
              <a:spLocks noChangeArrowheads="1"/>
            </p:cNvSpPr>
            <p:nvPr/>
          </p:nvSpPr>
          <p:spPr bwMode="auto">
            <a:xfrm>
              <a:off x="4886" y="1539"/>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091" name="Freeform 143"/>
            <p:cNvSpPr>
              <a:spLocks/>
            </p:cNvSpPr>
            <p:nvPr/>
          </p:nvSpPr>
          <p:spPr bwMode="auto">
            <a:xfrm>
              <a:off x="4824" y="1508"/>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87092" name="Freeform 144"/>
            <p:cNvSpPr>
              <a:spLocks/>
            </p:cNvSpPr>
            <p:nvPr/>
          </p:nvSpPr>
          <p:spPr bwMode="auto">
            <a:xfrm>
              <a:off x="4876" y="1539"/>
              <a:ext cx="10" cy="16"/>
            </a:xfrm>
            <a:custGeom>
              <a:avLst/>
              <a:gdLst>
                <a:gd name="T0" fmla="*/ 10 w 10"/>
                <a:gd name="T1" fmla="*/ 0 h 16"/>
                <a:gd name="T2" fmla="*/ 5 w 10"/>
                <a:gd name="T3" fmla="*/ 0 h 16"/>
                <a:gd name="T4" fmla="*/ 5 w 10"/>
                <a:gd name="T5" fmla="*/ 0 h 16"/>
                <a:gd name="T6" fmla="*/ 5 w 10"/>
                <a:gd name="T7" fmla="*/ 5 h 16"/>
                <a:gd name="T8" fmla="*/ 0 w 10"/>
                <a:gd name="T9" fmla="*/ 5 h 16"/>
                <a:gd name="T10" fmla="*/ 5 w 10"/>
                <a:gd name="T11" fmla="*/ 10 h 16"/>
                <a:gd name="T12" fmla="*/ 5 w 10"/>
                <a:gd name="T13" fmla="*/ 10 h 16"/>
                <a:gd name="T14" fmla="*/ 5 w 10"/>
                <a:gd name="T15" fmla="*/ 10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0"/>
                  </a:lnTo>
                  <a:lnTo>
                    <a:pt x="5" y="5"/>
                  </a:lnTo>
                  <a:lnTo>
                    <a:pt x="0" y="5"/>
                  </a:lnTo>
                  <a:lnTo>
                    <a:pt x="5" y="10"/>
                  </a:lnTo>
                  <a:lnTo>
                    <a:pt x="10" y="16"/>
                  </a:lnTo>
                  <a:lnTo>
                    <a:pt x="10" y="0"/>
                  </a:lnTo>
                  <a:close/>
                </a:path>
              </a:pathLst>
            </a:custGeom>
            <a:solidFill>
              <a:srgbClr val="000000"/>
            </a:solidFill>
            <a:ln w="9525">
              <a:noFill/>
              <a:round/>
              <a:headEnd/>
              <a:tailEnd/>
            </a:ln>
          </p:spPr>
          <p:txBody>
            <a:bodyPr/>
            <a:lstStyle/>
            <a:p>
              <a:endParaRPr lang="en-US"/>
            </a:p>
          </p:txBody>
        </p:sp>
        <p:sp>
          <p:nvSpPr>
            <p:cNvPr id="87093" name="Line 145"/>
            <p:cNvSpPr>
              <a:spLocks noChangeShapeType="1"/>
            </p:cNvSpPr>
            <p:nvPr/>
          </p:nvSpPr>
          <p:spPr bwMode="auto">
            <a:xfrm flipH="1">
              <a:off x="4729" y="3373"/>
              <a:ext cx="161" cy="0"/>
            </a:xfrm>
            <a:prstGeom prst="line">
              <a:avLst/>
            </a:prstGeom>
            <a:noFill/>
            <a:ln w="0">
              <a:solidFill>
                <a:srgbClr val="000000"/>
              </a:solidFill>
              <a:round/>
              <a:headEnd/>
              <a:tailEnd/>
            </a:ln>
          </p:spPr>
          <p:txBody>
            <a:bodyPr/>
            <a:lstStyle/>
            <a:p>
              <a:endParaRPr lang="en-US"/>
            </a:p>
          </p:txBody>
        </p:sp>
        <p:sp>
          <p:nvSpPr>
            <p:cNvPr id="87094" name="Freeform 146"/>
            <p:cNvSpPr>
              <a:spLocks/>
            </p:cNvSpPr>
            <p:nvPr/>
          </p:nvSpPr>
          <p:spPr bwMode="auto">
            <a:xfrm>
              <a:off x="4857" y="3353"/>
              <a:ext cx="42" cy="41"/>
            </a:xfrm>
            <a:custGeom>
              <a:avLst/>
              <a:gdLst>
                <a:gd name="T0" fmla="*/ 42 w 42"/>
                <a:gd name="T1" fmla="*/ 20 h 41"/>
                <a:gd name="T2" fmla="*/ 0 w 42"/>
                <a:gd name="T3" fmla="*/ 41 h 41"/>
                <a:gd name="T4" fmla="*/ 0 w 42"/>
                <a:gd name="T5" fmla="*/ 0 h 41"/>
                <a:gd name="T6" fmla="*/ 42 w 42"/>
                <a:gd name="T7" fmla="*/ 20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42" y="20"/>
                  </a:moveTo>
                  <a:lnTo>
                    <a:pt x="0" y="41"/>
                  </a:lnTo>
                  <a:lnTo>
                    <a:pt x="0" y="0"/>
                  </a:lnTo>
                  <a:lnTo>
                    <a:pt x="42" y="20"/>
                  </a:lnTo>
                  <a:close/>
                </a:path>
              </a:pathLst>
            </a:custGeom>
            <a:solidFill>
              <a:srgbClr val="000000"/>
            </a:solidFill>
            <a:ln w="9525">
              <a:noFill/>
              <a:round/>
              <a:headEnd/>
              <a:tailEnd/>
            </a:ln>
          </p:spPr>
          <p:txBody>
            <a:bodyPr/>
            <a:lstStyle/>
            <a:p>
              <a:endParaRPr lang="en-US"/>
            </a:p>
          </p:txBody>
        </p:sp>
        <p:sp>
          <p:nvSpPr>
            <p:cNvPr id="87095" name="Freeform 147"/>
            <p:cNvSpPr>
              <a:spLocks/>
            </p:cNvSpPr>
            <p:nvPr/>
          </p:nvSpPr>
          <p:spPr bwMode="auto">
            <a:xfrm>
              <a:off x="4723" y="3353"/>
              <a:ext cx="47" cy="41"/>
            </a:xfrm>
            <a:custGeom>
              <a:avLst/>
              <a:gdLst>
                <a:gd name="T0" fmla="*/ 0 w 47"/>
                <a:gd name="T1" fmla="*/ 20 h 41"/>
                <a:gd name="T2" fmla="*/ 47 w 47"/>
                <a:gd name="T3" fmla="*/ 41 h 41"/>
                <a:gd name="T4" fmla="*/ 47 w 47"/>
                <a:gd name="T5" fmla="*/ 0 h 41"/>
                <a:gd name="T6" fmla="*/ 0 w 47"/>
                <a:gd name="T7" fmla="*/ 20 h 41"/>
                <a:gd name="T8" fmla="*/ 0 60000 65536"/>
                <a:gd name="T9" fmla="*/ 0 60000 65536"/>
                <a:gd name="T10" fmla="*/ 0 60000 65536"/>
                <a:gd name="T11" fmla="*/ 0 60000 65536"/>
                <a:gd name="T12" fmla="*/ 0 w 47"/>
                <a:gd name="T13" fmla="*/ 0 h 41"/>
                <a:gd name="T14" fmla="*/ 47 w 47"/>
                <a:gd name="T15" fmla="*/ 41 h 41"/>
              </a:gdLst>
              <a:ahLst/>
              <a:cxnLst>
                <a:cxn ang="T8">
                  <a:pos x="T0" y="T1"/>
                </a:cxn>
                <a:cxn ang="T9">
                  <a:pos x="T2" y="T3"/>
                </a:cxn>
                <a:cxn ang="T10">
                  <a:pos x="T4" y="T5"/>
                </a:cxn>
                <a:cxn ang="T11">
                  <a:pos x="T6" y="T7"/>
                </a:cxn>
              </a:cxnLst>
              <a:rect l="T12" t="T13" r="T14" b="T15"/>
              <a:pathLst>
                <a:path w="47" h="41">
                  <a:moveTo>
                    <a:pt x="0" y="20"/>
                  </a:moveTo>
                  <a:lnTo>
                    <a:pt x="47" y="41"/>
                  </a:lnTo>
                  <a:lnTo>
                    <a:pt x="47" y="0"/>
                  </a:lnTo>
                  <a:lnTo>
                    <a:pt x="0" y="20"/>
                  </a:lnTo>
                  <a:close/>
                </a:path>
              </a:pathLst>
            </a:custGeom>
            <a:solidFill>
              <a:srgbClr val="000000"/>
            </a:solidFill>
            <a:ln w="9525">
              <a:noFill/>
              <a:round/>
              <a:headEnd/>
              <a:tailEnd/>
            </a:ln>
          </p:spPr>
          <p:txBody>
            <a:bodyPr/>
            <a:lstStyle/>
            <a:p>
              <a:endParaRPr lang="en-US"/>
            </a:p>
          </p:txBody>
        </p:sp>
        <p:sp>
          <p:nvSpPr>
            <p:cNvPr id="87096" name="Freeform 148"/>
            <p:cNvSpPr>
              <a:spLocks/>
            </p:cNvSpPr>
            <p:nvPr/>
          </p:nvSpPr>
          <p:spPr bwMode="auto">
            <a:xfrm>
              <a:off x="3541" y="823"/>
              <a:ext cx="89" cy="89"/>
            </a:xfrm>
            <a:custGeom>
              <a:avLst/>
              <a:gdLst>
                <a:gd name="T0" fmla="*/ 89 w 89"/>
                <a:gd name="T1" fmla="*/ 47 h 89"/>
                <a:gd name="T2" fmla="*/ 0 w 89"/>
                <a:gd name="T3" fmla="*/ 89 h 89"/>
                <a:gd name="T4" fmla="*/ 0 w 89"/>
                <a:gd name="T5" fmla="*/ 0 h 89"/>
                <a:gd name="T6" fmla="*/ 89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89" y="47"/>
                  </a:moveTo>
                  <a:lnTo>
                    <a:pt x="0" y="89"/>
                  </a:lnTo>
                  <a:lnTo>
                    <a:pt x="0" y="0"/>
                  </a:lnTo>
                  <a:lnTo>
                    <a:pt x="89" y="47"/>
                  </a:lnTo>
                  <a:close/>
                </a:path>
              </a:pathLst>
            </a:custGeom>
            <a:solidFill>
              <a:srgbClr val="000000"/>
            </a:solidFill>
            <a:ln w="9525">
              <a:noFill/>
              <a:round/>
              <a:headEnd/>
              <a:tailEnd/>
            </a:ln>
          </p:spPr>
          <p:txBody>
            <a:bodyPr/>
            <a:lstStyle/>
            <a:p>
              <a:endParaRPr lang="en-US"/>
            </a:p>
          </p:txBody>
        </p:sp>
        <p:sp>
          <p:nvSpPr>
            <p:cNvPr id="87097" name="Freeform 149"/>
            <p:cNvSpPr>
              <a:spLocks/>
            </p:cNvSpPr>
            <p:nvPr/>
          </p:nvSpPr>
          <p:spPr bwMode="auto">
            <a:xfrm>
              <a:off x="3541" y="849"/>
              <a:ext cx="21" cy="37"/>
            </a:xfrm>
            <a:custGeom>
              <a:avLst/>
              <a:gdLst>
                <a:gd name="T0" fmla="*/ 0 w 21"/>
                <a:gd name="T1" fmla="*/ 37 h 37"/>
                <a:gd name="T2" fmla="*/ 6 w 21"/>
                <a:gd name="T3" fmla="*/ 37 h 37"/>
                <a:gd name="T4" fmla="*/ 6 w 21"/>
                <a:gd name="T5" fmla="*/ 37 h 37"/>
                <a:gd name="T6" fmla="*/ 11 w 21"/>
                <a:gd name="T7" fmla="*/ 37 h 37"/>
                <a:gd name="T8" fmla="*/ 16 w 21"/>
                <a:gd name="T9" fmla="*/ 32 h 37"/>
                <a:gd name="T10" fmla="*/ 16 w 21"/>
                <a:gd name="T11" fmla="*/ 32 h 37"/>
                <a:gd name="T12" fmla="*/ 16 w 21"/>
                <a:gd name="T13" fmla="*/ 26 h 37"/>
                <a:gd name="T14" fmla="*/ 16 w 21"/>
                <a:gd name="T15" fmla="*/ 21 h 37"/>
                <a:gd name="T16" fmla="*/ 21 w 21"/>
                <a:gd name="T17" fmla="*/ 21 h 37"/>
                <a:gd name="T18" fmla="*/ 16 w 21"/>
                <a:gd name="T19" fmla="*/ 16 h 37"/>
                <a:gd name="T20" fmla="*/ 16 w 21"/>
                <a:gd name="T21" fmla="*/ 16 h 37"/>
                <a:gd name="T22" fmla="*/ 16 w 21"/>
                <a:gd name="T23" fmla="*/ 11 h 37"/>
                <a:gd name="T24" fmla="*/ 16 w 21"/>
                <a:gd name="T25" fmla="*/ 5 h 37"/>
                <a:gd name="T26" fmla="*/ 11 w 21"/>
                <a:gd name="T27" fmla="*/ 5 h 37"/>
                <a:gd name="T28" fmla="*/ 6 w 21"/>
                <a:gd name="T29" fmla="*/ 5 h 37"/>
                <a:gd name="T30" fmla="*/ 6 w 21"/>
                <a:gd name="T31" fmla="*/ 5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6" y="37"/>
                  </a:lnTo>
                  <a:lnTo>
                    <a:pt x="11" y="37"/>
                  </a:lnTo>
                  <a:lnTo>
                    <a:pt x="16" y="32"/>
                  </a:lnTo>
                  <a:lnTo>
                    <a:pt x="16" y="26"/>
                  </a:lnTo>
                  <a:lnTo>
                    <a:pt x="16" y="21"/>
                  </a:lnTo>
                  <a:lnTo>
                    <a:pt x="21" y="21"/>
                  </a:lnTo>
                  <a:lnTo>
                    <a:pt x="16" y="16"/>
                  </a:lnTo>
                  <a:lnTo>
                    <a:pt x="16" y="11"/>
                  </a:lnTo>
                  <a:lnTo>
                    <a:pt x="16" y="5"/>
                  </a:lnTo>
                  <a:lnTo>
                    <a:pt x="11" y="5"/>
                  </a:lnTo>
                  <a:lnTo>
                    <a:pt x="6" y="5"/>
                  </a:lnTo>
                  <a:lnTo>
                    <a:pt x="0" y="0"/>
                  </a:lnTo>
                  <a:lnTo>
                    <a:pt x="0" y="37"/>
                  </a:lnTo>
                  <a:close/>
                </a:path>
              </a:pathLst>
            </a:custGeom>
            <a:solidFill>
              <a:srgbClr val="000000"/>
            </a:solidFill>
            <a:ln w="9525">
              <a:noFill/>
              <a:round/>
              <a:headEnd/>
              <a:tailEnd/>
            </a:ln>
          </p:spPr>
          <p:txBody>
            <a:bodyPr/>
            <a:lstStyle/>
            <a:p>
              <a:endParaRPr lang="en-US"/>
            </a:p>
          </p:txBody>
        </p:sp>
        <p:sp>
          <p:nvSpPr>
            <p:cNvPr id="87098" name="Rectangle 150"/>
            <p:cNvSpPr>
              <a:spLocks noChangeArrowheads="1"/>
            </p:cNvSpPr>
            <p:nvPr/>
          </p:nvSpPr>
          <p:spPr bwMode="auto">
            <a:xfrm>
              <a:off x="3206" y="849"/>
              <a:ext cx="335"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099" name="Freeform 151"/>
            <p:cNvSpPr>
              <a:spLocks/>
            </p:cNvSpPr>
            <p:nvPr/>
          </p:nvSpPr>
          <p:spPr bwMode="auto">
            <a:xfrm>
              <a:off x="3117" y="823"/>
              <a:ext cx="89" cy="89"/>
            </a:xfrm>
            <a:custGeom>
              <a:avLst/>
              <a:gdLst>
                <a:gd name="T0" fmla="*/ 0 w 89"/>
                <a:gd name="T1" fmla="*/ 47 h 89"/>
                <a:gd name="T2" fmla="*/ 89 w 89"/>
                <a:gd name="T3" fmla="*/ 89 h 89"/>
                <a:gd name="T4" fmla="*/ 89 w 89"/>
                <a:gd name="T5" fmla="*/ 0 h 89"/>
                <a:gd name="T6" fmla="*/ 0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0" y="47"/>
                  </a:moveTo>
                  <a:lnTo>
                    <a:pt x="89" y="89"/>
                  </a:lnTo>
                  <a:lnTo>
                    <a:pt x="89" y="0"/>
                  </a:lnTo>
                  <a:lnTo>
                    <a:pt x="0" y="47"/>
                  </a:lnTo>
                  <a:close/>
                </a:path>
              </a:pathLst>
            </a:custGeom>
            <a:solidFill>
              <a:srgbClr val="000000"/>
            </a:solidFill>
            <a:ln w="9525">
              <a:noFill/>
              <a:round/>
              <a:headEnd/>
              <a:tailEnd/>
            </a:ln>
          </p:spPr>
          <p:txBody>
            <a:bodyPr/>
            <a:lstStyle/>
            <a:p>
              <a:endParaRPr lang="en-US"/>
            </a:p>
          </p:txBody>
        </p:sp>
        <p:sp>
          <p:nvSpPr>
            <p:cNvPr id="87100" name="Freeform 152"/>
            <p:cNvSpPr>
              <a:spLocks/>
            </p:cNvSpPr>
            <p:nvPr/>
          </p:nvSpPr>
          <p:spPr bwMode="auto">
            <a:xfrm>
              <a:off x="3191" y="849"/>
              <a:ext cx="15" cy="37"/>
            </a:xfrm>
            <a:custGeom>
              <a:avLst/>
              <a:gdLst>
                <a:gd name="T0" fmla="*/ 15 w 15"/>
                <a:gd name="T1" fmla="*/ 0 h 37"/>
                <a:gd name="T2" fmla="*/ 10 w 15"/>
                <a:gd name="T3" fmla="*/ 5 h 37"/>
                <a:gd name="T4" fmla="*/ 10 w 15"/>
                <a:gd name="T5" fmla="*/ 5 h 37"/>
                <a:gd name="T6" fmla="*/ 5 w 15"/>
                <a:gd name="T7" fmla="*/ 5 h 37"/>
                <a:gd name="T8" fmla="*/ 5 w 15"/>
                <a:gd name="T9" fmla="*/ 5 h 37"/>
                <a:gd name="T10" fmla="*/ 0 w 15"/>
                <a:gd name="T11" fmla="*/ 11 h 37"/>
                <a:gd name="T12" fmla="*/ 0 w 15"/>
                <a:gd name="T13" fmla="*/ 16 h 37"/>
                <a:gd name="T14" fmla="*/ 0 w 15"/>
                <a:gd name="T15" fmla="*/ 16 h 37"/>
                <a:gd name="T16" fmla="*/ 0 w 15"/>
                <a:gd name="T17" fmla="*/ 21 h 37"/>
                <a:gd name="T18" fmla="*/ 0 w 15"/>
                <a:gd name="T19" fmla="*/ 21 h 37"/>
                <a:gd name="T20" fmla="*/ 0 w 15"/>
                <a:gd name="T21" fmla="*/ 26 h 37"/>
                <a:gd name="T22" fmla="*/ 0 w 15"/>
                <a:gd name="T23" fmla="*/ 32 h 37"/>
                <a:gd name="T24" fmla="*/ 5 w 15"/>
                <a:gd name="T25" fmla="*/ 32 h 37"/>
                <a:gd name="T26" fmla="*/ 5 w 15"/>
                <a:gd name="T27" fmla="*/ 37 h 37"/>
                <a:gd name="T28" fmla="*/ 10 w 15"/>
                <a:gd name="T29" fmla="*/ 37 h 37"/>
                <a:gd name="T30" fmla="*/ 10 w 15"/>
                <a:gd name="T31" fmla="*/ 37 h 37"/>
                <a:gd name="T32" fmla="*/ 15 w 15"/>
                <a:gd name="T33" fmla="*/ 37 h 37"/>
                <a:gd name="T34" fmla="*/ 15 w 15"/>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7"/>
                <a:gd name="T56" fmla="*/ 15 w 15"/>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7">
                  <a:moveTo>
                    <a:pt x="15" y="0"/>
                  </a:moveTo>
                  <a:lnTo>
                    <a:pt x="10" y="5"/>
                  </a:lnTo>
                  <a:lnTo>
                    <a:pt x="5" y="5"/>
                  </a:lnTo>
                  <a:lnTo>
                    <a:pt x="0" y="11"/>
                  </a:lnTo>
                  <a:lnTo>
                    <a:pt x="0" y="16"/>
                  </a:lnTo>
                  <a:lnTo>
                    <a:pt x="0" y="21"/>
                  </a:lnTo>
                  <a:lnTo>
                    <a:pt x="0" y="26"/>
                  </a:lnTo>
                  <a:lnTo>
                    <a:pt x="0" y="32"/>
                  </a:lnTo>
                  <a:lnTo>
                    <a:pt x="5" y="32"/>
                  </a:lnTo>
                  <a:lnTo>
                    <a:pt x="5" y="37"/>
                  </a:lnTo>
                  <a:lnTo>
                    <a:pt x="10" y="37"/>
                  </a:lnTo>
                  <a:lnTo>
                    <a:pt x="15" y="37"/>
                  </a:lnTo>
                  <a:lnTo>
                    <a:pt x="15" y="0"/>
                  </a:lnTo>
                  <a:close/>
                </a:path>
              </a:pathLst>
            </a:custGeom>
            <a:solidFill>
              <a:srgbClr val="000000"/>
            </a:solidFill>
            <a:ln w="9525">
              <a:noFill/>
              <a:round/>
              <a:headEnd/>
              <a:tailEnd/>
            </a:ln>
          </p:spPr>
          <p:txBody>
            <a:bodyPr/>
            <a:lstStyle/>
            <a:p>
              <a:endParaRPr lang="en-US"/>
            </a:p>
          </p:txBody>
        </p:sp>
        <p:sp>
          <p:nvSpPr>
            <p:cNvPr id="87101" name="Rectangle 153"/>
            <p:cNvSpPr>
              <a:spLocks noChangeArrowheads="1"/>
            </p:cNvSpPr>
            <p:nvPr/>
          </p:nvSpPr>
          <p:spPr bwMode="auto">
            <a:xfrm>
              <a:off x="2625" y="1644"/>
              <a:ext cx="409" cy="172"/>
            </a:xfrm>
            <a:prstGeom prst="rect">
              <a:avLst/>
            </a:prstGeom>
            <a:solidFill>
              <a:srgbClr val="FFFFFF"/>
            </a:solidFill>
            <a:ln w="7938" cap="rnd">
              <a:solidFill>
                <a:srgbClr val="000000"/>
              </a:solidFill>
              <a:round/>
              <a:headEnd/>
              <a:tailEnd/>
            </a:ln>
          </p:spPr>
          <p:txBody>
            <a:bodyPr/>
            <a:lstStyle/>
            <a:p>
              <a:pPr algn="l" eaLnBrk="0" hangingPunct="0"/>
              <a:endParaRPr lang="en-US" sz="1800">
                <a:solidFill>
                  <a:srgbClr val="000000"/>
                </a:solidFill>
              </a:endParaRPr>
            </a:p>
          </p:txBody>
        </p:sp>
        <p:sp>
          <p:nvSpPr>
            <p:cNvPr id="87102" name="Rectangle 154"/>
            <p:cNvSpPr>
              <a:spLocks noChangeArrowheads="1"/>
            </p:cNvSpPr>
            <p:nvPr/>
          </p:nvSpPr>
          <p:spPr bwMode="auto">
            <a:xfrm>
              <a:off x="2735" y="1654"/>
              <a:ext cx="193"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87103" name="Rectangle 155"/>
            <p:cNvSpPr>
              <a:spLocks noChangeArrowheads="1"/>
            </p:cNvSpPr>
            <p:nvPr/>
          </p:nvSpPr>
          <p:spPr bwMode="auto">
            <a:xfrm>
              <a:off x="2641" y="1721"/>
              <a:ext cx="392"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87104" name="Rectangle 156"/>
            <p:cNvSpPr>
              <a:spLocks noChangeArrowheads="1"/>
            </p:cNvSpPr>
            <p:nvPr/>
          </p:nvSpPr>
          <p:spPr bwMode="auto">
            <a:xfrm>
              <a:off x="2620" y="1178"/>
              <a:ext cx="414" cy="110"/>
            </a:xfrm>
            <a:prstGeom prst="rect">
              <a:avLst/>
            </a:prstGeom>
            <a:solidFill>
              <a:srgbClr val="FFFFFF"/>
            </a:solidFill>
            <a:ln w="7938" cap="rnd">
              <a:solidFill>
                <a:srgbClr val="000000"/>
              </a:solidFill>
              <a:round/>
              <a:headEnd/>
              <a:tailEnd/>
            </a:ln>
          </p:spPr>
          <p:txBody>
            <a:bodyPr/>
            <a:lstStyle/>
            <a:p>
              <a:pPr algn="l" eaLnBrk="0" hangingPunct="0"/>
              <a:endParaRPr lang="en-US" sz="1800">
                <a:solidFill>
                  <a:srgbClr val="000000"/>
                </a:solidFill>
              </a:endParaRPr>
            </a:p>
          </p:txBody>
        </p:sp>
        <p:sp>
          <p:nvSpPr>
            <p:cNvPr id="87105" name="Rectangle 157"/>
            <p:cNvSpPr>
              <a:spLocks noChangeArrowheads="1"/>
            </p:cNvSpPr>
            <p:nvPr/>
          </p:nvSpPr>
          <p:spPr bwMode="auto">
            <a:xfrm>
              <a:off x="2631" y="1194"/>
              <a:ext cx="394" cy="67"/>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1800">
                <a:solidFill>
                  <a:srgbClr val="000000"/>
                </a:solidFill>
              </a:endParaRPr>
            </a:p>
          </p:txBody>
        </p:sp>
        <p:sp>
          <p:nvSpPr>
            <p:cNvPr id="87106" name="Rectangle 158"/>
            <p:cNvSpPr>
              <a:spLocks noChangeArrowheads="1"/>
            </p:cNvSpPr>
            <p:nvPr/>
          </p:nvSpPr>
          <p:spPr bwMode="auto">
            <a:xfrm>
              <a:off x="2620" y="1330"/>
              <a:ext cx="414" cy="110"/>
            </a:xfrm>
            <a:prstGeom prst="rect">
              <a:avLst/>
            </a:prstGeom>
            <a:solidFill>
              <a:srgbClr val="FFFFFF"/>
            </a:solidFill>
            <a:ln w="7938" cap="rnd">
              <a:solidFill>
                <a:srgbClr val="000000"/>
              </a:solidFill>
              <a:round/>
              <a:headEnd/>
              <a:tailEnd/>
            </a:ln>
          </p:spPr>
          <p:txBody>
            <a:bodyPr/>
            <a:lstStyle/>
            <a:p>
              <a:pPr algn="l" eaLnBrk="0" hangingPunct="0"/>
              <a:endParaRPr lang="en-US" sz="1800">
                <a:solidFill>
                  <a:srgbClr val="000000"/>
                </a:solidFill>
              </a:endParaRPr>
            </a:p>
          </p:txBody>
        </p:sp>
        <p:sp>
          <p:nvSpPr>
            <p:cNvPr id="87107" name="Rectangle 159"/>
            <p:cNvSpPr>
              <a:spLocks noChangeArrowheads="1"/>
            </p:cNvSpPr>
            <p:nvPr/>
          </p:nvSpPr>
          <p:spPr bwMode="auto">
            <a:xfrm>
              <a:off x="2683" y="1350"/>
              <a:ext cx="312"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87108" name="Rectangle 160"/>
            <p:cNvSpPr>
              <a:spLocks noChangeArrowheads="1"/>
            </p:cNvSpPr>
            <p:nvPr/>
          </p:nvSpPr>
          <p:spPr bwMode="auto">
            <a:xfrm>
              <a:off x="2620" y="1487"/>
              <a:ext cx="414" cy="110"/>
            </a:xfrm>
            <a:prstGeom prst="rect">
              <a:avLst/>
            </a:prstGeom>
            <a:solidFill>
              <a:srgbClr val="FFFFFF"/>
            </a:solidFill>
            <a:ln w="7938" cap="rnd">
              <a:solidFill>
                <a:srgbClr val="000000"/>
              </a:solidFill>
              <a:round/>
              <a:headEnd/>
              <a:tailEnd/>
            </a:ln>
          </p:spPr>
          <p:txBody>
            <a:bodyPr/>
            <a:lstStyle/>
            <a:p>
              <a:pPr algn="l" eaLnBrk="0" hangingPunct="0"/>
              <a:endParaRPr lang="en-US" sz="1800">
                <a:solidFill>
                  <a:srgbClr val="000000"/>
                </a:solidFill>
              </a:endParaRPr>
            </a:p>
          </p:txBody>
        </p:sp>
        <p:sp>
          <p:nvSpPr>
            <p:cNvPr id="87109" name="Rectangle 161"/>
            <p:cNvSpPr>
              <a:spLocks noChangeArrowheads="1"/>
            </p:cNvSpPr>
            <p:nvPr/>
          </p:nvSpPr>
          <p:spPr bwMode="auto">
            <a:xfrm>
              <a:off x="2662" y="1497"/>
              <a:ext cx="350"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87110" name="Line 162"/>
            <p:cNvSpPr>
              <a:spLocks noChangeShapeType="1"/>
            </p:cNvSpPr>
            <p:nvPr/>
          </p:nvSpPr>
          <p:spPr bwMode="auto">
            <a:xfrm flipH="1">
              <a:off x="3049" y="1231"/>
              <a:ext cx="205" cy="0"/>
            </a:xfrm>
            <a:prstGeom prst="line">
              <a:avLst/>
            </a:prstGeom>
            <a:noFill/>
            <a:ln w="0">
              <a:solidFill>
                <a:srgbClr val="000000"/>
              </a:solidFill>
              <a:round/>
              <a:headEnd/>
              <a:tailEnd/>
            </a:ln>
          </p:spPr>
          <p:txBody>
            <a:bodyPr/>
            <a:lstStyle/>
            <a:p>
              <a:endParaRPr lang="en-US"/>
            </a:p>
          </p:txBody>
        </p:sp>
        <p:sp>
          <p:nvSpPr>
            <p:cNvPr id="87111" name="Freeform 163"/>
            <p:cNvSpPr>
              <a:spLocks/>
            </p:cNvSpPr>
            <p:nvPr/>
          </p:nvSpPr>
          <p:spPr bwMode="auto">
            <a:xfrm>
              <a:off x="3212" y="1210"/>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87112" name="Freeform 164"/>
            <p:cNvSpPr>
              <a:spLocks/>
            </p:cNvSpPr>
            <p:nvPr/>
          </p:nvSpPr>
          <p:spPr bwMode="auto">
            <a:xfrm>
              <a:off x="3049" y="1210"/>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87113" name="Line 165"/>
            <p:cNvSpPr>
              <a:spLocks noChangeShapeType="1"/>
            </p:cNvSpPr>
            <p:nvPr/>
          </p:nvSpPr>
          <p:spPr bwMode="auto">
            <a:xfrm flipH="1">
              <a:off x="3049" y="1387"/>
              <a:ext cx="205" cy="0"/>
            </a:xfrm>
            <a:prstGeom prst="line">
              <a:avLst/>
            </a:prstGeom>
            <a:noFill/>
            <a:ln w="0">
              <a:solidFill>
                <a:srgbClr val="000000"/>
              </a:solidFill>
              <a:round/>
              <a:headEnd/>
              <a:tailEnd/>
            </a:ln>
          </p:spPr>
          <p:txBody>
            <a:bodyPr/>
            <a:lstStyle/>
            <a:p>
              <a:endParaRPr lang="en-US"/>
            </a:p>
          </p:txBody>
        </p:sp>
        <p:sp>
          <p:nvSpPr>
            <p:cNvPr id="87114" name="Freeform 166"/>
            <p:cNvSpPr>
              <a:spLocks/>
            </p:cNvSpPr>
            <p:nvPr/>
          </p:nvSpPr>
          <p:spPr bwMode="auto">
            <a:xfrm>
              <a:off x="3212" y="1361"/>
              <a:ext cx="42" cy="47"/>
            </a:xfrm>
            <a:custGeom>
              <a:avLst/>
              <a:gdLst>
                <a:gd name="T0" fmla="*/ 42 w 42"/>
                <a:gd name="T1" fmla="*/ 26 h 47"/>
                <a:gd name="T2" fmla="*/ 0 w 42"/>
                <a:gd name="T3" fmla="*/ 47 h 47"/>
                <a:gd name="T4" fmla="*/ 0 w 42"/>
                <a:gd name="T5" fmla="*/ 0 h 47"/>
                <a:gd name="T6" fmla="*/ 42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6"/>
                  </a:moveTo>
                  <a:lnTo>
                    <a:pt x="0" y="47"/>
                  </a:lnTo>
                  <a:lnTo>
                    <a:pt x="0" y="0"/>
                  </a:lnTo>
                  <a:lnTo>
                    <a:pt x="42" y="26"/>
                  </a:lnTo>
                  <a:close/>
                </a:path>
              </a:pathLst>
            </a:custGeom>
            <a:solidFill>
              <a:srgbClr val="000000"/>
            </a:solidFill>
            <a:ln w="9525">
              <a:noFill/>
              <a:round/>
              <a:headEnd/>
              <a:tailEnd/>
            </a:ln>
          </p:spPr>
          <p:txBody>
            <a:bodyPr/>
            <a:lstStyle/>
            <a:p>
              <a:endParaRPr lang="en-US"/>
            </a:p>
          </p:txBody>
        </p:sp>
        <p:sp>
          <p:nvSpPr>
            <p:cNvPr id="87115" name="Freeform 167"/>
            <p:cNvSpPr>
              <a:spLocks/>
            </p:cNvSpPr>
            <p:nvPr/>
          </p:nvSpPr>
          <p:spPr bwMode="auto">
            <a:xfrm>
              <a:off x="3049" y="1361"/>
              <a:ext cx="42" cy="47"/>
            </a:xfrm>
            <a:custGeom>
              <a:avLst/>
              <a:gdLst>
                <a:gd name="T0" fmla="*/ 0 w 42"/>
                <a:gd name="T1" fmla="*/ 26 h 47"/>
                <a:gd name="T2" fmla="*/ 42 w 42"/>
                <a:gd name="T3" fmla="*/ 47 h 47"/>
                <a:gd name="T4" fmla="*/ 42 w 42"/>
                <a:gd name="T5" fmla="*/ 0 h 47"/>
                <a:gd name="T6" fmla="*/ 0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6"/>
                  </a:moveTo>
                  <a:lnTo>
                    <a:pt x="42" y="47"/>
                  </a:lnTo>
                  <a:lnTo>
                    <a:pt x="42" y="0"/>
                  </a:lnTo>
                  <a:lnTo>
                    <a:pt x="0" y="26"/>
                  </a:lnTo>
                  <a:close/>
                </a:path>
              </a:pathLst>
            </a:custGeom>
            <a:solidFill>
              <a:srgbClr val="000000"/>
            </a:solidFill>
            <a:ln w="9525">
              <a:noFill/>
              <a:round/>
              <a:headEnd/>
              <a:tailEnd/>
            </a:ln>
          </p:spPr>
          <p:txBody>
            <a:bodyPr/>
            <a:lstStyle/>
            <a:p>
              <a:endParaRPr lang="en-US"/>
            </a:p>
          </p:txBody>
        </p:sp>
        <p:sp>
          <p:nvSpPr>
            <p:cNvPr id="87116" name="Line 168"/>
            <p:cNvSpPr>
              <a:spLocks noChangeShapeType="1"/>
            </p:cNvSpPr>
            <p:nvPr/>
          </p:nvSpPr>
          <p:spPr bwMode="auto">
            <a:xfrm flipH="1">
              <a:off x="3049" y="1722"/>
              <a:ext cx="205" cy="0"/>
            </a:xfrm>
            <a:prstGeom prst="line">
              <a:avLst/>
            </a:prstGeom>
            <a:noFill/>
            <a:ln w="0">
              <a:solidFill>
                <a:srgbClr val="000000"/>
              </a:solidFill>
              <a:round/>
              <a:headEnd/>
              <a:tailEnd/>
            </a:ln>
          </p:spPr>
          <p:txBody>
            <a:bodyPr/>
            <a:lstStyle/>
            <a:p>
              <a:endParaRPr lang="en-US"/>
            </a:p>
          </p:txBody>
        </p:sp>
        <p:sp>
          <p:nvSpPr>
            <p:cNvPr id="87117" name="Freeform 169"/>
            <p:cNvSpPr>
              <a:spLocks/>
            </p:cNvSpPr>
            <p:nvPr/>
          </p:nvSpPr>
          <p:spPr bwMode="auto">
            <a:xfrm>
              <a:off x="3212" y="1701"/>
              <a:ext cx="42" cy="47"/>
            </a:xfrm>
            <a:custGeom>
              <a:avLst/>
              <a:gdLst>
                <a:gd name="T0" fmla="*/ 42 w 42"/>
                <a:gd name="T1" fmla="*/ 21 h 47"/>
                <a:gd name="T2" fmla="*/ 0 w 42"/>
                <a:gd name="T3" fmla="*/ 47 h 47"/>
                <a:gd name="T4" fmla="*/ 0 w 42"/>
                <a:gd name="T5" fmla="*/ 0 h 47"/>
                <a:gd name="T6" fmla="*/ 42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1"/>
                  </a:moveTo>
                  <a:lnTo>
                    <a:pt x="0" y="47"/>
                  </a:lnTo>
                  <a:lnTo>
                    <a:pt x="0" y="0"/>
                  </a:lnTo>
                  <a:lnTo>
                    <a:pt x="42" y="21"/>
                  </a:lnTo>
                  <a:close/>
                </a:path>
              </a:pathLst>
            </a:custGeom>
            <a:solidFill>
              <a:srgbClr val="000000"/>
            </a:solidFill>
            <a:ln w="9525">
              <a:noFill/>
              <a:round/>
              <a:headEnd/>
              <a:tailEnd/>
            </a:ln>
          </p:spPr>
          <p:txBody>
            <a:bodyPr/>
            <a:lstStyle/>
            <a:p>
              <a:endParaRPr lang="en-US"/>
            </a:p>
          </p:txBody>
        </p:sp>
        <p:sp>
          <p:nvSpPr>
            <p:cNvPr id="87118" name="Freeform 170"/>
            <p:cNvSpPr>
              <a:spLocks/>
            </p:cNvSpPr>
            <p:nvPr/>
          </p:nvSpPr>
          <p:spPr bwMode="auto">
            <a:xfrm>
              <a:off x="3049" y="1701"/>
              <a:ext cx="42" cy="47"/>
            </a:xfrm>
            <a:custGeom>
              <a:avLst/>
              <a:gdLst>
                <a:gd name="T0" fmla="*/ 0 w 42"/>
                <a:gd name="T1" fmla="*/ 21 h 47"/>
                <a:gd name="T2" fmla="*/ 42 w 42"/>
                <a:gd name="T3" fmla="*/ 47 h 47"/>
                <a:gd name="T4" fmla="*/ 42 w 42"/>
                <a:gd name="T5" fmla="*/ 0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47"/>
                  </a:lnTo>
                  <a:lnTo>
                    <a:pt x="42" y="0"/>
                  </a:lnTo>
                  <a:lnTo>
                    <a:pt x="0" y="21"/>
                  </a:lnTo>
                  <a:close/>
                </a:path>
              </a:pathLst>
            </a:custGeom>
            <a:solidFill>
              <a:srgbClr val="000000"/>
            </a:solidFill>
            <a:ln w="9525">
              <a:noFill/>
              <a:round/>
              <a:headEnd/>
              <a:tailEnd/>
            </a:ln>
          </p:spPr>
          <p:txBody>
            <a:bodyPr/>
            <a:lstStyle/>
            <a:p>
              <a:endParaRPr lang="en-US"/>
            </a:p>
          </p:txBody>
        </p:sp>
        <p:sp>
          <p:nvSpPr>
            <p:cNvPr id="87119" name="Rectangle 171"/>
            <p:cNvSpPr>
              <a:spLocks noChangeArrowheads="1"/>
            </p:cNvSpPr>
            <p:nvPr/>
          </p:nvSpPr>
          <p:spPr bwMode="auto">
            <a:xfrm>
              <a:off x="2819" y="676"/>
              <a:ext cx="680" cy="8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87120" name="Rectangle 172"/>
            <p:cNvSpPr>
              <a:spLocks noChangeArrowheads="1"/>
            </p:cNvSpPr>
            <p:nvPr/>
          </p:nvSpPr>
          <p:spPr bwMode="auto">
            <a:xfrm>
              <a:off x="4944" y="3734"/>
              <a:ext cx="748" cy="8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87121" name="Freeform 173"/>
            <p:cNvSpPr>
              <a:spLocks/>
            </p:cNvSpPr>
            <p:nvPr/>
          </p:nvSpPr>
          <p:spPr bwMode="auto">
            <a:xfrm>
              <a:off x="3541" y="985"/>
              <a:ext cx="89" cy="89"/>
            </a:xfrm>
            <a:custGeom>
              <a:avLst/>
              <a:gdLst>
                <a:gd name="T0" fmla="*/ 89 w 89"/>
                <a:gd name="T1" fmla="*/ 47 h 89"/>
                <a:gd name="T2" fmla="*/ 0 w 89"/>
                <a:gd name="T3" fmla="*/ 89 h 89"/>
                <a:gd name="T4" fmla="*/ 0 w 89"/>
                <a:gd name="T5" fmla="*/ 0 h 89"/>
                <a:gd name="T6" fmla="*/ 89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89" y="47"/>
                  </a:moveTo>
                  <a:lnTo>
                    <a:pt x="0" y="89"/>
                  </a:lnTo>
                  <a:lnTo>
                    <a:pt x="0" y="0"/>
                  </a:lnTo>
                  <a:lnTo>
                    <a:pt x="89" y="47"/>
                  </a:lnTo>
                  <a:close/>
                </a:path>
              </a:pathLst>
            </a:custGeom>
            <a:solidFill>
              <a:srgbClr val="000000"/>
            </a:solidFill>
            <a:ln w="9525">
              <a:noFill/>
              <a:round/>
              <a:headEnd/>
              <a:tailEnd/>
            </a:ln>
          </p:spPr>
          <p:txBody>
            <a:bodyPr/>
            <a:lstStyle/>
            <a:p>
              <a:endParaRPr lang="en-US"/>
            </a:p>
          </p:txBody>
        </p:sp>
        <p:sp>
          <p:nvSpPr>
            <p:cNvPr id="87122" name="Freeform 174"/>
            <p:cNvSpPr>
              <a:spLocks/>
            </p:cNvSpPr>
            <p:nvPr/>
          </p:nvSpPr>
          <p:spPr bwMode="auto">
            <a:xfrm>
              <a:off x="3541" y="1011"/>
              <a:ext cx="21" cy="37"/>
            </a:xfrm>
            <a:custGeom>
              <a:avLst/>
              <a:gdLst>
                <a:gd name="T0" fmla="*/ 0 w 21"/>
                <a:gd name="T1" fmla="*/ 37 h 37"/>
                <a:gd name="T2" fmla="*/ 6 w 21"/>
                <a:gd name="T3" fmla="*/ 37 h 37"/>
                <a:gd name="T4" fmla="*/ 11 w 21"/>
                <a:gd name="T5" fmla="*/ 37 h 37"/>
                <a:gd name="T6" fmla="*/ 11 w 21"/>
                <a:gd name="T7" fmla="*/ 32 h 37"/>
                <a:gd name="T8" fmla="*/ 16 w 21"/>
                <a:gd name="T9" fmla="*/ 32 h 37"/>
                <a:gd name="T10" fmla="*/ 16 w 21"/>
                <a:gd name="T11" fmla="*/ 32 h 37"/>
                <a:gd name="T12" fmla="*/ 16 w 21"/>
                <a:gd name="T13" fmla="*/ 26 h 37"/>
                <a:gd name="T14" fmla="*/ 21 w 21"/>
                <a:gd name="T15" fmla="*/ 21 h 37"/>
                <a:gd name="T16" fmla="*/ 21 w 21"/>
                <a:gd name="T17" fmla="*/ 21 h 37"/>
                <a:gd name="T18" fmla="*/ 21 w 21"/>
                <a:gd name="T19" fmla="*/ 16 h 37"/>
                <a:gd name="T20" fmla="*/ 16 w 21"/>
                <a:gd name="T21" fmla="*/ 11 h 37"/>
                <a:gd name="T22" fmla="*/ 16 w 21"/>
                <a:gd name="T23" fmla="*/ 11 h 37"/>
                <a:gd name="T24" fmla="*/ 16 w 21"/>
                <a:gd name="T25" fmla="*/ 5 h 37"/>
                <a:gd name="T26" fmla="*/ 11 w 21"/>
                <a:gd name="T27" fmla="*/ 5 h 37"/>
                <a:gd name="T28" fmla="*/ 11 w 21"/>
                <a:gd name="T29" fmla="*/ 5 h 37"/>
                <a:gd name="T30" fmla="*/ 6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6" y="37"/>
                  </a:lnTo>
                  <a:lnTo>
                    <a:pt x="11" y="37"/>
                  </a:lnTo>
                  <a:lnTo>
                    <a:pt x="11" y="32"/>
                  </a:lnTo>
                  <a:lnTo>
                    <a:pt x="16" y="32"/>
                  </a:lnTo>
                  <a:lnTo>
                    <a:pt x="16" y="26"/>
                  </a:lnTo>
                  <a:lnTo>
                    <a:pt x="21" y="21"/>
                  </a:lnTo>
                  <a:lnTo>
                    <a:pt x="21" y="16"/>
                  </a:lnTo>
                  <a:lnTo>
                    <a:pt x="16" y="11"/>
                  </a:lnTo>
                  <a:lnTo>
                    <a:pt x="16" y="5"/>
                  </a:lnTo>
                  <a:lnTo>
                    <a:pt x="11" y="5"/>
                  </a:lnTo>
                  <a:lnTo>
                    <a:pt x="6" y="0"/>
                  </a:lnTo>
                  <a:lnTo>
                    <a:pt x="0" y="0"/>
                  </a:lnTo>
                  <a:lnTo>
                    <a:pt x="0" y="37"/>
                  </a:lnTo>
                  <a:close/>
                </a:path>
              </a:pathLst>
            </a:custGeom>
            <a:solidFill>
              <a:srgbClr val="000000"/>
            </a:solidFill>
            <a:ln w="9525">
              <a:noFill/>
              <a:round/>
              <a:headEnd/>
              <a:tailEnd/>
            </a:ln>
          </p:spPr>
          <p:txBody>
            <a:bodyPr/>
            <a:lstStyle/>
            <a:p>
              <a:endParaRPr lang="en-US"/>
            </a:p>
          </p:txBody>
        </p:sp>
        <p:sp>
          <p:nvSpPr>
            <p:cNvPr id="87123" name="Rectangle 175"/>
            <p:cNvSpPr>
              <a:spLocks noChangeArrowheads="1"/>
            </p:cNvSpPr>
            <p:nvPr/>
          </p:nvSpPr>
          <p:spPr bwMode="auto">
            <a:xfrm>
              <a:off x="3505" y="1011"/>
              <a:ext cx="36"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124" name="Freeform 176"/>
            <p:cNvSpPr>
              <a:spLocks/>
            </p:cNvSpPr>
            <p:nvPr/>
          </p:nvSpPr>
          <p:spPr bwMode="auto">
            <a:xfrm>
              <a:off x="3416" y="985"/>
              <a:ext cx="89" cy="89"/>
            </a:xfrm>
            <a:custGeom>
              <a:avLst/>
              <a:gdLst>
                <a:gd name="T0" fmla="*/ 0 w 89"/>
                <a:gd name="T1" fmla="*/ 47 h 89"/>
                <a:gd name="T2" fmla="*/ 89 w 89"/>
                <a:gd name="T3" fmla="*/ 89 h 89"/>
                <a:gd name="T4" fmla="*/ 89 w 89"/>
                <a:gd name="T5" fmla="*/ 0 h 89"/>
                <a:gd name="T6" fmla="*/ 0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0" y="47"/>
                  </a:moveTo>
                  <a:lnTo>
                    <a:pt x="89" y="89"/>
                  </a:lnTo>
                  <a:lnTo>
                    <a:pt x="89" y="0"/>
                  </a:lnTo>
                  <a:lnTo>
                    <a:pt x="0" y="47"/>
                  </a:lnTo>
                  <a:close/>
                </a:path>
              </a:pathLst>
            </a:custGeom>
            <a:solidFill>
              <a:srgbClr val="000000"/>
            </a:solidFill>
            <a:ln w="9525">
              <a:noFill/>
              <a:round/>
              <a:headEnd/>
              <a:tailEnd/>
            </a:ln>
          </p:spPr>
          <p:txBody>
            <a:bodyPr/>
            <a:lstStyle/>
            <a:p>
              <a:endParaRPr lang="en-US"/>
            </a:p>
          </p:txBody>
        </p:sp>
        <p:sp>
          <p:nvSpPr>
            <p:cNvPr id="87125" name="Freeform 177"/>
            <p:cNvSpPr>
              <a:spLocks/>
            </p:cNvSpPr>
            <p:nvPr/>
          </p:nvSpPr>
          <p:spPr bwMode="auto">
            <a:xfrm>
              <a:off x="3489" y="1011"/>
              <a:ext cx="16" cy="37"/>
            </a:xfrm>
            <a:custGeom>
              <a:avLst/>
              <a:gdLst>
                <a:gd name="T0" fmla="*/ 16 w 16"/>
                <a:gd name="T1" fmla="*/ 0 h 37"/>
                <a:gd name="T2" fmla="*/ 10 w 16"/>
                <a:gd name="T3" fmla="*/ 0 h 37"/>
                <a:gd name="T4" fmla="*/ 10 w 16"/>
                <a:gd name="T5" fmla="*/ 5 h 37"/>
                <a:gd name="T6" fmla="*/ 5 w 16"/>
                <a:gd name="T7" fmla="*/ 5 h 37"/>
                <a:gd name="T8" fmla="*/ 5 w 16"/>
                <a:gd name="T9" fmla="*/ 5 h 37"/>
                <a:gd name="T10" fmla="*/ 0 w 16"/>
                <a:gd name="T11" fmla="*/ 11 h 37"/>
                <a:gd name="T12" fmla="*/ 0 w 16"/>
                <a:gd name="T13" fmla="*/ 11 h 37"/>
                <a:gd name="T14" fmla="*/ 0 w 16"/>
                <a:gd name="T15" fmla="*/ 16 h 37"/>
                <a:gd name="T16" fmla="*/ 0 w 16"/>
                <a:gd name="T17" fmla="*/ 21 h 37"/>
                <a:gd name="T18" fmla="*/ 0 w 16"/>
                <a:gd name="T19" fmla="*/ 21 h 37"/>
                <a:gd name="T20" fmla="*/ 0 w 16"/>
                <a:gd name="T21" fmla="*/ 26 h 37"/>
                <a:gd name="T22" fmla="*/ 0 w 16"/>
                <a:gd name="T23" fmla="*/ 32 h 37"/>
                <a:gd name="T24" fmla="*/ 5 w 16"/>
                <a:gd name="T25" fmla="*/ 32 h 37"/>
                <a:gd name="T26" fmla="*/ 5 w 16"/>
                <a:gd name="T27" fmla="*/ 32 h 37"/>
                <a:gd name="T28" fmla="*/ 10 w 16"/>
                <a:gd name="T29" fmla="*/ 37 h 37"/>
                <a:gd name="T30" fmla="*/ 10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0" y="0"/>
                  </a:lnTo>
                  <a:lnTo>
                    <a:pt x="10" y="5"/>
                  </a:lnTo>
                  <a:lnTo>
                    <a:pt x="5" y="5"/>
                  </a:lnTo>
                  <a:lnTo>
                    <a:pt x="0" y="11"/>
                  </a:lnTo>
                  <a:lnTo>
                    <a:pt x="0" y="16"/>
                  </a:lnTo>
                  <a:lnTo>
                    <a:pt x="0" y="21"/>
                  </a:lnTo>
                  <a:lnTo>
                    <a:pt x="0" y="26"/>
                  </a:lnTo>
                  <a:lnTo>
                    <a:pt x="0" y="32"/>
                  </a:lnTo>
                  <a:lnTo>
                    <a:pt x="5" y="32"/>
                  </a:lnTo>
                  <a:lnTo>
                    <a:pt x="10" y="37"/>
                  </a:lnTo>
                  <a:lnTo>
                    <a:pt x="16" y="37"/>
                  </a:lnTo>
                  <a:lnTo>
                    <a:pt x="16" y="0"/>
                  </a:lnTo>
                  <a:close/>
                </a:path>
              </a:pathLst>
            </a:custGeom>
            <a:solidFill>
              <a:srgbClr val="000000"/>
            </a:solidFill>
            <a:ln w="9525">
              <a:noFill/>
              <a:round/>
              <a:headEnd/>
              <a:tailEnd/>
            </a:ln>
          </p:spPr>
          <p:txBody>
            <a:bodyPr/>
            <a:lstStyle/>
            <a:p>
              <a:endParaRPr lang="en-US"/>
            </a:p>
          </p:txBody>
        </p:sp>
        <p:sp>
          <p:nvSpPr>
            <p:cNvPr id="87126" name="Rectangle 178"/>
            <p:cNvSpPr>
              <a:spLocks noChangeArrowheads="1"/>
            </p:cNvSpPr>
            <p:nvPr/>
          </p:nvSpPr>
          <p:spPr bwMode="auto">
            <a:xfrm>
              <a:off x="4892" y="3164"/>
              <a:ext cx="162" cy="40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7127" name="Rectangle 179"/>
            <p:cNvSpPr>
              <a:spLocks noChangeArrowheads="1"/>
            </p:cNvSpPr>
            <p:nvPr/>
          </p:nvSpPr>
          <p:spPr bwMode="auto">
            <a:xfrm>
              <a:off x="4892" y="3164"/>
              <a:ext cx="162" cy="40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128" name="Rectangle 180"/>
            <p:cNvSpPr>
              <a:spLocks noChangeArrowheads="1"/>
            </p:cNvSpPr>
            <p:nvPr/>
          </p:nvSpPr>
          <p:spPr bwMode="auto">
            <a:xfrm rot="-5400000">
              <a:off x="4945" y="3417"/>
              <a:ext cx="53"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7129" name="Rectangle 181"/>
            <p:cNvSpPr>
              <a:spLocks noChangeArrowheads="1"/>
            </p:cNvSpPr>
            <p:nvPr/>
          </p:nvSpPr>
          <p:spPr bwMode="auto">
            <a:xfrm rot="-5400000">
              <a:off x="4941" y="3360"/>
              <a:ext cx="62"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87130" name="Rectangle 182"/>
            <p:cNvSpPr>
              <a:spLocks noChangeArrowheads="1"/>
            </p:cNvSpPr>
            <p:nvPr/>
          </p:nvSpPr>
          <p:spPr bwMode="auto">
            <a:xfrm rot="-5400000">
              <a:off x="4961" y="3318"/>
              <a:ext cx="22"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7131" name="Rectangle 183"/>
            <p:cNvSpPr>
              <a:spLocks noChangeArrowheads="1"/>
            </p:cNvSpPr>
            <p:nvPr/>
          </p:nvSpPr>
          <p:spPr bwMode="auto">
            <a:xfrm rot="-5400000">
              <a:off x="4958" y="3294"/>
              <a:ext cx="27"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7132" name="Rectangle 184"/>
            <p:cNvSpPr>
              <a:spLocks noChangeArrowheads="1"/>
            </p:cNvSpPr>
            <p:nvPr/>
          </p:nvSpPr>
          <p:spPr bwMode="auto">
            <a:xfrm rot="-5400000">
              <a:off x="4950" y="3259"/>
              <a:ext cx="44"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87133" name="Rectangle 185"/>
            <p:cNvSpPr>
              <a:spLocks noChangeArrowheads="1"/>
            </p:cNvSpPr>
            <p:nvPr/>
          </p:nvSpPr>
          <p:spPr bwMode="auto">
            <a:xfrm rot="-5400000">
              <a:off x="4947" y="3211"/>
              <a:ext cx="49"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87134" name="Rectangle 186"/>
            <p:cNvSpPr>
              <a:spLocks noChangeArrowheads="1"/>
            </p:cNvSpPr>
            <p:nvPr/>
          </p:nvSpPr>
          <p:spPr bwMode="auto">
            <a:xfrm>
              <a:off x="4237" y="3013"/>
              <a:ext cx="163" cy="53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7135" name="Rectangle 187"/>
            <p:cNvSpPr>
              <a:spLocks noChangeArrowheads="1"/>
            </p:cNvSpPr>
            <p:nvPr/>
          </p:nvSpPr>
          <p:spPr bwMode="auto">
            <a:xfrm>
              <a:off x="4237" y="3013"/>
              <a:ext cx="163" cy="53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136" name="Rectangle 188"/>
            <p:cNvSpPr>
              <a:spLocks noChangeArrowheads="1"/>
            </p:cNvSpPr>
            <p:nvPr/>
          </p:nvSpPr>
          <p:spPr bwMode="auto">
            <a:xfrm rot="-5400000">
              <a:off x="4291" y="3372"/>
              <a:ext cx="53"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7137" name="Rectangle 189"/>
            <p:cNvSpPr>
              <a:spLocks noChangeArrowheads="1"/>
            </p:cNvSpPr>
            <p:nvPr/>
          </p:nvSpPr>
          <p:spPr bwMode="auto">
            <a:xfrm rot="-5400000">
              <a:off x="4289" y="3317"/>
              <a:ext cx="58"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87138" name="Rectangle 190"/>
            <p:cNvSpPr>
              <a:spLocks noChangeArrowheads="1"/>
            </p:cNvSpPr>
            <p:nvPr/>
          </p:nvSpPr>
          <p:spPr bwMode="auto">
            <a:xfrm rot="-5400000">
              <a:off x="4307" y="3278"/>
              <a:ext cx="22"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7139" name="Rectangle 191"/>
            <p:cNvSpPr>
              <a:spLocks noChangeArrowheads="1"/>
            </p:cNvSpPr>
            <p:nvPr/>
          </p:nvSpPr>
          <p:spPr bwMode="auto">
            <a:xfrm rot="-5400000">
              <a:off x="4287" y="3232"/>
              <a:ext cx="62"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87140" name="Rectangle 192"/>
            <p:cNvSpPr>
              <a:spLocks noChangeArrowheads="1"/>
            </p:cNvSpPr>
            <p:nvPr/>
          </p:nvSpPr>
          <p:spPr bwMode="auto">
            <a:xfrm rot="-5400000">
              <a:off x="4307" y="3189"/>
              <a:ext cx="22"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7141" name="Rectangle 193"/>
            <p:cNvSpPr>
              <a:spLocks noChangeArrowheads="1"/>
            </p:cNvSpPr>
            <p:nvPr/>
          </p:nvSpPr>
          <p:spPr bwMode="auto">
            <a:xfrm rot="-5400000">
              <a:off x="4307" y="3168"/>
              <a:ext cx="22"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7142" name="Rectangle 194"/>
            <p:cNvSpPr>
              <a:spLocks noChangeArrowheads="1"/>
            </p:cNvSpPr>
            <p:nvPr/>
          </p:nvSpPr>
          <p:spPr bwMode="auto">
            <a:xfrm rot="-5400000">
              <a:off x="4274" y="3056"/>
              <a:ext cx="88"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87143" name="Rectangle 195"/>
            <p:cNvSpPr>
              <a:spLocks noChangeArrowheads="1"/>
            </p:cNvSpPr>
            <p:nvPr/>
          </p:nvSpPr>
          <p:spPr bwMode="auto">
            <a:xfrm rot="-5400000">
              <a:off x="4169" y="3119"/>
              <a:ext cx="1" cy="173"/>
            </a:xfrm>
            <a:prstGeom prst="rect">
              <a:avLst/>
            </a:prstGeom>
            <a:noFill/>
            <a:ln w="9525">
              <a:noFill/>
              <a:miter lim="800000"/>
              <a:headEnd/>
              <a:tailEnd/>
            </a:ln>
          </p:spPr>
          <p:txBody>
            <a:bodyPr rot="10800000" wrap="none" lIns="0" tIns="0" rIns="0" bIns="0">
              <a:spAutoFit/>
            </a:bodyPr>
            <a:lstStyle/>
            <a:p>
              <a:pPr algn="l" eaLnBrk="0" hangingPunct="0"/>
              <a:endParaRPr lang="en-US" sz="1800">
                <a:solidFill>
                  <a:srgbClr val="000000"/>
                </a:solidFill>
              </a:endParaRPr>
            </a:p>
          </p:txBody>
        </p:sp>
        <p:sp>
          <p:nvSpPr>
            <p:cNvPr id="87144" name="Rectangle 196"/>
            <p:cNvSpPr>
              <a:spLocks noChangeArrowheads="1"/>
            </p:cNvSpPr>
            <p:nvPr/>
          </p:nvSpPr>
          <p:spPr bwMode="auto">
            <a:xfrm>
              <a:off x="3452" y="3013"/>
              <a:ext cx="152" cy="53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7145" name="Rectangle 197"/>
            <p:cNvSpPr>
              <a:spLocks noChangeArrowheads="1"/>
            </p:cNvSpPr>
            <p:nvPr/>
          </p:nvSpPr>
          <p:spPr bwMode="auto">
            <a:xfrm>
              <a:off x="3452" y="3013"/>
              <a:ext cx="152" cy="53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146" name="Rectangle 198"/>
            <p:cNvSpPr>
              <a:spLocks noChangeArrowheads="1"/>
            </p:cNvSpPr>
            <p:nvPr/>
          </p:nvSpPr>
          <p:spPr bwMode="auto">
            <a:xfrm rot="-5400000">
              <a:off x="3509" y="3361"/>
              <a:ext cx="53"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87147" name="Rectangle 199"/>
            <p:cNvSpPr>
              <a:spLocks noChangeArrowheads="1"/>
            </p:cNvSpPr>
            <p:nvPr/>
          </p:nvSpPr>
          <p:spPr bwMode="auto">
            <a:xfrm rot="-5400000">
              <a:off x="3507" y="3307"/>
              <a:ext cx="58"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87148" name="Rectangle 200"/>
            <p:cNvSpPr>
              <a:spLocks noChangeArrowheads="1"/>
            </p:cNvSpPr>
            <p:nvPr/>
          </p:nvSpPr>
          <p:spPr bwMode="auto">
            <a:xfrm rot="-5400000">
              <a:off x="3525" y="3267"/>
              <a:ext cx="22"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7149" name="Rectangle 201"/>
            <p:cNvSpPr>
              <a:spLocks noChangeArrowheads="1"/>
            </p:cNvSpPr>
            <p:nvPr/>
          </p:nvSpPr>
          <p:spPr bwMode="auto">
            <a:xfrm rot="-5400000">
              <a:off x="3514" y="3229"/>
              <a:ext cx="44"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87150" name="Rectangle 202"/>
            <p:cNvSpPr>
              <a:spLocks noChangeArrowheads="1"/>
            </p:cNvSpPr>
            <p:nvPr/>
          </p:nvSpPr>
          <p:spPr bwMode="auto">
            <a:xfrm rot="-5400000">
              <a:off x="3525" y="3200"/>
              <a:ext cx="22"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7151" name="Rectangle 203"/>
            <p:cNvSpPr>
              <a:spLocks noChangeArrowheads="1"/>
            </p:cNvSpPr>
            <p:nvPr/>
          </p:nvSpPr>
          <p:spPr bwMode="auto">
            <a:xfrm rot="-5400000">
              <a:off x="3525" y="3179"/>
              <a:ext cx="22"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7152" name="Rectangle 204"/>
            <p:cNvSpPr>
              <a:spLocks noChangeArrowheads="1"/>
            </p:cNvSpPr>
            <p:nvPr/>
          </p:nvSpPr>
          <p:spPr bwMode="auto">
            <a:xfrm rot="-5400000">
              <a:off x="3491" y="3066"/>
              <a:ext cx="88"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87153" name="Rectangle 205"/>
            <p:cNvSpPr>
              <a:spLocks noChangeArrowheads="1"/>
            </p:cNvSpPr>
            <p:nvPr/>
          </p:nvSpPr>
          <p:spPr bwMode="auto">
            <a:xfrm rot="-5400000">
              <a:off x="3386" y="3123"/>
              <a:ext cx="1" cy="173"/>
            </a:xfrm>
            <a:prstGeom prst="rect">
              <a:avLst/>
            </a:prstGeom>
            <a:noFill/>
            <a:ln w="9525">
              <a:noFill/>
              <a:miter lim="800000"/>
              <a:headEnd/>
              <a:tailEnd/>
            </a:ln>
          </p:spPr>
          <p:txBody>
            <a:bodyPr rot="10800000" wrap="none" lIns="0" tIns="0" rIns="0" bIns="0">
              <a:spAutoFit/>
            </a:bodyPr>
            <a:lstStyle/>
            <a:p>
              <a:pPr algn="l" eaLnBrk="0" hangingPunct="0"/>
              <a:endParaRPr lang="en-US" sz="1800">
                <a:solidFill>
                  <a:srgbClr val="000000"/>
                </a:solidFill>
              </a:endParaRPr>
            </a:p>
          </p:txBody>
        </p:sp>
        <p:sp>
          <p:nvSpPr>
            <p:cNvPr id="87154" name="Rectangle 206"/>
            <p:cNvSpPr>
              <a:spLocks noChangeArrowheads="1"/>
            </p:cNvSpPr>
            <p:nvPr/>
          </p:nvSpPr>
          <p:spPr bwMode="auto">
            <a:xfrm>
              <a:off x="3646" y="3013"/>
              <a:ext cx="157" cy="533"/>
            </a:xfrm>
            <a:prstGeom prst="rect">
              <a:avLst/>
            </a:prstGeom>
            <a:solidFill>
              <a:srgbClr val="FFFFFF"/>
            </a:solidFill>
            <a:ln w="7938" cap="rnd">
              <a:solidFill>
                <a:srgbClr val="000000"/>
              </a:solidFill>
              <a:round/>
              <a:headEnd/>
              <a:tailEnd/>
            </a:ln>
          </p:spPr>
          <p:txBody>
            <a:bodyPr/>
            <a:lstStyle/>
            <a:p>
              <a:pPr algn="l" eaLnBrk="0" hangingPunct="0"/>
              <a:endParaRPr lang="en-US" sz="1800">
                <a:solidFill>
                  <a:srgbClr val="000000"/>
                </a:solidFill>
              </a:endParaRPr>
            </a:p>
          </p:txBody>
        </p:sp>
        <p:sp>
          <p:nvSpPr>
            <p:cNvPr id="87155" name="Rectangle 207"/>
            <p:cNvSpPr>
              <a:spLocks noChangeArrowheads="1"/>
            </p:cNvSpPr>
            <p:nvPr/>
          </p:nvSpPr>
          <p:spPr bwMode="auto">
            <a:xfrm rot="-5400000">
              <a:off x="3698" y="3312"/>
              <a:ext cx="58"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87156" name="Rectangle 208"/>
            <p:cNvSpPr>
              <a:spLocks noChangeArrowheads="1"/>
            </p:cNvSpPr>
            <p:nvPr/>
          </p:nvSpPr>
          <p:spPr bwMode="auto">
            <a:xfrm rot="-5400000">
              <a:off x="3698" y="3254"/>
              <a:ext cx="58"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87157" name="Rectangle 209"/>
            <p:cNvSpPr>
              <a:spLocks noChangeArrowheads="1"/>
            </p:cNvSpPr>
            <p:nvPr/>
          </p:nvSpPr>
          <p:spPr bwMode="auto">
            <a:xfrm rot="-5400000">
              <a:off x="3698" y="3197"/>
              <a:ext cx="58"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87158" name="Rectangle 210"/>
            <p:cNvSpPr>
              <a:spLocks noChangeArrowheads="1"/>
            </p:cNvSpPr>
            <p:nvPr/>
          </p:nvSpPr>
          <p:spPr bwMode="auto">
            <a:xfrm rot="-5400000">
              <a:off x="3702" y="3139"/>
              <a:ext cx="49"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7159" name="Rectangle 211"/>
            <p:cNvSpPr>
              <a:spLocks noChangeArrowheads="1"/>
            </p:cNvSpPr>
            <p:nvPr/>
          </p:nvSpPr>
          <p:spPr bwMode="auto">
            <a:xfrm>
              <a:off x="4039" y="3013"/>
              <a:ext cx="162" cy="53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7160" name="Rectangle 212"/>
            <p:cNvSpPr>
              <a:spLocks noChangeArrowheads="1"/>
            </p:cNvSpPr>
            <p:nvPr/>
          </p:nvSpPr>
          <p:spPr bwMode="auto">
            <a:xfrm>
              <a:off x="4039" y="3013"/>
              <a:ext cx="162" cy="53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161" name="Rectangle 213"/>
            <p:cNvSpPr>
              <a:spLocks noChangeArrowheads="1"/>
            </p:cNvSpPr>
            <p:nvPr/>
          </p:nvSpPr>
          <p:spPr bwMode="auto">
            <a:xfrm rot="-5400000">
              <a:off x="4060" y="3394"/>
              <a:ext cx="46"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87162" name="Rectangle 214"/>
            <p:cNvSpPr>
              <a:spLocks noChangeArrowheads="1"/>
            </p:cNvSpPr>
            <p:nvPr/>
          </p:nvSpPr>
          <p:spPr bwMode="auto">
            <a:xfrm rot="-5400000">
              <a:off x="4063" y="3357"/>
              <a:ext cx="39"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87163" name="Rectangle 215"/>
            <p:cNvSpPr>
              <a:spLocks noChangeArrowheads="1"/>
            </p:cNvSpPr>
            <p:nvPr/>
          </p:nvSpPr>
          <p:spPr bwMode="auto">
            <a:xfrm rot="-5400000">
              <a:off x="4063" y="3315"/>
              <a:ext cx="39"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87164" name="Rectangle 216"/>
            <p:cNvSpPr>
              <a:spLocks noChangeArrowheads="1"/>
            </p:cNvSpPr>
            <p:nvPr/>
          </p:nvSpPr>
          <p:spPr bwMode="auto">
            <a:xfrm rot="-5400000">
              <a:off x="4074" y="3288"/>
              <a:ext cx="18"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a:t>
              </a:r>
              <a:endParaRPr lang="en-US" sz="1800">
                <a:solidFill>
                  <a:srgbClr val="000000"/>
                </a:solidFill>
              </a:endParaRPr>
            </a:p>
          </p:txBody>
        </p:sp>
        <p:sp>
          <p:nvSpPr>
            <p:cNvPr id="87165" name="Rectangle 217"/>
            <p:cNvSpPr>
              <a:spLocks noChangeArrowheads="1"/>
            </p:cNvSpPr>
            <p:nvPr/>
          </p:nvSpPr>
          <p:spPr bwMode="auto">
            <a:xfrm rot="-5400000">
              <a:off x="4074" y="3272"/>
              <a:ext cx="18"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87166" name="Rectangle 218"/>
            <p:cNvSpPr>
              <a:spLocks noChangeArrowheads="1"/>
            </p:cNvSpPr>
            <p:nvPr/>
          </p:nvSpPr>
          <p:spPr bwMode="auto">
            <a:xfrm rot="-5400000">
              <a:off x="4065" y="3243"/>
              <a:ext cx="36"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87167" name="Rectangle 219"/>
            <p:cNvSpPr>
              <a:spLocks noChangeArrowheads="1"/>
            </p:cNvSpPr>
            <p:nvPr/>
          </p:nvSpPr>
          <p:spPr bwMode="auto">
            <a:xfrm rot="-5400000">
              <a:off x="4065" y="3212"/>
              <a:ext cx="36"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87168" name="Rectangle 220"/>
            <p:cNvSpPr>
              <a:spLocks noChangeArrowheads="1"/>
            </p:cNvSpPr>
            <p:nvPr/>
          </p:nvSpPr>
          <p:spPr bwMode="auto">
            <a:xfrm rot="-5400000">
              <a:off x="4072" y="3182"/>
              <a:ext cx="21"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a:t>
              </a:r>
              <a:endParaRPr lang="en-US" sz="1800">
                <a:solidFill>
                  <a:srgbClr val="000000"/>
                </a:solidFill>
              </a:endParaRPr>
            </a:p>
          </p:txBody>
        </p:sp>
        <p:sp>
          <p:nvSpPr>
            <p:cNvPr id="87169" name="Rectangle 221"/>
            <p:cNvSpPr>
              <a:spLocks noChangeArrowheads="1"/>
            </p:cNvSpPr>
            <p:nvPr/>
          </p:nvSpPr>
          <p:spPr bwMode="auto">
            <a:xfrm rot="-5400000">
              <a:off x="4074" y="3162"/>
              <a:ext cx="18"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87170" name="Rectangle 222"/>
            <p:cNvSpPr>
              <a:spLocks noChangeArrowheads="1"/>
            </p:cNvSpPr>
            <p:nvPr/>
          </p:nvSpPr>
          <p:spPr bwMode="auto">
            <a:xfrm rot="-5400000">
              <a:off x="4063" y="3138"/>
              <a:ext cx="39"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87171" name="Rectangle 223"/>
            <p:cNvSpPr>
              <a:spLocks noChangeArrowheads="1"/>
            </p:cNvSpPr>
            <p:nvPr/>
          </p:nvSpPr>
          <p:spPr bwMode="auto">
            <a:xfrm rot="-5400000">
              <a:off x="4063" y="3096"/>
              <a:ext cx="39"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n</a:t>
              </a:r>
              <a:endParaRPr lang="en-US" sz="1800">
                <a:solidFill>
                  <a:srgbClr val="000000"/>
                </a:solidFill>
              </a:endParaRPr>
            </a:p>
          </p:txBody>
        </p:sp>
        <p:sp>
          <p:nvSpPr>
            <p:cNvPr id="87172" name="Rectangle 224"/>
            <p:cNvSpPr>
              <a:spLocks noChangeArrowheads="1"/>
            </p:cNvSpPr>
            <p:nvPr/>
          </p:nvSpPr>
          <p:spPr bwMode="auto">
            <a:xfrm rot="-5400000">
              <a:off x="4072" y="3067"/>
              <a:ext cx="21"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87173" name="Rectangle 225"/>
            <p:cNvSpPr>
              <a:spLocks noChangeArrowheads="1"/>
            </p:cNvSpPr>
            <p:nvPr/>
          </p:nvSpPr>
          <p:spPr bwMode="auto">
            <a:xfrm rot="-5400000">
              <a:off x="4129" y="3386"/>
              <a:ext cx="43"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87174" name="Rectangle 226"/>
            <p:cNvSpPr>
              <a:spLocks noChangeArrowheads="1"/>
            </p:cNvSpPr>
            <p:nvPr/>
          </p:nvSpPr>
          <p:spPr bwMode="auto">
            <a:xfrm rot="-5400000">
              <a:off x="4131" y="3347"/>
              <a:ext cx="39"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87175" name="Rectangle 227"/>
            <p:cNvSpPr>
              <a:spLocks noChangeArrowheads="1"/>
            </p:cNvSpPr>
            <p:nvPr/>
          </p:nvSpPr>
          <p:spPr bwMode="auto">
            <a:xfrm rot="-5400000">
              <a:off x="4133" y="3311"/>
              <a:ext cx="36"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a:t>
              </a:r>
              <a:endParaRPr lang="en-US" sz="1800">
                <a:solidFill>
                  <a:srgbClr val="000000"/>
                </a:solidFill>
              </a:endParaRPr>
            </a:p>
          </p:txBody>
        </p:sp>
        <p:sp>
          <p:nvSpPr>
            <p:cNvPr id="87176" name="Rectangle 228"/>
            <p:cNvSpPr>
              <a:spLocks noChangeArrowheads="1"/>
            </p:cNvSpPr>
            <p:nvPr/>
          </p:nvSpPr>
          <p:spPr bwMode="auto">
            <a:xfrm rot="-5400000">
              <a:off x="4133" y="3275"/>
              <a:ext cx="36"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87177" name="Rectangle 229"/>
            <p:cNvSpPr>
              <a:spLocks noChangeArrowheads="1"/>
            </p:cNvSpPr>
            <p:nvPr/>
          </p:nvSpPr>
          <p:spPr bwMode="auto">
            <a:xfrm rot="-5400000">
              <a:off x="4142" y="3251"/>
              <a:ext cx="18"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87178" name="Rectangle 230"/>
            <p:cNvSpPr>
              <a:spLocks noChangeArrowheads="1"/>
            </p:cNvSpPr>
            <p:nvPr/>
          </p:nvSpPr>
          <p:spPr bwMode="auto">
            <a:xfrm rot="-5400000">
              <a:off x="4140" y="3229"/>
              <a:ext cx="21"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f</a:t>
              </a:r>
              <a:endParaRPr lang="en-US" sz="1800">
                <a:solidFill>
                  <a:srgbClr val="000000"/>
                </a:solidFill>
              </a:endParaRPr>
            </a:p>
          </p:txBody>
        </p:sp>
        <p:sp>
          <p:nvSpPr>
            <p:cNvPr id="87179" name="Rectangle 231"/>
            <p:cNvSpPr>
              <a:spLocks noChangeArrowheads="1"/>
            </p:cNvSpPr>
            <p:nvPr/>
          </p:nvSpPr>
          <p:spPr bwMode="auto">
            <a:xfrm rot="-5400000">
              <a:off x="4142" y="3210"/>
              <a:ext cx="18"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87180" name="Rectangle 232"/>
            <p:cNvSpPr>
              <a:spLocks noChangeArrowheads="1"/>
            </p:cNvSpPr>
            <p:nvPr/>
          </p:nvSpPr>
          <p:spPr bwMode="auto">
            <a:xfrm rot="-5400000">
              <a:off x="4133" y="3186"/>
              <a:ext cx="36"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87181" name="Rectangle 233"/>
            <p:cNvSpPr>
              <a:spLocks noChangeArrowheads="1"/>
            </p:cNvSpPr>
            <p:nvPr/>
          </p:nvSpPr>
          <p:spPr bwMode="auto">
            <a:xfrm rot="-5400000">
              <a:off x="4142" y="3157"/>
              <a:ext cx="18"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a:t>
              </a:r>
              <a:endParaRPr lang="en-US" sz="1800">
                <a:solidFill>
                  <a:srgbClr val="000000"/>
                </a:solidFill>
              </a:endParaRPr>
            </a:p>
          </p:txBody>
        </p:sp>
        <p:sp>
          <p:nvSpPr>
            <p:cNvPr id="87182" name="Rectangle 234"/>
            <p:cNvSpPr>
              <a:spLocks noChangeArrowheads="1"/>
            </p:cNvSpPr>
            <p:nvPr/>
          </p:nvSpPr>
          <p:spPr bwMode="auto">
            <a:xfrm rot="-5400000">
              <a:off x="4142" y="3142"/>
              <a:ext cx="18"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87183" name="Rectangle 235"/>
            <p:cNvSpPr>
              <a:spLocks noChangeArrowheads="1"/>
            </p:cNvSpPr>
            <p:nvPr/>
          </p:nvSpPr>
          <p:spPr bwMode="auto">
            <a:xfrm rot="-5400000">
              <a:off x="4142" y="3126"/>
              <a:ext cx="18"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87184" name="Rectangle 236"/>
            <p:cNvSpPr>
              <a:spLocks noChangeArrowheads="1"/>
            </p:cNvSpPr>
            <p:nvPr/>
          </p:nvSpPr>
          <p:spPr bwMode="auto">
            <a:xfrm rot="-5400000">
              <a:off x="4126" y="3089"/>
              <a:ext cx="50"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87185" name="Rectangle 237"/>
            <p:cNvSpPr>
              <a:spLocks noChangeArrowheads="1"/>
            </p:cNvSpPr>
            <p:nvPr/>
          </p:nvSpPr>
          <p:spPr bwMode="auto">
            <a:xfrm>
              <a:off x="3845" y="3013"/>
              <a:ext cx="157" cy="53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7186" name="Rectangle 238"/>
            <p:cNvSpPr>
              <a:spLocks noChangeArrowheads="1"/>
            </p:cNvSpPr>
            <p:nvPr/>
          </p:nvSpPr>
          <p:spPr bwMode="auto">
            <a:xfrm>
              <a:off x="3845" y="3013"/>
              <a:ext cx="157" cy="53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187" name="Rectangle 239"/>
            <p:cNvSpPr>
              <a:spLocks noChangeArrowheads="1"/>
            </p:cNvSpPr>
            <p:nvPr/>
          </p:nvSpPr>
          <p:spPr bwMode="auto">
            <a:xfrm rot="-5400000">
              <a:off x="3899" y="3267"/>
              <a:ext cx="53"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7188" name="Rectangle 240"/>
            <p:cNvSpPr>
              <a:spLocks noChangeArrowheads="1"/>
            </p:cNvSpPr>
            <p:nvPr/>
          </p:nvSpPr>
          <p:spPr bwMode="auto">
            <a:xfrm rot="-5400000">
              <a:off x="3899" y="3210"/>
              <a:ext cx="53"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87189" name="Rectangle 241"/>
            <p:cNvSpPr>
              <a:spLocks noChangeArrowheads="1"/>
            </p:cNvSpPr>
            <p:nvPr/>
          </p:nvSpPr>
          <p:spPr bwMode="auto">
            <a:xfrm rot="-5400000">
              <a:off x="3915" y="3173"/>
              <a:ext cx="22"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7190" name="Rectangle 242"/>
            <p:cNvSpPr>
              <a:spLocks noChangeArrowheads="1"/>
            </p:cNvSpPr>
            <p:nvPr/>
          </p:nvSpPr>
          <p:spPr bwMode="auto">
            <a:xfrm>
              <a:off x="3254" y="3013"/>
              <a:ext cx="162" cy="53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7191" name="Rectangle 243"/>
            <p:cNvSpPr>
              <a:spLocks noChangeArrowheads="1"/>
            </p:cNvSpPr>
            <p:nvPr/>
          </p:nvSpPr>
          <p:spPr bwMode="auto">
            <a:xfrm>
              <a:off x="3254" y="3013"/>
              <a:ext cx="162" cy="53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192" name="Rectangle 244"/>
            <p:cNvSpPr>
              <a:spLocks noChangeArrowheads="1"/>
            </p:cNvSpPr>
            <p:nvPr/>
          </p:nvSpPr>
          <p:spPr bwMode="auto">
            <a:xfrm rot="-5400000">
              <a:off x="3321" y="3273"/>
              <a:ext cx="22"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7193" name="Rectangle 245"/>
            <p:cNvSpPr>
              <a:spLocks noChangeArrowheads="1"/>
            </p:cNvSpPr>
            <p:nvPr/>
          </p:nvSpPr>
          <p:spPr bwMode="auto">
            <a:xfrm rot="-5400000">
              <a:off x="3303" y="3202"/>
              <a:ext cx="58"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87194" name="Rectangle 246"/>
            <p:cNvSpPr>
              <a:spLocks noChangeArrowheads="1"/>
            </p:cNvSpPr>
            <p:nvPr/>
          </p:nvSpPr>
          <p:spPr bwMode="auto">
            <a:xfrm rot="-5400000">
              <a:off x="3291" y="3262"/>
              <a:ext cx="31" cy="67"/>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87195" name="Freeform 247"/>
            <p:cNvSpPr>
              <a:spLocks/>
            </p:cNvSpPr>
            <p:nvPr/>
          </p:nvSpPr>
          <p:spPr bwMode="auto">
            <a:xfrm>
              <a:off x="4232" y="2506"/>
              <a:ext cx="73" cy="68"/>
            </a:xfrm>
            <a:custGeom>
              <a:avLst/>
              <a:gdLst>
                <a:gd name="T0" fmla="*/ 73 w 73"/>
                <a:gd name="T1" fmla="*/ 68 h 68"/>
                <a:gd name="T2" fmla="*/ 37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7" y="0"/>
                  </a:lnTo>
                  <a:lnTo>
                    <a:pt x="0" y="68"/>
                  </a:lnTo>
                  <a:lnTo>
                    <a:pt x="73" y="68"/>
                  </a:lnTo>
                  <a:close/>
                </a:path>
              </a:pathLst>
            </a:custGeom>
            <a:solidFill>
              <a:srgbClr val="000000"/>
            </a:solidFill>
            <a:ln w="9525">
              <a:noFill/>
              <a:round/>
              <a:headEnd/>
              <a:tailEnd/>
            </a:ln>
          </p:spPr>
          <p:txBody>
            <a:bodyPr/>
            <a:lstStyle/>
            <a:p>
              <a:endParaRPr lang="en-US"/>
            </a:p>
          </p:txBody>
        </p:sp>
        <p:sp>
          <p:nvSpPr>
            <p:cNvPr id="87196" name="Freeform 248"/>
            <p:cNvSpPr>
              <a:spLocks/>
            </p:cNvSpPr>
            <p:nvPr/>
          </p:nvSpPr>
          <p:spPr bwMode="auto">
            <a:xfrm>
              <a:off x="4264" y="2558"/>
              <a:ext cx="15" cy="11"/>
            </a:xfrm>
            <a:custGeom>
              <a:avLst/>
              <a:gdLst>
                <a:gd name="T0" fmla="*/ 15 w 15"/>
                <a:gd name="T1" fmla="*/ 11 h 11"/>
                <a:gd name="T2" fmla="*/ 10 w 15"/>
                <a:gd name="T3" fmla="*/ 5 h 11"/>
                <a:gd name="T4" fmla="*/ 10 w 15"/>
                <a:gd name="T5" fmla="*/ 5 h 11"/>
                <a:gd name="T6" fmla="*/ 10 w 15"/>
                <a:gd name="T7" fmla="*/ 0 h 11"/>
                <a:gd name="T8" fmla="*/ 5 w 15"/>
                <a:gd name="T9" fmla="*/ 0 h 11"/>
                <a:gd name="T10" fmla="*/ 5 w 15"/>
                <a:gd name="T11" fmla="*/ 0 h 11"/>
                <a:gd name="T12" fmla="*/ 0 w 15"/>
                <a:gd name="T13" fmla="*/ 5 h 11"/>
                <a:gd name="T14" fmla="*/ 0 w 15"/>
                <a:gd name="T15" fmla="*/ 5 h 11"/>
                <a:gd name="T16" fmla="*/ 0 w 15"/>
                <a:gd name="T17" fmla="*/ 11 h 11"/>
                <a:gd name="T18" fmla="*/ 15 w 15"/>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11"/>
                <a:gd name="T32" fmla="*/ 15 w 1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11">
                  <a:moveTo>
                    <a:pt x="15" y="11"/>
                  </a:moveTo>
                  <a:lnTo>
                    <a:pt x="10" y="5"/>
                  </a:lnTo>
                  <a:lnTo>
                    <a:pt x="10" y="0"/>
                  </a:lnTo>
                  <a:lnTo>
                    <a:pt x="5" y="0"/>
                  </a:lnTo>
                  <a:lnTo>
                    <a:pt x="0" y="5"/>
                  </a:lnTo>
                  <a:lnTo>
                    <a:pt x="0" y="11"/>
                  </a:lnTo>
                  <a:lnTo>
                    <a:pt x="15" y="11"/>
                  </a:lnTo>
                  <a:close/>
                </a:path>
              </a:pathLst>
            </a:custGeom>
            <a:solidFill>
              <a:srgbClr val="000000"/>
            </a:solidFill>
            <a:ln w="9525">
              <a:noFill/>
              <a:round/>
              <a:headEnd/>
              <a:tailEnd/>
            </a:ln>
          </p:spPr>
          <p:txBody>
            <a:bodyPr/>
            <a:lstStyle/>
            <a:p>
              <a:endParaRPr lang="en-US"/>
            </a:p>
          </p:txBody>
        </p:sp>
        <p:sp>
          <p:nvSpPr>
            <p:cNvPr id="87197" name="Rectangle 249"/>
            <p:cNvSpPr>
              <a:spLocks noChangeArrowheads="1"/>
            </p:cNvSpPr>
            <p:nvPr/>
          </p:nvSpPr>
          <p:spPr bwMode="auto">
            <a:xfrm>
              <a:off x="4264" y="2569"/>
              <a:ext cx="15" cy="37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198" name="Freeform 250"/>
            <p:cNvSpPr>
              <a:spLocks/>
            </p:cNvSpPr>
            <p:nvPr/>
          </p:nvSpPr>
          <p:spPr bwMode="auto">
            <a:xfrm>
              <a:off x="4232" y="2934"/>
              <a:ext cx="73" cy="68"/>
            </a:xfrm>
            <a:custGeom>
              <a:avLst/>
              <a:gdLst>
                <a:gd name="T0" fmla="*/ 73 w 73"/>
                <a:gd name="T1" fmla="*/ 0 h 68"/>
                <a:gd name="T2" fmla="*/ 37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7" y="68"/>
                  </a:lnTo>
                  <a:lnTo>
                    <a:pt x="0" y="0"/>
                  </a:lnTo>
                  <a:lnTo>
                    <a:pt x="73" y="0"/>
                  </a:lnTo>
                  <a:close/>
                </a:path>
              </a:pathLst>
            </a:custGeom>
            <a:solidFill>
              <a:srgbClr val="000000"/>
            </a:solidFill>
            <a:ln w="9525">
              <a:noFill/>
              <a:round/>
              <a:headEnd/>
              <a:tailEnd/>
            </a:ln>
          </p:spPr>
          <p:txBody>
            <a:bodyPr/>
            <a:lstStyle/>
            <a:p>
              <a:endParaRPr lang="en-US"/>
            </a:p>
          </p:txBody>
        </p:sp>
        <p:sp>
          <p:nvSpPr>
            <p:cNvPr id="87199" name="Freeform 251"/>
            <p:cNvSpPr>
              <a:spLocks/>
            </p:cNvSpPr>
            <p:nvPr/>
          </p:nvSpPr>
          <p:spPr bwMode="auto">
            <a:xfrm>
              <a:off x="4264" y="2945"/>
              <a:ext cx="15" cy="5"/>
            </a:xfrm>
            <a:custGeom>
              <a:avLst/>
              <a:gdLst>
                <a:gd name="T0" fmla="*/ 0 w 15"/>
                <a:gd name="T1" fmla="*/ 0 h 5"/>
                <a:gd name="T2" fmla="*/ 0 w 15"/>
                <a:gd name="T3" fmla="*/ 0 h 5"/>
                <a:gd name="T4" fmla="*/ 0 w 15"/>
                <a:gd name="T5" fmla="*/ 5 h 5"/>
                <a:gd name="T6" fmla="*/ 5 w 15"/>
                <a:gd name="T7" fmla="*/ 5 h 5"/>
                <a:gd name="T8" fmla="*/ 5 w 15"/>
                <a:gd name="T9" fmla="*/ 5 h 5"/>
                <a:gd name="T10" fmla="*/ 10 w 15"/>
                <a:gd name="T11" fmla="*/ 5 h 5"/>
                <a:gd name="T12" fmla="*/ 10 w 15"/>
                <a:gd name="T13" fmla="*/ 5 h 5"/>
                <a:gd name="T14" fmla="*/ 10 w 15"/>
                <a:gd name="T15" fmla="*/ 0 h 5"/>
                <a:gd name="T16" fmla="*/ 15 w 15"/>
                <a:gd name="T17" fmla="*/ 0 h 5"/>
                <a:gd name="T18" fmla="*/ 0 w 15"/>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
                <a:gd name="T32" fmla="*/ 15 w 15"/>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
                  <a:moveTo>
                    <a:pt x="0" y="0"/>
                  </a:moveTo>
                  <a:lnTo>
                    <a:pt x="0" y="0"/>
                  </a:lnTo>
                  <a:lnTo>
                    <a:pt x="0" y="5"/>
                  </a:lnTo>
                  <a:lnTo>
                    <a:pt x="5" y="5"/>
                  </a:lnTo>
                  <a:lnTo>
                    <a:pt x="10" y="5"/>
                  </a:lnTo>
                  <a:lnTo>
                    <a:pt x="10" y="0"/>
                  </a:lnTo>
                  <a:lnTo>
                    <a:pt x="15" y="0"/>
                  </a:lnTo>
                  <a:lnTo>
                    <a:pt x="0" y="0"/>
                  </a:lnTo>
                  <a:close/>
                </a:path>
              </a:pathLst>
            </a:custGeom>
            <a:solidFill>
              <a:srgbClr val="000000"/>
            </a:solidFill>
            <a:ln w="9525">
              <a:noFill/>
              <a:round/>
              <a:headEnd/>
              <a:tailEnd/>
            </a:ln>
          </p:spPr>
          <p:txBody>
            <a:bodyPr/>
            <a:lstStyle/>
            <a:p>
              <a:endParaRPr lang="en-US"/>
            </a:p>
          </p:txBody>
        </p:sp>
        <p:sp>
          <p:nvSpPr>
            <p:cNvPr id="87200" name="Freeform 252"/>
            <p:cNvSpPr>
              <a:spLocks/>
            </p:cNvSpPr>
            <p:nvPr/>
          </p:nvSpPr>
          <p:spPr bwMode="auto">
            <a:xfrm>
              <a:off x="4039" y="2506"/>
              <a:ext cx="68" cy="68"/>
            </a:xfrm>
            <a:custGeom>
              <a:avLst/>
              <a:gdLst>
                <a:gd name="T0" fmla="*/ 68 w 68"/>
                <a:gd name="T1" fmla="*/ 68 h 68"/>
                <a:gd name="T2" fmla="*/ 31 w 68"/>
                <a:gd name="T3" fmla="*/ 0 h 68"/>
                <a:gd name="T4" fmla="*/ 0 w 68"/>
                <a:gd name="T5" fmla="*/ 68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31" y="0"/>
                  </a:lnTo>
                  <a:lnTo>
                    <a:pt x="0" y="68"/>
                  </a:lnTo>
                  <a:lnTo>
                    <a:pt x="68" y="68"/>
                  </a:lnTo>
                  <a:close/>
                </a:path>
              </a:pathLst>
            </a:custGeom>
            <a:solidFill>
              <a:srgbClr val="000000"/>
            </a:solidFill>
            <a:ln w="9525">
              <a:noFill/>
              <a:round/>
              <a:headEnd/>
              <a:tailEnd/>
            </a:ln>
          </p:spPr>
          <p:txBody>
            <a:bodyPr/>
            <a:lstStyle/>
            <a:p>
              <a:endParaRPr lang="en-US"/>
            </a:p>
          </p:txBody>
        </p:sp>
        <p:sp>
          <p:nvSpPr>
            <p:cNvPr id="87201" name="Freeform 253"/>
            <p:cNvSpPr>
              <a:spLocks/>
            </p:cNvSpPr>
            <p:nvPr/>
          </p:nvSpPr>
          <p:spPr bwMode="auto">
            <a:xfrm>
              <a:off x="4065" y="2558"/>
              <a:ext cx="15" cy="11"/>
            </a:xfrm>
            <a:custGeom>
              <a:avLst/>
              <a:gdLst>
                <a:gd name="T0" fmla="*/ 15 w 15"/>
                <a:gd name="T1" fmla="*/ 11 h 11"/>
                <a:gd name="T2" fmla="*/ 15 w 15"/>
                <a:gd name="T3" fmla="*/ 5 h 11"/>
                <a:gd name="T4" fmla="*/ 10 w 15"/>
                <a:gd name="T5" fmla="*/ 5 h 11"/>
                <a:gd name="T6" fmla="*/ 10 w 15"/>
                <a:gd name="T7" fmla="*/ 0 h 11"/>
                <a:gd name="T8" fmla="*/ 5 w 15"/>
                <a:gd name="T9" fmla="*/ 0 h 11"/>
                <a:gd name="T10" fmla="*/ 5 w 15"/>
                <a:gd name="T11" fmla="*/ 0 h 11"/>
                <a:gd name="T12" fmla="*/ 5 w 15"/>
                <a:gd name="T13" fmla="*/ 5 h 11"/>
                <a:gd name="T14" fmla="*/ 0 w 15"/>
                <a:gd name="T15" fmla="*/ 5 h 11"/>
                <a:gd name="T16" fmla="*/ 0 w 15"/>
                <a:gd name="T17" fmla="*/ 11 h 11"/>
                <a:gd name="T18" fmla="*/ 15 w 15"/>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11"/>
                <a:gd name="T32" fmla="*/ 15 w 1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11">
                  <a:moveTo>
                    <a:pt x="15" y="11"/>
                  </a:moveTo>
                  <a:lnTo>
                    <a:pt x="15" y="5"/>
                  </a:lnTo>
                  <a:lnTo>
                    <a:pt x="10" y="5"/>
                  </a:lnTo>
                  <a:lnTo>
                    <a:pt x="10" y="0"/>
                  </a:lnTo>
                  <a:lnTo>
                    <a:pt x="5" y="0"/>
                  </a:lnTo>
                  <a:lnTo>
                    <a:pt x="5" y="5"/>
                  </a:lnTo>
                  <a:lnTo>
                    <a:pt x="0" y="5"/>
                  </a:lnTo>
                  <a:lnTo>
                    <a:pt x="0" y="11"/>
                  </a:lnTo>
                  <a:lnTo>
                    <a:pt x="15" y="11"/>
                  </a:lnTo>
                  <a:close/>
                </a:path>
              </a:pathLst>
            </a:custGeom>
            <a:solidFill>
              <a:srgbClr val="000000"/>
            </a:solidFill>
            <a:ln w="9525">
              <a:noFill/>
              <a:round/>
              <a:headEnd/>
              <a:tailEnd/>
            </a:ln>
          </p:spPr>
          <p:txBody>
            <a:bodyPr/>
            <a:lstStyle/>
            <a:p>
              <a:endParaRPr lang="en-US"/>
            </a:p>
          </p:txBody>
        </p:sp>
        <p:sp>
          <p:nvSpPr>
            <p:cNvPr id="87202" name="Rectangle 254"/>
            <p:cNvSpPr>
              <a:spLocks noChangeArrowheads="1"/>
            </p:cNvSpPr>
            <p:nvPr/>
          </p:nvSpPr>
          <p:spPr bwMode="auto">
            <a:xfrm>
              <a:off x="4065" y="2569"/>
              <a:ext cx="15" cy="37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203" name="Freeform 255"/>
            <p:cNvSpPr>
              <a:spLocks/>
            </p:cNvSpPr>
            <p:nvPr/>
          </p:nvSpPr>
          <p:spPr bwMode="auto">
            <a:xfrm>
              <a:off x="4039" y="2934"/>
              <a:ext cx="68" cy="68"/>
            </a:xfrm>
            <a:custGeom>
              <a:avLst/>
              <a:gdLst>
                <a:gd name="T0" fmla="*/ 68 w 68"/>
                <a:gd name="T1" fmla="*/ 0 h 68"/>
                <a:gd name="T2" fmla="*/ 31 w 68"/>
                <a:gd name="T3" fmla="*/ 68 h 68"/>
                <a:gd name="T4" fmla="*/ 0 w 68"/>
                <a:gd name="T5" fmla="*/ 0 h 68"/>
                <a:gd name="T6" fmla="*/ 68 w 68"/>
                <a:gd name="T7" fmla="*/ 0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0"/>
                  </a:moveTo>
                  <a:lnTo>
                    <a:pt x="31" y="68"/>
                  </a:lnTo>
                  <a:lnTo>
                    <a:pt x="0" y="0"/>
                  </a:lnTo>
                  <a:lnTo>
                    <a:pt x="68" y="0"/>
                  </a:lnTo>
                  <a:close/>
                </a:path>
              </a:pathLst>
            </a:custGeom>
            <a:solidFill>
              <a:srgbClr val="000000"/>
            </a:solidFill>
            <a:ln w="9525">
              <a:noFill/>
              <a:round/>
              <a:headEnd/>
              <a:tailEnd/>
            </a:ln>
          </p:spPr>
          <p:txBody>
            <a:bodyPr/>
            <a:lstStyle/>
            <a:p>
              <a:endParaRPr lang="en-US"/>
            </a:p>
          </p:txBody>
        </p:sp>
        <p:sp>
          <p:nvSpPr>
            <p:cNvPr id="87204" name="Freeform 256"/>
            <p:cNvSpPr>
              <a:spLocks/>
            </p:cNvSpPr>
            <p:nvPr/>
          </p:nvSpPr>
          <p:spPr bwMode="auto">
            <a:xfrm>
              <a:off x="4065" y="2945"/>
              <a:ext cx="15" cy="5"/>
            </a:xfrm>
            <a:custGeom>
              <a:avLst/>
              <a:gdLst>
                <a:gd name="T0" fmla="*/ 0 w 15"/>
                <a:gd name="T1" fmla="*/ 0 h 5"/>
                <a:gd name="T2" fmla="*/ 0 w 15"/>
                <a:gd name="T3" fmla="*/ 0 h 5"/>
                <a:gd name="T4" fmla="*/ 5 w 15"/>
                <a:gd name="T5" fmla="*/ 5 h 5"/>
                <a:gd name="T6" fmla="*/ 5 w 15"/>
                <a:gd name="T7" fmla="*/ 5 h 5"/>
                <a:gd name="T8" fmla="*/ 5 w 15"/>
                <a:gd name="T9" fmla="*/ 5 h 5"/>
                <a:gd name="T10" fmla="*/ 10 w 15"/>
                <a:gd name="T11" fmla="*/ 5 h 5"/>
                <a:gd name="T12" fmla="*/ 10 w 15"/>
                <a:gd name="T13" fmla="*/ 5 h 5"/>
                <a:gd name="T14" fmla="*/ 15 w 15"/>
                <a:gd name="T15" fmla="*/ 0 h 5"/>
                <a:gd name="T16" fmla="*/ 15 w 15"/>
                <a:gd name="T17" fmla="*/ 0 h 5"/>
                <a:gd name="T18" fmla="*/ 0 w 15"/>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
                <a:gd name="T32" fmla="*/ 15 w 15"/>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
                  <a:moveTo>
                    <a:pt x="0" y="0"/>
                  </a:moveTo>
                  <a:lnTo>
                    <a:pt x="0" y="0"/>
                  </a:lnTo>
                  <a:lnTo>
                    <a:pt x="5" y="5"/>
                  </a:lnTo>
                  <a:lnTo>
                    <a:pt x="10" y="5"/>
                  </a:lnTo>
                  <a:lnTo>
                    <a:pt x="15" y="0"/>
                  </a:lnTo>
                  <a:lnTo>
                    <a:pt x="0" y="0"/>
                  </a:lnTo>
                  <a:close/>
                </a:path>
              </a:pathLst>
            </a:custGeom>
            <a:solidFill>
              <a:srgbClr val="000000"/>
            </a:solidFill>
            <a:ln w="9525">
              <a:noFill/>
              <a:round/>
              <a:headEnd/>
              <a:tailEnd/>
            </a:ln>
          </p:spPr>
          <p:txBody>
            <a:bodyPr/>
            <a:lstStyle/>
            <a:p>
              <a:endParaRPr lang="en-US"/>
            </a:p>
          </p:txBody>
        </p:sp>
        <p:sp>
          <p:nvSpPr>
            <p:cNvPr id="87205" name="Line 257"/>
            <p:cNvSpPr>
              <a:spLocks noChangeShapeType="1"/>
            </p:cNvSpPr>
            <p:nvPr/>
          </p:nvSpPr>
          <p:spPr bwMode="auto">
            <a:xfrm>
              <a:off x="3918" y="2506"/>
              <a:ext cx="0" cy="496"/>
            </a:xfrm>
            <a:prstGeom prst="line">
              <a:avLst/>
            </a:prstGeom>
            <a:noFill/>
            <a:ln w="0">
              <a:solidFill>
                <a:srgbClr val="000000"/>
              </a:solidFill>
              <a:round/>
              <a:headEnd/>
              <a:tailEnd/>
            </a:ln>
          </p:spPr>
          <p:txBody>
            <a:bodyPr/>
            <a:lstStyle/>
            <a:p>
              <a:endParaRPr lang="en-US"/>
            </a:p>
          </p:txBody>
        </p:sp>
        <p:sp>
          <p:nvSpPr>
            <p:cNvPr id="87206" name="Freeform 258"/>
            <p:cNvSpPr>
              <a:spLocks/>
            </p:cNvSpPr>
            <p:nvPr/>
          </p:nvSpPr>
          <p:spPr bwMode="auto">
            <a:xfrm>
              <a:off x="3897" y="2506"/>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87207" name="Freeform 259"/>
            <p:cNvSpPr>
              <a:spLocks/>
            </p:cNvSpPr>
            <p:nvPr/>
          </p:nvSpPr>
          <p:spPr bwMode="auto">
            <a:xfrm>
              <a:off x="3897" y="2961"/>
              <a:ext cx="42" cy="41"/>
            </a:xfrm>
            <a:custGeom>
              <a:avLst/>
              <a:gdLst>
                <a:gd name="T0" fmla="*/ 21 w 42"/>
                <a:gd name="T1" fmla="*/ 41 h 41"/>
                <a:gd name="T2" fmla="*/ 42 w 42"/>
                <a:gd name="T3" fmla="*/ 0 h 41"/>
                <a:gd name="T4" fmla="*/ 0 w 42"/>
                <a:gd name="T5" fmla="*/ 0 h 41"/>
                <a:gd name="T6" fmla="*/ 21 w 42"/>
                <a:gd name="T7" fmla="*/ 4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21" y="41"/>
                  </a:moveTo>
                  <a:lnTo>
                    <a:pt x="42" y="0"/>
                  </a:lnTo>
                  <a:lnTo>
                    <a:pt x="0" y="0"/>
                  </a:lnTo>
                  <a:lnTo>
                    <a:pt x="21" y="41"/>
                  </a:lnTo>
                  <a:close/>
                </a:path>
              </a:pathLst>
            </a:custGeom>
            <a:solidFill>
              <a:srgbClr val="000000"/>
            </a:solidFill>
            <a:ln w="9525">
              <a:noFill/>
              <a:round/>
              <a:headEnd/>
              <a:tailEnd/>
            </a:ln>
          </p:spPr>
          <p:txBody>
            <a:bodyPr/>
            <a:lstStyle/>
            <a:p>
              <a:endParaRPr lang="en-US"/>
            </a:p>
          </p:txBody>
        </p:sp>
        <p:sp>
          <p:nvSpPr>
            <p:cNvPr id="87208" name="Line 260"/>
            <p:cNvSpPr>
              <a:spLocks noChangeShapeType="1"/>
            </p:cNvSpPr>
            <p:nvPr/>
          </p:nvSpPr>
          <p:spPr bwMode="auto">
            <a:xfrm>
              <a:off x="3725" y="2506"/>
              <a:ext cx="0" cy="496"/>
            </a:xfrm>
            <a:prstGeom prst="line">
              <a:avLst/>
            </a:prstGeom>
            <a:noFill/>
            <a:ln w="0">
              <a:solidFill>
                <a:srgbClr val="000000"/>
              </a:solidFill>
              <a:round/>
              <a:headEnd/>
              <a:tailEnd/>
            </a:ln>
          </p:spPr>
          <p:txBody>
            <a:bodyPr/>
            <a:lstStyle/>
            <a:p>
              <a:endParaRPr lang="en-US"/>
            </a:p>
          </p:txBody>
        </p:sp>
        <p:sp>
          <p:nvSpPr>
            <p:cNvPr id="87209" name="Freeform 261"/>
            <p:cNvSpPr>
              <a:spLocks/>
            </p:cNvSpPr>
            <p:nvPr/>
          </p:nvSpPr>
          <p:spPr bwMode="auto">
            <a:xfrm>
              <a:off x="3704" y="2506"/>
              <a:ext cx="41" cy="42"/>
            </a:xfrm>
            <a:custGeom>
              <a:avLst/>
              <a:gdLst>
                <a:gd name="T0" fmla="*/ 21 w 41"/>
                <a:gd name="T1" fmla="*/ 0 h 42"/>
                <a:gd name="T2" fmla="*/ 41 w 41"/>
                <a:gd name="T3" fmla="*/ 42 h 42"/>
                <a:gd name="T4" fmla="*/ 0 w 41"/>
                <a:gd name="T5" fmla="*/ 42 h 42"/>
                <a:gd name="T6" fmla="*/ 21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1" y="0"/>
                  </a:moveTo>
                  <a:lnTo>
                    <a:pt x="41" y="42"/>
                  </a:lnTo>
                  <a:lnTo>
                    <a:pt x="0" y="42"/>
                  </a:lnTo>
                  <a:lnTo>
                    <a:pt x="21" y="0"/>
                  </a:lnTo>
                  <a:close/>
                </a:path>
              </a:pathLst>
            </a:custGeom>
            <a:solidFill>
              <a:srgbClr val="000000"/>
            </a:solidFill>
            <a:ln w="9525">
              <a:noFill/>
              <a:round/>
              <a:headEnd/>
              <a:tailEnd/>
            </a:ln>
          </p:spPr>
          <p:txBody>
            <a:bodyPr/>
            <a:lstStyle/>
            <a:p>
              <a:endParaRPr lang="en-US"/>
            </a:p>
          </p:txBody>
        </p:sp>
        <p:sp>
          <p:nvSpPr>
            <p:cNvPr id="87210" name="Freeform 262"/>
            <p:cNvSpPr>
              <a:spLocks/>
            </p:cNvSpPr>
            <p:nvPr/>
          </p:nvSpPr>
          <p:spPr bwMode="auto">
            <a:xfrm>
              <a:off x="3704" y="2961"/>
              <a:ext cx="41" cy="41"/>
            </a:xfrm>
            <a:custGeom>
              <a:avLst/>
              <a:gdLst>
                <a:gd name="T0" fmla="*/ 21 w 41"/>
                <a:gd name="T1" fmla="*/ 41 h 41"/>
                <a:gd name="T2" fmla="*/ 41 w 41"/>
                <a:gd name="T3" fmla="*/ 0 h 41"/>
                <a:gd name="T4" fmla="*/ 0 w 41"/>
                <a:gd name="T5" fmla="*/ 0 h 41"/>
                <a:gd name="T6" fmla="*/ 21 w 41"/>
                <a:gd name="T7" fmla="*/ 41 h 41"/>
                <a:gd name="T8" fmla="*/ 0 60000 65536"/>
                <a:gd name="T9" fmla="*/ 0 60000 65536"/>
                <a:gd name="T10" fmla="*/ 0 60000 65536"/>
                <a:gd name="T11" fmla="*/ 0 60000 65536"/>
                <a:gd name="T12" fmla="*/ 0 w 41"/>
                <a:gd name="T13" fmla="*/ 0 h 41"/>
                <a:gd name="T14" fmla="*/ 41 w 41"/>
                <a:gd name="T15" fmla="*/ 41 h 41"/>
              </a:gdLst>
              <a:ahLst/>
              <a:cxnLst>
                <a:cxn ang="T8">
                  <a:pos x="T0" y="T1"/>
                </a:cxn>
                <a:cxn ang="T9">
                  <a:pos x="T2" y="T3"/>
                </a:cxn>
                <a:cxn ang="T10">
                  <a:pos x="T4" y="T5"/>
                </a:cxn>
                <a:cxn ang="T11">
                  <a:pos x="T6" y="T7"/>
                </a:cxn>
              </a:cxnLst>
              <a:rect l="T12" t="T13" r="T14" b="T15"/>
              <a:pathLst>
                <a:path w="41" h="41">
                  <a:moveTo>
                    <a:pt x="21" y="41"/>
                  </a:moveTo>
                  <a:lnTo>
                    <a:pt x="41" y="0"/>
                  </a:lnTo>
                  <a:lnTo>
                    <a:pt x="0" y="0"/>
                  </a:lnTo>
                  <a:lnTo>
                    <a:pt x="21" y="41"/>
                  </a:lnTo>
                  <a:close/>
                </a:path>
              </a:pathLst>
            </a:custGeom>
            <a:solidFill>
              <a:srgbClr val="000000"/>
            </a:solidFill>
            <a:ln w="9525">
              <a:noFill/>
              <a:round/>
              <a:headEnd/>
              <a:tailEnd/>
            </a:ln>
          </p:spPr>
          <p:txBody>
            <a:bodyPr/>
            <a:lstStyle/>
            <a:p>
              <a:endParaRPr lang="en-US"/>
            </a:p>
          </p:txBody>
        </p:sp>
        <p:sp>
          <p:nvSpPr>
            <p:cNvPr id="87211" name="Freeform 263"/>
            <p:cNvSpPr>
              <a:spLocks/>
            </p:cNvSpPr>
            <p:nvPr/>
          </p:nvSpPr>
          <p:spPr bwMode="auto">
            <a:xfrm>
              <a:off x="3489" y="2506"/>
              <a:ext cx="73" cy="68"/>
            </a:xfrm>
            <a:custGeom>
              <a:avLst/>
              <a:gdLst>
                <a:gd name="T0" fmla="*/ 73 w 73"/>
                <a:gd name="T1" fmla="*/ 68 h 68"/>
                <a:gd name="T2" fmla="*/ 37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7" y="0"/>
                  </a:lnTo>
                  <a:lnTo>
                    <a:pt x="0" y="68"/>
                  </a:lnTo>
                  <a:lnTo>
                    <a:pt x="73" y="68"/>
                  </a:lnTo>
                  <a:close/>
                </a:path>
              </a:pathLst>
            </a:custGeom>
            <a:solidFill>
              <a:srgbClr val="000000"/>
            </a:solidFill>
            <a:ln w="9525">
              <a:noFill/>
              <a:round/>
              <a:headEnd/>
              <a:tailEnd/>
            </a:ln>
          </p:spPr>
          <p:txBody>
            <a:bodyPr/>
            <a:lstStyle/>
            <a:p>
              <a:endParaRPr lang="en-US"/>
            </a:p>
          </p:txBody>
        </p:sp>
        <p:sp>
          <p:nvSpPr>
            <p:cNvPr id="87212" name="Freeform 264"/>
            <p:cNvSpPr>
              <a:spLocks/>
            </p:cNvSpPr>
            <p:nvPr/>
          </p:nvSpPr>
          <p:spPr bwMode="auto">
            <a:xfrm>
              <a:off x="3520" y="2558"/>
              <a:ext cx="16" cy="11"/>
            </a:xfrm>
            <a:custGeom>
              <a:avLst/>
              <a:gdLst>
                <a:gd name="T0" fmla="*/ 16 w 16"/>
                <a:gd name="T1" fmla="*/ 11 h 11"/>
                <a:gd name="T2" fmla="*/ 11 w 16"/>
                <a:gd name="T3" fmla="*/ 5 h 11"/>
                <a:gd name="T4" fmla="*/ 11 w 16"/>
                <a:gd name="T5" fmla="*/ 5 h 11"/>
                <a:gd name="T6" fmla="*/ 11 w 16"/>
                <a:gd name="T7" fmla="*/ 0 h 11"/>
                <a:gd name="T8" fmla="*/ 6 w 16"/>
                <a:gd name="T9" fmla="*/ 0 h 11"/>
                <a:gd name="T10" fmla="*/ 6 w 16"/>
                <a:gd name="T11" fmla="*/ 0 h 11"/>
                <a:gd name="T12" fmla="*/ 0 w 16"/>
                <a:gd name="T13" fmla="*/ 5 h 11"/>
                <a:gd name="T14" fmla="*/ 0 w 16"/>
                <a:gd name="T15" fmla="*/ 5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5"/>
                  </a:lnTo>
                  <a:lnTo>
                    <a:pt x="11" y="0"/>
                  </a:lnTo>
                  <a:lnTo>
                    <a:pt x="6" y="0"/>
                  </a:lnTo>
                  <a:lnTo>
                    <a:pt x="0" y="5"/>
                  </a:lnTo>
                  <a:lnTo>
                    <a:pt x="0" y="11"/>
                  </a:lnTo>
                  <a:lnTo>
                    <a:pt x="16" y="11"/>
                  </a:lnTo>
                  <a:close/>
                </a:path>
              </a:pathLst>
            </a:custGeom>
            <a:solidFill>
              <a:srgbClr val="000000"/>
            </a:solidFill>
            <a:ln w="9525">
              <a:noFill/>
              <a:round/>
              <a:headEnd/>
              <a:tailEnd/>
            </a:ln>
          </p:spPr>
          <p:txBody>
            <a:bodyPr/>
            <a:lstStyle/>
            <a:p>
              <a:endParaRPr lang="en-US"/>
            </a:p>
          </p:txBody>
        </p:sp>
        <p:sp>
          <p:nvSpPr>
            <p:cNvPr id="87213" name="Rectangle 265"/>
            <p:cNvSpPr>
              <a:spLocks noChangeArrowheads="1"/>
            </p:cNvSpPr>
            <p:nvPr/>
          </p:nvSpPr>
          <p:spPr bwMode="auto">
            <a:xfrm>
              <a:off x="3520" y="2569"/>
              <a:ext cx="16" cy="37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214" name="Freeform 266"/>
            <p:cNvSpPr>
              <a:spLocks/>
            </p:cNvSpPr>
            <p:nvPr/>
          </p:nvSpPr>
          <p:spPr bwMode="auto">
            <a:xfrm>
              <a:off x="3489" y="2934"/>
              <a:ext cx="73" cy="68"/>
            </a:xfrm>
            <a:custGeom>
              <a:avLst/>
              <a:gdLst>
                <a:gd name="T0" fmla="*/ 73 w 73"/>
                <a:gd name="T1" fmla="*/ 0 h 68"/>
                <a:gd name="T2" fmla="*/ 37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7" y="68"/>
                  </a:lnTo>
                  <a:lnTo>
                    <a:pt x="0" y="0"/>
                  </a:lnTo>
                  <a:lnTo>
                    <a:pt x="73" y="0"/>
                  </a:lnTo>
                  <a:close/>
                </a:path>
              </a:pathLst>
            </a:custGeom>
            <a:solidFill>
              <a:srgbClr val="000000"/>
            </a:solidFill>
            <a:ln w="9525">
              <a:noFill/>
              <a:round/>
              <a:headEnd/>
              <a:tailEnd/>
            </a:ln>
          </p:spPr>
          <p:txBody>
            <a:bodyPr/>
            <a:lstStyle/>
            <a:p>
              <a:endParaRPr lang="en-US"/>
            </a:p>
          </p:txBody>
        </p:sp>
        <p:sp>
          <p:nvSpPr>
            <p:cNvPr id="87215" name="Freeform 267"/>
            <p:cNvSpPr>
              <a:spLocks/>
            </p:cNvSpPr>
            <p:nvPr/>
          </p:nvSpPr>
          <p:spPr bwMode="auto">
            <a:xfrm>
              <a:off x="3520" y="2945"/>
              <a:ext cx="16" cy="5"/>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7216" name="Line 268"/>
            <p:cNvSpPr>
              <a:spLocks noChangeShapeType="1"/>
            </p:cNvSpPr>
            <p:nvPr/>
          </p:nvSpPr>
          <p:spPr bwMode="auto">
            <a:xfrm>
              <a:off x="3332" y="2506"/>
              <a:ext cx="0" cy="496"/>
            </a:xfrm>
            <a:prstGeom prst="line">
              <a:avLst/>
            </a:prstGeom>
            <a:noFill/>
            <a:ln w="0">
              <a:solidFill>
                <a:srgbClr val="000000"/>
              </a:solidFill>
              <a:round/>
              <a:headEnd/>
              <a:tailEnd/>
            </a:ln>
          </p:spPr>
          <p:txBody>
            <a:bodyPr/>
            <a:lstStyle/>
            <a:p>
              <a:endParaRPr lang="en-US"/>
            </a:p>
          </p:txBody>
        </p:sp>
        <p:sp>
          <p:nvSpPr>
            <p:cNvPr id="87217" name="Freeform 269"/>
            <p:cNvSpPr>
              <a:spLocks/>
            </p:cNvSpPr>
            <p:nvPr/>
          </p:nvSpPr>
          <p:spPr bwMode="auto">
            <a:xfrm>
              <a:off x="3311" y="2506"/>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87218" name="Freeform 270"/>
            <p:cNvSpPr>
              <a:spLocks/>
            </p:cNvSpPr>
            <p:nvPr/>
          </p:nvSpPr>
          <p:spPr bwMode="auto">
            <a:xfrm>
              <a:off x="3311" y="2961"/>
              <a:ext cx="42" cy="41"/>
            </a:xfrm>
            <a:custGeom>
              <a:avLst/>
              <a:gdLst>
                <a:gd name="T0" fmla="*/ 21 w 42"/>
                <a:gd name="T1" fmla="*/ 41 h 41"/>
                <a:gd name="T2" fmla="*/ 42 w 42"/>
                <a:gd name="T3" fmla="*/ 0 h 41"/>
                <a:gd name="T4" fmla="*/ 0 w 42"/>
                <a:gd name="T5" fmla="*/ 0 h 41"/>
                <a:gd name="T6" fmla="*/ 21 w 42"/>
                <a:gd name="T7" fmla="*/ 4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21" y="41"/>
                  </a:moveTo>
                  <a:lnTo>
                    <a:pt x="42" y="0"/>
                  </a:lnTo>
                  <a:lnTo>
                    <a:pt x="0" y="0"/>
                  </a:lnTo>
                  <a:lnTo>
                    <a:pt x="21" y="41"/>
                  </a:lnTo>
                  <a:close/>
                </a:path>
              </a:pathLst>
            </a:custGeom>
            <a:solidFill>
              <a:srgbClr val="000000"/>
            </a:solidFill>
            <a:ln w="9525">
              <a:noFill/>
              <a:round/>
              <a:headEnd/>
              <a:tailEnd/>
            </a:ln>
          </p:spPr>
          <p:txBody>
            <a:bodyPr/>
            <a:lstStyle/>
            <a:p>
              <a:endParaRPr lang="en-US"/>
            </a:p>
          </p:txBody>
        </p:sp>
        <p:sp>
          <p:nvSpPr>
            <p:cNvPr id="87219" name="Rectangle 271"/>
            <p:cNvSpPr>
              <a:spLocks noChangeArrowheads="1"/>
            </p:cNvSpPr>
            <p:nvPr/>
          </p:nvSpPr>
          <p:spPr bwMode="auto">
            <a:xfrm>
              <a:off x="4526" y="3048"/>
              <a:ext cx="204" cy="453"/>
            </a:xfrm>
            <a:prstGeom prst="rect">
              <a:avLst/>
            </a:prstGeom>
            <a:solidFill>
              <a:srgbClr val="FFFFFF"/>
            </a:solidFill>
            <a:ln w="7938" cap="rnd">
              <a:solidFill>
                <a:srgbClr val="000000"/>
              </a:solidFill>
              <a:round/>
              <a:headEnd/>
              <a:tailEnd/>
            </a:ln>
          </p:spPr>
          <p:txBody>
            <a:bodyPr/>
            <a:lstStyle/>
            <a:p>
              <a:pPr algn="l" eaLnBrk="0" hangingPunct="0"/>
              <a:endParaRPr lang="en-US" sz="1800">
                <a:solidFill>
                  <a:srgbClr val="000000"/>
                </a:solidFill>
              </a:endParaRPr>
            </a:p>
          </p:txBody>
        </p:sp>
        <p:sp>
          <p:nvSpPr>
            <p:cNvPr id="87220" name="Rectangle 272"/>
            <p:cNvSpPr>
              <a:spLocks noChangeArrowheads="1"/>
            </p:cNvSpPr>
            <p:nvPr/>
          </p:nvSpPr>
          <p:spPr bwMode="auto">
            <a:xfrm rot="-5400000">
              <a:off x="4553" y="3354"/>
              <a:ext cx="53"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87221" name="Rectangle 273"/>
            <p:cNvSpPr>
              <a:spLocks noChangeArrowheads="1"/>
            </p:cNvSpPr>
            <p:nvPr/>
          </p:nvSpPr>
          <p:spPr bwMode="auto">
            <a:xfrm rot="-5400000">
              <a:off x="4566" y="3309"/>
              <a:ext cx="27"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7222" name="Rectangle 274"/>
            <p:cNvSpPr>
              <a:spLocks noChangeArrowheads="1"/>
            </p:cNvSpPr>
            <p:nvPr/>
          </p:nvSpPr>
          <p:spPr bwMode="auto">
            <a:xfrm rot="-5400000">
              <a:off x="4555" y="3273"/>
              <a:ext cx="49"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87223" name="Rectangle 275"/>
            <p:cNvSpPr>
              <a:spLocks noChangeArrowheads="1"/>
            </p:cNvSpPr>
            <p:nvPr/>
          </p:nvSpPr>
          <p:spPr bwMode="auto">
            <a:xfrm rot="-5400000">
              <a:off x="4558" y="3227"/>
              <a:ext cx="44"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87224" name="Rectangle 276"/>
            <p:cNvSpPr>
              <a:spLocks noChangeArrowheads="1"/>
            </p:cNvSpPr>
            <p:nvPr/>
          </p:nvSpPr>
          <p:spPr bwMode="auto">
            <a:xfrm rot="-5400000">
              <a:off x="4564" y="3188"/>
              <a:ext cx="31"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87225" name="Rectangle 277"/>
            <p:cNvSpPr>
              <a:spLocks noChangeArrowheads="1"/>
            </p:cNvSpPr>
            <p:nvPr/>
          </p:nvSpPr>
          <p:spPr bwMode="auto">
            <a:xfrm rot="-5400000">
              <a:off x="4555" y="3148"/>
              <a:ext cx="49"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87226" name="Rectangle 278"/>
            <p:cNvSpPr>
              <a:spLocks noChangeArrowheads="1"/>
            </p:cNvSpPr>
            <p:nvPr/>
          </p:nvSpPr>
          <p:spPr bwMode="auto">
            <a:xfrm rot="-5400000">
              <a:off x="4558" y="3102"/>
              <a:ext cx="44"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87227" name="Rectangle 279"/>
            <p:cNvSpPr>
              <a:spLocks noChangeArrowheads="1"/>
            </p:cNvSpPr>
            <p:nvPr/>
          </p:nvSpPr>
          <p:spPr bwMode="auto">
            <a:xfrm rot="-5400000">
              <a:off x="4566" y="3064"/>
              <a:ext cx="27"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7228" name="Rectangle 280"/>
            <p:cNvSpPr>
              <a:spLocks noChangeArrowheads="1"/>
            </p:cNvSpPr>
            <p:nvPr/>
          </p:nvSpPr>
          <p:spPr bwMode="auto">
            <a:xfrm rot="-5400000">
              <a:off x="4647" y="3317"/>
              <a:ext cx="53"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7229" name="Rectangle 281"/>
            <p:cNvSpPr>
              <a:spLocks noChangeArrowheads="1"/>
            </p:cNvSpPr>
            <p:nvPr/>
          </p:nvSpPr>
          <p:spPr bwMode="auto">
            <a:xfrm rot="-5400000">
              <a:off x="4643" y="3261"/>
              <a:ext cx="62"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87230" name="Rectangle 282"/>
            <p:cNvSpPr>
              <a:spLocks noChangeArrowheads="1"/>
            </p:cNvSpPr>
            <p:nvPr/>
          </p:nvSpPr>
          <p:spPr bwMode="auto">
            <a:xfrm rot="-5400000">
              <a:off x="4663" y="3218"/>
              <a:ext cx="22"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7231" name="Rectangle 283"/>
            <p:cNvSpPr>
              <a:spLocks noChangeArrowheads="1"/>
            </p:cNvSpPr>
            <p:nvPr/>
          </p:nvSpPr>
          <p:spPr bwMode="auto">
            <a:xfrm rot="-5400000">
              <a:off x="4660" y="3195"/>
              <a:ext cx="27"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7232" name="Rectangle 284"/>
            <p:cNvSpPr>
              <a:spLocks noChangeArrowheads="1"/>
            </p:cNvSpPr>
            <p:nvPr/>
          </p:nvSpPr>
          <p:spPr bwMode="auto">
            <a:xfrm rot="-5400000">
              <a:off x="4652" y="3154"/>
              <a:ext cx="44"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87233" name="Rectangle 285"/>
            <p:cNvSpPr>
              <a:spLocks noChangeArrowheads="1"/>
            </p:cNvSpPr>
            <p:nvPr/>
          </p:nvSpPr>
          <p:spPr bwMode="auto">
            <a:xfrm rot="-5400000">
              <a:off x="4649" y="3111"/>
              <a:ext cx="49"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87234" name="Rectangle 286"/>
            <p:cNvSpPr>
              <a:spLocks noChangeArrowheads="1"/>
            </p:cNvSpPr>
            <p:nvPr/>
          </p:nvSpPr>
          <p:spPr bwMode="auto">
            <a:xfrm>
              <a:off x="4531" y="3630"/>
              <a:ext cx="199" cy="21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7235" name="Rectangle 287"/>
            <p:cNvSpPr>
              <a:spLocks noChangeArrowheads="1"/>
            </p:cNvSpPr>
            <p:nvPr/>
          </p:nvSpPr>
          <p:spPr bwMode="auto">
            <a:xfrm>
              <a:off x="4531" y="3630"/>
              <a:ext cx="199" cy="2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236" name="Rectangle 288"/>
            <p:cNvSpPr>
              <a:spLocks noChangeArrowheads="1"/>
            </p:cNvSpPr>
            <p:nvPr/>
          </p:nvSpPr>
          <p:spPr bwMode="auto">
            <a:xfrm rot="-5400000">
              <a:off x="4575" y="3762"/>
              <a:ext cx="43"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87237" name="Rectangle 289"/>
            <p:cNvSpPr>
              <a:spLocks noChangeArrowheads="1"/>
            </p:cNvSpPr>
            <p:nvPr/>
          </p:nvSpPr>
          <p:spPr bwMode="auto">
            <a:xfrm rot="-5400000">
              <a:off x="4572" y="3716"/>
              <a:ext cx="50"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87238" name="Rectangle 290"/>
            <p:cNvSpPr>
              <a:spLocks noChangeArrowheads="1"/>
            </p:cNvSpPr>
            <p:nvPr/>
          </p:nvSpPr>
          <p:spPr bwMode="auto">
            <a:xfrm rot="-5400000">
              <a:off x="4570" y="3669"/>
              <a:ext cx="53"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87239" name="Rectangle 291"/>
            <p:cNvSpPr>
              <a:spLocks noChangeArrowheads="1"/>
            </p:cNvSpPr>
            <p:nvPr/>
          </p:nvSpPr>
          <p:spPr bwMode="auto">
            <a:xfrm rot="-5400000">
              <a:off x="4588" y="3628"/>
              <a:ext cx="18"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87240" name="Rectangle 292"/>
            <p:cNvSpPr>
              <a:spLocks noChangeArrowheads="1"/>
            </p:cNvSpPr>
            <p:nvPr/>
          </p:nvSpPr>
          <p:spPr bwMode="auto">
            <a:xfrm rot="-5400000">
              <a:off x="4588" y="3611"/>
              <a:ext cx="18"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87241" name="Rectangle 293"/>
            <p:cNvSpPr>
              <a:spLocks noChangeArrowheads="1"/>
            </p:cNvSpPr>
            <p:nvPr/>
          </p:nvSpPr>
          <p:spPr bwMode="auto">
            <a:xfrm rot="-5400000">
              <a:off x="4635" y="3654"/>
              <a:ext cx="72"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87242" name="Rectangle 294"/>
            <p:cNvSpPr>
              <a:spLocks noChangeArrowheads="1"/>
            </p:cNvSpPr>
            <p:nvPr/>
          </p:nvSpPr>
          <p:spPr bwMode="auto">
            <a:xfrm rot="-5400000">
              <a:off x="4437" y="3689"/>
              <a:ext cx="1" cy="173"/>
            </a:xfrm>
            <a:prstGeom prst="rect">
              <a:avLst/>
            </a:prstGeom>
            <a:noFill/>
            <a:ln w="9525">
              <a:noFill/>
              <a:miter lim="800000"/>
              <a:headEnd/>
              <a:tailEnd/>
            </a:ln>
          </p:spPr>
          <p:txBody>
            <a:bodyPr rot="10800000" wrap="none" lIns="0" tIns="0" rIns="0" bIns="0">
              <a:spAutoFit/>
            </a:bodyPr>
            <a:lstStyle/>
            <a:p>
              <a:pPr algn="l" eaLnBrk="0" hangingPunct="0"/>
              <a:endParaRPr lang="en-US" sz="1800">
                <a:solidFill>
                  <a:srgbClr val="000000"/>
                </a:solidFill>
              </a:endParaRPr>
            </a:p>
          </p:txBody>
        </p:sp>
        <p:sp>
          <p:nvSpPr>
            <p:cNvPr id="87243" name="Line 295"/>
            <p:cNvSpPr>
              <a:spLocks noChangeShapeType="1"/>
            </p:cNvSpPr>
            <p:nvPr/>
          </p:nvSpPr>
          <p:spPr bwMode="auto">
            <a:xfrm>
              <a:off x="4625" y="3530"/>
              <a:ext cx="0" cy="94"/>
            </a:xfrm>
            <a:prstGeom prst="line">
              <a:avLst/>
            </a:prstGeom>
            <a:noFill/>
            <a:ln w="0">
              <a:solidFill>
                <a:srgbClr val="000000"/>
              </a:solidFill>
              <a:round/>
              <a:headEnd/>
              <a:tailEnd/>
            </a:ln>
          </p:spPr>
          <p:txBody>
            <a:bodyPr/>
            <a:lstStyle/>
            <a:p>
              <a:endParaRPr lang="en-US"/>
            </a:p>
          </p:txBody>
        </p:sp>
        <p:sp>
          <p:nvSpPr>
            <p:cNvPr id="87244" name="Freeform 296"/>
            <p:cNvSpPr>
              <a:spLocks/>
            </p:cNvSpPr>
            <p:nvPr/>
          </p:nvSpPr>
          <p:spPr bwMode="auto">
            <a:xfrm>
              <a:off x="4604" y="3530"/>
              <a:ext cx="37" cy="37"/>
            </a:xfrm>
            <a:custGeom>
              <a:avLst/>
              <a:gdLst>
                <a:gd name="T0" fmla="*/ 37 w 37"/>
                <a:gd name="T1" fmla="*/ 37 h 37"/>
                <a:gd name="T2" fmla="*/ 21 w 37"/>
                <a:gd name="T3" fmla="*/ 0 h 37"/>
                <a:gd name="T4" fmla="*/ 0 w 37"/>
                <a:gd name="T5" fmla="*/ 37 h 37"/>
                <a:gd name="T6" fmla="*/ 37 w 37"/>
                <a:gd name="T7" fmla="*/ 37 h 37"/>
                <a:gd name="T8" fmla="*/ 0 60000 65536"/>
                <a:gd name="T9" fmla="*/ 0 60000 65536"/>
                <a:gd name="T10" fmla="*/ 0 60000 65536"/>
                <a:gd name="T11" fmla="*/ 0 60000 65536"/>
                <a:gd name="T12" fmla="*/ 0 w 37"/>
                <a:gd name="T13" fmla="*/ 0 h 37"/>
                <a:gd name="T14" fmla="*/ 37 w 37"/>
                <a:gd name="T15" fmla="*/ 37 h 37"/>
              </a:gdLst>
              <a:ahLst/>
              <a:cxnLst>
                <a:cxn ang="T8">
                  <a:pos x="T0" y="T1"/>
                </a:cxn>
                <a:cxn ang="T9">
                  <a:pos x="T2" y="T3"/>
                </a:cxn>
                <a:cxn ang="T10">
                  <a:pos x="T4" y="T5"/>
                </a:cxn>
                <a:cxn ang="T11">
                  <a:pos x="T6" y="T7"/>
                </a:cxn>
              </a:cxnLst>
              <a:rect l="T12" t="T13" r="T14" b="T15"/>
              <a:pathLst>
                <a:path w="37" h="37">
                  <a:moveTo>
                    <a:pt x="37" y="37"/>
                  </a:moveTo>
                  <a:lnTo>
                    <a:pt x="21" y="0"/>
                  </a:lnTo>
                  <a:lnTo>
                    <a:pt x="0" y="37"/>
                  </a:lnTo>
                  <a:lnTo>
                    <a:pt x="37" y="37"/>
                  </a:lnTo>
                  <a:close/>
                </a:path>
              </a:pathLst>
            </a:custGeom>
            <a:solidFill>
              <a:srgbClr val="000000"/>
            </a:solidFill>
            <a:ln w="9525">
              <a:noFill/>
              <a:round/>
              <a:headEnd/>
              <a:tailEnd/>
            </a:ln>
          </p:spPr>
          <p:txBody>
            <a:bodyPr/>
            <a:lstStyle/>
            <a:p>
              <a:endParaRPr lang="en-US"/>
            </a:p>
          </p:txBody>
        </p:sp>
        <p:sp>
          <p:nvSpPr>
            <p:cNvPr id="87245" name="Freeform 297"/>
            <p:cNvSpPr>
              <a:spLocks/>
            </p:cNvSpPr>
            <p:nvPr/>
          </p:nvSpPr>
          <p:spPr bwMode="auto">
            <a:xfrm>
              <a:off x="4604" y="3588"/>
              <a:ext cx="37" cy="36"/>
            </a:xfrm>
            <a:custGeom>
              <a:avLst/>
              <a:gdLst>
                <a:gd name="T0" fmla="*/ 37 w 37"/>
                <a:gd name="T1" fmla="*/ 0 h 36"/>
                <a:gd name="T2" fmla="*/ 21 w 37"/>
                <a:gd name="T3" fmla="*/ 36 h 36"/>
                <a:gd name="T4" fmla="*/ 0 w 37"/>
                <a:gd name="T5" fmla="*/ 0 h 36"/>
                <a:gd name="T6" fmla="*/ 37 w 37"/>
                <a:gd name="T7" fmla="*/ 0 h 36"/>
                <a:gd name="T8" fmla="*/ 0 60000 65536"/>
                <a:gd name="T9" fmla="*/ 0 60000 65536"/>
                <a:gd name="T10" fmla="*/ 0 60000 65536"/>
                <a:gd name="T11" fmla="*/ 0 60000 65536"/>
                <a:gd name="T12" fmla="*/ 0 w 37"/>
                <a:gd name="T13" fmla="*/ 0 h 36"/>
                <a:gd name="T14" fmla="*/ 37 w 37"/>
                <a:gd name="T15" fmla="*/ 36 h 36"/>
              </a:gdLst>
              <a:ahLst/>
              <a:cxnLst>
                <a:cxn ang="T8">
                  <a:pos x="T0" y="T1"/>
                </a:cxn>
                <a:cxn ang="T9">
                  <a:pos x="T2" y="T3"/>
                </a:cxn>
                <a:cxn ang="T10">
                  <a:pos x="T4" y="T5"/>
                </a:cxn>
                <a:cxn ang="T11">
                  <a:pos x="T6" y="T7"/>
                </a:cxn>
              </a:cxnLst>
              <a:rect l="T12" t="T13" r="T14" b="T15"/>
              <a:pathLst>
                <a:path w="37" h="36">
                  <a:moveTo>
                    <a:pt x="37" y="0"/>
                  </a:moveTo>
                  <a:lnTo>
                    <a:pt x="21" y="36"/>
                  </a:lnTo>
                  <a:lnTo>
                    <a:pt x="0" y="0"/>
                  </a:lnTo>
                  <a:lnTo>
                    <a:pt x="37" y="0"/>
                  </a:lnTo>
                  <a:close/>
                </a:path>
              </a:pathLst>
            </a:custGeom>
            <a:solidFill>
              <a:srgbClr val="000000"/>
            </a:solidFill>
            <a:ln w="9525">
              <a:noFill/>
              <a:round/>
              <a:headEnd/>
              <a:tailEnd/>
            </a:ln>
          </p:spPr>
          <p:txBody>
            <a:bodyPr/>
            <a:lstStyle/>
            <a:p>
              <a:endParaRPr lang="en-US"/>
            </a:p>
          </p:txBody>
        </p:sp>
        <p:sp>
          <p:nvSpPr>
            <p:cNvPr id="87246" name="Line 298"/>
            <p:cNvSpPr>
              <a:spLocks noChangeShapeType="1"/>
            </p:cNvSpPr>
            <p:nvPr/>
          </p:nvSpPr>
          <p:spPr bwMode="auto">
            <a:xfrm>
              <a:off x="2594" y="656"/>
              <a:ext cx="68" cy="0"/>
            </a:xfrm>
            <a:prstGeom prst="line">
              <a:avLst/>
            </a:prstGeom>
            <a:noFill/>
            <a:ln w="0">
              <a:solidFill>
                <a:srgbClr val="24211D"/>
              </a:solidFill>
              <a:round/>
              <a:headEnd/>
              <a:tailEnd/>
            </a:ln>
          </p:spPr>
          <p:txBody>
            <a:bodyPr/>
            <a:lstStyle/>
            <a:p>
              <a:endParaRPr lang="en-US"/>
            </a:p>
          </p:txBody>
        </p:sp>
        <p:sp>
          <p:nvSpPr>
            <p:cNvPr id="87247" name="Line 299"/>
            <p:cNvSpPr>
              <a:spLocks noChangeShapeType="1"/>
            </p:cNvSpPr>
            <p:nvPr/>
          </p:nvSpPr>
          <p:spPr bwMode="auto">
            <a:xfrm>
              <a:off x="2699" y="656"/>
              <a:ext cx="68" cy="0"/>
            </a:xfrm>
            <a:prstGeom prst="line">
              <a:avLst/>
            </a:prstGeom>
            <a:noFill/>
            <a:ln w="0">
              <a:solidFill>
                <a:srgbClr val="24211D"/>
              </a:solidFill>
              <a:round/>
              <a:headEnd/>
              <a:tailEnd/>
            </a:ln>
          </p:spPr>
          <p:txBody>
            <a:bodyPr/>
            <a:lstStyle/>
            <a:p>
              <a:endParaRPr lang="en-US"/>
            </a:p>
          </p:txBody>
        </p:sp>
        <p:sp>
          <p:nvSpPr>
            <p:cNvPr id="87248" name="Line 300"/>
            <p:cNvSpPr>
              <a:spLocks noChangeShapeType="1"/>
            </p:cNvSpPr>
            <p:nvPr/>
          </p:nvSpPr>
          <p:spPr bwMode="auto">
            <a:xfrm>
              <a:off x="2803" y="656"/>
              <a:ext cx="68" cy="0"/>
            </a:xfrm>
            <a:prstGeom prst="line">
              <a:avLst/>
            </a:prstGeom>
            <a:noFill/>
            <a:ln w="0">
              <a:solidFill>
                <a:srgbClr val="24211D"/>
              </a:solidFill>
              <a:round/>
              <a:headEnd/>
              <a:tailEnd/>
            </a:ln>
          </p:spPr>
          <p:txBody>
            <a:bodyPr/>
            <a:lstStyle/>
            <a:p>
              <a:endParaRPr lang="en-US"/>
            </a:p>
          </p:txBody>
        </p:sp>
        <p:sp>
          <p:nvSpPr>
            <p:cNvPr id="87249" name="Line 301"/>
            <p:cNvSpPr>
              <a:spLocks noChangeShapeType="1"/>
            </p:cNvSpPr>
            <p:nvPr/>
          </p:nvSpPr>
          <p:spPr bwMode="auto">
            <a:xfrm>
              <a:off x="2908" y="656"/>
              <a:ext cx="68" cy="0"/>
            </a:xfrm>
            <a:prstGeom prst="line">
              <a:avLst/>
            </a:prstGeom>
            <a:noFill/>
            <a:ln w="0">
              <a:solidFill>
                <a:srgbClr val="24211D"/>
              </a:solidFill>
              <a:round/>
              <a:headEnd/>
              <a:tailEnd/>
            </a:ln>
          </p:spPr>
          <p:txBody>
            <a:bodyPr/>
            <a:lstStyle/>
            <a:p>
              <a:endParaRPr lang="en-US"/>
            </a:p>
          </p:txBody>
        </p:sp>
        <p:sp>
          <p:nvSpPr>
            <p:cNvPr id="87250" name="Line 302"/>
            <p:cNvSpPr>
              <a:spLocks noChangeShapeType="1"/>
            </p:cNvSpPr>
            <p:nvPr/>
          </p:nvSpPr>
          <p:spPr bwMode="auto">
            <a:xfrm>
              <a:off x="3013" y="656"/>
              <a:ext cx="68" cy="0"/>
            </a:xfrm>
            <a:prstGeom prst="line">
              <a:avLst/>
            </a:prstGeom>
            <a:noFill/>
            <a:ln w="0">
              <a:solidFill>
                <a:srgbClr val="24211D"/>
              </a:solidFill>
              <a:round/>
              <a:headEnd/>
              <a:tailEnd/>
            </a:ln>
          </p:spPr>
          <p:txBody>
            <a:bodyPr/>
            <a:lstStyle/>
            <a:p>
              <a:endParaRPr lang="en-US"/>
            </a:p>
          </p:txBody>
        </p:sp>
        <p:sp>
          <p:nvSpPr>
            <p:cNvPr id="87251" name="Line 303"/>
            <p:cNvSpPr>
              <a:spLocks noChangeShapeType="1"/>
            </p:cNvSpPr>
            <p:nvPr/>
          </p:nvSpPr>
          <p:spPr bwMode="auto">
            <a:xfrm>
              <a:off x="3117" y="656"/>
              <a:ext cx="68" cy="0"/>
            </a:xfrm>
            <a:prstGeom prst="line">
              <a:avLst/>
            </a:prstGeom>
            <a:noFill/>
            <a:ln w="0">
              <a:solidFill>
                <a:srgbClr val="24211D"/>
              </a:solidFill>
              <a:round/>
              <a:headEnd/>
              <a:tailEnd/>
            </a:ln>
          </p:spPr>
          <p:txBody>
            <a:bodyPr/>
            <a:lstStyle/>
            <a:p>
              <a:endParaRPr lang="en-US"/>
            </a:p>
          </p:txBody>
        </p:sp>
        <p:sp>
          <p:nvSpPr>
            <p:cNvPr id="87252" name="Line 304"/>
            <p:cNvSpPr>
              <a:spLocks noChangeShapeType="1"/>
            </p:cNvSpPr>
            <p:nvPr/>
          </p:nvSpPr>
          <p:spPr bwMode="auto">
            <a:xfrm>
              <a:off x="3222" y="656"/>
              <a:ext cx="68" cy="0"/>
            </a:xfrm>
            <a:prstGeom prst="line">
              <a:avLst/>
            </a:prstGeom>
            <a:noFill/>
            <a:ln w="0">
              <a:solidFill>
                <a:srgbClr val="24211D"/>
              </a:solidFill>
              <a:round/>
              <a:headEnd/>
              <a:tailEnd/>
            </a:ln>
          </p:spPr>
          <p:txBody>
            <a:bodyPr/>
            <a:lstStyle/>
            <a:p>
              <a:endParaRPr lang="en-US"/>
            </a:p>
          </p:txBody>
        </p:sp>
        <p:sp>
          <p:nvSpPr>
            <p:cNvPr id="87253" name="Line 305"/>
            <p:cNvSpPr>
              <a:spLocks noChangeShapeType="1"/>
            </p:cNvSpPr>
            <p:nvPr/>
          </p:nvSpPr>
          <p:spPr bwMode="auto">
            <a:xfrm>
              <a:off x="3327" y="656"/>
              <a:ext cx="68" cy="0"/>
            </a:xfrm>
            <a:prstGeom prst="line">
              <a:avLst/>
            </a:prstGeom>
            <a:noFill/>
            <a:ln w="0">
              <a:solidFill>
                <a:srgbClr val="24211D"/>
              </a:solidFill>
              <a:round/>
              <a:headEnd/>
              <a:tailEnd/>
            </a:ln>
          </p:spPr>
          <p:txBody>
            <a:bodyPr/>
            <a:lstStyle/>
            <a:p>
              <a:endParaRPr lang="en-US"/>
            </a:p>
          </p:txBody>
        </p:sp>
        <p:sp>
          <p:nvSpPr>
            <p:cNvPr id="87254" name="Line 306"/>
            <p:cNvSpPr>
              <a:spLocks noChangeShapeType="1"/>
            </p:cNvSpPr>
            <p:nvPr/>
          </p:nvSpPr>
          <p:spPr bwMode="auto">
            <a:xfrm>
              <a:off x="3431" y="656"/>
              <a:ext cx="68" cy="0"/>
            </a:xfrm>
            <a:prstGeom prst="line">
              <a:avLst/>
            </a:prstGeom>
            <a:noFill/>
            <a:ln w="0">
              <a:solidFill>
                <a:srgbClr val="24211D"/>
              </a:solidFill>
              <a:round/>
              <a:headEnd/>
              <a:tailEnd/>
            </a:ln>
          </p:spPr>
          <p:txBody>
            <a:bodyPr/>
            <a:lstStyle/>
            <a:p>
              <a:endParaRPr lang="en-US"/>
            </a:p>
          </p:txBody>
        </p:sp>
        <p:sp>
          <p:nvSpPr>
            <p:cNvPr id="87255" name="Line 307"/>
            <p:cNvSpPr>
              <a:spLocks noChangeShapeType="1"/>
            </p:cNvSpPr>
            <p:nvPr/>
          </p:nvSpPr>
          <p:spPr bwMode="auto">
            <a:xfrm>
              <a:off x="3536" y="656"/>
              <a:ext cx="68" cy="0"/>
            </a:xfrm>
            <a:prstGeom prst="line">
              <a:avLst/>
            </a:prstGeom>
            <a:noFill/>
            <a:ln w="0">
              <a:solidFill>
                <a:srgbClr val="24211D"/>
              </a:solidFill>
              <a:round/>
              <a:headEnd/>
              <a:tailEnd/>
            </a:ln>
          </p:spPr>
          <p:txBody>
            <a:bodyPr/>
            <a:lstStyle/>
            <a:p>
              <a:endParaRPr lang="en-US"/>
            </a:p>
          </p:txBody>
        </p:sp>
        <p:sp>
          <p:nvSpPr>
            <p:cNvPr id="87256" name="Line 308"/>
            <p:cNvSpPr>
              <a:spLocks noChangeShapeType="1"/>
            </p:cNvSpPr>
            <p:nvPr/>
          </p:nvSpPr>
          <p:spPr bwMode="auto">
            <a:xfrm>
              <a:off x="3641" y="656"/>
              <a:ext cx="68" cy="0"/>
            </a:xfrm>
            <a:prstGeom prst="line">
              <a:avLst/>
            </a:prstGeom>
            <a:noFill/>
            <a:ln w="0">
              <a:solidFill>
                <a:srgbClr val="24211D"/>
              </a:solidFill>
              <a:round/>
              <a:headEnd/>
              <a:tailEnd/>
            </a:ln>
          </p:spPr>
          <p:txBody>
            <a:bodyPr/>
            <a:lstStyle/>
            <a:p>
              <a:endParaRPr lang="en-US"/>
            </a:p>
          </p:txBody>
        </p:sp>
        <p:sp>
          <p:nvSpPr>
            <p:cNvPr id="87257" name="Line 309"/>
            <p:cNvSpPr>
              <a:spLocks noChangeShapeType="1"/>
            </p:cNvSpPr>
            <p:nvPr/>
          </p:nvSpPr>
          <p:spPr bwMode="auto">
            <a:xfrm>
              <a:off x="3745" y="656"/>
              <a:ext cx="69" cy="0"/>
            </a:xfrm>
            <a:prstGeom prst="line">
              <a:avLst/>
            </a:prstGeom>
            <a:noFill/>
            <a:ln w="0">
              <a:solidFill>
                <a:srgbClr val="24211D"/>
              </a:solidFill>
              <a:round/>
              <a:headEnd/>
              <a:tailEnd/>
            </a:ln>
          </p:spPr>
          <p:txBody>
            <a:bodyPr/>
            <a:lstStyle/>
            <a:p>
              <a:endParaRPr lang="en-US"/>
            </a:p>
          </p:txBody>
        </p:sp>
        <p:sp>
          <p:nvSpPr>
            <p:cNvPr id="87258" name="Line 310"/>
            <p:cNvSpPr>
              <a:spLocks noChangeShapeType="1"/>
            </p:cNvSpPr>
            <p:nvPr/>
          </p:nvSpPr>
          <p:spPr bwMode="auto">
            <a:xfrm>
              <a:off x="3850" y="656"/>
              <a:ext cx="68" cy="0"/>
            </a:xfrm>
            <a:prstGeom prst="line">
              <a:avLst/>
            </a:prstGeom>
            <a:noFill/>
            <a:ln w="0">
              <a:solidFill>
                <a:srgbClr val="24211D"/>
              </a:solidFill>
              <a:round/>
              <a:headEnd/>
              <a:tailEnd/>
            </a:ln>
          </p:spPr>
          <p:txBody>
            <a:bodyPr/>
            <a:lstStyle/>
            <a:p>
              <a:endParaRPr lang="en-US"/>
            </a:p>
          </p:txBody>
        </p:sp>
        <p:sp>
          <p:nvSpPr>
            <p:cNvPr id="87259" name="Line 311"/>
            <p:cNvSpPr>
              <a:spLocks noChangeShapeType="1"/>
            </p:cNvSpPr>
            <p:nvPr/>
          </p:nvSpPr>
          <p:spPr bwMode="auto">
            <a:xfrm>
              <a:off x="3955" y="656"/>
              <a:ext cx="68" cy="0"/>
            </a:xfrm>
            <a:prstGeom prst="line">
              <a:avLst/>
            </a:prstGeom>
            <a:noFill/>
            <a:ln w="0">
              <a:solidFill>
                <a:srgbClr val="24211D"/>
              </a:solidFill>
              <a:round/>
              <a:headEnd/>
              <a:tailEnd/>
            </a:ln>
          </p:spPr>
          <p:txBody>
            <a:bodyPr/>
            <a:lstStyle/>
            <a:p>
              <a:endParaRPr lang="en-US"/>
            </a:p>
          </p:txBody>
        </p:sp>
        <p:sp>
          <p:nvSpPr>
            <p:cNvPr id="87260" name="Line 312"/>
            <p:cNvSpPr>
              <a:spLocks noChangeShapeType="1"/>
            </p:cNvSpPr>
            <p:nvPr/>
          </p:nvSpPr>
          <p:spPr bwMode="auto">
            <a:xfrm>
              <a:off x="4054" y="666"/>
              <a:ext cx="0" cy="63"/>
            </a:xfrm>
            <a:prstGeom prst="line">
              <a:avLst/>
            </a:prstGeom>
            <a:noFill/>
            <a:ln w="0">
              <a:solidFill>
                <a:srgbClr val="24211D"/>
              </a:solidFill>
              <a:round/>
              <a:headEnd/>
              <a:tailEnd/>
            </a:ln>
          </p:spPr>
          <p:txBody>
            <a:bodyPr/>
            <a:lstStyle/>
            <a:p>
              <a:endParaRPr lang="en-US"/>
            </a:p>
          </p:txBody>
        </p:sp>
        <p:sp>
          <p:nvSpPr>
            <p:cNvPr id="87261" name="Line 313"/>
            <p:cNvSpPr>
              <a:spLocks noChangeShapeType="1"/>
            </p:cNvSpPr>
            <p:nvPr/>
          </p:nvSpPr>
          <p:spPr bwMode="auto">
            <a:xfrm>
              <a:off x="4054" y="771"/>
              <a:ext cx="0" cy="62"/>
            </a:xfrm>
            <a:prstGeom prst="line">
              <a:avLst/>
            </a:prstGeom>
            <a:noFill/>
            <a:ln w="0">
              <a:solidFill>
                <a:srgbClr val="24211D"/>
              </a:solidFill>
              <a:round/>
              <a:headEnd/>
              <a:tailEnd/>
            </a:ln>
          </p:spPr>
          <p:txBody>
            <a:bodyPr/>
            <a:lstStyle/>
            <a:p>
              <a:endParaRPr lang="en-US"/>
            </a:p>
          </p:txBody>
        </p:sp>
        <p:sp>
          <p:nvSpPr>
            <p:cNvPr id="87262" name="Line 314"/>
            <p:cNvSpPr>
              <a:spLocks noChangeShapeType="1"/>
            </p:cNvSpPr>
            <p:nvPr/>
          </p:nvSpPr>
          <p:spPr bwMode="auto">
            <a:xfrm>
              <a:off x="4054" y="875"/>
              <a:ext cx="0" cy="63"/>
            </a:xfrm>
            <a:prstGeom prst="line">
              <a:avLst/>
            </a:prstGeom>
            <a:noFill/>
            <a:ln w="0">
              <a:solidFill>
                <a:srgbClr val="24211D"/>
              </a:solidFill>
              <a:round/>
              <a:headEnd/>
              <a:tailEnd/>
            </a:ln>
          </p:spPr>
          <p:txBody>
            <a:bodyPr/>
            <a:lstStyle/>
            <a:p>
              <a:endParaRPr lang="en-US"/>
            </a:p>
          </p:txBody>
        </p:sp>
        <p:sp>
          <p:nvSpPr>
            <p:cNvPr id="87263" name="Line 315"/>
            <p:cNvSpPr>
              <a:spLocks noChangeShapeType="1"/>
            </p:cNvSpPr>
            <p:nvPr/>
          </p:nvSpPr>
          <p:spPr bwMode="auto">
            <a:xfrm>
              <a:off x="4054" y="980"/>
              <a:ext cx="0" cy="63"/>
            </a:xfrm>
            <a:prstGeom prst="line">
              <a:avLst/>
            </a:prstGeom>
            <a:noFill/>
            <a:ln w="0">
              <a:solidFill>
                <a:srgbClr val="24211D"/>
              </a:solidFill>
              <a:round/>
              <a:headEnd/>
              <a:tailEnd/>
            </a:ln>
          </p:spPr>
          <p:txBody>
            <a:bodyPr/>
            <a:lstStyle/>
            <a:p>
              <a:endParaRPr lang="en-US"/>
            </a:p>
          </p:txBody>
        </p:sp>
        <p:sp>
          <p:nvSpPr>
            <p:cNvPr id="87264" name="Freeform 316"/>
            <p:cNvSpPr>
              <a:spLocks/>
            </p:cNvSpPr>
            <p:nvPr/>
          </p:nvSpPr>
          <p:spPr bwMode="auto">
            <a:xfrm>
              <a:off x="4002" y="1084"/>
              <a:ext cx="52" cy="16"/>
            </a:xfrm>
            <a:custGeom>
              <a:avLst/>
              <a:gdLst>
                <a:gd name="T0" fmla="*/ 2147473290 w 52"/>
                <a:gd name="T1" fmla="*/ 0 h 16"/>
                <a:gd name="T2" fmla="*/ 2147473290 w 52"/>
                <a:gd name="T3" fmla="*/ 2147472896 h 16"/>
                <a:gd name="T4" fmla="*/ 2147473290 w 52"/>
                <a:gd name="T5" fmla="*/ 2147472896 h 16"/>
                <a:gd name="T6" fmla="*/ 0 w 52"/>
                <a:gd name="T7" fmla="*/ 2147472896 h 16"/>
                <a:gd name="T8" fmla="*/ 0 60000 65536"/>
                <a:gd name="T9" fmla="*/ 0 60000 65536"/>
                <a:gd name="T10" fmla="*/ 0 60000 65536"/>
                <a:gd name="T11" fmla="*/ 0 60000 65536"/>
                <a:gd name="T12" fmla="*/ 0 w 52"/>
                <a:gd name="T13" fmla="*/ 0 h 16"/>
                <a:gd name="T14" fmla="*/ 52 w 52"/>
                <a:gd name="T15" fmla="*/ 16 h 16"/>
              </a:gdLst>
              <a:ahLst/>
              <a:cxnLst>
                <a:cxn ang="T8">
                  <a:pos x="T0" y="T1"/>
                </a:cxn>
                <a:cxn ang="T9">
                  <a:pos x="T2" y="T3"/>
                </a:cxn>
                <a:cxn ang="T10">
                  <a:pos x="T4" y="T5"/>
                </a:cxn>
                <a:cxn ang="T11">
                  <a:pos x="T6" y="T7"/>
                </a:cxn>
              </a:cxnLst>
              <a:rect l="T12" t="T13" r="T14" b="T15"/>
              <a:pathLst>
                <a:path w="52" h="16">
                  <a:moveTo>
                    <a:pt x="52" y="0"/>
                  </a:moveTo>
                  <a:lnTo>
                    <a:pt x="52" y="16"/>
                  </a:lnTo>
                  <a:lnTo>
                    <a:pt x="0" y="16"/>
                  </a:lnTo>
                </a:path>
              </a:pathLst>
            </a:custGeom>
            <a:noFill/>
            <a:ln w="0">
              <a:solidFill>
                <a:srgbClr val="24211D"/>
              </a:solidFill>
              <a:prstDash val="solid"/>
              <a:round/>
              <a:headEnd/>
              <a:tailEnd/>
            </a:ln>
          </p:spPr>
          <p:txBody>
            <a:bodyPr/>
            <a:lstStyle/>
            <a:p>
              <a:endParaRPr lang="en-US"/>
            </a:p>
          </p:txBody>
        </p:sp>
        <p:sp>
          <p:nvSpPr>
            <p:cNvPr id="87265" name="Line 317"/>
            <p:cNvSpPr>
              <a:spLocks noChangeShapeType="1"/>
            </p:cNvSpPr>
            <p:nvPr/>
          </p:nvSpPr>
          <p:spPr bwMode="auto">
            <a:xfrm flipH="1">
              <a:off x="3897" y="1100"/>
              <a:ext cx="68" cy="0"/>
            </a:xfrm>
            <a:prstGeom prst="line">
              <a:avLst/>
            </a:prstGeom>
            <a:noFill/>
            <a:ln w="0">
              <a:solidFill>
                <a:srgbClr val="24211D"/>
              </a:solidFill>
              <a:round/>
              <a:headEnd/>
              <a:tailEnd/>
            </a:ln>
          </p:spPr>
          <p:txBody>
            <a:bodyPr/>
            <a:lstStyle/>
            <a:p>
              <a:endParaRPr lang="en-US"/>
            </a:p>
          </p:txBody>
        </p:sp>
        <p:sp>
          <p:nvSpPr>
            <p:cNvPr id="87266" name="Line 318"/>
            <p:cNvSpPr>
              <a:spLocks noChangeShapeType="1"/>
            </p:cNvSpPr>
            <p:nvPr/>
          </p:nvSpPr>
          <p:spPr bwMode="auto">
            <a:xfrm flipH="1">
              <a:off x="3793" y="1100"/>
              <a:ext cx="68" cy="0"/>
            </a:xfrm>
            <a:prstGeom prst="line">
              <a:avLst/>
            </a:prstGeom>
            <a:noFill/>
            <a:ln w="0">
              <a:solidFill>
                <a:srgbClr val="24211D"/>
              </a:solidFill>
              <a:round/>
              <a:headEnd/>
              <a:tailEnd/>
            </a:ln>
          </p:spPr>
          <p:txBody>
            <a:bodyPr/>
            <a:lstStyle/>
            <a:p>
              <a:endParaRPr lang="en-US"/>
            </a:p>
          </p:txBody>
        </p:sp>
        <p:sp>
          <p:nvSpPr>
            <p:cNvPr id="87267" name="Line 319"/>
            <p:cNvSpPr>
              <a:spLocks noChangeShapeType="1"/>
            </p:cNvSpPr>
            <p:nvPr/>
          </p:nvSpPr>
          <p:spPr bwMode="auto">
            <a:xfrm flipH="1">
              <a:off x="3688" y="1100"/>
              <a:ext cx="68" cy="0"/>
            </a:xfrm>
            <a:prstGeom prst="line">
              <a:avLst/>
            </a:prstGeom>
            <a:noFill/>
            <a:ln w="0">
              <a:solidFill>
                <a:srgbClr val="24211D"/>
              </a:solidFill>
              <a:round/>
              <a:headEnd/>
              <a:tailEnd/>
            </a:ln>
          </p:spPr>
          <p:txBody>
            <a:bodyPr/>
            <a:lstStyle/>
            <a:p>
              <a:endParaRPr lang="en-US"/>
            </a:p>
          </p:txBody>
        </p:sp>
        <p:sp>
          <p:nvSpPr>
            <p:cNvPr id="87268" name="Line 320"/>
            <p:cNvSpPr>
              <a:spLocks noChangeShapeType="1"/>
            </p:cNvSpPr>
            <p:nvPr/>
          </p:nvSpPr>
          <p:spPr bwMode="auto">
            <a:xfrm flipH="1">
              <a:off x="3583" y="1100"/>
              <a:ext cx="68" cy="0"/>
            </a:xfrm>
            <a:prstGeom prst="line">
              <a:avLst/>
            </a:prstGeom>
            <a:noFill/>
            <a:ln w="0">
              <a:solidFill>
                <a:srgbClr val="24211D"/>
              </a:solidFill>
              <a:round/>
              <a:headEnd/>
              <a:tailEnd/>
            </a:ln>
          </p:spPr>
          <p:txBody>
            <a:bodyPr/>
            <a:lstStyle/>
            <a:p>
              <a:endParaRPr lang="en-US"/>
            </a:p>
          </p:txBody>
        </p:sp>
        <p:sp>
          <p:nvSpPr>
            <p:cNvPr id="87269" name="Line 321"/>
            <p:cNvSpPr>
              <a:spLocks noChangeShapeType="1"/>
            </p:cNvSpPr>
            <p:nvPr/>
          </p:nvSpPr>
          <p:spPr bwMode="auto">
            <a:xfrm flipH="1">
              <a:off x="3479" y="1100"/>
              <a:ext cx="68" cy="0"/>
            </a:xfrm>
            <a:prstGeom prst="line">
              <a:avLst/>
            </a:prstGeom>
            <a:noFill/>
            <a:ln w="0">
              <a:solidFill>
                <a:srgbClr val="24211D"/>
              </a:solidFill>
              <a:round/>
              <a:headEnd/>
              <a:tailEnd/>
            </a:ln>
          </p:spPr>
          <p:txBody>
            <a:bodyPr/>
            <a:lstStyle/>
            <a:p>
              <a:endParaRPr lang="en-US"/>
            </a:p>
          </p:txBody>
        </p:sp>
        <p:sp>
          <p:nvSpPr>
            <p:cNvPr id="87270" name="Line 322"/>
            <p:cNvSpPr>
              <a:spLocks noChangeShapeType="1"/>
            </p:cNvSpPr>
            <p:nvPr/>
          </p:nvSpPr>
          <p:spPr bwMode="auto">
            <a:xfrm flipH="1">
              <a:off x="3374" y="1100"/>
              <a:ext cx="68" cy="0"/>
            </a:xfrm>
            <a:prstGeom prst="line">
              <a:avLst/>
            </a:prstGeom>
            <a:noFill/>
            <a:ln w="0">
              <a:solidFill>
                <a:srgbClr val="24211D"/>
              </a:solidFill>
              <a:round/>
              <a:headEnd/>
              <a:tailEnd/>
            </a:ln>
          </p:spPr>
          <p:txBody>
            <a:bodyPr/>
            <a:lstStyle/>
            <a:p>
              <a:endParaRPr lang="en-US"/>
            </a:p>
          </p:txBody>
        </p:sp>
        <p:sp>
          <p:nvSpPr>
            <p:cNvPr id="87271" name="Line 323"/>
            <p:cNvSpPr>
              <a:spLocks noChangeShapeType="1"/>
            </p:cNvSpPr>
            <p:nvPr/>
          </p:nvSpPr>
          <p:spPr bwMode="auto">
            <a:xfrm flipH="1">
              <a:off x="3269" y="1100"/>
              <a:ext cx="68" cy="0"/>
            </a:xfrm>
            <a:prstGeom prst="line">
              <a:avLst/>
            </a:prstGeom>
            <a:noFill/>
            <a:ln w="0">
              <a:solidFill>
                <a:srgbClr val="24211D"/>
              </a:solidFill>
              <a:round/>
              <a:headEnd/>
              <a:tailEnd/>
            </a:ln>
          </p:spPr>
          <p:txBody>
            <a:bodyPr/>
            <a:lstStyle/>
            <a:p>
              <a:endParaRPr lang="en-US"/>
            </a:p>
          </p:txBody>
        </p:sp>
        <p:sp>
          <p:nvSpPr>
            <p:cNvPr id="87272" name="Line 324"/>
            <p:cNvSpPr>
              <a:spLocks noChangeShapeType="1"/>
            </p:cNvSpPr>
            <p:nvPr/>
          </p:nvSpPr>
          <p:spPr bwMode="auto">
            <a:xfrm flipH="1">
              <a:off x="3165" y="1100"/>
              <a:ext cx="68" cy="0"/>
            </a:xfrm>
            <a:prstGeom prst="line">
              <a:avLst/>
            </a:prstGeom>
            <a:noFill/>
            <a:ln w="0">
              <a:solidFill>
                <a:srgbClr val="24211D"/>
              </a:solidFill>
              <a:round/>
              <a:headEnd/>
              <a:tailEnd/>
            </a:ln>
          </p:spPr>
          <p:txBody>
            <a:bodyPr/>
            <a:lstStyle/>
            <a:p>
              <a:endParaRPr lang="en-US"/>
            </a:p>
          </p:txBody>
        </p:sp>
        <p:sp>
          <p:nvSpPr>
            <p:cNvPr id="87273" name="Line 325"/>
            <p:cNvSpPr>
              <a:spLocks noChangeShapeType="1"/>
            </p:cNvSpPr>
            <p:nvPr/>
          </p:nvSpPr>
          <p:spPr bwMode="auto">
            <a:xfrm flipH="1">
              <a:off x="3060" y="1100"/>
              <a:ext cx="68" cy="0"/>
            </a:xfrm>
            <a:prstGeom prst="line">
              <a:avLst/>
            </a:prstGeom>
            <a:noFill/>
            <a:ln w="0">
              <a:solidFill>
                <a:srgbClr val="24211D"/>
              </a:solidFill>
              <a:round/>
              <a:headEnd/>
              <a:tailEnd/>
            </a:ln>
          </p:spPr>
          <p:txBody>
            <a:bodyPr/>
            <a:lstStyle/>
            <a:p>
              <a:endParaRPr lang="en-US"/>
            </a:p>
          </p:txBody>
        </p:sp>
        <p:sp>
          <p:nvSpPr>
            <p:cNvPr id="87274" name="Line 326"/>
            <p:cNvSpPr>
              <a:spLocks noChangeShapeType="1"/>
            </p:cNvSpPr>
            <p:nvPr/>
          </p:nvSpPr>
          <p:spPr bwMode="auto">
            <a:xfrm flipH="1">
              <a:off x="2955" y="1100"/>
              <a:ext cx="68" cy="0"/>
            </a:xfrm>
            <a:prstGeom prst="line">
              <a:avLst/>
            </a:prstGeom>
            <a:noFill/>
            <a:ln w="0">
              <a:solidFill>
                <a:srgbClr val="24211D"/>
              </a:solidFill>
              <a:round/>
              <a:headEnd/>
              <a:tailEnd/>
            </a:ln>
          </p:spPr>
          <p:txBody>
            <a:bodyPr/>
            <a:lstStyle/>
            <a:p>
              <a:endParaRPr lang="en-US"/>
            </a:p>
          </p:txBody>
        </p:sp>
        <p:sp>
          <p:nvSpPr>
            <p:cNvPr id="87275" name="Line 327"/>
            <p:cNvSpPr>
              <a:spLocks noChangeShapeType="1"/>
            </p:cNvSpPr>
            <p:nvPr/>
          </p:nvSpPr>
          <p:spPr bwMode="auto">
            <a:xfrm flipH="1">
              <a:off x="2851" y="1100"/>
              <a:ext cx="68" cy="0"/>
            </a:xfrm>
            <a:prstGeom prst="line">
              <a:avLst/>
            </a:prstGeom>
            <a:noFill/>
            <a:ln w="0">
              <a:solidFill>
                <a:srgbClr val="24211D"/>
              </a:solidFill>
              <a:round/>
              <a:headEnd/>
              <a:tailEnd/>
            </a:ln>
          </p:spPr>
          <p:txBody>
            <a:bodyPr/>
            <a:lstStyle/>
            <a:p>
              <a:endParaRPr lang="en-US"/>
            </a:p>
          </p:txBody>
        </p:sp>
        <p:sp>
          <p:nvSpPr>
            <p:cNvPr id="87276" name="Line 328"/>
            <p:cNvSpPr>
              <a:spLocks noChangeShapeType="1"/>
            </p:cNvSpPr>
            <p:nvPr/>
          </p:nvSpPr>
          <p:spPr bwMode="auto">
            <a:xfrm flipH="1">
              <a:off x="2746" y="1100"/>
              <a:ext cx="68" cy="0"/>
            </a:xfrm>
            <a:prstGeom prst="line">
              <a:avLst/>
            </a:prstGeom>
            <a:noFill/>
            <a:ln w="0">
              <a:solidFill>
                <a:srgbClr val="24211D"/>
              </a:solidFill>
              <a:round/>
              <a:headEnd/>
              <a:tailEnd/>
            </a:ln>
          </p:spPr>
          <p:txBody>
            <a:bodyPr/>
            <a:lstStyle/>
            <a:p>
              <a:endParaRPr lang="en-US"/>
            </a:p>
          </p:txBody>
        </p:sp>
        <p:sp>
          <p:nvSpPr>
            <p:cNvPr id="87277" name="Line 329"/>
            <p:cNvSpPr>
              <a:spLocks noChangeShapeType="1"/>
            </p:cNvSpPr>
            <p:nvPr/>
          </p:nvSpPr>
          <p:spPr bwMode="auto">
            <a:xfrm flipH="1">
              <a:off x="2641" y="1100"/>
              <a:ext cx="68" cy="0"/>
            </a:xfrm>
            <a:prstGeom prst="line">
              <a:avLst/>
            </a:prstGeom>
            <a:noFill/>
            <a:ln w="0">
              <a:solidFill>
                <a:srgbClr val="24211D"/>
              </a:solidFill>
              <a:round/>
              <a:headEnd/>
              <a:tailEnd/>
            </a:ln>
          </p:spPr>
          <p:txBody>
            <a:bodyPr/>
            <a:lstStyle/>
            <a:p>
              <a:endParaRPr lang="en-US"/>
            </a:p>
          </p:txBody>
        </p:sp>
        <p:sp>
          <p:nvSpPr>
            <p:cNvPr id="87278" name="Freeform 330"/>
            <p:cNvSpPr>
              <a:spLocks/>
            </p:cNvSpPr>
            <p:nvPr/>
          </p:nvSpPr>
          <p:spPr bwMode="auto">
            <a:xfrm>
              <a:off x="2594" y="1043"/>
              <a:ext cx="11" cy="57"/>
            </a:xfrm>
            <a:custGeom>
              <a:avLst/>
              <a:gdLst>
                <a:gd name="T0" fmla="*/ 2147473175 w 11"/>
                <a:gd name="T1" fmla="*/ 2147473345 h 57"/>
                <a:gd name="T2" fmla="*/ 0 w 11"/>
                <a:gd name="T3" fmla="*/ 2147473345 h 57"/>
                <a:gd name="T4" fmla="*/ 0 w 11"/>
                <a:gd name="T5" fmla="*/ 2147473345 h 57"/>
                <a:gd name="T6" fmla="*/ 0 w 11"/>
                <a:gd name="T7" fmla="*/ 0 h 57"/>
                <a:gd name="T8" fmla="*/ 0 60000 65536"/>
                <a:gd name="T9" fmla="*/ 0 60000 65536"/>
                <a:gd name="T10" fmla="*/ 0 60000 65536"/>
                <a:gd name="T11" fmla="*/ 0 60000 65536"/>
                <a:gd name="T12" fmla="*/ 0 w 11"/>
                <a:gd name="T13" fmla="*/ 0 h 57"/>
                <a:gd name="T14" fmla="*/ 11 w 11"/>
                <a:gd name="T15" fmla="*/ 57 h 57"/>
              </a:gdLst>
              <a:ahLst/>
              <a:cxnLst>
                <a:cxn ang="T8">
                  <a:pos x="T0" y="T1"/>
                </a:cxn>
                <a:cxn ang="T9">
                  <a:pos x="T2" y="T3"/>
                </a:cxn>
                <a:cxn ang="T10">
                  <a:pos x="T4" y="T5"/>
                </a:cxn>
                <a:cxn ang="T11">
                  <a:pos x="T6" y="T7"/>
                </a:cxn>
              </a:cxnLst>
              <a:rect l="T12" t="T13" r="T14" b="T15"/>
              <a:pathLst>
                <a:path w="11" h="57">
                  <a:moveTo>
                    <a:pt x="11" y="57"/>
                  </a:moveTo>
                  <a:lnTo>
                    <a:pt x="0" y="57"/>
                  </a:lnTo>
                  <a:lnTo>
                    <a:pt x="0" y="0"/>
                  </a:lnTo>
                </a:path>
              </a:pathLst>
            </a:custGeom>
            <a:noFill/>
            <a:ln w="0">
              <a:solidFill>
                <a:srgbClr val="24211D"/>
              </a:solidFill>
              <a:prstDash val="solid"/>
              <a:round/>
              <a:headEnd/>
              <a:tailEnd/>
            </a:ln>
          </p:spPr>
          <p:txBody>
            <a:bodyPr/>
            <a:lstStyle/>
            <a:p>
              <a:endParaRPr lang="en-US"/>
            </a:p>
          </p:txBody>
        </p:sp>
        <p:sp>
          <p:nvSpPr>
            <p:cNvPr id="87279" name="Line 331"/>
            <p:cNvSpPr>
              <a:spLocks noChangeShapeType="1"/>
            </p:cNvSpPr>
            <p:nvPr/>
          </p:nvSpPr>
          <p:spPr bwMode="auto">
            <a:xfrm flipV="1">
              <a:off x="2594" y="938"/>
              <a:ext cx="0" cy="63"/>
            </a:xfrm>
            <a:prstGeom prst="line">
              <a:avLst/>
            </a:prstGeom>
            <a:noFill/>
            <a:ln w="0">
              <a:solidFill>
                <a:srgbClr val="24211D"/>
              </a:solidFill>
              <a:round/>
              <a:headEnd/>
              <a:tailEnd/>
            </a:ln>
          </p:spPr>
          <p:txBody>
            <a:bodyPr/>
            <a:lstStyle/>
            <a:p>
              <a:endParaRPr lang="en-US"/>
            </a:p>
          </p:txBody>
        </p:sp>
        <p:sp>
          <p:nvSpPr>
            <p:cNvPr id="87280" name="Line 332"/>
            <p:cNvSpPr>
              <a:spLocks noChangeShapeType="1"/>
            </p:cNvSpPr>
            <p:nvPr/>
          </p:nvSpPr>
          <p:spPr bwMode="auto">
            <a:xfrm flipV="1">
              <a:off x="2594" y="833"/>
              <a:ext cx="0" cy="63"/>
            </a:xfrm>
            <a:prstGeom prst="line">
              <a:avLst/>
            </a:prstGeom>
            <a:noFill/>
            <a:ln w="0">
              <a:solidFill>
                <a:srgbClr val="24211D"/>
              </a:solidFill>
              <a:round/>
              <a:headEnd/>
              <a:tailEnd/>
            </a:ln>
          </p:spPr>
          <p:txBody>
            <a:bodyPr/>
            <a:lstStyle/>
            <a:p>
              <a:endParaRPr lang="en-US"/>
            </a:p>
          </p:txBody>
        </p:sp>
        <p:sp>
          <p:nvSpPr>
            <p:cNvPr id="87281" name="Line 333"/>
            <p:cNvSpPr>
              <a:spLocks noChangeShapeType="1"/>
            </p:cNvSpPr>
            <p:nvPr/>
          </p:nvSpPr>
          <p:spPr bwMode="auto">
            <a:xfrm flipV="1">
              <a:off x="2594" y="729"/>
              <a:ext cx="0" cy="63"/>
            </a:xfrm>
            <a:prstGeom prst="line">
              <a:avLst/>
            </a:prstGeom>
            <a:noFill/>
            <a:ln w="0">
              <a:solidFill>
                <a:srgbClr val="24211D"/>
              </a:solidFill>
              <a:round/>
              <a:headEnd/>
              <a:tailEnd/>
            </a:ln>
          </p:spPr>
          <p:txBody>
            <a:bodyPr/>
            <a:lstStyle/>
            <a:p>
              <a:endParaRPr lang="en-US"/>
            </a:p>
          </p:txBody>
        </p:sp>
        <p:sp>
          <p:nvSpPr>
            <p:cNvPr id="87282" name="Line 334"/>
            <p:cNvSpPr>
              <a:spLocks noChangeShapeType="1"/>
            </p:cNvSpPr>
            <p:nvPr/>
          </p:nvSpPr>
          <p:spPr bwMode="auto">
            <a:xfrm flipV="1">
              <a:off x="2594" y="656"/>
              <a:ext cx="0" cy="31"/>
            </a:xfrm>
            <a:prstGeom prst="line">
              <a:avLst/>
            </a:prstGeom>
            <a:noFill/>
            <a:ln w="0">
              <a:solidFill>
                <a:srgbClr val="24211D"/>
              </a:solidFill>
              <a:round/>
              <a:headEnd/>
              <a:tailEnd/>
            </a:ln>
          </p:spPr>
          <p:txBody>
            <a:bodyPr/>
            <a:lstStyle/>
            <a:p>
              <a:endParaRPr lang="en-US"/>
            </a:p>
          </p:txBody>
        </p:sp>
        <p:sp>
          <p:nvSpPr>
            <p:cNvPr id="87283" name="Rectangle 335"/>
            <p:cNvSpPr>
              <a:spLocks noChangeArrowheads="1"/>
            </p:cNvSpPr>
            <p:nvPr/>
          </p:nvSpPr>
          <p:spPr bwMode="auto">
            <a:xfrm>
              <a:off x="5242" y="3389"/>
              <a:ext cx="409" cy="194"/>
            </a:xfrm>
            <a:prstGeom prst="rect">
              <a:avLst/>
            </a:prstGeom>
            <a:solidFill>
              <a:srgbClr val="FFFFFF"/>
            </a:solidFill>
            <a:ln w="7938" cap="rnd">
              <a:solidFill>
                <a:srgbClr val="000000"/>
              </a:solidFill>
              <a:round/>
              <a:headEnd/>
              <a:tailEnd/>
            </a:ln>
          </p:spPr>
          <p:txBody>
            <a:bodyPr/>
            <a:lstStyle/>
            <a:p>
              <a:pPr algn="l" eaLnBrk="0" hangingPunct="0"/>
              <a:endParaRPr lang="en-US" sz="1800">
                <a:solidFill>
                  <a:srgbClr val="000000"/>
                </a:solidFill>
              </a:endParaRPr>
            </a:p>
          </p:txBody>
        </p:sp>
        <p:sp>
          <p:nvSpPr>
            <p:cNvPr id="87284" name="Rectangle 336"/>
            <p:cNvSpPr>
              <a:spLocks noChangeArrowheads="1"/>
            </p:cNvSpPr>
            <p:nvPr/>
          </p:nvSpPr>
          <p:spPr bwMode="auto">
            <a:xfrm>
              <a:off x="5347" y="3415"/>
              <a:ext cx="208"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87285" name="Rectangle 337"/>
            <p:cNvSpPr>
              <a:spLocks noChangeArrowheads="1"/>
            </p:cNvSpPr>
            <p:nvPr/>
          </p:nvSpPr>
          <p:spPr bwMode="auto">
            <a:xfrm>
              <a:off x="5279" y="3478"/>
              <a:ext cx="354"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87286" name="Line 338"/>
            <p:cNvSpPr>
              <a:spLocks noChangeShapeType="1"/>
            </p:cNvSpPr>
            <p:nvPr/>
          </p:nvSpPr>
          <p:spPr bwMode="auto">
            <a:xfrm flipH="1">
              <a:off x="5059" y="3483"/>
              <a:ext cx="173" cy="0"/>
            </a:xfrm>
            <a:prstGeom prst="line">
              <a:avLst/>
            </a:prstGeom>
            <a:noFill/>
            <a:ln w="0">
              <a:solidFill>
                <a:srgbClr val="000000"/>
              </a:solidFill>
              <a:round/>
              <a:headEnd/>
              <a:tailEnd/>
            </a:ln>
          </p:spPr>
          <p:txBody>
            <a:bodyPr/>
            <a:lstStyle/>
            <a:p>
              <a:endParaRPr lang="en-US"/>
            </a:p>
          </p:txBody>
        </p:sp>
        <p:sp>
          <p:nvSpPr>
            <p:cNvPr id="87287" name="Freeform 339"/>
            <p:cNvSpPr>
              <a:spLocks/>
            </p:cNvSpPr>
            <p:nvPr/>
          </p:nvSpPr>
          <p:spPr bwMode="auto">
            <a:xfrm>
              <a:off x="5185" y="3462"/>
              <a:ext cx="47" cy="42"/>
            </a:xfrm>
            <a:custGeom>
              <a:avLst/>
              <a:gdLst>
                <a:gd name="T0" fmla="*/ 2147473223 w 47"/>
                <a:gd name="T1" fmla="*/ 2147473140 h 42"/>
                <a:gd name="T2" fmla="*/ 0 w 47"/>
                <a:gd name="T3" fmla="*/ 2147473140 h 42"/>
                <a:gd name="T4" fmla="*/ 0 w 47"/>
                <a:gd name="T5" fmla="*/ 0 h 42"/>
                <a:gd name="T6" fmla="*/ 2147473223 w 47"/>
                <a:gd name="T7" fmla="*/ 214747314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47" y="21"/>
                  </a:moveTo>
                  <a:lnTo>
                    <a:pt x="0" y="42"/>
                  </a:lnTo>
                  <a:lnTo>
                    <a:pt x="0" y="0"/>
                  </a:lnTo>
                  <a:lnTo>
                    <a:pt x="47" y="21"/>
                  </a:lnTo>
                  <a:close/>
                </a:path>
              </a:pathLst>
            </a:custGeom>
            <a:solidFill>
              <a:srgbClr val="000000"/>
            </a:solidFill>
            <a:ln w="9525">
              <a:noFill/>
              <a:round/>
              <a:headEnd/>
              <a:tailEnd/>
            </a:ln>
          </p:spPr>
          <p:txBody>
            <a:bodyPr/>
            <a:lstStyle/>
            <a:p>
              <a:endParaRPr lang="en-US"/>
            </a:p>
          </p:txBody>
        </p:sp>
        <p:sp>
          <p:nvSpPr>
            <p:cNvPr id="87288" name="Freeform 340"/>
            <p:cNvSpPr>
              <a:spLocks/>
            </p:cNvSpPr>
            <p:nvPr/>
          </p:nvSpPr>
          <p:spPr bwMode="auto">
            <a:xfrm>
              <a:off x="5059" y="3462"/>
              <a:ext cx="42" cy="42"/>
            </a:xfrm>
            <a:custGeom>
              <a:avLst/>
              <a:gdLst>
                <a:gd name="T0" fmla="*/ 0 w 42"/>
                <a:gd name="T1" fmla="*/ 2147473140 h 42"/>
                <a:gd name="T2" fmla="*/ 2147473140 w 42"/>
                <a:gd name="T3" fmla="*/ 2147473140 h 42"/>
                <a:gd name="T4" fmla="*/ 2147473140 w 42"/>
                <a:gd name="T5" fmla="*/ 0 h 42"/>
                <a:gd name="T6" fmla="*/ 0 w 42"/>
                <a:gd name="T7" fmla="*/ 214747314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87289" name="Line 341"/>
            <p:cNvSpPr>
              <a:spLocks noChangeShapeType="1"/>
            </p:cNvSpPr>
            <p:nvPr/>
          </p:nvSpPr>
          <p:spPr bwMode="auto">
            <a:xfrm flipH="1">
              <a:off x="5059" y="3259"/>
              <a:ext cx="173" cy="0"/>
            </a:xfrm>
            <a:prstGeom prst="line">
              <a:avLst/>
            </a:prstGeom>
            <a:noFill/>
            <a:ln w="0">
              <a:solidFill>
                <a:srgbClr val="000000"/>
              </a:solidFill>
              <a:round/>
              <a:headEnd/>
              <a:tailEnd/>
            </a:ln>
          </p:spPr>
          <p:txBody>
            <a:bodyPr/>
            <a:lstStyle/>
            <a:p>
              <a:endParaRPr lang="en-US"/>
            </a:p>
          </p:txBody>
        </p:sp>
        <p:sp>
          <p:nvSpPr>
            <p:cNvPr id="87290" name="Freeform 342"/>
            <p:cNvSpPr>
              <a:spLocks/>
            </p:cNvSpPr>
            <p:nvPr/>
          </p:nvSpPr>
          <p:spPr bwMode="auto">
            <a:xfrm>
              <a:off x="5190" y="3238"/>
              <a:ext cx="42" cy="41"/>
            </a:xfrm>
            <a:custGeom>
              <a:avLst/>
              <a:gdLst>
                <a:gd name="T0" fmla="*/ 2147473140 w 42"/>
                <a:gd name="T1" fmla="*/ 2147473121 h 41"/>
                <a:gd name="T2" fmla="*/ 0 w 42"/>
                <a:gd name="T3" fmla="*/ 2147473121 h 41"/>
                <a:gd name="T4" fmla="*/ 0 w 42"/>
                <a:gd name="T5" fmla="*/ 0 h 41"/>
                <a:gd name="T6" fmla="*/ 2147473140 w 42"/>
                <a:gd name="T7" fmla="*/ 21474731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42" y="21"/>
                  </a:moveTo>
                  <a:lnTo>
                    <a:pt x="0" y="41"/>
                  </a:lnTo>
                  <a:lnTo>
                    <a:pt x="0" y="0"/>
                  </a:lnTo>
                  <a:lnTo>
                    <a:pt x="42" y="21"/>
                  </a:lnTo>
                  <a:close/>
                </a:path>
              </a:pathLst>
            </a:custGeom>
            <a:solidFill>
              <a:srgbClr val="000000"/>
            </a:solidFill>
            <a:ln w="9525">
              <a:noFill/>
              <a:round/>
              <a:headEnd/>
              <a:tailEnd/>
            </a:ln>
          </p:spPr>
          <p:txBody>
            <a:bodyPr/>
            <a:lstStyle/>
            <a:p>
              <a:endParaRPr lang="en-US"/>
            </a:p>
          </p:txBody>
        </p:sp>
        <p:sp>
          <p:nvSpPr>
            <p:cNvPr id="87291" name="Freeform 343"/>
            <p:cNvSpPr>
              <a:spLocks/>
            </p:cNvSpPr>
            <p:nvPr/>
          </p:nvSpPr>
          <p:spPr bwMode="auto">
            <a:xfrm>
              <a:off x="5059" y="3238"/>
              <a:ext cx="42" cy="41"/>
            </a:xfrm>
            <a:custGeom>
              <a:avLst/>
              <a:gdLst>
                <a:gd name="T0" fmla="*/ 0 w 42"/>
                <a:gd name="T1" fmla="*/ 2147473121 h 41"/>
                <a:gd name="T2" fmla="*/ 2147473140 w 42"/>
                <a:gd name="T3" fmla="*/ 2147473121 h 41"/>
                <a:gd name="T4" fmla="*/ 2147473140 w 42"/>
                <a:gd name="T5" fmla="*/ 0 h 41"/>
                <a:gd name="T6" fmla="*/ 0 w 42"/>
                <a:gd name="T7" fmla="*/ 21474731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0" y="21"/>
                  </a:moveTo>
                  <a:lnTo>
                    <a:pt x="42" y="41"/>
                  </a:lnTo>
                  <a:lnTo>
                    <a:pt x="42" y="0"/>
                  </a:lnTo>
                  <a:lnTo>
                    <a:pt x="0" y="21"/>
                  </a:lnTo>
                  <a:close/>
                </a:path>
              </a:pathLst>
            </a:custGeom>
            <a:solidFill>
              <a:srgbClr val="000000"/>
            </a:solidFill>
            <a:ln w="9525">
              <a:noFill/>
              <a:round/>
              <a:headEnd/>
              <a:tailEnd/>
            </a:ln>
          </p:spPr>
          <p:txBody>
            <a:bodyPr/>
            <a:lstStyle/>
            <a:p>
              <a:endParaRPr lang="en-US"/>
            </a:p>
          </p:txBody>
        </p:sp>
        <p:sp>
          <p:nvSpPr>
            <p:cNvPr id="87292" name="Freeform 344"/>
            <p:cNvSpPr>
              <a:spLocks/>
            </p:cNvSpPr>
            <p:nvPr/>
          </p:nvSpPr>
          <p:spPr bwMode="auto">
            <a:xfrm>
              <a:off x="3547" y="1664"/>
              <a:ext cx="68" cy="74"/>
            </a:xfrm>
            <a:custGeom>
              <a:avLst/>
              <a:gdLst>
                <a:gd name="T0" fmla="*/ 0 w 68"/>
                <a:gd name="T1" fmla="*/ 2147473034 h 74"/>
                <a:gd name="T2" fmla="*/ 2147472956 w 68"/>
                <a:gd name="T3" fmla="*/ 2147473034 h 74"/>
                <a:gd name="T4" fmla="*/ 0 w 68"/>
                <a:gd name="T5" fmla="*/ 0 h 74"/>
                <a:gd name="T6" fmla="*/ 0 w 68"/>
                <a:gd name="T7" fmla="*/ 2147473034 h 74"/>
                <a:gd name="T8" fmla="*/ 0 60000 65536"/>
                <a:gd name="T9" fmla="*/ 0 60000 65536"/>
                <a:gd name="T10" fmla="*/ 0 60000 65536"/>
                <a:gd name="T11" fmla="*/ 0 60000 65536"/>
                <a:gd name="T12" fmla="*/ 0 w 68"/>
                <a:gd name="T13" fmla="*/ 0 h 74"/>
                <a:gd name="T14" fmla="*/ 68 w 68"/>
                <a:gd name="T15" fmla="*/ 74 h 74"/>
              </a:gdLst>
              <a:ahLst/>
              <a:cxnLst>
                <a:cxn ang="T8">
                  <a:pos x="T0" y="T1"/>
                </a:cxn>
                <a:cxn ang="T9">
                  <a:pos x="T2" y="T3"/>
                </a:cxn>
                <a:cxn ang="T10">
                  <a:pos x="T4" y="T5"/>
                </a:cxn>
                <a:cxn ang="T11">
                  <a:pos x="T6" y="T7"/>
                </a:cxn>
              </a:cxnLst>
              <a:rect l="T12" t="T13" r="T14" b="T15"/>
              <a:pathLst>
                <a:path w="68" h="74">
                  <a:moveTo>
                    <a:pt x="0" y="74"/>
                  </a:moveTo>
                  <a:lnTo>
                    <a:pt x="68" y="37"/>
                  </a:lnTo>
                  <a:lnTo>
                    <a:pt x="0" y="0"/>
                  </a:lnTo>
                  <a:lnTo>
                    <a:pt x="0" y="74"/>
                  </a:lnTo>
                  <a:close/>
                </a:path>
              </a:pathLst>
            </a:custGeom>
            <a:solidFill>
              <a:srgbClr val="000000"/>
            </a:solidFill>
            <a:ln w="9525">
              <a:noFill/>
              <a:round/>
              <a:headEnd/>
              <a:tailEnd/>
            </a:ln>
          </p:spPr>
          <p:txBody>
            <a:bodyPr/>
            <a:lstStyle/>
            <a:p>
              <a:endParaRPr lang="en-US"/>
            </a:p>
          </p:txBody>
        </p:sp>
        <p:sp>
          <p:nvSpPr>
            <p:cNvPr id="87293" name="Freeform 345"/>
            <p:cNvSpPr>
              <a:spLocks/>
            </p:cNvSpPr>
            <p:nvPr/>
          </p:nvSpPr>
          <p:spPr bwMode="auto">
            <a:xfrm>
              <a:off x="3552" y="1696"/>
              <a:ext cx="10" cy="16"/>
            </a:xfrm>
            <a:custGeom>
              <a:avLst/>
              <a:gdLst>
                <a:gd name="T0" fmla="*/ 0 w 10"/>
                <a:gd name="T1" fmla="*/ 2147472896 h 16"/>
                <a:gd name="T2" fmla="*/ 2147473101 w 10"/>
                <a:gd name="T3" fmla="*/ 2147472896 h 16"/>
                <a:gd name="T4" fmla="*/ 2147473101 w 10"/>
                <a:gd name="T5" fmla="*/ 2147472896 h 16"/>
                <a:gd name="T6" fmla="*/ 2147473101 w 10"/>
                <a:gd name="T7" fmla="*/ 2147472896 h 16"/>
                <a:gd name="T8" fmla="*/ 2147473101 w 10"/>
                <a:gd name="T9" fmla="*/ 2147472896 h 16"/>
                <a:gd name="T10" fmla="*/ 2147473101 w 10"/>
                <a:gd name="T11" fmla="*/ 2147472896 h 16"/>
                <a:gd name="T12" fmla="*/ 2147473101 w 10"/>
                <a:gd name="T13" fmla="*/ 0 h 16"/>
                <a:gd name="T14" fmla="*/ 2147473101 w 10"/>
                <a:gd name="T15" fmla="*/ 0 h 16"/>
                <a:gd name="T16" fmla="*/ 0 w 10"/>
                <a:gd name="T17" fmla="*/ 0 h 16"/>
                <a:gd name="T18" fmla="*/ 0 w 10"/>
                <a:gd name="T19" fmla="*/ 214747289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0"/>
                  </a:lnTo>
                  <a:lnTo>
                    <a:pt x="10" y="10"/>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7294" name="Rectangle 346"/>
            <p:cNvSpPr>
              <a:spLocks noChangeArrowheads="1"/>
            </p:cNvSpPr>
            <p:nvPr/>
          </p:nvSpPr>
          <p:spPr bwMode="auto">
            <a:xfrm>
              <a:off x="3473" y="1696"/>
              <a:ext cx="79"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295" name="Freeform 347"/>
            <p:cNvSpPr>
              <a:spLocks/>
            </p:cNvSpPr>
            <p:nvPr/>
          </p:nvSpPr>
          <p:spPr bwMode="auto">
            <a:xfrm>
              <a:off x="3416" y="1664"/>
              <a:ext cx="63" cy="74"/>
            </a:xfrm>
            <a:custGeom>
              <a:avLst/>
              <a:gdLst>
                <a:gd name="T0" fmla="*/ 2147473400 w 63"/>
                <a:gd name="T1" fmla="*/ 2147473034 h 74"/>
                <a:gd name="T2" fmla="*/ 0 w 63"/>
                <a:gd name="T3" fmla="*/ 2147473034 h 74"/>
                <a:gd name="T4" fmla="*/ 2147473400 w 63"/>
                <a:gd name="T5" fmla="*/ 0 h 74"/>
                <a:gd name="T6" fmla="*/ 2147473400 w 63"/>
                <a:gd name="T7" fmla="*/ 2147473034 h 74"/>
                <a:gd name="T8" fmla="*/ 0 60000 65536"/>
                <a:gd name="T9" fmla="*/ 0 60000 65536"/>
                <a:gd name="T10" fmla="*/ 0 60000 65536"/>
                <a:gd name="T11" fmla="*/ 0 60000 65536"/>
                <a:gd name="T12" fmla="*/ 0 w 63"/>
                <a:gd name="T13" fmla="*/ 0 h 74"/>
                <a:gd name="T14" fmla="*/ 63 w 63"/>
                <a:gd name="T15" fmla="*/ 74 h 74"/>
              </a:gdLst>
              <a:ahLst/>
              <a:cxnLst>
                <a:cxn ang="T8">
                  <a:pos x="T0" y="T1"/>
                </a:cxn>
                <a:cxn ang="T9">
                  <a:pos x="T2" y="T3"/>
                </a:cxn>
                <a:cxn ang="T10">
                  <a:pos x="T4" y="T5"/>
                </a:cxn>
                <a:cxn ang="T11">
                  <a:pos x="T6" y="T7"/>
                </a:cxn>
              </a:cxnLst>
              <a:rect l="T12" t="T13" r="T14" b="T15"/>
              <a:pathLst>
                <a:path w="63" h="74">
                  <a:moveTo>
                    <a:pt x="63" y="74"/>
                  </a:moveTo>
                  <a:lnTo>
                    <a:pt x="0" y="37"/>
                  </a:lnTo>
                  <a:lnTo>
                    <a:pt x="63" y="0"/>
                  </a:lnTo>
                  <a:lnTo>
                    <a:pt x="63" y="74"/>
                  </a:lnTo>
                  <a:close/>
                </a:path>
              </a:pathLst>
            </a:custGeom>
            <a:solidFill>
              <a:srgbClr val="000000"/>
            </a:solidFill>
            <a:ln w="9525">
              <a:noFill/>
              <a:round/>
              <a:headEnd/>
              <a:tailEnd/>
            </a:ln>
          </p:spPr>
          <p:txBody>
            <a:bodyPr/>
            <a:lstStyle/>
            <a:p>
              <a:endParaRPr lang="en-US"/>
            </a:p>
          </p:txBody>
        </p:sp>
        <p:sp>
          <p:nvSpPr>
            <p:cNvPr id="87296" name="Freeform 348"/>
            <p:cNvSpPr>
              <a:spLocks/>
            </p:cNvSpPr>
            <p:nvPr/>
          </p:nvSpPr>
          <p:spPr bwMode="auto">
            <a:xfrm>
              <a:off x="3468" y="1696"/>
              <a:ext cx="5" cy="16"/>
            </a:xfrm>
            <a:custGeom>
              <a:avLst/>
              <a:gdLst>
                <a:gd name="T0" fmla="*/ 2147473101 w 5"/>
                <a:gd name="T1" fmla="*/ 0 h 16"/>
                <a:gd name="T2" fmla="*/ 2147473101 w 5"/>
                <a:gd name="T3" fmla="*/ 0 h 16"/>
                <a:gd name="T4" fmla="*/ 0 w 5"/>
                <a:gd name="T5" fmla="*/ 0 h 16"/>
                <a:gd name="T6" fmla="*/ 0 w 5"/>
                <a:gd name="T7" fmla="*/ 2147472896 h 16"/>
                <a:gd name="T8" fmla="*/ 0 w 5"/>
                <a:gd name="T9" fmla="*/ 2147472896 h 16"/>
                <a:gd name="T10" fmla="*/ 0 w 5"/>
                <a:gd name="T11" fmla="*/ 2147472896 h 16"/>
                <a:gd name="T12" fmla="*/ 0 w 5"/>
                <a:gd name="T13" fmla="*/ 2147472896 h 16"/>
                <a:gd name="T14" fmla="*/ 2147473101 w 5"/>
                <a:gd name="T15" fmla="*/ 2147472896 h 16"/>
                <a:gd name="T16" fmla="*/ 2147473101 w 5"/>
                <a:gd name="T17" fmla="*/ 2147472896 h 16"/>
                <a:gd name="T18" fmla="*/ 2147473101 w 5"/>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5" y="0"/>
                  </a:moveTo>
                  <a:lnTo>
                    <a:pt x="5" y="0"/>
                  </a:lnTo>
                  <a:lnTo>
                    <a:pt x="0" y="0"/>
                  </a:lnTo>
                  <a:lnTo>
                    <a:pt x="0" y="5"/>
                  </a:lnTo>
                  <a:lnTo>
                    <a:pt x="0" y="10"/>
                  </a:lnTo>
                  <a:lnTo>
                    <a:pt x="5" y="10"/>
                  </a:lnTo>
                  <a:lnTo>
                    <a:pt x="5" y="16"/>
                  </a:lnTo>
                  <a:lnTo>
                    <a:pt x="5" y="0"/>
                  </a:lnTo>
                  <a:close/>
                </a:path>
              </a:pathLst>
            </a:custGeom>
            <a:solidFill>
              <a:srgbClr val="000000"/>
            </a:solidFill>
            <a:ln w="9525">
              <a:noFill/>
              <a:round/>
              <a:headEnd/>
              <a:tailEnd/>
            </a:ln>
          </p:spPr>
          <p:txBody>
            <a:bodyPr/>
            <a:lstStyle/>
            <a:p>
              <a:endParaRPr lang="en-US"/>
            </a:p>
          </p:txBody>
        </p:sp>
        <p:sp>
          <p:nvSpPr>
            <p:cNvPr id="87297" name="Rectangle 349"/>
            <p:cNvSpPr>
              <a:spLocks noChangeArrowheads="1"/>
            </p:cNvSpPr>
            <p:nvPr/>
          </p:nvSpPr>
          <p:spPr bwMode="auto">
            <a:xfrm>
              <a:off x="4855" y="2558"/>
              <a:ext cx="900" cy="366"/>
            </a:xfrm>
            <a:prstGeom prst="rect">
              <a:avLst/>
            </a:prstGeom>
            <a:solidFill>
              <a:srgbClr val="DDDDDC"/>
            </a:solidFill>
            <a:ln w="7938" cap="rnd">
              <a:solidFill>
                <a:srgbClr val="24211D"/>
              </a:solidFill>
              <a:round/>
              <a:headEnd/>
              <a:tailEnd/>
            </a:ln>
          </p:spPr>
          <p:txBody>
            <a:bodyPr/>
            <a:lstStyle/>
            <a:p>
              <a:pPr algn="l" eaLnBrk="0" hangingPunct="0"/>
              <a:endParaRPr lang="en-US" sz="1800">
                <a:solidFill>
                  <a:srgbClr val="000000"/>
                </a:solidFill>
              </a:endParaRPr>
            </a:p>
          </p:txBody>
        </p:sp>
        <p:sp>
          <p:nvSpPr>
            <p:cNvPr id="87298" name="Rectangle 350"/>
            <p:cNvSpPr>
              <a:spLocks noChangeArrowheads="1"/>
            </p:cNvSpPr>
            <p:nvPr/>
          </p:nvSpPr>
          <p:spPr bwMode="auto">
            <a:xfrm>
              <a:off x="5363" y="2689"/>
              <a:ext cx="361"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7299" name="Rectangle 351"/>
            <p:cNvSpPr>
              <a:spLocks noChangeArrowheads="1"/>
            </p:cNvSpPr>
            <p:nvPr/>
          </p:nvSpPr>
          <p:spPr bwMode="auto">
            <a:xfrm>
              <a:off x="5363" y="2689"/>
              <a:ext cx="361"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300" name="Rectangle 352"/>
            <p:cNvSpPr>
              <a:spLocks noChangeArrowheads="1"/>
            </p:cNvSpPr>
            <p:nvPr/>
          </p:nvSpPr>
          <p:spPr bwMode="auto">
            <a:xfrm>
              <a:off x="5415" y="2699"/>
              <a:ext cx="256"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87301" name="Rectangle 353"/>
            <p:cNvSpPr>
              <a:spLocks noChangeArrowheads="1"/>
            </p:cNvSpPr>
            <p:nvPr/>
          </p:nvSpPr>
          <p:spPr bwMode="auto">
            <a:xfrm>
              <a:off x="5452" y="2788"/>
              <a:ext cx="183"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87302" name="Rectangle 354"/>
            <p:cNvSpPr>
              <a:spLocks noChangeArrowheads="1"/>
            </p:cNvSpPr>
            <p:nvPr/>
          </p:nvSpPr>
          <p:spPr bwMode="auto">
            <a:xfrm>
              <a:off x="4981" y="2579"/>
              <a:ext cx="672" cy="8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87303" name="Rectangle 355"/>
            <p:cNvSpPr>
              <a:spLocks noChangeArrowheads="1"/>
            </p:cNvSpPr>
            <p:nvPr/>
          </p:nvSpPr>
          <p:spPr bwMode="auto">
            <a:xfrm>
              <a:off x="4886" y="2689"/>
              <a:ext cx="440"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7304" name="Rectangle 356"/>
            <p:cNvSpPr>
              <a:spLocks noChangeArrowheads="1"/>
            </p:cNvSpPr>
            <p:nvPr/>
          </p:nvSpPr>
          <p:spPr bwMode="auto">
            <a:xfrm>
              <a:off x="4886" y="2689"/>
              <a:ext cx="440"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305" name="Rectangle 357"/>
            <p:cNvSpPr>
              <a:spLocks noChangeArrowheads="1"/>
            </p:cNvSpPr>
            <p:nvPr/>
          </p:nvSpPr>
          <p:spPr bwMode="auto">
            <a:xfrm>
              <a:off x="4975" y="2694"/>
              <a:ext cx="248"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87306" name="Rectangle 358"/>
            <p:cNvSpPr>
              <a:spLocks noChangeArrowheads="1"/>
            </p:cNvSpPr>
            <p:nvPr/>
          </p:nvSpPr>
          <p:spPr bwMode="auto">
            <a:xfrm>
              <a:off x="4939" y="2783"/>
              <a:ext cx="328"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87307" name="Line 359"/>
            <p:cNvSpPr>
              <a:spLocks noChangeShapeType="1"/>
            </p:cNvSpPr>
            <p:nvPr/>
          </p:nvSpPr>
          <p:spPr bwMode="auto">
            <a:xfrm>
              <a:off x="4968" y="2929"/>
              <a:ext cx="0" cy="230"/>
            </a:xfrm>
            <a:prstGeom prst="line">
              <a:avLst/>
            </a:prstGeom>
            <a:noFill/>
            <a:ln w="0">
              <a:solidFill>
                <a:srgbClr val="000000"/>
              </a:solidFill>
              <a:round/>
              <a:headEnd/>
              <a:tailEnd/>
            </a:ln>
          </p:spPr>
          <p:txBody>
            <a:bodyPr/>
            <a:lstStyle/>
            <a:p>
              <a:endParaRPr lang="en-US"/>
            </a:p>
          </p:txBody>
        </p:sp>
        <p:sp>
          <p:nvSpPr>
            <p:cNvPr id="87308" name="Freeform 360"/>
            <p:cNvSpPr>
              <a:spLocks/>
            </p:cNvSpPr>
            <p:nvPr/>
          </p:nvSpPr>
          <p:spPr bwMode="auto">
            <a:xfrm>
              <a:off x="4949" y="2929"/>
              <a:ext cx="47" cy="47"/>
            </a:xfrm>
            <a:custGeom>
              <a:avLst/>
              <a:gdLst>
                <a:gd name="T0" fmla="*/ 2147473223 w 47"/>
                <a:gd name="T1" fmla="*/ 0 h 47"/>
                <a:gd name="T2" fmla="*/ 2147473223 w 47"/>
                <a:gd name="T3" fmla="*/ 2147473223 h 47"/>
                <a:gd name="T4" fmla="*/ 0 w 47"/>
                <a:gd name="T5" fmla="*/ 2147473223 h 47"/>
                <a:gd name="T6" fmla="*/ 2147473223 w 47"/>
                <a:gd name="T7" fmla="*/ 0 h 47"/>
                <a:gd name="T8" fmla="*/ 0 60000 65536"/>
                <a:gd name="T9" fmla="*/ 0 60000 65536"/>
                <a:gd name="T10" fmla="*/ 0 60000 65536"/>
                <a:gd name="T11" fmla="*/ 0 60000 65536"/>
                <a:gd name="T12" fmla="*/ 0 w 47"/>
                <a:gd name="T13" fmla="*/ 0 h 47"/>
                <a:gd name="T14" fmla="*/ 47 w 47"/>
                <a:gd name="T15" fmla="*/ 47 h 47"/>
              </a:gdLst>
              <a:ahLst/>
              <a:cxnLst>
                <a:cxn ang="T8">
                  <a:pos x="T0" y="T1"/>
                </a:cxn>
                <a:cxn ang="T9">
                  <a:pos x="T2" y="T3"/>
                </a:cxn>
                <a:cxn ang="T10">
                  <a:pos x="T4" y="T5"/>
                </a:cxn>
                <a:cxn ang="T11">
                  <a:pos x="T6" y="T7"/>
                </a:cxn>
              </a:cxnLst>
              <a:rect l="T12" t="T13" r="T14" b="T15"/>
              <a:pathLst>
                <a:path w="47" h="47">
                  <a:moveTo>
                    <a:pt x="21" y="0"/>
                  </a:moveTo>
                  <a:lnTo>
                    <a:pt x="47" y="47"/>
                  </a:lnTo>
                  <a:lnTo>
                    <a:pt x="0" y="47"/>
                  </a:lnTo>
                  <a:lnTo>
                    <a:pt x="21" y="0"/>
                  </a:lnTo>
                  <a:close/>
                </a:path>
              </a:pathLst>
            </a:custGeom>
            <a:solidFill>
              <a:srgbClr val="000000"/>
            </a:solidFill>
            <a:ln w="9525">
              <a:noFill/>
              <a:round/>
              <a:headEnd/>
              <a:tailEnd/>
            </a:ln>
          </p:spPr>
          <p:txBody>
            <a:bodyPr/>
            <a:lstStyle/>
            <a:p>
              <a:endParaRPr lang="en-US"/>
            </a:p>
          </p:txBody>
        </p:sp>
        <p:sp>
          <p:nvSpPr>
            <p:cNvPr id="87309" name="Freeform 361"/>
            <p:cNvSpPr>
              <a:spLocks/>
            </p:cNvSpPr>
            <p:nvPr/>
          </p:nvSpPr>
          <p:spPr bwMode="auto">
            <a:xfrm>
              <a:off x="4949" y="3117"/>
              <a:ext cx="47" cy="42"/>
            </a:xfrm>
            <a:custGeom>
              <a:avLst/>
              <a:gdLst>
                <a:gd name="T0" fmla="*/ 2147473223 w 47"/>
                <a:gd name="T1" fmla="*/ 2147473140 h 42"/>
                <a:gd name="T2" fmla="*/ 2147473223 w 47"/>
                <a:gd name="T3" fmla="*/ 0 h 42"/>
                <a:gd name="T4" fmla="*/ 0 w 47"/>
                <a:gd name="T5" fmla="*/ 0 h 42"/>
                <a:gd name="T6" fmla="*/ 2147473223 w 47"/>
                <a:gd name="T7" fmla="*/ 214747314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87310" name="Line 362"/>
            <p:cNvSpPr>
              <a:spLocks noChangeShapeType="1"/>
            </p:cNvSpPr>
            <p:nvPr/>
          </p:nvSpPr>
          <p:spPr bwMode="auto">
            <a:xfrm>
              <a:off x="4368" y="2820"/>
              <a:ext cx="0" cy="182"/>
            </a:xfrm>
            <a:prstGeom prst="line">
              <a:avLst/>
            </a:prstGeom>
            <a:noFill/>
            <a:ln w="0">
              <a:solidFill>
                <a:srgbClr val="000000"/>
              </a:solidFill>
              <a:round/>
              <a:headEnd/>
              <a:tailEnd/>
            </a:ln>
          </p:spPr>
          <p:txBody>
            <a:bodyPr/>
            <a:lstStyle/>
            <a:p>
              <a:endParaRPr lang="en-US"/>
            </a:p>
          </p:txBody>
        </p:sp>
        <p:sp>
          <p:nvSpPr>
            <p:cNvPr id="87311" name="Freeform 363"/>
            <p:cNvSpPr>
              <a:spLocks/>
            </p:cNvSpPr>
            <p:nvPr/>
          </p:nvSpPr>
          <p:spPr bwMode="auto">
            <a:xfrm>
              <a:off x="4347" y="2961"/>
              <a:ext cx="42" cy="41"/>
            </a:xfrm>
            <a:custGeom>
              <a:avLst/>
              <a:gdLst>
                <a:gd name="T0" fmla="*/ 2147473140 w 42"/>
                <a:gd name="T1" fmla="*/ 2147473121 h 41"/>
                <a:gd name="T2" fmla="*/ 2147473140 w 42"/>
                <a:gd name="T3" fmla="*/ 0 h 41"/>
                <a:gd name="T4" fmla="*/ 0 w 42"/>
                <a:gd name="T5" fmla="*/ 0 h 41"/>
                <a:gd name="T6" fmla="*/ 2147473140 w 42"/>
                <a:gd name="T7" fmla="*/ 21474731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21" y="41"/>
                  </a:moveTo>
                  <a:lnTo>
                    <a:pt x="42" y="0"/>
                  </a:lnTo>
                  <a:lnTo>
                    <a:pt x="0" y="0"/>
                  </a:lnTo>
                  <a:lnTo>
                    <a:pt x="21" y="41"/>
                  </a:lnTo>
                  <a:close/>
                </a:path>
              </a:pathLst>
            </a:custGeom>
            <a:solidFill>
              <a:srgbClr val="000000"/>
            </a:solidFill>
            <a:ln w="9525">
              <a:noFill/>
              <a:round/>
              <a:headEnd/>
              <a:tailEnd/>
            </a:ln>
          </p:spPr>
          <p:txBody>
            <a:bodyPr/>
            <a:lstStyle/>
            <a:p>
              <a:endParaRPr lang="en-US"/>
            </a:p>
          </p:txBody>
        </p:sp>
        <p:sp>
          <p:nvSpPr>
            <p:cNvPr id="87312" name="Line 364"/>
            <p:cNvSpPr>
              <a:spLocks noChangeShapeType="1"/>
            </p:cNvSpPr>
            <p:nvPr/>
          </p:nvSpPr>
          <p:spPr bwMode="auto">
            <a:xfrm flipV="1">
              <a:off x="4169" y="2741"/>
              <a:ext cx="0" cy="261"/>
            </a:xfrm>
            <a:prstGeom prst="line">
              <a:avLst/>
            </a:prstGeom>
            <a:noFill/>
            <a:ln w="0">
              <a:solidFill>
                <a:srgbClr val="000000"/>
              </a:solidFill>
              <a:round/>
              <a:headEnd/>
              <a:tailEnd/>
            </a:ln>
          </p:spPr>
          <p:txBody>
            <a:bodyPr/>
            <a:lstStyle/>
            <a:p>
              <a:endParaRPr lang="en-US"/>
            </a:p>
          </p:txBody>
        </p:sp>
        <p:sp>
          <p:nvSpPr>
            <p:cNvPr id="87313" name="Freeform 365"/>
            <p:cNvSpPr>
              <a:spLocks/>
            </p:cNvSpPr>
            <p:nvPr/>
          </p:nvSpPr>
          <p:spPr bwMode="auto">
            <a:xfrm>
              <a:off x="4148" y="2961"/>
              <a:ext cx="42" cy="41"/>
            </a:xfrm>
            <a:custGeom>
              <a:avLst/>
              <a:gdLst>
                <a:gd name="T0" fmla="*/ 2147473140 w 42"/>
                <a:gd name="T1" fmla="*/ 2147473121 h 41"/>
                <a:gd name="T2" fmla="*/ 0 w 42"/>
                <a:gd name="T3" fmla="*/ 0 h 41"/>
                <a:gd name="T4" fmla="*/ 2147473140 w 42"/>
                <a:gd name="T5" fmla="*/ 0 h 41"/>
                <a:gd name="T6" fmla="*/ 2147473140 w 42"/>
                <a:gd name="T7" fmla="*/ 21474731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21" y="41"/>
                  </a:moveTo>
                  <a:lnTo>
                    <a:pt x="0" y="0"/>
                  </a:lnTo>
                  <a:lnTo>
                    <a:pt x="42" y="0"/>
                  </a:lnTo>
                  <a:lnTo>
                    <a:pt x="21" y="41"/>
                  </a:lnTo>
                  <a:close/>
                </a:path>
              </a:pathLst>
            </a:custGeom>
            <a:solidFill>
              <a:srgbClr val="000000"/>
            </a:solidFill>
            <a:ln w="9525">
              <a:noFill/>
              <a:round/>
              <a:headEnd/>
              <a:tailEnd/>
            </a:ln>
          </p:spPr>
          <p:txBody>
            <a:bodyPr/>
            <a:lstStyle/>
            <a:p>
              <a:endParaRPr lang="en-US"/>
            </a:p>
          </p:txBody>
        </p:sp>
        <p:sp>
          <p:nvSpPr>
            <p:cNvPr id="87314" name="Line 366"/>
            <p:cNvSpPr>
              <a:spLocks noChangeShapeType="1"/>
            </p:cNvSpPr>
            <p:nvPr/>
          </p:nvSpPr>
          <p:spPr bwMode="auto">
            <a:xfrm>
              <a:off x="4169" y="2741"/>
              <a:ext cx="676" cy="0"/>
            </a:xfrm>
            <a:prstGeom prst="line">
              <a:avLst/>
            </a:prstGeom>
            <a:noFill/>
            <a:ln w="0">
              <a:solidFill>
                <a:srgbClr val="000000"/>
              </a:solidFill>
              <a:round/>
              <a:headEnd/>
              <a:tailEnd/>
            </a:ln>
          </p:spPr>
          <p:txBody>
            <a:bodyPr/>
            <a:lstStyle/>
            <a:p>
              <a:endParaRPr lang="en-US"/>
            </a:p>
          </p:txBody>
        </p:sp>
        <p:sp>
          <p:nvSpPr>
            <p:cNvPr id="87315" name="Freeform 367"/>
            <p:cNvSpPr>
              <a:spLocks/>
            </p:cNvSpPr>
            <p:nvPr/>
          </p:nvSpPr>
          <p:spPr bwMode="auto">
            <a:xfrm>
              <a:off x="4803" y="2720"/>
              <a:ext cx="42" cy="42"/>
            </a:xfrm>
            <a:custGeom>
              <a:avLst/>
              <a:gdLst>
                <a:gd name="T0" fmla="*/ 2147473140 w 42"/>
                <a:gd name="T1" fmla="*/ 2147473140 h 42"/>
                <a:gd name="T2" fmla="*/ 0 w 42"/>
                <a:gd name="T3" fmla="*/ 0 h 42"/>
                <a:gd name="T4" fmla="*/ 0 w 42"/>
                <a:gd name="T5" fmla="*/ 2147473140 h 42"/>
                <a:gd name="T6" fmla="*/ 2147473140 w 42"/>
                <a:gd name="T7" fmla="*/ 214747314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87316" name="Line 368"/>
            <p:cNvSpPr>
              <a:spLocks noChangeShapeType="1"/>
            </p:cNvSpPr>
            <p:nvPr/>
          </p:nvSpPr>
          <p:spPr bwMode="auto">
            <a:xfrm>
              <a:off x="4368" y="2820"/>
              <a:ext cx="477" cy="0"/>
            </a:xfrm>
            <a:prstGeom prst="line">
              <a:avLst/>
            </a:prstGeom>
            <a:noFill/>
            <a:ln w="0">
              <a:solidFill>
                <a:srgbClr val="000000"/>
              </a:solidFill>
              <a:round/>
              <a:headEnd/>
              <a:tailEnd/>
            </a:ln>
          </p:spPr>
          <p:txBody>
            <a:bodyPr/>
            <a:lstStyle/>
            <a:p>
              <a:endParaRPr lang="en-US"/>
            </a:p>
          </p:txBody>
        </p:sp>
        <p:sp>
          <p:nvSpPr>
            <p:cNvPr id="87317" name="Freeform 369"/>
            <p:cNvSpPr>
              <a:spLocks/>
            </p:cNvSpPr>
            <p:nvPr/>
          </p:nvSpPr>
          <p:spPr bwMode="auto">
            <a:xfrm>
              <a:off x="4803" y="2799"/>
              <a:ext cx="42" cy="41"/>
            </a:xfrm>
            <a:custGeom>
              <a:avLst/>
              <a:gdLst>
                <a:gd name="T0" fmla="*/ 2147473140 w 42"/>
                <a:gd name="T1" fmla="*/ 2147473121 h 41"/>
                <a:gd name="T2" fmla="*/ 0 w 42"/>
                <a:gd name="T3" fmla="*/ 0 h 41"/>
                <a:gd name="T4" fmla="*/ 0 w 42"/>
                <a:gd name="T5" fmla="*/ 2147473121 h 41"/>
                <a:gd name="T6" fmla="*/ 2147473140 w 42"/>
                <a:gd name="T7" fmla="*/ 21474731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42" y="21"/>
                  </a:moveTo>
                  <a:lnTo>
                    <a:pt x="0" y="0"/>
                  </a:lnTo>
                  <a:lnTo>
                    <a:pt x="0" y="41"/>
                  </a:lnTo>
                  <a:lnTo>
                    <a:pt x="42" y="21"/>
                  </a:lnTo>
                  <a:close/>
                </a:path>
              </a:pathLst>
            </a:custGeom>
            <a:solidFill>
              <a:srgbClr val="000000"/>
            </a:solidFill>
            <a:ln w="9525">
              <a:noFill/>
              <a:round/>
              <a:headEnd/>
              <a:tailEnd/>
            </a:ln>
          </p:spPr>
          <p:txBody>
            <a:bodyPr/>
            <a:lstStyle/>
            <a:p>
              <a:endParaRPr lang="en-US"/>
            </a:p>
          </p:txBody>
        </p:sp>
        <p:sp>
          <p:nvSpPr>
            <p:cNvPr id="87318" name="Rectangle 370"/>
            <p:cNvSpPr>
              <a:spLocks noChangeArrowheads="1"/>
            </p:cNvSpPr>
            <p:nvPr/>
          </p:nvSpPr>
          <p:spPr bwMode="auto">
            <a:xfrm>
              <a:off x="3055" y="3013"/>
              <a:ext cx="157" cy="53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7319" name="Rectangle 371"/>
            <p:cNvSpPr>
              <a:spLocks noChangeArrowheads="1"/>
            </p:cNvSpPr>
            <p:nvPr/>
          </p:nvSpPr>
          <p:spPr bwMode="auto">
            <a:xfrm>
              <a:off x="3055" y="3013"/>
              <a:ext cx="157" cy="53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320" name="Rectangle 372"/>
            <p:cNvSpPr>
              <a:spLocks noChangeArrowheads="1"/>
            </p:cNvSpPr>
            <p:nvPr/>
          </p:nvSpPr>
          <p:spPr bwMode="auto">
            <a:xfrm rot="-5400000">
              <a:off x="3102" y="3331"/>
              <a:ext cx="62"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87321" name="Rectangle 373"/>
            <p:cNvSpPr>
              <a:spLocks noChangeArrowheads="1"/>
            </p:cNvSpPr>
            <p:nvPr/>
          </p:nvSpPr>
          <p:spPr bwMode="auto">
            <a:xfrm rot="-5400000">
              <a:off x="3119" y="3285"/>
              <a:ext cx="27"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7322" name="Rectangle 374"/>
            <p:cNvSpPr>
              <a:spLocks noChangeArrowheads="1"/>
            </p:cNvSpPr>
            <p:nvPr/>
          </p:nvSpPr>
          <p:spPr bwMode="auto">
            <a:xfrm rot="-5400000">
              <a:off x="3108" y="3244"/>
              <a:ext cx="49"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87323" name="Rectangle 375"/>
            <p:cNvSpPr>
              <a:spLocks noChangeArrowheads="1"/>
            </p:cNvSpPr>
            <p:nvPr/>
          </p:nvSpPr>
          <p:spPr bwMode="auto">
            <a:xfrm rot="-5400000">
              <a:off x="3111" y="3198"/>
              <a:ext cx="44"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87324" name="Rectangle 376"/>
            <p:cNvSpPr>
              <a:spLocks noChangeArrowheads="1"/>
            </p:cNvSpPr>
            <p:nvPr/>
          </p:nvSpPr>
          <p:spPr bwMode="auto">
            <a:xfrm rot="-5400000">
              <a:off x="3117" y="3159"/>
              <a:ext cx="31"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87325" name="Rectangle 377"/>
            <p:cNvSpPr>
              <a:spLocks noChangeArrowheads="1"/>
            </p:cNvSpPr>
            <p:nvPr/>
          </p:nvSpPr>
          <p:spPr bwMode="auto">
            <a:xfrm rot="-5400000">
              <a:off x="3111" y="3120"/>
              <a:ext cx="44"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7326" name="Line 378"/>
            <p:cNvSpPr>
              <a:spLocks noChangeShapeType="1"/>
            </p:cNvSpPr>
            <p:nvPr/>
          </p:nvSpPr>
          <p:spPr bwMode="auto">
            <a:xfrm>
              <a:off x="3128" y="2506"/>
              <a:ext cx="0" cy="496"/>
            </a:xfrm>
            <a:prstGeom prst="line">
              <a:avLst/>
            </a:prstGeom>
            <a:noFill/>
            <a:ln w="0">
              <a:solidFill>
                <a:srgbClr val="000000"/>
              </a:solidFill>
              <a:round/>
              <a:headEnd/>
              <a:tailEnd/>
            </a:ln>
          </p:spPr>
          <p:txBody>
            <a:bodyPr/>
            <a:lstStyle/>
            <a:p>
              <a:endParaRPr lang="en-US"/>
            </a:p>
          </p:txBody>
        </p:sp>
        <p:sp>
          <p:nvSpPr>
            <p:cNvPr id="87327" name="Freeform 379"/>
            <p:cNvSpPr>
              <a:spLocks/>
            </p:cNvSpPr>
            <p:nvPr/>
          </p:nvSpPr>
          <p:spPr bwMode="auto">
            <a:xfrm>
              <a:off x="3107" y="2506"/>
              <a:ext cx="47" cy="42"/>
            </a:xfrm>
            <a:custGeom>
              <a:avLst/>
              <a:gdLst>
                <a:gd name="T0" fmla="*/ 2147473223 w 47"/>
                <a:gd name="T1" fmla="*/ 0 h 42"/>
                <a:gd name="T2" fmla="*/ 2147473223 w 47"/>
                <a:gd name="T3" fmla="*/ 2147473140 h 42"/>
                <a:gd name="T4" fmla="*/ 0 w 47"/>
                <a:gd name="T5" fmla="*/ 2147473140 h 42"/>
                <a:gd name="T6" fmla="*/ 2147473223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87328" name="Freeform 380"/>
            <p:cNvSpPr>
              <a:spLocks/>
            </p:cNvSpPr>
            <p:nvPr/>
          </p:nvSpPr>
          <p:spPr bwMode="auto">
            <a:xfrm>
              <a:off x="3107" y="2961"/>
              <a:ext cx="47" cy="41"/>
            </a:xfrm>
            <a:custGeom>
              <a:avLst/>
              <a:gdLst>
                <a:gd name="T0" fmla="*/ 2147473223 w 47"/>
                <a:gd name="T1" fmla="*/ 2147473121 h 41"/>
                <a:gd name="T2" fmla="*/ 2147473223 w 47"/>
                <a:gd name="T3" fmla="*/ 0 h 41"/>
                <a:gd name="T4" fmla="*/ 0 w 47"/>
                <a:gd name="T5" fmla="*/ 0 h 41"/>
                <a:gd name="T6" fmla="*/ 2147473223 w 47"/>
                <a:gd name="T7" fmla="*/ 2147473121 h 41"/>
                <a:gd name="T8" fmla="*/ 0 60000 65536"/>
                <a:gd name="T9" fmla="*/ 0 60000 65536"/>
                <a:gd name="T10" fmla="*/ 0 60000 65536"/>
                <a:gd name="T11" fmla="*/ 0 60000 65536"/>
                <a:gd name="T12" fmla="*/ 0 w 47"/>
                <a:gd name="T13" fmla="*/ 0 h 41"/>
                <a:gd name="T14" fmla="*/ 47 w 47"/>
                <a:gd name="T15" fmla="*/ 41 h 41"/>
              </a:gdLst>
              <a:ahLst/>
              <a:cxnLst>
                <a:cxn ang="T8">
                  <a:pos x="T0" y="T1"/>
                </a:cxn>
                <a:cxn ang="T9">
                  <a:pos x="T2" y="T3"/>
                </a:cxn>
                <a:cxn ang="T10">
                  <a:pos x="T4" y="T5"/>
                </a:cxn>
                <a:cxn ang="T11">
                  <a:pos x="T6" y="T7"/>
                </a:cxn>
              </a:cxnLst>
              <a:rect l="T12" t="T13" r="T14" b="T15"/>
              <a:pathLst>
                <a:path w="47" h="41">
                  <a:moveTo>
                    <a:pt x="21" y="41"/>
                  </a:moveTo>
                  <a:lnTo>
                    <a:pt x="47" y="0"/>
                  </a:lnTo>
                  <a:lnTo>
                    <a:pt x="0" y="0"/>
                  </a:lnTo>
                  <a:lnTo>
                    <a:pt x="21" y="41"/>
                  </a:lnTo>
                  <a:close/>
                </a:path>
              </a:pathLst>
            </a:custGeom>
            <a:solidFill>
              <a:srgbClr val="000000"/>
            </a:solidFill>
            <a:ln w="9525">
              <a:noFill/>
              <a:round/>
              <a:headEnd/>
              <a:tailEnd/>
            </a:ln>
          </p:spPr>
          <p:txBody>
            <a:bodyPr/>
            <a:lstStyle/>
            <a:p>
              <a:endParaRPr lang="en-US"/>
            </a:p>
          </p:txBody>
        </p:sp>
        <p:sp>
          <p:nvSpPr>
            <p:cNvPr id="87329" name="Line 381"/>
            <p:cNvSpPr>
              <a:spLocks noChangeShapeType="1"/>
            </p:cNvSpPr>
            <p:nvPr/>
          </p:nvSpPr>
          <p:spPr bwMode="auto">
            <a:xfrm>
              <a:off x="4311" y="3556"/>
              <a:ext cx="0" cy="497"/>
            </a:xfrm>
            <a:prstGeom prst="line">
              <a:avLst/>
            </a:prstGeom>
            <a:noFill/>
            <a:ln w="0">
              <a:solidFill>
                <a:srgbClr val="000000"/>
              </a:solidFill>
              <a:round/>
              <a:headEnd/>
              <a:tailEnd/>
            </a:ln>
          </p:spPr>
          <p:txBody>
            <a:bodyPr/>
            <a:lstStyle/>
            <a:p>
              <a:endParaRPr lang="en-US"/>
            </a:p>
          </p:txBody>
        </p:sp>
        <p:sp>
          <p:nvSpPr>
            <p:cNvPr id="87330" name="Freeform 382"/>
            <p:cNvSpPr>
              <a:spLocks/>
            </p:cNvSpPr>
            <p:nvPr/>
          </p:nvSpPr>
          <p:spPr bwMode="auto">
            <a:xfrm>
              <a:off x="4290" y="3556"/>
              <a:ext cx="42" cy="42"/>
            </a:xfrm>
            <a:custGeom>
              <a:avLst/>
              <a:gdLst>
                <a:gd name="T0" fmla="*/ 2147473140 w 42"/>
                <a:gd name="T1" fmla="*/ 0 h 42"/>
                <a:gd name="T2" fmla="*/ 2147473140 w 42"/>
                <a:gd name="T3" fmla="*/ 2147473140 h 42"/>
                <a:gd name="T4" fmla="*/ 0 w 42"/>
                <a:gd name="T5" fmla="*/ 2147473140 h 42"/>
                <a:gd name="T6" fmla="*/ 2147473140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87331" name="Freeform 383"/>
            <p:cNvSpPr>
              <a:spLocks/>
            </p:cNvSpPr>
            <p:nvPr/>
          </p:nvSpPr>
          <p:spPr bwMode="auto">
            <a:xfrm>
              <a:off x="4290" y="4011"/>
              <a:ext cx="42" cy="42"/>
            </a:xfrm>
            <a:custGeom>
              <a:avLst/>
              <a:gdLst>
                <a:gd name="T0" fmla="*/ 2147473140 w 42"/>
                <a:gd name="T1" fmla="*/ 2147473140 h 42"/>
                <a:gd name="T2" fmla="*/ 2147473140 w 42"/>
                <a:gd name="T3" fmla="*/ 0 h 42"/>
                <a:gd name="T4" fmla="*/ 0 w 42"/>
                <a:gd name="T5" fmla="*/ 0 h 42"/>
                <a:gd name="T6" fmla="*/ 2147473140 w 42"/>
                <a:gd name="T7" fmla="*/ 214747314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87332" name="Line 384"/>
            <p:cNvSpPr>
              <a:spLocks noChangeShapeType="1"/>
            </p:cNvSpPr>
            <p:nvPr/>
          </p:nvSpPr>
          <p:spPr bwMode="auto">
            <a:xfrm>
              <a:off x="4117" y="3556"/>
              <a:ext cx="0" cy="497"/>
            </a:xfrm>
            <a:prstGeom prst="line">
              <a:avLst/>
            </a:prstGeom>
            <a:noFill/>
            <a:ln w="0">
              <a:solidFill>
                <a:srgbClr val="000000"/>
              </a:solidFill>
              <a:round/>
              <a:headEnd/>
              <a:tailEnd/>
            </a:ln>
          </p:spPr>
          <p:txBody>
            <a:bodyPr/>
            <a:lstStyle/>
            <a:p>
              <a:endParaRPr lang="en-US"/>
            </a:p>
          </p:txBody>
        </p:sp>
        <p:sp>
          <p:nvSpPr>
            <p:cNvPr id="87333" name="Freeform 385"/>
            <p:cNvSpPr>
              <a:spLocks/>
            </p:cNvSpPr>
            <p:nvPr/>
          </p:nvSpPr>
          <p:spPr bwMode="auto">
            <a:xfrm>
              <a:off x="4096" y="3556"/>
              <a:ext cx="47" cy="42"/>
            </a:xfrm>
            <a:custGeom>
              <a:avLst/>
              <a:gdLst>
                <a:gd name="T0" fmla="*/ 2147473223 w 47"/>
                <a:gd name="T1" fmla="*/ 0 h 42"/>
                <a:gd name="T2" fmla="*/ 2147473223 w 47"/>
                <a:gd name="T3" fmla="*/ 2147473140 h 42"/>
                <a:gd name="T4" fmla="*/ 0 w 47"/>
                <a:gd name="T5" fmla="*/ 2147473140 h 42"/>
                <a:gd name="T6" fmla="*/ 2147473223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87334" name="Freeform 386"/>
            <p:cNvSpPr>
              <a:spLocks/>
            </p:cNvSpPr>
            <p:nvPr/>
          </p:nvSpPr>
          <p:spPr bwMode="auto">
            <a:xfrm>
              <a:off x="4096" y="4011"/>
              <a:ext cx="47" cy="42"/>
            </a:xfrm>
            <a:custGeom>
              <a:avLst/>
              <a:gdLst>
                <a:gd name="T0" fmla="*/ 2147473223 w 47"/>
                <a:gd name="T1" fmla="*/ 2147473140 h 42"/>
                <a:gd name="T2" fmla="*/ 2147473223 w 47"/>
                <a:gd name="T3" fmla="*/ 0 h 42"/>
                <a:gd name="T4" fmla="*/ 0 w 47"/>
                <a:gd name="T5" fmla="*/ 0 h 42"/>
                <a:gd name="T6" fmla="*/ 2147473223 w 47"/>
                <a:gd name="T7" fmla="*/ 214747314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87335" name="Line 387"/>
            <p:cNvSpPr>
              <a:spLocks noChangeShapeType="1"/>
            </p:cNvSpPr>
            <p:nvPr/>
          </p:nvSpPr>
          <p:spPr bwMode="auto">
            <a:xfrm>
              <a:off x="3918" y="3556"/>
              <a:ext cx="0" cy="497"/>
            </a:xfrm>
            <a:prstGeom prst="line">
              <a:avLst/>
            </a:prstGeom>
            <a:noFill/>
            <a:ln w="0">
              <a:solidFill>
                <a:srgbClr val="000000"/>
              </a:solidFill>
              <a:round/>
              <a:headEnd/>
              <a:tailEnd/>
            </a:ln>
          </p:spPr>
          <p:txBody>
            <a:bodyPr/>
            <a:lstStyle/>
            <a:p>
              <a:endParaRPr lang="en-US"/>
            </a:p>
          </p:txBody>
        </p:sp>
        <p:sp>
          <p:nvSpPr>
            <p:cNvPr id="87336" name="Freeform 388"/>
            <p:cNvSpPr>
              <a:spLocks/>
            </p:cNvSpPr>
            <p:nvPr/>
          </p:nvSpPr>
          <p:spPr bwMode="auto">
            <a:xfrm>
              <a:off x="3897" y="3556"/>
              <a:ext cx="42" cy="42"/>
            </a:xfrm>
            <a:custGeom>
              <a:avLst/>
              <a:gdLst>
                <a:gd name="T0" fmla="*/ 2147473140 w 42"/>
                <a:gd name="T1" fmla="*/ 0 h 42"/>
                <a:gd name="T2" fmla="*/ 2147473140 w 42"/>
                <a:gd name="T3" fmla="*/ 2147473140 h 42"/>
                <a:gd name="T4" fmla="*/ 0 w 42"/>
                <a:gd name="T5" fmla="*/ 2147473140 h 42"/>
                <a:gd name="T6" fmla="*/ 2147473140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87337" name="Freeform 389"/>
            <p:cNvSpPr>
              <a:spLocks/>
            </p:cNvSpPr>
            <p:nvPr/>
          </p:nvSpPr>
          <p:spPr bwMode="auto">
            <a:xfrm>
              <a:off x="3897" y="4011"/>
              <a:ext cx="42" cy="42"/>
            </a:xfrm>
            <a:custGeom>
              <a:avLst/>
              <a:gdLst>
                <a:gd name="T0" fmla="*/ 2147473140 w 42"/>
                <a:gd name="T1" fmla="*/ 2147473140 h 42"/>
                <a:gd name="T2" fmla="*/ 2147473140 w 42"/>
                <a:gd name="T3" fmla="*/ 0 h 42"/>
                <a:gd name="T4" fmla="*/ 0 w 42"/>
                <a:gd name="T5" fmla="*/ 0 h 42"/>
                <a:gd name="T6" fmla="*/ 2147473140 w 42"/>
                <a:gd name="T7" fmla="*/ 214747314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87338" name="Line 390"/>
            <p:cNvSpPr>
              <a:spLocks noChangeShapeType="1"/>
            </p:cNvSpPr>
            <p:nvPr/>
          </p:nvSpPr>
          <p:spPr bwMode="auto">
            <a:xfrm>
              <a:off x="3725" y="3556"/>
              <a:ext cx="0" cy="497"/>
            </a:xfrm>
            <a:prstGeom prst="line">
              <a:avLst/>
            </a:prstGeom>
            <a:noFill/>
            <a:ln w="0">
              <a:solidFill>
                <a:srgbClr val="000000"/>
              </a:solidFill>
              <a:round/>
              <a:headEnd/>
              <a:tailEnd/>
            </a:ln>
          </p:spPr>
          <p:txBody>
            <a:bodyPr/>
            <a:lstStyle/>
            <a:p>
              <a:endParaRPr lang="en-US"/>
            </a:p>
          </p:txBody>
        </p:sp>
        <p:sp>
          <p:nvSpPr>
            <p:cNvPr id="87339" name="Freeform 391"/>
            <p:cNvSpPr>
              <a:spLocks/>
            </p:cNvSpPr>
            <p:nvPr/>
          </p:nvSpPr>
          <p:spPr bwMode="auto">
            <a:xfrm>
              <a:off x="3704" y="3556"/>
              <a:ext cx="41" cy="42"/>
            </a:xfrm>
            <a:custGeom>
              <a:avLst/>
              <a:gdLst>
                <a:gd name="T0" fmla="*/ 2147473121 w 41"/>
                <a:gd name="T1" fmla="*/ 0 h 42"/>
                <a:gd name="T2" fmla="*/ 2147473121 w 41"/>
                <a:gd name="T3" fmla="*/ 2147473140 h 42"/>
                <a:gd name="T4" fmla="*/ 0 w 41"/>
                <a:gd name="T5" fmla="*/ 2147473140 h 42"/>
                <a:gd name="T6" fmla="*/ 2147473121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1" y="0"/>
                  </a:moveTo>
                  <a:lnTo>
                    <a:pt x="41" y="42"/>
                  </a:lnTo>
                  <a:lnTo>
                    <a:pt x="0" y="42"/>
                  </a:lnTo>
                  <a:lnTo>
                    <a:pt x="21" y="0"/>
                  </a:lnTo>
                  <a:close/>
                </a:path>
              </a:pathLst>
            </a:custGeom>
            <a:solidFill>
              <a:srgbClr val="000000"/>
            </a:solidFill>
            <a:ln w="9525">
              <a:noFill/>
              <a:round/>
              <a:headEnd/>
              <a:tailEnd/>
            </a:ln>
          </p:spPr>
          <p:txBody>
            <a:bodyPr/>
            <a:lstStyle/>
            <a:p>
              <a:endParaRPr lang="en-US"/>
            </a:p>
          </p:txBody>
        </p:sp>
        <p:sp>
          <p:nvSpPr>
            <p:cNvPr id="87340" name="Freeform 392"/>
            <p:cNvSpPr>
              <a:spLocks/>
            </p:cNvSpPr>
            <p:nvPr/>
          </p:nvSpPr>
          <p:spPr bwMode="auto">
            <a:xfrm>
              <a:off x="3704" y="4011"/>
              <a:ext cx="41" cy="42"/>
            </a:xfrm>
            <a:custGeom>
              <a:avLst/>
              <a:gdLst>
                <a:gd name="T0" fmla="*/ 2147473121 w 41"/>
                <a:gd name="T1" fmla="*/ 2147473140 h 42"/>
                <a:gd name="T2" fmla="*/ 2147473121 w 41"/>
                <a:gd name="T3" fmla="*/ 0 h 42"/>
                <a:gd name="T4" fmla="*/ 0 w 41"/>
                <a:gd name="T5" fmla="*/ 0 h 42"/>
                <a:gd name="T6" fmla="*/ 2147473121 w 41"/>
                <a:gd name="T7" fmla="*/ 214747314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1" y="42"/>
                  </a:moveTo>
                  <a:lnTo>
                    <a:pt x="41" y="0"/>
                  </a:lnTo>
                  <a:lnTo>
                    <a:pt x="0" y="0"/>
                  </a:lnTo>
                  <a:lnTo>
                    <a:pt x="21" y="42"/>
                  </a:lnTo>
                  <a:close/>
                </a:path>
              </a:pathLst>
            </a:custGeom>
            <a:solidFill>
              <a:srgbClr val="000000"/>
            </a:solidFill>
            <a:ln w="9525">
              <a:noFill/>
              <a:round/>
              <a:headEnd/>
              <a:tailEnd/>
            </a:ln>
          </p:spPr>
          <p:txBody>
            <a:bodyPr/>
            <a:lstStyle/>
            <a:p>
              <a:endParaRPr lang="en-US"/>
            </a:p>
          </p:txBody>
        </p:sp>
        <p:sp>
          <p:nvSpPr>
            <p:cNvPr id="87341" name="Line 393"/>
            <p:cNvSpPr>
              <a:spLocks noChangeShapeType="1"/>
            </p:cNvSpPr>
            <p:nvPr/>
          </p:nvSpPr>
          <p:spPr bwMode="auto">
            <a:xfrm>
              <a:off x="3526" y="3556"/>
              <a:ext cx="0" cy="497"/>
            </a:xfrm>
            <a:prstGeom prst="line">
              <a:avLst/>
            </a:prstGeom>
            <a:noFill/>
            <a:ln w="0">
              <a:solidFill>
                <a:srgbClr val="000000"/>
              </a:solidFill>
              <a:round/>
              <a:headEnd/>
              <a:tailEnd/>
            </a:ln>
          </p:spPr>
          <p:txBody>
            <a:bodyPr/>
            <a:lstStyle/>
            <a:p>
              <a:endParaRPr lang="en-US"/>
            </a:p>
          </p:txBody>
        </p:sp>
        <p:sp>
          <p:nvSpPr>
            <p:cNvPr id="87342" name="Freeform 394"/>
            <p:cNvSpPr>
              <a:spLocks/>
            </p:cNvSpPr>
            <p:nvPr/>
          </p:nvSpPr>
          <p:spPr bwMode="auto">
            <a:xfrm>
              <a:off x="3505" y="3556"/>
              <a:ext cx="42" cy="42"/>
            </a:xfrm>
            <a:custGeom>
              <a:avLst/>
              <a:gdLst>
                <a:gd name="T0" fmla="*/ 2147473140 w 42"/>
                <a:gd name="T1" fmla="*/ 0 h 42"/>
                <a:gd name="T2" fmla="*/ 2147473140 w 42"/>
                <a:gd name="T3" fmla="*/ 2147473140 h 42"/>
                <a:gd name="T4" fmla="*/ 0 w 42"/>
                <a:gd name="T5" fmla="*/ 2147473140 h 42"/>
                <a:gd name="T6" fmla="*/ 2147473140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87343" name="Freeform 395"/>
            <p:cNvSpPr>
              <a:spLocks/>
            </p:cNvSpPr>
            <p:nvPr/>
          </p:nvSpPr>
          <p:spPr bwMode="auto">
            <a:xfrm>
              <a:off x="3505" y="4011"/>
              <a:ext cx="42" cy="42"/>
            </a:xfrm>
            <a:custGeom>
              <a:avLst/>
              <a:gdLst>
                <a:gd name="T0" fmla="*/ 2147473140 w 42"/>
                <a:gd name="T1" fmla="*/ 2147473140 h 42"/>
                <a:gd name="T2" fmla="*/ 2147473140 w 42"/>
                <a:gd name="T3" fmla="*/ 0 h 42"/>
                <a:gd name="T4" fmla="*/ 0 w 42"/>
                <a:gd name="T5" fmla="*/ 0 h 42"/>
                <a:gd name="T6" fmla="*/ 2147473140 w 42"/>
                <a:gd name="T7" fmla="*/ 214747314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87344" name="Line 396"/>
            <p:cNvSpPr>
              <a:spLocks noChangeShapeType="1"/>
            </p:cNvSpPr>
            <p:nvPr/>
          </p:nvSpPr>
          <p:spPr bwMode="auto">
            <a:xfrm>
              <a:off x="3332" y="3556"/>
              <a:ext cx="0" cy="497"/>
            </a:xfrm>
            <a:prstGeom prst="line">
              <a:avLst/>
            </a:prstGeom>
            <a:noFill/>
            <a:ln w="0">
              <a:solidFill>
                <a:srgbClr val="000000"/>
              </a:solidFill>
              <a:round/>
              <a:headEnd/>
              <a:tailEnd/>
            </a:ln>
          </p:spPr>
          <p:txBody>
            <a:bodyPr/>
            <a:lstStyle/>
            <a:p>
              <a:endParaRPr lang="en-US"/>
            </a:p>
          </p:txBody>
        </p:sp>
        <p:sp>
          <p:nvSpPr>
            <p:cNvPr id="87345" name="Freeform 397"/>
            <p:cNvSpPr>
              <a:spLocks/>
            </p:cNvSpPr>
            <p:nvPr/>
          </p:nvSpPr>
          <p:spPr bwMode="auto">
            <a:xfrm>
              <a:off x="3311" y="3556"/>
              <a:ext cx="42" cy="42"/>
            </a:xfrm>
            <a:custGeom>
              <a:avLst/>
              <a:gdLst>
                <a:gd name="T0" fmla="*/ 2147473140 w 42"/>
                <a:gd name="T1" fmla="*/ 0 h 42"/>
                <a:gd name="T2" fmla="*/ 2147473140 w 42"/>
                <a:gd name="T3" fmla="*/ 2147473140 h 42"/>
                <a:gd name="T4" fmla="*/ 0 w 42"/>
                <a:gd name="T5" fmla="*/ 2147473140 h 42"/>
                <a:gd name="T6" fmla="*/ 2147473140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87346" name="Freeform 398"/>
            <p:cNvSpPr>
              <a:spLocks/>
            </p:cNvSpPr>
            <p:nvPr/>
          </p:nvSpPr>
          <p:spPr bwMode="auto">
            <a:xfrm>
              <a:off x="3311" y="4011"/>
              <a:ext cx="42" cy="42"/>
            </a:xfrm>
            <a:custGeom>
              <a:avLst/>
              <a:gdLst>
                <a:gd name="T0" fmla="*/ 2147473140 w 42"/>
                <a:gd name="T1" fmla="*/ 2147473140 h 42"/>
                <a:gd name="T2" fmla="*/ 2147473140 w 42"/>
                <a:gd name="T3" fmla="*/ 0 h 42"/>
                <a:gd name="T4" fmla="*/ 0 w 42"/>
                <a:gd name="T5" fmla="*/ 0 h 42"/>
                <a:gd name="T6" fmla="*/ 2147473140 w 42"/>
                <a:gd name="T7" fmla="*/ 214747314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87347" name="Line 399"/>
            <p:cNvSpPr>
              <a:spLocks noChangeShapeType="1"/>
            </p:cNvSpPr>
            <p:nvPr/>
          </p:nvSpPr>
          <p:spPr bwMode="auto">
            <a:xfrm flipV="1">
              <a:off x="4630" y="3844"/>
              <a:ext cx="0" cy="209"/>
            </a:xfrm>
            <a:prstGeom prst="line">
              <a:avLst/>
            </a:prstGeom>
            <a:noFill/>
            <a:ln w="0">
              <a:solidFill>
                <a:srgbClr val="000000"/>
              </a:solidFill>
              <a:round/>
              <a:headEnd/>
              <a:tailEnd/>
            </a:ln>
          </p:spPr>
          <p:txBody>
            <a:bodyPr/>
            <a:lstStyle/>
            <a:p>
              <a:endParaRPr lang="en-US"/>
            </a:p>
          </p:txBody>
        </p:sp>
        <p:sp>
          <p:nvSpPr>
            <p:cNvPr id="87348" name="Freeform 400"/>
            <p:cNvSpPr>
              <a:spLocks/>
            </p:cNvSpPr>
            <p:nvPr/>
          </p:nvSpPr>
          <p:spPr bwMode="auto">
            <a:xfrm>
              <a:off x="4609" y="4011"/>
              <a:ext cx="42" cy="42"/>
            </a:xfrm>
            <a:custGeom>
              <a:avLst/>
              <a:gdLst>
                <a:gd name="T0" fmla="*/ 2147473140 w 42"/>
                <a:gd name="T1" fmla="*/ 2147473140 h 42"/>
                <a:gd name="T2" fmla="*/ 0 w 42"/>
                <a:gd name="T3" fmla="*/ 0 h 42"/>
                <a:gd name="T4" fmla="*/ 2147473140 w 42"/>
                <a:gd name="T5" fmla="*/ 0 h 42"/>
                <a:gd name="T6" fmla="*/ 2147473140 w 42"/>
                <a:gd name="T7" fmla="*/ 214747314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0" y="0"/>
                  </a:lnTo>
                  <a:lnTo>
                    <a:pt x="42" y="0"/>
                  </a:lnTo>
                  <a:lnTo>
                    <a:pt x="21" y="42"/>
                  </a:lnTo>
                  <a:close/>
                </a:path>
              </a:pathLst>
            </a:custGeom>
            <a:solidFill>
              <a:srgbClr val="000000"/>
            </a:solidFill>
            <a:ln w="9525">
              <a:noFill/>
              <a:round/>
              <a:headEnd/>
              <a:tailEnd/>
            </a:ln>
          </p:spPr>
          <p:txBody>
            <a:bodyPr/>
            <a:lstStyle/>
            <a:p>
              <a:endParaRPr lang="en-US"/>
            </a:p>
          </p:txBody>
        </p:sp>
        <p:sp>
          <p:nvSpPr>
            <p:cNvPr id="87349" name="Line 401"/>
            <p:cNvSpPr>
              <a:spLocks noChangeShapeType="1"/>
            </p:cNvSpPr>
            <p:nvPr/>
          </p:nvSpPr>
          <p:spPr bwMode="auto">
            <a:xfrm>
              <a:off x="3128" y="3556"/>
              <a:ext cx="0" cy="497"/>
            </a:xfrm>
            <a:prstGeom prst="line">
              <a:avLst/>
            </a:prstGeom>
            <a:noFill/>
            <a:ln w="0">
              <a:solidFill>
                <a:srgbClr val="000000"/>
              </a:solidFill>
              <a:round/>
              <a:headEnd/>
              <a:tailEnd/>
            </a:ln>
          </p:spPr>
          <p:txBody>
            <a:bodyPr/>
            <a:lstStyle/>
            <a:p>
              <a:endParaRPr lang="en-US"/>
            </a:p>
          </p:txBody>
        </p:sp>
        <p:sp>
          <p:nvSpPr>
            <p:cNvPr id="87350" name="Freeform 402"/>
            <p:cNvSpPr>
              <a:spLocks/>
            </p:cNvSpPr>
            <p:nvPr/>
          </p:nvSpPr>
          <p:spPr bwMode="auto">
            <a:xfrm>
              <a:off x="3107" y="3556"/>
              <a:ext cx="47" cy="42"/>
            </a:xfrm>
            <a:custGeom>
              <a:avLst/>
              <a:gdLst>
                <a:gd name="T0" fmla="*/ 2147473223 w 47"/>
                <a:gd name="T1" fmla="*/ 0 h 42"/>
                <a:gd name="T2" fmla="*/ 2147473223 w 47"/>
                <a:gd name="T3" fmla="*/ 2147473140 h 42"/>
                <a:gd name="T4" fmla="*/ 0 w 47"/>
                <a:gd name="T5" fmla="*/ 2147473140 h 42"/>
                <a:gd name="T6" fmla="*/ 2147473223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87351" name="Freeform 403"/>
            <p:cNvSpPr>
              <a:spLocks/>
            </p:cNvSpPr>
            <p:nvPr/>
          </p:nvSpPr>
          <p:spPr bwMode="auto">
            <a:xfrm>
              <a:off x="3107" y="4011"/>
              <a:ext cx="47" cy="42"/>
            </a:xfrm>
            <a:custGeom>
              <a:avLst/>
              <a:gdLst>
                <a:gd name="T0" fmla="*/ 2147473223 w 47"/>
                <a:gd name="T1" fmla="*/ 2147473140 h 42"/>
                <a:gd name="T2" fmla="*/ 2147473223 w 47"/>
                <a:gd name="T3" fmla="*/ 0 h 42"/>
                <a:gd name="T4" fmla="*/ 0 w 47"/>
                <a:gd name="T5" fmla="*/ 0 h 42"/>
                <a:gd name="T6" fmla="*/ 2147473223 w 47"/>
                <a:gd name="T7" fmla="*/ 214747314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87352" name="Rectangle 404"/>
            <p:cNvSpPr>
              <a:spLocks noChangeArrowheads="1"/>
            </p:cNvSpPr>
            <p:nvPr/>
          </p:nvSpPr>
          <p:spPr bwMode="auto">
            <a:xfrm>
              <a:off x="2657" y="1905"/>
              <a:ext cx="413" cy="110"/>
            </a:xfrm>
            <a:prstGeom prst="rect">
              <a:avLst/>
            </a:prstGeom>
            <a:solidFill>
              <a:srgbClr val="FFFFFF"/>
            </a:solidFill>
            <a:ln w="7938" cap="rnd">
              <a:solidFill>
                <a:srgbClr val="000000"/>
              </a:solidFill>
              <a:round/>
              <a:headEnd/>
              <a:tailEnd/>
            </a:ln>
          </p:spPr>
          <p:txBody>
            <a:bodyPr/>
            <a:lstStyle/>
            <a:p>
              <a:pPr algn="l" eaLnBrk="0" hangingPunct="0"/>
              <a:endParaRPr lang="en-US" sz="1800">
                <a:solidFill>
                  <a:srgbClr val="000000"/>
                </a:solidFill>
              </a:endParaRPr>
            </a:p>
          </p:txBody>
        </p:sp>
        <p:sp>
          <p:nvSpPr>
            <p:cNvPr id="87353" name="Rectangle 405"/>
            <p:cNvSpPr>
              <a:spLocks noChangeArrowheads="1"/>
            </p:cNvSpPr>
            <p:nvPr/>
          </p:nvSpPr>
          <p:spPr bwMode="auto">
            <a:xfrm>
              <a:off x="2641" y="1889"/>
              <a:ext cx="414" cy="105"/>
            </a:xfrm>
            <a:prstGeom prst="rect">
              <a:avLst/>
            </a:prstGeom>
            <a:solidFill>
              <a:srgbClr val="FFFFFF"/>
            </a:solidFill>
            <a:ln w="7938" cap="rnd">
              <a:solidFill>
                <a:srgbClr val="000000"/>
              </a:solidFill>
              <a:round/>
              <a:headEnd/>
              <a:tailEnd/>
            </a:ln>
          </p:spPr>
          <p:txBody>
            <a:bodyPr/>
            <a:lstStyle/>
            <a:p>
              <a:pPr algn="l" eaLnBrk="0" hangingPunct="0"/>
              <a:endParaRPr lang="en-US" sz="1800">
                <a:solidFill>
                  <a:srgbClr val="000000"/>
                </a:solidFill>
              </a:endParaRPr>
            </a:p>
          </p:txBody>
        </p:sp>
        <p:sp>
          <p:nvSpPr>
            <p:cNvPr id="87354" name="Line 406"/>
            <p:cNvSpPr>
              <a:spLocks noChangeShapeType="1"/>
            </p:cNvSpPr>
            <p:nvPr/>
          </p:nvSpPr>
          <p:spPr bwMode="auto">
            <a:xfrm flipH="1">
              <a:off x="3076" y="1947"/>
              <a:ext cx="178" cy="0"/>
            </a:xfrm>
            <a:prstGeom prst="line">
              <a:avLst/>
            </a:prstGeom>
            <a:noFill/>
            <a:ln w="0">
              <a:solidFill>
                <a:srgbClr val="000000"/>
              </a:solidFill>
              <a:round/>
              <a:headEnd/>
              <a:tailEnd/>
            </a:ln>
          </p:spPr>
          <p:txBody>
            <a:bodyPr/>
            <a:lstStyle/>
            <a:p>
              <a:endParaRPr lang="en-US"/>
            </a:p>
          </p:txBody>
        </p:sp>
        <p:sp>
          <p:nvSpPr>
            <p:cNvPr id="87355" name="Freeform 407"/>
            <p:cNvSpPr>
              <a:spLocks/>
            </p:cNvSpPr>
            <p:nvPr/>
          </p:nvSpPr>
          <p:spPr bwMode="auto">
            <a:xfrm>
              <a:off x="3212" y="1926"/>
              <a:ext cx="42" cy="42"/>
            </a:xfrm>
            <a:custGeom>
              <a:avLst/>
              <a:gdLst>
                <a:gd name="T0" fmla="*/ 2147473140 w 42"/>
                <a:gd name="T1" fmla="*/ 2147473140 h 42"/>
                <a:gd name="T2" fmla="*/ 0 w 42"/>
                <a:gd name="T3" fmla="*/ 2147473140 h 42"/>
                <a:gd name="T4" fmla="*/ 0 w 42"/>
                <a:gd name="T5" fmla="*/ 0 h 42"/>
                <a:gd name="T6" fmla="*/ 2147473140 w 42"/>
                <a:gd name="T7" fmla="*/ 214747314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87356" name="Freeform 408"/>
            <p:cNvSpPr>
              <a:spLocks/>
            </p:cNvSpPr>
            <p:nvPr/>
          </p:nvSpPr>
          <p:spPr bwMode="auto">
            <a:xfrm>
              <a:off x="3076" y="1926"/>
              <a:ext cx="47" cy="42"/>
            </a:xfrm>
            <a:custGeom>
              <a:avLst/>
              <a:gdLst>
                <a:gd name="T0" fmla="*/ 0 w 47"/>
                <a:gd name="T1" fmla="*/ 2147473140 h 42"/>
                <a:gd name="T2" fmla="*/ 2147473223 w 47"/>
                <a:gd name="T3" fmla="*/ 2147473140 h 42"/>
                <a:gd name="T4" fmla="*/ 2147473223 w 47"/>
                <a:gd name="T5" fmla="*/ 0 h 42"/>
                <a:gd name="T6" fmla="*/ 0 w 47"/>
                <a:gd name="T7" fmla="*/ 214747314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87357" name="Rectangle 409"/>
            <p:cNvSpPr>
              <a:spLocks noChangeArrowheads="1"/>
            </p:cNvSpPr>
            <p:nvPr/>
          </p:nvSpPr>
          <p:spPr bwMode="auto">
            <a:xfrm>
              <a:off x="3049" y="1988"/>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87358" name="Rectangle 410"/>
            <p:cNvSpPr>
              <a:spLocks noChangeArrowheads="1"/>
            </p:cNvSpPr>
            <p:nvPr/>
          </p:nvSpPr>
          <p:spPr bwMode="auto">
            <a:xfrm>
              <a:off x="3091" y="2009"/>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87359" name="Line 411"/>
            <p:cNvSpPr>
              <a:spLocks noChangeShapeType="1"/>
            </p:cNvSpPr>
            <p:nvPr/>
          </p:nvSpPr>
          <p:spPr bwMode="auto">
            <a:xfrm>
              <a:off x="2406" y="1231"/>
              <a:ext cx="209" cy="0"/>
            </a:xfrm>
            <a:prstGeom prst="line">
              <a:avLst/>
            </a:prstGeom>
            <a:noFill/>
            <a:ln w="0">
              <a:solidFill>
                <a:srgbClr val="000000"/>
              </a:solidFill>
              <a:round/>
              <a:headEnd/>
              <a:tailEnd/>
            </a:ln>
          </p:spPr>
          <p:txBody>
            <a:bodyPr/>
            <a:lstStyle/>
            <a:p>
              <a:endParaRPr lang="en-US"/>
            </a:p>
          </p:txBody>
        </p:sp>
        <p:sp>
          <p:nvSpPr>
            <p:cNvPr id="87360" name="Freeform 412"/>
            <p:cNvSpPr>
              <a:spLocks/>
            </p:cNvSpPr>
            <p:nvPr/>
          </p:nvSpPr>
          <p:spPr bwMode="auto">
            <a:xfrm>
              <a:off x="2406" y="1210"/>
              <a:ext cx="42" cy="47"/>
            </a:xfrm>
            <a:custGeom>
              <a:avLst/>
              <a:gdLst>
                <a:gd name="T0" fmla="*/ 0 w 42"/>
                <a:gd name="T1" fmla="*/ 2147473223 h 47"/>
                <a:gd name="T2" fmla="*/ 2147473140 w 42"/>
                <a:gd name="T3" fmla="*/ 0 h 47"/>
                <a:gd name="T4" fmla="*/ 2147473140 w 42"/>
                <a:gd name="T5" fmla="*/ 2147473223 h 47"/>
                <a:gd name="T6" fmla="*/ 0 w 42"/>
                <a:gd name="T7" fmla="*/ 2147473223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0"/>
                  </a:lnTo>
                  <a:lnTo>
                    <a:pt x="42" y="47"/>
                  </a:lnTo>
                  <a:lnTo>
                    <a:pt x="0" y="21"/>
                  </a:lnTo>
                  <a:close/>
                </a:path>
              </a:pathLst>
            </a:custGeom>
            <a:solidFill>
              <a:srgbClr val="000000"/>
            </a:solidFill>
            <a:ln w="9525">
              <a:noFill/>
              <a:round/>
              <a:headEnd/>
              <a:tailEnd/>
            </a:ln>
          </p:spPr>
          <p:txBody>
            <a:bodyPr/>
            <a:lstStyle/>
            <a:p>
              <a:endParaRPr lang="en-US"/>
            </a:p>
          </p:txBody>
        </p:sp>
        <p:sp>
          <p:nvSpPr>
            <p:cNvPr id="87361" name="Freeform 413"/>
            <p:cNvSpPr>
              <a:spLocks/>
            </p:cNvSpPr>
            <p:nvPr/>
          </p:nvSpPr>
          <p:spPr bwMode="auto">
            <a:xfrm>
              <a:off x="2573" y="1210"/>
              <a:ext cx="42" cy="47"/>
            </a:xfrm>
            <a:custGeom>
              <a:avLst/>
              <a:gdLst>
                <a:gd name="T0" fmla="*/ 2147473140 w 42"/>
                <a:gd name="T1" fmla="*/ 2147473223 h 47"/>
                <a:gd name="T2" fmla="*/ 0 w 42"/>
                <a:gd name="T3" fmla="*/ 0 h 47"/>
                <a:gd name="T4" fmla="*/ 0 w 42"/>
                <a:gd name="T5" fmla="*/ 2147473223 h 47"/>
                <a:gd name="T6" fmla="*/ 2147473140 w 42"/>
                <a:gd name="T7" fmla="*/ 2147473223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1"/>
                  </a:moveTo>
                  <a:lnTo>
                    <a:pt x="0" y="0"/>
                  </a:lnTo>
                  <a:lnTo>
                    <a:pt x="0" y="47"/>
                  </a:lnTo>
                  <a:lnTo>
                    <a:pt x="42" y="21"/>
                  </a:lnTo>
                  <a:close/>
                </a:path>
              </a:pathLst>
            </a:custGeom>
            <a:solidFill>
              <a:srgbClr val="000000"/>
            </a:solidFill>
            <a:ln w="9525">
              <a:noFill/>
              <a:round/>
              <a:headEnd/>
              <a:tailEnd/>
            </a:ln>
          </p:spPr>
          <p:txBody>
            <a:bodyPr/>
            <a:lstStyle/>
            <a:p>
              <a:endParaRPr lang="en-US"/>
            </a:p>
          </p:txBody>
        </p:sp>
        <p:sp>
          <p:nvSpPr>
            <p:cNvPr id="87362" name="Line 414"/>
            <p:cNvSpPr>
              <a:spLocks noChangeShapeType="1"/>
            </p:cNvSpPr>
            <p:nvPr/>
          </p:nvSpPr>
          <p:spPr bwMode="auto">
            <a:xfrm>
              <a:off x="2406" y="865"/>
              <a:ext cx="282" cy="0"/>
            </a:xfrm>
            <a:prstGeom prst="line">
              <a:avLst/>
            </a:prstGeom>
            <a:noFill/>
            <a:ln w="0">
              <a:solidFill>
                <a:srgbClr val="000000"/>
              </a:solidFill>
              <a:round/>
              <a:headEnd/>
              <a:tailEnd/>
            </a:ln>
          </p:spPr>
          <p:txBody>
            <a:bodyPr/>
            <a:lstStyle/>
            <a:p>
              <a:endParaRPr lang="en-US"/>
            </a:p>
          </p:txBody>
        </p:sp>
        <p:sp>
          <p:nvSpPr>
            <p:cNvPr id="87363" name="Freeform 415"/>
            <p:cNvSpPr>
              <a:spLocks/>
            </p:cNvSpPr>
            <p:nvPr/>
          </p:nvSpPr>
          <p:spPr bwMode="auto">
            <a:xfrm>
              <a:off x="2406" y="844"/>
              <a:ext cx="42" cy="42"/>
            </a:xfrm>
            <a:custGeom>
              <a:avLst/>
              <a:gdLst>
                <a:gd name="T0" fmla="*/ 0 w 42"/>
                <a:gd name="T1" fmla="*/ 2147473140 h 42"/>
                <a:gd name="T2" fmla="*/ 2147473140 w 42"/>
                <a:gd name="T3" fmla="*/ 0 h 42"/>
                <a:gd name="T4" fmla="*/ 2147473140 w 42"/>
                <a:gd name="T5" fmla="*/ 2147473140 h 42"/>
                <a:gd name="T6" fmla="*/ 0 w 42"/>
                <a:gd name="T7" fmla="*/ 214747314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0"/>
                  </a:lnTo>
                  <a:lnTo>
                    <a:pt x="42" y="42"/>
                  </a:lnTo>
                  <a:lnTo>
                    <a:pt x="0" y="21"/>
                  </a:lnTo>
                  <a:close/>
                </a:path>
              </a:pathLst>
            </a:custGeom>
            <a:solidFill>
              <a:srgbClr val="000000"/>
            </a:solidFill>
            <a:ln w="9525">
              <a:noFill/>
              <a:round/>
              <a:headEnd/>
              <a:tailEnd/>
            </a:ln>
          </p:spPr>
          <p:txBody>
            <a:bodyPr/>
            <a:lstStyle/>
            <a:p>
              <a:endParaRPr lang="en-US"/>
            </a:p>
          </p:txBody>
        </p:sp>
        <p:sp>
          <p:nvSpPr>
            <p:cNvPr id="87364" name="Freeform 416"/>
            <p:cNvSpPr>
              <a:spLocks/>
            </p:cNvSpPr>
            <p:nvPr/>
          </p:nvSpPr>
          <p:spPr bwMode="auto">
            <a:xfrm>
              <a:off x="2646" y="844"/>
              <a:ext cx="42" cy="42"/>
            </a:xfrm>
            <a:custGeom>
              <a:avLst/>
              <a:gdLst>
                <a:gd name="T0" fmla="*/ 2147473140 w 42"/>
                <a:gd name="T1" fmla="*/ 2147473140 h 42"/>
                <a:gd name="T2" fmla="*/ 0 w 42"/>
                <a:gd name="T3" fmla="*/ 0 h 42"/>
                <a:gd name="T4" fmla="*/ 0 w 42"/>
                <a:gd name="T5" fmla="*/ 2147473140 h 42"/>
                <a:gd name="T6" fmla="*/ 2147473140 w 42"/>
                <a:gd name="T7" fmla="*/ 214747314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87365" name="Rectangle 417"/>
            <p:cNvSpPr>
              <a:spLocks noChangeArrowheads="1"/>
            </p:cNvSpPr>
            <p:nvPr/>
          </p:nvSpPr>
          <p:spPr bwMode="auto">
            <a:xfrm>
              <a:off x="5242" y="3159"/>
              <a:ext cx="409" cy="194"/>
            </a:xfrm>
            <a:prstGeom prst="rect">
              <a:avLst/>
            </a:prstGeom>
            <a:solidFill>
              <a:srgbClr val="FFFFFF"/>
            </a:solidFill>
            <a:ln w="7938" cap="rnd">
              <a:solidFill>
                <a:srgbClr val="000000"/>
              </a:solidFill>
              <a:round/>
              <a:headEnd/>
              <a:tailEnd/>
            </a:ln>
          </p:spPr>
          <p:txBody>
            <a:bodyPr/>
            <a:lstStyle/>
            <a:p>
              <a:pPr algn="l" eaLnBrk="0" hangingPunct="0"/>
              <a:endParaRPr lang="en-US" sz="1800">
                <a:solidFill>
                  <a:srgbClr val="000000"/>
                </a:solidFill>
              </a:endParaRPr>
            </a:p>
          </p:txBody>
        </p:sp>
        <p:sp>
          <p:nvSpPr>
            <p:cNvPr id="87366" name="Rectangle 418"/>
            <p:cNvSpPr>
              <a:spLocks noChangeArrowheads="1"/>
            </p:cNvSpPr>
            <p:nvPr/>
          </p:nvSpPr>
          <p:spPr bwMode="auto">
            <a:xfrm>
              <a:off x="5326" y="3185"/>
              <a:ext cx="254"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87367" name="Rectangle 419"/>
            <p:cNvSpPr>
              <a:spLocks noChangeArrowheads="1"/>
            </p:cNvSpPr>
            <p:nvPr/>
          </p:nvSpPr>
          <p:spPr bwMode="auto">
            <a:xfrm>
              <a:off x="5279" y="3248"/>
              <a:ext cx="354"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87368" name="Rectangle 420"/>
            <p:cNvSpPr>
              <a:spLocks noChangeArrowheads="1"/>
            </p:cNvSpPr>
            <p:nvPr/>
          </p:nvSpPr>
          <p:spPr bwMode="auto">
            <a:xfrm>
              <a:off x="2625" y="1868"/>
              <a:ext cx="414" cy="105"/>
            </a:xfrm>
            <a:prstGeom prst="rect">
              <a:avLst/>
            </a:prstGeom>
            <a:solidFill>
              <a:srgbClr val="FFFFFF"/>
            </a:solidFill>
            <a:ln w="7938" cap="rnd">
              <a:solidFill>
                <a:srgbClr val="000000"/>
              </a:solidFill>
              <a:round/>
              <a:headEnd/>
              <a:tailEnd/>
            </a:ln>
          </p:spPr>
          <p:txBody>
            <a:bodyPr/>
            <a:lstStyle/>
            <a:p>
              <a:pPr algn="l" eaLnBrk="0" hangingPunct="0"/>
              <a:endParaRPr lang="en-US" sz="1800">
                <a:solidFill>
                  <a:srgbClr val="000000"/>
                </a:solidFill>
              </a:endParaRPr>
            </a:p>
          </p:txBody>
        </p:sp>
        <p:sp>
          <p:nvSpPr>
            <p:cNvPr id="87369" name="Rectangle 421"/>
            <p:cNvSpPr>
              <a:spLocks noChangeArrowheads="1"/>
            </p:cNvSpPr>
            <p:nvPr/>
          </p:nvSpPr>
          <p:spPr bwMode="auto">
            <a:xfrm>
              <a:off x="2777" y="1883"/>
              <a:ext cx="121"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87370" name="Rectangle 422"/>
            <p:cNvSpPr>
              <a:spLocks noChangeArrowheads="1"/>
            </p:cNvSpPr>
            <p:nvPr/>
          </p:nvSpPr>
          <p:spPr bwMode="auto">
            <a:xfrm>
              <a:off x="2657" y="2130"/>
              <a:ext cx="413" cy="109"/>
            </a:xfrm>
            <a:prstGeom prst="rect">
              <a:avLst/>
            </a:prstGeom>
            <a:solidFill>
              <a:srgbClr val="FFFFFF"/>
            </a:solidFill>
            <a:ln w="7938" cap="rnd">
              <a:solidFill>
                <a:srgbClr val="000000"/>
              </a:solidFill>
              <a:round/>
              <a:headEnd/>
              <a:tailEnd/>
            </a:ln>
          </p:spPr>
          <p:txBody>
            <a:bodyPr/>
            <a:lstStyle/>
            <a:p>
              <a:pPr algn="l" eaLnBrk="0" hangingPunct="0"/>
              <a:endParaRPr lang="en-US" sz="1800">
                <a:solidFill>
                  <a:srgbClr val="000000"/>
                </a:solidFill>
              </a:endParaRPr>
            </a:p>
          </p:txBody>
        </p:sp>
        <p:sp>
          <p:nvSpPr>
            <p:cNvPr id="87371" name="Rectangle 423"/>
            <p:cNvSpPr>
              <a:spLocks noChangeArrowheads="1"/>
            </p:cNvSpPr>
            <p:nvPr/>
          </p:nvSpPr>
          <p:spPr bwMode="auto">
            <a:xfrm>
              <a:off x="2641" y="2109"/>
              <a:ext cx="414" cy="109"/>
            </a:xfrm>
            <a:prstGeom prst="rect">
              <a:avLst/>
            </a:prstGeom>
            <a:solidFill>
              <a:srgbClr val="FFFFFF"/>
            </a:solidFill>
            <a:ln w="7938" cap="rnd">
              <a:solidFill>
                <a:srgbClr val="000000"/>
              </a:solidFill>
              <a:round/>
              <a:headEnd/>
              <a:tailEnd/>
            </a:ln>
          </p:spPr>
          <p:txBody>
            <a:bodyPr/>
            <a:lstStyle/>
            <a:p>
              <a:pPr algn="l" eaLnBrk="0" hangingPunct="0"/>
              <a:endParaRPr lang="en-US" sz="1800">
                <a:solidFill>
                  <a:srgbClr val="000000"/>
                </a:solidFill>
              </a:endParaRPr>
            </a:p>
          </p:txBody>
        </p:sp>
        <p:sp>
          <p:nvSpPr>
            <p:cNvPr id="87372" name="Rectangle 424"/>
            <p:cNvSpPr>
              <a:spLocks noChangeArrowheads="1"/>
            </p:cNvSpPr>
            <p:nvPr/>
          </p:nvSpPr>
          <p:spPr bwMode="auto">
            <a:xfrm>
              <a:off x="2625" y="2093"/>
              <a:ext cx="414" cy="105"/>
            </a:xfrm>
            <a:prstGeom prst="rect">
              <a:avLst/>
            </a:prstGeom>
            <a:solidFill>
              <a:srgbClr val="FFFFFF"/>
            </a:solidFill>
            <a:ln w="7938" cap="rnd">
              <a:solidFill>
                <a:srgbClr val="000000"/>
              </a:solidFill>
              <a:round/>
              <a:headEnd/>
              <a:tailEnd/>
            </a:ln>
          </p:spPr>
          <p:txBody>
            <a:bodyPr/>
            <a:lstStyle/>
            <a:p>
              <a:pPr algn="l" eaLnBrk="0" hangingPunct="0"/>
              <a:endParaRPr lang="en-US" sz="1800">
                <a:solidFill>
                  <a:srgbClr val="000000"/>
                </a:solidFill>
              </a:endParaRPr>
            </a:p>
          </p:txBody>
        </p:sp>
        <p:sp>
          <p:nvSpPr>
            <p:cNvPr id="87373" name="Rectangle 425"/>
            <p:cNvSpPr>
              <a:spLocks noChangeArrowheads="1"/>
            </p:cNvSpPr>
            <p:nvPr/>
          </p:nvSpPr>
          <p:spPr bwMode="auto">
            <a:xfrm>
              <a:off x="2741" y="2108"/>
              <a:ext cx="188"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87374" name="Freeform 426"/>
            <p:cNvSpPr>
              <a:spLocks/>
            </p:cNvSpPr>
            <p:nvPr/>
          </p:nvSpPr>
          <p:spPr bwMode="auto">
            <a:xfrm>
              <a:off x="3191" y="2135"/>
              <a:ext cx="63" cy="73"/>
            </a:xfrm>
            <a:custGeom>
              <a:avLst/>
              <a:gdLst>
                <a:gd name="T0" fmla="*/ 0 w 63"/>
                <a:gd name="T1" fmla="*/ 2147473022 h 73"/>
                <a:gd name="T2" fmla="*/ 2147473400 w 63"/>
                <a:gd name="T3" fmla="*/ 2147473022 h 73"/>
                <a:gd name="T4" fmla="*/ 0 w 63"/>
                <a:gd name="T5" fmla="*/ 0 h 73"/>
                <a:gd name="T6" fmla="*/ 0 w 63"/>
                <a:gd name="T7" fmla="*/ 2147473022 h 73"/>
                <a:gd name="T8" fmla="*/ 0 60000 65536"/>
                <a:gd name="T9" fmla="*/ 0 60000 65536"/>
                <a:gd name="T10" fmla="*/ 0 60000 65536"/>
                <a:gd name="T11" fmla="*/ 0 60000 65536"/>
                <a:gd name="T12" fmla="*/ 0 w 63"/>
                <a:gd name="T13" fmla="*/ 0 h 73"/>
                <a:gd name="T14" fmla="*/ 63 w 63"/>
                <a:gd name="T15" fmla="*/ 73 h 73"/>
              </a:gdLst>
              <a:ahLst/>
              <a:cxnLst>
                <a:cxn ang="T8">
                  <a:pos x="T0" y="T1"/>
                </a:cxn>
                <a:cxn ang="T9">
                  <a:pos x="T2" y="T3"/>
                </a:cxn>
                <a:cxn ang="T10">
                  <a:pos x="T4" y="T5"/>
                </a:cxn>
                <a:cxn ang="T11">
                  <a:pos x="T6" y="T7"/>
                </a:cxn>
              </a:cxnLst>
              <a:rect l="T12" t="T13" r="T14" b="T15"/>
              <a:pathLst>
                <a:path w="63" h="73">
                  <a:moveTo>
                    <a:pt x="0" y="73"/>
                  </a:moveTo>
                  <a:lnTo>
                    <a:pt x="63" y="36"/>
                  </a:lnTo>
                  <a:lnTo>
                    <a:pt x="0" y="0"/>
                  </a:lnTo>
                  <a:lnTo>
                    <a:pt x="0" y="73"/>
                  </a:lnTo>
                  <a:close/>
                </a:path>
              </a:pathLst>
            </a:custGeom>
            <a:solidFill>
              <a:srgbClr val="000000"/>
            </a:solidFill>
            <a:ln w="9525">
              <a:noFill/>
              <a:round/>
              <a:headEnd/>
              <a:tailEnd/>
            </a:ln>
          </p:spPr>
          <p:txBody>
            <a:bodyPr/>
            <a:lstStyle/>
            <a:p>
              <a:endParaRPr lang="en-US"/>
            </a:p>
          </p:txBody>
        </p:sp>
        <p:sp>
          <p:nvSpPr>
            <p:cNvPr id="87375" name="Freeform 427"/>
            <p:cNvSpPr>
              <a:spLocks/>
            </p:cNvSpPr>
            <p:nvPr/>
          </p:nvSpPr>
          <p:spPr bwMode="auto">
            <a:xfrm>
              <a:off x="3196" y="2166"/>
              <a:ext cx="5" cy="11"/>
            </a:xfrm>
            <a:custGeom>
              <a:avLst/>
              <a:gdLst>
                <a:gd name="T0" fmla="*/ 0 w 5"/>
                <a:gd name="T1" fmla="*/ 2147473175 h 11"/>
                <a:gd name="T2" fmla="*/ 0 w 5"/>
                <a:gd name="T3" fmla="*/ 2147473175 h 11"/>
                <a:gd name="T4" fmla="*/ 2147473101 w 5"/>
                <a:gd name="T5" fmla="*/ 2147473175 h 11"/>
                <a:gd name="T6" fmla="*/ 2147473101 w 5"/>
                <a:gd name="T7" fmla="*/ 2147473175 h 11"/>
                <a:gd name="T8" fmla="*/ 2147473101 w 5"/>
                <a:gd name="T9" fmla="*/ 2147473175 h 11"/>
                <a:gd name="T10" fmla="*/ 2147473101 w 5"/>
                <a:gd name="T11" fmla="*/ 0 h 11"/>
                <a:gd name="T12" fmla="*/ 2147473101 w 5"/>
                <a:gd name="T13" fmla="*/ 0 h 11"/>
                <a:gd name="T14" fmla="*/ 0 w 5"/>
                <a:gd name="T15" fmla="*/ 0 h 11"/>
                <a:gd name="T16" fmla="*/ 0 w 5"/>
                <a:gd name="T17" fmla="*/ 0 h 11"/>
                <a:gd name="T18" fmla="*/ 0 w 5"/>
                <a:gd name="T19" fmla="*/ 2147473175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0" y="11"/>
                  </a:moveTo>
                  <a:lnTo>
                    <a:pt x="0" y="11"/>
                  </a:lnTo>
                  <a:lnTo>
                    <a:pt x="5" y="11"/>
                  </a:lnTo>
                  <a:lnTo>
                    <a:pt x="5" y="5"/>
                  </a:lnTo>
                  <a:lnTo>
                    <a:pt x="5" y="0"/>
                  </a:lnTo>
                  <a:lnTo>
                    <a:pt x="0" y="0"/>
                  </a:lnTo>
                  <a:lnTo>
                    <a:pt x="0" y="11"/>
                  </a:lnTo>
                  <a:close/>
                </a:path>
              </a:pathLst>
            </a:custGeom>
            <a:solidFill>
              <a:srgbClr val="000000"/>
            </a:solidFill>
            <a:ln w="9525">
              <a:noFill/>
              <a:round/>
              <a:headEnd/>
              <a:tailEnd/>
            </a:ln>
          </p:spPr>
          <p:txBody>
            <a:bodyPr/>
            <a:lstStyle/>
            <a:p>
              <a:endParaRPr lang="en-US"/>
            </a:p>
          </p:txBody>
        </p:sp>
        <p:sp>
          <p:nvSpPr>
            <p:cNvPr id="87376" name="Rectangle 428"/>
            <p:cNvSpPr>
              <a:spLocks noChangeArrowheads="1"/>
            </p:cNvSpPr>
            <p:nvPr/>
          </p:nvSpPr>
          <p:spPr bwMode="auto">
            <a:xfrm>
              <a:off x="3138" y="2166"/>
              <a:ext cx="58" cy="1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377" name="Freeform 429"/>
            <p:cNvSpPr>
              <a:spLocks/>
            </p:cNvSpPr>
            <p:nvPr/>
          </p:nvSpPr>
          <p:spPr bwMode="auto">
            <a:xfrm>
              <a:off x="3081" y="2135"/>
              <a:ext cx="68" cy="73"/>
            </a:xfrm>
            <a:custGeom>
              <a:avLst/>
              <a:gdLst>
                <a:gd name="T0" fmla="*/ 2147472956 w 68"/>
                <a:gd name="T1" fmla="*/ 2147473022 h 73"/>
                <a:gd name="T2" fmla="*/ 0 w 68"/>
                <a:gd name="T3" fmla="*/ 2147473022 h 73"/>
                <a:gd name="T4" fmla="*/ 2147472956 w 68"/>
                <a:gd name="T5" fmla="*/ 0 h 73"/>
                <a:gd name="T6" fmla="*/ 2147472956 w 68"/>
                <a:gd name="T7" fmla="*/ 2147473022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87378" name="Freeform 430"/>
            <p:cNvSpPr>
              <a:spLocks/>
            </p:cNvSpPr>
            <p:nvPr/>
          </p:nvSpPr>
          <p:spPr bwMode="auto">
            <a:xfrm>
              <a:off x="3133" y="2166"/>
              <a:ext cx="5" cy="11"/>
            </a:xfrm>
            <a:custGeom>
              <a:avLst/>
              <a:gdLst>
                <a:gd name="T0" fmla="*/ 2147473101 w 5"/>
                <a:gd name="T1" fmla="*/ 0 h 11"/>
                <a:gd name="T2" fmla="*/ 2147473101 w 5"/>
                <a:gd name="T3" fmla="*/ 0 h 11"/>
                <a:gd name="T4" fmla="*/ 0 w 5"/>
                <a:gd name="T5" fmla="*/ 0 h 11"/>
                <a:gd name="T6" fmla="*/ 0 w 5"/>
                <a:gd name="T7" fmla="*/ 0 h 11"/>
                <a:gd name="T8" fmla="*/ 0 w 5"/>
                <a:gd name="T9" fmla="*/ 2147473175 h 11"/>
                <a:gd name="T10" fmla="*/ 0 w 5"/>
                <a:gd name="T11" fmla="*/ 2147473175 h 11"/>
                <a:gd name="T12" fmla="*/ 0 w 5"/>
                <a:gd name="T13" fmla="*/ 2147473175 h 11"/>
                <a:gd name="T14" fmla="*/ 2147473101 w 5"/>
                <a:gd name="T15" fmla="*/ 2147473175 h 11"/>
                <a:gd name="T16" fmla="*/ 2147473101 w 5"/>
                <a:gd name="T17" fmla="*/ 2147473175 h 11"/>
                <a:gd name="T18" fmla="*/ 2147473101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87379" name="Rectangle 431"/>
            <p:cNvSpPr>
              <a:spLocks noChangeArrowheads="1"/>
            </p:cNvSpPr>
            <p:nvPr/>
          </p:nvSpPr>
          <p:spPr bwMode="auto">
            <a:xfrm>
              <a:off x="3049" y="2208"/>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87380" name="Rectangle 432"/>
            <p:cNvSpPr>
              <a:spLocks noChangeArrowheads="1"/>
            </p:cNvSpPr>
            <p:nvPr/>
          </p:nvSpPr>
          <p:spPr bwMode="auto">
            <a:xfrm>
              <a:off x="3091" y="2229"/>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87381" name="Freeform 433"/>
            <p:cNvSpPr>
              <a:spLocks/>
            </p:cNvSpPr>
            <p:nvPr/>
          </p:nvSpPr>
          <p:spPr bwMode="auto">
            <a:xfrm>
              <a:off x="5033" y="2156"/>
              <a:ext cx="68" cy="73"/>
            </a:xfrm>
            <a:custGeom>
              <a:avLst/>
              <a:gdLst>
                <a:gd name="T0" fmla="*/ 0 w 68"/>
                <a:gd name="T1" fmla="*/ 2147473022 h 73"/>
                <a:gd name="T2" fmla="*/ 2147472956 w 68"/>
                <a:gd name="T3" fmla="*/ 2147473022 h 73"/>
                <a:gd name="T4" fmla="*/ 0 w 68"/>
                <a:gd name="T5" fmla="*/ 0 h 73"/>
                <a:gd name="T6" fmla="*/ 0 w 68"/>
                <a:gd name="T7" fmla="*/ 2147473022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87382" name="Freeform 434"/>
            <p:cNvSpPr>
              <a:spLocks/>
            </p:cNvSpPr>
            <p:nvPr/>
          </p:nvSpPr>
          <p:spPr bwMode="auto">
            <a:xfrm>
              <a:off x="5038" y="2182"/>
              <a:ext cx="5" cy="16"/>
            </a:xfrm>
            <a:custGeom>
              <a:avLst/>
              <a:gdLst>
                <a:gd name="T0" fmla="*/ 0 w 5"/>
                <a:gd name="T1" fmla="*/ 2147472896 h 16"/>
                <a:gd name="T2" fmla="*/ 2147473101 w 5"/>
                <a:gd name="T3" fmla="*/ 2147472896 h 16"/>
                <a:gd name="T4" fmla="*/ 2147473101 w 5"/>
                <a:gd name="T5" fmla="*/ 2147472896 h 16"/>
                <a:gd name="T6" fmla="*/ 2147473101 w 5"/>
                <a:gd name="T7" fmla="*/ 2147472896 h 16"/>
                <a:gd name="T8" fmla="*/ 2147473101 w 5"/>
                <a:gd name="T9" fmla="*/ 2147472896 h 16"/>
                <a:gd name="T10" fmla="*/ 2147473101 w 5"/>
                <a:gd name="T11" fmla="*/ 2147472896 h 16"/>
                <a:gd name="T12" fmla="*/ 2147473101 w 5"/>
                <a:gd name="T13" fmla="*/ 2147472896 h 16"/>
                <a:gd name="T14" fmla="*/ 2147473101 w 5"/>
                <a:gd name="T15" fmla="*/ 2147472896 h 16"/>
                <a:gd name="T16" fmla="*/ 0 w 5"/>
                <a:gd name="T17" fmla="*/ 0 h 16"/>
                <a:gd name="T18" fmla="*/ 0 w 5"/>
                <a:gd name="T19" fmla="*/ 214747289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87383" name="Rectangle 435"/>
            <p:cNvSpPr>
              <a:spLocks noChangeArrowheads="1"/>
            </p:cNvSpPr>
            <p:nvPr/>
          </p:nvSpPr>
          <p:spPr bwMode="auto">
            <a:xfrm>
              <a:off x="4886" y="2182"/>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384" name="Freeform 436"/>
            <p:cNvSpPr>
              <a:spLocks/>
            </p:cNvSpPr>
            <p:nvPr/>
          </p:nvSpPr>
          <p:spPr bwMode="auto">
            <a:xfrm>
              <a:off x="4824" y="2156"/>
              <a:ext cx="68" cy="73"/>
            </a:xfrm>
            <a:custGeom>
              <a:avLst/>
              <a:gdLst>
                <a:gd name="T0" fmla="*/ 2147472956 w 68"/>
                <a:gd name="T1" fmla="*/ 2147473022 h 73"/>
                <a:gd name="T2" fmla="*/ 0 w 68"/>
                <a:gd name="T3" fmla="*/ 2147473022 h 73"/>
                <a:gd name="T4" fmla="*/ 2147472956 w 68"/>
                <a:gd name="T5" fmla="*/ 0 h 73"/>
                <a:gd name="T6" fmla="*/ 2147472956 w 68"/>
                <a:gd name="T7" fmla="*/ 2147473022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87385" name="Freeform 437"/>
            <p:cNvSpPr>
              <a:spLocks/>
            </p:cNvSpPr>
            <p:nvPr/>
          </p:nvSpPr>
          <p:spPr bwMode="auto">
            <a:xfrm>
              <a:off x="4876" y="2182"/>
              <a:ext cx="10" cy="16"/>
            </a:xfrm>
            <a:custGeom>
              <a:avLst/>
              <a:gdLst>
                <a:gd name="T0" fmla="*/ 2147473101 w 10"/>
                <a:gd name="T1" fmla="*/ 0 h 16"/>
                <a:gd name="T2" fmla="*/ 2147473101 w 10"/>
                <a:gd name="T3" fmla="*/ 2147472896 h 16"/>
                <a:gd name="T4" fmla="*/ 2147473101 w 10"/>
                <a:gd name="T5" fmla="*/ 2147472896 h 16"/>
                <a:gd name="T6" fmla="*/ 2147473101 w 10"/>
                <a:gd name="T7" fmla="*/ 2147472896 h 16"/>
                <a:gd name="T8" fmla="*/ 0 w 10"/>
                <a:gd name="T9" fmla="*/ 2147472896 h 16"/>
                <a:gd name="T10" fmla="*/ 2147473101 w 10"/>
                <a:gd name="T11" fmla="*/ 2147472896 h 16"/>
                <a:gd name="T12" fmla="*/ 2147473101 w 10"/>
                <a:gd name="T13" fmla="*/ 2147472896 h 16"/>
                <a:gd name="T14" fmla="*/ 2147473101 w 10"/>
                <a:gd name="T15" fmla="*/ 2147472896 h 16"/>
                <a:gd name="T16" fmla="*/ 2147473101 w 10"/>
                <a:gd name="T17" fmla="*/ 2147472896 h 16"/>
                <a:gd name="T18" fmla="*/ 2147473101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5"/>
                  </a:lnTo>
                  <a:lnTo>
                    <a:pt x="0" y="10"/>
                  </a:lnTo>
                  <a:lnTo>
                    <a:pt x="5" y="10"/>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87386" name="Freeform 438"/>
            <p:cNvSpPr>
              <a:spLocks/>
            </p:cNvSpPr>
            <p:nvPr/>
          </p:nvSpPr>
          <p:spPr bwMode="auto">
            <a:xfrm>
              <a:off x="4777" y="2631"/>
              <a:ext cx="68" cy="74"/>
            </a:xfrm>
            <a:custGeom>
              <a:avLst/>
              <a:gdLst>
                <a:gd name="T0" fmla="*/ 0 w 68"/>
                <a:gd name="T1" fmla="*/ 2147473034 h 74"/>
                <a:gd name="T2" fmla="*/ 2147472956 w 68"/>
                <a:gd name="T3" fmla="*/ 2147473034 h 74"/>
                <a:gd name="T4" fmla="*/ 0 w 68"/>
                <a:gd name="T5" fmla="*/ 0 h 74"/>
                <a:gd name="T6" fmla="*/ 0 w 68"/>
                <a:gd name="T7" fmla="*/ 2147473034 h 74"/>
                <a:gd name="T8" fmla="*/ 0 60000 65536"/>
                <a:gd name="T9" fmla="*/ 0 60000 65536"/>
                <a:gd name="T10" fmla="*/ 0 60000 65536"/>
                <a:gd name="T11" fmla="*/ 0 60000 65536"/>
                <a:gd name="T12" fmla="*/ 0 w 68"/>
                <a:gd name="T13" fmla="*/ 0 h 74"/>
                <a:gd name="T14" fmla="*/ 68 w 68"/>
                <a:gd name="T15" fmla="*/ 74 h 74"/>
              </a:gdLst>
              <a:ahLst/>
              <a:cxnLst>
                <a:cxn ang="T8">
                  <a:pos x="T0" y="T1"/>
                </a:cxn>
                <a:cxn ang="T9">
                  <a:pos x="T2" y="T3"/>
                </a:cxn>
                <a:cxn ang="T10">
                  <a:pos x="T4" y="T5"/>
                </a:cxn>
                <a:cxn ang="T11">
                  <a:pos x="T6" y="T7"/>
                </a:cxn>
              </a:cxnLst>
              <a:rect l="T12" t="T13" r="T14" b="T15"/>
              <a:pathLst>
                <a:path w="68" h="74">
                  <a:moveTo>
                    <a:pt x="0" y="74"/>
                  </a:moveTo>
                  <a:lnTo>
                    <a:pt x="68" y="37"/>
                  </a:lnTo>
                  <a:lnTo>
                    <a:pt x="0" y="0"/>
                  </a:lnTo>
                  <a:lnTo>
                    <a:pt x="0" y="74"/>
                  </a:lnTo>
                  <a:close/>
                </a:path>
              </a:pathLst>
            </a:custGeom>
            <a:solidFill>
              <a:srgbClr val="000000"/>
            </a:solidFill>
            <a:ln w="9525">
              <a:noFill/>
              <a:round/>
              <a:headEnd/>
              <a:tailEnd/>
            </a:ln>
          </p:spPr>
          <p:txBody>
            <a:bodyPr/>
            <a:lstStyle/>
            <a:p>
              <a:endParaRPr lang="en-US"/>
            </a:p>
          </p:txBody>
        </p:sp>
        <p:sp>
          <p:nvSpPr>
            <p:cNvPr id="87387" name="Freeform 439"/>
            <p:cNvSpPr>
              <a:spLocks/>
            </p:cNvSpPr>
            <p:nvPr/>
          </p:nvSpPr>
          <p:spPr bwMode="auto">
            <a:xfrm>
              <a:off x="4782" y="2663"/>
              <a:ext cx="10" cy="10"/>
            </a:xfrm>
            <a:custGeom>
              <a:avLst/>
              <a:gdLst>
                <a:gd name="T0" fmla="*/ 0 w 10"/>
                <a:gd name="T1" fmla="*/ 2147473101 h 10"/>
                <a:gd name="T2" fmla="*/ 2147473101 w 10"/>
                <a:gd name="T3" fmla="*/ 2147473101 h 10"/>
                <a:gd name="T4" fmla="*/ 2147473101 w 10"/>
                <a:gd name="T5" fmla="*/ 2147473101 h 10"/>
                <a:gd name="T6" fmla="*/ 2147473101 w 10"/>
                <a:gd name="T7" fmla="*/ 2147473101 h 10"/>
                <a:gd name="T8" fmla="*/ 2147473101 w 10"/>
                <a:gd name="T9" fmla="*/ 2147473101 h 10"/>
                <a:gd name="T10" fmla="*/ 2147473101 w 10"/>
                <a:gd name="T11" fmla="*/ 0 h 10"/>
                <a:gd name="T12" fmla="*/ 2147473101 w 10"/>
                <a:gd name="T13" fmla="*/ 0 h 10"/>
                <a:gd name="T14" fmla="*/ 2147473101 w 10"/>
                <a:gd name="T15" fmla="*/ 0 h 10"/>
                <a:gd name="T16" fmla="*/ 0 w 10"/>
                <a:gd name="T17" fmla="*/ 0 h 10"/>
                <a:gd name="T18" fmla="*/ 0 w 10"/>
                <a:gd name="T19" fmla="*/ 2147473101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0"/>
                <a:gd name="T32" fmla="*/ 10 w 10"/>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0">
                  <a:moveTo>
                    <a:pt x="0" y="10"/>
                  </a:moveTo>
                  <a:lnTo>
                    <a:pt x="5" y="10"/>
                  </a:lnTo>
                  <a:lnTo>
                    <a:pt x="5" y="5"/>
                  </a:lnTo>
                  <a:lnTo>
                    <a:pt x="10"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87388" name="Rectangle 440"/>
            <p:cNvSpPr>
              <a:spLocks noChangeArrowheads="1"/>
            </p:cNvSpPr>
            <p:nvPr/>
          </p:nvSpPr>
          <p:spPr bwMode="auto">
            <a:xfrm>
              <a:off x="4572" y="2663"/>
              <a:ext cx="210"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389" name="Freeform 441"/>
            <p:cNvSpPr>
              <a:spLocks/>
            </p:cNvSpPr>
            <p:nvPr/>
          </p:nvSpPr>
          <p:spPr bwMode="auto">
            <a:xfrm>
              <a:off x="4562" y="2663"/>
              <a:ext cx="10" cy="10"/>
            </a:xfrm>
            <a:custGeom>
              <a:avLst/>
              <a:gdLst>
                <a:gd name="T0" fmla="*/ 2147473101 w 10"/>
                <a:gd name="T1" fmla="*/ 0 h 10"/>
                <a:gd name="T2" fmla="*/ 2147473101 w 10"/>
                <a:gd name="T3" fmla="*/ 0 h 10"/>
                <a:gd name="T4" fmla="*/ 2147473101 w 10"/>
                <a:gd name="T5" fmla="*/ 0 h 10"/>
                <a:gd name="T6" fmla="*/ 0 w 10"/>
                <a:gd name="T7" fmla="*/ 0 h 10"/>
                <a:gd name="T8" fmla="*/ 0 w 10"/>
                <a:gd name="T9" fmla="*/ 2147473101 h 10"/>
                <a:gd name="T10" fmla="*/ 0 w 10"/>
                <a:gd name="T11" fmla="*/ 2147473101 h 10"/>
                <a:gd name="T12" fmla="*/ 2147473101 w 10"/>
                <a:gd name="T13" fmla="*/ 2147473101 h 10"/>
                <a:gd name="T14" fmla="*/ 2147473101 w 10"/>
                <a:gd name="T15" fmla="*/ 2147473101 h 10"/>
                <a:gd name="T16" fmla="*/ 2147473101 w 10"/>
                <a:gd name="T17" fmla="*/ 2147473101 h 10"/>
                <a:gd name="T18" fmla="*/ 2147473101 w 10"/>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0"/>
                <a:gd name="T32" fmla="*/ 10 w 10"/>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0">
                  <a:moveTo>
                    <a:pt x="10" y="0"/>
                  </a:moveTo>
                  <a:lnTo>
                    <a:pt x="5" y="0"/>
                  </a:lnTo>
                  <a:lnTo>
                    <a:pt x="0" y="0"/>
                  </a:lnTo>
                  <a:lnTo>
                    <a:pt x="0" y="5"/>
                  </a:lnTo>
                  <a:lnTo>
                    <a:pt x="5" y="10"/>
                  </a:lnTo>
                  <a:lnTo>
                    <a:pt x="10" y="10"/>
                  </a:lnTo>
                  <a:lnTo>
                    <a:pt x="10" y="0"/>
                  </a:lnTo>
                  <a:close/>
                </a:path>
              </a:pathLst>
            </a:custGeom>
            <a:solidFill>
              <a:srgbClr val="000000"/>
            </a:solidFill>
            <a:ln w="9525">
              <a:noFill/>
              <a:round/>
              <a:headEnd/>
              <a:tailEnd/>
            </a:ln>
          </p:spPr>
          <p:txBody>
            <a:bodyPr/>
            <a:lstStyle/>
            <a:p>
              <a:endParaRPr lang="en-US"/>
            </a:p>
          </p:txBody>
        </p:sp>
        <p:sp>
          <p:nvSpPr>
            <p:cNvPr id="87390" name="Freeform 442"/>
            <p:cNvSpPr>
              <a:spLocks/>
            </p:cNvSpPr>
            <p:nvPr/>
          </p:nvSpPr>
          <p:spPr bwMode="auto">
            <a:xfrm>
              <a:off x="4536" y="2506"/>
              <a:ext cx="73" cy="68"/>
            </a:xfrm>
            <a:custGeom>
              <a:avLst/>
              <a:gdLst>
                <a:gd name="T0" fmla="*/ 2147473022 w 73"/>
                <a:gd name="T1" fmla="*/ 2147472956 h 68"/>
                <a:gd name="T2" fmla="*/ 2147473022 w 73"/>
                <a:gd name="T3" fmla="*/ 0 h 68"/>
                <a:gd name="T4" fmla="*/ 0 w 73"/>
                <a:gd name="T5" fmla="*/ 2147472956 h 68"/>
                <a:gd name="T6" fmla="*/ 2147473022 w 73"/>
                <a:gd name="T7" fmla="*/ 2147472956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6" y="0"/>
                  </a:lnTo>
                  <a:lnTo>
                    <a:pt x="0" y="68"/>
                  </a:lnTo>
                  <a:lnTo>
                    <a:pt x="73" y="68"/>
                  </a:lnTo>
                  <a:close/>
                </a:path>
              </a:pathLst>
            </a:custGeom>
            <a:solidFill>
              <a:srgbClr val="000000"/>
            </a:solidFill>
            <a:ln w="9525">
              <a:noFill/>
              <a:round/>
              <a:headEnd/>
              <a:tailEnd/>
            </a:ln>
          </p:spPr>
          <p:txBody>
            <a:bodyPr/>
            <a:lstStyle/>
            <a:p>
              <a:endParaRPr lang="en-US"/>
            </a:p>
          </p:txBody>
        </p:sp>
        <p:sp>
          <p:nvSpPr>
            <p:cNvPr id="87391" name="Freeform 443"/>
            <p:cNvSpPr>
              <a:spLocks/>
            </p:cNvSpPr>
            <p:nvPr/>
          </p:nvSpPr>
          <p:spPr bwMode="auto">
            <a:xfrm>
              <a:off x="4562" y="2558"/>
              <a:ext cx="16" cy="5"/>
            </a:xfrm>
            <a:custGeom>
              <a:avLst/>
              <a:gdLst>
                <a:gd name="T0" fmla="*/ 2147472896 w 16"/>
                <a:gd name="T1" fmla="*/ 2147473101 h 5"/>
                <a:gd name="T2" fmla="*/ 2147472896 w 16"/>
                <a:gd name="T3" fmla="*/ 2147473101 h 5"/>
                <a:gd name="T4" fmla="*/ 2147472896 w 16"/>
                <a:gd name="T5" fmla="*/ 2147473101 h 5"/>
                <a:gd name="T6" fmla="*/ 2147472896 w 16"/>
                <a:gd name="T7" fmla="*/ 0 h 5"/>
                <a:gd name="T8" fmla="*/ 2147472896 w 16"/>
                <a:gd name="T9" fmla="*/ 0 h 5"/>
                <a:gd name="T10" fmla="*/ 2147472896 w 16"/>
                <a:gd name="T11" fmla="*/ 0 h 5"/>
                <a:gd name="T12" fmla="*/ 2147472896 w 16"/>
                <a:gd name="T13" fmla="*/ 2147473101 h 5"/>
                <a:gd name="T14" fmla="*/ 2147472896 w 16"/>
                <a:gd name="T15" fmla="*/ 2147473101 h 5"/>
                <a:gd name="T16" fmla="*/ 0 w 16"/>
                <a:gd name="T17" fmla="*/ 2147473101 h 5"/>
                <a:gd name="T18" fmla="*/ 2147472896 w 16"/>
                <a:gd name="T19" fmla="*/ 2147473101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16" y="5"/>
                  </a:moveTo>
                  <a:lnTo>
                    <a:pt x="16" y="5"/>
                  </a:lnTo>
                  <a:lnTo>
                    <a:pt x="10" y="0"/>
                  </a:lnTo>
                  <a:lnTo>
                    <a:pt x="5" y="0"/>
                  </a:lnTo>
                  <a:lnTo>
                    <a:pt x="5" y="5"/>
                  </a:lnTo>
                  <a:lnTo>
                    <a:pt x="0" y="5"/>
                  </a:lnTo>
                  <a:lnTo>
                    <a:pt x="16" y="5"/>
                  </a:lnTo>
                  <a:close/>
                </a:path>
              </a:pathLst>
            </a:custGeom>
            <a:solidFill>
              <a:srgbClr val="000000"/>
            </a:solidFill>
            <a:ln w="9525">
              <a:noFill/>
              <a:round/>
              <a:headEnd/>
              <a:tailEnd/>
            </a:ln>
          </p:spPr>
          <p:txBody>
            <a:bodyPr/>
            <a:lstStyle/>
            <a:p>
              <a:endParaRPr lang="en-US"/>
            </a:p>
          </p:txBody>
        </p:sp>
        <p:sp>
          <p:nvSpPr>
            <p:cNvPr id="87392" name="Rectangle 444"/>
            <p:cNvSpPr>
              <a:spLocks noChangeArrowheads="1"/>
            </p:cNvSpPr>
            <p:nvPr/>
          </p:nvSpPr>
          <p:spPr bwMode="auto">
            <a:xfrm>
              <a:off x="4562" y="2563"/>
              <a:ext cx="16" cy="10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393" name="Freeform 445"/>
            <p:cNvSpPr>
              <a:spLocks/>
            </p:cNvSpPr>
            <p:nvPr/>
          </p:nvSpPr>
          <p:spPr bwMode="auto">
            <a:xfrm>
              <a:off x="4562" y="2668"/>
              <a:ext cx="16" cy="5"/>
            </a:xfrm>
            <a:custGeom>
              <a:avLst/>
              <a:gdLst>
                <a:gd name="T0" fmla="*/ 0 w 16"/>
                <a:gd name="T1" fmla="*/ 0 h 5"/>
                <a:gd name="T2" fmla="*/ 2147472896 w 16"/>
                <a:gd name="T3" fmla="*/ 0 h 5"/>
                <a:gd name="T4" fmla="*/ 2147472896 w 16"/>
                <a:gd name="T5" fmla="*/ 2147473101 h 5"/>
                <a:gd name="T6" fmla="*/ 2147472896 w 16"/>
                <a:gd name="T7" fmla="*/ 2147473101 h 5"/>
                <a:gd name="T8" fmla="*/ 2147472896 w 16"/>
                <a:gd name="T9" fmla="*/ 2147473101 h 5"/>
                <a:gd name="T10" fmla="*/ 2147472896 w 16"/>
                <a:gd name="T11" fmla="*/ 2147473101 h 5"/>
                <a:gd name="T12" fmla="*/ 2147472896 w 16"/>
                <a:gd name="T13" fmla="*/ 2147473101 h 5"/>
                <a:gd name="T14" fmla="*/ 2147472896 w 16"/>
                <a:gd name="T15" fmla="*/ 0 h 5"/>
                <a:gd name="T16" fmla="*/ 214747289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0"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87394" name="Line 446"/>
            <p:cNvSpPr>
              <a:spLocks noChangeShapeType="1"/>
            </p:cNvSpPr>
            <p:nvPr/>
          </p:nvSpPr>
          <p:spPr bwMode="auto">
            <a:xfrm>
              <a:off x="5337" y="2276"/>
              <a:ext cx="0" cy="267"/>
            </a:xfrm>
            <a:prstGeom prst="line">
              <a:avLst/>
            </a:prstGeom>
            <a:noFill/>
            <a:ln w="0">
              <a:solidFill>
                <a:srgbClr val="000000"/>
              </a:solidFill>
              <a:round/>
              <a:headEnd/>
              <a:tailEnd/>
            </a:ln>
          </p:spPr>
          <p:txBody>
            <a:bodyPr/>
            <a:lstStyle/>
            <a:p>
              <a:endParaRPr lang="en-US"/>
            </a:p>
          </p:txBody>
        </p:sp>
        <p:sp>
          <p:nvSpPr>
            <p:cNvPr id="87395" name="Freeform 447"/>
            <p:cNvSpPr>
              <a:spLocks/>
            </p:cNvSpPr>
            <p:nvPr/>
          </p:nvSpPr>
          <p:spPr bwMode="auto">
            <a:xfrm>
              <a:off x="5316" y="2276"/>
              <a:ext cx="41" cy="42"/>
            </a:xfrm>
            <a:custGeom>
              <a:avLst/>
              <a:gdLst>
                <a:gd name="T0" fmla="*/ 2147473121 w 41"/>
                <a:gd name="T1" fmla="*/ 0 h 42"/>
                <a:gd name="T2" fmla="*/ 2147473121 w 41"/>
                <a:gd name="T3" fmla="*/ 2147473140 h 42"/>
                <a:gd name="T4" fmla="*/ 0 w 41"/>
                <a:gd name="T5" fmla="*/ 2147473140 h 42"/>
                <a:gd name="T6" fmla="*/ 2147473121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1" y="0"/>
                  </a:moveTo>
                  <a:lnTo>
                    <a:pt x="41" y="42"/>
                  </a:lnTo>
                  <a:lnTo>
                    <a:pt x="0" y="42"/>
                  </a:lnTo>
                  <a:lnTo>
                    <a:pt x="21" y="0"/>
                  </a:lnTo>
                  <a:close/>
                </a:path>
              </a:pathLst>
            </a:custGeom>
            <a:solidFill>
              <a:srgbClr val="000000"/>
            </a:solidFill>
            <a:ln w="9525">
              <a:noFill/>
              <a:round/>
              <a:headEnd/>
              <a:tailEnd/>
            </a:ln>
          </p:spPr>
          <p:txBody>
            <a:bodyPr/>
            <a:lstStyle/>
            <a:p>
              <a:endParaRPr lang="en-US"/>
            </a:p>
          </p:txBody>
        </p:sp>
        <p:sp>
          <p:nvSpPr>
            <p:cNvPr id="87396" name="Freeform 448"/>
            <p:cNvSpPr>
              <a:spLocks/>
            </p:cNvSpPr>
            <p:nvPr/>
          </p:nvSpPr>
          <p:spPr bwMode="auto">
            <a:xfrm>
              <a:off x="5316" y="2501"/>
              <a:ext cx="41" cy="42"/>
            </a:xfrm>
            <a:custGeom>
              <a:avLst/>
              <a:gdLst>
                <a:gd name="T0" fmla="*/ 2147473121 w 41"/>
                <a:gd name="T1" fmla="*/ 2147473140 h 42"/>
                <a:gd name="T2" fmla="*/ 2147473121 w 41"/>
                <a:gd name="T3" fmla="*/ 0 h 42"/>
                <a:gd name="T4" fmla="*/ 0 w 41"/>
                <a:gd name="T5" fmla="*/ 0 h 42"/>
                <a:gd name="T6" fmla="*/ 2147473121 w 41"/>
                <a:gd name="T7" fmla="*/ 214747314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1" y="42"/>
                  </a:moveTo>
                  <a:lnTo>
                    <a:pt x="41" y="0"/>
                  </a:lnTo>
                  <a:lnTo>
                    <a:pt x="0" y="0"/>
                  </a:lnTo>
                  <a:lnTo>
                    <a:pt x="21" y="42"/>
                  </a:lnTo>
                  <a:close/>
                </a:path>
              </a:pathLst>
            </a:custGeom>
            <a:solidFill>
              <a:srgbClr val="000000"/>
            </a:solidFill>
            <a:ln w="9525">
              <a:noFill/>
              <a:round/>
              <a:headEnd/>
              <a:tailEnd/>
            </a:ln>
          </p:spPr>
          <p:txBody>
            <a:bodyPr/>
            <a:lstStyle/>
            <a:p>
              <a:endParaRPr lang="en-US"/>
            </a:p>
          </p:txBody>
        </p:sp>
        <p:sp>
          <p:nvSpPr>
            <p:cNvPr id="87397" name="Line 449"/>
            <p:cNvSpPr>
              <a:spLocks noChangeShapeType="1"/>
            </p:cNvSpPr>
            <p:nvPr/>
          </p:nvSpPr>
          <p:spPr bwMode="auto">
            <a:xfrm flipH="1">
              <a:off x="3049" y="1539"/>
              <a:ext cx="205" cy="0"/>
            </a:xfrm>
            <a:prstGeom prst="line">
              <a:avLst/>
            </a:prstGeom>
            <a:noFill/>
            <a:ln w="0">
              <a:solidFill>
                <a:srgbClr val="000000"/>
              </a:solidFill>
              <a:round/>
              <a:headEnd/>
              <a:tailEnd/>
            </a:ln>
          </p:spPr>
          <p:txBody>
            <a:bodyPr/>
            <a:lstStyle/>
            <a:p>
              <a:endParaRPr lang="en-US"/>
            </a:p>
          </p:txBody>
        </p:sp>
        <p:sp>
          <p:nvSpPr>
            <p:cNvPr id="87398" name="Freeform 450"/>
            <p:cNvSpPr>
              <a:spLocks/>
            </p:cNvSpPr>
            <p:nvPr/>
          </p:nvSpPr>
          <p:spPr bwMode="auto">
            <a:xfrm>
              <a:off x="3212" y="1518"/>
              <a:ext cx="42" cy="47"/>
            </a:xfrm>
            <a:custGeom>
              <a:avLst/>
              <a:gdLst>
                <a:gd name="T0" fmla="*/ 2147473140 w 42"/>
                <a:gd name="T1" fmla="*/ 2147473223 h 47"/>
                <a:gd name="T2" fmla="*/ 0 w 42"/>
                <a:gd name="T3" fmla="*/ 2147473223 h 47"/>
                <a:gd name="T4" fmla="*/ 0 w 42"/>
                <a:gd name="T5" fmla="*/ 0 h 47"/>
                <a:gd name="T6" fmla="*/ 2147473140 w 42"/>
                <a:gd name="T7" fmla="*/ 2147473223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1"/>
                  </a:moveTo>
                  <a:lnTo>
                    <a:pt x="0" y="47"/>
                  </a:lnTo>
                  <a:lnTo>
                    <a:pt x="0" y="0"/>
                  </a:lnTo>
                  <a:lnTo>
                    <a:pt x="42" y="21"/>
                  </a:lnTo>
                  <a:close/>
                </a:path>
              </a:pathLst>
            </a:custGeom>
            <a:solidFill>
              <a:srgbClr val="000000"/>
            </a:solidFill>
            <a:ln w="9525">
              <a:noFill/>
              <a:round/>
              <a:headEnd/>
              <a:tailEnd/>
            </a:ln>
          </p:spPr>
          <p:txBody>
            <a:bodyPr/>
            <a:lstStyle/>
            <a:p>
              <a:endParaRPr lang="en-US"/>
            </a:p>
          </p:txBody>
        </p:sp>
        <p:sp>
          <p:nvSpPr>
            <p:cNvPr id="87399" name="Freeform 451"/>
            <p:cNvSpPr>
              <a:spLocks/>
            </p:cNvSpPr>
            <p:nvPr/>
          </p:nvSpPr>
          <p:spPr bwMode="auto">
            <a:xfrm>
              <a:off x="3049" y="1518"/>
              <a:ext cx="42" cy="47"/>
            </a:xfrm>
            <a:custGeom>
              <a:avLst/>
              <a:gdLst>
                <a:gd name="T0" fmla="*/ 0 w 42"/>
                <a:gd name="T1" fmla="*/ 2147473223 h 47"/>
                <a:gd name="T2" fmla="*/ 2147473140 w 42"/>
                <a:gd name="T3" fmla="*/ 2147473223 h 47"/>
                <a:gd name="T4" fmla="*/ 2147473140 w 42"/>
                <a:gd name="T5" fmla="*/ 0 h 47"/>
                <a:gd name="T6" fmla="*/ 0 w 42"/>
                <a:gd name="T7" fmla="*/ 2147473223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47"/>
                  </a:lnTo>
                  <a:lnTo>
                    <a:pt x="42" y="0"/>
                  </a:lnTo>
                  <a:lnTo>
                    <a:pt x="0" y="21"/>
                  </a:lnTo>
                  <a:close/>
                </a:path>
              </a:pathLst>
            </a:custGeom>
            <a:solidFill>
              <a:srgbClr val="000000"/>
            </a:solidFill>
            <a:ln w="9525">
              <a:noFill/>
              <a:round/>
              <a:headEnd/>
              <a:tailEnd/>
            </a:ln>
          </p:spPr>
          <p:txBody>
            <a:bodyPr/>
            <a:lstStyle/>
            <a:p>
              <a:endParaRPr lang="en-US"/>
            </a:p>
          </p:txBody>
        </p:sp>
        <p:sp>
          <p:nvSpPr>
            <p:cNvPr id="87400" name="Rectangle 452"/>
            <p:cNvSpPr>
              <a:spLocks noChangeArrowheads="1"/>
            </p:cNvSpPr>
            <p:nvPr/>
          </p:nvSpPr>
          <p:spPr bwMode="auto">
            <a:xfrm>
              <a:off x="3803" y="1184"/>
              <a:ext cx="733" cy="726"/>
            </a:xfrm>
            <a:prstGeom prst="rect">
              <a:avLst/>
            </a:prstGeom>
            <a:solidFill>
              <a:schemeClr val="bg1"/>
            </a:solidFill>
            <a:ln w="8001" cap="rnd">
              <a:solidFill>
                <a:srgbClr val="121214"/>
              </a:solidFill>
              <a:round/>
              <a:headEnd/>
              <a:tailEnd/>
            </a:ln>
          </p:spPr>
          <p:txBody>
            <a:bodyPr/>
            <a:lstStyle/>
            <a:p>
              <a:pPr algn="l" eaLnBrk="0" hangingPunct="0"/>
              <a:endParaRPr lang="en-US" sz="1800">
                <a:solidFill>
                  <a:srgbClr val="000000"/>
                </a:solidFill>
              </a:endParaRPr>
            </a:p>
          </p:txBody>
        </p:sp>
        <p:sp>
          <p:nvSpPr>
            <p:cNvPr id="87401" name="Rectangle 453"/>
            <p:cNvSpPr>
              <a:spLocks noChangeArrowheads="1"/>
            </p:cNvSpPr>
            <p:nvPr/>
          </p:nvSpPr>
          <p:spPr bwMode="auto">
            <a:xfrm>
              <a:off x="3777" y="1220"/>
              <a:ext cx="738" cy="727"/>
            </a:xfrm>
            <a:prstGeom prst="rect">
              <a:avLst/>
            </a:prstGeom>
            <a:solidFill>
              <a:schemeClr val="bg1"/>
            </a:solidFill>
            <a:ln w="8001" cap="rnd">
              <a:solidFill>
                <a:srgbClr val="121214"/>
              </a:solidFill>
              <a:round/>
              <a:headEnd/>
              <a:tailEnd/>
            </a:ln>
          </p:spPr>
          <p:txBody>
            <a:bodyPr/>
            <a:lstStyle/>
            <a:p>
              <a:pPr algn="l" eaLnBrk="0" hangingPunct="0"/>
              <a:endParaRPr lang="en-US" sz="1800">
                <a:solidFill>
                  <a:srgbClr val="000000"/>
                </a:solidFill>
              </a:endParaRPr>
            </a:p>
          </p:txBody>
        </p:sp>
        <p:sp>
          <p:nvSpPr>
            <p:cNvPr id="87402" name="Rectangle 454"/>
            <p:cNvSpPr>
              <a:spLocks noChangeArrowheads="1"/>
            </p:cNvSpPr>
            <p:nvPr/>
          </p:nvSpPr>
          <p:spPr bwMode="auto">
            <a:xfrm>
              <a:off x="3751" y="1252"/>
              <a:ext cx="738" cy="731"/>
            </a:xfrm>
            <a:prstGeom prst="rect">
              <a:avLst/>
            </a:prstGeom>
            <a:solidFill>
              <a:schemeClr val="bg1"/>
            </a:solidFill>
            <a:ln w="8001" cap="rnd">
              <a:solidFill>
                <a:srgbClr val="121214"/>
              </a:solidFill>
              <a:round/>
              <a:headEnd/>
              <a:tailEnd/>
            </a:ln>
          </p:spPr>
          <p:txBody>
            <a:bodyPr/>
            <a:lstStyle/>
            <a:p>
              <a:pPr algn="l" eaLnBrk="0" hangingPunct="0"/>
              <a:endParaRPr lang="en-US" sz="1800">
                <a:solidFill>
                  <a:srgbClr val="000000"/>
                </a:solidFill>
              </a:endParaRPr>
            </a:p>
          </p:txBody>
        </p:sp>
        <p:sp>
          <p:nvSpPr>
            <p:cNvPr id="87403" name="Rectangle 455"/>
            <p:cNvSpPr>
              <a:spLocks noChangeArrowheads="1"/>
            </p:cNvSpPr>
            <p:nvPr/>
          </p:nvSpPr>
          <p:spPr bwMode="auto">
            <a:xfrm>
              <a:off x="3730" y="1288"/>
              <a:ext cx="732" cy="732"/>
            </a:xfrm>
            <a:prstGeom prst="rect">
              <a:avLst/>
            </a:prstGeom>
            <a:solidFill>
              <a:schemeClr val="bg1"/>
            </a:solidFill>
            <a:ln w="8001" cap="rnd">
              <a:solidFill>
                <a:srgbClr val="121214"/>
              </a:solidFill>
              <a:round/>
              <a:headEnd/>
              <a:tailEnd/>
            </a:ln>
          </p:spPr>
          <p:txBody>
            <a:bodyPr/>
            <a:lstStyle/>
            <a:p>
              <a:pPr algn="l" eaLnBrk="0" hangingPunct="0"/>
              <a:endParaRPr lang="en-US" sz="1800">
                <a:solidFill>
                  <a:srgbClr val="000000"/>
                </a:solidFill>
              </a:endParaRPr>
            </a:p>
          </p:txBody>
        </p:sp>
        <p:sp>
          <p:nvSpPr>
            <p:cNvPr id="87404" name="Rectangle 456"/>
            <p:cNvSpPr>
              <a:spLocks noChangeArrowheads="1"/>
            </p:cNvSpPr>
            <p:nvPr/>
          </p:nvSpPr>
          <p:spPr bwMode="auto">
            <a:xfrm>
              <a:off x="3704" y="1325"/>
              <a:ext cx="732" cy="726"/>
            </a:xfrm>
            <a:prstGeom prst="rect">
              <a:avLst/>
            </a:prstGeom>
            <a:solidFill>
              <a:schemeClr val="bg1"/>
            </a:solidFill>
            <a:ln w="8001" cap="rnd">
              <a:solidFill>
                <a:srgbClr val="121214"/>
              </a:solidFill>
              <a:round/>
              <a:headEnd/>
              <a:tailEnd/>
            </a:ln>
          </p:spPr>
          <p:txBody>
            <a:bodyPr/>
            <a:lstStyle/>
            <a:p>
              <a:pPr algn="l" eaLnBrk="0" hangingPunct="0"/>
              <a:endParaRPr lang="en-US" sz="1800">
                <a:solidFill>
                  <a:srgbClr val="000000"/>
                </a:solidFill>
              </a:endParaRPr>
            </a:p>
          </p:txBody>
        </p:sp>
        <p:sp>
          <p:nvSpPr>
            <p:cNvPr id="87405" name="Rectangle 457"/>
            <p:cNvSpPr>
              <a:spLocks noChangeArrowheads="1"/>
            </p:cNvSpPr>
            <p:nvPr/>
          </p:nvSpPr>
          <p:spPr bwMode="auto">
            <a:xfrm>
              <a:off x="3683" y="1356"/>
              <a:ext cx="732" cy="732"/>
            </a:xfrm>
            <a:prstGeom prst="rect">
              <a:avLst/>
            </a:prstGeom>
            <a:solidFill>
              <a:schemeClr val="bg1"/>
            </a:solidFill>
            <a:ln w="8001" cap="rnd">
              <a:solidFill>
                <a:srgbClr val="121214"/>
              </a:solidFill>
              <a:round/>
              <a:headEnd/>
              <a:tailEnd/>
            </a:ln>
          </p:spPr>
          <p:txBody>
            <a:bodyPr/>
            <a:lstStyle/>
            <a:p>
              <a:pPr algn="l" eaLnBrk="0" hangingPunct="0"/>
              <a:endParaRPr lang="en-US" sz="1800">
                <a:solidFill>
                  <a:srgbClr val="000000"/>
                </a:solidFill>
              </a:endParaRPr>
            </a:p>
          </p:txBody>
        </p:sp>
        <p:sp>
          <p:nvSpPr>
            <p:cNvPr id="87406" name="Rectangle 458"/>
            <p:cNvSpPr>
              <a:spLocks noChangeArrowheads="1"/>
            </p:cNvSpPr>
            <p:nvPr/>
          </p:nvSpPr>
          <p:spPr bwMode="auto">
            <a:xfrm>
              <a:off x="3657" y="1387"/>
              <a:ext cx="732" cy="732"/>
            </a:xfrm>
            <a:prstGeom prst="rect">
              <a:avLst/>
            </a:prstGeom>
            <a:solidFill>
              <a:schemeClr val="bg1"/>
            </a:solidFill>
            <a:ln w="8001" cap="rnd">
              <a:solidFill>
                <a:srgbClr val="121214"/>
              </a:solidFill>
              <a:round/>
              <a:headEnd/>
              <a:tailEnd/>
            </a:ln>
          </p:spPr>
          <p:txBody>
            <a:bodyPr/>
            <a:lstStyle/>
            <a:p>
              <a:pPr algn="l" eaLnBrk="0" hangingPunct="0"/>
              <a:endParaRPr lang="en-US" sz="1800">
                <a:solidFill>
                  <a:srgbClr val="000000"/>
                </a:solidFill>
              </a:endParaRPr>
            </a:p>
          </p:txBody>
        </p:sp>
        <p:sp>
          <p:nvSpPr>
            <p:cNvPr id="87407" name="Rectangle 459"/>
            <p:cNvSpPr>
              <a:spLocks noChangeArrowheads="1"/>
            </p:cNvSpPr>
            <p:nvPr/>
          </p:nvSpPr>
          <p:spPr bwMode="auto">
            <a:xfrm>
              <a:off x="3625" y="1424"/>
              <a:ext cx="733" cy="732"/>
            </a:xfrm>
            <a:prstGeom prst="rect">
              <a:avLst/>
            </a:prstGeom>
            <a:solidFill>
              <a:srgbClr val="FFFFFF"/>
            </a:solidFill>
            <a:ln w="7938" cap="rnd">
              <a:solidFill>
                <a:srgbClr val="121214"/>
              </a:solidFill>
              <a:round/>
              <a:headEnd/>
              <a:tailEnd/>
            </a:ln>
          </p:spPr>
          <p:txBody>
            <a:bodyPr/>
            <a:lstStyle/>
            <a:p>
              <a:pPr algn="l" eaLnBrk="0" hangingPunct="0"/>
              <a:endParaRPr lang="en-US" sz="1800">
                <a:solidFill>
                  <a:srgbClr val="000000"/>
                </a:solidFill>
              </a:endParaRPr>
            </a:p>
          </p:txBody>
        </p:sp>
        <p:sp>
          <p:nvSpPr>
            <p:cNvPr id="87408" name="Rectangle 460"/>
            <p:cNvSpPr>
              <a:spLocks noChangeArrowheads="1"/>
            </p:cNvSpPr>
            <p:nvPr/>
          </p:nvSpPr>
          <p:spPr bwMode="auto">
            <a:xfrm>
              <a:off x="3625" y="1424"/>
              <a:ext cx="733" cy="732"/>
            </a:xfrm>
            <a:prstGeom prst="rect">
              <a:avLst/>
            </a:prstGeom>
            <a:noFill/>
            <a:ln w="8001" cap="rnd">
              <a:solidFill>
                <a:srgbClr val="121214"/>
              </a:solidFill>
              <a:round/>
              <a:headEnd/>
              <a:tailEnd/>
            </a:ln>
          </p:spPr>
          <p:txBody>
            <a:bodyPr/>
            <a:lstStyle/>
            <a:p>
              <a:pPr algn="l" eaLnBrk="0" hangingPunct="0"/>
              <a:endParaRPr lang="en-US" sz="1800">
                <a:solidFill>
                  <a:srgbClr val="000000"/>
                </a:solidFill>
              </a:endParaRPr>
            </a:p>
          </p:txBody>
        </p:sp>
        <p:sp>
          <p:nvSpPr>
            <p:cNvPr id="87409" name="Rectangle 461"/>
            <p:cNvSpPr>
              <a:spLocks noChangeArrowheads="1"/>
            </p:cNvSpPr>
            <p:nvPr/>
          </p:nvSpPr>
          <p:spPr bwMode="auto">
            <a:xfrm>
              <a:off x="3840" y="1518"/>
              <a:ext cx="324" cy="115"/>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C66x™</a:t>
              </a:r>
              <a:endParaRPr lang="en-US" sz="1800">
                <a:solidFill>
                  <a:srgbClr val="000000"/>
                </a:solidFill>
              </a:endParaRPr>
            </a:p>
          </p:txBody>
        </p:sp>
        <p:sp>
          <p:nvSpPr>
            <p:cNvPr id="87410" name="Rectangle 462"/>
            <p:cNvSpPr>
              <a:spLocks noChangeArrowheads="1"/>
            </p:cNvSpPr>
            <p:nvPr/>
          </p:nvSpPr>
          <p:spPr bwMode="auto">
            <a:xfrm>
              <a:off x="3808" y="1628"/>
              <a:ext cx="388" cy="115"/>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CorePac</a:t>
              </a:r>
              <a:endParaRPr lang="en-US" sz="1800">
                <a:solidFill>
                  <a:srgbClr val="000000"/>
                </a:solidFill>
              </a:endParaRPr>
            </a:p>
          </p:txBody>
        </p:sp>
        <p:sp>
          <p:nvSpPr>
            <p:cNvPr id="87411" name="Rectangle 463"/>
            <p:cNvSpPr>
              <a:spLocks noChangeArrowheads="1"/>
            </p:cNvSpPr>
            <p:nvPr/>
          </p:nvSpPr>
          <p:spPr bwMode="auto">
            <a:xfrm>
              <a:off x="3772" y="1905"/>
              <a:ext cx="81" cy="67"/>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 L1</a:t>
              </a:r>
              <a:endParaRPr lang="en-US" sz="1800">
                <a:solidFill>
                  <a:srgbClr val="000000"/>
                </a:solidFill>
              </a:endParaRPr>
            </a:p>
          </p:txBody>
        </p:sp>
        <p:sp>
          <p:nvSpPr>
            <p:cNvPr id="87412" name="Rectangle 464"/>
            <p:cNvSpPr>
              <a:spLocks noChangeArrowheads="1"/>
            </p:cNvSpPr>
            <p:nvPr/>
          </p:nvSpPr>
          <p:spPr bwMode="auto">
            <a:xfrm>
              <a:off x="3698" y="1963"/>
              <a:ext cx="223" cy="67"/>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P-Cache</a:t>
              </a:r>
              <a:endParaRPr lang="en-US" sz="1800">
                <a:solidFill>
                  <a:srgbClr val="000000"/>
                </a:solidFill>
              </a:endParaRPr>
            </a:p>
          </p:txBody>
        </p:sp>
        <p:sp>
          <p:nvSpPr>
            <p:cNvPr id="87413" name="Rectangle 465"/>
            <p:cNvSpPr>
              <a:spLocks noChangeArrowheads="1"/>
            </p:cNvSpPr>
            <p:nvPr/>
          </p:nvSpPr>
          <p:spPr bwMode="auto">
            <a:xfrm>
              <a:off x="4143" y="1910"/>
              <a:ext cx="65" cy="67"/>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L1</a:t>
              </a:r>
              <a:endParaRPr lang="en-US" sz="1800">
                <a:solidFill>
                  <a:srgbClr val="000000"/>
                </a:solidFill>
              </a:endParaRPr>
            </a:p>
          </p:txBody>
        </p:sp>
        <p:sp>
          <p:nvSpPr>
            <p:cNvPr id="87414" name="Rectangle 466"/>
            <p:cNvSpPr>
              <a:spLocks noChangeArrowheads="1"/>
            </p:cNvSpPr>
            <p:nvPr/>
          </p:nvSpPr>
          <p:spPr bwMode="auto">
            <a:xfrm>
              <a:off x="4065" y="1968"/>
              <a:ext cx="226" cy="67"/>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D-Cache</a:t>
              </a:r>
              <a:endParaRPr lang="en-US" sz="1800">
                <a:solidFill>
                  <a:srgbClr val="000000"/>
                </a:solidFill>
              </a:endParaRPr>
            </a:p>
          </p:txBody>
        </p:sp>
        <p:sp>
          <p:nvSpPr>
            <p:cNvPr id="87415" name="Rectangle 467"/>
            <p:cNvSpPr>
              <a:spLocks noChangeArrowheads="1"/>
            </p:cNvSpPr>
            <p:nvPr/>
          </p:nvSpPr>
          <p:spPr bwMode="auto">
            <a:xfrm>
              <a:off x="3861" y="2067"/>
              <a:ext cx="248" cy="67"/>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L2 Cache</a:t>
              </a:r>
              <a:endParaRPr lang="en-US" sz="1800">
                <a:solidFill>
                  <a:srgbClr val="000000"/>
                </a:solidFill>
              </a:endParaRPr>
            </a:p>
          </p:txBody>
        </p:sp>
        <p:sp>
          <p:nvSpPr>
            <p:cNvPr id="87416" name="Line 468"/>
            <p:cNvSpPr>
              <a:spLocks noChangeShapeType="1"/>
            </p:cNvSpPr>
            <p:nvPr/>
          </p:nvSpPr>
          <p:spPr bwMode="auto">
            <a:xfrm>
              <a:off x="3625" y="1884"/>
              <a:ext cx="733" cy="0"/>
            </a:xfrm>
            <a:prstGeom prst="line">
              <a:avLst/>
            </a:prstGeom>
            <a:noFill/>
            <a:ln w="0">
              <a:solidFill>
                <a:srgbClr val="24211D"/>
              </a:solidFill>
              <a:round/>
              <a:headEnd/>
              <a:tailEnd/>
            </a:ln>
          </p:spPr>
          <p:txBody>
            <a:bodyPr/>
            <a:lstStyle/>
            <a:p>
              <a:endParaRPr lang="en-US"/>
            </a:p>
          </p:txBody>
        </p:sp>
        <p:sp>
          <p:nvSpPr>
            <p:cNvPr id="87417" name="Line 469"/>
            <p:cNvSpPr>
              <a:spLocks noChangeShapeType="1"/>
            </p:cNvSpPr>
            <p:nvPr/>
          </p:nvSpPr>
          <p:spPr bwMode="auto">
            <a:xfrm>
              <a:off x="3625" y="2051"/>
              <a:ext cx="733" cy="0"/>
            </a:xfrm>
            <a:prstGeom prst="line">
              <a:avLst/>
            </a:prstGeom>
            <a:noFill/>
            <a:ln w="0">
              <a:solidFill>
                <a:srgbClr val="24211D"/>
              </a:solidFill>
              <a:round/>
              <a:headEnd/>
              <a:tailEnd/>
            </a:ln>
          </p:spPr>
          <p:txBody>
            <a:bodyPr/>
            <a:lstStyle/>
            <a:p>
              <a:endParaRPr lang="en-US"/>
            </a:p>
          </p:txBody>
        </p:sp>
        <p:sp>
          <p:nvSpPr>
            <p:cNvPr id="87418" name="Line 470"/>
            <p:cNvSpPr>
              <a:spLocks noChangeShapeType="1"/>
            </p:cNvSpPr>
            <p:nvPr/>
          </p:nvSpPr>
          <p:spPr bwMode="auto">
            <a:xfrm>
              <a:off x="3991" y="1884"/>
              <a:ext cx="0" cy="167"/>
            </a:xfrm>
            <a:prstGeom prst="line">
              <a:avLst/>
            </a:prstGeom>
            <a:noFill/>
            <a:ln w="0">
              <a:solidFill>
                <a:srgbClr val="24211D"/>
              </a:solidFill>
              <a:round/>
              <a:headEnd/>
              <a:tailEnd/>
            </a:ln>
          </p:spPr>
          <p:txBody>
            <a:bodyPr/>
            <a:lstStyle/>
            <a:p>
              <a:endParaRPr lang="en-US"/>
            </a:p>
          </p:txBody>
        </p:sp>
        <p:sp>
          <p:nvSpPr>
            <p:cNvPr id="87419" name="Freeform 471"/>
            <p:cNvSpPr>
              <a:spLocks/>
            </p:cNvSpPr>
            <p:nvPr/>
          </p:nvSpPr>
          <p:spPr bwMode="auto">
            <a:xfrm>
              <a:off x="4206" y="849"/>
              <a:ext cx="37" cy="16"/>
            </a:xfrm>
            <a:custGeom>
              <a:avLst/>
              <a:gdLst>
                <a:gd name="T0" fmla="*/ 2147473034 w 37"/>
                <a:gd name="T1" fmla="*/ 2147472896 h 16"/>
                <a:gd name="T2" fmla="*/ 2147473034 w 37"/>
                <a:gd name="T3" fmla="*/ 2147472896 h 16"/>
                <a:gd name="T4" fmla="*/ 2147473034 w 37"/>
                <a:gd name="T5" fmla="*/ 2147472896 h 16"/>
                <a:gd name="T6" fmla="*/ 2147473034 w 37"/>
                <a:gd name="T7" fmla="*/ 2147472896 h 16"/>
                <a:gd name="T8" fmla="*/ 2147473034 w 37"/>
                <a:gd name="T9" fmla="*/ 2147472896 h 16"/>
                <a:gd name="T10" fmla="*/ 2147473034 w 37"/>
                <a:gd name="T11" fmla="*/ 0 h 16"/>
                <a:gd name="T12" fmla="*/ 2147473034 w 37"/>
                <a:gd name="T13" fmla="*/ 0 h 16"/>
                <a:gd name="T14" fmla="*/ 2147473034 w 37"/>
                <a:gd name="T15" fmla="*/ 0 h 16"/>
                <a:gd name="T16" fmla="*/ 2147473034 w 37"/>
                <a:gd name="T17" fmla="*/ 0 h 16"/>
                <a:gd name="T18" fmla="*/ 2147473034 w 37"/>
                <a:gd name="T19" fmla="*/ 0 h 16"/>
                <a:gd name="T20" fmla="*/ 2147473034 w 37"/>
                <a:gd name="T21" fmla="*/ 0 h 16"/>
                <a:gd name="T22" fmla="*/ 2147473034 w 37"/>
                <a:gd name="T23" fmla="*/ 0 h 16"/>
                <a:gd name="T24" fmla="*/ 2147473034 w 37"/>
                <a:gd name="T25" fmla="*/ 2147472896 h 16"/>
                <a:gd name="T26" fmla="*/ 2147473034 w 37"/>
                <a:gd name="T27" fmla="*/ 2147472896 h 16"/>
                <a:gd name="T28" fmla="*/ 2147473034 w 37"/>
                <a:gd name="T29" fmla="*/ 2147472896 h 16"/>
                <a:gd name="T30" fmla="*/ 0 w 37"/>
                <a:gd name="T31" fmla="*/ 2147472896 h 16"/>
                <a:gd name="T32" fmla="*/ 0 w 37"/>
                <a:gd name="T33" fmla="*/ 2147472896 h 16"/>
                <a:gd name="T34" fmla="*/ 2147473034 w 37"/>
                <a:gd name="T35" fmla="*/ 214747289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1" y="5"/>
                  </a:lnTo>
                  <a:lnTo>
                    <a:pt x="31" y="0"/>
                  </a:lnTo>
                  <a:lnTo>
                    <a:pt x="26" y="0"/>
                  </a:lnTo>
                  <a:lnTo>
                    <a:pt x="21" y="0"/>
                  </a:lnTo>
                  <a:lnTo>
                    <a:pt x="16" y="0"/>
                  </a:lnTo>
                  <a:lnTo>
                    <a:pt x="11"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87420" name="Rectangle 472"/>
            <p:cNvSpPr>
              <a:spLocks noChangeArrowheads="1"/>
            </p:cNvSpPr>
            <p:nvPr/>
          </p:nvSpPr>
          <p:spPr bwMode="auto">
            <a:xfrm>
              <a:off x="4206" y="865"/>
              <a:ext cx="37" cy="214"/>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421" name="Freeform 473"/>
            <p:cNvSpPr>
              <a:spLocks/>
            </p:cNvSpPr>
            <p:nvPr/>
          </p:nvSpPr>
          <p:spPr bwMode="auto">
            <a:xfrm>
              <a:off x="4180" y="1079"/>
              <a:ext cx="89" cy="89"/>
            </a:xfrm>
            <a:custGeom>
              <a:avLst/>
              <a:gdLst>
                <a:gd name="T0" fmla="*/ 2147473184 w 89"/>
                <a:gd name="T1" fmla="*/ 2147473184 h 89"/>
                <a:gd name="T2" fmla="*/ 2147473184 w 89"/>
                <a:gd name="T3" fmla="*/ 0 h 89"/>
                <a:gd name="T4" fmla="*/ 0 w 89"/>
                <a:gd name="T5" fmla="*/ 0 h 89"/>
                <a:gd name="T6" fmla="*/ 2147473184 w 89"/>
                <a:gd name="T7" fmla="*/ 2147473184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47" y="89"/>
                  </a:moveTo>
                  <a:lnTo>
                    <a:pt x="89" y="0"/>
                  </a:lnTo>
                  <a:lnTo>
                    <a:pt x="0" y="0"/>
                  </a:lnTo>
                  <a:lnTo>
                    <a:pt x="47" y="89"/>
                  </a:lnTo>
                  <a:close/>
                </a:path>
              </a:pathLst>
            </a:custGeom>
            <a:solidFill>
              <a:srgbClr val="000000"/>
            </a:solidFill>
            <a:ln w="9525">
              <a:noFill/>
              <a:round/>
              <a:headEnd/>
              <a:tailEnd/>
            </a:ln>
          </p:spPr>
          <p:txBody>
            <a:bodyPr/>
            <a:lstStyle/>
            <a:p>
              <a:endParaRPr lang="en-US"/>
            </a:p>
          </p:txBody>
        </p:sp>
        <p:sp>
          <p:nvSpPr>
            <p:cNvPr id="87422" name="Freeform 474"/>
            <p:cNvSpPr>
              <a:spLocks/>
            </p:cNvSpPr>
            <p:nvPr/>
          </p:nvSpPr>
          <p:spPr bwMode="auto">
            <a:xfrm>
              <a:off x="4206" y="1079"/>
              <a:ext cx="37" cy="21"/>
            </a:xfrm>
            <a:custGeom>
              <a:avLst/>
              <a:gdLst>
                <a:gd name="T0" fmla="*/ 0 w 37"/>
                <a:gd name="T1" fmla="*/ 0 h 21"/>
                <a:gd name="T2" fmla="*/ 0 w 37"/>
                <a:gd name="T3" fmla="*/ 2147473140 h 21"/>
                <a:gd name="T4" fmla="*/ 2147473034 w 37"/>
                <a:gd name="T5" fmla="*/ 2147473140 h 21"/>
                <a:gd name="T6" fmla="*/ 2147473034 w 37"/>
                <a:gd name="T7" fmla="*/ 2147473140 h 21"/>
                <a:gd name="T8" fmla="*/ 2147473034 w 37"/>
                <a:gd name="T9" fmla="*/ 2147473140 h 21"/>
                <a:gd name="T10" fmla="*/ 2147473034 w 37"/>
                <a:gd name="T11" fmla="*/ 2147473140 h 21"/>
                <a:gd name="T12" fmla="*/ 2147473034 w 37"/>
                <a:gd name="T13" fmla="*/ 2147473140 h 21"/>
                <a:gd name="T14" fmla="*/ 2147473034 w 37"/>
                <a:gd name="T15" fmla="*/ 2147473140 h 21"/>
                <a:gd name="T16" fmla="*/ 2147473034 w 37"/>
                <a:gd name="T17" fmla="*/ 2147473140 h 21"/>
                <a:gd name="T18" fmla="*/ 2147473034 w 37"/>
                <a:gd name="T19" fmla="*/ 2147473140 h 21"/>
                <a:gd name="T20" fmla="*/ 2147473034 w 37"/>
                <a:gd name="T21" fmla="*/ 2147473140 h 21"/>
                <a:gd name="T22" fmla="*/ 2147473034 w 37"/>
                <a:gd name="T23" fmla="*/ 2147473140 h 21"/>
                <a:gd name="T24" fmla="*/ 2147473034 w 37"/>
                <a:gd name="T25" fmla="*/ 2147473140 h 21"/>
                <a:gd name="T26" fmla="*/ 2147473034 w 37"/>
                <a:gd name="T27" fmla="*/ 2147473140 h 21"/>
                <a:gd name="T28" fmla="*/ 2147473034 w 37"/>
                <a:gd name="T29" fmla="*/ 2147473140 h 21"/>
                <a:gd name="T30" fmla="*/ 2147473034 w 37"/>
                <a:gd name="T31" fmla="*/ 2147473140 h 21"/>
                <a:gd name="T32" fmla="*/ 2147473034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1"/>
                  </a:lnTo>
                  <a:lnTo>
                    <a:pt x="5" y="16"/>
                  </a:lnTo>
                  <a:lnTo>
                    <a:pt x="11" y="16"/>
                  </a:lnTo>
                  <a:lnTo>
                    <a:pt x="11" y="21"/>
                  </a:lnTo>
                  <a:lnTo>
                    <a:pt x="16" y="21"/>
                  </a:lnTo>
                  <a:lnTo>
                    <a:pt x="21" y="21"/>
                  </a:lnTo>
                  <a:lnTo>
                    <a:pt x="26" y="21"/>
                  </a:lnTo>
                  <a:lnTo>
                    <a:pt x="31" y="16"/>
                  </a:lnTo>
                  <a:lnTo>
                    <a:pt x="37" y="11"/>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87423" name="Freeform 475"/>
            <p:cNvSpPr>
              <a:spLocks/>
            </p:cNvSpPr>
            <p:nvPr/>
          </p:nvSpPr>
          <p:spPr bwMode="auto">
            <a:xfrm>
              <a:off x="4227" y="849"/>
              <a:ext cx="16" cy="32"/>
            </a:xfrm>
            <a:custGeom>
              <a:avLst/>
              <a:gdLst>
                <a:gd name="T0" fmla="*/ 0 w 16"/>
                <a:gd name="T1" fmla="*/ 2147472896 h 32"/>
                <a:gd name="T2" fmla="*/ 0 w 16"/>
                <a:gd name="T3" fmla="*/ 2147472896 h 32"/>
                <a:gd name="T4" fmla="*/ 2147472896 w 16"/>
                <a:gd name="T5" fmla="*/ 2147472896 h 32"/>
                <a:gd name="T6" fmla="*/ 2147472896 w 16"/>
                <a:gd name="T7" fmla="*/ 2147472896 h 32"/>
                <a:gd name="T8" fmla="*/ 2147472896 w 16"/>
                <a:gd name="T9" fmla="*/ 2147472896 h 32"/>
                <a:gd name="T10" fmla="*/ 2147472896 w 16"/>
                <a:gd name="T11" fmla="*/ 2147472896 h 32"/>
                <a:gd name="T12" fmla="*/ 2147472896 w 16"/>
                <a:gd name="T13" fmla="*/ 2147472896 h 32"/>
                <a:gd name="T14" fmla="*/ 2147472896 w 16"/>
                <a:gd name="T15" fmla="*/ 2147472896 h 32"/>
                <a:gd name="T16" fmla="*/ 2147472896 w 16"/>
                <a:gd name="T17" fmla="*/ 2147472896 h 32"/>
                <a:gd name="T18" fmla="*/ 2147472896 w 16"/>
                <a:gd name="T19" fmla="*/ 2147472896 h 32"/>
                <a:gd name="T20" fmla="*/ 2147472896 w 16"/>
                <a:gd name="T21" fmla="*/ 2147472896 h 32"/>
                <a:gd name="T22" fmla="*/ 2147472896 w 16"/>
                <a:gd name="T23" fmla="*/ 2147472896 h 32"/>
                <a:gd name="T24" fmla="*/ 2147472896 w 16"/>
                <a:gd name="T25" fmla="*/ 2147472896 h 32"/>
                <a:gd name="T26" fmla="*/ 2147472896 w 16"/>
                <a:gd name="T27" fmla="*/ 0 h 32"/>
                <a:gd name="T28" fmla="*/ 2147472896 w 16"/>
                <a:gd name="T29" fmla="*/ 0 h 32"/>
                <a:gd name="T30" fmla="*/ 0 w 16"/>
                <a:gd name="T31" fmla="*/ 0 h 32"/>
                <a:gd name="T32" fmla="*/ 0 w 16"/>
                <a:gd name="T33" fmla="*/ 0 h 32"/>
                <a:gd name="T34" fmla="*/ 0 w 16"/>
                <a:gd name="T35" fmla="*/ 2147472896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5" y="32"/>
                  </a:lnTo>
                  <a:lnTo>
                    <a:pt x="10" y="32"/>
                  </a:lnTo>
                  <a:lnTo>
                    <a:pt x="10" y="26"/>
                  </a:lnTo>
                  <a:lnTo>
                    <a:pt x="16" y="26"/>
                  </a:lnTo>
                  <a:lnTo>
                    <a:pt x="16" y="21"/>
                  </a:lnTo>
                  <a:lnTo>
                    <a:pt x="16" y="16"/>
                  </a:lnTo>
                  <a:lnTo>
                    <a:pt x="16" y="11"/>
                  </a:lnTo>
                  <a:lnTo>
                    <a:pt x="16" y="5"/>
                  </a:lnTo>
                  <a:lnTo>
                    <a:pt x="10" y="5"/>
                  </a:lnTo>
                  <a:lnTo>
                    <a:pt x="10" y="0"/>
                  </a:lnTo>
                  <a:lnTo>
                    <a:pt x="5" y="0"/>
                  </a:lnTo>
                  <a:lnTo>
                    <a:pt x="0" y="0"/>
                  </a:lnTo>
                  <a:lnTo>
                    <a:pt x="0" y="32"/>
                  </a:lnTo>
                  <a:close/>
                </a:path>
              </a:pathLst>
            </a:custGeom>
            <a:solidFill>
              <a:srgbClr val="000000"/>
            </a:solidFill>
            <a:ln w="9525">
              <a:noFill/>
              <a:round/>
              <a:headEnd/>
              <a:tailEnd/>
            </a:ln>
          </p:spPr>
          <p:txBody>
            <a:bodyPr/>
            <a:lstStyle/>
            <a:p>
              <a:endParaRPr lang="en-US"/>
            </a:p>
          </p:txBody>
        </p:sp>
        <p:sp>
          <p:nvSpPr>
            <p:cNvPr id="87424" name="Rectangle 476"/>
            <p:cNvSpPr>
              <a:spLocks noChangeArrowheads="1"/>
            </p:cNvSpPr>
            <p:nvPr/>
          </p:nvSpPr>
          <p:spPr bwMode="auto">
            <a:xfrm>
              <a:off x="4154" y="849"/>
              <a:ext cx="73" cy="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425" name="Freeform 477"/>
            <p:cNvSpPr>
              <a:spLocks/>
            </p:cNvSpPr>
            <p:nvPr/>
          </p:nvSpPr>
          <p:spPr bwMode="auto">
            <a:xfrm>
              <a:off x="4065" y="818"/>
              <a:ext cx="94" cy="94"/>
            </a:xfrm>
            <a:custGeom>
              <a:avLst/>
              <a:gdLst>
                <a:gd name="T0" fmla="*/ 0 w 94"/>
                <a:gd name="T1" fmla="*/ 2147473223 h 94"/>
                <a:gd name="T2" fmla="*/ 2147473223 w 94"/>
                <a:gd name="T3" fmla="*/ 2147473223 h 94"/>
                <a:gd name="T4" fmla="*/ 2147473223 w 94"/>
                <a:gd name="T5" fmla="*/ 0 h 94"/>
                <a:gd name="T6" fmla="*/ 0 w 94"/>
                <a:gd name="T7" fmla="*/ 2147473223 h 94"/>
                <a:gd name="T8" fmla="*/ 0 60000 65536"/>
                <a:gd name="T9" fmla="*/ 0 60000 65536"/>
                <a:gd name="T10" fmla="*/ 0 60000 65536"/>
                <a:gd name="T11" fmla="*/ 0 60000 65536"/>
                <a:gd name="T12" fmla="*/ 0 w 94"/>
                <a:gd name="T13" fmla="*/ 0 h 94"/>
                <a:gd name="T14" fmla="*/ 94 w 94"/>
                <a:gd name="T15" fmla="*/ 94 h 94"/>
              </a:gdLst>
              <a:ahLst/>
              <a:cxnLst>
                <a:cxn ang="T8">
                  <a:pos x="T0" y="T1"/>
                </a:cxn>
                <a:cxn ang="T9">
                  <a:pos x="T2" y="T3"/>
                </a:cxn>
                <a:cxn ang="T10">
                  <a:pos x="T4" y="T5"/>
                </a:cxn>
                <a:cxn ang="T11">
                  <a:pos x="T6" y="T7"/>
                </a:cxn>
              </a:cxnLst>
              <a:rect l="T12" t="T13" r="T14" b="T15"/>
              <a:pathLst>
                <a:path w="94" h="94">
                  <a:moveTo>
                    <a:pt x="0" y="47"/>
                  </a:moveTo>
                  <a:lnTo>
                    <a:pt x="94" y="94"/>
                  </a:lnTo>
                  <a:lnTo>
                    <a:pt x="94" y="0"/>
                  </a:lnTo>
                  <a:lnTo>
                    <a:pt x="0" y="47"/>
                  </a:lnTo>
                  <a:close/>
                </a:path>
              </a:pathLst>
            </a:custGeom>
            <a:solidFill>
              <a:srgbClr val="000000"/>
            </a:solidFill>
            <a:ln w="9525">
              <a:noFill/>
              <a:round/>
              <a:headEnd/>
              <a:tailEnd/>
            </a:ln>
          </p:spPr>
          <p:txBody>
            <a:bodyPr/>
            <a:lstStyle/>
            <a:p>
              <a:endParaRPr lang="en-US"/>
            </a:p>
          </p:txBody>
        </p:sp>
        <p:sp>
          <p:nvSpPr>
            <p:cNvPr id="87426" name="Freeform 478"/>
            <p:cNvSpPr>
              <a:spLocks/>
            </p:cNvSpPr>
            <p:nvPr/>
          </p:nvSpPr>
          <p:spPr bwMode="auto">
            <a:xfrm>
              <a:off x="4138" y="849"/>
              <a:ext cx="16" cy="32"/>
            </a:xfrm>
            <a:custGeom>
              <a:avLst/>
              <a:gdLst>
                <a:gd name="T0" fmla="*/ 2147472896 w 16"/>
                <a:gd name="T1" fmla="*/ 0 h 32"/>
                <a:gd name="T2" fmla="*/ 2147472896 w 16"/>
                <a:gd name="T3" fmla="*/ 0 h 32"/>
                <a:gd name="T4" fmla="*/ 2147472896 w 16"/>
                <a:gd name="T5" fmla="*/ 0 h 32"/>
                <a:gd name="T6" fmla="*/ 2147472896 w 16"/>
                <a:gd name="T7" fmla="*/ 0 h 32"/>
                <a:gd name="T8" fmla="*/ 2147472896 w 16"/>
                <a:gd name="T9" fmla="*/ 2147472896 h 32"/>
                <a:gd name="T10" fmla="*/ 2147472896 w 16"/>
                <a:gd name="T11" fmla="*/ 2147472896 h 32"/>
                <a:gd name="T12" fmla="*/ 0 w 16"/>
                <a:gd name="T13" fmla="*/ 2147472896 h 32"/>
                <a:gd name="T14" fmla="*/ 0 w 16"/>
                <a:gd name="T15" fmla="*/ 2147472896 h 32"/>
                <a:gd name="T16" fmla="*/ 0 w 16"/>
                <a:gd name="T17" fmla="*/ 2147472896 h 32"/>
                <a:gd name="T18" fmla="*/ 0 w 16"/>
                <a:gd name="T19" fmla="*/ 2147472896 h 32"/>
                <a:gd name="T20" fmla="*/ 0 w 16"/>
                <a:gd name="T21" fmla="*/ 2147472896 h 32"/>
                <a:gd name="T22" fmla="*/ 2147472896 w 16"/>
                <a:gd name="T23" fmla="*/ 2147472896 h 32"/>
                <a:gd name="T24" fmla="*/ 2147472896 w 16"/>
                <a:gd name="T25" fmla="*/ 2147472896 h 32"/>
                <a:gd name="T26" fmla="*/ 2147472896 w 16"/>
                <a:gd name="T27" fmla="*/ 2147472896 h 32"/>
                <a:gd name="T28" fmla="*/ 2147472896 w 16"/>
                <a:gd name="T29" fmla="*/ 2147472896 h 32"/>
                <a:gd name="T30" fmla="*/ 2147472896 w 16"/>
                <a:gd name="T31" fmla="*/ 2147472896 h 32"/>
                <a:gd name="T32" fmla="*/ 2147472896 w 16"/>
                <a:gd name="T33" fmla="*/ 2147472896 h 32"/>
                <a:gd name="T34" fmla="*/ 214747289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6"/>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87427" name="Rectangle 479"/>
            <p:cNvSpPr>
              <a:spLocks noChangeArrowheads="1"/>
            </p:cNvSpPr>
            <p:nvPr/>
          </p:nvSpPr>
          <p:spPr bwMode="auto">
            <a:xfrm>
              <a:off x="5106" y="823"/>
              <a:ext cx="414" cy="146"/>
            </a:xfrm>
            <a:prstGeom prst="rect">
              <a:avLst/>
            </a:prstGeom>
            <a:solidFill>
              <a:srgbClr val="DDDDDC"/>
            </a:solidFill>
            <a:ln w="7938" cap="rnd">
              <a:solidFill>
                <a:srgbClr val="000000"/>
              </a:solidFill>
              <a:round/>
              <a:headEnd/>
              <a:tailEnd/>
            </a:ln>
          </p:spPr>
          <p:txBody>
            <a:bodyPr/>
            <a:lstStyle/>
            <a:p>
              <a:pPr algn="l" eaLnBrk="0" hangingPunct="0"/>
              <a:endParaRPr lang="en-US" sz="1800">
                <a:solidFill>
                  <a:srgbClr val="000000"/>
                </a:solidFill>
              </a:endParaRPr>
            </a:p>
          </p:txBody>
        </p:sp>
        <p:sp>
          <p:nvSpPr>
            <p:cNvPr id="87428" name="Freeform 480"/>
            <p:cNvSpPr>
              <a:spLocks/>
            </p:cNvSpPr>
            <p:nvPr/>
          </p:nvSpPr>
          <p:spPr bwMode="auto">
            <a:xfrm>
              <a:off x="5033" y="860"/>
              <a:ext cx="68" cy="68"/>
            </a:xfrm>
            <a:custGeom>
              <a:avLst/>
              <a:gdLst>
                <a:gd name="T0" fmla="*/ 0 w 68"/>
                <a:gd name="T1" fmla="*/ 2147472956 h 68"/>
                <a:gd name="T2" fmla="*/ 2147472956 w 68"/>
                <a:gd name="T3" fmla="*/ 2147472956 h 68"/>
                <a:gd name="T4" fmla="*/ 0 w 68"/>
                <a:gd name="T5" fmla="*/ 0 h 68"/>
                <a:gd name="T6" fmla="*/ 0 w 68"/>
                <a:gd name="T7" fmla="*/ 2147472956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0" y="68"/>
                  </a:moveTo>
                  <a:lnTo>
                    <a:pt x="68" y="36"/>
                  </a:lnTo>
                  <a:lnTo>
                    <a:pt x="0" y="0"/>
                  </a:lnTo>
                  <a:lnTo>
                    <a:pt x="0" y="68"/>
                  </a:lnTo>
                  <a:close/>
                </a:path>
              </a:pathLst>
            </a:custGeom>
            <a:solidFill>
              <a:srgbClr val="000000"/>
            </a:solidFill>
            <a:ln w="9525">
              <a:noFill/>
              <a:round/>
              <a:headEnd/>
              <a:tailEnd/>
            </a:ln>
          </p:spPr>
          <p:txBody>
            <a:bodyPr/>
            <a:lstStyle/>
            <a:p>
              <a:endParaRPr lang="en-US"/>
            </a:p>
          </p:txBody>
        </p:sp>
        <p:sp>
          <p:nvSpPr>
            <p:cNvPr id="87429" name="Freeform 481"/>
            <p:cNvSpPr>
              <a:spLocks/>
            </p:cNvSpPr>
            <p:nvPr/>
          </p:nvSpPr>
          <p:spPr bwMode="auto">
            <a:xfrm>
              <a:off x="5038" y="886"/>
              <a:ext cx="5" cy="15"/>
            </a:xfrm>
            <a:custGeom>
              <a:avLst/>
              <a:gdLst>
                <a:gd name="T0" fmla="*/ 0 w 5"/>
                <a:gd name="T1" fmla="*/ 2147473374 h 15"/>
                <a:gd name="T2" fmla="*/ 2147473101 w 5"/>
                <a:gd name="T3" fmla="*/ 2147473374 h 15"/>
                <a:gd name="T4" fmla="*/ 2147473101 w 5"/>
                <a:gd name="T5" fmla="*/ 2147473374 h 15"/>
                <a:gd name="T6" fmla="*/ 2147473101 w 5"/>
                <a:gd name="T7" fmla="*/ 2147473374 h 15"/>
                <a:gd name="T8" fmla="*/ 2147473101 w 5"/>
                <a:gd name="T9" fmla="*/ 2147473374 h 15"/>
                <a:gd name="T10" fmla="*/ 2147473101 w 5"/>
                <a:gd name="T11" fmla="*/ 2147473374 h 15"/>
                <a:gd name="T12" fmla="*/ 2147473101 w 5"/>
                <a:gd name="T13" fmla="*/ 2147473374 h 15"/>
                <a:gd name="T14" fmla="*/ 2147473101 w 5"/>
                <a:gd name="T15" fmla="*/ 0 h 15"/>
                <a:gd name="T16" fmla="*/ 0 w 5"/>
                <a:gd name="T17" fmla="*/ 0 h 15"/>
                <a:gd name="T18" fmla="*/ 0 w 5"/>
                <a:gd name="T19" fmla="*/ 2147473374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5"/>
                <a:gd name="T32" fmla="*/ 5 w 5"/>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5">
                  <a:moveTo>
                    <a:pt x="0" y="15"/>
                  </a:moveTo>
                  <a:lnTo>
                    <a:pt x="5" y="15"/>
                  </a:lnTo>
                  <a:lnTo>
                    <a:pt x="5" y="10"/>
                  </a:lnTo>
                  <a:lnTo>
                    <a:pt x="5" y="5"/>
                  </a:lnTo>
                  <a:lnTo>
                    <a:pt x="5" y="0"/>
                  </a:lnTo>
                  <a:lnTo>
                    <a:pt x="0" y="0"/>
                  </a:lnTo>
                  <a:lnTo>
                    <a:pt x="0" y="15"/>
                  </a:lnTo>
                  <a:close/>
                </a:path>
              </a:pathLst>
            </a:custGeom>
            <a:solidFill>
              <a:srgbClr val="000000"/>
            </a:solidFill>
            <a:ln w="9525">
              <a:noFill/>
              <a:round/>
              <a:headEnd/>
              <a:tailEnd/>
            </a:ln>
          </p:spPr>
          <p:txBody>
            <a:bodyPr/>
            <a:lstStyle/>
            <a:p>
              <a:endParaRPr lang="en-US"/>
            </a:p>
          </p:txBody>
        </p:sp>
        <p:sp>
          <p:nvSpPr>
            <p:cNvPr id="87430" name="Rectangle 482"/>
            <p:cNvSpPr>
              <a:spLocks noChangeArrowheads="1"/>
            </p:cNvSpPr>
            <p:nvPr/>
          </p:nvSpPr>
          <p:spPr bwMode="auto">
            <a:xfrm>
              <a:off x="4886" y="886"/>
              <a:ext cx="152" cy="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431" name="Freeform 483"/>
            <p:cNvSpPr>
              <a:spLocks/>
            </p:cNvSpPr>
            <p:nvPr/>
          </p:nvSpPr>
          <p:spPr bwMode="auto">
            <a:xfrm>
              <a:off x="4824" y="860"/>
              <a:ext cx="68" cy="68"/>
            </a:xfrm>
            <a:custGeom>
              <a:avLst/>
              <a:gdLst>
                <a:gd name="T0" fmla="*/ 2147472956 w 68"/>
                <a:gd name="T1" fmla="*/ 2147472956 h 68"/>
                <a:gd name="T2" fmla="*/ 0 w 68"/>
                <a:gd name="T3" fmla="*/ 2147472956 h 68"/>
                <a:gd name="T4" fmla="*/ 2147472956 w 68"/>
                <a:gd name="T5" fmla="*/ 0 h 68"/>
                <a:gd name="T6" fmla="*/ 2147472956 w 68"/>
                <a:gd name="T7" fmla="*/ 2147472956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0" y="36"/>
                  </a:lnTo>
                  <a:lnTo>
                    <a:pt x="68" y="0"/>
                  </a:lnTo>
                  <a:lnTo>
                    <a:pt x="68" y="68"/>
                  </a:lnTo>
                  <a:close/>
                </a:path>
              </a:pathLst>
            </a:custGeom>
            <a:solidFill>
              <a:srgbClr val="000000"/>
            </a:solidFill>
            <a:ln w="9525">
              <a:noFill/>
              <a:round/>
              <a:headEnd/>
              <a:tailEnd/>
            </a:ln>
          </p:spPr>
          <p:txBody>
            <a:bodyPr/>
            <a:lstStyle/>
            <a:p>
              <a:endParaRPr lang="en-US"/>
            </a:p>
          </p:txBody>
        </p:sp>
        <p:sp>
          <p:nvSpPr>
            <p:cNvPr id="87432" name="Freeform 484"/>
            <p:cNvSpPr>
              <a:spLocks/>
            </p:cNvSpPr>
            <p:nvPr/>
          </p:nvSpPr>
          <p:spPr bwMode="auto">
            <a:xfrm>
              <a:off x="4876" y="886"/>
              <a:ext cx="10" cy="15"/>
            </a:xfrm>
            <a:custGeom>
              <a:avLst/>
              <a:gdLst>
                <a:gd name="T0" fmla="*/ 2147473101 w 10"/>
                <a:gd name="T1" fmla="*/ 0 h 15"/>
                <a:gd name="T2" fmla="*/ 2147473101 w 10"/>
                <a:gd name="T3" fmla="*/ 0 h 15"/>
                <a:gd name="T4" fmla="*/ 2147473101 w 10"/>
                <a:gd name="T5" fmla="*/ 2147473374 h 15"/>
                <a:gd name="T6" fmla="*/ 2147473101 w 10"/>
                <a:gd name="T7" fmla="*/ 2147473374 h 15"/>
                <a:gd name="T8" fmla="*/ 0 w 10"/>
                <a:gd name="T9" fmla="*/ 2147473374 h 15"/>
                <a:gd name="T10" fmla="*/ 2147473101 w 10"/>
                <a:gd name="T11" fmla="*/ 2147473374 h 15"/>
                <a:gd name="T12" fmla="*/ 2147473101 w 10"/>
                <a:gd name="T13" fmla="*/ 2147473374 h 15"/>
                <a:gd name="T14" fmla="*/ 2147473101 w 10"/>
                <a:gd name="T15" fmla="*/ 2147473374 h 15"/>
                <a:gd name="T16" fmla="*/ 2147473101 w 10"/>
                <a:gd name="T17" fmla="*/ 2147473374 h 15"/>
                <a:gd name="T18" fmla="*/ 2147473101 w 1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5"/>
                <a:gd name="T32" fmla="*/ 10 w 1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5">
                  <a:moveTo>
                    <a:pt x="10" y="0"/>
                  </a:moveTo>
                  <a:lnTo>
                    <a:pt x="5" y="0"/>
                  </a:lnTo>
                  <a:lnTo>
                    <a:pt x="5" y="5"/>
                  </a:lnTo>
                  <a:lnTo>
                    <a:pt x="0" y="10"/>
                  </a:lnTo>
                  <a:lnTo>
                    <a:pt x="5" y="10"/>
                  </a:lnTo>
                  <a:lnTo>
                    <a:pt x="5" y="15"/>
                  </a:lnTo>
                  <a:lnTo>
                    <a:pt x="10" y="15"/>
                  </a:lnTo>
                  <a:lnTo>
                    <a:pt x="10" y="0"/>
                  </a:lnTo>
                  <a:close/>
                </a:path>
              </a:pathLst>
            </a:custGeom>
            <a:solidFill>
              <a:srgbClr val="000000"/>
            </a:solidFill>
            <a:ln w="9525">
              <a:noFill/>
              <a:round/>
              <a:headEnd/>
              <a:tailEnd/>
            </a:ln>
          </p:spPr>
          <p:txBody>
            <a:bodyPr/>
            <a:lstStyle/>
            <a:p>
              <a:endParaRPr lang="en-US"/>
            </a:p>
          </p:txBody>
        </p:sp>
        <p:sp>
          <p:nvSpPr>
            <p:cNvPr id="87433" name="Rectangle 485"/>
            <p:cNvSpPr>
              <a:spLocks noChangeArrowheads="1"/>
            </p:cNvSpPr>
            <p:nvPr/>
          </p:nvSpPr>
          <p:spPr bwMode="auto">
            <a:xfrm>
              <a:off x="2484" y="2370"/>
              <a:ext cx="508" cy="1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7434" name="Rectangle 486"/>
            <p:cNvSpPr>
              <a:spLocks noChangeArrowheads="1"/>
            </p:cNvSpPr>
            <p:nvPr/>
          </p:nvSpPr>
          <p:spPr bwMode="auto">
            <a:xfrm>
              <a:off x="2578" y="2386"/>
              <a:ext cx="352" cy="8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HyperLink</a:t>
              </a:r>
              <a:endParaRPr lang="en-US" sz="1800">
                <a:solidFill>
                  <a:srgbClr val="000000"/>
                </a:solidFill>
              </a:endParaRPr>
            </a:p>
          </p:txBody>
        </p:sp>
        <p:sp>
          <p:nvSpPr>
            <p:cNvPr id="87435" name="Line 487"/>
            <p:cNvSpPr>
              <a:spLocks noChangeShapeType="1"/>
            </p:cNvSpPr>
            <p:nvPr/>
          </p:nvSpPr>
          <p:spPr bwMode="auto">
            <a:xfrm flipH="1">
              <a:off x="2400" y="2328"/>
              <a:ext cx="110" cy="105"/>
            </a:xfrm>
            <a:prstGeom prst="line">
              <a:avLst/>
            </a:prstGeom>
            <a:noFill/>
            <a:ln w="7938" cap="rnd">
              <a:solidFill>
                <a:srgbClr val="24211D"/>
              </a:solidFill>
              <a:round/>
              <a:headEnd/>
              <a:tailEnd/>
            </a:ln>
          </p:spPr>
          <p:txBody>
            <a:bodyPr/>
            <a:lstStyle/>
            <a:p>
              <a:endParaRPr lang="en-US"/>
            </a:p>
          </p:txBody>
        </p:sp>
        <p:sp>
          <p:nvSpPr>
            <p:cNvPr id="87436" name="Line 488"/>
            <p:cNvSpPr>
              <a:spLocks noChangeShapeType="1"/>
            </p:cNvSpPr>
            <p:nvPr/>
          </p:nvSpPr>
          <p:spPr bwMode="auto">
            <a:xfrm flipH="1" flipV="1">
              <a:off x="2400" y="2433"/>
              <a:ext cx="110" cy="99"/>
            </a:xfrm>
            <a:prstGeom prst="line">
              <a:avLst/>
            </a:prstGeom>
            <a:noFill/>
            <a:ln w="7938" cap="rnd">
              <a:solidFill>
                <a:srgbClr val="24211D"/>
              </a:solidFill>
              <a:round/>
              <a:headEnd/>
              <a:tailEnd/>
            </a:ln>
          </p:spPr>
          <p:txBody>
            <a:bodyPr/>
            <a:lstStyle/>
            <a:p>
              <a:endParaRPr lang="en-US"/>
            </a:p>
          </p:txBody>
        </p:sp>
        <p:sp>
          <p:nvSpPr>
            <p:cNvPr id="87437" name="Line 489"/>
            <p:cNvSpPr>
              <a:spLocks noChangeShapeType="1"/>
            </p:cNvSpPr>
            <p:nvPr/>
          </p:nvSpPr>
          <p:spPr bwMode="auto">
            <a:xfrm flipV="1">
              <a:off x="2510" y="2333"/>
              <a:ext cx="0" cy="37"/>
            </a:xfrm>
            <a:prstGeom prst="line">
              <a:avLst/>
            </a:prstGeom>
            <a:noFill/>
            <a:ln w="7938" cap="rnd">
              <a:solidFill>
                <a:srgbClr val="24211D"/>
              </a:solidFill>
              <a:round/>
              <a:headEnd/>
              <a:tailEnd/>
            </a:ln>
          </p:spPr>
          <p:txBody>
            <a:bodyPr/>
            <a:lstStyle/>
            <a:p>
              <a:endParaRPr lang="en-US"/>
            </a:p>
          </p:txBody>
        </p:sp>
        <p:sp>
          <p:nvSpPr>
            <p:cNvPr id="87438" name="Line 490"/>
            <p:cNvSpPr>
              <a:spLocks noChangeShapeType="1"/>
            </p:cNvSpPr>
            <p:nvPr/>
          </p:nvSpPr>
          <p:spPr bwMode="auto">
            <a:xfrm flipV="1">
              <a:off x="2510" y="2495"/>
              <a:ext cx="0" cy="37"/>
            </a:xfrm>
            <a:prstGeom prst="line">
              <a:avLst/>
            </a:prstGeom>
            <a:noFill/>
            <a:ln w="7938" cap="rnd">
              <a:solidFill>
                <a:srgbClr val="24211D"/>
              </a:solidFill>
              <a:round/>
              <a:headEnd/>
              <a:tailEnd/>
            </a:ln>
          </p:spPr>
          <p:txBody>
            <a:bodyPr/>
            <a:lstStyle/>
            <a:p>
              <a:endParaRPr lang="en-US"/>
            </a:p>
          </p:txBody>
        </p:sp>
        <p:sp>
          <p:nvSpPr>
            <p:cNvPr id="87439" name="Rectangle 491"/>
            <p:cNvSpPr>
              <a:spLocks noChangeArrowheads="1"/>
            </p:cNvSpPr>
            <p:nvPr/>
          </p:nvSpPr>
          <p:spPr bwMode="auto">
            <a:xfrm>
              <a:off x="2992" y="2370"/>
              <a:ext cx="1821" cy="1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7440" name="Line 492"/>
            <p:cNvSpPr>
              <a:spLocks noChangeShapeType="1"/>
            </p:cNvSpPr>
            <p:nvPr/>
          </p:nvSpPr>
          <p:spPr bwMode="auto">
            <a:xfrm flipH="1">
              <a:off x="3405" y="2370"/>
              <a:ext cx="1288" cy="0"/>
            </a:xfrm>
            <a:prstGeom prst="line">
              <a:avLst/>
            </a:prstGeom>
            <a:noFill/>
            <a:ln w="7938" cap="rnd">
              <a:solidFill>
                <a:srgbClr val="24211D"/>
              </a:solidFill>
              <a:round/>
              <a:headEnd/>
              <a:tailEnd/>
            </a:ln>
          </p:spPr>
          <p:txBody>
            <a:bodyPr/>
            <a:lstStyle/>
            <a:p>
              <a:endParaRPr lang="en-US"/>
            </a:p>
          </p:txBody>
        </p:sp>
        <p:sp>
          <p:nvSpPr>
            <p:cNvPr id="87441" name="Rectangle 493"/>
            <p:cNvSpPr>
              <a:spLocks noChangeArrowheads="1"/>
            </p:cNvSpPr>
            <p:nvPr/>
          </p:nvSpPr>
          <p:spPr bwMode="auto">
            <a:xfrm>
              <a:off x="4693" y="849"/>
              <a:ext cx="120" cy="152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7442" name="Rectangle 494"/>
            <p:cNvSpPr>
              <a:spLocks noChangeArrowheads="1"/>
            </p:cNvSpPr>
            <p:nvPr/>
          </p:nvSpPr>
          <p:spPr bwMode="auto">
            <a:xfrm>
              <a:off x="4693" y="854"/>
              <a:ext cx="120" cy="152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7443" name="Line 495"/>
            <p:cNvSpPr>
              <a:spLocks noChangeShapeType="1"/>
            </p:cNvSpPr>
            <p:nvPr/>
          </p:nvSpPr>
          <p:spPr bwMode="auto">
            <a:xfrm>
              <a:off x="4813" y="854"/>
              <a:ext cx="0" cy="1641"/>
            </a:xfrm>
            <a:prstGeom prst="line">
              <a:avLst/>
            </a:prstGeom>
            <a:noFill/>
            <a:ln w="7938" cap="rnd">
              <a:solidFill>
                <a:srgbClr val="24211D"/>
              </a:solidFill>
              <a:round/>
              <a:headEnd/>
              <a:tailEnd/>
            </a:ln>
          </p:spPr>
          <p:txBody>
            <a:bodyPr/>
            <a:lstStyle/>
            <a:p>
              <a:endParaRPr lang="en-US"/>
            </a:p>
          </p:txBody>
        </p:sp>
        <p:sp>
          <p:nvSpPr>
            <p:cNvPr id="87444" name="Line 496"/>
            <p:cNvSpPr>
              <a:spLocks noChangeShapeType="1"/>
            </p:cNvSpPr>
            <p:nvPr/>
          </p:nvSpPr>
          <p:spPr bwMode="auto">
            <a:xfrm>
              <a:off x="4688" y="854"/>
              <a:ext cx="0" cy="1516"/>
            </a:xfrm>
            <a:prstGeom prst="line">
              <a:avLst/>
            </a:prstGeom>
            <a:noFill/>
            <a:ln w="7938" cap="rnd">
              <a:solidFill>
                <a:srgbClr val="24211D"/>
              </a:solidFill>
              <a:round/>
              <a:headEnd/>
              <a:tailEnd/>
            </a:ln>
          </p:spPr>
          <p:txBody>
            <a:bodyPr/>
            <a:lstStyle/>
            <a:p>
              <a:endParaRPr lang="en-US"/>
            </a:p>
          </p:txBody>
        </p:sp>
        <p:sp>
          <p:nvSpPr>
            <p:cNvPr id="87445" name="Line 497"/>
            <p:cNvSpPr>
              <a:spLocks noChangeShapeType="1"/>
            </p:cNvSpPr>
            <p:nvPr/>
          </p:nvSpPr>
          <p:spPr bwMode="auto">
            <a:xfrm>
              <a:off x="4693" y="849"/>
              <a:ext cx="125" cy="0"/>
            </a:xfrm>
            <a:prstGeom prst="line">
              <a:avLst/>
            </a:prstGeom>
            <a:noFill/>
            <a:ln w="7938" cap="rnd">
              <a:solidFill>
                <a:srgbClr val="24211D"/>
              </a:solidFill>
              <a:round/>
              <a:headEnd/>
              <a:tailEnd/>
            </a:ln>
          </p:spPr>
          <p:txBody>
            <a:bodyPr/>
            <a:lstStyle/>
            <a:p>
              <a:endParaRPr lang="en-US"/>
            </a:p>
          </p:txBody>
        </p:sp>
        <p:sp>
          <p:nvSpPr>
            <p:cNvPr id="87446" name="Rectangle 498"/>
            <p:cNvSpPr>
              <a:spLocks noChangeArrowheads="1"/>
            </p:cNvSpPr>
            <p:nvPr/>
          </p:nvSpPr>
          <p:spPr bwMode="auto">
            <a:xfrm>
              <a:off x="3280" y="975"/>
              <a:ext cx="120" cy="1405"/>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7447" name="Line 499"/>
            <p:cNvSpPr>
              <a:spLocks noChangeShapeType="1"/>
            </p:cNvSpPr>
            <p:nvPr/>
          </p:nvSpPr>
          <p:spPr bwMode="auto">
            <a:xfrm>
              <a:off x="3400" y="975"/>
              <a:ext cx="0" cy="1395"/>
            </a:xfrm>
            <a:prstGeom prst="line">
              <a:avLst/>
            </a:prstGeom>
            <a:noFill/>
            <a:ln w="7938" cap="rnd">
              <a:solidFill>
                <a:srgbClr val="24211D"/>
              </a:solidFill>
              <a:round/>
              <a:headEnd/>
              <a:tailEnd/>
            </a:ln>
          </p:spPr>
          <p:txBody>
            <a:bodyPr/>
            <a:lstStyle/>
            <a:p>
              <a:endParaRPr lang="en-US"/>
            </a:p>
          </p:txBody>
        </p:sp>
        <p:sp>
          <p:nvSpPr>
            <p:cNvPr id="87448" name="Line 500"/>
            <p:cNvSpPr>
              <a:spLocks noChangeShapeType="1"/>
            </p:cNvSpPr>
            <p:nvPr/>
          </p:nvSpPr>
          <p:spPr bwMode="auto">
            <a:xfrm>
              <a:off x="3274" y="975"/>
              <a:ext cx="0" cy="1395"/>
            </a:xfrm>
            <a:prstGeom prst="line">
              <a:avLst/>
            </a:prstGeom>
            <a:noFill/>
            <a:ln w="7938" cap="rnd">
              <a:solidFill>
                <a:srgbClr val="24211D"/>
              </a:solidFill>
              <a:round/>
              <a:headEnd/>
              <a:tailEnd/>
            </a:ln>
          </p:spPr>
          <p:txBody>
            <a:bodyPr/>
            <a:lstStyle/>
            <a:p>
              <a:endParaRPr lang="en-US"/>
            </a:p>
          </p:txBody>
        </p:sp>
        <p:sp>
          <p:nvSpPr>
            <p:cNvPr id="87449" name="Line 501"/>
            <p:cNvSpPr>
              <a:spLocks noChangeShapeType="1"/>
            </p:cNvSpPr>
            <p:nvPr/>
          </p:nvSpPr>
          <p:spPr bwMode="auto">
            <a:xfrm>
              <a:off x="3274" y="975"/>
              <a:ext cx="126" cy="0"/>
            </a:xfrm>
            <a:prstGeom prst="line">
              <a:avLst/>
            </a:prstGeom>
            <a:noFill/>
            <a:ln w="7938" cap="rnd">
              <a:solidFill>
                <a:srgbClr val="24211D"/>
              </a:solidFill>
              <a:round/>
              <a:headEnd/>
              <a:tailEnd/>
            </a:ln>
          </p:spPr>
          <p:txBody>
            <a:bodyPr/>
            <a:lstStyle/>
            <a:p>
              <a:endParaRPr lang="en-US"/>
            </a:p>
          </p:txBody>
        </p:sp>
        <p:sp>
          <p:nvSpPr>
            <p:cNvPr id="87450" name="Rectangle 502"/>
            <p:cNvSpPr>
              <a:spLocks noChangeArrowheads="1"/>
            </p:cNvSpPr>
            <p:nvPr/>
          </p:nvSpPr>
          <p:spPr bwMode="auto">
            <a:xfrm>
              <a:off x="3782" y="2386"/>
              <a:ext cx="297"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7451" name="Line 503"/>
            <p:cNvSpPr>
              <a:spLocks noChangeShapeType="1"/>
            </p:cNvSpPr>
            <p:nvPr/>
          </p:nvSpPr>
          <p:spPr bwMode="auto">
            <a:xfrm flipH="1">
              <a:off x="2510" y="2370"/>
              <a:ext cx="764" cy="0"/>
            </a:xfrm>
            <a:prstGeom prst="line">
              <a:avLst/>
            </a:prstGeom>
            <a:noFill/>
            <a:ln w="7938" cap="rnd">
              <a:solidFill>
                <a:srgbClr val="24211D"/>
              </a:solidFill>
              <a:round/>
              <a:headEnd/>
              <a:tailEnd/>
            </a:ln>
          </p:spPr>
          <p:txBody>
            <a:bodyPr/>
            <a:lstStyle/>
            <a:p>
              <a:endParaRPr lang="en-US"/>
            </a:p>
          </p:txBody>
        </p:sp>
        <p:sp>
          <p:nvSpPr>
            <p:cNvPr id="87452" name="Line 504"/>
            <p:cNvSpPr>
              <a:spLocks noChangeShapeType="1"/>
            </p:cNvSpPr>
            <p:nvPr/>
          </p:nvSpPr>
          <p:spPr bwMode="auto">
            <a:xfrm flipH="1">
              <a:off x="2510" y="2495"/>
              <a:ext cx="2303" cy="0"/>
            </a:xfrm>
            <a:prstGeom prst="line">
              <a:avLst/>
            </a:prstGeom>
            <a:noFill/>
            <a:ln w="7938" cap="rnd">
              <a:solidFill>
                <a:srgbClr val="24211D"/>
              </a:solidFill>
              <a:round/>
              <a:headEnd/>
              <a:tailEnd/>
            </a:ln>
          </p:spPr>
          <p:txBody>
            <a:bodyPr/>
            <a:lstStyle/>
            <a:p>
              <a:endParaRPr lang="en-US"/>
            </a:p>
          </p:txBody>
        </p:sp>
      </p:grpSp>
      <p:sp>
        <p:nvSpPr>
          <p:cNvPr id="418" name="Rectangle 59"/>
          <p:cNvSpPr txBox="1">
            <a:spLocks noChangeArrowheads="1"/>
          </p:cNvSpPr>
          <p:nvPr/>
        </p:nvSpPr>
        <p:spPr bwMode="auto">
          <a:xfrm>
            <a:off x="457200" y="0"/>
            <a:ext cx="8229600" cy="685800"/>
          </a:xfrm>
          <a:prstGeom prst="rect">
            <a:avLst/>
          </a:prstGeom>
          <a:noFill/>
          <a:ln w="9525">
            <a:noFill/>
            <a:miter lim="800000"/>
            <a:headEnd/>
            <a:tailEnd/>
          </a:ln>
        </p:spPr>
        <p:txBody>
          <a:bodyPr anchor="ctr"/>
          <a:lstStyle/>
          <a:p>
            <a:pPr algn="ctr">
              <a:lnSpc>
                <a:spcPct val="70000"/>
              </a:lnSpc>
              <a:defRPr/>
            </a:pPr>
            <a:r>
              <a:rPr lang="en-US" sz="4400" kern="0" dirty="0" err="1">
                <a:solidFill>
                  <a:srgbClr val="000000"/>
                </a:solidFill>
                <a:latin typeface="Calibri" pitchFamily="34" charset="0"/>
              </a:rPr>
              <a:t>KeyStone</a:t>
            </a:r>
            <a:r>
              <a:rPr lang="en-US" sz="4400" kern="0" dirty="0">
                <a:solidFill>
                  <a:srgbClr val="000000"/>
                </a:solidFill>
                <a:latin typeface="Calibri" pitchFamily="34" charset="0"/>
              </a:rPr>
              <a:t> Device Features</a:t>
            </a:r>
            <a:endParaRPr lang="en-US" sz="1600" kern="0" dirty="0">
              <a:solidFill>
                <a:srgbClr val="FF0000"/>
              </a:solidFill>
              <a:latin typeface="Calibri"/>
            </a:endParaRPr>
          </a:p>
        </p:txBody>
      </p:sp>
      <p:sp>
        <p:nvSpPr>
          <p:cNvPr id="87045" name="Rectangle 3"/>
          <p:cNvSpPr>
            <a:spLocks noChangeArrowheads="1"/>
          </p:cNvSpPr>
          <p:nvPr/>
        </p:nvSpPr>
        <p:spPr bwMode="auto">
          <a:xfrm>
            <a:off x="20638" y="533400"/>
            <a:ext cx="3941762" cy="6415088"/>
          </a:xfrm>
          <a:prstGeom prst="rect">
            <a:avLst/>
          </a:prstGeom>
          <a:noFill/>
          <a:ln w="9525">
            <a:noFill/>
            <a:miter lim="800000"/>
            <a:headEnd/>
            <a:tailEnd/>
          </a:ln>
        </p:spPr>
        <p:txBody>
          <a:bodyPr>
            <a:spAutoFit/>
          </a:bodyPr>
          <a:lstStyle/>
          <a:p>
            <a:pPr marL="117475" indent="-117475" algn="l">
              <a:lnSpc>
                <a:spcPct val="85000"/>
              </a:lnSpc>
              <a:spcBef>
                <a:spcPct val="65000"/>
              </a:spcBef>
              <a:buClr>
                <a:srgbClr val="3C9244"/>
              </a:buClr>
              <a:buSzPct val="110000"/>
            </a:pPr>
            <a:r>
              <a:rPr lang="en-US" altLang="en-US" sz="1000" b="1" dirty="0">
                <a:solidFill>
                  <a:srgbClr val="000000"/>
                </a:solidFill>
              </a:rPr>
              <a:t>C66x CorePac</a:t>
            </a:r>
          </a:p>
          <a:p>
            <a:pPr marL="339725" lvl="1" indent="-107950" algn="l">
              <a:lnSpc>
                <a:spcPct val="85000"/>
              </a:lnSpc>
              <a:spcBef>
                <a:spcPct val="20000"/>
              </a:spcBef>
              <a:buClr>
                <a:srgbClr val="3C9244"/>
              </a:buClr>
              <a:buFontTx/>
              <a:buChar char="–"/>
            </a:pPr>
            <a:r>
              <a:rPr lang="en-US" altLang="en-US" sz="1000" dirty="0">
                <a:solidFill>
                  <a:srgbClr val="000000"/>
                </a:solidFill>
              </a:rPr>
              <a:t>1 to 8 C66x Fixed/Floating-Point CorePac DSP Cores at up to 1.25 GHz</a:t>
            </a:r>
          </a:p>
          <a:p>
            <a:pPr marL="339725" lvl="1" indent="-107950" algn="l">
              <a:lnSpc>
                <a:spcPct val="85000"/>
              </a:lnSpc>
              <a:spcBef>
                <a:spcPct val="20000"/>
              </a:spcBef>
              <a:buClr>
                <a:srgbClr val="3C9244"/>
              </a:buClr>
              <a:buFontTx/>
              <a:buChar char="–"/>
            </a:pPr>
            <a:r>
              <a:rPr lang="en-US" altLang="en-US" sz="1000" dirty="0">
                <a:solidFill>
                  <a:srgbClr val="000000"/>
                </a:solidFill>
              </a:rPr>
              <a:t>Backward-compatible with C64x+ and C67x+ cores</a:t>
            </a:r>
          </a:p>
          <a:p>
            <a:pPr marL="339725" lvl="1" indent="-107950" algn="l">
              <a:lnSpc>
                <a:spcPct val="85000"/>
              </a:lnSpc>
              <a:spcBef>
                <a:spcPct val="20000"/>
              </a:spcBef>
              <a:buClr>
                <a:srgbClr val="3C9244"/>
              </a:buClr>
              <a:buFontTx/>
              <a:buChar char="–"/>
            </a:pPr>
            <a:r>
              <a:rPr lang="en-US" altLang="en-US" sz="1000" dirty="0">
                <a:solidFill>
                  <a:srgbClr val="000000"/>
                </a:solidFill>
              </a:rPr>
              <a:t>Fixed and Floating Point Operations</a:t>
            </a:r>
          </a:p>
          <a:p>
            <a:pPr marL="339725" lvl="1" indent="-107950" algn="l">
              <a:lnSpc>
                <a:spcPct val="80000"/>
              </a:lnSpc>
              <a:spcBef>
                <a:spcPct val="20000"/>
              </a:spcBef>
              <a:spcAft>
                <a:spcPct val="8000"/>
              </a:spcAft>
              <a:buClr>
                <a:srgbClr val="3C9244"/>
              </a:buClr>
              <a:buFontTx/>
              <a:buChar char="–"/>
            </a:pPr>
            <a:r>
              <a:rPr lang="en-US" sz="1000" dirty="0">
                <a:solidFill>
                  <a:srgbClr val="000000"/>
                </a:solidFill>
              </a:rPr>
              <a:t>RSA instruction set extensions </a:t>
            </a:r>
          </a:p>
          <a:p>
            <a:pPr marL="739775" lvl="2" indent="-115888" algn="l">
              <a:lnSpc>
                <a:spcPct val="80000"/>
              </a:lnSpc>
              <a:spcBef>
                <a:spcPct val="20000"/>
              </a:spcBef>
              <a:spcAft>
                <a:spcPct val="8000"/>
              </a:spcAft>
              <a:buClr>
                <a:srgbClr val="3C9244"/>
              </a:buClr>
              <a:buFontTx/>
              <a:buChar char="–"/>
            </a:pPr>
            <a:r>
              <a:rPr lang="en-US" sz="1000" dirty="0">
                <a:solidFill>
                  <a:srgbClr val="000000"/>
                </a:solidFill>
              </a:rPr>
              <a:t>Chip-rate processing (downlink &amp; uplink)</a:t>
            </a:r>
          </a:p>
          <a:p>
            <a:pPr marL="739775" lvl="2" indent="-115888" algn="l">
              <a:lnSpc>
                <a:spcPct val="80000"/>
              </a:lnSpc>
              <a:spcBef>
                <a:spcPct val="20000"/>
              </a:spcBef>
              <a:spcAft>
                <a:spcPct val="8000"/>
              </a:spcAft>
              <a:buClr>
                <a:srgbClr val="3C9244"/>
              </a:buClr>
              <a:buFontTx/>
              <a:buChar char="–"/>
            </a:pPr>
            <a:r>
              <a:rPr lang="en-US" sz="1000" dirty="0">
                <a:solidFill>
                  <a:srgbClr val="000000"/>
                </a:solidFill>
              </a:rPr>
              <a:t>Reed-Muller decoding (CorePac 1 and 2 only)</a:t>
            </a:r>
            <a:endParaRPr lang="en-US" altLang="en-US" sz="1000" dirty="0">
              <a:solidFill>
                <a:srgbClr val="000000"/>
              </a:solidFill>
            </a:endParaRPr>
          </a:p>
          <a:p>
            <a:pPr marL="117475" indent="-117475" algn="l">
              <a:lnSpc>
                <a:spcPct val="85000"/>
              </a:lnSpc>
              <a:spcBef>
                <a:spcPct val="65000"/>
              </a:spcBef>
              <a:buClr>
                <a:srgbClr val="705BA5"/>
              </a:buClr>
              <a:buSzPct val="110000"/>
            </a:pPr>
            <a:r>
              <a:rPr lang="en-US" altLang="en-US" sz="1000" b="1" dirty="0">
                <a:solidFill>
                  <a:srgbClr val="000000"/>
                </a:solidFill>
              </a:rPr>
              <a:t>Memory Subsystem</a:t>
            </a:r>
          </a:p>
          <a:p>
            <a:pPr marL="339725" lvl="1" indent="-107950" algn="l">
              <a:lnSpc>
                <a:spcPct val="85000"/>
              </a:lnSpc>
              <a:spcBef>
                <a:spcPct val="20000"/>
              </a:spcBef>
              <a:buClr>
                <a:srgbClr val="705BA5"/>
              </a:buClr>
              <a:buFontTx/>
              <a:buChar char="–"/>
            </a:pPr>
            <a:r>
              <a:rPr lang="en-US" sz="1000" dirty="0" smtClean="0">
                <a:solidFill>
                  <a:srgbClr val="000000"/>
                </a:solidFill>
              </a:rPr>
              <a:t>Up to 1 </a:t>
            </a:r>
            <a:r>
              <a:rPr lang="en-US" sz="1000" dirty="0">
                <a:solidFill>
                  <a:srgbClr val="000000"/>
                </a:solidFill>
              </a:rPr>
              <a:t>MB Local L2 memory per core</a:t>
            </a:r>
          </a:p>
          <a:p>
            <a:pPr marL="339725" lvl="1" indent="-107950" algn="l">
              <a:lnSpc>
                <a:spcPct val="85000"/>
              </a:lnSpc>
              <a:spcBef>
                <a:spcPct val="20000"/>
              </a:spcBef>
              <a:buClr>
                <a:srgbClr val="705BA5"/>
              </a:buClr>
              <a:buFontTx/>
              <a:buChar char="–"/>
            </a:pPr>
            <a:r>
              <a:rPr lang="en-US" sz="1000" dirty="0" smtClean="0">
                <a:solidFill>
                  <a:srgbClr val="000000"/>
                </a:solidFill>
              </a:rPr>
              <a:t>Up to 4 </a:t>
            </a:r>
            <a:r>
              <a:rPr lang="en-US" sz="1000" dirty="0">
                <a:solidFill>
                  <a:srgbClr val="000000"/>
                </a:solidFill>
              </a:rPr>
              <a:t>MB Multicore Shared Memory (MSM)</a:t>
            </a:r>
            <a:endParaRPr lang="en-US" sz="1000" b="1" dirty="0">
              <a:solidFill>
                <a:srgbClr val="000000"/>
              </a:solidFill>
            </a:endParaRPr>
          </a:p>
          <a:p>
            <a:pPr marL="339725" lvl="1" indent="-107950" algn="l">
              <a:lnSpc>
                <a:spcPct val="85000"/>
              </a:lnSpc>
              <a:spcBef>
                <a:spcPct val="20000"/>
              </a:spcBef>
              <a:buClr>
                <a:srgbClr val="705BA5"/>
              </a:buClr>
              <a:buFontTx/>
              <a:buChar char="–"/>
            </a:pPr>
            <a:r>
              <a:rPr lang="en-US" sz="1000" dirty="0">
                <a:solidFill>
                  <a:srgbClr val="000000"/>
                </a:solidFill>
              </a:rPr>
              <a:t>Multicore Shared Memory Controller (MSMC)</a:t>
            </a:r>
          </a:p>
          <a:p>
            <a:pPr marL="339725" lvl="1" indent="-107950" algn="l">
              <a:lnSpc>
                <a:spcPct val="85000"/>
              </a:lnSpc>
              <a:spcBef>
                <a:spcPct val="20000"/>
              </a:spcBef>
              <a:buClr>
                <a:srgbClr val="705BA5"/>
              </a:buClr>
              <a:buFontTx/>
              <a:buChar char="–"/>
            </a:pPr>
            <a:r>
              <a:rPr lang="en-US" sz="1000" dirty="0">
                <a:solidFill>
                  <a:srgbClr val="000000"/>
                </a:solidFill>
              </a:rPr>
              <a:t>Boot ROM, DDR3-1600 MHz (64-bit)</a:t>
            </a:r>
            <a:endParaRPr lang="en-US" altLang="en-US" sz="1000" b="1" dirty="0">
              <a:solidFill>
                <a:srgbClr val="000000"/>
              </a:solidFill>
            </a:endParaRPr>
          </a:p>
          <a:p>
            <a:pPr marL="117475" indent="-117475" algn="l">
              <a:lnSpc>
                <a:spcPct val="85000"/>
              </a:lnSpc>
              <a:spcBef>
                <a:spcPct val="65000"/>
              </a:spcBef>
              <a:buClr>
                <a:srgbClr val="42968C"/>
              </a:buClr>
              <a:buSzPct val="110000"/>
            </a:pPr>
            <a:r>
              <a:rPr lang="en-US" sz="1000" b="1" dirty="0">
                <a:solidFill>
                  <a:srgbClr val="000000"/>
                </a:solidFill>
              </a:rPr>
              <a:t>Application-Specific Coprocessors</a:t>
            </a:r>
          </a:p>
          <a:p>
            <a:pPr marL="339725" lvl="1" indent="-107950" algn="l">
              <a:lnSpc>
                <a:spcPct val="85000"/>
              </a:lnSpc>
              <a:spcBef>
                <a:spcPct val="20000"/>
              </a:spcBef>
              <a:buClr>
                <a:srgbClr val="42968C"/>
              </a:buClr>
              <a:buFontTx/>
              <a:buChar char="–"/>
            </a:pPr>
            <a:r>
              <a:rPr lang="en-US" altLang="en-US" sz="1000" dirty="0">
                <a:solidFill>
                  <a:srgbClr val="000000"/>
                </a:solidFill>
              </a:rPr>
              <a:t>2x TCP3d: Turbo Decoder</a:t>
            </a:r>
          </a:p>
          <a:p>
            <a:pPr marL="339725" lvl="1" indent="-107950" algn="l">
              <a:lnSpc>
                <a:spcPct val="85000"/>
              </a:lnSpc>
              <a:spcBef>
                <a:spcPct val="20000"/>
              </a:spcBef>
              <a:buClr>
                <a:srgbClr val="42968C"/>
              </a:buClr>
              <a:buFontTx/>
              <a:buChar char="–"/>
            </a:pPr>
            <a:r>
              <a:rPr lang="en-US" altLang="en-US" sz="1000" dirty="0">
                <a:solidFill>
                  <a:srgbClr val="000000"/>
                </a:solidFill>
              </a:rPr>
              <a:t>TCP3e: Turbo Encoder</a:t>
            </a:r>
          </a:p>
          <a:p>
            <a:pPr marL="339725" lvl="1" indent="-107950" algn="l">
              <a:lnSpc>
                <a:spcPct val="85000"/>
              </a:lnSpc>
              <a:spcBef>
                <a:spcPct val="20000"/>
              </a:spcBef>
              <a:buClr>
                <a:srgbClr val="42968C"/>
              </a:buClr>
              <a:buFontTx/>
              <a:buChar char="–"/>
            </a:pPr>
            <a:r>
              <a:rPr lang="en-US" altLang="en-US" sz="1000" dirty="0">
                <a:solidFill>
                  <a:srgbClr val="000000"/>
                </a:solidFill>
              </a:rPr>
              <a:t>2x FFT (FFT/IFFT and DFT/IDFT) Coprocessor</a:t>
            </a:r>
          </a:p>
          <a:p>
            <a:pPr marL="339725" lvl="1" indent="-107950" algn="l">
              <a:lnSpc>
                <a:spcPct val="85000"/>
              </a:lnSpc>
              <a:spcBef>
                <a:spcPct val="20000"/>
              </a:spcBef>
              <a:buClr>
                <a:srgbClr val="42968C"/>
              </a:buClr>
              <a:buFontTx/>
              <a:buChar char="–"/>
            </a:pPr>
            <a:r>
              <a:rPr lang="en-US" altLang="en-US" sz="1000" dirty="0">
                <a:solidFill>
                  <a:srgbClr val="000000"/>
                </a:solidFill>
              </a:rPr>
              <a:t>4x VCP2 for voice channel decoding</a:t>
            </a:r>
          </a:p>
          <a:p>
            <a:pPr marL="117475" indent="-117475" algn="l">
              <a:lnSpc>
                <a:spcPct val="85000"/>
              </a:lnSpc>
              <a:spcBef>
                <a:spcPct val="65000"/>
              </a:spcBef>
              <a:buClr>
                <a:srgbClr val="42968C"/>
              </a:buClr>
              <a:buSzPct val="110000"/>
            </a:pPr>
            <a:r>
              <a:rPr lang="en-US" sz="1000" b="1" dirty="0">
                <a:solidFill>
                  <a:srgbClr val="000000"/>
                </a:solidFill>
              </a:rPr>
              <a:t>Multicore Navigator</a:t>
            </a:r>
          </a:p>
          <a:p>
            <a:pPr marL="339725" lvl="1" indent="-107950" algn="l">
              <a:lnSpc>
                <a:spcPct val="85000"/>
              </a:lnSpc>
              <a:spcBef>
                <a:spcPct val="20000"/>
              </a:spcBef>
              <a:buFontTx/>
              <a:buChar char="–"/>
            </a:pPr>
            <a:r>
              <a:rPr lang="en-US" altLang="en-US" sz="1000" dirty="0">
                <a:solidFill>
                  <a:srgbClr val="000000"/>
                </a:solidFill>
              </a:rPr>
              <a:t>Queue Manager</a:t>
            </a:r>
          </a:p>
          <a:p>
            <a:pPr marL="339725" lvl="1" indent="-107950" algn="l">
              <a:lnSpc>
                <a:spcPct val="85000"/>
              </a:lnSpc>
              <a:spcBef>
                <a:spcPct val="20000"/>
              </a:spcBef>
              <a:buFontTx/>
              <a:buChar char="–"/>
            </a:pPr>
            <a:r>
              <a:rPr lang="en-US" altLang="en-US" sz="1000" dirty="0">
                <a:solidFill>
                  <a:srgbClr val="000000"/>
                </a:solidFill>
              </a:rPr>
              <a:t>Packet DMA</a:t>
            </a:r>
          </a:p>
          <a:p>
            <a:pPr marL="117475" indent="-117475" algn="l">
              <a:lnSpc>
                <a:spcPct val="85000"/>
              </a:lnSpc>
              <a:spcBef>
                <a:spcPct val="65000"/>
              </a:spcBef>
              <a:buClr>
                <a:srgbClr val="42968C"/>
              </a:buClr>
              <a:buSzPct val="110000"/>
            </a:pPr>
            <a:r>
              <a:rPr lang="en-US" sz="1000" b="1" dirty="0">
                <a:solidFill>
                  <a:srgbClr val="000000"/>
                </a:solidFill>
              </a:rPr>
              <a:t>Network Coprocessor</a:t>
            </a:r>
          </a:p>
          <a:p>
            <a:pPr marL="339725" lvl="1" indent="-107950" algn="l">
              <a:lnSpc>
                <a:spcPct val="85000"/>
              </a:lnSpc>
              <a:spcBef>
                <a:spcPct val="20000"/>
              </a:spcBef>
              <a:buFontTx/>
              <a:buChar char="–"/>
            </a:pPr>
            <a:r>
              <a:rPr lang="en-US" altLang="en-US" sz="1000" dirty="0">
                <a:solidFill>
                  <a:srgbClr val="000000"/>
                </a:solidFill>
              </a:rPr>
              <a:t>Packet Accelerator</a:t>
            </a:r>
          </a:p>
          <a:p>
            <a:pPr marL="339725" lvl="1" indent="-107950" algn="l">
              <a:lnSpc>
                <a:spcPct val="85000"/>
              </a:lnSpc>
              <a:spcBef>
                <a:spcPct val="20000"/>
              </a:spcBef>
              <a:buFontTx/>
              <a:buChar char="–"/>
            </a:pPr>
            <a:r>
              <a:rPr lang="en-US" altLang="en-US" sz="1000" dirty="0">
                <a:solidFill>
                  <a:srgbClr val="000000"/>
                </a:solidFill>
              </a:rPr>
              <a:t>Security Accelerator</a:t>
            </a:r>
          </a:p>
          <a:p>
            <a:pPr marL="117475" indent="-117475" algn="l">
              <a:lnSpc>
                <a:spcPct val="85000"/>
              </a:lnSpc>
              <a:spcBef>
                <a:spcPct val="65000"/>
              </a:spcBef>
              <a:buClr>
                <a:srgbClr val="2C71BC"/>
              </a:buClr>
              <a:buSzPct val="110000"/>
            </a:pPr>
            <a:r>
              <a:rPr lang="en-US" altLang="en-US" sz="1000" b="1" dirty="0">
                <a:solidFill>
                  <a:srgbClr val="000000"/>
                </a:solidFill>
              </a:rPr>
              <a:t>Interfaces</a:t>
            </a:r>
          </a:p>
          <a:p>
            <a:pPr marL="339725" lvl="1" indent="-107950" algn="l">
              <a:lnSpc>
                <a:spcPct val="85000"/>
              </a:lnSpc>
              <a:spcBef>
                <a:spcPct val="20000"/>
              </a:spcBef>
              <a:buClr>
                <a:srgbClr val="2C71BC"/>
              </a:buClr>
              <a:buFontTx/>
              <a:buChar char="–"/>
            </a:pPr>
            <a:r>
              <a:rPr lang="en-US" sz="1000" dirty="0">
                <a:solidFill>
                  <a:srgbClr val="000000"/>
                </a:solidFill>
              </a:rPr>
              <a:t>High-speed Hyperlink bus</a:t>
            </a:r>
          </a:p>
          <a:p>
            <a:pPr marL="339725" lvl="1" indent="-107950" algn="l">
              <a:lnSpc>
                <a:spcPct val="85000"/>
              </a:lnSpc>
              <a:spcBef>
                <a:spcPct val="20000"/>
              </a:spcBef>
              <a:buClr>
                <a:srgbClr val="2C71BC"/>
              </a:buClr>
              <a:buFontTx/>
              <a:buChar char="–"/>
            </a:pPr>
            <a:r>
              <a:rPr lang="en-US" sz="1000" dirty="0">
                <a:solidFill>
                  <a:srgbClr val="000000"/>
                </a:solidFill>
              </a:rPr>
              <a:t>4x Serial </a:t>
            </a:r>
            <a:r>
              <a:rPr lang="en-US" sz="1000" dirty="0" err="1">
                <a:solidFill>
                  <a:srgbClr val="000000"/>
                </a:solidFill>
              </a:rPr>
              <a:t>RapidIO</a:t>
            </a:r>
            <a:r>
              <a:rPr lang="en-US" sz="1000" dirty="0">
                <a:solidFill>
                  <a:srgbClr val="000000"/>
                </a:solidFill>
              </a:rPr>
              <a:t> Rev 2.1 </a:t>
            </a:r>
          </a:p>
          <a:p>
            <a:pPr marL="339725" lvl="1" indent="-107950" algn="l">
              <a:lnSpc>
                <a:spcPct val="85000"/>
              </a:lnSpc>
              <a:spcBef>
                <a:spcPct val="20000"/>
              </a:spcBef>
              <a:buClr>
                <a:srgbClr val="2C71BC"/>
              </a:buClr>
              <a:buFontTx/>
              <a:buChar char="–"/>
            </a:pPr>
            <a:r>
              <a:rPr lang="en-US" sz="1000" dirty="0">
                <a:solidFill>
                  <a:srgbClr val="000000"/>
                </a:solidFill>
              </a:rPr>
              <a:t>2x 10/100/1000 Ethernet SGMII ports w/ embedded switch</a:t>
            </a:r>
          </a:p>
          <a:p>
            <a:pPr marL="339725" lvl="1" indent="-107950" algn="l">
              <a:lnSpc>
                <a:spcPct val="85000"/>
              </a:lnSpc>
              <a:spcBef>
                <a:spcPct val="20000"/>
              </a:spcBef>
              <a:buClr>
                <a:srgbClr val="2C71BC"/>
              </a:buClr>
              <a:buFontTx/>
              <a:buChar char="–"/>
            </a:pPr>
            <a:r>
              <a:rPr lang="en-US" sz="1000" dirty="0">
                <a:solidFill>
                  <a:srgbClr val="000000"/>
                </a:solidFill>
              </a:rPr>
              <a:t>2x </a:t>
            </a:r>
            <a:r>
              <a:rPr lang="en-US" sz="1000" dirty="0" err="1">
                <a:solidFill>
                  <a:srgbClr val="000000"/>
                </a:solidFill>
              </a:rPr>
              <a:t>PCIe</a:t>
            </a:r>
            <a:r>
              <a:rPr lang="en-US" sz="1000" dirty="0">
                <a:solidFill>
                  <a:srgbClr val="000000"/>
                </a:solidFill>
              </a:rPr>
              <a:t> Generation II</a:t>
            </a:r>
          </a:p>
          <a:p>
            <a:pPr marL="339725" lvl="1" indent="-107950" algn="l">
              <a:lnSpc>
                <a:spcPct val="85000"/>
              </a:lnSpc>
              <a:spcBef>
                <a:spcPct val="20000"/>
              </a:spcBef>
              <a:buClr>
                <a:srgbClr val="2C71BC"/>
              </a:buClr>
              <a:buFontTx/>
              <a:buChar char="–"/>
            </a:pPr>
            <a:r>
              <a:rPr lang="en-US" sz="1000" dirty="0">
                <a:solidFill>
                  <a:srgbClr val="000000"/>
                </a:solidFill>
              </a:rPr>
              <a:t>Six-lane Antenna Interface (AIF2) for Wireless Applications</a:t>
            </a:r>
          </a:p>
          <a:p>
            <a:pPr marL="739775" lvl="2" indent="-115888" algn="l">
              <a:lnSpc>
                <a:spcPct val="85000"/>
              </a:lnSpc>
              <a:spcBef>
                <a:spcPct val="20000"/>
              </a:spcBef>
              <a:buFontTx/>
              <a:buChar char="o"/>
            </a:pPr>
            <a:r>
              <a:rPr lang="en-US" sz="1000" dirty="0">
                <a:solidFill>
                  <a:srgbClr val="000000"/>
                </a:solidFill>
              </a:rPr>
              <a:t>WCDMA, </a:t>
            </a:r>
            <a:r>
              <a:rPr lang="en-US" sz="1000" dirty="0" err="1">
                <a:solidFill>
                  <a:srgbClr val="000000"/>
                </a:solidFill>
              </a:rPr>
              <a:t>WiMAX</a:t>
            </a:r>
            <a:r>
              <a:rPr lang="en-US" sz="1000" dirty="0">
                <a:solidFill>
                  <a:srgbClr val="000000"/>
                </a:solidFill>
              </a:rPr>
              <a:t>, LTE, GSM, TD-SCDMA, TD-LTE</a:t>
            </a:r>
          </a:p>
          <a:p>
            <a:pPr marL="739775" lvl="2" indent="-115888" algn="l">
              <a:lnSpc>
                <a:spcPct val="85000"/>
              </a:lnSpc>
              <a:spcBef>
                <a:spcPct val="20000"/>
              </a:spcBef>
              <a:buFontTx/>
              <a:buChar char="o"/>
            </a:pPr>
            <a:r>
              <a:rPr lang="en-US" sz="1000" dirty="0">
                <a:solidFill>
                  <a:srgbClr val="000000"/>
                </a:solidFill>
              </a:rPr>
              <a:t>Up to 6.144-Gbps</a:t>
            </a:r>
          </a:p>
          <a:p>
            <a:pPr marL="339725" lvl="1" indent="-107950" algn="l">
              <a:lnSpc>
                <a:spcPct val="85000"/>
              </a:lnSpc>
              <a:spcBef>
                <a:spcPct val="20000"/>
              </a:spcBef>
              <a:buClr>
                <a:srgbClr val="2C71BC"/>
              </a:buClr>
              <a:buFontTx/>
              <a:buChar char="–"/>
            </a:pPr>
            <a:r>
              <a:rPr lang="en-US" sz="1000" dirty="0">
                <a:solidFill>
                  <a:srgbClr val="000000"/>
                </a:solidFill>
              </a:rPr>
              <a:t>Additional Serials: I2C, SPI, GPIO, UART</a:t>
            </a:r>
          </a:p>
          <a:p>
            <a:pPr marL="117475" indent="-117475" algn="l">
              <a:lnSpc>
                <a:spcPct val="85000"/>
              </a:lnSpc>
              <a:spcBef>
                <a:spcPct val="65000"/>
              </a:spcBef>
              <a:buClr>
                <a:srgbClr val="000000"/>
              </a:buClr>
              <a:buSzPct val="200000"/>
            </a:pPr>
            <a:r>
              <a:rPr lang="en-US" altLang="en-US" sz="1000" b="1" dirty="0">
                <a:solidFill>
                  <a:srgbClr val="000000"/>
                </a:solidFill>
              </a:rPr>
              <a:t>Embedded Trace Buffer (ETB) &amp; System Trace Buffer (STB)</a:t>
            </a:r>
          </a:p>
          <a:p>
            <a:pPr marL="117475" indent="-117475" algn="l">
              <a:lnSpc>
                <a:spcPct val="85000"/>
              </a:lnSpc>
              <a:spcBef>
                <a:spcPct val="65000"/>
              </a:spcBef>
              <a:buClr>
                <a:srgbClr val="000000"/>
              </a:buClr>
              <a:buSzPct val="200000"/>
            </a:pPr>
            <a:r>
              <a:rPr lang="en-US" altLang="en-US" sz="1000" b="1" dirty="0">
                <a:solidFill>
                  <a:srgbClr val="000000"/>
                </a:solidFill>
              </a:rPr>
              <a:t>Smart Reflex Enabled</a:t>
            </a:r>
          </a:p>
          <a:p>
            <a:pPr marL="117475" indent="-117475" algn="l">
              <a:lnSpc>
                <a:spcPct val="85000"/>
              </a:lnSpc>
              <a:spcBef>
                <a:spcPct val="65000"/>
              </a:spcBef>
              <a:buClr>
                <a:srgbClr val="000000"/>
              </a:buClr>
              <a:buSzPct val="200000"/>
            </a:pPr>
            <a:r>
              <a:rPr lang="en-US" altLang="en-US" sz="1000" b="1" dirty="0">
                <a:solidFill>
                  <a:srgbClr val="000000"/>
                </a:solidFill>
              </a:rPr>
              <a:t>40 nm High-Performance Process</a:t>
            </a:r>
            <a:endParaRPr lang="en-US" sz="1000" b="1" dirty="0">
              <a:solidFill>
                <a:srgbClr val="000000"/>
              </a:solidFill>
            </a:endParaRPr>
          </a:p>
        </p:txBody>
      </p:sp>
    </p:spTree>
    <p:custDataLst>
      <p:tags r:id="rId1"/>
    </p:custData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3"/>
          <p:cNvSpPr>
            <a:spLocks noGrp="1"/>
          </p:cNvSpPr>
          <p:nvPr>
            <p:ph type="title" idx="4294967295"/>
          </p:nvPr>
        </p:nvSpPr>
        <p:spPr>
          <a:xfrm>
            <a:off x="0" y="76200"/>
            <a:ext cx="8229600" cy="762000"/>
          </a:xfrm>
        </p:spPr>
        <p:txBody>
          <a:bodyPr/>
          <a:lstStyle/>
          <a:p>
            <a:pPr eaLnBrk="1" hangingPunct="1"/>
            <a:r>
              <a:rPr lang="en-US" b="0" dirty="0" smtClean="0"/>
              <a:t>Coprocessors and Accelerators</a:t>
            </a:r>
          </a:p>
        </p:txBody>
      </p:sp>
      <p:sp>
        <p:nvSpPr>
          <p:cNvPr id="87045" name="Content Placeholder 4"/>
          <p:cNvSpPr>
            <a:spLocks noGrp="1"/>
          </p:cNvSpPr>
          <p:nvPr>
            <p:ph idx="4294967295"/>
          </p:nvPr>
        </p:nvSpPr>
        <p:spPr>
          <a:xfrm>
            <a:off x="0" y="990600"/>
            <a:ext cx="8229600" cy="5867400"/>
          </a:xfrm>
          <a:solidFill>
            <a:schemeClr val="bg1"/>
          </a:solidFill>
        </p:spPr>
        <p:txBody>
          <a:bodyPr/>
          <a:lstStyle/>
          <a:p>
            <a:pPr eaLnBrk="1" hangingPunct="1"/>
            <a:r>
              <a:rPr lang="en-US" dirty="0" err="1" smtClean="0"/>
              <a:t>KeyStone</a:t>
            </a:r>
            <a:r>
              <a:rPr lang="en-US" dirty="0" smtClean="0"/>
              <a:t> Architecture </a:t>
            </a:r>
          </a:p>
          <a:p>
            <a:pPr eaLnBrk="1" hangingPunct="1"/>
            <a:r>
              <a:rPr lang="en-US" dirty="0" err="1" smtClean="0"/>
              <a:t>CorePac</a:t>
            </a:r>
            <a:r>
              <a:rPr lang="en-US" dirty="0" smtClean="0"/>
              <a:t> &amp; Memory Subsystem</a:t>
            </a:r>
          </a:p>
          <a:p>
            <a:pPr eaLnBrk="1" hangingPunct="1"/>
            <a:r>
              <a:rPr lang="en-US" dirty="0" smtClean="0"/>
              <a:t>Interfaces and Peripherals </a:t>
            </a:r>
          </a:p>
          <a:p>
            <a:pPr eaLnBrk="1" hangingPunct="1"/>
            <a:r>
              <a:rPr lang="en-US" b="1" dirty="0" smtClean="0"/>
              <a:t>Coprocessors and Accelerators</a:t>
            </a:r>
          </a:p>
          <a:p>
            <a:pPr eaLnBrk="1" hangingPunct="1"/>
            <a:r>
              <a:rPr lang="en-US" dirty="0" smtClean="0"/>
              <a:t>Debug</a:t>
            </a:r>
          </a:p>
        </p:txBody>
      </p:sp>
      <p:sp>
        <p:nvSpPr>
          <p:cNvPr id="87043" name="Text Box 3"/>
          <p:cNvSpPr txBox="1">
            <a:spLocks noChangeArrowheads="1"/>
          </p:cNvSpPr>
          <p:nvPr/>
        </p:nvSpPr>
        <p:spPr bwMode="auto">
          <a:xfrm>
            <a:off x="38100" y="6448425"/>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endParaRPr>
          </a:p>
        </p:txBody>
      </p:sp>
      <p:sp>
        <p:nvSpPr>
          <p:cNvPr id="6" name="TextBox 5"/>
          <p:cNvSpPr txBox="1"/>
          <p:nvPr/>
        </p:nvSpPr>
        <p:spPr>
          <a:xfrm>
            <a:off x="457200" y="1020763"/>
            <a:ext cx="8229600" cy="503237"/>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srgbClr val="000000"/>
              </a:solidFill>
              <a:latin typeface="Calibri"/>
            </a:endParaRPr>
          </a:p>
        </p:txBody>
      </p:sp>
    </p:spTree>
    <p:custDataLst>
      <p:tags r:id="rId1"/>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a:xfrm>
            <a:off x="469900" y="76200"/>
            <a:ext cx="8674100" cy="869950"/>
          </a:xfrm>
        </p:spPr>
        <p:txBody>
          <a:bodyPr/>
          <a:lstStyle/>
          <a:p>
            <a:pPr eaLnBrk="1" hangingPunct="1"/>
            <a:r>
              <a:rPr lang="sv-SE" sz="4000" b="0" dirty="0" smtClean="0"/>
              <a:t>Network Coprocessor (NETCP) </a:t>
            </a:r>
            <a:r>
              <a:rPr lang="en-US" sz="4000" b="0" dirty="0" smtClean="0"/>
              <a:t>Overview</a:t>
            </a:r>
          </a:p>
        </p:txBody>
      </p:sp>
      <p:sp>
        <p:nvSpPr>
          <p:cNvPr id="88067" name="Rectangle 3"/>
          <p:cNvSpPr>
            <a:spLocks noGrp="1" noChangeArrowheads="1"/>
          </p:cNvSpPr>
          <p:nvPr>
            <p:ph type="body" idx="4294967295"/>
          </p:nvPr>
        </p:nvSpPr>
        <p:spPr>
          <a:xfrm>
            <a:off x="561975" y="1116013"/>
            <a:ext cx="8582025" cy="5284787"/>
          </a:xfrm>
        </p:spPr>
        <p:txBody>
          <a:bodyPr/>
          <a:lstStyle/>
          <a:p>
            <a:pPr marL="227013" indent="-227013" eaLnBrk="1" hangingPunct="1">
              <a:lnSpc>
                <a:spcPct val="90000"/>
              </a:lnSpc>
            </a:pPr>
            <a:r>
              <a:rPr lang="en-US" sz="2800" smtClean="0"/>
              <a:t>The NETCP </a:t>
            </a:r>
            <a:r>
              <a:rPr lang="en-US" sz="2800" dirty="0" smtClean="0"/>
              <a:t>consists of the following modules:</a:t>
            </a:r>
          </a:p>
          <a:p>
            <a:pPr marL="523876" lvl="1" indent="-227013" eaLnBrk="1" hangingPunct="1">
              <a:lnSpc>
                <a:spcPct val="90000"/>
              </a:lnSpc>
            </a:pPr>
            <a:r>
              <a:rPr lang="en-US" sz="2400" dirty="0" smtClean="0"/>
              <a:t>Packet Accelerator (PA)</a:t>
            </a:r>
          </a:p>
          <a:p>
            <a:pPr marL="798512" lvl="2" indent="-227013" eaLnBrk="1" hangingPunct="1">
              <a:lnSpc>
                <a:spcPct val="90000"/>
              </a:lnSpc>
            </a:pPr>
            <a:r>
              <a:rPr lang="en-US" dirty="0" smtClean="0"/>
              <a:t>Deciphers and adds protocol headers to (and from) packets. </a:t>
            </a:r>
          </a:p>
          <a:p>
            <a:pPr marL="798512" lvl="2" indent="-227013" eaLnBrk="1" hangingPunct="1">
              <a:lnSpc>
                <a:spcPct val="90000"/>
              </a:lnSpc>
            </a:pPr>
            <a:r>
              <a:rPr lang="en-US" dirty="0" smtClean="0"/>
              <a:t>Standard protocols and limited user’s defined protocol routing</a:t>
            </a:r>
          </a:p>
          <a:p>
            <a:pPr marL="523876" lvl="1" indent="-227013" eaLnBrk="1" hangingPunct="1">
              <a:lnSpc>
                <a:spcPct val="90000"/>
              </a:lnSpc>
            </a:pPr>
            <a:r>
              <a:rPr lang="en-US" sz="2400" dirty="0" smtClean="0"/>
              <a:t>Security Accelerator (SA)</a:t>
            </a:r>
          </a:p>
          <a:p>
            <a:pPr marL="798512" lvl="2" indent="-227013" eaLnBrk="1" hangingPunct="1">
              <a:lnSpc>
                <a:spcPct val="90000"/>
              </a:lnSpc>
            </a:pPr>
            <a:r>
              <a:rPr lang="en-US" dirty="0" smtClean="0"/>
              <a:t>Encrypts and decrypts packages </a:t>
            </a:r>
          </a:p>
          <a:p>
            <a:pPr marL="523876" lvl="1" indent="-227013" eaLnBrk="1" hangingPunct="1">
              <a:lnSpc>
                <a:spcPct val="90000"/>
              </a:lnSpc>
            </a:pPr>
            <a:r>
              <a:rPr lang="en-US" sz="2400" dirty="0" smtClean="0"/>
              <a:t>Ethernet Subsystem</a:t>
            </a:r>
          </a:p>
          <a:p>
            <a:pPr marL="523876" lvl="1" indent="-227013" eaLnBrk="1" hangingPunct="1">
              <a:lnSpc>
                <a:spcPct val="90000"/>
              </a:lnSpc>
            </a:pPr>
            <a:r>
              <a:rPr lang="en-US" sz="2400" dirty="0" smtClean="0"/>
              <a:t>Packet DMA (PKTDMA) Controller</a:t>
            </a:r>
          </a:p>
        </p:txBody>
      </p:sp>
    </p:spTree>
    <p:custDataLst>
      <p:tags r:id="rId1"/>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0" y="76200"/>
            <a:ext cx="8229600" cy="762000"/>
          </a:xfrm>
        </p:spPr>
        <p:txBody>
          <a:bodyPr/>
          <a:lstStyle/>
          <a:p>
            <a:pPr eaLnBrk="1" hangingPunct="1"/>
            <a:r>
              <a:rPr lang="sv-SE" b="0" smtClean="0"/>
              <a:t>Network Coprocessor (Logical)</a:t>
            </a:r>
            <a:endParaRPr lang="en-US" b="0" smtClean="0"/>
          </a:p>
        </p:txBody>
      </p:sp>
      <p:sp>
        <p:nvSpPr>
          <p:cNvPr id="89091" name="Text Box 3"/>
          <p:cNvSpPr txBox="1">
            <a:spLocks noChangeArrowheads="1"/>
          </p:cNvSpPr>
          <p:nvPr/>
        </p:nvSpPr>
        <p:spPr bwMode="auto">
          <a:xfrm>
            <a:off x="2633663" y="2420938"/>
            <a:ext cx="685800" cy="1495425"/>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Classify</a:t>
            </a:r>
          </a:p>
          <a:p>
            <a:pPr algn="ctr" eaLnBrk="0" hangingPunct="0"/>
            <a:r>
              <a:rPr lang="en-US" altLang="ja-JP" sz="1000">
                <a:solidFill>
                  <a:srgbClr val="000000"/>
                </a:solidFill>
                <a:ea typeface="MS Mincho" pitchFamily="49" charset="-128"/>
                <a:cs typeface="Arial" pitchFamily="34" charset="0"/>
              </a:rPr>
              <a:t>Pass 1</a:t>
            </a:r>
            <a:endParaRPr lang="en-US" sz="1000">
              <a:solidFill>
                <a:srgbClr val="000000"/>
              </a:solidFill>
              <a:ea typeface="MS Mincho" pitchFamily="49" charset="-128"/>
              <a:cs typeface="Arial" pitchFamily="34" charset="0"/>
            </a:endParaRPr>
          </a:p>
        </p:txBody>
      </p:sp>
      <p:sp>
        <p:nvSpPr>
          <p:cNvPr id="89092" name="Text Box 4"/>
          <p:cNvSpPr txBox="1">
            <a:spLocks noChangeArrowheads="1"/>
          </p:cNvSpPr>
          <p:nvPr/>
        </p:nvSpPr>
        <p:spPr bwMode="auto">
          <a:xfrm>
            <a:off x="2533650" y="1524000"/>
            <a:ext cx="877888" cy="681038"/>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Lookup Engine</a:t>
            </a:r>
          </a:p>
          <a:p>
            <a:pPr algn="ctr" eaLnBrk="0" hangingPunct="0"/>
            <a:r>
              <a:rPr lang="en-US" altLang="ja-JP" sz="900">
                <a:solidFill>
                  <a:srgbClr val="000000"/>
                </a:solidFill>
                <a:ea typeface="MS Mincho" pitchFamily="49" charset="-128"/>
                <a:cs typeface="Arial" pitchFamily="34" charset="0"/>
              </a:rPr>
              <a:t>(IPSEC16 entries, 32 IP, 16 Ethernet)</a:t>
            </a:r>
            <a:endParaRPr lang="en-US" sz="900">
              <a:solidFill>
                <a:srgbClr val="000000"/>
              </a:solidFill>
              <a:ea typeface="MS Mincho" pitchFamily="49" charset="-128"/>
              <a:cs typeface="Arial" pitchFamily="34" charset="0"/>
            </a:endParaRPr>
          </a:p>
        </p:txBody>
      </p:sp>
      <p:sp>
        <p:nvSpPr>
          <p:cNvPr id="89093" name="Line 5"/>
          <p:cNvSpPr>
            <a:spLocks noChangeShapeType="1"/>
          </p:cNvSpPr>
          <p:nvPr/>
        </p:nvSpPr>
        <p:spPr bwMode="auto">
          <a:xfrm flipV="1">
            <a:off x="2971800" y="2214563"/>
            <a:ext cx="0" cy="192087"/>
          </a:xfrm>
          <a:prstGeom prst="line">
            <a:avLst/>
          </a:prstGeom>
          <a:noFill/>
          <a:ln w="25400">
            <a:solidFill>
              <a:srgbClr val="000000"/>
            </a:solidFill>
            <a:round/>
            <a:headEnd/>
            <a:tailEnd type="triangle" w="med" len="sm"/>
          </a:ln>
        </p:spPr>
        <p:txBody>
          <a:bodyPr anchor="ctr" anchorCtr="1"/>
          <a:lstStyle/>
          <a:p>
            <a:endParaRPr lang="en-US"/>
          </a:p>
        </p:txBody>
      </p:sp>
      <p:sp>
        <p:nvSpPr>
          <p:cNvPr id="89094" name="Line 6"/>
          <p:cNvSpPr>
            <a:spLocks noChangeShapeType="1"/>
          </p:cNvSpPr>
          <p:nvPr/>
        </p:nvSpPr>
        <p:spPr bwMode="auto">
          <a:xfrm flipH="1">
            <a:off x="2817813" y="2214563"/>
            <a:ext cx="0" cy="192087"/>
          </a:xfrm>
          <a:prstGeom prst="line">
            <a:avLst/>
          </a:prstGeom>
          <a:noFill/>
          <a:ln w="25400">
            <a:solidFill>
              <a:srgbClr val="000000"/>
            </a:solidFill>
            <a:round/>
            <a:headEnd/>
            <a:tailEnd type="triangle" w="med" len="sm"/>
          </a:ln>
        </p:spPr>
        <p:txBody>
          <a:bodyPr anchor="ctr" anchorCtr="1"/>
          <a:lstStyle/>
          <a:p>
            <a:endParaRPr lang="en-US"/>
          </a:p>
        </p:txBody>
      </p:sp>
      <p:sp>
        <p:nvSpPr>
          <p:cNvPr id="89095" name="Text Box 7"/>
          <p:cNvSpPr txBox="1">
            <a:spLocks noChangeArrowheads="1"/>
          </p:cNvSpPr>
          <p:nvPr/>
        </p:nvSpPr>
        <p:spPr bwMode="auto">
          <a:xfrm>
            <a:off x="7191375" y="2978150"/>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096" name="Text Box 8"/>
          <p:cNvSpPr txBox="1">
            <a:spLocks noChangeArrowheads="1"/>
          </p:cNvSpPr>
          <p:nvPr/>
        </p:nvSpPr>
        <p:spPr bwMode="auto">
          <a:xfrm>
            <a:off x="6156325" y="4221163"/>
            <a:ext cx="677863" cy="582612"/>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 TX</a:t>
            </a:r>
            <a:br>
              <a:rPr lang="en-US" altLang="ja-JP" sz="900">
                <a:solidFill>
                  <a:srgbClr val="000000"/>
                </a:solidFill>
                <a:ea typeface="MS Mincho" pitchFamily="49" charset="-128"/>
                <a:cs typeface="Arial" pitchFamily="34" charset="0"/>
              </a:rPr>
            </a:br>
            <a:r>
              <a:rPr lang="en-US" altLang="ja-JP" sz="900">
                <a:solidFill>
                  <a:srgbClr val="000000"/>
                </a:solidFill>
                <a:ea typeface="MS Mincho" pitchFamily="49" charset="-128"/>
                <a:cs typeface="Arial" pitchFamily="34" charset="0"/>
              </a:rPr>
              <a:t>MAC</a:t>
            </a:r>
            <a:endParaRPr lang="en-US" sz="900">
              <a:solidFill>
                <a:srgbClr val="000000"/>
              </a:solidFill>
              <a:ea typeface="MS Mincho" pitchFamily="49" charset="-128"/>
              <a:cs typeface="Arial" pitchFamily="34" charset="0"/>
            </a:endParaRPr>
          </a:p>
        </p:txBody>
      </p:sp>
      <p:grpSp>
        <p:nvGrpSpPr>
          <p:cNvPr id="89097" name="Group 9"/>
          <p:cNvGrpSpPr>
            <a:grpSpLocks/>
          </p:cNvGrpSpPr>
          <p:nvPr/>
        </p:nvGrpSpPr>
        <p:grpSpPr bwMode="auto">
          <a:xfrm>
            <a:off x="1057275" y="4591050"/>
            <a:ext cx="153988" cy="153988"/>
            <a:chOff x="243" y="2305"/>
            <a:chExt cx="97" cy="73"/>
          </a:xfrm>
        </p:grpSpPr>
        <p:sp>
          <p:nvSpPr>
            <p:cNvPr id="89279" name="Rectangle 10"/>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80" name="Line 1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81" name="Line 1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82" name="Line 1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098" name="Line 14"/>
          <p:cNvSpPr>
            <a:spLocks noChangeShapeType="1"/>
          </p:cNvSpPr>
          <p:nvPr/>
        </p:nvSpPr>
        <p:spPr bwMode="auto">
          <a:xfrm>
            <a:off x="1211263" y="4667250"/>
            <a:ext cx="115887"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099" name="Group 15"/>
          <p:cNvGrpSpPr>
            <a:grpSpLocks/>
          </p:cNvGrpSpPr>
          <p:nvPr/>
        </p:nvGrpSpPr>
        <p:grpSpPr bwMode="auto">
          <a:xfrm>
            <a:off x="1057275" y="4899025"/>
            <a:ext cx="153988" cy="153988"/>
            <a:chOff x="243" y="2305"/>
            <a:chExt cx="97" cy="73"/>
          </a:xfrm>
        </p:grpSpPr>
        <p:sp>
          <p:nvSpPr>
            <p:cNvPr id="89275" name="Rectangle 16"/>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76" name="Line 17"/>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7" name="Line 18"/>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8" name="Line 19"/>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00" name="Line 20"/>
          <p:cNvSpPr>
            <a:spLocks noChangeShapeType="1"/>
          </p:cNvSpPr>
          <p:nvPr/>
        </p:nvSpPr>
        <p:spPr bwMode="auto">
          <a:xfrm>
            <a:off x="1211263" y="4975225"/>
            <a:ext cx="115887" cy="0"/>
          </a:xfrm>
          <a:prstGeom prst="line">
            <a:avLst/>
          </a:prstGeom>
          <a:noFill/>
          <a:ln w="25400">
            <a:solidFill>
              <a:schemeClr val="tx1"/>
            </a:solidFill>
            <a:round/>
            <a:headEnd type="triangle" w="med" len="med"/>
            <a:tailEnd type="none" w="med" len="sm"/>
          </a:ln>
        </p:spPr>
        <p:txBody>
          <a:bodyPr lIns="0" tIns="0" rIns="0" bIns="0" anchor="ctr"/>
          <a:lstStyle/>
          <a:p>
            <a:endParaRPr lang="en-US"/>
          </a:p>
        </p:txBody>
      </p:sp>
      <p:sp>
        <p:nvSpPr>
          <p:cNvPr id="89101" name="Text Box 21"/>
          <p:cNvSpPr txBox="1">
            <a:spLocks noChangeArrowheads="1"/>
          </p:cNvSpPr>
          <p:nvPr/>
        </p:nvSpPr>
        <p:spPr bwMode="auto">
          <a:xfrm>
            <a:off x="1258888" y="2997200"/>
            <a:ext cx="731837" cy="3667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a:t>
            </a:r>
          </a:p>
          <a:p>
            <a:pPr algn="ctr" eaLnBrk="0" hangingPunct="0"/>
            <a:r>
              <a:rPr lang="en-US" altLang="ja-JP" sz="900">
                <a:solidFill>
                  <a:srgbClr val="000000"/>
                </a:solidFill>
                <a:ea typeface="MS Mincho" pitchFamily="49" charset="-128"/>
                <a:cs typeface="Arial" pitchFamily="34" charset="0"/>
              </a:rPr>
              <a:t>RX MAC</a:t>
            </a:r>
            <a:endParaRPr lang="en-US" sz="900">
              <a:solidFill>
                <a:srgbClr val="000000"/>
              </a:solidFill>
              <a:ea typeface="MS Mincho" pitchFamily="49" charset="-128"/>
              <a:cs typeface="Arial" pitchFamily="34" charset="0"/>
            </a:endParaRPr>
          </a:p>
        </p:txBody>
      </p:sp>
      <p:sp>
        <p:nvSpPr>
          <p:cNvPr id="89102" name="Text Box 22"/>
          <p:cNvSpPr txBox="1">
            <a:spLocks noChangeArrowheads="1"/>
          </p:cNvSpPr>
          <p:nvPr/>
        </p:nvSpPr>
        <p:spPr bwMode="auto">
          <a:xfrm>
            <a:off x="6443663" y="1268413"/>
            <a:ext cx="936625" cy="144462"/>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PKTDMA Queue</a:t>
            </a:r>
            <a:endParaRPr lang="en-US" sz="900">
              <a:solidFill>
                <a:srgbClr val="000000"/>
              </a:solidFill>
              <a:ea typeface="MS Mincho" pitchFamily="49" charset="-128"/>
              <a:cs typeface="Arial" pitchFamily="34" charset="0"/>
            </a:endParaRPr>
          </a:p>
        </p:txBody>
      </p:sp>
      <p:sp>
        <p:nvSpPr>
          <p:cNvPr id="89103" name="Text Box 23"/>
          <p:cNvSpPr txBox="1">
            <a:spLocks noChangeArrowheads="1"/>
          </p:cNvSpPr>
          <p:nvPr/>
        </p:nvSpPr>
        <p:spPr bwMode="auto">
          <a:xfrm>
            <a:off x="6443663" y="1530350"/>
            <a:ext cx="1008062" cy="98425"/>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QMSS FIFO Queue</a:t>
            </a:r>
            <a:endParaRPr lang="en-US" sz="900">
              <a:solidFill>
                <a:srgbClr val="000000"/>
              </a:solidFill>
              <a:ea typeface="MS Mincho" pitchFamily="49" charset="-128"/>
              <a:cs typeface="Arial" pitchFamily="34" charset="0"/>
            </a:endParaRPr>
          </a:p>
        </p:txBody>
      </p:sp>
      <p:grpSp>
        <p:nvGrpSpPr>
          <p:cNvPr id="89104" name="Group 24"/>
          <p:cNvGrpSpPr>
            <a:grpSpLocks/>
          </p:cNvGrpSpPr>
          <p:nvPr/>
        </p:nvGrpSpPr>
        <p:grpSpPr bwMode="auto">
          <a:xfrm>
            <a:off x="6213475" y="1268413"/>
            <a:ext cx="153988" cy="153987"/>
            <a:chOff x="243" y="2305"/>
            <a:chExt cx="97" cy="73"/>
          </a:xfrm>
        </p:grpSpPr>
        <p:sp>
          <p:nvSpPr>
            <p:cNvPr id="89271" name="Rectangle 25"/>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72" name="Line 26"/>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3" name="Line 27"/>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4" name="Line 28"/>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nvGrpSpPr>
          <p:cNvPr id="89105" name="Group 29"/>
          <p:cNvGrpSpPr>
            <a:grpSpLocks/>
          </p:cNvGrpSpPr>
          <p:nvPr/>
        </p:nvGrpSpPr>
        <p:grpSpPr bwMode="auto">
          <a:xfrm>
            <a:off x="6213475" y="1530350"/>
            <a:ext cx="153988" cy="153988"/>
            <a:chOff x="243" y="2305"/>
            <a:chExt cx="97" cy="73"/>
          </a:xfrm>
        </p:grpSpPr>
        <p:sp>
          <p:nvSpPr>
            <p:cNvPr id="89267" name="Rectangle 3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8" name="Line 3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9" name="Line 3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0" name="Line 3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06" name="Rectangle 34"/>
          <p:cNvSpPr>
            <a:spLocks noChangeArrowheads="1"/>
          </p:cNvSpPr>
          <p:nvPr/>
        </p:nvSpPr>
        <p:spPr bwMode="auto">
          <a:xfrm>
            <a:off x="6097588" y="1177925"/>
            <a:ext cx="1371600" cy="876300"/>
          </a:xfrm>
          <a:prstGeom prst="rect">
            <a:avLst/>
          </a:prstGeom>
          <a:no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07" name="Text Box 35"/>
          <p:cNvSpPr txBox="1">
            <a:spLocks noChangeArrowheads="1"/>
          </p:cNvSpPr>
          <p:nvPr/>
        </p:nvSpPr>
        <p:spPr bwMode="auto">
          <a:xfrm>
            <a:off x="3921125" y="3503613"/>
            <a:ext cx="595313" cy="1189037"/>
          </a:xfrm>
          <a:prstGeom prst="rect">
            <a:avLst/>
          </a:prstGeom>
          <a:solidFill>
            <a:srgbClr val="FFFF99"/>
          </a:solidFill>
          <a:ln w="12700">
            <a:solidFill>
              <a:srgbClr val="000000"/>
            </a:solidFill>
            <a:miter lim="800000"/>
            <a:headEnd/>
            <a:tailEnd/>
          </a:ln>
        </p:spPr>
        <p:txBody>
          <a:bodyPr lIns="0" tIns="0" rIns="0" bIns="0" anchor="ctr" anchorCtr="1"/>
          <a:lstStyle/>
          <a:p>
            <a:pPr algn="ctr" eaLnBrk="0" hangingPunct="0"/>
            <a:r>
              <a:rPr lang="sv-SE" sz="900">
                <a:solidFill>
                  <a:srgbClr val="000000"/>
                </a:solidFill>
                <a:cs typeface="Arial" pitchFamily="34" charset="0"/>
              </a:rPr>
              <a:t>Security</a:t>
            </a:r>
            <a:r>
              <a:rPr lang="sv-SE" sz="900">
                <a:solidFill>
                  <a:srgbClr val="7F787F"/>
                </a:solidFill>
                <a:cs typeface="Arial" pitchFamily="34" charset="0"/>
              </a:rPr>
              <a:t> </a:t>
            </a:r>
            <a:r>
              <a:rPr lang="sv-SE" sz="900">
                <a:solidFill>
                  <a:srgbClr val="000000"/>
                </a:solidFill>
                <a:cs typeface="Arial" pitchFamily="34" charset="0"/>
              </a:rPr>
              <a:t>Accelerator</a:t>
            </a:r>
            <a:endParaRPr lang="en-US" sz="900">
              <a:solidFill>
                <a:srgbClr val="000000"/>
              </a:solidFill>
              <a:cs typeface="Arial" pitchFamily="34" charset="0"/>
            </a:endParaRPr>
          </a:p>
          <a:p>
            <a:pPr algn="ctr" eaLnBrk="0" hangingPunct="0"/>
            <a:r>
              <a:rPr lang="en-US" sz="1000">
                <a:solidFill>
                  <a:srgbClr val="000000"/>
                </a:solidFill>
                <a:cs typeface="Arial" pitchFamily="34" charset="0"/>
              </a:rPr>
              <a:t>(cp_ace)</a:t>
            </a:r>
          </a:p>
        </p:txBody>
      </p:sp>
      <p:sp>
        <p:nvSpPr>
          <p:cNvPr id="89108" name="Text Box 36"/>
          <p:cNvSpPr txBox="1">
            <a:spLocks noChangeArrowheads="1"/>
          </p:cNvSpPr>
          <p:nvPr/>
        </p:nvSpPr>
        <p:spPr bwMode="auto">
          <a:xfrm>
            <a:off x="1331913" y="4486275"/>
            <a:ext cx="731837" cy="5826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sz="900">
                <a:solidFill>
                  <a:srgbClr val="000000"/>
                </a:solidFill>
                <a:cs typeface="Arial" pitchFamily="34" charset="0"/>
              </a:rPr>
              <a:t>TX PKTDMA</a:t>
            </a:r>
          </a:p>
        </p:txBody>
      </p:sp>
      <p:sp>
        <p:nvSpPr>
          <p:cNvPr id="89109" name="Text Box 37"/>
          <p:cNvSpPr txBox="1">
            <a:spLocks noChangeArrowheads="1"/>
          </p:cNvSpPr>
          <p:nvPr/>
        </p:nvSpPr>
        <p:spPr bwMode="auto">
          <a:xfrm>
            <a:off x="2641600" y="4327525"/>
            <a:ext cx="685800" cy="914400"/>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Modify</a:t>
            </a:r>
            <a:endParaRPr lang="en-US" sz="1000">
              <a:solidFill>
                <a:srgbClr val="000000"/>
              </a:solidFill>
              <a:ea typeface="MS Mincho" pitchFamily="49" charset="-128"/>
              <a:cs typeface="Arial" pitchFamily="34" charset="0"/>
            </a:endParaRPr>
          </a:p>
        </p:txBody>
      </p:sp>
      <p:grpSp>
        <p:nvGrpSpPr>
          <p:cNvPr id="89110" name="Group 38"/>
          <p:cNvGrpSpPr>
            <a:grpSpLocks/>
          </p:cNvGrpSpPr>
          <p:nvPr/>
        </p:nvGrpSpPr>
        <p:grpSpPr bwMode="auto">
          <a:xfrm>
            <a:off x="4722813" y="4492625"/>
            <a:ext cx="153987" cy="153988"/>
            <a:chOff x="243" y="2305"/>
            <a:chExt cx="97" cy="73"/>
          </a:xfrm>
        </p:grpSpPr>
        <p:sp>
          <p:nvSpPr>
            <p:cNvPr id="89263" name="Rectangle 39"/>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4" name="Line 40"/>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5" name="Line 41"/>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6" name="Line 42"/>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1" name="Line 43"/>
          <p:cNvSpPr>
            <a:spLocks noChangeShapeType="1"/>
          </p:cNvSpPr>
          <p:nvPr/>
        </p:nvSpPr>
        <p:spPr bwMode="auto">
          <a:xfrm flipV="1">
            <a:off x="684213" y="4670425"/>
            <a:ext cx="373062" cy="53975"/>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12" name="Line 44"/>
          <p:cNvSpPr>
            <a:spLocks noChangeShapeType="1"/>
          </p:cNvSpPr>
          <p:nvPr/>
        </p:nvSpPr>
        <p:spPr bwMode="auto">
          <a:xfrm flipV="1">
            <a:off x="900113" y="4978400"/>
            <a:ext cx="157162" cy="34925"/>
          </a:xfrm>
          <a:prstGeom prst="line">
            <a:avLst/>
          </a:prstGeom>
          <a:noFill/>
          <a:ln w="25400">
            <a:solidFill>
              <a:schemeClr val="tx1"/>
            </a:solidFill>
            <a:round/>
            <a:headEnd/>
            <a:tailEnd type="none" w="med" len="sm"/>
          </a:ln>
        </p:spPr>
        <p:txBody>
          <a:bodyPr lIns="0" tIns="0" rIns="0" bIns="0" anchor="ctr"/>
          <a:lstStyle/>
          <a:p>
            <a:endParaRPr lang="en-US"/>
          </a:p>
        </p:txBody>
      </p:sp>
      <p:sp>
        <p:nvSpPr>
          <p:cNvPr id="89113" name="Text Box 45"/>
          <p:cNvSpPr txBox="1">
            <a:spLocks noChangeArrowheads="1"/>
          </p:cNvSpPr>
          <p:nvPr/>
        </p:nvSpPr>
        <p:spPr bwMode="auto">
          <a:xfrm>
            <a:off x="4997450" y="2909888"/>
            <a:ext cx="639763" cy="1006475"/>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Classify</a:t>
            </a:r>
          </a:p>
          <a:p>
            <a:pPr algn="ctr" eaLnBrk="0" hangingPunct="0"/>
            <a:r>
              <a:rPr lang="en-US" altLang="ja-JP" sz="1000">
                <a:solidFill>
                  <a:srgbClr val="000000"/>
                </a:solidFill>
                <a:ea typeface="MS Mincho" pitchFamily="49" charset="-128"/>
                <a:cs typeface="Arial" pitchFamily="34" charset="0"/>
              </a:rPr>
              <a:t>Pass 2</a:t>
            </a:r>
            <a:endParaRPr lang="en-US" sz="1000">
              <a:solidFill>
                <a:srgbClr val="000000"/>
              </a:solidFill>
              <a:ea typeface="MS Mincho" pitchFamily="49" charset="-128"/>
              <a:cs typeface="Arial" pitchFamily="34" charset="0"/>
            </a:endParaRPr>
          </a:p>
        </p:txBody>
      </p:sp>
      <p:sp>
        <p:nvSpPr>
          <p:cNvPr id="89114" name="Text Box 46"/>
          <p:cNvSpPr txBox="1">
            <a:spLocks noChangeArrowheads="1"/>
          </p:cNvSpPr>
          <p:nvPr/>
        </p:nvSpPr>
        <p:spPr bwMode="auto">
          <a:xfrm>
            <a:off x="6048375" y="3114675"/>
            <a:ext cx="731838" cy="5826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sz="900">
                <a:solidFill>
                  <a:srgbClr val="000000"/>
                </a:solidFill>
                <a:cs typeface="Arial" pitchFamily="34" charset="0"/>
              </a:rPr>
              <a:t>RX PKTDMA</a:t>
            </a:r>
          </a:p>
        </p:txBody>
      </p:sp>
      <p:grpSp>
        <p:nvGrpSpPr>
          <p:cNvPr id="89115" name="Group 47"/>
          <p:cNvGrpSpPr>
            <a:grpSpLocks/>
          </p:cNvGrpSpPr>
          <p:nvPr/>
        </p:nvGrpSpPr>
        <p:grpSpPr bwMode="auto">
          <a:xfrm>
            <a:off x="6916738" y="3171825"/>
            <a:ext cx="153987" cy="153988"/>
            <a:chOff x="243" y="2305"/>
            <a:chExt cx="97" cy="73"/>
          </a:xfrm>
        </p:grpSpPr>
        <p:sp>
          <p:nvSpPr>
            <p:cNvPr id="89259" name="Rectangle 48"/>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0" name="Line 4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1" name="Line 5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2" name="Line 5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6" name="Line 52"/>
          <p:cNvSpPr>
            <a:spLocks noChangeShapeType="1"/>
          </p:cNvSpPr>
          <p:nvPr/>
        </p:nvSpPr>
        <p:spPr bwMode="auto">
          <a:xfrm>
            <a:off x="7070725" y="3248025"/>
            <a:ext cx="115888"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17" name="Group 53"/>
          <p:cNvGrpSpPr>
            <a:grpSpLocks/>
          </p:cNvGrpSpPr>
          <p:nvPr/>
        </p:nvGrpSpPr>
        <p:grpSpPr bwMode="auto">
          <a:xfrm>
            <a:off x="6916738" y="3479800"/>
            <a:ext cx="153987" cy="153988"/>
            <a:chOff x="243" y="2305"/>
            <a:chExt cx="97" cy="73"/>
          </a:xfrm>
        </p:grpSpPr>
        <p:sp>
          <p:nvSpPr>
            <p:cNvPr id="89255" name="Rectangle 54"/>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56" name="Line 5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7" name="Line 5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8" name="Line 5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8" name="Line 58"/>
          <p:cNvSpPr>
            <a:spLocks noChangeShapeType="1"/>
          </p:cNvSpPr>
          <p:nvPr/>
        </p:nvSpPr>
        <p:spPr bwMode="auto">
          <a:xfrm flipH="1">
            <a:off x="7054850" y="3571875"/>
            <a:ext cx="1365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19" name="Line 59"/>
          <p:cNvSpPr>
            <a:spLocks noChangeShapeType="1"/>
          </p:cNvSpPr>
          <p:nvPr/>
        </p:nvSpPr>
        <p:spPr bwMode="auto">
          <a:xfrm>
            <a:off x="6800850" y="3251200"/>
            <a:ext cx="115888"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0" name="Line 60"/>
          <p:cNvSpPr>
            <a:spLocks noChangeShapeType="1"/>
          </p:cNvSpPr>
          <p:nvPr/>
        </p:nvSpPr>
        <p:spPr bwMode="auto">
          <a:xfrm flipH="1">
            <a:off x="6780213" y="3571875"/>
            <a:ext cx="1365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1" name="Text Box 61"/>
          <p:cNvSpPr txBox="1">
            <a:spLocks noChangeArrowheads="1"/>
          </p:cNvSpPr>
          <p:nvPr/>
        </p:nvSpPr>
        <p:spPr bwMode="auto">
          <a:xfrm>
            <a:off x="4997450" y="4327525"/>
            <a:ext cx="685800" cy="914400"/>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Modify</a:t>
            </a:r>
            <a:endParaRPr lang="en-US" sz="1000">
              <a:solidFill>
                <a:srgbClr val="000000"/>
              </a:solidFill>
              <a:ea typeface="MS Mincho" pitchFamily="49" charset="-128"/>
              <a:cs typeface="Arial" pitchFamily="34" charset="0"/>
            </a:endParaRPr>
          </a:p>
        </p:txBody>
      </p:sp>
      <p:grpSp>
        <p:nvGrpSpPr>
          <p:cNvPr id="89122" name="Group 62"/>
          <p:cNvGrpSpPr>
            <a:grpSpLocks/>
          </p:cNvGrpSpPr>
          <p:nvPr/>
        </p:nvGrpSpPr>
        <p:grpSpPr bwMode="auto">
          <a:xfrm>
            <a:off x="4722813" y="4875213"/>
            <a:ext cx="153987" cy="153987"/>
            <a:chOff x="243" y="2305"/>
            <a:chExt cx="97" cy="73"/>
          </a:xfrm>
        </p:grpSpPr>
        <p:sp>
          <p:nvSpPr>
            <p:cNvPr id="89251" name="Rectangle 6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52" name="Line 6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3" name="Line 6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4" name="Line 6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3" name="Line 67"/>
          <p:cNvSpPr>
            <a:spLocks noChangeShapeType="1"/>
          </p:cNvSpPr>
          <p:nvPr/>
        </p:nvSpPr>
        <p:spPr bwMode="auto">
          <a:xfrm>
            <a:off x="5924550" y="34131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4" name="Line 68"/>
          <p:cNvSpPr>
            <a:spLocks noChangeShapeType="1"/>
          </p:cNvSpPr>
          <p:nvPr/>
        </p:nvSpPr>
        <p:spPr bwMode="auto">
          <a:xfrm>
            <a:off x="5637213" y="34131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25" name="Group 69"/>
          <p:cNvGrpSpPr>
            <a:grpSpLocks/>
          </p:cNvGrpSpPr>
          <p:nvPr/>
        </p:nvGrpSpPr>
        <p:grpSpPr bwMode="auto">
          <a:xfrm>
            <a:off x="5761038" y="3343275"/>
            <a:ext cx="163512" cy="136525"/>
            <a:chOff x="243" y="2305"/>
            <a:chExt cx="97" cy="73"/>
          </a:xfrm>
        </p:grpSpPr>
        <p:sp>
          <p:nvSpPr>
            <p:cNvPr id="89247" name="Rectangle 7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8" name="Line 7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9" name="Line 7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0" name="Line 7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6" name="Line 74"/>
          <p:cNvSpPr>
            <a:spLocks noChangeShapeType="1"/>
          </p:cNvSpPr>
          <p:nvPr/>
        </p:nvSpPr>
        <p:spPr bwMode="auto">
          <a:xfrm>
            <a:off x="2533650" y="48307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7" name="Line 75"/>
          <p:cNvSpPr>
            <a:spLocks noChangeShapeType="1"/>
          </p:cNvSpPr>
          <p:nvPr/>
        </p:nvSpPr>
        <p:spPr bwMode="auto">
          <a:xfrm>
            <a:off x="2063750" y="4830763"/>
            <a:ext cx="319088"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28" name="Group 76"/>
          <p:cNvGrpSpPr>
            <a:grpSpLocks/>
          </p:cNvGrpSpPr>
          <p:nvPr/>
        </p:nvGrpSpPr>
        <p:grpSpPr bwMode="auto">
          <a:xfrm>
            <a:off x="2370138" y="4738688"/>
            <a:ext cx="163512" cy="136525"/>
            <a:chOff x="243" y="2305"/>
            <a:chExt cx="97" cy="73"/>
          </a:xfrm>
        </p:grpSpPr>
        <p:sp>
          <p:nvSpPr>
            <p:cNvPr id="89243" name="Rectangle 77"/>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4" name="Line 78"/>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5" name="Line 79"/>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6" name="Line 80"/>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9" name="Line 81"/>
          <p:cNvSpPr>
            <a:spLocks noChangeShapeType="1"/>
          </p:cNvSpPr>
          <p:nvPr/>
        </p:nvSpPr>
        <p:spPr bwMode="auto">
          <a:xfrm>
            <a:off x="3798888" y="43735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30" name="Line 82"/>
          <p:cNvSpPr>
            <a:spLocks noChangeShapeType="1"/>
          </p:cNvSpPr>
          <p:nvPr/>
        </p:nvSpPr>
        <p:spPr bwMode="auto">
          <a:xfrm>
            <a:off x="3511550" y="43735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31" name="Group 83"/>
          <p:cNvGrpSpPr>
            <a:grpSpLocks/>
          </p:cNvGrpSpPr>
          <p:nvPr/>
        </p:nvGrpSpPr>
        <p:grpSpPr bwMode="auto">
          <a:xfrm>
            <a:off x="3635375" y="4327525"/>
            <a:ext cx="163513" cy="136525"/>
            <a:chOff x="243" y="2305"/>
            <a:chExt cx="97" cy="73"/>
          </a:xfrm>
        </p:grpSpPr>
        <p:sp>
          <p:nvSpPr>
            <p:cNvPr id="89239" name="Rectangle 84"/>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0" name="Line 8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1" name="Line 8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2" name="Line 8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32" name="Line 88"/>
          <p:cNvSpPr>
            <a:spLocks noChangeShapeType="1"/>
          </p:cNvSpPr>
          <p:nvPr/>
        </p:nvSpPr>
        <p:spPr bwMode="auto">
          <a:xfrm>
            <a:off x="3354388" y="4967288"/>
            <a:ext cx="1395412" cy="0"/>
          </a:xfrm>
          <a:prstGeom prst="line">
            <a:avLst/>
          </a:prstGeom>
          <a:noFill/>
          <a:ln w="25400">
            <a:solidFill>
              <a:schemeClr val="tx1"/>
            </a:solidFill>
            <a:round/>
            <a:headEnd/>
            <a:tailEnd type="triangle" w="med" len="med"/>
          </a:ln>
        </p:spPr>
        <p:txBody>
          <a:bodyPr/>
          <a:lstStyle/>
          <a:p>
            <a:endParaRPr lang="en-US"/>
          </a:p>
        </p:txBody>
      </p:sp>
      <p:sp>
        <p:nvSpPr>
          <p:cNvPr id="89133" name="Line 89"/>
          <p:cNvSpPr>
            <a:spLocks noChangeShapeType="1"/>
          </p:cNvSpPr>
          <p:nvPr/>
        </p:nvSpPr>
        <p:spPr bwMode="auto">
          <a:xfrm flipV="1">
            <a:off x="3509963" y="4373563"/>
            <a:ext cx="0" cy="593725"/>
          </a:xfrm>
          <a:prstGeom prst="line">
            <a:avLst/>
          </a:prstGeom>
          <a:noFill/>
          <a:ln w="25400">
            <a:solidFill>
              <a:schemeClr val="tx1"/>
            </a:solidFill>
            <a:round/>
            <a:headEnd/>
            <a:tailEnd/>
          </a:ln>
        </p:spPr>
        <p:txBody>
          <a:bodyPr/>
          <a:lstStyle/>
          <a:p>
            <a:endParaRPr lang="en-US"/>
          </a:p>
        </p:txBody>
      </p:sp>
      <p:sp>
        <p:nvSpPr>
          <p:cNvPr id="89134" name="Line 90"/>
          <p:cNvSpPr>
            <a:spLocks noChangeShapeType="1"/>
          </p:cNvSpPr>
          <p:nvPr/>
        </p:nvSpPr>
        <p:spPr bwMode="auto">
          <a:xfrm>
            <a:off x="3797300" y="38703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35" name="Line 91"/>
          <p:cNvSpPr>
            <a:spLocks noChangeShapeType="1"/>
          </p:cNvSpPr>
          <p:nvPr/>
        </p:nvSpPr>
        <p:spPr bwMode="auto">
          <a:xfrm>
            <a:off x="3509963" y="38703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36" name="Group 92"/>
          <p:cNvGrpSpPr>
            <a:grpSpLocks/>
          </p:cNvGrpSpPr>
          <p:nvPr/>
        </p:nvGrpSpPr>
        <p:grpSpPr bwMode="auto">
          <a:xfrm>
            <a:off x="3633788" y="3824288"/>
            <a:ext cx="163512" cy="136525"/>
            <a:chOff x="243" y="2305"/>
            <a:chExt cx="97" cy="73"/>
          </a:xfrm>
        </p:grpSpPr>
        <p:sp>
          <p:nvSpPr>
            <p:cNvPr id="89235" name="Rectangle 9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36" name="Line 9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7" name="Line 9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8" name="Line 9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37" name="Line 97"/>
          <p:cNvSpPr>
            <a:spLocks noChangeShapeType="1"/>
          </p:cNvSpPr>
          <p:nvPr/>
        </p:nvSpPr>
        <p:spPr bwMode="auto">
          <a:xfrm flipV="1">
            <a:off x="3509963" y="3275013"/>
            <a:ext cx="0" cy="593725"/>
          </a:xfrm>
          <a:prstGeom prst="line">
            <a:avLst/>
          </a:prstGeom>
          <a:noFill/>
          <a:ln w="25400">
            <a:solidFill>
              <a:schemeClr val="tx1"/>
            </a:solidFill>
            <a:round/>
            <a:headEnd/>
            <a:tailEnd/>
          </a:ln>
        </p:spPr>
        <p:txBody>
          <a:bodyPr/>
          <a:lstStyle/>
          <a:p>
            <a:endParaRPr lang="en-US"/>
          </a:p>
        </p:txBody>
      </p:sp>
      <p:sp>
        <p:nvSpPr>
          <p:cNvPr id="89138" name="Line 98"/>
          <p:cNvSpPr>
            <a:spLocks noChangeShapeType="1"/>
          </p:cNvSpPr>
          <p:nvPr/>
        </p:nvSpPr>
        <p:spPr bwMode="auto">
          <a:xfrm>
            <a:off x="3354388" y="3286125"/>
            <a:ext cx="1409700" cy="0"/>
          </a:xfrm>
          <a:prstGeom prst="line">
            <a:avLst/>
          </a:prstGeom>
          <a:noFill/>
          <a:ln w="25400">
            <a:solidFill>
              <a:schemeClr val="tx1"/>
            </a:solidFill>
            <a:round/>
            <a:headEnd/>
            <a:tailEnd type="triangle" w="med" len="med"/>
          </a:ln>
        </p:spPr>
        <p:txBody>
          <a:bodyPr/>
          <a:lstStyle/>
          <a:p>
            <a:endParaRPr lang="en-US"/>
          </a:p>
        </p:txBody>
      </p:sp>
      <p:sp>
        <p:nvSpPr>
          <p:cNvPr id="89139" name="Line 99"/>
          <p:cNvSpPr>
            <a:spLocks noChangeShapeType="1"/>
          </p:cNvSpPr>
          <p:nvPr/>
        </p:nvSpPr>
        <p:spPr bwMode="auto">
          <a:xfrm>
            <a:off x="4881563" y="4967288"/>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0" name="Line 100"/>
          <p:cNvSpPr>
            <a:spLocks noChangeShapeType="1"/>
          </p:cNvSpPr>
          <p:nvPr/>
        </p:nvSpPr>
        <p:spPr bwMode="auto">
          <a:xfrm>
            <a:off x="4881563" y="4556125"/>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1" name="Line 101"/>
          <p:cNvSpPr>
            <a:spLocks noChangeShapeType="1"/>
          </p:cNvSpPr>
          <p:nvPr/>
        </p:nvSpPr>
        <p:spPr bwMode="auto">
          <a:xfrm>
            <a:off x="4516438" y="4006850"/>
            <a:ext cx="1371600" cy="0"/>
          </a:xfrm>
          <a:prstGeom prst="line">
            <a:avLst/>
          </a:prstGeom>
          <a:noFill/>
          <a:ln w="19050">
            <a:solidFill>
              <a:schemeClr val="tx1"/>
            </a:solidFill>
            <a:round/>
            <a:headEnd/>
            <a:tailEnd type="triangle" w="med" len="med"/>
          </a:ln>
        </p:spPr>
        <p:txBody>
          <a:bodyPr/>
          <a:lstStyle/>
          <a:p>
            <a:endParaRPr lang="en-US"/>
          </a:p>
        </p:txBody>
      </p:sp>
      <p:sp>
        <p:nvSpPr>
          <p:cNvPr id="89142" name="Line 102"/>
          <p:cNvSpPr>
            <a:spLocks noChangeShapeType="1"/>
          </p:cNvSpPr>
          <p:nvPr/>
        </p:nvSpPr>
        <p:spPr bwMode="auto">
          <a:xfrm>
            <a:off x="247650" y="4170363"/>
            <a:ext cx="8550275" cy="0"/>
          </a:xfrm>
          <a:prstGeom prst="line">
            <a:avLst/>
          </a:prstGeom>
          <a:noFill/>
          <a:ln w="9525">
            <a:solidFill>
              <a:schemeClr val="tx1"/>
            </a:solidFill>
            <a:prstDash val="dash"/>
            <a:round/>
            <a:headEnd/>
            <a:tailEnd/>
          </a:ln>
        </p:spPr>
        <p:txBody>
          <a:bodyPr/>
          <a:lstStyle/>
          <a:p>
            <a:endParaRPr lang="en-US"/>
          </a:p>
        </p:txBody>
      </p:sp>
      <p:grpSp>
        <p:nvGrpSpPr>
          <p:cNvPr id="89143" name="Group 103"/>
          <p:cNvGrpSpPr>
            <a:grpSpLocks/>
          </p:cNvGrpSpPr>
          <p:nvPr/>
        </p:nvGrpSpPr>
        <p:grpSpPr bwMode="auto">
          <a:xfrm>
            <a:off x="4722813" y="3184525"/>
            <a:ext cx="153987" cy="153988"/>
            <a:chOff x="243" y="2305"/>
            <a:chExt cx="97" cy="73"/>
          </a:xfrm>
        </p:grpSpPr>
        <p:sp>
          <p:nvSpPr>
            <p:cNvPr id="89231" name="Rectangle 104"/>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32" name="Line 10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3" name="Line 10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4" name="Line 10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44" name="Line 108"/>
          <p:cNvSpPr>
            <a:spLocks noChangeShapeType="1"/>
          </p:cNvSpPr>
          <p:nvPr/>
        </p:nvSpPr>
        <p:spPr bwMode="auto">
          <a:xfrm>
            <a:off x="4881563" y="3276600"/>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grpSp>
        <p:nvGrpSpPr>
          <p:cNvPr id="89145" name="Group 109"/>
          <p:cNvGrpSpPr>
            <a:grpSpLocks/>
          </p:cNvGrpSpPr>
          <p:nvPr/>
        </p:nvGrpSpPr>
        <p:grpSpPr bwMode="auto">
          <a:xfrm>
            <a:off x="4722813" y="3641725"/>
            <a:ext cx="153987" cy="153988"/>
            <a:chOff x="243" y="2305"/>
            <a:chExt cx="97" cy="73"/>
          </a:xfrm>
        </p:grpSpPr>
        <p:sp>
          <p:nvSpPr>
            <p:cNvPr id="89227" name="Rectangle 11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28" name="Line 11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9" name="Line 11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0" name="Line 11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46" name="Line 114"/>
          <p:cNvSpPr>
            <a:spLocks noChangeShapeType="1"/>
          </p:cNvSpPr>
          <p:nvPr/>
        </p:nvSpPr>
        <p:spPr bwMode="auto">
          <a:xfrm>
            <a:off x="4881563" y="3732213"/>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7" name="Line 115"/>
          <p:cNvSpPr>
            <a:spLocks noChangeShapeType="1"/>
          </p:cNvSpPr>
          <p:nvPr/>
        </p:nvSpPr>
        <p:spPr bwMode="auto">
          <a:xfrm>
            <a:off x="4578350" y="3717925"/>
            <a:ext cx="185738" cy="14288"/>
          </a:xfrm>
          <a:prstGeom prst="line">
            <a:avLst/>
          </a:prstGeom>
          <a:noFill/>
          <a:ln w="19050">
            <a:solidFill>
              <a:schemeClr val="tx1"/>
            </a:solidFill>
            <a:round/>
            <a:headEnd/>
            <a:tailEnd type="triangle" w="med" len="med"/>
          </a:ln>
        </p:spPr>
        <p:txBody>
          <a:bodyPr/>
          <a:lstStyle/>
          <a:p>
            <a:endParaRPr lang="en-US"/>
          </a:p>
        </p:txBody>
      </p:sp>
      <p:grpSp>
        <p:nvGrpSpPr>
          <p:cNvPr id="89148" name="Group 116"/>
          <p:cNvGrpSpPr>
            <a:grpSpLocks/>
          </p:cNvGrpSpPr>
          <p:nvPr/>
        </p:nvGrpSpPr>
        <p:grpSpPr bwMode="auto">
          <a:xfrm>
            <a:off x="5665788" y="4451350"/>
            <a:ext cx="490537" cy="130175"/>
            <a:chOff x="3760" y="2189"/>
            <a:chExt cx="243" cy="97"/>
          </a:xfrm>
        </p:grpSpPr>
        <p:sp>
          <p:nvSpPr>
            <p:cNvPr id="89220" name="Line 117"/>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221" name="Line 118"/>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222" name="Group 119"/>
            <p:cNvGrpSpPr>
              <a:grpSpLocks/>
            </p:cNvGrpSpPr>
            <p:nvPr/>
          </p:nvGrpSpPr>
          <p:grpSpPr bwMode="auto">
            <a:xfrm>
              <a:off x="3833" y="2189"/>
              <a:ext cx="97" cy="97"/>
              <a:chOff x="243" y="2305"/>
              <a:chExt cx="97" cy="73"/>
            </a:xfrm>
          </p:grpSpPr>
          <p:sp>
            <p:nvSpPr>
              <p:cNvPr id="89223" name="Rectangle 12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24" name="Line 12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5" name="Line 12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6" name="Line 12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49" name="Text Box 124"/>
          <p:cNvSpPr txBox="1">
            <a:spLocks noChangeArrowheads="1"/>
          </p:cNvSpPr>
          <p:nvPr/>
        </p:nvSpPr>
        <p:spPr bwMode="auto">
          <a:xfrm>
            <a:off x="476250" y="4181475"/>
            <a:ext cx="1150938" cy="304800"/>
          </a:xfrm>
          <a:prstGeom prst="rect">
            <a:avLst/>
          </a:prstGeom>
          <a:noFill/>
          <a:ln w="9525">
            <a:noFill/>
            <a:miter lim="800000"/>
            <a:headEnd/>
            <a:tailEnd/>
          </a:ln>
        </p:spPr>
        <p:txBody>
          <a:bodyPr wrap="none">
            <a:spAutoFit/>
          </a:bodyPr>
          <a:lstStyle/>
          <a:p>
            <a:pPr algn="l"/>
            <a:r>
              <a:rPr lang="en-US" sz="1400">
                <a:solidFill>
                  <a:srgbClr val="000000"/>
                </a:solidFill>
                <a:cs typeface="Arial" pitchFamily="34" charset="0"/>
              </a:rPr>
              <a:t>Egress Path</a:t>
            </a:r>
          </a:p>
        </p:txBody>
      </p:sp>
      <p:sp>
        <p:nvSpPr>
          <p:cNvPr id="89150" name="Text Box 125"/>
          <p:cNvSpPr txBox="1">
            <a:spLocks noChangeArrowheads="1"/>
          </p:cNvSpPr>
          <p:nvPr/>
        </p:nvSpPr>
        <p:spPr bwMode="auto">
          <a:xfrm>
            <a:off x="476250" y="3895725"/>
            <a:ext cx="1179513" cy="304800"/>
          </a:xfrm>
          <a:prstGeom prst="rect">
            <a:avLst/>
          </a:prstGeom>
          <a:noFill/>
          <a:ln w="9525">
            <a:noFill/>
            <a:miter lim="800000"/>
            <a:headEnd/>
            <a:tailEnd/>
          </a:ln>
        </p:spPr>
        <p:txBody>
          <a:bodyPr wrap="none">
            <a:spAutoFit/>
          </a:bodyPr>
          <a:lstStyle/>
          <a:p>
            <a:pPr algn="l"/>
            <a:r>
              <a:rPr lang="en-US" sz="1400">
                <a:solidFill>
                  <a:srgbClr val="000000"/>
                </a:solidFill>
                <a:cs typeface="Arial" pitchFamily="34" charset="0"/>
              </a:rPr>
              <a:t>Ingress Path</a:t>
            </a:r>
          </a:p>
        </p:txBody>
      </p:sp>
      <p:sp>
        <p:nvSpPr>
          <p:cNvPr id="89151" name="Line 126"/>
          <p:cNvSpPr>
            <a:spLocks noChangeShapeType="1"/>
          </p:cNvSpPr>
          <p:nvPr/>
        </p:nvSpPr>
        <p:spPr bwMode="auto">
          <a:xfrm>
            <a:off x="5957888" y="3595688"/>
            <a:ext cx="90487"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52" name="Group 127"/>
          <p:cNvGrpSpPr>
            <a:grpSpLocks/>
          </p:cNvGrpSpPr>
          <p:nvPr/>
        </p:nvGrpSpPr>
        <p:grpSpPr bwMode="auto">
          <a:xfrm>
            <a:off x="5729288" y="3916363"/>
            <a:ext cx="163512" cy="136525"/>
            <a:chOff x="243" y="2305"/>
            <a:chExt cx="97" cy="73"/>
          </a:xfrm>
        </p:grpSpPr>
        <p:sp>
          <p:nvSpPr>
            <p:cNvPr id="89216" name="Rectangle 12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17" name="Line 12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8" name="Line 13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9" name="Line 13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53" name="Line 132"/>
          <p:cNvSpPr>
            <a:spLocks noChangeShapeType="1"/>
          </p:cNvSpPr>
          <p:nvPr/>
        </p:nvSpPr>
        <p:spPr bwMode="auto">
          <a:xfrm flipV="1">
            <a:off x="5957888" y="3595688"/>
            <a:ext cx="0" cy="411162"/>
          </a:xfrm>
          <a:prstGeom prst="line">
            <a:avLst/>
          </a:prstGeom>
          <a:noFill/>
          <a:ln w="25400">
            <a:solidFill>
              <a:schemeClr val="tx1"/>
            </a:solidFill>
            <a:round/>
            <a:headEnd/>
            <a:tailEnd/>
          </a:ln>
        </p:spPr>
        <p:txBody>
          <a:bodyPr/>
          <a:lstStyle/>
          <a:p>
            <a:endParaRPr lang="en-US"/>
          </a:p>
        </p:txBody>
      </p:sp>
      <p:sp>
        <p:nvSpPr>
          <p:cNvPr id="89154" name="Line 133"/>
          <p:cNvSpPr>
            <a:spLocks noChangeShapeType="1"/>
          </p:cNvSpPr>
          <p:nvPr/>
        </p:nvSpPr>
        <p:spPr bwMode="auto">
          <a:xfrm>
            <a:off x="5911850" y="4006850"/>
            <a:ext cx="46038" cy="0"/>
          </a:xfrm>
          <a:prstGeom prst="line">
            <a:avLst/>
          </a:prstGeom>
          <a:noFill/>
          <a:ln w="25400">
            <a:solidFill>
              <a:schemeClr val="tx1"/>
            </a:solidFill>
            <a:round/>
            <a:headEnd/>
            <a:tailEnd/>
          </a:ln>
        </p:spPr>
        <p:txBody>
          <a:bodyPr/>
          <a:lstStyle/>
          <a:p>
            <a:endParaRPr lang="en-US"/>
          </a:p>
        </p:txBody>
      </p:sp>
      <p:sp>
        <p:nvSpPr>
          <p:cNvPr id="89155" name="Line 134"/>
          <p:cNvSpPr>
            <a:spLocks noChangeShapeType="1"/>
          </p:cNvSpPr>
          <p:nvPr/>
        </p:nvSpPr>
        <p:spPr bwMode="auto">
          <a:xfrm flipV="1">
            <a:off x="4578350" y="3717925"/>
            <a:ext cx="0" cy="822325"/>
          </a:xfrm>
          <a:prstGeom prst="line">
            <a:avLst/>
          </a:prstGeom>
          <a:noFill/>
          <a:ln w="25400">
            <a:solidFill>
              <a:schemeClr val="tx1"/>
            </a:solidFill>
            <a:round/>
            <a:headEnd/>
            <a:tailEnd/>
          </a:ln>
        </p:spPr>
        <p:txBody>
          <a:bodyPr/>
          <a:lstStyle/>
          <a:p>
            <a:endParaRPr lang="en-US"/>
          </a:p>
        </p:txBody>
      </p:sp>
      <p:sp>
        <p:nvSpPr>
          <p:cNvPr id="89156" name="Line 135"/>
          <p:cNvSpPr>
            <a:spLocks noChangeShapeType="1"/>
          </p:cNvSpPr>
          <p:nvPr/>
        </p:nvSpPr>
        <p:spPr bwMode="auto">
          <a:xfrm>
            <a:off x="3813175" y="4235450"/>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57" name="Line 136"/>
          <p:cNvSpPr>
            <a:spLocks noChangeShapeType="1"/>
          </p:cNvSpPr>
          <p:nvPr/>
        </p:nvSpPr>
        <p:spPr bwMode="auto">
          <a:xfrm flipV="1">
            <a:off x="2200275" y="4235450"/>
            <a:ext cx="146367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58" name="Group 137"/>
          <p:cNvGrpSpPr>
            <a:grpSpLocks/>
          </p:cNvGrpSpPr>
          <p:nvPr/>
        </p:nvGrpSpPr>
        <p:grpSpPr bwMode="auto">
          <a:xfrm>
            <a:off x="3649663" y="4144963"/>
            <a:ext cx="163512" cy="136525"/>
            <a:chOff x="243" y="2305"/>
            <a:chExt cx="97" cy="73"/>
          </a:xfrm>
        </p:grpSpPr>
        <p:sp>
          <p:nvSpPr>
            <p:cNvPr id="89212" name="Rectangle 13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13" name="Line 13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4" name="Line 14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5" name="Line 14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59" name="Line 142"/>
          <p:cNvSpPr>
            <a:spLocks noChangeShapeType="1"/>
          </p:cNvSpPr>
          <p:nvPr/>
        </p:nvSpPr>
        <p:spPr bwMode="auto">
          <a:xfrm flipV="1">
            <a:off x="2200275" y="4235450"/>
            <a:ext cx="0" cy="593725"/>
          </a:xfrm>
          <a:prstGeom prst="line">
            <a:avLst/>
          </a:prstGeom>
          <a:noFill/>
          <a:ln w="25400">
            <a:solidFill>
              <a:schemeClr val="tx1"/>
            </a:solidFill>
            <a:round/>
            <a:headEnd/>
            <a:tailEnd/>
          </a:ln>
        </p:spPr>
        <p:txBody>
          <a:bodyPr/>
          <a:lstStyle/>
          <a:p>
            <a:endParaRPr lang="en-US"/>
          </a:p>
        </p:txBody>
      </p:sp>
      <p:sp>
        <p:nvSpPr>
          <p:cNvPr id="89160" name="Text Box 143"/>
          <p:cNvSpPr txBox="1">
            <a:spLocks noChangeArrowheads="1"/>
          </p:cNvSpPr>
          <p:nvPr/>
        </p:nvSpPr>
        <p:spPr bwMode="auto">
          <a:xfrm>
            <a:off x="7277100" y="2924175"/>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161" name="Text Box 144"/>
          <p:cNvSpPr txBox="1">
            <a:spLocks noChangeArrowheads="1"/>
          </p:cNvSpPr>
          <p:nvPr/>
        </p:nvSpPr>
        <p:spPr bwMode="auto">
          <a:xfrm>
            <a:off x="7367588" y="2852738"/>
            <a:ext cx="1158875" cy="846137"/>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162" name="Line 145"/>
          <p:cNvSpPr>
            <a:spLocks noChangeShapeType="1"/>
          </p:cNvSpPr>
          <p:nvPr/>
        </p:nvSpPr>
        <p:spPr bwMode="auto">
          <a:xfrm>
            <a:off x="4578350" y="4510088"/>
            <a:ext cx="185738" cy="14287"/>
          </a:xfrm>
          <a:prstGeom prst="line">
            <a:avLst/>
          </a:prstGeom>
          <a:noFill/>
          <a:ln w="19050">
            <a:solidFill>
              <a:schemeClr val="tx1"/>
            </a:solidFill>
            <a:round/>
            <a:headEnd/>
            <a:tailEnd type="triangle" w="med" len="med"/>
          </a:ln>
        </p:spPr>
        <p:txBody>
          <a:bodyPr/>
          <a:lstStyle/>
          <a:p>
            <a:endParaRPr lang="en-US"/>
          </a:p>
        </p:txBody>
      </p:sp>
      <p:sp>
        <p:nvSpPr>
          <p:cNvPr id="89163" name="Text Box 146"/>
          <p:cNvSpPr txBox="1">
            <a:spLocks noChangeArrowheads="1"/>
          </p:cNvSpPr>
          <p:nvPr/>
        </p:nvSpPr>
        <p:spPr bwMode="auto">
          <a:xfrm>
            <a:off x="7451725" y="2781300"/>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CorePac 0</a:t>
            </a:r>
            <a:endParaRPr lang="en-US" sz="1000">
              <a:solidFill>
                <a:srgbClr val="000000"/>
              </a:solidFill>
              <a:ea typeface="MS Mincho" pitchFamily="49" charset="-128"/>
              <a:cs typeface="Arial" pitchFamily="34" charset="0"/>
            </a:endParaRPr>
          </a:p>
        </p:txBody>
      </p:sp>
      <p:sp>
        <p:nvSpPr>
          <p:cNvPr id="89164" name="Line 147"/>
          <p:cNvSpPr>
            <a:spLocks noChangeShapeType="1"/>
          </p:cNvSpPr>
          <p:nvPr/>
        </p:nvSpPr>
        <p:spPr bwMode="auto">
          <a:xfrm flipV="1">
            <a:off x="684213" y="4724400"/>
            <a:ext cx="0" cy="936625"/>
          </a:xfrm>
          <a:prstGeom prst="line">
            <a:avLst/>
          </a:prstGeom>
          <a:noFill/>
          <a:ln w="25400">
            <a:solidFill>
              <a:schemeClr val="tx1"/>
            </a:solidFill>
            <a:round/>
            <a:headEnd/>
            <a:tailEnd/>
          </a:ln>
        </p:spPr>
        <p:txBody>
          <a:bodyPr/>
          <a:lstStyle/>
          <a:p>
            <a:endParaRPr lang="en-US"/>
          </a:p>
        </p:txBody>
      </p:sp>
      <p:sp>
        <p:nvSpPr>
          <p:cNvPr id="89165" name="Line 148"/>
          <p:cNvSpPr>
            <a:spLocks noChangeShapeType="1"/>
          </p:cNvSpPr>
          <p:nvPr/>
        </p:nvSpPr>
        <p:spPr bwMode="auto">
          <a:xfrm flipV="1">
            <a:off x="900113" y="5013325"/>
            <a:ext cx="0" cy="503238"/>
          </a:xfrm>
          <a:prstGeom prst="line">
            <a:avLst/>
          </a:prstGeom>
          <a:noFill/>
          <a:ln w="25400">
            <a:solidFill>
              <a:schemeClr val="tx1"/>
            </a:solidFill>
            <a:round/>
            <a:headEnd/>
            <a:tailEnd/>
          </a:ln>
        </p:spPr>
        <p:txBody>
          <a:bodyPr/>
          <a:lstStyle/>
          <a:p>
            <a:endParaRPr lang="en-US"/>
          </a:p>
        </p:txBody>
      </p:sp>
      <p:sp>
        <p:nvSpPr>
          <p:cNvPr id="89166" name="Line 149"/>
          <p:cNvSpPr>
            <a:spLocks noChangeShapeType="1"/>
          </p:cNvSpPr>
          <p:nvPr/>
        </p:nvSpPr>
        <p:spPr bwMode="auto">
          <a:xfrm>
            <a:off x="900113" y="5516563"/>
            <a:ext cx="6551612" cy="0"/>
          </a:xfrm>
          <a:prstGeom prst="line">
            <a:avLst/>
          </a:prstGeom>
          <a:noFill/>
          <a:ln w="19050">
            <a:solidFill>
              <a:schemeClr val="tx1"/>
            </a:solidFill>
            <a:round/>
            <a:headEnd/>
            <a:tailEnd/>
          </a:ln>
        </p:spPr>
        <p:txBody>
          <a:bodyPr/>
          <a:lstStyle/>
          <a:p>
            <a:endParaRPr lang="en-US"/>
          </a:p>
        </p:txBody>
      </p:sp>
      <p:sp>
        <p:nvSpPr>
          <p:cNvPr id="89167" name="Line 150"/>
          <p:cNvSpPr>
            <a:spLocks noChangeShapeType="1"/>
          </p:cNvSpPr>
          <p:nvPr/>
        </p:nvSpPr>
        <p:spPr bwMode="auto">
          <a:xfrm>
            <a:off x="684213" y="5661025"/>
            <a:ext cx="7127875" cy="0"/>
          </a:xfrm>
          <a:prstGeom prst="line">
            <a:avLst/>
          </a:prstGeom>
          <a:noFill/>
          <a:ln w="19050">
            <a:solidFill>
              <a:schemeClr val="tx1"/>
            </a:solidFill>
            <a:round/>
            <a:headEnd/>
            <a:tailEnd/>
          </a:ln>
        </p:spPr>
        <p:txBody>
          <a:bodyPr/>
          <a:lstStyle/>
          <a:p>
            <a:endParaRPr lang="en-US"/>
          </a:p>
        </p:txBody>
      </p:sp>
      <p:sp>
        <p:nvSpPr>
          <p:cNvPr id="89168" name="Line 151"/>
          <p:cNvSpPr>
            <a:spLocks noChangeShapeType="1"/>
          </p:cNvSpPr>
          <p:nvPr/>
        </p:nvSpPr>
        <p:spPr bwMode="auto">
          <a:xfrm flipV="1">
            <a:off x="7451725" y="3860800"/>
            <a:ext cx="0" cy="1655763"/>
          </a:xfrm>
          <a:prstGeom prst="line">
            <a:avLst/>
          </a:prstGeom>
          <a:noFill/>
          <a:ln w="25400">
            <a:solidFill>
              <a:schemeClr val="tx1"/>
            </a:solidFill>
            <a:round/>
            <a:headEnd/>
            <a:tailEnd type="triangle" w="med" len="med"/>
          </a:ln>
        </p:spPr>
        <p:txBody>
          <a:bodyPr/>
          <a:lstStyle/>
          <a:p>
            <a:endParaRPr lang="en-US"/>
          </a:p>
        </p:txBody>
      </p:sp>
      <p:sp>
        <p:nvSpPr>
          <p:cNvPr id="89169" name="Line 152"/>
          <p:cNvSpPr>
            <a:spLocks noChangeShapeType="1"/>
          </p:cNvSpPr>
          <p:nvPr/>
        </p:nvSpPr>
        <p:spPr bwMode="auto">
          <a:xfrm flipV="1">
            <a:off x="7812088" y="3860800"/>
            <a:ext cx="0" cy="1800225"/>
          </a:xfrm>
          <a:prstGeom prst="line">
            <a:avLst/>
          </a:prstGeom>
          <a:noFill/>
          <a:ln w="25400">
            <a:solidFill>
              <a:schemeClr val="tx1"/>
            </a:solidFill>
            <a:round/>
            <a:headEnd/>
            <a:tailEnd/>
          </a:ln>
        </p:spPr>
        <p:txBody>
          <a:bodyPr/>
          <a:lstStyle/>
          <a:p>
            <a:endParaRPr lang="en-US"/>
          </a:p>
        </p:txBody>
      </p:sp>
      <p:sp>
        <p:nvSpPr>
          <p:cNvPr id="89170" name="Text Box 153"/>
          <p:cNvSpPr txBox="1">
            <a:spLocks noChangeArrowheads="1"/>
          </p:cNvSpPr>
          <p:nvPr/>
        </p:nvSpPr>
        <p:spPr bwMode="auto">
          <a:xfrm>
            <a:off x="6084888" y="4437063"/>
            <a:ext cx="677862" cy="582612"/>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 TX</a:t>
            </a:r>
            <a:br>
              <a:rPr lang="en-US" altLang="ja-JP" sz="900">
                <a:solidFill>
                  <a:srgbClr val="000000"/>
                </a:solidFill>
                <a:ea typeface="MS Mincho" pitchFamily="49" charset="-128"/>
                <a:cs typeface="Arial" pitchFamily="34" charset="0"/>
              </a:rPr>
            </a:br>
            <a:r>
              <a:rPr lang="en-US" altLang="ja-JP" sz="900">
                <a:solidFill>
                  <a:srgbClr val="000000"/>
                </a:solidFill>
                <a:ea typeface="MS Mincho" pitchFamily="49" charset="-128"/>
                <a:cs typeface="Arial" pitchFamily="34" charset="0"/>
              </a:rPr>
              <a:t>MAC</a:t>
            </a:r>
            <a:endParaRPr lang="en-US" sz="900">
              <a:solidFill>
                <a:srgbClr val="000000"/>
              </a:solidFill>
              <a:ea typeface="MS Mincho" pitchFamily="49" charset="-128"/>
              <a:cs typeface="Arial" pitchFamily="34" charset="0"/>
            </a:endParaRPr>
          </a:p>
        </p:txBody>
      </p:sp>
      <p:grpSp>
        <p:nvGrpSpPr>
          <p:cNvPr id="89171" name="Group 154"/>
          <p:cNvGrpSpPr>
            <a:grpSpLocks/>
          </p:cNvGrpSpPr>
          <p:nvPr/>
        </p:nvGrpSpPr>
        <p:grpSpPr bwMode="auto">
          <a:xfrm>
            <a:off x="5665788" y="4667250"/>
            <a:ext cx="411162" cy="136525"/>
            <a:chOff x="3760" y="2189"/>
            <a:chExt cx="243" cy="97"/>
          </a:xfrm>
        </p:grpSpPr>
        <p:sp>
          <p:nvSpPr>
            <p:cNvPr id="89205" name="Line 155"/>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206" name="Line 156"/>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207" name="Group 157"/>
            <p:cNvGrpSpPr>
              <a:grpSpLocks/>
            </p:cNvGrpSpPr>
            <p:nvPr/>
          </p:nvGrpSpPr>
          <p:grpSpPr bwMode="auto">
            <a:xfrm>
              <a:off x="3833" y="2189"/>
              <a:ext cx="97" cy="97"/>
              <a:chOff x="243" y="2305"/>
              <a:chExt cx="97" cy="73"/>
            </a:xfrm>
          </p:grpSpPr>
          <p:sp>
            <p:nvSpPr>
              <p:cNvPr id="89208" name="Rectangle 15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09" name="Line 15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0" name="Line 16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1" name="Line 16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72" name="Text Box 162"/>
          <p:cNvSpPr txBox="1">
            <a:spLocks noChangeArrowheads="1"/>
          </p:cNvSpPr>
          <p:nvPr/>
        </p:nvSpPr>
        <p:spPr bwMode="auto">
          <a:xfrm>
            <a:off x="6084888" y="5084763"/>
            <a:ext cx="792162" cy="293687"/>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SRIO message TX</a:t>
            </a:r>
            <a:endParaRPr lang="en-US" sz="900">
              <a:solidFill>
                <a:srgbClr val="000000"/>
              </a:solidFill>
              <a:ea typeface="MS Mincho" pitchFamily="49" charset="-128"/>
              <a:cs typeface="Arial" pitchFamily="34" charset="0"/>
            </a:endParaRPr>
          </a:p>
        </p:txBody>
      </p:sp>
      <p:grpSp>
        <p:nvGrpSpPr>
          <p:cNvPr id="89173" name="Group 163"/>
          <p:cNvGrpSpPr>
            <a:grpSpLocks/>
          </p:cNvGrpSpPr>
          <p:nvPr/>
        </p:nvGrpSpPr>
        <p:grpSpPr bwMode="auto">
          <a:xfrm>
            <a:off x="5665788" y="5099050"/>
            <a:ext cx="411162" cy="136525"/>
            <a:chOff x="3760" y="2189"/>
            <a:chExt cx="243" cy="97"/>
          </a:xfrm>
        </p:grpSpPr>
        <p:sp>
          <p:nvSpPr>
            <p:cNvPr id="89198" name="Line 164"/>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99" name="Line 165"/>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200" name="Group 166"/>
            <p:cNvGrpSpPr>
              <a:grpSpLocks/>
            </p:cNvGrpSpPr>
            <p:nvPr/>
          </p:nvGrpSpPr>
          <p:grpSpPr bwMode="auto">
            <a:xfrm>
              <a:off x="3833" y="2189"/>
              <a:ext cx="97" cy="97"/>
              <a:chOff x="243" y="2305"/>
              <a:chExt cx="97" cy="73"/>
            </a:xfrm>
          </p:grpSpPr>
          <p:sp>
            <p:nvSpPr>
              <p:cNvPr id="89201" name="Rectangle 167"/>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02" name="Line 168"/>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03" name="Line 169"/>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04" name="Line 170"/>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74" name="Text Box 171"/>
          <p:cNvSpPr txBox="1">
            <a:spLocks noChangeArrowheads="1"/>
          </p:cNvSpPr>
          <p:nvPr/>
        </p:nvSpPr>
        <p:spPr bwMode="auto">
          <a:xfrm>
            <a:off x="900113" y="2492375"/>
            <a:ext cx="804862" cy="288925"/>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SRIO message RX</a:t>
            </a:r>
            <a:endParaRPr lang="en-US" sz="900">
              <a:solidFill>
                <a:srgbClr val="000000"/>
              </a:solidFill>
              <a:ea typeface="MS Mincho" pitchFamily="49" charset="-128"/>
              <a:cs typeface="Arial" pitchFamily="34" charset="0"/>
            </a:endParaRPr>
          </a:p>
        </p:txBody>
      </p:sp>
      <p:sp>
        <p:nvSpPr>
          <p:cNvPr id="89175" name="Line 172"/>
          <p:cNvSpPr>
            <a:spLocks noChangeShapeType="1"/>
          </p:cNvSpPr>
          <p:nvPr/>
        </p:nvSpPr>
        <p:spPr bwMode="auto">
          <a:xfrm flipV="1">
            <a:off x="1704975" y="2655888"/>
            <a:ext cx="319088"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76" name="Text Box 173"/>
          <p:cNvSpPr txBox="1">
            <a:spLocks noChangeArrowheads="1"/>
          </p:cNvSpPr>
          <p:nvPr/>
        </p:nvSpPr>
        <p:spPr bwMode="auto">
          <a:xfrm>
            <a:off x="6454775" y="1765300"/>
            <a:ext cx="996950" cy="150813"/>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Packet Accelerator</a:t>
            </a:r>
            <a:endParaRPr lang="en-US" sz="900">
              <a:solidFill>
                <a:srgbClr val="000000"/>
              </a:solidFill>
              <a:ea typeface="MS Mincho" pitchFamily="49" charset="-128"/>
              <a:cs typeface="Arial" pitchFamily="34" charset="0"/>
            </a:endParaRPr>
          </a:p>
        </p:txBody>
      </p:sp>
      <p:sp>
        <p:nvSpPr>
          <p:cNvPr id="89177" name="Text Box 174"/>
          <p:cNvSpPr txBox="1">
            <a:spLocks noChangeArrowheads="1"/>
          </p:cNvSpPr>
          <p:nvPr/>
        </p:nvSpPr>
        <p:spPr bwMode="auto">
          <a:xfrm>
            <a:off x="6238875" y="1765300"/>
            <a:ext cx="144463" cy="144463"/>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endParaRPr lang="en-US" sz="1000">
              <a:solidFill>
                <a:srgbClr val="000000"/>
              </a:solidFill>
              <a:cs typeface="Arial" pitchFamily="34" charset="0"/>
            </a:endParaRPr>
          </a:p>
        </p:txBody>
      </p:sp>
      <p:grpSp>
        <p:nvGrpSpPr>
          <p:cNvPr id="89178" name="Group 175"/>
          <p:cNvGrpSpPr>
            <a:grpSpLocks/>
          </p:cNvGrpSpPr>
          <p:nvPr/>
        </p:nvGrpSpPr>
        <p:grpSpPr bwMode="auto">
          <a:xfrm>
            <a:off x="2051050" y="2565400"/>
            <a:ext cx="153988" cy="153988"/>
            <a:chOff x="243" y="2305"/>
            <a:chExt cx="97" cy="73"/>
          </a:xfrm>
        </p:grpSpPr>
        <p:sp>
          <p:nvSpPr>
            <p:cNvPr id="89194" name="Rectangle 176"/>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95" name="Line 177"/>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6" name="Line 178"/>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7" name="Line 179"/>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79" name="Line 180"/>
          <p:cNvSpPr>
            <a:spLocks noChangeShapeType="1"/>
          </p:cNvSpPr>
          <p:nvPr/>
        </p:nvSpPr>
        <p:spPr bwMode="auto">
          <a:xfrm>
            <a:off x="2195513" y="2641600"/>
            <a:ext cx="144462"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80" name="Line 181"/>
          <p:cNvSpPr>
            <a:spLocks noChangeShapeType="1"/>
          </p:cNvSpPr>
          <p:nvPr/>
        </p:nvSpPr>
        <p:spPr bwMode="auto">
          <a:xfrm>
            <a:off x="2503488" y="2609850"/>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81" name="Group 182"/>
          <p:cNvGrpSpPr>
            <a:grpSpLocks/>
          </p:cNvGrpSpPr>
          <p:nvPr/>
        </p:nvGrpSpPr>
        <p:grpSpPr bwMode="auto">
          <a:xfrm>
            <a:off x="2339975" y="2565400"/>
            <a:ext cx="163513" cy="136525"/>
            <a:chOff x="243" y="2305"/>
            <a:chExt cx="97" cy="73"/>
          </a:xfrm>
        </p:grpSpPr>
        <p:sp>
          <p:nvSpPr>
            <p:cNvPr id="89190" name="Rectangle 18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91" name="Line 18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2" name="Line 18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3" name="Line 18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82" name="Line 187"/>
          <p:cNvSpPr>
            <a:spLocks noChangeShapeType="1"/>
          </p:cNvSpPr>
          <p:nvPr/>
        </p:nvSpPr>
        <p:spPr bwMode="auto">
          <a:xfrm>
            <a:off x="2503488" y="3113088"/>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83" name="Line 188"/>
          <p:cNvSpPr>
            <a:spLocks noChangeShapeType="1"/>
          </p:cNvSpPr>
          <p:nvPr/>
        </p:nvSpPr>
        <p:spPr bwMode="auto">
          <a:xfrm>
            <a:off x="1979613" y="3141663"/>
            <a:ext cx="373062"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84" name="Group 189"/>
          <p:cNvGrpSpPr>
            <a:grpSpLocks/>
          </p:cNvGrpSpPr>
          <p:nvPr/>
        </p:nvGrpSpPr>
        <p:grpSpPr bwMode="auto">
          <a:xfrm>
            <a:off x="2339975" y="3068638"/>
            <a:ext cx="163513" cy="136525"/>
            <a:chOff x="243" y="2305"/>
            <a:chExt cx="97" cy="73"/>
          </a:xfrm>
        </p:grpSpPr>
        <p:sp>
          <p:nvSpPr>
            <p:cNvPr id="89186" name="Rectangle 19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87" name="Line 19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88" name="Line 19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89" name="Line 19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cxnSp>
        <p:nvCxnSpPr>
          <p:cNvPr id="89185" name="AutoShape 194"/>
          <p:cNvCxnSpPr>
            <a:cxnSpLocks noChangeShapeType="1"/>
            <a:stCxn id="89163" idx="0"/>
            <a:endCxn id="89194" idx="0"/>
          </p:cNvCxnSpPr>
          <p:nvPr/>
        </p:nvCxnSpPr>
        <p:spPr bwMode="auto">
          <a:xfrm rot="5400000" flipH="1">
            <a:off x="4972051" y="-277813"/>
            <a:ext cx="215900" cy="5902325"/>
          </a:xfrm>
          <a:prstGeom prst="bentConnector3">
            <a:avLst>
              <a:gd name="adj1" fmla="val 788968"/>
            </a:avLst>
          </a:prstGeom>
          <a:noFill/>
          <a:ln w="25400">
            <a:solidFill>
              <a:schemeClr val="tx1"/>
            </a:solidFill>
            <a:miter lim="800000"/>
            <a:headEnd/>
            <a:tailEnd type="triangle" w="med" len="med"/>
          </a:ln>
        </p:spPr>
      </p:cxnSp>
    </p:spTree>
    <p:custDataLst>
      <p:tags r:id="rId1"/>
    </p:custDataLst>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a:xfrm>
            <a:off x="0" y="76200"/>
            <a:ext cx="8229600" cy="762000"/>
          </a:xfrm>
        </p:spPr>
        <p:txBody>
          <a:bodyPr/>
          <a:lstStyle/>
          <a:p>
            <a:pPr eaLnBrk="1" hangingPunct="1"/>
            <a:r>
              <a:rPr lang="sv-SE" b="0" smtClean="0"/>
              <a:t>Session Identification</a:t>
            </a:r>
            <a:endParaRPr lang="en-US" b="0" smtClean="0"/>
          </a:p>
        </p:txBody>
      </p:sp>
      <p:sp>
        <p:nvSpPr>
          <p:cNvPr id="90115" name="Rectangle 3"/>
          <p:cNvSpPr>
            <a:spLocks noGrp="1" noChangeArrowheads="1"/>
          </p:cNvSpPr>
          <p:nvPr>
            <p:ph type="body" idx="4294967295"/>
          </p:nvPr>
        </p:nvSpPr>
        <p:spPr>
          <a:xfrm>
            <a:off x="0" y="990600"/>
            <a:ext cx="8229600" cy="5334000"/>
          </a:xfrm>
        </p:spPr>
        <p:txBody>
          <a:bodyPr/>
          <a:lstStyle/>
          <a:p>
            <a:pPr marL="227013" indent="-227013" eaLnBrk="1" hangingPunct="1"/>
            <a:r>
              <a:rPr lang="sv-SE" dirty="0" smtClean="0"/>
              <a:t>Hardware lookup identifies the session.</a:t>
            </a:r>
          </a:p>
          <a:p>
            <a:pPr marL="227013" indent="-227013" eaLnBrk="1" hangingPunct="1"/>
            <a:r>
              <a:rPr lang="sv-SE" dirty="0" smtClean="0"/>
              <a:t>First-pass lookup:</a:t>
            </a:r>
          </a:p>
          <a:p>
            <a:pPr marL="574675" lvl="1" indent="-233363" eaLnBrk="1" hangingPunct="1"/>
            <a:r>
              <a:rPr lang="sv-SE" dirty="0" smtClean="0"/>
              <a:t>IPv4, IPv6, or Ethernet only</a:t>
            </a:r>
          </a:p>
          <a:p>
            <a:pPr marL="574675" lvl="1" indent="-233363" eaLnBrk="1" hangingPunct="1"/>
            <a:r>
              <a:rPr lang="sv-SE" dirty="0" smtClean="0"/>
              <a:t>64 entries (16 Ethernet, 32 up to IPv6, 16 up to IPSec)</a:t>
            </a:r>
          </a:p>
          <a:p>
            <a:pPr marL="574675" lvl="1" indent="-233363" eaLnBrk="1" hangingPunct="1"/>
            <a:r>
              <a:rPr lang="sv-SE" dirty="0" smtClean="0"/>
              <a:t>IP with ESP or AH as next protocol and SPI</a:t>
            </a:r>
          </a:p>
          <a:p>
            <a:pPr marL="227013" indent="-227013" eaLnBrk="1" hangingPunct="1"/>
            <a:r>
              <a:rPr lang="sv-SE" dirty="0" smtClean="0"/>
              <a:t>Second-pass lookup:</a:t>
            </a:r>
          </a:p>
          <a:p>
            <a:pPr marL="574675" lvl="1" indent="-233363" eaLnBrk="1" hangingPunct="1"/>
            <a:r>
              <a:rPr lang="sv-SE" dirty="0" smtClean="0"/>
              <a:t>8192 entries</a:t>
            </a:r>
          </a:p>
          <a:p>
            <a:pPr marL="574675" lvl="1" indent="-233363" eaLnBrk="1" hangingPunct="1"/>
            <a:r>
              <a:rPr lang="sv-SE" dirty="0" smtClean="0"/>
              <a:t>UDP, SCTP, etc. or proprietary up to 32-bit identifier within the first 128 bytes of the packet</a:t>
            </a:r>
            <a:endParaRPr lang="en-US" dirty="0" smtClean="0"/>
          </a:p>
        </p:txBody>
      </p:sp>
    </p:spTree>
    <p:custDataLst>
      <p:tags r:id="rId1"/>
    </p:custDataLst>
  </p:cSld>
  <p:clrMapOvr>
    <a:masterClrMapping/>
  </p:clrMapOvr>
  <p:transition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Text Box 3"/>
          <p:cNvSpPr txBox="1">
            <a:spLocks noChangeArrowheads="1"/>
          </p:cNvSpPr>
          <p:nvPr/>
        </p:nvSpPr>
        <p:spPr bwMode="auto">
          <a:xfrm>
            <a:off x="2633663" y="2420938"/>
            <a:ext cx="685800" cy="1495425"/>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Classify</a:t>
            </a:r>
          </a:p>
          <a:p>
            <a:pPr algn="ctr" eaLnBrk="0" hangingPunct="0"/>
            <a:r>
              <a:rPr lang="en-US" altLang="ja-JP" sz="1000">
                <a:solidFill>
                  <a:srgbClr val="000000"/>
                </a:solidFill>
                <a:ea typeface="MS Mincho" pitchFamily="49" charset="-128"/>
                <a:cs typeface="Arial" pitchFamily="34" charset="0"/>
              </a:rPr>
              <a:t>Pass 1</a:t>
            </a:r>
            <a:endParaRPr lang="en-US" sz="1000">
              <a:solidFill>
                <a:srgbClr val="000000"/>
              </a:solidFill>
              <a:ea typeface="MS Mincho" pitchFamily="49" charset="-128"/>
              <a:cs typeface="Arial" pitchFamily="34" charset="0"/>
            </a:endParaRPr>
          </a:p>
        </p:txBody>
      </p:sp>
      <p:sp>
        <p:nvSpPr>
          <p:cNvPr id="91139" name="Text Box 4"/>
          <p:cNvSpPr txBox="1">
            <a:spLocks noChangeArrowheads="1"/>
          </p:cNvSpPr>
          <p:nvPr/>
        </p:nvSpPr>
        <p:spPr bwMode="auto">
          <a:xfrm>
            <a:off x="2533650" y="1524000"/>
            <a:ext cx="877888" cy="681038"/>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Lookup Engine</a:t>
            </a:r>
          </a:p>
          <a:p>
            <a:pPr algn="ctr" eaLnBrk="0" hangingPunct="0"/>
            <a:r>
              <a:rPr lang="en-US" altLang="ja-JP" sz="900">
                <a:solidFill>
                  <a:srgbClr val="000000"/>
                </a:solidFill>
                <a:ea typeface="MS Mincho" pitchFamily="49" charset="-128"/>
                <a:cs typeface="Arial" pitchFamily="34" charset="0"/>
              </a:rPr>
              <a:t>(IPSEC16 entries, 32 IP, 16 Ethernet)</a:t>
            </a:r>
            <a:endParaRPr lang="en-US" sz="900">
              <a:solidFill>
                <a:srgbClr val="000000"/>
              </a:solidFill>
              <a:ea typeface="MS Mincho" pitchFamily="49" charset="-128"/>
              <a:cs typeface="Arial" pitchFamily="34" charset="0"/>
            </a:endParaRPr>
          </a:p>
        </p:txBody>
      </p:sp>
      <p:sp>
        <p:nvSpPr>
          <p:cNvPr id="91140" name="Line 5"/>
          <p:cNvSpPr>
            <a:spLocks noChangeShapeType="1"/>
          </p:cNvSpPr>
          <p:nvPr/>
        </p:nvSpPr>
        <p:spPr bwMode="auto">
          <a:xfrm flipV="1">
            <a:off x="2971800" y="2214563"/>
            <a:ext cx="0" cy="192087"/>
          </a:xfrm>
          <a:prstGeom prst="line">
            <a:avLst/>
          </a:prstGeom>
          <a:noFill/>
          <a:ln w="25400">
            <a:solidFill>
              <a:srgbClr val="000000"/>
            </a:solidFill>
            <a:round/>
            <a:headEnd/>
            <a:tailEnd type="triangle" w="med" len="sm"/>
          </a:ln>
        </p:spPr>
        <p:txBody>
          <a:bodyPr anchor="ctr" anchorCtr="1"/>
          <a:lstStyle/>
          <a:p>
            <a:endParaRPr lang="en-US"/>
          </a:p>
        </p:txBody>
      </p:sp>
      <p:sp>
        <p:nvSpPr>
          <p:cNvPr id="91141" name="Line 6"/>
          <p:cNvSpPr>
            <a:spLocks noChangeShapeType="1"/>
          </p:cNvSpPr>
          <p:nvPr/>
        </p:nvSpPr>
        <p:spPr bwMode="auto">
          <a:xfrm flipH="1">
            <a:off x="2817813" y="2214563"/>
            <a:ext cx="0" cy="192087"/>
          </a:xfrm>
          <a:prstGeom prst="line">
            <a:avLst/>
          </a:prstGeom>
          <a:noFill/>
          <a:ln w="25400">
            <a:solidFill>
              <a:srgbClr val="000000"/>
            </a:solidFill>
            <a:round/>
            <a:headEnd/>
            <a:tailEnd type="triangle" w="med" len="sm"/>
          </a:ln>
        </p:spPr>
        <p:txBody>
          <a:bodyPr anchor="ctr" anchorCtr="1"/>
          <a:lstStyle/>
          <a:p>
            <a:endParaRPr lang="en-US"/>
          </a:p>
        </p:txBody>
      </p:sp>
      <p:sp>
        <p:nvSpPr>
          <p:cNvPr id="91142" name="Text Box 7"/>
          <p:cNvSpPr txBox="1">
            <a:spLocks noChangeArrowheads="1"/>
          </p:cNvSpPr>
          <p:nvPr/>
        </p:nvSpPr>
        <p:spPr bwMode="auto">
          <a:xfrm>
            <a:off x="7191375" y="2978150"/>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91143" name="Text Box 8"/>
          <p:cNvSpPr txBox="1">
            <a:spLocks noChangeArrowheads="1"/>
          </p:cNvSpPr>
          <p:nvPr/>
        </p:nvSpPr>
        <p:spPr bwMode="auto">
          <a:xfrm>
            <a:off x="6156325" y="4221163"/>
            <a:ext cx="677863" cy="582612"/>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 TX</a:t>
            </a:r>
            <a:br>
              <a:rPr lang="en-US" altLang="ja-JP" sz="900">
                <a:solidFill>
                  <a:srgbClr val="000000"/>
                </a:solidFill>
                <a:ea typeface="MS Mincho" pitchFamily="49" charset="-128"/>
                <a:cs typeface="Arial" pitchFamily="34" charset="0"/>
              </a:rPr>
            </a:br>
            <a:r>
              <a:rPr lang="en-US" altLang="ja-JP" sz="900">
                <a:solidFill>
                  <a:srgbClr val="000000"/>
                </a:solidFill>
                <a:ea typeface="MS Mincho" pitchFamily="49" charset="-128"/>
                <a:cs typeface="Arial" pitchFamily="34" charset="0"/>
              </a:rPr>
              <a:t>MAC</a:t>
            </a:r>
            <a:endParaRPr lang="en-US" sz="900">
              <a:solidFill>
                <a:srgbClr val="000000"/>
              </a:solidFill>
              <a:ea typeface="MS Mincho" pitchFamily="49" charset="-128"/>
              <a:cs typeface="Arial" pitchFamily="34" charset="0"/>
            </a:endParaRPr>
          </a:p>
        </p:txBody>
      </p:sp>
      <p:grpSp>
        <p:nvGrpSpPr>
          <p:cNvPr id="91144" name="Group 9"/>
          <p:cNvGrpSpPr>
            <a:grpSpLocks/>
          </p:cNvGrpSpPr>
          <p:nvPr>
            <p:custDataLst>
              <p:tags r:id="rId2"/>
            </p:custDataLst>
          </p:nvPr>
        </p:nvGrpSpPr>
        <p:grpSpPr bwMode="auto">
          <a:xfrm>
            <a:off x="1057275" y="4591050"/>
            <a:ext cx="153988" cy="153988"/>
            <a:chOff x="243" y="2305"/>
            <a:chExt cx="97" cy="73"/>
          </a:xfrm>
        </p:grpSpPr>
        <p:sp>
          <p:nvSpPr>
            <p:cNvPr id="91333" name="Rectangle 10"/>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1334" name="Line 1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1335" name="Line 1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1336" name="Line 1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1145" name="Line 14"/>
          <p:cNvSpPr>
            <a:spLocks noChangeShapeType="1"/>
          </p:cNvSpPr>
          <p:nvPr/>
        </p:nvSpPr>
        <p:spPr bwMode="auto">
          <a:xfrm>
            <a:off x="1211263" y="4667250"/>
            <a:ext cx="115887"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91146" name="Group 15"/>
          <p:cNvGrpSpPr>
            <a:grpSpLocks/>
          </p:cNvGrpSpPr>
          <p:nvPr>
            <p:custDataLst>
              <p:tags r:id="rId3"/>
            </p:custDataLst>
          </p:nvPr>
        </p:nvGrpSpPr>
        <p:grpSpPr bwMode="auto">
          <a:xfrm>
            <a:off x="1057275" y="4899025"/>
            <a:ext cx="153988" cy="153988"/>
            <a:chOff x="243" y="2305"/>
            <a:chExt cx="97" cy="73"/>
          </a:xfrm>
        </p:grpSpPr>
        <p:sp>
          <p:nvSpPr>
            <p:cNvPr id="91329" name="Rectangle 16"/>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1330" name="Line 17"/>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1331" name="Line 18"/>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1332" name="Line 19"/>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1147" name="Line 20"/>
          <p:cNvSpPr>
            <a:spLocks noChangeShapeType="1"/>
          </p:cNvSpPr>
          <p:nvPr/>
        </p:nvSpPr>
        <p:spPr bwMode="auto">
          <a:xfrm>
            <a:off x="1211263" y="4975225"/>
            <a:ext cx="115887" cy="0"/>
          </a:xfrm>
          <a:prstGeom prst="line">
            <a:avLst/>
          </a:prstGeom>
          <a:noFill/>
          <a:ln w="25400">
            <a:solidFill>
              <a:schemeClr val="tx1"/>
            </a:solidFill>
            <a:round/>
            <a:headEnd type="triangle" w="med" len="med"/>
            <a:tailEnd type="none" w="med" len="sm"/>
          </a:ln>
        </p:spPr>
        <p:txBody>
          <a:bodyPr lIns="0" tIns="0" rIns="0" bIns="0" anchor="ctr"/>
          <a:lstStyle/>
          <a:p>
            <a:endParaRPr lang="en-US"/>
          </a:p>
        </p:txBody>
      </p:sp>
      <p:sp>
        <p:nvSpPr>
          <p:cNvPr id="91148" name="Text Box 21"/>
          <p:cNvSpPr txBox="1">
            <a:spLocks noChangeArrowheads="1"/>
          </p:cNvSpPr>
          <p:nvPr/>
        </p:nvSpPr>
        <p:spPr bwMode="auto">
          <a:xfrm>
            <a:off x="1258888" y="2997200"/>
            <a:ext cx="731837" cy="3667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a:t>
            </a:r>
          </a:p>
          <a:p>
            <a:pPr algn="ctr" eaLnBrk="0" hangingPunct="0"/>
            <a:r>
              <a:rPr lang="en-US" altLang="ja-JP" sz="900">
                <a:solidFill>
                  <a:srgbClr val="000000"/>
                </a:solidFill>
                <a:ea typeface="MS Mincho" pitchFamily="49" charset="-128"/>
                <a:cs typeface="Arial" pitchFamily="34" charset="0"/>
              </a:rPr>
              <a:t>RX MAC</a:t>
            </a:r>
            <a:endParaRPr lang="en-US" sz="900">
              <a:solidFill>
                <a:srgbClr val="000000"/>
              </a:solidFill>
              <a:ea typeface="MS Mincho" pitchFamily="49" charset="-128"/>
              <a:cs typeface="Arial" pitchFamily="34" charset="0"/>
            </a:endParaRPr>
          </a:p>
        </p:txBody>
      </p:sp>
      <p:sp>
        <p:nvSpPr>
          <p:cNvPr id="91149" name="Text Box 22"/>
          <p:cNvSpPr txBox="1">
            <a:spLocks noChangeArrowheads="1"/>
          </p:cNvSpPr>
          <p:nvPr/>
        </p:nvSpPr>
        <p:spPr bwMode="auto">
          <a:xfrm>
            <a:off x="6443663" y="1268413"/>
            <a:ext cx="936625" cy="144462"/>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PKTDMA Queue</a:t>
            </a:r>
            <a:endParaRPr lang="en-US" sz="900">
              <a:solidFill>
                <a:srgbClr val="000000"/>
              </a:solidFill>
              <a:ea typeface="MS Mincho" pitchFamily="49" charset="-128"/>
              <a:cs typeface="Arial" pitchFamily="34" charset="0"/>
            </a:endParaRPr>
          </a:p>
        </p:txBody>
      </p:sp>
      <p:sp>
        <p:nvSpPr>
          <p:cNvPr id="91150" name="Text Box 23"/>
          <p:cNvSpPr txBox="1">
            <a:spLocks noChangeArrowheads="1"/>
          </p:cNvSpPr>
          <p:nvPr/>
        </p:nvSpPr>
        <p:spPr bwMode="auto">
          <a:xfrm>
            <a:off x="6443663" y="1530350"/>
            <a:ext cx="1008062" cy="98425"/>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QMSS FIFO Queue</a:t>
            </a:r>
            <a:endParaRPr lang="en-US" sz="900">
              <a:solidFill>
                <a:srgbClr val="000000"/>
              </a:solidFill>
              <a:ea typeface="MS Mincho" pitchFamily="49" charset="-128"/>
              <a:cs typeface="Arial" pitchFamily="34" charset="0"/>
            </a:endParaRPr>
          </a:p>
        </p:txBody>
      </p:sp>
      <p:grpSp>
        <p:nvGrpSpPr>
          <p:cNvPr id="91151" name="Group 24"/>
          <p:cNvGrpSpPr>
            <a:grpSpLocks/>
          </p:cNvGrpSpPr>
          <p:nvPr>
            <p:custDataLst>
              <p:tags r:id="rId4"/>
            </p:custDataLst>
          </p:nvPr>
        </p:nvGrpSpPr>
        <p:grpSpPr bwMode="auto">
          <a:xfrm>
            <a:off x="6213475" y="1268413"/>
            <a:ext cx="153988" cy="153987"/>
            <a:chOff x="243" y="2305"/>
            <a:chExt cx="97" cy="73"/>
          </a:xfrm>
        </p:grpSpPr>
        <p:sp>
          <p:nvSpPr>
            <p:cNvPr id="91325" name="Rectangle 25"/>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1326" name="Line 26"/>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1327" name="Line 27"/>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1328" name="Line 28"/>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nvGrpSpPr>
          <p:cNvPr id="91152" name="Group 29"/>
          <p:cNvGrpSpPr>
            <a:grpSpLocks/>
          </p:cNvGrpSpPr>
          <p:nvPr>
            <p:custDataLst>
              <p:tags r:id="rId5"/>
            </p:custDataLst>
          </p:nvPr>
        </p:nvGrpSpPr>
        <p:grpSpPr bwMode="auto">
          <a:xfrm>
            <a:off x="6213475" y="1530350"/>
            <a:ext cx="153988" cy="153988"/>
            <a:chOff x="243" y="2305"/>
            <a:chExt cx="97" cy="73"/>
          </a:xfrm>
        </p:grpSpPr>
        <p:sp>
          <p:nvSpPr>
            <p:cNvPr id="91321" name="Rectangle 3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1322" name="Line 3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1323" name="Line 3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1324" name="Line 3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1153" name="Rectangle 34"/>
          <p:cNvSpPr>
            <a:spLocks noChangeArrowheads="1"/>
          </p:cNvSpPr>
          <p:nvPr/>
        </p:nvSpPr>
        <p:spPr bwMode="auto">
          <a:xfrm>
            <a:off x="6097588" y="1177925"/>
            <a:ext cx="1371600" cy="876300"/>
          </a:xfrm>
          <a:prstGeom prst="rect">
            <a:avLst/>
          </a:prstGeom>
          <a:no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1154" name="Text Box 35"/>
          <p:cNvSpPr txBox="1">
            <a:spLocks noChangeArrowheads="1"/>
          </p:cNvSpPr>
          <p:nvPr/>
        </p:nvSpPr>
        <p:spPr bwMode="auto">
          <a:xfrm>
            <a:off x="3921125" y="3503613"/>
            <a:ext cx="595313" cy="1189037"/>
          </a:xfrm>
          <a:prstGeom prst="rect">
            <a:avLst/>
          </a:prstGeom>
          <a:solidFill>
            <a:srgbClr val="FFFF99"/>
          </a:solidFill>
          <a:ln w="12700">
            <a:solidFill>
              <a:srgbClr val="000000"/>
            </a:solidFill>
            <a:miter lim="800000"/>
            <a:headEnd/>
            <a:tailEnd/>
          </a:ln>
        </p:spPr>
        <p:txBody>
          <a:bodyPr lIns="0" tIns="0" rIns="0" bIns="0" anchor="ctr" anchorCtr="1"/>
          <a:lstStyle/>
          <a:p>
            <a:pPr algn="ctr" eaLnBrk="0" hangingPunct="0"/>
            <a:r>
              <a:rPr lang="sv-SE" sz="900">
                <a:solidFill>
                  <a:srgbClr val="000000"/>
                </a:solidFill>
                <a:cs typeface="Arial" pitchFamily="34" charset="0"/>
              </a:rPr>
              <a:t>Security</a:t>
            </a:r>
            <a:r>
              <a:rPr lang="sv-SE" sz="900">
                <a:solidFill>
                  <a:srgbClr val="7F787F"/>
                </a:solidFill>
                <a:cs typeface="Arial" pitchFamily="34" charset="0"/>
              </a:rPr>
              <a:t> </a:t>
            </a:r>
            <a:r>
              <a:rPr lang="sv-SE" sz="900">
                <a:solidFill>
                  <a:srgbClr val="000000"/>
                </a:solidFill>
                <a:cs typeface="Arial" pitchFamily="34" charset="0"/>
              </a:rPr>
              <a:t>Accelerator</a:t>
            </a:r>
            <a:endParaRPr lang="en-US" sz="900">
              <a:solidFill>
                <a:srgbClr val="000000"/>
              </a:solidFill>
              <a:cs typeface="Arial" pitchFamily="34" charset="0"/>
            </a:endParaRPr>
          </a:p>
          <a:p>
            <a:pPr algn="ctr" eaLnBrk="0" hangingPunct="0"/>
            <a:r>
              <a:rPr lang="en-US" sz="1000">
                <a:solidFill>
                  <a:srgbClr val="000000"/>
                </a:solidFill>
                <a:cs typeface="Arial" pitchFamily="34" charset="0"/>
              </a:rPr>
              <a:t>(cp_ace)</a:t>
            </a:r>
          </a:p>
        </p:txBody>
      </p:sp>
      <p:sp>
        <p:nvSpPr>
          <p:cNvPr id="91155" name="Text Box 36"/>
          <p:cNvSpPr txBox="1">
            <a:spLocks noChangeArrowheads="1"/>
          </p:cNvSpPr>
          <p:nvPr/>
        </p:nvSpPr>
        <p:spPr bwMode="auto">
          <a:xfrm>
            <a:off x="1331913" y="4486275"/>
            <a:ext cx="731837" cy="5826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sz="900">
                <a:solidFill>
                  <a:srgbClr val="000000"/>
                </a:solidFill>
                <a:cs typeface="Arial" pitchFamily="34" charset="0"/>
              </a:rPr>
              <a:t>TX PKTDMA</a:t>
            </a:r>
          </a:p>
        </p:txBody>
      </p:sp>
      <p:sp>
        <p:nvSpPr>
          <p:cNvPr id="91156" name="Text Box 37"/>
          <p:cNvSpPr txBox="1">
            <a:spLocks noChangeArrowheads="1"/>
          </p:cNvSpPr>
          <p:nvPr/>
        </p:nvSpPr>
        <p:spPr bwMode="auto">
          <a:xfrm>
            <a:off x="2641600" y="4327525"/>
            <a:ext cx="685800" cy="914400"/>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Modify</a:t>
            </a:r>
            <a:endParaRPr lang="en-US" sz="1000">
              <a:solidFill>
                <a:srgbClr val="000000"/>
              </a:solidFill>
              <a:ea typeface="MS Mincho" pitchFamily="49" charset="-128"/>
              <a:cs typeface="Arial" pitchFamily="34" charset="0"/>
            </a:endParaRPr>
          </a:p>
        </p:txBody>
      </p:sp>
      <p:grpSp>
        <p:nvGrpSpPr>
          <p:cNvPr id="91157" name="Group 38"/>
          <p:cNvGrpSpPr>
            <a:grpSpLocks/>
          </p:cNvGrpSpPr>
          <p:nvPr>
            <p:custDataLst>
              <p:tags r:id="rId6"/>
            </p:custDataLst>
          </p:nvPr>
        </p:nvGrpSpPr>
        <p:grpSpPr bwMode="auto">
          <a:xfrm>
            <a:off x="4722813" y="4492625"/>
            <a:ext cx="153987" cy="153988"/>
            <a:chOff x="243" y="2305"/>
            <a:chExt cx="97" cy="73"/>
          </a:xfrm>
        </p:grpSpPr>
        <p:sp>
          <p:nvSpPr>
            <p:cNvPr id="91317" name="Rectangle 39"/>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1318" name="Line 40"/>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1319" name="Line 41"/>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1320" name="Line 42"/>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1158" name="Line 43"/>
          <p:cNvSpPr>
            <a:spLocks noChangeShapeType="1"/>
          </p:cNvSpPr>
          <p:nvPr/>
        </p:nvSpPr>
        <p:spPr bwMode="auto">
          <a:xfrm flipV="1">
            <a:off x="684213" y="4670425"/>
            <a:ext cx="373062" cy="53975"/>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1159" name="Line 44"/>
          <p:cNvSpPr>
            <a:spLocks noChangeShapeType="1"/>
          </p:cNvSpPr>
          <p:nvPr/>
        </p:nvSpPr>
        <p:spPr bwMode="auto">
          <a:xfrm flipV="1">
            <a:off x="900113" y="4978400"/>
            <a:ext cx="157162" cy="34925"/>
          </a:xfrm>
          <a:prstGeom prst="line">
            <a:avLst/>
          </a:prstGeom>
          <a:noFill/>
          <a:ln w="25400">
            <a:solidFill>
              <a:schemeClr val="tx1"/>
            </a:solidFill>
            <a:round/>
            <a:headEnd/>
            <a:tailEnd type="none" w="med" len="sm"/>
          </a:ln>
        </p:spPr>
        <p:txBody>
          <a:bodyPr lIns="0" tIns="0" rIns="0" bIns="0" anchor="ctr"/>
          <a:lstStyle/>
          <a:p>
            <a:endParaRPr lang="en-US"/>
          </a:p>
        </p:txBody>
      </p:sp>
      <p:sp>
        <p:nvSpPr>
          <p:cNvPr id="91160" name="Text Box 45"/>
          <p:cNvSpPr txBox="1">
            <a:spLocks noChangeArrowheads="1"/>
          </p:cNvSpPr>
          <p:nvPr/>
        </p:nvSpPr>
        <p:spPr bwMode="auto">
          <a:xfrm>
            <a:off x="4997450" y="2909888"/>
            <a:ext cx="639763" cy="1006475"/>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Classify</a:t>
            </a:r>
          </a:p>
          <a:p>
            <a:pPr algn="ctr" eaLnBrk="0" hangingPunct="0"/>
            <a:r>
              <a:rPr lang="en-US" altLang="ja-JP" sz="1000">
                <a:solidFill>
                  <a:srgbClr val="000000"/>
                </a:solidFill>
                <a:ea typeface="MS Mincho" pitchFamily="49" charset="-128"/>
                <a:cs typeface="Arial" pitchFamily="34" charset="0"/>
              </a:rPr>
              <a:t>Pass 2</a:t>
            </a:r>
            <a:endParaRPr lang="en-US" sz="1000">
              <a:solidFill>
                <a:srgbClr val="000000"/>
              </a:solidFill>
              <a:ea typeface="MS Mincho" pitchFamily="49" charset="-128"/>
              <a:cs typeface="Arial" pitchFamily="34" charset="0"/>
            </a:endParaRPr>
          </a:p>
        </p:txBody>
      </p:sp>
      <p:sp>
        <p:nvSpPr>
          <p:cNvPr id="91161" name="Text Box 46"/>
          <p:cNvSpPr txBox="1">
            <a:spLocks noChangeArrowheads="1"/>
          </p:cNvSpPr>
          <p:nvPr/>
        </p:nvSpPr>
        <p:spPr bwMode="auto">
          <a:xfrm>
            <a:off x="6048375" y="3114675"/>
            <a:ext cx="731838" cy="5826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sz="900">
                <a:solidFill>
                  <a:srgbClr val="000000"/>
                </a:solidFill>
                <a:cs typeface="Arial" pitchFamily="34" charset="0"/>
              </a:rPr>
              <a:t>RX PKTDMA</a:t>
            </a:r>
          </a:p>
        </p:txBody>
      </p:sp>
      <p:grpSp>
        <p:nvGrpSpPr>
          <p:cNvPr id="91162" name="Group 47"/>
          <p:cNvGrpSpPr>
            <a:grpSpLocks/>
          </p:cNvGrpSpPr>
          <p:nvPr>
            <p:custDataLst>
              <p:tags r:id="rId7"/>
            </p:custDataLst>
          </p:nvPr>
        </p:nvGrpSpPr>
        <p:grpSpPr bwMode="auto">
          <a:xfrm>
            <a:off x="6916738" y="3171825"/>
            <a:ext cx="153987" cy="153988"/>
            <a:chOff x="243" y="2305"/>
            <a:chExt cx="97" cy="73"/>
          </a:xfrm>
        </p:grpSpPr>
        <p:sp>
          <p:nvSpPr>
            <p:cNvPr id="91313" name="Rectangle 48"/>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1314" name="Line 4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1315" name="Line 5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1316" name="Line 5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1163" name="Line 52"/>
          <p:cNvSpPr>
            <a:spLocks noChangeShapeType="1"/>
          </p:cNvSpPr>
          <p:nvPr/>
        </p:nvSpPr>
        <p:spPr bwMode="auto">
          <a:xfrm>
            <a:off x="7070725" y="3248025"/>
            <a:ext cx="115888"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91164" name="Group 53"/>
          <p:cNvGrpSpPr>
            <a:grpSpLocks/>
          </p:cNvGrpSpPr>
          <p:nvPr>
            <p:custDataLst>
              <p:tags r:id="rId8"/>
            </p:custDataLst>
          </p:nvPr>
        </p:nvGrpSpPr>
        <p:grpSpPr bwMode="auto">
          <a:xfrm>
            <a:off x="6916738" y="3479800"/>
            <a:ext cx="153987" cy="153988"/>
            <a:chOff x="243" y="2305"/>
            <a:chExt cx="97" cy="73"/>
          </a:xfrm>
        </p:grpSpPr>
        <p:sp>
          <p:nvSpPr>
            <p:cNvPr id="91309" name="Rectangle 54"/>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1310" name="Line 5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1311" name="Line 5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1312" name="Line 5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1165" name="Line 58"/>
          <p:cNvSpPr>
            <a:spLocks noChangeShapeType="1"/>
          </p:cNvSpPr>
          <p:nvPr/>
        </p:nvSpPr>
        <p:spPr bwMode="auto">
          <a:xfrm flipH="1">
            <a:off x="7054850" y="3571875"/>
            <a:ext cx="1365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1166" name="Line 59"/>
          <p:cNvSpPr>
            <a:spLocks noChangeShapeType="1"/>
          </p:cNvSpPr>
          <p:nvPr/>
        </p:nvSpPr>
        <p:spPr bwMode="auto">
          <a:xfrm>
            <a:off x="6800850" y="3251200"/>
            <a:ext cx="115888"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1167" name="Line 60"/>
          <p:cNvSpPr>
            <a:spLocks noChangeShapeType="1"/>
          </p:cNvSpPr>
          <p:nvPr/>
        </p:nvSpPr>
        <p:spPr bwMode="auto">
          <a:xfrm flipH="1">
            <a:off x="6780213" y="3571875"/>
            <a:ext cx="1365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1168" name="Text Box 61"/>
          <p:cNvSpPr txBox="1">
            <a:spLocks noChangeArrowheads="1"/>
          </p:cNvSpPr>
          <p:nvPr/>
        </p:nvSpPr>
        <p:spPr bwMode="auto">
          <a:xfrm>
            <a:off x="4997450" y="4327525"/>
            <a:ext cx="685800" cy="914400"/>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Modify</a:t>
            </a:r>
            <a:endParaRPr lang="en-US" sz="1000">
              <a:solidFill>
                <a:srgbClr val="000000"/>
              </a:solidFill>
              <a:ea typeface="MS Mincho" pitchFamily="49" charset="-128"/>
              <a:cs typeface="Arial" pitchFamily="34" charset="0"/>
            </a:endParaRPr>
          </a:p>
        </p:txBody>
      </p:sp>
      <p:grpSp>
        <p:nvGrpSpPr>
          <p:cNvPr id="91169" name="Group 62"/>
          <p:cNvGrpSpPr>
            <a:grpSpLocks/>
          </p:cNvGrpSpPr>
          <p:nvPr>
            <p:custDataLst>
              <p:tags r:id="rId9"/>
            </p:custDataLst>
          </p:nvPr>
        </p:nvGrpSpPr>
        <p:grpSpPr bwMode="auto">
          <a:xfrm>
            <a:off x="4722813" y="4875213"/>
            <a:ext cx="153987" cy="153987"/>
            <a:chOff x="243" y="2305"/>
            <a:chExt cx="97" cy="73"/>
          </a:xfrm>
        </p:grpSpPr>
        <p:sp>
          <p:nvSpPr>
            <p:cNvPr id="91305" name="Rectangle 6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1306" name="Line 6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1307" name="Line 6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1308" name="Line 6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1170" name="Line 67"/>
          <p:cNvSpPr>
            <a:spLocks noChangeShapeType="1"/>
          </p:cNvSpPr>
          <p:nvPr/>
        </p:nvSpPr>
        <p:spPr bwMode="auto">
          <a:xfrm>
            <a:off x="5924550" y="34131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1171" name="Line 68"/>
          <p:cNvSpPr>
            <a:spLocks noChangeShapeType="1"/>
          </p:cNvSpPr>
          <p:nvPr/>
        </p:nvSpPr>
        <p:spPr bwMode="auto">
          <a:xfrm>
            <a:off x="5637213" y="34131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91172" name="Group 69"/>
          <p:cNvGrpSpPr>
            <a:grpSpLocks/>
          </p:cNvGrpSpPr>
          <p:nvPr>
            <p:custDataLst>
              <p:tags r:id="rId10"/>
            </p:custDataLst>
          </p:nvPr>
        </p:nvGrpSpPr>
        <p:grpSpPr bwMode="auto">
          <a:xfrm>
            <a:off x="5761038" y="3343275"/>
            <a:ext cx="163512" cy="136525"/>
            <a:chOff x="243" y="2305"/>
            <a:chExt cx="97" cy="73"/>
          </a:xfrm>
        </p:grpSpPr>
        <p:sp>
          <p:nvSpPr>
            <p:cNvPr id="91301" name="Rectangle 7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1302" name="Line 7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1303" name="Line 7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1304" name="Line 7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1173" name="Line 74"/>
          <p:cNvSpPr>
            <a:spLocks noChangeShapeType="1"/>
          </p:cNvSpPr>
          <p:nvPr/>
        </p:nvSpPr>
        <p:spPr bwMode="auto">
          <a:xfrm>
            <a:off x="2533650" y="48307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1174" name="Line 75"/>
          <p:cNvSpPr>
            <a:spLocks noChangeShapeType="1"/>
          </p:cNvSpPr>
          <p:nvPr/>
        </p:nvSpPr>
        <p:spPr bwMode="auto">
          <a:xfrm>
            <a:off x="2063750" y="4830763"/>
            <a:ext cx="319088"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91175" name="Group 76"/>
          <p:cNvGrpSpPr>
            <a:grpSpLocks/>
          </p:cNvGrpSpPr>
          <p:nvPr>
            <p:custDataLst>
              <p:tags r:id="rId11"/>
            </p:custDataLst>
          </p:nvPr>
        </p:nvGrpSpPr>
        <p:grpSpPr bwMode="auto">
          <a:xfrm>
            <a:off x="2370138" y="4738688"/>
            <a:ext cx="163512" cy="136525"/>
            <a:chOff x="243" y="2305"/>
            <a:chExt cx="97" cy="73"/>
          </a:xfrm>
        </p:grpSpPr>
        <p:sp>
          <p:nvSpPr>
            <p:cNvPr id="91297" name="Rectangle 77"/>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1298" name="Line 78"/>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1299" name="Line 79"/>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1300" name="Line 80"/>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1176" name="Line 81"/>
          <p:cNvSpPr>
            <a:spLocks noChangeShapeType="1"/>
          </p:cNvSpPr>
          <p:nvPr/>
        </p:nvSpPr>
        <p:spPr bwMode="auto">
          <a:xfrm>
            <a:off x="3798888" y="43735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1177" name="Line 82"/>
          <p:cNvSpPr>
            <a:spLocks noChangeShapeType="1"/>
          </p:cNvSpPr>
          <p:nvPr/>
        </p:nvSpPr>
        <p:spPr bwMode="auto">
          <a:xfrm>
            <a:off x="3511550" y="43735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91178" name="Group 83"/>
          <p:cNvGrpSpPr>
            <a:grpSpLocks/>
          </p:cNvGrpSpPr>
          <p:nvPr>
            <p:custDataLst>
              <p:tags r:id="rId12"/>
            </p:custDataLst>
          </p:nvPr>
        </p:nvGrpSpPr>
        <p:grpSpPr bwMode="auto">
          <a:xfrm>
            <a:off x="3635375" y="4327525"/>
            <a:ext cx="163513" cy="136525"/>
            <a:chOff x="243" y="2305"/>
            <a:chExt cx="97" cy="73"/>
          </a:xfrm>
        </p:grpSpPr>
        <p:sp>
          <p:nvSpPr>
            <p:cNvPr id="91293" name="Rectangle 84"/>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1294" name="Line 8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1295" name="Line 8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1296" name="Line 8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1179" name="Line 88"/>
          <p:cNvSpPr>
            <a:spLocks noChangeShapeType="1"/>
          </p:cNvSpPr>
          <p:nvPr/>
        </p:nvSpPr>
        <p:spPr bwMode="auto">
          <a:xfrm>
            <a:off x="3354388" y="4967288"/>
            <a:ext cx="1395412" cy="0"/>
          </a:xfrm>
          <a:prstGeom prst="line">
            <a:avLst/>
          </a:prstGeom>
          <a:noFill/>
          <a:ln w="25400">
            <a:solidFill>
              <a:schemeClr val="tx1"/>
            </a:solidFill>
            <a:round/>
            <a:headEnd/>
            <a:tailEnd type="triangle" w="med" len="med"/>
          </a:ln>
        </p:spPr>
        <p:txBody>
          <a:bodyPr/>
          <a:lstStyle/>
          <a:p>
            <a:endParaRPr lang="en-US"/>
          </a:p>
        </p:txBody>
      </p:sp>
      <p:sp>
        <p:nvSpPr>
          <p:cNvPr id="91180" name="Line 89"/>
          <p:cNvSpPr>
            <a:spLocks noChangeShapeType="1"/>
          </p:cNvSpPr>
          <p:nvPr/>
        </p:nvSpPr>
        <p:spPr bwMode="auto">
          <a:xfrm flipV="1">
            <a:off x="3509963" y="4373563"/>
            <a:ext cx="0" cy="593725"/>
          </a:xfrm>
          <a:prstGeom prst="line">
            <a:avLst/>
          </a:prstGeom>
          <a:noFill/>
          <a:ln w="25400">
            <a:solidFill>
              <a:schemeClr val="tx1"/>
            </a:solidFill>
            <a:round/>
            <a:headEnd/>
            <a:tailEnd/>
          </a:ln>
        </p:spPr>
        <p:txBody>
          <a:bodyPr/>
          <a:lstStyle/>
          <a:p>
            <a:endParaRPr lang="en-US"/>
          </a:p>
        </p:txBody>
      </p:sp>
      <p:sp>
        <p:nvSpPr>
          <p:cNvPr id="91181" name="Line 90"/>
          <p:cNvSpPr>
            <a:spLocks noChangeShapeType="1"/>
          </p:cNvSpPr>
          <p:nvPr/>
        </p:nvSpPr>
        <p:spPr bwMode="auto">
          <a:xfrm>
            <a:off x="3797300" y="38703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1182" name="Line 91"/>
          <p:cNvSpPr>
            <a:spLocks noChangeShapeType="1"/>
          </p:cNvSpPr>
          <p:nvPr/>
        </p:nvSpPr>
        <p:spPr bwMode="auto">
          <a:xfrm>
            <a:off x="3509963" y="38703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91183" name="Group 92"/>
          <p:cNvGrpSpPr>
            <a:grpSpLocks/>
          </p:cNvGrpSpPr>
          <p:nvPr>
            <p:custDataLst>
              <p:tags r:id="rId13"/>
            </p:custDataLst>
          </p:nvPr>
        </p:nvGrpSpPr>
        <p:grpSpPr bwMode="auto">
          <a:xfrm>
            <a:off x="3633788" y="3824288"/>
            <a:ext cx="163512" cy="136525"/>
            <a:chOff x="243" y="2305"/>
            <a:chExt cx="97" cy="73"/>
          </a:xfrm>
        </p:grpSpPr>
        <p:sp>
          <p:nvSpPr>
            <p:cNvPr id="91289" name="Rectangle 9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1290" name="Line 9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1291" name="Line 9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1292" name="Line 9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1184" name="Line 97"/>
          <p:cNvSpPr>
            <a:spLocks noChangeShapeType="1"/>
          </p:cNvSpPr>
          <p:nvPr/>
        </p:nvSpPr>
        <p:spPr bwMode="auto">
          <a:xfrm flipV="1">
            <a:off x="3509963" y="3275013"/>
            <a:ext cx="0" cy="593725"/>
          </a:xfrm>
          <a:prstGeom prst="line">
            <a:avLst/>
          </a:prstGeom>
          <a:noFill/>
          <a:ln w="25400">
            <a:solidFill>
              <a:schemeClr val="tx1"/>
            </a:solidFill>
            <a:round/>
            <a:headEnd/>
            <a:tailEnd/>
          </a:ln>
        </p:spPr>
        <p:txBody>
          <a:bodyPr/>
          <a:lstStyle/>
          <a:p>
            <a:endParaRPr lang="en-US"/>
          </a:p>
        </p:txBody>
      </p:sp>
      <p:sp>
        <p:nvSpPr>
          <p:cNvPr id="91185" name="Line 98"/>
          <p:cNvSpPr>
            <a:spLocks noChangeShapeType="1"/>
          </p:cNvSpPr>
          <p:nvPr/>
        </p:nvSpPr>
        <p:spPr bwMode="auto">
          <a:xfrm>
            <a:off x="3354388" y="3286125"/>
            <a:ext cx="1409700" cy="0"/>
          </a:xfrm>
          <a:prstGeom prst="line">
            <a:avLst/>
          </a:prstGeom>
          <a:noFill/>
          <a:ln w="25400">
            <a:solidFill>
              <a:schemeClr val="tx1"/>
            </a:solidFill>
            <a:round/>
            <a:headEnd/>
            <a:tailEnd type="triangle" w="med" len="med"/>
          </a:ln>
        </p:spPr>
        <p:txBody>
          <a:bodyPr/>
          <a:lstStyle/>
          <a:p>
            <a:endParaRPr lang="en-US"/>
          </a:p>
        </p:txBody>
      </p:sp>
      <p:sp>
        <p:nvSpPr>
          <p:cNvPr id="91186" name="Line 99"/>
          <p:cNvSpPr>
            <a:spLocks noChangeShapeType="1"/>
          </p:cNvSpPr>
          <p:nvPr/>
        </p:nvSpPr>
        <p:spPr bwMode="auto">
          <a:xfrm>
            <a:off x="4881563" y="4967288"/>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91187" name="Line 100"/>
          <p:cNvSpPr>
            <a:spLocks noChangeShapeType="1"/>
          </p:cNvSpPr>
          <p:nvPr/>
        </p:nvSpPr>
        <p:spPr bwMode="auto">
          <a:xfrm>
            <a:off x="4881563" y="4556125"/>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91188" name="Line 101"/>
          <p:cNvSpPr>
            <a:spLocks noChangeShapeType="1"/>
          </p:cNvSpPr>
          <p:nvPr/>
        </p:nvSpPr>
        <p:spPr bwMode="auto">
          <a:xfrm>
            <a:off x="4516438" y="4006850"/>
            <a:ext cx="1371600" cy="0"/>
          </a:xfrm>
          <a:prstGeom prst="line">
            <a:avLst/>
          </a:prstGeom>
          <a:noFill/>
          <a:ln w="19050">
            <a:solidFill>
              <a:schemeClr val="tx1"/>
            </a:solidFill>
            <a:round/>
            <a:headEnd/>
            <a:tailEnd type="triangle" w="med" len="med"/>
          </a:ln>
        </p:spPr>
        <p:txBody>
          <a:bodyPr/>
          <a:lstStyle/>
          <a:p>
            <a:endParaRPr lang="en-US"/>
          </a:p>
        </p:txBody>
      </p:sp>
      <p:sp>
        <p:nvSpPr>
          <p:cNvPr id="91189" name="Line 102"/>
          <p:cNvSpPr>
            <a:spLocks noChangeShapeType="1"/>
          </p:cNvSpPr>
          <p:nvPr/>
        </p:nvSpPr>
        <p:spPr bwMode="auto">
          <a:xfrm>
            <a:off x="247650" y="4170363"/>
            <a:ext cx="8550275" cy="0"/>
          </a:xfrm>
          <a:prstGeom prst="line">
            <a:avLst/>
          </a:prstGeom>
          <a:noFill/>
          <a:ln w="9525">
            <a:solidFill>
              <a:schemeClr val="tx1"/>
            </a:solidFill>
            <a:prstDash val="dash"/>
            <a:round/>
            <a:headEnd/>
            <a:tailEnd/>
          </a:ln>
        </p:spPr>
        <p:txBody>
          <a:bodyPr/>
          <a:lstStyle/>
          <a:p>
            <a:endParaRPr lang="en-US"/>
          </a:p>
        </p:txBody>
      </p:sp>
      <p:grpSp>
        <p:nvGrpSpPr>
          <p:cNvPr id="91190" name="Group 103"/>
          <p:cNvGrpSpPr>
            <a:grpSpLocks/>
          </p:cNvGrpSpPr>
          <p:nvPr>
            <p:custDataLst>
              <p:tags r:id="rId14"/>
            </p:custDataLst>
          </p:nvPr>
        </p:nvGrpSpPr>
        <p:grpSpPr bwMode="auto">
          <a:xfrm>
            <a:off x="4722813" y="3184525"/>
            <a:ext cx="153987" cy="153988"/>
            <a:chOff x="243" y="2305"/>
            <a:chExt cx="97" cy="73"/>
          </a:xfrm>
        </p:grpSpPr>
        <p:sp>
          <p:nvSpPr>
            <p:cNvPr id="91285" name="Rectangle 104"/>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1286" name="Line 10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1287" name="Line 10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1288" name="Line 10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1191" name="Line 108"/>
          <p:cNvSpPr>
            <a:spLocks noChangeShapeType="1"/>
          </p:cNvSpPr>
          <p:nvPr/>
        </p:nvSpPr>
        <p:spPr bwMode="auto">
          <a:xfrm>
            <a:off x="4881563" y="3276600"/>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grpSp>
        <p:nvGrpSpPr>
          <p:cNvPr id="91192" name="Group 109"/>
          <p:cNvGrpSpPr>
            <a:grpSpLocks/>
          </p:cNvGrpSpPr>
          <p:nvPr>
            <p:custDataLst>
              <p:tags r:id="rId15"/>
            </p:custDataLst>
          </p:nvPr>
        </p:nvGrpSpPr>
        <p:grpSpPr bwMode="auto">
          <a:xfrm>
            <a:off x="4722813" y="3641725"/>
            <a:ext cx="153987" cy="153988"/>
            <a:chOff x="243" y="2305"/>
            <a:chExt cx="97" cy="73"/>
          </a:xfrm>
        </p:grpSpPr>
        <p:sp>
          <p:nvSpPr>
            <p:cNvPr id="91281" name="Rectangle 11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1282" name="Line 11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1283" name="Line 11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1284" name="Line 11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1193" name="Line 114"/>
          <p:cNvSpPr>
            <a:spLocks noChangeShapeType="1"/>
          </p:cNvSpPr>
          <p:nvPr/>
        </p:nvSpPr>
        <p:spPr bwMode="auto">
          <a:xfrm>
            <a:off x="4881563" y="3732213"/>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91194" name="Line 115"/>
          <p:cNvSpPr>
            <a:spLocks noChangeShapeType="1"/>
          </p:cNvSpPr>
          <p:nvPr/>
        </p:nvSpPr>
        <p:spPr bwMode="auto">
          <a:xfrm>
            <a:off x="4578350" y="3717925"/>
            <a:ext cx="185738" cy="14288"/>
          </a:xfrm>
          <a:prstGeom prst="line">
            <a:avLst/>
          </a:prstGeom>
          <a:noFill/>
          <a:ln w="19050">
            <a:solidFill>
              <a:schemeClr val="tx1"/>
            </a:solidFill>
            <a:round/>
            <a:headEnd/>
            <a:tailEnd type="triangle" w="med" len="med"/>
          </a:ln>
        </p:spPr>
        <p:txBody>
          <a:bodyPr/>
          <a:lstStyle/>
          <a:p>
            <a:endParaRPr lang="en-US"/>
          </a:p>
        </p:txBody>
      </p:sp>
      <p:grpSp>
        <p:nvGrpSpPr>
          <p:cNvPr id="91195" name="Group 116"/>
          <p:cNvGrpSpPr>
            <a:grpSpLocks/>
          </p:cNvGrpSpPr>
          <p:nvPr>
            <p:custDataLst>
              <p:tags r:id="rId16"/>
            </p:custDataLst>
          </p:nvPr>
        </p:nvGrpSpPr>
        <p:grpSpPr bwMode="auto">
          <a:xfrm>
            <a:off x="5665788" y="4451350"/>
            <a:ext cx="490537" cy="130175"/>
            <a:chOff x="3760" y="2189"/>
            <a:chExt cx="243" cy="97"/>
          </a:xfrm>
        </p:grpSpPr>
        <p:sp>
          <p:nvSpPr>
            <p:cNvPr id="91274" name="Line 117"/>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1275" name="Line 118"/>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91276" name="Group 119"/>
            <p:cNvGrpSpPr>
              <a:grpSpLocks/>
            </p:cNvGrpSpPr>
            <p:nvPr/>
          </p:nvGrpSpPr>
          <p:grpSpPr bwMode="auto">
            <a:xfrm>
              <a:off x="3833" y="2189"/>
              <a:ext cx="97" cy="97"/>
              <a:chOff x="243" y="2305"/>
              <a:chExt cx="97" cy="73"/>
            </a:xfrm>
          </p:grpSpPr>
          <p:sp>
            <p:nvSpPr>
              <p:cNvPr id="91277" name="Rectangle 12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1278" name="Line 12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1279" name="Line 12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1280" name="Line 12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91196" name="Text Box 124"/>
          <p:cNvSpPr txBox="1">
            <a:spLocks noChangeArrowheads="1"/>
          </p:cNvSpPr>
          <p:nvPr/>
        </p:nvSpPr>
        <p:spPr bwMode="auto">
          <a:xfrm>
            <a:off x="476250" y="4181475"/>
            <a:ext cx="1150938" cy="304800"/>
          </a:xfrm>
          <a:prstGeom prst="rect">
            <a:avLst/>
          </a:prstGeom>
          <a:noFill/>
          <a:ln w="9525">
            <a:noFill/>
            <a:miter lim="800000"/>
            <a:headEnd/>
            <a:tailEnd/>
          </a:ln>
        </p:spPr>
        <p:txBody>
          <a:bodyPr wrap="none">
            <a:spAutoFit/>
          </a:bodyPr>
          <a:lstStyle/>
          <a:p>
            <a:pPr algn="l"/>
            <a:r>
              <a:rPr lang="en-US" sz="1400">
                <a:solidFill>
                  <a:srgbClr val="000000"/>
                </a:solidFill>
                <a:cs typeface="Arial" pitchFamily="34" charset="0"/>
              </a:rPr>
              <a:t>Egress Path</a:t>
            </a:r>
          </a:p>
        </p:txBody>
      </p:sp>
      <p:sp>
        <p:nvSpPr>
          <p:cNvPr id="91197" name="Text Box 125"/>
          <p:cNvSpPr txBox="1">
            <a:spLocks noChangeArrowheads="1"/>
          </p:cNvSpPr>
          <p:nvPr/>
        </p:nvSpPr>
        <p:spPr bwMode="auto">
          <a:xfrm>
            <a:off x="476250" y="3895725"/>
            <a:ext cx="1179513" cy="304800"/>
          </a:xfrm>
          <a:prstGeom prst="rect">
            <a:avLst/>
          </a:prstGeom>
          <a:noFill/>
          <a:ln w="9525">
            <a:noFill/>
            <a:miter lim="800000"/>
            <a:headEnd/>
            <a:tailEnd/>
          </a:ln>
        </p:spPr>
        <p:txBody>
          <a:bodyPr wrap="none">
            <a:spAutoFit/>
          </a:bodyPr>
          <a:lstStyle/>
          <a:p>
            <a:pPr algn="l"/>
            <a:r>
              <a:rPr lang="en-US" sz="1400">
                <a:solidFill>
                  <a:srgbClr val="000000"/>
                </a:solidFill>
                <a:cs typeface="Arial" pitchFamily="34" charset="0"/>
              </a:rPr>
              <a:t>Ingress Path</a:t>
            </a:r>
          </a:p>
        </p:txBody>
      </p:sp>
      <p:sp>
        <p:nvSpPr>
          <p:cNvPr id="91198" name="Line 126"/>
          <p:cNvSpPr>
            <a:spLocks noChangeShapeType="1"/>
          </p:cNvSpPr>
          <p:nvPr/>
        </p:nvSpPr>
        <p:spPr bwMode="auto">
          <a:xfrm>
            <a:off x="5957888" y="3595688"/>
            <a:ext cx="90487"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91199" name="Group 127"/>
          <p:cNvGrpSpPr>
            <a:grpSpLocks/>
          </p:cNvGrpSpPr>
          <p:nvPr>
            <p:custDataLst>
              <p:tags r:id="rId17"/>
            </p:custDataLst>
          </p:nvPr>
        </p:nvGrpSpPr>
        <p:grpSpPr bwMode="auto">
          <a:xfrm>
            <a:off x="5729288" y="3916363"/>
            <a:ext cx="163512" cy="136525"/>
            <a:chOff x="243" y="2305"/>
            <a:chExt cx="97" cy="73"/>
          </a:xfrm>
        </p:grpSpPr>
        <p:sp>
          <p:nvSpPr>
            <p:cNvPr id="91270" name="Rectangle 12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1271" name="Line 12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1272" name="Line 13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1273" name="Line 13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1200" name="Line 132"/>
          <p:cNvSpPr>
            <a:spLocks noChangeShapeType="1"/>
          </p:cNvSpPr>
          <p:nvPr/>
        </p:nvSpPr>
        <p:spPr bwMode="auto">
          <a:xfrm flipV="1">
            <a:off x="5957888" y="3595688"/>
            <a:ext cx="0" cy="411162"/>
          </a:xfrm>
          <a:prstGeom prst="line">
            <a:avLst/>
          </a:prstGeom>
          <a:noFill/>
          <a:ln w="25400">
            <a:solidFill>
              <a:schemeClr val="tx1"/>
            </a:solidFill>
            <a:round/>
            <a:headEnd/>
            <a:tailEnd/>
          </a:ln>
        </p:spPr>
        <p:txBody>
          <a:bodyPr/>
          <a:lstStyle/>
          <a:p>
            <a:endParaRPr lang="en-US"/>
          </a:p>
        </p:txBody>
      </p:sp>
      <p:sp>
        <p:nvSpPr>
          <p:cNvPr id="91201" name="Line 133"/>
          <p:cNvSpPr>
            <a:spLocks noChangeShapeType="1"/>
          </p:cNvSpPr>
          <p:nvPr/>
        </p:nvSpPr>
        <p:spPr bwMode="auto">
          <a:xfrm>
            <a:off x="5911850" y="4006850"/>
            <a:ext cx="46038" cy="0"/>
          </a:xfrm>
          <a:prstGeom prst="line">
            <a:avLst/>
          </a:prstGeom>
          <a:noFill/>
          <a:ln w="25400">
            <a:solidFill>
              <a:schemeClr val="tx1"/>
            </a:solidFill>
            <a:round/>
            <a:headEnd/>
            <a:tailEnd/>
          </a:ln>
        </p:spPr>
        <p:txBody>
          <a:bodyPr/>
          <a:lstStyle/>
          <a:p>
            <a:endParaRPr lang="en-US"/>
          </a:p>
        </p:txBody>
      </p:sp>
      <p:sp>
        <p:nvSpPr>
          <p:cNvPr id="91202" name="Line 134"/>
          <p:cNvSpPr>
            <a:spLocks noChangeShapeType="1"/>
          </p:cNvSpPr>
          <p:nvPr/>
        </p:nvSpPr>
        <p:spPr bwMode="auto">
          <a:xfrm flipV="1">
            <a:off x="4578350" y="3717925"/>
            <a:ext cx="0" cy="822325"/>
          </a:xfrm>
          <a:prstGeom prst="line">
            <a:avLst/>
          </a:prstGeom>
          <a:noFill/>
          <a:ln w="25400">
            <a:solidFill>
              <a:schemeClr val="tx1"/>
            </a:solidFill>
            <a:round/>
            <a:headEnd/>
            <a:tailEnd/>
          </a:ln>
        </p:spPr>
        <p:txBody>
          <a:bodyPr/>
          <a:lstStyle/>
          <a:p>
            <a:endParaRPr lang="en-US"/>
          </a:p>
        </p:txBody>
      </p:sp>
      <p:sp>
        <p:nvSpPr>
          <p:cNvPr id="91203" name="Line 135"/>
          <p:cNvSpPr>
            <a:spLocks noChangeShapeType="1"/>
          </p:cNvSpPr>
          <p:nvPr/>
        </p:nvSpPr>
        <p:spPr bwMode="auto">
          <a:xfrm>
            <a:off x="3813175" y="4235450"/>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1204" name="Line 136"/>
          <p:cNvSpPr>
            <a:spLocks noChangeShapeType="1"/>
          </p:cNvSpPr>
          <p:nvPr/>
        </p:nvSpPr>
        <p:spPr bwMode="auto">
          <a:xfrm flipV="1">
            <a:off x="2200275" y="4235450"/>
            <a:ext cx="146367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91205" name="Group 137"/>
          <p:cNvGrpSpPr>
            <a:grpSpLocks/>
          </p:cNvGrpSpPr>
          <p:nvPr>
            <p:custDataLst>
              <p:tags r:id="rId18"/>
            </p:custDataLst>
          </p:nvPr>
        </p:nvGrpSpPr>
        <p:grpSpPr bwMode="auto">
          <a:xfrm>
            <a:off x="3649663" y="4144963"/>
            <a:ext cx="163512" cy="136525"/>
            <a:chOff x="243" y="2305"/>
            <a:chExt cx="97" cy="73"/>
          </a:xfrm>
        </p:grpSpPr>
        <p:sp>
          <p:nvSpPr>
            <p:cNvPr id="91266" name="Rectangle 13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1267" name="Line 13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1268" name="Line 14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1269" name="Line 14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1206" name="Line 142"/>
          <p:cNvSpPr>
            <a:spLocks noChangeShapeType="1"/>
          </p:cNvSpPr>
          <p:nvPr/>
        </p:nvSpPr>
        <p:spPr bwMode="auto">
          <a:xfrm flipV="1">
            <a:off x="2200275" y="4235450"/>
            <a:ext cx="0" cy="593725"/>
          </a:xfrm>
          <a:prstGeom prst="line">
            <a:avLst/>
          </a:prstGeom>
          <a:noFill/>
          <a:ln w="25400">
            <a:solidFill>
              <a:schemeClr val="tx1"/>
            </a:solidFill>
            <a:round/>
            <a:headEnd/>
            <a:tailEnd/>
          </a:ln>
        </p:spPr>
        <p:txBody>
          <a:bodyPr/>
          <a:lstStyle/>
          <a:p>
            <a:endParaRPr lang="en-US"/>
          </a:p>
        </p:txBody>
      </p:sp>
      <p:sp>
        <p:nvSpPr>
          <p:cNvPr id="91207" name="Text Box 143"/>
          <p:cNvSpPr txBox="1">
            <a:spLocks noChangeArrowheads="1"/>
          </p:cNvSpPr>
          <p:nvPr/>
        </p:nvSpPr>
        <p:spPr bwMode="auto">
          <a:xfrm>
            <a:off x="7277100" y="2924175"/>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91208" name="Text Box 144"/>
          <p:cNvSpPr txBox="1">
            <a:spLocks noChangeArrowheads="1"/>
          </p:cNvSpPr>
          <p:nvPr/>
        </p:nvSpPr>
        <p:spPr bwMode="auto">
          <a:xfrm>
            <a:off x="7367588" y="2852738"/>
            <a:ext cx="1158875" cy="846137"/>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91209" name="Line 145"/>
          <p:cNvSpPr>
            <a:spLocks noChangeShapeType="1"/>
          </p:cNvSpPr>
          <p:nvPr/>
        </p:nvSpPr>
        <p:spPr bwMode="auto">
          <a:xfrm>
            <a:off x="4578350" y="4510088"/>
            <a:ext cx="185738" cy="14287"/>
          </a:xfrm>
          <a:prstGeom prst="line">
            <a:avLst/>
          </a:prstGeom>
          <a:noFill/>
          <a:ln w="19050">
            <a:solidFill>
              <a:schemeClr val="tx1"/>
            </a:solidFill>
            <a:round/>
            <a:headEnd/>
            <a:tailEnd type="triangle" w="med" len="med"/>
          </a:ln>
        </p:spPr>
        <p:txBody>
          <a:bodyPr/>
          <a:lstStyle/>
          <a:p>
            <a:endParaRPr lang="en-US"/>
          </a:p>
        </p:txBody>
      </p:sp>
      <p:sp>
        <p:nvSpPr>
          <p:cNvPr id="91210" name="Text Box 146"/>
          <p:cNvSpPr txBox="1">
            <a:spLocks noChangeArrowheads="1"/>
          </p:cNvSpPr>
          <p:nvPr/>
        </p:nvSpPr>
        <p:spPr bwMode="auto">
          <a:xfrm>
            <a:off x="7451725" y="2781300"/>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CorePac 0</a:t>
            </a:r>
            <a:endParaRPr lang="en-US" sz="1000">
              <a:solidFill>
                <a:srgbClr val="000000"/>
              </a:solidFill>
              <a:ea typeface="MS Mincho" pitchFamily="49" charset="-128"/>
              <a:cs typeface="Arial" pitchFamily="34" charset="0"/>
            </a:endParaRPr>
          </a:p>
        </p:txBody>
      </p:sp>
      <p:sp>
        <p:nvSpPr>
          <p:cNvPr id="91211" name="Line 147"/>
          <p:cNvSpPr>
            <a:spLocks noChangeShapeType="1"/>
          </p:cNvSpPr>
          <p:nvPr/>
        </p:nvSpPr>
        <p:spPr bwMode="auto">
          <a:xfrm flipV="1">
            <a:off x="684213" y="4724400"/>
            <a:ext cx="0" cy="936625"/>
          </a:xfrm>
          <a:prstGeom prst="line">
            <a:avLst/>
          </a:prstGeom>
          <a:noFill/>
          <a:ln w="25400">
            <a:solidFill>
              <a:schemeClr val="tx1"/>
            </a:solidFill>
            <a:round/>
            <a:headEnd/>
            <a:tailEnd/>
          </a:ln>
        </p:spPr>
        <p:txBody>
          <a:bodyPr/>
          <a:lstStyle/>
          <a:p>
            <a:endParaRPr lang="en-US"/>
          </a:p>
        </p:txBody>
      </p:sp>
      <p:sp>
        <p:nvSpPr>
          <p:cNvPr id="91212" name="Line 148"/>
          <p:cNvSpPr>
            <a:spLocks noChangeShapeType="1"/>
          </p:cNvSpPr>
          <p:nvPr/>
        </p:nvSpPr>
        <p:spPr bwMode="auto">
          <a:xfrm flipV="1">
            <a:off x="900113" y="5013325"/>
            <a:ext cx="0" cy="503238"/>
          </a:xfrm>
          <a:prstGeom prst="line">
            <a:avLst/>
          </a:prstGeom>
          <a:noFill/>
          <a:ln w="25400">
            <a:solidFill>
              <a:schemeClr val="tx1"/>
            </a:solidFill>
            <a:round/>
            <a:headEnd/>
            <a:tailEnd/>
          </a:ln>
        </p:spPr>
        <p:txBody>
          <a:bodyPr/>
          <a:lstStyle/>
          <a:p>
            <a:endParaRPr lang="en-US"/>
          </a:p>
        </p:txBody>
      </p:sp>
      <p:sp>
        <p:nvSpPr>
          <p:cNvPr id="91213" name="Line 149"/>
          <p:cNvSpPr>
            <a:spLocks noChangeShapeType="1"/>
          </p:cNvSpPr>
          <p:nvPr/>
        </p:nvSpPr>
        <p:spPr bwMode="auto">
          <a:xfrm>
            <a:off x="900113" y="5516563"/>
            <a:ext cx="6551612" cy="0"/>
          </a:xfrm>
          <a:prstGeom prst="line">
            <a:avLst/>
          </a:prstGeom>
          <a:noFill/>
          <a:ln w="19050">
            <a:solidFill>
              <a:schemeClr val="tx1"/>
            </a:solidFill>
            <a:round/>
            <a:headEnd/>
            <a:tailEnd/>
          </a:ln>
        </p:spPr>
        <p:txBody>
          <a:bodyPr/>
          <a:lstStyle/>
          <a:p>
            <a:endParaRPr lang="en-US"/>
          </a:p>
        </p:txBody>
      </p:sp>
      <p:sp>
        <p:nvSpPr>
          <p:cNvPr id="91214" name="Line 150"/>
          <p:cNvSpPr>
            <a:spLocks noChangeShapeType="1"/>
          </p:cNvSpPr>
          <p:nvPr/>
        </p:nvSpPr>
        <p:spPr bwMode="auto">
          <a:xfrm>
            <a:off x="684213" y="5661025"/>
            <a:ext cx="7127875" cy="0"/>
          </a:xfrm>
          <a:prstGeom prst="line">
            <a:avLst/>
          </a:prstGeom>
          <a:noFill/>
          <a:ln w="19050">
            <a:solidFill>
              <a:schemeClr val="tx1"/>
            </a:solidFill>
            <a:round/>
            <a:headEnd/>
            <a:tailEnd/>
          </a:ln>
        </p:spPr>
        <p:txBody>
          <a:bodyPr/>
          <a:lstStyle/>
          <a:p>
            <a:endParaRPr lang="en-US"/>
          </a:p>
        </p:txBody>
      </p:sp>
      <p:sp>
        <p:nvSpPr>
          <p:cNvPr id="91215" name="Line 151"/>
          <p:cNvSpPr>
            <a:spLocks noChangeShapeType="1"/>
          </p:cNvSpPr>
          <p:nvPr/>
        </p:nvSpPr>
        <p:spPr bwMode="auto">
          <a:xfrm flipV="1">
            <a:off x="7451725" y="3860800"/>
            <a:ext cx="0" cy="1655763"/>
          </a:xfrm>
          <a:prstGeom prst="line">
            <a:avLst/>
          </a:prstGeom>
          <a:noFill/>
          <a:ln w="25400">
            <a:solidFill>
              <a:schemeClr val="tx1"/>
            </a:solidFill>
            <a:round/>
            <a:headEnd/>
            <a:tailEnd type="triangle" w="med" len="med"/>
          </a:ln>
        </p:spPr>
        <p:txBody>
          <a:bodyPr/>
          <a:lstStyle/>
          <a:p>
            <a:endParaRPr lang="en-US"/>
          </a:p>
        </p:txBody>
      </p:sp>
      <p:sp>
        <p:nvSpPr>
          <p:cNvPr id="91216" name="Line 152"/>
          <p:cNvSpPr>
            <a:spLocks noChangeShapeType="1"/>
          </p:cNvSpPr>
          <p:nvPr/>
        </p:nvSpPr>
        <p:spPr bwMode="auto">
          <a:xfrm flipV="1">
            <a:off x="7812088" y="3860800"/>
            <a:ext cx="0" cy="1800225"/>
          </a:xfrm>
          <a:prstGeom prst="line">
            <a:avLst/>
          </a:prstGeom>
          <a:noFill/>
          <a:ln w="25400">
            <a:solidFill>
              <a:schemeClr val="tx1"/>
            </a:solidFill>
            <a:round/>
            <a:headEnd/>
            <a:tailEnd/>
          </a:ln>
        </p:spPr>
        <p:txBody>
          <a:bodyPr/>
          <a:lstStyle/>
          <a:p>
            <a:endParaRPr lang="en-US"/>
          </a:p>
        </p:txBody>
      </p:sp>
      <p:sp>
        <p:nvSpPr>
          <p:cNvPr id="91217" name="Text Box 153"/>
          <p:cNvSpPr txBox="1">
            <a:spLocks noChangeArrowheads="1"/>
          </p:cNvSpPr>
          <p:nvPr/>
        </p:nvSpPr>
        <p:spPr bwMode="auto">
          <a:xfrm>
            <a:off x="6084888" y="4437063"/>
            <a:ext cx="677862" cy="582612"/>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 TX</a:t>
            </a:r>
            <a:br>
              <a:rPr lang="en-US" altLang="ja-JP" sz="900">
                <a:solidFill>
                  <a:srgbClr val="000000"/>
                </a:solidFill>
                <a:ea typeface="MS Mincho" pitchFamily="49" charset="-128"/>
                <a:cs typeface="Arial" pitchFamily="34" charset="0"/>
              </a:rPr>
            </a:br>
            <a:r>
              <a:rPr lang="en-US" altLang="ja-JP" sz="900">
                <a:solidFill>
                  <a:srgbClr val="000000"/>
                </a:solidFill>
                <a:ea typeface="MS Mincho" pitchFamily="49" charset="-128"/>
                <a:cs typeface="Arial" pitchFamily="34" charset="0"/>
              </a:rPr>
              <a:t>MAC</a:t>
            </a:r>
            <a:endParaRPr lang="en-US" sz="900">
              <a:solidFill>
                <a:srgbClr val="000000"/>
              </a:solidFill>
              <a:ea typeface="MS Mincho" pitchFamily="49" charset="-128"/>
              <a:cs typeface="Arial" pitchFamily="34" charset="0"/>
            </a:endParaRPr>
          </a:p>
        </p:txBody>
      </p:sp>
      <p:grpSp>
        <p:nvGrpSpPr>
          <p:cNvPr id="91218" name="Group 154"/>
          <p:cNvGrpSpPr>
            <a:grpSpLocks/>
          </p:cNvGrpSpPr>
          <p:nvPr>
            <p:custDataLst>
              <p:tags r:id="rId19"/>
            </p:custDataLst>
          </p:nvPr>
        </p:nvGrpSpPr>
        <p:grpSpPr bwMode="auto">
          <a:xfrm>
            <a:off x="5665788" y="4667250"/>
            <a:ext cx="411162" cy="136525"/>
            <a:chOff x="3760" y="2189"/>
            <a:chExt cx="243" cy="97"/>
          </a:xfrm>
        </p:grpSpPr>
        <p:sp>
          <p:nvSpPr>
            <p:cNvPr id="91259" name="Line 155"/>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1260" name="Line 156"/>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91261" name="Group 157"/>
            <p:cNvGrpSpPr>
              <a:grpSpLocks/>
            </p:cNvGrpSpPr>
            <p:nvPr/>
          </p:nvGrpSpPr>
          <p:grpSpPr bwMode="auto">
            <a:xfrm>
              <a:off x="3833" y="2189"/>
              <a:ext cx="97" cy="97"/>
              <a:chOff x="243" y="2305"/>
              <a:chExt cx="97" cy="73"/>
            </a:xfrm>
          </p:grpSpPr>
          <p:sp>
            <p:nvSpPr>
              <p:cNvPr id="91262" name="Rectangle 15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1263" name="Line 15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1264" name="Line 16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1265" name="Line 16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91219" name="Text Box 162"/>
          <p:cNvSpPr txBox="1">
            <a:spLocks noChangeArrowheads="1"/>
          </p:cNvSpPr>
          <p:nvPr/>
        </p:nvSpPr>
        <p:spPr bwMode="auto">
          <a:xfrm>
            <a:off x="6084888" y="5084763"/>
            <a:ext cx="792162" cy="293687"/>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SRIO message TX</a:t>
            </a:r>
            <a:endParaRPr lang="en-US" sz="900">
              <a:solidFill>
                <a:srgbClr val="000000"/>
              </a:solidFill>
              <a:ea typeface="MS Mincho" pitchFamily="49" charset="-128"/>
              <a:cs typeface="Arial" pitchFamily="34" charset="0"/>
            </a:endParaRPr>
          </a:p>
        </p:txBody>
      </p:sp>
      <p:grpSp>
        <p:nvGrpSpPr>
          <p:cNvPr id="91220" name="Group 163"/>
          <p:cNvGrpSpPr>
            <a:grpSpLocks/>
          </p:cNvGrpSpPr>
          <p:nvPr>
            <p:custDataLst>
              <p:tags r:id="rId20"/>
            </p:custDataLst>
          </p:nvPr>
        </p:nvGrpSpPr>
        <p:grpSpPr bwMode="auto">
          <a:xfrm>
            <a:off x="5665788" y="5099050"/>
            <a:ext cx="411162" cy="136525"/>
            <a:chOff x="3760" y="2189"/>
            <a:chExt cx="243" cy="97"/>
          </a:xfrm>
        </p:grpSpPr>
        <p:sp>
          <p:nvSpPr>
            <p:cNvPr id="91252" name="Line 164"/>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1253" name="Line 165"/>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91254" name="Group 166"/>
            <p:cNvGrpSpPr>
              <a:grpSpLocks/>
            </p:cNvGrpSpPr>
            <p:nvPr/>
          </p:nvGrpSpPr>
          <p:grpSpPr bwMode="auto">
            <a:xfrm>
              <a:off x="3833" y="2189"/>
              <a:ext cx="97" cy="97"/>
              <a:chOff x="243" y="2305"/>
              <a:chExt cx="97" cy="73"/>
            </a:xfrm>
          </p:grpSpPr>
          <p:sp>
            <p:nvSpPr>
              <p:cNvPr id="91255" name="Rectangle 167"/>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1256" name="Line 168"/>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1257" name="Line 169"/>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1258" name="Line 170"/>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91221" name="Line 172"/>
          <p:cNvSpPr>
            <a:spLocks noChangeShapeType="1"/>
          </p:cNvSpPr>
          <p:nvPr/>
        </p:nvSpPr>
        <p:spPr bwMode="auto">
          <a:xfrm flipV="1">
            <a:off x="1704975" y="2655888"/>
            <a:ext cx="319088"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1222" name="Text Box 173"/>
          <p:cNvSpPr txBox="1">
            <a:spLocks noChangeArrowheads="1"/>
          </p:cNvSpPr>
          <p:nvPr/>
        </p:nvSpPr>
        <p:spPr bwMode="auto">
          <a:xfrm>
            <a:off x="6454775" y="1765300"/>
            <a:ext cx="996950" cy="150813"/>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Packet Accelerator</a:t>
            </a:r>
            <a:endParaRPr lang="en-US" sz="900">
              <a:solidFill>
                <a:srgbClr val="000000"/>
              </a:solidFill>
              <a:ea typeface="MS Mincho" pitchFamily="49" charset="-128"/>
              <a:cs typeface="Arial" pitchFamily="34" charset="0"/>
            </a:endParaRPr>
          </a:p>
        </p:txBody>
      </p:sp>
      <p:sp>
        <p:nvSpPr>
          <p:cNvPr id="91223" name="Text Box 174"/>
          <p:cNvSpPr txBox="1">
            <a:spLocks noChangeArrowheads="1"/>
          </p:cNvSpPr>
          <p:nvPr/>
        </p:nvSpPr>
        <p:spPr bwMode="auto">
          <a:xfrm>
            <a:off x="6238875" y="1765300"/>
            <a:ext cx="144463" cy="144463"/>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endParaRPr lang="en-US" sz="1000">
              <a:solidFill>
                <a:srgbClr val="000000"/>
              </a:solidFill>
              <a:cs typeface="Arial" pitchFamily="34" charset="0"/>
            </a:endParaRPr>
          </a:p>
        </p:txBody>
      </p:sp>
      <p:grpSp>
        <p:nvGrpSpPr>
          <p:cNvPr id="91224" name="Group 175"/>
          <p:cNvGrpSpPr>
            <a:grpSpLocks/>
          </p:cNvGrpSpPr>
          <p:nvPr>
            <p:custDataLst>
              <p:tags r:id="rId21"/>
            </p:custDataLst>
          </p:nvPr>
        </p:nvGrpSpPr>
        <p:grpSpPr bwMode="auto">
          <a:xfrm>
            <a:off x="2051050" y="2565400"/>
            <a:ext cx="153988" cy="153988"/>
            <a:chOff x="243" y="2305"/>
            <a:chExt cx="97" cy="73"/>
          </a:xfrm>
        </p:grpSpPr>
        <p:sp>
          <p:nvSpPr>
            <p:cNvPr id="91248" name="Rectangle 176"/>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1249" name="Line 177"/>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1250" name="Line 178"/>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1251" name="Line 179"/>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1225" name="Line 180"/>
          <p:cNvSpPr>
            <a:spLocks noChangeShapeType="1"/>
          </p:cNvSpPr>
          <p:nvPr/>
        </p:nvSpPr>
        <p:spPr bwMode="auto">
          <a:xfrm>
            <a:off x="2195513" y="2641600"/>
            <a:ext cx="144462"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1226" name="Line 181"/>
          <p:cNvSpPr>
            <a:spLocks noChangeShapeType="1"/>
          </p:cNvSpPr>
          <p:nvPr/>
        </p:nvSpPr>
        <p:spPr bwMode="auto">
          <a:xfrm>
            <a:off x="2503488" y="2609850"/>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91227" name="Group 182"/>
          <p:cNvGrpSpPr>
            <a:grpSpLocks/>
          </p:cNvGrpSpPr>
          <p:nvPr>
            <p:custDataLst>
              <p:tags r:id="rId22"/>
            </p:custDataLst>
          </p:nvPr>
        </p:nvGrpSpPr>
        <p:grpSpPr bwMode="auto">
          <a:xfrm>
            <a:off x="2339975" y="2565400"/>
            <a:ext cx="163513" cy="136525"/>
            <a:chOff x="243" y="2305"/>
            <a:chExt cx="97" cy="73"/>
          </a:xfrm>
        </p:grpSpPr>
        <p:sp>
          <p:nvSpPr>
            <p:cNvPr id="91244" name="Rectangle 18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1245" name="Line 18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1246" name="Line 18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1247" name="Line 18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1228" name="Line 187"/>
          <p:cNvSpPr>
            <a:spLocks noChangeShapeType="1"/>
          </p:cNvSpPr>
          <p:nvPr/>
        </p:nvSpPr>
        <p:spPr bwMode="auto">
          <a:xfrm>
            <a:off x="2503488" y="3113088"/>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1229" name="Line 188"/>
          <p:cNvSpPr>
            <a:spLocks noChangeShapeType="1"/>
          </p:cNvSpPr>
          <p:nvPr/>
        </p:nvSpPr>
        <p:spPr bwMode="auto">
          <a:xfrm>
            <a:off x="1979613" y="3141663"/>
            <a:ext cx="373062"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91230" name="Group 189"/>
          <p:cNvGrpSpPr>
            <a:grpSpLocks/>
          </p:cNvGrpSpPr>
          <p:nvPr>
            <p:custDataLst>
              <p:tags r:id="rId23"/>
            </p:custDataLst>
          </p:nvPr>
        </p:nvGrpSpPr>
        <p:grpSpPr bwMode="auto">
          <a:xfrm>
            <a:off x="2339975" y="3068638"/>
            <a:ext cx="163513" cy="136525"/>
            <a:chOff x="243" y="2305"/>
            <a:chExt cx="97" cy="73"/>
          </a:xfrm>
        </p:grpSpPr>
        <p:sp>
          <p:nvSpPr>
            <p:cNvPr id="91240" name="Rectangle 19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1241" name="Line 19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1242" name="Line 19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1243" name="Line 19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cxnSp>
        <p:nvCxnSpPr>
          <p:cNvPr id="91231" name="AutoShape 194"/>
          <p:cNvCxnSpPr>
            <a:cxnSpLocks noChangeShapeType="1"/>
            <a:stCxn id="91210" idx="0"/>
            <a:endCxn id="91248" idx="0"/>
          </p:cNvCxnSpPr>
          <p:nvPr/>
        </p:nvCxnSpPr>
        <p:spPr bwMode="auto">
          <a:xfrm rot="5400000" flipH="1">
            <a:off x="4972051" y="-277813"/>
            <a:ext cx="215900" cy="5902325"/>
          </a:xfrm>
          <a:prstGeom prst="bentConnector3">
            <a:avLst>
              <a:gd name="adj1" fmla="val 788968"/>
            </a:avLst>
          </a:prstGeom>
          <a:noFill/>
          <a:ln w="25400">
            <a:solidFill>
              <a:schemeClr val="tx1"/>
            </a:solidFill>
            <a:miter lim="800000"/>
            <a:headEnd/>
            <a:tailEnd type="triangle" w="med" len="med"/>
          </a:ln>
        </p:spPr>
      </p:cxnSp>
      <p:sp>
        <p:nvSpPr>
          <p:cNvPr id="91232" name="Rectangle 2"/>
          <p:cNvSpPr>
            <a:spLocks noGrp="1" noChangeArrowheads="1"/>
          </p:cNvSpPr>
          <p:nvPr>
            <p:ph type="title" idx="4294967295"/>
          </p:nvPr>
        </p:nvSpPr>
        <p:spPr>
          <a:xfrm>
            <a:off x="0" y="76200"/>
            <a:ext cx="8229600" cy="762000"/>
          </a:xfrm>
        </p:spPr>
        <p:txBody>
          <a:bodyPr/>
          <a:lstStyle/>
          <a:p>
            <a:pPr eaLnBrk="1" hangingPunct="1"/>
            <a:r>
              <a:rPr lang="sv-SE" b="0" smtClean="0"/>
              <a:t>IP/UDP or Raw Ethernet/Flow ID</a:t>
            </a:r>
            <a:endParaRPr lang="en-US" b="0" smtClean="0"/>
          </a:p>
        </p:txBody>
      </p:sp>
      <p:sp>
        <p:nvSpPr>
          <p:cNvPr id="128097" name="AutoShape 154"/>
          <p:cNvSpPr>
            <a:spLocks noChangeArrowheads="1"/>
          </p:cNvSpPr>
          <p:nvPr/>
        </p:nvSpPr>
        <p:spPr bwMode="auto">
          <a:xfrm>
            <a:off x="5867400" y="2133600"/>
            <a:ext cx="1295400" cy="609600"/>
          </a:xfrm>
          <a:prstGeom prst="wedgeRoundRectCallout">
            <a:avLst>
              <a:gd name="adj1" fmla="val -76963"/>
              <a:gd name="adj2" fmla="val 96356"/>
              <a:gd name="adj3" fmla="val 16667"/>
            </a:avLst>
          </a:prstGeom>
          <a:solidFill>
            <a:schemeClr val="bg1"/>
          </a:solidFill>
          <a:ln w="9525">
            <a:solidFill>
              <a:schemeClr val="tx1"/>
            </a:solidFill>
            <a:miter lim="800000"/>
            <a:headEnd/>
            <a:tailEnd/>
          </a:ln>
        </p:spPr>
        <p:txBody>
          <a:bodyPr/>
          <a:lstStyle/>
          <a:p>
            <a:pPr algn="ctr"/>
            <a:r>
              <a:rPr lang="sv-SE" sz="1000">
                <a:solidFill>
                  <a:srgbClr val="000000"/>
                </a:solidFill>
                <a:cs typeface="Arial" pitchFamily="34" charset="0"/>
              </a:rPr>
              <a:t>3. UDP checksum verified and result set in descriptor.</a:t>
            </a:r>
            <a:endParaRPr lang="en-US" sz="1000">
              <a:solidFill>
                <a:srgbClr val="000000"/>
              </a:solidFill>
              <a:cs typeface="Arial" pitchFamily="34" charset="0"/>
            </a:endParaRPr>
          </a:p>
        </p:txBody>
      </p:sp>
      <p:sp>
        <p:nvSpPr>
          <p:cNvPr id="91234" name="Text Box 171"/>
          <p:cNvSpPr txBox="1">
            <a:spLocks noChangeArrowheads="1"/>
          </p:cNvSpPr>
          <p:nvPr/>
        </p:nvSpPr>
        <p:spPr bwMode="auto">
          <a:xfrm>
            <a:off x="900113" y="2492375"/>
            <a:ext cx="804862" cy="288925"/>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SRIO message RX</a:t>
            </a:r>
            <a:endParaRPr lang="en-US" sz="900">
              <a:solidFill>
                <a:srgbClr val="000000"/>
              </a:solidFill>
              <a:ea typeface="MS Mincho" pitchFamily="49" charset="-128"/>
              <a:cs typeface="Arial" pitchFamily="34" charset="0"/>
            </a:endParaRPr>
          </a:p>
        </p:txBody>
      </p:sp>
      <p:sp>
        <p:nvSpPr>
          <p:cNvPr id="128099" name="Line 155"/>
          <p:cNvSpPr>
            <a:spLocks noChangeShapeType="1"/>
          </p:cNvSpPr>
          <p:nvPr/>
        </p:nvSpPr>
        <p:spPr bwMode="auto">
          <a:xfrm flipH="1" flipV="1">
            <a:off x="5508625" y="3203575"/>
            <a:ext cx="1800225" cy="0"/>
          </a:xfrm>
          <a:prstGeom prst="line">
            <a:avLst/>
          </a:prstGeom>
          <a:noFill/>
          <a:ln w="38100">
            <a:solidFill>
              <a:srgbClr val="FF0000"/>
            </a:solidFill>
            <a:round/>
            <a:headEnd type="triangle" w="med" len="med"/>
            <a:tailEnd/>
          </a:ln>
        </p:spPr>
        <p:txBody>
          <a:bodyPr/>
          <a:lstStyle/>
          <a:p>
            <a:endParaRPr lang="en-US"/>
          </a:p>
        </p:txBody>
      </p:sp>
      <p:sp>
        <p:nvSpPr>
          <p:cNvPr id="128100" name="Line 175"/>
          <p:cNvSpPr>
            <a:spLocks noChangeShapeType="1"/>
          </p:cNvSpPr>
          <p:nvPr/>
        </p:nvSpPr>
        <p:spPr bwMode="auto">
          <a:xfrm flipH="1" flipV="1">
            <a:off x="3203575" y="3276600"/>
            <a:ext cx="2016125" cy="0"/>
          </a:xfrm>
          <a:prstGeom prst="line">
            <a:avLst/>
          </a:prstGeom>
          <a:noFill/>
          <a:ln w="38100">
            <a:solidFill>
              <a:srgbClr val="FF0000"/>
            </a:solidFill>
            <a:round/>
            <a:headEnd type="triangle" w="med" len="med"/>
            <a:tailEnd/>
          </a:ln>
        </p:spPr>
        <p:txBody>
          <a:bodyPr/>
          <a:lstStyle/>
          <a:p>
            <a:endParaRPr lang="en-US"/>
          </a:p>
        </p:txBody>
      </p:sp>
      <p:sp>
        <p:nvSpPr>
          <p:cNvPr id="128101" name="Line 199"/>
          <p:cNvSpPr>
            <a:spLocks noChangeShapeType="1"/>
          </p:cNvSpPr>
          <p:nvPr/>
        </p:nvSpPr>
        <p:spPr bwMode="auto">
          <a:xfrm flipH="1" flipV="1">
            <a:off x="1979613" y="3132138"/>
            <a:ext cx="1079500" cy="0"/>
          </a:xfrm>
          <a:prstGeom prst="line">
            <a:avLst/>
          </a:prstGeom>
          <a:noFill/>
          <a:ln w="38100">
            <a:solidFill>
              <a:srgbClr val="FF0000"/>
            </a:solidFill>
            <a:round/>
            <a:headEnd type="triangle" w="med" len="med"/>
            <a:tailEnd/>
          </a:ln>
        </p:spPr>
        <p:txBody>
          <a:bodyPr/>
          <a:lstStyle/>
          <a:p>
            <a:endParaRPr lang="en-US"/>
          </a:p>
        </p:txBody>
      </p:sp>
      <p:sp>
        <p:nvSpPr>
          <p:cNvPr id="128102" name="AutoShape 153"/>
          <p:cNvSpPr>
            <a:spLocks noChangeArrowheads="1"/>
          </p:cNvSpPr>
          <p:nvPr/>
        </p:nvSpPr>
        <p:spPr bwMode="auto">
          <a:xfrm>
            <a:off x="4572000" y="1828800"/>
            <a:ext cx="1219200" cy="784225"/>
          </a:xfrm>
          <a:prstGeom prst="wedgeRoundRectCallout">
            <a:avLst>
              <a:gd name="adj1" fmla="val 7551"/>
              <a:gd name="adj2" fmla="val 97370"/>
              <a:gd name="adj3" fmla="val 16667"/>
            </a:avLst>
          </a:prstGeom>
          <a:solidFill>
            <a:schemeClr val="bg1"/>
          </a:solidFill>
          <a:ln w="9525">
            <a:solidFill>
              <a:schemeClr val="tx1"/>
            </a:solidFill>
            <a:miter lim="800000"/>
            <a:headEnd/>
            <a:tailEnd/>
          </a:ln>
        </p:spPr>
        <p:txBody>
          <a:bodyPr lIns="45720" rIns="45720"/>
          <a:lstStyle/>
          <a:p>
            <a:pPr algn="ctr"/>
            <a:r>
              <a:rPr lang="sv-SE" sz="1000">
                <a:solidFill>
                  <a:srgbClr val="000000"/>
                </a:solidFill>
                <a:cs typeface="Arial" pitchFamily="34" charset="0"/>
              </a:rPr>
              <a:t>2. UDP port or proprietary session ID number matched.</a:t>
            </a:r>
            <a:endParaRPr lang="en-US" sz="1000">
              <a:solidFill>
                <a:srgbClr val="000000"/>
              </a:solidFill>
              <a:cs typeface="Arial" pitchFamily="34" charset="0"/>
            </a:endParaRPr>
          </a:p>
        </p:txBody>
      </p:sp>
      <p:sp>
        <p:nvSpPr>
          <p:cNvPr id="128103" name="AutoShape 176"/>
          <p:cNvSpPr>
            <a:spLocks noChangeArrowheads="1"/>
          </p:cNvSpPr>
          <p:nvPr/>
        </p:nvSpPr>
        <p:spPr bwMode="auto">
          <a:xfrm>
            <a:off x="3505200" y="1752600"/>
            <a:ext cx="936625" cy="762000"/>
          </a:xfrm>
          <a:prstGeom prst="wedgeRoundRectCallout">
            <a:avLst>
              <a:gd name="adj1" fmla="val -91019"/>
              <a:gd name="adj2" fmla="val 122500"/>
              <a:gd name="adj3" fmla="val 16667"/>
            </a:avLst>
          </a:prstGeom>
          <a:solidFill>
            <a:schemeClr val="bg1"/>
          </a:solidFill>
          <a:ln w="9525">
            <a:solidFill>
              <a:schemeClr val="tx1"/>
            </a:solidFill>
            <a:miter lim="800000"/>
            <a:headEnd/>
            <a:tailEnd/>
          </a:ln>
        </p:spPr>
        <p:txBody>
          <a:bodyPr lIns="45720" rIns="45720"/>
          <a:lstStyle/>
          <a:p>
            <a:pPr algn="ctr"/>
            <a:r>
              <a:rPr lang="sv-SE" sz="1000">
                <a:solidFill>
                  <a:srgbClr val="000000"/>
                </a:solidFill>
                <a:cs typeface="Arial" pitchFamily="34" charset="0"/>
              </a:rPr>
              <a:t>1. No IP Sec detected, IPv6 address matched.</a:t>
            </a:r>
            <a:endParaRPr lang="en-US" sz="1000">
              <a:solidFill>
                <a:srgbClr val="000000"/>
              </a:solidFill>
              <a:cs typeface="Arial" pitchFamily="34" charset="0"/>
            </a:endParaRPr>
          </a:p>
        </p:txBody>
      </p:sp>
    </p:spTree>
    <p:custDataLst>
      <p:tags r:id="rId1"/>
    </p:custData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10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810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810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81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809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8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97" grpId="0" animBg="1"/>
      <p:bldP spid="128099" grpId="0" animBg="1"/>
      <p:bldP spid="128100" grpId="0" animBg="1"/>
      <p:bldP spid="128101" grpId="0" animBg="1"/>
      <p:bldP spid="128102" grpId="0" animBg="1"/>
      <p:bldP spid="128103"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Text Box 3"/>
          <p:cNvSpPr txBox="1">
            <a:spLocks noChangeArrowheads="1"/>
          </p:cNvSpPr>
          <p:nvPr/>
        </p:nvSpPr>
        <p:spPr bwMode="auto">
          <a:xfrm>
            <a:off x="2633663" y="2420938"/>
            <a:ext cx="685800" cy="1495425"/>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Classify</a:t>
            </a:r>
          </a:p>
          <a:p>
            <a:pPr algn="ctr" eaLnBrk="0" hangingPunct="0"/>
            <a:r>
              <a:rPr lang="en-US" altLang="ja-JP" sz="1000">
                <a:solidFill>
                  <a:srgbClr val="000000"/>
                </a:solidFill>
                <a:ea typeface="MS Mincho" pitchFamily="49" charset="-128"/>
                <a:cs typeface="Arial" pitchFamily="34" charset="0"/>
              </a:rPr>
              <a:t>Pass 1</a:t>
            </a:r>
            <a:endParaRPr lang="en-US" sz="1000">
              <a:solidFill>
                <a:srgbClr val="000000"/>
              </a:solidFill>
              <a:ea typeface="MS Mincho" pitchFamily="49" charset="-128"/>
              <a:cs typeface="Arial" pitchFamily="34" charset="0"/>
            </a:endParaRPr>
          </a:p>
        </p:txBody>
      </p:sp>
      <p:sp>
        <p:nvSpPr>
          <p:cNvPr id="92163" name="Text Box 4"/>
          <p:cNvSpPr txBox="1">
            <a:spLocks noChangeArrowheads="1"/>
          </p:cNvSpPr>
          <p:nvPr/>
        </p:nvSpPr>
        <p:spPr bwMode="auto">
          <a:xfrm>
            <a:off x="2533650" y="1524000"/>
            <a:ext cx="877888" cy="681038"/>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Lookup Engine</a:t>
            </a:r>
          </a:p>
          <a:p>
            <a:pPr algn="ctr" eaLnBrk="0" hangingPunct="0"/>
            <a:r>
              <a:rPr lang="en-US" altLang="ja-JP" sz="900">
                <a:solidFill>
                  <a:srgbClr val="000000"/>
                </a:solidFill>
                <a:ea typeface="MS Mincho" pitchFamily="49" charset="-128"/>
                <a:cs typeface="Arial" pitchFamily="34" charset="0"/>
              </a:rPr>
              <a:t>(IPSEC16 entries, 32 IP, 16 Ethernet)</a:t>
            </a:r>
            <a:endParaRPr lang="en-US" sz="900">
              <a:solidFill>
                <a:srgbClr val="000000"/>
              </a:solidFill>
              <a:ea typeface="MS Mincho" pitchFamily="49" charset="-128"/>
              <a:cs typeface="Arial" pitchFamily="34" charset="0"/>
            </a:endParaRPr>
          </a:p>
        </p:txBody>
      </p:sp>
      <p:sp>
        <p:nvSpPr>
          <p:cNvPr id="92164" name="Line 5"/>
          <p:cNvSpPr>
            <a:spLocks noChangeShapeType="1"/>
          </p:cNvSpPr>
          <p:nvPr/>
        </p:nvSpPr>
        <p:spPr bwMode="auto">
          <a:xfrm flipV="1">
            <a:off x="2971800" y="2214563"/>
            <a:ext cx="0" cy="192087"/>
          </a:xfrm>
          <a:prstGeom prst="line">
            <a:avLst/>
          </a:prstGeom>
          <a:noFill/>
          <a:ln w="25400">
            <a:solidFill>
              <a:srgbClr val="000000"/>
            </a:solidFill>
            <a:round/>
            <a:headEnd/>
            <a:tailEnd type="triangle" w="med" len="sm"/>
          </a:ln>
        </p:spPr>
        <p:txBody>
          <a:bodyPr anchor="ctr" anchorCtr="1"/>
          <a:lstStyle/>
          <a:p>
            <a:endParaRPr lang="en-US"/>
          </a:p>
        </p:txBody>
      </p:sp>
      <p:sp>
        <p:nvSpPr>
          <p:cNvPr id="92165" name="Line 6"/>
          <p:cNvSpPr>
            <a:spLocks noChangeShapeType="1"/>
          </p:cNvSpPr>
          <p:nvPr/>
        </p:nvSpPr>
        <p:spPr bwMode="auto">
          <a:xfrm flipH="1">
            <a:off x="2817813" y="2214563"/>
            <a:ext cx="0" cy="192087"/>
          </a:xfrm>
          <a:prstGeom prst="line">
            <a:avLst/>
          </a:prstGeom>
          <a:noFill/>
          <a:ln w="25400">
            <a:solidFill>
              <a:srgbClr val="000000"/>
            </a:solidFill>
            <a:round/>
            <a:headEnd/>
            <a:tailEnd type="triangle" w="med" len="sm"/>
          </a:ln>
        </p:spPr>
        <p:txBody>
          <a:bodyPr anchor="ctr" anchorCtr="1"/>
          <a:lstStyle/>
          <a:p>
            <a:endParaRPr lang="en-US"/>
          </a:p>
        </p:txBody>
      </p:sp>
      <p:sp>
        <p:nvSpPr>
          <p:cNvPr id="92166" name="Text Box 7"/>
          <p:cNvSpPr txBox="1">
            <a:spLocks noChangeArrowheads="1"/>
          </p:cNvSpPr>
          <p:nvPr/>
        </p:nvSpPr>
        <p:spPr bwMode="auto">
          <a:xfrm>
            <a:off x="7191375" y="2978150"/>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92167" name="Text Box 8"/>
          <p:cNvSpPr txBox="1">
            <a:spLocks noChangeArrowheads="1"/>
          </p:cNvSpPr>
          <p:nvPr/>
        </p:nvSpPr>
        <p:spPr bwMode="auto">
          <a:xfrm>
            <a:off x="6156325" y="4221163"/>
            <a:ext cx="677863" cy="582612"/>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 TX</a:t>
            </a:r>
            <a:br>
              <a:rPr lang="en-US" altLang="ja-JP" sz="900">
                <a:solidFill>
                  <a:srgbClr val="000000"/>
                </a:solidFill>
                <a:ea typeface="MS Mincho" pitchFamily="49" charset="-128"/>
                <a:cs typeface="Arial" pitchFamily="34" charset="0"/>
              </a:rPr>
            </a:br>
            <a:r>
              <a:rPr lang="en-US" altLang="ja-JP" sz="900">
                <a:solidFill>
                  <a:srgbClr val="000000"/>
                </a:solidFill>
                <a:ea typeface="MS Mincho" pitchFamily="49" charset="-128"/>
                <a:cs typeface="Arial" pitchFamily="34" charset="0"/>
              </a:rPr>
              <a:t>MAC</a:t>
            </a:r>
            <a:endParaRPr lang="en-US" sz="900">
              <a:solidFill>
                <a:srgbClr val="000000"/>
              </a:solidFill>
              <a:ea typeface="MS Mincho" pitchFamily="49" charset="-128"/>
              <a:cs typeface="Arial" pitchFamily="34" charset="0"/>
            </a:endParaRPr>
          </a:p>
        </p:txBody>
      </p:sp>
      <p:grpSp>
        <p:nvGrpSpPr>
          <p:cNvPr id="92168" name="Group 9"/>
          <p:cNvGrpSpPr>
            <a:grpSpLocks/>
          </p:cNvGrpSpPr>
          <p:nvPr>
            <p:custDataLst>
              <p:tags r:id="rId2"/>
            </p:custDataLst>
          </p:nvPr>
        </p:nvGrpSpPr>
        <p:grpSpPr bwMode="auto">
          <a:xfrm>
            <a:off x="1057275" y="4591050"/>
            <a:ext cx="153988" cy="153988"/>
            <a:chOff x="243" y="2305"/>
            <a:chExt cx="97" cy="73"/>
          </a:xfrm>
        </p:grpSpPr>
        <p:sp>
          <p:nvSpPr>
            <p:cNvPr id="92359" name="Rectangle 10"/>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2360" name="Line 1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2361" name="Line 1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2362" name="Line 1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2169" name="Line 14"/>
          <p:cNvSpPr>
            <a:spLocks noChangeShapeType="1"/>
          </p:cNvSpPr>
          <p:nvPr/>
        </p:nvSpPr>
        <p:spPr bwMode="auto">
          <a:xfrm>
            <a:off x="1211263" y="4667250"/>
            <a:ext cx="115887"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92170" name="Group 15"/>
          <p:cNvGrpSpPr>
            <a:grpSpLocks/>
          </p:cNvGrpSpPr>
          <p:nvPr>
            <p:custDataLst>
              <p:tags r:id="rId3"/>
            </p:custDataLst>
          </p:nvPr>
        </p:nvGrpSpPr>
        <p:grpSpPr bwMode="auto">
          <a:xfrm>
            <a:off x="1057275" y="4899025"/>
            <a:ext cx="153988" cy="153988"/>
            <a:chOff x="243" y="2305"/>
            <a:chExt cx="97" cy="73"/>
          </a:xfrm>
        </p:grpSpPr>
        <p:sp>
          <p:nvSpPr>
            <p:cNvPr id="92355" name="Rectangle 16"/>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2356" name="Line 17"/>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2357" name="Line 18"/>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2358" name="Line 19"/>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2171" name="Line 20"/>
          <p:cNvSpPr>
            <a:spLocks noChangeShapeType="1"/>
          </p:cNvSpPr>
          <p:nvPr/>
        </p:nvSpPr>
        <p:spPr bwMode="auto">
          <a:xfrm>
            <a:off x="1211263" y="4975225"/>
            <a:ext cx="115887" cy="0"/>
          </a:xfrm>
          <a:prstGeom prst="line">
            <a:avLst/>
          </a:prstGeom>
          <a:noFill/>
          <a:ln w="25400">
            <a:solidFill>
              <a:schemeClr val="tx1"/>
            </a:solidFill>
            <a:round/>
            <a:headEnd type="triangle" w="med" len="med"/>
            <a:tailEnd type="none" w="med" len="sm"/>
          </a:ln>
        </p:spPr>
        <p:txBody>
          <a:bodyPr lIns="0" tIns="0" rIns="0" bIns="0" anchor="ctr"/>
          <a:lstStyle/>
          <a:p>
            <a:endParaRPr lang="en-US"/>
          </a:p>
        </p:txBody>
      </p:sp>
      <p:sp>
        <p:nvSpPr>
          <p:cNvPr id="92172" name="Text Box 21"/>
          <p:cNvSpPr txBox="1">
            <a:spLocks noChangeArrowheads="1"/>
          </p:cNvSpPr>
          <p:nvPr/>
        </p:nvSpPr>
        <p:spPr bwMode="auto">
          <a:xfrm>
            <a:off x="1258888" y="2997200"/>
            <a:ext cx="731837" cy="3667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a:t>
            </a:r>
          </a:p>
          <a:p>
            <a:pPr algn="ctr" eaLnBrk="0" hangingPunct="0"/>
            <a:r>
              <a:rPr lang="en-US" altLang="ja-JP" sz="900">
                <a:solidFill>
                  <a:srgbClr val="000000"/>
                </a:solidFill>
                <a:ea typeface="MS Mincho" pitchFamily="49" charset="-128"/>
                <a:cs typeface="Arial" pitchFamily="34" charset="0"/>
              </a:rPr>
              <a:t>RX MAC</a:t>
            </a:r>
            <a:endParaRPr lang="en-US" sz="900">
              <a:solidFill>
                <a:srgbClr val="000000"/>
              </a:solidFill>
              <a:ea typeface="MS Mincho" pitchFamily="49" charset="-128"/>
              <a:cs typeface="Arial" pitchFamily="34" charset="0"/>
            </a:endParaRPr>
          </a:p>
        </p:txBody>
      </p:sp>
      <p:sp>
        <p:nvSpPr>
          <p:cNvPr id="92173" name="Text Box 22"/>
          <p:cNvSpPr txBox="1">
            <a:spLocks noChangeArrowheads="1"/>
          </p:cNvSpPr>
          <p:nvPr/>
        </p:nvSpPr>
        <p:spPr bwMode="auto">
          <a:xfrm>
            <a:off x="6443663" y="1268413"/>
            <a:ext cx="936625" cy="144462"/>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PKTDMA Queue</a:t>
            </a:r>
            <a:endParaRPr lang="en-US" sz="900">
              <a:solidFill>
                <a:srgbClr val="000000"/>
              </a:solidFill>
              <a:ea typeface="MS Mincho" pitchFamily="49" charset="-128"/>
              <a:cs typeface="Arial" pitchFamily="34" charset="0"/>
            </a:endParaRPr>
          </a:p>
        </p:txBody>
      </p:sp>
      <p:sp>
        <p:nvSpPr>
          <p:cNvPr id="92174" name="Text Box 23"/>
          <p:cNvSpPr txBox="1">
            <a:spLocks noChangeArrowheads="1"/>
          </p:cNvSpPr>
          <p:nvPr/>
        </p:nvSpPr>
        <p:spPr bwMode="auto">
          <a:xfrm>
            <a:off x="6443663" y="1530350"/>
            <a:ext cx="1008062" cy="98425"/>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QMSS FIFO Queue</a:t>
            </a:r>
            <a:endParaRPr lang="en-US" sz="900">
              <a:solidFill>
                <a:srgbClr val="000000"/>
              </a:solidFill>
              <a:ea typeface="MS Mincho" pitchFamily="49" charset="-128"/>
              <a:cs typeface="Arial" pitchFamily="34" charset="0"/>
            </a:endParaRPr>
          </a:p>
        </p:txBody>
      </p:sp>
      <p:grpSp>
        <p:nvGrpSpPr>
          <p:cNvPr id="92175" name="Group 24"/>
          <p:cNvGrpSpPr>
            <a:grpSpLocks/>
          </p:cNvGrpSpPr>
          <p:nvPr>
            <p:custDataLst>
              <p:tags r:id="rId4"/>
            </p:custDataLst>
          </p:nvPr>
        </p:nvGrpSpPr>
        <p:grpSpPr bwMode="auto">
          <a:xfrm>
            <a:off x="6213475" y="1268413"/>
            <a:ext cx="153988" cy="153987"/>
            <a:chOff x="243" y="2305"/>
            <a:chExt cx="97" cy="73"/>
          </a:xfrm>
        </p:grpSpPr>
        <p:sp>
          <p:nvSpPr>
            <p:cNvPr id="92351" name="Rectangle 25"/>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2352" name="Line 26"/>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2353" name="Line 27"/>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2354" name="Line 28"/>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nvGrpSpPr>
          <p:cNvPr id="92176" name="Group 29"/>
          <p:cNvGrpSpPr>
            <a:grpSpLocks/>
          </p:cNvGrpSpPr>
          <p:nvPr>
            <p:custDataLst>
              <p:tags r:id="rId5"/>
            </p:custDataLst>
          </p:nvPr>
        </p:nvGrpSpPr>
        <p:grpSpPr bwMode="auto">
          <a:xfrm>
            <a:off x="6213475" y="1530350"/>
            <a:ext cx="153988" cy="153988"/>
            <a:chOff x="243" y="2305"/>
            <a:chExt cx="97" cy="73"/>
          </a:xfrm>
        </p:grpSpPr>
        <p:sp>
          <p:nvSpPr>
            <p:cNvPr id="92347" name="Rectangle 3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2348" name="Line 3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2349" name="Line 3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2350" name="Line 3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2177" name="Rectangle 34"/>
          <p:cNvSpPr>
            <a:spLocks noChangeArrowheads="1"/>
          </p:cNvSpPr>
          <p:nvPr/>
        </p:nvSpPr>
        <p:spPr bwMode="auto">
          <a:xfrm>
            <a:off x="6097588" y="1177925"/>
            <a:ext cx="1371600" cy="876300"/>
          </a:xfrm>
          <a:prstGeom prst="rect">
            <a:avLst/>
          </a:prstGeom>
          <a:no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2178" name="Text Box 35"/>
          <p:cNvSpPr txBox="1">
            <a:spLocks noChangeArrowheads="1"/>
          </p:cNvSpPr>
          <p:nvPr/>
        </p:nvSpPr>
        <p:spPr bwMode="auto">
          <a:xfrm>
            <a:off x="3921125" y="3503613"/>
            <a:ext cx="595313" cy="1189037"/>
          </a:xfrm>
          <a:prstGeom prst="rect">
            <a:avLst/>
          </a:prstGeom>
          <a:solidFill>
            <a:srgbClr val="FFFF99"/>
          </a:solidFill>
          <a:ln w="12700">
            <a:solidFill>
              <a:srgbClr val="000000"/>
            </a:solidFill>
            <a:miter lim="800000"/>
            <a:headEnd/>
            <a:tailEnd/>
          </a:ln>
        </p:spPr>
        <p:txBody>
          <a:bodyPr lIns="0" tIns="0" rIns="0" bIns="0" anchor="ctr" anchorCtr="1"/>
          <a:lstStyle/>
          <a:p>
            <a:pPr algn="ctr" eaLnBrk="0" hangingPunct="0"/>
            <a:r>
              <a:rPr lang="sv-SE" sz="900">
                <a:solidFill>
                  <a:srgbClr val="000000"/>
                </a:solidFill>
                <a:cs typeface="Arial" pitchFamily="34" charset="0"/>
              </a:rPr>
              <a:t>Security</a:t>
            </a:r>
            <a:r>
              <a:rPr lang="sv-SE" sz="900">
                <a:solidFill>
                  <a:srgbClr val="7F787F"/>
                </a:solidFill>
                <a:cs typeface="Arial" pitchFamily="34" charset="0"/>
              </a:rPr>
              <a:t> </a:t>
            </a:r>
            <a:r>
              <a:rPr lang="sv-SE" sz="900">
                <a:solidFill>
                  <a:srgbClr val="000000"/>
                </a:solidFill>
                <a:cs typeface="Arial" pitchFamily="34" charset="0"/>
              </a:rPr>
              <a:t>Accelerator</a:t>
            </a:r>
            <a:endParaRPr lang="en-US" sz="900">
              <a:solidFill>
                <a:srgbClr val="000000"/>
              </a:solidFill>
              <a:cs typeface="Arial" pitchFamily="34" charset="0"/>
            </a:endParaRPr>
          </a:p>
          <a:p>
            <a:pPr algn="ctr" eaLnBrk="0" hangingPunct="0"/>
            <a:r>
              <a:rPr lang="en-US" sz="1000">
                <a:solidFill>
                  <a:srgbClr val="000000"/>
                </a:solidFill>
                <a:cs typeface="Arial" pitchFamily="34" charset="0"/>
              </a:rPr>
              <a:t>(cp_ace)</a:t>
            </a:r>
          </a:p>
        </p:txBody>
      </p:sp>
      <p:sp>
        <p:nvSpPr>
          <p:cNvPr id="92179" name="Text Box 36"/>
          <p:cNvSpPr txBox="1">
            <a:spLocks noChangeArrowheads="1"/>
          </p:cNvSpPr>
          <p:nvPr/>
        </p:nvSpPr>
        <p:spPr bwMode="auto">
          <a:xfrm>
            <a:off x="1331913" y="4486275"/>
            <a:ext cx="731837" cy="5826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sz="900">
                <a:solidFill>
                  <a:srgbClr val="000000"/>
                </a:solidFill>
                <a:cs typeface="Arial" pitchFamily="34" charset="0"/>
              </a:rPr>
              <a:t>TX PKTDMA</a:t>
            </a:r>
          </a:p>
        </p:txBody>
      </p:sp>
      <p:sp>
        <p:nvSpPr>
          <p:cNvPr id="92180" name="Text Box 37"/>
          <p:cNvSpPr txBox="1">
            <a:spLocks noChangeArrowheads="1"/>
          </p:cNvSpPr>
          <p:nvPr/>
        </p:nvSpPr>
        <p:spPr bwMode="auto">
          <a:xfrm>
            <a:off x="2641600" y="4327525"/>
            <a:ext cx="685800" cy="914400"/>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Modify</a:t>
            </a:r>
            <a:endParaRPr lang="en-US" sz="1000">
              <a:solidFill>
                <a:srgbClr val="000000"/>
              </a:solidFill>
              <a:ea typeface="MS Mincho" pitchFamily="49" charset="-128"/>
              <a:cs typeface="Arial" pitchFamily="34" charset="0"/>
            </a:endParaRPr>
          </a:p>
        </p:txBody>
      </p:sp>
      <p:grpSp>
        <p:nvGrpSpPr>
          <p:cNvPr id="92181" name="Group 38"/>
          <p:cNvGrpSpPr>
            <a:grpSpLocks/>
          </p:cNvGrpSpPr>
          <p:nvPr>
            <p:custDataLst>
              <p:tags r:id="rId6"/>
            </p:custDataLst>
          </p:nvPr>
        </p:nvGrpSpPr>
        <p:grpSpPr bwMode="auto">
          <a:xfrm>
            <a:off x="4722813" y="4492625"/>
            <a:ext cx="153987" cy="153988"/>
            <a:chOff x="243" y="2305"/>
            <a:chExt cx="97" cy="73"/>
          </a:xfrm>
        </p:grpSpPr>
        <p:sp>
          <p:nvSpPr>
            <p:cNvPr id="92343" name="Rectangle 39"/>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2344" name="Line 40"/>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2345" name="Line 41"/>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2346" name="Line 42"/>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2182" name="Line 43"/>
          <p:cNvSpPr>
            <a:spLocks noChangeShapeType="1"/>
          </p:cNvSpPr>
          <p:nvPr/>
        </p:nvSpPr>
        <p:spPr bwMode="auto">
          <a:xfrm flipV="1">
            <a:off x="684213" y="4670425"/>
            <a:ext cx="373062" cy="53975"/>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2183" name="Line 44"/>
          <p:cNvSpPr>
            <a:spLocks noChangeShapeType="1"/>
          </p:cNvSpPr>
          <p:nvPr/>
        </p:nvSpPr>
        <p:spPr bwMode="auto">
          <a:xfrm flipV="1">
            <a:off x="900113" y="4978400"/>
            <a:ext cx="157162" cy="34925"/>
          </a:xfrm>
          <a:prstGeom prst="line">
            <a:avLst/>
          </a:prstGeom>
          <a:noFill/>
          <a:ln w="25400">
            <a:solidFill>
              <a:schemeClr val="tx1"/>
            </a:solidFill>
            <a:round/>
            <a:headEnd/>
            <a:tailEnd type="none" w="med" len="sm"/>
          </a:ln>
        </p:spPr>
        <p:txBody>
          <a:bodyPr lIns="0" tIns="0" rIns="0" bIns="0" anchor="ctr"/>
          <a:lstStyle/>
          <a:p>
            <a:endParaRPr lang="en-US"/>
          </a:p>
        </p:txBody>
      </p:sp>
      <p:sp>
        <p:nvSpPr>
          <p:cNvPr id="92184" name="Text Box 45"/>
          <p:cNvSpPr txBox="1">
            <a:spLocks noChangeArrowheads="1"/>
          </p:cNvSpPr>
          <p:nvPr/>
        </p:nvSpPr>
        <p:spPr bwMode="auto">
          <a:xfrm>
            <a:off x="4997450" y="2909888"/>
            <a:ext cx="639763" cy="1006475"/>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Classify</a:t>
            </a:r>
          </a:p>
          <a:p>
            <a:pPr algn="ctr" eaLnBrk="0" hangingPunct="0"/>
            <a:r>
              <a:rPr lang="en-US" altLang="ja-JP" sz="1000">
                <a:solidFill>
                  <a:srgbClr val="000000"/>
                </a:solidFill>
                <a:ea typeface="MS Mincho" pitchFamily="49" charset="-128"/>
                <a:cs typeface="Arial" pitchFamily="34" charset="0"/>
              </a:rPr>
              <a:t>Pass 2</a:t>
            </a:r>
            <a:endParaRPr lang="en-US" sz="1000">
              <a:solidFill>
                <a:srgbClr val="000000"/>
              </a:solidFill>
              <a:ea typeface="MS Mincho" pitchFamily="49" charset="-128"/>
              <a:cs typeface="Arial" pitchFamily="34" charset="0"/>
            </a:endParaRPr>
          </a:p>
        </p:txBody>
      </p:sp>
      <p:sp>
        <p:nvSpPr>
          <p:cNvPr id="92185" name="Text Box 46"/>
          <p:cNvSpPr txBox="1">
            <a:spLocks noChangeArrowheads="1"/>
          </p:cNvSpPr>
          <p:nvPr/>
        </p:nvSpPr>
        <p:spPr bwMode="auto">
          <a:xfrm>
            <a:off x="6048375" y="3114675"/>
            <a:ext cx="731838" cy="5826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sz="900">
                <a:solidFill>
                  <a:srgbClr val="000000"/>
                </a:solidFill>
                <a:cs typeface="Arial" pitchFamily="34" charset="0"/>
              </a:rPr>
              <a:t>RX PKTDMA</a:t>
            </a:r>
          </a:p>
        </p:txBody>
      </p:sp>
      <p:grpSp>
        <p:nvGrpSpPr>
          <p:cNvPr id="92186" name="Group 47"/>
          <p:cNvGrpSpPr>
            <a:grpSpLocks/>
          </p:cNvGrpSpPr>
          <p:nvPr>
            <p:custDataLst>
              <p:tags r:id="rId7"/>
            </p:custDataLst>
          </p:nvPr>
        </p:nvGrpSpPr>
        <p:grpSpPr bwMode="auto">
          <a:xfrm>
            <a:off x="6916738" y="3171825"/>
            <a:ext cx="153987" cy="153988"/>
            <a:chOff x="243" y="2305"/>
            <a:chExt cx="97" cy="73"/>
          </a:xfrm>
        </p:grpSpPr>
        <p:sp>
          <p:nvSpPr>
            <p:cNvPr id="92339" name="Rectangle 48"/>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2340" name="Line 4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2341" name="Line 5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2342" name="Line 5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2187" name="Line 52"/>
          <p:cNvSpPr>
            <a:spLocks noChangeShapeType="1"/>
          </p:cNvSpPr>
          <p:nvPr/>
        </p:nvSpPr>
        <p:spPr bwMode="auto">
          <a:xfrm>
            <a:off x="7070725" y="3248025"/>
            <a:ext cx="115888"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92188" name="Group 53"/>
          <p:cNvGrpSpPr>
            <a:grpSpLocks/>
          </p:cNvGrpSpPr>
          <p:nvPr>
            <p:custDataLst>
              <p:tags r:id="rId8"/>
            </p:custDataLst>
          </p:nvPr>
        </p:nvGrpSpPr>
        <p:grpSpPr bwMode="auto">
          <a:xfrm>
            <a:off x="6916738" y="3479800"/>
            <a:ext cx="153987" cy="153988"/>
            <a:chOff x="243" y="2305"/>
            <a:chExt cx="97" cy="73"/>
          </a:xfrm>
        </p:grpSpPr>
        <p:sp>
          <p:nvSpPr>
            <p:cNvPr id="92335" name="Rectangle 54"/>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2336" name="Line 5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2337" name="Line 5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2338" name="Line 5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2189" name="Line 58"/>
          <p:cNvSpPr>
            <a:spLocks noChangeShapeType="1"/>
          </p:cNvSpPr>
          <p:nvPr/>
        </p:nvSpPr>
        <p:spPr bwMode="auto">
          <a:xfrm flipH="1">
            <a:off x="7054850" y="3571875"/>
            <a:ext cx="1365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2190" name="Line 59"/>
          <p:cNvSpPr>
            <a:spLocks noChangeShapeType="1"/>
          </p:cNvSpPr>
          <p:nvPr/>
        </p:nvSpPr>
        <p:spPr bwMode="auto">
          <a:xfrm>
            <a:off x="6800850" y="3251200"/>
            <a:ext cx="115888"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2191" name="Line 60"/>
          <p:cNvSpPr>
            <a:spLocks noChangeShapeType="1"/>
          </p:cNvSpPr>
          <p:nvPr/>
        </p:nvSpPr>
        <p:spPr bwMode="auto">
          <a:xfrm flipH="1">
            <a:off x="6780213" y="3571875"/>
            <a:ext cx="1365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2192" name="Text Box 61"/>
          <p:cNvSpPr txBox="1">
            <a:spLocks noChangeArrowheads="1"/>
          </p:cNvSpPr>
          <p:nvPr/>
        </p:nvSpPr>
        <p:spPr bwMode="auto">
          <a:xfrm>
            <a:off x="4997450" y="4327525"/>
            <a:ext cx="685800" cy="914400"/>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Modify</a:t>
            </a:r>
            <a:endParaRPr lang="en-US" sz="1000">
              <a:solidFill>
                <a:srgbClr val="000000"/>
              </a:solidFill>
              <a:ea typeface="MS Mincho" pitchFamily="49" charset="-128"/>
              <a:cs typeface="Arial" pitchFamily="34" charset="0"/>
            </a:endParaRPr>
          </a:p>
        </p:txBody>
      </p:sp>
      <p:grpSp>
        <p:nvGrpSpPr>
          <p:cNvPr id="92193" name="Group 62"/>
          <p:cNvGrpSpPr>
            <a:grpSpLocks/>
          </p:cNvGrpSpPr>
          <p:nvPr>
            <p:custDataLst>
              <p:tags r:id="rId9"/>
            </p:custDataLst>
          </p:nvPr>
        </p:nvGrpSpPr>
        <p:grpSpPr bwMode="auto">
          <a:xfrm>
            <a:off x="4722813" y="4875213"/>
            <a:ext cx="153987" cy="153987"/>
            <a:chOff x="243" y="2305"/>
            <a:chExt cx="97" cy="73"/>
          </a:xfrm>
        </p:grpSpPr>
        <p:sp>
          <p:nvSpPr>
            <p:cNvPr id="92331" name="Rectangle 6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2332" name="Line 6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2333" name="Line 6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2334" name="Line 6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2194" name="Line 67"/>
          <p:cNvSpPr>
            <a:spLocks noChangeShapeType="1"/>
          </p:cNvSpPr>
          <p:nvPr/>
        </p:nvSpPr>
        <p:spPr bwMode="auto">
          <a:xfrm>
            <a:off x="5924550" y="34131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2195" name="Line 68"/>
          <p:cNvSpPr>
            <a:spLocks noChangeShapeType="1"/>
          </p:cNvSpPr>
          <p:nvPr/>
        </p:nvSpPr>
        <p:spPr bwMode="auto">
          <a:xfrm>
            <a:off x="5637213" y="34131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92196" name="Group 69"/>
          <p:cNvGrpSpPr>
            <a:grpSpLocks/>
          </p:cNvGrpSpPr>
          <p:nvPr>
            <p:custDataLst>
              <p:tags r:id="rId10"/>
            </p:custDataLst>
          </p:nvPr>
        </p:nvGrpSpPr>
        <p:grpSpPr bwMode="auto">
          <a:xfrm>
            <a:off x="5761038" y="3343275"/>
            <a:ext cx="163512" cy="136525"/>
            <a:chOff x="243" y="2305"/>
            <a:chExt cx="97" cy="73"/>
          </a:xfrm>
        </p:grpSpPr>
        <p:sp>
          <p:nvSpPr>
            <p:cNvPr id="92327" name="Rectangle 7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2328" name="Line 7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2329" name="Line 7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2330" name="Line 7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2197" name="Line 74"/>
          <p:cNvSpPr>
            <a:spLocks noChangeShapeType="1"/>
          </p:cNvSpPr>
          <p:nvPr/>
        </p:nvSpPr>
        <p:spPr bwMode="auto">
          <a:xfrm>
            <a:off x="2533650" y="48307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2198" name="Line 75"/>
          <p:cNvSpPr>
            <a:spLocks noChangeShapeType="1"/>
          </p:cNvSpPr>
          <p:nvPr/>
        </p:nvSpPr>
        <p:spPr bwMode="auto">
          <a:xfrm>
            <a:off x="2063750" y="4830763"/>
            <a:ext cx="319088"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92199" name="Group 76"/>
          <p:cNvGrpSpPr>
            <a:grpSpLocks/>
          </p:cNvGrpSpPr>
          <p:nvPr>
            <p:custDataLst>
              <p:tags r:id="rId11"/>
            </p:custDataLst>
          </p:nvPr>
        </p:nvGrpSpPr>
        <p:grpSpPr bwMode="auto">
          <a:xfrm>
            <a:off x="2370138" y="4738688"/>
            <a:ext cx="163512" cy="136525"/>
            <a:chOff x="243" y="2305"/>
            <a:chExt cx="97" cy="73"/>
          </a:xfrm>
        </p:grpSpPr>
        <p:sp>
          <p:nvSpPr>
            <p:cNvPr id="92323" name="Rectangle 77"/>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2324" name="Line 78"/>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2325" name="Line 79"/>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2326" name="Line 80"/>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2200" name="Line 81"/>
          <p:cNvSpPr>
            <a:spLocks noChangeShapeType="1"/>
          </p:cNvSpPr>
          <p:nvPr/>
        </p:nvSpPr>
        <p:spPr bwMode="auto">
          <a:xfrm>
            <a:off x="3798888" y="43735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2201" name="Line 82"/>
          <p:cNvSpPr>
            <a:spLocks noChangeShapeType="1"/>
          </p:cNvSpPr>
          <p:nvPr/>
        </p:nvSpPr>
        <p:spPr bwMode="auto">
          <a:xfrm>
            <a:off x="3511550" y="43735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92202" name="Group 83"/>
          <p:cNvGrpSpPr>
            <a:grpSpLocks/>
          </p:cNvGrpSpPr>
          <p:nvPr>
            <p:custDataLst>
              <p:tags r:id="rId12"/>
            </p:custDataLst>
          </p:nvPr>
        </p:nvGrpSpPr>
        <p:grpSpPr bwMode="auto">
          <a:xfrm>
            <a:off x="3635375" y="4327525"/>
            <a:ext cx="163513" cy="136525"/>
            <a:chOff x="243" y="2305"/>
            <a:chExt cx="97" cy="73"/>
          </a:xfrm>
        </p:grpSpPr>
        <p:sp>
          <p:nvSpPr>
            <p:cNvPr id="92319" name="Rectangle 84"/>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2320" name="Line 8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2321" name="Line 8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2322" name="Line 8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2203" name="Line 88"/>
          <p:cNvSpPr>
            <a:spLocks noChangeShapeType="1"/>
          </p:cNvSpPr>
          <p:nvPr/>
        </p:nvSpPr>
        <p:spPr bwMode="auto">
          <a:xfrm>
            <a:off x="3354388" y="4967288"/>
            <a:ext cx="1395412" cy="0"/>
          </a:xfrm>
          <a:prstGeom prst="line">
            <a:avLst/>
          </a:prstGeom>
          <a:noFill/>
          <a:ln w="25400">
            <a:solidFill>
              <a:schemeClr val="tx1"/>
            </a:solidFill>
            <a:round/>
            <a:headEnd/>
            <a:tailEnd type="triangle" w="med" len="med"/>
          </a:ln>
        </p:spPr>
        <p:txBody>
          <a:bodyPr/>
          <a:lstStyle/>
          <a:p>
            <a:endParaRPr lang="en-US"/>
          </a:p>
        </p:txBody>
      </p:sp>
      <p:sp>
        <p:nvSpPr>
          <p:cNvPr id="92204" name="Line 89"/>
          <p:cNvSpPr>
            <a:spLocks noChangeShapeType="1"/>
          </p:cNvSpPr>
          <p:nvPr/>
        </p:nvSpPr>
        <p:spPr bwMode="auto">
          <a:xfrm flipV="1">
            <a:off x="3509963" y="4373563"/>
            <a:ext cx="0" cy="593725"/>
          </a:xfrm>
          <a:prstGeom prst="line">
            <a:avLst/>
          </a:prstGeom>
          <a:noFill/>
          <a:ln w="25400">
            <a:solidFill>
              <a:schemeClr val="tx1"/>
            </a:solidFill>
            <a:round/>
            <a:headEnd/>
            <a:tailEnd/>
          </a:ln>
        </p:spPr>
        <p:txBody>
          <a:bodyPr/>
          <a:lstStyle/>
          <a:p>
            <a:endParaRPr lang="en-US"/>
          </a:p>
        </p:txBody>
      </p:sp>
      <p:sp>
        <p:nvSpPr>
          <p:cNvPr id="92205" name="Line 90"/>
          <p:cNvSpPr>
            <a:spLocks noChangeShapeType="1"/>
          </p:cNvSpPr>
          <p:nvPr/>
        </p:nvSpPr>
        <p:spPr bwMode="auto">
          <a:xfrm>
            <a:off x="3797300" y="38703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2206" name="Line 91"/>
          <p:cNvSpPr>
            <a:spLocks noChangeShapeType="1"/>
          </p:cNvSpPr>
          <p:nvPr/>
        </p:nvSpPr>
        <p:spPr bwMode="auto">
          <a:xfrm>
            <a:off x="3509963" y="38703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92207" name="Group 92"/>
          <p:cNvGrpSpPr>
            <a:grpSpLocks/>
          </p:cNvGrpSpPr>
          <p:nvPr>
            <p:custDataLst>
              <p:tags r:id="rId13"/>
            </p:custDataLst>
          </p:nvPr>
        </p:nvGrpSpPr>
        <p:grpSpPr bwMode="auto">
          <a:xfrm>
            <a:off x="3633788" y="3824288"/>
            <a:ext cx="163512" cy="136525"/>
            <a:chOff x="243" y="2305"/>
            <a:chExt cx="97" cy="73"/>
          </a:xfrm>
        </p:grpSpPr>
        <p:sp>
          <p:nvSpPr>
            <p:cNvPr id="92315" name="Rectangle 9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2316" name="Line 9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2317" name="Line 9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2318" name="Line 9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2208" name="Line 97"/>
          <p:cNvSpPr>
            <a:spLocks noChangeShapeType="1"/>
          </p:cNvSpPr>
          <p:nvPr/>
        </p:nvSpPr>
        <p:spPr bwMode="auto">
          <a:xfrm flipV="1">
            <a:off x="3509963" y="3275013"/>
            <a:ext cx="0" cy="593725"/>
          </a:xfrm>
          <a:prstGeom prst="line">
            <a:avLst/>
          </a:prstGeom>
          <a:noFill/>
          <a:ln w="25400">
            <a:solidFill>
              <a:schemeClr val="tx1"/>
            </a:solidFill>
            <a:round/>
            <a:headEnd/>
            <a:tailEnd/>
          </a:ln>
        </p:spPr>
        <p:txBody>
          <a:bodyPr/>
          <a:lstStyle/>
          <a:p>
            <a:endParaRPr lang="en-US"/>
          </a:p>
        </p:txBody>
      </p:sp>
      <p:sp>
        <p:nvSpPr>
          <p:cNvPr id="92209" name="Line 98"/>
          <p:cNvSpPr>
            <a:spLocks noChangeShapeType="1"/>
          </p:cNvSpPr>
          <p:nvPr/>
        </p:nvSpPr>
        <p:spPr bwMode="auto">
          <a:xfrm>
            <a:off x="3354388" y="3286125"/>
            <a:ext cx="1409700" cy="0"/>
          </a:xfrm>
          <a:prstGeom prst="line">
            <a:avLst/>
          </a:prstGeom>
          <a:noFill/>
          <a:ln w="25400">
            <a:solidFill>
              <a:schemeClr val="tx1"/>
            </a:solidFill>
            <a:round/>
            <a:headEnd/>
            <a:tailEnd type="triangle" w="med" len="med"/>
          </a:ln>
        </p:spPr>
        <p:txBody>
          <a:bodyPr/>
          <a:lstStyle/>
          <a:p>
            <a:endParaRPr lang="en-US"/>
          </a:p>
        </p:txBody>
      </p:sp>
      <p:sp>
        <p:nvSpPr>
          <p:cNvPr id="92210" name="Line 99"/>
          <p:cNvSpPr>
            <a:spLocks noChangeShapeType="1"/>
          </p:cNvSpPr>
          <p:nvPr/>
        </p:nvSpPr>
        <p:spPr bwMode="auto">
          <a:xfrm>
            <a:off x="4881563" y="4967288"/>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92211" name="Line 100"/>
          <p:cNvSpPr>
            <a:spLocks noChangeShapeType="1"/>
          </p:cNvSpPr>
          <p:nvPr/>
        </p:nvSpPr>
        <p:spPr bwMode="auto">
          <a:xfrm>
            <a:off x="4881563" y="4556125"/>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92212" name="Line 101"/>
          <p:cNvSpPr>
            <a:spLocks noChangeShapeType="1"/>
          </p:cNvSpPr>
          <p:nvPr/>
        </p:nvSpPr>
        <p:spPr bwMode="auto">
          <a:xfrm>
            <a:off x="4516438" y="4006850"/>
            <a:ext cx="1371600" cy="0"/>
          </a:xfrm>
          <a:prstGeom prst="line">
            <a:avLst/>
          </a:prstGeom>
          <a:noFill/>
          <a:ln w="19050">
            <a:solidFill>
              <a:schemeClr val="tx1"/>
            </a:solidFill>
            <a:round/>
            <a:headEnd/>
            <a:tailEnd type="triangle" w="med" len="med"/>
          </a:ln>
        </p:spPr>
        <p:txBody>
          <a:bodyPr/>
          <a:lstStyle/>
          <a:p>
            <a:endParaRPr lang="en-US"/>
          </a:p>
        </p:txBody>
      </p:sp>
      <p:sp>
        <p:nvSpPr>
          <p:cNvPr id="92213" name="Line 102"/>
          <p:cNvSpPr>
            <a:spLocks noChangeShapeType="1"/>
          </p:cNvSpPr>
          <p:nvPr/>
        </p:nvSpPr>
        <p:spPr bwMode="auto">
          <a:xfrm>
            <a:off x="247650" y="4170363"/>
            <a:ext cx="8550275" cy="0"/>
          </a:xfrm>
          <a:prstGeom prst="line">
            <a:avLst/>
          </a:prstGeom>
          <a:noFill/>
          <a:ln w="9525">
            <a:solidFill>
              <a:schemeClr val="tx1"/>
            </a:solidFill>
            <a:prstDash val="dash"/>
            <a:round/>
            <a:headEnd/>
            <a:tailEnd/>
          </a:ln>
        </p:spPr>
        <p:txBody>
          <a:bodyPr/>
          <a:lstStyle/>
          <a:p>
            <a:endParaRPr lang="en-US"/>
          </a:p>
        </p:txBody>
      </p:sp>
      <p:grpSp>
        <p:nvGrpSpPr>
          <p:cNvPr id="92214" name="Group 103"/>
          <p:cNvGrpSpPr>
            <a:grpSpLocks/>
          </p:cNvGrpSpPr>
          <p:nvPr>
            <p:custDataLst>
              <p:tags r:id="rId14"/>
            </p:custDataLst>
          </p:nvPr>
        </p:nvGrpSpPr>
        <p:grpSpPr bwMode="auto">
          <a:xfrm>
            <a:off x="4722813" y="3184525"/>
            <a:ext cx="153987" cy="153988"/>
            <a:chOff x="243" y="2305"/>
            <a:chExt cx="97" cy="73"/>
          </a:xfrm>
        </p:grpSpPr>
        <p:sp>
          <p:nvSpPr>
            <p:cNvPr id="92311" name="Rectangle 104"/>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2312" name="Line 10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2313" name="Line 10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2314" name="Line 10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2215" name="Line 108"/>
          <p:cNvSpPr>
            <a:spLocks noChangeShapeType="1"/>
          </p:cNvSpPr>
          <p:nvPr/>
        </p:nvSpPr>
        <p:spPr bwMode="auto">
          <a:xfrm>
            <a:off x="4881563" y="3276600"/>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grpSp>
        <p:nvGrpSpPr>
          <p:cNvPr id="92216" name="Group 109"/>
          <p:cNvGrpSpPr>
            <a:grpSpLocks/>
          </p:cNvGrpSpPr>
          <p:nvPr>
            <p:custDataLst>
              <p:tags r:id="rId15"/>
            </p:custDataLst>
          </p:nvPr>
        </p:nvGrpSpPr>
        <p:grpSpPr bwMode="auto">
          <a:xfrm>
            <a:off x="4722813" y="3641725"/>
            <a:ext cx="153987" cy="153988"/>
            <a:chOff x="243" y="2305"/>
            <a:chExt cx="97" cy="73"/>
          </a:xfrm>
        </p:grpSpPr>
        <p:sp>
          <p:nvSpPr>
            <p:cNvPr id="92307" name="Rectangle 11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2308" name="Line 11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2309" name="Line 11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2310" name="Line 11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2217" name="Line 114"/>
          <p:cNvSpPr>
            <a:spLocks noChangeShapeType="1"/>
          </p:cNvSpPr>
          <p:nvPr/>
        </p:nvSpPr>
        <p:spPr bwMode="auto">
          <a:xfrm>
            <a:off x="4881563" y="3732213"/>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92218" name="Line 115"/>
          <p:cNvSpPr>
            <a:spLocks noChangeShapeType="1"/>
          </p:cNvSpPr>
          <p:nvPr/>
        </p:nvSpPr>
        <p:spPr bwMode="auto">
          <a:xfrm>
            <a:off x="4578350" y="3717925"/>
            <a:ext cx="185738" cy="14288"/>
          </a:xfrm>
          <a:prstGeom prst="line">
            <a:avLst/>
          </a:prstGeom>
          <a:noFill/>
          <a:ln w="19050">
            <a:solidFill>
              <a:schemeClr val="tx1"/>
            </a:solidFill>
            <a:round/>
            <a:headEnd/>
            <a:tailEnd type="triangle" w="med" len="med"/>
          </a:ln>
        </p:spPr>
        <p:txBody>
          <a:bodyPr/>
          <a:lstStyle/>
          <a:p>
            <a:endParaRPr lang="en-US"/>
          </a:p>
        </p:txBody>
      </p:sp>
      <p:grpSp>
        <p:nvGrpSpPr>
          <p:cNvPr id="92219" name="Group 116"/>
          <p:cNvGrpSpPr>
            <a:grpSpLocks/>
          </p:cNvGrpSpPr>
          <p:nvPr>
            <p:custDataLst>
              <p:tags r:id="rId16"/>
            </p:custDataLst>
          </p:nvPr>
        </p:nvGrpSpPr>
        <p:grpSpPr bwMode="auto">
          <a:xfrm>
            <a:off x="5665788" y="4451350"/>
            <a:ext cx="490537" cy="130175"/>
            <a:chOff x="3760" y="2189"/>
            <a:chExt cx="243" cy="97"/>
          </a:xfrm>
        </p:grpSpPr>
        <p:sp>
          <p:nvSpPr>
            <p:cNvPr id="92300" name="Line 117"/>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2301" name="Line 118"/>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92302" name="Group 119"/>
            <p:cNvGrpSpPr>
              <a:grpSpLocks/>
            </p:cNvGrpSpPr>
            <p:nvPr/>
          </p:nvGrpSpPr>
          <p:grpSpPr bwMode="auto">
            <a:xfrm>
              <a:off x="3833" y="2189"/>
              <a:ext cx="97" cy="97"/>
              <a:chOff x="243" y="2305"/>
              <a:chExt cx="97" cy="73"/>
            </a:xfrm>
          </p:grpSpPr>
          <p:sp>
            <p:nvSpPr>
              <p:cNvPr id="92303" name="Rectangle 12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2304" name="Line 12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2305" name="Line 12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2306" name="Line 12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92220" name="Text Box 124"/>
          <p:cNvSpPr txBox="1">
            <a:spLocks noChangeArrowheads="1"/>
          </p:cNvSpPr>
          <p:nvPr/>
        </p:nvSpPr>
        <p:spPr bwMode="auto">
          <a:xfrm>
            <a:off x="476250" y="4181475"/>
            <a:ext cx="1150938" cy="304800"/>
          </a:xfrm>
          <a:prstGeom prst="rect">
            <a:avLst/>
          </a:prstGeom>
          <a:noFill/>
          <a:ln w="9525">
            <a:noFill/>
            <a:miter lim="800000"/>
            <a:headEnd/>
            <a:tailEnd/>
          </a:ln>
        </p:spPr>
        <p:txBody>
          <a:bodyPr wrap="none">
            <a:spAutoFit/>
          </a:bodyPr>
          <a:lstStyle/>
          <a:p>
            <a:pPr algn="l"/>
            <a:r>
              <a:rPr lang="en-US" sz="1400">
                <a:solidFill>
                  <a:srgbClr val="000000"/>
                </a:solidFill>
                <a:cs typeface="Arial" pitchFamily="34" charset="0"/>
              </a:rPr>
              <a:t>Egress Path</a:t>
            </a:r>
          </a:p>
        </p:txBody>
      </p:sp>
      <p:sp>
        <p:nvSpPr>
          <p:cNvPr id="92221" name="Line 126"/>
          <p:cNvSpPr>
            <a:spLocks noChangeShapeType="1"/>
          </p:cNvSpPr>
          <p:nvPr/>
        </p:nvSpPr>
        <p:spPr bwMode="auto">
          <a:xfrm>
            <a:off x="5957888" y="3595688"/>
            <a:ext cx="90487"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92222" name="Group 127"/>
          <p:cNvGrpSpPr>
            <a:grpSpLocks/>
          </p:cNvGrpSpPr>
          <p:nvPr>
            <p:custDataLst>
              <p:tags r:id="rId17"/>
            </p:custDataLst>
          </p:nvPr>
        </p:nvGrpSpPr>
        <p:grpSpPr bwMode="auto">
          <a:xfrm>
            <a:off x="5729288" y="3916363"/>
            <a:ext cx="163512" cy="136525"/>
            <a:chOff x="243" y="2305"/>
            <a:chExt cx="97" cy="73"/>
          </a:xfrm>
        </p:grpSpPr>
        <p:sp>
          <p:nvSpPr>
            <p:cNvPr id="92296" name="Rectangle 12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2297" name="Line 12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2298" name="Line 13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2299" name="Line 13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2223" name="Line 132"/>
          <p:cNvSpPr>
            <a:spLocks noChangeShapeType="1"/>
          </p:cNvSpPr>
          <p:nvPr/>
        </p:nvSpPr>
        <p:spPr bwMode="auto">
          <a:xfrm flipV="1">
            <a:off x="5957888" y="3595688"/>
            <a:ext cx="0" cy="411162"/>
          </a:xfrm>
          <a:prstGeom prst="line">
            <a:avLst/>
          </a:prstGeom>
          <a:noFill/>
          <a:ln w="25400">
            <a:solidFill>
              <a:schemeClr val="tx1"/>
            </a:solidFill>
            <a:round/>
            <a:headEnd/>
            <a:tailEnd/>
          </a:ln>
        </p:spPr>
        <p:txBody>
          <a:bodyPr/>
          <a:lstStyle/>
          <a:p>
            <a:endParaRPr lang="en-US"/>
          </a:p>
        </p:txBody>
      </p:sp>
      <p:sp>
        <p:nvSpPr>
          <p:cNvPr id="92224" name="Line 133"/>
          <p:cNvSpPr>
            <a:spLocks noChangeShapeType="1"/>
          </p:cNvSpPr>
          <p:nvPr/>
        </p:nvSpPr>
        <p:spPr bwMode="auto">
          <a:xfrm>
            <a:off x="5911850" y="4006850"/>
            <a:ext cx="46038" cy="0"/>
          </a:xfrm>
          <a:prstGeom prst="line">
            <a:avLst/>
          </a:prstGeom>
          <a:noFill/>
          <a:ln w="25400">
            <a:solidFill>
              <a:schemeClr val="tx1"/>
            </a:solidFill>
            <a:round/>
            <a:headEnd/>
            <a:tailEnd/>
          </a:ln>
        </p:spPr>
        <p:txBody>
          <a:bodyPr/>
          <a:lstStyle/>
          <a:p>
            <a:endParaRPr lang="en-US"/>
          </a:p>
        </p:txBody>
      </p:sp>
      <p:sp>
        <p:nvSpPr>
          <p:cNvPr id="92225" name="Line 134"/>
          <p:cNvSpPr>
            <a:spLocks noChangeShapeType="1"/>
          </p:cNvSpPr>
          <p:nvPr/>
        </p:nvSpPr>
        <p:spPr bwMode="auto">
          <a:xfrm flipV="1">
            <a:off x="4578350" y="3717925"/>
            <a:ext cx="0" cy="822325"/>
          </a:xfrm>
          <a:prstGeom prst="line">
            <a:avLst/>
          </a:prstGeom>
          <a:noFill/>
          <a:ln w="25400">
            <a:solidFill>
              <a:schemeClr val="tx1"/>
            </a:solidFill>
            <a:round/>
            <a:headEnd/>
            <a:tailEnd/>
          </a:ln>
        </p:spPr>
        <p:txBody>
          <a:bodyPr/>
          <a:lstStyle/>
          <a:p>
            <a:endParaRPr lang="en-US"/>
          </a:p>
        </p:txBody>
      </p:sp>
      <p:sp>
        <p:nvSpPr>
          <p:cNvPr id="92226" name="Line 135"/>
          <p:cNvSpPr>
            <a:spLocks noChangeShapeType="1"/>
          </p:cNvSpPr>
          <p:nvPr/>
        </p:nvSpPr>
        <p:spPr bwMode="auto">
          <a:xfrm>
            <a:off x="3813175" y="4235450"/>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2227" name="Line 136"/>
          <p:cNvSpPr>
            <a:spLocks noChangeShapeType="1"/>
          </p:cNvSpPr>
          <p:nvPr/>
        </p:nvSpPr>
        <p:spPr bwMode="auto">
          <a:xfrm flipV="1">
            <a:off x="2200275" y="4235450"/>
            <a:ext cx="146367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92228" name="Group 137"/>
          <p:cNvGrpSpPr>
            <a:grpSpLocks/>
          </p:cNvGrpSpPr>
          <p:nvPr>
            <p:custDataLst>
              <p:tags r:id="rId18"/>
            </p:custDataLst>
          </p:nvPr>
        </p:nvGrpSpPr>
        <p:grpSpPr bwMode="auto">
          <a:xfrm>
            <a:off x="3649663" y="4144963"/>
            <a:ext cx="163512" cy="136525"/>
            <a:chOff x="243" y="2305"/>
            <a:chExt cx="97" cy="73"/>
          </a:xfrm>
        </p:grpSpPr>
        <p:sp>
          <p:nvSpPr>
            <p:cNvPr id="92292" name="Rectangle 13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2293" name="Line 13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2294" name="Line 14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2295" name="Line 14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2229" name="Line 142"/>
          <p:cNvSpPr>
            <a:spLocks noChangeShapeType="1"/>
          </p:cNvSpPr>
          <p:nvPr/>
        </p:nvSpPr>
        <p:spPr bwMode="auto">
          <a:xfrm flipV="1">
            <a:off x="2200275" y="4235450"/>
            <a:ext cx="0" cy="593725"/>
          </a:xfrm>
          <a:prstGeom prst="line">
            <a:avLst/>
          </a:prstGeom>
          <a:noFill/>
          <a:ln w="25400">
            <a:solidFill>
              <a:schemeClr val="tx1"/>
            </a:solidFill>
            <a:round/>
            <a:headEnd/>
            <a:tailEnd/>
          </a:ln>
        </p:spPr>
        <p:txBody>
          <a:bodyPr/>
          <a:lstStyle/>
          <a:p>
            <a:endParaRPr lang="en-US"/>
          </a:p>
        </p:txBody>
      </p:sp>
      <p:sp>
        <p:nvSpPr>
          <p:cNvPr id="92230" name="Text Box 143"/>
          <p:cNvSpPr txBox="1">
            <a:spLocks noChangeArrowheads="1"/>
          </p:cNvSpPr>
          <p:nvPr/>
        </p:nvSpPr>
        <p:spPr bwMode="auto">
          <a:xfrm>
            <a:off x="7277100" y="2924175"/>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92231" name="Text Box 144"/>
          <p:cNvSpPr txBox="1">
            <a:spLocks noChangeArrowheads="1"/>
          </p:cNvSpPr>
          <p:nvPr/>
        </p:nvSpPr>
        <p:spPr bwMode="auto">
          <a:xfrm>
            <a:off x="7367588" y="2852738"/>
            <a:ext cx="1158875" cy="846137"/>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92232" name="Line 145"/>
          <p:cNvSpPr>
            <a:spLocks noChangeShapeType="1"/>
          </p:cNvSpPr>
          <p:nvPr/>
        </p:nvSpPr>
        <p:spPr bwMode="auto">
          <a:xfrm>
            <a:off x="4578350" y="4510088"/>
            <a:ext cx="185738" cy="14287"/>
          </a:xfrm>
          <a:prstGeom prst="line">
            <a:avLst/>
          </a:prstGeom>
          <a:noFill/>
          <a:ln w="19050">
            <a:solidFill>
              <a:schemeClr val="tx1"/>
            </a:solidFill>
            <a:round/>
            <a:headEnd/>
            <a:tailEnd type="triangle" w="med" len="med"/>
          </a:ln>
        </p:spPr>
        <p:txBody>
          <a:bodyPr/>
          <a:lstStyle/>
          <a:p>
            <a:endParaRPr lang="en-US"/>
          </a:p>
        </p:txBody>
      </p:sp>
      <p:sp>
        <p:nvSpPr>
          <p:cNvPr id="92233" name="Text Box 146"/>
          <p:cNvSpPr txBox="1">
            <a:spLocks noChangeArrowheads="1"/>
          </p:cNvSpPr>
          <p:nvPr/>
        </p:nvSpPr>
        <p:spPr bwMode="auto">
          <a:xfrm>
            <a:off x="7451725" y="2781300"/>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CorePac 0</a:t>
            </a:r>
            <a:endParaRPr lang="en-US" sz="1000">
              <a:solidFill>
                <a:srgbClr val="000000"/>
              </a:solidFill>
              <a:ea typeface="MS Mincho" pitchFamily="49" charset="-128"/>
              <a:cs typeface="Arial" pitchFamily="34" charset="0"/>
            </a:endParaRPr>
          </a:p>
        </p:txBody>
      </p:sp>
      <p:sp>
        <p:nvSpPr>
          <p:cNvPr id="92234" name="Line 147"/>
          <p:cNvSpPr>
            <a:spLocks noChangeShapeType="1"/>
          </p:cNvSpPr>
          <p:nvPr/>
        </p:nvSpPr>
        <p:spPr bwMode="auto">
          <a:xfrm flipV="1">
            <a:off x="684213" y="4724400"/>
            <a:ext cx="0" cy="936625"/>
          </a:xfrm>
          <a:prstGeom prst="line">
            <a:avLst/>
          </a:prstGeom>
          <a:noFill/>
          <a:ln w="25400">
            <a:solidFill>
              <a:schemeClr val="tx1"/>
            </a:solidFill>
            <a:round/>
            <a:headEnd/>
            <a:tailEnd/>
          </a:ln>
        </p:spPr>
        <p:txBody>
          <a:bodyPr/>
          <a:lstStyle/>
          <a:p>
            <a:endParaRPr lang="en-US"/>
          </a:p>
        </p:txBody>
      </p:sp>
      <p:sp>
        <p:nvSpPr>
          <p:cNvPr id="92235" name="Line 148"/>
          <p:cNvSpPr>
            <a:spLocks noChangeShapeType="1"/>
          </p:cNvSpPr>
          <p:nvPr/>
        </p:nvSpPr>
        <p:spPr bwMode="auto">
          <a:xfrm flipV="1">
            <a:off x="900113" y="5013325"/>
            <a:ext cx="0" cy="503238"/>
          </a:xfrm>
          <a:prstGeom prst="line">
            <a:avLst/>
          </a:prstGeom>
          <a:noFill/>
          <a:ln w="25400">
            <a:solidFill>
              <a:schemeClr val="tx1"/>
            </a:solidFill>
            <a:round/>
            <a:headEnd/>
            <a:tailEnd/>
          </a:ln>
        </p:spPr>
        <p:txBody>
          <a:bodyPr/>
          <a:lstStyle/>
          <a:p>
            <a:endParaRPr lang="en-US"/>
          </a:p>
        </p:txBody>
      </p:sp>
      <p:sp>
        <p:nvSpPr>
          <p:cNvPr id="92236" name="Line 149"/>
          <p:cNvSpPr>
            <a:spLocks noChangeShapeType="1"/>
          </p:cNvSpPr>
          <p:nvPr/>
        </p:nvSpPr>
        <p:spPr bwMode="auto">
          <a:xfrm>
            <a:off x="900113" y="5516563"/>
            <a:ext cx="6551612" cy="0"/>
          </a:xfrm>
          <a:prstGeom prst="line">
            <a:avLst/>
          </a:prstGeom>
          <a:noFill/>
          <a:ln w="19050">
            <a:solidFill>
              <a:schemeClr val="tx1"/>
            </a:solidFill>
            <a:round/>
            <a:headEnd/>
            <a:tailEnd/>
          </a:ln>
        </p:spPr>
        <p:txBody>
          <a:bodyPr/>
          <a:lstStyle/>
          <a:p>
            <a:endParaRPr lang="en-US"/>
          </a:p>
        </p:txBody>
      </p:sp>
      <p:sp>
        <p:nvSpPr>
          <p:cNvPr id="92237" name="Line 150"/>
          <p:cNvSpPr>
            <a:spLocks noChangeShapeType="1"/>
          </p:cNvSpPr>
          <p:nvPr/>
        </p:nvSpPr>
        <p:spPr bwMode="auto">
          <a:xfrm>
            <a:off x="684213" y="5661025"/>
            <a:ext cx="7127875" cy="0"/>
          </a:xfrm>
          <a:prstGeom prst="line">
            <a:avLst/>
          </a:prstGeom>
          <a:noFill/>
          <a:ln w="19050">
            <a:solidFill>
              <a:schemeClr val="tx1"/>
            </a:solidFill>
            <a:round/>
            <a:headEnd/>
            <a:tailEnd/>
          </a:ln>
        </p:spPr>
        <p:txBody>
          <a:bodyPr/>
          <a:lstStyle/>
          <a:p>
            <a:endParaRPr lang="en-US"/>
          </a:p>
        </p:txBody>
      </p:sp>
      <p:sp>
        <p:nvSpPr>
          <p:cNvPr id="92238" name="Line 151"/>
          <p:cNvSpPr>
            <a:spLocks noChangeShapeType="1"/>
          </p:cNvSpPr>
          <p:nvPr/>
        </p:nvSpPr>
        <p:spPr bwMode="auto">
          <a:xfrm flipV="1">
            <a:off x="7451725" y="3860800"/>
            <a:ext cx="0" cy="1655763"/>
          </a:xfrm>
          <a:prstGeom prst="line">
            <a:avLst/>
          </a:prstGeom>
          <a:noFill/>
          <a:ln w="25400">
            <a:solidFill>
              <a:schemeClr val="tx1"/>
            </a:solidFill>
            <a:round/>
            <a:headEnd/>
            <a:tailEnd type="triangle" w="med" len="med"/>
          </a:ln>
        </p:spPr>
        <p:txBody>
          <a:bodyPr/>
          <a:lstStyle/>
          <a:p>
            <a:endParaRPr lang="en-US"/>
          </a:p>
        </p:txBody>
      </p:sp>
      <p:sp>
        <p:nvSpPr>
          <p:cNvPr id="92239" name="Line 152"/>
          <p:cNvSpPr>
            <a:spLocks noChangeShapeType="1"/>
          </p:cNvSpPr>
          <p:nvPr/>
        </p:nvSpPr>
        <p:spPr bwMode="auto">
          <a:xfrm flipV="1">
            <a:off x="7812088" y="3860800"/>
            <a:ext cx="0" cy="1800225"/>
          </a:xfrm>
          <a:prstGeom prst="line">
            <a:avLst/>
          </a:prstGeom>
          <a:noFill/>
          <a:ln w="25400">
            <a:solidFill>
              <a:schemeClr val="tx1"/>
            </a:solidFill>
            <a:round/>
            <a:headEnd/>
            <a:tailEnd/>
          </a:ln>
        </p:spPr>
        <p:txBody>
          <a:bodyPr/>
          <a:lstStyle/>
          <a:p>
            <a:endParaRPr lang="en-US"/>
          </a:p>
        </p:txBody>
      </p:sp>
      <p:sp>
        <p:nvSpPr>
          <p:cNvPr id="92240" name="Text Box 153"/>
          <p:cNvSpPr txBox="1">
            <a:spLocks noChangeArrowheads="1"/>
          </p:cNvSpPr>
          <p:nvPr/>
        </p:nvSpPr>
        <p:spPr bwMode="auto">
          <a:xfrm>
            <a:off x="6084888" y="4437063"/>
            <a:ext cx="677862" cy="582612"/>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 TX</a:t>
            </a:r>
            <a:br>
              <a:rPr lang="en-US" altLang="ja-JP" sz="900">
                <a:solidFill>
                  <a:srgbClr val="000000"/>
                </a:solidFill>
                <a:ea typeface="MS Mincho" pitchFamily="49" charset="-128"/>
                <a:cs typeface="Arial" pitchFamily="34" charset="0"/>
              </a:rPr>
            </a:br>
            <a:r>
              <a:rPr lang="en-US" altLang="ja-JP" sz="900">
                <a:solidFill>
                  <a:srgbClr val="000000"/>
                </a:solidFill>
                <a:ea typeface="MS Mincho" pitchFamily="49" charset="-128"/>
                <a:cs typeface="Arial" pitchFamily="34" charset="0"/>
              </a:rPr>
              <a:t>MAC</a:t>
            </a:r>
            <a:endParaRPr lang="en-US" sz="900">
              <a:solidFill>
                <a:srgbClr val="000000"/>
              </a:solidFill>
              <a:ea typeface="MS Mincho" pitchFamily="49" charset="-128"/>
              <a:cs typeface="Arial" pitchFamily="34" charset="0"/>
            </a:endParaRPr>
          </a:p>
        </p:txBody>
      </p:sp>
      <p:grpSp>
        <p:nvGrpSpPr>
          <p:cNvPr id="92241" name="Group 154"/>
          <p:cNvGrpSpPr>
            <a:grpSpLocks/>
          </p:cNvGrpSpPr>
          <p:nvPr>
            <p:custDataLst>
              <p:tags r:id="rId19"/>
            </p:custDataLst>
          </p:nvPr>
        </p:nvGrpSpPr>
        <p:grpSpPr bwMode="auto">
          <a:xfrm>
            <a:off x="5665788" y="4667250"/>
            <a:ext cx="411162" cy="136525"/>
            <a:chOff x="3760" y="2189"/>
            <a:chExt cx="243" cy="97"/>
          </a:xfrm>
        </p:grpSpPr>
        <p:sp>
          <p:nvSpPr>
            <p:cNvPr id="92285" name="Line 155"/>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2286" name="Line 156"/>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92287" name="Group 157"/>
            <p:cNvGrpSpPr>
              <a:grpSpLocks/>
            </p:cNvGrpSpPr>
            <p:nvPr/>
          </p:nvGrpSpPr>
          <p:grpSpPr bwMode="auto">
            <a:xfrm>
              <a:off x="3833" y="2189"/>
              <a:ext cx="97" cy="97"/>
              <a:chOff x="243" y="2305"/>
              <a:chExt cx="97" cy="73"/>
            </a:xfrm>
          </p:grpSpPr>
          <p:sp>
            <p:nvSpPr>
              <p:cNvPr id="92288" name="Rectangle 15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2289" name="Line 15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2290" name="Line 16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2291" name="Line 16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92242" name="Text Box 162"/>
          <p:cNvSpPr txBox="1">
            <a:spLocks noChangeArrowheads="1"/>
          </p:cNvSpPr>
          <p:nvPr/>
        </p:nvSpPr>
        <p:spPr bwMode="auto">
          <a:xfrm>
            <a:off x="6084888" y="5084763"/>
            <a:ext cx="792162" cy="293687"/>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SRIO message TX</a:t>
            </a:r>
            <a:endParaRPr lang="en-US" sz="900">
              <a:solidFill>
                <a:srgbClr val="000000"/>
              </a:solidFill>
              <a:ea typeface="MS Mincho" pitchFamily="49" charset="-128"/>
              <a:cs typeface="Arial" pitchFamily="34" charset="0"/>
            </a:endParaRPr>
          </a:p>
        </p:txBody>
      </p:sp>
      <p:grpSp>
        <p:nvGrpSpPr>
          <p:cNvPr id="92243" name="Group 163"/>
          <p:cNvGrpSpPr>
            <a:grpSpLocks/>
          </p:cNvGrpSpPr>
          <p:nvPr>
            <p:custDataLst>
              <p:tags r:id="rId20"/>
            </p:custDataLst>
          </p:nvPr>
        </p:nvGrpSpPr>
        <p:grpSpPr bwMode="auto">
          <a:xfrm>
            <a:off x="5665788" y="5099050"/>
            <a:ext cx="411162" cy="136525"/>
            <a:chOff x="3760" y="2189"/>
            <a:chExt cx="243" cy="97"/>
          </a:xfrm>
        </p:grpSpPr>
        <p:sp>
          <p:nvSpPr>
            <p:cNvPr id="92278" name="Line 164"/>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2279" name="Line 165"/>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92280" name="Group 166"/>
            <p:cNvGrpSpPr>
              <a:grpSpLocks/>
            </p:cNvGrpSpPr>
            <p:nvPr/>
          </p:nvGrpSpPr>
          <p:grpSpPr bwMode="auto">
            <a:xfrm>
              <a:off x="3833" y="2189"/>
              <a:ext cx="97" cy="97"/>
              <a:chOff x="243" y="2305"/>
              <a:chExt cx="97" cy="73"/>
            </a:xfrm>
          </p:grpSpPr>
          <p:sp>
            <p:nvSpPr>
              <p:cNvPr id="92281" name="Rectangle 167"/>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2282" name="Line 168"/>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2283" name="Line 169"/>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2284" name="Line 170"/>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92244" name="Text Box 171"/>
          <p:cNvSpPr txBox="1">
            <a:spLocks noChangeArrowheads="1"/>
          </p:cNvSpPr>
          <p:nvPr/>
        </p:nvSpPr>
        <p:spPr bwMode="auto">
          <a:xfrm>
            <a:off x="900113" y="2492375"/>
            <a:ext cx="804862" cy="288925"/>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SRIO message RX</a:t>
            </a:r>
            <a:endParaRPr lang="en-US" sz="900">
              <a:solidFill>
                <a:srgbClr val="000000"/>
              </a:solidFill>
              <a:ea typeface="MS Mincho" pitchFamily="49" charset="-128"/>
              <a:cs typeface="Arial" pitchFamily="34" charset="0"/>
            </a:endParaRPr>
          </a:p>
        </p:txBody>
      </p:sp>
      <p:sp>
        <p:nvSpPr>
          <p:cNvPr id="92245" name="Line 172"/>
          <p:cNvSpPr>
            <a:spLocks noChangeShapeType="1"/>
          </p:cNvSpPr>
          <p:nvPr/>
        </p:nvSpPr>
        <p:spPr bwMode="auto">
          <a:xfrm flipV="1">
            <a:off x="1704975" y="2655888"/>
            <a:ext cx="319088"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2246" name="Text Box 173"/>
          <p:cNvSpPr txBox="1">
            <a:spLocks noChangeArrowheads="1"/>
          </p:cNvSpPr>
          <p:nvPr/>
        </p:nvSpPr>
        <p:spPr bwMode="auto">
          <a:xfrm>
            <a:off x="6454775" y="1765300"/>
            <a:ext cx="996950" cy="150813"/>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Packet Accelerator</a:t>
            </a:r>
            <a:endParaRPr lang="en-US" sz="900">
              <a:solidFill>
                <a:srgbClr val="000000"/>
              </a:solidFill>
              <a:ea typeface="MS Mincho" pitchFamily="49" charset="-128"/>
              <a:cs typeface="Arial" pitchFamily="34" charset="0"/>
            </a:endParaRPr>
          </a:p>
        </p:txBody>
      </p:sp>
      <p:sp>
        <p:nvSpPr>
          <p:cNvPr id="92247" name="Text Box 174"/>
          <p:cNvSpPr txBox="1">
            <a:spLocks noChangeArrowheads="1"/>
          </p:cNvSpPr>
          <p:nvPr/>
        </p:nvSpPr>
        <p:spPr bwMode="auto">
          <a:xfrm>
            <a:off x="6238875" y="1765300"/>
            <a:ext cx="144463" cy="144463"/>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endParaRPr lang="en-US" sz="1000">
              <a:solidFill>
                <a:srgbClr val="000000"/>
              </a:solidFill>
              <a:cs typeface="Arial" pitchFamily="34" charset="0"/>
            </a:endParaRPr>
          </a:p>
        </p:txBody>
      </p:sp>
      <p:grpSp>
        <p:nvGrpSpPr>
          <p:cNvPr id="92248" name="Group 175"/>
          <p:cNvGrpSpPr>
            <a:grpSpLocks/>
          </p:cNvGrpSpPr>
          <p:nvPr>
            <p:custDataLst>
              <p:tags r:id="rId21"/>
            </p:custDataLst>
          </p:nvPr>
        </p:nvGrpSpPr>
        <p:grpSpPr bwMode="auto">
          <a:xfrm>
            <a:off x="2051050" y="2565400"/>
            <a:ext cx="153988" cy="153988"/>
            <a:chOff x="243" y="2305"/>
            <a:chExt cx="97" cy="73"/>
          </a:xfrm>
        </p:grpSpPr>
        <p:sp>
          <p:nvSpPr>
            <p:cNvPr id="92274" name="Rectangle 176"/>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2275" name="Line 177"/>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2276" name="Line 178"/>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2277" name="Line 179"/>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2249" name="Line 180"/>
          <p:cNvSpPr>
            <a:spLocks noChangeShapeType="1"/>
          </p:cNvSpPr>
          <p:nvPr/>
        </p:nvSpPr>
        <p:spPr bwMode="auto">
          <a:xfrm>
            <a:off x="2195513" y="2641600"/>
            <a:ext cx="144462"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2250" name="Line 181"/>
          <p:cNvSpPr>
            <a:spLocks noChangeShapeType="1"/>
          </p:cNvSpPr>
          <p:nvPr/>
        </p:nvSpPr>
        <p:spPr bwMode="auto">
          <a:xfrm>
            <a:off x="2503488" y="2609850"/>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92251" name="Group 182"/>
          <p:cNvGrpSpPr>
            <a:grpSpLocks/>
          </p:cNvGrpSpPr>
          <p:nvPr>
            <p:custDataLst>
              <p:tags r:id="rId22"/>
            </p:custDataLst>
          </p:nvPr>
        </p:nvGrpSpPr>
        <p:grpSpPr bwMode="auto">
          <a:xfrm>
            <a:off x="2339975" y="2565400"/>
            <a:ext cx="163513" cy="136525"/>
            <a:chOff x="243" y="2305"/>
            <a:chExt cx="97" cy="73"/>
          </a:xfrm>
        </p:grpSpPr>
        <p:sp>
          <p:nvSpPr>
            <p:cNvPr id="92270" name="Rectangle 18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2271" name="Line 18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2272" name="Line 18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2273" name="Line 18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2252" name="Line 187"/>
          <p:cNvSpPr>
            <a:spLocks noChangeShapeType="1"/>
          </p:cNvSpPr>
          <p:nvPr/>
        </p:nvSpPr>
        <p:spPr bwMode="auto">
          <a:xfrm>
            <a:off x="2503488" y="3113088"/>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2253" name="Line 188"/>
          <p:cNvSpPr>
            <a:spLocks noChangeShapeType="1"/>
          </p:cNvSpPr>
          <p:nvPr/>
        </p:nvSpPr>
        <p:spPr bwMode="auto">
          <a:xfrm>
            <a:off x="1979613" y="3141663"/>
            <a:ext cx="373062"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92254" name="Group 189"/>
          <p:cNvGrpSpPr>
            <a:grpSpLocks/>
          </p:cNvGrpSpPr>
          <p:nvPr>
            <p:custDataLst>
              <p:tags r:id="rId23"/>
            </p:custDataLst>
          </p:nvPr>
        </p:nvGrpSpPr>
        <p:grpSpPr bwMode="auto">
          <a:xfrm>
            <a:off x="2339975" y="3068638"/>
            <a:ext cx="163513" cy="136525"/>
            <a:chOff x="243" y="2305"/>
            <a:chExt cx="97" cy="73"/>
          </a:xfrm>
        </p:grpSpPr>
        <p:sp>
          <p:nvSpPr>
            <p:cNvPr id="92266" name="Rectangle 19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2267" name="Line 19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2268" name="Line 19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2269" name="Line 19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cxnSp>
        <p:nvCxnSpPr>
          <p:cNvPr id="92255" name="AutoShape 194"/>
          <p:cNvCxnSpPr>
            <a:cxnSpLocks noChangeShapeType="1"/>
            <a:stCxn id="92233" idx="0"/>
            <a:endCxn id="92274" idx="0"/>
          </p:cNvCxnSpPr>
          <p:nvPr/>
        </p:nvCxnSpPr>
        <p:spPr bwMode="auto">
          <a:xfrm rot="5400000" flipH="1">
            <a:off x="4972051" y="-277813"/>
            <a:ext cx="215900" cy="5902325"/>
          </a:xfrm>
          <a:prstGeom prst="bentConnector3">
            <a:avLst>
              <a:gd name="adj1" fmla="val 788968"/>
            </a:avLst>
          </a:prstGeom>
          <a:noFill/>
          <a:ln w="25400">
            <a:solidFill>
              <a:schemeClr val="tx1"/>
            </a:solidFill>
            <a:miter lim="800000"/>
            <a:headEnd/>
            <a:tailEnd type="triangle" w="med" len="med"/>
          </a:ln>
        </p:spPr>
      </p:cxnSp>
      <p:sp>
        <p:nvSpPr>
          <p:cNvPr id="92256" name="Rectangle 2"/>
          <p:cNvSpPr>
            <a:spLocks noGrp="1" noChangeArrowheads="1"/>
          </p:cNvSpPr>
          <p:nvPr>
            <p:ph type="title" idx="4294967295"/>
          </p:nvPr>
        </p:nvSpPr>
        <p:spPr>
          <a:xfrm>
            <a:off x="0" y="76200"/>
            <a:ext cx="8229600" cy="762000"/>
          </a:xfrm>
        </p:spPr>
        <p:txBody>
          <a:bodyPr/>
          <a:lstStyle/>
          <a:p>
            <a:pPr eaLnBrk="1" hangingPunct="1"/>
            <a:r>
              <a:rPr lang="sv-SE" b="0" smtClean="0"/>
              <a:t>IPSec Flow (IP/UDP in IP/ESP)</a:t>
            </a:r>
            <a:endParaRPr lang="en-US" b="0" smtClean="0"/>
          </a:p>
        </p:txBody>
      </p:sp>
      <p:sp>
        <p:nvSpPr>
          <p:cNvPr id="132193" name="AutoShape 168"/>
          <p:cNvSpPr>
            <a:spLocks noChangeArrowheads="1"/>
          </p:cNvSpPr>
          <p:nvPr/>
        </p:nvSpPr>
        <p:spPr bwMode="auto">
          <a:xfrm>
            <a:off x="3429000" y="2209800"/>
            <a:ext cx="1143000" cy="749300"/>
          </a:xfrm>
          <a:prstGeom prst="wedgeRoundRectCallout">
            <a:avLst>
              <a:gd name="adj1" fmla="val 3333"/>
              <a:gd name="adj2" fmla="val 137500"/>
              <a:gd name="adj3" fmla="val 16667"/>
            </a:avLst>
          </a:prstGeom>
          <a:solidFill>
            <a:schemeClr val="bg1"/>
          </a:solidFill>
          <a:ln w="9525">
            <a:solidFill>
              <a:schemeClr val="tx1"/>
            </a:solidFill>
            <a:miter lim="800000"/>
            <a:headEnd/>
            <a:tailEnd/>
          </a:ln>
        </p:spPr>
        <p:txBody>
          <a:bodyPr lIns="45720" rIns="45720"/>
          <a:lstStyle/>
          <a:p>
            <a:pPr algn="ctr"/>
            <a:r>
              <a:rPr lang="en-US" sz="1000">
                <a:solidFill>
                  <a:srgbClr val="000000"/>
                </a:solidFill>
                <a:cs typeface="Arial" pitchFamily="34" charset="0"/>
              </a:rPr>
              <a:t>2. Authenticate, decrypt, and replay protection.</a:t>
            </a:r>
          </a:p>
        </p:txBody>
      </p:sp>
      <p:sp>
        <p:nvSpPr>
          <p:cNvPr id="132194" name="AutoShape 169"/>
          <p:cNvSpPr>
            <a:spLocks noChangeArrowheads="1"/>
          </p:cNvSpPr>
          <p:nvPr/>
        </p:nvSpPr>
        <p:spPr bwMode="auto">
          <a:xfrm>
            <a:off x="4419600" y="1125538"/>
            <a:ext cx="1219200" cy="931862"/>
          </a:xfrm>
          <a:prstGeom prst="wedgeRoundRectCallout">
            <a:avLst>
              <a:gd name="adj1" fmla="val 11458"/>
              <a:gd name="adj2" fmla="val 154259"/>
              <a:gd name="adj3" fmla="val 16667"/>
            </a:avLst>
          </a:prstGeom>
          <a:solidFill>
            <a:schemeClr val="bg1"/>
          </a:solidFill>
          <a:ln w="9525">
            <a:solidFill>
              <a:schemeClr val="tx1"/>
            </a:solidFill>
            <a:miter lim="800000"/>
            <a:headEnd/>
            <a:tailEnd/>
          </a:ln>
        </p:spPr>
        <p:txBody>
          <a:bodyPr lIns="45720" rIns="45720"/>
          <a:lstStyle/>
          <a:p>
            <a:pPr algn="ctr"/>
            <a:r>
              <a:rPr lang="sv-SE" sz="1000">
                <a:solidFill>
                  <a:srgbClr val="000000"/>
                </a:solidFill>
                <a:cs typeface="Arial" pitchFamily="34" charset="0"/>
              </a:rPr>
              <a:t>3. IPv6 address and UDP port or proprietary session ID number matched.</a:t>
            </a:r>
            <a:endParaRPr lang="en-US" sz="1000">
              <a:solidFill>
                <a:srgbClr val="000000"/>
              </a:solidFill>
              <a:cs typeface="Arial" pitchFamily="34" charset="0"/>
            </a:endParaRPr>
          </a:p>
        </p:txBody>
      </p:sp>
      <p:sp>
        <p:nvSpPr>
          <p:cNvPr id="132195" name="AutoShape 170"/>
          <p:cNvSpPr>
            <a:spLocks noChangeArrowheads="1"/>
          </p:cNvSpPr>
          <p:nvPr/>
        </p:nvSpPr>
        <p:spPr bwMode="auto">
          <a:xfrm>
            <a:off x="5715000" y="2286000"/>
            <a:ext cx="1295400" cy="631825"/>
          </a:xfrm>
          <a:prstGeom prst="wedgeRoundRectCallout">
            <a:avLst>
              <a:gd name="adj1" fmla="val -61028"/>
              <a:gd name="adj2" fmla="val 84926"/>
              <a:gd name="adj3" fmla="val 16667"/>
            </a:avLst>
          </a:prstGeom>
          <a:solidFill>
            <a:schemeClr val="bg1"/>
          </a:solidFill>
          <a:ln w="9525">
            <a:solidFill>
              <a:schemeClr val="tx1"/>
            </a:solidFill>
            <a:miter lim="800000"/>
            <a:headEnd/>
            <a:tailEnd/>
          </a:ln>
        </p:spPr>
        <p:txBody>
          <a:bodyPr/>
          <a:lstStyle/>
          <a:p>
            <a:pPr algn="ctr"/>
            <a:r>
              <a:rPr lang="sv-SE" sz="1000">
                <a:solidFill>
                  <a:srgbClr val="000000"/>
                </a:solidFill>
                <a:cs typeface="Arial" pitchFamily="34" charset="0"/>
              </a:rPr>
              <a:t>4. UDP checksum verified and result set in descriptor.</a:t>
            </a:r>
            <a:endParaRPr lang="en-US" sz="1000">
              <a:solidFill>
                <a:srgbClr val="000000"/>
              </a:solidFill>
              <a:cs typeface="Arial" pitchFamily="34" charset="0"/>
            </a:endParaRPr>
          </a:p>
        </p:txBody>
      </p:sp>
      <p:sp>
        <p:nvSpPr>
          <p:cNvPr id="132196" name="Line 171"/>
          <p:cNvSpPr>
            <a:spLocks noChangeShapeType="1"/>
          </p:cNvSpPr>
          <p:nvPr/>
        </p:nvSpPr>
        <p:spPr bwMode="auto">
          <a:xfrm flipH="1">
            <a:off x="4427538" y="3730625"/>
            <a:ext cx="720725" cy="0"/>
          </a:xfrm>
          <a:prstGeom prst="line">
            <a:avLst/>
          </a:prstGeom>
          <a:noFill/>
          <a:ln w="38100">
            <a:solidFill>
              <a:srgbClr val="FF0000"/>
            </a:solidFill>
            <a:round/>
            <a:headEnd type="triangle" w="med" len="med"/>
            <a:tailEnd/>
          </a:ln>
        </p:spPr>
        <p:txBody>
          <a:bodyPr/>
          <a:lstStyle/>
          <a:p>
            <a:endParaRPr lang="en-US"/>
          </a:p>
        </p:txBody>
      </p:sp>
      <p:sp>
        <p:nvSpPr>
          <p:cNvPr id="132197" name="PPTShape_0"/>
          <p:cNvSpPr>
            <a:spLocks noChangeShapeType="1"/>
          </p:cNvSpPr>
          <p:nvPr/>
        </p:nvSpPr>
        <p:spPr bwMode="auto">
          <a:xfrm flipH="1" flipV="1">
            <a:off x="5508625" y="3405188"/>
            <a:ext cx="1871663" cy="0"/>
          </a:xfrm>
          <a:prstGeom prst="line">
            <a:avLst/>
          </a:prstGeom>
          <a:noFill/>
          <a:ln w="38100">
            <a:solidFill>
              <a:srgbClr val="FF0000"/>
            </a:solidFill>
            <a:round/>
            <a:headEnd type="triangle" w="med" len="med"/>
            <a:tailEnd/>
          </a:ln>
        </p:spPr>
        <p:txBody>
          <a:bodyPr/>
          <a:lstStyle/>
          <a:p>
            <a:endParaRPr lang="en-US"/>
          </a:p>
        </p:txBody>
      </p:sp>
      <p:sp>
        <p:nvSpPr>
          <p:cNvPr id="132198" name="Line 177"/>
          <p:cNvSpPr>
            <a:spLocks noChangeShapeType="1"/>
          </p:cNvSpPr>
          <p:nvPr/>
        </p:nvSpPr>
        <p:spPr bwMode="auto">
          <a:xfrm flipH="1" flipV="1">
            <a:off x="3203575" y="3860800"/>
            <a:ext cx="863600" cy="0"/>
          </a:xfrm>
          <a:prstGeom prst="line">
            <a:avLst/>
          </a:prstGeom>
          <a:noFill/>
          <a:ln w="38100">
            <a:solidFill>
              <a:srgbClr val="FF0000"/>
            </a:solidFill>
            <a:round/>
            <a:headEnd type="triangle" w="med" len="med"/>
            <a:tailEnd/>
          </a:ln>
        </p:spPr>
        <p:txBody>
          <a:bodyPr/>
          <a:lstStyle/>
          <a:p>
            <a:endParaRPr lang="en-US"/>
          </a:p>
        </p:txBody>
      </p:sp>
      <p:sp>
        <p:nvSpPr>
          <p:cNvPr id="132199" name="AutoShape 178"/>
          <p:cNvSpPr>
            <a:spLocks noChangeArrowheads="1"/>
          </p:cNvSpPr>
          <p:nvPr/>
        </p:nvSpPr>
        <p:spPr bwMode="auto">
          <a:xfrm>
            <a:off x="685800" y="1143000"/>
            <a:ext cx="1274763" cy="914400"/>
          </a:xfrm>
          <a:prstGeom prst="wedgeRoundRectCallout">
            <a:avLst>
              <a:gd name="adj1" fmla="val 118616"/>
              <a:gd name="adj2" fmla="val 163370"/>
              <a:gd name="adj3" fmla="val 16667"/>
            </a:avLst>
          </a:prstGeom>
          <a:solidFill>
            <a:schemeClr val="bg1"/>
          </a:solidFill>
          <a:ln w="9525">
            <a:solidFill>
              <a:schemeClr val="tx1"/>
            </a:solidFill>
            <a:miter lim="800000"/>
            <a:headEnd/>
            <a:tailEnd/>
          </a:ln>
        </p:spPr>
        <p:txBody>
          <a:bodyPr/>
          <a:lstStyle/>
          <a:p>
            <a:pPr algn="ctr"/>
            <a:r>
              <a:rPr lang="sv-SE" sz="1000">
                <a:solidFill>
                  <a:srgbClr val="000000"/>
                </a:solidFill>
                <a:cs typeface="Arial" pitchFamily="34" charset="0"/>
              </a:rPr>
              <a:t>1. IP Sec detected and SPI matched against configured security contexts.</a:t>
            </a:r>
            <a:endParaRPr lang="en-US" sz="1000">
              <a:solidFill>
                <a:srgbClr val="000000"/>
              </a:solidFill>
              <a:cs typeface="Arial" pitchFamily="34" charset="0"/>
            </a:endParaRPr>
          </a:p>
        </p:txBody>
      </p:sp>
      <p:sp>
        <p:nvSpPr>
          <p:cNvPr id="132200" name="Line 201"/>
          <p:cNvSpPr>
            <a:spLocks noChangeShapeType="1"/>
          </p:cNvSpPr>
          <p:nvPr/>
        </p:nvSpPr>
        <p:spPr bwMode="auto">
          <a:xfrm flipH="1" flipV="1">
            <a:off x="1908175" y="3141663"/>
            <a:ext cx="863600" cy="0"/>
          </a:xfrm>
          <a:prstGeom prst="line">
            <a:avLst/>
          </a:prstGeom>
          <a:noFill/>
          <a:ln w="38100">
            <a:solidFill>
              <a:srgbClr val="FF0000"/>
            </a:solidFill>
            <a:round/>
            <a:headEnd type="triangle" w="med" len="med"/>
            <a:tailEnd/>
          </a:ln>
        </p:spPr>
        <p:txBody>
          <a:bodyPr/>
          <a:lstStyle/>
          <a:p>
            <a:endParaRPr lang="en-US"/>
          </a:p>
        </p:txBody>
      </p:sp>
      <p:sp>
        <p:nvSpPr>
          <p:cNvPr id="92265" name="Text Box 125"/>
          <p:cNvSpPr txBox="1">
            <a:spLocks noChangeArrowheads="1"/>
          </p:cNvSpPr>
          <p:nvPr/>
        </p:nvSpPr>
        <p:spPr bwMode="auto">
          <a:xfrm>
            <a:off x="476250" y="3895725"/>
            <a:ext cx="1179513" cy="304800"/>
          </a:xfrm>
          <a:prstGeom prst="rect">
            <a:avLst/>
          </a:prstGeom>
          <a:noFill/>
          <a:ln w="9525">
            <a:noFill/>
            <a:miter lim="800000"/>
            <a:headEnd/>
            <a:tailEnd/>
          </a:ln>
        </p:spPr>
        <p:txBody>
          <a:bodyPr wrap="none">
            <a:spAutoFit/>
          </a:bodyPr>
          <a:lstStyle/>
          <a:p>
            <a:pPr algn="l"/>
            <a:r>
              <a:rPr lang="en-US" sz="1400">
                <a:solidFill>
                  <a:srgbClr val="000000"/>
                </a:solidFill>
                <a:cs typeface="Arial" pitchFamily="34" charset="0"/>
              </a:rPr>
              <a:t>Ingress Path</a:t>
            </a:r>
          </a:p>
        </p:txBody>
      </p:sp>
    </p:spTree>
    <p:custDataLst>
      <p:tags r:id="rId1"/>
    </p:custData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1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220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219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21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219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219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219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21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93" grpId="0" animBg="1"/>
      <p:bldP spid="132194" grpId="0" animBg="1"/>
      <p:bldP spid="132195" grpId="0" animBg="1"/>
      <p:bldP spid="132196" grpId="0" animBg="1"/>
      <p:bldP spid="132197" grpId="0" animBg="1"/>
      <p:bldP spid="132198" grpId="0" animBg="1"/>
      <p:bldP spid="132199" grpId="0" animBg="1"/>
      <p:bldP spid="132200"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Text Box 3"/>
          <p:cNvSpPr txBox="1">
            <a:spLocks noChangeArrowheads="1"/>
          </p:cNvSpPr>
          <p:nvPr/>
        </p:nvSpPr>
        <p:spPr bwMode="auto">
          <a:xfrm>
            <a:off x="2633663" y="2420938"/>
            <a:ext cx="685800" cy="1495425"/>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Classify</a:t>
            </a:r>
          </a:p>
          <a:p>
            <a:pPr algn="ctr" eaLnBrk="0" hangingPunct="0"/>
            <a:r>
              <a:rPr lang="en-US" altLang="ja-JP" sz="1000">
                <a:solidFill>
                  <a:srgbClr val="000000"/>
                </a:solidFill>
                <a:ea typeface="MS Mincho" pitchFamily="49" charset="-128"/>
                <a:cs typeface="Arial" pitchFamily="34" charset="0"/>
              </a:rPr>
              <a:t>Pass 1</a:t>
            </a:r>
            <a:endParaRPr lang="en-US" sz="1000">
              <a:solidFill>
                <a:srgbClr val="000000"/>
              </a:solidFill>
              <a:ea typeface="MS Mincho" pitchFamily="49" charset="-128"/>
              <a:cs typeface="Arial" pitchFamily="34" charset="0"/>
            </a:endParaRPr>
          </a:p>
        </p:txBody>
      </p:sp>
      <p:sp>
        <p:nvSpPr>
          <p:cNvPr id="93187" name="Text Box 4"/>
          <p:cNvSpPr txBox="1">
            <a:spLocks noChangeArrowheads="1"/>
          </p:cNvSpPr>
          <p:nvPr/>
        </p:nvSpPr>
        <p:spPr bwMode="auto">
          <a:xfrm>
            <a:off x="2533650" y="1524000"/>
            <a:ext cx="877888" cy="681038"/>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Lookup Engine</a:t>
            </a:r>
          </a:p>
          <a:p>
            <a:pPr algn="ctr" eaLnBrk="0" hangingPunct="0"/>
            <a:r>
              <a:rPr lang="en-US" altLang="ja-JP" sz="900">
                <a:solidFill>
                  <a:srgbClr val="000000"/>
                </a:solidFill>
                <a:ea typeface="MS Mincho" pitchFamily="49" charset="-128"/>
                <a:cs typeface="Arial" pitchFamily="34" charset="0"/>
              </a:rPr>
              <a:t>(IPSEC16 entries, 32 IP, 16 Ethernet)</a:t>
            </a:r>
            <a:endParaRPr lang="en-US" sz="900">
              <a:solidFill>
                <a:srgbClr val="000000"/>
              </a:solidFill>
              <a:ea typeface="MS Mincho" pitchFamily="49" charset="-128"/>
              <a:cs typeface="Arial" pitchFamily="34" charset="0"/>
            </a:endParaRPr>
          </a:p>
        </p:txBody>
      </p:sp>
      <p:sp>
        <p:nvSpPr>
          <p:cNvPr id="93188" name="Line 5"/>
          <p:cNvSpPr>
            <a:spLocks noChangeShapeType="1"/>
          </p:cNvSpPr>
          <p:nvPr/>
        </p:nvSpPr>
        <p:spPr bwMode="auto">
          <a:xfrm flipV="1">
            <a:off x="2971800" y="2214563"/>
            <a:ext cx="0" cy="192087"/>
          </a:xfrm>
          <a:prstGeom prst="line">
            <a:avLst/>
          </a:prstGeom>
          <a:noFill/>
          <a:ln w="25400">
            <a:solidFill>
              <a:srgbClr val="000000"/>
            </a:solidFill>
            <a:round/>
            <a:headEnd/>
            <a:tailEnd type="triangle" w="med" len="sm"/>
          </a:ln>
        </p:spPr>
        <p:txBody>
          <a:bodyPr anchor="ctr" anchorCtr="1"/>
          <a:lstStyle/>
          <a:p>
            <a:endParaRPr lang="en-US"/>
          </a:p>
        </p:txBody>
      </p:sp>
      <p:sp>
        <p:nvSpPr>
          <p:cNvPr id="93189" name="Line 6"/>
          <p:cNvSpPr>
            <a:spLocks noChangeShapeType="1"/>
          </p:cNvSpPr>
          <p:nvPr/>
        </p:nvSpPr>
        <p:spPr bwMode="auto">
          <a:xfrm flipH="1">
            <a:off x="2817813" y="2214563"/>
            <a:ext cx="0" cy="192087"/>
          </a:xfrm>
          <a:prstGeom prst="line">
            <a:avLst/>
          </a:prstGeom>
          <a:noFill/>
          <a:ln w="25400">
            <a:solidFill>
              <a:srgbClr val="000000"/>
            </a:solidFill>
            <a:round/>
            <a:headEnd/>
            <a:tailEnd type="triangle" w="med" len="sm"/>
          </a:ln>
        </p:spPr>
        <p:txBody>
          <a:bodyPr anchor="ctr" anchorCtr="1"/>
          <a:lstStyle/>
          <a:p>
            <a:endParaRPr lang="en-US"/>
          </a:p>
        </p:txBody>
      </p:sp>
      <p:sp>
        <p:nvSpPr>
          <p:cNvPr id="93190" name="Text Box 7"/>
          <p:cNvSpPr txBox="1">
            <a:spLocks noChangeArrowheads="1"/>
          </p:cNvSpPr>
          <p:nvPr/>
        </p:nvSpPr>
        <p:spPr bwMode="auto">
          <a:xfrm>
            <a:off x="7191375" y="2978150"/>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93191" name="Text Box 8"/>
          <p:cNvSpPr txBox="1">
            <a:spLocks noChangeArrowheads="1"/>
          </p:cNvSpPr>
          <p:nvPr/>
        </p:nvSpPr>
        <p:spPr bwMode="auto">
          <a:xfrm>
            <a:off x="6156325" y="4221163"/>
            <a:ext cx="677863" cy="582612"/>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 TX</a:t>
            </a:r>
            <a:br>
              <a:rPr lang="en-US" altLang="ja-JP" sz="900">
                <a:solidFill>
                  <a:srgbClr val="000000"/>
                </a:solidFill>
                <a:ea typeface="MS Mincho" pitchFamily="49" charset="-128"/>
                <a:cs typeface="Arial" pitchFamily="34" charset="0"/>
              </a:rPr>
            </a:br>
            <a:r>
              <a:rPr lang="en-US" altLang="ja-JP" sz="900">
                <a:solidFill>
                  <a:srgbClr val="000000"/>
                </a:solidFill>
                <a:ea typeface="MS Mincho" pitchFamily="49" charset="-128"/>
                <a:cs typeface="Arial" pitchFamily="34" charset="0"/>
              </a:rPr>
              <a:t>MAC</a:t>
            </a:r>
            <a:endParaRPr lang="en-US" sz="900">
              <a:solidFill>
                <a:srgbClr val="000000"/>
              </a:solidFill>
              <a:ea typeface="MS Mincho" pitchFamily="49" charset="-128"/>
              <a:cs typeface="Arial" pitchFamily="34" charset="0"/>
            </a:endParaRPr>
          </a:p>
        </p:txBody>
      </p:sp>
      <p:grpSp>
        <p:nvGrpSpPr>
          <p:cNvPr id="93192" name="Group 9"/>
          <p:cNvGrpSpPr>
            <a:grpSpLocks/>
          </p:cNvGrpSpPr>
          <p:nvPr>
            <p:custDataLst>
              <p:tags r:id="rId2"/>
            </p:custDataLst>
          </p:nvPr>
        </p:nvGrpSpPr>
        <p:grpSpPr bwMode="auto">
          <a:xfrm>
            <a:off x="1057275" y="4591050"/>
            <a:ext cx="153988" cy="153988"/>
            <a:chOff x="243" y="2305"/>
            <a:chExt cx="97" cy="73"/>
          </a:xfrm>
        </p:grpSpPr>
        <p:sp>
          <p:nvSpPr>
            <p:cNvPr id="93381" name="Rectangle 10"/>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3382" name="Line 1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3383" name="Line 1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3384" name="Line 1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3193" name="Line 14"/>
          <p:cNvSpPr>
            <a:spLocks noChangeShapeType="1"/>
          </p:cNvSpPr>
          <p:nvPr/>
        </p:nvSpPr>
        <p:spPr bwMode="auto">
          <a:xfrm>
            <a:off x="1211263" y="4667250"/>
            <a:ext cx="115887"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93194" name="Group 15"/>
          <p:cNvGrpSpPr>
            <a:grpSpLocks/>
          </p:cNvGrpSpPr>
          <p:nvPr>
            <p:custDataLst>
              <p:tags r:id="rId3"/>
            </p:custDataLst>
          </p:nvPr>
        </p:nvGrpSpPr>
        <p:grpSpPr bwMode="auto">
          <a:xfrm>
            <a:off x="1057275" y="4899025"/>
            <a:ext cx="153988" cy="153988"/>
            <a:chOff x="243" y="2305"/>
            <a:chExt cx="97" cy="73"/>
          </a:xfrm>
        </p:grpSpPr>
        <p:sp>
          <p:nvSpPr>
            <p:cNvPr id="93377" name="Rectangle 16"/>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3378" name="Line 17"/>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3379" name="Line 18"/>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3380" name="Line 19"/>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3195" name="Line 20"/>
          <p:cNvSpPr>
            <a:spLocks noChangeShapeType="1"/>
          </p:cNvSpPr>
          <p:nvPr/>
        </p:nvSpPr>
        <p:spPr bwMode="auto">
          <a:xfrm>
            <a:off x="1211263" y="4975225"/>
            <a:ext cx="115887" cy="0"/>
          </a:xfrm>
          <a:prstGeom prst="line">
            <a:avLst/>
          </a:prstGeom>
          <a:noFill/>
          <a:ln w="25400">
            <a:solidFill>
              <a:schemeClr val="tx1"/>
            </a:solidFill>
            <a:round/>
            <a:headEnd type="triangle" w="med" len="med"/>
            <a:tailEnd type="none" w="med" len="sm"/>
          </a:ln>
        </p:spPr>
        <p:txBody>
          <a:bodyPr lIns="0" tIns="0" rIns="0" bIns="0" anchor="ctr"/>
          <a:lstStyle/>
          <a:p>
            <a:endParaRPr lang="en-US"/>
          </a:p>
        </p:txBody>
      </p:sp>
      <p:sp>
        <p:nvSpPr>
          <p:cNvPr id="93196" name="Text Box 21"/>
          <p:cNvSpPr txBox="1">
            <a:spLocks noChangeArrowheads="1"/>
          </p:cNvSpPr>
          <p:nvPr/>
        </p:nvSpPr>
        <p:spPr bwMode="auto">
          <a:xfrm>
            <a:off x="1258888" y="2997200"/>
            <a:ext cx="731837" cy="3667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a:t>
            </a:r>
          </a:p>
          <a:p>
            <a:pPr algn="ctr" eaLnBrk="0" hangingPunct="0"/>
            <a:r>
              <a:rPr lang="en-US" altLang="ja-JP" sz="900">
                <a:solidFill>
                  <a:srgbClr val="000000"/>
                </a:solidFill>
                <a:ea typeface="MS Mincho" pitchFamily="49" charset="-128"/>
                <a:cs typeface="Arial" pitchFamily="34" charset="0"/>
              </a:rPr>
              <a:t>RX MAC</a:t>
            </a:r>
            <a:endParaRPr lang="en-US" sz="900">
              <a:solidFill>
                <a:srgbClr val="000000"/>
              </a:solidFill>
              <a:ea typeface="MS Mincho" pitchFamily="49" charset="-128"/>
              <a:cs typeface="Arial" pitchFamily="34" charset="0"/>
            </a:endParaRPr>
          </a:p>
        </p:txBody>
      </p:sp>
      <p:sp>
        <p:nvSpPr>
          <p:cNvPr id="93197" name="Text Box 22"/>
          <p:cNvSpPr txBox="1">
            <a:spLocks noChangeArrowheads="1"/>
          </p:cNvSpPr>
          <p:nvPr/>
        </p:nvSpPr>
        <p:spPr bwMode="auto">
          <a:xfrm>
            <a:off x="6443663" y="1268413"/>
            <a:ext cx="936625" cy="144462"/>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PKTDMA Queue</a:t>
            </a:r>
            <a:endParaRPr lang="en-US" sz="900">
              <a:solidFill>
                <a:srgbClr val="000000"/>
              </a:solidFill>
              <a:ea typeface="MS Mincho" pitchFamily="49" charset="-128"/>
              <a:cs typeface="Arial" pitchFamily="34" charset="0"/>
            </a:endParaRPr>
          </a:p>
        </p:txBody>
      </p:sp>
      <p:sp>
        <p:nvSpPr>
          <p:cNvPr id="93198" name="Text Box 23"/>
          <p:cNvSpPr txBox="1">
            <a:spLocks noChangeArrowheads="1"/>
          </p:cNvSpPr>
          <p:nvPr/>
        </p:nvSpPr>
        <p:spPr bwMode="auto">
          <a:xfrm>
            <a:off x="6443663" y="1530350"/>
            <a:ext cx="1008062" cy="98425"/>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QMSS FIFO Queue</a:t>
            </a:r>
            <a:endParaRPr lang="en-US" sz="900">
              <a:solidFill>
                <a:srgbClr val="000000"/>
              </a:solidFill>
              <a:ea typeface="MS Mincho" pitchFamily="49" charset="-128"/>
              <a:cs typeface="Arial" pitchFamily="34" charset="0"/>
            </a:endParaRPr>
          </a:p>
        </p:txBody>
      </p:sp>
      <p:grpSp>
        <p:nvGrpSpPr>
          <p:cNvPr id="93199" name="Group 24"/>
          <p:cNvGrpSpPr>
            <a:grpSpLocks/>
          </p:cNvGrpSpPr>
          <p:nvPr>
            <p:custDataLst>
              <p:tags r:id="rId4"/>
            </p:custDataLst>
          </p:nvPr>
        </p:nvGrpSpPr>
        <p:grpSpPr bwMode="auto">
          <a:xfrm>
            <a:off x="6213475" y="1268413"/>
            <a:ext cx="153988" cy="153987"/>
            <a:chOff x="243" y="2305"/>
            <a:chExt cx="97" cy="73"/>
          </a:xfrm>
        </p:grpSpPr>
        <p:sp>
          <p:nvSpPr>
            <p:cNvPr id="93373" name="Rectangle 25"/>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3374" name="Line 26"/>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3375" name="Line 27"/>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3376" name="Line 28"/>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nvGrpSpPr>
          <p:cNvPr id="93200" name="Group 29"/>
          <p:cNvGrpSpPr>
            <a:grpSpLocks/>
          </p:cNvGrpSpPr>
          <p:nvPr>
            <p:custDataLst>
              <p:tags r:id="rId5"/>
            </p:custDataLst>
          </p:nvPr>
        </p:nvGrpSpPr>
        <p:grpSpPr bwMode="auto">
          <a:xfrm>
            <a:off x="6213475" y="1530350"/>
            <a:ext cx="153988" cy="153988"/>
            <a:chOff x="243" y="2305"/>
            <a:chExt cx="97" cy="73"/>
          </a:xfrm>
        </p:grpSpPr>
        <p:sp>
          <p:nvSpPr>
            <p:cNvPr id="93369" name="Rectangle 3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3370" name="Line 3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3371" name="Line 3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3372" name="Line 3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3201" name="Rectangle 34"/>
          <p:cNvSpPr>
            <a:spLocks noChangeArrowheads="1"/>
          </p:cNvSpPr>
          <p:nvPr/>
        </p:nvSpPr>
        <p:spPr bwMode="auto">
          <a:xfrm>
            <a:off x="6097588" y="1177925"/>
            <a:ext cx="1371600" cy="876300"/>
          </a:xfrm>
          <a:prstGeom prst="rect">
            <a:avLst/>
          </a:prstGeom>
          <a:no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3202" name="Text Box 35"/>
          <p:cNvSpPr txBox="1">
            <a:spLocks noChangeArrowheads="1"/>
          </p:cNvSpPr>
          <p:nvPr/>
        </p:nvSpPr>
        <p:spPr bwMode="auto">
          <a:xfrm>
            <a:off x="3921125" y="3503613"/>
            <a:ext cx="595313" cy="1189037"/>
          </a:xfrm>
          <a:prstGeom prst="rect">
            <a:avLst/>
          </a:prstGeom>
          <a:solidFill>
            <a:srgbClr val="FFFF99"/>
          </a:solidFill>
          <a:ln w="12700">
            <a:solidFill>
              <a:srgbClr val="000000"/>
            </a:solidFill>
            <a:miter lim="800000"/>
            <a:headEnd/>
            <a:tailEnd/>
          </a:ln>
        </p:spPr>
        <p:txBody>
          <a:bodyPr lIns="0" tIns="0" rIns="0" bIns="0" anchor="ctr" anchorCtr="1"/>
          <a:lstStyle/>
          <a:p>
            <a:pPr algn="ctr" eaLnBrk="0" hangingPunct="0"/>
            <a:r>
              <a:rPr lang="sv-SE" sz="900">
                <a:solidFill>
                  <a:srgbClr val="000000"/>
                </a:solidFill>
                <a:cs typeface="Arial" pitchFamily="34" charset="0"/>
              </a:rPr>
              <a:t>Security</a:t>
            </a:r>
            <a:r>
              <a:rPr lang="sv-SE" sz="900">
                <a:solidFill>
                  <a:srgbClr val="7F787F"/>
                </a:solidFill>
                <a:cs typeface="Arial" pitchFamily="34" charset="0"/>
              </a:rPr>
              <a:t> </a:t>
            </a:r>
            <a:r>
              <a:rPr lang="sv-SE" sz="900">
                <a:solidFill>
                  <a:srgbClr val="000000"/>
                </a:solidFill>
                <a:cs typeface="Arial" pitchFamily="34" charset="0"/>
              </a:rPr>
              <a:t>Accelerator</a:t>
            </a:r>
            <a:endParaRPr lang="en-US" sz="900">
              <a:solidFill>
                <a:srgbClr val="000000"/>
              </a:solidFill>
              <a:cs typeface="Arial" pitchFamily="34" charset="0"/>
            </a:endParaRPr>
          </a:p>
          <a:p>
            <a:pPr algn="ctr" eaLnBrk="0" hangingPunct="0"/>
            <a:r>
              <a:rPr lang="en-US" sz="1000">
                <a:solidFill>
                  <a:srgbClr val="000000"/>
                </a:solidFill>
                <a:cs typeface="Arial" pitchFamily="34" charset="0"/>
              </a:rPr>
              <a:t>(cp_ace)</a:t>
            </a:r>
          </a:p>
        </p:txBody>
      </p:sp>
      <p:sp>
        <p:nvSpPr>
          <p:cNvPr id="93203" name="Text Box 36"/>
          <p:cNvSpPr txBox="1">
            <a:spLocks noChangeArrowheads="1"/>
          </p:cNvSpPr>
          <p:nvPr/>
        </p:nvSpPr>
        <p:spPr bwMode="auto">
          <a:xfrm>
            <a:off x="1331913" y="4486275"/>
            <a:ext cx="731837" cy="5826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sz="900">
                <a:solidFill>
                  <a:srgbClr val="000000"/>
                </a:solidFill>
                <a:cs typeface="Arial" pitchFamily="34" charset="0"/>
              </a:rPr>
              <a:t>TX PKTDMA</a:t>
            </a:r>
          </a:p>
        </p:txBody>
      </p:sp>
      <p:sp>
        <p:nvSpPr>
          <p:cNvPr id="93204" name="Text Box 37"/>
          <p:cNvSpPr txBox="1">
            <a:spLocks noChangeArrowheads="1"/>
          </p:cNvSpPr>
          <p:nvPr/>
        </p:nvSpPr>
        <p:spPr bwMode="auto">
          <a:xfrm>
            <a:off x="2641600" y="4327525"/>
            <a:ext cx="685800" cy="914400"/>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Modify</a:t>
            </a:r>
            <a:endParaRPr lang="en-US" sz="1000">
              <a:solidFill>
                <a:srgbClr val="000000"/>
              </a:solidFill>
              <a:ea typeface="MS Mincho" pitchFamily="49" charset="-128"/>
              <a:cs typeface="Arial" pitchFamily="34" charset="0"/>
            </a:endParaRPr>
          </a:p>
        </p:txBody>
      </p:sp>
      <p:grpSp>
        <p:nvGrpSpPr>
          <p:cNvPr id="93205" name="Group 38"/>
          <p:cNvGrpSpPr>
            <a:grpSpLocks/>
          </p:cNvGrpSpPr>
          <p:nvPr>
            <p:custDataLst>
              <p:tags r:id="rId6"/>
            </p:custDataLst>
          </p:nvPr>
        </p:nvGrpSpPr>
        <p:grpSpPr bwMode="auto">
          <a:xfrm>
            <a:off x="4722813" y="4492625"/>
            <a:ext cx="153987" cy="153988"/>
            <a:chOff x="243" y="2305"/>
            <a:chExt cx="97" cy="73"/>
          </a:xfrm>
        </p:grpSpPr>
        <p:sp>
          <p:nvSpPr>
            <p:cNvPr id="93365" name="Rectangle 39"/>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3366" name="Line 40"/>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3367" name="Line 41"/>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3368" name="Line 42"/>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3206" name="Line 43"/>
          <p:cNvSpPr>
            <a:spLocks noChangeShapeType="1"/>
          </p:cNvSpPr>
          <p:nvPr/>
        </p:nvSpPr>
        <p:spPr bwMode="auto">
          <a:xfrm flipV="1">
            <a:off x="684213" y="4670425"/>
            <a:ext cx="373062" cy="53975"/>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3207" name="Line 44"/>
          <p:cNvSpPr>
            <a:spLocks noChangeShapeType="1"/>
          </p:cNvSpPr>
          <p:nvPr/>
        </p:nvSpPr>
        <p:spPr bwMode="auto">
          <a:xfrm flipV="1">
            <a:off x="900113" y="4978400"/>
            <a:ext cx="157162" cy="34925"/>
          </a:xfrm>
          <a:prstGeom prst="line">
            <a:avLst/>
          </a:prstGeom>
          <a:noFill/>
          <a:ln w="25400">
            <a:solidFill>
              <a:schemeClr val="tx1"/>
            </a:solidFill>
            <a:round/>
            <a:headEnd/>
            <a:tailEnd type="none" w="med" len="sm"/>
          </a:ln>
        </p:spPr>
        <p:txBody>
          <a:bodyPr lIns="0" tIns="0" rIns="0" bIns="0" anchor="ctr"/>
          <a:lstStyle/>
          <a:p>
            <a:endParaRPr lang="en-US"/>
          </a:p>
        </p:txBody>
      </p:sp>
      <p:sp>
        <p:nvSpPr>
          <p:cNvPr id="93208" name="Text Box 45"/>
          <p:cNvSpPr txBox="1">
            <a:spLocks noChangeArrowheads="1"/>
          </p:cNvSpPr>
          <p:nvPr/>
        </p:nvSpPr>
        <p:spPr bwMode="auto">
          <a:xfrm>
            <a:off x="4997450" y="2909888"/>
            <a:ext cx="639763" cy="1006475"/>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Classify</a:t>
            </a:r>
          </a:p>
          <a:p>
            <a:pPr algn="ctr" eaLnBrk="0" hangingPunct="0"/>
            <a:r>
              <a:rPr lang="en-US" altLang="ja-JP" sz="1000">
                <a:solidFill>
                  <a:srgbClr val="000000"/>
                </a:solidFill>
                <a:ea typeface="MS Mincho" pitchFamily="49" charset="-128"/>
                <a:cs typeface="Arial" pitchFamily="34" charset="0"/>
              </a:rPr>
              <a:t>Pass 2</a:t>
            </a:r>
            <a:endParaRPr lang="en-US" sz="1000">
              <a:solidFill>
                <a:srgbClr val="000000"/>
              </a:solidFill>
              <a:ea typeface="MS Mincho" pitchFamily="49" charset="-128"/>
              <a:cs typeface="Arial" pitchFamily="34" charset="0"/>
            </a:endParaRPr>
          </a:p>
        </p:txBody>
      </p:sp>
      <p:sp>
        <p:nvSpPr>
          <p:cNvPr id="93209" name="Text Box 46"/>
          <p:cNvSpPr txBox="1">
            <a:spLocks noChangeArrowheads="1"/>
          </p:cNvSpPr>
          <p:nvPr/>
        </p:nvSpPr>
        <p:spPr bwMode="auto">
          <a:xfrm>
            <a:off x="6048375" y="3114675"/>
            <a:ext cx="731838" cy="5826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sz="900">
                <a:solidFill>
                  <a:srgbClr val="000000"/>
                </a:solidFill>
                <a:cs typeface="Arial" pitchFamily="34" charset="0"/>
              </a:rPr>
              <a:t>RX PKTDMA</a:t>
            </a:r>
          </a:p>
        </p:txBody>
      </p:sp>
      <p:grpSp>
        <p:nvGrpSpPr>
          <p:cNvPr id="93210" name="Group 47"/>
          <p:cNvGrpSpPr>
            <a:grpSpLocks/>
          </p:cNvGrpSpPr>
          <p:nvPr>
            <p:custDataLst>
              <p:tags r:id="rId7"/>
            </p:custDataLst>
          </p:nvPr>
        </p:nvGrpSpPr>
        <p:grpSpPr bwMode="auto">
          <a:xfrm>
            <a:off x="6916738" y="3171825"/>
            <a:ext cx="153987" cy="153988"/>
            <a:chOff x="243" y="2305"/>
            <a:chExt cx="97" cy="73"/>
          </a:xfrm>
        </p:grpSpPr>
        <p:sp>
          <p:nvSpPr>
            <p:cNvPr id="93361" name="Rectangle 48"/>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3362" name="Line 4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3363" name="Line 5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3364" name="Line 5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3211" name="Line 52"/>
          <p:cNvSpPr>
            <a:spLocks noChangeShapeType="1"/>
          </p:cNvSpPr>
          <p:nvPr/>
        </p:nvSpPr>
        <p:spPr bwMode="auto">
          <a:xfrm>
            <a:off x="7070725" y="3248025"/>
            <a:ext cx="115888"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93212" name="Group 53"/>
          <p:cNvGrpSpPr>
            <a:grpSpLocks/>
          </p:cNvGrpSpPr>
          <p:nvPr>
            <p:custDataLst>
              <p:tags r:id="rId8"/>
            </p:custDataLst>
          </p:nvPr>
        </p:nvGrpSpPr>
        <p:grpSpPr bwMode="auto">
          <a:xfrm>
            <a:off x="6916738" y="3479800"/>
            <a:ext cx="153987" cy="153988"/>
            <a:chOff x="243" y="2305"/>
            <a:chExt cx="97" cy="73"/>
          </a:xfrm>
        </p:grpSpPr>
        <p:sp>
          <p:nvSpPr>
            <p:cNvPr id="93357" name="Rectangle 54"/>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3358" name="Line 5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3359" name="Line 5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3360" name="Line 5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3213" name="Line 58"/>
          <p:cNvSpPr>
            <a:spLocks noChangeShapeType="1"/>
          </p:cNvSpPr>
          <p:nvPr/>
        </p:nvSpPr>
        <p:spPr bwMode="auto">
          <a:xfrm flipH="1">
            <a:off x="7054850" y="3571875"/>
            <a:ext cx="1365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3214" name="Line 59"/>
          <p:cNvSpPr>
            <a:spLocks noChangeShapeType="1"/>
          </p:cNvSpPr>
          <p:nvPr/>
        </p:nvSpPr>
        <p:spPr bwMode="auto">
          <a:xfrm>
            <a:off x="6800850" y="3251200"/>
            <a:ext cx="115888"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3215" name="Line 60"/>
          <p:cNvSpPr>
            <a:spLocks noChangeShapeType="1"/>
          </p:cNvSpPr>
          <p:nvPr/>
        </p:nvSpPr>
        <p:spPr bwMode="auto">
          <a:xfrm flipH="1">
            <a:off x="6780213" y="3571875"/>
            <a:ext cx="1365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3216" name="Text Box 61"/>
          <p:cNvSpPr txBox="1">
            <a:spLocks noChangeArrowheads="1"/>
          </p:cNvSpPr>
          <p:nvPr/>
        </p:nvSpPr>
        <p:spPr bwMode="auto">
          <a:xfrm>
            <a:off x="4997450" y="4327525"/>
            <a:ext cx="685800" cy="914400"/>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Modify</a:t>
            </a:r>
            <a:endParaRPr lang="en-US" sz="1000">
              <a:solidFill>
                <a:srgbClr val="000000"/>
              </a:solidFill>
              <a:ea typeface="MS Mincho" pitchFamily="49" charset="-128"/>
              <a:cs typeface="Arial" pitchFamily="34" charset="0"/>
            </a:endParaRPr>
          </a:p>
        </p:txBody>
      </p:sp>
      <p:grpSp>
        <p:nvGrpSpPr>
          <p:cNvPr id="93217" name="Group 62"/>
          <p:cNvGrpSpPr>
            <a:grpSpLocks/>
          </p:cNvGrpSpPr>
          <p:nvPr>
            <p:custDataLst>
              <p:tags r:id="rId9"/>
            </p:custDataLst>
          </p:nvPr>
        </p:nvGrpSpPr>
        <p:grpSpPr bwMode="auto">
          <a:xfrm>
            <a:off x="4722813" y="4875213"/>
            <a:ext cx="153987" cy="153987"/>
            <a:chOff x="243" y="2305"/>
            <a:chExt cx="97" cy="73"/>
          </a:xfrm>
        </p:grpSpPr>
        <p:sp>
          <p:nvSpPr>
            <p:cNvPr id="93353" name="Rectangle 6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3354" name="Line 6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3355" name="Line 6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3356" name="Line 6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3218" name="Line 67"/>
          <p:cNvSpPr>
            <a:spLocks noChangeShapeType="1"/>
          </p:cNvSpPr>
          <p:nvPr/>
        </p:nvSpPr>
        <p:spPr bwMode="auto">
          <a:xfrm>
            <a:off x="5924550" y="34131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3219" name="Line 68"/>
          <p:cNvSpPr>
            <a:spLocks noChangeShapeType="1"/>
          </p:cNvSpPr>
          <p:nvPr/>
        </p:nvSpPr>
        <p:spPr bwMode="auto">
          <a:xfrm>
            <a:off x="5637213" y="34131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93220" name="Group 69"/>
          <p:cNvGrpSpPr>
            <a:grpSpLocks/>
          </p:cNvGrpSpPr>
          <p:nvPr>
            <p:custDataLst>
              <p:tags r:id="rId10"/>
            </p:custDataLst>
          </p:nvPr>
        </p:nvGrpSpPr>
        <p:grpSpPr bwMode="auto">
          <a:xfrm>
            <a:off x="5761038" y="3343275"/>
            <a:ext cx="163512" cy="136525"/>
            <a:chOff x="243" y="2305"/>
            <a:chExt cx="97" cy="73"/>
          </a:xfrm>
        </p:grpSpPr>
        <p:sp>
          <p:nvSpPr>
            <p:cNvPr id="93349" name="Rectangle 7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3350" name="Line 7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3351" name="Line 7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3352" name="Line 7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3221" name="Line 74"/>
          <p:cNvSpPr>
            <a:spLocks noChangeShapeType="1"/>
          </p:cNvSpPr>
          <p:nvPr/>
        </p:nvSpPr>
        <p:spPr bwMode="auto">
          <a:xfrm>
            <a:off x="2533650" y="48307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3222" name="Line 75"/>
          <p:cNvSpPr>
            <a:spLocks noChangeShapeType="1"/>
          </p:cNvSpPr>
          <p:nvPr/>
        </p:nvSpPr>
        <p:spPr bwMode="auto">
          <a:xfrm>
            <a:off x="2063750" y="4830763"/>
            <a:ext cx="319088"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93223" name="Group 76"/>
          <p:cNvGrpSpPr>
            <a:grpSpLocks/>
          </p:cNvGrpSpPr>
          <p:nvPr>
            <p:custDataLst>
              <p:tags r:id="rId11"/>
            </p:custDataLst>
          </p:nvPr>
        </p:nvGrpSpPr>
        <p:grpSpPr bwMode="auto">
          <a:xfrm>
            <a:off x="2370138" y="4738688"/>
            <a:ext cx="163512" cy="136525"/>
            <a:chOff x="243" y="2305"/>
            <a:chExt cx="97" cy="73"/>
          </a:xfrm>
        </p:grpSpPr>
        <p:sp>
          <p:nvSpPr>
            <p:cNvPr id="93345" name="Rectangle 77"/>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3346" name="Line 78"/>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3347" name="Line 79"/>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3348" name="Line 80"/>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3224" name="Line 81"/>
          <p:cNvSpPr>
            <a:spLocks noChangeShapeType="1"/>
          </p:cNvSpPr>
          <p:nvPr/>
        </p:nvSpPr>
        <p:spPr bwMode="auto">
          <a:xfrm>
            <a:off x="3798888" y="43735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3225" name="Line 82"/>
          <p:cNvSpPr>
            <a:spLocks noChangeShapeType="1"/>
          </p:cNvSpPr>
          <p:nvPr/>
        </p:nvSpPr>
        <p:spPr bwMode="auto">
          <a:xfrm>
            <a:off x="3511550" y="43735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93226" name="Group 83"/>
          <p:cNvGrpSpPr>
            <a:grpSpLocks/>
          </p:cNvGrpSpPr>
          <p:nvPr>
            <p:custDataLst>
              <p:tags r:id="rId12"/>
            </p:custDataLst>
          </p:nvPr>
        </p:nvGrpSpPr>
        <p:grpSpPr bwMode="auto">
          <a:xfrm>
            <a:off x="3635375" y="4327525"/>
            <a:ext cx="163513" cy="136525"/>
            <a:chOff x="243" y="2305"/>
            <a:chExt cx="97" cy="73"/>
          </a:xfrm>
        </p:grpSpPr>
        <p:sp>
          <p:nvSpPr>
            <p:cNvPr id="93341" name="Rectangle 84"/>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3342" name="Line 8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3343" name="Line 8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3344" name="Line 8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3227" name="Line 88"/>
          <p:cNvSpPr>
            <a:spLocks noChangeShapeType="1"/>
          </p:cNvSpPr>
          <p:nvPr/>
        </p:nvSpPr>
        <p:spPr bwMode="auto">
          <a:xfrm>
            <a:off x="3354388" y="4967288"/>
            <a:ext cx="1395412" cy="0"/>
          </a:xfrm>
          <a:prstGeom prst="line">
            <a:avLst/>
          </a:prstGeom>
          <a:noFill/>
          <a:ln w="25400">
            <a:solidFill>
              <a:schemeClr val="tx1"/>
            </a:solidFill>
            <a:round/>
            <a:headEnd/>
            <a:tailEnd type="triangle" w="med" len="med"/>
          </a:ln>
        </p:spPr>
        <p:txBody>
          <a:bodyPr/>
          <a:lstStyle/>
          <a:p>
            <a:endParaRPr lang="en-US"/>
          </a:p>
        </p:txBody>
      </p:sp>
      <p:sp>
        <p:nvSpPr>
          <p:cNvPr id="93228" name="Line 89"/>
          <p:cNvSpPr>
            <a:spLocks noChangeShapeType="1"/>
          </p:cNvSpPr>
          <p:nvPr/>
        </p:nvSpPr>
        <p:spPr bwMode="auto">
          <a:xfrm flipV="1">
            <a:off x="3509963" y="4373563"/>
            <a:ext cx="0" cy="593725"/>
          </a:xfrm>
          <a:prstGeom prst="line">
            <a:avLst/>
          </a:prstGeom>
          <a:noFill/>
          <a:ln w="25400">
            <a:solidFill>
              <a:schemeClr val="tx1"/>
            </a:solidFill>
            <a:round/>
            <a:headEnd/>
            <a:tailEnd/>
          </a:ln>
        </p:spPr>
        <p:txBody>
          <a:bodyPr/>
          <a:lstStyle/>
          <a:p>
            <a:endParaRPr lang="en-US"/>
          </a:p>
        </p:txBody>
      </p:sp>
      <p:sp>
        <p:nvSpPr>
          <p:cNvPr id="93229" name="Line 90"/>
          <p:cNvSpPr>
            <a:spLocks noChangeShapeType="1"/>
          </p:cNvSpPr>
          <p:nvPr/>
        </p:nvSpPr>
        <p:spPr bwMode="auto">
          <a:xfrm>
            <a:off x="3797300" y="38703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3230" name="Line 91"/>
          <p:cNvSpPr>
            <a:spLocks noChangeShapeType="1"/>
          </p:cNvSpPr>
          <p:nvPr/>
        </p:nvSpPr>
        <p:spPr bwMode="auto">
          <a:xfrm>
            <a:off x="3509963" y="38703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93231" name="Group 92"/>
          <p:cNvGrpSpPr>
            <a:grpSpLocks/>
          </p:cNvGrpSpPr>
          <p:nvPr>
            <p:custDataLst>
              <p:tags r:id="rId13"/>
            </p:custDataLst>
          </p:nvPr>
        </p:nvGrpSpPr>
        <p:grpSpPr bwMode="auto">
          <a:xfrm>
            <a:off x="3633788" y="3824288"/>
            <a:ext cx="163512" cy="136525"/>
            <a:chOff x="243" y="2305"/>
            <a:chExt cx="97" cy="73"/>
          </a:xfrm>
        </p:grpSpPr>
        <p:sp>
          <p:nvSpPr>
            <p:cNvPr id="93337" name="Rectangle 9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3338" name="Line 9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3339" name="Line 9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3340" name="Line 9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3232" name="Line 97"/>
          <p:cNvSpPr>
            <a:spLocks noChangeShapeType="1"/>
          </p:cNvSpPr>
          <p:nvPr/>
        </p:nvSpPr>
        <p:spPr bwMode="auto">
          <a:xfrm flipV="1">
            <a:off x="3509963" y="3275013"/>
            <a:ext cx="0" cy="593725"/>
          </a:xfrm>
          <a:prstGeom prst="line">
            <a:avLst/>
          </a:prstGeom>
          <a:noFill/>
          <a:ln w="25400">
            <a:solidFill>
              <a:schemeClr val="tx1"/>
            </a:solidFill>
            <a:round/>
            <a:headEnd/>
            <a:tailEnd/>
          </a:ln>
        </p:spPr>
        <p:txBody>
          <a:bodyPr/>
          <a:lstStyle/>
          <a:p>
            <a:endParaRPr lang="en-US"/>
          </a:p>
        </p:txBody>
      </p:sp>
      <p:sp>
        <p:nvSpPr>
          <p:cNvPr id="93233" name="Line 98"/>
          <p:cNvSpPr>
            <a:spLocks noChangeShapeType="1"/>
          </p:cNvSpPr>
          <p:nvPr/>
        </p:nvSpPr>
        <p:spPr bwMode="auto">
          <a:xfrm>
            <a:off x="3354388" y="3286125"/>
            <a:ext cx="1409700" cy="0"/>
          </a:xfrm>
          <a:prstGeom prst="line">
            <a:avLst/>
          </a:prstGeom>
          <a:noFill/>
          <a:ln w="25400">
            <a:solidFill>
              <a:schemeClr val="tx1"/>
            </a:solidFill>
            <a:round/>
            <a:headEnd/>
            <a:tailEnd type="triangle" w="med" len="med"/>
          </a:ln>
        </p:spPr>
        <p:txBody>
          <a:bodyPr/>
          <a:lstStyle/>
          <a:p>
            <a:endParaRPr lang="en-US"/>
          </a:p>
        </p:txBody>
      </p:sp>
      <p:sp>
        <p:nvSpPr>
          <p:cNvPr id="93234" name="Line 99"/>
          <p:cNvSpPr>
            <a:spLocks noChangeShapeType="1"/>
          </p:cNvSpPr>
          <p:nvPr/>
        </p:nvSpPr>
        <p:spPr bwMode="auto">
          <a:xfrm>
            <a:off x="4881563" y="4967288"/>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93235" name="Line 100"/>
          <p:cNvSpPr>
            <a:spLocks noChangeShapeType="1"/>
          </p:cNvSpPr>
          <p:nvPr/>
        </p:nvSpPr>
        <p:spPr bwMode="auto">
          <a:xfrm>
            <a:off x="4881563" y="4556125"/>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93236" name="Line 101"/>
          <p:cNvSpPr>
            <a:spLocks noChangeShapeType="1"/>
          </p:cNvSpPr>
          <p:nvPr/>
        </p:nvSpPr>
        <p:spPr bwMode="auto">
          <a:xfrm>
            <a:off x="4516438" y="4006850"/>
            <a:ext cx="1371600" cy="0"/>
          </a:xfrm>
          <a:prstGeom prst="line">
            <a:avLst/>
          </a:prstGeom>
          <a:noFill/>
          <a:ln w="19050">
            <a:solidFill>
              <a:schemeClr val="tx1"/>
            </a:solidFill>
            <a:round/>
            <a:headEnd/>
            <a:tailEnd type="triangle" w="med" len="med"/>
          </a:ln>
        </p:spPr>
        <p:txBody>
          <a:bodyPr/>
          <a:lstStyle/>
          <a:p>
            <a:endParaRPr lang="en-US"/>
          </a:p>
        </p:txBody>
      </p:sp>
      <p:sp>
        <p:nvSpPr>
          <p:cNvPr id="93237" name="Line 102"/>
          <p:cNvSpPr>
            <a:spLocks noChangeShapeType="1"/>
          </p:cNvSpPr>
          <p:nvPr/>
        </p:nvSpPr>
        <p:spPr bwMode="auto">
          <a:xfrm>
            <a:off x="247650" y="4170363"/>
            <a:ext cx="8550275" cy="0"/>
          </a:xfrm>
          <a:prstGeom prst="line">
            <a:avLst/>
          </a:prstGeom>
          <a:noFill/>
          <a:ln w="9525">
            <a:solidFill>
              <a:schemeClr val="tx1"/>
            </a:solidFill>
            <a:prstDash val="dash"/>
            <a:round/>
            <a:headEnd/>
            <a:tailEnd/>
          </a:ln>
        </p:spPr>
        <p:txBody>
          <a:bodyPr/>
          <a:lstStyle/>
          <a:p>
            <a:endParaRPr lang="en-US"/>
          </a:p>
        </p:txBody>
      </p:sp>
      <p:grpSp>
        <p:nvGrpSpPr>
          <p:cNvPr id="93238" name="Group 103"/>
          <p:cNvGrpSpPr>
            <a:grpSpLocks/>
          </p:cNvGrpSpPr>
          <p:nvPr>
            <p:custDataLst>
              <p:tags r:id="rId14"/>
            </p:custDataLst>
          </p:nvPr>
        </p:nvGrpSpPr>
        <p:grpSpPr bwMode="auto">
          <a:xfrm>
            <a:off x="4722813" y="3184525"/>
            <a:ext cx="153987" cy="153988"/>
            <a:chOff x="243" y="2305"/>
            <a:chExt cx="97" cy="73"/>
          </a:xfrm>
        </p:grpSpPr>
        <p:sp>
          <p:nvSpPr>
            <p:cNvPr id="93333" name="Rectangle 104"/>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3334" name="Line 10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3335" name="Line 10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3336" name="Line 10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3239" name="Line 108"/>
          <p:cNvSpPr>
            <a:spLocks noChangeShapeType="1"/>
          </p:cNvSpPr>
          <p:nvPr/>
        </p:nvSpPr>
        <p:spPr bwMode="auto">
          <a:xfrm>
            <a:off x="4881563" y="3276600"/>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grpSp>
        <p:nvGrpSpPr>
          <p:cNvPr id="93240" name="Group 109"/>
          <p:cNvGrpSpPr>
            <a:grpSpLocks/>
          </p:cNvGrpSpPr>
          <p:nvPr>
            <p:custDataLst>
              <p:tags r:id="rId15"/>
            </p:custDataLst>
          </p:nvPr>
        </p:nvGrpSpPr>
        <p:grpSpPr bwMode="auto">
          <a:xfrm>
            <a:off x="4722813" y="3641725"/>
            <a:ext cx="153987" cy="153988"/>
            <a:chOff x="243" y="2305"/>
            <a:chExt cx="97" cy="73"/>
          </a:xfrm>
        </p:grpSpPr>
        <p:sp>
          <p:nvSpPr>
            <p:cNvPr id="93329" name="Rectangle 11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3330" name="Line 11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3331" name="Line 11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3332" name="Line 11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3241" name="Line 114"/>
          <p:cNvSpPr>
            <a:spLocks noChangeShapeType="1"/>
          </p:cNvSpPr>
          <p:nvPr/>
        </p:nvSpPr>
        <p:spPr bwMode="auto">
          <a:xfrm>
            <a:off x="4881563" y="3732213"/>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93242" name="Line 115"/>
          <p:cNvSpPr>
            <a:spLocks noChangeShapeType="1"/>
          </p:cNvSpPr>
          <p:nvPr/>
        </p:nvSpPr>
        <p:spPr bwMode="auto">
          <a:xfrm>
            <a:off x="4578350" y="3717925"/>
            <a:ext cx="185738" cy="14288"/>
          </a:xfrm>
          <a:prstGeom prst="line">
            <a:avLst/>
          </a:prstGeom>
          <a:noFill/>
          <a:ln w="19050">
            <a:solidFill>
              <a:schemeClr val="tx1"/>
            </a:solidFill>
            <a:round/>
            <a:headEnd/>
            <a:tailEnd type="triangle" w="med" len="med"/>
          </a:ln>
        </p:spPr>
        <p:txBody>
          <a:bodyPr/>
          <a:lstStyle/>
          <a:p>
            <a:endParaRPr lang="en-US"/>
          </a:p>
        </p:txBody>
      </p:sp>
      <p:grpSp>
        <p:nvGrpSpPr>
          <p:cNvPr id="93243" name="Group 116"/>
          <p:cNvGrpSpPr>
            <a:grpSpLocks/>
          </p:cNvGrpSpPr>
          <p:nvPr>
            <p:custDataLst>
              <p:tags r:id="rId16"/>
            </p:custDataLst>
          </p:nvPr>
        </p:nvGrpSpPr>
        <p:grpSpPr bwMode="auto">
          <a:xfrm>
            <a:off x="5665788" y="4451350"/>
            <a:ext cx="490537" cy="130175"/>
            <a:chOff x="3760" y="2189"/>
            <a:chExt cx="243" cy="97"/>
          </a:xfrm>
        </p:grpSpPr>
        <p:sp>
          <p:nvSpPr>
            <p:cNvPr id="93322" name="Line 117"/>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3323" name="Line 118"/>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93324" name="Group 119"/>
            <p:cNvGrpSpPr>
              <a:grpSpLocks/>
            </p:cNvGrpSpPr>
            <p:nvPr/>
          </p:nvGrpSpPr>
          <p:grpSpPr bwMode="auto">
            <a:xfrm>
              <a:off x="3833" y="2189"/>
              <a:ext cx="97" cy="97"/>
              <a:chOff x="243" y="2305"/>
              <a:chExt cx="97" cy="73"/>
            </a:xfrm>
          </p:grpSpPr>
          <p:sp>
            <p:nvSpPr>
              <p:cNvPr id="93325" name="Rectangle 12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3326" name="Line 12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3327" name="Line 12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3328" name="Line 12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93244" name="Text Box 125"/>
          <p:cNvSpPr txBox="1">
            <a:spLocks noChangeArrowheads="1"/>
          </p:cNvSpPr>
          <p:nvPr/>
        </p:nvSpPr>
        <p:spPr bwMode="auto">
          <a:xfrm>
            <a:off x="476250" y="3895725"/>
            <a:ext cx="1179513" cy="304800"/>
          </a:xfrm>
          <a:prstGeom prst="rect">
            <a:avLst/>
          </a:prstGeom>
          <a:noFill/>
          <a:ln w="9525">
            <a:noFill/>
            <a:miter lim="800000"/>
            <a:headEnd/>
            <a:tailEnd/>
          </a:ln>
        </p:spPr>
        <p:txBody>
          <a:bodyPr wrap="none">
            <a:spAutoFit/>
          </a:bodyPr>
          <a:lstStyle/>
          <a:p>
            <a:pPr algn="l"/>
            <a:r>
              <a:rPr lang="en-US" sz="1400">
                <a:solidFill>
                  <a:srgbClr val="000000"/>
                </a:solidFill>
                <a:cs typeface="Arial" pitchFamily="34" charset="0"/>
              </a:rPr>
              <a:t>Ingress Path</a:t>
            </a:r>
          </a:p>
        </p:txBody>
      </p:sp>
      <p:sp>
        <p:nvSpPr>
          <p:cNvPr id="93245" name="Line 126"/>
          <p:cNvSpPr>
            <a:spLocks noChangeShapeType="1"/>
          </p:cNvSpPr>
          <p:nvPr/>
        </p:nvSpPr>
        <p:spPr bwMode="auto">
          <a:xfrm>
            <a:off x="5957888" y="3595688"/>
            <a:ext cx="90487"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93246" name="Group 127"/>
          <p:cNvGrpSpPr>
            <a:grpSpLocks/>
          </p:cNvGrpSpPr>
          <p:nvPr>
            <p:custDataLst>
              <p:tags r:id="rId17"/>
            </p:custDataLst>
          </p:nvPr>
        </p:nvGrpSpPr>
        <p:grpSpPr bwMode="auto">
          <a:xfrm>
            <a:off x="5729288" y="3916363"/>
            <a:ext cx="163512" cy="136525"/>
            <a:chOff x="243" y="2305"/>
            <a:chExt cx="97" cy="73"/>
          </a:xfrm>
        </p:grpSpPr>
        <p:sp>
          <p:nvSpPr>
            <p:cNvPr id="93318" name="Rectangle 12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3319" name="Line 12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3320" name="Line 13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3321" name="Line 13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3247" name="Line 132"/>
          <p:cNvSpPr>
            <a:spLocks noChangeShapeType="1"/>
          </p:cNvSpPr>
          <p:nvPr/>
        </p:nvSpPr>
        <p:spPr bwMode="auto">
          <a:xfrm flipV="1">
            <a:off x="5957888" y="3595688"/>
            <a:ext cx="0" cy="411162"/>
          </a:xfrm>
          <a:prstGeom prst="line">
            <a:avLst/>
          </a:prstGeom>
          <a:noFill/>
          <a:ln w="25400">
            <a:solidFill>
              <a:schemeClr val="tx1"/>
            </a:solidFill>
            <a:round/>
            <a:headEnd/>
            <a:tailEnd/>
          </a:ln>
        </p:spPr>
        <p:txBody>
          <a:bodyPr/>
          <a:lstStyle/>
          <a:p>
            <a:endParaRPr lang="en-US"/>
          </a:p>
        </p:txBody>
      </p:sp>
      <p:sp>
        <p:nvSpPr>
          <p:cNvPr id="93248" name="Line 133"/>
          <p:cNvSpPr>
            <a:spLocks noChangeShapeType="1"/>
          </p:cNvSpPr>
          <p:nvPr/>
        </p:nvSpPr>
        <p:spPr bwMode="auto">
          <a:xfrm>
            <a:off x="5911850" y="4006850"/>
            <a:ext cx="46038" cy="0"/>
          </a:xfrm>
          <a:prstGeom prst="line">
            <a:avLst/>
          </a:prstGeom>
          <a:noFill/>
          <a:ln w="25400">
            <a:solidFill>
              <a:schemeClr val="tx1"/>
            </a:solidFill>
            <a:round/>
            <a:headEnd/>
            <a:tailEnd/>
          </a:ln>
        </p:spPr>
        <p:txBody>
          <a:bodyPr/>
          <a:lstStyle/>
          <a:p>
            <a:endParaRPr lang="en-US"/>
          </a:p>
        </p:txBody>
      </p:sp>
      <p:sp>
        <p:nvSpPr>
          <p:cNvPr id="93249" name="Line 134"/>
          <p:cNvSpPr>
            <a:spLocks noChangeShapeType="1"/>
          </p:cNvSpPr>
          <p:nvPr/>
        </p:nvSpPr>
        <p:spPr bwMode="auto">
          <a:xfrm flipV="1">
            <a:off x="4578350" y="3717925"/>
            <a:ext cx="0" cy="822325"/>
          </a:xfrm>
          <a:prstGeom prst="line">
            <a:avLst/>
          </a:prstGeom>
          <a:noFill/>
          <a:ln w="25400">
            <a:solidFill>
              <a:schemeClr val="tx1"/>
            </a:solidFill>
            <a:round/>
            <a:headEnd/>
            <a:tailEnd/>
          </a:ln>
        </p:spPr>
        <p:txBody>
          <a:bodyPr/>
          <a:lstStyle/>
          <a:p>
            <a:endParaRPr lang="en-US"/>
          </a:p>
        </p:txBody>
      </p:sp>
      <p:sp>
        <p:nvSpPr>
          <p:cNvPr id="93250" name="Line 135"/>
          <p:cNvSpPr>
            <a:spLocks noChangeShapeType="1"/>
          </p:cNvSpPr>
          <p:nvPr/>
        </p:nvSpPr>
        <p:spPr bwMode="auto">
          <a:xfrm>
            <a:off x="3813175" y="4235450"/>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3251" name="Line 136"/>
          <p:cNvSpPr>
            <a:spLocks noChangeShapeType="1"/>
          </p:cNvSpPr>
          <p:nvPr/>
        </p:nvSpPr>
        <p:spPr bwMode="auto">
          <a:xfrm flipV="1">
            <a:off x="2200275" y="4235450"/>
            <a:ext cx="146367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93252" name="Group 137"/>
          <p:cNvGrpSpPr>
            <a:grpSpLocks/>
          </p:cNvGrpSpPr>
          <p:nvPr>
            <p:custDataLst>
              <p:tags r:id="rId18"/>
            </p:custDataLst>
          </p:nvPr>
        </p:nvGrpSpPr>
        <p:grpSpPr bwMode="auto">
          <a:xfrm>
            <a:off x="3649663" y="4144963"/>
            <a:ext cx="163512" cy="136525"/>
            <a:chOff x="243" y="2305"/>
            <a:chExt cx="97" cy="73"/>
          </a:xfrm>
        </p:grpSpPr>
        <p:sp>
          <p:nvSpPr>
            <p:cNvPr id="93314" name="Rectangle 13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3315" name="Line 13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3316" name="Line 14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3317" name="Line 14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3253" name="Line 142"/>
          <p:cNvSpPr>
            <a:spLocks noChangeShapeType="1"/>
          </p:cNvSpPr>
          <p:nvPr/>
        </p:nvSpPr>
        <p:spPr bwMode="auto">
          <a:xfrm flipV="1">
            <a:off x="2200275" y="4235450"/>
            <a:ext cx="0" cy="593725"/>
          </a:xfrm>
          <a:prstGeom prst="line">
            <a:avLst/>
          </a:prstGeom>
          <a:noFill/>
          <a:ln w="25400">
            <a:solidFill>
              <a:schemeClr val="tx1"/>
            </a:solidFill>
            <a:round/>
            <a:headEnd/>
            <a:tailEnd/>
          </a:ln>
        </p:spPr>
        <p:txBody>
          <a:bodyPr/>
          <a:lstStyle/>
          <a:p>
            <a:endParaRPr lang="en-US"/>
          </a:p>
        </p:txBody>
      </p:sp>
      <p:sp>
        <p:nvSpPr>
          <p:cNvPr id="93254" name="Text Box 143"/>
          <p:cNvSpPr txBox="1">
            <a:spLocks noChangeArrowheads="1"/>
          </p:cNvSpPr>
          <p:nvPr/>
        </p:nvSpPr>
        <p:spPr bwMode="auto">
          <a:xfrm>
            <a:off x="7277100" y="2924175"/>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93255" name="Text Box 144"/>
          <p:cNvSpPr txBox="1">
            <a:spLocks noChangeArrowheads="1"/>
          </p:cNvSpPr>
          <p:nvPr/>
        </p:nvSpPr>
        <p:spPr bwMode="auto">
          <a:xfrm>
            <a:off x="7367588" y="2852738"/>
            <a:ext cx="1158875" cy="846137"/>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93256" name="Line 145"/>
          <p:cNvSpPr>
            <a:spLocks noChangeShapeType="1"/>
          </p:cNvSpPr>
          <p:nvPr/>
        </p:nvSpPr>
        <p:spPr bwMode="auto">
          <a:xfrm>
            <a:off x="4578350" y="4510088"/>
            <a:ext cx="185738" cy="14287"/>
          </a:xfrm>
          <a:prstGeom prst="line">
            <a:avLst/>
          </a:prstGeom>
          <a:noFill/>
          <a:ln w="19050">
            <a:solidFill>
              <a:schemeClr val="tx1"/>
            </a:solidFill>
            <a:round/>
            <a:headEnd/>
            <a:tailEnd type="triangle" w="med" len="med"/>
          </a:ln>
        </p:spPr>
        <p:txBody>
          <a:bodyPr/>
          <a:lstStyle/>
          <a:p>
            <a:endParaRPr lang="en-US"/>
          </a:p>
        </p:txBody>
      </p:sp>
      <p:sp>
        <p:nvSpPr>
          <p:cNvPr id="93257" name="Text Box 146"/>
          <p:cNvSpPr txBox="1">
            <a:spLocks noChangeArrowheads="1"/>
          </p:cNvSpPr>
          <p:nvPr/>
        </p:nvSpPr>
        <p:spPr bwMode="auto">
          <a:xfrm>
            <a:off x="7451725" y="2781300"/>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CorePac 0</a:t>
            </a:r>
            <a:endParaRPr lang="en-US" sz="1000">
              <a:solidFill>
                <a:srgbClr val="000000"/>
              </a:solidFill>
              <a:ea typeface="MS Mincho" pitchFamily="49" charset="-128"/>
              <a:cs typeface="Arial" pitchFamily="34" charset="0"/>
            </a:endParaRPr>
          </a:p>
        </p:txBody>
      </p:sp>
      <p:sp>
        <p:nvSpPr>
          <p:cNvPr id="93258" name="Line 147"/>
          <p:cNvSpPr>
            <a:spLocks noChangeShapeType="1"/>
          </p:cNvSpPr>
          <p:nvPr/>
        </p:nvSpPr>
        <p:spPr bwMode="auto">
          <a:xfrm flipV="1">
            <a:off x="684213" y="4724400"/>
            <a:ext cx="0" cy="936625"/>
          </a:xfrm>
          <a:prstGeom prst="line">
            <a:avLst/>
          </a:prstGeom>
          <a:noFill/>
          <a:ln w="25400">
            <a:solidFill>
              <a:schemeClr val="tx1"/>
            </a:solidFill>
            <a:round/>
            <a:headEnd/>
            <a:tailEnd/>
          </a:ln>
        </p:spPr>
        <p:txBody>
          <a:bodyPr/>
          <a:lstStyle/>
          <a:p>
            <a:endParaRPr lang="en-US"/>
          </a:p>
        </p:txBody>
      </p:sp>
      <p:sp>
        <p:nvSpPr>
          <p:cNvPr id="93259" name="Line 148"/>
          <p:cNvSpPr>
            <a:spLocks noChangeShapeType="1"/>
          </p:cNvSpPr>
          <p:nvPr/>
        </p:nvSpPr>
        <p:spPr bwMode="auto">
          <a:xfrm flipV="1">
            <a:off x="900113" y="5013325"/>
            <a:ext cx="0" cy="503238"/>
          </a:xfrm>
          <a:prstGeom prst="line">
            <a:avLst/>
          </a:prstGeom>
          <a:noFill/>
          <a:ln w="25400">
            <a:solidFill>
              <a:schemeClr val="tx1"/>
            </a:solidFill>
            <a:round/>
            <a:headEnd/>
            <a:tailEnd/>
          </a:ln>
        </p:spPr>
        <p:txBody>
          <a:bodyPr/>
          <a:lstStyle/>
          <a:p>
            <a:endParaRPr lang="en-US"/>
          </a:p>
        </p:txBody>
      </p:sp>
      <p:sp>
        <p:nvSpPr>
          <p:cNvPr id="93260" name="Line 149"/>
          <p:cNvSpPr>
            <a:spLocks noChangeShapeType="1"/>
          </p:cNvSpPr>
          <p:nvPr/>
        </p:nvSpPr>
        <p:spPr bwMode="auto">
          <a:xfrm>
            <a:off x="900113" y="5516563"/>
            <a:ext cx="6551612" cy="0"/>
          </a:xfrm>
          <a:prstGeom prst="line">
            <a:avLst/>
          </a:prstGeom>
          <a:noFill/>
          <a:ln w="19050">
            <a:solidFill>
              <a:schemeClr val="tx1"/>
            </a:solidFill>
            <a:round/>
            <a:headEnd/>
            <a:tailEnd/>
          </a:ln>
        </p:spPr>
        <p:txBody>
          <a:bodyPr/>
          <a:lstStyle/>
          <a:p>
            <a:endParaRPr lang="en-US"/>
          </a:p>
        </p:txBody>
      </p:sp>
      <p:sp>
        <p:nvSpPr>
          <p:cNvPr id="93261" name="Line 150"/>
          <p:cNvSpPr>
            <a:spLocks noChangeShapeType="1"/>
          </p:cNvSpPr>
          <p:nvPr/>
        </p:nvSpPr>
        <p:spPr bwMode="auto">
          <a:xfrm>
            <a:off x="684213" y="5661025"/>
            <a:ext cx="7127875" cy="0"/>
          </a:xfrm>
          <a:prstGeom prst="line">
            <a:avLst/>
          </a:prstGeom>
          <a:noFill/>
          <a:ln w="19050">
            <a:solidFill>
              <a:schemeClr val="tx1"/>
            </a:solidFill>
            <a:round/>
            <a:headEnd/>
            <a:tailEnd/>
          </a:ln>
        </p:spPr>
        <p:txBody>
          <a:bodyPr/>
          <a:lstStyle/>
          <a:p>
            <a:endParaRPr lang="en-US"/>
          </a:p>
        </p:txBody>
      </p:sp>
      <p:sp>
        <p:nvSpPr>
          <p:cNvPr id="93262" name="Line 151"/>
          <p:cNvSpPr>
            <a:spLocks noChangeShapeType="1"/>
          </p:cNvSpPr>
          <p:nvPr/>
        </p:nvSpPr>
        <p:spPr bwMode="auto">
          <a:xfrm flipV="1">
            <a:off x="7451725" y="3860800"/>
            <a:ext cx="0" cy="1655763"/>
          </a:xfrm>
          <a:prstGeom prst="line">
            <a:avLst/>
          </a:prstGeom>
          <a:noFill/>
          <a:ln w="25400">
            <a:solidFill>
              <a:schemeClr val="tx1"/>
            </a:solidFill>
            <a:round/>
            <a:headEnd/>
            <a:tailEnd type="triangle" w="med" len="med"/>
          </a:ln>
        </p:spPr>
        <p:txBody>
          <a:bodyPr/>
          <a:lstStyle/>
          <a:p>
            <a:endParaRPr lang="en-US"/>
          </a:p>
        </p:txBody>
      </p:sp>
      <p:sp>
        <p:nvSpPr>
          <p:cNvPr id="93263" name="Line 152"/>
          <p:cNvSpPr>
            <a:spLocks noChangeShapeType="1"/>
          </p:cNvSpPr>
          <p:nvPr/>
        </p:nvSpPr>
        <p:spPr bwMode="auto">
          <a:xfrm flipV="1">
            <a:off x="7812088" y="3860800"/>
            <a:ext cx="0" cy="1800225"/>
          </a:xfrm>
          <a:prstGeom prst="line">
            <a:avLst/>
          </a:prstGeom>
          <a:noFill/>
          <a:ln w="25400">
            <a:solidFill>
              <a:schemeClr val="tx1"/>
            </a:solidFill>
            <a:round/>
            <a:headEnd/>
            <a:tailEnd/>
          </a:ln>
        </p:spPr>
        <p:txBody>
          <a:bodyPr/>
          <a:lstStyle/>
          <a:p>
            <a:endParaRPr lang="en-US"/>
          </a:p>
        </p:txBody>
      </p:sp>
      <p:sp>
        <p:nvSpPr>
          <p:cNvPr id="93264" name="Text Box 153"/>
          <p:cNvSpPr txBox="1">
            <a:spLocks noChangeArrowheads="1"/>
          </p:cNvSpPr>
          <p:nvPr/>
        </p:nvSpPr>
        <p:spPr bwMode="auto">
          <a:xfrm>
            <a:off x="6084888" y="4437063"/>
            <a:ext cx="677862" cy="582612"/>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 TX</a:t>
            </a:r>
            <a:br>
              <a:rPr lang="en-US" altLang="ja-JP" sz="900">
                <a:solidFill>
                  <a:srgbClr val="000000"/>
                </a:solidFill>
                <a:ea typeface="MS Mincho" pitchFamily="49" charset="-128"/>
                <a:cs typeface="Arial" pitchFamily="34" charset="0"/>
              </a:rPr>
            </a:br>
            <a:r>
              <a:rPr lang="en-US" altLang="ja-JP" sz="900">
                <a:solidFill>
                  <a:srgbClr val="000000"/>
                </a:solidFill>
                <a:ea typeface="MS Mincho" pitchFamily="49" charset="-128"/>
                <a:cs typeface="Arial" pitchFamily="34" charset="0"/>
              </a:rPr>
              <a:t>MAC</a:t>
            </a:r>
            <a:endParaRPr lang="en-US" sz="900">
              <a:solidFill>
                <a:srgbClr val="000000"/>
              </a:solidFill>
              <a:ea typeface="MS Mincho" pitchFamily="49" charset="-128"/>
              <a:cs typeface="Arial" pitchFamily="34" charset="0"/>
            </a:endParaRPr>
          </a:p>
        </p:txBody>
      </p:sp>
      <p:grpSp>
        <p:nvGrpSpPr>
          <p:cNvPr id="93265" name="Group 154"/>
          <p:cNvGrpSpPr>
            <a:grpSpLocks/>
          </p:cNvGrpSpPr>
          <p:nvPr>
            <p:custDataLst>
              <p:tags r:id="rId19"/>
            </p:custDataLst>
          </p:nvPr>
        </p:nvGrpSpPr>
        <p:grpSpPr bwMode="auto">
          <a:xfrm>
            <a:off x="5665788" y="4667250"/>
            <a:ext cx="411162" cy="136525"/>
            <a:chOff x="3760" y="2189"/>
            <a:chExt cx="243" cy="97"/>
          </a:xfrm>
        </p:grpSpPr>
        <p:sp>
          <p:nvSpPr>
            <p:cNvPr id="93307" name="Line 155"/>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3308" name="Line 156"/>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93309" name="Group 157"/>
            <p:cNvGrpSpPr>
              <a:grpSpLocks/>
            </p:cNvGrpSpPr>
            <p:nvPr/>
          </p:nvGrpSpPr>
          <p:grpSpPr bwMode="auto">
            <a:xfrm>
              <a:off x="3833" y="2189"/>
              <a:ext cx="97" cy="97"/>
              <a:chOff x="243" y="2305"/>
              <a:chExt cx="97" cy="73"/>
            </a:xfrm>
          </p:grpSpPr>
          <p:sp>
            <p:nvSpPr>
              <p:cNvPr id="93310" name="Rectangle 15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3311" name="Line 15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3312" name="Line 16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3313" name="Line 16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93266" name="Text Box 162"/>
          <p:cNvSpPr txBox="1">
            <a:spLocks noChangeArrowheads="1"/>
          </p:cNvSpPr>
          <p:nvPr/>
        </p:nvSpPr>
        <p:spPr bwMode="auto">
          <a:xfrm>
            <a:off x="6084888" y="5084763"/>
            <a:ext cx="792162" cy="293687"/>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SRIO message TX</a:t>
            </a:r>
            <a:endParaRPr lang="en-US" sz="900">
              <a:solidFill>
                <a:srgbClr val="000000"/>
              </a:solidFill>
              <a:ea typeface="MS Mincho" pitchFamily="49" charset="-128"/>
              <a:cs typeface="Arial" pitchFamily="34" charset="0"/>
            </a:endParaRPr>
          </a:p>
        </p:txBody>
      </p:sp>
      <p:grpSp>
        <p:nvGrpSpPr>
          <p:cNvPr id="93267" name="Group 163"/>
          <p:cNvGrpSpPr>
            <a:grpSpLocks/>
          </p:cNvGrpSpPr>
          <p:nvPr>
            <p:custDataLst>
              <p:tags r:id="rId20"/>
            </p:custDataLst>
          </p:nvPr>
        </p:nvGrpSpPr>
        <p:grpSpPr bwMode="auto">
          <a:xfrm>
            <a:off x="5665788" y="5099050"/>
            <a:ext cx="411162" cy="136525"/>
            <a:chOff x="3760" y="2189"/>
            <a:chExt cx="243" cy="97"/>
          </a:xfrm>
        </p:grpSpPr>
        <p:sp>
          <p:nvSpPr>
            <p:cNvPr id="93300" name="Line 164"/>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3301" name="Line 165"/>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93302" name="Group 166"/>
            <p:cNvGrpSpPr>
              <a:grpSpLocks/>
            </p:cNvGrpSpPr>
            <p:nvPr/>
          </p:nvGrpSpPr>
          <p:grpSpPr bwMode="auto">
            <a:xfrm>
              <a:off x="3833" y="2189"/>
              <a:ext cx="97" cy="97"/>
              <a:chOff x="243" y="2305"/>
              <a:chExt cx="97" cy="73"/>
            </a:xfrm>
          </p:grpSpPr>
          <p:sp>
            <p:nvSpPr>
              <p:cNvPr id="93303" name="Rectangle 167"/>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3304" name="Line 168"/>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3305" name="Line 169"/>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3306" name="Line 170"/>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93268" name="Text Box 171"/>
          <p:cNvSpPr txBox="1">
            <a:spLocks noChangeArrowheads="1"/>
          </p:cNvSpPr>
          <p:nvPr/>
        </p:nvSpPr>
        <p:spPr bwMode="auto">
          <a:xfrm>
            <a:off x="900113" y="2492375"/>
            <a:ext cx="804862" cy="288925"/>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SRIO message RX</a:t>
            </a:r>
            <a:endParaRPr lang="en-US" sz="900">
              <a:solidFill>
                <a:srgbClr val="000000"/>
              </a:solidFill>
              <a:ea typeface="MS Mincho" pitchFamily="49" charset="-128"/>
              <a:cs typeface="Arial" pitchFamily="34" charset="0"/>
            </a:endParaRPr>
          </a:p>
        </p:txBody>
      </p:sp>
      <p:sp>
        <p:nvSpPr>
          <p:cNvPr id="93269" name="Line 172"/>
          <p:cNvSpPr>
            <a:spLocks noChangeShapeType="1"/>
          </p:cNvSpPr>
          <p:nvPr/>
        </p:nvSpPr>
        <p:spPr bwMode="auto">
          <a:xfrm flipV="1">
            <a:off x="1704975" y="2655888"/>
            <a:ext cx="319088"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3270" name="Text Box 173"/>
          <p:cNvSpPr txBox="1">
            <a:spLocks noChangeArrowheads="1"/>
          </p:cNvSpPr>
          <p:nvPr/>
        </p:nvSpPr>
        <p:spPr bwMode="auto">
          <a:xfrm>
            <a:off x="6454775" y="1765300"/>
            <a:ext cx="996950" cy="150813"/>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Packet Accelerator</a:t>
            </a:r>
            <a:endParaRPr lang="en-US" sz="900">
              <a:solidFill>
                <a:srgbClr val="000000"/>
              </a:solidFill>
              <a:ea typeface="MS Mincho" pitchFamily="49" charset="-128"/>
              <a:cs typeface="Arial" pitchFamily="34" charset="0"/>
            </a:endParaRPr>
          </a:p>
        </p:txBody>
      </p:sp>
      <p:sp>
        <p:nvSpPr>
          <p:cNvPr id="93271" name="Text Box 174"/>
          <p:cNvSpPr txBox="1">
            <a:spLocks noChangeArrowheads="1"/>
          </p:cNvSpPr>
          <p:nvPr/>
        </p:nvSpPr>
        <p:spPr bwMode="auto">
          <a:xfrm>
            <a:off x="6238875" y="1765300"/>
            <a:ext cx="144463" cy="144463"/>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endParaRPr lang="en-US" sz="1000">
              <a:solidFill>
                <a:srgbClr val="000000"/>
              </a:solidFill>
              <a:cs typeface="Arial" pitchFamily="34" charset="0"/>
            </a:endParaRPr>
          </a:p>
        </p:txBody>
      </p:sp>
      <p:grpSp>
        <p:nvGrpSpPr>
          <p:cNvPr id="93272" name="Group 175"/>
          <p:cNvGrpSpPr>
            <a:grpSpLocks/>
          </p:cNvGrpSpPr>
          <p:nvPr>
            <p:custDataLst>
              <p:tags r:id="rId21"/>
            </p:custDataLst>
          </p:nvPr>
        </p:nvGrpSpPr>
        <p:grpSpPr bwMode="auto">
          <a:xfrm>
            <a:off x="2051050" y="2565400"/>
            <a:ext cx="153988" cy="153988"/>
            <a:chOff x="243" y="2305"/>
            <a:chExt cx="97" cy="73"/>
          </a:xfrm>
        </p:grpSpPr>
        <p:sp>
          <p:nvSpPr>
            <p:cNvPr id="93296" name="Rectangle 176"/>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3297" name="Line 177"/>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3298" name="Line 178"/>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3299" name="Line 179"/>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3273" name="Line 180"/>
          <p:cNvSpPr>
            <a:spLocks noChangeShapeType="1"/>
          </p:cNvSpPr>
          <p:nvPr/>
        </p:nvSpPr>
        <p:spPr bwMode="auto">
          <a:xfrm>
            <a:off x="2195513" y="2641600"/>
            <a:ext cx="144462"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3274" name="Line 181"/>
          <p:cNvSpPr>
            <a:spLocks noChangeShapeType="1"/>
          </p:cNvSpPr>
          <p:nvPr/>
        </p:nvSpPr>
        <p:spPr bwMode="auto">
          <a:xfrm>
            <a:off x="2503488" y="2609850"/>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93275" name="Group 182"/>
          <p:cNvGrpSpPr>
            <a:grpSpLocks/>
          </p:cNvGrpSpPr>
          <p:nvPr>
            <p:custDataLst>
              <p:tags r:id="rId22"/>
            </p:custDataLst>
          </p:nvPr>
        </p:nvGrpSpPr>
        <p:grpSpPr bwMode="auto">
          <a:xfrm>
            <a:off x="2339975" y="2565400"/>
            <a:ext cx="163513" cy="136525"/>
            <a:chOff x="243" y="2305"/>
            <a:chExt cx="97" cy="73"/>
          </a:xfrm>
        </p:grpSpPr>
        <p:sp>
          <p:nvSpPr>
            <p:cNvPr id="93292" name="Rectangle 18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3293" name="Line 18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3294" name="Line 18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3295" name="Line 18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93276" name="Line 187"/>
          <p:cNvSpPr>
            <a:spLocks noChangeShapeType="1"/>
          </p:cNvSpPr>
          <p:nvPr/>
        </p:nvSpPr>
        <p:spPr bwMode="auto">
          <a:xfrm>
            <a:off x="2503488" y="3113088"/>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93277" name="Line 188"/>
          <p:cNvSpPr>
            <a:spLocks noChangeShapeType="1"/>
          </p:cNvSpPr>
          <p:nvPr/>
        </p:nvSpPr>
        <p:spPr bwMode="auto">
          <a:xfrm>
            <a:off x="1979613" y="3141663"/>
            <a:ext cx="373062"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93278" name="Group 189"/>
          <p:cNvGrpSpPr>
            <a:grpSpLocks/>
          </p:cNvGrpSpPr>
          <p:nvPr>
            <p:custDataLst>
              <p:tags r:id="rId23"/>
            </p:custDataLst>
          </p:nvPr>
        </p:nvGrpSpPr>
        <p:grpSpPr bwMode="auto">
          <a:xfrm>
            <a:off x="2339975" y="3068638"/>
            <a:ext cx="163513" cy="136525"/>
            <a:chOff x="243" y="2305"/>
            <a:chExt cx="97" cy="73"/>
          </a:xfrm>
        </p:grpSpPr>
        <p:sp>
          <p:nvSpPr>
            <p:cNvPr id="93288" name="Rectangle 19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93289" name="Line 19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3290" name="Line 19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93291" name="Line 19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cxnSp>
        <p:nvCxnSpPr>
          <p:cNvPr id="93279" name="AutoShape 194"/>
          <p:cNvCxnSpPr>
            <a:cxnSpLocks noChangeShapeType="1"/>
            <a:stCxn id="93257" idx="0"/>
            <a:endCxn id="93296" idx="0"/>
          </p:cNvCxnSpPr>
          <p:nvPr/>
        </p:nvCxnSpPr>
        <p:spPr bwMode="auto">
          <a:xfrm rot="5400000" flipH="1">
            <a:off x="4972051" y="-277813"/>
            <a:ext cx="215900" cy="5902325"/>
          </a:xfrm>
          <a:prstGeom prst="bentConnector3">
            <a:avLst>
              <a:gd name="adj1" fmla="val 788968"/>
            </a:avLst>
          </a:prstGeom>
          <a:noFill/>
          <a:ln w="25400">
            <a:solidFill>
              <a:schemeClr val="tx1"/>
            </a:solidFill>
            <a:miter lim="800000"/>
            <a:headEnd/>
            <a:tailEnd type="triangle" w="med" len="med"/>
          </a:ln>
        </p:spPr>
      </p:cxnSp>
      <p:sp>
        <p:nvSpPr>
          <p:cNvPr id="93280" name="Rectangle 2"/>
          <p:cNvSpPr>
            <a:spLocks noGrp="1" noChangeArrowheads="1"/>
          </p:cNvSpPr>
          <p:nvPr>
            <p:ph type="title" idx="4294967295"/>
          </p:nvPr>
        </p:nvSpPr>
        <p:spPr>
          <a:xfrm>
            <a:off x="0" y="76200"/>
            <a:ext cx="8229600" cy="762000"/>
          </a:xfrm>
        </p:spPr>
        <p:txBody>
          <a:bodyPr/>
          <a:lstStyle/>
          <a:p>
            <a:pPr eaLnBrk="1" hangingPunct="1"/>
            <a:r>
              <a:rPr lang="sv-SE" b="0" dirty="0" smtClean="0"/>
              <a:t>IPSec Transmit Flow</a:t>
            </a:r>
            <a:endParaRPr lang="en-US" b="0" dirty="0" smtClean="0"/>
          </a:p>
        </p:txBody>
      </p:sp>
      <p:sp>
        <p:nvSpPr>
          <p:cNvPr id="135265" name="AutoShape 168"/>
          <p:cNvSpPr>
            <a:spLocks noChangeArrowheads="1"/>
          </p:cNvSpPr>
          <p:nvPr/>
        </p:nvSpPr>
        <p:spPr bwMode="auto">
          <a:xfrm>
            <a:off x="8001000" y="1752600"/>
            <a:ext cx="990600" cy="735013"/>
          </a:xfrm>
          <a:prstGeom prst="wedgeRoundRectCallout">
            <a:avLst>
              <a:gd name="adj1" fmla="val -31412"/>
              <a:gd name="adj2" fmla="val 115444"/>
              <a:gd name="adj3" fmla="val 16667"/>
            </a:avLst>
          </a:prstGeom>
          <a:solidFill>
            <a:schemeClr val="bg1"/>
          </a:solidFill>
          <a:ln w="9525">
            <a:solidFill>
              <a:schemeClr val="tx1"/>
            </a:solidFill>
            <a:miter lim="800000"/>
            <a:headEnd/>
            <a:tailEnd/>
          </a:ln>
        </p:spPr>
        <p:txBody>
          <a:bodyPr lIns="45720" rIns="45720"/>
          <a:lstStyle/>
          <a:p>
            <a:pPr algn="ctr"/>
            <a:r>
              <a:rPr lang="sv-SE" sz="1000">
                <a:solidFill>
                  <a:srgbClr val="000000"/>
                </a:solidFill>
                <a:cs typeface="Arial" pitchFamily="34" charset="0"/>
              </a:rPr>
              <a:t>1. Host SW builds payload and IP/ESP header.</a:t>
            </a:r>
            <a:endParaRPr lang="en-US" sz="1000">
              <a:solidFill>
                <a:srgbClr val="000000"/>
              </a:solidFill>
              <a:cs typeface="Arial" pitchFamily="34" charset="0"/>
            </a:endParaRPr>
          </a:p>
        </p:txBody>
      </p:sp>
      <p:sp>
        <p:nvSpPr>
          <p:cNvPr id="135266" name="AutoShape 169"/>
          <p:cNvSpPr>
            <a:spLocks noChangeArrowheads="1"/>
          </p:cNvSpPr>
          <p:nvPr/>
        </p:nvSpPr>
        <p:spPr bwMode="auto">
          <a:xfrm>
            <a:off x="4419600" y="1828800"/>
            <a:ext cx="1236663" cy="936625"/>
          </a:xfrm>
          <a:prstGeom prst="wedgeRoundRectCallout">
            <a:avLst>
              <a:gd name="adj1" fmla="val -60269"/>
              <a:gd name="adj2" fmla="val 162880"/>
              <a:gd name="adj3" fmla="val 16667"/>
            </a:avLst>
          </a:prstGeom>
          <a:solidFill>
            <a:schemeClr val="bg1"/>
          </a:solidFill>
          <a:ln w="9525">
            <a:solidFill>
              <a:schemeClr val="tx1"/>
            </a:solidFill>
            <a:miter lim="800000"/>
            <a:headEnd/>
            <a:tailEnd/>
          </a:ln>
        </p:spPr>
        <p:txBody>
          <a:bodyPr lIns="45720" rIns="45720"/>
          <a:lstStyle/>
          <a:p>
            <a:pPr algn="ctr"/>
            <a:r>
              <a:rPr lang="sv-SE" sz="1000">
                <a:solidFill>
                  <a:srgbClr val="000000"/>
                </a:solidFill>
                <a:cs typeface="Arial" pitchFamily="34" charset="0"/>
              </a:rPr>
              <a:t>3. Payload is encrypted and authentication tag is computed and stored in trailer.</a:t>
            </a:r>
            <a:endParaRPr lang="en-US" sz="1000">
              <a:solidFill>
                <a:srgbClr val="000000"/>
              </a:solidFill>
              <a:cs typeface="Arial" pitchFamily="34" charset="0"/>
            </a:endParaRPr>
          </a:p>
        </p:txBody>
      </p:sp>
      <p:sp>
        <p:nvSpPr>
          <p:cNvPr id="135267" name="Line 170"/>
          <p:cNvSpPr>
            <a:spLocks noChangeShapeType="1"/>
          </p:cNvSpPr>
          <p:nvPr/>
        </p:nvSpPr>
        <p:spPr bwMode="auto">
          <a:xfrm flipH="1" flipV="1">
            <a:off x="4356100" y="4562475"/>
            <a:ext cx="1871663" cy="0"/>
          </a:xfrm>
          <a:prstGeom prst="line">
            <a:avLst/>
          </a:prstGeom>
          <a:noFill/>
          <a:ln w="38100">
            <a:solidFill>
              <a:srgbClr val="FF0000"/>
            </a:solidFill>
            <a:round/>
            <a:headEnd type="triangle" w="med" len="med"/>
            <a:tailEnd/>
          </a:ln>
        </p:spPr>
        <p:txBody>
          <a:bodyPr/>
          <a:lstStyle/>
          <a:p>
            <a:endParaRPr lang="en-US"/>
          </a:p>
        </p:txBody>
      </p:sp>
      <p:sp>
        <p:nvSpPr>
          <p:cNvPr id="135268" name="Line 171"/>
          <p:cNvSpPr>
            <a:spLocks noChangeShapeType="1"/>
          </p:cNvSpPr>
          <p:nvPr/>
        </p:nvSpPr>
        <p:spPr bwMode="auto">
          <a:xfrm flipH="1" flipV="1">
            <a:off x="3132138" y="4379913"/>
            <a:ext cx="936625" cy="0"/>
          </a:xfrm>
          <a:prstGeom prst="line">
            <a:avLst/>
          </a:prstGeom>
          <a:noFill/>
          <a:ln w="38100">
            <a:solidFill>
              <a:srgbClr val="FF0000"/>
            </a:solidFill>
            <a:round/>
            <a:headEnd type="triangle" w="med" len="med"/>
            <a:tailEnd/>
          </a:ln>
        </p:spPr>
        <p:txBody>
          <a:bodyPr/>
          <a:lstStyle/>
          <a:p>
            <a:endParaRPr lang="en-US"/>
          </a:p>
        </p:txBody>
      </p:sp>
      <p:sp>
        <p:nvSpPr>
          <p:cNvPr id="135269" name="Freeform 172"/>
          <p:cNvSpPr>
            <a:spLocks/>
          </p:cNvSpPr>
          <p:nvPr/>
        </p:nvSpPr>
        <p:spPr bwMode="auto">
          <a:xfrm>
            <a:off x="519113" y="3790950"/>
            <a:ext cx="7513637" cy="1871663"/>
          </a:xfrm>
          <a:custGeom>
            <a:avLst/>
            <a:gdLst>
              <a:gd name="T0" fmla="*/ 2147483647 w 4733"/>
              <a:gd name="T1" fmla="*/ 2147483647 h 1179"/>
              <a:gd name="T2" fmla="*/ 0 w 4733"/>
              <a:gd name="T3" fmla="*/ 2147483647 h 1179"/>
              <a:gd name="T4" fmla="*/ 0 w 4733"/>
              <a:gd name="T5" fmla="*/ 2147483647 h 1179"/>
              <a:gd name="T6" fmla="*/ 2147483647 w 4733"/>
              <a:gd name="T7" fmla="*/ 2147483647 h 1179"/>
              <a:gd name="T8" fmla="*/ 2147483647 w 4733"/>
              <a:gd name="T9" fmla="*/ 0 h 1179"/>
              <a:gd name="T10" fmla="*/ 0 60000 65536"/>
              <a:gd name="T11" fmla="*/ 0 60000 65536"/>
              <a:gd name="T12" fmla="*/ 0 60000 65536"/>
              <a:gd name="T13" fmla="*/ 0 60000 65536"/>
              <a:gd name="T14" fmla="*/ 0 60000 65536"/>
              <a:gd name="T15" fmla="*/ 0 w 4733"/>
              <a:gd name="T16" fmla="*/ 0 h 1179"/>
              <a:gd name="T17" fmla="*/ 4733 w 4733"/>
              <a:gd name="T18" fmla="*/ 1179 h 1179"/>
            </a:gdLst>
            <a:ahLst/>
            <a:cxnLst>
              <a:cxn ang="T10">
                <a:pos x="T0" y="T1"/>
              </a:cxn>
              <a:cxn ang="T11">
                <a:pos x="T2" y="T3"/>
              </a:cxn>
              <a:cxn ang="T12">
                <a:pos x="T4" y="T5"/>
              </a:cxn>
              <a:cxn ang="T13">
                <a:pos x="T6" y="T7"/>
              </a:cxn>
              <a:cxn ang="T14">
                <a:pos x="T8" y="T9"/>
              </a:cxn>
            </a:cxnLst>
            <a:rect l="T15" t="T16" r="T17" b="T18"/>
            <a:pathLst>
              <a:path w="4733" h="1179">
                <a:moveTo>
                  <a:pt x="1419" y="589"/>
                </a:moveTo>
                <a:lnTo>
                  <a:pt x="0" y="590"/>
                </a:lnTo>
                <a:lnTo>
                  <a:pt x="0" y="1179"/>
                </a:lnTo>
                <a:lnTo>
                  <a:pt x="4733" y="1179"/>
                </a:lnTo>
                <a:lnTo>
                  <a:pt x="4730" y="0"/>
                </a:lnTo>
              </a:path>
            </a:pathLst>
          </a:custGeom>
          <a:noFill/>
          <a:ln w="38100">
            <a:solidFill>
              <a:srgbClr val="FF0000"/>
            </a:solidFill>
            <a:round/>
            <a:headEnd type="triangle" w="med" len="med"/>
            <a:tailEnd/>
          </a:ln>
        </p:spPr>
        <p:txBody>
          <a:bodyPr/>
          <a:lstStyle/>
          <a:p>
            <a:endParaRPr lang="en-US"/>
          </a:p>
        </p:txBody>
      </p:sp>
      <p:sp>
        <p:nvSpPr>
          <p:cNvPr id="135270" name="AutoShape 177"/>
          <p:cNvSpPr>
            <a:spLocks noChangeArrowheads="1"/>
          </p:cNvSpPr>
          <p:nvPr/>
        </p:nvSpPr>
        <p:spPr bwMode="auto">
          <a:xfrm>
            <a:off x="3429000" y="2133600"/>
            <a:ext cx="863600" cy="1079500"/>
          </a:xfrm>
          <a:prstGeom prst="wedgeRoundRectCallout">
            <a:avLst>
              <a:gd name="adj1" fmla="val -101838"/>
              <a:gd name="adj2" fmla="val 164852"/>
              <a:gd name="adj3" fmla="val 16667"/>
            </a:avLst>
          </a:prstGeom>
          <a:solidFill>
            <a:schemeClr val="bg1"/>
          </a:solidFill>
          <a:ln w="9525">
            <a:solidFill>
              <a:schemeClr val="tx1"/>
            </a:solidFill>
            <a:miter lim="800000"/>
            <a:headEnd/>
            <a:tailEnd/>
          </a:ln>
        </p:spPr>
        <p:txBody>
          <a:bodyPr lIns="45720" rIns="45720"/>
          <a:lstStyle/>
          <a:p>
            <a:pPr algn="ctr"/>
            <a:r>
              <a:rPr lang="sv-SE" sz="1000">
                <a:solidFill>
                  <a:srgbClr val="000000"/>
                </a:solidFill>
                <a:cs typeface="Arial" pitchFamily="34" charset="0"/>
              </a:rPr>
              <a:t>2. UDP checksum calculated and result stored in IP header.</a:t>
            </a:r>
            <a:endParaRPr lang="en-US" sz="1000">
              <a:solidFill>
                <a:srgbClr val="000000"/>
              </a:solidFill>
              <a:cs typeface="Arial" pitchFamily="34" charset="0"/>
            </a:endParaRPr>
          </a:p>
        </p:txBody>
      </p:sp>
      <p:sp>
        <p:nvSpPr>
          <p:cNvPr id="93287" name="Text Box 124"/>
          <p:cNvSpPr txBox="1">
            <a:spLocks noChangeArrowheads="1"/>
          </p:cNvSpPr>
          <p:nvPr/>
        </p:nvSpPr>
        <p:spPr bwMode="auto">
          <a:xfrm>
            <a:off x="476250" y="4181475"/>
            <a:ext cx="1150938" cy="304800"/>
          </a:xfrm>
          <a:prstGeom prst="rect">
            <a:avLst/>
          </a:prstGeom>
          <a:noFill/>
          <a:ln w="9525">
            <a:noFill/>
            <a:miter lim="800000"/>
            <a:headEnd/>
            <a:tailEnd/>
          </a:ln>
        </p:spPr>
        <p:txBody>
          <a:bodyPr wrap="none">
            <a:spAutoFit/>
          </a:bodyPr>
          <a:lstStyle/>
          <a:p>
            <a:pPr algn="l"/>
            <a:r>
              <a:rPr lang="en-US" sz="1400">
                <a:solidFill>
                  <a:srgbClr val="000000"/>
                </a:solidFill>
                <a:cs typeface="Arial" pitchFamily="34" charset="0"/>
              </a:rPr>
              <a:t>Egress Path</a:t>
            </a:r>
          </a:p>
        </p:txBody>
      </p:sp>
    </p:spTree>
    <p:custDataLst>
      <p:tags r:id="rId1"/>
    </p:custData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2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52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527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52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52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5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265" grpId="0" animBg="1"/>
      <p:bldP spid="135266" grpId="0" animBg="1"/>
      <p:bldP spid="135267" grpId="0" animBg="1"/>
      <p:bldP spid="135268" grpId="0" animBg="1"/>
      <p:bldP spid="135269" grpId="0" animBg="1"/>
      <p:bldP spid="13527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b="0" dirty="0" smtClean="0"/>
              <a:t>What is FFTC?</a:t>
            </a:r>
          </a:p>
        </p:txBody>
      </p:sp>
      <p:sp>
        <p:nvSpPr>
          <p:cNvPr id="11270" name="Rectangle 3"/>
          <p:cNvSpPr>
            <a:spLocks noGrp="1" noChangeArrowheads="1"/>
          </p:cNvSpPr>
          <p:nvPr>
            <p:ph idx="1"/>
          </p:nvPr>
        </p:nvSpPr>
        <p:spPr/>
        <p:txBody>
          <a:bodyPr rtlCol="0">
            <a:normAutofit fontScale="92500" lnSpcReduction="20000"/>
          </a:bodyPr>
          <a:lstStyle/>
          <a:p>
            <a:pPr eaLnBrk="1" fontAlgn="auto" hangingPunct="1">
              <a:spcAft>
                <a:spcPts val="0"/>
              </a:spcAft>
              <a:defRPr/>
            </a:pPr>
            <a:r>
              <a:rPr lang="en-US" dirty="0" smtClean="0"/>
              <a:t>The FFTC is an accelerator that can be used to perform FFT and Inverse FFT (IFFT) on data. </a:t>
            </a:r>
          </a:p>
          <a:p>
            <a:pPr eaLnBrk="1" fontAlgn="auto" hangingPunct="1">
              <a:spcAft>
                <a:spcPts val="0"/>
              </a:spcAft>
              <a:defRPr/>
            </a:pPr>
            <a:r>
              <a:rPr lang="en-US" dirty="0" smtClean="0"/>
              <a:t>The FFTC has been designed to be compatible with various OFDM-based wireless standards like </a:t>
            </a:r>
            <a:r>
              <a:rPr lang="en-US" dirty="0" err="1" smtClean="0"/>
              <a:t>WiMax</a:t>
            </a:r>
            <a:r>
              <a:rPr lang="en-US" dirty="0" smtClean="0"/>
              <a:t> and LTE. </a:t>
            </a:r>
          </a:p>
          <a:p>
            <a:pPr eaLnBrk="1" fontAlgn="auto" hangingPunct="1">
              <a:spcAft>
                <a:spcPts val="0"/>
              </a:spcAft>
              <a:defRPr/>
            </a:pPr>
            <a:r>
              <a:rPr lang="en-US" dirty="0" smtClean="0"/>
              <a:t>The Packet DMA (PKTDMA) is used to move data in and out of the FFTC module.</a:t>
            </a:r>
          </a:p>
          <a:p>
            <a:pPr eaLnBrk="1" fontAlgn="auto" hangingPunct="1">
              <a:spcAft>
                <a:spcPts val="0"/>
              </a:spcAft>
              <a:defRPr/>
            </a:pPr>
            <a:r>
              <a:rPr lang="en-US" dirty="0" smtClean="0"/>
              <a:t>The FFTC supports four input (</a:t>
            </a:r>
            <a:r>
              <a:rPr lang="en-US" dirty="0" err="1" smtClean="0"/>
              <a:t>Tx</a:t>
            </a:r>
            <a:r>
              <a:rPr lang="en-US" dirty="0" smtClean="0"/>
              <a:t>) queues that are serviced in a round-robin fashion.</a:t>
            </a:r>
          </a:p>
          <a:p>
            <a:pPr eaLnBrk="1" fontAlgn="auto" hangingPunct="1">
              <a:spcAft>
                <a:spcPts val="0"/>
              </a:spcAft>
              <a:defRPr/>
            </a:pPr>
            <a:r>
              <a:rPr lang="en-US" dirty="0" smtClean="0"/>
              <a:t>Using the FFTC to perform computations that otherwise would have been done in software frees up CPU cycles for other tasks. </a:t>
            </a:r>
          </a:p>
        </p:txBody>
      </p:sp>
    </p:spTree>
    <p:custDataLst>
      <p:tags r:id="rId1"/>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231775" y="144463"/>
            <a:ext cx="8458200" cy="814387"/>
          </a:xfrm>
        </p:spPr>
        <p:txBody>
          <a:bodyPr/>
          <a:lstStyle/>
          <a:p>
            <a:pPr eaLnBrk="1" hangingPunct="1"/>
            <a:r>
              <a:rPr lang="en-US" b="0" dirty="0" smtClean="0"/>
              <a:t>FFTC Features</a:t>
            </a:r>
          </a:p>
        </p:txBody>
      </p:sp>
      <p:sp>
        <p:nvSpPr>
          <p:cNvPr id="12294" name="Rectangle 3"/>
          <p:cNvSpPr>
            <a:spLocks noGrp="1" noChangeArrowheads="1"/>
          </p:cNvSpPr>
          <p:nvPr>
            <p:ph idx="1"/>
          </p:nvPr>
        </p:nvSpPr>
        <p:spPr>
          <a:xfrm>
            <a:off x="333375" y="868363"/>
            <a:ext cx="8477250" cy="5532437"/>
          </a:xfrm>
        </p:spPr>
        <p:txBody>
          <a:bodyPr rtlCol="0">
            <a:normAutofit lnSpcReduction="10000"/>
          </a:bodyPr>
          <a:lstStyle/>
          <a:p>
            <a:pPr eaLnBrk="1" fontAlgn="auto" hangingPunct="1">
              <a:lnSpc>
                <a:spcPct val="80000"/>
              </a:lnSpc>
              <a:spcAft>
                <a:spcPts val="0"/>
              </a:spcAft>
              <a:tabLst>
                <a:tab pos="1203325" algn="l"/>
              </a:tabLst>
              <a:defRPr/>
            </a:pPr>
            <a:r>
              <a:rPr lang="en-US" sz="2000" dirty="0" smtClean="0"/>
              <a:t>Provides algorithms for both FFT and IFFT</a:t>
            </a:r>
          </a:p>
          <a:p>
            <a:pPr eaLnBrk="1" fontAlgn="auto" hangingPunct="1">
              <a:lnSpc>
                <a:spcPct val="80000"/>
              </a:lnSpc>
              <a:spcAft>
                <a:spcPts val="0"/>
              </a:spcAft>
              <a:tabLst>
                <a:tab pos="1203325" algn="l"/>
              </a:tabLst>
              <a:defRPr/>
            </a:pPr>
            <a:r>
              <a:rPr lang="en-US" sz="2000" dirty="0" smtClean="0"/>
              <a:t>Multiple block sizes: </a:t>
            </a:r>
          </a:p>
          <a:p>
            <a:pPr marL="640080" lvl="1" eaLnBrk="1" fontAlgn="auto" hangingPunct="1">
              <a:lnSpc>
                <a:spcPct val="80000"/>
              </a:lnSpc>
              <a:spcAft>
                <a:spcPts val="0"/>
              </a:spcAft>
              <a:tabLst>
                <a:tab pos="1203325" algn="l"/>
              </a:tabLst>
              <a:defRPr/>
            </a:pPr>
            <a:r>
              <a:rPr lang="en-US" sz="2000" dirty="0" smtClean="0">
                <a:cs typeface="Arial" charset="0"/>
              </a:rPr>
              <a:t>Maximum 8192</a:t>
            </a:r>
          </a:p>
          <a:p>
            <a:pPr marL="640080" lvl="1" eaLnBrk="1" fontAlgn="auto" hangingPunct="1">
              <a:lnSpc>
                <a:spcPct val="80000"/>
              </a:lnSpc>
              <a:spcAft>
                <a:spcPts val="0"/>
              </a:spcAft>
              <a:tabLst>
                <a:tab pos="1203325" algn="l"/>
              </a:tabLst>
              <a:defRPr/>
            </a:pPr>
            <a:r>
              <a:rPr lang="en-US" sz="2000" dirty="0" smtClean="0">
                <a:cs typeface="Arial" charset="0"/>
              </a:rPr>
              <a:t>All LTE DFT (Long Term Evolution Discrete Fourier Transform) sizes</a:t>
            </a:r>
          </a:p>
          <a:p>
            <a:pPr eaLnBrk="1" fontAlgn="auto" hangingPunct="1">
              <a:lnSpc>
                <a:spcPct val="80000"/>
              </a:lnSpc>
              <a:spcAft>
                <a:spcPts val="0"/>
              </a:spcAft>
              <a:tabLst>
                <a:tab pos="1203325" algn="l"/>
              </a:tabLst>
              <a:defRPr/>
            </a:pPr>
            <a:r>
              <a:rPr lang="en-US" sz="2000" dirty="0" smtClean="0">
                <a:cs typeface="Arial" charset="0"/>
              </a:rPr>
              <a:t>LTE 7.5 kHz frequency shift</a:t>
            </a:r>
          </a:p>
          <a:p>
            <a:pPr eaLnBrk="1" fontAlgn="auto" hangingPunct="1">
              <a:lnSpc>
                <a:spcPct val="80000"/>
              </a:lnSpc>
              <a:spcAft>
                <a:spcPts val="0"/>
              </a:spcAft>
              <a:tabLst>
                <a:tab pos="1203325" algn="l"/>
              </a:tabLst>
              <a:defRPr/>
            </a:pPr>
            <a:r>
              <a:rPr lang="en-US" sz="2000" dirty="0" smtClean="0">
                <a:cs typeface="Arial" charset="0"/>
              </a:rPr>
              <a:t>16 bits I/ 16 bits Q input and output – block floating point output</a:t>
            </a:r>
          </a:p>
          <a:p>
            <a:pPr eaLnBrk="1" fontAlgn="auto" hangingPunct="1">
              <a:lnSpc>
                <a:spcPct val="80000"/>
              </a:lnSpc>
              <a:spcAft>
                <a:spcPts val="0"/>
              </a:spcAft>
              <a:tabLst>
                <a:tab pos="1203325" algn="l"/>
              </a:tabLst>
              <a:defRPr/>
            </a:pPr>
            <a:r>
              <a:rPr lang="en-US" sz="2000" dirty="0" smtClean="0">
                <a:cs typeface="Arial" charset="0"/>
              </a:rPr>
              <a:t>Dynamic and programmable scaling modes</a:t>
            </a:r>
          </a:p>
          <a:p>
            <a:pPr marL="640080" lvl="1" eaLnBrk="1" fontAlgn="auto" hangingPunct="1">
              <a:lnSpc>
                <a:spcPct val="80000"/>
              </a:lnSpc>
              <a:spcAft>
                <a:spcPts val="0"/>
              </a:spcAft>
              <a:tabLst>
                <a:tab pos="1203325" algn="l"/>
              </a:tabLst>
              <a:defRPr/>
            </a:pPr>
            <a:r>
              <a:rPr lang="en-US" sz="2000" dirty="0" smtClean="0">
                <a:cs typeface="Arial" charset="0"/>
              </a:rPr>
              <a:t>Dynamic scaling mode returns block exponent</a:t>
            </a:r>
          </a:p>
          <a:p>
            <a:pPr eaLnBrk="1" fontAlgn="auto" hangingPunct="1">
              <a:lnSpc>
                <a:spcPct val="80000"/>
              </a:lnSpc>
              <a:spcAft>
                <a:spcPts val="0"/>
              </a:spcAft>
              <a:tabLst>
                <a:tab pos="1203325" algn="l"/>
              </a:tabLst>
              <a:defRPr/>
            </a:pPr>
            <a:r>
              <a:rPr lang="en-US" sz="2000" dirty="0" smtClean="0"/>
              <a:t>Support for left-right FFT shift (switch the left/right halves)</a:t>
            </a:r>
            <a:endParaRPr lang="en-US" sz="2000" dirty="0" smtClean="0">
              <a:cs typeface="Arial" charset="0"/>
            </a:endParaRPr>
          </a:p>
          <a:p>
            <a:pPr eaLnBrk="1" fontAlgn="auto" hangingPunct="1">
              <a:lnSpc>
                <a:spcPct val="80000"/>
              </a:lnSpc>
              <a:spcAft>
                <a:spcPts val="0"/>
              </a:spcAft>
              <a:tabLst>
                <a:tab pos="1203325" algn="l"/>
              </a:tabLst>
              <a:defRPr/>
            </a:pPr>
            <a:r>
              <a:rPr lang="en-US" sz="2000" dirty="0" smtClean="0">
                <a:cs typeface="Arial" charset="0"/>
              </a:rPr>
              <a:t>Support for variable FFT shift</a:t>
            </a:r>
          </a:p>
          <a:p>
            <a:pPr marL="640080" lvl="1" eaLnBrk="1" fontAlgn="auto" hangingPunct="1">
              <a:lnSpc>
                <a:spcPct val="80000"/>
              </a:lnSpc>
              <a:spcAft>
                <a:spcPts val="0"/>
              </a:spcAft>
              <a:tabLst>
                <a:tab pos="1203325" algn="l"/>
              </a:tabLst>
              <a:defRPr/>
            </a:pPr>
            <a:r>
              <a:rPr lang="en-US" sz="2000" dirty="0" smtClean="0">
                <a:cs typeface="Arial" charset="0"/>
              </a:rPr>
              <a:t>For OFDM (</a:t>
            </a:r>
            <a:r>
              <a:rPr lang="en-US" sz="2000" dirty="0" smtClean="0"/>
              <a:t>Orthogonal Frequency Division Multiplexing) </a:t>
            </a:r>
            <a:r>
              <a:rPr lang="en-US" sz="2000" dirty="0" smtClean="0">
                <a:cs typeface="Arial" charset="0"/>
              </a:rPr>
              <a:t>downlink, supports data format with DC subcarrier in the middle of the subcarriers</a:t>
            </a:r>
          </a:p>
          <a:p>
            <a:pPr eaLnBrk="1" fontAlgn="auto" hangingPunct="1">
              <a:lnSpc>
                <a:spcPct val="80000"/>
              </a:lnSpc>
              <a:spcAft>
                <a:spcPts val="0"/>
              </a:spcAft>
              <a:tabLst>
                <a:tab pos="1203325" algn="l"/>
              </a:tabLst>
              <a:defRPr/>
            </a:pPr>
            <a:r>
              <a:rPr lang="en-US" sz="2000" dirty="0" smtClean="0">
                <a:cs typeface="Arial" charset="0"/>
              </a:rPr>
              <a:t>Support for cyclic prefix</a:t>
            </a:r>
          </a:p>
          <a:p>
            <a:pPr marL="640080" lvl="1" eaLnBrk="1" fontAlgn="auto" hangingPunct="1">
              <a:lnSpc>
                <a:spcPct val="80000"/>
              </a:lnSpc>
              <a:spcAft>
                <a:spcPts val="0"/>
              </a:spcAft>
              <a:tabLst>
                <a:tab pos="1203325" algn="l"/>
              </a:tabLst>
              <a:defRPr/>
            </a:pPr>
            <a:r>
              <a:rPr lang="en-US" sz="1600" dirty="0" smtClean="0">
                <a:cs typeface="Arial" charset="0"/>
              </a:rPr>
              <a:t>Addition and removal</a:t>
            </a:r>
          </a:p>
          <a:p>
            <a:pPr marL="640080" lvl="1" eaLnBrk="1" fontAlgn="auto" hangingPunct="1">
              <a:lnSpc>
                <a:spcPct val="80000"/>
              </a:lnSpc>
              <a:spcAft>
                <a:spcPts val="0"/>
              </a:spcAft>
              <a:tabLst>
                <a:tab pos="1203325" algn="l"/>
              </a:tabLst>
              <a:defRPr/>
            </a:pPr>
            <a:r>
              <a:rPr lang="en-US" sz="1600" dirty="0" smtClean="0">
                <a:cs typeface="Arial" charset="0"/>
              </a:rPr>
              <a:t>Any length supported</a:t>
            </a:r>
          </a:p>
          <a:p>
            <a:pPr eaLnBrk="1" fontAlgn="auto" hangingPunct="1">
              <a:lnSpc>
                <a:spcPct val="80000"/>
              </a:lnSpc>
              <a:spcAft>
                <a:spcPts val="0"/>
              </a:spcAft>
              <a:tabLst>
                <a:tab pos="1203325" algn="l"/>
              </a:tabLst>
              <a:defRPr/>
            </a:pPr>
            <a:r>
              <a:rPr lang="en-US" sz="2000" dirty="0" smtClean="0">
                <a:cs typeface="Arial" charset="0"/>
              </a:rPr>
              <a:t>Three-buffer design allows for back-to-back computations</a:t>
            </a:r>
          </a:p>
          <a:p>
            <a:pPr eaLnBrk="1" fontAlgn="auto" hangingPunct="1">
              <a:lnSpc>
                <a:spcPct val="80000"/>
              </a:lnSpc>
              <a:spcAft>
                <a:spcPts val="0"/>
              </a:spcAft>
              <a:tabLst>
                <a:tab pos="1203325" algn="l"/>
              </a:tabLst>
              <a:defRPr/>
            </a:pPr>
            <a:r>
              <a:rPr lang="en-US" sz="2000" dirty="0" smtClean="0">
                <a:cs typeface="Arial" charset="0"/>
              </a:rPr>
              <a:t>128-bit, CPU/3, full-duplex VBUS connection</a:t>
            </a:r>
          </a:p>
          <a:p>
            <a:pPr eaLnBrk="1" fontAlgn="auto" hangingPunct="1">
              <a:lnSpc>
                <a:spcPct val="80000"/>
              </a:lnSpc>
              <a:spcAft>
                <a:spcPts val="0"/>
              </a:spcAft>
              <a:tabLst>
                <a:tab pos="1203325" algn="l"/>
              </a:tabLst>
              <a:defRPr/>
            </a:pPr>
            <a:r>
              <a:rPr lang="en-US" sz="2000" dirty="0" smtClean="0">
                <a:cs typeface="Arial" charset="0"/>
              </a:rPr>
              <a:t>Input data scaling with shift eliminates the need for front-end digital AGC (Automatic Gain Control)</a:t>
            </a:r>
          </a:p>
          <a:p>
            <a:pPr eaLnBrk="1" fontAlgn="auto" hangingPunct="1">
              <a:lnSpc>
                <a:spcPct val="80000"/>
              </a:lnSpc>
              <a:spcAft>
                <a:spcPts val="0"/>
              </a:spcAft>
              <a:tabLst>
                <a:tab pos="1203325" algn="l"/>
              </a:tabLst>
              <a:defRPr/>
            </a:pPr>
            <a:r>
              <a:rPr lang="en-US" sz="2000" dirty="0" smtClean="0">
                <a:cs typeface="Arial" charset="0"/>
              </a:rPr>
              <a:t>Output data scaling</a:t>
            </a:r>
          </a:p>
          <a:p>
            <a:pPr eaLnBrk="1" fontAlgn="auto" hangingPunct="1">
              <a:lnSpc>
                <a:spcPct val="80000"/>
              </a:lnSpc>
              <a:spcAft>
                <a:spcPts val="0"/>
              </a:spcAft>
              <a:tabLst>
                <a:tab pos="1203325" algn="l"/>
              </a:tabLst>
              <a:defRPr/>
            </a:pPr>
            <a:endParaRPr lang="en-US" sz="1400" dirty="0" smtClean="0"/>
          </a:p>
        </p:txBody>
      </p:sp>
    </p:spTree>
    <p:custDataLst>
      <p:tags r:id="rId1"/>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pt-BR" sz="4000" b="0" dirty="0" smtClean="0"/>
              <a:t>Turbo CoProcessor 3 Decoder (TCP3D)</a:t>
            </a:r>
            <a:endParaRPr lang="en-US" sz="4000" b="0" dirty="0" smtClean="0"/>
          </a:p>
        </p:txBody>
      </p:sp>
      <p:sp>
        <p:nvSpPr>
          <p:cNvPr id="97283" name="Rectangle 3"/>
          <p:cNvSpPr>
            <a:spLocks noGrp="1" noChangeArrowheads="1"/>
          </p:cNvSpPr>
          <p:nvPr>
            <p:ph type="body" sz="half" idx="1"/>
          </p:nvPr>
        </p:nvSpPr>
        <p:spPr>
          <a:xfrm>
            <a:off x="333375" y="1185863"/>
            <a:ext cx="8572500" cy="1339850"/>
          </a:xfrm>
        </p:spPr>
        <p:txBody>
          <a:bodyPr/>
          <a:lstStyle/>
          <a:p>
            <a:pPr eaLnBrk="1" hangingPunct="1">
              <a:spcBef>
                <a:spcPct val="30000"/>
              </a:spcBef>
            </a:pPr>
            <a:r>
              <a:rPr lang="en-US" sz="2000" dirty="0" smtClean="0"/>
              <a:t>TCP3D is a programmable peripheral for decoding of 3GPP (WCDMA, HSUPA, HSUPA+, TD_SCDMA), LTE, and </a:t>
            </a:r>
            <a:r>
              <a:rPr lang="en-US" sz="2000" dirty="0" err="1" smtClean="0"/>
              <a:t>WiMax</a:t>
            </a:r>
            <a:r>
              <a:rPr lang="en-US" sz="2000" dirty="0" smtClean="0"/>
              <a:t> turbo codes.</a:t>
            </a:r>
          </a:p>
          <a:p>
            <a:pPr eaLnBrk="1" hangingPunct="1">
              <a:spcBef>
                <a:spcPct val="30000"/>
              </a:spcBef>
            </a:pPr>
            <a:r>
              <a:rPr lang="en-US" sz="2000" dirty="0" smtClean="0"/>
              <a:t>Turbo decoding is a part of bit processing.</a:t>
            </a:r>
          </a:p>
        </p:txBody>
      </p:sp>
      <p:grpSp>
        <p:nvGrpSpPr>
          <p:cNvPr id="97284" name="Group 30"/>
          <p:cNvGrpSpPr>
            <a:grpSpLocks/>
          </p:cNvGrpSpPr>
          <p:nvPr/>
        </p:nvGrpSpPr>
        <p:grpSpPr bwMode="auto">
          <a:xfrm>
            <a:off x="152400" y="2581275"/>
            <a:ext cx="8729663" cy="3743325"/>
            <a:chOff x="117" y="1624"/>
            <a:chExt cx="5255" cy="2174"/>
          </a:xfrm>
        </p:grpSpPr>
        <p:sp>
          <p:nvSpPr>
            <p:cNvPr id="97285" name="Rectangle 4"/>
            <p:cNvSpPr>
              <a:spLocks noChangeArrowheads="1"/>
            </p:cNvSpPr>
            <p:nvPr/>
          </p:nvSpPr>
          <p:spPr bwMode="auto">
            <a:xfrm>
              <a:off x="596" y="1624"/>
              <a:ext cx="4776" cy="2174"/>
            </a:xfrm>
            <a:prstGeom prst="rect">
              <a:avLst/>
            </a:prstGeom>
            <a:solidFill>
              <a:srgbClr val="FFFFCC"/>
            </a:solidFill>
            <a:ln w="9525">
              <a:solidFill>
                <a:schemeClr val="tx1"/>
              </a:solidFill>
              <a:miter lim="800000"/>
              <a:headEnd/>
              <a:tailEnd/>
            </a:ln>
          </p:spPr>
          <p:txBody>
            <a:bodyPr wrap="none" anchor="ctr"/>
            <a:lstStyle/>
            <a:p>
              <a:pPr algn="ctr"/>
              <a:endParaRPr lang="en-US" sz="1800"/>
            </a:p>
          </p:txBody>
        </p:sp>
        <p:sp>
          <p:nvSpPr>
            <p:cNvPr id="97286" name="Rectangle 6"/>
            <p:cNvSpPr>
              <a:spLocks noChangeArrowheads="1"/>
            </p:cNvSpPr>
            <p:nvPr/>
          </p:nvSpPr>
          <p:spPr bwMode="auto">
            <a:xfrm>
              <a:off x="3017" y="1976"/>
              <a:ext cx="2257" cy="1587"/>
            </a:xfrm>
            <a:prstGeom prst="rect">
              <a:avLst/>
            </a:prstGeom>
            <a:solidFill>
              <a:schemeClr val="bg1"/>
            </a:solidFill>
            <a:ln w="9525">
              <a:solidFill>
                <a:schemeClr val="tx1"/>
              </a:solidFill>
              <a:prstDash val="lgDash"/>
              <a:miter lim="800000"/>
              <a:headEnd/>
              <a:tailEnd/>
            </a:ln>
          </p:spPr>
          <p:txBody>
            <a:bodyPr wrap="none" anchor="ctr"/>
            <a:lstStyle/>
            <a:p>
              <a:endParaRPr lang="en-US" sz="1800"/>
            </a:p>
          </p:txBody>
        </p:sp>
        <p:sp>
          <p:nvSpPr>
            <p:cNvPr id="97287" name="Rectangle 5"/>
            <p:cNvSpPr>
              <a:spLocks noChangeArrowheads="1"/>
            </p:cNvSpPr>
            <p:nvPr/>
          </p:nvSpPr>
          <p:spPr bwMode="auto">
            <a:xfrm>
              <a:off x="697" y="1974"/>
              <a:ext cx="2225" cy="1595"/>
            </a:xfrm>
            <a:prstGeom prst="rect">
              <a:avLst/>
            </a:prstGeom>
            <a:solidFill>
              <a:schemeClr val="bg1"/>
            </a:solidFill>
            <a:ln w="9525">
              <a:solidFill>
                <a:schemeClr val="tx1"/>
              </a:solidFill>
              <a:prstDash val="lgDash"/>
              <a:miter lim="800000"/>
              <a:headEnd/>
              <a:tailEnd/>
            </a:ln>
          </p:spPr>
          <p:txBody>
            <a:bodyPr wrap="none" anchor="ctr"/>
            <a:lstStyle/>
            <a:p>
              <a:endParaRPr lang="en-US" sz="1800"/>
            </a:p>
          </p:txBody>
        </p:sp>
        <p:sp>
          <p:nvSpPr>
            <p:cNvPr id="97288" name="Text Box 7"/>
            <p:cNvSpPr txBox="1">
              <a:spLocks noChangeArrowheads="1"/>
            </p:cNvSpPr>
            <p:nvPr/>
          </p:nvSpPr>
          <p:spPr bwMode="auto">
            <a:xfrm>
              <a:off x="842" y="3173"/>
              <a:ext cx="806" cy="177"/>
            </a:xfrm>
            <a:prstGeom prst="rect">
              <a:avLst/>
            </a:prstGeom>
            <a:noFill/>
            <a:ln w="9525">
              <a:noFill/>
              <a:miter lim="800000"/>
              <a:headEnd/>
              <a:tailEnd/>
            </a:ln>
          </p:spPr>
          <p:txBody>
            <a:bodyPr>
              <a:spAutoFit/>
            </a:bodyPr>
            <a:lstStyle/>
            <a:p>
              <a:r>
                <a:rPr lang="en-US" sz="1400"/>
                <a:t>Decoded bits</a:t>
              </a:r>
            </a:p>
          </p:txBody>
        </p:sp>
        <p:sp>
          <p:nvSpPr>
            <p:cNvPr id="97289" name="Rectangle 8"/>
            <p:cNvSpPr>
              <a:spLocks noChangeArrowheads="1"/>
            </p:cNvSpPr>
            <p:nvPr/>
          </p:nvSpPr>
          <p:spPr bwMode="auto">
            <a:xfrm>
              <a:off x="4262" y="2286"/>
              <a:ext cx="796" cy="404"/>
            </a:xfrm>
            <a:prstGeom prst="rect">
              <a:avLst/>
            </a:prstGeom>
            <a:solidFill>
              <a:srgbClr val="CCFFFF"/>
            </a:solidFill>
            <a:ln w="9525">
              <a:solidFill>
                <a:schemeClr val="tx1"/>
              </a:solidFill>
              <a:miter lim="800000"/>
              <a:headEnd/>
              <a:tailEnd/>
            </a:ln>
          </p:spPr>
          <p:txBody>
            <a:bodyPr wrap="none" anchor="ctr"/>
            <a:lstStyle/>
            <a:p>
              <a:pPr algn="ctr"/>
              <a:r>
                <a:rPr lang="en-US" sz="1400"/>
                <a:t>De-Rate</a:t>
              </a:r>
            </a:p>
            <a:p>
              <a:pPr algn="ctr"/>
              <a:r>
                <a:rPr lang="en-US" sz="1400"/>
                <a:t>Matching</a:t>
              </a:r>
            </a:p>
          </p:txBody>
        </p:sp>
        <p:sp>
          <p:nvSpPr>
            <p:cNvPr id="97290" name="Rectangle 9"/>
            <p:cNvSpPr>
              <a:spLocks noChangeArrowheads="1"/>
            </p:cNvSpPr>
            <p:nvPr/>
          </p:nvSpPr>
          <p:spPr bwMode="auto">
            <a:xfrm>
              <a:off x="3230" y="2283"/>
              <a:ext cx="784" cy="404"/>
            </a:xfrm>
            <a:prstGeom prst="rect">
              <a:avLst/>
            </a:prstGeom>
            <a:solidFill>
              <a:srgbClr val="CCFFFF"/>
            </a:solidFill>
            <a:ln w="9525">
              <a:solidFill>
                <a:schemeClr val="tx1"/>
              </a:solidFill>
              <a:miter lim="800000"/>
              <a:headEnd/>
              <a:tailEnd/>
            </a:ln>
          </p:spPr>
          <p:txBody>
            <a:bodyPr wrap="none" anchor="ctr"/>
            <a:lstStyle/>
            <a:p>
              <a:pPr algn="ctr"/>
              <a:r>
                <a:rPr lang="en-US" sz="1400"/>
                <a:t>LLR</a:t>
              </a:r>
            </a:p>
            <a:p>
              <a:pPr algn="ctr"/>
              <a:r>
                <a:rPr lang="en-US" sz="1400"/>
                <a:t>combining</a:t>
              </a:r>
            </a:p>
          </p:txBody>
        </p:sp>
        <p:sp>
          <p:nvSpPr>
            <p:cNvPr id="97291" name="Rectangle 10"/>
            <p:cNvSpPr>
              <a:spLocks noChangeArrowheads="1"/>
            </p:cNvSpPr>
            <p:nvPr/>
          </p:nvSpPr>
          <p:spPr bwMode="auto">
            <a:xfrm>
              <a:off x="1951" y="2283"/>
              <a:ext cx="807" cy="404"/>
            </a:xfrm>
            <a:prstGeom prst="rect">
              <a:avLst/>
            </a:prstGeom>
            <a:solidFill>
              <a:srgbClr val="CCFFFF"/>
            </a:solidFill>
            <a:ln w="9525">
              <a:solidFill>
                <a:schemeClr val="tx1"/>
              </a:solidFill>
              <a:miter lim="800000"/>
              <a:headEnd/>
              <a:tailEnd/>
            </a:ln>
          </p:spPr>
          <p:txBody>
            <a:bodyPr wrap="none" anchor="ctr"/>
            <a:lstStyle/>
            <a:p>
              <a:pPr algn="ctr"/>
              <a:r>
                <a:rPr lang="en-US" sz="1400"/>
                <a:t>Channel</a:t>
              </a:r>
            </a:p>
            <a:p>
              <a:pPr algn="ctr"/>
              <a:r>
                <a:rPr lang="en-US" sz="1400"/>
                <a:t>De-interleaver</a:t>
              </a:r>
            </a:p>
          </p:txBody>
        </p:sp>
        <p:sp>
          <p:nvSpPr>
            <p:cNvPr id="97292" name="Rectangle 11"/>
            <p:cNvSpPr>
              <a:spLocks noChangeArrowheads="1"/>
            </p:cNvSpPr>
            <p:nvPr/>
          </p:nvSpPr>
          <p:spPr bwMode="auto">
            <a:xfrm>
              <a:off x="3360" y="3059"/>
              <a:ext cx="664" cy="404"/>
            </a:xfrm>
            <a:prstGeom prst="rect">
              <a:avLst/>
            </a:prstGeom>
            <a:solidFill>
              <a:schemeClr val="tx2"/>
            </a:solidFill>
            <a:ln w="9525">
              <a:solidFill>
                <a:schemeClr val="tx1"/>
              </a:solidFill>
              <a:miter lim="800000"/>
              <a:headEnd/>
              <a:tailEnd/>
            </a:ln>
          </p:spPr>
          <p:txBody>
            <a:bodyPr wrap="none" anchor="ctr"/>
            <a:lstStyle/>
            <a:p>
              <a:pPr algn="ctr"/>
              <a:r>
                <a:rPr lang="en-US" sz="1400" b="1">
                  <a:solidFill>
                    <a:schemeClr val="bg1"/>
                  </a:solidFill>
                </a:rPr>
                <a:t>TCP3D</a:t>
              </a:r>
            </a:p>
          </p:txBody>
        </p:sp>
        <p:sp>
          <p:nvSpPr>
            <p:cNvPr id="97293" name="Rectangle 12"/>
            <p:cNvSpPr>
              <a:spLocks noChangeArrowheads="1"/>
            </p:cNvSpPr>
            <p:nvPr/>
          </p:nvSpPr>
          <p:spPr bwMode="auto">
            <a:xfrm>
              <a:off x="905" y="2275"/>
              <a:ext cx="826" cy="404"/>
            </a:xfrm>
            <a:prstGeom prst="rect">
              <a:avLst/>
            </a:prstGeom>
            <a:solidFill>
              <a:srgbClr val="CCFFFF"/>
            </a:solidFill>
            <a:ln w="9525">
              <a:solidFill>
                <a:schemeClr val="tx1"/>
              </a:solidFill>
              <a:miter lim="800000"/>
              <a:headEnd/>
              <a:tailEnd/>
            </a:ln>
          </p:spPr>
          <p:txBody>
            <a:bodyPr wrap="none" anchor="ctr"/>
            <a:lstStyle/>
            <a:p>
              <a:pPr algn="ctr"/>
              <a:r>
                <a:rPr lang="en-US" sz="1400"/>
                <a:t>De-Scrambling</a:t>
              </a:r>
            </a:p>
          </p:txBody>
        </p:sp>
        <p:sp>
          <p:nvSpPr>
            <p:cNvPr id="97294" name="Line 14"/>
            <p:cNvSpPr>
              <a:spLocks noChangeShapeType="1"/>
            </p:cNvSpPr>
            <p:nvPr/>
          </p:nvSpPr>
          <p:spPr bwMode="auto">
            <a:xfrm flipH="1">
              <a:off x="2750" y="2484"/>
              <a:ext cx="495" cy="0"/>
            </a:xfrm>
            <a:prstGeom prst="line">
              <a:avLst/>
            </a:prstGeom>
            <a:noFill/>
            <a:ln w="9525">
              <a:solidFill>
                <a:schemeClr val="tx1"/>
              </a:solidFill>
              <a:round/>
              <a:headEnd type="triangle" w="med" len="med"/>
              <a:tailEnd/>
            </a:ln>
          </p:spPr>
          <p:txBody>
            <a:bodyPr/>
            <a:lstStyle/>
            <a:p>
              <a:endParaRPr lang="en-US"/>
            </a:p>
          </p:txBody>
        </p:sp>
        <p:sp>
          <p:nvSpPr>
            <p:cNvPr id="97295" name="Text Box 15"/>
            <p:cNvSpPr txBox="1">
              <a:spLocks noChangeArrowheads="1"/>
            </p:cNvSpPr>
            <p:nvPr/>
          </p:nvSpPr>
          <p:spPr bwMode="auto">
            <a:xfrm>
              <a:off x="4210" y="2770"/>
              <a:ext cx="646" cy="478"/>
            </a:xfrm>
            <a:prstGeom prst="rect">
              <a:avLst/>
            </a:prstGeom>
            <a:noFill/>
            <a:ln w="9525">
              <a:noFill/>
              <a:miter lim="800000"/>
              <a:headEnd/>
              <a:tailEnd/>
            </a:ln>
          </p:spPr>
          <p:txBody>
            <a:bodyPr>
              <a:spAutoFit/>
            </a:bodyPr>
            <a:lstStyle/>
            <a:p>
              <a:r>
                <a:rPr lang="en-US" sz="1200" b="1"/>
                <a:t>LLR Data</a:t>
              </a:r>
            </a:p>
            <a:p>
              <a:pPr>
                <a:buFontTx/>
                <a:buChar char="•"/>
              </a:pPr>
              <a:r>
                <a:rPr lang="en-US" sz="1200"/>
                <a:t> Systematic</a:t>
              </a:r>
            </a:p>
            <a:p>
              <a:pPr>
                <a:buFontTx/>
                <a:buChar char="•"/>
              </a:pPr>
              <a:r>
                <a:rPr lang="en-US" sz="1200"/>
                <a:t> Parity 0</a:t>
              </a:r>
            </a:p>
            <a:p>
              <a:pPr>
                <a:buFontTx/>
                <a:buChar char="•"/>
              </a:pPr>
              <a:r>
                <a:rPr lang="en-US" sz="1200"/>
                <a:t> Parity 1</a:t>
              </a:r>
            </a:p>
          </p:txBody>
        </p:sp>
        <p:sp>
          <p:nvSpPr>
            <p:cNvPr id="97296" name="Line 18"/>
            <p:cNvSpPr>
              <a:spLocks noChangeShapeType="1"/>
            </p:cNvSpPr>
            <p:nvPr/>
          </p:nvSpPr>
          <p:spPr bwMode="auto">
            <a:xfrm flipH="1">
              <a:off x="4013" y="2484"/>
              <a:ext cx="251" cy="0"/>
            </a:xfrm>
            <a:prstGeom prst="line">
              <a:avLst/>
            </a:prstGeom>
            <a:noFill/>
            <a:ln w="9525">
              <a:solidFill>
                <a:schemeClr val="tx1"/>
              </a:solidFill>
              <a:round/>
              <a:headEnd type="triangle" w="med" len="med"/>
              <a:tailEnd/>
            </a:ln>
          </p:spPr>
          <p:txBody>
            <a:bodyPr/>
            <a:lstStyle/>
            <a:p>
              <a:endParaRPr lang="en-US"/>
            </a:p>
          </p:txBody>
        </p:sp>
        <p:sp>
          <p:nvSpPr>
            <p:cNvPr id="97297" name="Line 20"/>
            <p:cNvSpPr>
              <a:spLocks noChangeShapeType="1"/>
            </p:cNvSpPr>
            <p:nvPr/>
          </p:nvSpPr>
          <p:spPr bwMode="auto">
            <a:xfrm>
              <a:off x="2562" y="3259"/>
              <a:ext cx="791" cy="0"/>
            </a:xfrm>
            <a:prstGeom prst="line">
              <a:avLst/>
            </a:prstGeom>
            <a:noFill/>
            <a:ln w="9525">
              <a:solidFill>
                <a:schemeClr val="tx1"/>
              </a:solidFill>
              <a:round/>
              <a:headEnd type="triangle" w="med" len="med"/>
              <a:tailEnd/>
            </a:ln>
          </p:spPr>
          <p:txBody>
            <a:bodyPr/>
            <a:lstStyle/>
            <a:p>
              <a:endParaRPr lang="en-US"/>
            </a:p>
          </p:txBody>
        </p:sp>
        <p:sp>
          <p:nvSpPr>
            <p:cNvPr id="97298" name="Text Box 22"/>
            <p:cNvSpPr txBox="1">
              <a:spLocks noChangeArrowheads="1"/>
            </p:cNvSpPr>
            <p:nvPr/>
          </p:nvSpPr>
          <p:spPr bwMode="auto">
            <a:xfrm>
              <a:off x="2588" y="3070"/>
              <a:ext cx="706" cy="177"/>
            </a:xfrm>
            <a:prstGeom prst="rect">
              <a:avLst/>
            </a:prstGeom>
            <a:noFill/>
            <a:ln w="9525">
              <a:noFill/>
              <a:miter lim="800000"/>
              <a:headEnd/>
              <a:tailEnd/>
            </a:ln>
          </p:spPr>
          <p:txBody>
            <a:bodyPr wrap="none">
              <a:spAutoFit/>
            </a:bodyPr>
            <a:lstStyle/>
            <a:p>
              <a:r>
                <a:rPr lang="en-US" sz="1400"/>
                <a:t>Hard decision</a:t>
              </a:r>
            </a:p>
          </p:txBody>
        </p:sp>
        <p:sp>
          <p:nvSpPr>
            <p:cNvPr id="97299" name="Text Box 23"/>
            <p:cNvSpPr txBox="1">
              <a:spLocks noChangeArrowheads="1"/>
            </p:cNvSpPr>
            <p:nvPr/>
          </p:nvSpPr>
          <p:spPr bwMode="auto">
            <a:xfrm>
              <a:off x="1270" y="2010"/>
              <a:ext cx="983" cy="177"/>
            </a:xfrm>
            <a:prstGeom prst="rect">
              <a:avLst/>
            </a:prstGeom>
            <a:noFill/>
            <a:ln w="9525">
              <a:noFill/>
              <a:miter lim="800000"/>
              <a:headEnd/>
              <a:tailEnd/>
            </a:ln>
          </p:spPr>
          <p:txBody>
            <a:bodyPr wrap="none">
              <a:spAutoFit/>
            </a:bodyPr>
            <a:lstStyle/>
            <a:p>
              <a:r>
                <a:rPr lang="en-US" sz="1400" b="1"/>
                <a:t>Per Transport Block</a:t>
              </a:r>
            </a:p>
          </p:txBody>
        </p:sp>
        <p:sp>
          <p:nvSpPr>
            <p:cNvPr id="97300" name="Text Box 24"/>
            <p:cNvSpPr txBox="1">
              <a:spLocks noChangeArrowheads="1"/>
            </p:cNvSpPr>
            <p:nvPr/>
          </p:nvSpPr>
          <p:spPr bwMode="auto">
            <a:xfrm>
              <a:off x="3659" y="2017"/>
              <a:ext cx="773" cy="177"/>
            </a:xfrm>
            <a:prstGeom prst="rect">
              <a:avLst/>
            </a:prstGeom>
            <a:noFill/>
            <a:ln w="9525">
              <a:noFill/>
              <a:miter lim="800000"/>
              <a:headEnd/>
              <a:tailEnd/>
            </a:ln>
          </p:spPr>
          <p:txBody>
            <a:bodyPr wrap="none">
              <a:spAutoFit/>
            </a:bodyPr>
            <a:lstStyle/>
            <a:p>
              <a:r>
                <a:rPr lang="en-US" sz="1400" b="1"/>
                <a:t>Per Code Block</a:t>
              </a:r>
            </a:p>
          </p:txBody>
        </p:sp>
        <p:sp>
          <p:nvSpPr>
            <p:cNvPr id="97301" name="Text Box 25"/>
            <p:cNvSpPr txBox="1">
              <a:spLocks noChangeArrowheads="1"/>
            </p:cNvSpPr>
            <p:nvPr/>
          </p:nvSpPr>
          <p:spPr bwMode="auto">
            <a:xfrm>
              <a:off x="2294" y="1691"/>
              <a:ext cx="1355" cy="196"/>
            </a:xfrm>
            <a:prstGeom prst="rect">
              <a:avLst/>
            </a:prstGeom>
            <a:noFill/>
            <a:ln w="9525">
              <a:noFill/>
              <a:miter lim="800000"/>
              <a:headEnd/>
              <a:tailEnd/>
            </a:ln>
          </p:spPr>
          <p:txBody>
            <a:bodyPr>
              <a:spAutoFit/>
            </a:bodyPr>
            <a:lstStyle/>
            <a:p>
              <a:pPr algn="ctr"/>
              <a:r>
                <a:rPr lang="en-US" sz="1600" b="1"/>
                <a:t>LTE Bit Processing</a:t>
              </a:r>
            </a:p>
          </p:txBody>
        </p:sp>
        <p:sp>
          <p:nvSpPr>
            <p:cNvPr id="97302" name="Rectangle 28"/>
            <p:cNvSpPr>
              <a:spLocks noChangeArrowheads="1"/>
            </p:cNvSpPr>
            <p:nvPr/>
          </p:nvSpPr>
          <p:spPr bwMode="auto">
            <a:xfrm>
              <a:off x="1946" y="3061"/>
              <a:ext cx="620" cy="404"/>
            </a:xfrm>
            <a:prstGeom prst="rect">
              <a:avLst/>
            </a:prstGeom>
            <a:solidFill>
              <a:srgbClr val="CCFFFF"/>
            </a:solidFill>
            <a:ln w="9525">
              <a:solidFill>
                <a:schemeClr val="tx1"/>
              </a:solidFill>
              <a:prstDash val="dash"/>
              <a:miter lim="800000"/>
              <a:headEnd/>
              <a:tailEnd/>
            </a:ln>
          </p:spPr>
          <p:txBody>
            <a:bodyPr wrap="none" anchor="ctr"/>
            <a:lstStyle/>
            <a:p>
              <a:pPr algn="ctr"/>
              <a:r>
                <a:rPr lang="en-US" sz="1400"/>
                <a:t>TB CRC</a:t>
              </a:r>
            </a:p>
          </p:txBody>
        </p:sp>
        <p:sp>
          <p:nvSpPr>
            <p:cNvPr id="97303" name="Line 27"/>
            <p:cNvSpPr>
              <a:spLocks noChangeShapeType="1"/>
            </p:cNvSpPr>
            <p:nvPr/>
          </p:nvSpPr>
          <p:spPr bwMode="auto">
            <a:xfrm flipH="1">
              <a:off x="4023" y="3272"/>
              <a:ext cx="1178" cy="0"/>
            </a:xfrm>
            <a:prstGeom prst="line">
              <a:avLst/>
            </a:prstGeom>
            <a:noFill/>
            <a:ln w="9525">
              <a:solidFill>
                <a:schemeClr val="tx1"/>
              </a:solidFill>
              <a:round/>
              <a:headEnd/>
              <a:tailEnd type="triangle" w="med" len="med"/>
            </a:ln>
          </p:spPr>
          <p:txBody>
            <a:bodyPr/>
            <a:lstStyle/>
            <a:p>
              <a:endParaRPr lang="en-US"/>
            </a:p>
          </p:txBody>
        </p:sp>
        <p:grpSp>
          <p:nvGrpSpPr>
            <p:cNvPr id="97304" name="Group 34"/>
            <p:cNvGrpSpPr>
              <a:grpSpLocks/>
            </p:cNvGrpSpPr>
            <p:nvPr/>
          </p:nvGrpSpPr>
          <p:grpSpPr bwMode="auto">
            <a:xfrm>
              <a:off x="5060" y="2487"/>
              <a:ext cx="141" cy="793"/>
              <a:chOff x="4961" y="2487"/>
              <a:chExt cx="192" cy="712"/>
            </a:xfrm>
          </p:grpSpPr>
          <p:sp>
            <p:nvSpPr>
              <p:cNvPr id="97309" name="Line 19"/>
              <p:cNvSpPr>
                <a:spLocks noChangeShapeType="1"/>
              </p:cNvSpPr>
              <p:nvPr/>
            </p:nvSpPr>
            <p:spPr bwMode="auto">
              <a:xfrm flipH="1">
                <a:off x="4961" y="2487"/>
                <a:ext cx="192" cy="0"/>
              </a:xfrm>
              <a:prstGeom prst="line">
                <a:avLst/>
              </a:prstGeom>
              <a:noFill/>
              <a:ln w="9525">
                <a:solidFill>
                  <a:schemeClr val="tx1"/>
                </a:solidFill>
                <a:round/>
                <a:headEnd/>
                <a:tailEnd/>
              </a:ln>
            </p:spPr>
            <p:txBody>
              <a:bodyPr/>
              <a:lstStyle/>
              <a:p>
                <a:endParaRPr lang="en-US"/>
              </a:p>
            </p:txBody>
          </p:sp>
          <p:sp>
            <p:nvSpPr>
              <p:cNvPr id="97310" name="Line 29"/>
              <p:cNvSpPr>
                <a:spLocks noChangeShapeType="1"/>
              </p:cNvSpPr>
              <p:nvPr/>
            </p:nvSpPr>
            <p:spPr bwMode="auto">
              <a:xfrm>
                <a:off x="5152" y="2487"/>
                <a:ext cx="0" cy="712"/>
              </a:xfrm>
              <a:prstGeom prst="line">
                <a:avLst/>
              </a:prstGeom>
              <a:noFill/>
              <a:ln w="9525">
                <a:solidFill>
                  <a:schemeClr val="tx1"/>
                </a:solidFill>
                <a:round/>
                <a:headEnd/>
                <a:tailEnd/>
              </a:ln>
            </p:spPr>
            <p:txBody>
              <a:bodyPr/>
              <a:lstStyle/>
              <a:p>
                <a:endParaRPr lang="en-US"/>
              </a:p>
            </p:txBody>
          </p:sp>
        </p:grpSp>
        <p:sp>
          <p:nvSpPr>
            <p:cNvPr id="97305" name="Text Box 30"/>
            <p:cNvSpPr txBox="1">
              <a:spLocks noChangeArrowheads="1"/>
            </p:cNvSpPr>
            <p:nvPr/>
          </p:nvSpPr>
          <p:spPr bwMode="auto">
            <a:xfrm>
              <a:off x="117" y="2309"/>
              <a:ext cx="470" cy="177"/>
            </a:xfrm>
            <a:prstGeom prst="rect">
              <a:avLst/>
            </a:prstGeom>
            <a:noFill/>
            <a:ln w="9525">
              <a:noFill/>
              <a:miter lim="800000"/>
              <a:headEnd/>
              <a:tailEnd/>
            </a:ln>
          </p:spPr>
          <p:txBody>
            <a:bodyPr wrap="none">
              <a:spAutoFit/>
            </a:bodyPr>
            <a:lstStyle/>
            <a:p>
              <a:r>
                <a:rPr lang="en-US" sz="1400"/>
                <a:t>Soft Bits</a:t>
              </a:r>
            </a:p>
          </p:txBody>
        </p:sp>
        <p:sp>
          <p:nvSpPr>
            <p:cNvPr id="97306" name="Line 31"/>
            <p:cNvSpPr>
              <a:spLocks noChangeShapeType="1"/>
            </p:cNvSpPr>
            <p:nvPr/>
          </p:nvSpPr>
          <p:spPr bwMode="auto">
            <a:xfrm>
              <a:off x="1572" y="3277"/>
              <a:ext cx="365" cy="0"/>
            </a:xfrm>
            <a:prstGeom prst="line">
              <a:avLst/>
            </a:prstGeom>
            <a:noFill/>
            <a:ln w="9525">
              <a:solidFill>
                <a:schemeClr val="tx1"/>
              </a:solidFill>
              <a:round/>
              <a:headEnd type="triangle" w="med" len="med"/>
              <a:tailEnd/>
            </a:ln>
          </p:spPr>
          <p:txBody>
            <a:bodyPr/>
            <a:lstStyle/>
            <a:p>
              <a:endParaRPr lang="en-US"/>
            </a:p>
          </p:txBody>
        </p:sp>
        <p:sp>
          <p:nvSpPr>
            <p:cNvPr id="97307" name="Line 32"/>
            <p:cNvSpPr>
              <a:spLocks noChangeShapeType="1"/>
            </p:cNvSpPr>
            <p:nvPr/>
          </p:nvSpPr>
          <p:spPr bwMode="auto">
            <a:xfrm flipH="1">
              <a:off x="1729" y="2478"/>
              <a:ext cx="227" cy="0"/>
            </a:xfrm>
            <a:prstGeom prst="line">
              <a:avLst/>
            </a:prstGeom>
            <a:noFill/>
            <a:ln w="9525">
              <a:solidFill>
                <a:schemeClr val="tx1"/>
              </a:solidFill>
              <a:round/>
              <a:headEnd type="triangle" w="med" len="med"/>
              <a:tailEnd/>
            </a:ln>
          </p:spPr>
          <p:txBody>
            <a:bodyPr/>
            <a:lstStyle/>
            <a:p>
              <a:endParaRPr lang="en-US"/>
            </a:p>
          </p:txBody>
        </p:sp>
        <p:sp>
          <p:nvSpPr>
            <p:cNvPr id="97308" name="Line 37"/>
            <p:cNvSpPr>
              <a:spLocks noChangeShapeType="1"/>
            </p:cNvSpPr>
            <p:nvPr/>
          </p:nvSpPr>
          <p:spPr bwMode="auto">
            <a:xfrm flipH="1">
              <a:off x="188" y="2478"/>
              <a:ext cx="719" cy="0"/>
            </a:xfrm>
            <a:prstGeom prst="line">
              <a:avLst/>
            </a:prstGeom>
            <a:noFill/>
            <a:ln w="9525">
              <a:solidFill>
                <a:schemeClr val="tx1"/>
              </a:solidFill>
              <a:round/>
              <a:headEnd type="triangle" w="med" len="med"/>
              <a:tailEnd/>
            </a:ln>
          </p:spPr>
          <p:txBody>
            <a:bodyPr/>
            <a:lstStyle/>
            <a:p>
              <a:endParaRPr lang="en-US"/>
            </a:p>
          </p:txBody>
        </p:sp>
      </p:gr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825"/>
          <p:cNvSpPr txBox="1">
            <a:spLocks noChangeArrowheads="1"/>
          </p:cNvSpPr>
          <p:nvPr/>
        </p:nvSpPr>
        <p:spPr bwMode="auto">
          <a:xfrm>
            <a:off x="341313" y="993775"/>
            <a:ext cx="2293937" cy="68580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grpSp>
        <p:nvGrpSpPr>
          <p:cNvPr id="51203" name="Group 419"/>
          <p:cNvGrpSpPr>
            <a:grpSpLocks noChangeAspect="1"/>
          </p:cNvGrpSpPr>
          <p:nvPr/>
        </p:nvGrpSpPr>
        <p:grpSpPr bwMode="auto">
          <a:xfrm>
            <a:off x="0" y="914400"/>
            <a:ext cx="5354638" cy="5440363"/>
            <a:chOff x="0" y="552"/>
            <a:chExt cx="3482" cy="3538"/>
          </a:xfrm>
        </p:grpSpPr>
        <p:sp>
          <p:nvSpPr>
            <p:cNvPr id="51208" name="AutoShape 418"/>
            <p:cNvSpPr>
              <a:spLocks noChangeAspect="1" noChangeArrowheads="1" noTextEdit="1"/>
            </p:cNvSpPr>
            <p:nvPr/>
          </p:nvSpPr>
          <p:spPr bwMode="auto">
            <a:xfrm>
              <a:off x="0" y="552"/>
              <a:ext cx="3479" cy="3538"/>
            </a:xfrm>
            <a:prstGeom prst="rect">
              <a:avLst/>
            </a:prstGeom>
            <a:noFill/>
            <a:ln w="9525">
              <a:noFill/>
              <a:miter lim="800000"/>
              <a:headEnd/>
              <a:tailEnd/>
            </a:ln>
          </p:spPr>
          <p:txBody>
            <a:bodyPr/>
            <a:lstStyle/>
            <a:p>
              <a:endParaRPr lang="en-US"/>
            </a:p>
          </p:txBody>
        </p:sp>
        <p:grpSp>
          <p:nvGrpSpPr>
            <p:cNvPr id="51209" name="Group 620"/>
            <p:cNvGrpSpPr>
              <a:grpSpLocks/>
            </p:cNvGrpSpPr>
            <p:nvPr/>
          </p:nvGrpSpPr>
          <p:grpSpPr bwMode="auto">
            <a:xfrm>
              <a:off x="162" y="563"/>
              <a:ext cx="3320" cy="3350"/>
              <a:chOff x="162" y="563"/>
              <a:chExt cx="3320" cy="3350"/>
            </a:xfrm>
          </p:grpSpPr>
          <p:sp>
            <p:nvSpPr>
              <p:cNvPr id="51418" name="Rectangle 420"/>
              <p:cNvSpPr>
                <a:spLocks noChangeArrowheads="1"/>
              </p:cNvSpPr>
              <p:nvPr/>
            </p:nvSpPr>
            <p:spPr bwMode="auto">
              <a:xfrm>
                <a:off x="162" y="563"/>
                <a:ext cx="3306" cy="3350"/>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51419" name="Rectangle 421"/>
              <p:cNvSpPr>
                <a:spLocks noChangeArrowheads="1"/>
              </p:cNvSpPr>
              <p:nvPr/>
            </p:nvSpPr>
            <p:spPr bwMode="auto">
              <a:xfrm>
                <a:off x="619" y="2912"/>
                <a:ext cx="1514" cy="99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1420" name="Rectangle 422"/>
              <p:cNvSpPr>
                <a:spLocks noChangeArrowheads="1"/>
              </p:cNvSpPr>
              <p:nvPr/>
            </p:nvSpPr>
            <p:spPr bwMode="auto">
              <a:xfrm>
                <a:off x="2674" y="568"/>
                <a:ext cx="808" cy="1764"/>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1421" name="Rectangle 423"/>
              <p:cNvSpPr>
                <a:spLocks noChangeArrowheads="1"/>
              </p:cNvSpPr>
              <p:nvPr/>
            </p:nvSpPr>
            <p:spPr bwMode="auto">
              <a:xfrm>
                <a:off x="1174" y="2208"/>
                <a:ext cx="1024"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1 to 8 Cores @ up to 1.25 GHz</a:t>
                </a:r>
                <a:endParaRPr lang="en-US" sz="1800">
                  <a:solidFill>
                    <a:srgbClr val="000000"/>
                  </a:solidFill>
                </a:endParaRPr>
              </a:p>
            </p:txBody>
          </p:sp>
          <p:sp>
            <p:nvSpPr>
              <p:cNvPr id="51422" name="Rectangle 424"/>
              <p:cNvSpPr>
                <a:spLocks noChangeArrowheads="1"/>
              </p:cNvSpPr>
              <p:nvPr/>
            </p:nvSpPr>
            <p:spPr bwMode="auto">
              <a:xfrm>
                <a:off x="2795" y="2095"/>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423" name="Rectangle 425"/>
              <p:cNvSpPr>
                <a:spLocks noChangeArrowheads="1"/>
              </p:cNvSpPr>
              <p:nvPr/>
            </p:nvSpPr>
            <p:spPr bwMode="auto">
              <a:xfrm>
                <a:off x="2795" y="1654"/>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424" name="Rectangle 426"/>
              <p:cNvSpPr>
                <a:spLocks noChangeArrowheads="1"/>
              </p:cNvSpPr>
              <p:nvPr/>
            </p:nvSpPr>
            <p:spPr bwMode="auto">
              <a:xfrm>
                <a:off x="1287" y="638"/>
                <a:ext cx="393" cy="371"/>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51425" name="Rectangle 427"/>
              <p:cNvSpPr>
                <a:spLocks noChangeArrowheads="1"/>
              </p:cNvSpPr>
              <p:nvPr/>
            </p:nvSpPr>
            <p:spPr bwMode="auto">
              <a:xfrm>
                <a:off x="1389" y="922"/>
                <a:ext cx="248"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51426" name="Rectangle 428"/>
              <p:cNvSpPr>
                <a:spLocks noChangeArrowheads="1"/>
              </p:cNvSpPr>
              <p:nvPr/>
            </p:nvSpPr>
            <p:spPr bwMode="auto">
              <a:xfrm>
                <a:off x="1352" y="681"/>
                <a:ext cx="269" cy="22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427" name="Rectangle 429"/>
              <p:cNvSpPr>
                <a:spLocks noChangeArrowheads="1"/>
              </p:cNvSpPr>
              <p:nvPr/>
            </p:nvSpPr>
            <p:spPr bwMode="auto">
              <a:xfrm>
                <a:off x="1416" y="724"/>
                <a:ext cx="183"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51428" name="Rectangle 430"/>
              <p:cNvSpPr>
                <a:spLocks noChangeArrowheads="1"/>
              </p:cNvSpPr>
              <p:nvPr/>
            </p:nvSpPr>
            <p:spPr bwMode="auto">
              <a:xfrm>
                <a:off x="1400" y="788"/>
                <a:ext cx="221"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51429" name="Rectangle 431"/>
              <p:cNvSpPr>
                <a:spLocks noChangeArrowheads="1"/>
              </p:cNvSpPr>
              <p:nvPr/>
            </p:nvSpPr>
            <p:spPr bwMode="auto">
              <a:xfrm>
                <a:off x="318" y="719"/>
                <a:ext cx="425" cy="1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430" name="Rectangle 432"/>
              <p:cNvSpPr>
                <a:spLocks noChangeArrowheads="1"/>
              </p:cNvSpPr>
              <p:nvPr/>
            </p:nvSpPr>
            <p:spPr bwMode="auto">
              <a:xfrm>
                <a:off x="436" y="739"/>
                <a:ext cx="248"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51431" name="Rectangle 433"/>
              <p:cNvSpPr>
                <a:spLocks noChangeArrowheads="1"/>
              </p:cNvSpPr>
              <p:nvPr/>
            </p:nvSpPr>
            <p:spPr bwMode="auto">
              <a:xfrm>
                <a:off x="355" y="804"/>
                <a:ext cx="41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51432" name="Rectangle 434"/>
              <p:cNvSpPr>
                <a:spLocks noChangeArrowheads="1"/>
              </p:cNvSpPr>
              <p:nvPr/>
            </p:nvSpPr>
            <p:spPr bwMode="auto">
              <a:xfrm>
                <a:off x="2795" y="1208"/>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433" name="Rectangle 435"/>
              <p:cNvSpPr>
                <a:spLocks noChangeArrowheads="1"/>
              </p:cNvSpPr>
              <p:nvPr/>
            </p:nvSpPr>
            <p:spPr bwMode="auto">
              <a:xfrm>
                <a:off x="2795" y="988"/>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434" name="Rectangle 436"/>
              <p:cNvSpPr>
                <a:spLocks noChangeArrowheads="1"/>
              </p:cNvSpPr>
              <p:nvPr/>
            </p:nvSpPr>
            <p:spPr bwMode="auto">
              <a:xfrm>
                <a:off x="2795" y="1875"/>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435" name="Freeform 437"/>
              <p:cNvSpPr>
                <a:spLocks/>
              </p:cNvSpPr>
              <p:nvPr/>
            </p:nvSpPr>
            <p:spPr bwMode="auto">
              <a:xfrm>
                <a:off x="2720" y="1020"/>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1436" name="Freeform 438"/>
              <p:cNvSpPr>
                <a:spLocks/>
              </p:cNvSpPr>
              <p:nvPr/>
            </p:nvSpPr>
            <p:spPr bwMode="auto">
              <a:xfrm>
                <a:off x="2725" y="1052"/>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1437" name="Rectangle 439"/>
              <p:cNvSpPr>
                <a:spLocks noChangeArrowheads="1"/>
              </p:cNvSpPr>
              <p:nvPr/>
            </p:nvSpPr>
            <p:spPr bwMode="auto">
              <a:xfrm>
                <a:off x="2569" y="105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1438" name="Freeform 440"/>
              <p:cNvSpPr>
                <a:spLocks/>
              </p:cNvSpPr>
              <p:nvPr/>
            </p:nvSpPr>
            <p:spPr bwMode="auto">
              <a:xfrm>
                <a:off x="2504" y="1020"/>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1439" name="Freeform 441"/>
              <p:cNvSpPr>
                <a:spLocks/>
              </p:cNvSpPr>
              <p:nvPr/>
            </p:nvSpPr>
            <p:spPr bwMode="auto">
              <a:xfrm>
                <a:off x="2558" y="1052"/>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1440" name="Rectangle 442"/>
              <p:cNvSpPr>
                <a:spLocks noChangeArrowheads="1"/>
              </p:cNvSpPr>
              <p:nvPr/>
            </p:nvSpPr>
            <p:spPr bwMode="auto">
              <a:xfrm>
                <a:off x="2709" y="578"/>
                <a:ext cx="700"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51441" name="Rectangle 443"/>
              <p:cNvSpPr>
                <a:spLocks noChangeArrowheads="1"/>
              </p:cNvSpPr>
              <p:nvPr/>
            </p:nvSpPr>
            <p:spPr bwMode="auto">
              <a:xfrm>
                <a:off x="2817" y="654"/>
                <a:ext cx="507"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51442" name="Freeform 444"/>
              <p:cNvSpPr>
                <a:spLocks/>
              </p:cNvSpPr>
              <p:nvPr/>
            </p:nvSpPr>
            <p:spPr bwMode="auto">
              <a:xfrm>
                <a:off x="2720" y="1246"/>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1443" name="Freeform 445"/>
              <p:cNvSpPr>
                <a:spLocks/>
              </p:cNvSpPr>
              <p:nvPr/>
            </p:nvSpPr>
            <p:spPr bwMode="auto">
              <a:xfrm>
                <a:off x="2725" y="1272"/>
                <a:ext cx="5" cy="17"/>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51444" name="Rectangle 446"/>
              <p:cNvSpPr>
                <a:spLocks noChangeArrowheads="1"/>
              </p:cNvSpPr>
              <p:nvPr/>
            </p:nvSpPr>
            <p:spPr bwMode="auto">
              <a:xfrm>
                <a:off x="2569" y="1272"/>
                <a:ext cx="156" cy="1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1445" name="Freeform 447"/>
              <p:cNvSpPr>
                <a:spLocks/>
              </p:cNvSpPr>
              <p:nvPr/>
            </p:nvSpPr>
            <p:spPr bwMode="auto">
              <a:xfrm>
                <a:off x="2504" y="1246"/>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1446" name="Freeform 448"/>
              <p:cNvSpPr>
                <a:spLocks/>
              </p:cNvSpPr>
              <p:nvPr/>
            </p:nvSpPr>
            <p:spPr bwMode="auto">
              <a:xfrm>
                <a:off x="2558" y="1272"/>
                <a:ext cx="11" cy="17"/>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51447" name="Freeform 449"/>
              <p:cNvSpPr>
                <a:spLocks/>
              </p:cNvSpPr>
              <p:nvPr/>
            </p:nvSpPr>
            <p:spPr bwMode="auto">
              <a:xfrm>
                <a:off x="2720" y="1692"/>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1448" name="Freeform 450"/>
              <p:cNvSpPr>
                <a:spLocks/>
              </p:cNvSpPr>
              <p:nvPr/>
            </p:nvSpPr>
            <p:spPr bwMode="auto">
              <a:xfrm>
                <a:off x="2725" y="1719"/>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1449" name="Rectangle 451"/>
              <p:cNvSpPr>
                <a:spLocks noChangeArrowheads="1"/>
              </p:cNvSpPr>
              <p:nvPr/>
            </p:nvSpPr>
            <p:spPr bwMode="auto">
              <a:xfrm>
                <a:off x="2569" y="1719"/>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1450" name="Freeform 452"/>
              <p:cNvSpPr>
                <a:spLocks/>
              </p:cNvSpPr>
              <p:nvPr/>
            </p:nvSpPr>
            <p:spPr bwMode="auto">
              <a:xfrm>
                <a:off x="2504" y="1692"/>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1451" name="Freeform 453"/>
              <p:cNvSpPr>
                <a:spLocks/>
              </p:cNvSpPr>
              <p:nvPr/>
            </p:nvSpPr>
            <p:spPr bwMode="auto">
              <a:xfrm>
                <a:off x="2558" y="1719"/>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1452" name="Freeform 454"/>
              <p:cNvSpPr>
                <a:spLocks/>
              </p:cNvSpPr>
              <p:nvPr/>
            </p:nvSpPr>
            <p:spPr bwMode="auto">
              <a:xfrm>
                <a:off x="2720" y="1918"/>
                <a:ext cx="70" cy="70"/>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51453" name="Freeform 455"/>
              <p:cNvSpPr>
                <a:spLocks/>
              </p:cNvSpPr>
              <p:nvPr/>
            </p:nvSpPr>
            <p:spPr bwMode="auto">
              <a:xfrm>
                <a:off x="2725" y="194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1454" name="Rectangle 456"/>
              <p:cNvSpPr>
                <a:spLocks noChangeArrowheads="1"/>
              </p:cNvSpPr>
              <p:nvPr/>
            </p:nvSpPr>
            <p:spPr bwMode="auto">
              <a:xfrm>
                <a:off x="2569" y="194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1455" name="Freeform 457"/>
              <p:cNvSpPr>
                <a:spLocks/>
              </p:cNvSpPr>
              <p:nvPr/>
            </p:nvSpPr>
            <p:spPr bwMode="auto">
              <a:xfrm>
                <a:off x="2504" y="1918"/>
                <a:ext cx="70" cy="70"/>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51456" name="Freeform 458"/>
              <p:cNvSpPr>
                <a:spLocks/>
              </p:cNvSpPr>
              <p:nvPr/>
            </p:nvSpPr>
            <p:spPr bwMode="auto">
              <a:xfrm>
                <a:off x="2558" y="1945"/>
                <a:ext cx="11" cy="16"/>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1457" name="Rectangle 459"/>
              <p:cNvSpPr>
                <a:spLocks noChangeArrowheads="1"/>
              </p:cNvSpPr>
              <p:nvPr/>
            </p:nvSpPr>
            <p:spPr bwMode="auto">
              <a:xfrm>
                <a:off x="2795" y="1434"/>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458" name="Freeform 460"/>
              <p:cNvSpPr>
                <a:spLocks/>
              </p:cNvSpPr>
              <p:nvPr/>
            </p:nvSpPr>
            <p:spPr bwMode="auto">
              <a:xfrm>
                <a:off x="2720" y="1471"/>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1459" name="Freeform 461"/>
              <p:cNvSpPr>
                <a:spLocks/>
              </p:cNvSpPr>
              <p:nvPr/>
            </p:nvSpPr>
            <p:spPr bwMode="auto">
              <a:xfrm>
                <a:off x="2725" y="1504"/>
                <a:ext cx="5" cy="16"/>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1460" name="Rectangle 462"/>
              <p:cNvSpPr>
                <a:spLocks noChangeArrowheads="1"/>
              </p:cNvSpPr>
              <p:nvPr/>
            </p:nvSpPr>
            <p:spPr bwMode="auto">
              <a:xfrm>
                <a:off x="2569" y="1504"/>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1461" name="Freeform 463"/>
              <p:cNvSpPr>
                <a:spLocks/>
              </p:cNvSpPr>
              <p:nvPr/>
            </p:nvSpPr>
            <p:spPr bwMode="auto">
              <a:xfrm>
                <a:off x="2504" y="1471"/>
                <a:ext cx="70" cy="76"/>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51462" name="Freeform 464"/>
              <p:cNvSpPr>
                <a:spLocks/>
              </p:cNvSpPr>
              <p:nvPr/>
            </p:nvSpPr>
            <p:spPr bwMode="auto">
              <a:xfrm>
                <a:off x="2558" y="1504"/>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51463" name="Freeform 465"/>
              <p:cNvSpPr>
                <a:spLocks/>
              </p:cNvSpPr>
              <p:nvPr/>
            </p:nvSpPr>
            <p:spPr bwMode="auto">
              <a:xfrm>
                <a:off x="1185" y="767"/>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1464" name="Freeform 466"/>
              <p:cNvSpPr>
                <a:spLocks/>
              </p:cNvSpPr>
              <p:nvPr/>
            </p:nvSpPr>
            <p:spPr bwMode="auto">
              <a:xfrm>
                <a:off x="1185" y="794"/>
                <a:ext cx="21" cy="38"/>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51465" name="Rectangle 467"/>
              <p:cNvSpPr>
                <a:spLocks noChangeArrowheads="1"/>
              </p:cNvSpPr>
              <p:nvPr/>
            </p:nvSpPr>
            <p:spPr bwMode="auto">
              <a:xfrm>
                <a:off x="840" y="794"/>
                <a:ext cx="345" cy="3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1466" name="Freeform 468"/>
              <p:cNvSpPr>
                <a:spLocks/>
              </p:cNvSpPr>
              <p:nvPr/>
            </p:nvSpPr>
            <p:spPr bwMode="auto">
              <a:xfrm>
                <a:off x="749" y="767"/>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1467" name="Freeform 469"/>
              <p:cNvSpPr>
                <a:spLocks/>
              </p:cNvSpPr>
              <p:nvPr/>
            </p:nvSpPr>
            <p:spPr bwMode="auto">
              <a:xfrm>
                <a:off x="824" y="794"/>
                <a:ext cx="16" cy="38"/>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51468" name="Rectangle 470"/>
              <p:cNvSpPr>
                <a:spLocks noChangeArrowheads="1"/>
              </p:cNvSpPr>
              <p:nvPr/>
            </p:nvSpPr>
            <p:spPr bwMode="auto">
              <a:xfrm>
                <a:off x="242" y="1611"/>
                <a:ext cx="420" cy="17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469" name="Rectangle 471"/>
              <p:cNvSpPr>
                <a:spLocks noChangeArrowheads="1"/>
              </p:cNvSpPr>
              <p:nvPr/>
            </p:nvSpPr>
            <p:spPr bwMode="auto">
              <a:xfrm>
                <a:off x="355" y="1621"/>
                <a:ext cx="243"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51470" name="Rectangle 472"/>
              <p:cNvSpPr>
                <a:spLocks noChangeArrowheads="1"/>
              </p:cNvSpPr>
              <p:nvPr/>
            </p:nvSpPr>
            <p:spPr bwMode="auto">
              <a:xfrm>
                <a:off x="258" y="1691"/>
                <a:ext cx="46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51471" name="Rectangle 473"/>
              <p:cNvSpPr>
                <a:spLocks noChangeArrowheads="1"/>
              </p:cNvSpPr>
              <p:nvPr/>
            </p:nvSpPr>
            <p:spPr bwMode="auto">
              <a:xfrm>
                <a:off x="237" y="1133"/>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472" name="Rectangle 474"/>
              <p:cNvSpPr>
                <a:spLocks noChangeArrowheads="1"/>
              </p:cNvSpPr>
              <p:nvPr/>
            </p:nvSpPr>
            <p:spPr bwMode="auto">
              <a:xfrm>
                <a:off x="248" y="1149"/>
                <a:ext cx="411" cy="70"/>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51473" name="Rectangle 475"/>
              <p:cNvSpPr>
                <a:spLocks noChangeArrowheads="1"/>
              </p:cNvSpPr>
              <p:nvPr/>
            </p:nvSpPr>
            <p:spPr bwMode="auto">
              <a:xfrm>
                <a:off x="237" y="1289"/>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474" name="Rectangle 476"/>
              <p:cNvSpPr>
                <a:spLocks noChangeArrowheads="1"/>
              </p:cNvSpPr>
              <p:nvPr/>
            </p:nvSpPr>
            <p:spPr bwMode="auto">
              <a:xfrm>
                <a:off x="302" y="1309"/>
                <a:ext cx="37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51475" name="Rectangle 477"/>
              <p:cNvSpPr>
                <a:spLocks noChangeArrowheads="1"/>
              </p:cNvSpPr>
              <p:nvPr/>
            </p:nvSpPr>
            <p:spPr bwMode="auto">
              <a:xfrm>
                <a:off x="237" y="145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476" name="Rectangle 478"/>
              <p:cNvSpPr>
                <a:spLocks noChangeArrowheads="1"/>
              </p:cNvSpPr>
              <p:nvPr/>
            </p:nvSpPr>
            <p:spPr bwMode="auto">
              <a:xfrm>
                <a:off x="280" y="1460"/>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51477" name="Line 479"/>
              <p:cNvSpPr>
                <a:spLocks noChangeShapeType="1"/>
              </p:cNvSpPr>
              <p:nvPr/>
            </p:nvSpPr>
            <p:spPr bwMode="auto">
              <a:xfrm flipH="1">
                <a:off x="679" y="1186"/>
                <a:ext cx="210" cy="1"/>
              </a:xfrm>
              <a:prstGeom prst="line">
                <a:avLst/>
              </a:prstGeom>
              <a:noFill/>
              <a:ln w="0">
                <a:solidFill>
                  <a:srgbClr val="000000"/>
                </a:solidFill>
                <a:round/>
                <a:headEnd/>
                <a:tailEnd/>
              </a:ln>
            </p:spPr>
            <p:txBody>
              <a:bodyPr/>
              <a:lstStyle/>
              <a:p>
                <a:endParaRPr lang="en-US"/>
              </a:p>
            </p:txBody>
          </p:sp>
          <p:sp>
            <p:nvSpPr>
              <p:cNvPr id="51478" name="Freeform 480"/>
              <p:cNvSpPr>
                <a:spLocks/>
              </p:cNvSpPr>
              <p:nvPr/>
            </p:nvSpPr>
            <p:spPr bwMode="auto">
              <a:xfrm>
                <a:off x="845" y="1165"/>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51479" name="Freeform 481"/>
              <p:cNvSpPr>
                <a:spLocks/>
              </p:cNvSpPr>
              <p:nvPr/>
            </p:nvSpPr>
            <p:spPr bwMode="auto">
              <a:xfrm>
                <a:off x="679" y="1165"/>
                <a:ext cx="43" cy="43"/>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51480" name="Line 482"/>
              <p:cNvSpPr>
                <a:spLocks noChangeShapeType="1"/>
              </p:cNvSpPr>
              <p:nvPr/>
            </p:nvSpPr>
            <p:spPr bwMode="auto">
              <a:xfrm flipH="1">
                <a:off x="679" y="1348"/>
                <a:ext cx="210" cy="1"/>
              </a:xfrm>
              <a:prstGeom prst="line">
                <a:avLst/>
              </a:prstGeom>
              <a:noFill/>
              <a:ln w="0">
                <a:solidFill>
                  <a:srgbClr val="000000"/>
                </a:solidFill>
                <a:round/>
                <a:headEnd/>
                <a:tailEnd/>
              </a:ln>
            </p:spPr>
            <p:txBody>
              <a:bodyPr/>
              <a:lstStyle/>
              <a:p>
                <a:endParaRPr lang="en-US"/>
              </a:p>
            </p:txBody>
          </p:sp>
          <p:sp>
            <p:nvSpPr>
              <p:cNvPr id="51481" name="Freeform 483"/>
              <p:cNvSpPr>
                <a:spLocks/>
              </p:cNvSpPr>
              <p:nvPr/>
            </p:nvSpPr>
            <p:spPr bwMode="auto">
              <a:xfrm>
                <a:off x="845" y="1321"/>
                <a:ext cx="44" cy="48"/>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51482" name="Freeform 484"/>
              <p:cNvSpPr>
                <a:spLocks/>
              </p:cNvSpPr>
              <p:nvPr/>
            </p:nvSpPr>
            <p:spPr bwMode="auto">
              <a:xfrm>
                <a:off x="679" y="1321"/>
                <a:ext cx="43" cy="48"/>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1483" name="Line 485"/>
              <p:cNvSpPr>
                <a:spLocks noChangeShapeType="1"/>
              </p:cNvSpPr>
              <p:nvPr/>
            </p:nvSpPr>
            <p:spPr bwMode="auto">
              <a:xfrm flipH="1">
                <a:off x="679" y="1692"/>
                <a:ext cx="210" cy="1"/>
              </a:xfrm>
              <a:prstGeom prst="line">
                <a:avLst/>
              </a:prstGeom>
              <a:noFill/>
              <a:ln w="0">
                <a:solidFill>
                  <a:srgbClr val="000000"/>
                </a:solidFill>
                <a:round/>
                <a:headEnd/>
                <a:tailEnd/>
              </a:ln>
            </p:spPr>
            <p:txBody>
              <a:bodyPr/>
              <a:lstStyle/>
              <a:p>
                <a:endParaRPr lang="en-US"/>
              </a:p>
            </p:txBody>
          </p:sp>
          <p:sp>
            <p:nvSpPr>
              <p:cNvPr id="51484" name="Freeform 486"/>
              <p:cNvSpPr>
                <a:spLocks/>
              </p:cNvSpPr>
              <p:nvPr/>
            </p:nvSpPr>
            <p:spPr bwMode="auto">
              <a:xfrm>
                <a:off x="845" y="1670"/>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1485" name="Freeform 487"/>
              <p:cNvSpPr>
                <a:spLocks/>
              </p:cNvSpPr>
              <p:nvPr/>
            </p:nvSpPr>
            <p:spPr bwMode="auto">
              <a:xfrm>
                <a:off x="679" y="1670"/>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1486" name="Rectangle 488"/>
              <p:cNvSpPr>
                <a:spLocks noChangeArrowheads="1"/>
              </p:cNvSpPr>
              <p:nvPr/>
            </p:nvSpPr>
            <p:spPr bwMode="auto">
              <a:xfrm>
                <a:off x="442" y="616"/>
                <a:ext cx="695"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1487" name="Freeform 489"/>
              <p:cNvSpPr>
                <a:spLocks/>
              </p:cNvSpPr>
              <p:nvPr/>
            </p:nvSpPr>
            <p:spPr bwMode="auto">
              <a:xfrm>
                <a:off x="1185" y="934"/>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1488" name="Freeform 490"/>
              <p:cNvSpPr>
                <a:spLocks/>
              </p:cNvSpPr>
              <p:nvPr/>
            </p:nvSpPr>
            <p:spPr bwMode="auto">
              <a:xfrm>
                <a:off x="1185" y="961"/>
                <a:ext cx="21" cy="37"/>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1489" name="Rectangle 491"/>
              <p:cNvSpPr>
                <a:spLocks noChangeArrowheads="1"/>
              </p:cNvSpPr>
              <p:nvPr/>
            </p:nvSpPr>
            <p:spPr bwMode="auto">
              <a:xfrm>
                <a:off x="1147" y="961"/>
                <a:ext cx="38"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1490" name="Freeform 492"/>
              <p:cNvSpPr>
                <a:spLocks/>
              </p:cNvSpPr>
              <p:nvPr/>
            </p:nvSpPr>
            <p:spPr bwMode="auto">
              <a:xfrm>
                <a:off x="1056" y="934"/>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1491" name="Freeform 493"/>
              <p:cNvSpPr>
                <a:spLocks/>
              </p:cNvSpPr>
              <p:nvPr/>
            </p:nvSpPr>
            <p:spPr bwMode="auto">
              <a:xfrm>
                <a:off x="1131" y="961"/>
                <a:ext cx="16" cy="37"/>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1492" name="Rectangle 494"/>
              <p:cNvSpPr>
                <a:spLocks noChangeArrowheads="1"/>
              </p:cNvSpPr>
              <p:nvPr/>
            </p:nvSpPr>
            <p:spPr bwMode="auto">
              <a:xfrm>
                <a:off x="1901"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493" name="Rectangle 495"/>
              <p:cNvSpPr>
                <a:spLocks noChangeArrowheads="1"/>
              </p:cNvSpPr>
              <p:nvPr/>
            </p:nvSpPr>
            <p:spPr bwMode="auto">
              <a:xfrm>
                <a:off x="1901"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494" name="Rectangle 496"/>
              <p:cNvSpPr>
                <a:spLocks noChangeArrowheads="1"/>
              </p:cNvSpPr>
              <p:nvPr/>
            </p:nvSpPr>
            <p:spPr bwMode="auto">
              <a:xfrm rot="-5400000">
                <a:off x="1938" y="3357"/>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495" name="Rectangle 497"/>
              <p:cNvSpPr>
                <a:spLocks noChangeArrowheads="1"/>
              </p:cNvSpPr>
              <p:nvPr/>
            </p:nvSpPr>
            <p:spPr bwMode="auto">
              <a:xfrm rot="-5400000">
                <a:off x="1936" y="3301"/>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496" name="Rectangle 498"/>
              <p:cNvSpPr>
                <a:spLocks noChangeArrowheads="1"/>
              </p:cNvSpPr>
              <p:nvPr/>
            </p:nvSpPr>
            <p:spPr bwMode="auto">
              <a:xfrm rot="-5400000">
                <a:off x="1957" y="326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497" name="Rectangle 499"/>
              <p:cNvSpPr>
                <a:spLocks noChangeArrowheads="1"/>
              </p:cNvSpPr>
              <p:nvPr/>
            </p:nvSpPr>
            <p:spPr bwMode="auto">
              <a:xfrm rot="-5400000">
                <a:off x="1936" y="3215"/>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498" name="Rectangle 500"/>
              <p:cNvSpPr>
                <a:spLocks noChangeArrowheads="1"/>
              </p:cNvSpPr>
              <p:nvPr/>
            </p:nvSpPr>
            <p:spPr bwMode="auto">
              <a:xfrm rot="-5400000">
                <a:off x="1957" y="3172"/>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499" name="Rectangle 501"/>
              <p:cNvSpPr>
                <a:spLocks noChangeArrowheads="1"/>
              </p:cNvSpPr>
              <p:nvPr/>
            </p:nvSpPr>
            <p:spPr bwMode="auto">
              <a:xfrm rot="-5400000">
                <a:off x="1957" y="3150"/>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500" name="Rectangle 502"/>
              <p:cNvSpPr>
                <a:spLocks noChangeArrowheads="1"/>
              </p:cNvSpPr>
              <p:nvPr/>
            </p:nvSpPr>
            <p:spPr bwMode="auto">
              <a:xfrm rot="-5400000">
                <a:off x="1946" y="306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501" name="Rectangle 504"/>
              <p:cNvSpPr>
                <a:spLocks noChangeArrowheads="1"/>
              </p:cNvSpPr>
              <p:nvPr/>
            </p:nvSpPr>
            <p:spPr bwMode="auto">
              <a:xfrm>
                <a:off x="1093" y="3020"/>
                <a:ext cx="156"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502" name="Rectangle 505"/>
              <p:cNvSpPr>
                <a:spLocks noChangeArrowheads="1"/>
              </p:cNvSpPr>
              <p:nvPr/>
            </p:nvSpPr>
            <p:spPr bwMode="auto">
              <a:xfrm>
                <a:off x="1093" y="3020"/>
                <a:ext cx="156"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503" name="Rectangle 506"/>
              <p:cNvSpPr>
                <a:spLocks noChangeArrowheads="1"/>
              </p:cNvSpPr>
              <p:nvPr/>
            </p:nvSpPr>
            <p:spPr bwMode="auto">
              <a:xfrm rot="-5400000">
                <a:off x="1134" y="3346"/>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504" name="Rectangle 507"/>
              <p:cNvSpPr>
                <a:spLocks noChangeArrowheads="1"/>
              </p:cNvSpPr>
              <p:nvPr/>
            </p:nvSpPr>
            <p:spPr bwMode="auto">
              <a:xfrm rot="-5400000">
                <a:off x="1132" y="3291"/>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505" name="Rectangle 508"/>
              <p:cNvSpPr>
                <a:spLocks noChangeArrowheads="1"/>
              </p:cNvSpPr>
              <p:nvPr/>
            </p:nvSpPr>
            <p:spPr bwMode="auto">
              <a:xfrm rot="-5400000">
                <a:off x="1153" y="325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506" name="Rectangle 509"/>
              <p:cNvSpPr>
                <a:spLocks noChangeArrowheads="1"/>
              </p:cNvSpPr>
              <p:nvPr/>
            </p:nvSpPr>
            <p:spPr bwMode="auto">
              <a:xfrm rot="-5400000">
                <a:off x="1140" y="3213"/>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1507" name="Rectangle 510"/>
              <p:cNvSpPr>
                <a:spLocks noChangeArrowheads="1"/>
              </p:cNvSpPr>
              <p:nvPr/>
            </p:nvSpPr>
            <p:spPr bwMode="auto">
              <a:xfrm rot="-5400000">
                <a:off x="1153" y="318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508" name="Rectangle 511"/>
              <p:cNvSpPr>
                <a:spLocks noChangeArrowheads="1"/>
              </p:cNvSpPr>
              <p:nvPr/>
            </p:nvSpPr>
            <p:spPr bwMode="auto">
              <a:xfrm rot="-5400000">
                <a:off x="1153" y="3161"/>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509" name="Rectangle 512"/>
              <p:cNvSpPr>
                <a:spLocks noChangeArrowheads="1"/>
              </p:cNvSpPr>
              <p:nvPr/>
            </p:nvSpPr>
            <p:spPr bwMode="auto">
              <a:xfrm rot="-5400000">
                <a:off x="1142" y="3076"/>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1510" name="Rectangle 514"/>
              <p:cNvSpPr>
                <a:spLocks noChangeArrowheads="1"/>
              </p:cNvSpPr>
              <p:nvPr/>
            </p:nvSpPr>
            <p:spPr bwMode="auto">
              <a:xfrm>
                <a:off x="1292" y="3020"/>
                <a:ext cx="162" cy="54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511" name="Rectangle 515"/>
              <p:cNvSpPr>
                <a:spLocks noChangeArrowheads="1"/>
              </p:cNvSpPr>
              <p:nvPr/>
            </p:nvSpPr>
            <p:spPr bwMode="auto">
              <a:xfrm rot="-5400000">
                <a:off x="1327" y="3296"/>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1512" name="Rectangle 516"/>
              <p:cNvSpPr>
                <a:spLocks noChangeArrowheads="1"/>
              </p:cNvSpPr>
              <p:nvPr/>
            </p:nvSpPr>
            <p:spPr bwMode="auto">
              <a:xfrm rot="-5400000">
                <a:off x="1329" y="3239"/>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1513" name="Rectangle 517"/>
              <p:cNvSpPr>
                <a:spLocks noChangeArrowheads="1"/>
              </p:cNvSpPr>
              <p:nvPr/>
            </p:nvSpPr>
            <p:spPr bwMode="auto">
              <a:xfrm rot="-5400000">
                <a:off x="1327" y="3178"/>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514" name="Rectangle 518"/>
              <p:cNvSpPr>
                <a:spLocks noChangeArrowheads="1"/>
              </p:cNvSpPr>
              <p:nvPr/>
            </p:nvSpPr>
            <p:spPr bwMode="auto">
              <a:xfrm rot="-5400000">
                <a:off x="1332" y="3118"/>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515" name="Rectangle 519"/>
              <p:cNvSpPr>
                <a:spLocks noChangeArrowheads="1"/>
              </p:cNvSpPr>
              <p:nvPr/>
            </p:nvSpPr>
            <p:spPr bwMode="auto">
              <a:xfrm>
                <a:off x="1696"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516" name="Rectangle 520"/>
              <p:cNvSpPr>
                <a:spLocks noChangeArrowheads="1"/>
              </p:cNvSpPr>
              <p:nvPr/>
            </p:nvSpPr>
            <p:spPr bwMode="auto">
              <a:xfrm>
                <a:off x="1696"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517" name="Rectangle 521"/>
              <p:cNvSpPr>
                <a:spLocks noChangeArrowheads="1"/>
              </p:cNvSpPr>
              <p:nvPr/>
            </p:nvSpPr>
            <p:spPr bwMode="auto">
              <a:xfrm rot="-5400000">
                <a:off x="1709" y="3387"/>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51518" name="Rectangle 522"/>
              <p:cNvSpPr>
                <a:spLocks noChangeArrowheads="1"/>
              </p:cNvSpPr>
              <p:nvPr/>
            </p:nvSpPr>
            <p:spPr bwMode="auto">
              <a:xfrm rot="-5400000">
                <a:off x="1712" y="3347"/>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1519" name="Rectangle 523"/>
              <p:cNvSpPr>
                <a:spLocks noChangeArrowheads="1"/>
              </p:cNvSpPr>
              <p:nvPr/>
            </p:nvSpPr>
            <p:spPr bwMode="auto">
              <a:xfrm rot="-5400000">
                <a:off x="1712" y="3304"/>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1520" name="Rectangle 524"/>
              <p:cNvSpPr>
                <a:spLocks noChangeArrowheads="1"/>
              </p:cNvSpPr>
              <p:nvPr/>
            </p:nvSpPr>
            <p:spPr bwMode="auto">
              <a:xfrm rot="-5400000">
                <a:off x="1723" y="327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a:t>
                </a:r>
                <a:endParaRPr lang="en-US" sz="1800">
                  <a:solidFill>
                    <a:srgbClr val="000000"/>
                  </a:solidFill>
                </a:endParaRPr>
              </a:p>
            </p:txBody>
          </p:sp>
          <p:sp>
            <p:nvSpPr>
              <p:cNvPr id="51521" name="Rectangle 525"/>
              <p:cNvSpPr>
                <a:spLocks noChangeArrowheads="1"/>
              </p:cNvSpPr>
              <p:nvPr/>
            </p:nvSpPr>
            <p:spPr bwMode="auto">
              <a:xfrm rot="-5400000">
                <a:off x="1723" y="3261"/>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1522" name="Rectangle 526"/>
              <p:cNvSpPr>
                <a:spLocks noChangeArrowheads="1"/>
              </p:cNvSpPr>
              <p:nvPr/>
            </p:nvSpPr>
            <p:spPr bwMode="auto">
              <a:xfrm rot="-5400000">
                <a:off x="1715" y="3232"/>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1523" name="Rectangle 527"/>
              <p:cNvSpPr>
                <a:spLocks noChangeArrowheads="1"/>
              </p:cNvSpPr>
              <p:nvPr/>
            </p:nvSpPr>
            <p:spPr bwMode="auto">
              <a:xfrm rot="-5400000">
                <a:off x="1715" y="3199"/>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51524" name="Rectangle 528"/>
              <p:cNvSpPr>
                <a:spLocks noChangeArrowheads="1"/>
              </p:cNvSpPr>
              <p:nvPr/>
            </p:nvSpPr>
            <p:spPr bwMode="auto">
              <a:xfrm rot="-5400000">
                <a:off x="1723" y="3170"/>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a:t>
                </a:r>
                <a:endParaRPr lang="en-US" sz="1800">
                  <a:solidFill>
                    <a:srgbClr val="000000"/>
                  </a:solidFill>
                </a:endParaRPr>
              </a:p>
            </p:txBody>
          </p:sp>
          <p:sp>
            <p:nvSpPr>
              <p:cNvPr id="51525" name="Rectangle 529"/>
              <p:cNvSpPr>
                <a:spLocks noChangeArrowheads="1"/>
              </p:cNvSpPr>
              <p:nvPr/>
            </p:nvSpPr>
            <p:spPr bwMode="auto">
              <a:xfrm rot="-5400000">
                <a:off x="1723" y="3148"/>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1526" name="Rectangle 530"/>
              <p:cNvSpPr>
                <a:spLocks noChangeArrowheads="1"/>
              </p:cNvSpPr>
              <p:nvPr/>
            </p:nvSpPr>
            <p:spPr bwMode="auto">
              <a:xfrm rot="-5400000">
                <a:off x="1712" y="3121"/>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51527" name="Rectangle 531"/>
              <p:cNvSpPr>
                <a:spLocks noChangeArrowheads="1"/>
              </p:cNvSpPr>
              <p:nvPr/>
            </p:nvSpPr>
            <p:spPr bwMode="auto">
              <a:xfrm rot="-5400000">
                <a:off x="1712" y="3078"/>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n</a:t>
                </a:r>
                <a:endParaRPr lang="en-US" sz="1800">
                  <a:solidFill>
                    <a:srgbClr val="000000"/>
                  </a:solidFill>
                </a:endParaRPr>
              </a:p>
            </p:txBody>
          </p:sp>
          <p:sp>
            <p:nvSpPr>
              <p:cNvPr id="51528" name="Rectangle 532"/>
              <p:cNvSpPr>
                <a:spLocks noChangeArrowheads="1"/>
              </p:cNvSpPr>
              <p:nvPr/>
            </p:nvSpPr>
            <p:spPr bwMode="auto">
              <a:xfrm rot="-5400000">
                <a:off x="1723" y="3052"/>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51529" name="Rectangle 533"/>
              <p:cNvSpPr>
                <a:spLocks noChangeArrowheads="1"/>
              </p:cNvSpPr>
              <p:nvPr/>
            </p:nvSpPr>
            <p:spPr bwMode="auto">
              <a:xfrm rot="-5400000">
                <a:off x="1779" y="3376"/>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1530" name="Rectangle 534"/>
              <p:cNvSpPr>
                <a:spLocks noChangeArrowheads="1"/>
              </p:cNvSpPr>
              <p:nvPr/>
            </p:nvSpPr>
            <p:spPr bwMode="auto">
              <a:xfrm rot="-5400000">
                <a:off x="1782" y="3336"/>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1531" name="Rectangle 535"/>
              <p:cNvSpPr>
                <a:spLocks noChangeArrowheads="1"/>
              </p:cNvSpPr>
              <p:nvPr/>
            </p:nvSpPr>
            <p:spPr bwMode="auto">
              <a:xfrm rot="-5400000">
                <a:off x="1785" y="3302"/>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a:t>
                </a:r>
                <a:endParaRPr lang="en-US" sz="1800">
                  <a:solidFill>
                    <a:srgbClr val="000000"/>
                  </a:solidFill>
                </a:endParaRPr>
              </a:p>
            </p:txBody>
          </p:sp>
          <p:sp>
            <p:nvSpPr>
              <p:cNvPr id="51532" name="Rectangle 536"/>
              <p:cNvSpPr>
                <a:spLocks noChangeArrowheads="1"/>
              </p:cNvSpPr>
              <p:nvPr/>
            </p:nvSpPr>
            <p:spPr bwMode="auto">
              <a:xfrm rot="-5400000">
                <a:off x="1785" y="3264"/>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1533" name="Rectangle 537"/>
              <p:cNvSpPr>
                <a:spLocks noChangeArrowheads="1"/>
              </p:cNvSpPr>
              <p:nvPr/>
            </p:nvSpPr>
            <p:spPr bwMode="auto">
              <a:xfrm rot="-5400000">
                <a:off x="1793" y="3240"/>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1534" name="Rectangle 538"/>
              <p:cNvSpPr>
                <a:spLocks noChangeArrowheads="1"/>
              </p:cNvSpPr>
              <p:nvPr/>
            </p:nvSpPr>
            <p:spPr bwMode="auto">
              <a:xfrm rot="-5400000">
                <a:off x="1793" y="3218"/>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f</a:t>
                </a:r>
                <a:endParaRPr lang="en-US" sz="1800">
                  <a:solidFill>
                    <a:srgbClr val="000000"/>
                  </a:solidFill>
                </a:endParaRPr>
              </a:p>
            </p:txBody>
          </p:sp>
          <p:sp>
            <p:nvSpPr>
              <p:cNvPr id="51535" name="Rectangle 539"/>
              <p:cNvSpPr>
                <a:spLocks noChangeArrowheads="1"/>
              </p:cNvSpPr>
              <p:nvPr/>
            </p:nvSpPr>
            <p:spPr bwMode="auto">
              <a:xfrm rot="-5400000">
                <a:off x="1793" y="319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1536" name="Rectangle 540"/>
              <p:cNvSpPr>
                <a:spLocks noChangeArrowheads="1"/>
              </p:cNvSpPr>
              <p:nvPr/>
            </p:nvSpPr>
            <p:spPr bwMode="auto">
              <a:xfrm rot="-5400000">
                <a:off x="1785" y="3173"/>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1537" name="Rectangle 541"/>
              <p:cNvSpPr>
                <a:spLocks noChangeArrowheads="1"/>
              </p:cNvSpPr>
              <p:nvPr/>
            </p:nvSpPr>
            <p:spPr bwMode="auto">
              <a:xfrm rot="-5400000">
                <a:off x="1793" y="3143"/>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a:t>
                </a:r>
                <a:endParaRPr lang="en-US" sz="1800">
                  <a:solidFill>
                    <a:srgbClr val="000000"/>
                  </a:solidFill>
                </a:endParaRPr>
              </a:p>
            </p:txBody>
          </p:sp>
          <p:sp>
            <p:nvSpPr>
              <p:cNvPr id="51538" name="Rectangle 542"/>
              <p:cNvSpPr>
                <a:spLocks noChangeArrowheads="1"/>
              </p:cNvSpPr>
              <p:nvPr/>
            </p:nvSpPr>
            <p:spPr bwMode="auto">
              <a:xfrm rot="-5400000">
                <a:off x="1793" y="312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1539" name="Rectangle 543"/>
              <p:cNvSpPr>
                <a:spLocks noChangeArrowheads="1"/>
              </p:cNvSpPr>
              <p:nvPr/>
            </p:nvSpPr>
            <p:spPr bwMode="auto">
              <a:xfrm rot="-5400000">
                <a:off x="1793" y="3111"/>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51540" name="Rectangle 544"/>
              <p:cNvSpPr>
                <a:spLocks noChangeArrowheads="1"/>
              </p:cNvSpPr>
              <p:nvPr/>
            </p:nvSpPr>
            <p:spPr bwMode="auto">
              <a:xfrm rot="-5400000">
                <a:off x="1776" y="3072"/>
                <a:ext cx="8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51541" name="Rectangle 545"/>
              <p:cNvSpPr>
                <a:spLocks noChangeArrowheads="1"/>
              </p:cNvSpPr>
              <p:nvPr/>
            </p:nvSpPr>
            <p:spPr bwMode="auto">
              <a:xfrm>
                <a:off x="1497" y="3020"/>
                <a:ext cx="162"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542" name="Rectangle 546"/>
              <p:cNvSpPr>
                <a:spLocks noChangeArrowheads="1"/>
              </p:cNvSpPr>
              <p:nvPr/>
            </p:nvSpPr>
            <p:spPr bwMode="auto">
              <a:xfrm>
                <a:off x="1497" y="3020"/>
                <a:ext cx="162"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543" name="Rectangle 547"/>
              <p:cNvSpPr>
                <a:spLocks noChangeArrowheads="1"/>
              </p:cNvSpPr>
              <p:nvPr/>
            </p:nvSpPr>
            <p:spPr bwMode="auto">
              <a:xfrm rot="-5400000">
                <a:off x="1534" y="3250"/>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544" name="Rectangle 548"/>
              <p:cNvSpPr>
                <a:spLocks noChangeArrowheads="1"/>
              </p:cNvSpPr>
              <p:nvPr/>
            </p:nvSpPr>
            <p:spPr bwMode="auto">
              <a:xfrm rot="-5400000">
                <a:off x="1534" y="3191"/>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545" name="Rectangle 549"/>
              <p:cNvSpPr>
                <a:spLocks noChangeArrowheads="1"/>
              </p:cNvSpPr>
              <p:nvPr/>
            </p:nvSpPr>
            <p:spPr bwMode="auto">
              <a:xfrm rot="-5400000">
                <a:off x="1553" y="3156"/>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546" name="Rectangle 550"/>
              <p:cNvSpPr>
                <a:spLocks noChangeArrowheads="1"/>
              </p:cNvSpPr>
              <p:nvPr/>
            </p:nvSpPr>
            <p:spPr bwMode="auto">
              <a:xfrm>
                <a:off x="889"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547" name="Rectangle 551"/>
              <p:cNvSpPr>
                <a:spLocks noChangeArrowheads="1"/>
              </p:cNvSpPr>
              <p:nvPr/>
            </p:nvSpPr>
            <p:spPr bwMode="auto">
              <a:xfrm>
                <a:off x="889"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548" name="Rectangle 552"/>
              <p:cNvSpPr>
                <a:spLocks noChangeArrowheads="1"/>
              </p:cNvSpPr>
              <p:nvPr/>
            </p:nvSpPr>
            <p:spPr bwMode="auto">
              <a:xfrm rot="-5400000">
                <a:off x="943" y="3258"/>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549" name="Rectangle 553"/>
              <p:cNvSpPr>
                <a:spLocks noChangeArrowheads="1"/>
              </p:cNvSpPr>
              <p:nvPr/>
            </p:nvSpPr>
            <p:spPr bwMode="auto">
              <a:xfrm rot="-5400000">
                <a:off x="922" y="3183"/>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550" name="Rectangle 554"/>
              <p:cNvSpPr>
                <a:spLocks noChangeArrowheads="1"/>
              </p:cNvSpPr>
              <p:nvPr/>
            </p:nvSpPr>
            <p:spPr bwMode="auto">
              <a:xfrm rot="-5400000">
                <a:off x="920" y="3255"/>
                <a:ext cx="60" cy="81"/>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1551" name="Freeform 555"/>
              <p:cNvSpPr>
                <a:spLocks/>
              </p:cNvSpPr>
              <p:nvPr/>
            </p:nvSpPr>
            <p:spPr bwMode="auto">
              <a:xfrm>
                <a:off x="1896" y="2498"/>
                <a:ext cx="75" cy="70"/>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1552" name="Freeform 556"/>
              <p:cNvSpPr>
                <a:spLocks/>
              </p:cNvSpPr>
              <p:nvPr/>
            </p:nvSpPr>
            <p:spPr bwMode="auto">
              <a:xfrm>
                <a:off x="1928" y="2552"/>
                <a:ext cx="16" cy="11"/>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1553" name="Rectangle 557"/>
              <p:cNvSpPr>
                <a:spLocks noChangeArrowheads="1"/>
              </p:cNvSpPr>
              <p:nvPr/>
            </p:nvSpPr>
            <p:spPr bwMode="auto">
              <a:xfrm>
                <a:off x="1928"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1554" name="Freeform 558"/>
              <p:cNvSpPr>
                <a:spLocks/>
              </p:cNvSpPr>
              <p:nvPr/>
            </p:nvSpPr>
            <p:spPr bwMode="auto">
              <a:xfrm>
                <a:off x="1896" y="2939"/>
                <a:ext cx="75" cy="70"/>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1555" name="Freeform 559"/>
              <p:cNvSpPr>
                <a:spLocks/>
              </p:cNvSpPr>
              <p:nvPr/>
            </p:nvSpPr>
            <p:spPr bwMode="auto">
              <a:xfrm>
                <a:off x="1928" y="2950"/>
                <a:ext cx="16" cy="5"/>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1556" name="Freeform 560"/>
              <p:cNvSpPr>
                <a:spLocks/>
              </p:cNvSpPr>
              <p:nvPr/>
            </p:nvSpPr>
            <p:spPr bwMode="auto">
              <a:xfrm>
                <a:off x="1696" y="2498"/>
                <a:ext cx="70" cy="70"/>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1557" name="Freeform 561"/>
              <p:cNvSpPr>
                <a:spLocks/>
              </p:cNvSpPr>
              <p:nvPr/>
            </p:nvSpPr>
            <p:spPr bwMode="auto">
              <a:xfrm>
                <a:off x="1723" y="2552"/>
                <a:ext cx="16" cy="11"/>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1558" name="Rectangle 562"/>
              <p:cNvSpPr>
                <a:spLocks noChangeArrowheads="1"/>
              </p:cNvSpPr>
              <p:nvPr/>
            </p:nvSpPr>
            <p:spPr bwMode="auto">
              <a:xfrm>
                <a:off x="172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1559" name="Freeform 563"/>
              <p:cNvSpPr>
                <a:spLocks/>
              </p:cNvSpPr>
              <p:nvPr/>
            </p:nvSpPr>
            <p:spPr bwMode="auto">
              <a:xfrm>
                <a:off x="1696" y="2939"/>
                <a:ext cx="70" cy="70"/>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1560" name="Freeform 564"/>
              <p:cNvSpPr>
                <a:spLocks/>
              </p:cNvSpPr>
              <p:nvPr/>
            </p:nvSpPr>
            <p:spPr bwMode="auto">
              <a:xfrm>
                <a:off x="1723" y="2950"/>
                <a:ext cx="16" cy="5"/>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1561" name="Line 565"/>
              <p:cNvSpPr>
                <a:spLocks noChangeShapeType="1"/>
              </p:cNvSpPr>
              <p:nvPr/>
            </p:nvSpPr>
            <p:spPr bwMode="auto">
              <a:xfrm>
                <a:off x="1573" y="2498"/>
                <a:ext cx="1" cy="511"/>
              </a:xfrm>
              <a:prstGeom prst="line">
                <a:avLst/>
              </a:prstGeom>
              <a:noFill/>
              <a:ln w="0">
                <a:solidFill>
                  <a:srgbClr val="000000"/>
                </a:solidFill>
                <a:round/>
                <a:headEnd/>
                <a:tailEnd/>
              </a:ln>
            </p:spPr>
            <p:txBody>
              <a:bodyPr/>
              <a:lstStyle/>
              <a:p>
                <a:endParaRPr lang="en-US"/>
              </a:p>
            </p:txBody>
          </p:sp>
          <p:sp>
            <p:nvSpPr>
              <p:cNvPr id="51562" name="Freeform 566"/>
              <p:cNvSpPr>
                <a:spLocks/>
              </p:cNvSpPr>
              <p:nvPr/>
            </p:nvSpPr>
            <p:spPr bwMode="auto">
              <a:xfrm>
                <a:off x="1551" y="2498"/>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1563" name="Freeform 567"/>
              <p:cNvSpPr>
                <a:spLocks/>
              </p:cNvSpPr>
              <p:nvPr/>
            </p:nvSpPr>
            <p:spPr bwMode="auto">
              <a:xfrm>
                <a:off x="1551"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1564" name="Line 568"/>
              <p:cNvSpPr>
                <a:spLocks noChangeShapeType="1"/>
              </p:cNvSpPr>
              <p:nvPr/>
            </p:nvSpPr>
            <p:spPr bwMode="auto">
              <a:xfrm>
                <a:off x="1373" y="2498"/>
                <a:ext cx="1" cy="511"/>
              </a:xfrm>
              <a:prstGeom prst="line">
                <a:avLst/>
              </a:prstGeom>
              <a:noFill/>
              <a:ln w="0">
                <a:solidFill>
                  <a:srgbClr val="000000"/>
                </a:solidFill>
                <a:round/>
                <a:headEnd/>
                <a:tailEnd/>
              </a:ln>
            </p:spPr>
            <p:txBody>
              <a:bodyPr/>
              <a:lstStyle/>
              <a:p>
                <a:endParaRPr lang="en-US"/>
              </a:p>
            </p:txBody>
          </p:sp>
          <p:sp>
            <p:nvSpPr>
              <p:cNvPr id="51565" name="Freeform 569"/>
              <p:cNvSpPr>
                <a:spLocks/>
              </p:cNvSpPr>
              <p:nvPr/>
            </p:nvSpPr>
            <p:spPr bwMode="auto">
              <a:xfrm>
                <a:off x="1352"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1566" name="Freeform 570"/>
              <p:cNvSpPr>
                <a:spLocks/>
              </p:cNvSpPr>
              <p:nvPr/>
            </p:nvSpPr>
            <p:spPr bwMode="auto">
              <a:xfrm>
                <a:off x="1352"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1567" name="Freeform 571"/>
              <p:cNvSpPr>
                <a:spLocks/>
              </p:cNvSpPr>
              <p:nvPr/>
            </p:nvSpPr>
            <p:spPr bwMode="auto">
              <a:xfrm>
                <a:off x="1131"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1568" name="Freeform 572"/>
              <p:cNvSpPr>
                <a:spLocks/>
              </p:cNvSpPr>
              <p:nvPr/>
            </p:nvSpPr>
            <p:spPr bwMode="auto">
              <a:xfrm>
                <a:off x="1163" y="2552"/>
                <a:ext cx="16" cy="11"/>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1569" name="Rectangle 573"/>
              <p:cNvSpPr>
                <a:spLocks noChangeArrowheads="1"/>
              </p:cNvSpPr>
              <p:nvPr/>
            </p:nvSpPr>
            <p:spPr bwMode="auto">
              <a:xfrm>
                <a:off x="116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1570" name="Freeform 574"/>
              <p:cNvSpPr>
                <a:spLocks/>
              </p:cNvSpPr>
              <p:nvPr/>
            </p:nvSpPr>
            <p:spPr bwMode="auto">
              <a:xfrm>
                <a:off x="1131" y="2939"/>
                <a:ext cx="75" cy="70"/>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1571" name="Freeform 575"/>
              <p:cNvSpPr>
                <a:spLocks/>
              </p:cNvSpPr>
              <p:nvPr/>
            </p:nvSpPr>
            <p:spPr bwMode="auto">
              <a:xfrm>
                <a:off x="1163" y="2950"/>
                <a:ext cx="16" cy="5"/>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1572" name="Line 576"/>
              <p:cNvSpPr>
                <a:spLocks noChangeShapeType="1"/>
              </p:cNvSpPr>
              <p:nvPr/>
            </p:nvSpPr>
            <p:spPr bwMode="auto">
              <a:xfrm>
                <a:off x="969" y="2498"/>
                <a:ext cx="1" cy="511"/>
              </a:xfrm>
              <a:prstGeom prst="line">
                <a:avLst/>
              </a:prstGeom>
              <a:noFill/>
              <a:ln w="0">
                <a:solidFill>
                  <a:srgbClr val="000000"/>
                </a:solidFill>
                <a:round/>
                <a:headEnd/>
                <a:tailEnd/>
              </a:ln>
            </p:spPr>
            <p:txBody>
              <a:bodyPr/>
              <a:lstStyle/>
              <a:p>
                <a:endParaRPr lang="en-US"/>
              </a:p>
            </p:txBody>
          </p:sp>
          <p:sp>
            <p:nvSpPr>
              <p:cNvPr id="51573" name="Freeform 577"/>
              <p:cNvSpPr>
                <a:spLocks/>
              </p:cNvSpPr>
              <p:nvPr/>
            </p:nvSpPr>
            <p:spPr bwMode="auto">
              <a:xfrm>
                <a:off x="948"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1574" name="Freeform 578"/>
              <p:cNvSpPr>
                <a:spLocks/>
              </p:cNvSpPr>
              <p:nvPr/>
            </p:nvSpPr>
            <p:spPr bwMode="auto">
              <a:xfrm>
                <a:off x="948"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1575" name="Line 579"/>
              <p:cNvSpPr>
                <a:spLocks noChangeShapeType="1"/>
              </p:cNvSpPr>
              <p:nvPr/>
            </p:nvSpPr>
            <p:spPr bwMode="auto">
              <a:xfrm>
                <a:off x="210" y="595"/>
                <a:ext cx="70" cy="1"/>
              </a:xfrm>
              <a:prstGeom prst="line">
                <a:avLst/>
              </a:prstGeom>
              <a:noFill/>
              <a:ln w="0">
                <a:solidFill>
                  <a:srgbClr val="24211D"/>
                </a:solidFill>
                <a:round/>
                <a:headEnd/>
                <a:tailEnd/>
              </a:ln>
            </p:spPr>
            <p:txBody>
              <a:bodyPr/>
              <a:lstStyle/>
              <a:p>
                <a:endParaRPr lang="en-US"/>
              </a:p>
            </p:txBody>
          </p:sp>
          <p:sp>
            <p:nvSpPr>
              <p:cNvPr id="51576" name="Line 580"/>
              <p:cNvSpPr>
                <a:spLocks noChangeShapeType="1"/>
              </p:cNvSpPr>
              <p:nvPr/>
            </p:nvSpPr>
            <p:spPr bwMode="auto">
              <a:xfrm>
                <a:off x="318" y="595"/>
                <a:ext cx="70" cy="1"/>
              </a:xfrm>
              <a:prstGeom prst="line">
                <a:avLst/>
              </a:prstGeom>
              <a:noFill/>
              <a:ln w="0">
                <a:solidFill>
                  <a:srgbClr val="24211D"/>
                </a:solidFill>
                <a:round/>
                <a:headEnd/>
                <a:tailEnd/>
              </a:ln>
            </p:spPr>
            <p:txBody>
              <a:bodyPr/>
              <a:lstStyle/>
              <a:p>
                <a:endParaRPr lang="en-US"/>
              </a:p>
            </p:txBody>
          </p:sp>
          <p:sp>
            <p:nvSpPr>
              <p:cNvPr id="51577" name="Line 581"/>
              <p:cNvSpPr>
                <a:spLocks noChangeShapeType="1"/>
              </p:cNvSpPr>
              <p:nvPr/>
            </p:nvSpPr>
            <p:spPr bwMode="auto">
              <a:xfrm>
                <a:off x="425" y="595"/>
                <a:ext cx="70" cy="1"/>
              </a:xfrm>
              <a:prstGeom prst="line">
                <a:avLst/>
              </a:prstGeom>
              <a:noFill/>
              <a:ln w="0">
                <a:solidFill>
                  <a:srgbClr val="24211D"/>
                </a:solidFill>
                <a:round/>
                <a:headEnd/>
                <a:tailEnd/>
              </a:ln>
            </p:spPr>
            <p:txBody>
              <a:bodyPr/>
              <a:lstStyle/>
              <a:p>
                <a:endParaRPr lang="en-US"/>
              </a:p>
            </p:txBody>
          </p:sp>
          <p:sp>
            <p:nvSpPr>
              <p:cNvPr id="51578" name="Line 582"/>
              <p:cNvSpPr>
                <a:spLocks noChangeShapeType="1"/>
              </p:cNvSpPr>
              <p:nvPr/>
            </p:nvSpPr>
            <p:spPr bwMode="auto">
              <a:xfrm>
                <a:off x="533" y="595"/>
                <a:ext cx="70" cy="1"/>
              </a:xfrm>
              <a:prstGeom prst="line">
                <a:avLst/>
              </a:prstGeom>
              <a:noFill/>
              <a:ln w="0">
                <a:solidFill>
                  <a:srgbClr val="24211D"/>
                </a:solidFill>
                <a:round/>
                <a:headEnd/>
                <a:tailEnd/>
              </a:ln>
            </p:spPr>
            <p:txBody>
              <a:bodyPr/>
              <a:lstStyle/>
              <a:p>
                <a:endParaRPr lang="en-US"/>
              </a:p>
            </p:txBody>
          </p:sp>
          <p:sp>
            <p:nvSpPr>
              <p:cNvPr id="51579" name="Line 583"/>
              <p:cNvSpPr>
                <a:spLocks noChangeShapeType="1"/>
              </p:cNvSpPr>
              <p:nvPr/>
            </p:nvSpPr>
            <p:spPr bwMode="auto">
              <a:xfrm>
                <a:off x="641" y="595"/>
                <a:ext cx="70" cy="1"/>
              </a:xfrm>
              <a:prstGeom prst="line">
                <a:avLst/>
              </a:prstGeom>
              <a:noFill/>
              <a:ln w="0">
                <a:solidFill>
                  <a:srgbClr val="24211D"/>
                </a:solidFill>
                <a:round/>
                <a:headEnd/>
                <a:tailEnd/>
              </a:ln>
            </p:spPr>
            <p:txBody>
              <a:bodyPr/>
              <a:lstStyle/>
              <a:p>
                <a:endParaRPr lang="en-US"/>
              </a:p>
            </p:txBody>
          </p:sp>
          <p:sp>
            <p:nvSpPr>
              <p:cNvPr id="51580" name="Line 584"/>
              <p:cNvSpPr>
                <a:spLocks noChangeShapeType="1"/>
              </p:cNvSpPr>
              <p:nvPr/>
            </p:nvSpPr>
            <p:spPr bwMode="auto">
              <a:xfrm>
                <a:off x="749" y="595"/>
                <a:ext cx="70" cy="1"/>
              </a:xfrm>
              <a:prstGeom prst="line">
                <a:avLst/>
              </a:prstGeom>
              <a:noFill/>
              <a:ln w="0">
                <a:solidFill>
                  <a:srgbClr val="24211D"/>
                </a:solidFill>
                <a:round/>
                <a:headEnd/>
                <a:tailEnd/>
              </a:ln>
            </p:spPr>
            <p:txBody>
              <a:bodyPr/>
              <a:lstStyle/>
              <a:p>
                <a:endParaRPr lang="en-US"/>
              </a:p>
            </p:txBody>
          </p:sp>
          <p:sp>
            <p:nvSpPr>
              <p:cNvPr id="51581" name="Line 585"/>
              <p:cNvSpPr>
                <a:spLocks noChangeShapeType="1"/>
              </p:cNvSpPr>
              <p:nvPr/>
            </p:nvSpPr>
            <p:spPr bwMode="auto">
              <a:xfrm>
                <a:off x="856" y="595"/>
                <a:ext cx="70" cy="1"/>
              </a:xfrm>
              <a:prstGeom prst="line">
                <a:avLst/>
              </a:prstGeom>
              <a:noFill/>
              <a:ln w="0">
                <a:solidFill>
                  <a:srgbClr val="24211D"/>
                </a:solidFill>
                <a:round/>
                <a:headEnd/>
                <a:tailEnd/>
              </a:ln>
            </p:spPr>
            <p:txBody>
              <a:bodyPr/>
              <a:lstStyle/>
              <a:p>
                <a:endParaRPr lang="en-US"/>
              </a:p>
            </p:txBody>
          </p:sp>
          <p:sp>
            <p:nvSpPr>
              <p:cNvPr id="51582" name="Line 586"/>
              <p:cNvSpPr>
                <a:spLocks noChangeShapeType="1"/>
              </p:cNvSpPr>
              <p:nvPr/>
            </p:nvSpPr>
            <p:spPr bwMode="auto">
              <a:xfrm>
                <a:off x="964" y="595"/>
                <a:ext cx="70" cy="1"/>
              </a:xfrm>
              <a:prstGeom prst="line">
                <a:avLst/>
              </a:prstGeom>
              <a:noFill/>
              <a:ln w="0">
                <a:solidFill>
                  <a:srgbClr val="24211D"/>
                </a:solidFill>
                <a:round/>
                <a:headEnd/>
                <a:tailEnd/>
              </a:ln>
            </p:spPr>
            <p:txBody>
              <a:bodyPr/>
              <a:lstStyle/>
              <a:p>
                <a:endParaRPr lang="en-US"/>
              </a:p>
            </p:txBody>
          </p:sp>
          <p:sp>
            <p:nvSpPr>
              <p:cNvPr id="51583" name="Line 587"/>
              <p:cNvSpPr>
                <a:spLocks noChangeShapeType="1"/>
              </p:cNvSpPr>
              <p:nvPr/>
            </p:nvSpPr>
            <p:spPr bwMode="auto">
              <a:xfrm>
                <a:off x="1072" y="595"/>
                <a:ext cx="70" cy="1"/>
              </a:xfrm>
              <a:prstGeom prst="line">
                <a:avLst/>
              </a:prstGeom>
              <a:noFill/>
              <a:ln w="0">
                <a:solidFill>
                  <a:srgbClr val="24211D"/>
                </a:solidFill>
                <a:round/>
                <a:headEnd/>
                <a:tailEnd/>
              </a:ln>
            </p:spPr>
            <p:txBody>
              <a:bodyPr/>
              <a:lstStyle/>
              <a:p>
                <a:endParaRPr lang="en-US"/>
              </a:p>
            </p:txBody>
          </p:sp>
          <p:sp>
            <p:nvSpPr>
              <p:cNvPr id="51584" name="Line 588"/>
              <p:cNvSpPr>
                <a:spLocks noChangeShapeType="1"/>
              </p:cNvSpPr>
              <p:nvPr/>
            </p:nvSpPr>
            <p:spPr bwMode="auto">
              <a:xfrm>
                <a:off x="1179" y="595"/>
                <a:ext cx="70" cy="1"/>
              </a:xfrm>
              <a:prstGeom prst="line">
                <a:avLst/>
              </a:prstGeom>
              <a:noFill/>
              <a:ln w="0">
                <a:solidFill>
                  <a:srgbClr val="24211D"/>
                </a:solidFill>
                <a:round/>
                <a:headEnd/>
                <a:tailEnd/>
              </a:ln>
            </p:spPr>
            <p:txBody>
              <a:bodyPr/>
              <a:lstStyle/>
              <a:p>
                <a:endParaRPr lang="en-US"/>
              </a:p>
            </p:txBody>
          </p:sp>
          <p:sp>
            <p:nvSpPr>
              <p:cNvPr id="51585" name="Line 589"/>
              <p:cNvSpPr>
                <a:spLocks noChangeShapeType="1"/>
              </p:cNvSpPr>
              <p:nvPr/>
            </p:nvSpPr>
            <p:spPr bwMode="auto">
              <a:xfrm>
                <a:off x="1287" y="595"/>
                <a:ext cx="70" cy="1"/>
              </a:xfrm>
              <a:prstGeom prst="line">
                <a:avLst/>
              </a:prstGeom>
              <a:noFill/>
              <a:ln w="0">
                <a:solidFill>
                  <a:srgbClr val="24211D"/>
                </a:solidFill>
                <a:round/>
                <a:headEnd/>
                <a:tailEnd/>
              </a:ln>
            </p:spPr>
            <p:txBody>
              <a:bodyPr/>
              <a:lstStyle/>
              <a:p>
                <a:endParaRPr lang="en-US"/>
              </a:p>
            </p:txBody>
          </p:sp>
          <p:sp>
            <p:nvSpPr>
              <p:cNvPr id="51586" name="Line 590"/>
              <p:cNvSpPr>
                <a:spLocks noChangeShapeType="1"/>
              </p:cNvSpPr>
              <p:nvPr/>
            </p:nvSpPr>
            <p:spPr bwMode="auto">
              <a:xfrm>
                <a:off x="1395" y="595"/>
                <a:ext cx="70" cy="1"/>
              </a:xfrm>
              <a:prstGeom prst="line">
                <a:avLst/>
              </a:prstGeom>
              <a:noFill/>
              <a:ln w="0">
                <a:solidFill>
                  <a:srgbClr val="24211D"/>
                </a:solidFill>
                <a:round/>
                <a:headEnd/>
                <a:tailEnd/>
              </a:ln>
            </p:spPr>
            <p:txBody>
              <a:bodyPr/>
              <a:lstStyle/>
              <a:p>
                <a:endParaRPr lang="en-US"/>
              </a:p>
            </p:txBody>
          </p:sp>
          <p:sp>
            <p:nvSpPr>
              <p:cNvPr id="51587" name="Line 591"/>
              <p:cNvSpPr>
                <a:spLocks noChangeShapeType="1"/>
              </p:cNvSpPr>
              <p:nvPr/>
            </p:nvSpPr>
            <p:spPr bwMode="auto">
              <a:xfrm>
                <a:off x="1503" y="595"/>
                <a:ext cx="70" cy="1"/>
              </a:xfrm>
              <a:prstGeom prst="line">
                <a:avLst/>
              </a:prstGeom>
              <a:noFill/>
              <a:ln w="0">
                <a:solidFill>
                  <a:srgbClr val="24211D"/>
                </a:solidFill>
                <a:round/>
                <a:headEnd/>
                <a:tailEnd/>
              </a:ln>
            </p:spPr>
            <p:txBody>
              <a:bodyPr/>
              <a:lstStyle/>
              <a:p>
                <a:endParaRPr lang="en-US"/>
              </a:p>
            </p:txBody>
          </p:sp>
          <p:sp>
            <p:nvSpPr>
              <p:cNvPr id="51588" name="Line 592"/>
              <p:cNvSpPr>
                <a:spLocks noChangeShapeType="1"/>
              </p:cNvSpPr>
              <p:nvPr/>
            </p:nvSpPr>
            <p:spPr bwMode="auto">
              <a:xfrm>
                <a:off x="1610" y="595"/>
                <a:ext cx="70" cy="1"/>
              </a:xfrm>
              <a:prstGeom prst="line">
                <a:avLst/>
              </a:prstGeom>
              <a:noFill/>
              <a:ln w="0">
                <a:solidFill>
                  <a:srgbClr val="24211D"/>
                </a:solidFill>
                <a:round/>
                <a:headEnd/>
                <a:tailEnd/>
              </a:ln>
            </p:spPr>
            <p:txBody>
              <a:bodyPr/>
              <a:lstStyle/>
              <a:p>
                <a:endParaRPr lang="en-US"/>
              </a:p>
            </p:txBody>
          </p:sp>
          <p:sp>
            <p:nvSpPr>
              <p:cNvPr id="51589" name="Line 593"/>
              <p:cNvSpPr>
                <a:spLocks noChangeShapeType="1"/>
              </p:cNvSpPr>
              <p:nvPr/>
            </p:nvSpPr>
            <p:spPr bwMode="auto">
              <a:xfrm>
                <a:off x="1713" y="606"/>
                <a:ext cx="1" cy="64"/>
              </a:xfrm>
              <a:prstGeom prst="line">
                <a:avLst/>
              </a:prstGeom>
              <a:noFill/>
              <a:ln w="0">
                <a:solidFill>
                  <a:srgbClr val="24211D"/>
                </a:solidFill>
                <a:round/>
                <a:headEnd/>
                <a:tailEnd/>
              </a:ln>
            </p:spPr>
            <p:txBody>
              <a:bodyPr/>
              <a:lstStyle/>
              <a:p>
                <a:endParaRPr lang="en-US"/>
              </a:p>
            </p:txBody>
          </p:sp>
          <p:sp>
            <p:nvSpPr>
              <p:cNvPr id="51590" name="Line 594"/>
              <p:cNvSpPr>
                <a:spLocks noChangeShapeType="1"/>
              </p:cNvSpPr>
              <p:nvPr/>
            </p:nvSpPr>
            <p:spPr bwMode="auto">
              <a:xfrm>
                <a:off x="1713" y="713"/>
                <a:ext cx="1" cy="65"/>
              </a:xfrm>
              <a:prstGeom prst="line">
                <a:avLst/>
              </a:prstGeom>
              <a:noFill/>
              <a:ln w="0">
                <a:solidFill>
                  <a:srgbClr val="24211D"/>
                </a:solidFill>
                <a:round/>
                <a:headEnd/>
                <a:tailEnd/>
              </a:ln>
            </p:spPr>
            <p:txBody>
              <a:bodyPr/>
              <a:lstStyle/>
              <a:p>
                <a:endParaRPr lang="en-US"/>
              </a:p>
            </p:txBody>
          </p:sp>
          <p:sp>
            <p:nvSpPr>
              <p:cNvPr id="51591" name="Line 595"/>
              <p:cNvSpPr>
                <a:spLocks noChangeShapeType="1"/>
              </p:cNvSpPr>
              <p:nvPr/>
            </p:nvSpPr>
            <p:spPr bwMode="auto">
              <a:xfrm>
                <a:off x="1713" y="821"/>
                <a:ext cx="1" cy="64"/>
              </a:xfrm>
              <a:prstGeom prst="line">
                <a:avLst/>
              </a:prstGeom>
              <a:noFill/>
              <a:ln w="0">
                <a:solidFill>
                  <a:srgbClr val="24211D"/>
                </a:solidFill>
                <a:round/>
                <a:headEnd/>
                <a:tailEnd/>
              </a:ln>
            </p:spPr>
            <p:txBody>
              <a:bodyPr/>
              <a:lstStyle/>
              <a:p>
                <a:endParaRPr lang="en-US"/>
              </a:p>
            </p:txBody>
          </p:sp>
          <p:sp>
            <p:nvSpPr>
              <p:cNvPr id="51592" name="Line 596"/>
              <p:cNvSpPr>
                <a:spLocks noChangeShapeType="1"/>
              </p:cNvSpPr>
              <p:nvPr/>
            </p:nvSpPr>
            <p:spPr bwMode="auto">
              <a:xfrm>
                <a:off x="1713" y="928"/>
                <a:ext cx="1" cy="65"/>
              </a:xfrm>
              <a:prstGeom prst="line">
                <a:avLst/>
              </a:prstGeom>
              <a:noFill/>
              <a:ln w="0">
                <a:solidFill>
                  <a:srgbClr val="24211D"/>
                </a:solidFill>
                <a:round/>
                <a:headEnd/>
                <a:tailEnd/>
              </a:ln>
            </p:spPr>
            <p:txBody>
              <a:bodyPr/>
              <a:lstStyle/>
              <a:p>
                <a:endParaRPr lang="en-US"/>
              </a:p>
            </p:txBody>
          </p:sp>
          <p:sp>
            <p:nvSpPr>
              <p:cNvPr id="51593" name="Freeform 597"/>
              <p:cNvSpPr>
                <a:spLocks/>
              </p:cNvSpPr>
              <p:nvPr/>
            </p:nvSpPr>
            <p:spPr bwMode="auto">
              <a:xfrm>
                <a:off x="1659" y="1036"/>
                <a:ext cx="54" cy="16"/>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1594" name="Line 598"/>
              <p:cNvSpPr>
                <a:spLocks noChangeShapeType="1"/>
              </p:cNvSpPr>
              <p:nvPr/>
            </p:nvSpPr>
            <p:spPr bwMode="auto">
              <a:xfrm flipH="1">
                <a:off x="1551" y="1052"/>
                <a:ext cx="70" cy="1"/>
              </a:xfrm>
              <a:prstGeom prst="line">
                <a:avLst/>
              </a:prstGeom>
              <a:noFill/>
              <a:ln w="0">
                <a:solidFill>
                  <a:srgbClr val="24211D"/>
                </a:solidFill>
                <a:round/>
                <a:headEnd/>
                <a:tailEnd/>
              </a:ln>
            </p:spPr>
            <p:txBody>
              <a:bodyPr/>
              <a:lstStyle/>
              <a:p>
                <a:endParaRPr lang="en-US"/>
              </a:p>
            </p:txBody>
          </p:sp>
          <p:sp>
            <p:nvSpPr>
              <p:cNvPr id="51595" name="Line 599"/>
              <p:cNvSpPr>
                <a:spLocks noChangeShapeType="1"/>
              </p:cNvSpPr>
              <p:nvPr/>
            </p:nvSpPr>
            <p:spPr bwMode="auto">
              <a:xfrm flipH="1">
                <a:off x="1443" y="1052"/>
                <a:ext cx="70" cy="1"/>
              </a:xfrm>
              <a:prstGeom prst="line">
                <a:avLst/>
              </a:prstGeom>
              <a:noFill/>
              <a:ln w="0">
                <a:solidFill>
                  <a:srgbClr val="24211D"/>
                </a:solidFill>
                <a:round/>
                <a:headEnd/>
                <a:tailEnd/>
              </a:ln>
            </p:spPr>
            <p:txBody>
              <a:bodyPr/>
              <a:lstStyle/>
              <a:p>
                <a:endParaRPr lang="en-US"/>
              </a:p>
            </p:txBody>
          </p:sp>
          <p:sp>
            <p:nvSpPr>
              <p:cNvPr id="51596" name="Line 600"/>
              <p:cNvSpPr>
                <a:spLocks noChangeShapeType="1"/>
              </p:cNvSpPr>
              <p:nvPr/>
            </p:nvSpPr>
            <p:spPr bwMode="auto">
              <a:xfrm flipH="1">
                <a:off x="1336" y="1052"/>
                <a:ext cx="70" cy="1"/>
              </a:xfrm>
              <a:prstGeom prst="line">
                <a:avLst/>
              </a:prstGeom>
              <a:noFill/>
              <a:ln w="0">
                <a:solidFill>
                  <a:srgbClr val="24211D"/>
                </a:solidFill>
                <a:round/>
                <a:headEnd/>
                <a:tailEnd/>
              </a:ln>
            </p:spPr>
            <p:txBody>
              <a:bodyPr/>
              <a:lstStyle/>
              <a:p>
                <a:endParaRPr lang="en-US"/>
              </a:p>
            </p:txBody>
          </p:sp>
          <p:sp>
            <p:nvSpPr>
              <p:cNvPr id="51597" name="Line 601"/>
              <p:cNvSpPr>
                <a:spLocks noChangeShapeType="1"/>
              </p:cNvSpPr>
              <p:nvPr/>
            </p:nvSpPr>
            <p:spPr bwMode="auto">
              <a:xfrm flipH="1">
                <a:off x="1228" y="1052"/>
                <a:ext cx="70" cy="1"/>
              </a:xfrm>
              <a:prstGeom prst="line">
                <a:avLst/>
              </a:prstGeom>
              <a:noFill/>
              <a:ln w="0">
                <a:solidFill>
                  <a:srgbClr val="24211D"/>
                </a:solidFill>
                <a:round/>
                <a:headEnd/>
                <a:tailEnd/>
              </a:ln>
            </p:spPr>
            <p:txBody>
              <a:bodyPr/>
              <a:lstStyle/>
              <a:p>
                <a:endParaRPr lang="en-US"/>
              </a:p>
            </p:txBody>
          </p:sp>
          <p:sp>
            <p:nvSpPr>
              <p:cNvPr id="51598" name="Line 602"/>
              <p:cNvSpPr>
                <a:spLocks noChangeShapeType="1"/>
              </p:cNvSpPr>
              <p:nvPr/>
            </p:nvSpPr>
            <p:spPr bwMode="auto">
              <a:xfrm flipH="1">
                <a:off x="1120" y="1052"/>
                <a:ext cx="70" cy="1"/>
              </a:xfrm>
              <a:prstGeom prst="line">
                <a:avLst/>
              </a:prstGeom>
              <a:noFill/>
              <a:ln w="0">
                <a:solidFill>
                  <a:srgbClr val="24211D"/>
                </a:solidFill>
                <a:round/>
                <a:headEnd/>
                <a:tailEnd/>
              </a:ln>
            </p:spPr>
            <p:txBody>
              <a:bodyPr/>
              <a:lstStyle/>
              <a:p>
                <a:endParaRPr lang="en-US"/>
              </a:p>
            </p:txBody>
          </p:sp>
          <p:sp>
            <p:nvSpPr>
              <p:cNvPr id="51599" name="Line 603"/>
              <p:cNvSpPr>
                <a:spLocks noChangeShapeType="1"/>
              </p:cNvSpPr>
              <p:nvPr/>
            </p:nvSpPr>
            <p:spPr bwMode="auto">
              <a:xfrm flipH="1">
                <a:off x="1012" y="1052"/>
                <a:ext cx="70" cy="1"/>
              </a:xfrm>
              <a:prstGeom prst="line">
                <a:avLst/>
              </a:prstGeom>
              <a:noFill/>
              <a:ln w="0">
                <a:solidFill>
                  <a:srgbClr val="24211D"/>
                </a:solidFill>
                <a:round/>
                <a:headEnd/>
                <a:tailEnd/>
              </a:ln>
            </p:spPr>
            <p:txBody>
              <a:bodyPr/>
              <a:lstStyle/>
              <a:p>
                <a:endParaRPr lang="en-US"/>
              </a:p>
            </p:txBody>
          </p:sp>
          <p:sp>
            <p:nvSpPr>
              <p:cNvPr id="51600" name="Line 604"/>
              <p:cNvSpPr>
                <a:spLocks noChangeShapeType="1"/>
              </p:cNvSpPr>
              <p:nvPr/>
            </p:nvSpPr>
            <p:spPr bwMode="auto">
              <a:xfrm flipH="1">
                <a:off x="905" y="1052"/>
                <a:ext cx="70" cy="1"/>
              </a:xfrm>
              <a:prstGeom prst="line">
                <a:avLst/>
              </a:prstGeom>
              <a:noFill/>
              <a:ln w="0">
                <a:solidFill>
                  <a:srgbClr val="24211D"/>
                </a:solidFill>
                <a:round/>
                <a:headEnd/>
                <a:tailEnd/>
              </a:ln>
            </p:spPr>
            <p:txBody>
              <a:bodyPr/>
              <a:lstStyle/>
              <a:p>
                <a:endParaRPr lang="en-US"/>
              </a:p>
            </p:txBody>
          </p:sp>
          <p:sp>
            <p:nvSpPr>
              <p:cNvPr id="51601" name="Line 605"/>
              <p:cNvSpPr>
                <a:spLocks noChangeShapeType="1"/>
              </p:cNvSpPr>
              <p:nvPr/>
            </p:nvSpPr>
            <p:spPr bwMode="auto">
              <a:xfrm flipH="1">
                <a:off x="797" y="1052"/>
                <a:ext cx="70" cy="1"/>
              </a:xfrm>
              <a:prstGeom prst="line">
                <a:avLst/>
              </a:prstGeom>
              <a:noFill/>
              <a:ln w="0">
                <a:solidFill>
                  <a:srgbClr val="24211D"/>
                </a:solidFill>
                <a:round/>
                <a:headEnd/>
                <a:tailEnd/>
              </a:ln>
            </p:spPr>
            <p:txBody>
              <a:bodyPr/>
              <a:lstStyle/>
              <a:p>
                <a:endParaRPr lang="en-US"/>
              </a:p>
            </p:txBody>
          </p:sp>
          <p:sp>
            <p:nvSpPr>
              <p:cNvPr id="51602" name="Line 606"/>
              <p:cNvSpPr>
                <a:spLocks noChangeShapeType="1"/>
              </p:cNvSpPr>
              <p:nvPr/>
            </p:nvSpPr>
            <p:spPr bwMode="auto">
              <a:xfrm flipH="1">
                <a:off x="689" y="1052"/>
                <a:ext cx="70" cy="1"/>
              </a:xfrm>
              <a:prstGeom prst="line">
                <a:avLst/>
              </a:prstGeom>
              <a:noFill/>
              <a:ln w="0">
                <a:solidFill>
                  <a:srgbClr val="24211D"/>
                </a:solidFill>
                <a:round/>
                <a:headEnd/>
                <a:tailEnd/>
              </a:ln>
            </p:spPr>
            <p:txBody>
              <a:bodyPr/>
              <a:lstStyle/>
              <a:p>
                <a:endParaRPr lang="en-US"/>
              </a:p>
            </p:txBody>
          </p:sp>
          <p:sp>
            <p:nvSpPr>
              <p:cNvPr id="51603" name="Line 607"/>
              <p:cNvSpPr>
                <a:spLocks noChangeShapeType="1"/>
              </p:cNvSpPr>
              <p:nvPr/>
            </p:nvSpPr>
            <p:spPr bwMode="auto">
              <a:xfrm flipH="1">
                <a:off x="582" y="1052"/>
                <a:ext cx="70" cy="1"/>
              </a:xfrm>
              <a:prstGeom prst="line">
                <a:avLst/>
              </a:prstGeom>
              <a:noFill/>
              <a:ln w="0">
                <a:solidFill>
                  <a:srgbClr val="24211D"/>
                </a:solidFill>
                <a:round/>
                <a:headEnd/>
                <a:tailEnd/>
              </a:ln>
            </p:spPr>
            <p:txBody>
              <a:bodyPr/>
              <a:lstStyle/>
              <a:p>
                <a:endParaRPr lang="en-US"/>
              </a:p>
            </p:txBody>
          </p:sp>
          <p:sp>
            <p:nvSpPr>
              <p:cNvPr id="51604" name="Line 608"/>
              <p:cNvSpPr>
                <a:spLocks noChangeShapeType="1"/>
              </p:cNvSpPr>
              <p:nvPr/>
            </p:nvSpPr>
            <p:spPr bwMode="auto">
              <a:xfrm flipH="1">
                <a:off x="474" y="1052"/>
                <a:ext cx="70" cy="1"/>
              </a:xfrm>
              <a:prstGeom prst="line">
                <a:avLst/>
              </a:prstGeom>
              <a:noFill/>
              <a:ln w="0">
                <a:solidFill>
                  <a:srgbClr val="24211D"/>
                </a:solidFill>
                <a:round/>
                <a:headEnd/>
                <a:tailEnd/>
              </a:ln>
            </p:spPr>
            <p:txBody>
              <a:bodyPr/>
              <a:lstStyle/>
              <a:p>
                <a:endParaRPr lang="en-US"/>
              </a:p>
            </p:txBody>
          </p:sp>
          <p:sp>
            <p:nvSpPr>
              <p:cNvPr id="51605" name="Line 609"/>
              <p:cNvSpPr>
                <a:spLocks noChangeShapeType="1"/>
              </p:cNvSpPr>
              <p:nvPr/>
            </p:nvSpPr>
            <p:spPr bwMode="auto">
              <a:xfrm flipH="1">
                <a:off x="366" y="1052"/>
                <a:ext cx="70" cy="1"/>
              </a:xfrm>
              <a:prstGeom prst="line">
                <a:avLst/>
              </a:prstGeom>
              <a:noFill/>
              <a:ln w="0">
                <a:solidFill>
                  <a:srgbClr val="24211D"/>
                </a:solidFill>
                <a:round/>
                <a:headEnd/>
                <a:tailEnd/>
              </a:ln>
            </p:spPr>
            <p:txBody>
              <a:bodyPr/>
              <a:lstStyle/>
              <a:p>
                <a:endParaRPr lang="en-US"/>
              </a:p>
            </p:txBody>
          </p:sp>
          <p:sp>
            <p:nvSpPr>
              <p:cNvPr id="51606" name="Line 610"/>
              <p:cNvSpPr>
                <a:spLocks noChangeShapeType="1"/>
              </p:cNvSpPr>
              <p:nvPr/>
            </p:nvSpPr>
            <p:spPr bwMode="auto">
              <a:xfrm flipH="1">
                <a:off x="258" y="1052"/>
                <a:ext cx="70" cy="1"/>
              </a:xfrm>
              <a:prstGeom prst="line">
                <a:avLst/>
              </a:prstGeom>
              <a:noFill/>
              <a:ln w="0">
                <a:solidFill>
                  <a:srgbClr val="24211D"/>
                </a:solidFill>
                <a:round/>
                <a:headEnd/>
                <a:tailEnd/>
              </a:ln>
            </p:spPr>
            <p:txBody>
              <a:bodyPr/>
              <a:lstStyle/>
              <a:p>
                <a:endParaRPr lang="en-US"/>
              </a:p>
            </p:txBody>
          </p:sp>
          <p:sp>
            <p:nvSpPr>
              <p:cNvPr id="51607" name="Freeform 611"/>
              <p:cNvSpPr>
                <a:spLocks/>
              </p:cNvSpPr>
              <p:nvPr/>
            </p:nvSpPr>
            <p:spPr bwMode="auto">
              <a:xfrm>
                <a:off x="210" y="993"/>
                <a:ext cx="11" cy="59"/>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1608" name="Line 612"/>
              <p:cNvSpPr>
                <a:spLocks noChangeShapeType="1"/>
              </p:cNvSpPr>
              <p:nvPr/>
            </p:nvSpPr>
            <p:spPr bwMode="auto">
              <a:xfrm flipV="1">
                <a:off x="210" y="885"/>
                <a:ext cx="1" cy="65"/>
              </a:xfrm>
              <a:prstGeom prst="line">
                <a:avLst/>
              </a:prstGeom>
              <a:noFill/>
              <a:ln w="0">
                <a:solidFill>
                  <a:srgbClr val="24211D"/>
                </a:solidFill>
                <a:round/>
                <a:headEnd/>
                <a:tailEnd/>
              </a:ln>
            </p:spPr>
            <p:txBody>
              <a:bodyPr/>
              <a:lstStyle/>
              <a:p>
                <a:endParaRPr lang="en-US"/>
              </a:p>
            </p:txBody>
          </p:sp>
          <p:sp>
            <p:nvSpPr>
              <p:cNvPr id="51609" name="Line 613"/>
              <p:cNvSpPr>
                <a:spLocks noChangeShapeType="1"/>
              </p:cNvSpPr>
              <p:nvPr/>
            </p:nvSpPr>
            <p:spPr bwMode="auto">
              <a:xfrm flipV="1">
                <a:off x="210" y="778"/>
                <a:ext cx="1" cy="64"/>
              </a:xfrm>
              <a:prstGeom prst="line">
                <a:avLst/>
              </a:prstGeom>
              <a:noFill/>
              <a:ln w="0">
                <a:solidFill>
                  <a:srgbClr val="24211D"/>
                </a:solidFill>
                <a:round/>
                <a:headEnd/>
                <a:tailEnd/>
              </a:ln>
            </p:spPr>
            <p:txBody>
              <a:bodyPr/>
              <a:lstStyle/>
              <a:p>
                <a:endParaRPr lang="en-US"/>
              </a:p>
            </p:txBody>
          </p:sp>
          <p:sp>
            <p:nvSpPr>
              <p:cNvPr id="51610" name="Line 614"/>
              <p:cNvSpPr>
                <a:spLocks noChangeShapeType="1"/>
              </p:cNvSpPr>
              <p:nvPr/>
            </p:nvSpPr>
            <p:spPr bwMode="auto">
              <a:xfrm flipV="1">
                <a:off x="210" y="670"/>
                <a:ext cx="1" cy="65"/>
              </a:xfrm>
              <a:prstGeom prst="line">
                <a:avLst/>
              </a:prstGeom>
              <a:noFill/>
              <a:ln w="0">
                <a:solidFill>
                  <a:srgbClr val="24211D"/>
                </a:solidFill>
                <a:round/>
                <a:headEnd/>
                <a:tailEnd/>
              </a:ln>
            </p:spPr>
            <p:txBody>
              <a:bodyPr/>
              <a:lstStyle/>
              <a:p>
                <a:endParaRPr lang="en-US"/>
              </a:p>
            </p:txBody>
          </p:sp>
          <p:sp>
            <p:nvSpPr>
              <p:cNvPr id="51611" name="Line 615"/>
              <p:cNvSpPr>
                <a:spLocks noChangeShapeType="1"/>
              </p:cNvSpPr>
              <p:nvPr/>
            </p:nvSpPr>
            <p:spPr bwMode="auto">
              <a:xfrm flipV="1">
                <a:off x="210" y="595"/>
                <a:ext cx="1" cy="32"/>
              </a:xfrm>
              <a:prstGeom prst="line">
                <a:avLst/>
              </a:prstGeom>
              <a:noFill/>
              <a:ln w="0">
                <a:solidFill>
                  <a:srgbClr val="24211D"/>
                </a:solidFill>
                <a:round/>
                <a:headEnd/>
                <a:tailEnd/>
              </a:ln>
            </p:spPr>
            <p:txBody>
              <a:bodyPr/>
              <a:lstStyle/>
              <a:p>
                <a:endParaRPr lang="en-US"/>
              </a:p>
            </p:txBody>
          </p:sp>
          <p:sp>
            <p:nvSpPr>
              <p:cNvPr id="51612" name="Freeform 616"/>
              <p:cNvSpPr>
                <a:spLocks/>
              </p:cNvSpPr>
              <p:nvPr/>
            </p:nvSpPr>
            <p:spPr bwMode="auto">
              <a:xfrm>
                <a:off x="1190" y="1633"/>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1613" name="Freeform 617"/>
              <p:cNvSpPr>
                <a:spLocks/>
              </p:cNvSpPr>
              <p:nvPr/>
            </p:nvSpPr>
            <p:spPr bwMode="auto">
              <a:xfrm>
                <a:off x="1196" y="1665"/>
                <a:ext cx="10" cy="16"/>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1614" name="Rectangle 618"/>
              <p:cNvSpPr>
                <a:spLocks noChangeArrowheads="1"/>
              </p:cNvSpPr>
              <p:nvPr/>
            </p:nvSpPr>
            <p:spPr bwMode="auto">
              <a:xfrm>
                <a:off x="1115" y="1665"/>
                <a:ext cx="81"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1615" name="Freeform 619"/>
              <p:cNvSpPr>
                <a:spLocks/>
              </p:cNvSpPr>
              <p:nvPr/>
            </p:nvSpPr>
            <p:spPr bwMode="auto">
              <a:xfrm>
                <a:off x="1056" y="1633"/>
                <a:ext cx="64" cy="75"/>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grpSp>
        <p:grpSp>
          <p:nvGrpSpPr>
            <p:cNvPr id="51210" name="Group 821"/>
            <p:cNvGrpSpPr>
              <a:grpSpLocks/>
            </p:cNvGrpSpPr>
            <p:nvPr/>
          </p:nvGrpSpPr>
          <p:grpSpPr bwMode="auto">
            <a:xfrm>
              <a:off x="11" y="762"/>
              <a:ext cx="3452" cy="3328"/>
              <a:chOff x="11" y="762"/>
              <a:chExt cx="3452" cy="3328"/>
            </a:xfrm>
          </p:grpSpPr>
          <p:sp>
            <p:nvSpPr>
              <p:cNvPr id="51218" name="Freeform 621"/>
              <p:cNvSpPr>
                <a:spLocks/>
              </p:cNvSpPr>
              <p:nvPr/>
            </p:nvSpPr>
            <p:spPr bwMode="auto">
              <a:xfrm>
                <a:off x="1109" y="1665"/>
                <a:ext cx="6" cy="16"/>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51219" name="Rectangle 622"/>
              <p:cNvSpPr>
                <a:spLocks noChangeArrowheads="1"/>
              </p:cNvSpPr>
              <p:nvPr/>
            </p:nvSpPr>
            <p:spPr bwMode="auto">
              <a:xfrm>
                <a:off x="2537" y="2552"/>
                <a:ext cx="926" cy="377"/>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1220" name="Rectangle 623"/>
              <p:cNvSpPr>
                <a:spLocks noChangeArrowheads="1"/>
              </p:cNvSpPr>
              <p:nvPr/>
            </p:nvSpPr>
            <p:spPr bwMode="auto">
              <a:xfrm>
                <a:off x="3059" y="2687"/>
                <a:ext cx="371"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221" name="Rectangle 624"/>
              <p:cNvSpPr>
                <a:spLocks noChangeArrowheads="1"/>
              </p:cNvSpPr>
              <p:nvPr/>
            </p:nvSpPr>
            <p:spPr bwMode="auto">
              <a:xfrm>
                <a:off x="3059" y="2687"/>
                <a:ext cx="371"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222" name="Rectangle 625"/>
              <p:cNvSpPr>
                <a:spLocks noChangeArrowheads="1"/>
              </p:cNvSpPr>
              <p:nvPr/>
            </p:nvSpPr>
            <p:spPr bwMode="auto">
              <a:xfrm>
                <a:off x="3113" y="2697"/>
                <a:ext cx="32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51223" name="Rectangle 626"/>
              <p:cNvSpPr>
                <a:spLocks noChangeArrowheads="1"/>
              </p:cNvSpPr>
              <p:nvPr/>
            </p:nvSpPr>
            <p:spPr bwMode="auto">
              <a:xfrm>
                <a:off x="3150" y="2788"/>
                <a:ext cx="23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51224" name="Rectangle 627"/>
              <p:cNvSpPr>
                <a:spLocks noChangeArrowheads="1"/>
              </p:cNvSpPr>
              <p:nvPr/>
            </p:nvSpPr>
            <p:spPr bwMode="auto">
              <a:xfrm>
                <a:off x="2666" y="2573"/>
                <a:ext cx="684"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51225" name="Rectangle 628"/>
              <p:cNvSpPr>
                <a:spLocks noChangeArrowheads="1"/>
              </p:cNvSpPr>
              <p:nvPr/>
            </p:nvSpPr>
            <p:spPr bwMode="auto">
              <a:xfrm>
                <a:off x="2569" y="2687"/>
                <a:ext cx="452"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226" name="Rectangle 629"/>
              <p:cNvSpPr>
                <a:spLocks noChangeArrowheads="1"/>
              </p:cNvSpPr>
              <p:nvPr/>
            </p:nvSpPr>
            <p:spPr bwMode="auto">
              <a:xfrm>
                <a:off x="2569" y="2687"/>
                <a:ext cx="452"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227" name="Rectangle 630"/>
              <p:cNvSpPr>
                <a:spLocks noChangeArrowheads="1"/>
              </p:cNvSpPr>
              <p:nvPr/>
            </p:nvSpPr>
            <p:spPr bwMode="auto">
              <a:xfrm>
                <a:off x="2660" y="2691"/>
                <a:ext cx="3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51228" name="Rectangle 631"/>
              <p:cNvSpPr>
                <a:spLocks noChangeArrowheads="1"/>
              </p:cNvSpPr>
              <p:nvPr/>
            </p:nvSpPr>
            <p:spPr bwMode="auto">
              <a:xfrm>
                <a:off x="2623" y="2783"/>
                <a:ext cx="399"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51229" name="Line 632"/>
              <p:cNvSpPr>
                <a:spLocks noChangeShapeType="1"/>
              </p:cNvSpPr>
              <p:nvPr/>
            </p:nvSpPr>
            <p:spPr bwMode="auto">
              <a:xfrm>
                <a:off x="2036" y="2821"/>
                <a:ext cx="1" cy="188"/>
              </a:xfrm>
              <a:prstGeom prst="line">
                <a:avLst/>
              </a:prstGeom>
              <a:noFill/>
              <a:ln w="0">
                <a:solidFill>
                  <a:srgbClr val="000000"/>
                </a:solidFill>
                <a:round/>
                <a:headEnd/>
                <a:tailEnd/>
              </a:ln>
            </p:spPr>
            <p:txBody>
              <a:bodyPr/>
              <a:lstStyle/>
              <a:p>
                <a:endParaRPr lang="en-US"/>
              </a:p>
            </p:txBody>
          </p:sp>
          <p:sp>
            <p:nvSpPr>
              <p:cNvPr id="51230" name="Freeform 633"/>
              <p:cNvSpPr>
                <a:spLocks/>
              </p:cNvSpPr>
              <p:nvPr/>
            </p:nvSpPr>
            <p:spPr bwMode="auto">
              <a:xfrm>
                <a:off x="2014"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1231" name="Line 634"/>
              <p:cNvSpPr>
                <a:spLocks noChangeShapeType="1"/>
              </p:cNvSpPr>
              <p:nvPr/>
            </p:nvSpPr>
            <p:spPr bwMode="auto">
              <a:xfrm flipV="1">
                <a:off x="1831" y="2740"/>
                <a:ext cx="1" cy="269"/>
              </a:xfrm>
              <a:prstGeom prst="line">
                <a:avLst/>
              </a:prstGeom>
              <a:noFill/>
              <a:ln w="0">
                <a:solidFill>
                  <a:srgbClr val="000000"/>
                </a:solidFill>
                <a:round/>
                <a:headEnd/>
                <a:tailEnd/>
              </a:ln>
            </p:spPr>
            <p:txBody>
              <a:bodyPr/>
              <a:lstStyle/>
              <a:p>
                <a:endParaRPr lang="en-US"/>
              </a:p>
            </p:txBody>
          </p:sp>
          <p:sp>
            <p:nvSpPr>
              <p:cNvPr id="51232" name="Freeform 635"/>
              <p:cNvSpPr>
                <a:spLocks/>
              </p:cNvSpPr>
              <p:nvPr/>
            </p:nvSpPr>
            <p:spPr bwMode="auto">
              <a:xfrm>
                <a:off x="1809" y="2966"/>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1233" name="Line 636"/>
              <p:cNvSpPr>
                <a:spLocks noChangeShapeType="1"/>
              </p:cNvSpPr>
              <p:nvPr/>
            </p:nvSpPr>
            <p:spPr bwMode="auto">
              <a:xfrm>
                <a:off x="1831" y="2740"/>
                <a:ext cx="695" cy="1"/>
              </a:xfrm>
              <a:prstGeom prst="line">
                <a:avLst/>
              </a:prstGeom>
              <a:noFill/>
              <a:ln w="0">
                <a:solidFill>
                  <a:srgbClr val="000000"/>
                </a:solidFill>
                <a:round/>
                <a:headEnd/>
                <a:tailEnd/>
              </a:ln>
            </p:spPr>
            <p:txBody>
              <a:bodyPr/>
              <a:lstStyle/>
              <a:p>
                <a:endParaRPr lang="en-US"/>
              </a:p>
            </p:txBody>
          </p:sp>
          <p:sp>
            <p:nvSpPr>
              <p:cNvPr id="51234" name="Freeform 637"/>
              <p:cNvSpPr>
                <a:spLocks/>
              </p:cNvSpPr>
              <p:nvPr/>
            </p:nvSpPr>
            <p:spPr bwMode="auto">
              <a:xfrm>
                <a:off x="2483" y="271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1235" name="Line 638"/>
              <p:cNvSpPr>
                <a:spLocks noChangeShapeType="1"/>
              </p:cNvSpPr>
              <p:nvPr/>
            </p:nvSpPr>
            <p:spPr bwMode="auto">
              <a:xfrm>
                <a:off x="2036" y="2821"/>
                <a:ext cx="490" cy="1"/>
              </a:xfrm>
              <a:prstGeom prst="line">
                <a:avLst/>
              </a:prstGeom>
              <a:noFill/>
              <a:ln w="0">
                <a:solidFill>
                  <a:srgbClr val="000000"/>
                </a:solidFill>
                <a:round/>
                <a:headEnd/>
                <a:tailEnd/>
              </a:ln>
            </p:spPr>
            <p:txBody>
              <a:bodyPr/>
              <a:lstStyle/>
              <a:p>
                <a:endParaRPr lang="en-US"/>
              </a:p>
            </p:txBody>
          </p:sp>
          <p:sp>
            <p:nvSpPr>
              <p:cNvPr id="51236" name="Freeform 639"/>
              <p:cNvSpPr>
                <a:spLocks/>
              </p:cNvSpPr>
              <p:nvPr/>
            </p:nvSpPr>
            <p:spPr bwMode="auto">
              <a:xfrm>
                <a:off x="2483" y="2800"/>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1237" name="Rectangle 640"/>
              <p:cNvSpPr>
                <a:spLocks noChangeArrowheads="1"/>
              </p:cNvSpPr>
              <p:nvPr/>
            </p:nvSpPr>
            <p:spPr bwMode="auto">
              <a:xfrm>
                <a:off x="684" y="3020"/>
                <a:ext cx="161"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238" name="Rectangle 641"/>
              <p:cNvSpPr>
                <a:spLocks noChangeArrowheads="1"/>
              </p:cNvSpPr>
              <p:nvPr/>
            </p:nvSpPr>
            <p:spPr bwMode="auto">
              <a:xfrm>
                <a:off x="684" y="3020"/>
                <a:ext cx="161"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239" name="Rectangle 642"/>
              <p:cNvSpPr>
                <a:spLocks noChangeArrowheads="1"/>
              </p:cNvSpPr>
              <p:nvPr/>
            </p:nvSpPr>
            <p:spPr bwMode="auto">
              <a:xfrm rot="-5400000">
                <a:off x="718" y="3318"/>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240" name="Rectangle 643"/>
              <p:cNvSpPr>
                <a:spLocks noChangeArrowheads="1"/>
              </p:cNvSpPr>
              <p:nvPr/>
            </p:nvSpPr>
            <p:spPr bwMode="auto">
              <a:xfrm rot="-5400000">
                <a:off x="737" y="3272"/>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241" name="Rectangle 644"/>
              <p:cNvSpPr>
                <a:spLocks noChangeArrowheads="1"/>
              </p:cNvSpPr>
              <p:nvPr/>
            </p:nvSpPr>
            <p:spPr bwMode="auto">
              <a:xfrm rot="-5400000">
                <a:off x="723" y="3226"/>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1242" name="Rectangle 645"/>
              <p:cNvSpPr>
                <a:spLocks noChangeArrowheads="1"/>
              </p:cNvSpPr>
              <p:nvPr/>
            </p:nvSpPr>
            <p:spPr bwMode="auto">
              <a:xfrm rot="-5400000">
                <a:off x="726" y="3180"/>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1243" name="Rectangle 646"/>
              <p:cNvSpPr>
                <a:spLocks noChangeArrowheads="1"/>
              </p:cNvSpPr>
              <p:nvPr/>
            </p:nvSpPr>
            <p:spPr bwMode="auto">
              <a:xfrm rot="-5400000">
                <a:off x="734" y="3140"/>
                <a:ext cx="76"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244" name="Rectangle 647"/>
              <p:cNvSpPr>
                <a:spLocks noChangeArrowheads="1"/>
              </p:cNvSpPr>
              <p:nvPr/>
            </p:nvSpPr>
            <p:spPr bwMode="auto">
              <a:xfrm rot="-5400000">
                <a:off x="726" y="3100"/>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245" name="Line 648"/>
              <p:cNvSpPr>
                <a:spLocks noChangeShapeType="1"/>
              </p:cNvSpPr>
              <p:nvPr/>
            </p:nvSpPr>
            <p:spPr bwMode="auto">
              <a:xfrm>
                <a:off x="759" y="2498"/>
                <a:ext cx="1" cy="511"/>
              </a:xfrm>
              <a:prstGeom prst="line">
                <a:avLst/>
              </a:prstGeom>
              <a:noFill/>
              <a:ln w="0">
                <a:solidFill>
                  <a:srgbClr val="000000"/>
                </a:solidFill>
                <a:round/>
                <a:headEnd/>
                <a:tailEnd/>
              </a:ln>
            </p:spPr>
            <p:txBody>
              <a:bodyPr/>
              <a:lstStyle/>
              <a:p>
                <a:endParaRPr lang="en-US"/>
              </a:p>
            </p:txBody>
          </p:sp>
          <p:sp>
            <p:nvSpPr>
              <p:cNvPr id="51246" name="Freeform 649"/>
              <p:cNvSpPr>
                <a:spLocks/>
              </p:cNvSpPr>
              <p:nvPr/>
            </p:nvSpPr>
            <p:spPr bwMode="auto">
              <a:xfrm>
                <a:off x="738" y="2498"/>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1247" name="Freeform 650"/>
              <p:cNvSpPr>
                <a:spLocks/>
              </p:cNvSpPr>
              <p:nvPr/>
            </p:nvSpPr>
            <p:spPr bwMode="auto">
              <a:xfrm>
                <a:off x="738" y="2966"/>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1248" name="Line 651"/>
              <p:cNvSpPr>
                <a:spLocks noChangeShapeType="1"/>
              </p:cNvSpPr>
              <p:nvPr/>
            </p:nvSpPr>
            <p:spPr bwMode="auto">
              <a:xfrm>
                <a:off x="1976" y="3579"/>
                <a:ext cx="1" cy="511"/>
              </a:xfrm>
              <a:prstGeom prst="line">
                <a:avLst/>
              </a:prstGeom>
              <a:noFill/>
              <a:ln w="0">
                <a:solidFill>
                  <a:srgbClr val="000000"/>
                </a:solidFill>
                <a:round/>
                <a:headEnd/>
                <a:tailEnd/>
              </a:ln>
            </p:spPr>
            <p:txBody>
              <a:bodyPr/>
              <a:lstStyle/>
              <a:p>
                <a:endParaRPr lang="en-US"/>
              </a:p>
            </p:txBody>
          </p:sp>
          <p:sp>
            <p:nvSpPr>
              <p:cNvPr id="51249" name="Freeform 652"/>
              <p:cNvSpPr>
                <a:spLocks/>
              </p:cNvSpPr>
              <p:nvPr/>
            </p:nvSpPr>
            <p:spPr bwMode="auto">
              <a:xfrm>
                <a:off x="1955"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1250" name="Freeform 653"/>
              <p:cNvSpPr>
                <a:spLocks/>
              </p:cNvSpPr>
              <p:nvPr/>
            </p:nvSpPr>
            <p:spPr bwMode="auto">
              <a:xfrm>
                <a:off x="1955"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1251" name="Line 654"/>
              <p:cNvSpPr>
                <a:spLocks noChangeShapeType="1"/>
              </p:cNvSpPr>
              <p:nvPr/>
            </p:nvSpPr>
            <p:spPr bwMode="auto">
              <a:xfrm>
                <a:off x="1777" y="3579"/>
                <a:ext cx="1" cy="511"/>
              </a:xfrm>
              <a:prstGeom prst="line">
                <a:avLst/>
              </a:prstGeom>
              <a:noFill/>
              <a:ln w="0">
                <a:solidFill>
                  <a:srgbClr val="000000"/>
                </a:solidFill>
                <a:round/>
                <a:headEnd/>
                <a:tailEnd/>
              </a:ln>
            </p:spPr>
            <p:txBody>
              <a:bodyPr/>
              <a:lstStyle/>
              <a:p>
                <a:endParaRPr lang="en-US"/>
              </a:p>
            </p:txBody>
          </p:sp>
          <p:sp>
            <p:nvSpPr>
              <p:cNvPr id="51252" name="Freeform 655"/>
              <p:cNvSpPr>
                <a:spLocks/>
              </p:cNvSpPr>
              <p:nvPr/>
            </p:nvSpPr>
            <p:spPr bwMode="auto">
              <a:xfrm>
                <a:off x="1756"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1253" name="Freeform 656"/>
              <p:cNvSpPr>
                <a:spLocks/>
              </p:cNvSpPr>
              <p:nvPr/>
            </p:nvSpPr>
            <p:spPr bwMode="auto">
              <a:xfrm>
                <a:off x="1756"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1254" name="Line 657"/>
              <p:cNvSpPr>
                <a:spLocks noChangeShapeType="1"/>
              </p:cNvSpPr>
              <p:nvPr/>
            </p:nvSpPr>
            <p:spPr bwMode="auto">
              <a:xfrm>
                <a:off x="1573" y="3579"/>
                <a:ext cx="1" cy="511"/>
              </a:xfrm>
              <a:prstGeom prst="line">
                <a:avLst/>
              </a:prstGeom>
              <a:noFill/>
              <a:ln w="0">
                <a:solidFill>
                  <a:srgbClr val="000000"/>
                </a:solidFill>
                <a:round/>
                <a:headEnd/>
                <a:tailEnd/>
              </a:ln>
            </p:spPr>
            <p:txBody>
              <a:bodyPr/>
              <a:lstStyle/>
              <a:p>
                <a:endParaRPr lang="en-US"/>
              </a:p>
            </p:txBody>
          </p:sp>
          <p:sp>
            <p:nvSpPr>
              <p:cNvPr id="51255" name="Freeform 658"/>
              <p:cNvSpPr>
                <a:spLocks/>
              </p:cNvSpPr>
              <p:nvPr/>
            </p:nvSpPr>
            <p:spPr bwMode="auto">
              <a:xfrm>
                <a:off x="1551"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1256" name="Freeform 659"/>
              <p:cNvSpPr>
                <a:spLocks/>
              </p:cNvSpPr>
              <p:nvPr/>
            </p:nvSpPr>
            <p:spPr bwMode="auto">
              <a:xfrm>
                <a:off x="1551"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1257" name="Line 660"/>
              <p:cNvSpPr>
                <a:spLocks noChangeShapeType="1"/>
              </p:cNvSpPr>
              <p:nvPr/>
            </p:nvSpPr>
            <p:spPr bwMode="auto">
              <a:xfrm>
                <a:off x="1373" y="3579"/>
                <a:ext cx="1" cy="511"/>
              </a:xfrm>
              <a:prstGeom prst="line">
                <a:avLst/>
              </a:prstGeom>
              <a:noFill/>
              <a:ln w="0">
                <a:solidFill>
                  <a:srgbClr val="000000"/>
                </a:solidFill>
                <a:round/>
                <a:headEnd/>
                <a:tailEnd/>
              </a:ln>
            </p:spPr>
            <p:txBody>
              <a:bodyPr/>
              <a:lstStyle/>
              <a:p>
                <a:endParaRPr lang="en-US"/>
              </a:p>
            </p:txBody>
          </p:sp>
          <p:sp>
            <p:nvSpPr>
              <p:cNvPr id="51258" name="Freeform 661"/>
              <p:cNvSpPr>
                <a:spLocks/>
              </p:cNvSpPr>
              <p:nvPr/>
            </p:nvSpPr>
            <p:spPr bwMode="auto">
              <a:xfrm>
                <a:off x="1352"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1259" name="Freeform 662"/>
              <p:cNvSpPr>
                <a:spLocks/>
              </p:cNvSpPr>
              <p:nvPr/>
            </p:nvSpPr>
            <p:spPr bwMode="auto">
              <a:xfrm>
                <a:off x="1352"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1260" name="Line 663"/>
              <p:cNvSpPr>
                <a:spLocks noChangeShapeType="1"/>
              </p:cNvSpPr>
              <p:nvPr/>
            </p:nvSpPr>
            <p:spPr bwMode="auto">
              <a:xfrm>
                <a:off x="1169" y="3579"/>
                <a:ext cx="1" cy="511"/>
              </a:xfrm>
              <a:prstGeom prst="line">
                <a:avLst/>
              </a:prstGeom>
              <a:noFill/>
              <a:ln w="0">
                <a:solidFill>
                  <a:srgbClr val="000000"/>
                </a:solidFill>
                <a:round/>
                <a:headEnd/>
                <a:tailEnd/>
              </a:ln>
            </p:spPr>
            <p:txBody>
              <a:bodyPr/>
              <a:lstStyle/>
              <a:p>
                <a:endParaRPr lang="en-US"/>
              </a:p>
            </p:txBody>
          </p:sp>
          <p:sp>
            <p:nvSpPr>
              <p:cNvPr id="51261" name="Freeform 664"/>
              <p:cNvSpPr>
                <a:spLocks/>
              </p:cNvSpPr>
              <p:nvPr/>
            </p:nvSpPr>
            <p:spPr bwMode="auto">
              <a:xfrm>
                <a:off x="1147"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1262" name="Freeform 665"/>
              <p:cNvSpPr>
                <a:spLocks/>
              </p:cNvSpPr>
              <p:nvPr/>
            </p:nvSpPr>
            <p:spPr bwMode="auto">
              <a:xfrm>
                <a:off x="1147"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1263" name="Line 666"/>
              <p:cNvSpPr>
                <a:spLocks noChangeShapeType="1"/>
              </p:cNvSpPr>
              <p:nvPr/>
            </p:nvSpPr>
            <p:spPr bwMode="auto">
              <a:xfrm>
                <a:off x="969" y="3579"/>
                <a:ext cx="1" cy="511"/>
              </a:xfrm>
              <a:prstGeom prst="line">
                <a:avLst/>
              </a:prstGeom>
              <a:noFill/>
              <a:ln w="0">
                <a:solidFill>
                  <a:srgbClr val="000000"/>
                </a:solidFill>
                <a:round/>
                <a:headEnd/>
                <a:tailEnd/>
              </a:ln>
            </p:spPr>
            <p:txBody>
              <a:bodyPr/>
              <a:lstStyle/>
              <a:p>
                <a:endParaRPr lang="en-US"/>
              </a:p>
            </p:txBody>
          </p:sp>
          <p:sp>
            <p:nvSpPr>
              <p:cNvPr id="51264" name="Freeform 667"/>
              <p:cNvSpPr>
                <a:spLocks/>
              </p:cNvSpPr>
              <p:nvPr/>
            </p:nvSpPr>
            <p:spPr bwMode="auto">
              <a:xfrm>
                <a:off x="948"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1265" name="Freeform 668"/>
              <p:cNvSpPr>
                <a:spLocks/>
              </p:cNvSpPr>
              <p:nvPr/>
            </p:nvSpPr>
            <p:spPr bwMode="auto">
              <a:xfrm>
                <a:off x="948"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1266" name="Line 669"/>
              <p:cNvSpPr>
                <a:spLocks noChangeShapeType="1"/>
              </p:cNvSpPr>
              <p:nvPr/>
            </p:nvSpPr>
            <p:spPr bwMode="auto">
              <a:xfrm>
                <a:off x="759" y="3579"/>
                <a:ext cx="1" cy="511"/>
              </a:xfrm>
              <a:prstGeom prst="line">
                <a:avLst/>
              </a:prstGeom>
              <a:noFill/>
              <a:ln w="0">
                <a:solidFill>
                  <a:srgbClr val="000000"/>
                </a:solidFill>
                <a:round/>
                <a:headEnd/>
                <a:tailEnd/>
              </a:ln>
            </p:spPr>
            <p:txBody>
              <a:bodyPr/>
              <a:lstStyle/>
              <a:p>
                <a:endParaRPr lang="en-US"/>
              </a:p>
            </p:txBody>
          </p:sp>
          <p:sp>
            <p:nvSpPr>
              <p:cNvPr id="51267" name="Freeform 670"/>
              <p:cNvSpPr>
                <a:spLocks/>
              </p:cNvSpPr>
              <p:nvPr/>
            </p:nvSpPr>
            <p:spPr bwMode="auto">
              <a:xfrm>
                <a:off x="738"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1268" name="Freeform 671"/>
              <p:cNvSpPr>
                <a:spLocks/>
              </p:cNvSpPr>
              <p:nvPr/>
            </p:nvSpPr>
            <p:spPr bwMode="auto">
              <a:xfrm>
                <a:off x="738"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1269" name="Rectangle 672"/>
              <p:cNvSpPr>
                <a:spLocks noChangeArrowheads="1"/>
              </p:cNvSpPr>
              <p:nvPr/>
            </p:nvSpPr>
            <p:spPr bwMode="auto">
              <a:xfrm>
                <a:off x="275" y="188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270" name="Rectangle 673"/>
              <p:cNvSpPr>
                <a:spLocks noChangeArrowheads="1"/>
              </p:cNvSpPr>
              <p:nvPr/>
            </p:nvSpPr>
            <p:spPr bwMode="auto">
              <a:xfrm>
                <a:off x="258" y="186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271" name="Line 674"/>
              <p:cNvSpPr>
                <a:spLocks noChangeShapeType="1"/>
              </p:cNvSpPr>
              <p:nvPr/>
            </p:nvSpPr>
            <p:spPr bwMode="auto">
              <a:xfrm flipH="1">
                <a:off x="705" y="1923"/>
                <a:ext cx="184" cy="1"/>
              </a:xfrm>
              <a:prstGeom prst="line">
                <a:avLst/>
              </a:prstGeom>
              <a:noFill/>
              <a:ln w="0">
                <a:solidFill>
                  <a:srgbClr val="000000"/>
                </a:solidFill>
                <a:round/>
                <a:headEnd/>
                <a:tailEnd/>
              </a:ln>
            </p:spPr>
            <p:txBody>
              <a:bodyPr/>
              <a:lstStyle/>
              <a:p>
                <a:endParaRPr lang="en-US"/>
              </a:p>
            </p:txBody>
          </p:sp>
          <p:sp>
            <p:nvSpPr>
              <p:cNvPr id="51272" name="Freeform 675"/>
              <p:cNvSpPr>
                <a:spLocks/>
              </p:cNvSpPr>
              <p:nvPr/>
            </p:nvSpPr>
            <p:spPr bwMode="auto">
              <a:xfrm>
                <a:off x="845" y="1902"/>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51273" name="Freeform 676"/>
              <p:cNvSpPr>
                <a:spLocks/>
              </p:cNvSpPr>
              <p:nvPr/>
            </p:nvSpPr>
            <p:spPr bwMode="auto">
              <a:xfrm>
                <a:off x="705" y="1902"/>
                <a:ext cx="49" cy="43"/>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51274" name="Rectangle 677"/>
              <p:cNvSpPr>
                <a:spLocks noChangeArrowheads="1"/>
              </p:cNvSpPr>
              <p:nvPr/>
            </p:nvSpPr>
            <p:spPr bwMode="auto">
              <a:xfrm>
                <a:off x="679" y="1966"/>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1275" name="Rectangle 678"/>
              <p:cNvSpPr>
                <a:spLocks noChangeArrowheads="1"/>
              </p:cNvSpPr>
              <p:nvPr/>
            </p:nvSpPr>
            <p:spPr bwMode="auto">
              <a:xfrm>
                <a:off x="722" y="1987"/>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1276" name="Line 679"/>
              <p:cNvSpPr>
                <a:spLocks noChangeShapeType="1"/>
              </p:cNvSpPr>
              <p:nvPr/>
            </p:nvSpPr>
            <p:spPr bwMode="auto">
              <a:xfrm>
                <a:off x="16" y="1186"/>
                <a:ext cx="216" cy="1"/>
              </a:xfrm>
              <a:prstGeom prst="line">
                <a:avLst/>
              </a:prstGeom>
              <a:noFill/>
              <a:ln w="0">
                <a:solidFill>
                  <a:srgbClr val="000000"/>
                </a:solidFill>
                <a:round/>
                <a:headEnd/>
                <a:tailEnd/>
              </a:ln>
            </p:spPr>
            <p:txBody>
              <a:bodyPr/>
              <a:lstStyle/>
              <a:p>
                <a:endParaRPr lang="en-US"/>
              </a:p>
            </p:txBody>
          </p:sp>
          <p:sp>
            <p:nvSpPr>
              <p:cNvPr id="51277" name="Freeform 680"/>
              <p:cNvSpPr>
                <a:spLocks/>
              </p:cNvSpPr>
              <p:nvPr/>
            </p:nvSpPr>
            <p:spPr bwMode="auto">
              <a:xfrm>
                <a:off x="16" y="1165"/>
                <a:ext cx="43" cy="48"/>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51278" name="Freeform 681"/>
              <p:cNvSpPr>
                <a:spLocks/>
              </p:cNvSpPr>
              <p:nvPr/>
            </p:nvSpPr>
            <p:spPr bwMode="auto">
              <a:xfrm>
                <a:off x="188" y="1165"/>
                <a:ext cx="44" cy="48"/>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51279" name="Line 682"/>
              <p:cNvSpPr>
                <a:spLocks noChangeShapeType="1"/>
              </p:cNvSpPr>
              <p:nvPr/>
            </p:nvSpPr>
            <p:spPr bwMode="auto">
              <a:xfrm>
                <a:off x="16" y="810"/>
                <a:ext cx="291" cy="1"/>
              </a:xfrm>
              <a:prstGeom prst="line">
                <a:avLst/>
              </a:prstGeom>
              <a:noFill/>
              <a:ln w="0">
                <a:solidFill>
                  <a:srgbClr val="000000"/>
                </a:solidFill>
                <a:round/>
                <a:headEnd/>
                <a:tailEnd/>
              </a:ln>
            </p:spPr>
            <p:txBody>
              <a:bodyPr/>
              <a:lstStyle/>
              <a:p>
                <a:endParaRPr lang="en-US"/>
              </a:p>
            </p:txBody>
          </p:sp>
          <p:sp>
            <p:nvSpPr>
              <p:cNvPr id="51280" name="Freeform 683"/>
              <p:cNvSpPr>
                <a:spLocks/>
              </p:cNvSpPr>
              <p:nvPr/>
            </p:nvSpPr>
            <p:spPr bwMode="auto">
              <a:xfrm>
                <a:off x="16" y="789"/>
                <a:ext cx="43" cy="43"/>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51281" name="Freeform 684"/>
              <p:cNvSpPr>
                <a:spLocks/>
              </p:cNvSpPr>
              <p:nvPr/>
            </p:nvSpPr>
            <p:spPr bwMode="auto">
              <a:xfrm>
                <a:off x="264" y="78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1282" name="Rectangle 685"/>
              <p:cNvSpPr>
                <a:spLocks noChangeArrowheads="1"/>
              </p:cNvSpPr>
              <p:nvPr/>
            </p:nvSpPr>
            <p:spPr bwMode="auto">
              <a:xfrm>
                <a:off x="2170" y="3020"/>
                <a:ext cx="1293" cy="887"/>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1283" name="Line 686"/>
              <p:cNvSpPr>
                <a:spLocks noChangeShapeType="1"/>
              </p:cNvSpPr>
              <p:nvPr/>
            </p:nvSpPr>
            <p:spPr bwMode="auto">
              <a:xfrm flipH="1">
                <a:off x="2456" y="3391"/>
                <a:ext cx="156" cy="1"/>
              </a:xfrm>
              <a:prstGeom prst="line">
                <a:avLst/>
              </a:prstGeom>
              <a:noFill/>
              <a:ln w="0">
                <a:solidFill>
                  <a:srgbClr val="000000"/>
                </a:solidFill>
                <a:round/>
                <a:headEnd/>
                <a:tailEnd/>
              </a:ln>
            </p:spPr>
            <p:txBody>
              <a:bodyPr/>
              <a:lstStyle/>
              <a:p>
                <a:endParaRPr lang="en-US"/>
              </a:p>
            </p:txBody>
          </p:sp>
          <p:sp>
            <p:nvSpPr>
              <p:cNvPr id="51284" name="Freeform 687"/>
              <p:cNvSpPr>
                <a:spLocks/>
              </p:cNvSpPr>
              <p:nvPr/>
            </p:nvSpPr>
            <p:spPr bwMode="auto">
              <a:xfrm>
                <a:off x="2569" y="3369"/>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1285" name="Freeform 688"/>
              <p:cNvSpPr>
                <a:spLocks/>
              </p:cNvSpPr>
              <p:nvPr/>
            </p:nvSpPr>
            <p:spPr bwMode="auto">
              <a:xfrm>
                <a:off x="2456" y="3369"/>
                <a:ext cx="48" cy="43"/>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51286" name="Rectangle 689"/>
              <p:cNvSpPr>
                <a:spLocks noChangeArrowheads="1"/>
              </p:cNvSpPr>
              <p:nvPr/>
            </p:nvSpPr>
            <p:spPr bwMode="auto">
              <a:xfrm>
                <a:off x="2585" y="3762"/>
                <a:ext cx="760"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51287" name="Rectangle 690"/>
              <p:cNvSpPr>
                <a:spLocks noChangeArrowheads="1"/>
              </p:cNvSpPr>
              <p:nvPr/>
            </p:nvSpPr>
            <p:spPr bwMode="auto">
              <a:xfrm>
                <a:off x="2623" y="3176"/>
                <a:ext cx="161" cy="41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288" name="Rectangle 691"/>
              <p:cNvSpPr>
                <a:spLocks noChangeArrowheads="1"/>
              </p:cNvSpPr>
              <p:nvPr/>
            </p:nvSpPr>
            <p:spPr bwMode="auto">
              <a:xfrm>
                <a:off x="2623" y="3176"/>
                <a:ext cx="161" cy="4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289" name="Rectangle 692"/>
              <p:cNvSpPr>
                <a:spLocks noChangeArrowheads="1"/>
              </p:cNvSpPr>
              <p:nvPr/>
            </p:nvSpPr>
            <p:spPr bwMode="auto">
              <a:xfrm rot="-5400000">
                <a:off x="2659" y="3405"/>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290" name="Rectangle 693"/>
              <p:cNvSpPr>
                <a:spLocks noChangeArrowheads="1"/>
              </p:cNvSpPr>
              <p:nvPr/>
            </p:nvSpPr>
            <p:spPr bwMode="auto">
              <a:xfrm rot="-5400000">
                <a:off x="2654" y="3346"/>
                <a:ext cx="1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1291" name="Rectangle 694"/>
              <p:cNvSpPr>
                <a:spLocks noChangeArrowheads="1"/>
              </p:cNvSpPr>
              <p:nvPr/>
            </p:nvSpPr>
            <p:spPr bwMode="auto">
              <a:xfrm rot="-5400000">
                <a:off x="2678" y="3305"/>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292" name="Rectangle 695"/>
              <p:cNvSpPr>
                <a:spLocks noChangeArrowheads="1"/>
              </p:cNvSpPr>
              <p:nvPr/>
            </p:nvSpPr>
            <p:spPr bwMode="auto">
              <a:xfrm rot="-5400000">
                <a:off x="2676" y="3282"/>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293" name="Rectangle 696"/>
              <p:cNvSpPr>
                <a:spLocks noChangeArrowheads="1"/>
              </p:cNvSpPr>
              <p:nvPr/>
            </p:nvSpPr>
            <p:spPr bwMode="auto">
              <a:xfrm rot="-5400000">
                <a:off x="2665" y="3244"/>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294" name="Rectangle 697"/>
              <p:cNvSpPr>
                <a:spLocks noChangeArrowheads="1"/>
              </p:cNvSpPr>
              <p:nvPr/>
            </p:nvSpPr>
            <p:spPr bwMode="auto">
              <a:xfrm rot="-5400000">
                <a:off x="2662" y="3193"/>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1295" name="Rectangle 698"/>
              <p:cNvSpPr>
                <a:spLocks noChangeArrowheads="1"/>
              </p:cNvSpPr>
              <p:nvPr/>
            </p:nvSpPr>
            <p:spPr bwMode="auto">
              <a:xfrm>
                <a:off x="2240" y="3090"/>
                <a:ext cx="210" cy="41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296" name="Rectangle 699"/>
              <p:cNvSpPr>
                <a:spLocks noChangeArrowheads="1"/>
              </p:cNvSpPr>
              <p:nvPr/>
            </p:nvSpPr>
            <p:spPr bwMode="auto">
              <a:xfrm rot="-5400000">
                <a:off x="2255" y="3356"/>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1297" name="Rectangle 700"/>
              <p:cNvSpPr>
                <a:spLocks noChangeArrowheads="1"/>
              </p:cNvSpPr>
              <p:nvPr/>
            </p:nvSpPr>
            <p:spPr bwMode="auto">
              <a:xfrm rot="-5400000">
                <a:off x="2272" y="3314"/>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298" name="Rectangle 701"/>
              <p:cNvSpPr>
                <a:spLocks noChangeArrowheads="1"/>
              </p:cNvSpPr>
              <p:nvPr/>
            </p:nvSpPr>
            <p:spPr bwMode="auto">
              <a:xfrm rot="-5400000">
                <a:off x="2258" y="3273"/>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1299" name="Rectangle 702"/>
              <p:cNvSpPr>
                <a:spLocks noChangeArrowheads="1"/>
              </p:cNvSpPr>
              <p:nvPr/>
            </p:nvSpPr>
            <p:spPr bwMode="auto">
              <a:xfrm rot="-5400000">
                <a:off x="2261" y="3228"/>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1300" name="Rectangle 703"/>
              <p:cNvSpPr>
                <a:spLocks noChangeArrowheads="1"/>
              </p:cNvSpPr>
              <p:nvPr/>
            </p:nvSpPr>
            <p:spPr bwMode="auto">
              <a:xfrm rot="-5400000">
                <a:off x="2269" y="3187"/>
                <a:ext cx="76"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301" name="Rectangle 704"/>
              <p:cNvSpPr>
                <a:spLocks noChangeArrowheads="1"/>
              </p:cNvSpPr>
              <p:nvPr/>
            </p:nvSpPr>
            <p:spPr bwMode="auto">
              <a:xfrm rot="-5400000">
                <a:off x="2258" y="3144"/>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51302" name="Rectangle 705"/>
              <p:cNvSpPr>
                <a:spLocks noChangeArrowheads="1"/>
              </p:cNvSpPr>
              <p:nvPr/>
            </p:nvSpPr>
            <p:spPr bwMode="auto">
              <a:xfrm rot="-5400000">
                <a:off x="2261" y="3099"/>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1303" name="Rectangle 706"/>
              <p:cNvSpPr>
                <a:spLocks noChangeArrowheads="1"/>
              </p:cNvSpPr>
              <p:nvPr/>
            </p:nvSpPr>
            <p:spPr bwMode="auto">
              <a:xfrm rot="-5400000">
                <a:off x="2272" y="3061"/>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304" name="Rectangle 707"/>
              <p:cNvSpPr>
                <a:spLocks noChangeArrowheads="1"/>
              </p:cNvSpPr>
              <p:nvPr/>
            </p:nvSpPr>
            <p:spPr bwMode="auto">
              <a:xfrm rot="-5400000">
                <a:off x="2347" y="3319"/>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305" name="Rectangle 708"/>
              <p:cNvSpPr>
                <a:spLocks noChangeArrowheads="1"/>
              </p:cNvSpPr>
              <p:nvPr/>
            </p:nvSpPr>
            <p:spPr bwMode="auto">
              <a:xfrm rot="-5400000">
                <a:off x="2342" y="3260"/>
                <a:ext cx="1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1306" name="Rectangle 709"/>
              <p:cNvSpPr>
                <a:spLocks noChangeArrowheads="1"/>
              </p:cNvSpPr>
              <p:nvPr/>
            </p:nvSpPr>
            <p:spPr bwMode="auto">
              <a:xfrm rot="-5400000">
                <a:off x="2366" y="3219"/>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307" name="Rectangle 710"/>
              <p:cNvSpPr>
                <a:spLocks noChangeArrowheads="1"/>
              </p:cNvSpPr>
              <p:nvPr/>
            </p:nvSpPr>
            <p:spPr bwMode="auto">
              <a:xfrm rot="-5400000">
                <a:off x="2364" y="3196"/>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308" name="Rectangle 711"/>
              <p:cNvSpPr>
                <a:spLocks noChangeArrowheads="1"/>
              </p:cNvSpPr>
              <p:nvPr/>
            </p:nvSpPr>
            <p:spPr bwMode="auto">
              <a:xfrm rot="-5400000">
                <a:off x="2353" y="3158"/>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309" name="Rectangle 712"/>
              <p:cNvSpPr>
                <a:spLocks noChangeArrowheads="1"/>
              </p:cNvSpPr>
              <p:nvPr/>
            </p:nvSpPr>
            <p:spPr bwMode="auto">
              <a:xfrm rot="-5400000">
                <a:off x="2350" y="3107"/>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1310" name="Rectangle 713"/>
              <p:cNvSpPr>
                <a:spLocks noChangeArrowheads="1"/>
              </p:cNvSpPr>
              <p:nvPr/>
            </p:nvSpPr>
            <p:spPr bwMode="auto">
              <a:xfrm>
                <a:off x="2246" y="3622"/>
                <a:ext cx="204" cy="21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311" name="Rectangle 714"/>
              <p:cNvSpPr>
                <a:spLocks noChangeArrowheads="1"/>
              </p:cNvSpPr>
              <p:nvPr/>
            </p:nvSpPr>
            <p:spPr bwMode="auto">
              <a:xfrm>
                <a:off x="2246" y="3622"/>
                <a:ext cx="204" cy="21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312" name="Rectangle 715"/>
              <p:cNvSpPr>
                <a:spLocks noChangeArrowheads="1"/>
              </p:cNvSpPr>
              <p:nvPr/>
            </p:nvSpPr>
            <p:spPr bwMode="auto">
              <a:xfrm rot="-5400000">
                <a:off x="2280" y="3726"/>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1313" name="Rectangle 716"/>
              <p:cNvSpPr>
                <a:spLocks noChangeArrowheads="1"/>
              </p:cNvSpPr>
              <p:nvPr/>
            </p:nvSpPr>
            <p:spPr bwMode="auto">
              <a:xfrm rot="-5400000">
                <a:off x="2277" y="3680"/>
                <a:ext cx="8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51314" name="Rectangle 717"/>
              <p:cNvSpPr>
                <a:spLocks noChangeArrowheads="1"/>
              </p:cNvSpPr>
              <p:nvPr/>
            </p:nvSpPr>
            <p:spPr bwMode="auto">
              <a:xfrm rot="-5400000">
                <a:off x="2275" y="3629"/>
                <a:ext cx="92"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51315" name="Rectangle 718"/>
              <p:cNvSpPr>
                <a:spLocks noChangeArrowheads="1"/>
              </p:cNvSpPr>
              <p:nvPr/>
            </p:nvSpPr>
            <p:spPr bwMode="auto">
              <a:xfrm rot="-5400000">
                <a:off x="2294" y="3594"/>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1316" name="Rectangle 719"/>
              <p:cNvSpPr>
                <a:spLocks noChangeArrowheads="1"/>
              </p:cNvSpPr>
              <p:nvPr/>
            </p:nvSpPr>
            <p:spPr bwMode="auto">
              <a:xfrm rot="-5400000">
                <a:off x="2294" y="3572"/>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1317" name="Rectangle 720"/>
              <p:cNvSpPr>
                <a:spLocks noChangeArrowheads="1"/>
              </p:cNvSpPr>
              <p:nvPr/>
            </p:nvSpPr>
            <p:spPr bwMode="auto">
              <a:xfrm rot="-5400000">
                <a:off x="2360" y="3645"/>
                <a:ext cx="73" cy="7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51318" name="Rectangle 721"/>
              <p:cNvSpPr>
                <a:spLocks noChangeArrowheads="1"/>
              </p:cNvSpPr>
              <p:nvPr/>
            </p:nvSpPr>
            <p:spPr bwMode="auto">
              <a:xfrm rot="-5400000">
                <a:off x="2385" y="3627"/>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1319" name="Line 722"/>
              <p:cNvSpPr>
                <a:spLocks noChangeShapeType="1"/>
              </p:cNvSpPr>
              <p:nvPr/>
            </p:nvSpPr>
            <p:spPr bwMode="auto">
              <a:xfrm>
                <a:off x="2343" y="3515"/>
                <a:ext cx="1" cy="96"/>
              </a:xfrm>
              <a:prstGeom prst="line">
                <a:avLst/>
              </a:prstGeom>
              <a:noFill/>
              <a:ln w="0">
                <a:solidFill>
                  <a:srgbClr val="000000"/>
                </a:solidFill>
                <a:round/>
                <a:headEnd/>
                <a:tailEnd/>
              </a:ln>
            </p:spPr>
            <p:txBody>
              <a:bodyPr/>
              <a:lstStyle/>
              <a:p>
                <a:endParaRPr lang="en-US"/>
              </a:p>
            </p:txBody>
          </p:sp>
          <p:sp>
            <p:nvSpPr>
              <p:cNvPr id="51320" name="Freeform 723"/>
              <p:cNvSpPr>
                <a:spLocks/>
              </p:cNvSpPr>
              <p:nvPr/>
            </p:nvSpPr>
            <p:spPr bwMode="auto">
              <a:xfrm>
                <a:off x="2321" y="3515"/>
                <a:ext cx="38" cy="37"/>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51321" name="Freeform 724"/>
              <p:cNvSpPr>
                <a:spLocks/>
              </p:cNvSpPr>
              <p:nvPr/>
            </p:nvSpPr>
            <p:spPr bwMode="auto">
              <a:xfrm>
                <a:off x="2321" y="3579"/>
                <a:ext cx="38" cy="32"/>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51322" name="Rectangle 725"/>
              <p:cNvSpPr>
                <a:spLocks noChangeArrowheads="1"/>
              </p:cNvSpPr>
              <p:nvPr/>
            </p:nvSpPr>
            <p:spPr bwMode="auto">
              <a:xfrm>
                <a:off x="2978" y="3407"/>
                <a:ext cx="420" cy="19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323" name="Rectangle 726"/>
              <p:cNvSpPr>
                <a:spLocks noChangeArrowheads="1"/>
              </p:cNvSpPr>
              <p:nvPr/>
            </p:nvSpPr>
            <p:spPr bwMode="auto">
              <a:xfrm>
                <a:off x="3086" y="3433"/>
                <a:ext cx="259"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51324" name="Rectangle 727"/>
              <p:cNvSpPr>
                <a:spLocks noChangeArrowheads="1"/>
              </p:cNvSpPr>
              <p:nvPr/>
            </p:nvSpPr>
            <p:spPr bwMode="auto">
              <a:xfrm>
                <a:off x="3016" y="3498"/>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1325" name="Line 728"/>
              <p:cNvSpPr>
                <a:spLocks noChangeShapeType="1"/>
              </p:cNvSpPr>
              <p:nvPr/>
            </p:nvSpPr>
            <p:spPr bwMode="auto">
              <a:xfrm flipH="1">
                <a:off x="2795" y="3504"/>
                <a:ext cx="172" cy="1"/>
              </a:xfrm>
              <a:prstGeom prst="line">
                <a:avLst/>
              </a:prstGeom>
              <a:noFill/>
              <a:ln w="0">
                <a:solidFill>
                  <a:srgbClr val="000000"/>
                </a:solidFill>
                <a:round/>
                <a:headEnd/>
                <a:tailEnd/>
              </a:ln>
            </p:spPr>
            <p:txBody>
              <a:bodyPr/>
              <a:lstStyle/>
              <a:p>
                <a:endParaRPr lang="en-US"/>
              </a:p>
            </p:txBody>
          </p:sp>
          <p:sp>
            <p:nvSpPr>
              <p:cNvPr id="51326" name="Freeform 729"/>
              <p:cNvSpPr>
                <a:spLocks/>
              </p:cNvSpPr>
              <p:nvPr/>
            </p:nvSpPr>
            <p:spPr bwMode="auto">
              <a:xfrm>
                <a:off x="2924" y="3482"/>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1327" name="Freeform 730"/>
              <p:cNvSpPr>
                <a:spLocks/>
              </p:cNvSpPr>
              <p:nvPr/>
            </p:nvSpPr>
            <p:spPr bwMode="auto">
              <a:xfrm>
                <a:off x="2795" y="3482"/>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1328" name="Line 731"/>
              <p:cNvSpPr>
                <a:spLocks noChangeShapeType="1"/>
              </p:cNvSpPr>
              <p:nvPr/>
            </p:nvSpPr>
            <p:spPr bwMode="auto">
              <a:xfrm flipH="1">
                <a:off x="2795" y="3273"/>
                <a:ext cx="178" cy="1"/>
              </a:xfrm>
              <a:prstGeom prst="line">
                <a:avLst/>
              </a:prstGeom>
              <a:noFill/>
              <a:ln w="0">
                <a:solidFill>
                  <a:srgbClr val="000000"/>
                </a:solidFill>
                <a:round/>
                <a:headEnd/>
                <a:tailEnd/>
              </a:ln>
            </p:spPr>
            <p:txBody>
              <a:bodyPr/>
              <a:lstStyle/>
              <a:p>
                <a:endParaRPr lang="en-US"/>
              </a:p>
            </p:txBody>
          </p:sp>
          <p:sp>
            <p:nvSpPr>
              <p:cNvPr id="51329" name="Freeform 732"/>
              <p:cNvSpPr>
                <a:spLocks/>
              </p:cNvSpPr>
              <p:nvPr/>
            </p:nvSpPr>
            <p:spPr bwMode="auto">
              <a:xfrm>
                <a:off x="2924" y="3251"/>
                <a:ext cx="49" cy="43"/>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51330" name="Freeform 733"/>
              <p:cNvSpPr>
                <a:spLocks/>
              </p:cNvSpPr>
              <p:nvPr/>
            </p:nvSpPr>
            <p:spPr bwMode="auto">
              <a:xfrm>
                <a:off x="2795" y="3251"/>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1331" name="Line 734"/>
              <p:cNvSpPr>
                <a:spLocks noChangeShapeType="1"/>
              </p:cNvSpPr>
              <p:nvPr/>
            </p:nvSpPr>
            <p:spPr bwMode="auto">
              <a:xfrm>
                <a:off x="2703" y="2934"/>
                <a:ext cx="1" cy="237"/>
              </a:xfrm>
              <a:prstGeom prst="line">
                <a:avLst/>
              </a:prstGeom>
              <a:noFill/>
              <a:ln w="0">
                <a:solidFill>
                  <a:srgbClr val="000000"/>
                </a:solidFill>
                <a:round/>
                <a:headEnd/>
                <a:tailEnd/>
              </a:ln>
            </p:spPr>
            <p:txBody>
              <a:bodyPr/>
              <a:lstStyle/>
              <a:p>
                <a:endParaRPr lang="en-US"/>
              </a:p>
            </p:txBody>
          </p:sp>
          <p:sp>
            <p:nvSpPr>
              <p:cNvPr id="51332" name="Freeform 735"/>
              <p:cNvSpPr>
                <a:spLocks/>
              </p:cNvSpPr>
              <p:nvPr/>
            </p:nvSpPr>
            <p:spPr bwMode="auto">
              <a:xfrm>
                <a:off x="2682" y="2934"/>
                <a:ext cx="43" cy="48"/>
              </a:xfrm>
              <a:custGeom>
                <a:avLst/>
                <a:gdLst>
                  <a:gd name="T0" fmla="*/ 21 w 43"/>
                  <a:gd name="T1" fmla="*/ 0 h 48"/>
                  <a:gd name="T2" fmla="*/ 43 w 43"/>
                  <a:gd name="T3" fmla="*/ 48 h 48"/>
                  <a:gd name="T4" fmla="*/ 0 w 43"/>
                  <a:gd name="T5" fmla="*/ 48 h 48"/>
                  <a:gd name="T6" fmla="*/ 21 w 43"/>
                  <a:gd name="T7" fmla="*/ 0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21" y="0"/>
                    </a:moveTo>
                    <a:lnTo>
                      <a:pt x="43" y="48"/>
                    </a:lnTo>
                    <a:lnTo>
                      <a:pt x="0" y="48"/>
                    </a:lnTo>
                    <a:lnTo>
                      <a:pt x="21" y="0"/>
                    </a:lnTo>
                    <a:close/>
                  </a:path>
                </a:pathLst>
              </a:custGeom>
              <a:solidFill>
                <a:srgbClr val="000000"/>
              </a:solidFill>
              <a:ln w="9525">
                <a:noFill/>
                <a:round/>
                <a:headEnd/>
                <a:tailEnd/>
              </a:ln>
            </p:spPr>
            <p:txBody>
              <a:bodyPr/>
              <a:lstStyle/>
              <a:p>
                <a:endParaRPr lang="en-US"/>
              </a:p>
            </p:txBody>
          </p:sp>
          <p:sp>
            <p:nvSpPr>
              <p:cNvPr id="51333" name="Freeform 736"/>
              <p:cNvSpPr>
                <a:spLocks/>
              </p:cNvSpPr>
              <p:nvPr/>
            </p:nvSpPr>
            <p:spPr bwMode="auto">
              <a:xfrm>
                <a:off x="2682" y="3128"/>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1334" name="Line 737"/>
              <p:cNvSpPr>
                <a:spLocks noChangeShapeType="1"/>
              </p:cNvSpPr>
              <p:nvPr/>
            </p:nvSpPr>
            <p:spPr bwMode="auto">
              <a:xfrm flipV="1">
                <a:off x="2348" y="3848"/>
                <a:ext cx="1" cy="242"/>
              </a:xfrm>
              <a:prstGeom prst="line">
                <a:avLst/>
              </a:prstGeom>
              <a:noFill/>
              <a:ln w="0">
                <a:solidFill>
                  <a:srgbClr val="000000"/>
                </a:solidFill>
                <a:round/>
                <a:headEnd/>
                <a:tailEnd/>
              </a:ln>
            </p:spPr>
            <p:txBody>
              <a:bodyPr/>
              <a:lstStyle/>
              <a:p>
                <a:endParaRPr lang="en-US"/>
              </a:p>
            </p:txBody>
          </p:sp>
          <p:sp>
            <p:nvSpPr>
              <p:cNvPr id="51335" name="Freeform 738"/>
              <p:cNvSpPr>
                <a:spLocks/>
              </p:cNvSpPr>
              <p:nvPr/>
            </p:nvSpPr>
            <p:spPr bwMode="auto">
              <a:xfrm>
                <a:off x="2326" y="4047"/>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1336" name="Freeform 739"/>
              <p:cNvSpPr>
                <a:spLocks/>
              </p:cNvSpPr>
              <p:nvPr/>
            </p:nvSpPr>
            <p:spPr bwMode="auto">
              <a:xfrm>
                <a:off x="2326" y="3848"/>
                <a:ext cx="44" cy="48"/>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51337" name="Rectangle 740"/>
              <p:cNvSpPr>
                <a:spLocks noChangeArrowheads="1"/>
              </p:cNvSpPr>
              <p:nvPr/>
            </p:nvSpPr>
            <p:spPr bwMode="auto">
              <a:xfrm>
                <a:off x="2978" y="3171"/>
                <a:ext cx="420" cy="19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338" name="Rectangle 741"/>
              <p:cNvSpPr>
                <a:spLocks noChangeArrowheads="1"/>
              </p:cNvSpPr>
              <p:nvPr/>
            </p:nvSpPr>
            <p:spPr bwMode="auto">
              <a:xfrm>
                <a:off x="3064" y="3197"/>
                <a:ext cx="30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51339" name="Rectangle 742"/>
              <p:cNvSpPr>
                <a:spLocks noChangeArrowheads="1"/>
              </p:cNvSpPr>
              <p:nvPr/>
            </p:nvSpPr>
            <p:spPr bwMode="auto">
              <a:xfrm>
                <a:off x="3016" y="3261"/>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1340" name="Rectangle 743"/>
              <p:cNvSpPr>
                <a:spLocks noChangeArrowheads="1"/>
              </p:cNvSpPr>
              <p:nvPr/>
            </p:nvSpPr>
            <p:spPr bwMode="auto">
              <a:xfrm>
                <a:off x="242" y="1842"/>
                <a:ext cx="426" cy="10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341" name="Rectangle 744"/>
              <p:cNvSpPr>
                <a:spLocks noChangeArrowheads="1"/>
              </p:cNvSpPr>
              <p:nvPr/>
            </p:nvSpPr>
            <p:spPr bwMode="auto">
              <a:xfrm>
                <a:off x="399" y="1858"/>
                <a:ext cx="16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51342" name="Rectangle 745"/>
              <p:cNvSpPr>
                <a:spLocks noChangeArrowheads="1"/>
              </p:cNvSpPr>
              <p:nvPr/>
            </p:nvSpPr>
            <p:spPr bwMode="auto">
              <a:xfrm>
                <a:off x="275" y="2111"/>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343" name="Rectangle 746"/>
              <p:cNvSpPr>
                <a:spLocks noChangeArrowheads="1"/>
              </p:cNvSpPr>
              <p:nvPr/>
            </p:nvSpPr>
            <p:spPr bwMode="auto">
              <a:xfrm>
                <a:off x="258" y="2090"/>
                <a:ext cx="426"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344" name="Rectangle 747"/>
              <p:cNvSpPr>
                <a:spLocks noChangeArrowheads="1"/>
              </p:cNvSpPr>
              <p:nvPr/>
            </p:nvSpPr>
            <p:spPr bwMode="auto">
              <a:xfrm>
                <a:off x="242" y="207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345" name="Rectangle 748"/>
              <p:cNvSpPr>
                <a:spLocks noChangeArrowheads="1"/>
              </p:cNvSpPr>
              <p:nvPr/>
            </p:nvSpPr>
            <p:spPr bwMode="auto">
              <a:xfrm>
                <a:off x="361" y="2089"/>
                <a:ext cx="23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51346" name="Freeform 749"/>
              <p:cNvSpPr>
                <a:spLocks/>
              </p:cNvSpPr>
              <p:nvPr/>
            </p:nvSpPr>
            <p:spPr bwMode="auto">
              <a:xfrm>
                <a:off x="824" y="2117"/>
                <a:ext cx="65" cy="75"/>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51347" name="Freeform 750"/>
              <p:cNvSpPr>
                <a:spLocks/>
              </p:cNvSpPr>
              <p:nvPr/>
            </p:nvSpPr>
            <p:spPr bwMode="auto">
              <a:xfrm>
                <a:off x="829" y="2149"/>
                <a:ext cx="6" cy="11"/>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51348" name="Rectangle 751"/>
              <p:cNvSpPr>
                <a:spLocks noChangeArrowheads="1"/>
              </p:cNvSpPr>
              <p:nvPr/>
            </p:nvSpPr>
            <p:spPr bwMode="auto">
              <a:xfrm>
                <a:off x="770" y="2149"/>
                <a:ext cx="59" cy="1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1349" name="Freeform 752"/>
              <p:cNvSpPr>
                <a:spLocks/>
              </p:cNvSpPr>
              <p:nvPr/>
            </p:nvSpPr>
            <p:spPr bwMode="auto">
              <a:xfrm>
                <a:off x="711" y="2117"/>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1350" name="Freeform 753"/>
              <p:cNvSpPr>
                <a:spLocks/>
              </p:cNvSpPr>
              <p:nvPr/>
            </p:nvSpPr>
            <p:spPr bwMode="auto">
              <a:xfrm>
                <a:off x="765" y="2149"/>
                <a:ext cx="5" cy="11"/>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51351" name="Rectangle 754"/>
              <p:cNvSpPr>
                <a:spLocks noChangeArrowheads="1"/>
              </p:cNvSpPr>
              <p:nvPr/>
            </p:nvSpPr>
            <p:spPr bwMode="auto">
              <a:xfrm>
                <a:off x="679" y="2192"/>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1352" name="Rectangle 755"/>
              <p:cNvSpPr>
                <a:spLocks noChangeArrowheads="1"/>
              </p:cNvSpPr>
              <p:nvPr/>
            </p:nvSpPr>
            <p:spPr bwMode="auto">
              <a:xfrm>
                <a:off x="722" y="2213"/>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1353" name="Freeform 756"/>
              <p:cNvSpPr>
                <a:spLocks/>
              </p:cNvSpPr>
              <p:nvPr/>
            </p:nvSpPr>
            <p:spPr bwMode="auto">
              <a:xfrm>
                <a:off x="2720" y="2138"/>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1354" name="Freeform 757"/>
              <p:cNvSpPr>
                <a:spLocks/>
              </p:cNvSpPr>
              <p:nvPr/>
            </p:nvSpPr>
            <p:spPr bwMode="auto">
              <a:xfrm>
                <a:off x="2725" y="2165"/>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1355" name="Rectangle 758"/>
              <p:cNvSpPr>
                <a:spLocks noChangeArrowheads="1"/>
              </p:cNvSpPr>
              <p:nvPr/>
            </p:nvSpPr>
            <p:spPr bwMode="auto">
              <a:xfrm>
                <a:off x="2569" y="216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1356" name="Freeform 759"/>
              <p:cNvSpPr>
                <a:spLocks/>
              </p:cNvSpPr>
              <p:nvPr/>
            </p:nvSpPr>
            <p:spPr bwMode="auto">
              <a:xfrm>
                <a:off x="2504" y="2138"/>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1357" name="Freeform 760"/>
              <p:cNvSpPr>
                <a:spLocks/>
              </p:cNvSpPr>
              <p:nvPr/>
            </p:nvSpPr>
            <p:spPr bwMode="auto">
              <a:xfrm>
                <a:off x="2558" y="2165"/>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1358" name="Freeform 761"/>
              <p:cNvSpPr>
                <a:spLocks/>
              </p:cNvSpPr>
              <p:nvPr/>
            </p:nvSpPr>
            <p:spPr bwMode="auto">
              <a:xfrm>
                <a:off x="2456" y="2627"/>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1359" name="Freeform 762"/>
              <p:cNvSpPr>
                <a:spLocks/>
              </p:cNvSpPr>
              <p:nvPr/>
            </p:nvSpPr>
            <p:spPr bwMode="auto">
              <a:xfrm>
                <a:off x="2461" y="2660"/>
                <a:ext cx="11" cy="10"/>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51360" name="Rectangle 763"/>
              <p:cNvSpPr>
                <a:spLocks noChangeArrowheads="1"/>
              </p:cNvSpPr>
              <p:nvPr/>
            </p:nvSpPr>
            <p:spPr bwMode="auto">
              <a:xfrm>
                <a:off x="2246" y="2660"/>
                <a:ext cx="215"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1361" name="Freeform 764"/>
              <p:cNvSpPr>
                <a:spLocks/>
              </p:cNvSpPr>
              <p:nvPr/>
            </p:nvSpPr>
            <p:spPr bwMode="auto">
              <a:xfrm>
                <a:off x="2235" y="2660"/>
                <a:ext cx="11" cy="10"/>
              </a:xfrm>
              <a:custGeom>
                <a:avLst/>
                <a:gdLst>
                  <a:gd name="T0" fmla="*/ 11 w 11"/>
                  <a:gd name="T1" fmla="*/ 0 h 10"/>
                  <a:gd name="T2" fmla="*/ 5 w 11"/>
                  <a:gd name="T3" fmla="*/ 0 h 10"/>
                  <a:gd name="T4" fmla="*/ 5 w 11"/>
                  <a:gd name="T5" fmla="*/ 0 h 10"/>
                  <a:gd name="T6" fmla="*/ 0 w 11"/>
                  <a:gd name="T7" fmla="*/ 0 h 10"/>
                  <a:gd name="T8" fmla="*/ 0 w 11"/>
                  <a:gd name="T9" fmla="*/ 5 h 10"/>
                  <a:gd name="T10" fmla="*/ 0 w 11"/>
                  <a:gd name="T11" fmla="*/ 5 h 10"/>
                  <a:gd name="T12" fmla="*/ 5 w 11"/>
                  <a:gd name="T13" fmla="*/ 10 h 10"/>
                  <a:gd name="T14" fmla="*/ 5 w 11"/>
                  <a:gd name="T15" fmla="*/ 10 h 10"/>
                  <a:gd name="T16" fmla="*/ 11 w 11"/>
                  <a:gd name="T17" fmla="*/ 10 h 10"/>
                  <a:gd name="T18" fmla="*/ 11 w 11"/>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11" y="0"/>
                    </a:moveTo>
                    <a:lnTo>
                      <a:pt x="5" y="0"/>
                    </a:lnTo>
                    <a:lnTo>
                      <a:pt x="0" y="0"/>
                    </a:lnTo>
                    <a:lnTo>
                      <a:pt x="0" y="5"/>
                    </a:lnTo>
                    <a:lnTo>
                      <a:pt x="5" y="10"/>
                    </a:lnTo>
                    <a:lnTo>
                      <a:pt x="11" y="10"/>
                    </a:lnTo>
                    <a:lnTo>
                      <a:pt x="11" y="0"/>
                    </a:lnTo>
                    <a:close/>
                  </a:path>
                </a:pathLst>
              </a:custGeom>
              <a:solidFill>
                <a:srgbClr val="000000"/>
              </a:solidFill>
              <a:ln w="9525">
                <a:noFill/>
                <a:round/>
                <a:headEnd/>
                <a:tailEnd/>
              </a:ln>
            </p:spPr>
            <p:txBody>
              <a:bodyPr/>
              <a:lstStyle/>
              <a:p>
                <a:endParaRPr lang="en-US"/>
              </a:p>
            </p:txBody>
          </p:sp>
          <p:sp>
            <p:nvSpPr>
              <p:cNvPr id="51362" name="Freeform 765"/>
              <p:cNvSpPr>
                <a:spLocks/>
              </p:cNvSpPr>
              <p:nvPr/>
            </p:nvSpPr>
            <p:spPr bwMode="auto">
              <a:xfrm>
                <a:off x="2208"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1363" name="Freeform 766"/>
              <p:cNvSpPr>
                <a:spLocks/>
              </p:cNvSpPr>
              <p:nvPr/>
            </p:nvSpPr>
            <p:spPr bwMode="auto">
              <a:xfrm>
                <a:off x="2235" y="2552"/>
                <a:ext cx="16" cy="6"/>
              </a:xfrm>
              <a:custGeom>
                <a:avLst/>
                <a:gdLst>
                  <a:gd name="T0" fmla="*/ 16 w 16"/>
                  <a:gd name="T1" fmla="*/ 6 h 6"/>
                  <a:gd name="T2" fmla="*/ 16 w 16"/>
                  <a:gd name="T3" fmla="*/ 6 h 6"/>
                  <a:gd name="T4" fmla="*/ 16 w 16"/>
                  <a:gd name="T5" fmla="*/ 6 h 6"/>
                  <a:gd name="T6" fmla="*/ 11 w 16"/>
                  <a:gd name="T7" fmla="*/ 0 h 6"/>
                  <a:gd name="T8" fmla="*/ 11 w 16"/>
                  <a:gd name="T9" fmla="*/ 0 h 6"/>
                  <a:gd name="T10" fmla="*/ 5 w 16"/>
                  <a:gd name="T11" fmla="*/ 0 h 6"/>
                  <a:gd name="T12" fmla="*/ 5 w 16"/>
                  <a:gd name="T13" fmla="*/ 6 h 6"/>
                  <a:gd name="T14" fmla="*/ 5 w 16"/>
                  <a:gd name="T15" fmla="*/ 6 h 6"/>
                  <a:gd name="T16" fmla="*/ 0 w 16"/>
                  <a:gd name="T17" fmla="*/ 6 h 6"/>
                  <a:gd name="T18" fmla="*/ 16 w 16"/>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6"/>
                  <a:gd name="T32" fmla="*/ 16 w 1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6">
                    <a:moveTo>
                      <a:pt x="16" y="6"/>
                    </a:moveTo>
                    <a:lnTo>
                      <a:pt x="16" y="6"/>
                    </a:lnTo>
                    <a:lnTo>
                      <a:pt x="11" y="0"/>
                    </a:lnTo>
                    <a:lnTo>
                      <a:pt x="5" y="0"/>
                    </a:lnTo>
                    <a:lnTo>
                      <a:pt x="5" y="6"/>
                    </a:lnTo>
                    <a:lnTo>
                      <a:pt x="0" y="6"/>
                    </a:lnTo>
                    <a:lnTo>
                      <a:pt x="16" y="6"/>
                    </a:lnTo>
                    <a:close/>
                  </a:path>
                </a:pathLst>
              </a:custGeom>
              <a:solidFill>
                <a:srgbClr val="000000"/>
              </a:solidFill>
              <a:ln w="9525">
                <a:noFill/>
                <a:round/>
                <a:headEnd/>
                <a:tailEnd/>
              </a:ln>
            </p:spPr>
            <p:txBody>
              <a:bodyPr/>
              <a:lstStyle/>
              <a:p>
                <a:endParaRPr lang="en-US"/>
              </a:p>
            </p:txBody>
          </p:sp>
          <p:sp>
            <p:nvSpPr>
              <p:cNvPr id="51364" name="Rectangle 767"/>
              <p:cNvSpPr>
                <a:spLocks noChangeArrowheads="1"/>
              </p:cNvSpPr>
              <p:nvPr/>
            </p:nvSpPr>
            <p:spPr bwMode="auto">
              <a:xfrm>
                <a:off x="2235" y="2558"/>
                <a:ext cx="16" cy="10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1365" name="Freeform 768"/>
              <p:cNvSpPr>
                <a:spLocks/>
              </p:cNvSpPr>
              <p:nvPr/>
            </p:nvSpPr>
            <p:spPr bwMode="auto">
              <a:xfrm>
                <a:off x="2235" y="2665"/>
                <a:ext cx="16" cy="5"/>
              </a:xfrm>
              <a:custGeom>
                <a:avLst/>
                <a:gdLst>
                  <a:gd name="T0" fmla="*/ 0 w 16"/>
                  <a:gd name="T1" fmla="*/ 0 h 5"/>
                  <a:gd name="T2" fmla="*/ 5 w 16"/>
                  <a:gd name="T3" fmla="*/ 0 h 5"/>
                  <a:gd name="T4" fmla="*/ 5 w 16"/>
                  <a:gd name="T5" fmla="*/ 5 h 5"/>
                  <a:gd name="T6" fmla="*/ 5 w 16"/>
                  <a:gd name="T7" fmla="*/ 5 h 5"/>
                  <a:gd name="T8" fmla="*/ 11 w 16"/>
                  <a:gd name="T9" fmla="*/ 5 h 5"/>
                  <a:gd name="T10" fmla="*/ 11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1"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51366" name="Line 769"/>
              <p:cNvSpPr>
                <a:spLocks noChangeShapeType="1"/>
              </p:cNvSpPr>
              <p:nvPr/>
            </p:nvSpPr>
            <p:spPr bwMode="auto">
              <a:xfrm>
                <a:off x="3032" y="2262"/>
                <a:ext cx="1" cy="274"/>
              </a:xfrm>
              <a:prstGeom prst="line">
                <a:avLst/>
              </a:prstGeom>
              <a:noFill/>
              <a:ln w="0">
                <a:solidFill>
                  <a:srgbClr val="000000"/>
                </a:solidFill>
                <a:round/>
                <a:headEnd/>
                <a:tailEnd/>
              </a:ln>
            </p:spPr>
            <p:txBody>
              <a:bodyPr/>
              <a:lstStyle/>
              <a:p>
                <a:endParaRPr lang="en-US"/>
              </a:p>
            </p:txBody>
          </p:sp>
          <p:sp>
            <p:nvSpPr>
              <p:cNvPr id="51367" name="Freeform 770"/>
              <p:cNvSpPr>
                <a:spLocks/>
              </p:cNvSpPr>
              <p:nvPr/>
            </p:nvSpPr>
            <p:spPr bwMode="auto">
              <a:xfrm>
                <a:off x="3010" y="2262"/>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1368" name="Freeform 771"/>
              <p:cNvSpPr>
                <a:spLocks/>
              </p:cNvSpPr>
              <p:nvPr/>
            </p:nvSpPr>
            <p:spPr bwMode="auto">
              <a:xfrm>
                <a:off x="3010" y="2493"/>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1369" name="Line 772"/>
              <p:cNvSpPr>
                <a:spLocks noChangeShapeType="1"/>
              </p:cNvSpPr>
              <p:nvPr/>
            </p:nvSpPr>
            <p:spPr bwMode="auto">
              <a:xfrm flipH="1">
                <a:off x="679" y="1504"/>
                <a:ext cx="210" cy="1"/>
              </a:xfrm>
              <a:prstGeom prst="line">
                <a:avLst/>
              </a:prstGeom>
              <a:noFill/>
              <a:ln w="0">
                <a:solidFill>
                  <a:srgbClr val="000000"/>
                </a:solidFill>
                <a:round/>
                <a:headEnd/>
                <a:tailEnd/>
              </a:ln>
            </p:spPr>
            <p:txBody>
              <a:bodyPr/>
              <a:lstStyle/>
              <a:p>
                <a:endParaRPr lang="en-US"/>
              </a:p>
            </p:txBody>
          </p:sp>
          <p:sp>
            <p:nvSpPr>
              <p:cNvPr id="51370" name="Freeform 773"/>
              <p:cNvSpPr>
                <a:spLocks/>
              </p:cNvSpPr>
              <p:nvPr/>
            </p:nvSpPr>
            <p:spPr bwMode="auto">
              <a:xfrm>
                <a:off x="845" y="1482"/>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1371" name="Freeform 774"/>
              <p:cNvSpPr>
                <a:spLocks/>
              </p:cNvSpPr>
              <p:nvPr/>
            </p:nvSpPr>
            <p:spPr bwMode="auto">
              <a:xfrm>
                <a:off x="679" y="1482"/>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1372" name="Rectangle 775"/>
              <p:cNvSpPr>
                <a:spLocks noChangeArrowheads="1"/>
              </p:cNvSpPr>
              <p:nvPr/>
            </p:nvSpPr>
            <p:spPr bwMode="auto">
              <a:xfrm>
                <a:off x="1454" y="1138"/>
                <a:ext cx="754" cy="747"/>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1373" name="Rectangle 776"/>
              <p:cNvSpPr>
                <a:spLocks noChangeArrowheads="1"/>
              </p:cNvSpPr>
              <p:nvPr/>
            </p:nvSpPr>
            <p:spPr bwMode="auto">
              <a:xfrm>
                <a:off x="1427" y="1176"/>
                <a:ext cx="759" cy="747"/>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1374" name="Rectangle 777"/>
              <p:cNvSpPr>
                <a:spLocks noChangeArrowheads="1"/>
              </p:cNvSpPr>
              <p:nvPr/>
            </p:nvSpPr>
            <p:spPr bwMode="auto">
              <a:xfrm>
                <a:off x="1400" y="1208"/>
                <a:ext cx="760" cy="753"/>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1375" name="Rectangle 778"/>
              <p:cNvSpPr>
                <a:spLocks noChangeArrowheads="1"/>
              </p:cNvSpPr>
              <p:nvPr/>
            </p:nvSpPr>
            <p:spPr bwMode="auto">
              <a:xfrm>
                <a:off x="1379" y="1246"/>
                <a:ext cx="754" cy="752"/>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1376" name="Rectangle 779"/>
              <p:cNvSpPr>
                <a:spLocks noChangeArrowheads="1"/>
              </p:cNvSpPr>
              <p:nvPr/>
            </p:nvSpPr>
            <p:spPr bwMode="auto">
              <a:xfrm>
                <a:off x="1352" y="1283"/>
                <a:ext cx="754" cy="748"/>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1377" name="Rectangle 780"/>
              <p:cNvSpPr>
                <a:spLocks noChangeArrowheads="1"/>
              </p:cNvSpPr>
              <p:nvPr/>
            </p:nvSpPr>
            <p:spPr bwMode="auto">
              <a:xfrm>
                <a:off x="1330" y="1316"/>
                <a:ext cx="754" cy="752"/>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1378" name="Rectangle 781"/>
              <p:cNvSpPr>
                <a:spLocks noChangeArrowheads="1"/>
              </p:cNvSpPr>
              <p:nvPr/>
            </p:nvSpPr>
            <p:spPr bwMode="auto">
              <a:xfrm>
                <a:off x="1303" y="1348"/>
                <a:ext cx="754" cy="753"/>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1379" name="Rectangle 782"/>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1380" name="Rectangle 783"/>
              <p:cNvSpPr>
                <a:spLocks noChangeArrowheads="1"/>
              </p:cNvSpPr>
              <p:nvPr/>
            </p:nvSpPr>
            <p:spPr bwMode="auto">
              <a:xfrm>
                <a:off x="1271" y="1385"/>
                <a:ext cx="754" cy="753"/>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1381" name="Rectangle 784"/>
              <p:cNvSpPr>
                <a:spLocks noChangeArrowheads="1"/>
              </p:cNvSpPr>
              <p:nvPr/>
            </p:nvSpPr>
            <p:spPr bwMode="auto">
              <a:xfrm>
                <a:off x="1492" y="1477"/>
                <a:ext cx="394" cy="140"/>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51382" name="Rectangle 785"/>
              <p:cNvSpPr>
                <a:spLocks noChangeArrowheads="1"/>
              </p:cNvSpPr>
              <p:nvPr/>
            </p:nvSpPr>
            <p:spPr bwMode="auto">
              <a:xfrm>
                <a:off x="1459" y="1590"/>
                <a:ext cx="464" cy="140"/>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51383" name="Rectangle 786"/>
              <p:cNvSpPr>
                <a:spLocks noChangeArrowheads="1"/>
              </p:cNvSpPr>
              <p:nvPr/>
            </p:nvSpPr>
            <p:spPr bwMode="auto">
              <a:xfrm>
                <a:off x="1422" y="1880"/>
                <a:ext cx="124"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L1</a:t>
                </a:r>
                <a:endParaRPr lang="en-US" sz="1800">
                  <a:solidFill>
                    <a:srgbClr val="000000"/>
                  </a:solidFill>
                </a:endParaRPr>
              </a:p>
            </p:txBody>
          </p:sp>
          <p:sp>
            <p:nvSpPr>
              <p:cNvPr id="51384" name="Rectangle 787"/>
              <p:cNvSpPr>
                <a:spLocks noChangeArrowheads="1"/>
              </p:cNvSpPr>
              <p:nvPr/>
            </p:nvSpPr>
            <p:spPr bwMode="auto">
              <a:xfrm>
                <a:off x="1346" y="1939"/>
                <a:ext cx="291"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P-Cache</a:t>
                </a:r>
                <a:endParaRPr lang="en-US" sz="1800">
                  <a:solidFill>
                    <a:srgbClr val="000000"/>
                  </a:solidFill>
                </a:endParaRPr>
              </a:p>
            </p:txBody>
          </p:sp>
          <p:sp>
            <p:nvSpPr>
              <p:cNvPr id="51385" name="Rectangle 788"/>
              <p:cNvSpPr>
                <a:spLocks noChangeArrowheads="1"/>
              </p:cNvSpPr>
              <p:nvPr/>
            </p:nvSpPr>
            <p:spPr bwMode="auto">
              <a:xfrm>
                <a:off x="1804" y="1885"/>
                <a:ext cx="108"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L1</a:t>
                </a:r>
                <a:endParaRPr lang="en-US" sz="1800">
                  <a:solidFill>
                    <a:srgbClr val="000000"/>
                  </a:solidFill>
                </a:endParaRPr>
              </a:p>
            </p:txBody>
          </p:sp>
          <p:sp>
            <p:nvSpPr>
              <p:cNvPr id="51386" name="Rectangle 789"/>
              <p:cNvSpPr>
                <a:spLocks noChangeArrowheads="1"/>
              </p:cNvSpPr>
              <p:nvPr/>
            </p:nvSpPr>
            <p:spPr bwMode="auto">
              <a:xfrm>
                <a:off x="1723" y="1944"/>
                <a:ext cx="297"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D-Cache</a:t>
                </a:r>
                <a:endParaRPr lang="en-US" sz="1800">
                  <a:solidFill>
                    <a:srgbClr val="000000"/>
                  </a:solidFill>
                </a:endParaRPr>
              </a:p>
            </p:txBody>
          </p:sp>
          <p:sp>
            <p:nvSpPr>
              <p:cNvPr id="51387" name="Rectangle 790"/>
              <p:cNvSpPr>
                <a:spLocks noChangeArrowheads="1"/>
              </p:cNvSpPr>
              <p:nvPr/>
            </p:nvSpPr>
            <p:spPr bwMode="auto">
              <a:xfrm>
                <a:off x="1305" y="2047"/>
                <a:ext cx="869" cy="80"/>
              </a:xfrm>
              <a:prstGeom prst="rect">
                <a:avLst/>
              </a:prstGeom>
              <a:noFill/>
              <a:ln w="9525">
                <a:noFill/>
                <a:miter lim="800000"/>
                <a:headEnd/>
                <a:tailEnd/>
              </a:ln>
            </p:spPr>
            <p:txBody>
              <a:bodyPr lIns="0" tIns="0" rIns="0" bIns="0">
                <a:spAutoFit/>
              </a:bodyPr>
              <a:lstStyle/>
              <a:p>
                <a:pPr algn="l" eaLnBrk="0" hangingPunct="0"/>
                <a:r>
                  <a:rPr lang="en-US" sz="800" b="1">
                    <a:solidFill>
                      <a:srgbClr val="000000"/>
                    </a:solidFill>
                  </a:rPr>
                  <a:t>L2 Memory </a:t>
                </a:r>
                <a:r>
                  <a:rPr lang="en-US" sz="700" b="1">
                    <a:solidFill>
                      <a:srgbClr val="000000"/>
                    </a:solidFill>
                  </a:rPr>
                  <a:t>(cache/RAM</a:t>
                </a:r>
                <a:r>
                  <a:rPr lang="en-US" sz="800" b="1">
                    <a:solidFill>
                      <a:srgbClr val="000000"/>
                    </a:solidFill>
                  </a:rPr>
                  <a:t>)</a:t>
                </a:r>
                <a:endParaRPr lang="en-US" sz="1800">
                  <a:solidFill>
                    <a:srgbClr val="000000"/>
                  </a:solidFill>
                </a:endParaRPr>
              </a:p>
            </p:txBody>
          </p:sp>
          <p:sp>
            <p:nvSpPr>
              <p:cNvPr id="51388" name="Line 791"/>
              <p:cNvSpPr>
                <a:spLocks noChangeShapeType="1"/>
              </p:cNvSpPr>
              <p:nvPr/>
            </p:nvSpPr>
            <p:spPr bwMode="auto">
              <a:xfrm>
                <a:off x="1271" y="1859"/>
                <a:ext cx="754" cy="1"/>
              </a:xfrm>
              <a:prstGeom prst="line">
                <a:avLst/>
              </a:prstGeom>
              <a:noFill/>
              <a:ln w="0">
                <a:solidFill>
                  <a:srgbClr val="24211D"/>
                </a:solidFill>
                <a:round/>
                <a:headEnd/>
                <a:tailEnd/>
              </a:ln>
            </p:spPr>
            <p:txBody>
              <a:bodyPr/>
              <a:lstStyle/>
              <a:p>
                <a:endParaRPr lang="en-US"/>
              </a:p>
            </p:txBody>
          </p:sp>
          <p:sp>
            <p:nvSpPr>
              <p:cNvPr id="51389" name="Line 792"/>
              <p:cNvSpPr>
                <a:spLocks noChangeShapeType="1"/>
              </p:cNvSpPr>
              <p:nvPr/>
            </p:nvSpPr>
            <p:spPr bwMode="auto">
              <a:xfrm>
                <a:off x="1271" y="2031"/>
                <a:ext cx="754" cy="1"/>
              </a:xfrm>
              <a:prstGeom prst="line">
                <a:avLst/>
              </a:prstGeom>
              <a:noFill/>
              <a:ln w="0">
                <a:solidFill>
                  <a:srgbClr val="24211D"/>
                </a:solidFill>
                <a:round/>
                <a:headEnd/>
                <a:tailEnd/>
              </a:ln>
            </p:spPr>
            <p:txBody>
              <a:bodyPr/>
              <a:lstStyle/>
              <a:p>
                <a:endParaRPr lang="en-US"/>
              </a:p>
            </p:txBody>
          </p:sp>
          <p:sp>
            <p:nvSpPr>
              <p:cNvPr id="51390" name="Line 793"/>
              <p:cNvSpPr>
                <a:spLocks noChangeShapeType="1"/>
              </p:cNvSpPr>
              <p:nvPr/>
            </p:nvSpPr>
            <p:spPr bwMode="auto">
              <a:xfrm>
                <a:off x="1648" y="1859"/>
                <a:ext cx="1" cy="172"/>
              </a:xfrm>
              <a:prstGeom prst="line">
                <a:avLst/>
              </a:prstGeom>
              <a:noFill/>
              <a:ln w="0">
                <a:solidFill>
                  <a:srgbClr val="24211D"/>
                </a:solidFill>
                <a:round/>
                <a:headEnd/>
                <a:tailEnd/>
              </a:ln>
            </p:spPr>
            <p:txBody>
              <a:bodyPr/>
              <a:lstStyle/>
              <a:p>
                <a:endParaRPr lang="en-US"/>
              </a:p>
            </p:txBody>
          </p:sp>
          <p:sp>
            <p:nvSpPr>
              <p:cNvPr id="51391" name="Freeform 794"/>
              <p:cNvSpPr>
                <a:spLocks/>
              </p:cNvSpPr>
              <p:nvPr/>
            </p:nvSpPr>
            <p:spPr bwMode="auto">
              <a:xfrm>
                <a:off x="1869" y="794"/>
                <a:ext cx="37" cy="16"/>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51392" name="Rectangle 795"/>
              <p:cNvSpPr>
                <a:spLocks noChangeArrowheads="1"/>
              </p:cNvSpPr>
              <p:nvPr/>
            </p:nvSpPr>
            <p:spPr bwMode="auto">
              <a:xfrm>
                <a:off x="1869" y="810"/>
                <a:ext cx="37" cy="22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1393" name="Freeform 796"/>
              <p:cNvSpPr>
                <a:spLocks/>
              </p:cNvSpPr>
              <p:nvPr/>
            </p:nvSpPr>
            <p:spPr bwMode="auto">
              <a:xfrm>
                <a:off x="1842" y="1031"/>
                <a:ext cx="91" cy="91"/>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51394" name="Freeform 797"/>
              <p:cNvSpPr>
                <a:spLocks/>
              </p:cNvSpPr>
              <p:nvPr/>
            </p:nvSpPr>
            <p:spPr bwMode="auto">
              <a:xfrm>
                <a:off x="1869" y="1031"/>
                <a:ext cx="37" cy="21"/>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51395" name="Freeform 798"/>
              <p:cNvSpPr>
                <a:spLocks/>
              </p:cNvSpPr>
              <p:nvPr/>
            </p:nvSpPr>
            <p:spPr bwMode="auto">
              <a:xfrm>
                <a:off x="1890" y="794"/>
                <a:ext cx="16" cy="32"/>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51396" name="Rectangle 799"/>
              <p:cNvSpPr>
                <a:spLocks noChangeArrowheads="1"/>
              </p:cNvSpPr>
              <p:nvPr/>
            </p:nvSpPr>
            <p:spPr bwMode="auto">
              <a:xfrm>
                <a:off x="1815" y="794"/>
                <a:ext cx="75" cy="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1397" name="Freeform 800"/>
              <p:cNvSpPr>
                <a:spLocks/>
              </p:cNvSpPr>
              <p:nvPr/>
            </p:nvSpPr>
            <p:spPr bwMode="auto">
              <a:xfrm>
                <a:off x="1723" y="762"/>
                <a:ext cx="97" cy="96"/>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51398" name="Freeform 801"/>
              <p:cNvSpPr>
                <a:spLocks/>
              </p:cNvSpPr>
              <p:nvPr/>
            </p:nvSpPr>
            <p:spPr bwMode="auto">
              <a:xfrm>
                <a:off x="1799" y="794"/>
                <a:ext cx="16" cy="32"/>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51399" name="Rectangle 802"/>
              <p:cNvSpPr>
                <a:spLocks noChangeArrowheads="1"/>
              </p:cNvSpPr>
              <p:nvPr/>
            </p:nvSpPr>
            <p:spPr bwMode="auto">
              <a:xfrm>
                <a:off x="2795" y="767"/>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400" name="Freeform 803"/>
              <p:cNvSpPr>
                <a:spLocks/>
              </p:cNvSpPr>
              <p:nvPr/>
            </p:nvSpPr>
            <p:spPr bwMode="auto">
              <a:xfrm>
                <a:off x="2720" y="805"/>
                <a:ext cx="70" cy="70"/>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51401" name="Freeform 804"/>
              <p:cNvSpPr>
                <a:spLocks/>
              </p:cNvSpPr>
              <p:nvPr/>
            </p:nvSpPr>
            <p:spPr bwMode="auto">
              <a:xfrm>
                <a:off x="2725" y="832"/>
                <a:ext cx="5" cy="16"/>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1402" name="Rectangle 805"/>
              <p:cNvSpPr>
                <a:spLocks noChangeArrowheads="1"/>
              </p:cNvSpPr>
              <p:nvPr/>
            </p:nvSpPr>
            <p:spPr bwMode="auto">
              <a:xfrm>
                <a:off x="2569" y="83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1403" name="Freeform 806"/>
              <p:cNvSpPr>
                <a:spLocks/>
              </p:cNvSpPr>
              <p:nvPr/>
            </p:nvSpPr>
            <p:spPr bwMode="auto">
              <a:xfrm>
                <a:off x="2504" y="805"/>
                <a:ext cx="70" cy="70"/>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51404" name="Freeform 807"/>
              <p:cNvSpPr>
                <a:spLocks/>
              </p:cNvSpPr>
              <p:nvPr/>
            </p:nvSpPr>
            <p:spPr bwMode="auto">
              <a:xfrm>
                <a:off x="2558" y="832"/>
                <a:ext cx="11" cy="16"/>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1405" name="Rectangle 808"/>
              <p:cNvSpPr>
                <a:spLocks noChangeArrowheads="1"/>
              </p:cNvSpPr>
              <p:nvPr/>
            </p:nvSpPr>
            <p:spPr bwMode="auto">
              <a:xfrm>
                <a:off x="97" y="2359"/>
                <a:ext cx="522" cy="129"/>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406" name="Rectangle 809"/>
              <p:cNvSpPr>
                <a:spLocks noChangeArrowheads="1"/>
              </p:cNvSpPr>
              <p:nvPr/>
            </p:nvSpPr>
            <p:spPr bwMode="auto">
              <a:xfrm>
                <a:off x="194" y="2375"/>
                <a:ext cx="431" cy="11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HyperLink</a:t>
                </a:r>
                <a:endParaRPr lang="en-US" sz="1800">
                  <a:solidFill>
                    <a:srgbClr val="000000"/>
                  </a:solidFill>
                </a:endParaRPr>
              </a:p>
            </p:txBody>
          </p:sp>
          <p:sp>
            <p:nvSpPr>
              <p:cNvPr id="51407" name="Line 810"/>
              <p:cNvSpPr>
                <a:spLocks noChangeShapeType="1"/>
              </p:cNvSpPr>
              <p:nvPr/>
            </p:nvSpPr>
            <p:spPr bwMode="auto">
              <a:xfrm flipH="1">
                <a:off x="11" y="2316"/>
                <a:ext cx="113" cy="107"/>
              </a:xfrm>
              <a:prstGeom prst="line">
                <a:avLst/>
              </a:prstGeom>
              <a:noFill/>
              <a:ln w="6" cap="rnd">
                <a:solidFill>
                  <a:srgbClr val="24211D"/>
                </a:solidFill>
                <a:round/>
                <a:headEnd/>
                <a:tailEnd/>
              </a:ln>
            </p:spPr>
            <p:txBody>
              <a:bodyPr/>
              <a:lstStyle/>
              <a:p>
                <a:endParaRPr lang="en-US"/>
              </a:p>
            </p:txBody>
          </p:sp>
          <p:sp>
            <p:nvSpPr>
              <p:cNvPr id="51408" name="Line 811"/>
              <p:cNvSpPr>
                <a:spLocks noChangeShapeType="1"/>
              </p:cNvSpPr>
              <p:nvPr/>
            </p:nvSpPr>
            <p:spPr bwMode="auto">
              <a:xfrm flipH="1" flipV="1">
                <a:off x="11" y="2423"/>
                <a:ext cx="113" cy="102"/>
              </a:xfrm>
              <a:prstGeom prst="line">
                <a:avLst/>
              </a:prstGeom>
              <a:noFill/>
              <a:ln w="6" cap="rnd">
                <a:solidFill>
                  <a:srgbClr val="24211D"/>
                </a:solidFill>
                <a:round/>
                <a:headEnd/>
                <a:tailEnd/>
              </a:ln>
            </p:spPr>
            <p:txBody>
              <a:bodyPr/>
              <a:lstStyle/>
              <a:p>
                <a:endParaRPr lang="en-US"/>
              </a:p>
            </p:txBody>
          </p:sp>
          <p:sp>
            <p:nvSpPr>
              <p:cNvPr id="51409" name="Line 812"/>
              <p:cNvSpPr>
                <a:spLocks noChangeShapeType="1"/>
              </p:cNvSpPr>
              <p:nvPr/>
            </p:nvSpPr>
            <p:spPr bwMode="auto">
              <a:xfrm flipV="1">
                <a:off x="124" y="2321"/>
                <a:ext cx="1" cy="38"/>
              </a:xfrm>
              <a:prstGeom prst="line">
                <a:avLst/>
              </a:prstGeom>
              <a:noFill/>
              <a:ln w="6" cap="rnd">
                <a:solidFill>
                  <a:srgbClr val="24211D"/>
                </a:solidFill>
                <a:round/>
                <a:headEnd/>
                <a:tailEnd/>
              </a:ln>
            </p:spPr>
            <p:txBody>
              <a:bodyPr/>
              <a:lstStyle/>
              <a:p>
                <a:endParaRPr lang="en-US"/>
              </a:p>
            </p:txBody>
          </p:sp>
          <p:sp>
            <p:nvSpPr>
              <p:cNvPr id="51410" name="Line 813"/>
              <p:cNvSpPr>
                <a:spLocks noChangeShapeType="1"/>
              </p:cNvSpPr>
              <p:nvPr/>
            </p:nvSpPr>
            <p:spPr bwMode="auto">
              <a:xfrm flipV="1">
                <a:off x="124" y="2488"/>
                <a:ext cx="1" cy="37"/>
              </a:xfrm>
              <a:prstGeom prst="line">
                <a:avLst/>
              </a:prstGeom>
              <a:noFill/>
              <a:ln w="6" cap="rnd">
                <a:solidFill>
                  <a:srgbClr val="24211D"/>
                </a:solidFill>
                <a:round/>
                <a:headEnd/>
                <a:tailEnd/>
              </a:ln>
            </p:spPr>
            <p:txBody>
              <a:bodyPr/>
              <a:lstStyle/>
              <a:p>
                <a:endParaRPr lang="en-US"/>
              </a:p>
            </p:txBody>
          </p:sp>
          <p:sp>
            <p:nvSpPr>
              <p:cNvPr id="51411" name="Rectangle 814"/>
              <p:cNvSpPr>
                <a:spLocks noChangeArrowheads="1"/>
              </p:cNvSpPr>
              <p:nvPr/>
            </p:nvSpPr>
            <p:spPr bwMode="auto">
              <a:xfrm>
                <a:off x="619" y="2359"/>
                <a:ext cx="1874" cy="123"/>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1412" name="Line 815"/>
              <p:cNvSpPr>
                <a:spLocks noChangeShapeType="1"/>
              </p:cNvSpPr>
              <p:nvPr/>
            </p:nvSpPr>
            <p:spPr bwMode="auto">
              <a:xfrm flipH="1">
                <a:off x="1045" y="2359"/>
                <a:ext cx="1325" cy="1"/>
              </a:xfrm>
              <a:prstGeom prst="line">
                <a:avLst/>
              </a:prstGeom>
              <a:noFill/>
              <a:ln w="6" cap="rnd">
                <a:solidFill>
                  <a:srgbClr val="24211D"/>
                </a:solidFill>
                <a:round/>
                <a:headEnd/>
                <a:tailEnd/>
              </a:ln>
            </p:spPr>
            <p:txBody>
              <a:bodyPr/>
              <a:lstStyle/>
              <a:p>
                <a:endParaRPr lang="en-US"/>
              </a:p>
            </p:txBody>
          </p:sp>
          <p:sp>
            <p:nvSpPr>
              <p:cNvPr id="51413" name="Rectangle 816"/>
              <p:cNvSpPr>
                <a:spLocks noChangeArrowheads="1"/>
              </p:cNvSpPr>
              <p:nvPr/>
            </p:nvSpPr>
            <p:spPr bwMode="auto">
              <a:xfrm>
                <a:off x="2370" y="794"/>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1414" name="Rectangle 817"/>
              <p:cNvSpPr>
                <a:spLocks noChangeArrowheads="1"/>
              </p:cNvSpPr>
              <p:nvPr/>
            </p:nvSpPr>
            <p:spPr bwMode="auto">
              <a:xfrm>
                <a:off x="2370" y="799"/>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1415" name="Line 818"/>
              <p:cNvSpPr>
                <a:spLocks noChangeShapeType="1"/>
              </p:cNvSpPr>
              <p:nvPr/>
            </p:nvSpPr>
            <p:spPr bwMode="auto">
              <a:xfrm>
                <a:off x="2493" y="799"/>
                <a:ext cx="1" cy="1689"/>
              </a:xfrm>
              <a:prstGeom prst="line">
                <a:avLst/>
              </a:prstGeom>
              <a:noFill/>
              <a:ln w="6" cap="rnd">
                <a:solidFill>
                  <a:srgbClr val="24211D"/>
                </a:solidFill>
                <a:round/>
                <a:headEnd/>
                <a:tailEnd/>
              </a:ln>
            </p:spPr>
            <p:txBody>
              <a:bodyPr/>
              <a:lstStyle/>
              <a:p>
                <a:endParaRPr lang="en-US"/>
              </a:p>
            </p:txBody>
          </p:sp>
          <p:sp>
            <p:nvSpPr>
              <p:cNvPr id="51416" name="Line 819"/>
              <p:cNvSpPr>
                <a:spLocks noChangeShapeType="1"/>
              </p:cNvSpPr>
              <p:nvPr/>
            </p:nvSpPr>
            <p:spPr bwMode="auto">
              <a:xfrm>
                <a:off x="2364" y="799"/>
                <a:ext cx="1" cy="1560"/>
              </a:xfrm>
              <a:prstGeom prst="line">
                <a:avLst/>
              </a:prstGeom>
              <a:noFill/>
              <a:ln w="6" cap="rnd">
                <a:solidFill>
                  <a:srgbClr val="24211D"/>
                </a:solidFill>
                <a:round/>
                <a:headEnd/>
                <a:tailEnd/>
              </a:ln>
            </p:spPr>
            <p:txBody>
              <a:bodyPr/>
              <a:lstStyle/>
              <a:p>
                <a:endParaRPr lang="en-US"/>
              </a:p>
            </p:txBody>
          </p:sp>
          <p:sp>
            <p:nvSpPr>
              <p:cNvPr id="51417" name="Line 820"/>
              <p:cNvSpPr>
                <a:spLocks noChangeShapeType="1"/>
              </p:cNvSpPr>
              <p:nvPr/>
            </p:nvSpPr>
            <p:spPr bwMode="auto">
              <a:xfrm>
                <a:off x="2370" y="794"/>
                <a:ext cx="129" cy="1"/>
              </a:xfrm>
              <a:prstGeom prst="line">
                <a:avLst/>
              </a:prstGeom>
              <a:noFill/>
              <a:ln w="6" cap="rnd">
                <a:solidFill>
                  <a:srgbClr val="24211D"/>
                </a:solidFill>
                <a:round/>
                <a:headEnd/>
                <a:tailEnd/>
              </a:ln>
            </p:spPr>
            <p:txBody>
              <a:bodyPr/>
              <a:lstStyle/>
              <a:p>
                <a:endParaRPr lang="en-US"/>
              </a:p>
            </p:txBody>
          </p:sp>
        </p:grpSp>
        <p:sp>
          <p:nvSpPr>
            <p:cNvPr id="51211" name="Rectangle 822"/>
            <p:cNvSpPr>
              <a:spLocks noChangeArrowheads="1"/>
            </p:cNvSpPr>
            <p:nvPr/>
          </p:nvSpPr>
          <p:spPr bwMode="auto">
            <a:xfrm>
              <a:off x="916" y="923"/>
              <a:ext cx="123" cy="144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1212" name="Line 823"/>
            <p:cNvSpPr>
              <a:spLocks noChangeShapeType="1"/>
            </p:cNvSpPr>
            <p:nvPr/>
          </p:nvSpPr>
          <p:spPr bwMode="auto">
            <a:xfrm>
              <a:off x="1039" y="923"/>
              <a:ext cx="1" cy="1436"/>
            </a:xfrm>
            <a:prstGeom prst="line">
              <a:avLst/>
            </a:prstGeom>
            <a:noFill/>
            <a:ln w="6" cap="rnd">
              <a:solidFill>
                <a:srgbClr val="24211D"/>
              </a:solidFill>
              <a:round/>
              <a:headEnd/>
              <a:tailEnd/>
            </a:ln>
          </p:spPr>
          <p:txBody>
            <a:bodyPr/>
            <a:lstStyle/>
            <a:p>
              <a:endParaRPr lang="en-US"/>
            </a:p>
          </p:txBody>
        </p:sp>
        <p:sp>
          <p:nvSpPr>
            <p:cNvPr id="51213" name="Line 824"/>
            <p:cNvSpPr>
              <a:spLocks noChangeShapeType="1"/>
            </p:cNvSpPr>
            <p:nvPr/>
          </p:nvSpPr>
          <p:spPr bwMode="auto">
            <a:xfrm>
              <a:off x="910" y="923"/>
              <a:ext cx="1" cy="1436"/>
            </a:xfrm>
            <a:prstGeom prst="line">
              <a:avLst/>
            </a:prstGeom>
            <a:noFill/>
            <a:ln w="6" cap="rnd">
              <a:solidFill>
                <a:srgbClr val="24211D"/>
              </a:solidFill>
              <a:round/>
              <a:headEnd/>
              <a:tailEnd/>
            </a:ln>
          </p:spPr>
          <p:txBody>
            <a:bodyPr/>
            <a:lstStyle/>
            <a:p>
              <a:endParaRPr lang="en-US"/>
            </a:p>
          </p:txBody>
        </p:sp>
        <p:sp>
          <p:nvSpPr>
            <p:cNvPr id="51214" name="Line 825"/>
            <p:cNvSpPr>
              <a:spLocks noChangeShapeType="1"/>
            </p:cNvSpPr>
            <p:nvPr/>
          </p:nvSpPr>
          <p:spPr bwMode="auto">
            <a:xfrm>
              <a:off x="910" y="923"/>
              <a:ext cx="129" cy="1"/>
            </a:xfrm>
            <a:prstGeom prst="line">
              <a:avLst/>
            </a:prstGeom>
            <a:noFill/>
            <a:ln w="6" cap="rnd">
              <a:solidFill>
                <a:srgbClr val="24211D"/>
              </a:solidFill>
              <a:round/>
              <a:headEnd/>
              <a:tailEnd/>
            </a:ln>
          </p:spPr>
          <p:txBody>
            <a:bodyPr/>
            <a:lstStyle/>
            <a:p>
              <a:endParaRPr lang="en-US"/>
            </a:p>
          </p:txBody>
        </p:sp>
        <p:sp>
          <p:nvSpPr>
            <p:cNvPr id="51215" name="Rectangle 826"/>
            <p:cNvSpPr>
              <a:spLocks noChangeArrowheads="1"/>
            </p:cNvSpPr>
            <p:nvPr/>
          </p:nvSpPr>
          <p:spPr bwMode="auto">
            <a:xfrm>
              <a:off x="1432" y="2374"/>
              <a:ext cx="361"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51216" name="Line 827"/>
            <p:cNvSpPr>
              <a:spLocks noChangeShapeType="1"/>
            </p:cNvSpPr>
            <p:nvPr/>
          </p:nvSpPr>
          <p:spPr bwMode="auto">
            <a:xfrm flipH="1">
              <a:off x="124" y="2359"/>
              <a:ext cx="786" cy="1"/>
            </a:xfrm>
            <a:prstGeom prst="line">
              <a:avLst/>
            </a:prstGeom>
            <a:noFill/>
            <a:ln w="6" cap="rnd">
              <a:solidFill>
                <a:srgbClr val="24211D"/>
              </a:solidFill>
              <a:round/>
              <a:headEnd/>
              <a:tailEnd/>
            </a:ln>
          </p:spPr>
          <p:txBody>
            <a:bodyPr/>
            <a:lstStyle/>
            <a:p>
              <a:endParaRPr lang="en-US"/>
            </a:p>
          </p:txBody>
        </p:sp>
        <p:sp>
          <p:nvSpPr>
            <p:cNvPr id="51217" name="Line 828"/>
            <p:cNvSpPr>
              <a:spLocks noChangeShapeType="1"/>
            </p:cNvSpPr>
            <p:nvPr/>
          </p:nvSpPr>
          <p:spPr bwMode="auto">
            <a:xfrm flipH="1">
              <a:off x="124" y="2488"/>
              <a:ext cx="2369" cy="1"/>
            </a:xfrm>
            <a:prstGeom prst="line">
              <a:avLst/>
            </a:prstGeom>
            <a:noFill/>
            <a:ln w="6" cap="rnd">
              <a:solidFill>
                <a:srgbClr val="24211D"/>
              </a:solidFill>
              <a:round/>
              <a:headEnd/>
              <a:tailEnd/>
            </a:ln>
          </p:spPr>
          <p:txBody>
            <a:bodyPr/>
            <a:lstStyle/>
            <a:p>
              <a:endParaRPr lang="en-US"/>
            </a:p>
          </p:txBody>
        </p:sp>
      </p:grpSp>
      <p:sp>
        <p:nvSpPr>
          <p:cNvPr id="51204" name="Rectangle 4"/>
          <p:cNvSpPr>
            <a:spLocks noGrp="1" noChangeArrowheads="1"/>
          </p:cNvSpPr>
          <p:nvPr>
            <p:ph type="title" idx="4294967295"/>
          </p:nvPr>
        </p:nvSpPr>
        <p:spPr>
          <a:xfrm>
            <a:off x="0" y="76200"/>
            <a:ext cx="8229600" cy="762000"/>
          </a:xfrm>
        </p:spPr>
        <p:txBody>
          <a:bodyPr/>
          <a:lstStyle/>
          <a:p>
            <a:pPr eaLnBrk="1" hangingPunct="1"/>
            <a:r>
              <a:rPr lang="en-US" b="0" smtClean="0"/>
              <a:t>CorePac &amp; Memory Subsystem</a:t>
            </a:r>
          </a:p>
        </p:txBody>
      </p:sp>
      <p:sp>
        <p:nvSpPr>
          <p:cNvPr id="51205" name="Rectangle 171"/>
          <p:cNvSpPr>
            <a:spLocks noGrp="1" noChangeArrowheads="1"/>
          </p:cNvSpPr>
          <p:nvPr>
            <p:ph type="body" sz="half" idx="4294967295"/>
          </p:nvPr>
        </p:nvSpPr>
        <p:spPr>
          <a:xfrm>
            <a:off x="5616575" y="1219200"/>
            <a:ext cx="3527425" cy="5154613"/>
          </a:xfrm>
        </p:spPr>
        <p:txBody>
          <a:bodyPr/>
          <a:lstStyle/>
          <a:p>
            <a:pPr marL="227013" indent="-227013" eaLnBrk="1" hangingPunct="1">
              <a:spcBef>
                <a:spcPct val="0"/>
              </a:spcBef>
              <a:spcAft>
                <a:spcPct val="10000"/>
              </a:spcAft>
            </a:pPr>
            <a:r>
              <a:rPr lang="en-US" sz="1400" dirty="0" smtClean="0"/>
              <a:t>1 to 8 C66x CorePac DSP Cores operating at up to 1.25 GHz</a:t>
            </a:r>
          </a:p>
          <a:p>
            <a:pPr marL="574675" lvl="1" indent="-233363" eaLnBrk="1" hangingPunct="1">
              <a:spcBef>
                <a:spcPct val="0"/>
              </a:spcBef>
              <a:spcAft>
                <a:spcPct val="10000"/>
              </a:spcAft>
            </a:pPr>
            <a:r>
              <a:rPr lang="en-US" sz="1400" dirty="0" smtClean="0"/>
              <a:t>Fixed and Floating Point Operations</a:t>
            </a:r>
          </a:p>
          <a:p>
            <a:pPr marL="574675" lvl="1" indent="-233363" eaLnBrk="1" hangingPunct="1">
              <a:spcBef>
                <a:spcPct val="0"/>
              </a:spcBef>
              <a:spcAft>
                <a:spcPct val="10000"/>
              </a:spcAft>
            </a:pPr>
            <a:r>
              <a:rPr lang="en-US" sz="1400" dirty="0" smtClean="0"/>
              <a:t>Code compatible with other C64x+ and C67x+ devices</a:t>
            </a:r>
          </a:p>
          <a:p>
            <a:pPr marL="227013" indent="-227013" eaLnBrk="1" hangingPunct="1">
              <a:spcBef>
                <a:spcPct val="0"/>
              </a:spcBef>
              <a:spcAft>
                <a:spcPct val="10000"/>
              </a:spcAft>
            </a:pPr>
            <a:r>
              <a:rPr lang="en-US" sz="1400" dirty="0" smtClean="0"/>
              <a:t>L1 Memory can be partitioned as cache or SRAM</a:t>
            </a:r>
          </a:p>
          <a:p>
            <a:pPr marL="574675" lvl="1" indent="-233363" eaLnBrk="1" hangingPunct="1">
              <a:spcBef>
                <a:spcPct val="0"/>
              </a:spcBef>
              <a:spcAft>
                <a:spcPct val="10000"/>
              </a:spcAft>
            </a:pPr>
            <a:r>
              <a:rPr lang="en-US" sz="1400" dirty="0" smtClean="0"/>
              <a:t>32KB L1P per core </a:t>
            </a:r>
          </a:p>
          <a:p>
            <a:pPr marL="574675" lvl="1" indent="-233363" eaLnBrk="1" hangingPunct="1">
              <a:spcBef>
                <a:spcPct val="0"/>
              </a:spcBef>
              <a:spcAft>
                <a:spcPct val="10000"/>
              </a:spcAft>
            </a:pPr>
            <a:r>
              <a:rPr lang="en-US" sz="1400" dirty="0" smtClean="0"/>
              <a:t>32KB L1D per core</a:t>
            </a:r>
          </a:p>
          <a:p>
            <a:pPr marL="574675" lvl="1" indent="-233363" eaLnBrk="1" hangingPunct="1">
              <a:spcBef>
                <a:spcPct val="0"/>
              </a:spcBef>
              <a:spcAft>
                <a:spcPct val="10000"/>
              </a:spcAft>
            </a:pPr>
            <a:r>
              <a:rPr lang="en-US" sz="1400" dirty="0" smtClean="0"/>
              <a:t>Error Detection for L1P</a:t>
            </a:r>
          </a:p>
          <a:p>
            <a:pPr marL="574675" lvl="1" indent="-233363" eaLnBrk="1" hangingPunct="1">
              <a:spcBef>
                <a:spcPct val="0"/>
              </a:spcBef>
              <a:spcAft>
                <a:spcPct val="10000"/>
              </a:spcAft>
            </a:pPr>
            <a:r>
              <a:rPr lang="en-US" sz="1400" dirty="0" smtClean="0"/>
              <a:t>Memory Protection</a:t>
            </a:r>
          </a:p>
          <a:p>
            <a:pPr marL="227013" indent="-227013" eaLnBrk="1" hangingPunct="1">
              <a:spcBef>
                <a:spcPct val="0"/>
              </a:spcBef>
              <a:spcAft>
                <a:spcPct val="10000"/>
              </a:spcAft>
            </a:pPr>
            <a:r>
              <a:rPr lang="en-US" sz="1400" dirty="0" smtClean="0"/>
              <a:t>Dedicated and Shared L2 Memory</a:t>
            </a:r>
          </a:p>
          <a:p>
            <a:pPr marL="574675" lvl="1" indent="-233363" eaLnBrk="1" hangingPunct="1">
              <a:spcBef>
                <a:spcPct val="0"/>
              </a:spcBef>
              <a:spcAft>
                <a:spcPct val="10000"/>
              </a:spcAft>
            </a:pPr>
            <a:r>
              <a:rPr lang="en-US" sz="1400" dirty="0" smtClean="0"/>
              <a:t>512 KB to 1 MB Local L2 per core</a:t>
            </a:r>
          </a:p>
          <a:p>
            <a:pPr marL="574675" lvl="1" indent="-233363" eaLnBrk="1" hangingPunct="1">
              <a:spcBef>
                <a:spcPct val="0"/>
              </a:spcBef>
              <a:spcAft>
                <a:spcPct val="10000"/>
              </a:spcAft>
            </a:pPr>
            <a:r>
              <a:rPr lang="en-US" sz="1400" dirty="0" smtClean="0"/>
              <a:t>2 to 4 MB Multicore Shared Memory (MSM)</a:t>
            </a:r>
          </a:p>
          <a:p>
            <a:pPr marL="574675" lvl="1" indent="-233363" eaLnBrk="1" hangingPunct="1">
              <a:spcBef>
                <a:spcPct val="0"/>
              </a:spcBef>
              <a:spcAft>
                <a:spcPct val="10000"/>
              </a:spcAft>
            </a:pPr>
            <a:r>
              <a:rPr lang="en-US" sz="1400" dirty="0" smtClean="0"/>
              <a:t>Multicore Shared Memory Controller (MSMC) </a:t>
            </a:r>
          </a:p>
          <a:p>
            <a:pPr marL="574675" lvl="1" indent="-233363" eaLnBrk="1" hangingPunct="1">
              <a:spcBef>
                <a:spcPct val="0"/>
              </a:spcBef>
              <a:spcAft>
                <a:spcPct val="10000"/>
              </a:spcAft>
            </a:pPr>
            <a:r>
              <a:rPr lang="en-US" sz="1400" dirty="0" smtClean="0"/>
              <a:t>Error detection and correction for all L2 memory</a:t>
            </a:r>
          </a:p>
          <a:p>
            <a:pPr marL="574675" lvl="1" indent="-233363" eaLnBrk="1" hangingPunct="1">
              <a:spcBef>
                <a:spcPct val="0"/>
              </a:spcBef>
              <a:spcAft>
                <a:spcPct val="10000"/>
              </a:spcAft>
            </a:pPr>
            <a:r>
              <a:rPr lang="en-US" sz="1400" dirty="0" smtClean="0"/>
              <a:t>MSM available to all cores and can be either program or data</a:t>
            </a:r>
          </a:p>
          <a:p>
            <a:pPr marL="227013" indent="-227013" eaLnBrk="1" hangingPunct="1">
              <a:spcBef>
                <a:spcPct val="0"/>
              </a:spcBef>
              <a:spcAft>
                <a:spcPct val="10000"/>
              </a:spcAft>
            </a:pPr>
            <a:r>
              <a:rPr lang="en-US" sz="1400" dirty="0" smtClean="0"/>
              <a:t>Boot ROM</a:t>
            </a:r>
          </a:p>
        </p:txBody>
      </p:sp>
      <p:sp>
        <p:nvSpPr>
          <p:cNvPr id="51206" name="AutoShape 172"/>
          <p:cNvSpPr>
            <a:spLocks noChangeArrowheads="1"/>
          </p:cNvSpPr>
          <p:nvPr/>
        </p:nvSpPr>
        <p:spPr bwMode="auto">
          <a:xfrm>
            <a:off x="5413375" y="1257300"/>
            <a:ext cx="3616325" cy="523240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1207" name="Rectangle 11"/>
          <p:cNvSpPr>
            <a:spLocks noChangeArrowheads="1"/>
          </p:cNvSpPr>
          <p:nvPr/>
        </p:nvSpPr>
        <p:spPr bwMode="auto">
          <a:xfrm>
            <a:off x="5397500" y="914400"/>
            <a:ext cx="3632200" cy="34290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CorePac &amp; Memory Subsystem</a:t>
            </a:r>
          </a:p>
        </p:txBody>
      </p:sp>
    </p:spTree>
    <p:custDataLst>
      <p:tags r:id="rId1"/>
    </p:custData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en-US" b="0" dirty="0" smtClean="0"/>
              <a:t>TCP3D Key Features (1/2)</a:t>
            </a:r>
          </a:p>
        </p:txBody>
      </p:sp>
      <p:sp>
        <p:nvSpPr>
          <p:cNvPr id="98307" name="Rectangle 3"/>
          <p:cNvSpPr>
            <a:spLocks noGrp="1" noChangeArrowheads="1"/>
          </p:cNvSpPr>
          <p:nvPr>
            <p:ph idx="1"/>
          </p:nvPr>
        </p:nvSpPr>
        <p:spPr>
          <a:xfrm>
            <a:off x="180975" y="1301750"/>
            <a:ext cx="8810625" cy="4718050"/>
          </a:xfrm>
        </p:spPr>
        <p:txBody>
          <a:bodyPr/>
          <a:lstStyle/>
          <a:p>
            <a:pPr eaLnBrk="1" hangingPunct="1"/>
            <a:r>
              <a:rPr lang="en-US" sz="2000" smtClean="0"/>
              <a:t>Supports 3GPP Rel-7 and older (WCDMA), LTE, and WiMAX turbo decoding</a:t>
            </a:r>
          </a:p>
          <a:p>
            <a:pPr eaLnBrk="1" hangingPunct="1"/>
            <a:r>
              <a:rPr lang="en-US" sz="2000" smtClean="0"/>
              <a:t>Native Code Rate: 1/3</a:t>
            </a:r>
          </a:p>
          <a:p>
            <a:pPr eaLnBrk="1" hangingPunct="1"/>
            <a:r>
              <a:rPr lang="en-US" sz="2000" smtClean="0"/>
              <a:t>Radix 4 Binary and Duo-Binary MAP Decoders</a:t>
            </a:r>
          </a:p>
          <a:p>
            <a:pPr eaLnBrk="1" hangingPunct="1"/>
            <a:r>
              <a:rPr lang="en-US" sz="2000" smtClean="0"/>
              <a:t>Dual MAP decoders for non-contentious interleavers</a:t>
            </a:r>
          </a:p>
          <a:p>
            <a:pPr eaLnBrk="1" hangingPunct="1"/>
            <a:r>
              <a:rPr lang="en-US" sz="2000" smtClean="0"/>
              <a:t>Split decoder mode: TCP3D works as two independent, single MAP decoders</a:t>
            </a:r>
          </a:p>
          <a:p>
            <a:pPr eaLnBrk="1" hangingPunct="1"/>
            <a:r>
              <a:rPr lang="en-US" sz="2000" smtClean="0"/>
              <a:t>Max Star and Max log-map algorithms</a:t>
            </a:r>
          </a:p>
          <a:p>
            <a:pPr eaLnBrk="1" hangingPunct="1"/>
            <a:r>
              <a:rPr lang="en-US" sz="2000" smtClean="0"/>
              <a:t>Double Buffer input memory for lower latency transfers (except in split mode)</a:t>
            </a:r>
          </a:p>
          <a:p>
            <a:pPr eaLnBrk="1" hangingPunct="1"/>
            <a:r>
              <a:rPr lang="en-US" sz="2000" smtClean="0"/>
              <a:t>128-bit data bus for reduced latency transfers</a:t>
            </a:r>
          </a:p>
          <a:p>
            <a:pPr eaLnBrk="1" hangingPunct="1"/>
            <a:r>
              <a:rPr lang="en-US" sz="2000" smtClean="0"/>
              <a:t>Input data bit width: 6 bits </a:t>
            </a:r>
          </a:p>
          <a:p>
            <a:pPr eaLnBrk="1" hangingPunct="1"/>
            <a:r>
              <a:rPr lang="en-US" sz="2000" smtClean="0"/>
              <a:t>Programmable hard decision bit ordering within a 128-bit word: 0-127 or 127-0</a:t>
            </a:r>
          </a:p>
          <a:p>
            <a:pPr eaLnBrk="1" hangingPunct="1"/>
            <a:r>
              <a:rPr lang="en-US" sz="2000" smtClean="0"/>
              <a:t>Soft output information for systematic and parity bits: 8 bits</a:t>
            </a:r>
          </a:p>
          <a:p>
            <a:pPr eaLnBrk="1" hangingPunct="1"/>
            <a:r>
              <a:rPr lang="en-US" sz="2000" smtClean="0"/>
              <a:t>Extrinsic scaling per MAP for up to eight iterations (Both Max and Max Star)</a:t>
            </a:r>
          </a:p>
        </p:txBody>
      </p:sp>
    </p:spTree>
    <p:custDataLst>
      <p:tags r:id="rId1"/>
    </p:custData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b="0" dirty="0" smtClean="0"/>
              <a:t>TCP3D Key Features (2/2)</a:t>
            </a:r>
          </a:p>
        </p:txBody>
      </p:sp>
      <p:sp>
        <p:nvSpPr>
          <p:cNvPr id="99331" name="Rectangle 3"/>
          <p:cNvSpPr>
            <a:spLocks noGrp="1" noChangeArrowheads="1"/>
          </p:cNvSpPr>
          <p:nvPr>
            <p:ph idx="1"/>
          </p:nvPr>
        </p:nvSpPr>
        <p:spPr>
          <a:xfrm>
            <a:off x="333375" y="1146175"/>
            <a:ext cx="8628063" cy="4814888"/>
          </a:xfrm>
        </p:spPr>
        <p:txBody>
          <a:bodyPr/>
          <a:lstStyle/>
          <a:p>
            <a:pPr eaLnBrk="1" hangingPunct="1"/>
            <a:r>
              <a:rPr lang="en-US" sz="2000" smtClean="0"/>
              <a:t>Block sizes supported: 40 to 8192</a:t>
            </a:r>
          </a:p>
          <a:p>
            <a:pPr eaLnBrk="1" hangingPunct="1"/>
            <a:r>
              <a:rPr lang="en-US" sz="2000" smtClean="0"/>
              <a:t>Programmable sliding window sizes {16, 32, 48, 64, 96, 128}</a:t>
            </a:r>
          </a:p>
          <a:p>
            <a:pPr eaLnBrk="1" hangingPunct="1"/>
            <a:r>
              <a:rPr lang="en-US" sz="2000" smtClean="0"/>
              <a:t>Max number of iterations: 1 to 15</a:t>
            </a:r>
          </a:p>
          <a:p>
            <a:pPr eaLnBrk="1" hangingPunct="1"/>
            <a:r>
              <a:rPr lang="en-US" sz="2000" smtClean="0"/>
              <a:t>Min number of iterations: 1 to 15</a:t>
            </a:r>
          </a:p>
          <a:p>
            <a:pPr eaLnBrk="1" hangingPunct="1"/>
            <a:r>
              <a:rPr lang="en-US" sz="2000" smtClean="0"/>
              <a:t>SNR stopping criterion:  0 to 20 dB threshold</a:t>
            </a:r>
          </a:p>
          <a:p>
            <a:pPr eaLnBrk="1" hangingPunct="1"/>
            <a:r>
              <a:rPr lang="en-US" sz="2000" smtClean="0"/>
              <a:t>LTE CRC stopping criterion</a:t>
            </a:r>
          </a:p>
          <a:p>
            <a:pPr eaLnBrk="1" hangingPunct="1"/>
            <a:r>
              <a:rPr lang="en-US" sz="2000" smtClean="0"/>
              <a:t>LTE, WCDMA and WiMAX Hardware Interleaver Generators</a:t>
            </a:r>
          </a:p>
          <a:p>
            <a:pPr eaLnBrk="1" hangingPunct="1"/>
            <a:r>
              <a:rPr lang="en-US" sz="2000" smtClean="0"/>
              <a:t>Channel Quality Indication</a:t>
            </a:r>
          </a:p>
          <a:p>
            <a:pPr eaLnBrk="1" hangingPunct="1"/>
            <a:r>
              <a:rPr lang="en-US" sz="2000" smtClean="0"/>
              <a:t>Emulation support</a:t>
            </a:r>
          </a:p>
          <a:p>
            <a:pPr eaLnBrk="1" hangingPunct="1"/>
            <a:r>
              <a:rPr lang="en-US" sz="2000" smtClean="0"/>
              <a:t>Low DSP pre-processing load</a:t>
            </a:r>
          </a:p>
          <a:p>
            <a:pPr eaLnBrk="1" hangingPunct="1"/>
            <a:r>
              <a:rPr lang="en-US" sz="2000" smtClean="0"/>
              <a:t>Runs in parallel with CorePac</a:t>
            </a:r>
          </a:p>
          <a:p>
            <a:pPr eaLnBrk="1" hangingPunct="1"/>
            <a:r>
              <a:rPr lang="en-US" sz="2000" smtClean="0"/>
              <a:t>Targets base station environment</a:t>
            </a:r>
          </a:p>
        </p:txBody>
      </p:sp>
    </p:spTree>
    <p:custDataLst>
      <p:tags r:id="rId1"/>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a:xfrm>
            <a:off x="0" y="95250"/>
            <a:ext cx="8458200" cy="814388"/>
          </a:xfrm>
        </p:spPr>
        <p:txBody>
          <a:bodyPr/>
          <a:lstStyle/>
          <a:p>
            <a:pPr eaLnBrk="1" hangingPunct="1"/>
            <a:r>
              <a:rPr lang="pt-BR" sz="4000" b="0" dirty="0" smtClean="0"/>
              <a:t>Turbo CoProcessor 3 Encoder (TCP3E)</a:t>
            </a:r>
            <a:endParaRPr lang="en-US" sz="4000" dirty="0" smtClean="0"/>
          </a:p>
        </p:txBody>
      </p:sp>
      <p:sp>
        <p:nvSpPr>
          <p:cNvPr id="100355" name="Rectangle 3"/>
          <p:cNvSpPr>
            <a:spLocks noGrp="1" noChangeArrowheads="1"/>
          </p:cNvSpPr>
          <p:nvPr>
            <p:ph type="body" idx="4294967295"/>
          </p:nvPr>
        </p:nvSpPr>
        <p:spPr>
          <a:xfrm>
            <a:off x="0" y="1185863"/>
            <a:ext cx="8467725" cy="3559175"/>
          </a:xfrm>
        </p:spPr>
        <p:txBody>
          <a:bodyPr/>
          <a:lstStyle/>
          <a:p>
            <a:pPr eaLnBrk="1" hangingPunct="1"/>
            <a:r>
              <a:rPr lang="en-US" sz="2400" dirty="0" smtClean="0"/>
              <a:t>TCP3E = Turbo </a:t>
            </a:r>
            <a:r>
              <a:rPr lang="en-US" sz="2400" dirty="0" err="1" smtClean="0"/>
              <a:t>CoProcessor</a:t>
            </a:r>
            <a:r>
              <a:rPr lang="en-US" sz="2400" dirty="0" smtClean="0"/>
              <a:t> 3 Encoder</a:t>
            </a:r>
          </a:p>
          <a:p>
            <a:pPr lvl="1" eaLnBrk="1" hangingPunct="1"/>
            <a:r>
              <a:rPr lang="en-US" sz="2000" dirty="0" smtClean="0"/>
              <a:t>No previous versions, but came out at same time as third version of decoder co-processor (TCP3D)</a:t>
            </a:r>
          </a:p>
          <a:p>
            <a:pPr lvl="1" eaLnBrk="1" hangingPunct="1"/>
            <a:r>
              <a:rPr lang="en-US" sz="2000" dirty="0" smtClean="0"/>
              <a:t>Runs in parallel with DSP</a:t>
            </a:r>
          </a:p>
          <a:p>
            <a:pPr eaLnBrk="1" hangingPunct="1"/>
            <a:r>
              <a:rPr lang="en-US" sz="2400" dirty="0" smtClean="0"/>
              <a:t>Performs Turbo Encoding for forward error correction of transmitted information (downlink for </a:t>
            </a:r>
            <a:r>
              <a:rPr lang="en-US" sz="2400" dirty="0" err="1" smtClean="0"/>
              <a:t>basestation</a:t>
            </a:r>
            <a:r>
              <a:rPr lang="en-US" sz="2400" dirty="0" smtClean="0"/>
              <a:t>)</a:t>
            </a:r>
          </a:p>
          <a:p>
            <a:pPr lvl="1" eaLnBrk="1" hangingPunct="1"/>
            <a:r>
              <a:rPr lang="en-US" sz="2000" dirty="0" smtClean="0"/>
              <a:t>Adds redundant data to transmitted message</a:t>
            </a:r>
          </a:p>
          <a:p>
            <a:pPr lvl="1" eaLnBrk="1" hangingPunct="1"/>
            <a:r>
              <a:rPr lang="en-US" sz="2000" dirty="0" smtClean="0"/>
              <a:t>Turbo Decoder in handset uses the redundant data to correct errors</a:t>
            </a:r>
          </a:p>
          <a:p>
            <a:pPr lvl="1" eaLnBrk="1" hangingPunct="1"/>
            <a:r>
              <a:rPr lang="en-US" sz="2000" dirty="0" smtClean="0"/>
              <a:t>Often avoids retransmission due to a noisy channel</a:t>
            </a:r>
          </a:p>
          <a:p>
            <a:pPr eaLnBrk="1" hangingPunct="1"/>
            <a:endParaRPr lang="en-US" sz="2400" dirty="0" smtClean="0"/>
          </a:p>
        </p:txBody>
      </p:sp>
      <p:sp>
        <p:nvSpPr>
          <p:cNvPr id="100356" name="Rectangle 7"/>
          <p:cNvSpPr>
            <a:spLocks noChangeArrowheads="1"/>
          </p:cNvSpPr>
          <p:nvPr/>
        </p:nvSpPr>
        <p:spPr bwMode="auto">
          <a:xfrm>
            <a:off x="742950" y="5143500"/>
            <a:ext cx="1847850" cy="7048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t>Turbo Encoder</a:t>
            </a:r>
          </a:p>
          <a:p>
            <a:pPr algn="ctr">
              <a:defRPr/>
            </a:pPr>
            <a:r>
              <a:rPr lang="en-US" dirty="0"/>
              <a:t>(TCP3E)</a:t>
            </a:r>
          </a:p>
        </p:txBody>
      </p:sp>
      <p:sp>
        <p:nvSpPr>
          <p:cNvPr id="100357" name="Line 8"/>
          <p:cNvSpPr>
            <a:spLocks noChangeShapeType="1"/>
          </p:cNvSpPr>
          <p:nvPr/>
        </p:nvSpPr>
        <p:spPr bwMode="auto">
          <a:xfrm>
            <a:off x="2590800" y="5495925"/>
            <a:ext cx="676275" cy="0"/>
          </a:xfrm>
          <a:prstGeom prst="line">
            <a:avLst/>
          </a:prstGeom>
          <a:noFill/>
          <a:ln w="9525">
            <a:solidFill>
              <a:schemeClr val="tx1"/>
            </a:solidFill>
            <a:round/>
            <a:headEnd/>
            <a:tailEnd type="triangle" w="med" len="med"/>
          </a:ln>
        </p:spPr>
        <p:txBody>
          <a:bodyPr/>
          <a:lstStyle/>
          <a:p>
            <a:endParaRPr lang="en-US"/>
          </a:p>
        </p:txBody>
      </p:sp>
      <p:sp>
        <p:nvSpPr>
          <p:cNvPr id="100358" name="Line 9"/>
          <p:cNvSpPr>
            <a:spLocks noChangeShapeType="1"/>
          </p:cNvSpPr>
          <p:nvPr/>
        </p:nvSpPr>
        <p:spPr bwMode="auto">
          <a:xfrm>
            <a:off x="3743325" y="5172075"/>
            <a:ext cx="1609725" cy="0"/>
          </a:xfrm>
          <a:prstGeom prst="line">
            <a:avLst/>
          </a:prstGeom>
          <a:noFill/>
          <a:ln w="9525">
            <a:solidFill>
              <a:schemeClr val="tx1"/>
            </a:solidFill>
            <a:round/>
            <a:headEnd/>
            <a:tailEnd type="triangle" w="med" len="med"/>
          </a:ln>
        </p:spPr>
        <p:txBody>
          <a:bodyPr/>
          <a:lstStyle/>
          <a:p>
            <a:endParaRPr lang="en-US"/>
          </a:p>
        </p:txBody>
      </p:sp>
      <p:sp>
        <p:nvSpPr>
          <p:cNvPr id="100359" name="Text Box 10"/>
          <p:cNvSpPr txBox="1">
            <a:spLocks noChangeArrowheads="1"/>
          </p:cNvSpPr>
          <p:nvPr/>
        </p:nvSpPr>
        <p:spPr bwMode="auto">
          <a:xfrm>
            <a:off x="4079875" y="4827588"/>
            <a:ext cx="1111250" cy="366712"/>
          </a:xfrm>
          <a:prstGeom prst="rect">
            <a:avLst/>
          </a:prstGeom>
          <a:noFill/>
          <a:ln w="9525">
            <a:noFill/>
            <a:miter lim="800000"/>
            <a:headEnd/>
            <a:tailEnd/>
          </a:ln>
        </p:spPr>
        <p:txBody>
          <a:bodyPr wrap="none">
            <a:spAutoFit/>
          </a:bodyPr>
          <a:lstStyle/>
          <a:p>
            <a:r>
              <a:rPr lang="en-US"/>
              <a:t>Downlink</a:t>
            </a:r>
          </a:p>
        </p:txBody>
      </p:sp>
      <p:sp>
        <p:nvSpPr>
          <p:cNvPr id="100360" name="Rectangle 14"/>
          <p:cNvSpPr>
            <a:spLocks noChangeArrowheads="1"/>
          </p:cNvSpPr>
          <p:nvPr/>
        </p:nvSpPr>
        <p:spPr bwMode="auto">
          <a:xfrm>
            <a:off x="6629399" y="5143500"/>
            <a:ext cx="1857375" cy="7048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t>Turbo Decoder</a:t>
            </a:r>
          </a:p>
          <a:p>
            <a:pPr algn="ctr">
              <a:defRPr/>
            </a:pPr>
            <a:r>
              <a:rPr lang="en-US" dirty="0"/>
              <a:t>in Handset</a:t>
            </a:r>
          </a:p>
        </p:txBody>
      </p:sp>
      <p:sp>
        <p:nvSpPr>
          <p:cNvPr id="100361" name="Line 15"/>
          <p:cNvSpPr>
            <a:spLocks noChangeShapeType="1"/>
          </p:cNvSpPr>
          <p:nvPr/>
        </p:nvSpPr>
        <p:spPr bwMode="auto">
          <a:xfrm flipV="1">
            <a:off x="5953125" y="5133975"/>
            <a:ext cx="619125" cy="314325"/>
          </a:xfrm>
          <a:prstGeom prst="line">
            <a:avLst/>
          </a:prstGeom>
          <a:noFill/>
          <a:ln w="9525">
            <a:solidFill>
              <a:schemeClr val="tx1"/>
            </a:solidFill>
            <a:round/>
            <a:headEnd/>
            <a:tailEnd/>
          </a:ln>
        </p:spPr>
        <p:txBody>
          <a:bodyPr/>
          <a:lstStyle/>
          <a:p>
            <a:endParaRPr lang="en-US"/>
          </a:p>
        </p:txBody>
      </p:sp>
      <p:sp>
        <p:nvSpPr>
          <p:cNvPr id="100362" name="Line 16"/>
          <p:cNvSpPr>
            <a:spLocks noChangeShapeType="1"/>
          </p:cNvSpPr>
          <p:nvPr/>
        </p:nvSpPr>
        <p:spPr bwMode="auto">
          <a:xfrm>
            <a:off x="5943600" y="5448300"/>
            <a:ext cx="638175" cy="400050"/>
          </a:xfrm>
          <a:prstGeom prst="line">
            <a:avLst/>
          </a:prstGeom>
          <a:noFill/>
          <a:ln w="9525">
            <a:solidFill>
              <a:schemeClr val="tx1"/>
            </a:solidFill>
            <a:round/>
            <a:headEnd/>
            <a:tailEnd/>
          </a:ln>
        </p:spPr>
        <p:txBody>
          <a:bodyPr/>
          <a:lstStyle/>
          <a:p>
            <a:endParaRPr lang="en-US"/>
          </a:p>
        </p:txBody>
      </p:sp>
      <p:pic>
        <p:nvPicPr>
          <p:cNvPr id="100363" name="Picture 17" descr="MCj04397980000[1]"/>
          <p:cNvPicPr>
            <a:picLocks noChangeAspect="1" noChangeArrowheads="1"/>
          </p:cNvPicPr>
          <p:nvPr>
            <p:custDataLst>
              <p:tags r:id="rId2"/>
            </p:custDataLst>
          </p:nvPr>
        </p:nvPicPr>
        <p:blipFill>
          <a:blip r:embed="rId6" cstate="print"/>
          <a:srcRect/>
          <a:stretch>
            <a:fillRect/>
          </a:stretch>
        </p:blipFill>
        <p:spPr bwMode="auto">
          <a:xfrm>
            <a:off x="5267325" y="5095875"/>
            <a:ext cx="838200" cy="838200"/>
          </a:xfrm>
          <a:prstGeom prst="rect">
            <a:avLst/>
          </a:prstGeom>
          <a:noFill/>
          <a:ln w="9525">
            <a:noFill/>
            <a:miter lim="800000"/>
            <a:headEnd/>
            <a:tailEnd/>
          </a:ln>
        </p:spPr>
      </p:pic>
      <p:pic>
        <p:nvPicPr>
          <p:cNvPr id="100364" name="Picture 18" descr="MCj03518550000[1]"/>
          <p:cNvPicPr>
            <a:picLocks noChangeAspect="1" noChangeArrowheads="1"/>
          </p:cNvPicPr>
          <p:nvPr>
            <p:custDataLst>
              <p:tags r:id="rId3"/>
            </p:custDataLst>
          </p:nvPr>
        </p:nvPicPr>
        <p:blipFill>
          <a:blip r:embed="rId7" cstate="print"/>
          <a:srcRect/>
          <a:stretch>
            <a:fillRect/>
          </a:stretch>
        </p:blipFill>
        <p:spPr bwMode="auto">
          <a:xfrm>
            <a:off x="2973388" y="4935538"/>
            <a:ext cx="776287" cy="947737"/>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a:xfrm>
            <a:off x="0" y="95250"/>
            <a:ext cx="8458200" cy="814388"/>
          </a:xfrm>
        </p:spPr>
        <p:txBody>
          <a:bodyPr/>
          <a:lstStyle/>
          <a:p>
            <a:pPr eaLnBrk="1" hangingPunct="1"/>
            <a:r>
              <a:rPr lang="en-US" b="0" dirty="0" smtClean="0"/>
              <a:t>TCP3E Features Supported</a:t>
            </a:r>
          </a:p>
        </p:txBody>
      </p:sp>
      <p:sp>
        <p:nvSpPr>
          <p:cNvPr id="56324" name="Rectangle 3"/>
          <p:cNvSpPr>
            <a:spLocks noGrp="1" noChangeArrowheads="1"/>
          </p:cNvSpPr>
          <p:nvPr>
            <p:ph type="body" idx="4294967295"/>
          </p:nvPr>
        </p:nvSpPr>
        <p:spPr>
          <a:xfrm>
            <a:off x="0" y="1004888"/>
            <a:ext cx="8467725" cy="4692650"/>
          </a:xfrm>
        </p:spPr>
        <p:txBody>
          <a:bodyPr rtlCol="0">
            <a:normAutofit fontScale="77500" lnSpcReduction="20000"/>
          </a:bodyPr>
          <a:lstStyle/>
          <a:p>
            <a:pPr eaLnBrk="1" fontAlgn="auto" hangingPunct="1">
              <a:spcAft>
                <a:spcPts val="0"/>
              </a:spcAft>
              <a:defRPr/>
            </a:pPr>
            <a:r>
              <a:rPr lang="en-US" dirty="0" smtClean="0"/>
              <a:t>3GPP, </a:t>
            </a:r>
            <a:r>
              <a:rPr lang="en-US" dirty="0" err="1" smtClean="0"/>
              <a:t>WiMAX</a:t>
            </a:r>
            <a:r>
              <a:rPr lang="en-US" dirty="0" smtClean="0"/>
              <a:t> and LTE encoding</a:t>
            </a:r>
          </a:p>
          <a:p>
            <a:pPr marL="640080" lvl="1" eaLnBrk="1" fontAlgn="auto" hangingPunct="1">
              <a:spcAft>
                <a:spcPts val="0"/>
              </a:spcAft>
              <a:defRPr/>
            </a:pPr>
            <a:r>
              <a:rPr lang="en-US" dirty="0" smtClean="0"/>
              <a:t>3GPP includes: WCDMA, HSDPA, and TD-SCDMA</a:t>
            </a:r>
          </a:p>
          <a:p>
            <a:pPr eaLnBrk="1" fontAlgn="auto" hangingPunct="1">
              <a:spcAft>
                <a:spcPts val="0"/>
              </a:spcAft>
              <a:defRPr/>
            </a:pPr>
            <a:r>
              <a:rPr lang="en-US" dirty="0" smtClean="0"/>
              <a:t>Code rate: 1/3</a:t>
            </a:r>
          </a:p>
          <a:p>
            <a:pPr eaLnBrk="1" fontAlgn="auto" hangingPunct="1">
              <a:spcAft>
                <a:spcPts val="0"/>
              </a:spcAft>
              <a:defRPr/>
            </a:pPr>
            <a:r>
              <a:rPr lang="en-US" dirty="0" smtClean="0"/>
              <a:t>Can achieve throughput of 250 Mbps in all three modes </a:t>
            </a:r>
          </a:p>
          <a:p>
            <a:pPr eaLnBrk="1" fontAlgn="auto" hangingPunct="1">
              <a:spcAft>
                <a:spcPts val="0"/>
              </a:spcAft>
              <a:defRPr/>
            </a:pPr>
            <a:r>
              <a:rPr lang="en-US" dirty="0" smtClean="0"/>
              <a:t>On-the-fly </a:t>
            </a:r>
            <a:r>
              <a:rPr lang="en-US" dirty="0" err="1" smtClean="0"/>
              <a:t>interleaver</a:t>
            </a:r>
            <a:r>
              <a:rPr lang="en-US" dirty="0" smtClean="0"/>
              <a:t> table generation</a:t>
            </a:r>
          </a:p>
          <a:p>
            <a:pPr eaLnBrk="1" fontAlgn="auto" hangingPunct="1">
              <a:spcAft>
                <a:spcPts val="0"/>
              </a:spcAft>
              <a:defRPr/>
            </a:pPr>
            <a:r>
              <a:rPr lang="en-US" dirty="0" smtClean="0"/>
              <a:t>Dual-encode engines with input and output memories for increased throughput</a:t>
            </a:r>
          </a:p>
          <a:p>
            <a:pPr eaLnBrk="1" fontAlgn="auto" hangingPunct="1">
              <a:spcAft>
                <a:spcPts val="0"/>
              </a:spcAft>
              <a:defRPr/>
            </a:pPr>
            <a:r>
              <a:rPr lang="en-US" dirty="0" smtClean="0"/>
              <a:t>Programmable input and output format within a 32-bit word</a:t>
            </a:r>
          </a:p>
          <a:p>
            <a:pPr eaLnBrk="1" fontAlgn="auto" hangingPunct="1">
              <a:spcAft>
                <a:spcPts val="0"/>
              </a:spcAft>
              <a:defRPr/>
            </a:pPr>
            <a:r>
              <a:rPr lang="en-US" dirty="0" smtClean="0"/>
              <a:t>Block sizes supported: 40 to 8192</a:t>
            </a:r>
          </a:p>
          <a:p>
            <a:pPr eaLnBrk="1" fontAlgn="auto" hangingPunct="1">
              <a:spcAft>
                <a:spcPts val="0"/>
              </a:spcAft>
              <a:defRPr/>
            </a:pPr>
            <a:r>
              <a:rPr lang="en-US" dirty="0" smtClean="0"/>
              <a:t>Tail biting for </a:t>
            </a:r>
            <a:r>
              <a:rPr lang="en-US" dirty="0" err="1" smtClean="0"/>
              <a:t>WiMAX</a:t>
            </a:r>
            <a:endParaRPr lang="en-US" dirty="0" smtClean="0"/>
          </a:p>
          <a:p>
            <a:pPr eaLnBrk="1" fontAlgn="auto" hangingPunct="1">
              <a:spcAft>
                <a:spcPts val="0"/>
              </a:spcAft>
              <a:defRPr/>
            </a:pPr>
            <a:r>
              <a:rPr lang="en-US" dirty="0" smtClean="0"/>
              <a:t>CRC encoding for LTE</a:t>
            </a:r>
          </a:p>
        </p:txBody>
      </p:sp>
    </p:spTree>
    <p:custDataLst>
      <p:tags r:id="rId1"/>
    </p:custData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type="body" idx="4294967295"/>
          </p:nvPr>
        </p:nvSpPr>
        <p:spPr>
          <a:xfrm>
            <a:off x="0" y="4924425"/>
            <a:ext cx="8801100" cy="1552575"/>
          </a:xfrm>
        </p:spPr>
        <p:txBody>
          <a:bodyPr rtlCol="0">
            <a:normAutofit fontScale="92500" lnSpcReduction="20000"/>
          </a:bodyPr>
          <a:lstStyle/>
          <a:p>
            <a:pPr eaLnBrk="1" fontAlgn="auto" hangingPunct="1">
              <a:lnSpc>
                <a:spcPct val="120000"/>
              </a:lnSpc>
              <a:spcAft>
                <a:spcPts val="0"/>
              </a:spcAft>
              <a:defRPr/>
            </a:pPr>
            <a:r>
              <a:rPr lang="en-US" sz="1800" dirty="0" smtClean="0"/>
              <a:t>Internally, TCP3E  has dual (ping/pong) encode engines, </a:t>
            </a:r>
            <a:r>
              <a:rPr lang="en-US" sz="1800" dirty="0" err="1" smtClean="0"/>
              <a:t>config</a:t>
            </a:r>
            <a:r>
              <a:rPr lang="en-US" sz="1800" dirty="0" smtClean="0"/>
              <a:t> registers, input and output memories</a:t>
            </a:r>
          </a:p>
          <a:p>
            <a:pPr eaLnBrk="1" fontAlgn="auto" hangingPunct="1">
              <a:lnSpc>
                <a:spcPct val="120000"/>
              </a:lnSpc>
              <a:spcAft>
                <a:spcPts val="0"/>
              </a:spcAft>
              <a:defRPr/>
            </a:pPr>
            <a:r>
              <a:rPr lang="en-US" sz="1800" dirty="0" smtClean="0"/>
              <a:t>Externally, TCP3E looks like a single set of </a:t>
            </a:r>
            <a:r>
              <a:rPr lang="en-US" sz="1800" dirty="0" err="1" smtClean="0"/>
              <a:t>config</a:t>
            </a:r>
            <a:r>
              <a:rPr lang="en-US" sz="1800" dirty="0" smtClean="0"/>
              <a:t> </a:t>
            </a:r>
            <a:r>
              <a:rPr lang="en-US" sz="1800" dirty="0" err="1" smtClean="0"/>
              <a:t>regs</a:t>
            </a:r>
            <a:r>
              <a:rPr lang="en-US" sz="1800" dirty="0" smtClean="0"/>
              <a:t> and input / output buffers</a:t>
            </a:r>
          </a:p>
          <a:p>
            <a:pPr eaLnBrk="1" fontAlgn="auto" hangingPunct="1">
              <a:lnSpc>
                <a:spcPct val="120000"/>
              </a:lnSpc>
              <a:spcAft>
                <a:spcPts val="0"/>
              </a:spcAft>
              <a:defRPr/>
            </a:pPr>
            <a:r>
              <a:rPr lang="en-US" sz="1800" dirty="0" smtClean="0"/>
              <a:t>Routing to ping/pong is handled internally</a:t>
            </a:r>
          </a:p>
          <a:p>
            <a:pPr eaLnBrk="1" fontAlgn="auto" hangingPunct="1">
              <a:lnSpc>
                <a:spcPct val="120000"/>
              </a:lnSpc>
              <a:spcAft>
                <a:spcPts val="0"/>
              </a:spcAft>
              <a:defRPr/>
            </a:pPr>
            <a:r>
              <a:rPr lang="en-US" sz="1800" dirty="0" smtClean="0"/>
              <a:t>Alternates between ping and pong from one code block to the next</a:t>
            </a:r>
          </a:p>
        </p:txBody>
      </p:sp>
      <p:sp>
        <p:nvSpPr>
          <p:cNvPr id="2052" name="Rectangle 2"/>
          <p:cNvSpPr>
            <a:spLocks noGrp="1" noChangeArrowheads="1"/>
          </p:cNvSpPr>
          <p:nvPr>
            <p:ph type="title" idx="4294967295"/>
          </p:nvPr>
        </p:nvSpPr>
        <p:spPr>
          <a:xfrm>
            <a:off x="0" y="76200"/>
            <a:ext cx="8458200" cy="814388"/>
          </a:xfrm>
        </p:spPr>
        <p:txBody>
          <a:bodyPr/>
          <a:lstStyle/>
          <a:p>
            <a:pPr eaLnBrk="1" hangingPunct="1"/>
            <a:r>
              <a:rPr lang="en-US" b="0" dirty="0" smtClean="0"/>
              <a:t>TCP3E Block Diagram</a:t>
            </a:r>
          </a:p>
        </p:txBody>
      </p:sp>
      <p:sp>
        <p:nvSpPr>
          <p:cNvPr id="2053" name="Rectangle 6"/>
          <p:cNvSpPr>
            <a:spLocks noChangeArrowheads="1"/>
          </p:cNvSpPr>
          <p:nvPr/>
        </p:nvSpPr>
        <p:spPr bwMode="auto">
          <a:xfrm>
            <a:off x="0" y="1704975"/>
            <a:ext cx="9144000" cy="0"/>
          </a:xfrm>
          <a:prstGeom prst="rect">
            <a:avLst/>
          </a:prstGeom>
          <a:noFill/>
          <a:ln w="9525">
            <a:noFill/>
            <a:miter lim="800000"/>
            <a:headEnd/>
            <a:tailEnd/>
          </a:ln>
        </p:spPr>
        <p:txBody>
          <a:bodyPr wrap="none" anchor="ctr">
            <a:spAutoFit/>
          </a:bodyPr>
          <a:lstStyle/>
          <a:p>
            <a:endParaRPr lang="en-US"/>
          </a:p>
        </p:txBody>
      </p:sp>
      <p:graphicFrame>
        <p:nvGraphicFramePr>
          <p:cNvPr id="2050" name="Object 5"/>
          <p:cNvGraphicFramePr>
            <a:graphicFrameLocks noChangeAspect="1"/>
          </p:cNvGraphicFramePr>
          <p:nvPr/>
        </p:nvGraphicFramePr>
        <p:xfrm>
          <a:off x="1076325" y="641350"/>
          <a:ext cx="6934200" cy="4271963"/>
        </p:xfrm>
        <a:graphic>
          <a:graphicData uri="http://schemas.openxmlformats.org/presentationml/2006/ole">
            <p:oleObj spid="_x0000_s2050" name="Visio" r:id="rId5" imgW="8721512" imgH="5383989" progId="">
              <p:embed/>
            </p:oleObj>
          </a:graphicData>
        </a:graphic>
      </p:graphicFrame>
    </p:spTree>
    <p:custDataLst>
      <p:tags r:id="rId2"/>
    </p:custData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a:xfrm>
            <a:off x="0" y="76200"/>
            <a:ext cx="8229600" cy="762000"/>
          </a:xfrm>
        </p:spPr>
        <p:txBody>
          <a:bodyPr/>
          <a:lstStyle/>
          <a:p>
            <a:pPr eaLnBrk="1" hangingPunct="1"/>
            <a:r>
              <a:rPr lang="en-US" b="0" dirty="0" smtClean="0"/>
              <a:t>Bit Rate Coprocessor (BCP)</a:t>
            </a:r>
          </a:p>
        </p:txBody>
      </p:sp>
      <p:sp>
        <p:nvSpPr>
          <p:cNvPr id="128003" name="Rectangle 3"/>
          <p:cNvSpPr>
            <a:spLocks noGrp="1" noChangeArrowheads="1"/>
          </p:cNvSpPr>
          <p:nvPr>
            <p:ph type="body" idx="4294967295"/>
          </p:nvPr>
        </p:nvSpPr>
        <p:spPr>
          <a:xfrm>
            <a:off x="0" y="947738"/>
            <a:ext cx="8382000" cy="5453062"/>
          </a:xfrm>
        </p:spPr>
        <p:txBody>
          <a:bodyPr/>
          <a:lstStyle/>
          <a:p>
            <a:pPr>
              <a:buFont typeface="Arial" charset="0"/>
              <a:buNone/>
              <a:defRPr/>
            </a:pPr>
            <a:r>
              <a:rPr lang="en-US" sz="2000" dirty="0" smtClean="0"/>
              <a:t>The Bit Rate Coprocessor (BCP) is a programmable peripheral for baseband bit</a:t>
            </a:r>
          </a:p>
          <a:p>
            <a:pPr>
              <a:buFont typeface="Arial" charset="0"/>
              <a:buNone/>
              <a:defRPr/>
            </a:pPr>
            <a:r>
              <a:rPr lang="en-US" sz="2000" dirty="0" smtClean="0"/>
              <a:t>processing. Integrated into the Texas Instruments DSP, it supports FDD LTE, TDD LTE, WCDMA, TD-SCDMA, HSPA, HSPA+, WiMAX 802.16-2009 (802.16e), and monitoring/planning for LTE-A.</a:t>
            </a:r>
          </a:p>
          <a:p>
            <a:pPr>
              <a:buFont typeface="Arial" charset="0"/>
              <a:buNone/>
              <a:defRPr/>
            </a:pPr>
            <a:r>
              <a:rPr lang="en-US" sz="2000" dirty="0" smtClean="0"/>
              <a:t>Primary functionalities of the BCP peripheral include the following:</a:t>
            </a:r>
          </a:p>
          <a:p>
            <a:pPr lvl="1">
              <a:buFont typeface="Arial" pitchFamily="34" charset="0"/>
              <a:buChar char="•"/>
              <a:defRPr/>
            </a:pPr>
            <a:r>
              <a:rPr lang="en-US" sz="1200" dirty="0" smtClean="0">
                <a:ea typeface="+mn-ea"/>
                <a:cs typeface="+mn-cs"/>
              </a:rPr>
              <a:t>CRC</a:t>
            </a:r>
          </a:p>
          <a:p>
            <a:pPr lvl="1">
              <a:buFont typeface="Arial" pitchFamily="34" charset="0"/>
              <a:buChar char="•"/>
              <a:defRPr/>
            </a:pPr>
            <a:r>
              <a:rPr lang="en-US" sz="1200" dirty="0" smtClean="0">
                <a:ea typeface="+mn-ea"/>
                <a:cs typeface="+mn-cs"/>
              </a:rPr>
              <a:t> Turbo / </a:t>
            </a:r>
            <a:r>
              <a:rPr lang="en-US" sz="1200" dirty="0" err="1" smtClean="0">
                <a:ea typeface="+mn-ea"/>
                <a:cs typeface="+mn-cs"/>
              </a:rPr>
              <a:t>convolutional</a:t>
            </a:r>
            <a:r>
              <a:rPr lang="en-US" sz="1200" dirty="0" smtClean="0">
                <a:ea typeface="+mn-ea"/>
                <a:cs typeface="+mn-cs"/>
              </a:rPr>
              <a:t> encoding</a:t>
            </a:r>
          </a:p>
          <a:p>
            <a:pPr lvl="1">
              <a:buFont typeface="Arial" pitchFamily="34" charset="0"/>
              <a:buChar char="•"/>
              <a:defRPr/>
            </a:pPr>
            <a:r>
              <a:rPr lang="en-US" sz="1200" dirty="0" smtClean="0">
                <a:ea typeface="+mn-ea"/>
                <a:cs typeface="+mn-cs"/>
              </a:rPr>
              <a:t> Rate Matching (hard and soft) / rate de-matching</a:t>
            </a:r>
          </a:p>
          <a:p>
            <a:pPr lvl="1">
              <a:buFont typeface="Arial" pitchFamily="34" charset="0"/>
              <a:buChar char="•"/>
              <a:defRPr/>
            </a:pPr>
            <a:r>
              <a:rPr lang="en-US" sz="1200" dirty="0" smtClean="0">
                <a:ea typeface="+mn-ea"/>
                <a:cs typeface="+mn-cs"/>
              </a:rPr>
              <a:t> LLR combining</a:t>
            </a:r>
          </a:p>
          <a:p>
            <a:pPr lvl="1">
              <a:buFont typeface="Arial" pitchFamily="34" charset="0"/>
              <a:buChar char="•"/>
              <a:defRPr/>
            </a:pPr>
            <a:r>
              <a:rPr lang="en-US" sz="1200" dirty="0" smtClean="0">
                <a:ea typeface="+mn-ea"/>
                <a:cs typeface="+mn-cs"/>
              </a:rPr>
              <a:t> Modulation (hard and soft)</a:t>
            </a:r>
          </a:p>
          <a:p>
            <a:pPr lvl="1">
              <a:buFont typeface="Arial" pitchFamily="34" charset="0"/>
              <a:buChar char="•"/>
              <a:defRPr/>
            </a:pPr>
            <a:r>
              <a:rPr lang="en-US" sz="1200" dirty="0" smtClean="0">
                <a:ea typeface="+mn-ea"/>
                <a:cs typeface="+mn-cs"/>
              </a:rPr>
              <a:t> Interleaving / de-interleaving</a:t>
            </a:r>
          </a:p>
          <a:p>
            <a:pPr lvl="1">
              <a:buFont typeface="Arial" pitchFamily="34" charset="0"/>
              <a:buChar char="•"/>
              <a:defRPr/>
            </a:pPr>
            <a:r>
              <a:rPr lang="en-US" sz="1200" dirty="0" smtClean="0">
                <a:ea typeface="+mn-ea"/>
                <a:cs typeface="+mn-cs"/>
              </a:rPr>
              <a:t> Scrambling / de-scrambling</a:t>
            </a:r>
          </a:p>
          <a:p>
            <a:pPr lvl="1">
              <a:buFont typeface="Arial" pitchFamily="34" charset="0"/>
              <a:buChar char="•"/>
              <a:defRPr/>
            </a:pPr>
            <a:r>
              <a:rPr lang="en-US" sz="1200" dirty="0" smtClean="0">
                <a:ea typeface="+mn-ea"/>
                <a:cs typeface="+mn-cs"/>
              </a:rPr>
              <a:t> Correlation (final de-spreading for WCDMA RX and PUCCH correlation)</a:t>
            </a:r>
          </a:p>
          <a:p>
            <a:pPr lvl="1">
              <a:buFont typeface="Arial" pitchFamily="34" charset="0"/>
              <a:buChar char="•"/>
              <a:defRPr/>
            </a:pPr>
            <a:r>
              <a:rPr lang="en-US" sz="1200" dirty="0" smtClean="0">
                <a:ea typeface="+mn-ea"/>
                <a:cs typeface="+mn-cs"/>
              </a:rPr>
              <a:t> Soft slicing (soft demodulation)</a:t>
            </a:r>
          </a:p>
          <a:p>
            <a:pPr lvl="1">
              <a:buFont typeface="Arial" pitchFamily="34" charset="0"/>
              <a:buChar char="•"/>
              <a:defRPr/>
            </a:pPr>
            <a:r>
              <a:rPr lang="en-US" sz="1200" dirty="0" smtClean="0">
                <a:ea typeface="+mn-ea"/>
                <a:cs typeface="+mn-cs"/>
              </a:rPr>
              <a:t> 128-bit Navigator interface</a:t>
            </a:r>
          </a:p>
          <a:p>
            <a:pPr lvl="1">
              <a:buFont typeface="Arial" pitchFamily="34" charset="0"/>
              <a:buChar char="•"/>
              <a:defRPr/>
            </a:pPr>
            <a:r>
              <a:rPr lang="en-US" sz="1200" dirty="0" smtClean="0">
                <a:ea typeface="+mn-ea"/>
                <a:cs typeface="+mn-cs"/>
              </a:rPr>
              <a:t> Two 128-bit direct I/O interfaces</a:t>
            </a:r>
          </a:p>
          <a:p>
            <a:pPr lvl="1">
              <a:buFont typeface="Arial" pitchFamily="34" charset="0"/>
              <a:buChar char="•"/>
              <a:defRPr/>
            </a:pPr>
            <a:r>
              <a:rPr lang="en-US" sz="1200" dirty="0" smtClean="0">
                <a:ea typeface="+mn-ea"/>
                <a:cs typeface="+mn-cs"/>
              </a:rPr>
              <a:t> Runs in parallel with DSP</a:t>
            </a:r>
          </a:p>
          <a:p>
            <a:pPr lvl="1">
              <a:buFont typeface="Arial" pitchFamily="34" charset="0"/>
              <a:buChar char="•"/>
              <a:defRPr/>
            </a:pPr>
            <a:r>
              <a:rPr lang="en-US" sz="1200" dirty="0" smtClean="0">
                <a:ea typeface="+mn-ea"/>
                <a:cs typeface="+mn-cs"/>
              </a:rPr>
              <a:t> Internal debug logging</a:t>
            </a:r>
            <a:endParaRPr lang="en-US" sz="1200" dirty="0" smtClean="0"/>
          </a:p>
        </p:txBody>
      </p:sp>
    </p:spTree>
    <p:custDataLst>
      <p:tags r:id="rId1"/>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2"/>
          <p:cNvPicPr>
            <a:picLocks noChangeAspect="1" noChangeArrowheads="1"/>
          </p:cNvPicPr>
          <p:nvPr/>
        </p:nvPicPr>
        <p:blipFill>
          <a:blip r:embed="rId2" cstate="print"/>
          <a:srcRect/>
          <a:stretch>
            <a:fillRect/>
          </a:stretch>
        </p:blipFill>
        <p:spPr bwMode="auto">
          <a:xfrm>
            <a:off x="1121569" y="1137183"/>
            <a:ext cx="6684169" cy="4439706"/>
          </a:xfrm>
          <a:prstGeom prst="rect">
            <a:avLst/>
          </a:prstGeom>
          <a:noFill/>
          <a:ln w="9525" algn="ctr">
            <a:noFill/>
            <a:miter lim="800000"/>
            <a:headEnd/>
            <a:tailEnd/>
          </a:ln>
        </p:spPr>
      </p:pic>
      <p:sp>
        <p:nvSpPr>
          <p:cNvPr id="103427" name="Rectangle 2"/>
          <p:cNvSpPr>
            <a:spLocks noGrp="1" noChangeArrowheads="1"/>
          </p:cNvSpPr>
          <p:nvPr>
            <p:ph type="title"/>
          </p:nvPr>
        </p:nvSpPr>
        <p:spPr/>
        <p:txBody>
          <a:bodyPr/>
          <a:lstStyle/>
          <a:p>
            <a:pPr eaLnBrk="1" hangingPunct="1"/>
            <a:r>
              <a:rPr lang="en-US" sz="4000" b="0" dirty="0" err="1" smtClean="0"/>
              <a:t>Viterbi</a:t>
            </a:r>
            <a:r>
              <a:rPr lang="en-US" sz="4000" b="0" dirty="0" smtClean="0"/>
              <a:t> Decoder Coprocessor (VCP2)</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3"/>
          <p:cNvSpPr>
            <a:spLocks noGrp="1"/>
          </p:cNvSpPr>
          <p:nvPr>
            <p:ph type="title" idx="4294967295"/>
          </p:nvPr>
        </p:nvSpPr>
        <p:spPr>
          <a:xfrm>
            <a:off x="0" y="76200"/>
            <a:ext cx="8229600" cy="762000"/>
          </a:xfrm>
        </p:spPr>
        <p:txBody>
          <a:bodyPr/>
          <a:lstStyle/>
          <a:p>
            <a:pPr eaLnBrk="1" hangingPunct="1"/>
            <a:r>
              <a:rPr lang="en-US" b="0" smtClean="0"/>
              <a:t>KeyStone Overview</a:t>
            </a:r>
          </a:p>
        </p:txBody>
      </p:sp>
      <p:sp>
        <p:nvSpPr>
          <p:cNvPr id="105477" name="Content Placeholder 4"/>
          <p:cNvSpPr>
            <a:spLocks noGrp="1"/>
          </p:cNvSpPr>
          <p:nvPr>
            <p:ph idx="4294967295"/>
          </p:nvPr>
        </p:nvSpPr>
        <p:spPr>
          <a:xfrm>
            <a:off x="0" y="990600"/>
            <a:ext cx="8229600" cy="5867400"/>
          </a:xfrm>
          <a:solidFill>
            <a:schemeClr val="bg1"/>
          </a:solidFill>
        </p:spPr>
        <p:txBody>
          <a:bodyPr/>
          <a:lstStyle/>
          <a:p>
            <a:pPr eaLnBrk="1" hangingPunct="1"/>
            <a:r>
              <a:rPr lang="en-US" smtClean="0"/>
              <a:t>KeyStone Architecture </a:t>
            </a:r>
          </a:p>
          <a:p>
            <a:pPr eaLnBrk="1" hangingPunct="1"/>
            <a:r>
              <a:rPr lang="en-US" smtClean="0"/>
              <a:t>CorePac &amp; Memory Subsystem</a:t>
            </a:r>
          </a:p>
          <a:p>
            <a:pPr eaLnBrk="1" hangingPunct="1"/>
            <a:r>
              <a:rPr lang="en-US" smtClean="0"/>
              <a:t>Interfaces and Peripherals </a:t>
            </a:r>
          </a:p>
          <a:p>
            <a:pPr eaLnBrk="1" hangingPunct="1"/>
            <a:r>
              <a:rPr lang="en-US" smtClean="0"/>
              <a:t>Coprocessors and Accelerators</a:t>
            </a:r>
          </a:p>
          <a:p>
            <a:pPr eaLnBrk="1" hangingPunct="1"/>
            <a:r>
              <a:rPr lang="en-US" b="1" smtClean="0"/>
              <a:t>Debug</a:t>
            </a:r>
          </a:p>
        </p:txBody>
      </p:sp>
      <p:sp>
        <p:nvSpPr>
          <p:cNvPr id="105475" name="Text Box 3"/>
          <p:cNvSpPr txBox="1">
            <a:spLocks noChangeArrowheads="1"/>
          </p:cNvSpPr>
          <p:nvPr/>
        </p:nvSpPr>
        <p:spPr bwMode="auto">
          <a:xfrm>
            <a:off x="38100" y="6448425"/>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endParaRPr>
          </a:p>
        </p:txBody>
      </p:sp>
      <p:sp>
        <p:nvSpPr>
          <p:cNvPr id="6" name="TextBox 5"/>
          <p:cNvSpPr txBox="1"/>
          <p:nvPr/>
        </p:nvSpPr>
        <p:spPr>
          <a:xfrm>
            <a:off x="457200" y="1020763"/>
            <a:ext cx="8229600" cy="503237"/>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srgbClr val="000000"/>
              </a:solidFill>
              <a:latin typeface="Calibri"/>
            </a:endParaRPr>
          </a:p>
        </p:txBody>
      </p:sp>
    </p:spTree>
    <p:custDataLst>
      <p:tags r:id="rId1"/>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a:xfrm>
            <a:off x="0" y="0"/>
            <a:ext cx="8229600" cy="762000"/>
          </a:xfrm>
        </p:spPr>
        <p:txBody>
          <a:bodyPr/>
          <a:lstStyle/>
          <a:p>
            <a:pPr eaLnBrk="1" hangingPunct="1"/>
            <a:r>
              <a:rPr lang="en-US" b="0" smtClean="0"/>
              <a:t>Emulation Features (1/2)</a:t>
            </a:r>
          </a:p>
        </p:txBody>
      </p:sp>
      <p:sp>
        <p:nvSpPr>
          <p:cNvPr id="106499" name="Rectangle 3"/>
          <p:cNvSpPr>
            <a:spLocks noChangeArrowheads="1"/>
          </p:cNvSpPr>
          <p:nvPr/>
        </p:nvSpPr>
        <p:spPr bwMode="auto">
          <a:xfrm>
            <a:off x="304800" y="838200"/>
            <a:ext cx="8458200" cy="5562600"/>
          </a:xfrm>
          <a:prstGeom prst="rect">
            <a:avLst/>
          </a:prstGeom>
          <a:noFill/>
          <a:ln w="9525">
            <a:noFill/>
            <a:miter lim="800000"/>
            <a:headEnd/>
            <a:tailEnd/>
          </a:ln>
        </p:spPr>
        <p:txBody>
          <a:bodyPr/>
          <a:lstStyle/>
          <a:p>
            <a:pPr marL="227013" indent="-227013" algn="l">
              <a:lnSpc>
                <a:spcPct val="80000"/>
              </a:lnSpc>
              <a:spcBef>
                <a:spcPct val="20000"/>
              </a:spcBef>
              <a:buFont typeface="Arial" pitchFamily="34" charset="0"/>
              <a:buChar char="•"/>
            </a:pPr>
            <a:r>
              <a:rPr lang="en-US">
                <a:solidFill>
                  <a:srgbClr val="000000"/>
                </a:solidFill>
                <a:latin typeface="Calibri" pitchFamily="34" charset="0"/>
                <a:cs typeface="Arial" pitchFamily="34" charset="0"/>
              </a:rPr>
              <a:t>Host tooling can halt any or all of the cores on the device.</a:t>
            </a:r>
          </a:p>
          <a:p>
            <a:pPr marL="574675" lvl="1" indent="-233363" algn="l">
              <a:lnSpc>
                <a:spcPct val="80000"/>
              </a:lnSpc>
              <a:spcBef>
                <a:spcPct val="20000"/>
              </a:spcBef>
              <a:buFont typeface="Arial" pitchFamily="34" charset="0"/>
              <a:buChar char="–"/>
            </a:pPr>
            <a:r>
              <a:rPr lang="en-US">
                <a:solidFill>
                  <a:srgbClr val="000000"/>
                </a:solidFill>
                <a:latin typeface="Calibri" pitchFamily="34" charset="0"/>
                <a:cs typeface="Arial" pitchFamily="34" charset="0"/>
              </a:rPr>
              <a:t>Each core supports a direct connection to the JTAG interface.</a:t>
            </a:r>
          </a:p>
          <a:p>
            <a:pPr marL="574675" lvl="1" indent="-233363" algn="l">
              <a:lnSpc>
                <a:spcPct val="80000"/>
              </a:lnSpc>
              <a:spcBef>
                <a:spcPct val="20000"/>
              </a:spcBef>
              <a:buFont typeface="Arial" pitchFamily="34" charset="0"/>
              <a:buChar char="–"/>
            </a:pPr>
            <a:r>
              <a:rPr lang="en-US">
                <a:solidFill>
                  <a:srgbClr val="000000"/>
                </a:solidFill>
                <a:latin typeface="Calibri" pitchFamily="34" charset="0"/>
                <a:cs typeface="Arial" pitchFamily="34" charset="0"/>
              </a:rPr>
              <a:t>Emulation has full visibility of the CorePac memory map.</a:t>
            </a:r>
            <a:br>
              <a:rPr lang="en-US">
                <a:solidFill>
                  <a:srgbClr val="000000"/>
                </a:solidFill>
                <a:latin typeface="Calibri" pitchFamily="34" charset="0"/>
                <a:cs typeface="Arial" pitchFamily="34" charset="0"/>
              </a:rPr>
            </a:br>
            <a:endParaRPr lang="en-US">
              <a:solidFill>
                <a:srgbClr val="000000"/>
              </a:solidFill>
              <a:latin typeface="Calibri" pitchFamily="34" charset="0"/>
              <a:cs typeface="Arial" pitchFamily="34" charset="0"/>
            </a:endParaRPr>
          </a:p>
          <a:p>
            <a:pPr marL="227013" indent="-227013" algn="l">
              <a:lnSpc>
                <a:spcPct val="80000"/>
              </a:lnSpc>
              <a:spcBef>
                <a:spcPct val="20000"/>
              </a:spcBef>
              <a:buFont typeface="Arial" pitchFamily="34" charset="0"/>
              <a:buChar char="•"/>
            </a:pPr>
            <a:r>
              <a:rPr lang="en-US">
                <a:solidFill>
                  <a:srgbClr val="000000"/>
                </a:solidFill>
                <a:latin typeface="Calibri" pitchFamily="34" charset="0"/>
                <a:cs typeface="Arial" pitchFamily="34" charset="0"/>
              </a:rPr>
              <a:t>Real-Time Emulation allows the user to debug application code while interrupts designated as real-time continue to be serviced. </a:t>
            </a:r>
          </a:p>
          <a:p>
            <a:pPr marL="574675" lvl="1" indent="-233363" algn="l">
              <a:lnSpc>
                <a:spcPct val="80000"/>
              </a:lnSpc>
              <a:spcBef>
                <a:spcPct val="20000"/>
              </a:spcBef>
              <a:buFont typeface="Arial" pitchFamily="34" charset="0"/>
              <a:buChar char="–"/>
            </a:pPr>
            <a:r>
              <a:rPr lang="en-US">
                <a:solidFill>
                  <a:srgbClr val="000000"/>
                </a:solidFill>
                <a:latin typeface="Calibri" pitchFamily="34" charset="0"/>
                <a:cs typeface="Arial" pitchFamily="34" charset="0"/>
              </a:rPr>
              <a:t>Normal code execution runs code in the absence of a debug event halting execution with the peripheral operating in a continuous fashion.  </a:t>
            </a:r>
          </a:p>
          <a:p>
            <a:pPr marL="574675" lvl="1" indent="-233363" algn="l">
              <a:lnSpc>
                <a:spcPct val="80000"/>
              </a:lnSpc>
              <a:spcBef>
                <a:spcPct val="20000"/>
              </a:spcBef>
              <a:buFont typeface="Arial" pitchFamily="34" charset="0"/>
              <a:buChar char="–"/>
            </a:pPr>
            <a:r>
              <a:rPr lang="en-US">
                <a:solidFill>
                  <a:srgbClr val="000000"/>
                </a:solidFill>
                <a:latin typeface="Calibri" pitchFamily="34" charset="0"/>
                <a:cs typeface="Arial" pitchFamily="34" charset="0"/>
              </a:rPr>
              <a:t>Secondary code execution runs code related to the service of a real-time interrupt after a debug event has halted code execution.</a:t>
            </a:r>
          </a:p>
          <a:p>
            <a:pPr marL="574675" lvl="1" indent="-233363" algn="l">
              <a:lnSpc>
                <a:spcPct val="80000"/>
              </a:lnSpc>
              <a:spcBef>
                <a:spcPct val="20000"/>
              </a:spcBef>
              <a:buFont typeface="Arial" pitchFamily="34" charset="0"/>
              <a:buChar char="–"/>
            </a:pPr>
            <a:r>
              <a:rPr lang="en-US">
                <a:solidFill>
                  <a:srgbClr val="000000"/>
                </a:solidFill>
                <a:latin typeface="Calibri" pitchFamily="34" charset="0"/>
                <a:cs typeface="Arial" pitchFamily="34" charset="0"/>
              </a:rPr>
              <a:t>No code execution does not run code because a debug event halts code execution, and no real-time interrupt is serviced after code execution is halted.  </a:t>
            </a:r>
          </a:p>
        </p:txBody>
      </p:sp>
    </p:spTree>
    <p:custDataLst>
      <p:tags r:id="rId1"/>
    </p:custData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a:xfrm>
            <a:off x="0" y="0"/>
            <a:ext cx="8229600" cy="762000"/>
          </a:xfrm>
        </p:spPr>
        <p:txBody>
          <a:bodyPr/>
          <a:lstStyle/>
          <a:p>
            <a:pPr eaLnBrk="1" hangingPunct="1"/>
            <a:r>
              <a:rPr lang="en-US" b="0" smtClean="0"/>
              <a:t>Emulation Features (2/2)</a:t>
            </a:r>
          </a:p>
        </p:txBody>
      </p:sp>
      <p:sp>
        <p:nvSpPr>
          <p:cNvPr id="107523" name="Rectangle 3"/>
          <p:cNvSpPr>
            <a:spLocks noChangeArrowheads="1"/>
          </p:cNvSpPr>
          <p:nvPr/>
        </p:nvSpPr>
        <p:spPr bwMode="auto">
          <a:xfrm>
            <a:off x="381000" y="728663"/>
            <a:ext cx="8382000" cy="5802312"/>
          </a:xfrm>
          <a:prstGeom prst="rect">
            <a:avLst/>
          </a:prstGeom>
          <a:noFill/>
          <a:ln w="9525">
            <a:noFill/>
            <a:miter lim="800000"/>
            <a:headEnd/>
            <a:tailEnd/>
          </a:ln>
        </p:spPr>
        <p:txBody>
          <a:bodyPr/>
          <a:lstStyle/>
          <a:p>
            <a:pPr marL="227013" indent="-227013" algn="l">
              <a:lnSpc>
                <a:spcPct val="80000"/>
              </a:lnSpc>
              <a:spcBef>
                <a:spcPct val="20000"/>
              </a:spcBef>
              <a:buFont typeface="Arial" pitchFamily="34" charset="0"/>
              <a:buChar char="•"/>
            </a:pPr>
            <a:r>
              <a:rPr lang="en-US" sz="1800" dirty="0">
                <a:solidFill>
                  <a:srgbClr val="000000"/>
                </a:solidFill>
                <a:latin typeface="Calibri" pitchFamily="34" charset="0"/>
                <a:cs typeface="Arial" pitchFamily="34" charset="0"/>
              </a:rPr>
              <a:t>Advanced Event Triggering (AET) allows the user to identify events of interest:</a:t>
            </a:r>
          </a:p>
          <a:p>
            <a:pPr marL="574675" lvl="1" indent="-233363" algn="l">
              <a:lnSpc>
                <a:spcPct val="80000"/>
              </a:lnSpc>
              <a:spcBef>
                <a:spcPct val="20000"/>
              </a:spcBef>
              <a:buFont typeface="Arial" pitchFamily="34" charset="0"/>
              <a:buChar char="–"/>
            </a:pPr>
            <a:r>
              <a:rPr lang="en-US" sz="1800" dirty="0">
                <a:solidFill>
                  <a:srgbClr val="000000"/>
                </a:solidFill>
                <a:latin typeface="Calibri" pitchFamily="34" charset="0"/>
                <a:cs typeface="Arial" pitchFamily="34" charset="0"/>
              </a:rPr>
              <a:t>Utilize instruction and data bus comparators, auxiliary event detection, sequencers/state machines, and event counters</a:t>
            </a:r>
          </a:p>
          <a:p>
            <a:pPr marL="574675" lvl="1" indent="-233363" algn="l">
              <a:lnSpc>
                <a:spcPct val="80000"/>
              </a:lnSpc>
              <a:spcBef>
                <a:spcPct val="20000"/>
              </a:spcBef>
              <a:buFont typeface="Arial" pitchFamily="34" charset="0"/>
              <a:buChar char="–"/>
            </a:pPr>
            <a:r>
              <a:rPr lang="en-US" sz="1800" dirty="0">
                <a:solidFill>
                  <a:srgbClr val="000000"/>
                </a:solidFill>
                <a:latin typeface="Calibri" pitchFamily="34" charset="0"/>
                <a:cs typeface="Arial" pitchFamily="34" charset="0"/>
              </a:rPr>
              <a:t>Manage breakpoints, trace acquisition, data collection via an interrupt, timing measurement, and generate external triggers</a:t>
            </a:r>
          </a:p>
          <a:p>
            <a:pPr marL="574675" lvl="1" indent="-233363" algn="l">
              <a:lnSpc>
                <a:spcPct val="80000"/>
              </a:lnSpc>
              <a:spcBef>
                <a:spcPct val="20000"/>
              </a:spcBef>
              <a:buFont typeface="Arial" pitchFamily="34" charset="0"/>
              <a:buChar char="–"/>
            </a:pPr>
            <a:r>
              <a:rPr lang="en-US" sz="1800" dirty="0">
                <a:solidFill>
                  <a:srgbClr val="000000"/>
                </a:solidFill>
                <a:latin typeface="Calibri" pitchFamily="34" charset="0"/>
                <a:cs typeface="Arial" pitchFamily="34" charset="0"/>
              </a:rPr>
              <a:t>Control a state machine and the counters used to create the intermediate events (loop counts and state machines)</a:t>
            </a:r>
          </a:p>
          <a:p>
            <a:pPr marL="574675" lvl="1" indent="-233363" algn="l">
              <a:lnSpc>
                <a:spcPct val="80000"/>
              </a:lnSpc>
              <a:spcBef>
                <a:spcPct val="20000"/>
              </a:spcBef>
              <a:buFont typeface="Arial" pitchFamily="34" charset="0"/>
              <a:buChar char="–"/>
            </a:pPr>
            <a:r>
              <a:rPr lang="en-US" sz="1800" dirty="0">
                <a:solidFill>
                  <a:srgbClr val="000000"/>
                </a:solidFill>
                <a:latin typeface="Calibri" pitchFamily="34" charset="0"/>
                <a:cs typeface="Arial" pitchFamily="34" charset="0"/>
              </a:rPr>
              <a:t>Allow event combining to create simple or complex triggers using modules call trigger builders</a:t>
            </a:r>
          </a:p>
          <a:p>
            <a:pPr marL="227013" indent="-227013" algn="l">
              <a:lnSpc>
                <a:spcPct val="80000"/>
              </a:lnSpc>
              <a:spcBef>
                <a:spcPct val="20000"/>
              </a:spcBef>
              <a:buFont typeface="Arial" pitchFamily="34" charset="0"/>
              <a:buChar char="•"/>
            </a:pPr>
            <a:r>
              <a:rPr lang="en-US" sz="1800" dirty="0">
                <a:solidFill>
                  <a:srgbClr val="000000"/>
                </a:solidFill>
                <a:latin typeface="Calibri" pitchFamily="34" charset="0"/>
                <a:cs typeface="Arial" pitchFamily="34" charset="0"/>
              </a:rPr>
              <a:t>AET logic is provided for monitoring program, memory bus, system event activity, remembering event sequences, counting event occurrences, or measuring the interval between events.</a:t>
            </a:r>
          </a:p>
          <a:p>
            <a:pPr marL="574675" lvl="1" indent="-233363" algn="l">
              <a:lnSpc>
                <a:spcPct val="80000"/>
              </a:lnSpc>
              <a:spcBef>
                <a:spcPct val="20000"/>
              </a:spcBef>
              <a:buFont typeface="Arial" pitchFamily="34" charset="0"/>
              <a:buChar char="–"/>
            </a:pPr>
            <a:r>
              <a:rPr lang="en-US" sz="1800" dirty="0">
                <a:solidFill>
                  <a:srgbClr val="000000"/>
                </a:solidFill>
                <a:latin typeface="Calibri" pitchFamily="34" charset="0"/>
                <a:cs typeface="Arial" pitchFamily="34" charset="0"/>
              </a:rPr>
              <a:t>Perform range and identity comparisons</a:t>
            </a:r>
          </a:p>
          <a:p>
            <a:pPr marL="574675" lvl="1" indent="-233363" algn="l">
              <a:lnSpc>
                <a:spcPct val="80000"/>
              </a:lnSpc>
              <a:spcBef>
                <a:spcPct val="20000"/>
              </a:spcBef>
              <a:buFont typeface="Arial" pitchFamily="34" charset="0"/>
              <a:buChar char="–"/>
            </a:pPr>
            <a:r>
              <a:rPr lang="en-US" sz="1800" dirty="0">
                <a:solidFill>
                  <a:srgbClr val="000000"/>
                </a:solidFill>
                <a:latin typeface="Calibri" pitchFamily="34" charset="0"/>
                <a:cs typeface="Arial" pitchFamily="34" charset="0"/>
              </a:rPr>
              <a:t>Detect exact transactions</a:t>
            </a:r>
          </a:p>
          <a:p>
            <a:pPr marL="574675" lvl="1" indent="-233363" algn="l">
              <a:lnSpc>
                <a:spcPct val="80000"/>
              </a:lnSpc>
              <a:spcBef>
                <a:spcPct val="20000"/>
              </a:spcBef>
              <a:buFont typeface="Arial" pitchFamily="34" charset="0"/>
              <a:buChar char="–"/>
            </a:pPr>
            <a:r>
              <a:rPr lang="en-US" sz="1800" dirty="0">
                <a:solidFill>
                  <a:srgbClr val="000000"/>
                </a:solidFill>
                <a:latin typeface="Calibri" pitchFamily="34" charset="0"/>
                <a:cs typeface="Arial" pitchFamily="34" charset="0"/>
              </a:rPr>
              <a:t>Detect touching of a byte or range of bytes by memory references</a:t>
            </a:r>
          </a:p>
          <a:p>
            <a:pPr marL="227013" indent="-227013" algn="l">
              <a:lnSpc>
                <a:spcPct val="80000"/>
              </a:lnSpc>
              <a:spcBef>
                <a:spcPct val="20000"/>
              </a:spcBef>
              <a:buFont typeface="Arial" pitchFamily="34" charset="0"/>
              <a:buChar char="•"/>
            </a:pPr>
            <a:r>
              <a:rPr lang="en-US" sz="1800" dirty="0">
                <a:solidFill>
                  <a:srgbClr val="000000"/>
                </a:solidFill>
                <a:latin typeface="Calibri" pitchFamily="34" charset="0"/>
                <a:cs typeface="Arial" pitchFamily="34" charset="0"/>
              </a:rPr>
              <a:t>External event detectors allow monitoring of external triggers or internal states of interest (i.e</a:t>
            </a:r>
            <a:r>
              <a:rPr lang="en-US" sz="1800" dirty="0" smtClean="0">
                <a:solidFill>
                  <a:srgbClr val="000000"/>
                </a:solidFill>
                <a:latin typeface="Calibri" pitchFamily="34" charset="0"/>
                <a:cs typeface="Arial" pitchFamily="34" charset="0"/>
              </a:rPr>
              <a:t>., </a:t>
            </a:r>
            <a:r>
              <a:rPr lang="en-US" sz="1800" dirty="0">
                <a:solidFill>
                  <a:srgbClr val="000000"/>
                </a:solidFill>
                <a:latin typeface="Calibri" pitchFamily="34" charset="0"/>
                <a:cs typeface="Arial" pitchFamily="34" charset="0"/>
              </a:rPr>
              <a:t>cache miss).  </a:t>
            </a:r>
          </a:p>
          <a:p>
            <a:pPr marL="574675" lvl="1" indent="-233363" algn="l">
              <a:lnSpc>
                <a:spcPct val="80000"/>
              </a:lnSpc>
              <a:spcBef>
                <a:spcPct val="20000"/>
              </a:spcBef>
              <a:buFont typeface="Arial" pitchFamily="34" charset="0"/>
              <a:buChar char="–"/>
            </a:pPr>
            <a:r>
              <a:rPr lang="en-US" sz="1800" dirty="0">
                <a:solidFill>
                  <a:srgbClr val="000000"/>
                </a:solidFill>
                <a:latin typeface="Calibri" pitchFamily="34" charset="0"/>
                <a:cs typeface="Arial" pitchFamily="34" charset="0"/>
              </a:rPr>
              <a:t>Enables four states for the identification of a sequence of triggers</a:t>
            </a:r>
          </a:p>
          <a:p>
            <a:pPr marL="574675" lvl="1" indent="-233363" algn="l">
              <a:lnSpc>
                <a:spcPct val="80000"/>
              </a:lnSpc>
              <a:spcBef>
                <a:spcPct val="20000"/>
              </a:spcBef>
              <a:buFont typeface="Arial" pitchFamily="34" charset="0"/>
              <a:buChar char="–"/>
            </a:pPr>
            <a:r>
              <a:rPr lang="en-US" sz="1800" dirty="0">
                <a:solidFill>
                  <a:srgbClr val="000000"/>
                </a:solidFill>
                <a:latin typeface="Calibri" pitchFamily="34" charset="0"/>
                <a:cs typeface="Arial" pitchFamily="34" charset="0"/>
              </a:rPr>
              <a:t>Allow specific system activity to generate breakpoints, an interrupt used for the collection of system data, or the identification of program activity that is observed through trace</a:t>
            </a:r>
          </a:p>
          <a:p>
            <a:pPr marL="227013" indent="-227013" algn="l">
              <a:lnSpc>
                <a:spcPct val="80000"/>
              </a:lnSpc>
              <a:spcBef>
                <a:spcPct val="20000"/>
              </a:spcBef>
              <a:buFont typeface="Arial" pitchFamily="34" charset="0"/>
              <a:buChar char="•"/>
            </a:pPr>
            <a:r>
              <a:rPr lang="en-US" sz="1800" dirty="0">
                <a:solidFill>
                  <a:srgbClr val="000000"/>
                </a:solidFill>
                <a:latin typeface="Calibri" pitchFamily="34" charset="0"/>
                <a:cs typeface="Arial" pitchFamily="34" charset="0"/>
              </a:rPr>
              <a:t>Any system event routed to a C66x core can be routed (through software selection) to the AET.</a:t>
            </a:r>
          </a:p>
        </p:txBody>
      </p:sp>
    </p:spTree>
    <p:custDataLst>
      <p:tags r:id="rId1"/>
    </p:custData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Box 828"/>
          <p:cNvSpPr txBox="1">
            <a:spLocks noChangeArrowheads="1"/>
          </p:cNvSpPr>
          <p:nvPr/>
        </p:nvSpPr>
        <p:spPr bwMode="auto">
          <a:xfrm>
            <a:off x="336550" y="990600"/>
            <a:ext cx="2293938" cy="68580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2227" name="Rectangle 16"/>
          <p:cNvSpPr>
            <a:spLocks noChangeArrowheads="1"/>
          </p:cNvSpPr>
          <p:nvPr/>
        </p:nvSpPr>
        <p:spPr bwMode="auto">
          <a:xfrm>
            <a:off x="5400675" y="1257300"/>
            <a:ext cx="3629025" cy="34290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Memory Expansion</a:t>
            </a:r>
          </a:p>
        </p:txBody>
      </p:sp>
      <p:sp>
        <p:nvSpPr>
          <p:cNvPr id="52228" name="AutoShape 7"/>
          <p:cNvSpPr>
            <a:spLocks noChangeArrowheads="1"/>
          </p:cNvSpPr>
          <p:nvPr/>
        </p:nvSpPr>
        <p:spPr bwMode="auto">
          <a:xfrm>
            <a:off x="5410200" y="1600200"/>
            <a:ext cx="3581400" cy="487680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2229" name="Rectangle 2"/>
          <p:cNvSpPr>
            <a:spLocks noGrp="1" noChangeArrowheads="1"/>
          </p:cNvSpPr>
          <p:nvPr>
            <p:ph type="title" idx="4294967295"/>
          </p:nvPr>
        </p:nvSpPr>
        <p:spPr>
          <a:xfrm>
            <a:off x="0" y="76200"/>
            <a:ext cx="8229600" cy="762000"/>
          </a:xfrm>
        </p:spPr>
        <p:txBody>
          <a:bodyPr/>
          <a:lstStyle/>
          <a:p>
            <a:pPr eaLnBrk="1" hangingPunct="1"/>
            <a:r>
              <a:rPr lang="en-US" b="0" smtClean="0"/>
              <a:t>Memory Expansion</a:t>
            </a:r>
          </a:p>
        </p:txBody>
      </p:sp>
      <p:sp>
        <p:nvSpPr>
          <p:cNvPr id="52230" name="Rectangle 11"/>
          <p:cNvSpPr>
            <a:spLocks noChangeArrowheads="1"/>
          </p:cNvSpPr>
          <p:nvPr/>
        </p:nvSpPr>
        <p:spPr bwMode="auto">
          <a:xfrm>
            <a:off x="5405438" y="914400"/>
            <a:ext cx="3632200" cy="34290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CorePac &amp; Memory Subsystem</a:t>
            </a:r>
          </a:p>
        </p:txBody>
      </p:sp>
      <p:sp>
        <p:nvSpPr>
          <p:cNvPr id="52231" name="Rectangle 59"/>
          <p:cNvSpPr>
            <a:spLocks noChangeArrowheads="1"/>
          </p:cNvSpPr>
          <p:nvPr/>
        </p:nvSpPr>
        <p:spPr bwMode="auto">
          <a:xfrm>
            <a:off x="5410200" y="1682750"/>
            <a:ext cx="3581400" cy="4646613"/>
          </a:xfrm>
          <a:prstGeom prst="rect">
            <a:avLst/>
          </a:prstGeom>
          <a:noFill/>
          <a:ln w="9525">
            <a:noFill/>
            <a:miter lim="800000"/>
            <a:headEnd/>
            <a:tailEnd/>
          </a:ln>
        </p:spPr>
        <p:txBody>
          <a:bodyPr>
            <a:spAutoFit/>
          </a:bodyPr>
          <a:lstStyle/>
          <a:p>
            <a:pPr marL="117475" indent="-117475" algn="l">
              <a:lnSpc>
                <a:spcPct val="85000"/>
              </a:lnSpc>
              <a:spcBef>
                <a:spcPct val="65000"/>
              </a:spcBef>
              <a:buFontTx/>
              <a:buChar char="•"/>
            </a:pPr>
            <a:r>
              <a:rPr lang="en-US" sz="1300">
                <a:solidFill>
                  <a:srgbClr val="000000"/>
                </a:solidFill>
                <a:latin typeface="Calibri" pitchFamily="34" charset="0"/>
              </a:rPr>
              <a:t>Multicore Shared Memory Controller (MSMC)</a:t>
            </a:r>
          </a:p>
          <a:p>
            <a:pPr marL="339725" lvl="1" indent="-107950" algn="l">
              <a:lnSpc>
                <a:spcPct val="85000"/>
              </a:lnSpc>
              <a:spcBef>
                <a:spcPct val="20000"/>
              </a:spcBef>
              <a:buFontTx/>
              <a:buChar char="•"/>
            </a:pPr>
            <a:r>
              <a:rPr lang="en-US" altLang="en-US" sz="1200">
                <a:solidFill>
                  <a:srgbClr val="000000"/>
                </a:solidFill>
                <a:latin typeface="Calibri" pitchFamily="34" charset="0"/>
              </a:rPr>
              <a:t>Arbitrates CorePac and SoC master access to shared memory</a:t>
            </a:r>
          </a:p>
          <a:p>
            <a:pPr marL="339725" lvl="1" indent="-107950" algn="l">
              <a:lnSpc>
                <a:spcPct val="85000"/>
              </a:lnSpc>
              <a:spcBef>
                <a:spcPct val="20000"/>
              </a:spcBef>
              <a:buFontTx/>
              <a:buChar char="•"/>
            </a:pPr>
            <a:r>
              <a:rPr lang="en-US" sz="1200">
                <a:solidFill>
                  <a:srgbClr val="000000"/>
                </a:solidFill>
                <a:latin typeface="Calibri" pitchFamily="34" charset="0"/>
              </a:rPr>
              <a:t>Provides a direct connection to the DDR3 EMIF</a:t>
            </a:r>
          </a:p>
          <a:p>
            <a:pPr marL="339725" lvl="1" indent="-107950" algn="l">
              <a:lnSpc>
                <a:spcPct val="85000"/>
              </a:lnSpc>
              <a:spcBef>
                <a:spcPct val="20000"/>
              </a:spcBef>
              <a:buFontTx/>
              <a:buChar char="•"/>
            </a:pPr>
            <a:r>
              <a:rPr lang="en-US" sz="1200">
                <a:solidFill>
                  <a:srgbClr val="000000"/>
                </a:solidFill>
                <a:latin typeface="Calibri" pitchFamily="34" charset="0"/>
              </a:rPr>
              <a:t>Provides CorePac access to coprocessors and IO peripherals</a:t>
            </a:r>
          </a:p>
          <a:p>
            <a:pPr marL="339725" lvl="1" indent="-107950" algn="l">
              <a:lnSpc>
                <a:spcPct val="85000"/>
              </a:lnSpc>
              <a:spcBef>
                <a:spcPct val="20000"/>
              </a:spcBef>
              <a:buFontTx/>
              <a:buChar char="•"/>
            </a:pPr>
            <a:r>
              <a:rPr lang="en-US" sz="1200">
                <a:solidFill>
                  <a:srgbClr val="000000"/>
                </a:solidFill>
                <a:latin typeface="Calibri" pitchFamily="34" charset="0"/>
              </a:rPr>
              <a:t>Memory protection and address extension to 64 GB (36 bits)</a:t>
            </a:r>
          </a:p>
          <a:p>
            <a:pPr marL="339725" lvl="1" indent="-107950" algn="l">
              <a:lnSpc>
                <a:spcPct val="85000"/>
              </a:lnSpc>
              <a:spcBef>
                <a:spcPct val="20000"/>
              </a:spcBef>
              <a:buFontTx/>
              <a:buChar char="•"/>
            </a:pPr>
            <a:r>
              <a:rPr lang="en-US" sz="1200">
                <a:solidFill>
                  <a:srgbClr val="000000"/>
                </a:solidFill>
                <a:latin typeface="Calibri" pitchFamily="34" charset="0"/>
              </a:rPr>
              <a:t>Provides multi-stream pre-fetching capability</a:t>
            </a:r>
            <a:br>
              <a:rPr lang="en-US" sz="1200">
                <a:solidFill>
                  <a:srgbClr val="000000"/>
                </a:solidFill>
                <a:latin typeface="Calibri" pitchFamily="34" charset="0"/>
              </a:rPr>
            </a:br>
            <a:endParaRPr lang="en-US" sz="600">
              <a:solidFill>
                <a:srgbClr val="000000"/>
              </a:solidFill>
              <a:latin typeface="Calibri" pitchFamily="34" charset="0"/>
            </a:endParaRPr>
          </a:p>
          <a:p>
            <a:pPr marL="117475" indent="-117475" algn="l">
              <a:lnSpc>
                <a:spcPct val="85000"/>
              </a:lnSpc>
              <a:spcBef>
                <a:spcPct val="20000"/>
              </a:spcBef>
              <a:buFontTx/>
              <a:buChar char="•"/>
            </a:pPr>
            <a:r>
              <a:rPr lang="en-US" sz="1300">
                <a:solidFill>
                  <a:srgbClr val="000000"/>
                </a:solidFill>
                <a:latin typeface="Calibri" pitchFamily="34" charset="0"/>
              </a:rPr>
              <a:t>DDR3 External Memory Interface (EMIF)</a:t>
            </a:r>
          </a:p>
          <a:p>
            <a:pPr marL="339725" lvl="1" indent="-107950" algn="l">
              <a:lnSpc>
                <a:spcPct val="85000"/>
              </a:lnSpc>
              <a:spcBef>
                <a:spcPct val="20000"/>
              </a:spcBef>
              <a:buFontTx/>
              <a:buChar char="•"/>
            </a:pPr>
            <a:r>
              <a:rPr lang="en-US" sz="1200">
                <a:solidFill>
                  <a:srgbClr val="000000"/>
                </a:solidFill>
                <a:latin typeface="Calibri" pitchFamily="34" charset="0"/>
              </a:rPr>
              <a:t>Support for 1x 16-bit, 1x 32-bit, and 1x 64-bit modes</a:t>
            </a:r>
          </a:p>
          <a:p>
            <a:pPr marL="339725" lvl="1" indent="-107950" algn="l">
              <a:lnSpc>
                <a:spcPct val="85000"/>
              </a:lnSpc>
              <a:spcBef>
                <a:spcPct val="20000"/>
              </a:spcBef>
              <a:buFontTx/>
              <a:buChar char="•"/>
            </a:pPr>
            <a:r>
              <a:rPr lang="en-US" sz="1200">
                <a:solidFill>
                  <a:srgbClr val="000000"/>
                </a:solidFill>
                <a:latin typeface="Calibri" pitchFamily="34" charset="0"/>
              </a:rPr>
              <a:t>Supports up to 1600 MHz</a:t>
            </a:r>
          </a:p>
          <a:p>
            <a:pPr marL="339725" lvl="1" indent="-107950" algn="l">
              <a:lnSpc>
                <a:spcPct val="85000"/>
              </a:lnSpc>
              <a:spcBef>
                <a:spcPct val="20000"/>
              </a:spcBef>
              <a:buFontTx/>
              <a:buChar char="•"/>
            </a:pPr>
            <a:r>
              <a:rPr lang="en-US" sz="1200">
                <a:solidFill>
                  <a:srgbClr val="000000"/>
                </a:solidFill>
                <a:latin typeface="Calibri" pitchFamily="34" charset="0"/>
              </a:rPr>
              <a:t>Supports power down of unused pins when using 16-bit or 32-bit width</a:t>
            </a:r>
          </a:p>
          <a:p>
            <a:pPr marL="339725" lvl="1" indent="-107950" algn="l">
              <a:lnSpc>
                <a:spcPct val="85000"/>
              </a:lnSpc>
              <a:spcBef>
                <a:spcPct val="20000"/>
              </a:spcBef>
              <a:buFontTx/>
              <a:buChar char="•"/>
            </a:pPr>
            <a:r>
              <a:rPr lang="en-US" sz="1200">
                <a:solidFill>
                  <a:srgbClr val="000000"/>
                </a:solidFill>
                <a:latin typeface="Calibri" pitchFamily="34" charset="0"/>
              </a:rPr>
              <a:t>Support for 8 GB memory address</a:t>
            </a:r>
          </a:p>
          <a:p>
            <a:pPr marL="339725" lvl="1" indent="-107950" algn="l">
              <a:lnSpc>
                <a:spcPct val="85000"/>
              </a:lnSpc>
              <a:spcBef>
                <a:spcPct val="20000"/>
              </a:spcBef>
              <a:buFontTx/>
              <a:buChar char="•"/>
            </a:pPr>
            <a:r>
              <a:rPr lang="en-US" sz="1200">
                <a:solidFill>
                  <a:srgbClr val="000000"/>
                </a:solidFill>
                <a:latin typeface="Calibri" pitchFamily="34" charset="0"/>
              </a:rPr>
              <a:t>Error detection and correction</a:t>
            </a:r>
            <a:br>
              <a:rPr lang="en-US" sz="1200">
                <a:solidFill>
                  <a:srgbClr val="000000"/>
                </a:solidFill>
                <a:latin typeface="Calibri" pitchFamily="34" charset="0"/>
              </a:rPr>
            </a:br>
            <a:endParaRPr lang="en-US" sz="600">
              <a:solidFill>
                <a:srgbClr val="000000"/>
              </a:solidFill>
              <a:latin typeface="Calibri" pitchFamily="34" charset="0"/>
            </a:endParaRPr>
          </a:p>
          <a:p>
            <a:pPr marL="117475" indent="-117475" algn="l">
              <a:lnSpc>
                <a:spcPct val="85000"/>
              </a:lnSpc>
              <a:spcBef>
                <a:spcPct val="20000"/>
              </a:spcBef>
              <a:buFontTx/>
              <a:buChar char="•"/>
            </a:pPr>
            <a:r>
              <a:rPr lang="en-US" sz="1300">
                <a:solidFill>
                  <a:srgbClr val="000000"/>
                </a:solidFill>
                <a:latin typeface="Calibri" pitchFamily="34" charset="0"/>
              </a:rPr>
              <a:t>EMIF-16 (Media Applications Only)</a:t>
            </a:r>
          </a:p>
          <a:p>
            <a:pPr marL="339725" lvl="1" indent="-107950" algn="l">
              <a:lnSpc>
                <a:spcPct val="85000"/>
              </a:lnSpc>
              <a:spcBef>
                <a:spcPct val="20000"/>
              </a:spcBef>
              <a:buFontTx/>
              <a:buChar char="•"/>
            </a:pPr>
            <a:r>
              <a:rPr lang="en-US" sz="1200">
                <a:solidFill>
                  <a:srgbClr val="000000"/>
                </a:solidFill>
                <a:latin typeface="Calibri" pitchFamily="34" charset="0"/>
              </a:rPr>
              <a:t>Three modes:</a:t>
            </a:r>
          </a:p>
          <a:p>
            <a:pPr marL="1143000" lvl="2" indent="-228600" algn="l">
              <a:lnSpc>
                <a:spcPct val="85000"/>
              </a:lnSpc>
              <a:spcBef>
                <a:spcPct val="20000"/>
              </a:spcBef>
              <a:buFontTx/>
              <a:buChar char="•"/>
            </a:pPr>
            <a:r>
              <a:rPr lang="en-US" sz="1200">
                <a:solidFill>
                  <a:srgbClr val="000000"/>
                </a:solidFill>
                <a:latin typeface="Calibri" pitchFamily="34" charset="0"/>
              </a:rPr>
              <a:t>Synchronized SRAM</a:t>
            </a:r>
          </a:p>
          <a:p>
            <a:pPr marL="1143000" lvl="2" indent="-228600" algn="l">
              <a:lnSpc>
                <a:spcPct val="85000"/>
              </a:lnSpc>
              <a:spcBef>
                <a:spcPct val="20000"/>
              </a:spcBef>
              <a:buFontTx/>
              <a:buChar char="•"/>
            </a:pPr>
            <a:r>
              <a:rPr lang="en-US" sz="1200">
                <a:solidFill>
                  <a:srgbClr val="000000"/>
                </a:solidFill>
                <a:latin typeface="Calibri" pitchFamily="34" charset="0"/>
              </a:rPr>
              <a:t>NAND flash</a:t>
            </a:r>
          </a:p>
          <a:p>
            <a:pPr marL="1143000" lvl="2" indent="-228600" algn="l">
              <a:lnSpc>
                <a:spcPct val="85000"/>
              </a:lnSpc>
              <a:spcBef>
                <a:spcPct val="20000"/>
              </a:spcBef>
              <a:buFontTx/>
              <a:buChar char="•"/>
            </a:pPr>
            <a:r>
              <a:rPr lang="en-US" sz="1200">
                <a:solidFill>
                  <a:srgbClr val="000000"/>
                </a:solidFill>
                <a:latin typeface="Calibri" pitchFamily="34" charset="0"/>
              </a:rPr>
              <a:t>NOR flash</a:t>
            </a:r>
          </a:p>
          <a:p>
            <a:pPr marL="339725" lvl="1" indent="-107950" algn="l">
              <a:lnSpc>
                <a:spcPct val="85000"/>
              </a:lnSpc>
              <a:spcBef>
                <a:spcPct val="20000"/>
              </a:spcBef>
              <a:buFontTx/>
              <a:buChar char="•"/>
            </a:pPr>
            <a:r>
              <a:rPr lang="en-US" sz="1200">
                <a:solidFill>
                  <a:srgbClr val="000000"/>
                </a:solidFill>
                <a:latin typeface="Calibri" pitchFamily="34" charset="0"/>
              </a:rPr>
              <a:t>Can be used to connect asynchronous memory (e.g., NAND flash) up to 256 MB.</a:t>
            </a:r>
          </a:p>
        </p:txBody>
      </p:sp>
      <p:grpSp>
        <p:nvGrpSpPr>
          <p:cNvPr id="52232" name="Group 419"/>
          <p:cNvGrpSpPr>
            <a:grpSpLocks noChangeAspect="1"/>
          </p:cNvGrpSpPr>
          <p:nvPr/>
        </p:nvGrpSpPr>
        <p:grpSpPr bwMode="auto">
          <a:xfrm>
            <a:off x="0" y="914400"/>
            <a:ext cx="5349875" cy="5440363"/>
            <a:chOff x="0" y="552"/>
            <a:chExt cx="3479" cy="3538"/>
          </a:xfrm>
        </p:grpSpPr>
        <p:sp>
          <p:nvSpPr>
            <p:cNvPr id="52233" name="AutoShape 418"/>
            <p:cNvSpPr>
              <a:spLocks noChangeAspect="1" noChangeArrowheads="1" noTextEdit="1"/>
            </p:cNvSpPr>
            <p:nvPr/>
          </p:nvSpPr>
          <p:spPr bwMode="auto">
            <a:xfrm>
              <a:off x="0" y="552"/>
              <a:ext cx="3479" cy="3538"/>
            </a:xfrm>
            <a:prstGeom prst="rect">
              <a:avLst/>
            </a:prstGeom>
            <a:noFill/>
            <a:ln w="9525">
              <a:noFill/>
              <a:miter lim="800000"/>
              <a:headEnd/>
              <a:tailEnd/>
            </a:ln>
          </p:spPr>
          <p:txBody>
            <a:bodyPr/>
            <a:lstStyle/>
            <a:p>
              <a:endParaRPr lang="en-US"/>
            </a:p>
          </p:txBody>
        </p:sp>
        <p:grpSp>
          <p:nvGrpSpPr>
            <p:cNvPr id="52234" name="Group 620"/>
            <p:cNvGrpSpPr>
              <a:grpSpLocks/>
            </p:cNvGrpSpPr>
            <p:nvPr/>
          </p:nvGrpSpPr>
          <p:grpSpPr bwMode="auto">
            <a:xfrm>
              <a:off x="162" y="563"/>
              <a:ext cx="3306" cy="3350"/>
              <a:chOff x="162" y="563"/>
              <a:chExt cx="3306" cy="3350"/>
            </a:xfrm>
          </p:grpSpPr>
          <p:sp>
            <p:nvSpPr>
              <p:cNvPr id="52443" name="Rectangle 420"/>
              <p:cNvSpPr>
                <a:spLocks noChangeArrowheads="1"/>
              </p:cNvSpPr>
              <p:nvPr/>
            </p:nvSpPr>
            <p:spPr bwMode="auto">
              <a:xfrm>
                <a:off x="162" y="563"/>
                <a:ext cx="3306" cy="3350"/>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52444" name="Rectangle 421"/>
              <p:cNvSpPr>
                <a:spLocks noChangeArrowheads="1"/>
              </p:cNvSpPr>
              <p:nvPr/>
            </p:nvSpPr>
            <p:spPr bwMode="auto">
              <a:xfrm>
                <a:off x="619" y="2912"/>
                <a:ext cx="1514" cy="99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2445" name="Rectangle 422"/>
              <p:cNvSpPr>
                <a:spLocks noChangeArrowheads="1"/>
              </p:cNvSpPr>
              <p:nvPr/>
            </p:nvSpPr>
            <p:spPr bwMode="auto">
              <a:xfrm>
                <a:off x="2655" y="568"/>
                <a:ext cx="808" cy="1764"/>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2446" name="Rectangle 423"/>
              <p:cNvSpPr>
                <a:spLocks noChangeArrowheads="1"/>
              </p:cNvSpPr>
              <p:nvPr/>
            </p:nvSpPr>
            <p:spPr bwMode="auto">
              <a:xfrm>
                <a:off x="1174" y="2208"/>
                <a:ext cx="1024"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1 to 8 Cores @ up to 1.25 GHz</a:t>
                </a:r>
                <a:endParaRPr lang="en-US" sz="1800">
                  <a:solidFill>
                    <a:srgbClr val="000000"/>
                  </a:solidFill>
                </a:endParaRPr>
              </a:p>
            </p:txBody>
          </p:sp>
          <p:sp>
            <p:nvSpPr>
              <p:cNvPr id="52447" name="Rectangle 424"/>
              <p:cNvSpPr>
                <a:spLocks noChangeArrowheads="1"/>
              </p:cNvSpPr>
              <p:nvPr/>
            </p:nvSpPr>
            <p:spPr bwMode="auto">
              <a:xfrm>
                <a:off x="2795" y="2095"/>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448" name="Rectangle 425"/>
              <p:cNvSpPr>
                <a:spLocks noChangeArrowheads="1"/>
              </p:cNvSpPr>
              <p:nvPr/>
            </p:nvSpPr>
            <p:spPr bwMode="auto">
              <a:xfrm>
                <a:off x="2795" y="1654"/>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449" name="Rectangle 426"/>
              <p:cNvSpPr>
                <a:spLocks noChangeArrowheads="1"/>
              </p:cNvSpPr>
              <p:nvPr/>
            </p:nvSpPr>
            <p:spPr bwMode="auto">
              <a:xfrm>
                <a:off x="1287" y="638"/>
                <a:ext cx="393" cy="371"/>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52450" name="Rectangle 427"/>
              <p:cNvSpPr>
                <a:spLocks noChangeArrowheads="1"/>
              </p:cNvSpPr>
              <p:nvPr/>
            </p:nvSpPr>
            <p:spPr bwMode="auto">
              <a:xfrm>
                <a:off x="1389" y="922"/>
                <a:ext cx="248"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52451" name="Rectangle 428"/>
              <p:cNvSpPr>
                <a:spLocks noChangeArrowheads="1"/>
              </p:cNvSpPr>
              <p:nvPr/>
            </p:nvSpPr>
            <p:spPr bwMode="auto">
              <a:xfrm>
                <a:off x="1352" y="681"/>
                <a:ext cx="269" cy="22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452" name="Rectangle 429"/>
              <p:cNvSpPr>
                <a:spLocks noChangeArrowheads="1"/>
              </p:cNvSpPr>
              <p:nvPr/>
            </p:nvSpPr>
            <p:spPr bwMode="auto">
              <a:xfrm>
                <a:off x="1416" y="724"/>
                <a:ext cx="183"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52453" name="Rectangle 430"/>
              <p:cNvSpPr>
                <a:spLocks noChangeArrowheads="1"/>
              </p:cNvSpPr>
              <p:nvPr/>
            </p:nvSpPr>
            <p:spPr bwMode="auto">
              <a:xfrm>
                <a:off x="1400" y="788"/>
                <a:ext cx="221"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52454" name="Rectangle 431"/>
              <p:cNvSpPr>
                <a:spLocks noChangeArrowheads="1"/>
              </p:cNvSpPr>
              <p:nvPr/>
            </p:nvSpPr>
            <p:spPr bwMode="auto">
              <a:xfrm>
                <a:off x="318" y="719"/>
                <a:ext cx="425" cy="1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455" name="Rectangle 432"/>
              <p:cNvSpPr>
                <a:spLocks noChangeArrowheads="1"/>
              </p:cNvSpPr>
              <p:nvPr/>
            </p:nvSpPr>
            <p:spPr bwMode="auto">
              <a:xfrm>
                <a:off x="436" y="739"/>
                <a:ext cx="248"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52456" name="Rectangle 433"/>
              <p:cNvSpPr>
                <a:spLocks noChangeArrowheads="1"/>
              </p:cNvSpPr>
              <p:nvPr/>
            </p:nvSpPr>
            <p:spPr bwMode="auto">
              <a:xfrm>
                <a:off x="355" y="804"/>
                <a:ext cx="41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52457" name="Rectangle 434"/>
              <p:cNvSpPr>
                <a:spLocks noChangeArrowheads="1"/>
              </p:cNvSpPr>
              <p:nvPr/>
            </p:nvSpPr>
            <p:spPr bwMode="auto">
              <a:xfrm>
                <a:off x="2795" y="1208"/>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458" name="Rectangle 435"/>
              <p:cNvSpPr>
                <a:spLocks noChangeArrowheads="1"/>
              </p:cNvSpPr>
              <p:nvPr/>
            </p:nvSpPr>
            <p:spPr bwMode="auto">
              <a:xfrm>
                <a:off x="2795" y="988"/>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459" name="Rectangle 436"/>
              <p:cNvSpPr>
                <a:spLocks noChangeArrowheads="1"/>
              </p:cNvSpPr>
              <p:nvPr/>
            </p:nvSpPr>
            <p:spPr bwMode="auto">
              <a:xfrm>
                <a:off x="2795" y="1875"/>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460" name="Freeform 437"/>
              <p:cNvSpPr>
                <a:spLocks/>
              </p:cNvSpPr>
              <p:nvPr/>
            </p:nvSpPr>
            <p:spPr bwMode="auto">
              <a:xfrm>
                <a:off x="2720" y="1020"/>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2461" name="Freeform 438"/>
              <p:cNvSpPr>
                <a:spLocks/>
              </p:cNvSpPr>
              <p:nvPr/>
            </p:nvSpPr>
            <p:spPr bwMode="auto">
              <a:xfrm>
                <a:off x="2725" y="1052"/>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2462" name="Rectangle 439"/>
              <p:cNvSpPr>
                <a:spLocks noChangeArrowheads="1"/>
              </p:cNvSpPr>
              <p:nvPr/>
            </p:nvSpPr>
            <p:spPr bwMode="auto">
              <a:xfrm>
                <a:off x="2569" y="105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2463" name="Freeform 440"/>
              <p:cNvSpPr>
                <a:spLocks/>
              </p:cNvSpPr>
              <p:nvPr/>
            </p:nvSpPr>
            <p:spPr bwMode="auto">
              <a:xfrm>
                <a:off x="2504" y="1020"/>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2464" name="Freeform 441"/>
              <p:cNvSpPr>
                <a:spLocks/>
              </p:cNvSpPr>
              <p:nvPr/>
            </p:nvSpPr>
            <p:spPr bwMode="auto">
              <a:xfrm>
                <a:off x="2558" y="1052"/>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2465" name="Rectangle 442"/>
              <p:cNvSpPr>
                <a:spLocks noChangeArrowheads="1"/>
              </p:cNvSpPr>
              <p:nvPr/>
            </p:nvSpPr>
            <p:spPr bwMode="auto">
              <a:xfrm>
                <a:off x="2709" y="578"/>
                <a:ext cx="700"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52466" name="Rectangle 443"/>
              <p:cNvSpPr>
                <a:spLocks noChangeArrowheads="1"/>
              </p:cNvSpPr>
              <p:nvPr/>
            </p:nvSpPr>
            <p:spPr bwMode="auto">
              <a:xfrm>
                <a:off x="2817" y="654"/>
                <a:ext cx="507"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52467" name="Freeform 444"/>
              <p:cNvSpPr>
                <a:spLocks/>
              </p:cNvSpPr>
              <p:nvPr/>
            </p:nvSpPr>
            <p:spPr bwMode="auto">
              <a:xfrm>
                <a:off x="2720" y="1246"/>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2468" name="Freeform 445"/>
              <p:cNvSpPr>
                <a:spLocks/>
              </p:cNvSpPr>
              <p:nvPr/>
            </p:nvSpPr>
            <p:spPr bwMode="auto">
              <a:xfrm>
                <a:off x="2725" y="1272"/>
                <a:ext cx="5" cy="17"/>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52469" name="Rectangle 446"/>
              <p:cNvSpPr>
                <a:spLocks noChangeArrowheads="1"/>
              </p:cNvSpPr>
              <p:nvPr/>
            </p:nvSpPr>
            <p:spPr bwMode="auto">
              <a:xfrm>
                <a:off x="2569" y="1272"/>
                <a:ext cx="156" cy="1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2470" name="Freeform 447"/>
              <p:cNvSpPr>
                <a:spLocks/>
              </p:cNvSpPr>
              <p:nvPr/>
            </p:nvSpPr>
            <p:spPr bwMode="auto">
              <a:xfrm>
                <a:off x="2504" y="1246"/>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2471" name="Freeform 448"/>
              <p:cNvSpPr>
                <a:spLocks/>
              </p:cNvSpPr>
              <p:nvPr/>
            </p:nvSpPr>
            <p:spPr bwMode="auto">
              <a:xfrm>
                <a:off x="2558" y="1272"/>
                <a:ext cx="11" cy="17"/>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52472" name="Freeform 449"/>
              <p:cNvSpPr>
                <a:spLocks/>
              </p:cNvSpPr>
              <p:nvPr/>
            </p:nvSpPr>
            <p:spPr bwMode="auto">
              <a:xfrm>
                <a:off x="2720" y="1692"/>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2473" name="Freeform 450"/>
              <p:cNvSpPr>
                <a:spLocks/>
              </p:cNvSpPr>
              <p:nvPr/>
            </p:nvSpPr>
            <p:spPr bwMode="auto">
              <a:xfrm>
                <a:off x="2725" y="1719"/>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2474" name="Rectangle 451"/>
              <p:cNvSpPr>
                <a:spLocks noChangeArrowheads="1"/>
              </p:cNvSpPr>
              <p:nvPr/>
            </p:nvSpPr>
            <p:spPr bwMode="auto">
              <a:xfrm>
                <a:off x="2569" y="1719"/>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2475" name="Freeform 452"/>
              <p:cNvSpPr>
                <a:spLocks/>
              </p:cNvSpPr>
              <p:nvPr/>
            </p:nvSpPr>
            <p:spPr bwMode="auto">
              <a:xfrm>
                <a:off x="2504" y="1692"/>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2476" name="Freeform 453"/>
              <p:cNvSpPr>
                <a:spLocks/>
              </p:cNvSpPr>
              <p:nvPr/>
            </p:nvSpPr>
            <p:spPr bwMode="auto">
              <a:xfrm>
                <a:off x="2558" y="1719"/>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2477" name="Freeform 454"/>
              <p:cNvSpPr>
                <a:spLocks/>
              </p:cNvSpPr>
              <p:nvPr/>
            </p:nvSpPr>
            <p:spPr bwMode="auto">
              <a:xfrm>
                <a:off x="2720" y="1918"/>
                <a:ext cx="70" cy="70"/>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52478" name="Freeform 455"/>
              <p:cNvSpPr>
                <a:spLocks/>
              </p:cNvSpPr>
              <p:nvPr/>
            </p:nvSpPr>
            <p:spPr bwMode="auto">
              <a:xfrm>
                <a:off x="2725" y="194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2479" name="Rectangle 456"/>
              <p:cNvSpPr>
                <a:spLocks noChangeArrowheads="1"/>
              </p:cNvSpPr>
              <p:nvPr/>
            </p:nvSpPr>
            <p:spPr bwMode="auto">
              <a:xfrm>
                <a:off x="2569" y="194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2480" name="Freeform 457"/>
              <p:cNvSpPr>
                <a:spLocks/>
              </p:cNvSpPr>
              <p:nvPr/>
            </p:nvSpPr>
            <p:spPr bwMode="auto">
              <a:xfrm>
                <a:off x="2504" y="1918"/>
                <a:ext cx="70" cy="70"/>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52481" name="Freeform 458"/>
              <p:cNvSpPr>
                <a:spLocks/>
              </p:cNvSpPr>
              <p:nvPr/>
            </p:nvSpPr>
            <p:spPr bwMode="auto">
              <a:xfrm>
                <a:off x="2558" y="1945"/>
                <a:ext cx="11" cy="16"/>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2482" name="Rectangle 459"/>
              <p:cNvSpPr>
                <a:spLocks noChangeArrowheads="1"/>
              </p:cNvSpPr>
              <p:nvPr/>
            </p:nvSpPr>
            <p:spPr bwMode="auto">
              <a:xfrm>
                <a:off x="2795" y="1434"/>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483" name="Freeform 460"/>
              <p:cNvSpPr>
                <a:spLocks/>
              </p:cNvSpPr>
              <p:nvPr/>
            </p:nvSpPr>
            <p:spPr bwMode="auto">
              <a:xfrm>
                <a:off x="2720" y="1471"/>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2484" name="Freeform 461"/>
              <p:cNvSpPr>
                <a:spLocks/>
              </p:cNvSpPr>
              <p:nvPr/>
            </p:nvSpPr>
            <p:spPr bwMode="auto">
              <a:xfrm>
                <a:off x="2725" y="1504"/>
                <a:ext cx="5" cy="16"/>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2485" name="Rectangle 462"/>
              <p:cNvSpPr>
                <a:spLocks noChangeArrowheads="1"/>
              </p:cNvSpPr>
              <p:nvPr/>
            </p:nvSpPr>
            <p:spPr bwMode="auto">
              <a:xfrm>
                <a:off x="2569" y="1504"/>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2486" name="Freeform 463"/>
              <p:cNvSpPr>
                <a:spLocks/>
              </p:cNvSpPr>
              <p:nvPr/>
            </p:nvSpPr>
            <p:spPr bwMode="auto">
              <a:xfrm>
                <a:off x="2504" y="1471"/>
                <a:ext cx="70" cy="76"/>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52487" name="Freeform 464"/>
              <p:cNvSpPr>
                <a:spLocks/>
              </p:cNvSpPr>
              <p:nvPr/>
            </p:nvSpPr>
            <p:spPr bwMode="auto">
              <a:xfrm>
                <a:off x="2558" y="1504"/>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52488" name="Freeform 465"/>
              <p:cNvSpPr>
                <a:spLocks/>
              </p:cNvSpPr>
              <p:nvPr/>
            </p:nvSpPr>
            <p:spPr bwMode="auto">
              <a:xfrm>
                <a:off x="1185" y="767"/>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2489" name="Freeform 466"/>
              <p:cNvSpPr>
                <a:spLocks/>
              </p:cNvSpPr>
              <p:nvPr/>
            </p:nvSpPr>
            <p:spPr bwMode="auto">
              <a:xfrm>
                <a:off x="1185" y="794"/>
                <a:ext cx="21" cy="38"/>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52490" name="Rectangle 467"/>
              <p:cNvSpPr>
                <a:spLocks noChangeArrowheads="1"/>
              </p:cNvSpPr>
              <p:nvPr/>
            </p:nvSpPr>
            <p:spPr bwMode="auto">
              <a:xfrm>
                <a:off x="840" y="794"/>
                <a:ext cx="345" cy="3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2491" name="Freeform 468"/>
              <p:cNvSpPr>
                <a:spLocks/>
              </p:cNvSpPr>
              <p:nvPr/>
            </p:nvSpPr>
            <p:spPr bwMode="auto">
              <a:xfrm>
                <a:off x="749" y="767"/>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2492" name="Freeform 469"/>
              <p:cNvSpPr>
                <a:spLocks/>
              </p:cNvSpPr>
              <p:nvPr/>
            </p:nvSpPr>
            <p:spPr bwMode="auto">
              <a:xfrm>
                <a:off x="824" y="794"/>
                <a:ext cx="16" cy="38"/>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52493" name="Rectangle 470"/>
              <p:cNvSpPr>
                <a:spLocks noChangeArrowheads="1"/>
              </p:cNvSpPr>
              <p:nvPr/>
            </p:nvSpPr>
            <p:spPr bwMode="auto">
              <a:xfrm>
                <a:off x="242" y="1611"/>
                <a:ext cx="420" cy="17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494" name="Rectangle 471"/>
              <p:cNvSpPr>
                <a:spLocks noChangeArrowheads="1"/>
              </p:cNvSpPr>
              <p:nvPr/>
            </p:nvSpPr>
            <p:spPr bwMode="auto">
              <a:xfrm>
                <a:off x="355" y="1621"/>
                <a:ext cx="243"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52495" name="Rectangle 472"/>
              <p:cNvSpPr>
                <a:spLocks noChangeArrowheads="1"/>
              </p:cNvSpPr>
              <p:nvPr/>
            </p:nvSpPr>
            <p:spPr bwMode="auto">
              <a:xfrm>
                <a:off x="258" y="1691"/>
                <a:ext cx="46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52496" name="Rectangle 473"/>
              <p:cNvSpPr>
                <a:spLocks noChangeArrowheads="1"/>
              </p:cNvSpPr>
              <p:nvPr/>
            </p:nvSpPr>
            <p:spPr bwMode="auto">
              <a:xfrm>
                <a:off x="237" y="1133"/>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497" name="Rectangle 474"/>
              <p:cNvSpPr>
                <a:spLocks noChangeArrowheads="1"/>
              </p:cNvSpPr>
              <p:nvPr/>
            </p:nvSpPr>
            <p:spPr bwMode="auto">
              <a:xfrm>
                <a:off x="248" y="1149"/>
                <a:ext cx="411" cy="70"/>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52498" name="Rectangle 475"/>
              <p:cNvSpPr>
                <a:spLocks noChangeArrowheads="1"/>
              </p:cNvSpPr>
              <p:nvPr/>
            </p:nvSpPr>
            <p:spPr bwMode="auto">
              <a:xfrm>
                <a:off x="237" y="1289"/>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499" name="Rectangle 476"/>
              <p:cNvSpPr>
                <a:spLocks noChangeArrowheads="1"/>
              </p:cNvSpPr>
              <p:nvPr/>
            </p:nvSpPr>
            <p:spPr bwMode="auto">
              <a:xfrm>
                <a:off x="302" y="1309"/>
                <a:ext cx="37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52500" name="Rectangle 477"/>
              <p:cNvSpPr>
                <a:spLocks noChangeArrowheads="1"/>
              </p:cNvSpPr>
              <p:nvPr/>
            </p:nvSpPr>
            <p:spPr bwMode="auto">
              <a:xfrm>
                <a:off x="237" y="145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501" name="Rectangle 478"/>
              <p:cNvSpPr>
                <a:spLocks noChangeArrowheads="1"/>
              </p:cNvSpPr>
              <p:nvPr/>
            </p:nvSpPr>
            <p:spPr bwMode="auto">
              <a:xfrm>
                <a:off x="280" y="1460"/>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52502" name="Line 479"/>
              <p:cNvSpPr>
                <a:spLocks noChangeShapeType="1"/>
              </p:cNvSpPr>
              <p:nvPr/>
            </p:nvSpPr>
            <p:spPr bwMode="auto">
              <a:xfrm flipH="1">
                <a:off x="679" y="1186"/>
                <a:ext cx="210" cy="1"/>
              </a:xfrm>
              <a:prstGeom prst="line">
                <a:avLst/>
              </a:prstGeom>
              <a:noFill/>
              <a:ln w="0">
                <a:solidFill>
                  <a:srgbClr val="000000"/>
                </a:solidFill>
                <a:round/>
                <a:headEnd/>
                <a:tailEnd/>
              </a:ln>
            </p:spPr>
            <p:txBody>
              <a:bodyPr/>
              <a:lstStyle/>
              <a:p>
                <a:endParaRPr lang="en-US"/>
              </a:p>
            </p:txBody>
          </p:sp>
          <p:sp>
            <p:nvSpPr>
              <p:cNvPr id="52503" name="Freeform 480"/>
              <p:cNvSpPr>
                <a:spLocks/>
              </p:cNvSpPr>
              <p:nvPr/>
            </p:nvSpPr>
            <p:spPr bwMode="auto">
              <a:xfrm>
                <a:off x="845" y="1165"/>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52504" name="Freeform 481"/>
              <p:cNvSpPr>
                <a:spLocks/>
              </p:cNvSpPr>
              <p:nvPr/>
            </p:nvSpPr>
            <p:spPr bwMode="auto">
              <a:xfrm>
                <a:off x="679" y="1165"/>
                <a:ext cx="43" cy="43"/>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52505" name="Line 482"/>
              <p:cNvSpPr>
                <a:spLocks noChangeShapeType="1"/>
              </p:cNvSpPr>
              <p:nvPr/>
            </p:nvSpPr>
            <p:spPr bwMode="auto">
              <a:xfrm flipH="1">
                <a:off x="679" y="1348"/>
                <a:ext cx="210" cy="1"/>
              </a:xfrm>
              <a:prstGeom prst="line">
                <a:avLst/>
              </a:prstGeom>
              <a:noFill/>
              <a:ln w="0">
                <a:solidFill>
                  <a:srgbClr val="000000"/>
                </a:solidFill>
                <a:round/>
                <a:headEnd/>
                <a:tailEnd/>
              </a:ln>
            </p:spPr>
            <p:txBody>
              <a:bodyPr/>
              <a:lstStyle/>
              <a:p>
                <a:endParaRPr lang="en-US"/>
              </a:p>
            </p:txBody>
          </p:sp>
          <p:sp>
            <p:nvSpPr>
              <p:cNvPr id="52506" name="Freeform 483"/>
              <p:cNvSpPr>
                <a:spLocks/>
              </p:cNvSpPr>
              <p:nvPr/>
            </p:nvSpPr>
            <p:spPr bwMode="auto">
              <a:xfrm>
                <a:off x="845" y="1321"/>
                <a:ext cx="44" cy="48"/>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52507" name="Freeform 484"/>
              <p:cNvSpPr>
                <a:spLocks/>
              </p:cNvSpPr>
              <p:nvPr/>
            </p:nvSpPr>
            <p:spPr bwMode="auto">
              <a:xfrm>
                <a:off x="679" y="1321"/>
                <a:ext cx="43" cy="48"/>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2508" name="Line 485"/>
              <p:cNvSpPr>
                <a:spLocks noChangeShapeType="1"/>
              </p:cNvSpPr>
              <p:nvPr/>
            </p:nvSpPr>
            <p:spPr bwMode="auto">
              <a:xfrm flipH="1">
                <a:off x="679" y="1692"/>
                <a:ext cx="210" cy="1"/>
              </a:xfrm>
              <a:prstGeom prst="line">
                <a:avLst/>
              </a:prstGeom>
              <a:noFill/>
              <a:ln w="0">
                <a:solidFill>
                  <a:srgbClr val="000000"/>
                </a:solidFill>
                <a:round/>
                <a:headEnd/>
                <a:tailEnd/>
              </a:ln>
            </p:spPr>
            <p:txBody>
              <a:bodyPr/>
              <a:lstStyle/>
              <a:p>
                <a:endParaRPr lang="en-US"/>
              </a:p>
            </p:txBody>
          </p:sp>
          <p:sp>
            <p:nvSpPr>
              <p:cNvPr id="52509" name="Freeform 486"/>
              <p:cNvSpPr>
                <a:spLocks/>
              </p:cNvSpPr>
              <p:nvPr/>
            </p:nvSpPr>
            <p:spPr bwMode="auto">
              <a:xfrm>
                <a:off x="845" y="1670"/>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2510" name="Freeform 487"/>
              <p:cNvSpPr>
                <a:spLocks/>
              </p:cNvSpPr>
              <p:nvPr/>
            </p:nvSpPr>
            <p:spPr bwMode="auto">
              <a:xfrm>
                <a:off x="679" y="1670"/>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2511" name="Rectangle 488"/>
              <p:cNvSpPr>
                <a:spLocks noChangeArrowheads="1"/>
              </p:cNvSpPr>
              <p:nvPr/>
            </p:nvSpPr>
            <p:spPr bwMode="auto">
              <a:xfrm>
                <a:off x="442" y="616"/>
                <a:ext cx="695"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2512" name="Freeform 489"/>
              <p:cNvSpPr>
                <a:spLocks/>
              </p:cNvSpPr>
              <p:nvPr/>
            </p:nvSpPr>
            <p:spPr bwMode="auto">
              <a:xfrm>
                <a:off x="1185" y="934"/>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2513" name="Freeform 490"/>
              <p:cNvSpPr>
                <a:spLocks/>
              </p:cNvSpPr>
              <p:nvPr/>
            </p:nvSpPr>
            <p:spPr bwMode="auto">
              <a:xfrm>
                <a:off x="1185" y="961"/>
                <a:ext cx="21" cy="37"/>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2514" name="Rectangle 491"/>
              <p:cNvSpPr>
                <a:spLocks noChangeArrowheads="1"/>
              </p:cNvSpPr>
              <p:nvPr/>
            </p:nvSpPr>
            <p:spPr bwMode="auto">
              <a:xfrm>
                <a:off x="1147" y="961"/>
                <a:ext cx="38"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2515" name="Freeform 492"/>
              <p:cNvSpPr>
                <a:spLocks/>
              </p:cNvSpPr>
              <p:nvPr/>
            </p:nvSpPr>
            <p:spPr bwMode="auto">
              <a:xfrm>
                <a:off x="1056" y="934"/>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2516" name="Freeform 493"/>
              <p:cNvSpPr>
                <a:spLocks/>
              </p:cNvSpPr>
              <p:nvPr/>
            </p:nvSpPr>
            <p:spPr bwMode="auto">
              <a:xfrm>
                <a:off x="1131" y="961"/>
                <a:ext cx="16" cy="37"/>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2517" name="Rectangle 494"/>
              <p:cNvSpPr>
                <a:spLocks noChangeArrowheads="1"/>
              </p:cNvSpPr>
              <p:nvPr/>
            </p:nvSpPr>
            <p:spPr bwMode="auto">
              <a:xfrm>
                <a:off x="1901"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518" name="Rectangle 495"/>
              <p:cNvSpPr>
                <a:spLocks noChangeArrowheads="1"/>
              </p:cNvSpPr>
              <p:nvPr/>
            </p:nvSpPr>
            <p:spPr bwMode="auto">
              <a:xfrm>
                <a:off x="1901"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519" name="Rectangle 496"/>
              <p:cNvSpPr>
                <a:spLocks noChangeArrowheads="1"/>
              </p:cNvSpPr>
              <p:nvPr/>
            </p:nvSpPr>
            <p:spPr bwMode="auto">
              <a:xfrm rot="-5400000">
                <a:off x="1938" y="3357"/>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2520" name="Rectangle 497"/>
              <p:cNvSpPr>
                <a:spLocks noChangeArrowheads="1"/>
              </p:cNvSpPr>
              <p:nvPr/>
            </p:nvSpPr>
            <p:spPr bwMode="auto">
              <a:xfrm rot="-5400000">
                <a:off x="1936" y="3301"/>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521" name="Rectangle 498"/>
              <p:cNvSpPr>
                <a:spLocks noChangeArrowheads="1"/>
              </p:cNvSpPr>
              <p:nvPr/>
            </p:nvSpPr>
            <p:spPr bwMode="auto">
              <a:xfrm rot="-5400000">
                <a:off x="1957" y="326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522" name="Rectangle 499"/>
              <p:cNvSpPr>
                <a:spLocks noChangeArrowheads="1"/>
              </p:cNvSpPr>
              <p:nvPr/>
            </p:nvSpPr>
            <p:spPr bwMode="auto">
              <a:xfrm rot="-5400000">
                <a:off x="1936" y="3215"/>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2523" name="Rectangle 500"/>
              <p:cNvSpPr>
                <a:spLocks noChangeArrowheads="1"/>
              </p:cNvSpPr>
              <p:nvPr/>
            </p:nvSpPr>
            <p:spPr bwMode="auto">
              <a:xfrm rot="-5400000">
                <a:off x="1957" y="3172"/>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524" name="Rectangle 501"/>
              <p:cNvSpPr>
                <a:spLocks noChangeArrowheads="1"/>
              </p:cNvSpPr>
              <p:nvPr/>
            </p:nvSpPr>
            <p:spPr bwMode="auto">
              <a:xfrm rot="-5400000">
                <a:off x="1957" y="3150"/>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525" name="Rectangle 502"/>
              <p:cNvSpPr>
                <a:spLocks noChangeArrowheads="1"/>
              </p:cNvSpPr>
              <p:nvPr/>
            </p:nvSpPr>
            <p:spPr bwMode="auto">
              <a:xfrm rot="-5400000">
                <a:off x="1946" y="306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2526" name="Rectangle 504"/>
              <p:cNvSpPr>
                <a:spLocks noChangeArrowheads="1"/>
              </p:cNvSpPr>
              <p:nvPr/>
            </p:nvSpPr>
            <p:spPr bwMode="auto">
              <a:xfrm>
                <a:off x="1093" y="3020"/>
                <a:ext cx="156"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527" name="Rectangle 505"/>
              <p:cNvSpPr>
                <a:spLocks noChangeArrowheads="1"/>
              </p:cNvSpPr>
              <p:nvPr/>
            </p:nvSpPr>
            <p:spPr bwMode="auto">
              <a:xfrm>
                <a:off x="1093" y="3020"/>
                <a:ext cx="156"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528" name="Rectangle 506"/>
              <p:cNvSpPr>
                <a:spLocks noChangeArrowheads="1"/>
              </p:cNvSpPr>
              <p:nvPr/>
            </p:nvSpPr>
            <p:spPr bwMode="auto">
              <a:xfrm rot="-5400000">
                <a:off x="1134" y="3346"/>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529" name="Rectangle 507"/>
              <p:cNvSpPr>
                <a:spLocks noChangeArrowheads="1"/>
              </p:cNvSpPr>
              <p:nvPr/>
            </p:nvSpPr>
            <p:spPr bwMode="auto">
              <a:xfrm rot="-5400000">
                <a:off x="1132" y="3291"/>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530" name="Rectangle 508"/>
              <p:cNvSpPr>
                <a:spLocks noChangeArrowheads="1"/>
              </p:cNvSpPr>
              <p:nvPr/>
            </p:nvSpPr>
            <p:spPr bwMode="auto">
              <a:xfrm rot="-5400000">
                <a:off x="1153" y="325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531" name="Rectangle 509"/>
              <p:cNvSpPr>
                <a:spLocks noChangeArrowheads="1"/>
              </p:cNvSpPr>
              <p:nvPr/>
            </p:nvSpPr>
            <p:spPr bwMode="auto">
              <a:xfrm rot="-5400000">
                <a:off x="1140" y="3213"/>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532" name="Rectangle 510"/>
              <p:cNvSpPr>
                <a:spLocks noChangeArrowheads="1"/>
              </p:cNvSpPr>
              <p:nvPr/>
            </p:nvSpPr>
            <p:spPr bwMode="auto">
              <a:xfrm rot="-5400000">
                <a:off x="1153" y="318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533" name="Rectangle 511"/>
              <p:cNvSpPr>
                <a:spLocks noChangeArrowheads="1"/>
              </p:cNvSpPr>
              <p:nvPr/>
            </p:nvSpPr>
            <p:spPr bwMode="auto">
              <a:xfrm rot="-5400000">
                <a:off x="1153" y="3161"/>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534" name="Rectangle 512"/>
              <p:cNvSpPr>
                <a:spLocks noChangeArrowheads="1"/>
              </p:cNvSpPr>
              <p:nvPr/>
            </p:nvSpPr>
            <p:spPr bwMode="auto">
              <a:xfrm rot="-5400000">
                <a:off x="1142" y="3076"/>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535" name="Rectangle 514"/>
              <p:cNvSpPr>
                <a:spLocks noChangeArrowheads="1"/>
              </p:cNvSpPr>
              <p:nvPr/>
            </p:nvSpPr>
            <p:spPr bwMode="auto">
              <a:xfrm>
                <a:off x="1292" y="3020"/>
                <a:ext cx="162" cy="54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536" name="Rectangle 515"/>
              <p:cNvSpPr>
                <a:spLocks noChangeArrowheads="1"/>
              </p:cNvSpPr>
              <p:nvPr/>
            </p:nvSpPr>
            <p:spPr bwMode="auto">
              <a:xfrm rot="-5400000">
                <a:off x="1327" y="3296"/>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537" name="Rectangle 516"/>
              <p:cNvSpPr>
                <a:spLocks noChangeArrowheads="1"/>
              </p:cNvSpPr>
              <p:nvPr/>
            </p:nvSpPr>
            <p:spPr bwMode="auto">
              <a:xfrm rot="-5400000">
                <a:off x="1329" y="3239"/>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2538" name="Rectangle 517"/>
              <p:cNvSpPr>
                <a:spLocks noChangeArrowheads="1"/>
              </p:cNvSpPr>
              <p:nvPr/>
            </p:nvSpPr>
            <p:spPr bwMode="auto">
              <a:xfrm rot="-5400000">
                <a:off x="1327" y="3178"/>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539" name="Rectangle 518"/>
              <p:cNvSpPr>
                <a:spLocks noChangeArrowheads="1"/>
              </p:cNvSpPr>
              <p:nvPr/>
            </p:nvSpPr>
            <p:spPr bwMode="auto">
              <a:xfrm rot="-5400000">
                <a:off x="1332" y="3118"/>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540" name="Rectangle 519"/>
              <p:cNvSpPr>
                <a:spLocks noChangeArrowheads="1"/>
              </p:cNvSpPr>
              <p:nvPr/>
            </p:nvSpPr>
            <p:spPr bwMode="auto">
              <a:xfrm>
                <a:off x="1696"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541" name="Rectangle 520"/>
              <p:cNvSpPr>
                <a:spLocks noChangeArrowheads="1"/>
              </p:cNvSpPr>
              <p:nvPr/>
            </p:nvSpPr>
            <p:spPr bwMode="auto">
              <a:xfrm>
                <a:off x="1696"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542" name="Rectangle 521"/>
              <p:cNvSpPr>
                <a:spLocks noChangeArrowheads="1"/>
              </p:cNvSpPr>
              <p:nvPr/>
            </p:nvSpPr>
            <p:spPr bwMode="auto">
              <a:xfrm rot="-5400000">
                <a:off x="1709" y="3387"/>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52543" name="Rectangle 522"/>
              <p:cNvSpPr>
                <a:spLocks noChangeArrowheads="1"/>
              </p:cNvSpPr>
              <p:nvPr/>
            </p:nvSpPr>
            <p:spPr bwMode="auto">
              <a:xfrm rot="-5400000">
                <a:off x="1712" y="3347"/>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2544" name="Rectangle 523"/>
              <p:cNvSpPr>
                <a:spLocks noChangeArrowheads="1"/>
              </p:cNvSpPr>
              <p:nvPr/>
            </p:nvSpPr>
            <p:spPr bwMode="auto">
              <a:xfrm rot="-5400000">
                <a:off x="1712" y="3304"/>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2545" name="Rectangle 524"/>
              <p:cNvSpPr>
                <a:spLocks noChangeArrowheads="1"/>
              </p:cNvSpPr>
              <p:nvPr/>
            </p:nvSpPr>
            <p:spPr bwMode="auto">
              <a:xfrm rot="-5400000">
                <a:off x="1723" y="327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a:t>
                </a:r>
                <a:endParaRPr lang="en-US" sz="1800">
                  <a:solidFill>
                    <a:srgbClr val="000000"/>
                  </a:solidFill>
                </a:endParaRPr>
              </a:p>
            </p:txBody>
          </p:sp>
          <p:sp>
            <p:nvSpPr>
              <p:cNvPr id="52546" name="Rectangle 525"/>
              <p:cNvSpPr>
                <a:spLocks noChangeArrowheads="1"/>
              </p:cNvSpPr>
              <p:nvPr/>
            </p:nvSpPr>
            <p:spPr bwMode="auto">
              <a:xfrm rot="-5400000">
                <a:off x="1723" y="3261"/>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2547" name="Rectangle 526"/>
              <p:cNvSpPr>
                <a:spLocks noChangeArrowheads="1"/>
              </p:cNvSpPr>
              <p:nvPr/>
            </p:nvSpPr>
            <p:spPr bwMode="auto">
              <a:xfrm rot="-5400000">
                <a:off x="1715" y="3232"/>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2548" name="Rectangle 527"/>
              <p:cNvSpPr>
                <a:spLocks noChangeArrowheads="1"/>
              </p:cNvSpPr>
              <p:nvPr/>
            </p:nvSpPr>
            <p:spPr bwMode="auto">
              <a:xfrm rot="-5400000">
                <a:off x="1715" y="3199"/>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52549" name="Rectangle 528"/>
              <p:cNvSpPr>
                <a:spLocks noChangeArrowheads="1"/>
              </p:cNvSpPr>
              <p:nvPr/>
            </p:nvSpPr>
            <p:spPr bwMode="auto">
              <a:xfrm rot="-5400000">
                <a:off x="1723" y="3170"/>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a:t>
                </a:r>
                <a:endParaRPr lang="en-US" sz="1800">
                  <a:solidFill>
                    <a:srgbClr val="000000"/>
                  </a:solidFill>
                </a:endParaRPr>
              </a:p>
            </p:txBody>
          </p:sp>
          <p:sp>
            <p:nvSpPr>
              <p:cNvPr id="52550" name="Rectangle 529"/>
              <p:cNvSpPr>
                <a:spLocks noChangeArrowheads="1"/>
              </p:cNvSpPr>
              <p:nvPr/>
            </p:nvSpPr>
            <p:spPr bwMode="auto">
              <a:xfrm rot="-5400000">
                <a:off x="1723" y="3148"/>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2551" name="Rectangle 530"/>
              <p:cNvSpPr>
                <a:spLocks noChangeArrowheads="1"/>
              </p:cNvSpPr>
              <p:nvPr/>
            </p:nvSpPr>
            <p:spPr bwMode="auto">
              <a:xfrm rot="-5400000">
                <a:off x="1712" y="3121"/>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52552" name="Rectangle 531"/>
              <p:cNvSpPr>
                <a:spLocks noChangeArrowheads="1"/>
              </p:cNvSpPr>
              <p:nvPr/>
            </p:nvSpPr>
            <p:spPr bwMode="auto">
              <a:xfrm rot="-5400000">
                <a:off x="1712" y="3078"/>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n</a:t>
                </a:r>
                <a:endParaRPr lang="en-US" sz="1800">
                  <a:solidFill>
                    <a:srgbClr val="000000"/>
                  </a:solidFill>
                </a:endParaRPr>
              </a:p>
            </p:txBody>
          </p:sp>
          <p:sp>
            <p:nvSpPr>
              <p:cNvPr id="52553" name="Rectangle 532"/>
              <p:cNvSpPr>
                <a:spLocks noChangeArrowheads="1"/>
              </p:cNvSpPr>
              <p:nvPr/>
            </p:nvSpPr>
            <p:spPr bwMode="auto">
              <a:xfrm rot="-5400000">
                <a:off x="1723" y="3052"/>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52554" name="Rectangle 533"/>
              <p:cNvSpPr>
                <a:spLocks noChangeArrowheads="1"/>
              </p:cNvSpPr>
              <p:nvPr/>
            </p:nvSpPr>
            <p:spPr bwMode="auto">
              <a:xfrm rot="-5400000">
                <a:off x="1779" y="3376"/>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2555" name="Rectangle 534"/>
              <p:cNvSpPr>
                <a:spLocks noChangeArrowheads="1"/>
              </p:cNvSpPr>
              <p:nvPr/>
            </p:nvSpPr>
            <p:spPr bwMode="auto">
              <a:xfrm rot="-5400000">
                <a:off x="1782" y="3336"/>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2556" name="Rectangle 535"/>
              <p:cNvSpPr>
                <a:spLocks noChangeArrowheads="1"/>
              </p:cNvSpPr>
              <p:nvPr/>
            </p:nvSpPr>
            <p:spPr bwMode="auto">
              <a:xfrm rot="-5400000">
                <a:off x="1785" y="3302"/>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a:t>
                </a:r>
                <a:endParaRPr lang="en-US" sz="1800">
                  <a:solidFill>
                    <a:srgbClr val="000000"/>
                  </a:solidFill>
                </a:endParaRPr>
              </a:p>
            </p:txBody>
          </p:sp>
          <p:sp>
            <p:nvSpPr>
              <p:cNvPr id="52557" name="Rectangle 536"/>
              <p:cNvSpPr>
                <a:spLocks noChangeArrowheads="1"/>
              </p:cNvSpPr>
              <p:nvPr/>
            </p:nvSpPr>
            <p:spPr bwMode="auto">
              <a:xfrm rot="-5400000">
                <a:off x="1785" y="3264"/>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2558" name="Rectangle 537"/>
              <p:cNvSpPr>
                <a:spLocks noChangeArrowheads="1"/>
              </p:cNvSpPr>
              <p:nvPr/>
            </p:nvSpPr>
            <p:spPr bwMode="auto">
              <a:xfrm rot="-5400000">
                <a:off x="1793" y="3240"/>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2559" name="Rectangle 538"/>
              <p:cNvSpPr>
                <a:spLocks noChangeArrowheads="1"/>
              </p:cNvSpPr>
              <p:nvPr/>
            </p:nvSpPr>
            <p:spPr bwMode="auto">
              <a:xfrm rot="-5400000">
                <a:off x="1793" y="3218"/>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f</a:t>
                </a:r>
                <a:endParaRPr lang="en-US" sz="1800">
                  <a:solidFill>
                    <a:srgbClr val="000000"/>
                  </a:solidFill>
                </a:endParaRPr>
              </a:p>
            </p:txBody>
          </p:sp>
          <p:sp>
            <p:nvSpPr>
              <p:cNvPr id="52560" name="Rectangle 539"/>
              <p:cNvSpPr>
                <a:spLocks noChangeArrowheads="1"/>
              </p:cNvSpPr>
              <p:nvPr/>
            </p:nvSpPr>
            <p:spPr bwMode="auto">
              <a:xfrm rot="-5400000">
                <a:off x="1793" y="319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2561" name="Rectangle 540"/>
              <p:cNvSpPr>
                <a:spLocks noChangeArrowheads="1"/>
              </p:cNvSpPr>
              <p:nvPr/>
            </p:nvSpPr>
            <p:spPr bwMode="auto">
              <a:xfrm rot="-5400000">
                <a:off x="1785" y="3173"/>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2562" name="Rectangle 541"/>
              <p:cNvSpPr>
                <a:spLocks noChangeArrowheads="1"/>
              </p:cNvSpPr>
              <p:nvPr/>
            </p:nvSpPr>
            <p:spPr bwMode="auto">
              <a:xfrm rot="-5400000">
                <a:off x="1793" y="3143"/>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a:t>
                </a:r>
                <a:endParaRPr lang="en-US" sz="1800">
                  <a:solidFill>
                    <a:srgbClr val="000000"/>
                  </a:solidFill>
                </a:endParaRPr>
              </a:p>
            </p:txBody>
          </p:sp>
          <p:sp>
            <p:nvSpPr>
              <p:cNvPr id="52563" name="Rectangle 542"/>
              <p:cNvSpPr>
                <a:spLocks noChangeArrowheads="1"/>
              </p:cNvSpPr>
              <p:nvPr/>
            </p:nvSpPr>
            <p:spPr bwMode="auto">
              <a:xfrm rot="-5400000">
                <a:off x="1793" y="312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2564" name="Rectangle 543"/>
              <p:cNvSpPr>
                <a:spLocks noChangeArrowheads="1"/>
              </p:cNvSpPr>
              <p:nvPr/>
            </p:nvSpPr>
            <p:spPr bwMode="auto">
              <a:xfrm rot="-5400000">
                <a:off x="1793" y="3111"/>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52565" name="Rectangle 544"/>
              <p:cNvSpPr>
                <a:spLocks noChangeArrowheads="1"/>
              </p:cNvSpPr>
              <p:nvPr/>
            </p:nvSpPr>
            <p:spPr bwMode="auto">
              <a:xfrm rot="-5400000">
                <a:off x="1776" y="3072"/>
                <a:ext cx="8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52566" name="Rectangle 545"/>
              <p:cNvSpPr>
                <a:spLocks noChangeArrowheads="1"/>
              </p:cNvSpPr>
              <p:nvPr/>
            </p:nvSpPr>
            <p:spPr bwMode="auto">
              <a:xfrm>
                <a:off x="1497" y="3020"/>
                <a:ext cx="162"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567" name="Rectangle 546"/>
              <p:cNvSpPr>
                <a:spLocks noChangeArrowheads="1"/>
              </p:cNvSpPr>
              <p:nvPr/>
            </p:nvSpPr>
            <p:spPr bwMode="auto">
              <a:xfrm>
                <a:off x="1497" y="3020"/>
                <a:ext cx="162"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568" name="Rectangle 547"/>
              <p:cNvSpPr>
                <a:spLocks noChangeArrowheads="1"/>
              </p:cNvSpPr>
              <p:nvPr/>
            </p:nvSpPr>
            <p:spPr bwMode="auto">
              <a:xfrm rot="-5400000">
                <a:off x="1534" y="3250"/>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2569" name="Rectangle 548"/>
              <p:cNvSpPr>
                <a:spLocks noChangeArrowheads="1"/>
              </p:cNvSpPr>
              <p:nvPr/>
            </p:nvSpPr>
            <p:spPr bwMode="auto">
              <a:xfrm rot="-5400000">
                <a:off x="1534" y="3191"/>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570" name="Rectangle 549"/>
              <p:cNvSpPr>
                <a:spLocks noChangeArrowheads="1"/>
              </p:cNvSpPr>
              <p:nvPr/>
            </p:nvSpPr>
            <p:spPr bwMode="auto">
              <a:xfrm rot="-5400000">
                <a:off x="1553" y="3156"/>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571" name="Rectangle 550"/>
              <p:cNvSpPr>
                <a:spLocks noChangeArrowheads="1"/>
              </p:cNvSpPr>
              <p:nvPr/>
            </p:nvSpPr>
            <p:spPr bwMode="auto">
              <a:xfrm>
                <a:off x="889"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572" name="Rectangle 551"/>
              <p:cNvSpPr>
                <a:spLocks noChangeArrowheads="1"/>
              </p:cNvSpPr>
              <p:nvPr/>
            </p:nvSpPr>
            <p:spPr bwMode="auto">
              <a:xfrm>
                <a:off x="889"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573" name="Rectangle 552"/>
              <p:cNvSpPr>
                <a:spLocks noChangeArrowheads="1"/>
              </p:cNvSpPr>
              <p:nvPr/>
            </p:nvSpPr>
            <p:spPr bwMode="auto">
              <a:xfrm rot="-5400000">
                <a:off x="943" y="3258"/>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574" name="Rectangle 553"/>
              <p:cNvSpPr>
                <a:spLocks noChangeArrowheads="1"/>
              </p:cNvSpPr>
              <p:nvPr/>
            </p:nvSpPr>
            <p:spPr bwMode="auto">
              <a:xfrm rot="-5400000">
                <a:off x="922" y="3183"/>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575" name="Rectangle 554"/>
              <p:cNvSpPr>
                <a:spLocks noChangeArrowheads="1"/>
              </p:cNvSpPr>
              <p:nvPr/>
            </p:nvSpPr>
            <p:spPr bwMode="auto">
              <a:xfrm rot="-5400000">
                <a:off x="920" y="3255"/>
                <a:ext cx="60" cy="81"/>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2576" name="Freeform 555"/>
              <p:cNvSpPr>
                <a:spLocks/>
              </p:cNvSpPr>
              <p:nvPr/>
            </p:nvSpPr>
            <p:spPr bwMode="auto">
              <a:xfrm>
                <a:off x="1896" y="2498"/>
                <a:ext cx="75" cy="70"/>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2577" name="Freeform 556"/>
              <p:cNvSpPr>
                <a:spLocks/>
              </p:cNvSpPr>
              <p:nvPr/>
            </p:nvSpPr>
            <p:spPr bwMode="auto">
              <a:xfrm>
                <a:off x="1928" y="2552"/>
                <a:ext cx="16" cy="11"/>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2578" name="Rectangle 557"/>
              <p:cNvSpPr>
                <a:spLocks noChangeArrowheads="1"/>
              </p:cNvSpPr>
              <p:nvPr/>
            </p:nvSpPr>
            <p:spPr bwMode="auto">
              <a:xfrm>
                <a:off x="1928"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2579" name="Freeform 558"/>
              <p:cNvSpPr>
                <a:spLocks/>
              </p:cNvSpPr>
              <p:nvPr/>
            </p:nvSpPr>
            <p:spPr bwMode="auto">
              <a:xfrm>
                <a:off x="1896" y="2939"/>
                <a:ext cx="75" cy="70"/>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2580" name="Freeform 559"/>
              <p:cNvSpPr>
                <a:spLocks/>
              </p:cNvSpPr>
              <p:nvPr/>
            </p:nvSpPr>
            <p:spPr bwMode="auto">
              <a:xfrm>
                <a:off x="1928" y="2950"/>
                <a:ext cx="16" cy="5"/>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2581" name="Freeform 560"/>
              <p:cNvSpPr>
                <a:spLocks/>
              </p:cNvSpPr>
              <p:nvPr/>
            </p:nvSpPr>
            <p:spPr bwMode="auto">
              <a:xfrm>
                <a:off x="1696" y="2498"/>
                <a:ext cx="70" cy="70"/>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2582" name="Freeform 561"/>
              <p:cNvSpPr>
                <a:spLocks/>
              </p:cNvSpPr>
              <p:nvPr/>
            </p:nvSpPr>
            <p:spPr bwMode="auto">
              <a:xfrm>
                <a:off x="1723" y="2552"/>
                <a:ext cx="16" cy="11"/>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2583" name="Rectangle 562"/>
              <p:cNvSpPr>
                <a:spLocks noChangeArrowheads="1"/>
              </p:cNvSpPr>
              <p:nvPr/>
            </p:nvSpPr>
            <p:spPr bwMode="auto">
              <a:xfrm>
                <a:off x="172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2584" name="Freeform 563"/>
              <p:cNvSpPr>
                <a:spLocks/>
              </p:cNvSpPr>
              <p:nvPr/>
            </p:nvSpPr>
            <p:spPr bwMode="auto">
              <a:xfrm>
                <a:off x="1696" y="2939"/>
                <a:ext cx="70" cy="70"/>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2585" name="Freeform 564"/>
              <p:cNvSpPr>
                <a:spLocks/>
              </p:cNvSpPr>
              <p:nvPr/>
            </p:nvSpPr>
            <p:spPr bwMode="auto">
              <a:xfrm>
                <a:off x="1723" y="2950"/>
                <a:ext cx="16" cy="5"/>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2586" name="Line 565"/>
              <p:cNvSpPr>
                <a:spLocks noChangeShapeType="1"/>
              </p:cNvSpPr>
              <p:nvPr/>
            </p:nvSpPr>
            <p:spPr bwMode="auto">
              <a:xfrm>
                <a:off x="1573" y="2498"/>
                <a:ext cx="1" cy="511"/>
              </a:xfrm>
              <a:prstGeom prst="line">
                <a:avLst/>
              </a:prstGeom>
              <a:noFill/>
              <a:ln w="0">
                <a:solidFill>
                  <a:srgbClr val="000000"/>
                </a:solidFill>
                <a:round/>
                <a:headEnd/>
                <a:tailEnd/>
              </a:ln>
            </p:spPr>
            <p:txBody>
              <a:bodyPr/>
              <a:lstStyle/>
              <a:p>
                <a:endParaRPr lang="en-US"/>
              </a:p>
            </p:txBody>
          </p:sp>
          <p:sp>
            <p:nvSpPr>
              <p:cNvPr id="52587" name="Freeform 566"/>
              <p:cNvSpPr>
                <a:spLocks/>
              </p:cNvSpPr>
              <p:nvPr/>
            </p:nvSpPr>
            <p:spPr bwMode="auto">
              <a:xfrm>
                <a:off x="1551" y="2498"/>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2588" name="Freeform 567"/>
              <p:cNvSpPr>
                <a:spLocks/>
              </p:cNvSpPr>
              <p:nvPr/>
            </p:nvSpPr>
            <p:spPr bwMode="auto">
              <a:xfrm>
                <a:off x="1551"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2589" name="Line 568"/>
              <p:cNvSpPr>
                <a:spLocks noChangeShapeType="1"/>
              </p:cNvSpPr>
              <p:nvPr/>
            </p:nvSpPr>
            <p:spPr bwMode="auto">
              <a:xfrm>
                <a:off x="1373" y="2498"/>
                <a:ext cx="1" cy="511"/>
              </a:xfrm>
              <a:prstGeom prst="line">
                <a:avLst/>
              </a:prstGeom>
              <a:noFill/>
              <a:ln w="0">
                <a:solidFill>
                  <a:srgbClr val="000000"/>
                </a:solidFill>
                <a:round/>
                <a:headEnd/>
                <a:tailEnd/>
              </a:ln>
            </p:spPr>
            <p:txBody>
              <a:bodyPr/>
              <a:lstStyle/>
              <a:p>
                <a:endParaRPr lang="en-US"/>
              </a:p>
            </p:txBody>
          </p:sp>
          <p:sp>
            <p:nvSpPr>
              <p:cNvPr id="52590" name="Freeform 569"/>
              <p:cNvSpPr>
                <a:spLocks/>
              </p:cNvSpPr>
              <p:nvPr/>
            </p:nvSpPr>
            <p:spPr bwMode="auto">
              <a:xfrm>
                <a:off x="1352"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2591" name="Freeform 570"/>
              <p:cNvSpPr>
                <a:spLocks/>
              </p:cNvSpPr>
              <p:nvPr/>
            </p:nvSpPr>
            <p:spPr bwMode="auto">
              <a:xfrm>
                <a:off x="1352"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2592" name="Freeform 571"/>
              <p:cNvSpPr>
                <a:spLocks/>
              </p:cNvSpPr>
              <p:nvPr/>
            </p:nvSpPr>
            <p:spPr bwMode="auto">
              <a:xfrm>
                <a:off x="1131"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2593" name="Freeform 572"/>
              <p:cNvSpPr>
                <a:spLocks/>
              </p:cNvSpPr>
              <p:nvPr/>
            </p:nvSpPr>
            <p:spPr bwMode="auto">
              <a:xfrm>
                <a:off x="1163" y="2552"/>
                <a:ext cx="16" cy="11"/>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2594" name="Rectangle 573"/>
              <p:cNvSpPr>
                <a:spLocks noChangeArrowheads="1"/>
              </p:cNvSpPr>
              <p:nvPr/>
            </p:nvSpPr>
            <p:spPr bwMode="auto">
              <a:xfrm>
                <a:off x="116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2595" name="Freeform 574"/>
              <p:cNvSpPr>
                <a:spLocks/>
              </p:cNvSpPr>
              <p:nvPr/>
            </p:nvSpPr>
            <p:spPr bwMode="auto">
              <a:xfrm>
                <a:off x="1131" y="2939"/>
                <a:ext cx="75" cy="70"/>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2596" name="Freeform 575"/>
              <p:cNvSpPr>
                <a:spLocks/>
              </p:cNvSpPr>
              <p:nvPr/>
            </p:nvSpPr>
            <p:spPr bwMode="auto">
              <a:xfrm>
                <a:off x="1163" y="2950"/>
                <a:ext cx="16" cy="5"/>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2597" name="Line 576"/>
              <p:cNvSpPr>
                <a:spLocks noChangeShapeType="1"/>
              </p:cNvSpPr>
              <p:nvPr/>
            </p:nvSpPr>
            <p:spPr bwMode="auto">
              <a:xfrm>
                <a:off x="969" y="2498"/>
                <a:ext cx="1" cy="511"/>
              </a:xfrm>
              <a:prstGeom prst="line">
                <a:avLst/>
              </a:prstGeom>
              <a:noFill/>
              <a:ln w="0">
                <a:solidFill>
                  <a:srgbClr val="000000"/>
                </a:solidFill>
                <a:round/>
                <a:headEnd/>
                <a:tailEnd/>
              </a:ln>
            </p:spPr>
            <p:txBody>
              <a:bodyPr/>
              <a:lstStyle/>
              <a:p>
                <a:endParaRPr lang="en-US"/>
              </a:p>
            </p:txBody>
          </p:sp>
          <p:sp>
            <p:nvSpPr>
              <p:cNvPr id="52598" name="Freeform 577"/>
              <p:cNvSpPr>
                <a:spLocks/>
              </p:cNvSpPr>
              <p:nvPr/>
            </p:nvSpPr>
            <p:spPr bwMode="auto">
              <a:xfrm>
                <a:off x="948"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2599" name="Freeform 578"/>
              <p:cNvSpPr>
                <a:spLocks/>
              </p:cNvSpPr>
              <p:nvPr/>
            </p:nvSpPr>
            <p:spPr bwMode="auto">
              <a:xfrm>
                <a:off x="948"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2600" name="Line 579"/>
              <p:cNvSpPr>
                <a:spLocks noChangeShapeType="1"/>
              </p:cNvSpPr>
              <p:nvPr/>
            </p:nvSpPr>
            <p:spPr bwMode="auto">
              <a:xfrm>
                <a:off x="210" y="595"/>
                <a:ext cx="70" cy="1"/>
              </a:xfrm>
              <a:prstGeom prst="line">
                <a:avLst/>
              </a:prstGeom>
              <a:noFill/>
              <a:ln w="0">
                <a:solidFill>
                  <a:srgbClr val="24211D"/>
                </a:solidFill>
                <a:round/>
                <a:headEnd/>
                <a:tailEnd/>
              </a:ln>
            </p:spPr>
            <p:txBody>
              <a:bodyPr/>
              <a:lstStyle/>
              <a:p>
                <a:endParaRPr lang="en-US"/>
              </a:p>
            </p:txBody>
          </p:sp>
          <p:sp>
            <p:nvSpPr>
              <p:cNvPr id="52601" name="Line 580"/>
              <p:cNvSpPr>
                <a:spLocks noChangeShapeType="1"/>
              </p:cNvSpPr>
              <p:nvPr/>
            </p:nvSpPr>
            <p:spPr bwMode="auto">
              <a:xfrm>
                <a:off x="318" y="595"/>
                <a:ext cx="70" cy="1"/>
              </a:xfrm>
              <a:prstGeom prst="line">
                <a:avLst/>
              </a:prstGeom>
              <a:noFill/>
              <a:ln w="0">
                <a:solidFill>
                  <a:srgbClr val="24211D"/>
                </a:solidFill>
                <a:round/>
                <a:headEnd/>
                <a:tailEnd/>
              </a:ln>
            </p:spPr>
            <p:txBody>
              <a:bodyPr/>
              <a:lstStyle/>
              <a:p>
                <a:endParaRPr lang="en-US"/>
              </a:p>
            </p:txBody>
          </p:sp>
          <p:sp>
            <p:nvSpPr>
              <p:cNvPr id="52602" name="Line 581"/>
              <p:cNvSpPr>
                <a:spLocks noChangeShapeType="1"/>
              </p:cNvSpPr>
              <p:nvPr/>
            </p:nvSpPr>
            <p:spPr bwMode="auto">
              <a:xfrm>
                <a:off x="425" y="595"/>
                <a:ext cx="70" cy="1"/>
              </a:xfrm>
              <a:prstGeom prst="line">
                <a:avLst/>
              </a:prstGeom>
              <a:noFill/>
              <a:ln w="0">
                <a:solidFill>
                  <a:srgbClr val="24211D"/>
                </a:solidFill>
                <a:round/>
                <a:headEnd/>
                <a:tailEnd/>
              </a:ln>
            </p:spPr>
            <p:txBody>
              <a:bodyPr/>
              <a:lstStyle/>
              <a:p>
                <a:endParaRPr lang="en-US"/>
              </a:p>
            </p:txBody>
          </p:sp>
          <p:sp>
            <p:nvSpPr>
              <p:cNvPr id="52603" name="Line 582"/>
              <p:cNvSpPr>
                <a:spLocks noChangeShapeType="1"/>
              </p:cNvSpPr>
              <p:nvPr/>
            </p:nvSpPr>
            <p:spPr bwMode="auto">
              <a:xfrm>
                <a:off x="533" y="595"/>
                <a:ext cx="70" cy="1"/>
              </a:xfrm>
              <a:prstGeom prst="line">
                <a:avLst/>
              </a:prstGeom>
              <a:noFill/>
              <a:ln w="0">
                <a:solidFill>
                  <a:srgbClr val="24211D"/>
                </a:solidFill>
                <a:round/>
                <a:headEnd/>
                <a:tailEnd/>
              </a:ln>
            </p:spPr>
            <p:txBody>
              <a:bodyPr/>
              <a:lstStyle/>
              <a:p>
                <a:endParaRPr lang="en-US"/>
              </a:p>
            </p:txBody>
          </p:sp>
          <p:sp>
            <p:nvSpPr>
              <p:cNvPr id="52604" name="Line 583"/>
              <p:cNvSpPr>
                <a:spLocks noChangeShapeType="1"/>
              </p:cNvSpPr>
              <p:nvPr/>
            </p:nvSpPr>
            <p:spPr bwMode="auto">
              <a:xfrm>
                <a:off x="641" y="595"/>
                <a:ext cx="70" cy="1"/>
              </a:xfrm>
              <a:prstGeom prst="line">
                <a:avLst/>
              </a:prstGeom>
              <a:noFill/>
              <a:ln w="0">
                <a:solidFill>
                  <a:srgbClr val="24211D"/>
                </a:solidFill>
                <a:round/>
                <a:headEnd/>
                <a:tailEnd/>
              </a:ln>
            </p:spPr>
            <p:txBody>
              <a:bodyPr/>
              <a:lstStyle/>
              <a:p>
                <a:endParaRPr lang="en-US"/>
              </a:p>
            </p:txBody>
          </p:sp>
          <p:sp>
            <p:nvSpPr>
              <p:cNvPr id="52605" name="Line 584"/>
              <p:cNvSpPr>
                <a:spLocks noChangeShapeType="1"/>
              </p:cNvSpPr>
              <p:nvPr/>
            </p:nvSpPr>
            <p:spPr bwMode="auto">
              <a:xfrm>
                <a:off x="749" y="595"/>
                <a:ext cx="70" cy="1"/>
              </a:xfrm>
              <a:prstGeom prst="line">
                <a:avLst/>
              </a:prstGeom>
              <a:noFill/>
              <a:ln w="0">
                <a:solidFill>
                  <a:srgbClr val="24211D"/>
                </a:solidFill>
                <a:round/>
                <a:headEnd/>
                <a:tailEnd/>
              </a:ln>
            </p:spPr>
            <p:txBody>
              <a:bodyPr/>
              <a:lstStyle/>
              <a:p>
                <a:endParaRPr lang="en-US"/>
              </a:p>
            </p:txBody>
          </p:sp>
          <p:sp>
            <p:nvSpPr>
              <p:cNvPr id="52606" name="Line 585"/>
              <p:cNvSpPr>
                <a:spLocks noChangeShapeType="1"/>
              </p:cNvSpPr>
              <p:nvPr/>
            </p:nvSpPr>
            <p:spPr bwMode="auto">
              <a:xfrm>
                <a:off x="856" y="595"/>
                <a:ext cx="70" cy="1"/>
              </a:xfrm>
              <a:prstGeom prst="line">
                <a:avLst/>
              </a:prstGeom>
              <a:noFill/>
              <a:ln w="0">
                <a:solidFill>
                  <a:srgbClr val="24211D"/>
                </a:solidFill>
                <a:round/>
                <a:headEnd/>
                <a:tailEnd/>
              </a:ln>
            </p:spPr>
            <p:txBody>
              <a:bodyPr/>
              <a:lstStyle/>
              <a:p>
                <a:endParaRPr lang="en-US"/>
              </a:p>
            </p:txBody>
          </p:sp>
          <p:sp>
            <p:nvSpPr>
              <p:cNvPr id="52607" name="Line 586"/>
              <p:cNvSpPr>
                <a:spLocks noChangeShapeType="1"/>
              </p:cNvSpPr>
              <p:nvPr/>
            </p:nvSpPr>
            <p:spPr bwMode="auto">
              <a:xfrm>
                <a:off x="964" y="595"/>
                <a:ext cx="70" cy="1"/>
              </a:xfrm>
              <a:prstGeom prst="line">
                <a:avLst/>
              </a:prstGeom>
              <a:noFill/>
              <a:ln w="0">
                <a:solidFill>
                  <a:srgbClr val="24211D"/>
                </a:solidFill>
                <a:round/>
                <a:headEnd/>
                <a:tailEnd/>
              </a:ln>
            </p:spPr>
            <p:txBody>
              <a:bodyPr/>
              <a:lstStyle/>
              <a:p>
                <a:endParaRPr lang="en-US"/>
              </a:p>
            </p:txBody>
          </p:sp>
          <p:sp>
            <p:nvSpPr>
              <p:cNvPr id="52608" name="Line 587"/>
              <p:cNvSpPr>
                <a:spLocks noChangeShapeType="1"/>
              </p:cNvSpPr>
              <p:nvPr/>
            </p:nvSpPr>
            <p:spPr bwMode="auto">
              <a:xfrm>
                <a:off x="1072" y="595"/>
                <a:ext cx="70" cy="1"/>
              </a:xfrm>
              <a:prstGeom prst="line">
                <a:avLst/>
              </a:prstGeom>
              <a:noFill/>
              <a:ln w="0">
                <a:solidFill>
                  <a:srgbClr val="24211D"/>
                </a:solidFill>
                <a:round/>
                <a:headEnd/>
                <a:tailEnd/>
              </a:ln>
            </p:spPr>
            <p:txBody>
              <a:bodyPr/>
              <a:lstStyle/>
              <a:p>
                <a:endParaRPr lang="en-US"/>
              </a:p>
            </p:txBody>
          </p:sp>
          <p:sp>
            <p:nvSpPr>
              <p:cNvPr id="52609" name="Line 588"/>
              <p:cNvSpPr>
                <a:spLocks noChangeShapeType="1"/>
              </p:cNvSpPr>
              <p:nvPr/>
            </p:nvSpPr>
            <p:spPr bwMode="auto">
              <a:xfrm>
                <a:off x="1179" y="595"/>
                <a:ext cx="70" cy="1"/>
              </a:xfrm>
              <a:prstGeom prst="line">
                <a:avLst/>
              </a:prstGeom>
              <a:noFill/>
              <a:ln w="0">
                <a:solidFill>
                  <a:srgbClr val="24211D"/>
                </a:solidFill>
                <a:round/>
                <a:headEnd/>
                <a:tailEnd/>
              </a:ln>
            </p:spPr>
            <p:txBody>
              <a:bodyPr/>
              <a:lstStyle/>
              <a:p>
                <a:endParaRPr lang="en-US"/>
              </a:p>
            </p:txBody>
          </p:sp>
          <p:sp>
            <p:nvSpPr>
              <p:cNvPr id="52610" name="Line 589"/>
              <p:cNvSpPr>
                <a:spLocks noChangeShapeType="1"/>
              </p:cNvSpPr>
              <p:nvPr/>
            </p:nvSpPr>
            <p:spPr bwMode="auto">
              <a:xfrm>
                <a:off x="1287" y="595"/>
                <a:ext cx="70" cy="1"/>
              </a:xfrm>
              <a:prstGeom prst="line">
                <a:avLst/>
              </a:prstGeom>
              <a:noFill/>
              <a:ln w="0">
                <a:solidFill>
                  <a:srgbClr val="24211D"/>
                </a:solidFill>
                <a:round/>
                <a:headEnd/>
                <a:tailEnd/>
              </a:ln>
            </p:spPr>
            <p:txBody>
              <a:bodyPr/>
              <a:lstStyle/>
              <a:p>
                <a:endParaRPr lang="en-US"/>
              </a:p>
            </p:txBody>
          </p:sp>
          <p:sp>
            <p:nvSpPr>
              <p:cNvPr id="52611" name="Line 590"/>
              <p:cNvSpPr>
                <a:spLocks noChangeShapeType="1"/>
              </p:cNvSpPr>
              <p:nvPr/>
            </p:nvSpPr>
            <p:spPr bwMode="auto">
              <a:xfrm>
                <a:off x="1395" y="595"/>
                <a:ext cx="70" cy="1"/>
              </a:xfrm>
              <a:prstGeom prst="line">
                <a:avLst/>
              </a:prstGeom>
              <a:noFill/>
              <a:ln w="0">
                <a:solidFill>
                  <a:srgbClr val="24211D"/>
                </a:solidFill>
                <a:round/>
                <a:headEnd/>
                <a:tailEnd/>
              </a:ln>
            </p:spPr>
            <p:txBody>
              <a:bodyPr/>
              <a:lstStyle/>
              <a:p>
                <a:endParaRPr lang="en-US"/>
              </a:p>
            </p:txBody>
          </p:sp>
          <p:sp>
            <p:nvSpPr>
              <p:cNvPr id="52612" name="Line 591"/>
              <p:cNvSpPr>
                <a:spLocks noChangeShapeType="1"/>
              </p:cNvSpPr>
              <p:nvPr/>
            </p:nvSpPr>
            <p:spPr bwMode="auto">
              <a:xfrm>
                <a:off x="1503" y="595"/>
                <a:ext cx="70" cy="1"/>
              </a:xfrm>
              <a:prstGeom prst="line">
                <a:avLst/>
              </a:prstGeom>
              <a:noFill/>
              <a:ln w="0">
                <a:solidFill>
                  <a:srgbClr val="24211D"/>
                </a:solidFill>
                <a:round/>
                <a:headEnd/>
                <a:tailEnd/>
              </a:ln>
            </p:spPr>
            <p:txBody>
              <a:bodyPr/>
              <a:lstStyle/>
              <a:p>
                <a:endParaRPr lang="en-US"/>
              </a:p>
            </p:txBody>
          </p:sp>
          <p:sp>
            <p:nvSpPr>
              <p:cNvPr id="52613" name="Line 592"/>
              <p:cNvSpPr>
                <a:spLocks noChangeShapeType="1"/>
              </p:cNvSpPr>
              <p:nvPr/>
            </p:nvSpPr>
            <p:spPr bwMode="auto">
              <a:xfrm>
                <a:off x="1610" y="595"/>
                <a:ext cx="70" cy="1"/>
              </a:xfrm>
              <a:prstGeom prst="line">
                <a:avLst/>
              </a:prstGeom>
              <a:noFill/>
              <a:ln w="0">
                <a:solidFill>
                  <a:srgbClr val="24211D"/>
                </a:solidFill>
                <a:round/>
                <a:headEnd/>
                <a:tailEnd/>
              </a:ln>
            </p:spPr>
            <p:txBody>
              <a:bodyPr/>
              <a:lstStyle/>
              <a:p>
                <a:endParaRPr lang="en-US"/>
              </a:p>
            </p:txBody>
          </p:sp>
          <p:sp>
            <p:nvSpPr>
              <p:cNvPr id="52614" name="Line 593"/>
              <p:cNvSpPr>
                <a:spLocks noChangeShapeType="1"/>
              </p:cNvSpPr>
              <p:nvPr/>
            </p:nvSpPr>
            <p:spPr bwMode="auto">
              <a:xfrm>
                <a:off x="1713" y="606"/>
                <a:ext cx="1" cy="64"/>
              </a:xfrm>
              <a:prstGeom prst="line">
                <a:avLst/>
              </a:prstGeom>
              <a:noFill/>
              <a:ln w="0">
                <a:solidFill>
                  <a:srgbClr val="24211D"/>
                </a:solidFill>
                <a:round/>
                <a:headEnd/>
                <a:tailEnd/>
              </a:ln>
            </p:spPr>
            <p:txBody>
              <a:bodyPr/>
              <a:lstStyle/>
              <a:p>
                <a:endParaRPr lang="en-US"/>
              </a:p>
            </p:txBody>
          </p:sp>
          <p:sp>
            <p:nvSpPr>
              <p:cNvPr id="52615" name="Line 594"/>
              <p:cNvSpPr>
                <a:spLocks noChangeShapeType="1"/>
              </p:cNvSpPr>
              <p:nvPr/>
            </p:nvSpPr>
            <p:spPr bwMode="auto">
              <a:xfrm>
                <a:off x="1713" y="713"/>
                <a:ext cx="1" cy="65"/>
              </a:xfrm>
              <a:prstGeom prst="line">
                <a:avLst/>
              </a:prstGeom>
              <a:noFill/>
              <a:ln w="0">
                <a:solidFill>
                  <a:srgbClr val="24211D"/>
                </a:solidFill>
                <a:round/>
                <a:headEnd/>
                <a:tailEnd/>
              </a:ln>
            </p:spPr>
            <p:txBody>
              <a:bodyPr/>
              <a:lstStyle/>
              <a:p>
                <a:endParaRPr lang="en-US"/>
              </a:p>
            </p:txBody>
          </p:sp>
          <p:sp>
            <p:nvSpPr>
              <p:cNvPr id="52616" name="Line 595"/>
              <p:cNvSpPr>
                <a:spLocks noChangeShapeType="1"/>
              </p:cNvSpPr>
              <p:nvPr/>
            </p:nvSpPr>
            <p:spPr bwMode="auto">
              <a:xfrm>
                <a:off x="1713" y="821"/>
                <a:ext cx="1" cy="64"/>
              </a:xfrm>
              <a:prstGeom prst="line">
                <a:avLst/>
              </a:prstGeom>
              <a:noFill/>
              <a:ln w="0">
                <a:solidFill>
                  <a:srgbClr val="24211D"/>
                </a:solidFill>
                <a:round/>
                <a:headEnd/>
                <a:tailEnd/>
              </a:ln>
            </p:spPr>
            <p:txBody>
              <a:bodyPr/>
              <a:lstStyle/>
              <a:p>
                <a:endParaRPr lang="en-US"/>
              </a:p>
            </p:txBody>
          </p:sp>
          <p:sp>
            <p:nvSpPr>
              <p:cNvPr id="52617" name="Line 596"/>
              <p:cNvSpPr>
                <a:spLocks noChangeShapeType="1"/>
              </p:cNvSpPr>
              <p:nvPr/>
            </p:nvSpPr>
            <p:spPr bwMode="auto">
              <a:xfrm>
                <a:off x="1713" y="928"/>
                <a:ext cx="1" cy="65"/>
              </a:xfrm>
              <a:prstGeom prst="line">
                <a:avLst/>
              </a:prstGeom>
              <a:noFill/>
              <a:ln w="0">
                <a:solidFill>
                  <a:srgbClr val="24211D"/>
                </a:solidFill>
                <a:round/>
                <a:headEnd/>
                <a:tailEnd/>
              </a:ln>
            </p:spPr>
            <p:txBody>
              <a:bodyPr/>
              <a:lstStyle/>
              <a:p>
                <a:endParaRPr lang="en-US"/>
              </a:p>
            </p:txBody>
          </p:sp>
          <p:sp>
            <p:nvSpPr>
              <p:cNvPr id="52618" name="Freeform 597"/>
              <p:cNvSpPr>
                <a:spLocks/>
              </p:cNvSpPr>
              <p:nvPr/>
            </p:nvSpPr>
            <p:spPr bwMode="auto">
              <a:xfrm>
                <a:off x="1659" y="1036"/>
                <a:ext cx="54" cy="16"/>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2619" name="Line 598"/>
              <p:cNvSpPr>
                <a:spLocks noChangeShapeType="1"/>
              </p:cNvSpPr>
              <p:nvPr/>
            </p:nvSpPr>
            <p:spPr bwMode="auto">
              <a:xfrm flipH="1">
                <a:off x="1551" y="1052"/>
                <a:ext cx="70" cy="1"/>
              </a:xfrm>
              <a:prstGeom prst="line">
                <a:avLst/>
              </a:prstGeom>
              <a:noFill/>
              <a:ln w="0">
                <a:solidFill>
                  <a:srgbClr val="24211D"/>
                </a:solidFill>
                <a:round/>
                <a:headEnd/>
                <a:tailEnd/>
              </a:ln>
            </p:spPr>
            <p:txBody>
              <a:bodyPr/>
              <a:lstStyle/>
              <a:p>
                <a:endParaRPr lang="en-US"/>
              </a:p>
            </p:txBody>
          </p:sp>
          <p:sp>
            <p:nvSpPr>
              <p:cNvPr id="52620" name="Line 599"/>
              <p:cNvSpPr>
                <a:spLocks noChangeShapeType="1"/>
              </p:cNvSpPr>
              <p:nvPr/>
            </p:nvSpPr>
            <p:spPr bwMode="auto">
              <a:xfrm flipH="1">
                <a:off x="1443" y="1052"/>
                <a:ext cx="70" cy="1"/>
              </a:xfrm>
              <a:prstGeom prst="line">
                <a:avLst/>
              </a:prstGeom>
              <a:noFill/>
              <a:ln w="0">
                <a:solidFill>
                  <a:srgbClr val="24211D"/>
                </a:solidFill>
                <a:round/>
                <a:headEnd/>
                <a:tailEnd/>
              </a:ln>
            </p:spPr>
            <p:txBody>
              <a:bodyPr/>
              <a:lstStyle/>
              <a:p>
                <a:endParaRPr lang="en-US"/>
              </a:p>
            </p:txBody>
          </p:sp>
          <p:sp>
            <p:nvSpPr>
              <p:cNvPr id="52621" name="Line 600"/>
              <p:cNvSpPr>
                <a:spLocks noChangeShapeType="1"/>
              </p:cNvSpPr>
              <p:nvPr/>
            </p:nvSpPr>
            <p:spPr bwMode="auto">
              <a:xfrm flipH="1">
                <a:off x="1336" y="1052"/>
                <a:ext cx="70" cy="1"/>
              </a:xfrm>
              <a:prstGeom prst="line">
                <a:avLst/>
              </a:prstGeom>
              <a:noFill/>
              <a:ln w="0">
                <a:solidFill>
                  <a:srgbClr val="24211D"/>
                </a:solidFill>
                <a:round/>
                <a:headEnd/>
                <a:tailEnd/>
              </a:ln>
            </p:spPr>
            <p:txBody>
              <a:bodyPr/>
              <a:lstStyle/>
              <a:p>
                <a:endParaRPr lang="en-US"/>
              </a:p>
            </p:txBody>
          </p:sp>
          <p:sp>
            <p:nvSpPr>
              <p:cNvPr id="52622" name="Line 601"/>
              <p:cNvSpPr>
                <a:spLocks noChangeShapeType="1"/>
              </p:cNvSpPr>
              <p:nvPr/>
            </p:nvSpPr>
            <p:spPr bwMode="auto">
              <a:xfrm flipH="1">
                <a:off x="1228" y="1052"/>
                <a:ext cx="70" cy="1"/>
              </a:xfrm>
              <a:prstGeom prst="line">
                <a:avLst/>
              </a:prstGeom>
              <a:noFill/>
              <a:ln w="0">
                <a:solidFill>
                  <a:srgbClr val="24211D"/>
                </a:solidFill>
                <a:round/>
                <a:headEnd/>
                <a:tailEnd/>
              </a:ln>
            </p:spPr>
            <p:txBody>
              <a:bodyPr/>
              <a:lstStyle/>
              <a:p>
                <a:endParaRPr lang="en-US"/>
              </a:p>
            </p:txBody>
          </p:sp>
          <p:sp>
            <p:nvSpPr>
              <p:cNvPr id="52623" name="Line 602"/>
              <p:cNvSpPr>
                <a:spLocks noChangeShapeType="1"/>
              </p:cNvSpPr>
              <p:nvPr/>
            </p:nvSpPr>
            <p:spPr bwMode="auto">
              <a:xfrm flipH="1">
                <a:off x="1120" y="1052"/>
                <a:ext cx="70" cy="1"/>
              </a:xfrm>
              <a:prstGeom prst="line">
                <a:avLst/>
              </a:prstGeom>
              <a:noFill/>
              <a:ln w="0">
                <a:solidFill>
                  <a:srgbClr val="24211D"/>
                </a:solidFill>
                <a:round/>
                <a:headEnd/>
                <a:tailEnd/>
              </a:ln>
            </p:spPr>
            <p:txBody>
              <a:bodyPr/>
              <a:lstStyle/>
              <a:p>
                <a:endParaRPr lang="en-US"/>
              </a:p>
            </p:txBody>
          </p:sp>
          <p:sp>
            <p:nvSpPr>
              <p:cNvPr id="52624" name="Line 603"/>
              <p:cNvSpPr>
                <a:spLocks noChangeShapeType="1"/>
              </p:cNvSpPr>
              <p:nvPr/>
            </p:nvSpPr>
            <p:spPr bwMode="auto">
              <a:xfrm flipH="1">
                <a:off x="1012" y="1052"/>
                <a:ext cx="70" cy="1"/>
              </a:xfrm>
              <a:prstGeom prst="line">
                <a:avLst/>
              </a:prstGeom>
              <a:noFill/>
              <a:ln w="0">
                <a:solidFill>
                  <a:srgbClr val="24211D"/>
                </a:solidFill>
                <a:round/>
                <a:headEnd/>
                <a:tailEnd/>
              </a:ln>
            </p:spPr>
            <p:txBody>
              <a:bodyPr/>
              <a:lstStyle/>
              <a:p>
                <a:endParaRPr lang="en-US"/>
              </a:p>
            </p:txBody>
          </p:sp>
          <p:sp>
            <p:nvSpPr>
              <p:cNvPr id="52625" name="Line 604"/>
              <p:cNvSpPr>
                <a:spLocks noChangeShapeType="1"/>
              </p:cNvSpPr>
              <p:nvPr/>
            </p:nvSpPr>
            <p:spPr bwMode="auto">
              <a:xfrm flipH="1">
                <a:off x="905" y="1052"/>
                <a:ext cx="70" cy="1"/>
              </a:xfrm>
              <a:prstGeom prst="line">
                <a:avLst/>
              </a:prstGeom>
              <a:noFill/>
              <a:ln w="0">
                <a:solidFill>
                  <a:srgbClr val="24211D"/>
                </a:solidFill>
                <a:round/>
                <a:headEnd/>
                <a:tailEnd/>
              </a:ln>
            </p:spPr>
            <p:txBody>
              <a:bodyPr/>
              <a:lstStyle/>
              <a:p>
                <a:endParaRPr lang="en-US"/>
              </a:p>
            </p:txBody>
          </p:sp>
          <p:sp>
            <p:nvSpPr>
              <p:cNvPr id="52626" name="Line 605"/>
              <p:cNvSpPr>
                <a:spLocks noChangeShapeType="1"/>
              </p:cNvSpPr>
              <p:nvPr/>
            </p:nvSpPr>
            <p:spPr bwMode="auto">
              <a:xfrm flipH="1">
                <a:off x="797" y="1052"/>
                <a:ext cx="70" cy="1"/>
              </a:xfrm>
              <a:prstGeom prst="line">
                <a:avLst/>
              </a:prstGeom>
              <a:noFill/>
              <a:ln w="0">
                <a:solidFill>
                  <a:srgbClr val="24211D"/>
                </a:solidFill>
                <a:round/>
                <a:headEnd/>
                <a:tailEnd/>
              </a:ln>
            </p:spPr>
            <p:txBody>
              <a:bodyPr/>
              <a:lstStyle/>
              <a:p>
                <a:endParaRPr lang="en-US"/>
              </a:p>
            </p:txBody>
          </p:sp>
          <p:sp>
            <p:nvSpPr>
              <p:cNvPr id="52627" name="Line 606"/>
              <p:cNvSpPr>
                <a:spLocks noChangeShapeType="1"/>
              </p:cNvSpPr>
              <p:nvPr/>
            </p:nvSpPr>
            <p:spPr bwMode="auto">
              <a:xfrm flipH="1">
                <a:off x="689" y="1052"/>
                <a:ext cx="70" cy="1"/>
              </a:xfrm>
              <a:prstGeom prst="line">
                <a:avLst/>
              </a:prstGeom>
              <a:noFill/>
              <a:ln w="0">
                <a:solidFill>
                  <a:srgbClr val="24211D"/>
                </a:solidFill>
                <a:round/>
                <a:headEnd/>
                <a:tailEnd/>
              </a:ln>
            </p:spPr>
            <p:txBody>
              <a:bodyPr/>
              <a:lstStyle/>
              <a:p>
                <a:endParaRPr lang="en-US"/>
              </a:p>
            </p:txBody>
          </p:sp>
          <p:sp>
            <p:nvSpPr>
              <p:cNvPr id="52628" name="Line 607"/>
              <p:cNvSpPr>
                <a:spLocks noChangeShapeType="1"/>
              </p:cNvSpPr>
              <p:nvPr/>
            </p:nvSpPr>
            <p:spPr bwMode="auto">
              <a:xfrm flipH="1">
                <a:off x="582" y="1052"/>
                <a:ext cx="70" cy="1"/>
              </a:xfrm>
              <a:prstGeom prst="line">
                <a:avLst/>
              </a:prstGeom>
              <a:noFill/>
              <a:ln w="0">
                <a:solidFill>
                  <a:srgbClr val="24211D"/>
                </a:solidFill>
                <a:round/>
                <a:headEnd/>
                <a:tailEnd/>
              </a:ln>
            </p:spPr>
            <p:txBody>
              <a:bodyPr/>
              <a:lstStyle/>
              <a:p>
                <a:endParaRPr lang="en-US"/>
              </a:p>
            </p:txBody>
          </p:sp>
          <p:sp>
            <p:nvSpPr>
              <p:cNvPr id="52629" name="Line 608"/>
              <p:cNvSpPr>
                <a:spLocks noChangeShapeType="1"/>
              </p:cNvSpPr>
              <p:nvPr/>
            </p:nvSpPr>
            <p:spPr bwMode="auto">
              <a:xfrm flipH="1">
                <a:off x="474" y="1052"/>
                <a:ext cx="70" cy="1"/>
              </a:xfrm>
              <a:prstGeom prst="line">
                <a:avLst/>
              </a:prstGeom>
              <a:noFill/>
              <a:ln w="0">
                <a:solidFill>
                  <a:srgbClr val="24211D"/>
                </a:solidFill>
                <a:round/>
                <a:headEnd/>
                <a:tailEnd/>
              </a:ln>
            </p:spPr>
            <p:txBody>
              <a:bodyPr/>
              <a:lstStyle/>
              <a:p>
                <a:endParaRPr lang="en-US"/>
              </a:p>
            </p:txBody>
          </p:sp>
          <p:sp>
            <p:nvSpPr>
              <p:cNvPr id="52630" name="Line 609"/>
              <p:cNvSpPr>
                <a:spLocks noChangeShapeType="1"/>
              </p:cNvSpPr>
              <p:nvPr/>
            </p:nvSpPr>
            <p:spPr bwMode="auto">
              <a:xfrm flipH="1">
                <a:off x="366" y="1052"/>
                <a:ext cx="70" cy="1"/>
              </a:xfrm>
              <a:prstGeom prst="line">
                <a:avLst/>
              </a:prstGeom>
              <a:noFill/>
              <a:ln w="0">
                <a:solidFill>
                  <a:srgbClr val="24211D"/>
                </a:solidFill>
                <a:round/>
                <a:headEnd/>
                <a:tailEnd/>
              </a:ln>
            </p:spPr>
            <p:txBody>
              <a:bodyPr/>
              <a:lstStyle/>
              <a:p>
                <a:endParaRPr lang="en-US"/>
              </a:p>
            </p:txBody>
          </p:sp>
          <p:sp>
            <p:nvSpPr>
              <p:cNvPr id="52631" name="Line 610"/>
              <p:cNvSpPr>
                <a:spLocks noChangeShapeType="1"/>
              </p:cNvSpPr>
              <p:nvPr/>
            </p:nvSpPr>
            <p:spPr bwMode="auto">
              <a:xfrm flipH="1">
                <a:off x="258" y="1052"/>
                <a:ext cx="70" cy="1"/>
              </a:xfrm>
              <a:prstGeom prst="line">
                <a:avLst/>
              </a:prstGeom>
              <a:noFill/>
              <a:ln w="0">
                <a:solidFill>
                  <a:srgbClr val="24211D"/>
                </a:solidFill>
                <a:round/>
                <a:headEnd/>
                <a:tailEnd/>
              </a:ln>
            </p:spPr>
            <p:txBody>
              <a:bodyPr/>
              <a:lstStyle/>
              <a:p>
                <a:endParaRPr lang="en-US"/>
              </a:p>
            </p:txBody>
          </p:sp>
          <p:sp>
            <p:nvSpPr>
              <p:cNvPr id="52632" name="Freeform 611"/>
              <p:cNvSpPr>
                <a:spLocks/>
              </p:cNvSpPr>
              <p:nvPr/>
            </p:nvSpPr>
            <p:spPr bwMode="auto">
              <a:xfrm>
                <a:off x="210" y="993"/>
                <a:ext cx="11" cy="59"/>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2633" name="Line 612"/>
              <p:cNvSpPr>
                <a:spLocks noChangeShapeType="1"/>
              </p:cNvSpPr>
              <p:nvPr/>
            </p:nvSpPr>
            <p:spPr bwMode="auto">
              <a:xfrm flipV="1">
                <a:off x="210" y="885"/>
                <a:ext cx="1" cy="65"/>
              </a:xfrm>
              <a:prstGeom prst="line">
                <a:avLst/>
              </a:prstGeom>
              <a:noFill/>
              <a:ln w="0">
                <a:solidFill>
                  <a:srgbClr val="24211D"/>
                </a:solidFill>
                <a:round/>
                <a:headEnd/>
                <a:tailEnd/>
              </a:ln>
            </p:spPr>
            <p:txBody>
              <a:bodyPr/>
              <a:lstStyle/>
              <a:p>
                <a:endParaRPr lang="en-US"/>
              </a:p>
            </p:txBody>
          </p:sp>
          <p:sp>
            <p:nvSpPr>
              <p:cNvPr id="52634" name="Line 613"/>
              <p:cNvSpPr>
                <a:spLocks noChangeShapeType="1"/>
              </p:cNvSpPr>
              <p:nvPr/>
            </p:nvSpPr>
            <p:spPr bwMode="auto">
              <a:xfrm flipV="1">
                <a:off x="210" y="778"/>
                <a:ext cx="1" cy="64"/>
              </a:xfrm>
              <a:prstGeom prst="line">
                <a:avLst/>
              </a:prstGeom>
              <a:noFill/>
              <a:ln w="0">
                <a:solidFill>
                  <a:srgbClr val="24211D"/>
                </a:solidFill>
                <a:round/>
                <a:headEnd/>
                <a:tailEnd/>
              </a:ln>
            </p:spPr>
            <p:txBody>
              <a:bodyPr/>
              <a:lstStyle/>
              <a:p>
                <a:endParaRPr lang="en-US"/>
              </a:p>
            </p:txBody>
          </p:sp>
          <p:sp>
            <p:nvSpPr>
              <p:cNvPr id="52635" name="Line 614"/>
              <p:cNvSpPr>
                <a:spLocks noChangeShapeType="1"/>
              </p:cNvSpPr>
              <p:nvPr/>
            </p:nvSpPr>
            <p:spPr bwMode="auto">
              <a:xfrm flipV="1">
                <a:off x="210" y="670"/>
                <a:ext cx="1" cy="65"/>
              </a:xfrm>
              <a:prstGeom prst="line">
                <a:avLst/>
              </a:prstGeom>
              <a:noFill/>
              <a:ln w="0">
                <a:solidFill>
                  <a:srgbClr val="24211D"/>
                </a:solidFill>
                <a:round/>
                <a:headEnd/>
                <a:tailEnd/>
              </a:ln>
            </p:spPr>
            <p:txBody>
              <a:bodyPr/>
              <a:lstStyle/>
              <a:p>
                <a:endParaRPr lang="en-US"/>
              </a:p>
            </p:txBody>
          </p:sp>
          <p:sp>
            <p:nvSpPr>
              <p:cNvPr id="52636" name="Line 615"/>
              <p:cNvSpPr>
                <a:spLocks noChangeShapeType="1"/>
              </p:cNvSpPr>
              <p:nvPr/>
            </p:nvSpPr>
            <p:spPr bwMode="auto">
              <a:xfrm flipV="1">
                <a:off x="210" y="595"/>
                <a:ext cx="1" cy="32"/>
              </a:xfrm>
              <a:prstGeom prst="line">
                <a:avLst/>
              </a:prstGeom>
              <a:noFill/>
              <a:ln w="0">
                <a:solidFill>
                  <a:srgbClr val="24211D"/>
                </a:solidFill>
                <a:round/>
                <a:headEnd/>
                <a:tailEnd/>
              </a:ln>
            </p:spPr>
            <p:txBody>
              <a:bodyPr/>
              <a:lstStyle/>
              <a:p>
                <a:endParaRPr lang="en-US"/>
              </a:p>
            </p:txBody>
          </p:sp>
          <p:sp>
            <p:nvSpPr>
              <p:cNvPr id="52637" name="Freeform 616"/>
              <p:cNvSpPr>
                <a:spLocks/>
              </p:cNvSpPr>
              <p:nvPr/>
            </p:nvSpPr>
            <p:spPr bwMode="auto">
              <a:xfrm>
                <a:off x="1190" y="1633"/>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2638" name="Freeform 617"/>
              <p:cNvSpPr>
                <a:spLocks/>
              </p:cNvSpPr>
              <p:nvPr/>
            </p:nvSpPr>
            <p:spPr bwMode="auto">
              <a:xfrm>
                <a:off x="1196" y="1665"/>
                <a:ext cx="10" cy="16"/>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2639" name="Rectangle 618"/>
              <p:cNvSpPr>
                <a:spLocks noChangeArrowheads="1"/>
              </p:cNvSpPr>
              <p:nvPr/>
            </p:nvSpPr>
            <p:spPr bwMode="auto">
              <a:xfrm>
                <a:off x="1115" y="1665"/>
                <a:ext cx="81"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2640" name="Freeform 619"/>
              <p:cNvSpPr>
                <a:spLocks/>
              </p:cNvSpPr>
              <p:nvPr/>
            </p:nvSpPr>
            <p:spPr bwMode="auto">
              <a:xfrm>
                <a:off x="1056" y="1633"/>
                <a:ext cx="64" cy="75"/>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grpSp>
        <p:grpSp>
          <p:nvGrpSpPr>
            <p:cNvPr id="52235" name="Group 821"/>
            <p:cNvGrpSpPr>
              <a:grpSpLocks/>
            </p:cNvGrpSpPr>
            <p:nvPr/>
          </p:nvGrpSpPr>
          <p:grpSpPr bwMode="auto">
            <a:xfrm>
              <a:off x="11" y="762"/>
              <a:ext cx="3452" cy="3328"/>
              <a:chOff x="11" y="762"/>
              <a:chExt cx="3452" cy="3328"/>
            </a:xfrm>
          </p:grpSpPr>
          <p:sp>
            <p:nvSpPr>
              <p:cNvPr id="52243" name="Freeform 621"/>
              <p:cNvSpPr>
                <a:spLocks/>
              </p:cNvSpPr>
              <p:nvPr/>
            </p:nvSpPr>
            <p:spPr bwMode="auto">
              <a:xfrm>
                <a:off x="1109" y="1665"/>
                <a:ext cx="6" cy="16"/>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52244" name="Rectangle 622"/>
              <p:cNvSpPr>
                <a:spLocks noChangeArrowheads="1"/>
              </p:cNvSpPr>
              <p:nvPr/>
            </p:nvSpPr>
            <p:spPr bwMode="auto">
              <a:xfrm>
                <a:off x="2537" y="2552"/>
                <a:ext cx="926" cy="377"/>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2245" name="Rectangle 623"/>
              <p:cNvSpPr>
                <a:spLocks noChangeArrowheads="1"/>
              </p:cNvSpPr>
              <p:nvPr/>
            </p:nvSpPr>
            <p:spPr bwMode="auto">
              <a:xfrm>
                <a:off x="3059" y="2687"/>
                <a:ext cx="371"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246" name="Rectangle 624"/>
              <p:cNvSpPr>
                <a:spLocks noChangeArrowheads="1"/>
              </p:cNvSpPr>
              <p:nvPr/>
            </p:nvSpPr>
            <p:spPr bwMode="auto">
              <a:xfrm>
                <a:off x="3059" y="2687"/>
                <a:ext cx="371"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247" name="Rectangle 625"/>
              <p:cNvSpPr>
                <a:spLocks noChangeArrowheads="1"/>
              </p:cNvSpPr>
              <p:nvPr/>
            </p:nvSpPr>
            <p:spPr bwMode="auto">
              <a:xfrm>
                <a:off x="3113" y="2697"/>
                <a:ext cx="32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52248" name="Rectangle 626"/>
              <p:cNvSpPr>
                <a:spLocks noChangeArrowheads="1"/>
              </p:cNvSpPr>
              <p:nvPr/>
            </p:nvSpPr>
            <p:spPr bwMode="auto">
              <a:xfrm>
                <a:off x="3150" y="2788"/>
                <a:ext cx="23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52249" name="Rectangle 627"/>
              <p:cNvSpPr>
                <a:spLocks noChangeArrowheads="1"/>
              </p:cNvSpPr>
              <p:nvPr/>
            </p:nvSpPr>
            <p:spPr bwMode="auto">
              <a:xfrm>
                <a:off x="2666" y="2573"/>
                <a:ext cx="684"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52250" name="Rectangle 628"/>
              <p:cNvSpPr>
                <a:spLocks noChangeArrowheads="1"/>
              </p:cNvSpPr>
              <p:nvPr/>
            </p:nvSpPr>
            <p:spPr bwMode="auto">
              <a:xfrm>
                <a:off x="2569" y="2687"/>
                <a:ext cx="452"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251" name="Rectangle 629"/>
              <p:cNvSpPr>
                <a:spLocks noChangeArrowheads="1"/>
              </p:cNvSpPr>
              <p:nvPr/>
            </p:nvSpPr>
            <p:spPr bwMode="auto">
              <a:xfrm>
                <a:off x="2569" y="2687"/>
                <a:ext cx="452"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252" name="Rectangle 630"/>
              <p:cNvSpPr>
                <a:spLocks noChangeArrowheads="1"/>
              </p:cNvSpPr>
              <p:nvPr/>
            </p:nvSpPr>
            <p:spPr bwMode="auto">
              <a:xfrm>
                <a:off x="2660" y="2691"/>
                <a:ext cx="3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52253" name="Rectangle 631"/>
              <p:cNvSpPr>
                <a:spLocks noChangeArrowheads="1"/>
              </p:cNvSpPr>
              <p:nvPr/>
            </p:nvSpPr>
            <p:spPr bwMode="auto">
              <a:xfrm>
                <a:off x="2623" y="2783"/>
                <a:ext cx="399"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52254" name="Line 632"/>
              <p:cNvSpPr>
                <a:spLocks noChangeShapeType="1"/>
              </p:cNvSpPr>
              <p:nvPr/>
            </p:nvSpPr>
            <p:spPr bwMode="auto">
              <a:xfrm>
                <a:off x="2036" y="2821"/>
                <a:ext cx="1" cy="188"/>
              </a:xfrm>
              <a:prstGeom prst="line">
                <a:avLst/>
              </a:prstGeom>
              <a:noFill/>
              <a:ln w="0">
                <a:solidFill>
                  <a:srgbClr val="000000"/>
                </a:solidFill>
                <a:round/>
                <a:headEnd/>
                <a:tailEnd/>
              </a:ln>
            </p:spPr>
            <p:txBody>
              <a:bodyPr/>
              <a:lstStyle/>
              <a:p>
                <a:endParaRPr lang="en-US"/>
              </a:p>
            </p:txBody>
          </p:sp>
          <p:sp>
            <p:nvSpPr>
              <p:cNvPr id="52255" name="Freeform 633"/>
              <p:cNvSpPr>
                <a:spLocks/>
              </p:cNvSpPr>
              <p:nvPr/>
            </p:nvSpPr>
            <p:spPr bwMode="auto">
              <a:xfrm>
                <a:off x="2014"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2256" name="Line 634"/>
              <p:cNvSpPr>
                <a:spLocks noChangeShapeType="1"/>
              </p:cNvSpPr>
              <p:nvPr/>
            </p:nvSpPr>
            <p:spPr bwMode="auto">
              <a:xfrm flipV="1">
                <a:off x="1831" y="2740"/>
                <a:ext cx="1" cy="269"/>
              </a:xfrm>
              <a:prstGeom prst="line">
                <a:avLst/>
              </a:prstGeom>
              <a:noFill/>
              <a:ln w="0">
                <a:solidFill>
                  <a:srgbClr val="000000"/>
                </a:solidFill>
                <a:round/>
                <a:headEnd/>
                <a:tailEnd/>
              </a:ln>
            </p:spPr>
            <p:txBody>
              <a:bodyPr/>
              <a:lstStyle/>
              <a:p>
                <a:endParaRPr lang="en-US"/>
              </a:p>
            </p:txBody>
          </p:sp>
          <p:sp>
            <p:nvSpPr>
              <p:cNvPr id="52257" name="Freeform 635"/>
              <p:cNvSpPr>
                <a:spLocks/>
              </p:cNvSpPr>
              <p:nvPr/>
            </p:nvSpPr>
            <p:spPr bwMode="auto">
              <a:xfrm>
                <a:off x="1809" y="2966"/>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2258" name="Line 636"/>
              <p:cNvSpPr>
                <a:spLocks noChangeShapeType="1"/>
              </p:cNvSpPr>
              <p:nvPr/>
            </p:nvSpPr>
            <p:spPr bwMode="auto">
              <a:xfrm>
                <a:off x="1831" y="2740"/>
                <a:ext cx="695" cy="1"/>
              </a:xfrm>
              <a:prstGeom prst="line">
                <a:avLst/>
              </a:prstGeom>
              <a:noFill/>
              <a:ln w="0">
                <a:solidFill>
                  <a:srgbClr val="000000"/>
                </a:solidFill>
                <a:round/>
                <a:headEnd/>
                <a:tailEnd/>
              </a:ln>
            </p:spPr>
            <p:txBody>
              <a:bodyPr/>
              <a:lstStyle/>
              <a:p>
                <a:endParaRPr lang="en-US"/>
              </a:p>
            </p:txBody>
          </p:sp>
          <p:sp>
            <p:nvSpPr>
              <p:cNvPr id="52259" name="Freeform 637"/>
              <p:cNvSpPr>
                <a:spLocks/>
              </p:cNvSpPr>
              <p:nvPr/>
            </p:nvSpPr>
            <p:spPr bwMode="auto">
              <a:xfrm>
                <a:off x="2483" y="271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2260" name="Line 638"/>
              <p:cNvSpPr>
                <a:spLocks noChangeShapeType="1"/>
              </p:cNvSpPr>
              <p:nvPr/>
            </p:nvSpPr>
            <p:spPr bwMode="auto">
              <a:xfrm>
                <a:off x="2036" y="2821"/>
                <a:ext cx="490" cy="1"/>
              </a:xfrm>
              <a:prstGeom prst="line">
                <a:avLst/>
              </a:prstGeom>
              <a:noFill/>
              <a:ln w="0">
                <a:solidFill>
                  <a:srgbClr val="000000"/>
                </a:solidFill>
                <a:round/>
                <a:headEnd/>
                <a:tailEnd/>
              </a:ln>
            </p:spPr>
            <p:txBody>
              <a:bodyPr/>
              <a:lstStyle/>
              <a:p>
                <a:endParaRPr lang="en-US"/>
              </a:p>
            </p:txBody>
          </p:sp>
          <p:sp>
            <p:nvSpPr>
              <p:cNvPr id="52261" name="Freeform 639"/>
              <p:cNvSpPr>
                <a:spLocks/>
              </p:cNvSpPr>
              <p:nvPr/>
            </p:nvSpPr>
            <p:spPr bwMode="auto">
              <a:xfrm>
                <a:off x="2483" y="2800"/>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2262" name="Rectangle 640"/>
              <p:cNvSpPr>
                <a:spLocks noChangeArrowheads="1"/>
              </p:cNvSpPr>
              <p:nvPr/>
            </p:nvSpPr>
            <p:spPr bwMode="auto">
              <a:xfrm>
                <a:off x="684" y="3020"/>
                <a:ext cx="161"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263" name="Rectangle 641"/>
              <p:cNvSpPr>
                <a:spLocks noChangeArrowheads="1"/>
              </p:cNvSpPr>
              <p:nvPr/>
            </p:nvSpPr>
            <p:spPr bwMode="auto">
              <a:xfrm>
                <a:off x="684" y="3020"/>
                <a:ext cx="161"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264" name="Rectangle 642"/>
              <p:cNvSpPr>
                <a:spLocks noChangeArrowheads="1"/>
              </p:cNvSpPr>
              <p:nvPr/>
            </p:nvSpPr>
            <p:spPr bwMode="auto">
              <a:xfrm rot="-5400000">
                <a:off x="718" y="3318"/>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2265" name="Rectangle 643"/>
              <p:cNvSpPr>
                <a:spLocks noChangeArrowheads="1"/>
              </p:cNvSpPr>
              <p:nvPr/>
            </p:nvSpPr>
            <p:spPr bwMode="auto">
              <a:xfrm rot="-5400000">
                <a:off x="737" y="3272"/>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266" name="Rectangle 644"/>
              <p:cNvSpPr>
                <a:spLocks noChangeArrowheads="1"/>
              </p:cNvSpPr>
              <p:nvPr/>
            </p:nvSpPr>
            <p:spPr bwMode="auto">
              <a:xfrm rot="-5400000">
                <a:off x="723" y="3226"/>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2267" name="Rectangle 645"/>
              <p:cNvSpPr>
                <a:spLocks noChangeArrowheads="1"/>
              </p:cNvSpPr>
              <p:nvPr/>
            </p:nvSpPr>
            <p:spPr bwMode="auto">
              <a:xfrm rot="-5400000">
                <a:off x="726" y="3180"/>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268" name="Rectangle 646"/>
              <p:cNvSpPr>
                <a:spLocks noChangeArrowheads="1"/>
              </p:cNvSpPr>
              <p:nvPr/>
            </p:nvSpPr>
            <p:spPr bwMode="auto">
              <a:xfrm rot="-5400000">
                <a:off x="734" y="3140"/>
                <a:ext cx="76"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269" name="Rectangle 647"/>
              <p:cNvSpPr>
                <a:spLocks noChangeArrowheads="1"/>
              </p:cNvSpPr>
              <p:nvPr/>
            </p:nvSpPr>
            <p:spPr bwMode="auto">
              <a:xfrm rot="-5400000">
                <a:off x="726" y="3100"/>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2270" name="Line 648"/>
              <p:cNvSpPr>
                <a:spLocks noChangeShapeType="1"/>
              </p:cNvSpPr>
              <p:nvPr/>
            </p:nvSpPr>
            <p:spPr bwMode="auto">
              <a:xfrm>
                <a:off x="759" y="2498"/>
                <a:ext cx="1" cy="511"/>
              </a:xfrm>
              <a:prstGeom prst="line">
                <a:avLst/>
              </a:prstGeom>
              <a:noFill/>
              <a:ln w="0">
                <a:solidFill>
                  <a:srgbClr val="000000"/>
                </a:solidFill>
                <a:round/>
                <a:headEnd/>
                <a:tailEnd/>
              </a:ln>
            </p:spPr>
            <p:txBody>
              <a:bodyPr/>
              <a:lstStyle/>
              <a:p>
                <a:endParaRPr lang="en-US"/>
              </a:p>
            </p:txBody>
          </p:sp>
          <p:sp>
            <p:nvSpPr>
              <p:cNvPr id="52271" name="Freeform 649"/>
              <p:cNvSpPr>
                <a:spLocks/>
              </p:cNvSpPr>
              <p:nvPr/>
            </p:nvSpPr>
            <p:spPr bwMode="auto">
              <a:xfrm>
                <a:off x="738" y="2498"/>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2272" name="Freeform 650"/>
              <p:cNvSpPr>
                <a:spLocks/>
              </p:cNvSpPr>
              <p:nvPr/>
            </p:nvSpPr>
            <p:spPr bwMode="auto">
              <a:xfrm>
                <a:off x="738" y="2966"/>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2273" name="Line 651"/>
              <p:cNvSpPr>
                <a:spLocks noChangeShapeType="1"/>
              </p:cNvSpPr>
              <p:nvPr/>
            </p:nvSpPr>
            <p:spPr bwMode="auto">
              <a:xfrm>
                <a:off x="1976" y="3579"/>
                <a:ext cx="1" cy="511"/>
              </a:xfrm>
              <a:prstGeom prst="line">
                <a:avLst/>
              </a:prstGeom>
              <a:noFill/>
              <a:ln w="0">
                <a:solidFill>
                  <a:srgbClr val="000000"/>
                </a:solidFill>
                <a:round/>
                <a:headEnd/>
                <a:tailEnd/>
              </a:ln>
            </p:spPr>
            <p:txBody>
              <a:bodyPr/>
              <a:lstStyle/>
              <a:p>
                <a:endParaRPr lang="en-US"/>
              </a:p>
            </p:txBody>
          </p:sp>
          <p:sp>
            <p:nvSpPr>
              <p:cNvPr id="52274" name="Freeform 652"/>
              <p:cNvSpPr>
                <a:spLocks/>
              </p:cNvSpPr>
              <p:nvPr/>
            </p:nvSpPr>
            <p:spPr bwMode="auto">
              <a:xfrm>
                <a:off x="1955"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2275" name="Freeform 653"/>
              <p:cNvSpPr>
                <a:spLocks/>
              </p:cNvSpPr>
              <p:nvPr/>
            </p:nvSpPr>
            <p:spPr bwMode="auto">
              <a:xfrm>
                <a:off x="1955"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2276" name="Line 654"/>
              <p:cNvSpPr>
                <a:spLocks noChangeShapeType="1"/>
              </p:cNvSpPr>
              <p:nvPr/>
            </p:nvSpPr>
            <p:spPr bwMode="auto">
              <a:xfrm>
                <a:off x="1777" y="3579"/>
                <a:ext cx="1" cy="511"/>
              </a:xfrm>
              <a:prstGeom prst="line">
                <a:avLst/>
              </a:prstGeom>
              <a:noFill/>
              <a:ln w="0">
                <a:solidFill>
                  <a:srgbClr val="000000"/>
                </a:solidFill>
                <a:round/>
                <a:headEnd/>
                <a:tailEnd/>
              </a:ln>
            </p:spPr>
            <p:txBody>
              <a:bodyPr/>
              <a:lstStyle/>
              <a:p>
                <a:endParaRPr lang="en-US"/>
              </a:p>
            </p:txBody>
          </p:sp>
          <p:sp>
            <p:nvSpPr>
              <p:cNvPr id="52277" name="Freeform 655"/>
              <p:cNvSpPr>
                <a:spLocks/>
              </p:cNvSpPr>
              <p:nvPr/>
            </p:nvSpPr>
            <p:spPr bwMode="auto">
              <a:xfrm>
                <a:off x="1756"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2278" name="Freeform 656"/>
              <p:cNvSpPr>
                <a:spLocks/>
              </p:cNvSpPr>
              <p:nvPr/>
            </p:nvSpPr>
            <p:spPr bwMode="auto">
              <a:xfrm>
                <a:off x="1756"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2279" name="Line 657"/>
              <p:cNvSpPr>
                <a:spLocks noChangeShapeType="1"/>
              </p:cNvSpPr>
              <p:nvPr/>
            </p:nvSpPr>
            <p:spPr bwMode="auto">
              <a:xfrm>
                <a:off x="1573" y="3579"/>
                <a:ext cx="1" cy="511"/>
              </a:xfrm>
              <a:prstGeom prst="line">
                <a:avLst/>
              </a:prstGeom>
              <a:noFill/>
              <a:ln w="0">
                <a:solidFill>
                  <a:srgbClr val="000000"/>
                </a:solidFill>
                <a:round/>
                <a:headEnd/>
                <a:tailEnd/>
              </a:ln>
            </p:spPr>
            <p:txBody>
              <a:bodyPr/>
              <a:lstStyle/>
              <a:p>
                <a:endParaRPr lang="en-US"/>
              </a:p>
            </p:txBody>
          </p:sp>
          <p:sp>
            <p:nvSpPr>
              <p:cNvPr id="52280" name="Freeform 658"/>
              <p:cNvSpPr>
                <a:spLocks/>
              </p:cNvSpPr>
              <p:nvPr/>
            </p:nvSpPr>
            <p:spPr bwMode="auto">
              <a:xfrm>
                <a:off x="1551"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2281" name="Freeform 659"/>
              <p:cNvSpPr>
                <a:spLocks/>
              </p:cNvSpPr>
              <p:nvPr/>
            </p:nvSpPr>
            <p:spPr bwMode="auto">
              <a:xfrm>
                <a:off x="1551"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2282" name="Line 660"/>
              <p:cNvSpPr>
                <a:spLocks noChangeShapeType="1"/>
              </p:cNvSpPr>
              <p:nvPr/>
            </p:nvSpPr>
            <p:spPr bwMode="auto">
              <a:xfrm>
                <a:off x="1373" y="3579"/>
                <a:ext cx="1" cy="511"/>
              </a:xfrm>
              <a:prstGeom prst="line">
                <a:avLst/>
              </a:prstGeom>
              <a:noFill/>
              <a:ln w="0">
                <a:solidFill>
                  <a:srgbClr val="000000"/>
                </a:solidFill>
                <a:round/>
                <a:headEnd/>
                <a:tailEnd/>
              </a:ln>
            </p:spPr>
            <p:txBody>
              <a:bodyPr/>
              <a:lstStyle/>
              <a:p>
                <a:endParaRPr lang="en-US"/>
              </a:p>
            </p:txBody>
          </p:sp>
          <p:sp>
            <p:nvSpPr>
              <p:cNvPr id="52283" name="Freeform 661"/>
              <p:cNvSpPr>
                <a:spLocks/>
              </p:cNvSpPr>
              <p:nvPr/>
            </p:nvSpPr>
            <p:spPr bwMode="auto">
              <a:xfrm>
                <a:off x="1352"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2284" name="Freeform 662"/>
              <p:cNvSpPr>
                <a:spLocks/>
              </p:cNvSpPr>
              <p:nvPr/>
            </p:nvSpPr>
            <p:spPr bwMode="auto">
              <a:xfrm>
                <a:off x="1352"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2285" name="Line 663"/>
              <p:cNvSpPr>
                <a:spLocks noChangeShapeType="1"/>
              </p:cNvSpPr>
              <p:nvPr/>
            </p:nvSpPr>
            <p:spPr bwMode="auto">
              <a:xfrm>
                <a:off x="1169" y="3579"/>
                <a:ext cx="1" cy="511"/>
              </a:xfrm>
              <a:prstGeom prst="line">
                <a:avLst/>
              </a:prstGeom>
              <a:noFill/>
              <a:ln w="0">
                <a:solidFill>
                  <a:srgbClr val="000000"/>
                </a:solidFill>
                <a:round/>
                <a:headEnd/>
                <a:tailEnd/>
              </a:ln>
            </p:spPr>
            <p:txBody>
              <a:bodyPr/>
              <a:lstStyle/>
              <a:p>
                <a:endParaRPr lang="en-US"/>
              </a:p>
            </p:txBody>
          </p:sp>
          <p:sp>
            <p:nvSpPr>
              <p:cNvPr id="52286" name="Freeform 664"/>
              <p:cNvSpPr>
                <a:spLocks/>
              </p:cNvSpPr>
              <p:nvPr/>
            </p:nvSpPr>
            <p:spPr bwMode="auto">
              <a:xfrm>
                <a:off x="1147"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2287" name="Freeform 665"/>
              <p:cNvSpPr>
                <a:spLocks/>
              </p:cNvSpPr>
              <p:nvPr/>
            </p:nvSpPr>
            <p:spPr bwMode="auto">
              <a:xfrm>
                <a:off x="1147"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2288" name="Line 666"/>
              <p:cNvSpPr>
                <a:spLocks noChangeShapeType="1"/>
              </p:cNvSpPr>
              <p:nvPr/>
            </p:nvSpPr>
            <p:spPr bwMode="auto">
              <a:xfrm>
                <a:off x="969" y="3579"/>
                <a:ext cx="1" cy="511"/>
              </a:xfrm>
              <a:prstGeom prst="line">
                <a:avLst/>
              </a:prstGeom>
              <a:noFill/>
              <a:ln w="0">
                <a:solidFill>
                  <a:srgbClr val="000000"/>
                </a:solidFill>
                <a:round/>
                <a:headEnd/>
                <a:tailEnd/>
              </a:ln>
            </p:spPr>
            <p:txBody>
              <a:bodyPr/>
              <a:lstStyle/>
              <a:p>
                <a:endParaRPr lang="en-US"/>
              </a:p>
            </p:txBody>
          </p:sp>
          <p:sp>
            <p:nvSpPr>
              <p:cNvPr id="52289" name="Freeform 667"/>
              <p:cNvSpPr>
                <a:spLocks/>
              </p:cNvSpPr>
              <p:nvPr/>
            </p:nvSpPr>
            <p:spPr bwMode="auto">
              <a:xfrm>
                <a:off x="948"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2290" name="Freeform 668"/>
              <p:cNvSpPr>
                <a:spLocks/>
              </p:cNvSpPr>
              <p:nvPr/>
            </p:nvSpPr>
            <p:spPr bwMode="auto">
              <a:xfrm>
                <a:off x="948"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2291" name="Line 669"/>
              <p:cNvSpPr>
                <a:spLocks noChangeShapeType="1"/>
              </p:cNvSpPr>
              <p:nvPr/>
            </p:nvSpPr>
            <p:spPr bwMode="auto">
              <a:xfrm>
                <a:off x="759" y="3579"/>
                <a:ext cx="1" cy="511"/>
              </a:xfrm>
              <a:prstGeom prst="line">
                <a:avLst/>
              </a:prstGeom>
              <a:noFill/>
              <a:ln w="0">
                <a:solidFill>
                  <a:srgbClr val="000000"/>
                </a:solidFill>
                <a:round/>
                <a:headEnd/>
                <a:tailEnd/>
              </a:ln>
            </p:spPr>
            <p:txBody>
              <a:bodyPr/>
              <a:lstStyle/>
              <a:p>
                <a:endParaRPr lang="en-US"/>
              </a:p>
            </p:txBody>
          </p:sp>
          <p:sp>
            <p:nvSpPr>
              <p:cNvPr id="52292" name="Freeform 670"/>
              <p:cNvSpPr>
                <a:spLocks/>
              </p:cNvSpPr>
              <p:nvPr/>
            </p:nvSpPr>
            <p:spPr bwMode="auto">
              <a:xfrm>
                <a:off x="738"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2293" name="Freeform 671"/>
              <p:cNvSpPr>
                <a:spLocks/>
              </p:cNvSpPr>
              <p:nvPr/>
            </p:nvSpPr>
            <p:spPr bwMode="auto">
              <a:xfrm>
                <a:off x="738"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2294" name="Rectangle 672"/>
              <p:cNvSpPr>
                <a:spLocks noChangeArrowheads="1"/>
              </p:cNvSpPr>
              <p:nvPr/>
            </p:nvSpPr>
            <p:spPr bwMode="auto">
              <a:xfrm>
                <a:off x="275" y="188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295" name="Rectangle 673"/>
              <p:cNvSpPr>
                <a:spLocks noChangeArrowheads="1"/>
              </p:cNvSpPr>
              <p:nvPr/>
            </p:nvSpPr>
            <p:spPr bwMode="auto">
              <a:xfrm>
                <a:off x="258" y="186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296" name="Line 674"/>
              <p:cNvSpPr>
                <a:spLocks noChangeShapeType="1"/>
              </p:cNvSpPr>
              <p:nvPr/>
            </p:nvSpPr>
            <p:spPr bwMode="auto">
              <a:xfrm flipH="1">
                <a:off x="705" y="1923"/>
                <a:ext cx="184" cy="1"/>
              </a:xfrm>
              <a:prstGeom prst="line">
                <a:avLst/>
              </a:prstGeom>
              <a:noFill/>
              <a:ln w="0">
                <a:solidFill>
                  <a:srgbClr val="000000"/>
                </a:solidFill>
                <a:round/>
                <a:headEnd/>
                <a:tailEnd/>
              </a:ln>
            </p:spPr>
            <p:txBody>
              <a:bodyPr/>
              <a:lstStyle/>
              <a:p>
                <a:endParaRPr lang="en-US"/>
              </a:p>
            </p:txBody>
          </p:sp>
          <p:sp>
            <p:nvSpPr>
              <p:cNvPr id="52297" name="Freeform 675"/>
              <p:cNvSpPr>
                <a:spLocks/>
              </p:cNvSpPr>
              <p:nvPr/>
            </p:nvSpPr>
            <p:spPr bwMode="auto">
              <a:xfrm>
                <a:off x="845" y="1902"/>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52298" name="Freeform 676"/>
              <p:cNvSpPr>
                <a:spLocks/>
              </p:cNvSpPr>
              <p:nvPr/>
            </p:nvSpPr>
            <p:spPr bwMode="auto">
              <a:xfrm>
                <a:off x="705" y="1902"/>
                <a:ext cx="49" cy="43"/>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52299" name="Rectangle 677"/>
              <p:cNvSpPr>
                <a:spLocks noChangeArrowheads="1"/>
              </p:cNvSpPr>
              <p:nvPr/>
            </p:nvSpPr>
            <p:spPr bwMode="auto">
              <a:xfrm>
                <a:off x="679" y="1966"/>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2300" name="Rectangle 678"/>
              <p:cNvSpPr>
                <a:spLocks noChangeArrowheads="1"/>
              </p:cNvSpPr>
              <p:nvPr/>
            </p:nvSpPr>
            <p:spPr bwMode="auto">
              <a:xfrm>
                <a:off x="722" y="1987"/>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2301" name="Line 679"/>
              <p:cNvSpPr>
                <a:spLocks noChangeShapeType="1"/>
              </p:cNvSpPr>
              <p:nvPr/>
            </p:nvSpPr>
            <p:spPr bwMode="auto">
              <a:xfrm>
                <a:off x="16" y="1186"/>
                <a:ext cx="216" cy="1"/>
              </a:xfrm>
              <a:prstGeom prst="line">
                <a:avLst/>
              </a:prstGeom>
              <a:noFill/>
              <a:ln w="0">
                <a:solidFill>
                  <a:srgbClr val="000000"/>
                </a:solidFill>
                <a:round/>
                <a:headEnd/>
                <a:tailEnd/>
              </a:ln>
            </p:spPr>
            <p:txBody>
              <a:bodyPr/>
              <a:lstStyle/>
              <a:p>
                <a:endParaRPr lang="en-US"/>
              </a:p>
            </p:txBody>
          </p:sp>
          <p:sp>
            <p:nvSpPr>
              <p:cNvPr id="52302" name="Freeform 680"/>
              <p:cNvSpPr>
                <a:spLocks/>
              </p:cNvSpPr>
              <p:nvPr/>
            </p:nvSpPr>
            <p:spPr bwMode="auto">
              <a:xfrm>
                <a:off x="16" y="1165"/>
                <a:ext cx="43" cy="48"/>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52303" name="Freeform 681"/>
              <p:cNvSpPr>
                <a:spLocks/>
              </p:cNvSpPr>
              <p:nvPr/>
            </p:nvSpPr>
            <p:spPr bwMode="auto">
              <a:xfrm>
                <a:off x="188" y="1165"/>
                <a:ext cx="44" cy="48"/>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52304" name="Line 682"/>
              <p:cNvSpPr>
                <a:spLocks noChangeShapeType="1"/>
              </p:cNvSpPr>
              <p:nvPr/>
            </p:nvSpPr>
            <p:spPr bwMode="auto">
              <a:xfrm>
                <a:off x="16" y="810"/>
                <a:ext cx="291" cy="1"/>
              </a:xfrm>
              <a:prstGeom prst="line">
                <a:avLst/>
              </a:prstGeom>
              <a:noFill/>
              <a:ln w="0">
                <a:solidFill>
                  <a:srgbClr val="000000"/>
                </a:solidFill>
                <a:round/>
                <a:headEnd/>
                <a:tailEnd/>
              </a:ln>
            </p:spPr>
            <p:txBody>
              <a:bodyPr/>
              <a:lstStyle/>
              <a:p>
                <a:endParaRPr lang="en-US"/>
              </a:p>
            </p:txBody>
          </p:sp>
          <p:sp>
            <p:nvSpPr>
              <p:cNvPr id="52305" name="Freeform 683"/>
              <p:cNvSpPr>
                <a:spLocks/>
              </p:cNvSpPr>
              <p:nvPr/>
            </p:nvSpPr>
            <p:spPr bwMode="auto">
              <a:xfrm>
                <a:off x="16" y="789"/>
                <a:ext cx="43" cy="43"/>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52306" name="Freeform 684"/>
              <p:cNvSpPr>
                <a:spLocks/>
              </p:cNvSpPr>
              <p:nvPr/>
            </p:nvSpPr>
            <p:spPr bwMode="auto">
              <a:xfrm>
                <a:off x="264" y="78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2307" name="Rectangle 685"/>
              <p:cNvSpPr>
                <a:spLocks noChangeArrowheads="1"/>
              </p:cNvSpPr>
              <p:nvPr/>
            </p:nvSpPr>
            <p:spPr bwMode="auto">
              <a:xfrm>
                <a:off x="2170" y="3020"/>
                <a:ext cx="1293" cy="887"/>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2308" name="Line 686"/>
              <p:cNvSpPr>
                <a:spLocks noChangeShapeType="1"/>
              </p:cNvSpPr>
              <p:nvPr/>
            </p:nvSpPr>
            <p:spPr bwMode="auto">
              <a:xfrm flipH="1">
                <a:off x="2456" y="3391"/>
                <a:ext cx="156" cy="1"/>
              </a:xfrm>
              <a:prstGeom prst="line">
                <a:avLst/>
              </a:prstGeom>
              <a:noFill/>
              <a:ln w="0">
                <a:solidFill>
                  <a:srgbClr val="000000"/>
                </a:solidFill>
                <a:round/>
                <a:headEnd/>
                <a:tailEnd/>
              </a:ln>
            </p:spPr>
            <p:txBody>
              <a:bodyPr/>
              <a:lstStyle/>
              <a:p>
                <a:endParaRPr lang="en-US"/>
              </a:p>
            </p:txBody>
          </p:sp>
          <p:sp>
            <p:nvSpPr>
              <p:cNvPr id="52309" name="Freeform 687"/>
              <p:cNvSpPr>
                <a:spLocks/>
              </p:cNvSpPr>
              <p:nvPr/>
            </p:nvSpPr>
            <p:spPr bwMode="auto">
              <a:xfrm>
                <a:off x="2569" y="3369"/>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2310" name="Freeform 688"/>
              <p:cNvSpPr>
                <a:spLocks/>
              </p:cNvSpPr>
              <p:nvPr/>
            </p:nvSpPr>
            <p:spPr bwMode="auto">
              <a:xfrm>
                <a:off x="2456" y="3369"/>
                <a:ext cx="48" cy="43"/>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52311" name="Rectangle 689"/>
              <p:cNvSpPr>
                <a:spLocks noChangeArrowheads="1"/>
              </p:cNvSpPr>
              <p:nvPr/>
            </p:nvSpPr>
            <p:spPr bwMode="auto">
              <a:xfrm>
                <a:off x="2585" y="3762"/>
                <a:ext cx="760"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52312" name="Rectangle 690"/>
              <p:cNvSpPr>
                <a:spLocks noChangeArrowheads="1"/>
              </p:cNvSpPr>
              <p:nvPr/>
            </p:nvSpPr>
            <p:spPr bwMode="auto">
              <a:xfrm>
                <a:off x="2623" y="3176"/>
                <a:ext cx="161" cy="41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313" name="Rectangle 691"/>
              <p:cNvSpPr>
                <a:spLocks noChangeArrowheads="1"/>
              </p:cNvSpPr>
              <p:nvPr/>
            </p:nvSpPr>
            <p:spPr bwMode="auto">
              <a:xfrm>
                <a:off x="2623" y="3176"/>
                <a:ext cx="161" cy="4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314" name="Rectangle 692"/>
              <p:cNvSpPr>
                <a:spLocks noChangeArrowheads="1"/>
              </p:cNvSpPr>
              <p:nvPr/>
            </p:nvSpPr>
            <p:spPr bwMode="auto">
              <a:xfrm rot="-5400000">
                <a:off x="2659" y="3405"/>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2315" name="Rectangle 693"/>
              <p:cNvSpPr>
                <a:spLocks noChangeArrowheads="1"/>
              </p:cNvSpPr>
              <p:nvPr/>
            </p:nvSpPr>
            <p:spPr bwMode="auto">
              <a:xfrm rot="-5400000">
                <a:off x="2654" y="3346"/>
                <a:ext cx="1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2316" name="Rectangle 694"/>
              <p:cNvSpPr>
                <a:spLocks noChangeArrowheads="1"/>
              </p:cNvSpPr>
              <p:nvPr/>
            </p:nvSpPr>
            <p:spPr bwMode="auto">
              <a:xfrm rot="-5400000">
                <a:off x="2678" y="3305"/>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317" name="Rectangle 695"/>
              <p:cNvSpPr>
                <a:spLocks noChangeArrowheads="1"/>
              </p:cNvSpPr>
              <p:nvPr/>
            </p:nvSpPr>
            <p:spPr bwMode="auto">
              <a:xfrm rot="-5400000">
                <a:off x="2676" y="3282"/>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318" name="Rectangle 696"/>
              <p:cNvSpPr>
                <a:spLocks noChangeArrowheads="1"/>
              </p:cNvSpPr>
              <p:nvPr/>
            </p:nvSpPr>
            <p:spPr bwMode="auto">
              <a:xfrm rot="-5400000">
                <a:off x="2665" y="3244"/>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319" name="Rectangle 697"/>
              <p:cNvSpPr>
                <a:spLocks noChangeArrowheads="1"/>
              </p:cNvSpPr>
              <p:nvPr/>
            </p:nvSpPr>
            <p:spPr bwMode="auto">
              <a:xfrm rot="-5400000">
                <a:off x="2662" y="3193"/>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2320" name="Rectangle 698"/>
              <p:cNvSpPr>
                <a:spLocks noChangeArrowheads="1"/>
              </p:cNvSpPr>
              <p:nvPr/>
            </p:nvSpPr>
            <p:spPr bwMode="auto">
              <a:xfrm>
                <a:off x="2240" y="3090"/>
                <a:ext cx="210" cy="41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321" name="Rectangle 699"/>
              <p:cNvSpPr>
                <a:spLocks noChangeArrowheads="1"/>
              </p:cNvSpPr>
              <p:nvPr/>
            </p:nvSpPr>
            <p:spPr bwMode="auto">
              <a:xfrm rot="-5400000">
                <a:off x="2255" y="3356"/>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322" name="Rectangle 700"/>
              <p:cNvSpPr>
                <a:spLocks noChangeArrowheads="1"/>
              </p:cNvSpPr>
              <p:nvPr/>
            </p:nvSpPr>
            <p:spPr bwMode="auto">
              <a:xfrm rot="-5400000">
                <a:off x="2272" y="3314"/>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323" name="Rectangle 701"/>
              <p:cNvSpPr>
                <a:spLocks noChangeArrowheads="1"/>
              </p:cNvSpPr>
              <p:nvPr/>
            </p:nvSpPr>
            <p:spPr bwMode="auto">
              <a:xfrm rot="-5400000">
                <a:off x="2258" y="3273"/>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2324" name="Rectangle 702"/>
              <p:cNvSpPr>
                <a:spLocks noChangeArrowheads="1"/>
              </p:cNvSpPr>
              <p:nvPr/>
            </p:nvSpPr>
            <p:spPr bwMode="auto">
              <a:xfrm rot="-5400000">
                <a:off x="2261" y="3228"/>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325" name="Rectangle 703"/>
              <p:cNvSpPr>
                <a:spLocks noChangeArrowheads="1"/>
              </p:cNvSpPr>
              <p:nvPr/>
            </p:nvSpPr>
            <p:spPr bwMode="auto">
              <a:xfrm rot="-5400000">
                <a:off x="2269" y="3187"/>
                <a:ext cx="76"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326" name="Rectangle 704"/>
              <p:cNvSpPr>
                <a:spLocks noChangeArrowheads="1"/>
              </p:cNvSpPr>
              <p:nvPr/>
            </p:nvSpPr>
            <p:spPr bwMode="auto">
              <a:xfrm rot="-5400000">
                <a:off x="2258" y="3144"/>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52327" name="Rectangle 705"/>
              <p:cNvSpPr>
                <a:spLocks noChangeArrowheads="1"/>
              </p:cNvSpPr>
              <p:nvPr/>
            </p:nvSpPr>
            <p:spPr bwMode="auto">
              <a:xfrm rot="-5400000">
                <a:off x="2261" y="3099"/>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328" name="Rectangle 706"/>
              <p:cNvSpPr>
                <a:spLocks noChangeArrowheads="1"/>
              </p:cNvSpPr>
              <p:nvPr/>
            </p:nvSpPr>
            <p:spPr bwMode="auto">
              <a:xfrm rot="-5400000">
                <a:off x="2272" y="3061"/>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329" name="Rectangle 707"/>
              <p:cNvSpPr>
                <a:spLocks noChangeArrowheads="1"/>
              </p:cNvSpPr>
              <p:nvPr/>
            </p:nvSpPr>
            <p:spPr bwMode="auto">
              <a:xfrm rot="-5400000">
                <a:off x="2347" y="3319"/>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2330" name="Rectangle 708"/>
              <p:cNvSpPr>
                <a:spLocks noChangeArrowheads="1"/>
              </p:cNvSpPr>
              <p:nvPr/>
            </p:nvSpPr>
            <p:spPr bwMode="auto">
              <a:xfrm rot="-5400000">
                <a:off x="2342" y="3260"/>
                <a:ext cx="1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2331" name="Rectangle 709"/>
              <p:cNvSpPr>
                <a:spLocks noChangeArrowheads="1"/>
              </p:cNvSpPr>
              <p:nvPr/>
            </p:nvSpPr>
            <p:spPr bwMode="auto">
              <a:xfrm rot="-5400000">
                <a:off x="2366" y="3219"/>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332" name="Rectangle 710"/>
              <p:cNvSpPr>
                <a:spLocks noChangeArrowheads="1"/>
              </p:cNvSpPr>
              <p:nvPr/>
            </p:nvSpPr>
            <p:spPr bwMode="auto">
              <a:xfrm rot="-5400000">
                <a:off x="2364" y="3196"/>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333" name="Rectangle 711"/>
              <p:cNvSpPr>
                <a:spLocks noChangeArrowheads="1"/>
              </p:cNvSpPr>
              <p:nvPr/>
            </p:nvSpPr>
            <p:spPr bwMode="auto">
              <a:xfrm rot="-5400000">
                <a:off x="2353" y="3158"/>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334" name="Rectangle 712"/>
              <p:cNvSpPr>
                <a:spLocks noChangeArrowheads="1"/>
              </p:cNvSpPr>
              <p:nvPr/>
            </p:nvSpPr>
            <p:spPr bwMode="auto">
              <a:xfrm rot="-5400000">
                <a:off x="2350" y="3107"/>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2335" name="Rectangle 713"/>
              <p:cNvSpPr>
                <a:spLocks noChangeArrowheads="1"/>
              </p:cNvSpPr>
              <p:nvPr/>
            </p:nvSpPr>
            <p:spPr bwMode="auto">
              <a:xfrm>
                <a:off x="2246" y="3622"/>
                <a:ext cx="204" cy="21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336" name="Rectangle 714"/>
              <p:cNvSpPr>
                <a:spLocks noChangeArrowheads="1"/>
              </p:cNvSpPr>
              <p:nvPr/>
            </p:nvSpPr>
            <p:spPr bwMode="auto">
              <a:xfrm>
                <a:off x="2246" y="3622"/>
                <a:ext cx="204" cy="21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337" name="Rectangle 715"/>
              <p:cNvSpPr>
                <a:spLocks noChangeArrowheads="1"/>
              </p:cNvSpPr>
              <p:nvPr/>
            </p:nvSpPr>
            <p:spPr bwMode="auto">
              <a:xfrm rot="-5400000">
                <a:off x="2280" y="3726"/>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2338" name="Rectangle 716"/>
              <p:cNvSpPr>
                <a:spLocks noChangeArrowheads="1"/>
              </p:cNvSpPr>
              <p:nvPr/>
            </p:nvSpPr>
            <p:spPr bwMode="auto">
              <a:xfrm rot="-5400000">
                <a:off x="2277" y="3680"/>
                <a:ext cx="8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52339" name="Rectangle 717"/>
              <p:cNvSpPr>
                <a:spLocks noChangeArrowheads="1"/>
              </p:cNvSpPr>
              <p:nvPr/>
            </p:nvSpPr>
            <p:spPr bwMode="auto">
              <a:xfrm rot="-5400000">
                <a:off x="2275" y="3629"/>
                <a:ext cx="92"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52340" name="Rectangle 718"/>
              <p:cNvSpPr>
                <a:spLocks noChangeArrowheads="1"/>
              </p:cNvSpPr>
              <p:nvPr/>
            </p:nvSpPr>
            <p:spPr bwMode="auto">
              <a:xfrm rot="-5400000">
                <a:off x="2294" y="3594"/>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2341" name="Rectangle 719"/>
              <p:cNvSpPr>
                <a:spLocks noChangeArrowheads="1"/>
              </p:cNvSpPr>
              <p:nvPr/>
            </p:nvSpPr>
            <p:spPr bwMode="auto">
              <a:xfrm rot="-5400000">
                <a:off x="2294" y="3572"/>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2342" name="Rectangle 720"/>
              <p:cNvSpPr>
                <a:spLocks noChangeArrowheads="1"/>
              </p:cNvSpPr>
              <p:nvPr/>
            </p:nvSpPr>
            <p:spPr bwMode="auto">
              <a:xfrm rot="-5400000">
                <a:off x="2360" y="3645"/>
                <a:ext cx="73" cy="7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52343" name="Rectangle 721"/>
              <p:cNvSpPr>
                <a:spLocks noChangeArrowheads="1"/>
              </p:cNvSpPr>
              <p:nvPr/>
            </p:nvSpPr>
            <p:spPr bwMode="auto">
              <a:xfrm rot="-5400000">
                <a:off x="2385" y="3627"/>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2344" name="Line 722"/>
              <p:cNvSpPr>
                <a:spLocks noChangeShapeType="1"/>
              </p:cNvSpPr>
              <p:nvPr/>
            </p:nvSpPr>
            <p:spPr bwMode="auto">
              <a:xfrm>
                <a:off x="2343" y="3515"/>
                <a:ext cx="1" cy="96"/>
              </a:xfrm>
              <a:prstGeom prst="line">
                <a:avLst/>
              </a:prstGeom>
              <a:noFill/>
              <a:ln w="0">
                <a:solidFill>
                  <a:srgbClr val="000000"/>
                </a:solidFill>
                <a:round/>
                <a:headEnd/>
                <a:tailEnd/>
              </a:ln>
            </p:spPr>
            <p:txBody>
              <a:bodyPr/>
              <a:lstStyle/>
              <a:p>
                <a:endParaRPr lang="en-US"/>
              </a:p>
            </p:txBody>
          </p:sp>
          <p:sp>
            <p:nvSpPr>
              <p:cNvPr id="52345" name="Freeform 723"/>
              <p:cNvSpPr>
                <a:spLocks/>
              </p:cNvSpPr>
              <p:nvPr/>
            </p:nvSpPr>
            <p:spPr bwMode="auto">
              <a:xfrm>
                <a:off x="2321" y="3515"/>
                <a:ext cx="38" cy="37"/>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52346" name="Freeform 724"/>
              <p:cNvSpPr>
                <a:spLocks/>
              </p:cNvSpPr>
              <p:nvPr/>
            </p:nvSpPr>
            <p:spPr bwMode="auto">
              <a:xfrm>
                <a:off x="2321" y="3579"/>
                <a:ext cx="38" cy="32"/>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52347" name="Rectangle 725"/>
              <p:cNvSpPr>
                <a:spLocks noChangeArrowheads="1"/>
              </p:cNvSpPr>
              <p:nvPr/>
            </p:nvSpPr>
            <p:spPr bwMode="auto">
              <a:xfrm>
                <a:off x="2978" y="3407"/>
                <a:ext cx="420" cy="19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348" name="Rectangle 726"/>
              <p:cNvSpPr>
                <a:spLocks noChangeArrowheads="1"/>
              </p:cNvSpPr>
              <p:nvPr/>
            </p:nvSpPr>
            <p:spPr bwMode="auto">
              <a:xfrm>
                <a:off x="3086" y="3433"/>
                <a:ext cx="259"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52349" name="Rectangle 727"/>
              <p:cNvSpPr>
                <a:spLocks noChangeArrowheads="1"/>
              </p:cNvSpPr>
              <p:nvPr/>
            </p:nvSpPr>
            <p:spPr bwMode="auto">
              <a:xfrm>
                <a:off x="3016" y="3498"/>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2350" name="Line 728"/>
              <p:cNvSpPr>
                <a:spLocks noChangeShapeType="1"/>
              </p:cNvSpPr>
              <p:nvPr/>
            </p:nvSpPr>
            <p:spPr bwMode="auto">
              <a:xfrm flipH="1">
                <a:off x="2795" y="3504"/>
                <a:ext cx="172" cy="1"/>
              </a:xfrm>
              <a:prstGeom prst="line">
                <a:avLst/>
              </a:prstGeom>
              <a:noFill/>
              <a:ln w="0">
                <a:solidFill>
                  <a:srgbClr val="000000"/>
                </a:solidFill>
                <a:round/>
                <a:headEnd/>
                <a:tailEnd/>
              </a:ln>
            </p:spPr>
            <p:txBody>
              <a:bodyPr/>
              <a:lstStyle/>
              <a:p>
                <a:endParaRPr lang="en-US"/>
              </a:p>
            </p:txBody>
          </p:sp>
          <p:sp>
            <p:nvSpPr>
              <p:cNvPr id="52351" name="Freeform 729"/>
              <p:cNvSpPr>
                <a:spLocks/>
              </p:cNvSpPr>
              <p:nvPr/>
            </p:nvSpPr>
            <p:spPr bwMode="auto">
              <a:xfrm>
                <a:off x="2924" y="3482"/>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2352" name="Freeform 730"/>
              <p:cNvSpPr>
                <a:spLocks/>
              </p:cNvSpPr>
              <p:nvPr/>
            </p:nvSpPr>
            <p:spPr bwMode="auto">
              <a:xfrm>
                <a:off x="2795" y="3482"/>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2353" name="Line 731"/>
              <p:cNvSpPr>
                <a:spLocks noChangeShapeType="1"/>
              </p:cNvSpPr>
              <p:nvPr/>
            </p:nvSpPr>
            <p:spPr bwMode="auto">
              <a:xfrm flipH="1">
                <a:off x="2795" y="3273"/>
                <a:ext cx="178" cy="1"/>
              </a:xfrm>
              <a:prstGeom prst="line">
                <a:avLst/>
              </a:prstGeom>
              <a:noFill/>
              <a:ln w="0">
                <a:solidFill>
                  <a:srgbClr val="000000"/>
                </a:solidFill>
                <a:round/>
                <a:headEnd/>
                <a:tailEnd/>
              </a:ln>
            </p:spPr>
            <p:txBody>
              <a:bodyPr/>
              <a:lstStyle/>
              <a:p>
                <a:endParaRPr lang="en-US"/>
              </a:p>
            </p:txBody>
          </p:sp>
          <p:sp>
            <p:nvSpPr>
              <p:cNvPr id="52354" name="Freeform 732"/>
              <p:cNvSpPr>
                <a:spLocks/>
              </p:cNvSpPr>
              <p:nvPr/>
            </p:nvSpPr>
            <p:spPr bwMode="auto">
              <a:xfrm>
                <a:off x="2924" y="3251"/>
                <a:ext cx="49" cy="43"/>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52355" name="Freeform 733"/>
              <p:cNvSpPr>
                <a:spLocks/>
              </p:cNvSpPr>
              <p:nvPr/>
            </p:nvSpPr>
            <p:spPr bwMode="auto">
              <a:xfrm>
                <a:off x="2795" y="3251"/>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2356" name="Line 734"/>
              <p:cNvSpPr>
                <a:spLocks noChangeShapeType="1"/>
              </p:cNvSpPr>
              <p:nvPr/>
            </p:nvSpPr>
            <p:spPr bwMode="auto">
              <a:xfrm>
                <a:off x="2703" y="2934"/>
                <a:ext cx="1" cy="237"/>
              </a:xfrm>
              <a:prstGeom prst="line">
                <a:avLst/>
              </a:prstGeom>
              <a:noFill/>
              <a:ln w="0">
                <a:solidFill>
                  <a:srgbClr val="000000"/>
                </a:solidFill>
                <a:round/>
                <a:headEnd/>
                <a:tailEnd/>
              </a:ln>
            </p:spPr>
            <p:txBody>
              <a:bodyPr/>
              <a:lstStyle/>
              <a:p>
                <a:endParaRPr lang="en-US"/>
              </a:p>
            </p:txBody>
          </p:sp>
          <p:sp>
            <p:nvSpPr>
              <p:cNvPr id="52357" name="Freeform 735"/>
              <p:cNvSpPr>
                <a:spLocks/>
              </p:cNvSpPr>
              <p:nvPr/>
            </p:nvSpPr>
            <p:spPr bwMode="auto">
              <a:xfrm>
                <a:off x="2682" y="2934"/>
                <a:ext cx="43" cy="48"/>
              </a:xfrm>
              <a:custGeom>
                <a:avLst/>
                <a:gdLst>
                  <a:gd name="T0" fmla="*/ 21 w 43"/>
                  <a:gd name="T1" fmla="*/ 0 h 48"/>
                  <a:gd name="T2" fmla="*/ 43 w 43"/>
                  <a:gd name="T3" fmla="*/ 48 h 48"/>
                  <a:gd name="T4" fmla="*/ 0 w 43"/>
                  <a:gd name="T5" fmla="*/ 48 h 48"/>
                  <a:gd name="T6" fmla="*/ 21 w 43"/>
                  <a:gd name="T7" fmla="*/ 0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21" y="0"/>
                    </a:moveTo>
                    <a:lnTo>
                      <a:pt x="43" y="48"/>
                    </a:lnTo>
                    <a:lnTo>
                      <a:pt x="0" y="48"/>
                    </a:lnTo>
                    <a:lnTo>
                      <a:pt x="21" y="0"/>
                    </a:lnTo>
                    <a:close/>
                  </a:path>
                </a:pathLst>
              </a:custGeom>
              <a:solidFill>
                <a:srgbClr val="000000"/>
              </a:solidFill>
              <a:ln w="9525">
                <a:noFill/>
                <a:round/>
                <a:headEnd/>
                <a:tailEnd/>
              </a:ln>
            </p:spPr>
            <p:txBody>
              <a:bodyPr/>
              <a:lstStyle/>
              <a:p>
                <a:endParaRPr lang="en-US"/>
              </a:p>
            </p:txBody>
          </p:sp>
          <p:sp>
            <p:nvSpPr>
              <p:cNvPr id="52358" name="Freeform 736"/>
              <p:cNvSpPr>
                <a:spLocks/>
              </p:cNvSpPr>
              <p:nvPr/>
            </p:nvSpPr>
            <p:spPr bwMode="auto">
              <a:xfrm>
                <a:off x="2682" y="3128"/>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2359" name="Line 737"/>
              <p:cNvSpPr>
                <a:spLocks noChangeShapeType="1"/>
              </p:cNvSpPr>
              <p:nvPr/>
            </p:nvSpPr>
            <p:spPr bwMode="auto">
              <a:xfrm flipV="1">
                <a:off x="2348" y="3848"/>
                <a:ext cx="1" cy="242"/>
              </a:xfrm>
              <a:prstGeom prst="line">
                <a:avLst/>
              </a:prstGeom>
              <a:noFill/>
              <a:ln w="0">
                <a:solidFill>
                  <a:srgbClr val="000000"/>
                </a:solidFill>
                <a:round/>
                <a:headEnd/>
                <a:tailEnd/>
              </a:ln>
            </p:spPr>
            <p:txBody>
              <a:bodyPr/>
              <a:lstStyle/>
              <a:p>
                <a:endParaRPr lang="en-US"/>
              </a:p>
            </p:txBody>
          </p:sp>
          <p:sp>
            <p:nvSpPr>
              <p:cNvPr id="52360" name="Freeform 738"/>
              <p:cNvSpPr>
                <a:spLocks/>
              </p:cNvSpPr>
              <p:nvPr/>
            </p:nvSpPr>
            <p:spPr bwMode="auto">
              <a:xfrm>
                <a:off x="2326" y="4047"/>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2361" name="Freeform 739"/>
              <p:cNvSpPr>
                <a:spLocks/>
              </p:cNvSpPr>
              <p:nvPr/>
            </p:nvSpPr>
            <p:spPr bwMode="auto">
              <a:xfrm>
                <a:off x="2326" y="3848"/>
                <a:ext cx="44" cy="48"/>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52362" name="Rectangle 740"/>
              <p:cNvSpPr>
                <a:spLocks noChangeArrowheads="1"/>
              </p:cNvSpPr>
              <p:nvPr/>
            </p:nvSpPr>
            <p:spPr bwMode="auto">
              <a:xfrm>
                <a:off x="2978" y="3171"/>
                <a:ext cx="420" cy="19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363" name="Rectangle 741"/>
              <p:cNvSpPr>
                <a:spLocks noChangeArrowheads="1"/>
              </p:cNvSpPr>
              <p:nvPr/>
            </p:nvSpPr>
            <p:spPr bwMode="auto">
              <a:xfrm>
                <a:off x="3064" y="3197"/>
                <a:ext cx="30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52364" name="Rectangle 742"/>
              <p:cNvSpPr>
                <a:spLocks noChangeArrowheads="1"/>
              </p:cNvSpPr>
              <p:nvPr/>
            </p:nvSpPr>
            <p:spPr bwMode="auto">
              <a:xfrm>
                <a:off x="3016" y="3261"/>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2365" name="Rectangle 743"/>
              <p:cNvSpPr>
                <a:spLocks noChangeArrowheads="1"/>
              </p:cNvSpPr>
              <p:nvPr/>
            </p:nvSpPr>
            <p:spPr bwMode="auto">
              <a:xfrm>
                <a:off x="242" y="1842"/>
                <a:ext cx="426" cy="10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366" name="Rectangle 744"/>
              <p:cNvSpPr>
                <a:spLocks noChangeArrowheads="1"/>
              </p:cNvSpPr>
              <p:nvPr/>
            </p:nvSpPr>
            <p:spPr bwMode="auto">
              <a:xfrm>
                <a:off x="399" y="1858"/>
                <a:ext cx="16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52367" name="Rectangle 745"/>
              <p:cNvSpPr>
                <a:spLocks noChangeArrowheads="1"/>
              </p:cNvSpPr>
              <p:nvPr/>
            </p:nvSpPr>
            <p:spPr bwMode="auto">
              <a:xfrm>
                <a:off x="275" y="2111"/>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368" name="Rectangle 746"/>
              <p:cNvSpPr>
                <a:spLocks noChangeArrowheads="1"/>
              </p:cNvSpPr>
              <p:nvPr/>
            </p:nvSpPr>
            <p:spPr bwMode="auto">
              <a:xfrm>
                <a:off x="258" y="2090"/>
                <a:ext cx="426"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369" name="Rectangle 747"/>
              <p:cNvSpPr>
                <a:spLocks noChangeArrowheads="1"/>
              </p:cNvSpPr>
              <p:nvPr/>
            </p:nvSpPr>
            <p:spPr bwMode="auto">
              <a:xfrm>
                <a:off x="242" y="207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370" name="Rectangle 748"/>
              <p:cNvSpPr>
                <a:spLocks noChangeArrowheads="1"/>
              </p:cNvSpPr>
              <p:nvPr/>
            </p:nvSpPr>
            <p:spPr bwMode="auto">
              <a:xfrm>
                <a:off x="361" y="2089"/>
                <a:ext cx="23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52371" name="Freeform 749"/>
              <p:cNvSpPr>
                <a:spLocks/>
              </p:cNvSpPr>
              <p:nvPr/>
            </p:nvSpPr>
            <p:spPr bwMode="auto">
              <a:xfrm>
                <a:off x="824" y="2117"/>
                <a:ext cx="65" cy="75"/>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52372" name="Freeform 750"/>
              <p:cNvSpPr>
                <a:spLocks/>
              </p:cNvSpPr>
              <p:nvPr/>
            </p:nvSpPr>
            <p:spPr bwMode="auto">
              <a:xfrm>
                <a:off x="829" y="2149"/>
                <a:ext cx="6" cy="11"/>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52373" name="Rectangle 751"/>
              <p:cNvSpPr>
                <a:spLocks noChangeArrowheads="1"/>
              </p:cNvSpPr>
              <p:nvPr/>
            </p:nvSpPr>
            <p:spPr bwMode="auto">
              <a:xfrm>
                <a:off x="770" y="2149"/>
                <a:ext cx="59" cy="1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2374" name="Freeform 752"/>
              <p:cNvSpPr>
                <a:spLocks/>
              </p:cNvSpPr>
              <p:nvPr/>
            </p:nvSpPr>
            <p:spPr bwMode="auto">
              <a:xfrm>
                <a:off x="711" y="2117"/>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2375" name="Freeform 753"/>
              <p:cNvSpPr>
                <a:spLocks/>
              </p:cNvSpPr>
              <p:nvPr/>
            </p:nvSpPr>
            <p:spPr bwMode="auto">
              <a:xfrm>
                <a:off x="765" y="2149"/>
                <a:ext cx="5" cy="11"/>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52376" name="Rectangle 754"/>
              <p:cNvSpPr>
                <a:spLocks noChangeArrowheads="1"/>
              </p:cNvSpPr>
              <p:nvPr/>
            </p:nvSpPr>
            <p:spPr bwMode="auto">
              <a:xfrm>
                <a:off x="679" y="2192"/>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2377" name="Rectangle 755"/>
              <p:cNvSpPr>
                <a:spLocks noChangeArrowheads="1"/>
              </p:cNvSpPr>
              <p:nvPr/>
            </p:nvSpPr>
            <p:spPr bwMode="auto">
              <a:xfrm>
                <a:off x="722" y="2213"/>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2378" name="Freeform 756"/>
              <p:cNvSpPr>
                <a:spLocks/>
              </p:cNvSpPr>
              <p:nvPr/>
            </p:nvSpPr>
            <p:spPr bwMode="auto">
              <a:xfrm>
                <a:off x="2720" y="2138"/>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2379" name="Freeform 757"/>
              <p:cNvSpPr>
                <a:spLocks/>
              </p:cNvSpPr>
              <p:nvPr/>
            </p:nvSpPr>
            <p:spPr bwMode="auto">
              <a:xfrm>
                <a:off x="2725" y="2165"/>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2380" name="Rectangle 758"/>
              <p:cNvSpPr>
                <a:spLocks noChangeArrowheads="1"/>
              </p:cNvSpPr>
              <p:nvPr/>
            </p:nvSpPr>
            <p:spPr bwMode="auto">
              <a:xfrm>
                <a:off x="2569" y="216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2381" name="Freeform 759"/>
              <p:cNvSpPr>
                <a:spLocks/>
              </p:cNvSpPr>
              <p:nvPr/>
            </p:nvSpPr>
            <p:spPr bwMode="auto">
              <a:xfrm>
                <a:off x="2504" y="2138"/>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2382" name="Freeform 760"/>
              <p:cNvSpPr>
                <a:spLocks/>
              </p:cNvSpPr>
              <p:nvPr/>
            </p:nvSpPr>
            <p:spPr bwMode="auto">
              <a:xfrm>
                <a:off x="2558" y="2165"/>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2383" name="Freeform 761"/>
              <p:cNvSpPr>
                <a:spLocks/>
              </p:cNvSpPr>
              <p:nvPr/>
            </p:nvSpPr>
            <p:spPr bwMode="auto">
              <a:xfrm>
                <a:off x="2456" y="2627"/>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2384" name="Freeform 762"/>
              <p:cNvSpPr>
                <a:spLocks/>
              </p:cNvSpPr>
              <p:nvPr/>
            </p:nvSpPr>
            <p:spPr bwMode="auto">
              <a:xfrm>
                <a:off x="2461" y="2660"/>
                <a:ext cx="11" cy="10"/>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52385" name="Rectangle 763"/>
              <p:cNvSpPr>
                <a:spLocks noChangeArrowheads="1"/>
              </p:cNvSpPr>
              <p:nvPr/>
            </p:nvSpPr>
            <p:spPr bwMode="auto">
              <a:xfrm>
                <a:off x="2246" y="2660"/>
                <a:ext cx="215"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2386" name="Freeform 764"/>
              <p:cNvSpPr>
                <a:spLocks/>
              </p:cNvSpPr>
              <p:nvPr/>
            </p:nvSpPr>
            <p:spPr bwMode="auto">
              <a:xfrm>
                <a:off x="2235" y="2660"/>
                <a:ext cx="11" cy="10"/>
              </a:xfrm>
              <a:custGeom>
                <a:avLst/>
                <a:gdLst>
                  <a:gd name="T0" fmla="*/ 11 w 11"/>
                  <a:gd name="T1" fmla="*/ 0 h 10"/>
                  <a:gd name="T2" fmla="*/ 5 w 11"/>
                  <a:gd name="T3" fmla="*/ 0 h 10"/>
                  <a:gd name="T4" fmla="*/ 5 w 11"/>
                  <a:gd name="T5" fmla="*/ 0 h 10"/>
                  <a:gd name="T6" fmla="*/ 0 w 11"/>
                  <a:gd name="T7" fmla="*/ 0 h 10"/>
                  <a:gd name="T8" fmla="*/ 0 w 11"/>
                  <a:gd name="T9" fmla="*/ 5 h 10"/>
                  <a:gd name="T10" fmla="*/ 0 w 11"/>
                  <a:gd name="T11" fmla="*/ 5 h 10"/>
                  <a:gd name="T12" fmla="*/ 5 w 11"/>
                  <a:gd name="T13" fmla="*/ 10 h 10"/>
                  <a:gd name="T14" fmla="*/ 5 w 11"/>
                  <a:gd name="T15" fmla="*/ 10 h 10"/>
                  <a:gd name="T16" fmla="*/ 11 w 11"/>
                  <a:gd name="T17" fmla="*/ 10 h 10"/>
                  <a:gd name="T18" fmla="*/ 11 w 11"/>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11" y="0"/>
                    </a:moveTo>
                    <a:lnTo>
                      <a:pt x="5" y="0"/>
                    </a:lnTo>
                    <a:lnTo>
                      <a:pt x="0" y="0"/>
                    </a:lnTo>
                    <a:lnTo>
                      <a:pt x="0" y="5"/>
                    </a:lnTo>
                    <a:lnTo>
                      <a:pt x="5" y="10"/>
                    </a:lnTo>
                    <a:lnTo>
                      <a:pt x="11" y="10"/>
                    </a:lnTo>
                    <a:lnTo>
                      <a:pt x="11" y="0"/>
                    </a:lnTo>
                    <a:close/>
                  </a:path>
                </a:pathLst>
              </a:custGeom>
              <a:solidFill>
                <a:srgbClr val="000000"/>
              </a:solidFill>
              <a:ln w="9525">
                <a:noFill/>
                <a:round/>
                <a:headEnd/>
                <a:tailEnd/>
              </a:ln>
            </p:spPr>
            <p:txBody>
              <a:bodyPr/>
              <a:lstStyle/>
              <a:p>
                <a:endParaRPr lang="en-US"/>
              </a:p>
            </p:txBody>
          </p:sp>
          <p:sp>
            <p:nvSpPr>
              <p:cNvPr id="52387" name="Freeform 765"/>
              <p:cNvSpPr>
                <a:spLocks/>
              </p:cNvSpPr>
              <p:nvPr/>
            </p:nvSpPr>
            <p:spPr bwMode="auto">
              <a:xfrm>
                <a:off x="2208"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2388" name="Freeform 766"/>
              <p:cNvSpPr>
                <a:spLocks/>
              </p:cNvSpPr>
              <p:nvPr/>
            </p:nvSpPr>
            <p:spPr bwMode="auto">
              <a:xfrm>
                <a:off x="2235" y="2552"/>
                <a:ext cx="16" cy="6"/>
              </a:xfrm>
              <a:custGeom>
                <a:avLst/>
                <a:gdLst>
                  <a:gd name="T0" fmla="*/ 16 w 16"/>
                  <a:gd name="T1" fmla="*/ 6 h 6"/>
                  <a:gd name="T2" fmla="*/ 16 w 16"/>
                  <a:gd name="T3" fmla="*/ 6 h 6"/>
                  <a:gd name="T4" fmla="*/ 16 w 16"/>
                  <a:gd name="T5" fmla="*/ 6 h 6"/>
                  <a:gd name="T6" fmla="*/ 11 w 16"/>
                  <a:gd name="T7" fmla="*/ 0 h 6"/>
                  <a:gd name="T8" fmla="*/ 11 w 16"/>
                  <a:gd name="T9" fmla="*/ 0 h 6"/>
                  <a:gd name="T10" fmla="*/ 5 w 16"/>
                  <a:gd name="T11" fmla="*/ 0 h 6"/>
                  <a:gd name="T12" fmla="*/ 5 w 16"/>
                  <a:gd name="T13" fmla="*/ 6 h 6"/>
                  <a:gd name="T14" fmla="*/ 5 w 16"/>
                  <a:gd name="T15" fmla="*/ 6 h 6"/>
                  <a:gd name="T16" fmla="*/ 0 w 16"/>
                  <a:gd name="T17" fmla="*/ 6 h 6"/>
                  <a:gd name="T18" fmla="*/ 16 w 16"/>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6"/>
                  <a:gd name="T32" fmla="*/ 16 w 1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6">
                    <a:moveTo>
                      <a:pt x="16" y="6"/>
                    </a:moveTo>
                    <a:lnTo>
                      <a:pt x="16" y="6"/>
                    </a:lnTo>
                    <a:lnTo>
                      <a:pt x="11" y="0"/>
                    </a:lnTo>
                    <a:lnTo>
                      <a:pt x="5" y="0"/>
                    </a:lnTo>
                    <a:lnTo>
                      <a:pt x="5" y="6"/>
                    </a:lnTo>
                    <a:lnTo>
                      <a:pt x="0" y="6"/>
                    </a:lnTo>
                    <a:lnTo>
                      <a:pt x="16" y="6"/>
                    </a:lnTo>
                    <a:close/>
                  </a:path>
                </a:pathLst>
              </a:custGeom>
              <a:solidFill>
                <a:srgbClr val="000000"/>
              </a:solidFill>
              <a:ln w="9525">
                <a:noFill/>
                <a:round/>
                <a:headEnd/>
                <a:tailEnd/>
              </a:ln>
            </p:spPr>
            <p:txBody>
              <a:bodyPr/>
              <a:lstStyle/>
              <a:p>
                <a:endParaRPr lang="en-US"/>
              </a:p>
            </p:txBody>
          </p:sp>
          <p:sp>
            <p:nvSpPr>
              <p:cNvPr id="52389" name="Rectangle 767"/>
              <p:cNvSpPr>
                <a:spLocks noChangeArrowheads="1"/>
              </p:cNvSpPr>
              <p:nvPr/>
            </p:nvSpPr>
            <p:spPr bwMode="auto">
              <a:xfrm>
                <a:off x="2235" y="2558"/>
                <a:ext cx="16" cy="10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2390" name="Freeform 768"/>
              <p:cNvSpPr>
                <a:spLocks/>
              </p:cNvSpPr>
              <p:nvPr/>
            </p:nvSpPr>
            <p:spPr bwMode="auto">
              <a:xfrm>
                <a:off x="2235" y="2665"/>
                <a:ext cx="16" cy="5"/>
              </a:xfrm>
              <a:custGeom>
                <a:avLst/>
                <a:gdLst>
                  <a:gd name="T0" fmla="*/ 0 w 16"/>
                  <a:gd name="T1" fmla="*/ 0 h 5"/>
                  <a:gd name="T2" fmla="*/ 5 w 16"/>
                  <a:gd name="T3" fmla="*/ 0 h 5"/>
                  <a:gd name="T4" fmla="*/ 5 w 16"/>
                  <a:gd name="T5" fmla="*/ 5 h 5"/>
                  <a:gd name="T6" fmla="*/ 5 w 16"/>
                  <a:gd name="T7" fmla="*/ 5 h 5"/>
                  <a:gd name="T8" fmla="*/ 11 w 16"/>
                  <a:gd name="T9" fmla="*/ 5 h 5"/>
                  <a:gd name="T10" fmla="*/ 11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1"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52391" name="Line 769"/>
              <p:cNvSpPr>
                <a:spLocks noChangeShapeType="1"/>
              </p:cNvSpPr>
              <p:nvPr/>
            </p:nvSpPr>
            <p:spPr bwMode="auto">
              <a:xfrm>
                <a:off x="3032" y="2262"/>
                <a:ext cx="1" cy="274"/>
              </a:xfrm>
              <a:prstGeom prst="line">
                <a:avLst/>
              </a:prstGeom>
              <a:noFill/>
              <a:ln w="0">
                <a:solidFill>
                  <a:srgbClr val="000000"/>
                </a:solidFill>
                <a:round/>
                <a:headEnd/>
                <a:tailEnd/>
              </a:ln>
            </p:spPr>
            <p:txBody>
              <a:bodyPr/>
              <a:lstStyle/>
              <a:p>
                <a:endParaRPr lang="en-US"/>
              </a:p>
            </p:txBody>
          </p:sp>
          <p:sp>
            <p:nvSpPr>
              <p:cNvPr id="52392" name="Freeform 770"/>
              <p:cNvSpPr>
                <a:spLocks/>
              </p:cNvSpPr>
              <p:nvPr/>
            </p:nvSpPr>
            <p:spPr bwMode="auto">
              <a:xfrm>
                <a:off x="3010" y="2262"/>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2393" name="Freeform 771"/>
              <p:cNvSpPr>
                <a:spLocks/>
              </p:cNvSpPr>
              <p:nvPr/>
            </p:nvSpPr>
            <p:spPr bwMode="auto">
              <a:xfrm>
                <a:off x="3010" y="2493"/>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2394" name="Line 772"/>
              <p:cNvSpPr>
                <a:spLocks noChangeShapeType="1"/>
              </p:cNvSpPr>
              <p:nvPr/>
            </p:nvSpPr>
            <p:spPr bwMode="auto">
              <a:xfrm flipH="1">
                <a:off x="679" y="1504"/>
                <a:ext cx="210" cy="1"/>
              </a:xfrm>
              <a:prstGeom prst="line">
                <a:avLst/>
              </a:prstGeom>
              <a:noFill/>
              <a:ln w="0">
                <a:solidFill>
                  <a:srgbClr val="000000"/>
                </a:solidFill>
                <a:round/>
                <a:headEnd/>
                <a:tailEnd/>
              </a:ln>
            </p:spPr>
            <p:txBody>
              <a:bodyPr/>
              <a:lstStyle/>
              <a:p>
                <a:endParaRPr lang="en-US"/>
              </a:p>
            </p:txBody>
          </p:sp>
          <p:sp>
            <p:nvSpPr>
              <p:cNvPr id="52395" name="Freeform 773"/>
              <p:cNvSpPr>
                <a:spLocks/>
              </p:cNvSpPr>
              <p:nvPr/>
            </p:nvSpPr>
            <p:spPr bwMode="auto">
              <a:xfrm>
                <a:off x="845" y="1482"/>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2396" name="Freeform 774"/>
              <p:cNvSpPr>
                <a:spLocks/>
              </p:cNvSpPr>
              <p:nvPr/>
            </p:nvSpPr>
            <p:spPr bwMode="auto">
              <a:xfrm>
                <a:off x="679" y="1482"/>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2397" name="Rectangle 775"/>
              <p:cNvSpPr>
                <a:spLocks noChangeArrowheads="1"/>
              </p:cNvSpPr>
              <p:nvPr/>
            </p:nvSpPr>
            <p:spPr bwMode="auto">
              <a:xfrm>
                <a:off x="1454" y="1138"/>
                <a:ext cx="754" cy="747"/>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2398" name="Rectangle 776"/>
              <p:cNvSpPr>
                <a:spLocks noChangeArrowheads="1"/>
              </p:cNvSpPr>
              <p:nvPr/>
            </p:nvSpPr>
            <p:spPr bwMode="auto">
              <a:xfrm>
                <a:off x="1427" y="1176"/>
                <a:ext cx="759" cy="747"/>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2399" name="Rectangle 777"/>
              <p:cNvSpPr>
                <a:spLocks noChangeArrowheads="1"/>
              </p:cNvSpPr>
              <p:nvPr/>
            </p:nvSpPr>
            <p:spPr bwMode="auto">
              <a:xfrm>
                <a:off x="1400" y="1208"/>
                <a:ext cx="760"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2400" name="Rectangle 778"/>
              <p:cNvSpPr>
                <a:spLocks noChangeArrowheads="1"/>
              </p:cNvSpPr>
              <p:nvPr/>
            </p:nvSpPr>
            <p:spPr bwMode="auto">
              <a:xfrm>
                <a:off x="1379" y="124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2401" name="Rectangle 779"/>
              <p:cNvSpPr>
                <a:spLocks noChangeArrowheads="1"/>
              </p:cNvSpPr>
              <p:nvPr/>
            </p:nvSpPr>
            <p:spPr bwMode="auto">
              <a:xfrm>
                <a:off x="1352" y="1283"/>
                <a:ext cx="754" cy="748"/>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2402" name="Rectangle 780"/>
              <p:cNvSpPr>
                <a:spLocks noChangeArrowheads="1"/>
              </p:cNvSpPr>
              <p:nvPr/>
            </p:nvSpPr>
            <p:spPr bwMode="auto">
              <a:xfrm>
                <a:off x="1330" y="131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2403" name="Rectangle 781"/>
              <p:cNvSpPr>
                <a:spLocks noChangeArrowheads="1"/>
              </p:cNvSpPr>
              <p:nvPr/>
            </p:nvSpPr>
            <p:spPr bwMode="auto">
              <a:xfrm>
                <a:off x="1303" y="1348"/>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2404" name="Rectangle 782"/>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2405" name="Rectangle 783"/>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2406" name="Rectangle 784"/>
              <p:cNvSpPr>
                <a:spLocks noChangeArrowheads="1"/>
              </p:cNvSpPr>
              <p:nvPr/>
            </p:nvSpPr>
            <p:spPr bwMode="auto">
              <a:xfrm>
                <a:off x="1492" y="1477"/>
                <a:ext cx="394" cy="140"/>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52407" name="Rectangle 785"/>
              <p:cNvSpPr>
                <a:spLocks noChangeArrowheads="1"/>
              </p:cNvSpPr>
              <p:nvPr/>
            </p:nvSpPr>
            <p:spPr bwMode="auto">
              <a:xfrm>
                <a:off x="1459" y="1590"/>
                <a:ext cx="464" cy="140"/>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52408" name="Rectangle 786"/>
              <p:cNvSpPr>
                <a:spLocks noChangeArrowheads="1"/>
              </p:cNvSpPr>
              <p:nvPr/>
            </p:nvSpPr>
            <p:spPr bwMode="auto">
              <a:xfrm>
                <a:off x="1422" y="1880"/>
                <a:ext cx="124"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L1</a:t>
                </a:r>
                <a:endParaRPr lang="en-US" sz="1800">
                  <a:solidFill>
                    <a:srgbClr val="000000"/>
                  </a:solidFill>
                </a:endParaRPr>
              </a:p>
            </p:txBody>
          </p:sp>
          <p:sp>
            <p:nvSpPr>
              <p:cNvPr id="52409" name="Rectangle 787"/>
              <p:cNvSpPr>
                <a:spLocks noChangeArrowheads="1"/>
              </p:cNvSpPr>
              <p:nvPr/>
            </p:nvSpPr>
            <p:spPr bwMode="auto">
              <a:xfrm>
                <a:off x="1346" y="1939"/>
                <a:ext cx="291"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P-Cache</a:t>
                </a:r>
                <a:endParaRPr lang="en-US" sz="1800">
                  <a:solidFill>
                    <a:srgbClr val="000000"/>
                  </a:solidFill>
                </a:endParaRPr>
              </a:p>
            </p:txBody>
          </p:sp>
          <p:sp>
            <p:nvSpPr>
              <p:cNvPr id="52410" name="Rectangle 788"/>
              <p:cNvSpPr>
                <a:spLocks noChangeArrowheads="1"/>
              </p:cNvSpPr>
              <p:nvPr/>
            </p:nvSpPr>
            <p:spPr bwMode="auto">
              <a:xfrm>
                <a:off x="1804" y="1885"/>
                <a:ext cx="108"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L1</a:t>
                </a:r>
                <a:endParaRPr lang="en-US" sz="1800">
                  <a:solidFill>
                    <a:srgbClr val="000000"/>
                  </a:solidFill>
                </a:endParaRPr>
              </a:p>
            </p:txBody>
          </p:sp>
          <p:sp>
            <p:nvSpPr>
              <p:cNvPr id="52411" name="Rectangle 789"/>
              <p:cNvSpPr>
                <a:spLocks noChangeArrowheads="1"/>
              </p:cNvSpPr>
              <p:nvPr/>
            </p:nvSpPr>
            <p:spPr bwMode="auto">
              <a:xfrm>
                <a:off x="1723" y="1944"/>
                <a:ext cx="297"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D-Cache</a:t>
                </a:r>
                <a:endParaRPr lang="en-US" sz="1800">
                  <a:solidFill>
                    <a:srgbClr val="000000"/>
                  </a:solidFill>
                </a:endParaRPr>
              </a:p>
            </p:txBody>
          </p:sp>
          <p:sp>
            <p:nvSpPr>
              <p:cNvPr id="52412" name="Rectangle 790"/>
              <p:cNvSpPr>
                <a:spLocks noChangeArrowheads="1"/>
              </p:cNvSpPr>
              <p:nvPr/>
            </p:nvSpPr>
            <p:spPr bwMode="auto">
              <a:xfrm>
                <a:off x="1513" y="2047"/>
                <a:ext cx="293" cy="80"/>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L2 SRAM</a:t>
                </a:r>
                <a:endParaRPr lang="en-US" sz="1800">
                  <a:solidFill>
                    <a:srgbClr val="000000"/>
                  </a:solidFill>
                </a:endParaRPr>
              </a:p>
            </p:txBody>
          </p:sp>
          <p:sp>
            <p:nvSpPr>
              <p:cNvPr id="52413" name="Line 791"/>
              <p:cNvSpPr>
                <a:spLocks noChangeShapeType="1"/>
              </p:cNvSpPr>
              <p:nvPr/>
            </p:nvSpPr>
            <p:spPr bwMode="auto">
              <a:xfrm>
                <a:off x="1271" y="1859"/>
                <a:ext cx="754" cy="1"/>
              </a:xfrm>
              <a:prstGeom prst="line">
                <a:avLst/>
              </a:prstGeom>
              <a:noFill/>
              <a:ln w="0">
                <a:solidFill>
                  <a:srgbClr val="24211D"/>
                </a:solidFill>
                <a:round/>
                <a:headEnd/>
                <a:tailEnd/>
              </a:ln>
            </p:spPr>
            <p:txBody>
              <a:bodyPr/>
              <a:lstStyle/>
              <a:p>
                <a:endParaRPr lang="en-US"/>
              </a:p>
            </p:txBody>
          </p:sp>
          <p:sp>
            <p:nvSpPr>
              <p:cNvPr id="52414" name="Line 792"/>
              <p:cNvSpPr>
                <a:spLocks noChangeShapeType="1"/>
              </p:cNvSpPr>
              <p:nvPr/>
            </p:nvSpPr>
            <p:spPr bwMode="auto">
              <a:xfrm>
                <a:off x="1271" y="2031"/>
                <a:ext cx="754" cy="1"/>
              </a:xfrm>
              <a:prstGeom prst="line">
                <a:avLst/>
              </a:prstGeom>
              <a:noFill/>
              <a:ln w="0">
                <a:solidFill>
                  <a:srgbClr val="24211D"/>
                </a:solidFill>
                <a:round/>
                <a:headEnd/>
                <a:tailEnd/>
              </a:ln>
            </p:spPr>
            <p:txBody>
              <a:bodyPr/>
              <a:lstStyle/>
              <a:p>
                <a:endParaRPr lang="en-US"/>
              </a:p>
            </p:txBody>
          </p:sp>
          <p:sp>
            <p:nvSpPr>
              <p:cNvPr id="52415" name="Line 793"/>
              <p:cNvSpPr>
                <a:spLocks noChangeShapeType="1"/>
              </p:cNvSpPr>
              <p:nvPr/>
            </p:nvSpPr>
            <p:spPr bwMode="auto">
              <a:xfrm>
                <a:off x="1648" y="1859"/>
                <a:ext cx="1" cy="172"/>
              </a:xfrm>
              <a:prstGeom prst="line">
                <a:avLst/>
              </a:prstGeom>
              <a:noFill/>
              <a:ln w="0">
                <a:solidFill>
                  <a:srgbClr val="24211D"/>
                </a:solidFill>
                <a:round/>
                <a:headEnd/>
                <a:tailEnd/>
              </a:ln>
            </p:spPr>
            <p:txBody>
              <a:bodyPr/>
              <a:lstStyle/>
              <a:p>
                <a:endParaRPr lang="en-US"/>
              </a:p>
            </p:txBody>
          </p:sp>
          <p:sp>
            <p:nvSpPr>
              <p:cNvPr id="52416" name="Freeform 794"/>
              <p:cNvSpPr>
                <a:spLocks/>
              </p:cNvSpPr>
              <p:nvPr/>
            </p:nvSpPr>
            <p:spPr bwMode="auto">
              <a:xfrm>
                <a:off x="1869" y="794"/>
                <a:ext cx="37" cy="16"/>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52417" name="Rectangle 795"/>
              <p:cNvSpPr>
                <a:spLocks noChangeArrowheads="1"/>
              </p:cNvSpPr>
              <p:nvPr/>
            </p:nvSpPr>
            <p:spPr bwMode="auto">
              <a:xfrm>
                <a:off x="1869" y="810"/>
                <a:ext cx="37" cy="22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2418" name="Freeform 796"/>
              <p:cNvSpPr>
                <a:spLocks/>
              </p:cNvSpPr>
              <p:nvPr/>
            </p:nvSpPr>
            <p:spPr bwMode="auto">
              <a:xfrm>
                <a:off x="1842" y="1031"/>
                <a:ext cx="91" cy="91"/>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52419" name="Freeform 797"/>
              <p:cNvSpPr>
                <a:spLocks/>
              </p:cNvSpPr>
              <p:nvPr/>
            </p:nvSpPr>
            <p:spPr bwMode="auto">
              <a:xfrm>
                <a:off x="1869" y="1031"/>
                <a:ext cx="37" cy="21"/>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52420" name="Freeform 798"/>
              <p:cNvSpPr>
                <a:spLocks/>
              </p:cNvSpPr>
              <p:nvPr/>
            </p:nvSpPr>
            <p:spPr bwMode="auto">
              <a:xfrm>
                <a:off x="1890" y="794"/>
                <a:ext cx="16" cy="32"/>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52421" name="Rectangle 799"/>
              <p:cNvSpPr>
                <a:spLocks noChangeArrowheads="1"/>
              </p:cNvSpPr>
              <p:nvPr/>
            </p:nvSpPr>
            <p:spPr bwMode="auto">
              <a:xfrm>
                <a:off x="1815" y="794"/>
                <a:ext cx="75" cy="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2422" name="Freeform 800"/>
              <p:cNvSpPr>
                <a:spLocks/>
              </p:cNvSpPr>
              <p:nvPr/>
            </p:nvSpPr>
            <p:spPr bwMode="auto">
              <a:xfrm>
                <a:off x="1723" y="762"/>
                <a:ext cx="97" cy="96"/>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52423" name="Freeform 801"/>
              <p:cNvSpPr>
                <a:spLocks/>
              </p:cNvSpPr>
              <p:nvPr/>
            </p:nvSpPr>
            <p:spPr bwMode="auto">
              <a:xfrm>
                <a:off x="1799" y="794"/>
                <a:ext cx="16" cy="32"/>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52424" name="Rectangle 802"/>
              <p:cNvSpPr>
                <a:spLocks noChangeArrowheads="1"/>
              </p:cNvSpPr>
              <p:nvPr/>
            </p:nvSpPr>
            <p:spPr bwMode="auto">
              <a:xfrm>
                <a:off x="2795" y="767"/>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425" name="Freeform 803"/>
              <p:cNvSpPr>
                <a:spLocks/>
              </p:cNvSpPr>
              <p:nvPr/>
            </p:nvSpPr>
            <p:spPr bwMode="auto">
              <a:xfrm>
                <a:off x="2720" y="805"/>
                <a:ext cx="70" cy="70"/>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52426" name="Freeform 804"/>
              <p:cNvSpPr>
                <a:spLocks/>
              </p:cNvSpPr>
              <p:nvPr/>
            </p:nvSpPr>
            <p:spPr bwMode="auto">
              <a:xfrm>
                <a:off x="2725" y="832"/>
                <a:ext cx="5" cy="16"/>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2427" name="Rectangle 805"/>
              <p:cNvSpPr>
                <a:spLocks noChangeArrowheads="1"/>
              </p:cNvSpPr>
              <p:nvPr/>
            </p:nvSpPr>
            <p:spPr bwMode="auto">
              <a:xfrm>
                <a:off x="2569" y="83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2428" name="Freeform 806"/>
              <p:cNvSpPr>
                <a:spLocks/>
              </p:cNvSpPr>
              <p:nvPr/>
            </p:nvSpPr>
            <p:spPr bwMode="auto">
              <a:xfrm>
                <a:off x="2504" y="805"/>
                <a:ext cx="70" cy="70"/>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52429" name="Freeform 807"/>
              <p:cNvSpPr>
                <a:spLocks/>
              </p:cNvSpPr>
              <p:nvPr/>
            </p:nvSpPr>
            <p:spPr bwMode="auto">
              <a:xfrm>
                <a:off x="2558" y="832"/>
                <a:ext cx="11" cy="16"/>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2430" name="Rectangle 808"/>
              <p:cNvSpPr>
                <a:spLocks noChangeArrowheads="1"/>
              </p:cNvSpPr>
              <p:nvPr/>
            </p:nvSpPr>
            <p:spPr bwMode="auto">
              <a:xfrm>
                <a:off x="97" y="2359"/>
                <a:ext cx="522" cy="129"/>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431" name="Rectangle 809"/>
              <p:cNvSpPr>
                <a:spLocks noChangeArrowheads="1"/>
              </p:cNvSpPr>
              <p:nvPr/>
            </p:nvSpPr>
            <p:spPr bwMode="auto">
              <a:xfrm>
                <a:off x="194" y="2375"/>
                <a:ext cx="431" cy="11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HyperLink</a:t>
                </a:r>
                <a:endParaRPr lang="en-US" sz="1800">
                  <a:solidFill>
                    <a:srgbClr val="000000"/>
                  </a:solidFill>
                </a:endParaRPr>
              </a:p>
            </p:txBody>
          </p:sp>
          <p:sp>
            <p:nvSpPr>
              <p:cNvPr id="52432" name="Line 810"/>
              <p:cNvSpPr>
                <a:spLocks noChangeShapeType="1"/>
              </p:cNvSpPr>
              <p:nvPr/>
            </p:nvSpPr>
            <p:spPr bwMode="auto">
              <a:xfrm flipH="1">
                <a:off x="11" y="2316"/>
                <a:ext cx="113" cy="107"/>
              </a:xfrm>
              <a:prstGeom prst="line">
                <a:avLst/>
              </a:prstGeom>
              <a:noFill/>
              <a:ln w="6" cap="rnd">
                <a:solidFill>
                  <a:srgbClr val="24211D"/>
                </a:solidFill>
                <a:round/>
                <a:headEnd/>
                <a:tailEnd/>
              </a:ln>
            </p:spPr>
            <p:txBody>
              <a:bodyPr/>
              <a:lstStyle/>
              <a:p>
                <a:endParaRPr lang="en-US"/>
              </a:p>
            </p:txBody>
          </p:sp>
          <p:sp>
            <p:nvSpPr>
              <p:cNvPr id="52433" name="Line 811"/>
              <p:cNvSpPr>
                <a:spLocks noChangeShapeType="1"/>
              </p:cNvSpPr>
              <p:nvPr/>
            </p:nvSpPr>
            <p:spPr bwMode="auto">
              <a:xfrm flipH="1" flipV="1">
                <a:off x="11" y="2423"/>
                <a:ext cx="113" cy="102"/>
              </a:xfrm>
              <a:prstGeom prst="line">
                <a:avLst/>
              </a:prstGeom>
              <a:noFill/>
              <a:ln w="6" cap="rnd">
                <a:solidFill>
                  <a:srgbClr val="24211D"/>
                </a:solidFill>
                <a:round/>
                <a:headEnd/>
                <a:tailEnd/>
              </a:ln>
            </p:spPr>
            <p:txBody>
              <a:bodyPr/>
              <a:lstStyle/>
              <a:p>
                <a:endParaRPr lang="en-US"/>
              </a:p>
            </p:txBody>
          </p:sp>
          <p:sp>
            <p:nvSpPr>
              <p:cNvPr id="52434" name="Line 812"/>
              <p:cNvSpPr>
                <a:spLocks noChangeShapeType="1"/>
              </p:cNvSpPr>
              <p:nvPr/>
            </p:nvSpPr>
            <p:spPr bwMode="auto">
              <a:xfrm flipV="1">
                <a:off x="124" y="2321"/>
                <a:ext cx="1" cy="38"/>
              </a:xfrm>
              <a:prstGeom prst="line">
                <a:avLst/>
              </a:prstGeom>
              <a:noFill/>
              <a:ln w="6" cap="rnd">
                <a:solidFill>
                  <a:srgbClr val="24211D"/>
                </a:solidFill>
                <a:round/>
                <a:headEnd/>
                <a:tailEnd/>
              </a:ln>
            </p:spPr>
            <p:txBody>
              <a:bodyPr/>
              <a:lstStyle/>
              <a:p>
                <a:endParaRPr lang="en-US"/>
              </a:p>
            </p:txBody>
          </p:sp>
          <p:sp>
            <p:nvSpPr>
              <p:cNvPr id="52435" name="Line 813"/>
              <p:cNvSpPr>
                <a:spLocks noChangeShapeType="1"/>
              </p:cNvSpPr>
              <p:nvPr/>
            </p:nvSpPr>
            <p:spPr bwMode="auto">
              <a:xfrm flipV="1">
                <a:off x="124" y="2488"/>
                <a:ext cx="1" cy="37"/>
              </a:xfrm>
              <a:prstGeom prst="line">
                <a:avLst/>
              </a:prstGeom>
              <a:noFill/>
              <a:ln w="6" cap="rnd">
                <a:solidFill>
                  <a:srgbClr val="24211D"/>
                </a:solidFill>
                <a:round/>
                <a:headEnd/>
                <a:tailEnd/>
              </a:ln>
            </p:spPr>
            <p:txBody>
              <a:bodyPr/>
              <a:lstStyle/>
              <a:p>
                <a:endParaRPr lang="en-US"/>
              </a:p>
            </p:txBody>
          </p:sp>
          <p:sp>
            <p:nvSpPr>
              <p:cNvPr id="52436" name="Rectangle 814"/>
              <p:cNvSpPr>
                <a:spLocks noChangeArrowheads="1"/>
              </p:cNvSpPr>
              <p:nvPr/>
            </p:nvSpPr>
            <p:spPr bwMode="auto">
              <a:xfrm>
                <a:off x="619" y="2359"/>
                <a:ext cx="1874" cy="123"/>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2437" name="Line 815"/>
              <p:cNvSpPr>
                <a:spLocks noChangeShapeType="1"/>
              </p:cNvSpPr>
              <p:nvPr/>
            </p:nvSpPr>
            <p:spPr bwMode="auto">
              <a:xfrm flipH="1">
                <a:off x="1045" y="2359"/>
                <a:ext cx="1325" cy="1"/>
              </a:xfrm>
              <a:prstGeom prst="line">
                <a:avLst/>
              </a:prstGeom>
              <a:noFill/>
              <a:ln w="6" cap="rnd">
                <a:solidFill>
                  <a:srgbClr val="24211D"/>
                </a:solidFill>
                <a:round/>
                <a:headEnd/>
                <a:tailEnd/>
              </a:ln>
            </p:spPr>
            <p:txBody>
              <a:bodyPr/>
              <a:lstStyle/>
              <a:p>
                <a:endParaRPr lang="en-US"/>
              </a:p>
            </p:txBody>
          </p:sp>
          <p:sp>
            <p:nvSpPr>
              <p:cNvPr id="52438" name="Rectangle 816"/>
              <p:cNvSpPr>
                <a:spLocks noChangeArrowheads="1"/>
              </p:cNvSpPr>
              <p:nvPr/>
            </p:nvSpPr>
            <p:spPr bwMode="auto">
              <a:xfrm>
                <a:off x="2370" y="794"/>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2439" name="Rectangle 817"/>
              <p:cNvSpPr>
                <a:spLocks noChangeArrowheads="1"/>
              </p:cNvSpPr>
              <p:nvPr/>
            </p:nvSpPr>
            <p:spPr bwMode="auto">
              <a:xfrm>
                <a:off x="2370" y="799"/>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2440" name="Line 818"/>
              <p:cNvSpPr>
                <a:spLocks noChangeShapeType="1"/>
              </p:cNvSpPr>
              <p:nvPr/>
            </p:nvSpPr>
            <p:spPr bwMode="auto">
              <a:xfrm>
                <a:off x="2493" y="799"/>
                <a:ext cx="1" cy="1689"/>
              </a:xfrm>
              <a:prstGeom prst="line">
                <a:avLst/>
              </a:prstGeom>
              <a:noFill/>
              <a:ln w="6" cap="rnd">
                <a:solidFill>
                  <a:srgbClr val="24211D"/>
                </a:solidFill>
                <a:round/>
                <a:headEnd/>
                <a:tailEnd/>
              </a:ln>
            </p:spPr>
            <p:txBody>
              <a:bodyPr/>
              <a:lstStyle/>
              <a:p>
                <a:endParaRPr lang="en-US"/>
              </a:p>
            </p:txBody>
          </p:sp>
          <p:sp>
            <p:nvSpPr>
              <p:cNvPr id="52441" name="Line 819"/>
              <p:cNvSpPr>
                <a:spLocks noChangeShapeType="1"/>
              </p:cNvSpPr>
              <p:nvPr/>
            </p:nvSpPr>
            <p:spPr bwMode="auto">
              <a:xfrm>
                <a:off x="2364" y="799"/>
                <a:ext cx="1" cy="1560"/>
              </a:xfrm>
              <a:prstGeom prst="line">
                <a:avLst/>
              </a:prstGeom>
              <a:noFill/>
              <a:ln w="6" cap="rnd">
                <a:solidFill>
                  <a:srgbClr val="24211D"/>
                </a:solidFill>
                <a:round/>
                <a:headEnd/>
                <a:tailEnd/>
              </a:ln>
            </p:spPr>
            <p:txBody>
              <a:bodyPr/>
              <a:lstStyle/>
              <a:p>
                <a:endParaRPr lang="en-US"/>
              </a:p>
            </p:txBody>
          </p:sp>
          <p:sp>
            <p:nvSpPr>
              <p:cNvPr id="52442" name="Line 820"/>
              <p:cNvSpPr>
                <a:spLocks noChangeShapeType="1"/>
              </p:cNvSpPr>
              <p:nvPr/>
            </p:nvSpPr>
            <p:spPr bwMode="auto">
              <a:xfrm>
                <a:off x="2370" y="794"/>
                <a:ext cx="129" cy="1"/>
              </a:xfrm>
              <a:prstGeom prst="line">
                <a:avLst/>
              </a:prstGeom>
              <a:noFill/>
              <a:ln w="6" cap="rnd">
                <a:solidFill>
                  <a:srgbClr val="24211D"/>
                </a:solidFill>
                <a:round/>
                <a:headEnd/>
                <a:tailEnd/>
              </a:ln>
            </p:spPr>
            <p:txBody>
              <a:bodyPr/>
              <a:lstStyle/>
              <a:p>
                <a:endParaRPr lang="en-US"/>
              </a:p>
            </p:txBody>
          </p:sp>
        </p:grpSp>
        <p:sp>
          <p:nvSpPr>
            <p:cNvPr id="52236" name="Rectangle 822"/>
            <p:cNvSpPr>
              <a:spLocks noChangeArrowheads="1"/>
            </p:cNvSpPr>
            <p:nvPr/>
          </p:nvSpPr>
          <p:spPr bwMode="auto">
            <a:xfrm>
              <a:off x="916" y="923"/>
              <a:ext cx="123" cy="144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2237" name="Line 823"/>
            <p:cNvSpPr>
              <a:spLocks noChangeShapeType="1"/>
            </p:cNvSpPr>
            <p:nvPr/>
          </p:nvSpPr>
          <p:spPr bwMode="auto">
            <a:xfrm>
              <a:off x="1039" y="923"/>
              <a:ext cx="1" cy="1436"/>
            </a:xfrm>
            <a:prstGeom prst="line">
              <a:avLst/>
            </a:prstGeom>
            <a:noFill/>
            <a:ln w="6" cap="rnd">
              <a:solidFill>
                <a:srgbClr val="24211D"/>
              </a:solidFill>
              <a:round/>
              <a:headEnd/>
              <a:tailEnd/>
            </a:ln>
          </p:spPr>
          <p:txBody>
            <a:bodyPr/>
            <a:lstStyle/>
            <a:p>
              <a:endParaRPr lang="en-US"/>
            </a:p>
          </p:txBody>
        </p:sp>
        <p:sp>
          <p:nvSpPr>
            <p:cNvPr id="52238" name="Line 824"/>
            <p:cNvSpPr>
              <a:spLocks noChangeShapeType="1"/>
            </p:cNvSpPr>
            <p:nvPr/>
          </p:nvSpPr>
          <p:spPr bwMode="auto">
            <a:xfrm>
              <a:off x="910" y="923"/>
              <a:ext cx="1" cy="1436"/>
            </a:xfrm>
            <a:prstGeom prst="line">
              <a:avLst/>
            </a:prstGeom>
            <a:noFill/>
            <a:ln w="6" cap="rnd">
              <a:solidFill>
                <a:srgbClr val="24211D"/>
              </a:solidFill>
              <a:round/>
              <a:headEnd/>
              <a:tailEnd/>
            </a:ln>
          </p:spPr>
          <p:txBody>
            <a:bodyPr/>
            <a:lstStyle/>
            <a:p>
              <a:endParaRPr lang="en-US"/>
            </a:p>
          </p:txBody>
        </p:sp>
        <p:sp>
          <p:nvSpPr>
            <p:cNvPr id="52239" name="Line 825"/>
            <p:cNvSpPr>
              <a:spLocks noChangeShapeType="1"/>
            </p:cNvSpPr>
            <p:nvPr/>
          </p:nvSpPr>
          <p:spPr bwMode="auto">
            <a:xfrm>
              <a:off x="910" y="923"/>
              <a:ext cx="129" cy="1"/>
            </a:xfrm>
            <a:prstGeom prst="line">
              <a:avLst/>
            </a:prstGeom>
            <a:noFill/>
            <a:ln w="6" cap="rnd">
              <a:solidFill>
                <a:srgbClr val="24211D"/>
              </a:solidFill>
              <a:round/>
              <a:headEnd/>
              <a:tailEnd/>
            </a:ln>
          </p:spPr>
          <p:txBody>
            <a:bodyPr/>
            <a:lstStyle/>
            <a:p>
              <a:endParaRPr lang="en-US"/>
            </a:p>
          </p:txBody>
        </p:sp>
        <p:sp>
          <p:nvSpPr>
            <p:cNvPr id="52240" name="Rectangle 826"/>
            <p:cNvSpPr>
              <a:spLocks noChangeArrowheads="1"/>
            </p:cNvSpPr>
            <p:nvPr/>
          </p:nvSpPr>
          <p:spPr bwMode="auto">
            <a:xfrm>
              <a:off x="1432" y="2374"/>
              <a:ext cx="361"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52241" name="Line 827"/>
            <p:cNvSpPr>
              <a:spLocks noChangeShapeType="1"/>
            </p:cNvSpPr>
            <p:nvPr/>
          </p:nvSpPr>
          <p:spPr bwMode="auto">
            <a:xfrm flipH="1">
              <a:off x="124" y="2359"/>
              <a:ext cx="786" cy="1"/>
            </a:xfrm>
            <a:prstGeom prst="line">
              <a:avLst/>
            </a:prstGeom>
            <a:noFill/>
            <a:ln w="6" cap="rnd">
              <a:solidFill>
                <a:srgbClr val="24211D"/>
              </a:solidFill>
              <a:round/>
              <a:headEnd/>
              <a:tailEnd/>
            </a:ln>
          </p:spPr>
          <p:txBody>
            <a:bodyPr/>
            <a:lstStyle/>
            <a:p>
              <a:endParaRPr lang="en-US"/>
            </a:p>
          </p:txBody>
        </p:sp>
        <p:sp>
          <p:nvSpPr>
            <p:cNvPr id="52242" name="Line 828"/>
            <p:cNvSpPr>
              <a:spLocks noChangeShapeType="1"/>
            </p:cNvSpPr>
            <p:nvPr/>
          </p:nvSpPr>
          <p:spPr bwMode="auto">
            <a:xfrm flipH="1">
              <a:off x="124" y="2488"/>
              <a:ext cx="2369" cy="1"/>
            </a:xfrm>
            <a:prstGeom prst="line">
              <a:avLst/>
            </a:prstGeom>
            <a:noFill/>
            <a:ln w="6" cap="rnd">
              <a:solidFill>
                <a:srgbClr val="24211D"/>
              </a:solidFill>
              <a:round/>
              <a:headEnd/>
              <a:tailEnd/>
            </a:ln>
          </p:spPr>
          <p:txBody>
            <a:bodyPr/>
            <a:lstStyle/>
            <a:p>
              <a:endParaRPr lang="en-US"/>
            </a:p>
          </p:txBody>
        </p:sp>
      </p:grpSp>
    </p:spTree>
    <p:custDataLst>
      <p:tags r:id="rId1"/>
    </p:custData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idx="4294967295"/>
          </p:nvPr>
        </p:nvSpPr>
        <p:spPr>
          <a:xfrm>
            <a:off x="0" y="76200"/>
            <a:ext cx="8229600" cy="762000"/>
          </a:xfrm>
        </p:spPr>
        <p:txBody>
          <a:bodyPr/>
          <a:lstStyle/>
          <a:p>
            <a:pPr eaLnBrk="1" hangingPunct="1"/>
            <a:r>
              <a:rPr lang="en-US" b="0" smtClean="0"/>
              <a:t>Trace Subsystem (Simplified)</a:t>
            </a:r>
          </a:p>
        </p:txBody>
      </p:sp>
      <p:sp>
        <p:nvSpPr>
          <p:cNvPr id="108547" name="AutoShape 205"/>
          <p:cNvSpPr>
            <a:spLocks noChangeAspect="1" noChangeArrowheads="1" noTextEdit="1"/>
          </p:cNvSpPr>
          <p:nvPr/>
        </p:nvSpPr>
        <p:spPr bwMode="auto">
          <a:xfrm>
            <a:off x="1066800" y="990600"/>
            <a:ext cx="6858000" cy="5334000"/>
          </a:xfrm>
          <a:prstGeom prst="rect">
            <a:avLst/>
          </a:prstGeom>
          <a:noFill/>
          <a:ln w="9525">
            <a:noFill/>
            <a:miter lim="800000"/>
            <a:headEnd/>
            <a:tailEnd/>
          </a:ln>
        </p:spPr>
        <p:txBody>
          <a:bodyPr/>
          <a:lstStyle/>
          <a:p>
            <a:endParaRPr lang="en-US"/>
          </a:p>
        </p:txBody>
      </p:sp>
      <p:sp>
        <p:nvSpPr>
          <p:cNvPr id="108548" name="Rectangle 207"/>
          <p:cNvSpPr>
            <a:spLocks noChangeArrowheads="1"/>
          </p:cNvSpPr>
          <p:nvPr/>
        </p:nvSpPr>
        <p:spPr bwMode="auto">
          <a:xfrm>
            <a:off x="3890963" y="1887538"/>
            <a:ext cx="2517775" cy="2265362"/>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549" name="Rectangle 208"/>
          <p:cNvSpPr>
            <a:spLocks noChangeArrowheads="1"/>
          </p:cNvSpPr>
          <p:nvPr/>
        </p:nvSpPr>
        <p:spPr bwMode="auto">
          <a:xfrm>
            <a:off x="3890963" y="1887538"/>
            <a:ext cx="2517775" cy="2265362"/>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550" name="Rectangle 209"/>
          <p:cNvSpPr>
            <a:spLocks noChangeArrowheads="1"/>
          </p:cNvSpPr>
          <p:nvPr/>
        </p:nvSpPr>
        <p:spPr bwMode="auto">
          <a:xfrm>
            <a:off x="5005388" y="2838450"/>
            <a:ext cx="338137"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DMA</a:t>
            </a:r>
            <a:endParaRPr lang="en-US" sz="1800">
              <a:solidFill>
                <a:srgbClr val="000000"/>
              </a:solidFill>
              <a:cs typeface="Arial" pitchFamily="34" charset="0"/>
            </a:endParaRPr>
          </a:p>
        </p:txBody>
      </p:sp>
      <p:sp>
        <p:nvSpPr>
          <p:cNvPr id="108551" name="Rectangle 210"/>
          <p:cNvSpPr>
            <a:spLocks noChangeArrowheads="1"/>
          </p:cNvSpPr>
          <p:nvPr/>
        </p:nvSpPr>
        <p:spPr bwMode="auto">
          <a:xfrm>
            <a:off x="4762500" y="3021013"/>
            <a:ext cx="912813" cy="182562"/>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Switch Fabric</a:t>
            </a:r>
            <a:endParaRPr lang="en-US" sz="1800">
              <a:solidFill>
                <a:srgbClr val="000000"/>
              </a:solidFill>
              <a:cs typeface="Arial" pitchFamily="34" charset="0"/>
            </a:endParaRPr>
          </a:p>
        </p:txBody>
      </p:sp>
      <p:sp>
        <p:nvSpPr>
          <p:cNvPr id="108552" name="Rectangle 211"/>
          <p:cNvSpPr>
            <a:spLocks noChangeArrowheads="1"/>
          </p:cNvSpPr>
          <p:nvPr/>
        </p:nvSpPr>
        <p:spPr bwMode="auto">
          <a:xfrm>
            <a:off x="2632075" y="3078163"/>
            <a:ext cx="581025" cy="452437"/>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553" name="Rectangle 212"/>
          <p:cNvSpPr>
            <a:spLocks noChangeArrowheads="1"/>
          </p:cNvSpPr>
          <p:nvPr/>
        </p:nvSpPr>
        <p:spPr bwMode="auto">
          <a:xfrm>
            <a:off x="2632075" y="3078163"/>
            <a:ext cx="581025" cy="452437"/>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554" name="Line 214"/>
          <p:cNvSpPr>
            <a:spLocks noChangeShapeType="1"/>
          </p:cNvSpPr>
          <p:nvPr/>
        </p:nvSpPr>
        <p:spPr bwMode="auto">
          <a:xfrm flipH="1">
            <a:off x="3282950" y="3303588"/>
            <a:ext cx="538163" cy="0"/>
          </a:xfrm>
          <a:prstGeom prst="line">
            <a:avLst/>
          </a:prstGeom>
          <a:noFill/>
          <a:ln w="12700">
            <a:solidFill>
              <a:srgbClr val="000000"/>
            </a:solidFill>
            <a:round/>
            <a:headEnd/>
            <a:tailEnd/>
          </a:ln>
        </p:spPr>
        <p:txBody>
          <a:bodyPr/>
          <a:lstStyle/>
          <a:p>
            <a:endParaRPr lang="en-US"/>
          </a:p>
        </p:txBody>
      </p:sp>
      <p:sp>
        <p:nvSpPr>
          <p:cNvPr id="108555" name="Freeform 215"/>
          <p:cNvSpPr>
            <a:spLocks/>
          </p:cNvSpPr>
          <p:nvPr/>
        </p:nvSpPr>
        <p:spPr bwMode="auto">
          <a:xfrm>
            <a:off x="3811588" y="3257550"/>
            <a:ext cx="79375" cy="93663"/>
          </a:xfrm>
          <a:custGeom>
            <a:avLst/>
            <a:gdLst>
              <a:gd name="T0" fmla="*/ 0 w 101"/>
              <a:gd name="T1" fmla="*/ 0 h 118"/>
              <a:gd name="T2" fmla="*/ 2147483647 w 101"/>
              <a:gd name="T3" fmla="*/ 2147483647 h 118"/>
              <a:gd name="T4" fmla="*/ 0 w 101"/>
              <a:gd name="T5" fmla="*/ 2147483647 h 118"/>
              <a:gd name="T6" fmla="*/ 0 w 101"/>
              <a:gd name="T7" fmla="*/ 0 h 118"/>
              <a:gd name="T8" fmla="*/ 0 60000 65536"/>
              <a:gd name="T9" fmla="*/ 0 60000 65536"/>
              <a:gd name="T10" fmla="*/ 0 60000 65536"/>
              <a:gd name="T11" fmla="*/ 0 60000 65536"/>
              <a:gd name="T12" fmla="*/ 0 w 101"/>
              <a:gd name="T13" fmla="*/ 0 h 118"/>
              <a:gd name="T14" fmla="*/ 101 w 101"/>
              <a:gd name="T15" fmla="*/ 118 h 118"/>
            </a:gdLst>
            <a:ahLst/>
            <a:cxnLst>
              <a:cxn ang="T8">
                <a:pos x="T0" y="T1"/>
              </a:cxn>
              <a:cxn ang="T9">
                <a:pos x="T2" y="T3"/>
              </a:cxn>
              <a:cxn ang="T10">
                <a:pos x="T4" y="T5"/>
              </a:cxn>
              <a:cxn ang="T11">
                <a:pos x="T6" y="T7"/>
              </a:cxn>
            </a:cxnLst>
            <a:rect l="T12" t="T13" r="T14" b="T15"/>
            <a:pathLst>
              <a:path w="101" h="118">
                <a:moveTo>
                  <a:pt x="0" y="0"/>
                </a:moveTo>
                <a:lnTo>
                  <a:pt x="101" y="59"/>
                </a:lnTo>
                <a:lnTo>
                  <a:pt x="0" y="118"/>
                </a:lnTo>
                <a:lnTo>
                  <a:pt x="0" y="0"/>
                </a:lnTo>
                <a:close/>
              </a:path>
            </a:pathLst>
          </a:custGeom>
          <a:solidFill>
            <a:srgbClr val="000000"/>
          </a:solidFill>
          <a:ln w="9525">
            <a:noFill/>
            <a:round/>
            <a:headEnd/>
            <a:tailEnd/>
          </a:ln>
        </p:spPr>
        <p:txBody>
          <a:bodyPr/>
          <a:lstStyle/>
          <a:p>
            <a:endParaRPr lang="en-US"/>
          </a:p>
        </p:txBody>
      </p:sp>
      <p:sp>
        <p:nvSpPr>
          <p:cNvPr id="108556" name="Freeform 216"/>
          <p:cNvSpPr>
            <a:spLocks/>
          </p:cNvSpPr>
          <p:nvPr/>
        </p:nvSpPr>
        <p:spPr bwMode="auto">
          <a:xfrm>
            <a:off x="3213100" y="3257550"/>
            <a:ext cx="79375" cy="93663"/>
          </a:xfrm>
          <a:custGeom>
            <a:avLst/>
            <a:gdLst>
              <a:gd name="T0" fmla="*/ 2147483647 w 100"/>
              <a:gd name="T1" fmla="*/ 2147483647 h 118"/>
              <a:gd name="T2" fmla="*/ 0 w 100"/>
              <a:gd name="T3" fmla="*/ 2147483647 h 118"/>
              <a:gd name="T4" fmla="*/ 2147483647 w 100"/>
              <a:gd name="T5" fmla="*/ 0 h 118"/>
              <a:gd name="T6" fmla="*/ 2147483647 w 100"/>
              <a:gd name="T7" fmla="*/ 2147483647 h 118"/>
              <a:gd name="T8" fmla="*/ 0 60000 65536"/>
              <a:gd name="T9" fmla="*/ 0 60000 65536"/>
              <a:gd name="T10" fmla="*/ 0 60000 65536"/>
              <a:gd name="T11" fmla="*/ 0 60000 65536"/>
              <a:gd name="T12" fmla="*/ 0 w 100"/>
              <a:gd name="T13" fmla="*/ 0 h 118"/>
              <a:gd name="T14" fmla="*/ 100 w 100"/>
              <a:gd name="T15" fmla="*/ 118 h 118"/>
            </a:gdLst>
            <a:ahLst/>
            <a:cxnLst>
              <a:cxn ang="T8">
                <a:pos x="T0" y="T1"/>
              </a:cxn>
              <a:cxn ang="T9">
                <a:pos x="T2" y="T3"/>
              </a:cxn>
              <a:cxn ang="T10">
                <a:pos x="T4" y="T5"/>
              </a:cxn>
              <a:cxn ang="T11">
                <a:pos x="T6" y="T7"/>
              </a:cxn>
            </a:cxnLst>
            <a:rect l="T12" t="T13" r="T14" b="T15"/>
            <a:pathLst>
              <a:path w="100" h="118">
                <a:moveTo>
                  <a:pt x="100" y="118"/>
                </a:moveTo>
                <a:lnTo>
                  <a:pt x="0" y="59"/>
                </a:lnTo>
                <a:lnTo>
                  <a:pt x="100" y="0"/>
                </a:lnTo>
                <a:lnTo>
                  <a:pt x="100" y="118"/>
                </a:lnTo>
                <a:close/>
              </a:path>
            </a:pathLst>
          </a:custGeom>
          <a:solidFill>
            <a:srgbClr val="000000"/>
          </a:solidFill>
          <a:ln w="9525">
            <a:noFill/>
            <a:round/>
            <a:headEnd/>
            <a:tailEnd/>
          </a:ln>
        </p:spPr>
        <p:txBody>
          <a:bodyPr/>
          <a:lstStyle/>
          <a:p>
            <a:endParaRPr lang="en-US"/>
          </a:p>
        </p:txBody>
      </p:sp>
      <p:sp>
        <p:nvSpPr>
          <p:cNvPr id="108557" name="Rectangle 217"/>
          <p:cNvSpPr>
            <a:spLocks noChangeArrowheads="1"/>
          </p:cNvSpPr>
          <p:nvPr/>
        </p:nvSpPr>
        <p:spPr bwMode="auto">
          <a:xfrm>
            <a:off x="2632075" y="1944688"/>
            <a:ext cx="581025" cy="454025"/>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558" name="Rectangle 218"/>
          <p:cNvSpPr>
            <a:spLocks noChangeArrowheads="1"/>
          </p:cNvSpPr>
          <p:nvPr/>
        </p:nvSpPr>
        <p:spPr bwMode="auto">
          <a:xfrm>
            <a:off x="2632075" y="1944688"/>
            <a:ext cx="581025" cy="4540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559" name="Rectangle 219"/>
          <p:cNvSpPr>
            <a:spLocks noChangeArrowheads="1"/>
          </p:cNvSpPr>
          <p:nvPr/>
        </p:nvSpPr>
        <p:spPr bwMode="auto">
          <a:xfrm>
            <a:off x="2670175" y="2012950"/>
            <a:ext cx="492125" cy="304800"/>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cs typeface="Arial" pitchFamily="34" charset="0"/>
              </a:rPr>
              <a:t>CorePac</a:t>
            </a:r>
          </a:p>
          <a:p>
            <a:pPr algn="ctr" eaLnBrk="0" hangingPunct="0"/>
            <a:r>
              <a:rPr lang="en-US" sz="1000">
                <a:solidFill>
                  <a:srgbClr val="000000"/>
                </a:solidFill>
                <a:cs typeface="Arial" pitchFamily="34" charset="0"/>
              </a:rPr>
              <a:t>0</a:t>
            </a:r>
          </a:p>
        </p:txBody>
      </p:sp>
      <p:sp>
        <p:nvSpPr>
          <p:cNvPr id="108560" name="Rectangle 220"/>
          <p:cNvSpPr>
            <a:spLocks noChangeArrowheads="1"/>
          </p:cNvSpPr>
          <p:nvPr/>
        </p:nvSpPr>
        <p:spPr bwMode="auto">
          <a:xfrm>
            <a:off x="3033713" y="2079625"/>
            <a:ext cx="1587" cy="27463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cs typeface="Arial" pitchFamily="34" charset="0"/>
            </a:endParaRPr>
          </a:p>
        </p:txBody>
      </p:sp>
      <p:sp>
        <p:nvSpPr>
          <p:cNvPr id="108561" name="Line 221"/>
          <p:cNvSpPr>
            <a:spLocks noChangeShapeType="1"/>
          </p:cNvSpPr>
          <p:nvPr/>
        </p:nvSpPr>
        <p:spPr bwMode="auto">
          <a:xfrm flipH="1">
            <a:off x="3282950" y="2171700"/>
            <a:ext cx="538163" cy="0"/>
          </a:xfrm>
          <a:prstGeom prst="line">
            <a:avLst/>
          </a:prstGeom>
          <a:noFill/>
          <a:ln w="12700">
            <a:solidFill>
              <a:srgbClr val="000000"/>
            </a:solidFill>
            <a:round/>
            <a:headEnd/>
            <a:tailEnd/>
          </a:ln>
        </p:spPr>
        <p:txBody>
          <a:bodyPr/>
          <a:lstStyle/>
          <a:p>
            <a:endParaRPr lang="en-US"/>
          </a:p>
        </p:txBody>
      </p:sp>
      <p:sp>
        <p:nvSpPr>
          <p:cNvPr id="108562" name="Freeform 222"/>
          <p:cNvSpPr>
            <a:spLocks/>
          </p:cNvSpPr>
          <p:nvPr/>
        </p:nvSpPr>
        <p:spPr bwMode="auto">
          <a:xfrm>
            <a:off x="3811588" y="2125663"/>
            <a:ext cx="79375" cy="93662"/>
          </a:xfrm>
          <a:custGeom>
            <a:avLst/>
            <a:gdLst>
              <a:gd name="T0" fmla="*/ 0 w 101"/>
              <a:gd name="T1" fmla="*/ 0 h 118"/>
              <a:gd name="T2" fmla="*/ 2147483647 w 101"/>
              <a:gd name="T3" fmla="*/ 2147483647 h 118"/>
              <a:gd name="T4" fmla="*/ 0 w 101"/>
              <a:gd name="T5" fmla="*/ 2147483647 h 118"/>
              <a:gd name="T6" fmla="*/ 0 w 101"/>
              <a:gd name="T7" fmla="*/ 0 h 118"/>
              <a:gd name="T8" fmla="*/ 0 60000 65536"/>
              <a:gd name="T9" fmla="*/ 0 60000 65536"/>
              <a:gd name="T10" fmla="*/ 0 60000 65536"/>
              <a:gd name="T11" fmla="*/ 0 60000 65536"/>
              <a:gd name="T12" fmla="*/ 0 w 101"/>
              <a:gd name="T13" fmla="*/ 0 h 118"/>
              <a:gd name="T14" fmla="*/ 101 w 101"/>
              <a:gd name="T15" fmla="*/ 118 h 118"/>
            </a:gdLst>
            <a:ahLst/>
            <a:cxnLst>
              <a:cxn ang="T8">
                <a:pos x="T0" y="T1"/>
              </a:cxn>
              <a:cxn ang="T9">
                <a:pos x="T2" y="T3"/>
              </a:cxn>
              <a:cxn ang="T10">
                <a:pos x="T4" y="T5"/>
              </a:cxn>
              <a:cxn ang="T11">
                <a:pos x="T6" y="T7"/>
              </a:cxn>
            </a:cxnLst>
            <a:rect l="T12" t="T13" r="T14" b="T15"/>
            <a:pathLst>
              <a:path w="101" h="118">
                <a:moveTo>
                  <a:pt x="0" y="0"/>
                </a:moveTo>
                <a:lnTo>
                  <a:pt x="101" y="59"/>
                </a:lnTo>
                <a:lnTo>
                  <a:pt x="0" y="118"/>
                </a:lnTo>
                <a:lnTo>
                  <a:pt x="0" y="0"/>
                </a:lnTo>
                <a:close/>
              </a:path>
            </a:pathLst>
          </a:custGeom>
          <a:solidFill>
            <a:srgbClr val="000000"/>
          </a:solidFill>
          <a:ln w="9525">
            <a:noFill/>
            <a:round/>
            <a:headEnd/>
            <a:tailEnd/>
          </a:ln>
        </p:spPr>
        <p:txBody>
          <a:bodyPr/>
          <a:lstStyle/>
          <a:p>
            <a:endParaRPr lang="en-US"/>
          </a:p>
        </p:txBody>
      </p:sp>
      <p:sp>
        <p:nvSpPr>
          <p:cNvPr id="108563" name="Freeform 223"/>
          <p:cNvSpPr>
            <a:spLocks/>
          </p:cNvSpPr>
          <p:nvPr/>
        </p:nvSpPr>
        <p:spPr bwMode="auto">
          <a:xfrm>
            <a:off x="3213100" y="2125663"/>
            <a:ext cx="79375" cy="93662"/>
          </a:xfrm>
          <a:custGeom>
            <a:avLst/>
            <a:gdLst>
              <a:gd name="T0" fmla="*/ 2147483647 w 100"/>
              <a:gd name="T1" fmla="*/ 2147483647 h 118"/>
              <a:gd name="T2" fmla="*/ 0 w 100"/>
              <a:gd name="T3" fmla="*/ 2147483647 h 118"/>
              <a:gd name="T4" fmla="*/ 2147483647 w 100"/>
              <a:gd name="T5" fmla="*/ 0 h 118"/>
              <a:gd name="T6" fmla="*/ 2147483647 w 100"/>
              <a:gd name="T7" fmla="*/ 2147483647 h 118"/>
              <a:gd name="T8" fmla="*/ 0 60000 65536"/>
              <a:gd name="T9" fmla="*/ 0 60000 65536"/>
              <a:gd name="T10" fmla="*/ 0 60000 65536"/>
              <a:gd name="T11" fmla="*/ 0 60000 65536"/>
              <a:gd name="T12" fmla="*/ 0 w 100"/>
              <a:gd name="T13" fmla="*/ 0 h 118"/>
              <a:gd name="T14" fmla="*/ 100 w 100"/>
              <a:gd name="T15" fmla="*/ 118 h 118"/>
            </a:gdLst>
            <a:ahLst/>
            <a:cxnLst>
              <a:cxn ang="T8">
                <a:pos x="T0" y="T1"/>
              </a:cxn>
              <a:cxn ang="T9">
                <a:pos x="T2" y="T3"/>
              </a:cxn>
              <a:cxn ang="T10">
                <a:pos x="T4" y="T5"/>
              </a:cxn>
              <a:cxn ang="T11">
                <a:pos x="T6" y="T7"/>
              </a:cxn>
            </a:cxnLst>
            <a:rect l="T12" t="T13" r="T14" b="T15"/>
            <a:pathLst>
              <a:path w="100" h="118">
                <a:moveTo>
                  <a:pt x="100" y="118"/>
                </a:moveTo>
                <a:lnTo>
                  <a:pt x="0" y="59"/>
                </a:lnTo>
                <a:lnTo>
                  <a:pt x="100" y="0"/>
                </a:lnTo>
                <a:lnTo>
                  <a:pt x="100" y="118"/>
                </a:lnTo>
                <a:close/>
              </a:path>
            </a:pathLst>
          </a:custGeom>
          <a:solidFill>
            <a:srgbClr val="000000"/>
          </a:solidFill>
          <a:ln w="9525">
            <a:noFill/>
            <a:round/>
            <a:headEnd/>
            <a:tailEnd/>
          </a:ln>
        </p:spPr>
        <p:txBody>
          <a:bodyPr/>
          <a:lstStyle/>
          <a:p>
            <a:endParaRPr lang="en-US"/>
          </a:p>
        </p:txBody>
      </p:sp>
      <p:sp>
        <p:nvSpPr>
          <p:cNvPr id="108564" name="Rectangle 224"/>
          <p:cNvSpPr>
            <a:spLocks noChangeArrowheads="1"/>
          </p:cNvSpPr>
          <p:nvPr/>
        </p:nvSpPr>
        <p:spPr bwMode="auto">
          <a:xfrm>
            <a:off x="7085013" y="2454275"/>
            <a:ext cx="581025" cy="454025"/>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565" name="Rectangle 225"/>
          <p:cNvSpPr>
            <a:spLocks noChangeArrowheads="1"/>
          </p:cNvSpPr>
          <p:nvPr/>
        </p:nvSpPr>
        <p:spPr bwMode="auto">
          <a:xfrm>
            <a:off x="7085013" y="2454275"/>
            <a:ext cx="581025" cy="4540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566" name="Rectangle 226"/>
          <p:cNvSpPr>
            <a:spLocks noChangeArrowheads="1"/>
          </p:cNvSpPr>
          <p:nvPr/>
        </p:nvSpPr>
        <p:spPr bwMode="auto">
          <a:xfrm>
            <a:off x="7297738" y="2589213"/>
            <a:ext cx="101600" cy="182562"/>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S</a:t>
            </a:r>
            <a:endParaRPr lang="en-US" sz="1800">
              <a:solidFill>
                <a:srgbClr val="000000"/>
              </a:solidFill>
              <a:cs typeface="Arial" pitchFamily="34" charset="0"/>
            </a:endParaRPr>
          </a:p>
        </p:txBody>
      </p:sp>
      <p:sp>
        <p:nvSpPr>
          <p:cNvPr id="108567" name="Rectangle 227"/>
          <p:cNvSpPr>
            <a:spLocks noChangeArrowheads="1"/>
          </p:cNvSpPr>
          <p:nvPr/>
        </p:nvSpPr>
        <p:spPr bwMode="auto">
          <a:xfrm>
            <a:off x="7383463" y="2589213"/>
            <a:ext cx="84137" cy="182562"/>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0</a:t>
            </a:r>
            <a:endParaRPr lang="en-US" sz="1800">
              <a:solidFill>
                <a:srgbClr val="000000"/>
              </a:solidFill>
              <a:cs typeface="Arial" pitchFamily="34" charset="0"/>
            </a:endParaRPr>
          </a:p>
        </p:txBody>
      </p:sp>
      <p:sp>
        <p:nvSpPr>
          <p:cNvPr id="108568" name="Line 228"/>
          <p:cNvSpPr>
            <a:spLocks noChangeShapeType="1"/>
          </p:cNvSpPr>
          <p:nvPr/>
        </p:nvSpPr>
        <p:spPr bwMode="auto">
          <a:xfrm flipH="1">
            <a:off x="6408738" y="2681288"/>
            <a:ext cx="19050" cy="0"/>
          </a:xfrm>
          <a:prstGeom prst="line">
            <a:avLst/>
          </a:prstGeom>
          <a:noFill/>
          <a:ln w="12700">
            <a:solidFill>
              <a:srgbClr val="000000"/>
            </a:solidFill>
            <a:round/>
            <a:headEnd/>
            <a:tailEnd/>
          </a:ln>
        </p:spPr>
        <p:txBody>
          <a:bodyPr/>
          <a:lstStyle/>
          <a:p>
            <a:endParaRPr lang="en-US"/>
          </a:p>
        </p:txBody>
      </p:sp>
      <p:sp>
        <p:nvSpPr>
          <p:cNvPr id="108569" name="Freeform 229"/>
          <p:cNvSpPr>
            <a:spLocks/>
          </p:cNvSpPr>
          <p:nvPr/>
        </p:nvSpPr>
        <p:spPr bwMode="auto">
          <a:xfrm>
            <a:off x="6408738" y="2635250"/>
            <a:ext cx="79375" cy="93663"/>
          </a:xfrm>
          <a:custGeom>
            <a:avLst/>
            <a:gdLst>
              <a:gd name="T0" fmla="*/ 2147483647 w 101"/>
              <a:gd name="T1" fmla="*/ 2147483647 h 117"/>
              <a:gd name="T2" fmla="*/ 0 w 101"/>
              <a:gd name="T3" fmla="*/ 2147483647 h 117"/>
              <a:gd name="T4" fmla="*/ 2147483647 w 101"/>
              <a:gd name="T5" fmla="*/ 0 h 117"/>
              <a:gd name="T6" fmla="*/ 2147483647 w 101"/>
              <a:gd name="T7" fmla="*/ 2147483647 h 117"/>
              <a:gd name="T8" fmla="*/ 0 60000 65536"/>
              <a:gd name="T9" fmla="*/ 0 60000 65536"/>
              <a:gd name="T10" fmla="*/ 0 60000 65536"/>
              <a:gd name="T11" fmla="*/ 0 60000 65536"/>
              <a:gd name="T12" fmla="*/ 0 w 101"/>
              <a:gd name="T13" fmla="*/ 0 h 117"/>
              <a:gd name="T14" fmla="*/ 101 w 101"/>
              <a:gd name="T15" fmla="*/ 117 h 117"/>
            </a:gdLst>
            <a:ahLst/>
            <a:cxnLst>
              <a:cxn ang="T8">
                <a:pos x="T0" y="T1"/>
              </a:cxn>
              <a:cxn ang="T9">
                <a:pos x="T2" y="T3"/>
              </a:cxn>
              <a:cxn ang="T10">
                <a:pos x="T4" y="T5"/>
              </a:cxn>
              <a:cxn ang="T11">
                <a:pos x="T6" y="T7"/>
              </a:cxn>
            </a:cxnLst>
            <a:rect l="T12" t="T13" r="T14" b="T15"/>
            <a:pathLst>
              <a:path w="101" h="117">
                <a:moveTo>
                  <a:pt x="101" y="117"/>
                </a:moveTo>
                <a:lnTo>
                  <a:pt x="0" y="58"/>
                </a:lnTo>
                <a:lnTo>
                  <a:pt x="101" y="0"/>
                </a:lnTo>
                <a:lnTo>
                  <a:pt x="101" y="117"/>
                </a:lnTo>
                <a:close/>
              </a:path>
            </a:pathLst>
          </a:custGeom>
          <a:solidFill>
            <a:srgbClr val="000000"/>
          </a:solidFill>
          <a:ln w="9525">
            <a:noFill/>
            <a:round/>
            <a:headEnd/>
            <a:tailEnd/>
          </a:ln>
        </p:spPr>
        <p:txBody>
          <a:bodyPr/>
          <a:lstStyle/>
          <a:p>
            <a:endParaRPr lang="en-US"/>
          </a:p>
        </p:txBody>
      </p:sp>
      <p:sp>
        <p:nvSpPr>
          <p:cNvPr id="108570" name="Rectangle 230"/>
          <p:cNvSpPr>
            <a:spLocks noChangeArrowheads="1"/>
          </p:cNvSpPr>
          <p:nvPr/>
        </p:nvSpPr>
        <p:spPr bwMode="auto">
          <a:xfrm>
            <a:off x="7085013" y="3021013"/>
            <a:ext cx="581025" cy="452437"/>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571" name="Rectangle 231"/>
          <p:cNvSpPr>
            <a:spLocks noChangeArrowheads="1"/>
          </p:cNvSpPr>
          <p:nvPr/>
        </p:nvSpPr>
        <p:spPr bwMode="auto">
          <a:xfrm>
            <a:off x="7085013" y="3021013"/>
            <a:ext cx="581025" cy="452437"/>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572" name="Rectangle 232"/>
          <p:cNvSpPr>
            <a:spLocks noChangeArrowheads="1"/>
          </p:cNvSpPr>
          <p:nvPr/>
        </p:nvSpPr>
        <p:spPr bwMode="auto">
          <a:xfrm>
            <a:off x="7278688" y="3155950"/>
            <a:ext cx="228600"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Sm</a:t>
            </a:r>
            <a:endParaRPr lang="en-US" sz="1800">
              <a:solidFill>
                <a:srgbClr val="000000"/>
              </a:solidFill>
              <a:cs typeface="Arial" pitchFamily="34" charset="0"/>
            </a:endParaRPr>
          </a:p>
        </p:txBody>
      </p:sp>
      <p:sp>
        <p:nvSpPr>
          <p:cNvPr id="108573" name="Rectangle 233"/>
          <p:cNvSpPr>
            <a:spLocks noChangeArrowheads="1"/>
          </p:cNvSpPr>
          <p:nvPr/>
        </p:nvSpPr>
        <p:spPr bwMode="auto">
          <a:xfrm>
            <a:off x="2632075" y="3643313"/>
            <a:ext cx="581025" cy="454025"/>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574" name="Rectangle 234"/>
          <p:cNvSpPr>
            <a:spLocks noChangeArrowheads="1"/>
          </p:cNvSpPr>
          <p:nvPr/>
        </p:nvSpPr>
        <p:spPr bwMode="auto">
          <a:xfrm>
            <a:off x="2632075" y="3643313"/>
            <a:ext cx="581025" cy="4540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575" name="Rectangle 235"/>
          <p:cNvSpPr>
            <a:spLocks noChangeArrowheads="1"/>
          </p:cNvSpPr>
          <p:nvPr/>
        </p:nvSpPr>
        <p:spPr bwMode="auto">
          <a:xfrm>
            <a:off x="2735263" y="3689350"/>
            <a:ext cx="423862"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Other </a:t>
            </a:r>
            <a:endParaRPr lang="en-US" sz="1800">
              <a:solidFill>
                <a:srgbClr val="000000"/>
              </a:solidFill>
              <a:cs typeface="Arial" pitchFamily="34" charset="0"/>
            </a:endParaRPr>
          </a:p>
        </p:txBody>
      </p:sp>
      <p:sp>
        <p:nvSpPr>
          <p:cNvPr id="108576" name="Rectangle 236"/>
          <p:cNvSpPr>
            <a:spLocks noChangeArrowheads="1"/>
          </p:cNvSpPr>
          <p:nvPr/>
        </p:nvSpPr>
        <p:spPr bwMode="auto">
          <a:xfrm>
            <a:off x="2667000" y="3870325"/>
            <a:ext cx="541338"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Masters</a:t>
            </a:r>
            <a:endParaRPr lang="en-US" sz="1800">
              <a:solidFill>
                <a:srgbClr val="000000"/>
              </a:solidFill>
              <a:cs typeface="Arial" pitchFamily="34" charset="0"/>
            </a:endParaRPr>
          </a:p>
        </p:txBody>
      </p:sp>
      <p:sp>
        <p:nvSpPr>
          <p:cNvPr id="108577" name="Line 237"/>
          <p:cNvSpPr>
            <a:spLocks noChangeShapeType="1"/>
          </p:cNvSpPr>
          <p:nvPr/>
        </p:nvSpPr>
        <p:spPr bwMode="auto">
          <a:xfrm flipH="1">
            <a:off x="3282950" y="3870325"/>
            <a:ext cx="538163" cy="0"/>
          </a:xfrm>
          <a:prstGeom prst="line">
            <a:avLst/>
          </a:prstGeom>
          <a:noFill/>
          <a:ln w="12700">
            <a:solidFill>
              <a:srgbClr val="000000"/>
            </a:solidFill>
            <a:round/>
            <a:headEnd/>
            <a:tailEnd/>
          </a:ln>
        </p:spPr>
        <p:txBody>
          <a:bodyPr/>
          <a:lstStyle/>
          <a:p>
            <a:endParaRPr lang="en-US"/>
          </a:p>
        </p:txBody>
      </p:sp>
      <p:sp>
        <p:nvSpPr>
          <p:cNvPr id="108578" name="Freeform 238"/>
          <p:cNvSpPr>
            <a:spLocks/>
          </p:cNvSpPr>
          <p:nvPr/>
        </p:nvSpPr>
        <p:spPr bwMode="auto">
          <a:xfrm>
            <a:off x="3811588" y="3824288"/>
            <a:ext cx="79375" cy="93662"/>
          </a:xfrm>
          <a:custGeom>
            <a:avLst/>
            <a:gdLst>
              <a:gd name="T0" fmla="*/ 0 w 101"/>
              <a:gd name="T1" fmla="*/ 0 h 118"/>
              <a:gd name="T2" fmla="*/ 2147483647 w 101"/>
              <a:gd name="T3" fmla="*/ 2147483647 h 118"/>
              <a:gd name="T4" fmla="*/ 0 w 101"/>
              <a:gd name="T5" fmla="*/ 2147483647 h 118"/>
              <a:gd name="T6" fmla="*/ 0 w 101"/>
              <a:gd name="T7" fmla="*/ 0 h 118"/>
              <a:gd name="T8" fmla="*/ 0 60000 65536"/>
              <a:gd name="T9" fmla="*/ 0 60000 65536"/>
              <a:gd name="T10" fmla="*/ 0 60000 65536"/>
              <a:gd name="T11" fmla="*/ 0 60000 65536"/>
              <a:gd name="T12" fmla="*/ 0 w 101"/>
              <a:gd name="T13" fmla="*/ 0 h 118"/>
              <a:gd name="T14" fmla="*/ 101 w 101"/>
              <a:gd name="T15" fmla="*/ 118 h 118"/>
            </a:gdLst>
            <a:ahLst/>
            <a:cxnLst>
              <a:cxn ang="T8">
                <a:pos x="T0" y="T1"/>
              </a:cxn>
              <a:cxn ang="T9">
                <a:pos x="T2" y="T3"/>
              </a:cxn>
              <a:cxn ang="T10">
                <a:pos x="T4" y="T5"/>
              </a:cxn>
              <a:cxn ang="T11">
                <a:pos x="T6" y="T7"/>
              </a:cxn>
            </a:cxnLst>
            <a:rect l="T12" t="T13" r="T14" b="T15"/>
            <a:pathLst>
              <a:path w="101" h="118">
                <a:moveTo>
                  <a:pt x="0" y="0"/>
                </a:moveTo>
                <a:lnTo>
                  <a:pt x="101" y="58"/>
                </a:lnTo>
                <a:lnTo>
                  <a:pt x="0" y="118"/>
                </a:lnTo>
                <a:lnTo>
                  <a:pt x="0" y="0"/>
                </a:lnTo>
                <a:close/>
              </a:path>
            </a:pathLst>
          </a:custGeom>
          <a:solidFill>
            <a:srgbClr val="000000"/>
          </a:solidFill>
          <a:ln w="9525">
            <a:noFill/>
            <a:round/>
            <a:headEnd/>
            <a:tailEnd/>
          </a:ln>
        </p:spPr>
        <p:txBody>
          <a:bodyPr/>
          <a:lstStyle/>
          <a:p>
            <a:endParaRPr lang="en-US"/>
          </a:p>
        </p:txBody>
      </p:sp>
      <p:sp>
        <p:nvSpPr>
          <p:cNvPr id="108579" name="Freeform 239"/>
          <p:cNvSpPr>
            <a:spLocks/>
          </p:cNvSpPr>
          <p:nvPr/>
        </p:nvSpPr>
        <p:spPr bwMode="auto">
          <a:xfrm>
            <a:off x="3213100" y="3824288"/>
            <a:ext cx="79375" cy="93662"/>
          </a:xfrm>
          <a:custGeom>
            <a:avLst/>
            <a:gdLst>
              <a:gd name="T0" fmla="*/ 2147483647 w 100"/>
              <a:gd name="T1" fmla="*/ 2147483647 h 118"/>
              <a:gd name="T2" fmla="*/ 0 w 100"/>
              <a:gd name="T3" fmla="*/ 2147483647 h 118"/>
              <a:gd name="T4" fmla="*/ 2147483647 w 100"/>
              <a:gd name="T5" fmla="*/ 0 h 118"/>
              <a:gd name="T6" fmla="*/ 2147483647 w 100"/>
              <a:gd name="T7" fmla="*/ 2147483647 h 118"/>
              <a:gd name="T8" fmla="*/ 0 60000 65536"/>
              <a:gd name="T9" fmla="*/ 0 60000 65536"/>
              <a:gd name="T10" fmla="*/ 0 60000 65536"/>
              <a:gd name="T11" fmla="*/ 0 60000 65536"/>
              <a:gd name="T12" fmla="*/ 0 w 100"/>
              <a:gd name="T13" fmla="*/ 0 h 118"/>
              <a:gd name="T14" fmla="*/ 100 w 100"/>
              <a:gd name="T15" fmla="*/ 118 h 118"/>
            </a:gdLst>
            <a:ahLst/>
            <a:cxnLst>
              <a:cxn ang="T8">
                <a:pos x="T0" y="T1"/>
              </a:cxn>
              <a:cxn ang="T9">
                <a:pos x="T2" y="T3"/>
              </a:cxn>
              <a:cxn ang="T10">
                <a:pos x="T4" y="T5"/>
              </a:cxn>
              <a:cxn ang="T11">
                <a:pos x="T6" y="T7"/>
              </a:cxn>
            </a:cxnLst>
            <a:rect l="T12" t="T13" r="T14" b="T15"/>
            <a:pathLst>
              <a:path w="100" h="118">
                <a:moveTo>
                  <a:pt x="100" y="118"/>
                </a:moveTo>
                <a:lnTo>
                  <a:pt x="0" y="58"/>
                </a:lnTo>
                <a:lnTo>
                  <a:pt x="100" y="0"/>
                </a:lnTo>
                <a:lnTo>
                  <a:pt x="100" y="118"/>
                </a:lnTo>
                <a:close/>
              </a:path>
            </a:pathLst>
          </a:custGeom>
          <a:solidFill>
            <a:srgbClr val="000000"/>
          </a:solidFill>
          <a:ln w="9525">
            <a:noFill/>
            <a:round/>
            <a:headEnd/>
            <a:tailEnd/>
          </a:ln>
        </p:spPr>
        <p:txBody>
          <a:bodyPr/>
          <a:lstStyle/>
          <a:p>
            <a:endParaRPr lang="en-US"/>
          </a:p>
        </p:txBody>
      </p:sp>
      <p:sp>
        <p:nvSpPr>
          <p:cNvPr id="108580" name="Rectangle 240"/>
          <p:cNvSpPr>
            <a:spLocks noChangeArrowheads="1"/>
          </p:cNvSpPr>
          <p:nvPr/>
        </p:nvSpPr>
        <p:spPr bwMode="auto">
          <a:xfrm>
            <a:off x="2705100" y="1322388"/>
            <a:ext cx="458788" cy="3397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581" name="Rectangle 241"/>
          <p:cNvSpPr>
            <a:spLocks noChangeArrowheads="1"/>
          </p:cNvSpPr>
          <p:nvPr/>
        </p:nvSpPr>
        <p:spPr bwMode="auto">
          <a:xfrm>
            <a:off x="2705100" y="1322388"/>
            <a:ext cx="458788" cy="3397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582" name="Rectangle 242"/>
          <p:cNvSpPr>
            <a:spLocks noChangeArrowheads="1"/>
          </p:cNvSpPr>
          <p:nvPr/>
        </p:nvSpPr>
        <p:spPr bwMode="auto">
          <a:xfrm>
            <a:off x="2762250" y="1323975"/>
            <a:ext cx="296863"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ETB</a:t>
            </a:r>
            <a:endParaRPr lang="en-US" sz="1800">
              <a:solidFill>
                <a:srgbClr val="000000"/>
              </a:solidFill>
              <a:cs typeface="Arial" pitchFamily="34" charset="0"/>
            </a:endParaRPr>
          </a:p>
        </p:txBody>
      </p:sp>
      <p:sp>
        <p:nvSpPr>
          <p:cNvPr id="108583" name="Rectangle 243"/>
          <p:cNvSpPr>
            <a:spLocks noChangeArrowheads="1"/>
          </p:cNvSpPr>
          <p:nvPr/>
        </p:nvSpPr>
        <p:spPr bwMode="auto">
          <a:xfrm>
            <a:off x="3057525" y="1323975"/>
            <a:ext cx="84138"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0</a:t>
            </a:r>
            <a:endParaRPr lang="en-US" sz="1800">
              <a:solidFill>
                <a:srgbClr val="000000"/>
              </a:solidFill>
              <a:cs typeface="Arial" pitchFamily="34" charset="0"/>
            </a:endParaRPr>
          </a:p>
        </p:txBody>
      </p:sp>
      <p:sp>
        <p:nvSpPr>
          <p:cNvPr id="108584" name="Rectangle 244"/>
          <p:cNvSpPr>
            <a:spLocks noChangeArrowheads="1"/>
          </p:cNvSpPr>
          <p:nvPr/>
        </p:nvSpPr>
        <p:spPr bwMode="auto">
          <a:xfrm>
            <a:off x="2825750" y="1497013"/>
            <a:ext cx="193675" cy="349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585" name="Rectangle 245"/>
          <p:cNvSpPr>
            <a:spLocks noChangeArrowheads="1"/>
          </p:cNvSpPr>
          <p:nvPr/>
        </p:nvSpPr>
        <p:spPr bwMode="auto">
          <a:xfrm>
            <a:off x="2825750" y="1497013"/>
            <a:ext cx="193675" cy="349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586" name="Rectangle 246"/>
          <p:cNvSpPr>
            <a:spLocks noChangeArrowheads="1"/>
          </p:cNvSpPr>
          <p:nvPr/>
        </p:nvSpPr>
        <p:spPr bwMode="auto">
          <a:xfrm>
            <a:off x="2825750" y="1531938"/>
            <a:ext cx="193675" cy="3333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587" name="Rectangle 247"/>
          <p:cNvSpPr>
            <a:spLocks noChangeArrowheads="1"/>
          </p:cNvSpPr>
          <p:nvPr/>
        </p:nvSpPr>
        <p:spPr bwMode="auto">
          <a:xfrm>
            <a:off x="2825750" y="1531938"/>
            <a:ext cx="193675" cy="33337"/>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588" name="Rectangle 248"/>
          <p:cNvSpPr>
            <a:spLocks noChangeArrowheads="1"/>
          </p:cNvSpPr>
          <p:nvPr/>
        </p:nvSpPr>
        <p:spPr bwMode="auto">
          <a:xfrm>
            <a:off x="2825750" y="1565275"/>
            <a:ext cx="193675" cy="349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589" name="Rectangle 249"/>
          <p:cNvSpPr>
            <a:spLocks noChangeArrowheads="1"/>
          </p:cNvSpPr>
          <p:nvPr/>
        </p:nvSpPr>
        <p:spPr bwMode="auto">
          <a:xfrm>
            <a:off x="2825750" y="1565275"/>
            <a:ext cx="193675" cy="349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590" name="Rectangle 250"/>
          <p:cNvSpPr>
            <a:spLocks noChangeArrowheads="1"/>
          </p:cNvSpPr>
          <p:nvPr/>
        </p:nvSpPr>
        <p:spPr bwMode="auto">
          <a:xfrm>
            <a:off x="2825750" y="1600200"/>
            <a:ext cx="193675" cy="3333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591" name="Rectangle 251"/>
          <p:cNvSpPr>
            <a:spLocks noChangeArrowheads="1"/>
          </p:cNvSpPr>
          <p:nvPr/>
        </p:nvSpPr>
        <p:spPr bwMode="auto">
          <a:xfrm>
            <a:off x="2825750" y="1600200"/>
            <a:ext cx="193675" cy="33338"/>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592" name="Rectangle 252"/>
          <p:cNvSpPr>
            <a:spLocks noChangeArrowheads="1"/>
          </p:cNvSpPr>
          <p:nvPr/>
        </p:nvSpPr>
        <p:spPr bwMode="auto">
          <a:xfrm>
            <a:off x="2679700" y="2511425"/>
            <a:ext cx="484188" cy="3397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593" name="Rectangle 253"/>
          <p:cNvSpPr>
            <a:spLocks noChangeArrowheads="1"/>
          </p:cNvSpPr>
          <p:nvPr/>
        </p:nvSpPr>
        <p:spPr bwMode="auto">
          <a:xfrm>
            <a:off x="2679700" y="2511425"/>
            <a:ext cx="484188" cy="3397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594" name="Rectangle 254"/>
          <p:cNvSpPr>
            <a:spLocks noChangeArrowheads="1"/>
          </p:cNvSpPr>
          <p:nvPr/>
        </p:nvSpPr>
        <p:spPr bwMode="auto">
          <a:xfrm>
            <a:off x="2701925" y="2525713"/>
            <a:ext cx="474663" cy="168275"/>
          </a:xfrm>
          <a:prstGeom prst="rect">
            <a:avLst/>
          </a:prstGeom>
          <a:noFill/>
          <a:ln w="9525">
            <a:noFill/>
            <a:miter lim="800000"/>
            <a:headEnd/>
            <a:tailEnd/>
          </a:ln>
        </p:spPr>
        <p:txBody>
          <a:bodyPr wrap="none" lIns="0" tIns="0" rIns="0" bIns="0">
            <a:spAutoFit/>
          </a:bodyPr>
          <a:lstStyle/>
          <a:p>
            <a:pPr algn="l" eaLnBrk="0" hangingPunct="0"/>
            <a:r>
              <a:rPr lang="en-US" sz="1100">
                <a:solidFill>
                  <a:srgbClr val="000000"/>
                </a:solidFill>
                <a:cs typeface="Arial" pitchFamily="34" charset="0"/>
              </a:rPr>
              <a:t>ETBn-1</a:t>
            </a:r>
          </a:p>
        </p:txBody>
      </p:sp>
      <p:sp>
        <p:nvSpPr>
          <p:cNvPr id="108595" name="Rectangle 257"/>
          <p:cNvSpPr>
            <a:spLocks noChangeArrowheads="1"/>
          </p:cNvSpPr>
          <p:nvPr/>
        </p:nvSpPr>
        <p:spPr bwMode="auto">
          <a:xfrm>
            <a:off x="2825750" y="2705100"/>
            <a:ext cx="193675" cy="301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596" name="Rectangle 258"/>
          <p:cNvSpPr>
            <a:spLocks noChangeArrowheads="1"/>
          </p:cNvSpPr>
          <p:nvPr/>
        </p:nvSpPr>
        <p:spPr bwMode="auto">
          <a:xfrm>
            <a:off x="2825750" y="2705100"/>
            <a:ext cx="193675" cy="30163"/>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597" name="Rectangle 259"/>
          <p:cNvSpPr>
            <a:spLocks noChangeArrowheads="1"/>
          </p:cNvSpPr>
          <p:nvPr/>
        </p:nvSpPr>
        <p:spPr bwMode="auto">
          <a:xfrm>
            <a:off x="2825750" y="2735263"/>
            <a:ext cx="193675" cy="30162"/>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598" name="Rectangle 260"/>
          <p:cNvSpPr>
            <a:spLocks noChangeArrowheads="1"/>
          </p:cNvSpPr>
          <p:nvPr/>
        </p:nvSpPr>
        <p:spPr bwMode="auto">
          <a:xfrm>
            <a:off x="2825750" y="2735263"/>
            <a:ext cx="193675" cy="30162"/>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599" name="Rectangle 261"/>
          <p:cNvSpPr>
            <a:spLocks noChangeArrowheads="1"/>
          </p:cNvSpPr>
          <p:nvPr/>
        </p:nvSpPr>
        <p:spPr bwMode="auto">
          <a:xfrm>
            <a:off x="2825750" y="2765425"/>
            <a:ext cx="193675" cy="301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00" name="Rectangle 262"/>
          <p:cNvSpPr>
            <a:spLocks noChangeArrowheads="1"/>
          </p:cNvSpPr>
          <p:nvPr/>
        </p:nvSpPr>
        <p:spPr bwMode="auto">
          <a:xfrm>
            <a:off x="2825750" y="2765425"/>
            <a:ext cx="193675" cy="30163"/>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01" name="Rectangle 263"/>
          <p:cNvSpPr>
            <a:spLocks noChangeArrowheads="1"/>
          </p:cNvSpPr>
          <p:nvPr/>
        </p:nvSpPr>
        <p:spPr bwMode="auto">
          <a:xfrm>
            <a:off x="2825750" y="2795588"/>
            <a:ext cx="193675" cy="30162"/>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02" name="Rectangle 264"/>
          <p:cNvSpPr>
            <a:spLocks noChangeArrowheads="1"/>
          </p:cNvSpPr>
          <p:nvPr/>
        </p:nvSpPr>
        <p:spPr bwMode="auto">
          <a:xfrm>
            <a:off x="2825750" y="2795588"/>
            <a:ext cx="193675" cy="30162"/>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03" name="Freeform 265"/>
          <p:cNvSpPr>
            <a:spLocks/>
          </p:cNvSpPr>
          <p:nvPr/>
        </p:nvSpPr>
        <p:spPr bwMode="auto">
          <a:xfrm>
            <a:off x="6388100" y="2659063"/>
            <a:ext cx="39688" cy="44450"/>
          </a:xfrm>
          <a:custGeom>
            <a:avLst/>
            <a:gdLst>
              <a:gd name="T0" fmla="*/ 0 w 48"/>
              <a:gd name="T1" fmla="*/ 2147483647 h 57"/>
              <a:gd name="T2" fmla="*/ 2147483647 w 48"/>
              <a:gd name="T3" fmla="*/ 2147483647 h 57"/>
              <a:gd name="T4" fmla="*/ 2147483647 w 48"/>
              <a:gd name="T5" fmla="*/ 2147483647 h 57"/>
              <a:gd name="T6" fmla="*/ 2147483647 w 48"/>
              <a:gd name="T7" fmla="*/ 2147483647 h 57"/>
              <a:gd name="T8" fmla="*/ 2147483647 w 48"/>
              <a:gd name="T9" fmla="*/ 2147483647 h 57"/>
              <a:gd name="T10" fmla="*/ 2147483647 w 48"/>
              <a:gd name="T11" fmla="*/ 2147483647 h 57"/>
              <a:gd name="T12" fmla="*/ 2147483647 w 48"/>
              <a:gd name="T13" fmla="*/ 0 h 57"/>
              <a:gd name="T14" fmla="*/ 2147483647 w 48"/>
              <a:gd name="T15" fmla="*/ 2147483647 h 57"/>
              <a:gd name="T16" fmla="*/ 2147483647 w 48"/>
              <a:gd name="T17" fmla="*/ 2147483647 h 57"/>
              <a:gd name="T18" fmla="*/ 2147483647 w 48"/>
              <a:gd name="T19" fmla="*/ 2147483647 h 57"/>
              <a:gd name="T20" fmla="*/ 2147483647 w 48"/>
              <a:gd name="T21" fmla="*/ 2147483647 h 57"/>
              <a:gd name="T22" fmla="*/ 2147483647 w 48"/>
              <a:gd name="T23" fmla="*/ 2147483647 h 57"/>
              <a:gd name="T24" fmla="*/ 2147483647 w 48"/>
              <a:gd name="T25" fmla="*/ 2147483647 h 57"/>
              <a:gd name="T26" fmla="*/ 2147483647 w 48"/>
              <a:gd name="T27" fmla="*/ 2147483647 h 57"/>
              <a:gd name="T28" fmla="*/ 2147483647 w 48"/>
              <a:gd name="T29" fmla="*/ 2147483647 h 57"/>
              <a:gd name="T30" fmla="*/ 2147483647 w 48"/>
              <a:gd name="T31" fmla="*/ 2147483647 h 57"/>
              <a:gd name="T32" fmla="*/ 2147483647 w 48"/>
              <a:gd name="T33" fmla="*/ 2147483647 h 57"/>
              <a:gd name="T34" fmla="*/ 2147483647 w 48"/>
              <a:gd name="T35" fmla="*/ 2147483647 h 57"/>
              <a:gd name="T36" fmla="*/ 2147483647 w 48"/>
              <a:gd name="T37" fmla="*/ 2147483647 h 57"/>
              <a:gd name="T38" fmla="*/ 2147483647 w 48"/>
              <a:gd name="T39" fmla="*/ 2147483647 h 57"/>
              <a:gd name="T40" fmla="*/ 2147483647 w 48"/>
              <a:gd name="T41" fmla="*/ 2147483647 h 57"/>
              <a:gd name="T42" fmla="*/ 2147483647 w 48"/>
              <a:gd name="T43" fmla="*/ 2147483647 h 57"/>
              <a:gd name="T44" fmla="*/ 2147483647 w 48"/>
              <a:gd name="T45" fmla="*/ 2147483647 h 57"/>
              <a:gd name="T46" fmla="*/ 2147483647 w 48"/>
              <a:gd name="T47" fmla="*/ 2147483647 h 57"/>
              <a:gd name="T48" fmla="*/ 2147483647 w 48"/>
              <a:gd name="T49" fmla="*/ 2147483647 h 57"/>
              <a:gd name="T50" fmla="*/ 0 w 48"/>
              <a:gd name="T51" fmla="*/ 2147483647 h 5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8"/>
              <a:gd name="T79" fmla="*/ 0 h 57"/>
              <a:gd name="T80" fmla="*/ 48 w 48"/>
              <a:gd name="T81" fmla="*/ 57 h 5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8" h="57">
                <a:moveTo>
                  <a:pt x="0" y="29"/>
                </a:moveTo>
                <a:lnTo>
                  <a:pt x="1" y="23"/>
                </a:lnTo>
                <a:lnTo>
                  <a:pt x="2" y="18"/>
                </a:lnTo>
                <a:lnTo>
                  <a:pt x="7" y="9"/>
                </a:lnTo>
                <a:lnTo>
                  <a:pt x="15" y="3"/>
                </a:lnTo>
                <a:lnTo>
                  <a:pt x="19" y="1"/>
                </a:lnTo>
                <a:lnTo>
                  <a:pt x="24" y="0"/>
                </a:lnTo>
                <a:lnTo>
                  <a:pt x="29" y="1"/>
                </a:lnTo>
                <a:lnTo>
                  <a:pt x="33" y="3"/>
                </a:lnTo>
                <a:lnTo>
                  <a:pt x="41" y="9"/>
                </a:lnTo>
                <a:lnTo>
                  <a:pt x="46" y="18"/>
                </a:lnTo>
                <a:lnTo>
                  <a:pt x="48" y="23"/>
                </a:lnTo>
                <a:lnTo>
                  <a:pt x="48" y="29"/>
                </a:lnTo>
                <a:lnTo>
                  <a:pt x="48" y="35"/>
                </a:lnTo>
                <a:lnTo>
                  <a:pt x="46" y="40"/>
                </a:lnTo>
                <a:lnTo>
                  <a:pt x="41" y="49"/>
                </a:lnTo>
                <a:lnTo>
                  <a:pt x="33" y="55"/>
                </a:lnTo>
                <a:lnTo>
                  <a:pt x="29" y="57"/>
                </a:lnTo>
                <a:lnTo>
                  <a:pt x="24" y="57"/>
                </a:lnTo>
                <a:lnTo>
                  <a:pt x="19" y="57"/>
                </a:lnTo>
                <a:lnTo>
                  <a:pt x="15" y="55"/>
                </a:lnTo>
                <a:lnTo>
                  <a:pt x="7" y="49"/>
                </a:lnTo>
                <a:lnTo>
                  <a:pt x="2" y="40"/>
                </a:lnTo>
                <a:lnTo>
                  <a:pt x="1" y="35"/>
                </a:lnTo>
                <a:lnTo>
                  <a:pt x="0" y="29"/>
                </a:lnTo>
                <a:close/>
              </a:path>
            </a:pathLst>
          </a:custGeom>
          <a:solidFill>
            <a:srgbClr val="000000"/>
          </a:solidFill>
          <a:ln w="9525">
            <a:noFill/>
            <a:round/>
            <a:headEnd/>
            <a:tailEnd/>
          </a:ln>
        </p:spPr>
        <p:txBody>
          <a:bodyPr/>
          <a:lstStyle/>
          <a:p>
            <a:endParaRPr lang="en-US"/>
          </a:p>
        </p:txBody>
      </p:sp>
      <p:sp>
        <p:nvSpPr>
          <p:cNvPr id="108604" name="Freeform 266"/>
          <p:cNvSpPr>
            <a:spLocks/>
          </p:cNvSpPr>
          <p:nvPr/>
        </p:nvSpPr>
        <p:spPr bwMode="auto">
          <a:xfrm>
            <a:off x="6388100" y="2659063"/>
            <a:ext cx="39688" cy="44450"/>
          </a:xfrm>
          <a:custGeom>
            <a:avLst/>
            <a:gdLst>
              <a:gd name="T0" fmla="*/ 0 w 48"/>
              <a:gd name="T1" fmla="*/ 2147483647 h 57"/>
              <a:gd name="T2" fmla="*/ 2147483647 w 48"/>
              <a:gd name="T3" fmla="*/ 2147483647 h 57"/>
              <a:gd name="T4" fmla="*/ 2147483647 w 48"/>
              <a:gd name="T5" fmla="*/ 2147483647 h 57"/>
              <a:gd name="T6" fmla="*/ 2147483647 w 48"/>
              <a:gd name="T7" fmla="*/ 2147483647 h 57"/>
              <a:gd name="T8" fmla="*/ 2147483647 w 48"/>
              <a:gd name="T9" fmla="*/ 2147483647 h 57"/>
              <a:gd name="T10" fmla="*/ 2147483647 w 48"/>
              <a:gd name="T11" fmla="*/ 2147483647 h 57"/>
              <a:gd name="T12" fmla="*/ 2147483647 w 48"/>
              <a:gd name="T13" fmla="*/ 0 h 57"/>
              <a:gd name="T14" fmla="*/ 2147483647 w 48"/>
              <a:gd name="T15" fmla="*/ 2147483647 h 57"/>
              <a:gd name="T16" fmla="*/ 2147483647 w 48"/>
              <a:gd name="T17" fmla="*/ 2147483647 h 57"/>
              <a:gd name="T18" fmla="*/ 2147483647 w 48"/>
              <a:gd name="T19" fmla="*/ 2147483647 h 57"/>
              <a:gd name="T20" fmla="*/ 2147483647 w 48"/>
              <a:gd name="T21" fmla="*/ 2147483647 h 57"/>
              <a:gd name="T22" fmla="*/ 2147483647 w 48"/>
              <a:gd name="T23" fmla="*/ 2147483647 h 57"/>
              <a:gd name="T24" fmla="*/ 2147483647 w 48"/>
              <a:gd name="T25" fmla="*/ 2147483647 h 57"/>
              <a:gd name="T26" fmla="*/ 2147483647 w 48"/>
              <a:gd name="T27" fmla="*/ 2147483647 h 57"/>
              <a:gd name="T28" fmla="*/ 2147483647 w 48"/>
              <a:gd name="T29" fmla="*/ 2147483647 h 57"/>
              <a:gd name="T30" fmla="*/ 2147483647 w 48"/>
              <a:gd name="T31" fmla="*/ 2147483647 h 57"/>
              <a:gd name="T32" fmla="*/ 2147483647 w 48"/>
              <a:gd name="T33" fmla="*/ 2147483647 h 57"/>
              <a:gd name="T34" fmla="*/ 2147483647 w 48"/>
              <a:gd name="T35" fmla="*/ 2147483647 h 57"/>
              <a:gd name="T36" fmla="*/ 2147483647 w 48"/>
              <a:gd name="T37" fmla="*/ 2147483647 h 57"/>
              <a:gd name="T38" fmla="*/ 2147483647 w 48"/>
              <a:gd name="T39" fmla="*/ 2147483647 h 57"/>
              <a:gd name="T40" fmla="*/ 2147483647 w 48"/>
              <a:gd name="T41" fmla="*/ 2147483647 h 57"/>
              <a:gd name="T42" fmla="*/ 2147483647 w 48"/>
              <a:gd name="T43" fmla="*/ 2147483647 h 57"/>
              <a:gd name="T44" fmla="*/ 2147483647 w 48"/>
              <a:gd name="T45" fmla="*/ 2147483647 h 57"/>
              <a:gd name="T46" fmla="*/ 2147483647 w 48"/>
              <a:gd name="T47" fmla="*/ 2147483647 h 57"/>
              <a:gd name="T48" fmla="*/ 2147483647 w 48"/>
              <a:gd name="T49" fmla="*/ 2147483647 h 57"/>
              <a:gd name="T50" fmla="*/ 0 w 48"/>
              <a:gd name="T51" fmla="*/ 2147483647 h 5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8"/>
              <a:gd name="T79" fmla="*/ 0 h 57"/>
              <a:gd name="T80" fmla="*/ 48 w 48"/>
              <a:gd name="T81" fmla="*/ 57 h 5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8" h="57">
                <a:moveTo>
                  <a:pt x="0" y="29"/>
                </a:moveTo>
                <a:lnTo>
                  <a:pt x="1" y="23"/>
                </a:lnTo>
                <a:lnTo>
                  <a:pt x="2" y="18"/>
                </a:lnTo>
                <a:lnTo>
                  <a:pt x="7" y="9"/>
                </a:lnTo>
                <a:lnTo>
                  <a:pt x="15" y="3"/>
                </a:lnTo>
                <a:lnTo>
                  <a:pt x="19" y="1"/>
                </a:lnTo>
                <a:lnTo>
                  <a:pt x="24" y="0"/>
                </a:lnTo>
                <a:lnTo>
                  <a:pt x="29" y="1"/>
                </a:lnTo>
                <a:lnTo>
                  <a:pt x="33" y="3"/>
                </a:lnTo>
                <a:lnTo>
                  <a:pt x="41" y="9"/>
                </a:lnTo>
                <a:lnTo>
                  <a:pt x="46" y="18"/>
                </a:lnTo>
                <a:lnTo>
                  <a:pt x="48" y="23"/>
                </a:lnTo>
                <a:lnTo>
                  <a:pt x="48" y="29"/>
                </a:lnTo>
                <a:lnTo>
                  <a:pt x="48" y="35"/>
                </a:lnTo>
                <a:lnTo>
                  <a:pt x="46" y="40"/>
                </a:lnTo>
                <a:lnTo>
                  <a:pt x="41" y="49"/>
                </a:lnTo>
                <a:lnTo>
                  <a:pt x="33" y="55"/>
                </a:lnTo>
                <a:lnTo>
                  <a:pt x="29" y="57"/>
                </a:lnTo>
                <a:lnTo>
                  <a:pt x="24" y="57"/>
                </a:lnTo>
                <a:lnTo>
                  <a:pt x="19" y="57"/>
                </a:lnTo>
                <a:lnTo>
                  <a:pt x="15" y="55"/>
                </a:lnTo>
                <a:lnTo>
                  <a:pt x="7" y="49"/>
                </a:lnTo>
                <a:lnTo>
                  <a:pt x="2" y="40"/>
                </a:lnTo>
                <a:lnTo>
                  <a:pt x="1" y="35"/>
                </a:lnTo>
                <a:lnTo>
                  <a:pt x="0" y="29"/>
                </a:lnTo>
              </a:path>
            </a:pathLst>
          </a:custGeom>
          <a:noFill/>
          <a:ln w="3175">
            <a:solidFill>
              <a:srgbClr val="000000"/>
            </a:solidFill>
            <a:prstDash val="solid"/>
            <a:round/>
            <a:headEnd/>
            <a:tailEnd/>
          </a:ln>
        </p:spPr>
        <p:txBody>
          <a:bodyPr/>
          <a:lstStyle/>
          <a:p>
            <a:endParaRPr lang="en-US"/>
          </a:p>
        </p:txBody>
      </p:sp>
      <p:sp>
        <p:nvSpPr>
          <p:cNvPr id="108605" name="Freeform 267"/>
          <p:cNvSpPr>
            <a:spLocks/>
          </p:cNvSpPr>
          <p:nvPr/>
        </p:nvSpPr>
        <p:spPr bwMode="auto">
          <a:xfrm>
            <a:off x="6388100" y="3224213"/>
            <a:ext cx="39688" cy="46037"/>
          </a:xfrm>
          <a:custGeom>
            <a:avLst/>
            <a:gdLst>
              <a:gd name="T0" fmla="*/ 0 w 48"/>
              <a:gd name="T1" fmla="*/ 2147483647 h 57"/>
              <a:gd name="T2" fmla="*/ 2147483647 w 48"/>
              <a:gd name="T3" fmla="*/ 2147483647 h 57"/>
              <a:gd name="T4" fmla="*/ 2147483647 w 48"/>
              <a:gd name="T5" fmla="*/ 2147483647 h 57"/>
              <a:gd name="T6" fmla="*/ 2147483647 w 48"/>
              <a:gd name="T7" fmla="*/ 2147483647 h 57"/>
              <a:gd name="T8" fmla="*/ 2147483647 w 48"/>
              <a:gd name="T9" fmla="*/ 2147483647 h 57"/>
              <a:gd name="T10" fmla="*/ 2147483647 w 48"/>
              <a:gd name="T11" fmla="*/ 2147483647 h 57"/>
              <a:gd name="T12" fmla="*/ 2147483647 w 48"/>
              <a:gd name="T13" fmla="*/ 0 h 57"/>
              <a:gd name="T14" fmla="*/ 2147483647 w 48"/>
              <a:gd name="T15" fmla="*/ 2147483647 h 57"/>
              <a:gd name="T16" fmla="*/ 2147483647 w 48"/>
              <a:gd name="T17" fmla="*/ 2147483647 h 57"/>
              <a:gd name="T18" fmla="*/ 2147483647 w 48"/>
              <a:gd name="T19" fmla="*/ 2147483647 h 57"/>
              <a:gd name="T20" fmla="*/ 2147483647 w 48"/>
              <a:gd name="T21" fmla="*/ 2147483647 h 57"/>
              <a:gd name="T22" fmla="*/ 2147483647 w 48"/>
              <a:gd name="T23" fmla="*/ 2147483647 h 57"/>
              <a:gd name="T24" fmla="*/ 2147483647 w 48"/>
              <a:gd name="T25" fmla="*/ 2147483647 h 57"/>
              <a:gd name="T26" fmla="*/ 2147483647 w 48"/>
              <a:gd name="T27" fmla="*/ 2147483647 h 57"/>
              <a:gd name="T28" fmla="*/ 2147483647 w 48"/>
              <a:gd name="T29" fmla="*/ 2147483647 h 57"/>
              <a:gd name="T30" fmla="*/ 2147483647 w 48"/>
              <a:gd name="T31" fmla="*/ 2147483647 h 57"/>
              <a:gd name="T32" fmla="*/ 2147483647 w 48"/>
              <a:gd name="T33" fmla="*/ 2147483647 h 57"/>
              <a:gd name="T34" fmla="*/ 2147483647 w 48"/>
              <a:gd name="T35" fmla="*/ 2147483647 h 57"/>
              <a:gd name="T36" fmla="*/ 2147483647 w 48"/>
              <a:gd name="T37" fmla="*/ 2147483647 h 57"/>
              <a:gd name="T38" fmla="*/ 2147483647 w 48"/>
              <a:gd name="T39" fmla="*/ 2147483647 h 57"/>
              <a:gd name="T40" fmla="*/ 2147483647 w 48"/>
              <a:gd name="T41" fmla="*/ 2147483647 h 57"/>
              <a:gd name="T42" fmla="*/ 2147483647 w 48"/>
              <a:gd name="T43" fmla="*/ 2147483647 h 57"/>
              <a:gd name="T44" fmla="*/ 2147483647 w 48"/>
              <a:gd name="T45" fmla="*/ 2147483647 h 57"/>
              <a:gd name="T46" fmla="*/ 2147483647 w 48"/>
              <a:gd name="T47" fmla="*/ 2147483647 h 57"/>
              <a:gd name="T48" fmla="*/ 2147483647 w 48"/>
              <a:gd name="T49" fmla="*/ 2147483647 h 57"/>
              <a:gd name="T50" fmla="*/ 0 w 48"/>
              <a:gd name="T51" fmla="*/ 2147483647 h 5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8"/>
              <a:gd name="T79" fmla="*/ 0 h 57"/>
              <a:gd name="T80" fmla="*/ 48 w 48"/>
              <a:gd name="T81" fmla="*/ 57 h 5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8" h="57">
                <a:moveTo>
                  <a:pt x="0" y="28"/>
                </a:moveTo>
                <a:lnTo>
                  <a:pt x="1" y="22"/>
                </a:lnTo>
                <a:lnTo>
                  <a:pt x="2" y="18"/>
                </a:lnTo>
                <a:lnTo>
                  <a:pt x="7" y="8"/>
                </a:lnTo>
                <a:lnTo>
                  <a:pt x="15" y="2"/>
                </a:lnTo>
                <a:lnTo>
                  <a:pt x="19" y="1"/>
                </a:lnTo>
                <a:lnTo>
                  <a:pt x="24" y="0"/>
                </a:lnTo>
                <a:lnTo>
                  <a:pt x="29" y="1"/>
                </a:lnTo>
                <a:lnTo>
                  <a:pt x="33" y="2"/>
                </a:lnTo>
                <a:lnTo>
                  <a:pt x="41" y="8"/>
                </a:lnTo>
                <a:lnTo>
                  <a:pt x="46" y="18"/>
                </a:lnTo>
                <a:lnTo>
                  <a:pt x="48" y="22"/>
                </a:lnTo>
                <a:lnTo>
                  <a:pt x="48" y="28"/>
                </a:lnTo>
                <a:lnTo>
                  <a:pt x="48" y="34"/>
                </a:lnTo>
                <a:lnTo>
                  <a:pt x="46" y="39"/>
                </a:lnTo>
                <a:lnTo>
                  <a:pt x="41" y="49"/>
                </a:lnTo>
                <a:lnTo>
                  <a:pt x="33" y="54"/>
                </a:lnTo>
                <a:lnTo>
                  <a:pt x="29" y="57"/>
                </a:lnTo>
                <a:lnTo>
                  <a:pt x="24" y="57"/>
                </a:lnTo>
                <a:lnTo>
                  <a:pt x="19" y="57"/>
                </a:lnTo>
                <a:lnTo>
                  <a:pt x="15" y="54"/>
                </a:lnTo>
                <a:lnTo>
                  <a:pt x="7" y="49"/>
                </a:lnTo>
                <a:lnTo>
                  <a:pt x="2" y="39"/>
                </a:lnTo>
                <a:lnTo>
                  <a:pt x="1" y="34"/>
                </a:lnTo>
                <a:lnTo>
                  <a:pt x="0" y="28"/>
                </a:lnTo>
                <a:close/>
              </a:path>
            </a:pathLst>
          </a:custGeom>
          <a:solidFill>
            <a:srgbClr val="000000"/>
          </a:solidFill>
          <a:ln w="9525">
            <a:noFill/>
            <a:round/>
            <a:headEnd/>
            <a:tailEnd/>
          </a:ln>
        </p:spPr>
        <p:txBody>
          <a:bodyPr/>
          <a:lstStyle/>
          <a:p>
            <a:endParaRPr lang="en-US"/>
          </a:p>
        </p:txBody>
      </p:sp>
      <p:sp>
        <p:nvSpPr>
          <p:cNvPr id="108606" name="Freeform 268"/>
          <p:cNvSpPr>
            <a:spLocks/>
          </p:cNvSpPr>
          <p:nvPr/>
        </p:nvSpPr>
        <p:spPr bwMode="auto">
          <a:xfrm>
            <a:off x="6388100" y="3224213"/>
            <a:ext cx="39688" cy="46037"/>
          </a:xfrm>
          <a:custGeom>
            <a:avLst/>
            <a:gdLst>
              <a:gd name="T0" fmla="*/ 0 w 48"/>
              <a:gd name="T1" fmla="*/ 2147483647 h 57"/>
              <a:gd name="T2" fmla="*/ 2147483647 w 48"/>
              <a:gd name="T3" fmla="*/ 2147483647 h 57"/>
              <a:gd name="T4" fmla="*/ 2147483647 w 48"/>
              <a:gd name="T5" fmla="*/ 2147483647 h 57"/>
              <a:gd name="T6" fmla="*/ 2147483647 w 48"/>
              <a:gd name="T7" fmla="*/ 2147483647 h 57"/>
              <a:gd name="T8" fmla="*/ 2147483647 w 48"/>
              <a:gd name="T9" fmla="*/ 2147483647 h 57"/>
              <a:gd name="T10" fmla="*/ 2147483647 w 48"/>
              <a:gd name="T11" fmla="*/ 2147483647 h 57"/>
              <a:gd name="T12" fmla="*/ 2147483647 w 48"/>
              <a:gd name="T13" fmla="*/ 0 h 57"/>
              <a:gd name="T14" fmla="*/ 2147483647 w 48"/>
              <a:gd name="T15" fmla="*/ 2147483647 h 57"/>
              <a:gd name="T16" fmla="*/ 2147483647 w 48"/>
              <a:gd name="T17" fmla="*/ 2147483647 h 57"/>
              <a:gd name="T18" fmla="*/ 2147483647 w 48"/>
              <a:gd name="T19" fmla="*/ 2147483647 h 57"/>
              <a:gd name="T20" fmla="*/ 2147483647 w 48"/>
              <a:gd name="T21" fmla="*/ 2147483647 h 57"/>
              <a:gd name="T22" fmla="*/ 2147483647 w 48"/>
              <a:gd name="T23" fmla="*/ 2147483647 h 57"/>
              <a:gd name="T24" fmla="*/ 2147483647 w 48"/>
              <a:gd name="T25" fmla="*/ 2147483647 h 57"/>
              <a:gd name="T26" fmla="*/ 2147483647 w 48"/>
              <a:gd name="T27" fmla="*/ 2147483647 h 57"/>
              <a:gd name="T28" fmla="*/ 2147483647 w 48"/>
              <a:gd name="T29" fmla="*/ 2147483647 h 57"/>
              <a:gd name="T30" fmla="*/ 2147483647 w 48"/>
              <a:gd name="T31" fmla="*/ 2147483647 h 57"/>
              <a:gd name="T32" fmla="*/ 2147483647 w 48"/>
              <a:gd name="T33" fmla="*/ 2147483647 h 57"/>
              <a:gd name="T34" fmla="*/ 2147483647 w 48"/>
              <a:gd name="T35" fmla="*/ 2147483647 h 57"/>
              <a:gd name="T36" fmla="*/ 2147483647 w 48"/>
              <a:gd name="T37" fmla="*/ 2147483647 h 57"/>
              <a:gd name="T38" fmla="*/ 2147483647 w 48"/>
              <a:gd name="T39" fmla="*/ 2147483647 h 57"/>
              <a:gd name="T40" fmla="*/ 2147483647 w 48"/>
              <a:gd name="T41" fmla="*/ 2147483647 h 57"/>
              <a:gd name="T42" fmla="*/ 2147483647 w 48"/>
              <a:gd name="T43" fmla="*/ 2147483647 h 57"/>
              <a:gd name="T44" fmla="*/ 2147483647 w 48"/>
              <a:gd name="T45" fmla="*/ 2147483647 h 57"/>
              <a:gd name="T46" fmla="*/ 2147483647 w 48"/>
              <a:gd name="T47" fmla="*/ 2147483647 h 57"/>
              <a:gd name="T48" fmla="*/ 2147483647 w 48"/>
              <a:gd name="T49" fmla="*/ 2147483647 h 57"/>
              <a:gd name="T50" fmla="*/ 0 w 48"/>
              <a:gd name="T51" fmla="*/ 2147483647 h 5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8"/>
              <a:gd name="T79" fmla="*/ 0 h 57"/>
              <a:gd name="T80" fmla="*/ 48 w 48"/>
              <a:gd name="T81" fmla="*/ 57 h 5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8" h="57">
                <a:moveTo>
                  <a:pt x="0" y="28"/>
                </a:moveTo>
                <a:lnTo>
                  <a:pt x="1" y="22"/>
                </a:lnTo>
                <a:lnTo>
                  <a:pt x="2" y="18"/>
                </a:lnTo>
                <a:lnTo>
                  <a:pt x="7" y="8"/>
                </a:lnTo>
                <a:lnTo>
                  <a:pt x="15" y="2"/>
                </a:lnTo>
                <a:lnTo>
                  <a:pt x="19" y="1"/>
                </a:lnTo>
                <a:lnTo>
                  <a:pt x="24" y="0"/>
                </a:lnTo>
                <a:lnTo>
                  <a:pt x="29" y="1"/>
                </a:lnTo>
                <a:lnTo>
                  <a:pt x="33" y="2"/>
                </a:lnTo>
                <a:lnTo>
                  <a:pt x="41" y="8"/>
                </a:lnTo>
                <a:lnTo>
                  <a:pt x="46" y="18"/>
                </a:lnTo>
                <a:lnTo>
                  <a:pt x="48" y="22"/>
                </a:lnTo>
                <a:lnTo>
                  <a:pt x="48" y="28"/>
                </a:lnTo>
                <a:lnTo>
                  <a:pt x="48" y="34"/>
                </a:lnTo>
                <a:lnTo>
                  <a:pt x="46" y="39"/>
                </a:lnTo>
                <a:lnTo>
                  <a:pt x="41" y="49"/>
                </a:lnTo>
                <a:lnTo>
                  <a:pt x="33" y="54"/>
                </a:lnTo>
                <a:lnTo>
                  <a:pt x="29" y="57"/>
                </a:lnTo>
                <a:lnTo>
                  <a:pt x="24" y="57"/>
                </a:lnTo>
                <a:lnTo>
                  <a:pt x="19" y="57"/>
                </a:lnTo>
                <a:lnTo>
                  <a:pt x="15" y="54"/>
                </a:lnTo>
                <a:lnTo>
                  <a:pt x="7" y="49"/>
                </a:lnTo>
                <a:lnTo>
                  <a:pt x="2" y="39"/>
                </a:lnTo>
                <a:lnTo>
                  <a:pt x="1" y="34"/>
                </a:lnTo>
                <a:lnTo>
                  <a:pt x="0" y="28"/>
                </a:lnTo>
              </a:path>
            </a:pathLst>
          </a:custGeom>
          <a:noFill/>
          <a:ln w="3175">
            <a:solidFill>
              <a:srgbClr val="000000"/>
            </a:solidFill>
            <a:prstDash val="solid"/>
            <a:round/>
            <a:headEnd/>
            <a:tailEnd/>
          </a:ln>
        </p:spPr>
        <p:txBody>
          <a:bodyPr/>
          <a:lstStyle/>
          <a:p>
            <a:endParaRPr lang="en-US"/>
          </a:p>
        </p:txBody>
      </p:sp>
      <p:sp>
        <p:nvSpPr>
          <p:cNvPr id="108607" name="Freeform 269"/>
          <p:cNvSpPr>
            <a:spLocks/>
          </p:cNvSpPr>
          <p:nvPr/>
        </p:nvSpPr>
        <p:spPr bwMode="auto">
          <a:xfrm>
            <a:off x="6775450" y="3281363"/>
            <a:ext cx="39688" cy="46037"/>
          </a:xfrm>
          <a:custGeom>
            <a:avLst/>
            <a:gdLst>
              <a:gd name="T0" fmla="*/ 0 w 48"/>
              <a:gd name="T1" fmla="*/ 2147483647 h 57"/>
              <a:gd name="T2" fmla="*/ 2147483647 w 48"/>
              <a:gd name="T3" fmla="*/ 2147483647 h 57"/>
              <a:gd name="T4" fmla="*/ 2147483647 w 48"/>
              <a:gd name="T5" fmla="*/ 2147483647 h 57"/>
              <a:gd name="T6" fmla="*/ 2147483647 w 48"/>
              <a:gd name="T7" fmla="*/ 2147483647 h 57"/>
              <a:gd name="T8" fmla="*/ 2147483647 w 48"/>
              <a:gd name="T9" fmla="*/ 2147483647 h 57"/>
              <a:gd name="T10" fmla="*/ 2147483647 w 48"/>
              <a:gd name="T11" fmla="*/ 2147483647 h 57"/>
              <a:gd name="T12" fmla="*/ 2147483647 w 48"/>
              <a:gd name="T13" fmla="*/ 0 h 57"/>
              <a:gd name="T14" fmla="*/ 2147483647 w 48"/>
              <a:gd name="T15" fmla="*/ 2147483647 h 57"/>
              <a:gd name="T16" fmla="*/ 2147483647 w 48"/>
              <a:gd name="T17" fmla="*/ 2147483647 h 57"/>
              <a:gd name="T18" fmla="*/ 2147483647 w 48"/>
              <a:gd name="T19" fmla="*/ 2147483647 h 57"/>
              <a:gd name="T20" fmla="*/ 2147483647 w 48"/>
              <a:gd name="T21" fmla="*/ 2147483647 h 57"/>
              <a:gd name="T22" fmla="*/ 2147483647 w 48"/>
              <a:gd name="T23" fmla="*/ 2147483647 h 57"/>
              <a:gd name="T24" fmla="*/ 2147483647 w 48"/>
              <a:gd name="T25" fmla="*/ 2147483647 h 57"/>
              <a:gd name="T26" fmla="*/ 2147483647 w 48"/>
              <a:gd name="T27" fmla="*/ 2147483647 h 57"/>
              <a:gd name="T28" fmla="*/ 2147483647 w 48"/>
              <a:gd name="T29" fmla="*/ 2147483647 h 57"/>
              <a:gd name="T30" fmla="*/ 2147483647 w 48"/>
              <a:gd name="T31" fmla="*/ 2147483647 h 57"/>
              <a:gd name="T32" fmla="*/ 2147483647 w 48"/>
              <a:gd name="T33" fmla="*/ 2147483647 h 57"/>
              <a:gd name="T34" fmla="*/ 2147483647 w 48"/>
              <a:gd name="T35" fmla="*/ 2147483647 h 57"/>
              <a:gd name="T36" fmla="*/ 2147483647 w 48"/>
              <a:gd name="T37" fmla="*/ 2147483647 h 57"/>
              <a:gd name="T38" fmla="*/ 2147483647 w 48"/>
              <a:gd name="T39" fmla="*/ 2147483647 h 57"/>
              <a:gd name="T40" fmla="*/ 2147483647 w 48"/>
              <a:gd name="T41" fmla="*/ 2147483647 h 57"/>
              <a:gd name="T42" fmla="*/ 2147483647 w 48"/>
              <a:gd name="T43" fmla="*/ 2147483647 h 57"/>
              <a:gd name="T44" fmla="*/ 2147483647 w 48"/>
              <a:gd name="T45" fmla="*/ 2147483647 h 57"/>
              <a:gd name="T46" fmla="*/ 2147483647 w 48"/>
              <a:gd name="T47" fmla="*/ 2147483647 h 57"/>
              <a:gd name="T48" fmla="*/ 2147483647 w 48"/>
              <a:gd name="T49" fmla="*/ 2147483647 h 57"/>
              <a:gd name="T50" fmla="*/ 0 w 48"/>
              <a:gd name="T51" fmla="*/ 2147483647 h 5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8"/>
              <a:gd name="T79" fmla="*/ 0 h 57"/>
              <a:gd name="T80" fmla="*/ 48 w 48"/>
              <a:gd name="T81" fmla="*/ 57 h 5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8" h="57">
                <a:moveTo>
                  <a:pt x="0" y="29"/>
                </a:moveTo>
                <a:lnTo>
                  <a:pt x="1" y="23"/>
                </a:lnTo>
                <a:lnTo>
                  <a:pt x="2" y="18"/>
                </a:lnTo>
                <a:lnTo>
                  <a:pt x="7" y="8"/>
                </a:lnTo>
                <a:lnTo>
                  <a:pt x="15" y="2"/>
                </a:lnTo>
                <a:lnTo>
                  <a:pt x="19" y="1"/>
                </a:lnTo>
                <a:lnTo>
                  <a:pt x="24" y="0"/>
                </a:lnTo>
                <a:lnTo>
                  <a:pt x="29" y="1"/>
                </a:lnTo>
                <a:lnTo>
                  <a:pt x="33" y="2"/>
                </a:lnTo>
                <a:lnTo>
                  <a:pt x="41" y="8"/>
                </a:lnTo>
                <a:lnTo>
                  <a:pt x="46" y="18"/>
                </a:lnTo>
                <a:lnTo>
                  <a:pt x="48" y="23"/>
                </a:lnTo>
                <a:lnTo>
                  <a:pt x="48" y="29"/>
                </a:lnTo>
                <a:lnTo>
                  <a:pt x="48" y="35"/>
                </a:lnTo>
                <a:lnTo>
                  <a:pt x="46" y="39"/>
                </a:lnTo>
                <a:lnTo>
                  <a:pt x="41" y="49"/>
                </a:lnTo>
                <a:lnTo>
                  <a:pt x="33" y="55"/>
                </a:lnTo>
                <a:lnTo>
                  <a:pt x="29" y="57"/>
                </a:lnTo>
                <a:lnTo>
                  <a:pt x="24" y="57"/>
                </a:lnTo>
                <a:lnTo>
                  <a:pt x="19" y="57"/>
                </a:lnTo>
                <a:lnTo>
                  <a:pt x="15" y="55"/>
                </a:lnTo>
                <a:lnTo>
                  <a:pt x="7" y="49"/>
                </a:lnTo>
                <a:lnTo>
                  <a:pt x="2" y="39"/>
                </a:lnTo>
                <a:lnTo>
                  <a:pt x="1" y="35"/>
                </a:lnTo>
                <a:lnTo>
                  <a:pt x="0" y="29"/>
                </a:lnTo>
                <a:close/>
              </a:path>
            </a:pathLst>
          </a:custGeom>
          <a:solidFill>
            <a:srgbClr val="000000"/>
          </a:solidFill>
          <a:ln w="9525">
            <a:noFill/>
            <a:round/>
            <a:headEnd/>
            <a:tailEnd/>
          </a:ln>
        </p:spPr>
        <p:txBody>
          <a:bodyPr/>
          <a:lstStyle/>
          <a:p>
            <a:endParaRPr lang="en-US"/>
          </a:p>
        </p:txBody>
      </p:sp>
      <p:sp>
        <p:nvSpPr>
          <p:cNvPr id="108608" name="Freeform 270"/>
          <p:cNvSpPr>
            <a:spLocks/>
          </p:cNvSpPr>
          <p:nvPr/>
        </p:nvSpPr>
        <p:spPr bwMode="auto">
          <a:xfrm>
            <a:off x="6775450" y="3281363"/>
            <a:ext cx="39688" cy="46037"/>
          </a:xfrm>
          <a:custGeom>
            <a:avLst/>
            <a:gdLst>
              <a:gd name="T0" fmla="*/ 0 w 48"/>
              <a:gd name="T1" fmla="*/ 2147483647 h 57"/>
              <a:gd name="T2" fmla="*/ 2147483647 w 48"/>
              <a:gd name="T3" fmla="*/ 2147483647 h 57"/>
              <a:gd name="T4" fmla="*/ 2147483647 w 48"/>
              <a:gd name="T5" fmla="*/ 2147483647 h 57"/>
              <a:gd name="T6" fmla="*/ 2147483647 w 48"/>
              <a:gd name="T7" fmla="*/ 2147483647 h 57"/>
              <a:gd name="T8" fmla="*/ 2147483647 w 48"/>
              <a:gd name="T9" fmla="*/ 2147483647 h 57"/>
              <a:gd name="T10" fmla="*/ 2147483647 w 48"/>
              <a:gd name="T11" fmla="*/ 2147483647 h 57"/>
              <a:gd name="T12" fmla="*/ 2147483647 w 48"/>
              <a:gd name="T13" fmla="*/ 0 h 57"/>
              <a:gd name="T14" fmla="*/ 2147483647 w 48"/>
              <a:gd name="T15" fmla="*/ 2147483647 h 57"/>
              <a:gd name="T16" fmla="*/ 2147483647 w 48"/>
              <a:gd name="T17" fmla="*/ 2147483647 h 57"/>
              <a:gd name="T18" fmla="*/ 2147483647 w 48"/>
              <a:gd name="T19" fmla="*/ 2147483647 h 57"/>
              <a:gd name="T20" fmla="*/ 2147483647 w 48"/>
              <a:gd name="T21" fmla="*/ 2147483647 h 57"/>
              <a:gd name="T22" fmla="*/ 2147483647 w 48"/>
              <a:gd name="T23" fmla="*/ 2147483647 h 57"/>
              <a:gd name="T24" fmla="*/ 2147483647 w 48"/>
              <a:gd name="T25" fmla="*/ 2147483647 h 57"/>
              <a:gd name="T26" fmla="*/ 2147483647 w 48"/>
              <a:gd name="T27" fmla="*/ 2147483647 h 57"/>
              <a:gd name="T28" fmla="*/ 2147483647 w 48"/>
              <a:gd name="T29" fmla="*/ 2147483647 h 57"/>
              <a:gd name="T30" fmla="*/ 2147483647 w 48"/>
              <a:gd name="T31" fmla="*/ 2147483647 h 57"/>
              <a:gd name="T32" fmla="*/ 2147483647 w 48"/>
              <a:gd name="T33" fmla="*/ 2147483647 h 57"/>
              <a:gd name="T34" fmla="*/ 2147483647 w 48"/>
              <a:gd name="T35" fmla="*/ 2147483647 h 57"/>
              <a:gd name="T36" fmla="*/ 2147483647 w 48"/>
              <a:gd name="T37" fmla="*/ 2147483647 h 57"/>
              <a:gd name="T38" fmla="*/ 2147483647 w 48"/>
              <a:gd name="T39" fmla="*/ 2147483647 h 57"/>
              <a:gd name="T40" fmla="*/ 2147483647 w 48"/>
              <a:gd name="T41" fmla="*/ 2147483647 h 57"/>
              <a:gd name="T42" fmla="*/ 2147483647 w 48"/>
              <a:gd name="T43" fmla="*/ 2147483647 h 57"/>
              <a:gd name="T44" fmla="*/ 2147483647 w 48"/>
              <a:gd name="T45" fmla="*/ 2147483647 h 57"/>
              <a:gd name="T46" fmla="*/ 2147483647 w 48"/>
              <a:gd name="T47" fmla="*/ 2147483647 h 57"/>
              <a:gd name="T48" fmla="*/ 2147483647 w 48"/>
              <a:gd name="T49" fmla="*/ 2147483647 h 57"/>
              <a:gd name="T50" fmla="*/ 0 w 48"/>
              <a:gd name="T51" fmla="*/ 2147483647 h 5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8"/>
              <a:gd name="T79" fmla="*/ 0 h 57"/>
              <a:gd name="T80" fmla="*/ 48 w 48"/>
              <a:gd name="T81" fmla="*/ 57 h 5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8" h="57">
                <a:moveTo>
                  <a:pt x="0" y="29"/>
                </a:moveTo>
                <a:lnTo>
                  <a:pt x="1" y="23"/>
                </a:lnTo>
                <a:lnTo>
                  <a:pt x="2" y="18"/>
                </a:lnTo>
                <a:lnTo>
                  <a:pt x="7" y="8"/>
                </a:lnTo>
                <a:lnTo>
                  <a:pt x="15" y="2"/>
                </a:lnTo>
                <a:lnTo>
                  <a:pt x="19" y="1"/>
                </a:lnTo>
                <a:lnTo>
                  <a:pt x="24" y="0"/>
                </a:lnTo>
                <a:lnTo>
                  <a:pt x="29" y="1"/>
                </a:lnTo>
                <a:lnTo>
                  <a:pt x="33" y="2"/>
                </a:lnTo>
                <a:lnTo>
                  <a:pt x="41" y="8"/>
                </a:lnTo>
                <a:lnTo>
                  <a:pt x="46" y="18"/>
                </a:lnTo>
                <a:lnTo>
                  <a:pt x="48" y="23"/>
                </a:lnTo>
                <a:lnTo>
                  <a:pt x="48" y="29"/>
                </a:lnTo>
                <a:lnTo>
                  <a:pt x="48" y="35"/>
                </a:lnTo>
                <a:lnTo>
                  <a:pt x="46" y="39"/>
                </a:lnTo>
                <a:lnTo>
                  <a:pt x="41" y="49"/>
                </a:lnTo>
                <a:lnTo>
                  <a:pt x="33" y="55"/>
                </a:lnTo>
                <a:lnTo>
                  <a:pt x="29" y="57"/>
                </a:lnTo>
                <a:lnTo>
                  <a:pt x="24" y="57"/>
                </a:lnTo>
                <a:lnTo>
                  <a:pt x="19" y="57"/>
                </a:lnTo>
                <a:lnTo>
                  <a:pt x="15" y="55"/>
                </a:lnTo>
                <a:lnTo>
                  <a:pt x="7" y="49"/>
                </a:lnTo>
                <a:lnTo>
                  <a:pt x="2" y="39"/>
                </a:lnTo>
                <a:lnTo>
                  <a:pt x="1" y="35"/>
                </a:lnTo>
                <a:lnTo>
                  <a:pt x="0" y="29"/>
                </a:lnTo>
              </a:path>
            </a:pathLst>
          </a:custGeom>
          <a:noFill/>
          <a:ln w="3175">
            <a:solidFill>
              <a:srgbClr val="000000"/>
            </a:solidFill>
            <a:prstDash val="solid"/>
            <a:round/>
            <a:headEnd/>
            <a:tailEnd/>
          </a:ln>
        </p:spPr>
        <p:txBody>
          <a:bodyPr/>
          <a:lstStyle/>
          <a:p>
            <a:endParaRPr lang="en-US"/>
          </a:p>
        </p:txBody>
      </p:sp>
      <p:sp>
        <p:nvSpPr>
          <p:cNvPr id="108609" name="Line 271"/>
          <p:cNvSpPr>
            <a:spLocks noChangeShapeType="1"/>
          </p:cNvSpPr>
          <p:nvPr/>
        </p:nvSpPr>
        <p:spPr bwMode="auto">
          <a:xfrm>
            <a:off x="6408738" y="2681288"/>
            <a:ext cx="606425" cy="0"/>
          </a:xfrm>
          <a:prstGeom prst="line">
            <a:avLst/>
          </a:prstGeom>
          <a:noFill/>
          <a:ln w="12700">
            <a:solidFill>
              <a:srgbClr val="000000"/>
            </a:solidFill>
            <a:round/>
            <a:headEnd/>
            <a:tailEnd/>
          </a:ln>
        </p:spPr>
        <p:txBody>
          <a:bodyPr/>
          <a:lstStyle/>
          <a:p>
            <a:endParaRPr lang="en-US"/>
          </a:p>
        </p:txBody>
      </p:sp>
      <p:sp>
        <p:nvSpPr>
          <p:cNvPr id="108610" name="Freeform 272"/>
          <p:cNvSpPr>
            <a:spLocks/>
          </p:cNvSpPr>
          <p:nvPr/>
        </p:nvSpPr>
        <p:spPr bwMode="auto">
          <a:xfrm>
            <a:off x="7005638" y="2635250"/>
            <a:ext cx="79375" cy="93663"/>
          </a:xfrm>
          <a:custGeom>
            <a:avLst/>
            <a:gdLst>
              <a:gd name="T0" fmla="*/ 0 w 101"/>
              <a:gd name="T1" fmla="*/ 0 h 117"/>
              <a:gd name="T2" fmla="*/ 2147483647 w 101"/>
              <a:gd name="T3" fmla="*/ 2147483647 h 117"/>
              <a:gd name="T4" fmla="*/ 0 w 101"/>
              <a:gd name="T5" fmla="*/ 2147483647 h 117"/>
              <a:gd name="T6" fmla="*/ 0 w 101"/>
              <a:gd name="T7" fmla="*/ 0 h 117"/>
              <a:gd name="T8" fmla="*/ 0 60000 65536"/>
              <a:gd name="T9" fmla="*/ 0 60000 65536"/>
              <a:gd name="T10" fmla="*/ 0 60000 65536"/>
              <a:gd name="T11" fmla="*/ 0 60000 65536"/>
              <a:gd name="T12" fmla="*/ 0 w 101"/>
              <a:gd name="T13" fmla="*/ 0 h 117"/>
              <a:gd name="T14" fmla="*/ 101 w 101"/>
              <a:gd name="T15" fmla="*/ 117 h 117"/>
            </a:gdLst>
            <a:ahLst/>
            <a:cxnLst>
              <a:cxn ang="T8">
                <a:pos x="T0" y="T1"/>
              </a:cxn>
              <a:cxn ang="T9">
                <a:pos x="T2" y="T3"/>
              </a:cxn>
              <a:cxn ang="T10">
                <a:pos x="T4" y="T5"/>
              </a:cxn>
              <a:cxn ang="T11">
                <a:pos x="T6" y="T7"/>
              </a:cxn>
            </a:cxnLst>
            <a:rect l="T12" t="T13" r="T14" b="T15"/>
            <a:pathLst>
              <a:path w="101" h="117">
                <a:moveTo>
                  <a:pt x="0" y="0"/>
                </a:moveTo>
                <a:lnTo>
                  <a:pt x="101" y="58"/>
                </a:lnTo>
                <a:lnTo>
                  <a:pt x="0" y="117"/>
                </a:lnTo>
                <a:lnTo>
                  <a:pt x="0" y="0"/>
                </a:lnTo>
                <a:close/>
              </a:path>
            </a:pathLst>
          </a:custGeom>
          <a:solidFill>
            <a:srgbClr val="000000"/>
          </a:solidFill>
          <a:ln w="9525">
            <a:noFill/>
            <a:round/>
            <a:headEnd/>
            <a:tailEnd/>
          </a:ln>
        </p:spPr>
        <p:txBody>
          <a:bodyPr/>
          <a:lstStyle/>
          <a:p>
            <a:endParaRPr lang="en-US"/>
          </a:p>
        </p:txBody>
      </p:sp>
      <p:sp>
        <p:nvSpPr>
          <p:cNvPr id="108611" name="Line 273"/>
          <p:cNvSpPr>
            <a:spLocks noChangeShapeType="1"/>
          </p:cNvSpPr>
          <p:nvPr/>
        </p:nvSpPr>
        <p:spPr bwMode="auto">
          <a:xfrm flipV="1">
            <a:off x="2922588" y="2933700"/>
            <a:ext cx="0" cy="144463"/>
          </a:xfrm>
          <a:prstGeom prst="line">
            <a:avLst/>
          </a:prstGeom>
          <a:noFill/>
          <a:ln w="12700">
            <a:solidFill>
              <a:srgbClr val="000000"/>
            </a:solidFill>
            <a:round/>
            <a:headEnd/>
            <a:tailEnd/>
          </a:ln>
        </p:spPr>
        <p:txBody>
          <a:bodyPr/>
          <a:lstStyle/>
          <a:p>
            <a:endParaRPr lang="en-US"/>
          </a:p>
        </p:txBody>
      </p:sp>
      <p:sp>
        <p:nvSpPr>
          <p:cNvPr id="108612" name="Freeform 274"/>
          <p:cNvSpPr>
            <a:spLocks/>
          </p:cNvSpPr>
          <p:nvPr/>
        </p:nvSpPr>
        <p:spPr bwMode="auto">
          <a:xfrm>
            <a:off x="2882900" y="2851150"/>
            <a:ext cx="79375" cy="93663"/>
          </a:xfrm>
          <a:custGeom>
            <a:avLst/>
            <a:gdLst>
              <a:gd name="T0" fmla="*/ 0 w 102"/>
              <a:gd name="T1" fmla="*/ 2147483647 h 118"/>
              <a:gd name="T2" fmla="*/ 2147483647 w 102"/>
              <a:gd name="T3" fmla="*/ 0 h 118"/>
              <a:gd name="T4" fmla="*/ 2147483647 w 102"/>
              <a:gd name="T5" fmla="*/ 2147483647 h 118"/>
              <a:gd name="T6" fmla="*/ 0 w 102"/>
              <a:gd name="T7" fmla="*/ 2147483647 h 118"/>
              <a:gd name="T8" fmla="*/ 0 60000 65536"/>
              <a:gd name="T9" fmla="*/ 0 60000 65536"/>
              <a:gd name="T10" fmla="*/ 0 60000 65536"/>
              <a:gd name="T11" fmla="*/ 0 60000 65536"/>
              <a:gd name="T12" fmla="*/ 0 w 102"/>
              <a:gd name="T13" fmla="*/ 0 h 118"/>
              <a:gd name="T14" fmla="*/ 102 w 102"/>
              <a:gd name="T15" fmla="*/ 118 h 118"/>
            </a:gdLst>
            <a:ahLst/>
            <a:cxnLst>
              <a:cxn ang="T8">
                <a:pos x="T0" y="T1"/>
              </a:cxn>
              <a:cxn ang="T9">
                <a:pos x="T2" y="T3"/>
              </a:cxn>
              <a:cxn ang="T10">
                <a:pos x="T4" y="T5"/>
              </a:cxn>
              <a:cxn ang="T11">
                <a:pos x="T6" y="T7"/>
              </a:cxn>
            </a:cxnLst>
            <a:rect l="T12" t="T13" r="T14" b="T15"/>
            <a:pathLst>
              <a:path w="102" h="118">
                <a:moveTo>
                  <a:pt x="0" y="118"/>
                </a:moveTo>
                <a:lnTo>
                  <a:pt x="51" y="0"/>
                </a:lnTo>
                <a:lnTo>
                  <a:pt x="102" y="118"/>
                </a:lnTo>
                <a:lnTo>
                  <a:pt x="0" y="118"/>
                </a:lnTo>
                <a:close/>
              </a:path>
            </a:pathLst>
          </a:custGeom>
          <a:solidFill>
            <a:srgbClr val="000000"/>
          </a:solidFill>
          <a:ln w="9525">
            <a:noFill/>
            <a:round/>
            <a:headEnd/>
            <a:tailEnd/>
          </a:ln>
        </p:spPr>
        <p:txBody>
          <a:bodyPr/>
          <a:lstStyle/>
          <a:p>
            <a:endParaRPr lang="en-US"/>
          </a:p>
        </p:txBody>
      </p:sp>
      <p:sp>
        <p:nvSpPr>
          <p:cNvPr id="108613" name="Freeform 275"/>
          <p:cNvSpPr>
            <a:spLocks/>
          </p:cNvSpPr>
          <p:nvPr/>
        </p:nvSpPr>
        <p:spPr bwMode="auto">
          <a:xfrm>
            <a:off x="2922588" y="1743075"/>
            <a:ext cx="12700" cy="201613"/>
          </a:xfrm>
          <a:custGeom>
            <a:avLst/>
            <a:gdLst>
              <a:gd name="T0" fmla="*/ 0 w 15"/>
              <a:gd name="T1" fmla="*/ 2147483647 h 253"/>
              <a:gd name="T2" fmla="*/ 0 w 15"/>
              <a:gd name="T3" fmla="*/ 2147483647 h 253"/>
              <a:gd name="T4" fmla="*/ 2147483647 w 15"/>
              <a:gd name="T5" fmla="*/ 2147483647 h 253"/>
              <a:gd name="T6" fmla="*/ 2147483647 w 15"/>
              <a:gd name="T7" fmla="*/ 0 h 253"/>
              <a:gd name="T8" fmla="*/ 0 60000 65536"/>
              <a:gd name="T9" fmla="*/ 0 60000 65536"/>
              <a:gd name="T10" fmla="*/ 0 60000 65536"/>
              <a:gd name="T11" fmla="*/ 0 60000 65536"/>
              <a:gd name="T12" fmla="*/ 0 w 15"/>
              <a:gd name="T13" fmla="*/ 0 h 253"/>
              <a:gd name="T14" fmla="*/ 15 w 15"/>
              <a:gd name="T15" fmla="*/ 253 h 253"/>
            </a:gdLst>
            <a:ahLst/>
            <a:cxnLst>
              <a:cxn ang="T8">
                <a:pos x="T0" y="T1"/>
              </a:cxn>
              <a:cxn ang="T9">
                <a:pos x="T2" y="T3"/>
              </a:cxn>
              <a:cxn ang="T10">
                <a:pos x="T4" y="T5"/>
              </a:cxn>
              <a:cxn ang="T11">
                <a:pos x="T6" y="T7"/>
              </a:cxn>
            </a:cxnLst>
            <a:rect l="T12" t="T13" r="T14" b="T15"/>
            <a:pathLst>
              <a:path w="15" h="253">
                <a:moveTo>
                  <a:pt x="0" y="253"/>
                </a:moveTo>
                <a:lnTo>
                  <a:pt x="0" y="68"/>
                </a:lnTo>
                <a:lnTo>
                  <a:pt x="15" y="68"/>
                </a:lnTo>
                <a:lnTo>
                  <a:pt x="15" y="0"/>
                </a:lnTo>
              </a:path>
            </a:pathLst>
          </a:custGeom>
          <a:noFill/>
          <a:ln w="12700">
            <a:solidFill>
              <a:srgbClr val="000000"/>
            </a:solidFill>
            <a:prstDash val="solid"/>
            <a:round/>
            <a:headEnd/>
            <a:tailEnd/>
          </a:ln>
        </p:spPr>
        <p:txBody>
          <a:bodyPr/>
          <a:lstStyle/>
          <a:p>
            <a:endParaRPr lang="en-US"/>
          </a:p>
        </p:txBody>
      </p:sp>
      <p:sp>
        <p:nvSpPr>
          <p:cNvPr id="108614" name="Freeform 276"/>
          <p:cNvSpPr>
            <a:spLocks/>
          </p:cNvSpPr>
          <p:nvPr/>
        </p:nvSpPr>
        <p:spPr bwMode="auto">
          <a:xfrm>
            <a:off x="2894013" y="1662113"/>
            <a:ext cx="80962" cy="93662"/>
          </a:xfrm>
          <a:custGeom>
            <a:avLst/>
            <a:gdLst>
              <a:gd name="T0" fmla="*/ 0 w 102"/>
              <a:gd name="T1" fmla="*/ 2147483647 h 118"/>
              <a:gd name="T2" fmla="*/ 2147483647 w 102"/>
              <a:gd name="T3" fmla="*/ 0 h 118"/>
              <a:gd name="T4" fmla="*/ 2147483647 w 102"/>
              <a:gd name="T5" fmla="*/ 2147483647 h 118"/>
              <a:gd name="T6" fmla="*/ 0 w 102"/>
              <a:gd name="T7" fmla="*/ 2147483647 h 118"/>
              <a:gd name="T8" fmla="*/ 0 60000 65536"/>
              <a:gd name="T9" fmla="*/ 0 60000 65536"/>
              <a:gd name="T10" fmla="*/ 0 60000 65536"/>
              <a:gd name="T11" fmla="*/ 0 60000 65536"/>
              <a:gd name="T12" fmla="*/ 0 w 102"/>
              <a:gd name="T13" fmla="*/ 0 h 118"/>
              <a:gd name="T14" fmla="*/ 102 w 102"/>
              <a:gd name="T15" fmla="*/ 118 h 118"/>
            </a:gdLst>
            <a:ahLst/>
            <a:cxnLst>
              <a:cxn ang="T8">
                <a:pos x="T0" y="T1"/>
              </a:cxn>
              <a:cxn ang="T9">
                <a:pos x="T2" y="T3"/>
              </a:cxn>
              <a:cxn ang="T10">
                <a:pos x="T4" y="T5"/>
              </a:cxn>
              <a:cxn ang="T11">
                <a:pos x="T6" y="T7"/>
              </a:cxn>
            </a:cxnLst>
            <a:rect l="T12" t="T13" r="T14" b="T15"/>
            <a:pathLst>
              <a:path w="102" h="118">
                <a:moveTo>
                  <a:pt x="0" y="118"/>
                </a:moveTo>
                <a:lnTo>
                  <a:pt x="51" y="0"/>
                </a:lnTo>
                <a:lnTo>
                  <a:pt x="102" y="118"/>
                </a:lnTo>
                <a:lnTo>
                  <a:pt x="0" y="118"/>
                </a:lnTo>
                <a:close/>
              </a:path>
            </a:pathLst>
          </a:custGeom>
          <a:solidFill>
            <a:srgbClr val="000000"/>
          </a:solidFill>
          <a:ln w="9525">
            <a:noFill/>
            <a:round/>
            <a:headEnd/>
            <a:tailEnd/>
          </a:ln>
        </p:spPr>
        <p:txBody>
          <a:bodyPr/>
          <a:lstStyle/>
          <a:p>
            <a:endParaRPr lang="en-US"/>
          </a:p>
        </p:txBody>
      </p:sp>
      <p:sp>
        <p:nvSpPr>
          <p:cNvPr id="108615" name="Rectangle 277"/>
          <p:cNvSpPr>
            <a:spLocks noChangeArrowheads="1"/>
          </p:cNvSpPr>
          <p:nvPr/>
        </p:nvSpPr>
        <p:spPr bwMode="auto">
          <a:xfrm>
            <a:off x="4236244" y="4379913"/>
            <a:ext cx="816769" cy="454025"/>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16" name="Rectangle 278"/>
          <p:cNvSpPr>
            <a:spLocks noChangeArrowheads="1"/>
          </p:cNvSpPr>
          <p:nvPr/>
        </p:nvSpPr>
        <p:spPr bwMode="auto">
          <a:xfrm>
            <a:off x="4236244" y="4379913"/>
            <a:ext cx="816769" cy="4540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17" name="Rectangle 279"/>
          <p:cNvSpPr>
            <a:spLocks noChangeArrowheads="1"/>
          </p:cNvSpPr>
          <p:nvPr/>
        </p:nvSpPr>
        <p:spPr bwMode="auto">
          <a:xfrm>
            <a:off x="4243388" y="4543428"/>
            <a:ext cx="800100" cy="123111"/>
          </a:xfrm>
          <a:prstGeom prst="rect">
            <a:avLst/>
          </a:prstGeom>
          <a:noFill/>
          <a:ln w="9525">
            <a:noFill/>
            <a:miter lim="800000"/>
            <a:headEnd/>
            <a:tailEnd/>
          </a:ln>
        </p:spPr>
        <p:txBody>
          <a:bodyPr wrap="square" lIns="0" tIns="0" rIns="0" bIns="0">
            <a:spAutoFit/>
          </a:bodyPr>
          <a:lstStyle/>
          <a:p>
            <a:pPr algn="ctr" eaLnBrk="0" hangingPunct="0"/>
            <a:r>
              <a:rPr lang="en-US" sz="800" dirty="0" smtClean="0">
                <a:solidFill>
                  <a:srgbClr val="000000"/>
                </a:solidFill>
                <a:cs typeface="Arial" pitchFamily="34" charset="0"/>
              </a:rPr>
              <a:t>CP_MONITOR </a:t>
            </a:r>
            <a:r>
              <a:rPr lang="en-US" sz="800" dirty="0">
                <a:solidFill>
                  <a:srgbClr val="000000"/>
                </a:solidFill>
                <a:cs typeface="Arial" pitchFamily="34" charset="0"/>
              </a:rPr>
              <a:t>0</a:t>
            </a:r>
          </a:p>
        </p:txBody>
      </p:sp>
      <p:sp>
        <p:nvSpPr>
          <p:cNvPr id="108618" name="Rectangle 285"/>
          <p:cNvSpPr>
            <a:spLocks noChangeArrowheads="1"/>
          </p:cNvSpPr>
          <p:nvPr/>
        </p:nvSpPr>
        <p:spPr bwMode="auto">
          <a:xfrm>
            <a:off x="3890963" y="1944688"/>
            <a:ext cx="193675" cy="454025"/>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19" name="Rectangle 286"/>
          <p:cNvSpPr>
            <a:spLocks noChangeArrowheads="1"/>
          </p:cNvSpPr>
          <p:nvPr/>
        </p:nvSpPr>
        <p:spPr bwMode="auto">
          <a:xfrm>
            <a:off x="3890963" y="1944688"/>
            <a:ext cx="193675" cy="4540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20" name="Rectangle 287"/>
          <p:cNvSpPr>
            <a:spLocks noChangeArrowheads="1"/>
          </p:cNvSpPr>
          <p:nvPr/>
        </p:nvSpPr>
        <p:spPr bwMode="auto">
          <a:xfrm>
            <a:off x="3890963" y="3078163"/>
            <a:ext cx="193675" cy="452437"/>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21" name="Rectangle 288"/>
          <p:cNvSpPr>
            <a:spLocks noChangeArrowheads="1"/>
          </p:cNvSpPr>
          <p:nvPr/>
        </p:nvSpPr>
        <p:spPr bwMode="auto">
          <a:xfrm>
            <a:off x="3890963" y="3078163"/>
            <a:ext cx="193675" cy="452437"/>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22" name="Rectangle 289"/>
          <p:cNvSpPr>
            <a:spLocks noChangeArrowheads="1"/>
          </p:cNvSpPr>
          <p:nvPr/>
        </p:nvSpPr>
        <p:spPr bwMode="auto">
          <a:xfrm>
            <a:off x="3890963" y="3643313"/>
            <a:ext cx="193675" cy="454025"/>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23" name="Rectangle 290"/>
          <p:cNvSpPr>
            <a:spLocks noChangeArrowheads="1"/>
          </p:cNvSpPr>
          <p:nvPr/>
        </p:nvSpPr>
        <p:spPr bwMode="auto">
          <a:xfrm>
            <a:off x="3890963" y="3643313"/>
            <a:ext cx="193675" cy="4540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24" name="Freeform 291"/>
          <p:cNvSpPr>
            <a:spLocks/>
          </p:cNvSpPr>
          <p:nvPr/>
        </p:nvSpPr>
        <p:spPr bwMode="auto">
          <a:xfrm>
            <a:off x="4084638" y="2171700"/>
            <a:ext cx="677862" cy="2112963"/>
          </a:xfrm>
          <a:custGeom>
            <a:avLst/>
            <a:gdLst>
              <a:gd name="T0" fmla="*/ 0 w 853"/>
              <a:gd name="T1" fmla="*/ 0 h 2662"/>
              <a:gd name="T2" fmla="*/ 2147483647 w 853"/>
              <a:gd name="T3" fmla="*/ 0 h 2662"/>
              <a:gd name="T4" fmla="*/ 2147483647 w 853"/>
              <a:gd name="T5" fmla="*/ 2147483647 h 2662"/>
              <a:gd name="T6" fmla="*/ 0 60000 65536"/>
              <a:gd name="T7" fmla="*/ 0 60000 65536"/>
              <a:gd name="T8" fmla="*/ 0 60000 65536"/>
              <a:gd name="T9" fmla="*/ 0 w 853"/>
              <a:gd name="T10" fmla="*/ 0 h 2662"/>
              <a:gd name="T11" fmla="*/ 853 w 853"/>
              <a:gd name="T12" fmla="*/ 2662 h 2662"/>
            </a:gdLst>
            <a:ahLst/>
            <a:cxnLst>
              <a:cxn ang="T6">
                <a:pos x="T0" y="T1"/>
              </a:cxn>
              <a:cxn ang="T7">
                <a:pos x="T2" y="T3"/>
              </a:cxn>
              <a:cxn ang="T8">
                <a:pos x="T4" y="T5"/>
              </a:cxn>
            </a:cxnLst>
            <a:rect l="T9" t="T10" r="T11" b="T12"/>
            <a:pathLst>
              <a:path w="853" h="2662">
                <a:moveTo>
                  <a:pt x="0" y="0"/>
                </a:moveTo>
                <a:lnTo>
                  <a:pt x="853" y="0"/>
                </a:lnTo>
                <a:lnTo>
                  <a:pt x="853" y="2662"/>
                </a:lnTo>
              </a:path>
            </a:pathLst>
          </a:custGeom>
          <a:noFill/>
          <a:ln w="3175">
            <a:solidFill>
              <a:srgbClr val="000000"/>
            </a:solidFill>
            <a:prstDash val="solid"/>
            <a:round/>
            <a:headEnd/>
            <a:tailEnd/>
          </a:ln>
        </p:spPr>
        <p:txBody>
          <a:bodyPr/>
          <a:lstStyle/>
          <a:p>
            <a:endParaRPr lang="en-US"/>
          </a:p>
        </p:txBody>
      </p:sp>
      <p:sp>
        <p:nvSpPr>
          <p:cNvPr id="108625" name="Freeform 292"/>
          <p:cNvSpPr>
            <a:spLocks/>
          </p:cNvSpPr>
          <p:nvPr/>
        </p:nvSpPr>
        <p:spPr bwMode="auto">
          <a:xfrm>
            <a:off x="4732338" y="4276725"/>
            <a:ext cx="60325" cy="103188"/>
          </a:xfrm>
          <a:custGeom>
            <a:avLst/>
            <a:gdLst>
              <a:gd name="T0" fmla="*/ 2147483647 w 75"/>
              <a:gd name="T1" fmla="*/ 0 h 130"/>
              <a:gd name="T2" fmla="*/ 2147483647 w 75"/>
              <a:gd name="T3" fmla="*/ 2147483647 h 130"/>
              <a:gd name="T4" fmla="*/ 0 w 75"/>
              <a:gd name="T5" fmla="*/ 0 h 130"/>
              <a:gd name="T6" fmla="*/ 2147483647 w 75"/>
              <a:gd name="T7" fmla="*/ 0 h 130"/>
              <a:gd name="T8" fmla="*/ 0 60000 65536"/>
              <a:gd name="T9" fmla="*/ 0 60000 65536"/>
              <a:gd name="T10" fmla="*/ 0 60000 65536"/>
              <a:gd name="T11" fmla="*/ 0 60000 65536"/>
              <a:gd name="T12" fmla="*/ 0 w 75"/>
              <a:gd name="T13" fmla="*/ 0 h 130"/>
              <a:gd name="T14" fmla="*/ 75 w 75"/>
              <a:gd name="T15" fmla="*/ 130 h 130"/>
            </a:gdLst>
            <a:ahLst/>
            <a:cxnLst>
              <a:cxn ang="T8">
                <a:pos x="T0" y="T1"/>
              </a:cxn>
              <a:cxn ang="T9">
                <a:pos x="T2" y="T3"/>
              </a:cxn>
              <a:cxn ang="T10">
                <a:pos x="T4" y="T5"/>
              </a:cxn>
              <a:cxn ang="T11">
                <a:pos x="T6" y="T7"/>
              </a:cxn>
            </a:cxnLst>
            <a:rect l="T12" t="T13" r="T14" b="T15"/>
            <a:pathLst>
              <a:path w="75" h="130">
                <a:moveTo>
                  <a:pt x="75" y="0"/>
                </a:moveTo>
                <a:lnTo>
                  <a:pt x="37" y="130"/>
                </a:lnTo>
                <a:lnTo>
                  <a:pt x="0" y="0"/>
                </a:lnTo>
                <a:lnTo>
                  <a:pt x="75" y="0"/>
                </a:lnTo>
                <a:close/>
              </a:path>
            </a:pathLst>
          </a:custGeom>
          <a:solidFill>
            <a:srgbClr val="000000"/>
          </a:solidFill>
          <a:ln w="9525">
            <a:noFill/>
            <a:round/>
            <a:headEnd/>
            <a:tailEnd/>
          </a:ln>
        </p:spPr>
        <p:txBody>
          <a:bodyPr/>
          <a:lstStyle/>
          <a:p>
            <a:endParaRPr lang="en-US"/>
          </a:p>
        </p:txBody>
      </p:sp>
      <p:sp>
        <p:nvSpPr>
          <p:cNvPr id="108626" name="Freeform 293"/>
          <p:cNvSpPr>
            <a:spLocks/>
          </p:cNvSpPr>
          <p:nvPr/>
        </p:nvSpPr>
        <p:spPr bwMode="auto">
          <a:xfrm>
            <a:off x="4084638" y="3303588"/>
            <a:ext cx="581025" cy="981075"/>
          </a:xfrm>
          <a:custGeom>
            <a:avLst/>
            <a:gdLst>
              <a:gd name="T0" fmla="*/ 0 w 731"/>
              <a:gd name="T1" fmla="*/ 0 h 1235"/>
              <a:gd name="T2" fmla="*/ 2147483647 w 731"/>
              <a:gd name="T3" fmla="*/ 0 h 1235"/>
              <a:gd name="T4" fmla="*/ 2147483647 w 731"/>
              <a:gd name="T5" fmla="*/ 2147483647 h 1235"/>
              <a:gd name="T6" fmla="*/ 0 60000 65536"/>
              <a:gd name="T7" fmla="*/ 0 60000 65536"/>
              <a:gd name="T8" fmla="*/ 0 60000 65536"/>
              <a:gd name="T9" fmla="*/ 0 w 731"/>
              <a:gd name="T10" fmla="*/ 0 h 1235"/>
              <a:gd name="T11" fmla="*/ 731 w 731"/>
              <a:gd name="T12" fmla="*/ 1235 h 1235"/>
            </a:gdLst>
            <a:ahLst/>
            <a:cxnLst>
              <a:cxn ang="T6">
                <a:pos x="T0" y="T1"/>
              </a:cxn>
              <a:cxn ang="T7">
                <a:pos x="T2" y="T3"/>
              </a:cxn>
              <a:cxn ang="T8">
                <a:pos x="T4" y="T5"/>
              </a:cxn>
            </a:cxnLst>
            <a:rect l="T9" t="T10" r="T11" b="T12"/>
            <a:pathLst>
              <a:path w="731" h="1235">
                <a:moveTo>
                  <a:pt x="0" y="0"/>
                </a:moveTo>
                <a:lnTo>
                  <a:pt x="731" y="0"/>
                </a:lnTo>
                <a:lnTo>
                  <a:pt x="731" y="1235"/>
                </a:lnTo>
              </a:path>
            </a:pathLst>
          </a:custGeom>
          <a:noFill/>
          <a:ln w="3175">
            <a:solidFill>
              <a:srgbClr val="000000"/>
            </a:solidFill>
            <a:prstDash val="solid"/>
            <a:round/>
            <a:headEnd/>
            <a:tailEnd/>
          </a:ln>
        </p:spPr>
        <p:txBody>
          <a:bodyPr/>
          <a:lstStyle/>
          <a:p>
            <a:endParaRPr lang="en-US"/>
          </a:p>
        </p:txBody>
      </p:sp>
      <p:sp>
        <p:nvSpPr>
          <p:cNvPr id="108627" name="Freeform 294"/>
          <p:cNvSpPr>
            <a:spLocks/>
          </p:cNvSpPr>
          <p:nvPr/>
        </p:nvSpPr>
        <p:spPr bwMode="auto">
          <a:xfrm>
            <a:off x="4635500" y="4276725"/>
            <a:ext cx="60325" cy="103188"/>
          </a:xfrm>
          <a:custGeom>
            <a:avLst/>
            <a:gdLst>
              <a:gd name="T0" fmla="*/ 2147483647 w 75"/>
              <a:gd name="T1" fmla="*/ 0 h 130"/>
              <a:gd name="T2" fmla="*/ 2147483647 w 75"/>
              <a:gd name="T3" fmla="*/ 2147483647 h 130"/>
              <a:gd name="T4" fmla="*/ 0 w 75"/>
              <a:gd name="T5" fmla="*/ 0 h 130"/>
              <a:gd name="T6" fmla="*/ 2147483647 w 75"/>
              <a:gd name="T7" fmla="*/ 0 h 130"/>
              <a:gd name="T8" fmla="*/ 0 60000 65536"/>
              <a:gd name="T9" fmla="*/ 0 60000 65536"/>
              <a:gd name="T10" fmla="*/ 0 60000 65536"/>
              <a:gd name="T11" fmla="*/ 0 60000 65536"/>
              <a:gd name="T12" fmla="*/ 0 w 75"/>
              <a:gd name="T13" fmla="*/ 0 h 130"/>
              <a:gd name="T14" fmla="*/ 75 w 75"/>
              <a:gd name="T15" fmla="*/ 130 h 130"/>
            </a:gdLst>
            <a:ahLst/>
            <a:cxnLst>
              <a:cxn ang="T8">
                <a:pos x="T0" y="T1"/>
              </a:cxn>
              <a:cxn ang="T9">
                <a:pos x="T2" y="T3"/>
              </a:cxn>
              <a:cxn ang="T10">
                <a:pos x="T4" y="T5"/>
              </a:cxn>
              <a:cxn ang="T11">
                <a:pos x="T6" y="T7"/>
              </a:cxn>
            </a:cxnLst>
            <a:rect l="T12" t="T13" r="T14" b="T15"/>
            <a:pathLst>
              <a:path w="75" h="130">
                <a:moveTo>
                  <a:pt x="75" y="0"/>
                </a:moveTo>
                <a:lnTo>
                  <a:pt x="37" y="130"/>
                </a:lnTo>
                <a:lnTo>
                  <a:pt x="0" y="0"/>
                </a:lnTo>
                <a:lnTo>
                  <a:pt x="75" y="0"/>
                </a:lnTo>
                <a:close/>
              </a:path>
            </a:pathLst>
          </a:custGeom>
          <a:solidFill>
            <a:srgbClr val="000000"/>
          </a:solidFill>
          <a:ln w="9525">
            <a:noFill/>
            <a:round/>
            <a:headEnd/>
            <a:tailEnd/>
          </a:ln>
        </p:spPr>
        <p:txBody>
          <a:bodyPr/>
          <a:lstStyle/>
          <a:p>
            <a:endParaRPr lang="en-US"/>
          </a:p>
        </p:txBody>
      </p:sp>
      <p:sp>
        <p:nvSpPr>
          <p:cNvPr id="108628" name="Freeform 295"/>
          <p:cNvSpPr>
            <a:spLocks/>
          </p:cNvSpPr>
          <p:nvPr/>
        </p:nvSpPr>
        <p:spPr bwMode="auto">
          <a:xfrm>
            <a:off x="4084638" y="3870325"/>
            <a:ext cx="484187" cy="414338"/>
          </a:xfrm>
          <a:custGeom>
            <a:avLst/>
            <a:gdLst>
              <a:gd name="T0" fmla="*/ 0 w 609"/>
              <a:gd name="T1" fmla="*/ 0 h 522"/>
              <a:gd name="T2" fmla="*/ 2147483647 w 609"/>
              <a:gd name="T3" fmla="*/ 0 h 522"/>
              <a:gd name="T4" fmla="*/ 2147483647 w 609"/>
              <a:gd name="T5" fmla="*/ 2147483647 h 522"/>
              <a:gd name="T6" fmla="*/ 0 60000 65536"/>
              <a:gd name="T7" fmla="*/ 0 60000 65536"/>
              <a:gd name="T8" fmla="*/ 0 60000 65536"/>
              <a:gd name="T9" fmla="*/ 0 w 609"/>
              <a:gd name="T10" fmla="*/ 0 h 522"/>
              <a:gd name="T11" fmla="*/ 609 w 609"/>
              <a:gd name="T12" fmla="*/ 522 h 522"/>
            </a:gdLst>
            <a:ahLst/>
            <a:cxnLst>
              <a:cxn ang="T6">
                <a:pos x="T0" y="T1"/>
              </a:cxn>
              <a:cxn ang="T7">
                <a:pos x="T2" y="T3"/>
              </a:cxn>
              <a:cxn ang="T8">
                <a:pos x="T4" y="T5"/>
              </a:cxn>
            </a:cxnLst>
            <a:rect l="T9" t="T10" r="T11" b="T12"/>
            <a:pathLst>
              <a:path w="609" h="522">
                <a:moveTo>
                  <a:pt x="0" y="0"/>
                </a:moveTo>
                <a:lnTo>
                  <a:pt x="609" y="0"/>
                </a:lnTo>
                <a:lnTo>
                  <a:pt x="609" y="522"/>
                </a:lnTo>
              </a:path>
            </a:pathLst>
          </a:custGeom>
          <a:noFill/>
          <a:ln w="3175">
            <a:solidFill>
              <a:srgbClr val="000000"/>
            </a:solidFill>
            <a:prstDash val="solid"/>
            <a:round/>
            <a:headEnd/>
            <a:tailEnd/>
          </a:ln>
        </p:spPr>
        <p:txBody>
          <a:bodyPr/>
          <a:lstStyle/>
          <a:p>
            <a:endParaRPr lang="en-US"/>
          </a:p>
        </p:txBody>
      </p:sp>
      <p:sp>
        <p:nvSpPr>
          <p:cNvPr id="108629" name="Freeform 296"/>
          <p:cNvSpPr>
            <a:spLocks/>
          </p:cNvSpPr>
          <p:nvPr/>
        </p:nvSpPr>
        <p:spPr bwMode="auto">
          <a:xfrm>
            <a:off x="4538663" y="4276725"/>
            <a:ext cx="60325" cy="103188"/>
          </a:xfrm>
          <a:custGeom>
            <a:avLst/>
            <a:gdLst>
              <a:gd name="T0" fmla="*/ 2147483647 w 75"/>
              <a:gd name="T1" fmla="*/ 0 h 130"/>
              <a:gd name="T2" fmla="*/ 2147483647 w 75"/>
              <a:gd name="T3" fmla="*/ 2147483647 h 130"/>
              <a:gd name="T4" fmla="*/ 0 w 75"/>
              <a:gd name="T5" fmla="*/ 0 h 130"/>
              <a:gd name="T6" fmla="*/ 2147483647 w 75"/>
              <a:gd name="T7" fmla="*/ 0 h 130"/>
              <a:gd name="T8" fmla="*/ 0 60000 65536"/>
              <a:gd name="T9" fmla="*/ 0 60000 65536"/>
              <a:gd name="T10" fmla="*/ 0 60000 65536"/>
              <a:gd name="T11" fmla="*/ 0 60000 65536"/>
              <a:gd name="T12" fmla="*/ 0 w 75"/>
              <a:gd name="T13" fmla="*/ 0 h 130"/>
              <a:gd name="T14" fmla="*/ 75 w 75"/>
              <a:gd name="T15" fmla="*/ 130 h 130"/>
            </a:gdLst>
            <a:ahLst/>
            <a:cxnLst>
              <a:cxn ang="T8">
                <a:pos x="T0" y="T1"/>
              </a:cxn>
              <a:cxn ang="T9">
                <a:pos x="T2" y="T3"/>
              </a:cxn>
              <a:cxn ang="T10">
                <a:pos x="T4" y="T5"/>
              </a:cxn>
              <a:cxn ang="T11">
                <a:pos x="T6" y="T7"/>
              </a:cxn>
            </a:cxnLst>
            <a:rect l="T12" t="T13" r="T14" b="T15"/>
            <a:pathLst>
              <a:path w="75" h="130">
                <a:moveTo>
                  <a:pt x="75" y="0"/>
                </a:moveTo>
                <a:lnTo>
                  <a:pt x="37" y="130"/>
                </a:lnTo>
                <a:lnTo>
                  <a:pt x="0" y="0"/>
                </a:lnTo>
                <a:lnTo>
                  <a:pt x="75" y="0"/>
                </a:lnTo>
                <a:close/>
              </a:path>
            </a:pathLst>
          </a:custGeom>
          <a:solidFill>
            <a:srgbClr val="000000"/>
          </a:solidFill>
          <a:ln w="9525">
            <a:noFill/>
            <a:round/>
            <a:headEnd/>
            <a:tailEnd/>
          </a:ln>
        </p:spPr>
        <p:txBody>
          <a:bodyPr/>
          <a:lstStyle/>
          <a:p>
            <a:endParaRPr lang="en-US"/>
          </a:p>
        </p:txBody>
      </p:sp>
      <p:sp>
        <p:nvSpPr>
          <p:cNvPr id="108630" name="Rectangle 297"/>
          <p:cNvSpPr>
            <a:spLocks noChangeArrowheads="1"/>
          </p:cNvSpPr>
          <p:nvPr/>
        </p:nvSpPr>
        <p:spPr bwMode="auto">
          <a:xfrm>
            <a:off x="4906963" y="5965825"/>
            <a:ext cx="484187" cy="3397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31" name="Rectangle 298"/>
          <p:cNvSpPr>
            <a:spLocks noChangeArrowheads="1"/>
          </p:cNvSpPr>
          <p:nvPr/>
        </p:nvSpPr>
        <p:spPr bwMode="auto">
          <a:xfrm>
            <a:off x="4906963" y="5965825"/>
            <a:ext cx="484187" cy="3397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32" name="Rectangle 299"/>
          <p:cNvSpPr>
            <a:spLocks noChangeArrowheads="1"/>
          </p:cNvSpPr>
          <p:nvPr/>
        </p:nvSpPr>
        <p:spPr bwMode="auto">
          <a:xfrm>
            <a:off x="4987925" y="5946775"/>
            <a:ext cx="381000"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ETBn</a:t>
            </a:r>
            <a:endParaRPr lang="en-US" sz="1800">
              <a:solidFill>
                <a:srgbClr val="000000"/>
              </a:solidFill>
              <a:cs typeface="Arial" pitchFamily="34" charset="0"/>
            </a:endParaRPr>
          </a:p>
        </p:txBody>
      </p:sp>
      <p:sp>
        <p:nvSpPr>
          <p:cNvPr id="108633" name="Rectangle 300"/>
          <p:cNvSpPr>
            <a:spLocks noChangeArrowheads="1"/>
          </p:cNvSpPr>
          <p:nvPr/>
        </p:nvSpPr>
        <p:spPr bwMode="auto">
          <a:xfrm>
            <a:off x="5053013" y="6142038"/>
            <a:ext cx="193675" cy="3333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34" name="Rectangle 301"/>
          <p:cNvSpPr>
            <a:spLocks noChangeArrowheads="1"/>
          </p:cNvSpPr>
          <p:nvPr/>
        </p:nvSpPr>
        <p:spPr bwMode="auto">
          <a:xfrm>
            <a:off x="5053013" y="6142038"/>
            <a:ext cx="193675" cy="33337"/>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35" name="Rectangle 302"/>
          <p:cNvSpPr>
            <a:spLocks noChangeArrowheads="1"/>
          </p:cNvSpPr>
          <p:nvPr/>
        </p:nvSpPr>
        <p:spPr bwMode="auto">
          <a:xfrm>
            <a:off x="5053013" y="6175375"/>
            <a:ext cx="193675" cy="3333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36" name="Rectangle 303"/>
          <p:cNvSpPr>
            <a:spLocks noChangeArrowheads="1"/>
          </p:cNvSpPr>
          <p:nvPr/>
        </p:nvSpPr>
        <p:spPr bwMode="auto">
          <a:xfrm>
            <a:off x="5053013" y="6175375"/>
            <a:ext cx="193675" cy="33338"/>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37" name="Rectangle 304"/>
          <p:cNvSpPr>
            <a:spLocks noChangeArrowheads="1"/>
          </p:cNvSpPr>
          <p:nvPr/>
        </p:nvSpPr>
        <p:spPr bwMode="auto">
          <a:xfrm>
            <a:off x="5053013" y="6208713"/>
            <a:ext cx="193675" cy="349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38" name="Rectangle 305"/>
          <p:cNvSpPr>
            <a:spLocks noChangeArrowheads="1"/>
          </p:cNvSpPr>
          <p:nvPr/>
        </p:nvSpPr>
        <p:spPr bwMode="auto">
          <a:xfrm>
            <a:off x="5053013" y="6208713"/>
            <a:ext cx="193675" cy="349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39" name="Rectangle 306"/>
          <p:cNvSpPr>
            <a:spLocks noChangeArrowheads="1"/>
          </p:cNvSpPr>
          <p:nvPr/>
        </p:nvSpPr>
        <p:spPr bwMode="auto">
          <a:xfrm>
            <a:off x="5053013" y="6243638"/>
            <a:ext cx="193675" cy="3333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40" name="Rectangle 307"/>
          <p:cNvSpPr>
            <a:spLocks noChangeArrowheads="1"/>
          </p:cNvSpPr>
          <p:nvPr/>
        </p:nvSpPr>
        <p:spPr bwMode="auto">
          <a:xfrm>
            <a:off x="5053013" y="6243638"/>
            <a:ext cx="193675" cy="33337"/>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41" name="Line 308"/>
          <p:cNvSpPr>
            <a:spLocks noChangeShapeType="1"/>
          </p:cNvSpPr>
          <p:nvPr/>
        </p:nvSpPr>
        <p:spPr bwMode="auto">
          <a:xfrm>
            <a:off x="5149850" y="5795963"/>
            <a:ext cx="0" cy="87312"/>
          </a:xfrm>
          <a:prstGeom prst="line">
            <a:avLst/>
          </a:prstGeom>
          <a:noFill/>
          <a:ln w="12700">
            <a:solidFill>
              <a:srgbClr val="000000"/>
            </a:solidFill>
            <a:round/>
            <a:headEnd/>
            <a:tailEnd/>
          </a:ln>
        </p:spPr>
        <p:txBody>
          <a:bodyPr/>
          <a:lstStyle/>
          <a:p>
            <a:endParaRPr lang="en-US"/>
          </a:p>
        </p:txBody>
      </p:sp>
      <p:sp>
        <p:nvSpPr>
          <p:cNvPr id="108642" name="Freeform 309"/>
          <p:cNvSpPr>
            <a:spLocks/>
          </p:cNvSpPr>
          <p:nvPr/>
        </p:nvSpPr>
        <p:spPr bwMode="auto">
          <a:xfrm>
            <a:off x="5108575" y="5872163"/>
            <a:ext cx="80963" cy="93662"/>
          </a:xfrm>
          <a:custGeom>
            <a:avLst/>
            <a:gdLst>
              <a:gd name="T0" fmla="*/ 2147483647 w 101"/>
              <a:gd name="T1" fmla="*/ 0 h 118"/>
              <a:gd name="T2" fmla="*/ 2147483647 w 101"/>
              <a:gd name="T3" fmla="*/ 2147483647 h 118"/>
              <a:gd name="T4" fmla="*/ 0 w 101"/>
              <a:gd name="T5" fmla="*/ 0 h 118"/>
              <a:gd name="T6" fmla="*/ 2147483647 w 101"/>
              <a:gd name="T7" fmla="*/ 0 h 118"/>
              <a:gd name="T8" fmla="*/ 0 60000 65536"/>
              <a:gd name="T9" fmla="*/ 0 60000 65536"/>
              <a:gd name="T10" fmla="*/ 0 60000 65536"/>
              <a:gd name="T11" fmla="*/ 0 60000 65536"/>
              <a:gd name="T12" fmla="*/ 0 w 101"/>
              <a:gd name="T13" fmla="*/ 0 h 118"/>
              <a:gd name="T14" fmla="*/ 101 w 101"/>
              <a:gd name="T15" fmla="*/ 118 h 118"/>
            </a:gdLst>
            <a:ahLst/>
            <a:cxnLst>
              <a:cxn ang="T8">
                <a:pos x="T0" y="T1"/>
              </a:cxn>
              <a:cxn ang="T9">
                <a:pos x="T2" y="T3"/>
              </a:cxn>
              <a:cxn ang="T10">
                <a:pos x="T4" y="T5"/>
              </a:cxn>
              <a:cxn ang="T11">
                <a:pos x="T6" y="T7"/>
              </a:cxn>
            </a:cxnLst>
            <a:rect l="T12" t="T13" r="T14" b="T15"/>
            <a:pathLst>
              <a:path w="101" h="118">
                <a:moveTo>
                  <a:pt x="101" y="0"/>
                </a:moveTo>
                <a:lnTo>
                  <a:pt x="50" y="118"/>
                </a:lnTo>
                <a:lnTo>
                  <a:pt x="0" y="0"/>
                </a:lnTo>
                <a:lnTo>
                  <a:pt x="101" y="0"/>
                </a:lnTo>
                <a:close/>
              </a:path>
            </a:pathLst>
          </a:custGeom>
          <a:solidFill>
            <a:srgbClr val="000000"/>
          </a:solidFill>
          <a:ln w="9525">
            <a:noFill/>
            <a:round/>
            <a:headEnd/>
            <a:tailEnd/>
          </a:ln>
        </p:spPr>
        <p:txBody>
          <a:bodyPr/>
          <a:lstStyle/>
          <a:p>
            <a:endParaRPr lang="en-US"/>
          </a:p>
        </p:txBody>
      </p:sp>
      <p:sp>
        <p:nvSpPr>
          <p:cNvPr id="108643" name="Rectangle 310"/>
          <p:cNvSpPr>
            <a:spLocks noChangeArrowheads="1"/>
          </p:cNvSpPr>
          <p:nvPr/>
        </p:nvSpPr>
        <p:spPr bwMode="auto">
          <a:xfrm>
            <a:off x="1470025" y="2454275"/>
            <a:ext cx="581025" cy="454025"/>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44" name="Rectangle 311"/>
          <p:cNvSpPr>
            <a:spLocks noChangeArrowheads="1"/>
          </p:cNvSpPr>
          <p:nvPr/>
        </p:nvSpPr>
        <p:spPr bwMode="auto">
          <a:xfrm>
            <a:off x="1470025" y="2454275"/>
            <a:ext cx="581025" cy="4540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45" name="Rectangle 312"/>
          <p:cNvSpPr>
            <a:spLocks noChangeArrowheads="1"/>
          </p:cNvSpPr>
          <p:nvPr/>
        </p:nvSpPr>
        <p:spPr bwMode="auto">
          <a:xfrm>
            <a:off x="1614488" y="2589213"/>
            <a:ext cx="346075" cy="182562"/>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DRM</a:t>
            </a:r>
            <a:endParaRPr lang="en-US" sz="1800">
              <a:solidFill>
                <a:srgbClr val="000000"/>
              </a:solidFill>
              <a:cs typeface="Arial" pitchFamily="34" charset="0"/>
            </a:endParaRPr>
          </a:p>
        </p:txBody>
      </p:sp>
      <p:sp>
        <p:nvSpPr>
          <p:cNvPr id="108646" name="Rectangle 313"/>
          <p:cNvSpPr>
            <a:spLocks noChangeArrowheads="1"/>
          </p:cNvSpPr>
          <p:nvPr/>
        </p:nvSpPr>
        <p:spPr bwMode="auto">
          <a:xfrm>
            <a:off x="4859338" y="5343525"/>
            <a:ext cx="581025" cy="452438"/>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47" name="Rectangle 314"/>
          <p:cNvSpPr>
            <a:spLocks noChangeArrowheads="1"/>
          </p:cNvSpPr>
          <p:nvPr/>
        </p:nvSpPr>
        <p:spPr bwMode="auto">
          <a:xfrm>
            <a:off x="4859338" y="5343525"/>
            <a:ext cx="581025" cy="452438"/>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48" name="Rectangle 315"/>
          <p:cNvSpPr>
            <a:spLocks noChangeArrowheads="1"/>
          </p:cNvSpPr>
          <p:nvPr/>
        </p:nvSpPr>
        <p:spPr bwMode="auto">
          <a:xfrm>
            <a:off x="5013325" y="5478463"/>
            <a:ext cx="322263" cy="182562"/>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STM</a:t>
            </a:r>
            <a:endParaRPr lang="en-US" sz="1800">
              <a:solidFill>
                <a:srgbClr val="000000"/>
              </a:solidFill>
              <a:cs typeface="Arial" pitchFamily="34" charset="0"/>
            </a:endParaRPr>
          </a:p>
        </p:txBody>
      </p:sp>
      <p:sp>
        <p:nvSpPr>
          <p:cNvPr id="108649" name="Freeform 316"/>
          <p:cNvSpPr>
            <a:spLocks/>
          </p:cNvSpPr>
          <p:nvPr/>
        </p:nvSpPr>
        <p:spPr bwMode="auto">
          <a:xfrm>
            <a:off x="5053013" y="4606925"/>
            <a:ext cx="47625" cy="257175"/>
          </a:xfrm>
          <a:custGeom>
            <a:avLst/>
            <a:gdLst>
              <a:gd name="T0" fmla="*/ 0 w 61"/>
              <a:gd name="T1" fmla="*/ 0 h 324"/>
              <a:gd name="T2" fmla="*/ 2147483647 w 61"/>
              <a:gd name="T3" fmla="*/ 0 h 324"/>
              <a:gd name="T4" fmla="*/ 2147483647 w 61"/>
              <a:gd name="T5" fmla="*/ 2147483647 h 324"/>
              <a:gd name="T6" fmla="*/ 0 60000 65536"/>
              <a:gd name="T7" fmla="*/ 0 60000 65536"/>
              <a:gd name="T8" fmla="*/ 0 60000 65536"/>
              <a:gd name="T9" fmla="*/ 0 w 61"/>
              <a:gd name="T10" fmla="*/ 0 h 324"/>
              <a:gd name="T11" fmla="*/ 61 w 61"/>
              <a:gd name="T12" fmla="*/ 324 h 324"/>
            </a:gdLst>
            <a:ahLst/>
            <a:cxnLst>
              <a:cxn ang="T6">
                <a:pos x="T0" y="T1"/>
              </a:cxn>
              <a:cxn ang="T7">
                <a:pos x="T2" y="T3"/>
              </a:cxn>
              <a:cxn ang="T8">
                <a:pos x="T4" y="T5"/>
              </a:cxn>
            </a:cxnLst>
            <a:rect l="T9" t="T10" r="T11" b="T12"/>
            <a:pathLst>
              <a:path w="61" h="324">
                <a:moveTo>
                  <a:pt x="0" y="0"/>
                </a:moveTo>
                <a:lnTo>
                  <a:pt x="61" y="0"/>
                </a:lnTo>
                <a:lnTo>
                  <a:pt x="61" y="324"/>
                </a:lnTo>
              </a:path>
            </a:pathLst>
          </a:custGeom>
          <a:noFill/>
          <a:ln w="12700">
            <a:solidFill>
              <a:srgbClr val="000000"/>
            </a:solidFill>
            <a:prstDash val="solid"/>
            <a:round/>
            <a:headEnd/>
            <a:tailEnd/>
          </a:ln>
        </p:spPr>
        <p:txBody>
          <a:bodyPr/>
          <a:lstStyle/>
          <a:p>
            <a:endParaRPr lang="en-US"/>
          </a:p>
        </p:txBody>
      </p:sp>
      <p:sp>
        <p:nvSpPr>
          <p:cNvPr id="108650" name="Freeform 317"/>
          <p:cNvSpPr>
            <a:spLocks/>
          </p:cNvSpPr>
          <p:nvPr/>
        </p:nvSpPr>
        <p:spPr bwMode="auto">
          <a:xfrm>
            <a:off x="5060950" y="4852988"/>
            <a:ext cx="80963" cy="93662"/>
          </a:xfrm>
          <a:custGeom>
            <a:avLst/>
            <a:gdLst>
              <a:gd name="T0" fmla="*/ 2147483647 w 101"/>
              <a:gd name="T1" fmla="*/ 0 h 118"/>
              <a:gd name="T2" fmla="*/ 2147483647 w 101"/>
              <a:gd name="T3" fmla="*/ 2147483647 h 118"/>
              <a:gd name="T4" fmla="*/ 0 w 101"/>
              <a:gd name="T5" fmla="*/ 0 h 118"/>
              <a:gd name="T6" fmla="*/ 2147483647 w 101"/>
              <a:gd name="T7" fmla="*/ 0 h 118"/>
              <a:gd name="T8" fmla="*/ 0 60000 65536"/>
              <a:gd name="T9" fmla="*/ 0 60000 65536"/>
              <a:gd name="T10" fmla="*/ 0 60000 65536"/>
              <a:gd name="T11" fmla="*/ 0 60000 65536"/>
              <a:gd name="T12" fmla="*/ 0 w 101"/>
              <a:gd name="T13" fmla="*/ 0 h 118"/>
              <a:gd name="T14" fmla="*/ 101 w 101"/>
              <a:gd name="T15" fmla="*/ 118 h 118"/>
            </a:gdLst>
            <a:ahLst/>
            <a:cxnLst>
              <a:cxn ang="T8">
                <a:pos x="T0" y="T1"/>
              </a:cxn>
              <a:cxn ang="T9">
                <a:pos x="T2" y="T3"/>
              </a:cxn>
              <a:cxn ang="T10">
                <a:pos x="T4" y="T5"/>
              </a:cxn>
              <a:cxn ang="T11">
                <a:pos x="T6" y="T7"/>
              </a:cxn>
            </a:cxnLst>
            <a:rect l="T12" t="T13" r="T14" b="T15"/>
            <a:pathLst>
              <a:path w="101" h="118">
                <a:moveTo>
                  <a:pt x="101" y="0"/>
                </a:moveTo>
                <a:lnTo>
                  <a:pt x="50" y="118"/>
                </a:lnTo>
                <a:lnTo>
                  <a:pt x="0" y="0"/>
                </a:lnTo>
                <a:lnTo>
                  <a:pt x="101" y="0"/>
                </a:lnTo>
                <a:close/>
              </a:path>
            </a:pathLst>
          </a:custGeom>
          <a:solidFill>
            <a:srgbClr val="000000"/>
          </a:solidFill>
          <a:ln w="9525">
            <a:noFill/>
            <a:round/>
            <a:headEnd/>
            <a:tailEnd/>
          </a:ln>
        </p:spPr>
        <p:txBody>
          <a:bodyPr/>
          <a:lstStyle/>
          <a:p>
            <a:endParaRPr lang="en-US"/>
          </a:p>
        </p:txBody>
      </p:sp>
      <p:sp>
        <p:nvSpPr>
          <p:cNvPr id="108651" name="Freeform 318"/>
          <p:cNvSpPr>
            <a:spLocks/>
          </p:cNvSpPr>
          <p:nvPr/>
        </p:nvSpPr>
        <p:spPr bwMode="auto">
          <a:xfrm>
            <a:off x="2120900" y="2681288"/>
            <a:ext cx="801688" cy="396875"/>
          </a:xfrm>
          <a:custGeom>
            <a:avLst/>
            <a:gdLst>
              <a:gd name="T0" fmla="*/ 2147483647 w 1009"/>
              <a:gd name="T1" fmla="*/ 2147483647 h 499"/>
              <a:gd name="T2" fmla="*/ 2147483647 w 1009"/>
              <a:gd name="T3" fmla="*/ 2147483647 h 499"/>
              <a:gd name="T4" fmla="*/ 2147483647 w 1009"/>
              <a:gd name="T5" fmla="*/ 2147483647 h 499"/>
              <a:gd name="T6" fmla="*/ 2147483647 w 1009"/>
              <a:gd name="T7" fmla="*/ 0 h 499"/>
              <a:gd name="T8" fmla="*/ 0 w 1009"/>
              <a:gd name="T9" fmla="*/ 0 h 499"/>
              <a:gd name="T10" fmla="*/ 0 60000 65536"/>
              <a:gd name="T11" fmla="*/ 0 60000 65536"/>
              <a:gd name="T12" fmla="*/ 0 60000 65536"/>
              <a:gd name="T13" fmla="*/ 0 60000 65536"/>
              <a:gd name="T14" fmla="*/ 0 60000 65536"/>
              <a:gd name="T15" fmla="*/ 0 w 1009"/>
              <a:gd name="T16" fmla="*/ 0 h 499"/>
              <a:gd name="T17" fmla="*/ 1009 w 1009"/>
              <a:gd name="T18" fmla="*/ 499 h 499"/>
            </a:gdLst>
            <a:ahLst/>
            <a:cxnLst>
              <a:cxn ang="T10">
                <a:pos x="T0" y="T1"/>
              </a:cxn>
              <a:cxn ang="T11">
                <a:pos x="T2" y="T3"/>
              </a:cxn>
              <a:cxn ang="T12">
                <a:pos x="T4" y="T5"/>
              </a:cxn>
              <a:cxn ang="T13">
                <a:pos x="T6" y="T7"/>
              </a:cxn>
              <a:cxn ang="T14">
                <a:pos x="T8" y="T9"/>
              </a:cxn>
            </a:cxnLst>
            <a:rect l="T15" t="T16" r="T17" b="T18"/>
            <a:pathLst>
              <a:path w="1009" h="499">
                <a:moveTo>
                  <a:pt x="1009" y="499"/>
                </a:moveTo>
                <a:lnTo>
                  <a:pt x="1009" y="392"/>
                </a:lnTo>
                <a:lnTo>
                  <a:pt x="267" y="392"/>
                </a:lnTo>
                <a:lnTo>
                  <a:pt x="267" y="0"/>
                </a:lnTo>
                <a:lnTo>
                  <a:pt x="0" y="0"/>
                </a:lnTo>
              </a:path>
            </a:pathLst>
          </a:custGeom>
          <a:noFill/>
          <a:ln w="12700">
            <a:solidFill>
              <a:srgbClr val="000000"/>
            </a:solidFill>
            <a:prstDash val="solid"/>
            <a:round/>
            <a:headEnd/>
            <a:tailEnd/>
          </a:ln>
        </p:spPr>
        <p:txBody>
          <a:bodyPr/>
          <a:lstStyle/>
          <a:p>
            <a:endParaRPr lang="en-US"/>
          </a:p>
        </p:txBody>
      </p:sp>
      <p:sp>
        <p:nvSpPr>
          <p:cNvPr id="108652" name="Freeform 319"/>
          <p:cNvSpPr>
            <a:spLocks/>
          </p:cNvSpPr>
          <p:nvPr/>
        </p:nvSpPr>
        <p:spPr bwMode="auto">
          <a:xfrm>
            <a:off x="2051050" y="2633663"/>
            <a:ext cx="79375" cy="95250"/>
          </a:xfrm>
          <a:custGeom>
            <a:avLst/>
            <a:gdLst>
              <a:gd name="T0" fmla="*/ 2147483647 w 101"/>
              <a:gd name="T1" fmla="*/ 2147483647 h 119"/>
              <a:gd name="T2" fmla="*/ 0 w 101"/>
              <a:gd name="T3" fmla="*/ 2147483647 h 119"/>
              <a:gd name="T4" fmla="*/ 2147483647 w 101"/>
              <a:gd name="T5" fmla="*/ 0 h 119"/>
              <a:gd name="T6" fmla="*/ 2147483647 w 101"/>
              <a:gd name="T7" fmla="*/ 2147483647 h 119"/>
              <a:gd name="T8" fmla="*/ 0 60000 65536"/>
              <a:gd name="T9" fmla="*/ 0 60000 65536"/>
              <a:gd name="T10" fmla="*/ 0 60000 65536"/>
              <a:gd name="T11" fmla="*/ 0 60000 65536"/>
              <a:gd name="T12" fmla="*/ 0 w 101"/>
              <a:gd name="T13" fmla="*/ 0 h 119"/>
              <a:gd name="T14" fmla="*/ 101 w 101"/>
              <a:gd name="T15" fmla="*/ 119 h 119"/>
            </a:gdLst>
            <a:ahLst/>
            <a:cxnLst>
              <a:cxn ang="T8">
                <a:pos x="T0" y="T1"/>
              </a:cxn>
              <a:cxn ang="T9">
                <a:pos x="T2" y="T3"/>
              </a:cxn>
              <a:cxn ang="T10">
                <a:pos x="T4" y="T5"/>
              </a:cxn>
              <a:cxn ang="T11">
                <a:pos x="T6" y="T7"/>
              </a:cxn>
            </a:cxnLst>
            <a:rect l="T12" t="T13" r="T14" b="T15"/>
            <a:pathLst>
              <a:path w="101" h="119">
                <a:moveTo>
                  <a:pt x="101" y="119"/>
                </a:moveTo>
                <a:lnTo>
                  <a:pt x="0" y="60"/>
                </a:lnTo>
                <a:lnTo>
                  <a:pt x="101" y="0"/>
                </a:lnTo>
                <a:lnTo>
                  <a:pt x="101" y="119"/>
                </a:lnTo>
                <a:close/>
              </a:path>
            </a:pathLst>
          </a:custGeom>
          <a:solidFill>
            <a:srgbClr val="000000"/>
          </a:solidFill>
          <a:ln w="9525">
            <a:noFill/>
            <a:round/>
            <a:headEnd/>
            <a:tailEnd/>
          </a:ln>
        </p:spPr>
        <p:txBody>
          <a:bodyPr/>
          <a:lstStyle/>
          <a:p>
            <a:endParaRPr lang="en-US"/>
          </a:p>
        </p:txBody>
      </p:sp>
      <p:sp>
        <p:nvSpPr>
          <p:cNvPr id="108653" name="Freeform 320"/>
          <p:cNvSpPr>
            <a:spLocks/>
          </p:cNvSpPr>
          <p:nvPr/>
        </p:nvSpPr>
        <p:spPr bwMode="auto">
          <a:xfrm>
            <a:off x="2120900" y="1857375"/>
            <a:ext cx="801688" cy="711200"/>
          </a:xfrm>
          <a:custGeom>
            <a:avLst/>
            <a:gdLst>
              <a:gd name="T0" fmla="*/ 2147483647 w 1009"/>
              <a:gd name="T1" fmla="*/ 2147483647 h 894"/>
              <a:gd name="T2" fmla="*/ 2147483647 w 1009"/>
              <a:gd name="T3" fmla="*/ 0 h 894"/>
              <a:gd name="T4" fmla="*/ 2147483647 w 1009"/>
              <a:gd name="T5" fmla="*/ 0 h 894"/>
              <a:gd name="T6" fmla="*/ 2147483647 w 1009"/>
              <a:gd name="T7" fmla="*/ 2147483647 h 894"/>
              <a:gd name="T8" fmla="*/ 0 w 1009"/>
              <a:gd name="T9" fmla="*/ 2147483647 h 894"/>
              <a:gd name="T10" fmla="*/ 0 60000 65536"/>
              <a:gd name="T11" fmla="*/ 0 60000 65536"/>
              <a:gd name="T12" fmla="*/ 0 60000 65536"/>
              <a:gd name="T13" fmla="*/ 0 60000 65536"/>
              <a:gd name="T14" fmla="*/ 0 60000 65536"/>
              <a:gd name="T15" fmla="*/ 0 w 1009"/>
              <a:gd name="T16" fmla="*/ 0 h 894"/>
              <a:gd name="T17" fmla="*/ 1009 w 1009"/>
              <a:gd name="T18" fmla="*/ 894 h 894"/>
            </a:gdLst>
            <a:ahLst/>
            <a:cxnLst>
              <a:cxn ang="T10">
                <a:pos x="T0" y="T1"/>
              </a:cxn>
              <a:cxn ang="T11">
                <a:pos x="T2" y="T3"/>
              </a:cxn>
              <a:cxn ang="T12">
                <a:pos x="T4" y="T5"/>
              </a:cxn>
              <a:cxn ang="T13">
                <a:pos x="T6" y="T7"/>
              </a:cxn>
              <a:cxn ang="T14">
                <a:pos x="T8" y="T9"/>
              </a:cxn>
            </a:cxnLst>
            <a:rect l="T15" t="T16" r="T17" b="T18"/>
            <a:pathLst>
              <a:path w="1009" h="894">
                <a:moveTo>
                  <a:pt x="1009" y="109"/>
                </a:moveTo>
                <a:lnTo>
                  <a:pt x="1009" y="0"/>
                </a:lnTo>
                <a:lnTo>
                  <a:pt x="277" y="0"/>
                </a:lnTo>
                <a:lnTo>
                  <a:pt x="277" y="894"/>
                </a:lnTo>
                <a:lnTo>
                  <a:pt x="0" y="894"/>
                </a:lnTo>
              </a:path>
            </a:pathLst>
          </a:custGeom>
          <a:noFill/>
          <a:ln w="12700">
            <a:solidFill>
              <a:srgbClr val="000000"/>
            </a:solidFill>
            <a:prstDash val="solid"/>
            <a:round/>
            <a:headEnd/>
            <a:tailEnd/>
          </a:ln>
        </p:spPr>
        <p:txBody>
          <a:bodyPr/>
          <a:lstStyle/>
          <a:p>
            <a:endParaRPr lang="en-US"/>
          </a:p>
        </p:txBody>
      </p:sp>
      <p:sp>
        <p:nvSpPr>
          <p:cNvPr id="108654" name="Freeform 321"/>
          <p:cNvSpPr>
            <a:spLocks/>
          </p:cNvSpPr>
          <p:nvPr/>
        </p:nvSpPr>
        <p:spPr bwMode="auto">
          <a:xfrm>
            <a:off x="2051050" y="2520950"/>
            <a:ext cx="79375" cy="93663"/>
          </a:xfrm>
          <a:custGeom>
            <a:avLst/>
            <a:gdLst>
              <a:gd name="T0" fmla="*/ 2147483647 w 101"/>
              <a:gd name="T1" fmla="*/ 2147483647 h 119"/>
              <a:gd name="T2" fmla="*/ 0 w 101"/>
              <a:gd name="T3" fmla="*/ 2147483647 h 119"/>
              <a:gd name="T4" fmla="*/ 2147483647 w 101"/>
              <a:gd name="T5" fmla="*/ 0 h 119"/>
              <a:gd name="T6" fmla="*/ 2147483647 w 101"/>
              <a:gd name="T7" fmla="*/ 2147483647 h 119"/>
              <a:gd name="T8" fmla="*/ 0 60000 65536"/>
              <a:gd name="T9" fmla="*/ 0 60000 65536"/>
              <a:gd name="T10" fmla="*/ 0 60000 65536"/>
              <a:gd name="T11" fmla="*/ 0 60000 65536"/>
              <a:gd name="T12" fmla="*/ 0 w 101"/>
              <a:gd name="T13" fmla="*/ 0 h 119"/>
              <a:gd name="T14" fmla="*/ 101 w 101"/>
              <a:gd name="T15" fmla="*/ 119 h 119"/>
            </a:gdLst>
            <a:ahLst/>
            <a:cxnLst>
              <a:cxn ang="T8">
                <a:pos x="T0" y="T1"/>
              </a:cxn>
              <a:cxn ang="T9">
                <a:pos x="T2" y="T3"/>
              </a:cxn>
              <a:cxn ang="T10">
                <a:pos x="T4" y="T5"/>
              </a:cxn>
              <a:cxn ang="T11">
                <a:pos x="T6" y="T7"/>
              </a:cxn>
            </a:cxnLst>
            <a:rect l="T12" t="T13" r="T14" b="T15"/>
            <a:pathLst>
              <a:path w="101" h="119">
                <a:moveTo>
                  <a:pt x="101" y="119"/>
                </a:moveTo>
                <a:lnTo>
                  <a:pt x="0" y="59"/>
                </a:lnTo>
                <a:lnTo>
                  <a:pt x="101" y="0"/>
                </a:lnTo>
                <a:lnTo>
                  <a:pt x="101" y="119"/>
                </a:lnTo>
                <a:close/>
              </a:path>
            </a:pathLst>
          </a:custGeom>
          <a:solidFill>
            <a:srgbClr val="000000"/>
          </a:solidFill>
          <a:ln w="9525">
            <a:noFill/>
            <a:round/>
            <a:headEnd/>
            <a:tailEnd/>
          </a:ln>
        </p:spPr>
        <p:txBody>
          <a:bodyPr/>
          <a:lstStyle/>
          <a:p>
            <a:endParaRPr lang="en-US"/>
          </a:p>
        </p:txBody>
      </p:sp>
      <p:sp>
        <p:nvSpPr>
          <p:cNvPr id="108655" name="Freeform 322"/>
          <p:cNvSpPr>
            <a:spLocks/>
          </p:cNvSpPr>
          <p:nvPr/>
        </p:nvSpPr>
        <p:spPr bwMode="auto">
          <a:xfrm>
            <a:off x="2120900" y="2794000"/>
            <a:ext cx="2738438" cy="2774950"/>
          </a:xfrm>
          <a:custGeom>
            <a:avLst/>
            <a:gdLst>
              <a:gd name="T0" fmla="*/ 2147483647 w 3448"/>
              <a:gd name="T1" fmla="*/ 2147483647 h 3496"/>
              <a:gd name="T2" fmla="*/ 2147483647 w 3448"/>
              <a:gd name="T3" fmla="*/ 2147483647 h 3496"/>
              <a:gd name="T4" fmla="*/ 2147483647 w 3448"/>
              <a:gd name="T5" fmla="*/ 0 h 3496"/>
              <a:gd name="T6" fmla="*/ 0 w 3448"/>
              <a:gd name="T7" fmla="*/ 0 h 3496"/>
              <a:gd name="T8" fmla="*/ 0 60000 65536"/>
              <a:gd name="T9" fmla="*/ 0 60000 65536"/>
              <a:gd name="T10" fmla="*/ 0 60000 65536"/>
              <a:gd name="T11" fmla="*/ 0 60000 65536"/>
              <a:gd name="T12" fmla="*/ 0 w 3448"/>
              <a:gd name="T13" fmla="*/ 0 h 3496"/>
              <a:gd name="T14" fmla="*/ 3448 w 3448"/>
              <a:gd name="T15" fmla="*/ 3496 h 3496"/>
            </a:gdLst>
            <a:ahLst/>
            <a:cxnLst>
              <a:cxn ang="T8">
                <a:pos x="T0" y="T1"/>
              </a:cxn>
              <a:cxn ang="T9">
                <a:pos x="T2" y="T3"/>
              </a:cxn>
              <a:cxn ang="T10">
                <a:pos x="T4" y="T5"/>
              </a:cxn>
              <a:cxn ang="T11">
                <a:pos x="T6" y="T7"/>
              </a:cxn>
            </a:cxnLst>
            <a:rect l="T12" t="T13" r="T14" b="T15"/>
            <a:pathLst>
              <a:path w="3448" h="3496">
                <a:moveTo>
                  <a:pt x="3448" y="3496"/>
                </a:moveTo>
                <a:lnTo>
                  <a:pt x="155" y="3496"/>
                </a:lnTo>
                <a:lnTo>
                  <a:pt x="155" y="0"/>
                </a:lnTo>
                <a:lnTo>
                  <a:pt x="0" y="0"/>
                </a:lnTo>
              </a:path>
            </a:pathLst>
          </a:custGeom>
          <a:noFill/>
          <a:ln w="12700">
            <a:solidFill>
              <a:srgbClr val="000000"/>
            </a:solidFill>
            <a:prstDash val="solid"/>
            <a:round/>
            <a:headEnd/>
            <a:tailEnd/>
          </a:ln>
        </p:spPr>
        <p:txBody>
          <a:bodyPr/>
          <a:lstStyle/>
          <a:p>
            <a:endParaRPr lang="en-US"/>
          </a:p>
        </p:txBody>
      </p:sp>
      <p:sp>
        <p:nvSpPr>
          <p:cNvPr id="108656" name="Freeform 323"/>
          <p:cNvSpPr>
            <a:spLocks/>
          </p:cNvSpPr>
          <p:nvPr/>
        </p:nvSpPr>
        <p:spPr bwMode="auto">
          <a:xfrm>
            <a:off x="2051050" y="2747963"/>
            <a:ext cx="79375" cy="93662"/>
          </a:xfrm>
          <a:custGeom>
            <a:avLst/>
            <a:gdLst>
              <a:gd name="T0" fmla="*/ 2147483647 w 101"/>
              <a:gd name="T1" fmla="*/ 2147483647 h 119"/>
              <a:gd name="T2" fmla="*/ 0 w 101"/>
              <a:gd name="T3" fmla="*/ 2147483647 h 119"/>
              <a:gd name="T4" fmla="*/ 2147483647 w 101"/>
              <a:gd name="T5" fmla="*/ 0 h 119"/>
              <a:gd name="T6" fmla="*/ 2147483647 w 101"/>
              <a:gd name="T7" fmla="*/ 2147483647 h 119"/>
              <a:gd name="T8" fmla="*/ 0 60000 65536"/>
              <a:gd name="T9" fmla="*/ 0 60000 65536"/>
              <a:gd name="T10" fmla="*/ 0 60000 65536"/>
              <a:gd name="T11" fmla="*/ 0 60000 65536"/>
              <a:gd name="T12" fmla="*/ 0 w 101"/>
              <a:gd name="T13" fmla="*/ 0 h 119"/>
              <a:gd name="T14" fmla="*/ 101 w 101"/>
              <a:gd name="T15" fmla="*/ 119 h 119"/>
            </a:gdLst>
            <a:ahLst/>
            <a:cxnLst>
              <a:cxn ang="T8">
                <a:pos x="T0" y="T1"/>
              </a:cxn>
              <a:cxn ang="T9">
                <a:pos x="T2" y="T3"/>
              </a:cxn>
              <a:cxn ang="T10">
                <a:pos x="T4" y="T5"/>
              </a:cxn>
              <a:cxn ang="T11">
                <a:pos x="T6" y="T7"/>
              </a:cxn>
            </a:cxnLst>
            <a:rect l="T12" t="T13" r="T14" b="T15"/>
            <a:pathLst>
              <a:path w="101" h="119">
                <a:moveTo>
                  <a:pt x="101" y="119"/>
                </a:moveTo>
                <a:lnTo>
                  <a:pt x="0" y="60"/>
                </a:lnTo>
                <a:lnTo>
                  <a:pt x="101" y="0"/>
                </a:lnTo>
                <a:lnTo>
                  <a:pt x="101" y="119"/>
                </a:lnTo>
                <a:close/>
              </a:path>
            </a:pathLst>
          </a:custGeom>
          <a:solidFill>
            <a:srgbClr val="000000"/>
          </a:solidFill>
          <a:ln w="9525">
            <a:noFill/>
            <a:round/>
            <a:headEnd/>
            <a:tailEnd/>
          </a:ln>
        </p:spPr>
        <p:txBody>
          <a:bodyPr/>
          <a:lstStyle/>
          <a:p>
            <a:endParaRPr lang="en-US"/>
          </a:p>
        </p:txBody>
      </p:sp>
      <p:sp>
        <p:nvSpPr>
          <p:cNvPr id="108657" name="Rectangle 324"/>
          <p:cNvSpPr>
            <a:spLocks noChangeArrowheads="1"/>
          </p:cNvSpPr>
          <p:nvPr/>
        </p:nvSpPr>
        <p:spPr bwMode="auto">
          <a:xfrm>
            <a:off x="1082675" y="2568575"/>
            <a:ext cx="193675" cy="2254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58" name="Rectangle 325"/>
          <p:cNvSpPr>
            <a:spLocks noChangeArrowheads="1"/>
          </p:cNvSpPr>
          <p:nvPr/>
        </p:nvSpPr>
        <p:spPr bwMode="auto">
          <a:xfrm>
            <a:off x="1082675" y="2568575"/>
            <a:ext cx="193675" cy="2254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59" name="Line 326"/>
          <p:cNvSpPr>
            <a:spLocks noChangeShapeType="1"/>
          </p:cNvSpPr>
          <p:nvPr/>
        </p:nvSpPr>
        <p:spPr bwMode="auto">
          <a:xfrm>
            <a:off x="1082675" y="2568575"/>
            <a:ext cx="193675" cy="225425"/>
          </a:xfrm>
          <a:prstGeom prst="line">
            <a:avLst/>
          </a:prstGeom>
          <a:noFill/>
          <a:ln w="7938">
            <a:solidFill>
              <a:srgbClr val="000000"/>
            </a:solidFill>
            <a:round/>
            <a:headEnd/>
            <a:tailEnd/>
          </a:ln>
        </p:spPr>
        <p:txBody>
          <a:bodyPr/>
          <a:lstStyle/>
          <a:p>
            <a:endParaRPr lang="en-US"/>
          </a:p>
        </p:txBody>
      </p:sp>
      <p:sp>
        <p:nvSpPr>
          <p:cNvPr id="108660" name="Line 327"/>
          <p:cNvSpPr>
            <a:spLocks noChangeShapeType="1"/>
          </p:cNvSpPr>
          <p:nvPr/>
        </p:nvSpPr>
        <p:spPr bwMode="auto">
          <a:xfrm flipH="1">
            <a:off x="1082675" y="2568575"/>
            <a:ext cx="193675" cy="225425"/>
          </a:xfrm>
          <a:prstGeom prst="line">
            <a:avLst/>
          </a:prstGeom>
          <a:noFill/>
          <a:ln w="7938">
            <a:solidFill>
              <a:srgbClr val="000000"/>
            </a:solidFill>
            <a:round/>
            <a:headEnd/>
            <a:tailEnd/>
          </a:ln>
        </p:spPr>
        <p:txBody>
          <a:bodyPr/>
          <a:lstStyle/>
          <a:p>
            <a:endParaRPr lang="en-US"/>
          </a:p>
        </p:txBody>
      </p:sp>
      <p:sp>
        <p:nvSpPr>
          <p:cNvPr id="108661" name="Line 328"/>
          <p:cNvSpPr>
            <a:spLocks noChangeShapeType="1"/>
          </p:cNvSpPr>
          <p:nvPr/>
        </p:nvSpPr>
        <p:spPr bwMode="auto">
          <a:xfrm flipH="1">
            <a:off x="1346200" y="2681288"/>
            <a:ext cx="123825" cy="0"/>
          </a:xfrm>
          <a:prstGeom prst="line">
            <a:avLst/>
          </a:prstGeom>
          <a:noFill/>
          <a:ln w="12700">
            <a:solidFill>
              <a:srgbClr val="000000"/>
            </a:solidFill>
            <a:round/>
            <a:headEnd/>
            <a:tailEnd/>
          </a:ln>
        </p:spPr>
        <p:txBody>
          <a:bodyPr/>
          <a:lstStyle/>
          <a:p>
            <a:endParaRPr lang="en-US"/>
          </a:p>
        </p:txBody>
      </p:sp>
      <p:sp>
        <p:nvSpPr>
          <p:cNvPr id="108662" name="Freeform 329"/>
          <p:cNvSpPr>
            <a:spLocks/>
          </p:cNvSpPr>
          <p:nvPr/>
        </p:nvSpPr>
        <p:spPr bwMode="auto">
          <a:xfrm>
            <a:off x="1276350" y="2633663"/>
            <a:ext cx="79375" cy="95250"/>
          </a:xfrm>
          <a:custGeom>
            <a:avLst/>
            <a:gdLst>
              <a:gd name="T0" fmla="*/ 2147483647 w 101"/>
              <a:gd name="T1" fmla="*/ 2147483647 h 119"/>
              <a:gd name="T2" fmla="*/ 0 w 101"/>
              <a:gd name="T3" fmla="*/ 2147483647 h 119"/>
              <a:gd name="T4" fmla="*/ 2147483647 w 101"/>
              <a:gd name="T5" fmla="*/ 0 h 119"/>
              <a:gd name="T6" fmla="*/ 2147483647 w 101"/>
              <a:gd name="T7" fmla="*/ 2147483647 h 119"/>
              <a:gd name="T8" fmla="*/ 0 60000 65536"/>
              <a:gd name="T9" fmla="*/ 0 60000 65536"/>
              <a:gd name="T10" fmla="*/ 0 60000 65536"/>
              <a:gd name="T11" fmla="*/ 0 60000 65536"/>
              <a:gd name="T12" fmla="*/ 0 w 101"/>
              <a:gd name="T13" fmla="*/ 0 h 119"/>
              <a:gd name="T14" fmla="*/ 101 w 101"/>
              <a:gd name="T15" fmla="*/ 119 h 119"/>
            </a:gdLst>
            <a:ahLst/>
            <a:cxnLst>
              <a:cxn ang="T8">
                <a:pos x="T0" y="T1"/>
              </a:cxn>
              <a:cxn ang="T9">
                <a:pos x="T2" y="T3"/>
              </a:cxn>
              <a:cxn ang="T10">
                <a:pos x="T4" y="T5"/>
              </a:cxn>
              <a:cxn ang="T11">
                <a:pos x="T6" y="T7"/>
              </a:cxn>
            </a:cxnLst>
            <a:rect l="T12" t="T13" r="T14" b="T15"/>
            <a:pathLst>
              <a:path w="101" h="119">
                <a:moveTo>
                  <a:pt x="101" y="119"/>
                </a:moveTo>
                <a:lnTo>
                  <a:pt x="0" y="60"/>
                </a:lnTo>
                <a:lnTo>
                  <a:pt x="101" y="0"/>
                </a:lnTo>
                <a:lnTo>
                  <a:pt x="101" y="119"/>
                </a:lnTo>
                <a:close/>
              </a:path>
            </a:pathLst>
          </a:custGeom>
          <a:solidFill>
            <a:srgbClr val="000000"/>
          </a:solidFill>
          <a:ln w="9525">
            <a:noFill/>
            <a:round/>
            <a:headEnd/>
            <a:tailEnd/>
          </a:ln>
        </p:spPr>
        <p:txBody>
          <a:bodyPr/>
          <a:lstStyle/>
          <a:p>
            <a:endParaRPr lang="en-US"/>
          </a:p>
        </p:txBody>
      </p:sp>
      <p:sp>
        <p:nvSpPr>
          <p:cNvPr id="108663" name="Rectangle 330"/>
          <p:cNvSpPr>
            <a:spLocks noChangeArrowheads="1"/>
          </p:cNvSpPr>
          <p:nvPr/>
        </p:nvSpPr>
        <p:spPr bwMode="auto">
          <a:xfrm>
            <a:off x="6215063" y="3021013"/>
            <a:ext cx="193675" cy="452437"/>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64" name="Rectangle 331"/>
          <p:cNvSpPr>
            <a:spLocks noChangeArrowheads="1"/>
          </p:cNvSpPr>
          <p:nvPr/>
        </p:nvSpPr>
        <p:spPr bwMode="auto">
          <a:xfrm>
            <a:off x="6215063" y="3021013"/>
            <a:ext cx="193675" cy="452437"/>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65" name="Rectangle 332"/>
          <p:cNvSpPr>
            <a:spLocks noChangeArrowheads="1"/>
          </p:cNvSpPr>
          <p:nvPr/>
        </p:nvSpPr>
        <p:spPr bwMode="auto">
          <a:xfrm>
            <a:off x="6215063" y="2454275"/>
            <a:ext cx="193675" cy="454025"/>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66" name="Rectangle 333"/>
          <p:cNvSpPr>
            <a:spLocks noChangeArrowheads="1"/>
          </p:cNvSpPr>
          <p:nvPr/>
        </p:nvSpPr>
        <p:spPr bwMode="auto">
          <a:xfrm>
            <a:off x="6215063" y="2454275"/>
            <a:ext cx="193675" cy="4540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67" name="Freeform 334"/>
          <p:cNvSpPr>
            <a:spLocks/>
          </p:cNvSpPr>
          <p:nvPr/>
        </p:nvSpPr>
        <p:spPr bwMode="auto">
          <a:xfrm>
            <a:off x="4859338" y="2643188"/>
            <a:ext cx="1355725" cy="1641475"/>
          </a:xfrm>
          <a:custGeom>
            <a:avLst/>
            <a:gdLst>
              <a:gd name="T0" fmla="*/ 2147483647 w 1708"/>
              <a:gd name="T1" fmla="*/ 2147483647 h 2068"/>
              <a:gd name="T2" fmla="*/ 2147483647 w 1708"/>
              <a:gd name="T3" fmla="*/ 2147483647 h 2068"/>
              <a:gd name="T4" fmla="*/ 2147483647 w 1708"/>
              <a:gd name="T5" fmla="*/ 2147483647 h 2068"/>
              <a:gd name="T6" fmla="*/ 2147483647 w 1708"/>
              <a:gd name="T7" fmla="*/ 2147483647 h 2068"/>
              <a:gd name="T8" fmla="*/ 2147483647 w 1708"/>
              <a:gd name="T9" fmla="*/ 2147483647 h 2068"/>
              <a:gd name="T10" fmla="*/ 2147483647 w 1708"/>
              <a:gd name="T11" fmla="*/ 2147483647 h 2068"/>
              <a:gd name="T12" fmla="*/ 2147483647 w 1708"/>
              <a:gd name="T13" fmla="*/ 2147483647 h 2068"/>
              <a:gd name="T14" fmla="*/ 2147483647 w 1708"/>
              <a:gd name="T15" fmla="*/ 2147483647 h 2068"/>
              <a:gd name="T16" fmla="*/ 2147483647 w 1708"/>
              <a:gd name="T17" fmla="*/ 2147483647 h 2068"/>
              <a:gd name="T18" fmla="*/ 2147483647 w 1708"/>
              <a:gd name="T19" fmla="*/ 0 h 2068"/>
              <a:gd name="T20" fmla="*/ 2147483647 w 1708"/>
              <a:gd name="T21" fmla="*/ 2147483647 h 2068"/>
              <a:gd name="T22" fmla="*/ 2147483647 w 1708"/>
              <a:gd name="T23" fmla="*/ 2147483647 h 2068"/>
              <a:gd name="T24" fmla="*/ 2147483647 w 1708"/>
              <a:gd name="T25" fmla="*/ 2147483647 h 2068"/>
              <a:gd name="T26" fmla="*/ 2147483647 w 1708"/>
              <a:gd name="T27" fmla="*/ 2147483647 h 2068"/>
              <a:gd name="T28" fmla="*/ 2147483647 w 1708"/>
              <a:gd name="T29" fmla="*/ 2147483647 h 2068"/>
              <a:gd name="T30" fmla="*/ 2147483647 w 1708"/>
              <a:gd name="T31" fmla="*/ 2147483647 h 2068"/>
              <a:gd name="T32" fmla="*/ 2147483647 w 1708"/>
              <a:gd name="T33" fmla="*/ 2147483647 h 2068"/>
              <a:gd name="T34" fmla="*/ 2147483647 w 1708"/>
              <a:gd name="T35" fmla="*/ 2147483647 h 2068"/>
              <a:gd name="T36" fmla="*/ 0 w 1708"/>
              <a:gd name="T37" fmla="*/ 2147483647 h 2068"/>
              <a:gd name="T38" fmla="*/ 0 w 1708"/>
              <a:gd name="T39" fmla="*/ 2147483647 h 206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08"/>
              <a:gd name="T61" fmla="*/ 0 h 2068"/>
              <a:gd name="T62" fmla="*/ 1708 w 1708"/>
              <a:gd name="T63" fmla="*/ 2068 h 206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08" h="2068">
                <a:moveTo>
                  <a:pt x="1708" y="48"/>
                </a:moveTo>
                <a:lnTo>
                  <a:pt x="956" y="48"/>
                </a:lnTo>
                <a:lnTo>
                  <a:pt x="955" y="38"/>
                </a:lnTo>
                <a:lnTo>
                  <a:pt x="953" y="30"/>
                </a:lnTo>
                <a:lnTo>
                  <a:pt x="949" y="22"/>
                </a:lnTo>
                <a:lnTo>
                  <a:pt x="944" y="15"/>
                </a:lnTo>
                <a:lnTo>
                  <a:pt x="938" y="9"/>
                </a:lnTo>
                <a:lnTo>
                  <a:pt x="931" y="4"/>
                </a:lnTo>
                <a:lnTo>
                  <a:pt x="923" y="1"/>
                </a:lnTo>
                <a:lnTo>
                  <a:pt x="915" y="0"/>
                </a:lnTo>
                <a:lnTo>
                  <a:pt x="907" y="1"/>
                </a:lnTo>
                <a:lnTo>
                  <a:pt x="900" y="4"/>
                </a:lnTo>
                <a:lnTo>
                  <a:pt x="893" y="9"/>
                </a:lnTo>
                <a:lnTo>
                  <a:pt x="887" y="15"/>
                </a:lnTo>
                <a:lnTo>
                  <a:pt x="882" y="22"/>
                </a:lnTo>
                <a:lnTo>
                  <a:pt x="878" y="30"/>
                </a:lnTo>
                <a:lnTo>
                  <a:pt x="876" y="38"/>
                </a:lnTo>
                <a:lnTo>
                  <a:pt x="875" y="48"/>
                </a:lnTo>
                <a:lnTo>
                  <a:pt x="0" y="48"/>
                </a:lnTo>
                <a:lnTo>
                  <a:pt x="0" y="2068"/>
                </a:lnTo>
              </a:path>
            </a:pathLst>
          </a:custGeom>
          <a:noFill/>
          <a:ln w="3175">
            <a:solidFill>
              <a:srgbClr val="000000"/>
            </a:solidFill>
            <a:prstDash val="solid"/>
            <a:round/>
            <a:headEnd/>
            <a:tailEnd/>
          </a:ln>
        </p:spPr>
        <p:txBody>
          <a:bodyPr/>
          <a:lstStyle/>
          <a:p>
            <a:endParaRPr lang="en-US"/>
          </a:p>
        </p:txBody>
      </p:sp>
      <p:sp>
        <p:nvSpPr>
          <p:cNvPr id="108668" name="Freeform 335"/>
          <p:cNvSpPr>
            <a:spLocks/>
          </p:cNvSpPr>
          <p:nvPr/>
        </p:nvSpPr>
        <p:spPr bwMode="auto">
          <a:xfrm>
            <a:off x="4829175" y="4276725"/>
            <a:ext cx="60325" cy="103188"/>
          </a:xfrm>
          <a:custGeom>
            <a:avLst/>
            <a:gdLst>
              <a:gd name="T0" fmla="*/ 2147483647 w 75"/>
              <a:gd name="T1" fmla="*/ 0 h 130"/>
              <a:gd name="T2" fmla="*/ 2147483647 w 75"/>
              <a:gd name="T3" fmla="*/ 2147483647 h 130"/>
              <a:gd name="T4" fmla="*/ 0 w 75"/>
              <a:gd name="T5" fmla="*/ 0 h 130"/>
              <a:gd name="T6" fmla="*/ 2147483647 w 75"/>
              <a:gd name="T7" fmla="*/ 0 h 130"/>
              <a:gd name="T8" fmla="*/ 0 60000 65536"/>
              <a:gd name="T9" fmla="*/ 0 60000 65536"/>
              <a:gd name="T10" fmla="*/ 0 60000 65536"/>
              <a:gd name="T11" fmla="*/ 0 60000 65536"/>
              <a:gd name="T12" fmla="*/ 0 w 75"/>
              <a:gd name="T13" fmla="*/ 0 h 130"/>
              <a:gd name="T14" fmla="*/ 75 w 75"/>
              <a:gd name="T15" fmla="*/ 130 h 130"/>
            </a:gdLst>
            <a:ahLst/>
            <a:cxnLst>
              <a:cxn ang="T8">
                <a:pos x="T0" y="T1"/>
              </a:cxn>
              <a:cxn ang="T9">
                <a:pos x="T2" y="T3"/>
              </a:cxn>
              <a:cxn ang="T10">
                <a:pos x="T4" y="T5"/>
              </a:cxn>
              <a:cxn ang="T11">
                <a:pos x="T6" y="T7"/>
              </a:cxn>
            </a:cxnLst>
            <a:rect l="T12" t="T13" r="T14" b="T15"/>
            <a:pathLst>
              <a:path w="75" h="130">
                <a:moveTo>
                  <a:pt x="75" y="0"/>
                </a:moveTo>
                <a:lnTo>
                  <a:pt x="37" y="130"/>
                </a:lnTo>
                <a:lnTo>
                  <a:pt x="0" y="0"/>
                </a:lnTo>
                <a:lnTo>
                  <a:pt x="75" y="0"/>
                </a:lnTo>
                <a:close/>
              </a:path>
            </a:pathLst>
          </a:custGeom>
          <a:solidFill>
            <a:srgbClr val="000000"/>
          </a:solidFill>
          <a:ln w="9525">
            <a:noFill/>
            <a:round/>
            <a:headEnd/>
            <a:tailEnd/>
          </a:ln>
        </p:spPr>
        <p:txBody>
          <a:bodyPr/>
          <a:lstStyle/>
          <a:p>
            <a:endParaRPr lang="en-US"/>
          </a:p>
        </p:txBody>
      </p:sp>
      <p:sp>
        <p:nvSpPr>
          <p:cNvPr id="108669" name="Rectangle 336"/>
          <p:cNvSpPr>
            <a:spLocks noChangeArrowheads="1"/>
          </p:cNvSpPr>
          <p:nvPr/>
        </p:nvSpPr>
        <p:spPr bwMode="auto">
          <a:xfrm>
            <a:off x="5246688" y="4379913"/>
            <a:ext cx="868362" cy="454025"/>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70" name="Rectangle 337"/>
          <p:cNvSpPr>
            <a:spLocks noChangeArrowheads="1"/>
          </p:cNvSpPr>
          <p:nvPr/>
        </p:nvSpPr>
        <p:spPr bwMode="auto">
          <a:xfrm>
            <a:off x="5246688" y="4379913"/>
            <a:ext cx="861218" cy="4540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71" name="Rectangle 338"/>
          <p:cNvSpPr>
            <a:spLocks noChangeArrowheads="1"/>
          </p:cNvSpPr>
          <p:nvPr/>
        </p:nvSpPr>
        <p:spPr bwMode="auto">
          <a:xfrm>
            <a:off x="5250656" y="4558510"/>
            <a:ext cx="850107" cy="123111"/>
          </a:xfrm>
          <a:prstGeom prst="rect">
            <a:avLst/>
          </a:prstGeom>
          <a:noFill/>
          <a:ln w="9525">
            <a:noFill/>
            <a:miter lim="800000"/>
            <a:headEnd/>
            <a:tailEnd/>
          </a:ln>
        </p:spPr>
        <p:txBody>
          <a:bodyPr wrap="square" lIns="0" tIns="0" rIns="0" bIns="0">
            <a:spAutoFit/>
          </a:bodyPr>
          <a:lstStyle/>
          <a:p>
            <a:pPr algn="ctr" eaLnBrk="0" hangingPunct="0"/>
            <a:r>
              <a:rPr lang="en-US" sz="800" dirty="0" smtClean="0">
                <a:solidFill>
                  <a:srgbClr val="000000"/>
                </a:solidFill>
                <a:cs typeface="Arial" pitchFamily="34" charset="0"/>
              </a:rPr>
              <a:t>CP_MONITOR_M</a:t>
            </a:r>
            <a:endParaRPr lang="en-US" sz="800" dirty="0">
              <a:solidFill>
                <a:srgbClr val="000000"/>
              </a:solidFill>
              <a:cs typeface="Arial" pitchFamily="34" charset="0"/>
            </a:endParaRPr>
          </a:p>
        </p:txBody>
      </p:sp>
      <p:sp>
        <p:nvSpPr>
          <p:cNvPr id="108672" name="Freeform 344"/>
          <p:cNvSpPr>
            <a:spLocks/>
          </p:cNvSpPr>
          <p:nvPr/>
        </p:nvSpPr>
        <p:spPr bwMode="auto">
          <a:xfrm>
            <a:off x="4084638" y="2066925"/>
            <a:ext cx="1500187" cy="2217738"/>
          </a:xfrm>
          <a:custGeom>
            <a:avLst/>
            <a:gdLst>
              <a:gd name="T0" fmla="*/ 0 w 1890"/>
              <a:gd name="T1" fmla="*/ 0 h 2793"/>
              <a:gd name="T2" fmla="*/ 2147483647 w 1890"/>
              <a:gd name="T3" fmla="*/ 0 h 2793"/>
              <a:gd name="T4" fmla="*/ 2147483647 w 1890"/>
              <a:gd name="T5" fmla="*/ 2147483647 h 2793"/>
              <a:gd name="T6" fmla="*/ 0 60000 65536"/>
              <a:gd name="T7" fmla="*/ 0 60000 65536"/>
              <a:gd name="T8" fmla="*/ 0 60000 65536"/>
              <a:gd name="T9" fmla="*/ 0 w 1890"/>
              <a:gd name="T10" fmla="*/ 0 h 2793"/>
              <a:gd name="T11" fmla="*/ 1890 w 1890"/>
              <a:gd name="T12" fmla="*/ 2793 h 2793"/>
            </a:gdLst>
            <a:ahLst/>
            <a:cxnLst>
              <a:cxn ang="T6">
                <a:pos x="T0" y="T1"/>
              </a:cxn>
              <a:cxn ang="T7">
                <a:pos x="T2" y="T3"/>
              </a:cxn>
              <a:cxn ang="T8">
                <a:pos x="T4" y="T5"/>
              </a:cxn>
            </a:cxnLst>
            <a:rect l="T9" t="T10" r="T11" b="T12"/>
            <a:pathLst>
              <a:path w="1890" h="2793">
                <a:moveTo>
                  <a:pt x="0" y="0"/>
                </a:moveTo>
                <a:lnTo>
                  <a:pt x="1890" y="0"/>
                </a:lnTo>
                <a:lnTo>
                  <a:pt x="1890" y="2793"/>
                </a:lnTo>
              </a:path>
            </a:pathLst>
          </a:custGeom>
          <a:noFill/>
          <a:ln w="3175">
            <a:solidFill>
              <a:srgbClr val="000000"/>
            </a:solidFill>
            <a:prstDash val="solid"/>
            <a:round/>
            <a:headEnd/>
            <a:tailEnd/>
          </a:ln>
        </p:spPr>
        <p:txBody>
          <a:bodyPr/>
          <a:lstStyle/>
          <a:p>
            <a:endParaRPr lang="en-US"/>
          </a:p>
        </p:txBody>
      </p:sp>
      <p:sp>
        <p:nvSpPr>
          <p:cNvPr id="108673" name="Freeform 345"/>
          <p:cNvSpPr>
            <a:spLocks/>
          </p:cNvSpPr>
          <p:nvPr/>
        </p:nvSpPr>
        <p:spPr bwMode="auto">
          <a:xfrm>
            <a:off x="5554663" y="4276725"/>
            <a:ext cx="60325" cy="103188"/>
          </a:xfrm>
          <a:custGeom>
            <a:avLst/>
            <a:gdLst>
              <a:gd name="T0" fmla="*/ 2147483647 w 75"/>
              <a:gd name="T1" fmla="*/ 0 h 130"/>
              <a:gd name="T2" fmla="*/ 2147483647 w 75"/>
              <a:gd name="T3" fmla="*/ 2147483647 h 130"/>
              <a:gd name="T4" fmla="*/ 0 w 75"/>
              <a:gd name="T5" fmla="*/ 0 h 130"/>
              <a:gd name="T6" fmla="*/ 2147483647 w 75"/>
              <a:gd name="T7" fmla="*/ 0 h 130"/>
              <a:gd name="T8" fmla="*/ 0 60000 65536"/>
              <a:gd name="T9" fmla="*/ 0 60000 65536"/>
              <a:gd name="T10" fmla="*/ 0 60000 65536"/>
              <a:gd name="T11" fmla="*/ 0 60000 65536"/>
              <a:gd name="T12" fmla="*/ 0 w 75"/>
              <a:gd name="T13" fmla="*/ 0 h 130"/>
              <a:gd name="T14" fmla="*/ 75 w 75"/>
              <a:gd name="T15" fmla="*/ 130 h 130"/>
            </a:gdLst>
            <a:ahLst/>
            <a:cxnLst>
              <a:cxn ang="T8">
                <a:pos x="T0" y="T1"/>
              </a:cxn>
              <a:cxn ang="T9">
                <a:pos x="T2" y="T3"/>
              </a:cxn>
              <a:cxn ang="T10">
                <a:pos x="T4" y="T5"/>
              </a:cxn>
              <a:cxn ang="T11">
                <a:pos x="T6" y="T7"/>
              </a:cxn>
            </a:cxnLst>
            <a:rect l="T12" t="T13" r="T14" b="T15"/>
            <a:pathLst>
              <a:path w="75" h="130">
                <a:moveTo>
                  <a:pt x="75" y="0"/>
                </a:moveTo>
                <a:lnTo>
                  <a:pt x="37" y="130"/>
                </a:lnTo>
                <a:lnTo>
                  <a:pt x="0" y="0"/>
                </a:lnTo>
                <a:lnTo>
                  <a:pt x="75" y="0"/>
                </a:lnTo>
                <a:close/>
              </a:path>
            </a:pathLst>
          </a:custGeom>
          <a:solidFill>
            <a:srgbClr val="000000"/>
          </a:solidFill>
          <a:ln w="9525">
            <a:noFill/>
            <a:round/>
            <a:headEnd/>
            <a:tailEnd/>
          </a:ln>
        </p:spPr>
        <p:txBody>
          <a:bodyPr/>
          <a:lstStyle/>
          <a:p>
            <a:endParaRPr lang="en-US"/>
          </a:p>
        </p:txBody>
      </p:sp>
      <p:sp>
        <p:nvSpPr>
          <p:cNvPr id="108674" name="Freeform 346"/>
          <p:cNvSpPr>
            <a:spLocks/>
          </p:cNvSpPr>
          <p:nvPr/>
        </p:nvSpPr>
        <p:spPr bwMode="auto">
          <a:xfrm>
            <a:off x="4084638" y="3167063"/>
            <a:ext cx="1452562" cy="1117600"/>
          </a:xfrm>
          <a:custGeom>
            <a:avLst/>
            <a:gdLst>
              <a:gd name="T0" fmla="*/ 0 w 1829"/>
              <a:gd name="T1" fmla="*/ 2147483647 h 1408"/>
              <a:gd name="T2" fmla="*/ 2147483647 w 1829"/>
              <a:gd name="T3" fmla="*/ 2147483647 h 1408"/>
              <a:gd name="T4" fmla="*/ 2147483647 w 1829"/>
              <a:gd name="T5" fmla="*/ 2147483647 h 1408"/>
              <a:gd name="T6" fmla="*/ 2147483647 w 1829"/>
              <a:gd name="T7" fmla="*/ 2147483647 h 1408"/>
              <a:gd name="T8" fmla="*/ 2147483647 w 1829"/>
              <a:gd name="T9" fmla="*/ 2147483647 h 1408"/>
              <a:gd name="T10" fmla="*/ 2147483647 w 1829"/>
              <a:gd name="T11" fmla="*/ 2147483647 h 1408"/>
              <a:gd name="T12" fmla="*/ 2147483647 w 1829"/>
              <a:gd name="T13" fmla="*/ 2147483647 h 1408"/>
              <a:gd name="T14" fmla="*/ 2147483647 w 1829"/>
              <a:gd name="T15" fmla="*/ 2147483647 h 1408"/>
              <a:gd name="T16" fmla="*/ 2147483647 w 1829"/>
              <a:gd name="T17" fmla="*/ 2147483647 h 1408"/>
              <a:gd name="T18" fmla="*/ 2147483647 w 1829"/>
              <a:gd name="T19" fmla="*/ 0 h 1408"/>
              <a:gd name="T20" fmla="*/ 2147483647 w 1829"/>
              <a:gd name="T21" fmla="*/ 2147483647 h 1408"/>
              <a:gd name="T22" fmla="*/ 2147483647 w 1829"/>
              <a:gd name="T23" fmla="*/ 2147483647 h 1408"/>
              <a:gd name="T24" fmla="*/ 2147483647 w 1829"/>
              <a:gd name="T25" fmla="*/ 2147483647 h 1408"/>
              <a:gd name="T26" fmla="*/ 2147483647 w 1829"/>
              <a:gd name="T27" fmla="*/ 2147483647 h 1408"/>
              <a:gd name="T28" fmla="*/ 2147483647 w 1829"/>
              <a:gd name="T29" fmla="*/ 2147483647 h 1408"/>
              <a:gd name="T30" fmla="*/ 2147483647 w 1829"/>
              <a:gd name="T31" fmla="*/ 2147483647 h 1408"/>
              <a:gd name="T32" fmla="*/ 2147483647 w 1829"/>
              <a:gd name="T33" fmla="*/ 2147483647 h 1408"/>
              <a:gd name="T34" fmla="*/ 2147483647 w 1829"/>
              <a:gd name="T35" fmla="*/ 2147483647 h 1408"/>
              <a:gd name="T36" fmla="*/ 2147483647 w 1829"/>
              <a:gd name="T37" fmla="*/ 2147483647 h 1408"/>
              <a:gd name="T38" fmla="*/ 2147483647 w 1829"/>
              <a:gd name="T39" fmla="*/ 2147483647 h 1408"/>
              <a:gd name="T40" fmla="*/ 2147483647 w 1829"/>
              <a:gd name="T41" fmla="*/ 2147483647 h 1408"/>
              <a:gd name="T42" fmla="*/ 2147483647 w 1829"/>
              <a:gd name="T43" fmla="*/ 2147483647 h 1408"/>
              <a:gd name="T44" fmla="*/ 2147483647 w 1829"/>
              <a:gd name="T45" fmla="*/ 2147483647 h 1408"/>
              <a:gd name="T46" fmla="*/ 2147483647 w 1829"/>
              <a:gd name="T47" fmla="*/ 2147483647 h 1408"/>
              <a:gd name="T48" fmla="*/ 2147483647 w 1829"/>
              <a:gd name="T49" fmla="*/ 2147483647 h 1408"/>
              <a:gd name="T50" fmla="*/ 2147483647 w 1829"/>
              <a:gd name="T51" fmla="*/ 2147483647 h 1408"/>
              <a:gd name="T52" fmla="*/ 2147483647 w 1829"/>
              <a:gd name="T53" fmla="*/ 2147483647 h 1408"/>
              <a:gd name="T54" fmla="*/ 2147483647 w 1829"/>
              <a:gd name="T55" fmla="*/ 0 h 1408"/>
              <a:gd name="T56" fmla="*/ 2147483647 w 1829"/>
              <a:gd name="T57" fmla="*/ 2147483647 h 1408"/>
              <a:gd name="T58" fmla="*/ 2147483647 w 1829"/>
              <a:gd name="T59" fmla="*/ 2147483647 h 1408"/>
              <a:gd name="T60" fmla="*/ 2147483647 w 1829"/>
              <a:gd name="T61" fmla="*/ 2147483647 h 1408"/>
              <a:gd name="T62" fmla="*/ 2147483647 w 1829"/>
              <a:gd name="T63" fmla="*/ 2147483647 h 1408"/>
              <a:gd name="T64" fmla="*/ 2147483647 w 1829"/>
              <a:gd name="T65" fmla="*/ 2147483647 h 1408"/>
              <a:gd name="T66" fmla="*/ 2147483647 w 1829"/>
              <a:gd name="T67" fmla="*/ 2147483647 h 1408"/>
              <a:gd name="T68" fmla="*/ 2147483647 w 1829"/>
              <a:gd name="T69" fmla="*/ 2147483647 h 1408"/>
              <a:gd name="T70" fmla="*/ 2147483647 w 1829"/>
              <a:gd name="T71" fmla="*/ 2147483647 h 1408"/>
              <a:gd name="T72" fmla="*/ 2147483647 w 1829"/>
              <a:gd name="T73" fmla="*/ 2147483647 h 1408"/>
              <a:gd name="T74" fmla="*/ 2147483647 w 1829"/>
              <a:gd name="T75" fmla="*/ 2147483647 h 1408"/>
              <a:gd name="T76" fmla="*/ 2147483647 w 1829"/>
              <a:gd name="T77" fmla="*/ 2147483647 h 140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829"/>
              <a:gd name="T118" fmla="*/ 0 h 1408"/>
              <a:gd name="T119" fmla="*/ 1829 w 1829"/>
              <a:gd name="T120" fmla="*/ 1408 h 140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829" h="1408">
                <a:moveTo>
                  <a:pt x="0" y="48"/>
                </a:moveTo>
                <a:lnTo>
                  <a:pt x="813" y="48"/>
                </a:lnTo>
                <a:lnTo>
                  <a:pt x="814" y="38"/>
                </a:lnTo>
                <a:lnTo>
                  <a:pt x="816" y="30"/>
                </a:lnTo>
                <a:lnTo>
                  <a:pt x="820" y="22"/>
                </a:lnTo>
                <a:lnTo>
                  <a:pt x="825" y="14"/>
                </a:lnTo>
                <a:lnTo>
                  <a:pt x="831" y="9"/>
                </a:lnTo>
                <a:lnTo>
                  <a:pt x="838" y="4"/>
                </a:lnTo>
                <a:lnTo>
                  <a:pt x="845" y="1"/>
                </a:lnTo>
                <a:lnTo>
                  <a:pt x="853" y="0"/>
                </a:lnTo>
                <a:lnTo>
                  <a:pt x="862" y="1"/>
                </a:lnTo>
                <a:lnTo>
                  <a:pt x="870" y="4"/>
                </a:lnTo>
                <a:lnTo>
                  <a:pt x="876" y="9"/>
                </a:lnTo>
                <a:lnTo>
                  <a:pt x="882" y="14"/>
                </a:lnTo>
                <a:lnTo>
                  <a:pt x="887" y="22"/>
                </a:lnTo>
                <a:lnTo>
                  <a:pt x="891" y="30"/>
                </a:lnTo>
                <a:lnTo>
                  <a:pt x="893" y="38"/>
                </a:lnTo>
                <a:lnTo>
                  <a:pt x="894" y="48"/>
                </a:lnTo>
                <a:lnTo>
                  <a:pt x="935" y="48"/>
                </a:lnTo>
                <a:lnTo>
                  <a:pt x="936" y="38"/>
                </a:lnTo>
                <a:lnTo>
                  <a:pt x="938" y="30"/>
                </a:lnTo>
                <a:lnTo>
                  <a:pt x="942" y="22"/>
                </a:lnTo>
                <a:lnTo>
                  <a:pt x="947" y="14"/>
                </a:lnTo>
                <a:lnTo>
                  <a:pt x="953" y="9"/>
                </a:lnTo>
                <a:lnTo>
                  <a:pt x="960" y="4"/>
                </a:lnTo>
                <a:lnTo>
                  <a:pt x="967" y="1"/>
                </a:lnTo>
                <a:lnTo>
                  <a:pt x="975" y="0"/>
                </a:lnTo>
                <a:lnTo>
                  <a:pt x="984" y="1"/>
                </a:lnTo>
                <a:lnTo>
                  <a:pt x="992" y="4"/>
                </a:lnTo>
                <a:lnTo>
                  <a:pt x="998" y="9"/>
                </a:lnTo>
                <a:lnTo>
                  <a:pt x="1004" y="14"/>
                </a:lnTo>
                <a:lnTo>
                  <a:pt x="1009" y="22"/>
                </a:lnTo>
                <a:lnTo>
                  <a:pt x="1013" y="30"/>
                </a:lnTo>
                <a:lnTo>
                  <a:pt x="1015" y="38"/>
                </a:lnTo>
                <a:lnTo>
                  <a:pt x="1016" y="48"/>
                </a:lnTo>
                <a:lnTo>
                  <a:pt x="1829" y="48"/>
                </a:lnTo>
                <a:lnTo>
                  <a:pt x="1829" y="1408"/>
                </a:lnTo>
              </a:path>
            </a:pathLst>
          </a:custGeom>
          <a:noFill/>
          <a:ln w="3175">
            <a:solidFill>
              <a:srgbClr val="000000"/>
            </a:solidFill>
            <a:prstDash val="solid"/>
            <a:round/>
            <a:headEnd/>
            <a:tailEnd/>
          </a:ln>
        </p:spPr>
        <p:txBody>
          <a:bodyPr/>
          <a:lstStyle/>
          <a:p>
            <a:endParaRPr lang="en-US"/>
          </a:p>
        </p:txBody>
      </p:sp>
      <p:sp>
        <p:nvSpPr>
          <p:cNvPr id="108675" name="Freeform 347"/>
          <p:cNvSpPr>
            <a:spLocks/>
          </p:cNvSpPr>
          <p:nvPr/>
        </p:nvSpPr>
        <p:spPr bwMode="auto">
          <a:xfrm>
            <a:off x="5507038" y="4276725"/>
            <a:ext cx="58737" cy="103188"/>
          </a:xfrm>
          <a:custGeom>
            <a:avLst/>
            <a:gdLst>
              <a:gd name="T0" fmla="*/ 2147483647 w 75"/>
              <a:gd name="T1" fmla="*/ 0 h 130"/>
              <a:gd name="T2" fmla="*/ 2147483647 w 75"/>
              <a:gd name="T3" fmla="*/ 2147483647 h 130"/>
              <a:gd name="T4" fmla="*/ 0 w 75"/>
              <a:gd name="T5" fmla="*/ 0 h 130"/>
              <a:gd name="T6" fmla="*/ 2147483647 w 75"/>
              <a:gd name="T7" fmla="*/ 0 h 130"/>
              <a:gd name="T8" fmla="*/ 0 60000 65536"/>
              <a:gd name="T9" fmla="*/ 0 60000 65536"/>
              <a:gd name="T10" fmla="*/ 0 60000 65536"/>
              <a:gd name="T11" fmla="*/ 0 60000 65536"/>
              <a:gd name="T12" fmla="*/ 0 w 75"/>
              <a:gd name="T13" fmla="*/ 0 h 130"/>
              <a:gd name="T14" fmla="*/ 75 w 75"/>
              <a:gd name="T15" fmla="*/ 130 h 130"/>
            </a:gdLst>
            <a:ahLst/>
            <a:cxnLst>
              <a:cxn ang="T8">
                <a:pos x="T0" y="T1"/>
              </a:cxn>
              <a:cxn ang="T9">
                <a:pos x="T2" y="T3"/>
              </a:cxn>
              <a:cxn ang="T10">
                <a:pos x="T4" y="T5"/>
              </a:cxn>
              <a:cxn ang="T11">
                <a:pos x="T6" y="T7"/>
              </a:cxn>
            </a:cxnLst>
            <a:rect l="T12" t="T13" r="T14" b="T15"/>
            <a:pathLst>
              <a:path w="75" h="130">
                <a:moveTo>
                  <a:pt x="75" y="0"/>
                </a:moveTo>
                <a:lnTo>
                  <a:pt x="37" y="130"/>
                </a:lnTo>
                <a:lnTo>
                  <a:pt x="0" y="0"/>
                </a:lnTo>
                <a:lnTo>
                  <a:pt x="75" y="0"/>
                </a:lnTo>
                <a:close/>
              </a:path>
            </a:pathLst>
          </a:custGeom>
          <a:solidFill>
            <a:srgbClr val="000000"/>
          </a:solidFill>
          <a:ln w="9525">
            <a:noFill/>
            <a:round/>
            <a:headEnd/>
            <a:tailEnd/>
          </a:ln>
        </p:spPr>
        <p:txBody>
          <a:bodyPr/>
          <a:lstStyle/>
          <a:p>
            <a:endParaRPr lang="en-US"/>
          </a:p>
        </p:txBody>
      </p:sp>
      <p:sp>
        <p:nvSpPr>
          <p:cNvPr id="108676" name="Freeform 348"/>
          <p:cNvSpPr>
            <a:spLocks/>
          </p:cNvSpPr>
          <p:nvPr/>
        </p:nvSpPr>
        <p:spPr bwMode="auto">
          <a:xfrm>
            <a:off x="4084638" y="3776663"/>
            <a:ext cx="1355725" cy="508000"/>
          </a:xfrm>
          <a:custGeom>
            <a:avLst/>
            <a:gdLst>
              <a:gd name="T0" fmla="*/ 0 w 1707"/>
              <a:gd name="T1" fmla="*/ 2147483647 h 641"/>
              <a:gd name="T2" fmla="*/ 2147483647 w 1707"/>
              <a:gd name="T3" fmla="*/ 2147483647 h 641"/>
              <a:gd name="T4" fmla="*/ 2147483647 w 1707"/>
              <a:gd name="T5" fmla="*/ 2147483647 h 641"/>
              <a:gd name="T6" fmla="*/ 2147483647 w 1707"/>
              <a:gd name="T7" fmla="*/ 2147483647 h 641"/>
              <a:gd name="T8" fmla="*/ 2147483647 w 1707"/>
              <a:gd name="T9" fmla="*/ 2147483647 h 641"/>
              <a:gd name="T10" fmla="*/ 2147483647 w 1707"/>
              <a:gd name="T11" fmla="*/ 2147483647 h 641"/>
              <a:gd name="T12" fmla="*/ 2147483647 w 1707"/>
              <a:gd name="T13" fmla="*/ 2147483647 h 641"/>
              <a:gd name="T14" fmla="*/ 2147483647 w 1707"/>
              <a:gd name="T15" fmla="*/ 2147483647 h 641"/>
              <a:gd name="T16" fmla="*/ 2147483647 w 1707"/>
              <a:gd name="T17" fmla="*/ 2147483647 h 641"/>
              <a:gd name="T18" fmla="*/ 2147483647 w 1707"/>
              <a:gd name="T19" fmla="*/ 0 h 641"/>
              <a:gd name="T20" fmla="*/ 2147483647 w 1707"/>
              <a:gd name="T21" fmla="*/ 2147483647 h 641"/>
              <a:gd name="T22" fmla="*/ 2147483647 w 1707"/>
              <a:gd name="T23" fmla="*/ 2147483647 h 641"/>
              <a:gd name="T24" fmla="*/ 2147483647 w 1707"/>
              <a:gd name="T25" fmla="*/ 2147483647 h 641"/>
              <a:gd name="T26" fmla="*/ 2147483647 w 1707"/>
              <a:gd name="T27" fmla="*/ 2147483647 h 641"/>
              <a:gd name="T28" fmla="*/ 2147483647 w 1707"/>
              <a:gd name="T29" fmla="*/ 2147483647 h 641"/>
              <a:gd name="T30" fmla="*/ 2147483647 w 1707"/>
              <a:gd name="T31" fmla="*/ 2147483647 h 641"/>
              <a:gd name="T32" fmla="*/ 2147483647 w 1707"/>
              <a:gd name="T33" fmla="*/ 2147483647 h 641"/>
              <a:gd name="T34" fmla="*/ 2147483647 w 1707"/>
              <a:gd name="T35" fmla="*/ 2147483647 h 641"/>
              <a:gd name="T36" fmla="*/ 2147483647 w 1707"/>
              <a:gd name="T37" fmla="*/ 2147483647 h 641"/>
              <a:gd name="T38" fmla="*/ 2147483647 w 1707"/>
              <a:gd name="T39" fmla="*/ 2147483647 h 641"/>
              <a:gd name="T40" fmla="*/ 2147483647 w 1707"/>
              <a:gd name="T41" fmla="*/ 2147483647 h 641"/>
              <a:gd name="T42" fmla="*/ 2147483647 w 1707"/>
              <a:gd name="T43" fmla="*/ 2147483647 h 641"/>
              <a:gd name="T44" fmla="*/ 2147483647 w 1707"/>
              <a:gd name="T45" fmla="*/ 2147483647 h 641"/>
              <a:gd name="T46" fmla="*/ 2147483647 w 1707"/>
              <a:gd name="T47" fmla="*/ 2147483647 h 641"/>
              <a:gd name="T48" fmla="*/ 2147483647 w 1707"/>
              <a:gd name="T49" fmla="*/ 2147483647 h 641"/>
              <a:gd name="T50" fmla="*/ 2147483647 w 1707"/>
              <a:gd name="T51" fmla="*/ 2147483647 h 641"/>
              <a:gd name="T52" fmla="*/ 2147483647 w 1707"/>
              <a:gd name="T53" fmla="*/ 2147483647 h 641"/>
              <a:gd name="T54" fmla="*/ 2147483647 w 1707"/>
              <a:gd name="T55" fmla="*/ 0 h 641"/>
              <a:gd name="T56" fmla="*/ 2147483647 w 1707"/>
              <a:gd name="T57" fmla="*/ 2147483647 h 641"/>
              <a:gd name="T58" fmla="*/ 2147483647 w 1707"/>
              <a:gd name="T59" fmla="*/ 2147483647 h 641"/>
              <a:gd name="T60" fmla="*/ 2147483647 w 1707"/>
              <a:gd name="T61" fmla="*/ 2147483647 h 641"/>
              <a:gd name="T62" fmla="*/ 2147483647 w 1707"/>
              <a:gd name="T63" fmla="*/ 2147483647 h 641"/>
              <a:gd name="T64" fmla="*/ 2147483647 w 1707"/>
              <a:gd name="T65" fmla="*/ 2147483647 h 641"/>
              <a:gd name="T66" fmla="*/ 2147483647 w 1707"/>
              <a:gd name="T67" fmla="*/ 2147483647 h 641"/>
              <a:gd name="T68" fmla="*/ 2147483647 w 1707"/>
              <a:gd name="T69" fmla="*/ 2147483647 h 641"/>
              <a:gd name="T70" fmla="*/ 2147483647 w 1707"/>
              <a:gd name="T71" fmla="*/ 2147483647 h 641"/>
              <a:gd name="T72" fmla="*/ 2147483647 w 1707"/>
              <a:gd name="T73" fmla="*/ 2147483647 h 641"/>
              <a:gd name="T74" fmla="*/ 2147483647 w 1707"/>
              <a:gd name="T75" fmla="*/ 2147483647 h 641"/>
              <a:gd name="T76" fmla="*/ 2147483647 w 1707"/>
              <a:gd name="T77" fmla="*/ 2147483647 h 641"/>
              <a:gd name="T78" fmla="*/ 2147483647 w 1707"/>
              <a:gd name="T79" fmla="*/ 2147483647 h 641"/>
              <a:gd name="T80" fmla="*/ 2147483647 w 1707"/>
              <a:gd name="T81" fmla="*/ 2147483647 h 641"/>
              <a:gd name="T82" fmla="*/ 2147483647 w 1707"/>
              <a:gd name="T83" fmla="*/ 2147483647 h 641"/>
              <a:gd name="T84" fmla="*/ 2147483647 w 1707"/>
              <a:gd name="T85" fmla="*/ 2147483647 h 641"/>
              <a:gd name="T86" fmla="*/ 2147483647 w 1707"/>
              <a:gd name="T87" fmla="*/ 2147483647 h 641"/>
              <a:gd name="T88" fmla="*/ 2147483647 w 1707"/>
              <a:gd name="T89" fmla="*/ 2147483647 h 641"/>
              <a:gd name="T90" fmla="*/ 2147483647 w 1707"/>
              <a:gd name="T91" fmla="*/ 0 h 641"/>
              <a:gd name="T92" fmla="*/ 2147483647 w 1707"/>
              <a:gd name="T93" fmla="*/ 2147483647 h 641"/>
              <a:gd name="T94" fmla="*/ 2147483647 w 1707"/>
              <a:gd name="T95" fmla="*/ 2147483647 h 641"/>
              <a:gd name="T96" fmla="*/ 2147483647 w 1707"/>
              <a:gd name="T97" fmla="*/ 2147483647 h 641"/>
              <a:gd name="T98" fmla="*/ 2147483647 w 1707"/>
              <a:gd name="T99" fmla="*/ 2147483647 h 641"/>
              <a:gd name="T100" fmla="*/ 2147483647 w 1707"/>
              <a:gd name="T101" fmla="*/ 2147483647 h 641"/>
              <a:gd name="T102" fmla="*/ 2147483647 w 1707"/>
              <a:gd name="T103" fmla="*/ 2147483647 h 641"/>
              <a:gd name="T104" fmla="*/ 2147483647 w 1707"/>
              <a:gd name="T105" fmla="*/ 2147483647 h 641"/>
              <a:gd name="T106" fmla="*/ 2147483647 w 1707"/>
              <a:gd name="T107" fmla="*/ 2147483647 h 641"/>
              <a:gd name="T108" fmla="*/ 2147483647 w 1707"/>
              <a:gd name="T109" fmla="*/ 2147483647 h 641"/>
              <a:gd name="T110" fmla="*/ 2147483647 w 1707"/>
              <a:gd name="T111" fmla="*/ 2147483647 h 641"/>
              <a:gd name="T112" fmla="*/ 2147483647 w 1707"/>
              <a:gd name="T113" fmla="*/ 2147483647 h 6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707"/>
              <a:gd name="T172" fmla="*/ 0 h 641"/>
              <a:gd name="T173" fmla="*/ 1707 w 1707"/>
              <a:gd name="T174" fmla="*/ 641 h 64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707" h="641">
                <a:moveTo>
                  <a:pt x="0" y="48"/>
                </a:moveTo>
                <a:lnTo>
                  <a:pt x="691" y="48"/>
                </a:lnTo>
                <a:lnTo>
                  <a:pt x="692" y="38"/>
                </a:lnTo>
                <a:lnTo>
                  <a:pt x="694" y="30"/>
                </a:lnTo>
                <a:lnTo>
                  <a:pt x="698" y="22"/>
                </a:lnTo>
                <a:lnTo>
                  <a:pt x="703" y="15"/>
                </a:lnTo>
                <a:lnTo>
                  <a:pt x="709" y="9"/>
                </a:lnTo>
                <a:lnTo>
                  <a:pt x="716" y="4"/>
                </a:lnTo>
                <a:lnTo>
                  <a:pt x="723" y="1"/>
                </a:lnTo>
                <a:lnTo>
                  <a:pt x="731" y="0"/>
                </a:lnTo>
                <a:lnTo>
                  <a:pt x="740" y="1"/>
                </a:lnTo>
                <a:lnTo>
                  <a:pt x="748" y="4"/>
                </a:lnTo>
                <a:lnTo>
                  <a:pt x="754" y="9"/>
                </a:lnTo>
                <a:lnTo>
                  <a:pt x="760" y="15"/>
                </a:lnTo>
                <a:lnTo>
                  <a:pt x="765" y="22"/>
                </a:lnTo>
                <a:lnTo>
                  <a:pt x="769" y="30"/>
                </a:lnTo>
                <a:lnTo>
                  <a:pt x="771" y="38"/>
                </a:lnTo>
                <a:lnTo>
                  <a:pt x="772" y="48"/>
                </a:lnTo>
                <a:lnTo>
                  <a:pt x="813" y="48"/>
                </a:lnTo>
                <a:lnTo>
                  <a:pt x="814" y="38"/>
                </a:lnTo>
                <a:lnTo>
                  <a:pt x="816" y="30"/>
                </a:lnTo>
                <a:lnTo>
                  <a:pt x="820" y="22"/>
                </a:lnTo>
                <a:lnTo>
                  <a:pt x="825" y="15"/>
                </a:lnTo>
                <a:lnTo>
                  <a:pt x="831" y="9"/>
                </a:lnTo>
                <a:lnTo>
                  <a:pt x="838" y="4"/>
                </a:lnTo>
                <a:lnTo>
                  <a:pt x="845" y="1"/>
                </a:lnTo>
                <a:lnTo>
                  <a:pt x="853" y="0"/>
                </a:lnTo>
                <a:lnTo>
                  <a:pt x="862" y="1"/>
                </a:lnTo>
                <a:lnTo>
                  <a:pt x="870" y="4"/>
                </a:lnTo>
                <a:lnTo>
                  <a:pt x="876" y="9"/>
                </a:lnTo>
                <a:lnTo>
                  <a:pt x="882" y="15"/>
                </a:lnTo>
                <a:lnTo>
                  <a:pt x="887" y="22"/>
                </a:lnTo>
                <a:lnTo>
                  <a:pt x="891" y="30"/>
                </a:lnTo>
                <a:lnTo>
                  <a:pt x="893" y="38"/>
                </a:lnTo>
                <a:lnTo>
                  <a:pt x="894" y="48"/>
                </a:lnTo>
                <a:lnTo>
                  <a:pt x="935" y="48"/>
                </a:lnTo>
                <a:lnTo>
                  <a:pt x="936" y="38"/>
                </a:lnTo>
                <a:lnTo>
                  <a:pt x="938" y="30"/>
                </a:lnTo>
                <a:lnTo>
                  <a:pt x="942" y="22"/>
                </a:lnTo>
                <a:lnTo>
                  <a:pt x="947" y="15"/>
                </a:lnTo>
                <a:lnTo>
                  <a:pt x="953" y="9"/>
                </a:lnTo>
                <a:lnTo>
                  <a:pt x="960" y="4"/>
                </a:lnTo>
                <a:lnTo>
                  <a:pt x="967" y="1"/>
                </a:lnTo>
                <a:lnTo>
                  <a:pt x="975" y="0"/>
                </a:lnTo>
                <a:lnTo>
                  <a:pt x="984" y="1"/>
                </a:lnTo>
                <a:lnTo>
                  <a:pt x="992" y="4"/>
                </a:lnTo>
                <a:lnTo>
                  <a:pt x="998" y="9"/>
                </a:lnTo>
                <a:lnTo>
                  <a:pt x="1004" y="15"/>
                </a:lnTo>
                <a:lnTo>
                  <a:pt x="1009" y="22"/>
                </a:lnTo>
                <a:lnTo>
                  <a:pt x="1013" y="30"/>
                </a:lnTo>
                <a:lnTo>
                  <a:pt x="1015" y="38"/>
                </a:lnTo>
                <a:lnTo>
                  <a:pt x="1016" y="48"/>
                </a:lnTo>
                <a:lnTo>
                  <a:pt x="1707" y="48"/>
                </a:lnTo>
                <a:lnTo>
                  <a:pt x="1707" y="641"/>
                </a:lnTo>
              </a:path>
            </a:pathLst>
          </a:custGeom>
          <a:noFill/>
          <a:ln w="3175">
            <a:solidFill>
              <a:srgbClr val="000000"/>
            </a:solidFill>
            <a:prstDash val="solid"/>
            <a:round/>
            <a:headEnd/>
            <a:tailEnd/>
          </a:ln>
        </p:spPr>
        <p:txBody>
          <a:bodyPr/>
          <a:lstStyle/>
          <a:p>
            <a:endParaRPr lang="en-US"/>
          </a:p>
        </p:txBody>
      </p:sp>
      <p:sp>
        <p:nvSpPr>
          <p:cNvPr id="108677" name="Freeform 349"/>
          <p:cNvSpPr>
            <a:spLocks/>
          </p:cNvSpPr>
          <p:nvPr/>
        </p:nvSpPr>
        <p:spPr bwMode="auto">
          <a:xfrm>
            <a:off x="5410200" y="4276725"/>
            <a:ext cx="58738" cy="103188"/>
          </a:xfrm>
          <a:custGeom>
            <a:avLst/>
            <a:gdLst>
              <a:gd name="T0" fmla="*/ 2147483647 w 75"/>
              <a:gd name="T1" fmla="*/ 0 h 130"/>
              <a:gd name="T2" fmla="*/ 2147483647 w 75"/>
              <a:gd name="T3" fmla="*/ 2147483647 h 130"/>
              <a:gd name="T4" fmla="*/ 0 w 75"/>
              <a:gd name="T5" fmla="*/ 0 h 130"/>
              <a:gd name="T6" fmla="*/ 2147483647 w 75"/>
              <a:gd name="T7" fmla="*/ 0 h 130"/>
              <a:gd name="T8" fmla="*/ 0 60000 65536"/>
              <a:gd name="T9" fmla="*/ 0 60000 65536"/>
              <a:gd name="T10" fmla="*/ 0 60000 65536"/>
              <a:gd name="T11" fmla="*/ 0 60000 65536"/>
              <a:gd name="T12" fmla="*/ 0 w 75"/>
              <a:gd name="T13" fmla="*/ 0 h 130"/>
              <a:gd name="T14" fmla="*/ 75 w 75"/>
              <a:gd name="T15" fmla="*/ 130 h 130"/>
            </a:gdLst>
            <a:ahLst/>
            <a:cxnLst>
              <a:cxn ang="T8">
                <a:pos x="T0" y="T1"/>
              </a:cxn>
              <a:cxn ang="T9">
                <a:pos x="T2" y="T3"/>
              </a:cxn>
              <a:cxn ang="T10">
                <a:pos x="T4" y="T5"/>
              </a:cxn>
              <a:cxn ang="T11">
                <a:pos x="T6" y="T7"/>
              </a:cxn>
            </a:cxnLst>
            <a:rect l="T12" t="T13" r="T14" b="T15"/>
            <a:pathLst>
              <a:path w="75" h="130">
                <a:moveTo>
                  <a:pt x="75" y="0"/>
                </a:moveTo>
                <a:lnTo>
                  <a:pt x="37" y="130"/>
                </a:lnTo>
                <a:lnTo>
                  <a:pt x="0" y="0"/>
                </a:lnTo>
                <a:lnTo>
                  <a:pt x="75" y="0"/>
                </a:lnTo>
                <a:close/>
              </a:path>
            </a:pathLst>
          </a:custGeom>
          <a:solidFill>
            <a:srgbClr val="000000"/>
          </a:solidFill>
          <a:ln w="9525">
            <a:noFill/>
            <a:round/>
            <a:headEnd/>
            <a:tailEnd/>
          </a:ln>
        </p:spPr>
        <p:txBody>
          <a:bodyPr/>
          <a:lstStyle/>
          <a:p>
            <a:endParaRPr lang="en-US"/>
          </a:p>
        </p:txBody>
      </p:sp>
      <p:sp>
        <p:nvSpPr>
          <p:cNvPr id="108678" name="Freeform 350"/>
          <p:cNvSpPr>
            <a:spLocks/>
          </p:cNvSpPr>
          <p:nvPr/>
        </p:nvSpPr>
        <p:spPr bwMode="auto">
          <a:xfrm>
            <a:off x="5730875" y="3248025"/>
            <a:ext cx="484188" cy="1036638"/>
          </a:xfrm>
          <a:custGeom>
            <a:avLst/>
            <a:gdLst>
              <a:gd name="T0" fmla="*/ 2147483647 w 610"/>
              <a:gd name="T1" fmla="*/ 0 h 1307"/>
              <a:gd name="T2" fmla="*/ 0 w 610"/>
              <a:gd name="T3" fmla="*/ 0 h 1307"/>
              <a:gd name="T4" fmla="*/ 0 w 610"/>
              <a:gd name="T5" fmla="*/ 2147483647 h 1307"/>
              <a:gd name="T6" fmla="*/ 0 60000 65536"/>
              <a:gd name="T7" fmla="*/ 0 60000 65536"/>
              <a:gd name="T8" fmla="*/ 0 60000 65536"/>
              <a:gd name="T9" fmla="*/ 0 w 610"/>
              <a:gd name="T10" fmla="*/ 0 h 1307"/>
              <a:gd name="T11" fmla="*/ 610 w 610"/>
              <a:gd name="T12" fmla="*/ 1307 h 1307"/>
            </a:gdLst>
            <a:ahLst/>
            <a:cxnLst>
              <a:cxn ang="T6">
                <a:pos x="T0" y="T1"/>
              </a:cxn>
              <a:cxn ang="T7">
                <a:pos x="T2" y="T3"/>
              </a:cxn>
              <a:cxn ang="T8">
                <a:pos x="T4" y="T5"/>
              </a:cxn>
            </a:cxnLst>
            <a:rect l="T9" t="T10" r="T11" b="T12"/>
            <a:pathLst>
              <a:path w="610" h="1307">
                <a:moveTo>
                  <a:pt x="610" y="0"/>
                </a:moveTo>
                <a:lnTo>
                  <a:pt x="0" y="0"/>
                </a:lnTo>
                <a:lnTo>
                  <a:pt x="0" y="1307"/>
                </a:lnTo>
              </a:path>
            </a:pathLst>
          </a:custGeom>
          <a:noFill/>
          <a:ln w="3175">
            <a:solidFill>
              <a:srgbClr val="000000"/>
            </a:solidFill>
            <a:prstDash val="solid"/>
            <a:round/>
            <a:headEnd/>
            <a:tailEnd/>
          </a:ln>
        </p:spPr>
        <p:txBody>
          <a:bodyPr/>
          <a:lstStyle/>
          <a:p>
            <a:endParaRPr lang="en-US"/>
          </a:p>
        </p:txBody>
      </p:sp>
      <p:sp>
        <p:nvSpPr>
          <p:cNvPr id="108679" name="Freeform 351"/>
          <p:cNvSpPr>
            <a:spLocks/>
          </p:cNvSpPr>
          <p:nvPr/>
        </p:nvSpPr>
        <p:spPr bwMode="auto">
          <a:xfrm>
            <a:off x="5700713" y="4276725"/>
            <a:ext cx="58737" cy="103188"/>
          </a:xfrm>
          <a:custGeom>
            <a:avLst/>
            <a:gdLst>
              <a:gd name="T0" fmla="*/ 2147483647 w 75"/>
              <a:gd name="T1" fmla="*/ 0 h 130"/>
              <a:gd name="T2" fmla="*/ 2147483647 w 75"/>
              <a:gd name="T3" fmla="*/ 2147483647 h 130"/>
              <a:gd name="T4" fmla="*/ 0 w 75"/>
              <a:gd name="T5" fmla="*/ 0 h 130"/>
              <a:gd name="T6" fmla="*/ 2147483647 w 75"/>
              <a:gd name="T7" fmla="*/ 0 h 130"/>
              <a:gd name="T8" fmla="*/ 0 60000 65536"/>
              <a:gd name="T9" fmla="*/ 0 60000 65536"/>
              <a:gd name="T10" fmla="*/ 0 60000 65536"/>
              <a:gd name="T11" fmla="*/ 0 60000 65536"/>
              <a:gd name="T12" fmla="*/ 0 w 75"/>
              <a:gd name="T13" fmla="*/ 0 h 130"/>
              <a:gd name="T14" fmla="*/ 75 w 75"/>
              <a:gd name="T15" fmla="*/ 130 h 130"/>
            </a:gdLst>
            <a:ahLst/>
            <a:cxnLst>
              <a:cxn ang="T8">
                <a:pos x="T0" y="T1"/>
              </a:cxn>
              <a:cxn ang="T9">
                <a:pos x="T2" y="T3"/>
              </a:cxn>
              <a:cxn ang="T10">
                <a:pos x="T4" y="T5"/>
              </a:cxn>
              <a:cxn ang="T11">
                <a:pos x="T6" y="T7"/>
              </a:cxn>
            </a:cxnLst>
            <a:rect l="T12" t="T13" r="T14" b="T15"/>
            <a:pathLst>
              <a:path w="75" h="130">
                <a:moveTo>
                  <a:pt x="75" y="0"/>
                </a:moveTo>
                <a:lnTo>
                  <a:pt x="37" y="130"/>
                </a:lnTo>
                <a:lnTo>
                  <a:pt x="0" y="0"/>
                </a:lnTo>
                <a:lnTo>
                  <a:pt x="75" y="0"/>
                </a:lnTo>
                <a:close/>
              </a:path>
            </a:pathLst>
          </a:custGeom>
          <a:solidFill>
            <a:srgbClr val="000000"/>
          </a:solidFill>
          <a:ln w="9525">
            <a:noFill/>
            <a:round/>
            <a:headEnd/>
            <a:tailEnd/>
          </a:ln>
        </p:spPr>
        <p:txBody>
          <a:bodyPr/>
          <a:lstStyle/>
          <a:p>
            <a:endParaRPr lang="en-US"/>
          </a:p>
        </p:txBody>
      </p:sp>
      <p:sp>
        <p:nvSpPr>
          <p:cNvPr id="108680" name="Freeform 352"/>
          <p:cNvSpPr>
            <a:spLocks/>
          </p:cNvSpPr>
          <p:nvPr/>
        </p:nvSpPr>
        <p:spPr bwMode="auto">
          <a:xfrm>
            <a:off x="5197475" y="4606925"/>
            <a:ext cx="49213" cy="257175"/>
          </a:xfrm>
          <a:custGeom>
            <a:avLst/>
            <a:gdLst>
              <a:gd name="T0" fmla="*/ 2147483647 w 61"/>
              <a:gd name="T1" fmla="*/ 0 h 324"/>
              <a:gd name="T2" fmla="*/ 0 w 61"/>
              <a:gd name="T3" fmla="*/ 0 h 324"/>
              <a:gd name="T4" fmla="*/ 0 w 61"/>
              <a:gd name="T5" fmla="*/ 2147483647 h 324"/>
              <a:gd name="T6" fmla="*/ 0 60000 65536"/>
              <a:gd name="T7" fmla="*/ 0 60000 65536"/>
              <a:gd name="T8" fmla="*/ 0 60000 65536"/>
              <a:gd name="T9" fmla="*/ 0 w 61"/>
              <a:gd name="T10" fmla="*/ 0 h 324"/>
              <a:gd name="T11" fmla="*/ 61 w 61"/>
              <a:gd name="T12" fmla="*/ 324 h 324"/>
            </a:gdLst>
            <a:ahLst/>
            <a:cxnLst>
              <a:cxn ang="T6">
                <a:pos x="T0" y="T1"/>
              </a:cxn>
              <a:cxn ang="T7">
                <a:pos x="T2" y="T3"/>
              </a:cxn>
              <a:cxn ang="T8">
                <a:pos x="T4" y="T5"/>
              </a:cxn>
            </a:cxnLst>
            <a:rect l="T9" t="T10" r="T11" b="T12"/>
            <a:pathLst>
              <a:path w="61" h="324">
                <a:moveTo>
                  <a:pt x="61" y="0"/>
                </a:moveTo>
                <a:lnTo>
                  <a:pt x="0" y="0"/>
                </a:lnTo>
                <a:lnTo>
                  <a:pt x="0" y="324"/>
                </a:lnTo>
              </a:path>
            </a:pathLst>
          </a:custGeom>
          <a:noFill/>
          <a:ln w="12700">
            <a:solidFill>
              <a:srgbClr val="000000"/>
            </a:solidFill>
            <a:prstDash val="solid"/>
            <a:round/>
            <a:headEnd/>
            <a:tailEnd/>
          </a:ln>
        </p:spPr>
        <p:txBody>
          <a:bodyPr/>
          <a:lstStyle/>
          <a:p>
            <a:endParaRPr lang="en-US"/>
          </a:p>
        </p:txBody>
      </p:sp>
      <p:sp>
        <p:nvSpPr>
          <p:cNvPr id="108681" name="Freeform 353"/>
          <p:cNvSpPr>
            <a:spLocks/>
          </p:cNvSpPr>
          <p:nvPr/>
        </p:nvSpPr>
        <p:spPr bwMode="auto">
          <a:xfrm>
            <a:off x="5157788" y="4852988"/>
            <a:ext cx="80962" cy="93662"/>
          </a:xfrm>
          <a:custGeom>
            <a:avLst/>
            <a:gdLst>
              <a:gd name="T0" fmla="*/ 2147483647 w 101"/>
              <a:gd name="T1" fmla="*/ 0 h 118"/>
              <a:gd name="T2" fmla="*/ 2147483647 w 101"/>
              <a:gd name="T3" fmla="*/ 2147483647 h 118"/>
              <a:gd name="T4" fmla="*/ 0 w 101"/>
              <a:gd name="T5" fmla="*/ 0 h 118"/>
              <a:gd name="T6" fmla="*/ 2147483647 w 101"/>
              <a:gd name="T7" fmla="*/ 0 h 118"/>
              <a:gd name="T8" fmla="*/ 0 60000 65536"/>
              <a:gd name="T9" fmla="*/ 0 60000 65536"/>
              <a:gd name="T10" fmla="*/ 0 60000 65536"/>
              <a:gd name="T11" fmla="*/ 0 60000 65536"/>
              <a:gd name="T12" fmla="*/ 0 w 101"/>
              <a:gd name="T13" fmla="*/ 0 h 118"/>
              <a:gd name="T14" fmla="*/ 101 w 101"/>
              <a:gd name="T15" fmla="*/ 118 h 118"/>
            </a:gdLst>
            <a:ahLst/>
            <a:cxnLst>
              <a:cxn ang="T8">
                <a:pos x="T0" y="T1"/>
              </a:cxn>
              <a:cxn ang="T9">
                <a:pos x="T2" y="T3"/>
              </a:cxn>
              <a:cxn ang="T10">
                <a:pos x="T4" y="T5"/>
              </a:cxn>
              <a:cxn ang="T11">
                <a:pos x="T6" y="T7"/>
              </a:cxn>
            </a:cxnLst>
            <a:rect l="T12" t="T13" r="T14" b="T15"/>
            <a:pathLst>
              <a:path w="101" h="118">
                <a:moveTo>
                  <a:pt x="101" y="0"/>
                </a:moveTo>
                <a:lnTo>
                  <a:pt x="50" y="118"/>
                </a:lnTo>
                <a:lnTo>
                  <a:pt x="0" y="0"/>
                </a:lnTo>
                <a:lnTo>
                  <a:pt x="101" y="0"/>
                </a:lnTo>
                <a:close/>
              </a:path>
            </a:pathLst>
          </a:custGeom>
          <a:solidFill>
            <a:srgbClr val="000000"/>
          </a:solidFill>
          <a:ln w="9525">
            <a:noFill/>
            <a:round/>
            <a:headEnd/>
            <a:tailEnd/>
          </a:ln>
        </p:spPr>
        <p:txBody>
          <a:bodyPr/>
          <a:lstStyle/>
          <a:p>
            <a:endParaRPr lang="en-US"/>
          </a:p>
        </p:txBody>
      </p:sp>
      <p:sp>
        <p:nvSpPr>
          <p:cNvPr id="108682" name="Rectangle 354"/>
          <p:cNvSpPr>
            <a:spLocks noChangeArrowheads="1"/>
          </p:cNvSpPr>
          <p:nvPr/>
        </p:nvSpPr>
        <p:spPr bwMode="auto">
          <a:xfrm>
            <a:off x="4859338" y="4946650"/>
            <a:ext cx="581025" cy="227013"/>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83" name="Rectangle 355"/>
          <p:cNvSpPr>
            <a:spLocks noChangeArrowheads="1"/>
          </p:cNvSpPr>
          <p:nvPr/>
        </p:nvSpPr>
        <p:spPr bwMode="auto">
          <a:xfrm>
            <a:off x="4859338" y="4946650"/>
            <a:ext cx="581025" cy="227013"/>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84" name="Rectangle 356"/>
          <p:cNvSpPr>
            <a:spLocks noChangeArrowheads="1"/>
          </p:cNvSpPr>
          <p:nvPr/>
        </p:nvSpPr>
        <p:spPr bwMode="auto">
          <a:xfrm>
            <a:off x="4884738" y="4968875"/>
            <a:ext cx="538162" cy="184150"/>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TeraNet</a:t>
            </a:r>
            <a:endParaRPr lang="en-US" sz="1800">
              <a:solidFill>
                <a:srgbClr val="000000"/>
              </a:solidFill>
              <a:cs typeface="Arial" pitchFamily="34" charset="0"/>
            </a:endParaRPr>
          </a:p>
        </p:txBody>
      </p:sp>
      <p:sp>
        <p:nvSpPr>
          <p:cNvPr id="108685" name="Line 357"/>
          <p:cNvSpPr>
            <a:spLocks noChangeShapeType="1"/>
          </p:cNvSpPr>
          <p:nvPr/>
        </p:nvSpPr>
        <p:spPr bwMode="auto">
          <a:xfrm>
            <a:off x="5149850" y="5173663"/>
            <a:ext cx="0" cy="87312"/>
          </a:xfrm>
          <a:prstGeom prst="line">
            <a:avLst/>
          </a:prstGeom>
          <a:noFill/>
          <a:ln w="12700">
            <a:solidFill>
              <a:srgbClr val="000000"/>
            </a:solidFill>
            <a:round/>
            <a:headEnd/>
            <a:tailEnd/>
          </a:ln>
        </p:spPr>
        <p:txBody>
          <a:bodyPr/>
          <a:lstStyle/>
          <a:p>
            <a:endParaRPr lang="en-US"/>
          </a:p>
        </p:txBody>
      </p:sp>
      <p:sp>
        <p:nvSpPr>
          <p:cNvPr id="108686" name="Freeform 358"/>
          <p:cNvSpPr>
            <a:spLocks/>
          </p:cNvSpPr>
          <p:nvPr/>
        </p:nvSpPr>
        <p:spPr bwMode="auto">
          <a:xfrm>
            <a:off x="5108575" y="5249863"/>
            <a:ext cx="80963" cy="93662"/>
          </a:xfrm>
          <a:custGeom>
            <a:avLst/>
            <a:gdLst>
              <a:gd name="T0" fmla="*/ 2147483647 w 101"/>
              <a:gd name="T1" fmla="*/ 0 h 117"/>
              <a:gd name="T2" fmla="*/ 2147483647 w 101"/>
              <a:gd name="T3" fmla="*/ 2147483647 h 117"/>
              <a:gd name="T4" fmla="*/ 0 w 101"/>
              <a:gd name="T5" fmla="*/ 0 h 117"/>
              <a:gd name="T6" fmla="*/ 2147483647 w 101"/>
              <a:gd name="T7" fmla="*/ 0 h 117"/>
              <a:gd name="T8" fmla="*/ 0 60000 65536"/>
              <a:gd name="T9" fmla="*/ 0 60000 65536"/>
              <a:gd name="T10" fmla="*/ 0 60000 65536"/>
              <a:gd name="T11" fmla="*/ 0 60000 65536"/>
              <a:gd name="T12" fmla="*/ 0 w 101"/>
              <a:gd name="T13" fmla="*/ 0 h 117"/>
              <a:gd name="T14" fmla="*/ 101 w 101"/>
              <a:gd name="T15" fmla="*/ 117 h 117"/>
            </a:gdLst>
            <a:ahLst/>
            <a:cxnLst>
              <a:cxn ang="T8">
                <a:pos x="T0" y="T1"/>
              </a:cxn>
              <a:cxn ang="T9">
                <a:pos x="T2" y="T3"/>
              </a:cxn>
              <a:cxn ang="T10">
                <a:pos x="T4" y="T5"/>
              </a:cxn>
              <a:cxn ang="T11">
                <a:pos x="T6" y="T7"/>
              </a:cxn>
            </a:cxnLst>
            <a:rect l="T12" t="T13" r="T14" b="T15"/>
            <a:pathLst>
              <a:path w="101" h="117">
                <a:moveTo>
                  <a:pt x="101" y="0"/>
                </a:moveTo>
                <a:lnTo>
                  <a:pt x="50" y="117"/>
                </a:lnTo>
                <a:lnTo>
                  <a:pt x="0" y="0"/>
                </a:lnTo>
                <a:lnTo>
                  <a:pt x="101" y="0"/>
                </a:lnTo>
                <a:close/>
              </a:path>
            </a:pathLst>
          </a:custGeom>
          <a:solidFill>
            <a:srgbClr val="000000"/>
          </a:solidFill>
          <a:ln w="9525">
            <a:noFill/>
            <a:round/>
            <a:headEnd/>
            <a:tailEnd/>
          </a:ln>
        </p:spPr>
        <p:txBody>
          <a:bodyPr/>
          <a:lstStyle/>
          <a:p>
            <a:endParaRPr lang="en-US"/>
          </a:p>
        </p:txBody>
      </p:sp>
      <p:sp>
        <p:nvSpPr>
          <p:cNvPr id="108687" name="Rectangle 359"/>
          <p:cNvSpPr>
            <a:spLocks noChangeArrowheads="1"/>
          </p:cNvSpPr>
          <p:nvPr/>
        </p:nvSpPr>
        <p:spPr bwMode="auto">
          <a:xfrm>
            <a:off x="6215063" y="3587750"/>
            <a:ext cx="193675" cy="452438"/>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88" name="Rectangle 360"/>
          <p:cNvSpPr>
            <a:spLocks noChangeArrowheads="1"/>
          </p:cNvSpPr>
          <p:nvPr/>
        </p:nvSpPr>
        <p:spPr bwMode="auto">
          <a:xfrm>
            <a:off x="6215063" y="3587750"/>
            <a:ext cx="193675" cy="452438"/>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89" name="Rectangle 361"/>
          <p:cNvSpPr>
            <a:spLocks noChangeArrowheads="1"/>
          </p:cNvSpPr>
          <p:nvPr/>
        </p:nvSpPr>
        <p:spPr bwMode="auto">
          <a:xfrm>
            <a:off x="7085013" y="3587750"/>
            <a:ext cx="581025" cy="452438"/>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90" name="Rectangle 362"/>
          <p:cNvSpPr>
            <a:spLocks noChangeArrowheads="1"/>
          </p:cNvSpPr>
          <p:nvPr/>
        </p:nvSpPr>
        <p:spPr bwMode="auto">
          <a:xfrm>
            <a:off x="7085013" y="3587750"/>
            <a:ext cx="581025" cy="452438"/>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91" name="Rectangle 363"/>
          <p:cNvSpPr>
            <a:spLocks noChangeArrowheads="1"/>
          </p:cNvSpPr>
          <p:nvPr/>
        </p:nvSpPr>
        <p:spPr bwMode="auto">
          <a:xfrm>
            <a:off x="7215188" y="3632200"/>
            <a:ext cx="423862"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Other </a:t>
            </a:r>
            <a:endParaRPr lang="en-US" sz="1800">
              <a:solidFill>
                <a:srgbClr val="000000"/>
              </a:solidFill>
              <a:cs typeface="Arial" pitchFamily="34" charset="0"/>
            </a:endParaRPr>
          </a:p>
        </p:txBody>
      </p:sp>
      <p:sp>
        <p:nvSpPr>
          <p:cNvPr id="108692" name="Rectangle 364"/>
          <p:cNvSpPr>
            <a:spLocks noChangeArrowheads="1"/>
          </p:cNvSpPr>
          <p:nvPr/>
        </p:nvSpPr>
        <p:spPr bwMode="auto">
          <a:xfrm>
            <a:off x="7181850" y="3813175"/>
            <a:ext cx="455613"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Slaves</a:t>
            </a:r>
            <a:endParaRPr lang="en-US" sz="1800">
              <a:solidFill>
                <a:srgbClr val="000000"/>
              </a:solidFill>
              <a:cs typeface="Arial" pitchFamily="34" charset="0"/>
            </a:endParaRPr>
          </a:p>
        </p:txBody>
      </p:sp>
      <p:sp>
        <p:nvSpPr>
          <p:cNvPr id="108693" name="Line 365"/>
          <p:cNvSpPr>
            <a:spLocks noChangeShapeType="1"/>
          </p:cNvSpPr>
          <p:nvPr/>
        </p:nvSpPr>
        <p:spPr bwMode="auto">
          <a:xfrm flipH="1">
            <a:off x="6478588" y="3813175"/>
            <a:ext cx="606425" cy="0"/>
          </a:xfrm>
          <a:prstGeom prst="line">
            <a:avLst/>
          </a:prstGeom>
          <a:noFill/>
          <a:ln w="12700">
            <a:solidFill>
              <a:srgbClr val="000000"/>
            </a:solidFill>
            <a:round/>
            <a:headEnd/>
            <a:tailEnd/>
          </a:ln>
        </p:spPr>
        <p:txBody>
          <a:bodyPr/>
          <a:lstStyle/>
          <a:p>
            <a:endParaRPr lang="en-US"/>
          </a:p>
        </p:txBody>
      </p:sp>
      <p:sp>
        <p:nvSpPr>
          <p:cNvPr id="108694" name="Freeform 366"/>
          <p:cNvSpPr>
            <a:spLocks/>
          </p:cNvSpPr>
          <p:nvPr/>
        </p:nvSpPr>
        <p:spPr bwMode="auto">
          <a:xfrm>
            <a:off x="6408738" y="3767138"/>
            <a:ext cx="79375" cy="93662"/>
          </a:xfrm>
          <a:custGeom>
            <a:avLst/>
            <a:gdLst>
              <a:gd name="T0" fmla="*/ 2147483647 w 101"/>
              <a:gd name="T1" fmla="*/ 2147483647 h 117"/>
              <a:gd name="T2" fmla="*/ 0 w 101"/>
              <a:gd name="T3" fmla="*/ 2147483647 h 117"/>
              <a:gd name="T4" fmla="*/ 2147483647 w 101"/>
              <a:gd name="T5" fmla="*/ 0 h 117"/>
              <a:gd name="T6" fmla="*/ 2147483647 w 101"/>
              <a:gd name="T7" fmla="*/ 2147483647 h 117"/>
              <a:gd name="T8" fmla="*/ 0 60000 65536"/>
              <a:gd name="T9" fmla="*/ 0 60000 65536"/>
              <a:gd name="T10" fmla="*/ 0 60000 65536"/>
              <a:gd name="T11" fmla="*/ 0 60000 65536"/>
              <a:gd name="T12" fmla="*/ 0 w 101"/>
              <a:gd name="T13" fmla="*/ 0 h 117"/>
              <a:gd name="T14" fmla="*/ 101 w 101"/>
              <a:gd name="T15" fmla="*/ 117 h 117"/>
            </a:gdLst>
            <a:ahLst/>
            <a:cxnLst>
              <a:cxn ang="T8">
                <a:pos x="T0" y="T1"/>
              </a:cxn>
              <a:cxn ang="T9">
                <a:pos x="T2" y="T3"/>
              </a:cxn>
              <a:cxn ang="T10">
                <a:pos x="T4" y="T5"/>
              </a:cxn>
              <a:cxn ang="T11">
                <a:pos x="T6" y="T7"/>
              </a:cxn>
            </a:cxnLst>
            <a:rect l="T12" t="T13" r="T14" b="T15"/>
            <a:pathLst>
              <a:path w="101" h="117">
                <a:moveTo>
                  <a:pt x="101" y="117"/>
                </a:moveTo>
                <a:lnTo>
                  <a:pt x="0" y="58"/>
                </a:lnTo>
                <a:lnTo>
                  <a:pt x="101" y="0"/>
                </a:lnTo>
                <a:lnTo>
                  <a:pt x="101" y="117"/>
                </a:lnTo>
                <a:close/>
              </a:path>
            </a:pathLst>
          </a:custGeom>
          <a:solidFill>
            <a:srgbClr val="000000"/>
          </a:solidFill>
          <a:ln w="9525">
            <a:noFill/>
            <a:round/>
            <a:headEnd/>
            <a:tailEnd/>
          </a:ln>
        </p:spPr>
        <p:txBody>
          <a:bodyPr/>
          <a:lstStyle/>
          <a:p>
            <a:endParaRPr lang="en-US"/>
          </a:p>
        </p:txBody>
      </p:sp>
      <p:sp>
        <p:nvSpPr>
          <p:cNvPr id="108695" name="Line 367"/>
          <p:cNvSpPr>
            <a:spLocks noChangeShapeType="1"/>
          </p:cNvSpPr>
          <p:nvPr/>
        </p:nvSpPr>
        <p:spPr bwMode="auto">
          <a:xfrm>
            <a:off x="6408738" y="3248025"/>
            <a:ext cx="606425" cy="0"/>
          </a:xfrm>
          <a:prstGeom prst="line">
            <a:avLst/>
          </a:prstGeom>
          <a:noFill/>
          <a:ln w="12700">
            <a:solidFill>
              <a:srgbClr val="000000"/>
            </a:solidFill>
            <a:round/>
            <a:headEnd/>
            <a:tailEnd/>
          </a:ln>
        </p:spPr>
        <p:txBody>
          <a:bodyPr/>
          <a:lstStyle/>
          <a:p>
            <a:endParaRPr lang="en-US"/>
          </a:p>
        </p:txBody>
      </p:sp>
      <p:sp>
        <p:nvSpPr>
          <p:cNvPr id="108696" name="Freeform 368"/>
          <p:cNvSpPr>
            <a:spLocks/>
          </p:cNvSpPr>
          <p:nvPr/>
        </p:nvSpPr>
        <p:spPr bwMode="auto">
          <a:xfrm>
            <a:off x="7005638" y="3201988"/>
            <a:ext cx="79375" cy="92075"/>
          </a:xfrm>
          <a:custGeom>
            <a:avLst/>
            <a:gdLst>
              <a:gd name="T0" fmla="*/ 0 w 101"/>
              <a:gd name="T1" fmla="*/ 0 h 118"/>
              <a:gd name="T2" fmla="*/ 2147483647 w 101"/>
              <a:gd name="T3" fmla="*/ 2147483647 h 118"/>
              <a:gd name="T4" fmla="*/ 0 w 101"/>
              <a:gd name="T5" fmla="*/ 2147483647 h 118"/>
              <a:gd name="T6" fmla="*/ 0 w 101"/>
              <a:gd name="T7" fmla="*/ 0 h 118"/>
              <a:gd name="T8" fmla="*/ 0 60000 65536"/>
              <a:gd name="T9" fmla="*/ 0 60000 65536"/>
              <a:gd name="T10" fmla="*/ 0 60000 65536"/>
              <a:gd name="T11" fmla="*/ 0 60000 65536"/>
              <a:gd name="T12" fmla="*/ 0 w 101"/>
              <a:gd name="T13" fmla="*/ 0 h 118"/>
              <a:gd name="T14" fmla="*/ 101 w 101"/>
              <a:gd name="T15" fmla="*/ 118 h 118"/>
            </a:gdLst>
            <a:ahLst/>
            <a:cxnLst>
              <a:cxn ang="T8">
                <a:pos x="T0" y="T1"/>
              </a:cxn>
              <a:cxn ang="T9">
                <a:pos x="T2" y="T3"/>
              </a:cxn>
              <a:cxn ang="T10">
                <a:pos x="T4" y="T5"/>
              </a:cxn>
              <a:cxn ang="T11">
                <a:pos x="T6" y="T7"/>
              </a:cxn>
            </a:cxnLst>
            <a:rect l="T12" t="T13" r="T14" b="T15"/>
            <a:pathLst>
              <a:path w="101" h="118">
                <a:moveTo>
                  <a:pt x="0" y="0"/>
                </a:moveTo>
                <a:lnTo>
                  <a:pt x="101" y="58"/>
                </a:lnTo>
                <a:lnTo>
                  <a:pt x="0" y="118"/>
                </a:lnTo>
                <a:lnTo>
                  <a:pt x="0" y="0"/>
                </a:lnTo>
                <a:close/>
              </a:path>
            </a:pathLst>
          </a:custGeom>
          <a:solidFill>
            <a:srgbClr val="000000"/>
          </a:solidFill>
          <a:ln w="9525">
            <a:noFill/>
            <a:round/>
            <a:headEnd/>
            <a:tailEnd/>
          </a:ln>
        </p:spPr>
        <p:txBody>
          <a:bodyPr/>
          <a:lstStyle/>
          <a:p>
            <a:endParaRPr lang="en-US"/>
          </a:p>
        </p:txBody>
      </p:sp>
      <p:sp>
        <p:nvSpPr>
          <p:cNvPr id="108697" name="Rectangle 369"/>
          <p:cNvSpPr>
            <a:spLocks noChangeArrowheads="1"/>
          </p:cNvSpPr>
          <p:nvPr/>
        </p:nvSpPr>
        <p:spPr bwMode="auto">
          <a:xfrm>
            <a:off x="6272213" y="4311650"/>
            <a:ext cx="1681162"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VBUS command signals </a:t>
            </a:r>
            <a:endParaRPr lang="en-US" sz="1800">
              <a:solidFill>
                <a:srgbClr val="000000"/>
              </a:solidFill>
              <a:cs typeface="Arial" pitchFamily="34" charset="0"/>
            </a:endParaRPr>
          </a:p>
        </p:txBody>
      </p:sp>
      <p:sp>
        <p:nvSpPr>
          <p:cNvPr id="108698" name="Rectangle 370"/>
          <p:cNvSpPr>
            <a:spLocks noChangeArrowheads="1"/>
          </p:cNvSpPr>
          <p:nvPr/>
        </p:nvSpPr>
        <p:spPr bwMode="auto">
          <a:xfrm>
            <a:off x="6164263" y="4492625"/>
            <a:ext cx="1014412"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exported to CP</a:t>
            </a:r>
            <a:endParaRPr lang="en-US" sz="1800">
              <a:solidFill>
                <a:srgbClr val="000000"/>
              </a:solidFill>
              <a:cs typeface="Arial" pitchFamily="34" charset="0"/>
            </a:endParaRPr>
          </a:p>
        </p:txBody>
      </p:sp>
      <p:sp>
        <p:nvSpPr>
          <p:cNvPr id="108699" name="Rectangle 371"/>
          <p:cNvSpPr>
            <a:spLocks noChangeArrowheads="1"/>
          </p:cNvSpPr>
          <p:nvPr/>
        </p:nvSpPr>
        <p:spPr bwMode="auto">
          <a:xfrm>
            <a:off x="7024688" y="4492625"/>
            <a:ext cx="84137"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_</a:t>
            </a:r>
            <a:endParaRPr lang="en-US" sz="1800">
              <a:solidFill>
                <a:srgbClr val="000000"/>
              </a:solidFill>
              <a:cs typeface="Arial" pitchFamily="34" charset="0"/>
            </a:endParaRPr>
          </a:p>
        </p:txBody>
      </p:sp>
      <p:sp>
        <p:nvSpPr>
          <p:cNvPr id="108700" name="Rectangle 372"/>
          <p:cNvSpPr>
            <a:spLocks noChangeArrowheads="1"/>
          </p:cNvSpPr>
          <p:nvPr/>
        </p:nvSpPr>
        <p:spPr bwMode="auto">
          <a:xfrm>
            <a:off x="7204075" y="4492625"/>
            <a:ext cx="796925"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MONITORs</a:t>
            </a:r>
            <a:endParaRPr lang="en-US" sz="1800">
              <a:solidFill>
                <a:srgbClr val="000000"/>
              </a:solidFill>
              <a:cs typeface="Arial" pitchFamily="34" charset="0"/>
            </a:endParaRPr>
          </a:p>
        </p:txBody>
      </p:sp>
      <p:sp>
        <p:nvSpPr>
          <p:cNvPr id="108701" name="Line 373"/>
          <p:cNvSpPr>
            <a:spLocks noChangeShapeType="1"/>
          </p:cNvSpPr>
          <p:nvPr/>
        </p:nvSpPr>
        <p:spPr bwMode="auto">
          <a:xfrm flipH="1" flipV="1">
            <a:off x="5929313" y="4341813"/>
            <a:ext cx="212725" cy="95250"/>
          </a:xfrm>
          <a:prstGeom prst="line">
            <a:avLst/>
          </a:prstGeom>
          <a:noFill/>
          <a:ln w="12700">
            <a:solidFill>
              <a:srgbClr val="0000FF"/>
            </a:solidFill>
            <a:round/>
            <a:headEnd/>
            <a:tailEnd/>
          </a:ln>
        </p:spPr>
        <p:txBody>
          <a:bodyPr/>
          <a:lstStyle/>
          <a:p>
            <a:endParaRPr lang="en-US"/>
          </a:p>
        </p:txBody>
      </p:sp>
      <p:sp>
        <p:nvSpPr>
          <p:cNvPr id="108702" name="Freeform 374"/>
          <p:cNvSpPr>
            <a:spLocks/>
          </p:cNvSpPr>
          <p:nvPr/>
        </p:nvSpPr>
        <p:spPr bwMode="auto">
          <a:xfrm>
            <a:off x="5827713" y="4295775"/>
            <a:ext cx="125412" cy="93663"/>
          </a:xfrm>
          <a:custGeom>
            <a:avLst/>
            <a:gdLst>
              <a:gd name="T0" fmla="*/ 2147483647 w 160"/>
              <a:gd name="T1" fmla="*/ 2147483647 h 119"/>
              <a:gd name="T2" fmla="*/ 0 w 160"/>
              <a:gd name="T3" fmla="*/ 0 h 119"/>
              <a:gd name="T4" fmla="*/ 2147483647 w 160"/>
              <a:gd name="T5" fmla="*/ 2147483647 h 119"/>
              <a:gd name="T6" fmla="*/ 2147483647 w 160"/>
              <a:gd name="T7" fmla="*/ 2147483647 h 119"/>
              <a:gd name="T8" fmla="*/ 0 60000 65536"/>
              <a:gd name="T9" fmla="*/ 0 60000 65536"/>
              <a:gd name="T10" fmla="*/ 0 60000 65536"/>
              <a:gd name="T11" fmla="*/ 0 60000 65536"/>
              <a:gd name="T12" fmla="*/ 0 w 160"/>
              <a:gd name="T13" fmla="*/ 0 h 119"/>
              <a:gd name="T14" fmla="*/ 160 w 160"/>
              <a:gd name="T15" fmla="*/ 119 h 119"/>
            </a:gdLst>
            <a:ahLst/>
            <a:cxnLst>
              <a:cxn ang="T8">
                <a:pos x="T0" y="T1"/>
              </a:cxn>
              <a:cxn ang="T9">
                <a:pos x="T2" y="T3"/>
              </a:cxn>
              <a:cxn ang="T10">
                <a:pos x="T4" y="T5"/>
              </a:cxn>
              <a:cxn ang="T11">
                <a:pos x="T6" y="T7"/>
              </a:cxn>
            </a:cxnLst>
            <a:rect l="T12" t="T13" r="T14" b="T15"/>
            <a:pathLst>
              <a:path w="160" h="119">
                <a:moveTo>
                  <a:pt x="123" y="119"/>
                </a:moveTo>
                <a:lnTo>
                  <a:pt x="0" y="0"/>
                </a:lnTo>
                <a:lnTo>
                  <a:pt x="160" y="9"/>
                </a:lnTo>
                <a:lnTo>
                  <a:pt x="123" y="119"/>
                </a:lnTo>
                <a:close/>
              </a:path>
            </a:pathLst>
          </a:custGeom>
          <a:solidFill>
            <a:srgbClr val="0000FF"/>
          </a:solidFill>
          <a:ln w="9525">
            <a:noFill/>
            <a:round/>
            <a:headEnd/>
            <a:tailEnd/>
          </a:ln>
        </p:spPr>
        <p:txBody>
          <a:bodyPr/>
          <a:lstStyle/>
          <a:p>
            <a:endParaRPr lang="en-US"/>
          </a:p>
        </p:txBody>
      </p:sp>
      <p:sp>
        <p:nvSpPr>
          <p:cNvPr id="108703" name="Rectangle 375"/>
          <p:cNvSpPr>
            <a:spLocks noChangeArrowheads="1"/>
          </p:cNvSpPr>
          <p:nvPr/>
        </p:nvSpPr>
        <p:spPr bwMode="auto">
          <a:xfrm>
            <a:off x="6383338" y="4991100"/>
            <a:ext cx="1528762"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Trace Logs generated </a:t>
            </a:r>
            <a:endParaRPr lang="en-US" sz="1800">
              <a:solidFill>
                <a:srgbClr val="000000"/>
              </a:solidFill>
              <a:cs typeface="Arial" pitchFamily="34" charset="0"/>
            </a:endParaRPr>
          </a:p>
        </p:txBody>
      </p:sp>
      <p:sp>
        <p:nvSpPr>
          <p:cNvPr id="108704" name="Rectangle 376"/>
          <p:cNvSpPr>
            <a:spLocks noChangeArrowheads="1"/>
          </p:cNvSpPr>
          <p:nvPr/>
        </p:nvSpPr>
        <p:spPr bwMode="auto">
          <a:xfrm>
            <a:off x="6343650" y="5172075"/>
            <a:ext cx="1577975"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through dedicated SCR</a:t>
            </a:r>
            <a:endParaRPr lang="en-US" sz="1800">
              <a:solidFill>
                <a:srgbClr val="000000"/>
              </a:solidFill>
              <a:cs typeface="Arial" pitchFamily="34" charset="0"/>
            </a:endParaRPr>
          </a:p>
        </p:txBody>
      </p:sp>
      <p:sp>
        <p:nvSpPr>
          <p:cNvPr id="108705" name="Line 377"/>
          <p:cNvSpPr>
            <a:spLocks noChangeShapeType="1"/>
          </p:cNvSpPr>
          <p:nvPr/>
        </p:nvSpPr>
        <p:spPr bwMode="auto">
          <a:xfrm flipH="1" flipV="1">
            <a:off x="5376863" y="4921250"/>
            <a:ext cx="838200" cy="252413"/>
          </a:xfrm>
          <a:prstGeom prst="line">
            <a:avLst/>
          </a:prstGeom>
          <a:noFill/>
          <a:ln w="12700">
            <a:solidFill>
              <a:srgbClr val="0000FF"/>
            </a:solidFill>
            <a:round/>
            <a:headEnd/>
            <a:tailEnd/>
          </a:ln>
        </p:spPr>
        <p:txBody>
          <a:bodyPr/>
          <a:lstStyle/>
          <a:p>
            <a:endParaRPr lang="en-US"/>
          </a:p>
        </p:txBody>
      </p:sp>
      <p:sp>
        <p:nvSpPr>
          <p:cNvPr id="108706" name="Freeform 378"/>
          <p:cNvSpPr>
            <a:spLocks/>
          </p:cNvSpPr>
          <p:nvPr/>
        </p:nvSpPr>
        <p:spPr bwMode="auto">
          <a:xfrm>
            <a:off x="5270500" y="4879975"/>
            <a:ext cx="125413" cy="90488"/>
          </a:xfrm>
          <a:custGeom>
            <a:avLst/>
            <a:gdLst>
              <a:gd name="T0" fmla="*/ 2147483647 w 158"/>
              <a:gd name="T1" fmla="*/ 2147483647 h 115"/>
              <a:gd name="T2" fmla="*/ 0 w 158"/>
              <a:gd name="T3" fmla="*/ 2147483647 h 115"/>
              <a:gd name="T4" fmla="*/ 2147483647 w 158"/>
              <a:gd name="T5" fmla="*/ 0 h 115"/>
              <a:gd name="T6" fmla="*/ 2147483647 w 158"/>
              <a:gd name="T7" fmla="*/ 2147483647 h 115"/>
              <a:gd name="T8" fmla="*/ 0 60000 65536"/>
              <a:gd name="T9" fmla="*/ 0 60000 65536"/>
              <a:gd name="T10" fmla="*/ 0 60000 65536"/>
              <a:gd name="T11" fmla="*/ 0 60000 65536"/>
              <a:gd name="T12" fmla="*/ 0 w 158"/>
              <a:gd name="T13" fmla="*/ 0 h 115"/>
              <a:gd name="T14" fmla="*/ 158 w 158"/>
              <a:gd name="T15" fmla="*/ 115 h 115"/>
            </a:gdLst>
            <a:ahLst/>
            <a:cxnLst>
              <a:cxn ang="T8">
                <a:pos x="T0" y="T1"/>
              </a:cxn>
              <a:cxn ang="T9">
                <a:pos x="T2" y="T3"/>
              </a:cxn>
              <a:cxn ang="T10">
                <a:pos x="T4" y="T5"/>
              </a:cxn>
              <a:cxn ang="T11">
                <a:pos x="T6" y="T7"/>
              </a:cxn>
            </a:cxnLst>
            <a:rect l="T12" t="T13" r="T14" b="T15"/>
            <a:pathLst>
              <a:path w="158" h="115">
                <a:moveTo>
                  <a:pt x="134" y="115"/>
                </a:moveTo>
                <a:lnTo>
                  <a:pt x="0" y="13"/>
                </a:lnTo>
                <a:lnTo>
                  <a:pt x="158" y="0"/>
                </a:lnTo>
                <a:lnTo>
                  <a:pt x="134" y="115"/>
                </a:lnTo>
                <a:close/>
              </a:path>
            </a:pathLst>
          </a:custGeom>
          <a:solidFill>
            <a:srgbClr val="0000FF"/>
          </a:solidFill>
          <a:ln w="9525">
            <a:noFill/>
            <a:round/>
            <a:headEnd/>
            <a:tailEnd/>
          </a:ln>
        </p:spPr>
        <p:txBody>
          <a:bodyPr/>
          <a:lstStyle/>
          <a:p>
            <a:endParaRPr lang="en-US"/>
          </a:p>
        </p:txBody>
      </p:sp>
      <p:sp>
        <p:nvSpPr>
          <p:cNvPr id="108707" name="Rectangle 379"/>
          <p:cNvSpPr>
            <a:spLocks noChangeArrowheads="1"/>
          </p:cNvSpPr>
          <p:nvPr/>
        </p:nvSpPr>
        <p:spPr bwMode="auto">
          <a:xfrm>
            <a:off x="2847975" y="5048250"/>
            <a:ext cx="541338"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One CP</a:t>
            </a:r>
            <a:endParaRPr lang="en-US" sz="1800">
              <a:solidFill>
                <a:srgbClr val="000000"/>
              </a:solidFill>
              <a:cs typeface="Arial" pitchFamily="34" charset="0"/>
            </a:endParaRPr>
          </a:p>
        </p:txBody>
      </p:sp>
      <p:sp>
        <p:nvSpPr>
          <p:cNvPr id="108708" name="Rectangle 380"/>
          <p:cNvSpPr>
            <a:spLocks noChangeArrowheads="1"/>
          </p:cNvSpPr>
          <p:nvPr/>
        </p:nvSpPr>
        <p:spPr bwMode="auto">
          <a:xfrm>
            <a:off x="3308350" y="5048250"/>
            <a:ext cx="84138"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_</a:t>
            </a:r>
            <a:endParaRPr lang="en-US" sz="1800">
              <a:solidFill>
                <a:srgbClr val="000000"/>
              </a:solidFill>
              <a:cs typeface="Arial" pitchFamily="34" charset="0"/>
            </a:endParaRPr>
          </a:p>
        </p:txBody>
      </p:sp>
      <p:sp>
        <p:nvSpPr>
          <p:cNvPr id="108709" name="Rectangle 381"/>
          <p:cNvSpPr>
            <a:spLocks noChangeArrowheads="1"/>
          </p:cNvSpPr>
          <p:nvPr/>
        </p:nvSpPr>
        <p:spPr bwMode="auto">
          <a:xfrm>
            <a:off x="3379788" y="5048250"/>
            <a:ext cx="1025525"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MONITOR per </a:t>
            </a:r>
            <a:endParaRPr lang="en-US" sz="1800">
              <a:solidFill>
                <a:srgbClr val="000000"/>
              </a:solidFill>
              <a:cs typeface="Arial" pitchFamily="34" charset="0"/>
            </a:endParaRPr>
          </a:p>
        </p:txBody>
      </p:sp>
      <p:sp>
        <p:nvSpPr>
          <p:cNvPr id="108710" name="Rectangle 382"/>
          <p:cNvSpPr>
            <a:spLocks noChangeArrowheads="1"/>
          </p:cNvSpPr>
          <p:nvPr/>
        </p:nvSpPr>
        <p:spPr bwMode="auto">
          <a:xfrm>
            <a:off x="2808288" y="5229225"/>
            <a:ext cx="1695450"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monitored slave endpoint</a:t>
            </a:r>
            <a:endParaRPr lang="en-US" sz="1800">
              <a:solidFill>
                <a:srgbClr val="000000"/>
              </a:solidFill>
              <a:cs typeface="Arial" pitchFamily="34" charset="0"/>
            </a:endParaRPr>
          </a:p>
        </p:txBody>
      </p:sp>
      <p:sp>
        <p:nvSpPr>
          <p:cNvPr id="108711" name="Line 383"/>
          <p:cNvSpPr>
            <a:spLocks noChangeShapeType="1"/>
          </p:cNvSpPr>
          <p:nvPr/>
        </p:nvSpPr>
        <p:spPr bwMode="auto">
          <a:xfrm flipV="1">
            <a:off x="3987800" y="4791075"/>
            <a:ext cx="198438" cy="155575"/>
          </a:xfrm>
          <a:prstGeom prst="line">
            <a:avLst/>
          </a:prstGeom>
          <a:noFill/>
          <a:ln w="12700">
            <a:solidFill>
              <a:srgbClr val="0000FF"/>
            </a:solidFill>
            <a:round/>
            <a:headEnd/>
            <a:tailEnd/>
          </a:ln>
        </p:spPr>
        <p:txBody>
          <a:bodyPr/>
          <a:lstStyle/>
          <a:p>
            <a:endParaRPr lang="en-US"/>
          </a:p>
        </p:txBody>
      </p:sp>
      <p:sp>
        <p:nvSpPr>
          <p:cNvPr id="108712" name="Freeform 384"/>
          <p:cNvSpPr>
            <a:spLocks/>
          </p:cNvSpPr>
          <p:nvPr/>
        </p:nvSpPr>
        <p:spPr bwMode="auto">
          <a:xfrm>
            <a:off x="4156075" y="4719638"/>
            <a:ext cx="122238" cy="117475"/>
          </a:xfrm>
          <a:custGeom>
            <a:avLst/>
            <a:gdLst>
              <a:gd name="T0" fmla="*/ 0 w 154"/>
              <a:gd name="T1" fmla="*/ 2147483647 h 148"/>
              <a:gd name="T2" fmla="*/ 2147483647 w 154"/>
              <a:gd name="T3" fmla="*/ 0 h 148"/>
              <a:gd name="T4" fmla="*/ 2147483647 w 154"/>
              <a:gd name="T5" fmla="*/ 2147483647 h 148"/>
              <a:gd name="T6" fmla="*/ 0 w 154"/>
              <a:gd name="T7" fmla="*/ 2147483647 h 148"/>
              <a:gd name="T8" fmla="*/ 0 60000 65536"/>
              <a:gd name="T9" fmla="*/ 0 60000 65536"/>
              <a:gd name="T10" fmla="*/ 0 60000 65536"/>
              <a:gd name="T11" fmla="*/ 0 60000 65536"/>
              <a:gd name="T12" fmla="*/ 0 w 154"/>
              <a:gd name="T13" fmla="*/ 0 h 148"/>
              <a:gd name="T14" fmla="*/ 154 w 154"/>
              <a:gd name="T15" fmla="*/ 148 h 148"/>
            </a:gdLst>
            <a:ahLst/>
            <a:cxnLst>
              <a:cxn ang="T8">
                <a:pos x="T0" y="T1"/>
              </a:cxn>
              <a:cxn ang="T9">
                <a:pos x="T2" y="T3"/>
              </a:cxn>
              <a:cxn ang="T10">
                <a:pos x="T4" y="T5"/>
              </a:cxn>
              <a:cxn ang="T11">
                <a:pos x="T6" y="T7"/>
              </a:cxn>
            </a:cxnLst>
            <a:rect l="T12" t="T13" r="T14" b="T15"/>
            <a:pathLst>
              <a:path w="154" h="148">
                <a:moveTo>
                  <a:pt x="0" y="49"/>
                </a:moveTo>
                <a:lnTo>
                  <a:pt x="154" y="0"/>
                </a:lnTo>
                <a:lnTo>
                  <a:pt x="56" y="148"/>
                </a:lnTo>
                <a:lnTo>
                  <a:pt x="0" y="49"/>
                </a:lnTo>
                <a:close/>
              </a:path>
            </a:pathLst>
          </a:custGeom>
          <a:solidFill>
            <a:srgbClr val="0000FF"/>
          </a:solidFill>
          <a:ln w="9525">
            <a:noFill/>
            <a:round/>
            <a:headEnd/>
            <a:tailEnd/>
          </a:ln>
        </p:spPr>
        <p:txBody>
          <a:bodyPr/>
          <a:lstStyle/>
          <a:p>
            <a:endParaRPr lang="en-US"/>
          </a:p>
        </p:txBody>
      </p:sp>
      <p:sp>
        <p:nvSpPr>
          <p:cNvPr id="108713" name="Rectangle 385"/>
          <p:cNvSpPr>
            <a:spLocks noChangeArrowheads="1"/>
          </p:cNvSpPr>
          <p:nvPr/>
        </p:nvSpPr>
        <p:spPr bwMode="auto">
          <a:xfrm>
            <a:off x="3937000" y="1027113"/>
            <a:ext cx="1987550" cy="182562"/>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One Embedded Trace Buffer </a:t>
            </a:r>
            <a:endParaRPr lang="en-US" sz="1800">
              <a:solidFill>
                <a:srgbClr val="000000"/>
              </a:solidFill>
              <a:cs typeface="Arial" pitchFamily="34" charset="0"/>
            </a:endParaRPr>
          </a:p>
        </p:txBody>
      </p:sp>
      <p:sp>
        <p:nvSpPr>
          <p:cNvPr id="108714" name="Rectangle 386"/>
          <p:cNvSpPr>
            <a:spLocks noChangeArrowheads="1"/>
          </p:cNvSpPr>
          <p:nvPr/>
        </p:nvSpPr>
        <p:spPr bwMode="auto">
          <a:xfrm>
            <a:off x="4511675" y="1208088"/>
            <a:ext cx="860425" cy="184150"/>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per CorePac</a:t>
            </a:r>
            <a:endParaRPr lang="en-US" sz="1800">
              <a:solidFill>
                <a:srgbClr val="000000"/>
              </a:solidFill>
              <a:cs typeface="Arial" pitchFamily="34" charset="0"/>
            </a:endParaRPr>
          </a:p>
        </p:txBody>
      </p:sp>
      <p:sp>
        <p:nvSpPr>
          <p:cNvPr id="108715" name="Line 387"/>
          <p:cNvSpPr>
            <a:spLocks noChangeShapeType="1"/>
          </p:cNvSpPr>
          <p:nvPr/>
        </p:nvSpPr>
        <p:spPr bwMode="auto">
          <a:xfrm flipH="1">
            <a:off x="3367088" y="1208088"/>
            <a:ext cx="620712" cy="193675"/>
          </a:xfrm>
          <a:prstGeom prst="line">
            <a:avLst/>
          </a:prstGeom>
          <a:noFill/>
          <a:ln w="12700">
            <a:solidFill>
              <a:srgbClr val="0000FF"/>
            </a:solidFill>
            <a:round/>
            <a:headEnd/>
            <a:tailEnd/>
          </a:ln>
        </p:spPr>
        <p:txBody>
          <a:bodyPr/>
          <a:lstStyle/>
          <a:p>
            <a:endParaRPr lang="en-US"/>
          </a:p>
        </p:txBody>
      </p:sp>
      <p:sp>
        <p:nvSpPr>
          <p:cNvPr id="108716" name="Freeform 388"/>
          <p:cNvSpPr>
            <a:spLocks/>
          </p:cNvSpPr>
          <p:nvPr/>
        </p:nvSpPr>
        <p:spPr bwMode="auto">
          <a:xfrm>
            <a:off x="3260725" y="1354138"/>
            <a:ext cx="127000" cy="90487"/>
          </a:xfrm>
          <a:custGeom>
            <a:avLst/>
            <a:gdLst>
              <a:gd name="T0" fmla="*/ 2147483647 w 158"/>
              <a:gd name="T1" fmla="*/ 2147483647 h 114"/>
              <a:gd name="T2" fmla="*/ 0 w 158"/>
              <a:gd name="T3" fmla="*/ 2147483647 h 114"/>
              <a:gd name="T4" fmla="*/ 2147483647 w 158"/>
              <a:gd name="T5" fmla="*/ 0 h 114"/>
              <a:gd name="T6" fmla="*/ 2147483647 w 158"/>
              <a:gd name="T7" fmla="*/ 2147483647 h 114"/>
              <a:gd name="T8" fmla="*/ 0 60000 65536"/>
              <a:gd name="T9" fmla="*/ 0 60000 65536"/>
              <a:gd name="T10" fmla="*/ 0 60000 65536"/>
              <a:gd name="T11" fmla="*/ 0 60000 65536"/>
              <a:gd name="T12" fmla="*/ 0 w 158"/>
              <a:gd name="T13" fmla="*/ 0 h 114"/>
              <a:gd name="T14" fmla="*/ 158 w 158"/>
              <a:gd name="T15" fmla="*/ 114 h 114"/>
            </a:gdLst>
            <a:ahLst/>
            <a:cxnLst>
              <a:cxn ang="T8">
                <a:pos x="T0" y="T1"/>
              </a:cxn>
              <a:cxn ang="T9">
                <a:pos x="T2" y="T3"/>
              </a:cxn>
              <a:cxn ang="T10">
                <a:pos x="T4" y="T5"/>
              </a:cxn>
              <a:cxn ang="T11">
                <a:pos x="T6" y="T7"/>
              </a:cxn>
            </a:cxnLst>
            <a:rect l="T12" t="T13" r="T14" b="T15"/>
            <a:pathLst>
              <a:path w="158" h="114">
                <a:moveTo>
                  <a:pt x="158" y="114"/>
                </a:moveTo>
                <a:lnTo>
                  <a:pt x="0" y="102"/>
                </a:lnTo>
                <a:lnTo>
                  <a:pt x="133" y="0"/>
                </a:lnTo>
                <a:lnTo>
                  <a:pt x="158" y="114"/>
                </a:lnTo>
                <a:close/>
              </a:path>
            </a:pathLst>
          </a:custGeom>
          <a:solidFill>
            <a:srgbClr val="0000FF"/>
          </a:solidFill>
          <a:ln w="9525">
            <a:noFill/>
            <a:round/>
            <a:headEnd/>
            <a:tailEnd/>
          </a:ln>
        </p:spPr>
        <p:txBody>
          <a:bodyPr/>
          <a:lstStyle/>
          <a:p>
            <a:endParaRPr lang="en-US"/>
          </a:p>
        </p:txBody>
      </p:sp>
      <p:sp>
        <p:nvSpPr>
          <p:cNvPr id="108717" name="Line 389"/>
          <p:cNvSpPr>
            <a:spLocks noChangeShapeType="1"/>
          </p:cNvSpPr>
          <p:nvPr/>
        </p:nvSpPr>
        <p:spPr bwMode="auto">
          <a:xfrm flipH="1">
            <a:off x="3324225" y="1208088"/>
            <a:ext cx="663575" cy="1139825"/>
          </a:xfrm>
          <a:prstGeom prst="line">
            <a:avLst/>
          </a:prstGeom>
          <a:noFill/>
          <a:ln w="12700">
            <a:solidFill>
              <a:srgbClr val="0000FF"/>
            </a:solidFill>
            <a:round/>
            <a:headEnd/>
            <a:tailEnd/>
          </a:ln>
        </p:spPr>
        <p:txBody>
          <a:bodyPr/>
          <a:lstStyle/>
          <a:p>
            <a:endParaRPr lang="en-US"/>
          </a:p>
        </p:txBody>
      </p:sp>
      <p:sp>
        <p:nvSpPr>
          <p:cNvPr id="108718" name="Freeform 390"/>
          <p:cNvSpPr>
            <a:spLocks/>
          </p:cNvSpPr>
          <p:nvPr/>
        </p:nvSpPr>
        <p:spPr bwMode="auto">
          <a:xfrm>
            <a:off x="3260725" y="2311400"/>
            <a:ext cx="101600" cy="142875"/>
          </a:xfrm>
          <a:custGeom>
            <a:avLst/>
            <a:gdLst>
              <a:gd name="T0" fmla="*/ 2147483647 w 127"/>
              <a:gd name="T1" fmla="*/ 2147483647 h 179"/>
              <a:gd name="T2" fmla="*/ 0 w 127"/>
              <a:gd name="T3" fmla="*/ 2147483647 h 179"/>
              <a:gd name="T4" fmla="*/ 2147483647 w 127"/>
              <a:gd name="T5" fmla="*/ 0 h 179"/>
              <a:gd name="T6" fmla="*/ 2147483647 w 127"/>
              <a:gd name="T7" fmla="*/ 2147483647 h 179"/>
              <a:gd name="T8" fmla="*/ 0 60000 65536"/>
              <a:gd name="T9" fmla="*/ 0 60000 65536"/>
              <a:gd name="T10" fmla="*/ 0 60000 65536"/>
              <a:gd name="T11" fmla="*/ 0 60000 65536"/>
              <a:gd name="T12" fmla="*/ 0 w 127"/>
              <a:gd name="T13" fmla="*/ 0 h 179"/>
              <a:gd name="T14" fmla="*/ 127 w 127"/>
              <a:gd name="T15" fmla="*/ 179 h 179"/>
            </a:gdLst>
            <a:ahLst/>
            <a:cxnLst>
              <a:cxn ang="T8">
                <a:pos x="T0" y="T1"/>
              </a:cxn>
              <a:cxn ang="T9">
                <a:pos x="T2" y="T3"/>
              </a:cxn>
              <a:cxn ang="T10">
                <a:pos x="T4" y="T5"/>
              </a:cxn>
              <a:cxn ang="T11">
                <a:pos x="T6" y="T7"/>
              </a:cxn>
            </a:cxnLst>
            <a:rect l="T12" t="T13" r="T14" b="T15"/>
            <a:pathLst>
              <a:path w="127" h="179">
                <a:moveTo>
                  <a:pt x="127" y="66"/>
                </a:moveTo>
                <a:lnTo>
                  <a:pt x="0" y="179"/>
                </a:lnTo>
                <a:lnTo>
                  <a:pt x="44" y="0"/>
                </a:lnTo>
                <a:lnTo>
                  <a:pt x="127" y="66"/>
                </a:lnTo>
                <a:close/>
              </a:path>
            </a:pathLst>
          </a:custGeom>
          <a:solidFill>
            <a:srgbClr val="0000FF"/>
          </a:solidFill>
          <a:ln w="9525">
            <a:noFill/>
            <a:round/>
            <a:headEnd/>
            <a:tailEnd/>
          </a:ln>
        </p:spPr>
        <p:txBody>
          <a:bodyPr/>
          <a:lstStyle/>
          <a:p>
            <a:endParaRPr lang="en-US"/>
          </a:p>
        </p:txBody>
      </p:sp>
      <p:sp>
        <p:nvSpPr>
          <p:cNvPr id="108719" name="Rectangle 391"/>
          <p:cNvSpPr>
            <a:spLocks noChangeArrowheads="1"/>
          </p:cNvSpPr>
          <p:nvPr/>
        </p:nvSpPr>
        <p:spPr bwMode="auto">
          <a:xfrm>
            <a:off x="6419850" y="5784850"/>
            <a:ext cx="1758950"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One Embedded Trace for </a:t>
            </a:r>
            <a:endParaRPr lang="en-US" sz="1800">
              <a:solidFill>
                <a:srgbClr val="000000"/>
              </a:solidFill>
              <a:cs typeface="Arial" pitchFamily="34" charset="0"/>
            </a:endParaRPr>
          </a:p>
        </p:txBody>
      </p:sp>
      <p:sp>
        <p:nvSpPr>
          <p:cNvPr id="108720" name="Rectangle 392"/>
          <p:cNvSpPr>
            <a:spLocks noChangeArrowheads="1"/>
          </p:cNvSpPr>
          <p:nvPr/>
        </p:nvSpPr>
        <p:spPr bwMode="auto">
          <a:xfrm>
            <a:off x="6751638" y="5965825"/>
            <a:ext cx="939800"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System Trace</a:t>
            </a:r>
            <a:endParaRPr lang="en-US" sz="1800">
              <a:solidFill>
                <a:srgbClr val="000000"/>
              </a:solidFill>
              <a:cs typeface="Arial" pitchFamily="34" charset="0"/>
            </a:endParaRPr>
          </a:p>
        </p:txBody>
      </p:sp>
      <p:sp>
        <p:nvSpPr>
          <p:cNvPr id="108721" name="Line 393"/>
          <p:cNvSpPr>
            <a:spLocks noChangeShapeType="1"/>
          </p:cNvSpPr>
          <p:nvPr/>
        </p:nvSpPr>
        <p:spPr bwMode="auto">
          <a:xfrm flipH="1">
            <a:off x="5595938" y="5965825"/>
            <a:ext cx="715962" cy="147638"/>
          </a:xfrm>
          <a:prstGeom prst="line">
            <a:avLst/>
          </a:prstGeom>
          <a:noFill/>
          <a:ln w="12700">
            <a:solidFill>
              <a:srgbClr val="0000FF"/>
            </a:solidFill>
            <a:round/>
            <a:headEnd/>
            <a:tailEnd/>
          </a:ln>
        </p:spPr>
        <p:txBody>
          <a:bodyPr/>
          <a:lstStyle/>
          <a:p>
            <a:endParaRPr lang="en-US"/>
          </a:p>
        </p:txBody>
      </p:sp>
      <p:sp>
        <p:nvSpPr>
          <p:cNvPr id="108722" name="Freeform 394"/>
          <p:cNvSpPr>
            <a:spLocks/>
          </p:cNvSpPr>
          <p:nvPr/>
        </p:nvSpPr>
        <p:spPr bwMode="auto">
          <a:xfrm>
            <a:off x="5487988" y="6065838"/>
            <a:ext cx="125412" cy="92075"/>
          </a:xfrm>
          <a:custGeom>
            <a:avLst/>
            <a:gdLst>
              <a:gd name="T0" fmla="*/ 2147483647 w 158"/>
              <a:gd name="T1" fmla="*/ 2147483647 h 116"/>
              <a:gd name="T2" fmla="*/ 0 w 158"/>
              <a:gd name="T3" fmla="*/ 2147483647 h 116"/>
              <a:gd name="T4" fmla="*/ 2147483647 w 158"/>
              <a:gd name="T5" fmla="*/ 0 h 116"/>
              <a:gd name="T6" fmla="*/ 2147483647 w 158"/>
              <a:gd name="T7" fmla="*/ 2147483647 h 116"/>
              <a:gd name="T8" fmla="*/ 0 60000 65536"/>
              <a:gd name="T9" fmla="*/ 0 60000 65536"/>
              <a:gd name="T10" fmla="*/ 0 60000 65536"/>
              <a:gd name="T11" fmla="*/ 0 60000 65536"/>
              <a:gd name="T12" fmla="*/ 0 w 158"/>
              <a:gd name="T13" fmla="*/ 0 h 116"/>
              <a:gd name="T14" fmla="*/ 158 w 158"/>
              <a:gd name="T15" fmla="*/ 116 h 116"/>
            </a:gdLst>
            <a:ahLst/>
            <a:cxnLst>
              <a:cxn ang="T8">
                <a:pos x="T0" y="T1"/>
              </a:cxn>
              <a:cxn ang="T9">
                <a:pos x="T2" y="T3"/>
              </a:cxn>
              <a:cxn ang="T10">
                <a:pos x="T4" y="T5"/>
              </a:cxn>
              <a:cxn ang="T11">
                <a:pos x="T6" y="T7"/>
              </a:cxn>
            </a:cxnLst>
            <a:rect l="T12" t="T13" r="T14" b="T15"/>
            <a:pathLst>
              <a:path w="158" h="116">
                <a:moveTo>
                  <a:pt x="158" y="116"/>
                </a:moveTo>
                <a:lnTo>
                  <a:pt x="0" y="88"/>
                </a:lnTo>
                <a:lnTo>
                  <a:pt x="141" y="0"/>
                </a:lnTo>
                <a:lnTo>
                  <a:pt x="158" y="116"/>
                </a:lnTo>
                <a:close/>
              </a:path>
            </a:pathLst>
          </a:custGeom>
          <a:solidFill>
            <a:srgbClr val="0000FF"/>
          </a:solidFill>
          <a:ln w="9525">
            <a:noFill/>
            <a:round/>
            <a:headEnd/>
            <a:tailEnd/>
          </a:ln>
        </p:spPr>
        <p:txBody>
          <a:bodyPr/>
          <a:lstStyle/>
          <a:p>
            <a:endParaRPr lang="en-US"/>
          </a:p>
        </p:txBody>
      </p:sp>
      <p:sp>
        <p:nvSpPr>
          <p:cNvPr id="108723" name="Freeform 395"/>
          <p:cNvSpPr>
            <a:spLocks/>
          </p:cNvSpPr>
          <p:nvPr/>
        </p:nvSpPr>
        <p:spPr bwMode="auto">
          <a:xfrm>
            <a:off x="2147888" y="2398713"/>
            <a:ext cx="96837" cy="565150"/>
          </a:xfrm>
          <a:custGeom>
            <a:avLst/>
            <a:gdLst>
              <a:gd name="T0" fmla="*/ 2147483647 w 122"/>
              <a:gd name="T1" fmla="*/ 2147483647 h 714"/>
              <a:gd name="T2" fmla="*/ 2147483647 w 122"/>
              <a:gd name="T3" fmla="*/ 2147483647 h 714"/>
              <a:gd name="T4" fmla="*/ 2147483647 w 122"/>
              <a:gd name="T5" fmla="*/ 2147483647 h 714"/>
              <a:gd name="T6" fmla="*/ 2147483647 w 122"/>
              <a:gd name="T7" fmla="*/ 2147483647 h 714"/>
              <a:gd name="T8" fmla="*/ 2147483647 w 122"/>
              <a:gd name="T9" fmla="*/ 2147483647 h 714"/>
              <a:gd name="T10" fmla="*/ 2147483647 w 122"/>
              <a:gd name="T11" fmla="*/ 2147483647 h 714"/>
              <a:gd name="T12" fmla="*/ 2147483647 w 122"/>
              <a:gd name="T13" fmla="*/ 2147483647 h 714"/>
              <a:gd name="T14" fmla="*/ 2147483647 w 122"/>
              <a:gd name="T15" fmla="*/ 2147483647 h 714"/>
              <a:gd name="T16" fmla="*/ 2147483647 w 122"/>
              <a:gd name="T17" fmla="*/ 2147483647 h 714"/>
              <a:gd name="T18" fmla="*/ 2147483647 w 122"/>
              <a:gd name="T19" fmla="*/ 2147483647 h 714"/>
              <a:gd name="T20" fmla="*/ 2147483647 w 122"/>
              <a:gd name="T21" fmla="*/ 2147483647 h 714"/>
              <a:gd name="T22" fmla="*/ 2147483647 w 122"/>
              <a:gd name="T23" fmla="*/ 2147483647 h 714"/>
              <a:gd name="T24" fmla="*/ 2147483647 w 122"/>
              <a:gd name="T25" fmla="*/ 2147483647 h 714"/>
              <a:gd name="T26" fmla="*/ 2147483647 w 122"/>
              <a:gd name="T27" fmla="*/ 2147483647 h 714"/>
              <a:gd name="T28" fmla="*/ 2147483647 w 122"/>
              <a:gd name="T29" fmla="*/ 2147483647 h 714"/>
              <a:gd name="T30" fmla="*/ 0 w 122"/>
              <a:gd name="T31" fmla="*/ 2147483647 h 714"/>
              <a:gd name="T32" fmla="*/ 0 w 122"/>
              <a:gd name="T33" fmla="*/ 2147483647 h 714"/>
              <a:gd name="T34" fmla="*/ 2147483647 w 122"/>
              <a:gd name="T35" fmla="*/ 2147483647 h 714"/>
              <a:gd name="T36" fmla="*/ 2147483647 w 122"/>
              <a:gd name="T37" fmla="*/ 2147483647 h 714"/>
              <a:gd name="T38" fmla="*/ 2147483647 w 122"/>
              <a:gd name="T39" fmla="*/ 2147483647 h 714"/>
              <a:gd name="T40" fmla="*/ 2147483647 w 122"/>
              <a:gd name="T41" fmla="*/ 2147483647 h 714"/>
              <a:gd name="T42" fmla="*/ 2147483647 w 122"/>
              <a:gd name="T43" fmla="*/ 2147483647 h 714"/>
              <a:gd name="T44" fmla="*/ 2147483647 w 122"/>
              <a:gd name="T45" fmla="*/ 2147483647 h 714"/>
              <a:gd name="T46" fmla="*/ 2147483647 w 122"/>
              <a:gd name="T47" fmla="*/ 2147483647 h 714"/>
              <a:gd name="T48" fmla="*/ 2147483647 w 122"/>
              <a:gd name="T49" fmla="*/ 2147483647 h 714"/>
              <a:gd name="T50" fmla="*/ 2147483647 w 122"/>
              <a:gd name="T51" fmla="*/ 2147483647 h 714"/>
              <a:gd name="T52" fmla="*/ 2147483647 w 122"/>
              <a:gd name="T53" fmla="*/ 2147483647 h 714"/>
              <a:gd name="T54" fmla="*/ 2147483647 w 122"/>
              <a:gd name="T55" fmla="*/ 2147483647 h 714"/>
              <a:gd name="T56" fmla="*/ 2147483647 w 122"/>
              <a:gd name="T57" fmla="*/ 2147483647 h 714"/>
              <a:gd name="T58" fmla="*/ 2147483647 w 122"/>
              <a:gd name="T59" fmla="*/ 2147483647 h 714"/>
              <a:gd name="T60" fmla="*/ 2147483647 w 122"/>
              <a:gd name="T61" fmla="*/ 2147483647 h 714"/>
              <a:gd name="T62" fmla="*/ 2147483647 w 122"/>
              <a:gd name="T63" fmla="*/ 2147483647 h 71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2"/>
              <a:gd name="T97" fmla="*/ 0 h 714"/>
              <a:gd name="T98" fmla="*/ 122 w 122"/>
              <a:gd name="T99" fmla="*/ 714 h 71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2" h="714">
                <a:moveTo>
                  <a:pt x="122" y="357"/>
                </a:moveTo>
                <a:lnTo>
                  <a:pt x="122" y="320"/>
                </a:lnTo>
                <a:lnTo>
                  <a:pt x="121" y="285"/>
                </a:lnTo>
                <a:lnTo>
                  <a:pt x="119" y="251"/>
                </a:lnTo>
                <a:lnTo>
                  <a:pt x="117" y="218"/>
                </a:lnTo>
                <a:lnTo>
                  <a:pt x="115" y="187"/>
                </a:lnTo>
                <a:lnTo>
                  <a:pt x="112" y="157"/>
                </a:lnTo>
                <a:lnTo>
                  <a:pt x="108" y="130"/>
                </a:lnTo>
                <a:lnTo>
                  <a:pt x="104" y="105"/>
                </a:lnTo>
                <a:lnTo>
                  <a:pt x="100" y="82"/>
                </a:lnTo>
                <a:lnTo>
                  <a:pt x="96" y="61"/>
                </a:lnTo>
                <a:lnTo>
                  <a:pt x="91" y="43"/>
                </a:lnTo>
                <a:lnTo>
                  <a:pt x="84" y="29"/>
                </a:lnTo>
                <a:lnTo>
                  <a:pt x="79" y="17"/>
                </a:lnTo>
                <a:lnTo>
                  <a:pt x="73" y="7"/>
                </a:lnTo>
                <a:lnTo>
                  <a:pt x="67" y="2"/>
                </a:lnTo>
                <a:lnTo>
                  <a:pt x="61" y="0"/>
                </a:lnTo>
                <a:lnTo>
                  <a:pt x="55" y="2"/>
                </a:lnTo>
                <a:lnTo>
                  <a:pt x="49" y="7"/>
                </a:lnTo>
                <a:lnTo>
                  <a:pt x="43" y="17"/>
                </a:lnTo>
                <a:lnTo>
                  <a:pt x="38" y="29"/>
                </a:lnTo>
                <a:lnTo>
                  <a:pt x="32" y="43"/>
                </a:lnTo>
                <a:lnTo>
                  <a:pt x="26" y="61"/>
                </a:lnTo>
                <a:lnTo>
                  <a:pt x="22" y="82"/>
                </a:lnTo>
                <a:lnTo>
                  <a:pt x="18" y="105"/>
                </a:lnTo>
                <a:lnTo>
                  <a:pt x="14" y="130"/>
                </a:lnTo>
                <a:lnTo>
                  <a:pt x="10" y="157"/>
                </a:lnTo>
                <a:lnTo>
                  <a:pt x="7" y="187"/>
                </a:lnTo>
                <a:lnTo>
                  <a:pt x="5" y="218"/>
                </a:lnTo>
                <a:lnTo>
                  <a:pt x="3" y="251"/>
                </a:lnTo>
                <a:lnTo>
                  <a:pt x="1" y="285"/>
                </a:lnTo>
                <a:lnTo>
                  <a:pt x="0" y="320"/>
                </a:lnTo>
                <a:lnTo>
                  <a:pt x="0" y="357"/>
                </a:lnTo>
                <a:lnTo>
                  <a:pt x="0" y="394"/>
                </a:lnTo>
                <a:lnTo>
                  <a:pt x="1" y="429"/>
                </a:lnTo>
                <a:lnTo>
                  <a:pt x="3" y="463"/>
                </a:lnTo>
                <a:lnTo>
                  <a:pt x="5" y="496"/>
                </a:lnTo>
                <a:lnTo>
                  <a:pt x="7" y="527"/>
                </a:lnTo>
                <a:lnTo>
                  <a:pt x="10" y="557"/>
                </a:lnTo>
                <a:lnTo>
                  <a:pt x="14" y="584"/>
                </a:lnTo>
                <a:lnTo>
                  <a:pt x="18" y="609"/>
                </a:lnTo>
                <a:lnTo>
                  <a:pt x="22" y="633"/>
                </a:lnTo>
                <a:lnTo>
                  <a:pt x="26" y="653"/>
                </a:lnTo>
                <a:lnTo>
                  <a:pt x="32" y="671"/>
                </a:lnTo>
                <a:lnTo>
                  <a:pt x="38" y="686"/>
                </a:lnTo>
                <a:lnTo>
                  <a:pt x="43" y="698"/>
                </a:lnTo>
                <a:lnTo>
                  <a:pt x="49" y="706"/>
                </a:lnTo>
                <a:lnTo>
                  <a:pt x="55" y="712"/>
                </a:lnTo>
                <a:lnTo>
                  <a:pt x="61" y="714"/>
                </a:lnTo>
                <a:lnTo>
                  <a:pt x="67" y="712"/>
                </a:lnTo>
                <a:lnTo>
                  <a:pt x="73" y="706"/>
                </a:lnTo>
                <a:lnTo>
                  <a:pt x="79" y="698"/>
                </a:lnTo>
                <a:lnTo>
                  <a:pt x="84" y="686"/>
                </a:lnTo>
                <a:lnTo>
                  <a:pt x="91" y="671"/>
                </a:lnTo>
                <a:lnTo>
                  <a:pt x="96" y="653"/>
                </a:lnTo>
                <a:lnTo>
                  <a:pt x="100" y="633"/>
                </a:lnTo>
                <a:lnTo>
                  <a:pt x="104" y="609"/>
                </a:lnTo>
                <a:lnTo>
                  <a:pt x="108" y="584"/>
                </a:lnTo>
                <a:lnTo>
                  <a:pt x="112" y="557"/>
                </a:lnTo>
                <a:lnTo>
                  <a:pt x="115" y="527"/>
                </a:lnTo>
                <a:lnTo>
                  <a:pt x="117" y="496"/>
                </a:lnTo>
                <a:lnTo>
                  <a:pt x="119" y="463"/>
                </a:lnTo>
                <a:lnTo>
                  <a:pt x="121" y="429"/>
                </a:lnTo>
                <a:lnTo>
                  <a:pt x="122" y="394"/>
                </a:lnTo>
                <a:lnTo>
                  <a:pt x="122" y="357"/>
                </a:lnTo>
              </a:path>
            </a:pathLst>
          </a:custGeom>
          <a:noFill/>
          <a:ln w="23813">
            <a:solidFill>
              <a:srgbClr val="0000FF"/>
            </a:solidFill>
            <a:prstDash val="solid"/>
            <a:round/>
            <a:headEnd/>
            <a:tailEnd/>
          </a:ln>
        </p:spPr>
        <p:txBody>
          <a:bodyPr/>
          <a:lstStyle/>
          <a:p>
            <a:endParaRPr lang="en-US"/>
          </a:p>
        </p:txBody>
      </p:sp>
      <p:sp>
        <p:nvSpPr>
          <p:cNvPr id="108724" name="Rectangle 396"/>
          <p:cNvSpPr>
            <a:spLocks noChangeArrowheads="1"/>
          </p:cNvSpPr>
          <p:nvPr/>
        </p:nvSpPr>
        <p:spPr bwMode="auto">
          <a:xfrm>
            <a:off x="1381125" y="1185863"/>
            <a:ext cx="431800" cy="182562"/>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Trace </a:t>
            </a:r>
            <a:endParaRPr lang="en-US" sz="1800">
              <a:solidFill>
                <a:srgbClr val="000000"/>
              </a:solidFill>
              <a:cs typeface="Arial" pitchFamily="34" charset="0"/>
            </a:endParaRPr>
          </a:p>
        </p:txBody>
      </p:sp>
      <p:sp>
        <p:nvSpPr>
          <p:cNvPr id="108725" name="Rectangle 397"/>
          <p:cNvSpPr>
            <a:spLocks noChangeArrowheads="1"/>
          </p:cNvSpPr>
          <p:nvPr/>
        </p:nvSpPr>
        <p:spPr bwMode="auto">
          <a:xfrm>
            <a:off x="1208088" y="1366838"/>
            <a:ext cx="490537" cy="182562"/>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Stream</a:t>
            </a:r>
            <a:endParaRPr lang="en-US" sz="1800">
              <a:solidFill>
                <a:srgbClr val="000000"/>
              </a:solidFill>
              <a:cs typeface="Arial" pitchFamily="34" charset="0"/>
            </a:endParaRPr>
          </a:p>
        </p:txBody>
      </p:sp>
      <p:sp>
        <p:nvSpPr>
          <p:cNvPr id="108726" name="Rectangle 398"/>
          <p:cNvSpPr>
            <a:spLocks noChangeArrowheads="1"/>
          </p:cNvSpPr>
          <p:nvPr/>
        </p:nvSpPr>
        <p:spPr bwMode="auto">
          <a:xfrm>
            <a:off x="1677988" y="1366838"/>
            <a:ext cx="50800" cy="182562"/>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a:t>
            </a:r>
            <a:endParaRPr lang="en-US" sz="1800">
              <a:solidFill>
                <a:srgbClr val="000000"/>
              </a:solidFill>
              <a:cs typeface="Arial" pitchFamily="34" charset="0"/>
            </a:endParaRPr>
          </a:p>
        </p:txBody>
      </p:sp>
      <p:sp>
        <p:nvSpPr>
          <p:cNvPr id="108727" name="Rectangle 399"/>
          <p:cNvSpPr>
            <a:spLocks noChangeArrowheads="1"/>
          </p:cNvSpPr>
          <p:nvPr/>
        </p:nvSpPr>
        <p:spPr bwMode="auto">
          <a:xfrm>
            <a:off x="1720850" y="1366838"/>
            <a:ext cx="76200" cy="182562"/>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s</a:t>
            </a:r>
            <a:endParaRPr lang="en-US" sz="1800">
              <a:solidFill>
                <a:srgbClr val="000000"/>
              </a:solidFill>
              <a:cs typeface="Arial" pitchFamily="34" charset="0"/>
            </a:endParaRPr>
          </a:p>
        </p:txBody>
      </p:sp>
      <p:sp>
        <p:nvSpPr>
          <p:cNvPr id="108728" name="Rectangle 400"/>
          <p:cNvSpPr>
            <a:spLocks noChangeArrowheads="1"/>
          </p:cNvSpPr>
          <p:nvPr/>
        </p:nvSpPr>
        <p:spPr bwMode="auto">
          <a:xfrm>
            <a:off x="1785938" y="1366838"/>
            <a:ext cx="93662" cy="182562"/>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 </a:t>
            </a:r>
            <a:endParaRPr lang="en-US" sz="1800">
              <a:solidFill>
                <a:srgbClr val="000000"/>
              </a:solidFill>
              <a:cs typeface="Arial" pitchFamily="34" charset="0"/>
            </a:endParaRPr>
          </a:p>
        </p:txBody>
      </p:sp>
      <p:sp>
        <p:nvSpPr>
          <p:cNvPr id="108729" name="Rectangle 401"/>
          <p:cNvSpPr>
            <a:spLocks noChangeArrowheads="1"/>
          </p:cNvSpPr>
          <p:nvPr/>
        </p:nvSpPr>
        <p:spPr bwMode="auto">
          <a:xfrm>
            <a:off x="1257300" y="1547813"/>
            <a:ext cx="717550" cy="182562"/>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Optionally </a:t>
            </a:r>
            <a:endParaRPr lang="en-US" sz="1800">
              <a:solidFill>
                <a:srgbClr val="000000"/>
              </a:solidFill>
              <a:cs typeface="Arial" pitchFamily="34" charset="0"/>
            </a:endParaRPr>
          </a:p>
        </p:txBody>
      </p:sp>
      <p:sp>
        <p:nvSpPr>
          <p:cNvPr id="108730" name="Rectangle 402"/>
          <p:cNvSpPr>
            <a:spLocks noChangeArrowheads="1"/>
          </p:cNvSpPr>
          <p:nvPr/>
        </p:nvSpPr>
        <p:spPr bwMode="auto">
          <a:xfrm>
            <a:off x="1287463" y="1728788"/>
            <a:ext cx="608012" cy="182562"/>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Exported</a:t>
            </a:r>
            <a:endParaRPr lang="en-US" sz="1800">
              <a:solidFill>
                <a:srgbClr val="000000"/>
              </a:solidFill>
              <a:cs typeface="Arial" pitchFamily="34" charset="0"/>
            </a:endParaRPr>
          </a:p>
        </p:txBody>
      </p:sp>
      <p:sp>
        <p:nvSpPr>
          <p:cNvPr id="108731" name="Line 403"/>
          <p:cNvSpPr>
            <a:spLocks noChangeShapeType="1"/>
          </p:cNvSpPr>
          <p:nvPr/>
        </p:nvSpPr>
        <p:spPr bwMode="auto">
          <a:xfrm>
            <a:off x="1857375" y="1774825"/>
            <a:ext cx="233363" cy="446088"/>
          </a:xfrm>
          <a:prstGeom prst="line">
            <a:avLst/>
          </a:prstGeom>
          <a:noFill/>
          <a:ln w="12700">
            <a:solidFill>
              <a:srgbClr val="0000FF"/>
            </a:solidFill>
            <a:round/>
            <a:headEnd/>
            <a:tailEnd/>
          </a:ln>
        </p:spPr>
        <p:txBody>
          <a:bodyPr/>
          <a:lstStyle/>
          <a:p>
            <a:endParaRPr lang="en-US"/>
          </a:p>
        </p:txBody>
      </p:sp>
      <p:sp>
        <p:nvSpPr>
          <p:cNvPr id="108732" name="Freeform 404"/>
          <p:cNvSpPr>
            <a:spLocks/>
          </p:cNvSpPr>
          <p:nvPr/>
        </p:nvSpPr>
        <p:spPr bwMode="auto">
          <a:xfrm>
            <a:off x="2051050" y="2185988"/>
            <a:ext cx="96838" cy="144462"/>
          </a:xfrm>
          <a:custGeom>
            <a:avLst/>
            <a:gdLst>
              <a:gd name="T0" fmla="*/ 2147483647 w 122"/>
              <a:gd name="T1" fmla="*/ 0 h 182"/>
              <a:gd name="T2" fmla="*/ 2147483647 w 122"/>
              <a:gd name="T3" fmla="*/ 2147483647 h 182"/>
              <a:gd name="T4" fmla="*/ 0 w 122"/>
              <a:gd name="T5" fmla="*/ 2147483647 h 182"/>
              <a:gd name="T6" fmla="*/ 2147483647 w 122"/>
              <a:gd name="T7" fmla="*/ 0 h 182"/>
              <a:gd name="T8" fmla="*/ 0 60000 65536"/>
              <a:gd name="T9" fmla="*/ 0 60000 65536"/>
              <a:gd name="T10" fmla="*/ 0 60000 65536"/>
              <a:gd name="T11" fmla="*/ 0 60000 65536"/>
              <a:gd name="T12" fmla="*/ 0 w 122"/>
              <a:gd name="T13" fmla="*/ 0 h 182"/>
              <a:gd name="T14" fmla="*/ 122 w 122"/>
              <a:gd name="T15" fmla="*/ 182 h 182"/>
            </a:gdLst>
            <a:ahLst/>
            <a:cxnLst>
              <a:cxn ang="T8">
                <a:pos x="T0" y="T1"/>
              </a:cxn>
              <a:cxn ang="T9">
                <a:pos x="T2" y="T3"/>
              </a:cxn>
              <a:cxn ang="T10">
                <a:pos x="T4" y="T5"/>
              </a:cxn>
              <a:cxn ang="T11">
                <a:pos x="T6" y="T7"/>
              </a:cxn>
            </a:cxnLst>
            <a:rect l="T12" t="T13" r="T14" b="T15"/>
            <a:pathLst>
              <a:path w="122" h="182">
                <a:moveTo>
                  <a:pt x="86" y="0"/>
                </a:moveTo>
                <a:lnTo>
                  <a:pt x="122" y="182"/>
                </a:lnTo>
                <a:lnTo>
                  <a:pt x="0" y="62"/>
                </a:lnTo>
                <a:lnTo>
                  <a:pt x="86" y="0"/>
                </a:lnTo>
                <a:close/>
              </a:path>
            </a:pathLst>
          </a:custGeom>
          <a:solidFill>
            <a:srgbClr val="0000FF"/>
          </a:solidFill>
          <a:ln w="9525">
            <a:noFill/>
            <a:round/>
            <a:headEnd/>
            <a:tailEnd/>
          </a:ln>
        </p:spPr>
        <p:txBody>
          <a:bodyPr/>
          <a:lstStyle/>
          <a:p>
            <a:endParaRPr lang="en-US"/>
          </a:p>
        </p:txBody>
      </p:sp>
      <p:sp>
        <p:nvSpPr>
          <p:cNvPr id="108733" name="Rectangle 405"/>
          <p:cNvSpPr>
            <a:spLocks noChangeArrowheads="1"/>
          </p:cNvSpPr>
          <p:nvPr/>
        </p:nvSpPr>
        <p:spPr bwMode="auto">
          <a:xfrm>
            <a:off x="2655888" y="3178175"/>
            <a:ext cx="492125" cy="304800"/>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cs typeface="Arial" pitchFamily="34" charset="0"/>
              </a:rPr>
              <a:t>CorePac</a:t>
            </a:r>
          </a:p>
          <a:p>
            <a:pPr algn="ctr" eaLnBrk="0" hangingPunct="0"/>
            <a:r>
              <a:rPr lang="en-US" sz="1000">
                <a:solidFill>
                  <a:srgbClr val="000000"/>
                </a:solidFill>
                <a:cs typeface="Arial" pitchFamily="34" charset="0"/>
              </a:rPr>
              <a:t>n</a:t>
            </a:r>
          </a:p>
        </p:txBody>
      </p:sp>
    </p:spTree>
    <p:custDataLst>
      <p:tags r:id="rId1"/>
    </p:custDataLst>
  </p:cSld>
  <p:clrMapOvr>
    <a:masterClrMapping/>
  </p:clrMapOvr>
  <p:transition advClick="0"/>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a:xfrm>
            <a:off x="0" y="76200"/>
            <a:ext cx="8229600" cy="762000"/>
          </a:xfrm>
        </p:spPr>
        <p:txBody>
          <a:bodyPr/>
          <a:lstStyle/>
          <a:p>
            <a:pPr eaLnBrk="1" hangingPunct="1"/>
            <a:r>
              <a:rPr lang="en-US" b="0" smtClean="0"/>
              <a:t>Trace Features</a:t>
            </a:r>
          </a:p>
        </p:txBody>
      </p:sp>
      <p:sp>
        <p:nvSpPr>
          <p:cNvPr id="109571" name="Rectangle 3"/>
          <p:cNvSpPr>
            <a:spLocks noGrp="1" noChangeArrowheads="1"/>
          </p:cNvSpPr>
          <p:nvPr>
            <p:ph type="body" idx="4294967295"/>
          </p:nvPr>
        </p:nvSpPr>
        <p:spPr>
          <a:xfrm>
            <a:off x="0" y="838200"/>
            <a:ext cx="8382000" cy="5486400"/>
          </a:xfrm>
        </p:spPr>
        <p:txBody>
          <a:bodyPr/>
          <a:lstStyle/>
          <a:p>
            <a:pPr marL="227013" indent="-227013" eaLnBrk="1" hangingPunct="1">
              <a:lnSpc>
                <a:spcPct val="80000"/>
              </a:lnSpc>
            </a:pPr>
            <a:r>
              <a:rPr lang="en-US" sz="1400" smtClean="0"/>
              <a:t>Trace Pin Support for XDS560T Trace</a:t>
            </a:r>
          </a:p>
          <a:p>
            <a:pPr marL="227013" indent="-227013" eaLnBrk="1" hangingPunct="1">
              <a:lnSpc>
                <a:spcPct val="80000"/>
              </a:lnSpc>
            </a:pPr>
            <a:r>
              <a:rPr lang="en-US" sz="1400" smtClean="0"/>
              <a:t>On-Chip Embedded Trace Buffers</a:t>
            </a:r>
          </a:p>
          <a:p>
            <a:pPr marL="574675" lvl="1" indent="-233363" eaLnBrk="1" hangingPunct="1">
              <a:lnSpc>
                <a:spcPct val="80000"/>
              </a:lnSpc>
            </a:pPr>
            <a:r>
              <a:rPr lang="en-US" sz="1400" smtClean="0"/>
              <a:t>4 KB (Core) /32 KB (STM) on-chip receiver</a:t>
            </a:r>
          </a:p>
          <a:p>
            <a:pPr marL="574675" lvl="1" indent="-233363" eaLnBrk="1" hangingPunct="1">
              <a:lnSpc>
                <a:spcPct val="80000"/>
              </a:lnSpc>
            </a:pPr>
            <a:r>
              <a:rPr lang="en-US" sz="1400" smtClean="0"/>
              <a:t>One ETB per core for Trace and one for STM</a:t>
            </a:r>
          </a:p>
          <a:p>
            <a:pPr marL="574675" lvl="1" indent="-233363" eaLnBrk="1" hangingPunct="1">
              <a:lnSpc>
                <a:spcPct val="80000"/>
              </a:lnSpc>
            </a:pPr>
            <a:r>
              <a:rPr lang="en-US" sz="1400" smtClean="0"/>
              <a:t>Snapshot and circular buffer mode</a:t>
            </a:r>
          </a:p>
          <a:p>
            <a:pPr marL="574675" lvl="1" indent="-233363" eaLnBrk="1" hangingPunct="1">
              <a:lnSpc>
                <a:spcPct val="80000"/>
              </a:lnSpc>
            </a:pPr>
            <a:r>
              <a:rPr lang="en-US" sz="1400" smtClean="0"/>
              <a:t>Simultaneous write (sink) and read (drain) capability</a:t>
            </a:r>
          </a:p>
          <a:p>
            <a:pPr marL="574675" lvl="1" indent="-233363" eaLnBrk="1" hangingPunct="1">
              <a:lnSpc>
                <a:spcPct val="80000"/>
              </a:lnSpc>
            </a:pPr>
            <a:r>
              <a:rPr lang="en-US" sz="1400" smtClean="0"/>
              <a:t>Can be used in CoreSight ETB mode</a:t>
            </a:r>
          </a:p>
          <a:p>
            <a:pPr marL="227013" indent="-227013" eaLnBrk="1" hangingPunct="1">
              <a:lnSpc>
                <a:spcPct val="80000"/>
              </a:lnSpc>
            </a:pPr>
            <a:r>
              <a:rPr lang="en-US" sz="1400" smtClean="0"/>
              <a:t>C66x CPU Trace:</a:t>
            </a:r>
          </a:p>
          <a:p>
            <a:pPr marL="574675" lvl="1" indent="-233363" eaLnBrk="1" hangingPunct="1">
              <a:lnSpc>
                <a:spcPct val="80000"/>
              </a:lnSpc>
            </a:pPr>
            <a:r>
              <a:rPr lang="en-US" sz="1400" smtClean="0"/>
              <a:t>Trace targets the debug of unstable code: </a:t>
            </a:r>
          </a:p>
          <a:p>
            <a:pPr marL="854075" lvl="2" indent="-165100" eaLnBrk="1" hangingPunct="1">
              <a:lnSpc>
                <a:spcPct val="80000"/>
              </a:lnSpc>
            </a:pPr>
            <a:r>
              <a:rPr lang="en-US" sz="1400" smtClean="0"/>
              <a:t>Provides for the recording of program flow, memory references, cache statistics, and application specific data with a time stamp, performance analysis, and quality assurance.</a:t>
            </a:r>
          </a:p>
          <a:p>
            <a:pPr marL="854075" lvl="2" indent="-165100" eaLnBrk="1" hangingPunct="1">
              <a:lnSpc>
                <a:spcPct val="80000"/>
              </a:lnSpc>
            </a:pPr>
            <a:r>
              <a:rPr lang="en-US" sz="1400" smtClean="0"/>
              <a:t>Bus snoopers to collect and export trace data using hardware dedicated to the trace function.</a:t>
            </a:r>
          </a:p>
          <a:p>
            <a:pPr marL="854075" lvl="2" indent="-165100" eaLnBrk="1" hangingPunct="1">
              <a:lnSpc>
                <a:spcPct val="80000"/>
              </a:lnSpc>
            </a:pPr>
            <a:r>
              <a:rPr lang="en-US" sz="1400" smtClean="0"/>
              <a:t>All or a percentage of the debug port pins can be allocated to trace for any of the cores (or a mix).</a:t>
            </a:r>
          </a:p>
          <a:p>
            <a:pPr marL="574675" lvl="1" indent="-233363" eaLnBrk="1" hangingPunct="1">
              <a:lnSpc>
                <a:spcPct val="80000"/>
              </a:lnSpc>
            </a:pPr>
            <a:r>
              <a:rPr lang="en-US" sz="1400" smtClean="0"/>
              <a:t>Program flow and timing can be traced at the same rate generated by the CPU.</a:t>
            </a:r>
          </a:p>
          <a:p>
            <a:pPr marL="574675" lvl="1" indent="-233363" eaLnBrk="1" hangingPunct="1">
              <a:lnSpc>
                <a:spcPct val="80000"/>
              </a:lnSpc>
            </a:pPr>
            <a:r>
              <a:rPr lang="en-US" sz="1400" smtClean="0"/>
              <a:t>Event trace provides a log of user-selectable system events.  Event trace can also be used in conjunction with profiling tools.</a:t>
            </a:r>
          </a:p>
          <a:p>
            <a:pPr marL="574675" lvl="1" indent="-233363" eaLnBrk="1" hangingPunct="1">
              <a:lnSpc>
                <a:spcPct val="80000"/>
              </a:lnSpc>
            </a:pPr>
            <a:r>
              <a:rPr lang="en-US" sz="1400" smtClean="0"/>
              <a:t>Data references must be restricted however as the export mechanism is limited to a number of pins, which is insufficient to sustain tracing of all memory references.</a:t>
            </a:r>
          </a:p>
          <a:p>
            <a:pPr marL="854075" lvl="2" indent="-165100" eaLnBrk="1" hangingPunct="1">
              <a:lnSpc>
                <a:spcPct val="80000"/>
              </a:lnSpc>
            </a:pPr>
            <a:r>
              <a:rPr lang="en-US" sz="1400" smtClean="0"/>
              <a:t>The Advanced Event Triggering facilities provide a means to restrict the trace data exported to data of interest to maintain the non-intrusive aspect of trace.</a:t>
            </a:r>
          </a:p>
          <a:p>
            <a:pPr marL="854075" lvl="2" indent="-165100" eaLnBrk="1" hangingPunct="1">
              <a:lnSpc>
                <a:spcPct val="80000"/>
              </a:lnSpc>
            </a:pPr>
            <a:r>
              <a:rPr lang="en-US" sz="1400" smtClean="0"/>
              <a:t>Error indications are embedded in the debug stream in the event the export logic is unable to keep up with the data rate generated by the collection logic.</a:t>
            </a:r>
          </a:p>
          <a:p>
            <a:pPr marL="854075" lvl="2" indent="-165100" eaLnBrk="1" hangingPunct="1">
              <a:lnSpc>
                <a:spcPct val="80000"/>
              </a:lnSpc>
            </a:pPr>
            <a:r>
              <a:rPr lang="en-US" sz="1400" smtClean="0"/>
              <a:t>The user can optionally select the export of all specified trace data.</a:t>
            </a:r>
          </a:p>
          <a:p>
            <a:pPr marL="1201738" lvl="3" indent="-233363" eaLnBrk="1" hangingPunct="1">
              <a:lnSpc>
                <a:spcPct val="80000"/>
              </a:lnSpc>
            </a:pPr>
            <a:r>
              <a:rPr lang="en-US" sz="1400" smtClean="0"/>
              <a:t>In this case, the CPU is stalled to avoid the loss of trace data</a:t>
            </a:r>
          </a:p>
          <a:p>
            <a:pPr marL="1201738" lvl="3" indent="-233363" eaLnBrk="1" hangingPunct="1">
              <a:lnSpc>
                <a:spcPct val="80000"/>
              </a:lnSpc>
            </a:pPr>
            <a:r>
              <a:rPr lang="en-US" sz="1400" smtClean="0"/>
              <a:t>The user is notified that trace stalls have occurred although the number of stalls and their location is not recorded.</a:t>
            </a:r>
          </a:p>
        </p:txBody>
      </p:sp>
      <p:sp>
        <p:nvSpPr>
          <p:cNvPr id="4" name="Rectangle 6"/>
          <p:cNvSpPr txBox="1">
            <a:spLocks noChangeArrowheads="1"/>
          </p:cNvSpPr>
          <p:nvPr/>
        </p:nvSpPr>
        <p:spPr bwMode="auto">
          <a:xfrm>
            <a:off x="265113" y="6172200"/>
            <a:ext cx="8621712" cy="304800"/>
          </a:xfrm>
          <a:prstGeom prst="rect">
            <a:avLst/>
          </a:prstGeom>
          <a:noFill/>
          <a:ln w="9525">
            <a:noFill/>
            <a:miter lim="800000"/>
            <a:headEnd/>
            <a:tailEnd/>
          </a:ln>
        </p:spPr>
        <p:txBody>
          <a:bodyPr/>
          <a:lstStyle/>
          <a:p>
            <a:pPr marL="227013" indent="-227013" algn="l">
              <a:spcBef>
                <a:spcPct val="20000"/>
              </a:spcBef>
              <a:defRPr/>
            </a:pPr>
            <a:r>
              <a:rPr lang="en-US" sz="1400" kern="0" dirty="0">
                <a:solidFill>
                  <a:srgbClr val="000000"/>
                </a:solidFill>
                <a:latin typeface="Calibri"/>
                <a:cs typeface="Arial" charset="0"/>
              </a:rPr>
              <a:t>For more information on these features, please refer to Debug/Trace User Guide for your selected </a:t>
            </a:r>
            <a:r>
              <a:rPr lang="en-US" sz="1400" kern="0" dirty="0" err="1">
                <a:solidFill>
                  <a:srgbClr val="000000"/>
                </a:solidFill>
                <a:latin typeface="Calibri"/>
                <a:cs typeface="Arial" charset="0"/>
              </a:rPr>
              <a:t>KeyStone</a:t>
            </a:r>
            <a:r>
              <a:rPr lang="en-US" sz="1400" kern="0" dirty="0">
                <a:solidFill>
                  <a:srgbClr val="000000"/>
                </a:solidFill>
                <a:latin typeface="Calibri"/>
                <a:cs typeface="Arial" charset="0"/>
              </a:rPr>
              <a:t> device.</a:t>
            </a:r>
          </a:p>
        </p:txBody>
      </p:sp>
    </p:spTree>
    <p:custDataLst>
      <p:tags r:id="rId1"/>
    </p:custData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Footer Placeholder 3"/>
          <p:cNvSpPr txBox="1">
            <a:spLocks noGrp="1"/>
          </p:cNvSpPr>
          <p:nvPr/>
        </p:nvSpPr>
        <p:spPr bwMode="auto">
          <a:xfrm>
            <a:off x="2486025" y="6450013"/>
            <a:ext cx="4152900" cy="250825"/>
          </a:xfrm>
          <a:prstGeom prst="rect">
            <a:avLst/>
          </a:prstGeom>
          <a:noFill/>
          <a:ln w="9525">
            <a:noFill/>
            <a:miter lim="800000"/>
            <a:headEnd/>
            <a:tailEnd/>
          </a:ln>
        </p:spPr>
        <p:txBody>
          <a:bodyPr/>
          <a:lstStyle/>
          <a:p>
            <a:pPr algn="ctr"/>
            <a:r>
              <a:rPr lang="en-US" sz="800">
                <a:solidFill>
                  <a:srgbClr val="000000"/>
                </a:solidFill>
                <a:cs typeface="Arial" pitchFamily="34" charset="0"/>
              </a:rPr>
              <a:t>Preliminary Information under NDA - subject to change</a:t>
            </a:r>
          </a:p>
        </p:txBody>
      </p:sp>
      <p:sp>
        <p:nvSpPr>
          <p:cNvPr id="110595" name="Line 2"/>
          <p:cNvSpPr>
            <a:spLocks noChangeShapeType="1"/>
          </p:cNvSpPr>
          <p:nvPr/>
        </p:nvSpPr>
        <p:spPr bwMode="auto">
          <a:xfrm>
            <a:off x="5181600" y="5829300"/>
            <a:ext cx="409575" cy="0"/>
          </a:xfrm>
          <a:prstGeom prst="line">
            <a:avLst/>
          </a:prstGeom>
          <a:noFill/>
          <a:ln w="9525">
            <a:solidFill>
              <a:schemeClr val="tx1"/>
            </a:solidFill>
            <a:round/>
            <a:headEnd/>
            <a:tailEnd type="triangle" w="med" len="med"/>
          </a:ln>
        </p:spPr>
        <p:txBody>
          <a:bodyPr/>
          <a:lstStyle/>
          <a:p>
            <a:endParaRPr lang="en-US"/>
          </a:p>
        </p:txBody>
      </p:sp>
      <p:sp>
        <p:nvSpPr>
          <p:cNvPr id="110596" name="Rectangle 3"/>
          <p:cNvSpPr>
            <a:spLocks noChangeArrowheads="1"/>
          </p:cNvSpPr>
          <p:nvPr/>
        </p:nvSpPr>
        <p:spPr bwMode="auto">
          <a:xfrm>
            <a:off x="0" y="6019800"/>
            <a:ext cx="9144000" cy="838200"/>
          </a:xfrm>
          <a:prstGeom prst="rect">
            <a:avLst/>
          </a:prstGeom>
          <a:solidFill>
            <a:schemeClr val="bg1"/>
          </a:solidFill>
          <a:ln w="9525">
            <a:noFill/>
            <a:miter lim="800000"/>
            <a:headEnd/>
            <a:tailEnd/>
          </a:ln>
        </p:spPr>
        <p:txBody>
          <a:bodyPr wrap="none" anchor="ctr"/>
          <a:lstStyle/>
          <a:p>
            <a:pPr algn="ctr"/>
            <a:endParaRPr lang="en-US" sz="1800">
              <a:solidFill>
                <a:srgbClr val="000000"/>
              </a:solidFill>
              <a:latin typeface="Arial Narrow" pitchFamily="34" charset="0"/>
              <a:cs typeface="Arial" pitchFamily="34" charset="0"/>
            </a:endParaRPr>
          </a:p>
        </p:txBody>
      </p:sp>
      <p:grpSp>
        <p:nvGrpSpPr>
          <p:cNvPr id="110597" name="Group 4"/>
          <p:cNvGrpSpPr>
            <a:grpSpLocks/>
          </p:cNvGrpSpPr>
          <p:nvPr/>
        </p:nvGrpSpPr>
        <p:grpSpPr bwMode="auto">
          <a:xfrm>
            <a:off x="3476625" y="5991225"/>
            <a:ext cx="457200" cy="552450"/>
            <a:chOff x="2358" y="3774"/>
            <a:chExt cx="288" cy="348"/>
          </a:xfrm>
        </p:grpSpPr>
        <p:sp>
          <p:nvSpPr>
            <p:cNvPr id="110951" name="Line 5"/>
            <p:cNvSpPr>
              <a:spLocks noChangeShapeType="1"/>
            </p:cNvSpPr>
            <p:nvPr/>
          </p:nvSpPr>
          <p:spPr bwMode="auto">
            <a:xfrm>
              <a:off x="2358" y="3774"/>
              <a:ext cx="288" cy="0"/>
            </a:xfrm>
            <a:prstGeom prst="line">
              <a:avLst/>
            </a:prstGeom>
            <a:noFill/>
            <a:ln w="9525">
              <a:solidFill>
                <a:schemeClr val="tx1"/>
              </a:solidFill>
              <a:round/>
              <a:headEnd/>
              <a:tailEnd type="triangle" w="med" len="med"/>
            </a:ln>
          </p:spPr>
          <p:txBody>
            <a:bodyPr/>
            <a:lstStyle/>
            <a:p>
              <a:endParaRPr lang="en-US"/>
            </a:p>
          </p:txBody>
        </p:sp>
        <p:sp>
          <p:nvSpPr>
            <p:cNvPr id="110952" name="Line 6"/>
            <p:cNvSpPr>
              <a:spLocks noChangeShapeType="1"/>
            </p:cNvSpPr>
            <p:nvPr/>
          </p:nvSpPr>
          <p:spPr bwMode="auto">
            <a:xfrm>
              <a:off x="2358" y="3948"/>
              <a:ext cx="288" cy="0"/>
            </a:xfrm>
            <a:prstGeom prst="line">
              <a:avLst/>
            </a:prstGeom>
            <a:noFill/>
            <a:ln w="9525">
              <a:solidFill>
                <a:schemeClr val="tx1"/>
              </a:solidFill>
              <a:round/>
              <a:headEnd/>
              <a:tailEnd type="triangle" w="med" len="med"/>
            </a:ln>
          </p:spPr>
          <p:txBody>
            <a:bodyPr/>
            <a:lstStyle/>
            <a:p>
              <a:endParaRPr lang="en-US"/>
            </a:p>
          </p:txBody>
        </p:sp>
        <p:sp>
          <p:nvSpPr>
            <p:cNvPr id="110953" name="Line 7"/>
            <p:cNvSpPr>
              <a:spLocks noChangeShapeType="1"/>
            </p:cNvSpPr>
            <p:nvPr/>
          </p:nvSpPr>
          <p:spPr bwMode="auto">
            <a:xfrm>
              <a:off x="2358" y="4122"/>
              <a:ext cx="288" cy="0"/>
            </a:xfrm>
            <a:prstGeom prst="line">
              <a:avLst/>
            </a:prstGeom>
            <a:noFill/>
            <a:ln w="9525">
              <a:solidFill>
                <a:schemeClr val="tx1"/>
              </a:solidFill>
              <a:round/>
              <a:headEnd/>
              <a:tailEnd type="triangle" w="med" len="med"/>
            </a:ln>
          </p:spPr>
          <p:txBody>
            <a:bodyPr/>
            <a:lstStyle/>
            <a:p>
              <a:endParaRPr lang="en-US"/>
            </a:p>
          </p:txBody>
        </p:sp>
      </p:grpSp>
      <p:sp>
        <p:nvSpPr>
          <p:cNvPr id="110598" name="Freeform 8"/>
          <p:cNvSpPr>
            <a:spLocks/>
          </p:cNvSpPr>
          <p:nvPr/>
        </p:nvSpPr>
        <p:spPr bwMode="auto">
          <a:xfrm>
            <a:off x="4752975" y="1724025"/>
            <a:ext cx="4371975" cy="5114925"/>
          </a:xfrm>
          <a:custGeom>
            <a:avLst/>
            <a:gdLst>
              <a:gd name="T0" fmla="*/ 2147483647 w 2754"/>
              <a:gd name="T1" fmla="*/ 2147483647 h 3222"/>
              <a:gd name="T2" fmla="*/ 0 w 2754"/>
              <a:gd name="T3" fmla="*/ 2147483647 h 3222"/>
              <a:gd name="T4" fmla="*/ 0 w 2754"/>
              <a:gd name="T5" fmla="*/ 2147483647 h 3222"/>
              <a:gd name="T6" fmla="*/ 2147483647 w 2754"/>
              <a:gd name="T7" fmla="*/ 2147483647 h 3222"/>
              <a:gd name="T8" fmla="*/ 2147483647 w 2754"/>
              <a:gd name="T9" fmla="*/ 2147483647 h 3222"/>
              <a:gd name="T10" fmla="*/ 2147483647 w 2754"/>
              <a:gd name="T11" fmla="*/ 2147483647 h 3222"/>
              <a:gd name="T12" fmla="*/ 2147483647 w 2754"/>
              <a:gd name="T13" fmla="*/ 0 h 3222"/>
              <a:gd name="T14" fmla="*/ 2147483647 w 2754"/>
              <a:gd name="T15" fmla="*/ 2147483647 h 3222"/>
              <a:gd name="T16" fmla="*/ 0 60000 65536"/>
              <a:gd name="T17" fmla="*/ 0 60000 65536"/>
              <a:gd name="T18" fmla="*/ 0 60000 65536"/>
              <a:gd name="T19" fmla="*/ 0 60000 65536"/>
              <a:gd name="T20" fmla="*/ 0 60000 65536"/>
              <a:gd name="T21" fmla="*/ 0 60000 65536"/>
              <a:gd name="T22" fmla="*/ 0 60000 65536"/>
              <a:gd name="T23" fmla="*/ 0 60000 65536"/>
              <a:gd name="T24" fmla="*/ 0 w 2754"/>
              <a:gd name="T25" fmla="*/ 0 h 3222"/>
              <a:gd name="T26" fmla="*/ 2754 w 2754"/>
              <a:gd name="T27" fmla="*/ 3222 h 32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54" h="3222">
                <a:moveTo>
                  <a:pt x="2718" y="6"/>
                </a:moveTo>
                <a:lnTo>
                  <a:pt x="0" y="6"/>
                </a:lnTo>
                <a:lnTo>
                  <a:pt x="0" y="2442"/>
                </a:lnTo>
                <a:lnTo>
                  <a:pt x="1236" y="2442"/>
                </a:lnTo>
                <a:lnTo>
                  <a:pt x="1230" y="3222"/>
                </a:lnTo>
                <a:lnTo>
                  <a:pt x="2754" y="3216"/>
                </a:lnTo>
                <a:lnTo>
                  <a:pt x="2754" y="0"/>
                </a:lnTo>
                <a:lnTo>
                  <a:pt x="2718" y="6"/>
                </a:lnTo>
                <a:close/>
              </a:path>
            </a:pathLst>
          </a:custGeom>
          <a:gradFill rotWithShape="1">
            <a:gsLst>
              <a:gs pos="0">
                <a:srgbClr val="E6EAF2"/>
              </a:gs>
              <a:gs pos="50000">
                <a:srgbClr val="FBFCFD"/>
              </a:gs>
              <a:gs pos="100000">
                <a:srgbClr val="E6EAF2"/>
              </a:gs>
            </a:gsLst>
            <a:lin ang="2700000" scaled="1"/>
          </a:gradFill>
          <a:ln w="9525">
            <a:solidFill>
              <a:schemeClr val="tx1"/>
            </a:solidFill>
            <a:round/>
            <a:headEnd/>
            <a:tailEnd/>
          </a:ln>
        </p:spPr>
        <p:txBody>
          <a:bodyPr/>
          <a:lstStyle/>
          <a:p>
            <a:endParaRPr lang="en-US"/>
          </a:p>
        </p:txBody>
      </p:sp>
      <p:sp>
        <p:nvSpPr>
          <p:cNvPr id="110599" name="Line 9"/>
          <p:cNvSpPr>
            <a:spLocks noChangeShapeType="1"/>
          </p:cNvSpPr>
          <p:nvPr/>
        </p:nvSpPr>
        <p:spPr bwMode="auto">
          <a:xfrm>
            <a:off x="5181600" y="3438525"/>
            <a:ext cx="266700" cy="0"/>
          </a:xfrm>
          <a:prstGeom prst="line">
            <a:avLst/>
          </a:prstGeom>
          <a:noFill/>
          <a:ln w="9525">
            <a:solidFill>
              <a:schemeClr val="tx1"/>
            </a:solidFill>
            <a:round/>
            <a:headEnd/>
            <a:tailEnd type="triangle" w="med" len="med"/>
          </a:ln>
        </p:spPr>
        <p:txBody>
          <a:bodyPr/>
          <a:lstStyle/>
          <a:p>
            <a:endParaRPr lang="en-US"/>
          </a:p>
        </p:txBody>
      </p:sp>
      <p:sp>
        <p:nvSpPr>
          <p:cNvPr id="110600" name="Line 10"/>
          <p:cNvSpPr>
            <a:spLocks noChangeShapeType="1"/>
          </p:cNvSpPr>
          <p:nvPr/>
        </p:nvSpPr>
        <p:spPr bwMode="auto">
          <a:xfrm>
            <a:off x="5181600" y="3648075"/>
            <a:ext cx="266700" cy="0"/>
          </a:xfrm>
          <a:prstGeom prst="line">
            <a:avLst/>
          </a:prstGeom>
          <a:noFill/>
          <a:ln w="9525">
            <a:solidFill>
              <a:schemeClr val="tx1"/>
            </a:solidFill>
            <a:round/>
            <a:headEnd/>
            <a:tailEnd type="triangle" w="med" len="med"/>
          </a:ln>
        </p:spPr>
        <p:txBody>
          <a:bodyPr/>
          <a:lstStyle/>
          <a:p>
            <a:endParaRPr lang="en-US"/>
          </a:p>
        </p:txBody>
      </p:sp>
      <p:sp>
        <p:nvSpPr>
          <p:cNvPr id="110601" name="Line 11"/>
          <p:cNvSpPr>
            <a:spLocks noChangeShapeType="1"/>
          </p:cNvSpPr>
          <p:nvPr/>
        </p:nvSpPr>
        <p:spPr bwMode="auto">
          <a:xfrm>
            <a:off x="5181600" y="3857625"/>
            <a:ext cx="266700" cy="0"/>
          </a:xfrm>
          <a:prstGeom prst="line">
            <a:avLst/>
          </a:prstGeom>
          <a:noFill/>
          <a:ln w="9525">
            <a:solidFill>
              <a:schemeClr val="tx1"/>
            </a:solidFill>
            <a:round/>
            <a:headEnd/>
            <a:tailEnd type="triangle" w="med" len="med"/>
          </a:ln>
        </p:spPr>
        <p:txBody>
          <a:bodyPr/>
          <a:lstStyle/>
          <a:p>
            <a:endParaRPr lang="en-US"/>
          </a:p>
        </p:txBody>
      </p:sp>
      <p:sp>
        <p:nvSpPr>
          <p:cNvPr id="110602" name="AutoShape 12"/>
          <p:cNvSpPr>
            <a:spLocks noChangeArrowheads="1"/>
          </p:cNvSpPr>
          <p:nvPr/>
        </p:nvSpPr>
        <p:spPr bwMode="auto">
          <a:xfrm>
            <a:off x="66675" y="123825"/>
            <a:ext cx="1390650" cy="1143000"/>
          </a:xfrm>
          <a:prstGeom prst="roundRect">
            <a:avLst>
              <a:gd name="adj" fmla="val 16667"/>
            </a:avLst>
          </a:prstGeom>
          <a:solidFill>
            <a:schemeClr val="bg1"/>
          </a:solidFill>
          <a:ln w="9525">
            <a:solidFill>
              <a:schemeClr val="tx1"/>
            </a:solidFill>
            <a:round/>
            <a:headEnd/>
            <a:tailEnd/>
          </a:ln>
        </p:spPr>
        <p:txBody>
          <a:bodyPr wrap="none" tIns="0"/>
          <a:lstStyle/>
          <a:p>
            <a:pPr algn="ctr"/>
            <a:r>
              <a:rPr lang="en-US" sz="1000" b="1" i="1">
                <a:solidFill>
                  <a:srgbClr val="000000"/>
                </a:solidFill>
                <a:latin typeface="Arial Narrow" pitchFamily="34" charset="0"/>
                <a:cs typeface="Arial" pitchFamily="34" charset="0"/>
              </a:rPr>
              <a:t>Legend</a:t>
            </a:r>
          </a:p>
        </p:txBody>
      </p:sp>
      <p:grpSp>
        <p:nvGrpSpPr>
          <p:cNvPr id="110603" name="Group 13"/>
          <p:cNvGrpSpPr>
            <a:grpSpLocks/>
          </p:cNvGrpSpPr>
          <p:nvPr/>
        </p:nvGrpSpPr>
        <p:grpSpPr bwMode="auto">
          <a:xfrm>
            <a:off x="5667375" y="3352800"/>
            <a:ext cx="542925" cy="198438"/>
            <a:chOff x="4314" y="2292"/>
            <a:chExt cx="342" cy="125"/>
          </a:xfrm>
        </p:grpSpPr>
        <p:sp>
          <p:nvSpPr>
            <p:cNvPr id="110948" name="Line 14"/>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110949" name="Text Box 15"/>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sp>
          <p:nvSpPr>
            <p:cNvPr id="110950" name="Line 16"/>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grpSp>
        <p:nvGrpSpPr>
          <p:cNvPr id="110604" name="Group 17"/>
          <p:cNvGrpSpPr>
            <a:grpSpLocks/>
          </p:cNvGrpSpPr>
          <p:nvPr/>
        </p:nvGrpSpPr>
        <p:grpSpPr bwMode="auto">
          <a:xfrm>
            <a:off x="5667375" y="3581400"/>
            <a:ext cx="542925" cy="198438"/>
            <a:chOff x="4314" y="2292"/>
            <a:chExt cx="342" cy="125"/>
          </a:xfrm>
        </p:grpSpPr>
        <p:sp>
          <p:nvSpPr>
            <p:cNvPr id="110945" name="Line 18"/>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110946" name="Text Box 19"/>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110947" name="Line 20"/>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grpSp>
        <p:nvGrpSpPr>
          <p:cNvPr id="110605" name="Group 21"/>
          <p:cNvGrpSpPr>
            <a:grpSpLocks/>
          </p:cNvGrpSpPr>
          <p:nvPr/>
        </p:nvGrpSpPr>
        <p:grpSpPr bwMode="auto">
          <a:xfrm>
            <a:off x="5667375" y="3810000"/>
            <a:ext cx="542925" cy="198438"/>
            <a:chOff x="4314" y="2292"/>
            <a:chExt cx="342" cy="125"/>
          </a:xfrm>
        </p:grpSpPr>
        <p:sp>
          <p:nvSpPr>
            <p:cNvPr id="110942" name="Line 22"/>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110943" name="Text Box 23"/>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110944" name="Line 24"/>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sp>
        <p:nvSpPr>
          <p:cNvPr id="110606" name="Rectangle 25"/>
          <p:cNvSpPr>
            <a:spLocks noChangeArrowheads="1"/>
          </p:cNvSpPr>
          <p:nvPr/>
        </p:nvSpPr>
        <p:spPr bwMode="auto">
          <a:xfrm>
            <a:off x="3902075" y="5453063"/>
            <a:ext cx="765175" cy="142875"/>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QMSS</a:t>
            </a:r>
          </a:p>
        </p:txBody>
      </p:sp>
      <p:sp>
        <p:nvSpPr>
          <p:cNvPr id="110607" name="Rectangle 26"/>
          <p:cNvSpPr>
            <a:spLocks noGrp="1" noChangeArrowheads="1"/>
          </p:cNvSpPr>
          <p:nvPr>
            <p:ph type="title" idx="4294967295"/>
          </p:nvPr>
        </p:nvSpPr>
        <p:spPr>
          <a:xfrm>
            <a:off x="2587625" y="76200"/>
            <a:ext cx="6556375" cy="134938"/>
          </a:xfrm>
        </p:spPr>
        <p:txBody>
          <a:bodyPr/>
          <a:lstStyle/>
          <a:p>
            <a:pPr eaLnBrk="1" hangingPunct="1"/>
            <a:r>
              <a:rPr lang="en-US" sz="2000" smtClean="0"/>
              <a:t>KeyStone CP Tracer Modules</a:t>
            </a:r>
          </a:p>
        </p:txBody>
      </p:sp>
      <p:sp>
        <p:nvSpPr>
          <p:cNvPr id="110608" name="Rectangle 27"/>
          <p:cNvSpPr>
            <a:spLocks noChangeArrowheads="1"/>
          </p:cNvSpPr>
          <p:nvPr/>
        </p:nvSpPr>
        <p:spPr bwMode="auto">
          <a:xfrm>
            <a:off x="4214813" y="676275"/>
            <a:ext cx="3371850" cy="1000125"/>
          </a:xfrm>
          <a:prstGeom prst="rect">
            <a:avLst/>
          </a:prstGeom>
          <a:solidFill>
            <a:srgbClr val="EAEAEA"/>
          </a:solidFill>
          <a:ln w="9525">
            <a:solidFill>
              <a:schemeClr val="tx1"/>
            </a:solidFill>
            <a:miter lim="800000"/>
            <a:headEnd/>
            <a:tailEnd/>
          </a:ln>
        </p:spPr>
        <p:txBody>
          <a:bodyPr wrap="none" anchor="ctr"/>
          <a:lstStyle/>
          <a:p>
            <a:pPr algn="ctr"/>
            <a:r>
              <a:rPr lang="en-US" sz="1800">
                <a:solidFill>
                  <a:srgbClr val="000000"/>
                </a:solidFill>
                <a:latin typeface="Arial Narrow" pitchFamily="34" charset="0"/>
                <a:cs typeface="Arial" pitchFamily="34" charset="0"/>
              </a:rPr>
              <a:t>MSMC_SS</a:t>
            </a:r>
          </a:p>
        </p:txBody>
      </p:sp>
      <p:sp>
        <p:nvSpPr>
          <p:cNvPr id="110609" name="Rectangle 28"/>
          <p:cNvSpPr>
            <a:spLocks noChangeArrowheads="1"/>
          </p:cNvSpPr>
          <p:nvPr/>
        </p:nvSpPr>
        <p:spPr bwMode="auto">
          <a:xfrm>
            <a:off x="2462213" y="495300"/>
            <a:ext cx="457200" cy="136207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CPU/2</a:t>
            </a:r>
          </a:p>
          <a:p>
            <a:pPr algn="ctr"/>
            <a:r>
              <a:rPr lang="en-US" sz="900">
                <a:solidFill>
                  <a:srgbClr val="000000"/>
                </a:solidFill>
                <a:latin typeface="Arial Narrow" pitchFamily="34" charset="0"/>
                <a:cs typeface="Arial" pitchFamily="34" charset="0"/>
              </a:rPr>
              <a:t>256b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10" name="Rectangle 29"/>
          <p:cNvSpPr>
            <a:spLocks noChangeArrowheads="1"/>
          </p:cNvSpPr>
          <p:nvPr/>
        </p:nvSpPr>
        <p:spPr bwMode="auto">
          <a:xfrm>
            <a:off x="4214813" y="762000"/>
            <a:ext cx="838200" cy="228600"/>
          </a:xfrm>
          <a:prstGeom prst="rect">
            <a:avLst/>
          </a:prstGeom>
          <a:solidFill>
            <a:srgbClr val="DDDDDD"/>
          </a:solidFill>
          <a:ln w="9525">
            <a:solidFill>
              <a:schemeClr val="tx1"/>
            </a:solidFill>
            <a:miter lim="800000"/>
            <a:headEnd/>
            <a:tailEnd/>
          </a:ln>
        </p:spPr>
        <p:txBody>
          <a:bodyPr wrap="none" anchor="ctr"/>
          <a:lstStyle/>
          <a:p>
            <a:pPr algn="ctr"/>
            <a:r>
              <a:rPr lang="en-US" sz="1200">
                <a:solidFill>
                  <a:srgbClr val="000000"/>
                </a:solidFill>
                <a:latin typeface="Arial Narrow" pitchFamily="34" charset="0"/>
                <a:cs typeface="Arial" pitchFamily="34" charset="0"/>
              </a:rPr>
              <a:t>M3_DDR</a:t>
            </a:r>
          </a:p>
        </p:txBody>
      </p:sp>
      <p:sp>
        <p:nvSpPr>
          <p:cNvPr id="110611" name="Rectangle 30"/>
          <p:cNvSpPr>
            <a:spLocks noChangeArrowheads="1"/>
          </p:cNvSpPr>
          <p:nvPr/>
        </p:nvSpPr>
        <p:spPr bwMode="auto">
          <a:xfrm>
            <a:off x="4214813" y="1066800"/>
            <a:ext cx="838200" cy="228600"/>
          </a:xfrm>
          <a:prstGeom prst="rect">
            <a:avLst/>
          </a:prstGeom>
          <a:solidFill>
            <a:srgbClr val="DDDDDD"/>
          </a:solidFill>
          <a:ln w="9525">
            <a:solidFill>
              <a:schemeClr val="tx1"/>
            </a:solidFill>
            <a:miter lim="800000"/>
            <a:headEnd/>
            <a:tailEnd/>
          </a:ln>
        </p:spPr>
        <p:txBody>
          <a:bodyPr wrap="none" anchor="ctr"/>
          <a:lstStyle/>
          <a:p>
            <a:pPr algn="ctr"/>
            <a:r>
              <a:rPr lang="en-US" sz="1200">
                <a:solidFill>
                  <a:srgbClr val="000000"/>
                </a:solidFill>
                <a:latin typeface="Arial Narrow" pitchFamily="34" charset="0"/>
                <a:cs typeface="Arial" pitchFamily="34" charset="0"/>
              </a:rPr>
              <a:t>M3_SL2</a:t>
            </a:r>
          </a:p>
        </p:txBody>
      </p:sp>
      <p:sp>
        <p:nvSpPr>
          <p:cNvPr id="110612" name="Line 31"/>
          <p:cNvSpPr>
            <a:spLocks noChangeShapeType="1"/>
          </p:cNvSpPr>
          <p:nvPr/>
        </p:nvSpPr>
        <p:spPr bwMode="auto">
          <a:xfrm>
            <a:off x="2919413" y="914400"/>
            <a:ext cx="1295400" cy="0"/>
          </a:xfrm>
          <a:prstGeom prst="line">
            <a:avLst/>
          </a:prstGeom>
          <a:noFill/>
          <a:ln w="9525">
            <a:solidFill>
              <a:schemeClr val="tx1"/>
            </a:solidFill>
            <a:round/>
            <a:headEnd/>
            <a:tailEnd type="triangle" w="med" len="med"/>
          </a:ln>
        </p:spPr>
        <p:txBody>
          <a:bodyPr/>
          <a:lstStyle/>
          <a:p>
            <a:endParaRPr lang="en-US"/>
          </a:p>
        </p:txBody>
      </p:sp>
      <p:sp>
        <p:nvSpPr>
          <p:cNvPr id="110613" name="Line 32"/>
          <p:cNvSpPr>
            <a:spLocks noChangeShapeType="1"/>
          </p:cNvSpPr>
          <p:nvPr/>
        </p:nvSpPr>
        <p:spPr bwMode="auto">
          <a:xfrm>
            <a:off x="2919413" y="1181100"/>
            <a:ext cx="1295400" cy="0"/>
          </a:xfrm>
          <a:prstGeom prst="line">
            <a:avLst/>
          </a:prstGeom>
          <a:noFill/>
          <a:ln w="9525">
            <a:solidFill>
              <a:schemeClr val="tx1"/>
            </a:solidFill>
            <a:round/>
            <a:headEnd/>
            <a:tailEnd type="triangle" w="med" len="med"/>
          </a:ln>
        </p:spPr>
        <p:txBody>
          <a:bodyPr/>
          <a:lstStyle/>
          <a:p>
            <a:endParaRPr lang="en-US"/>
          </a:p>
        </p:txBody>
      </p:sp>
      <p:sp>
        <p:nvSpPr>
          <p:cNvPr id="110614" name="Rectangle 33"/>
          <p:cNvSpPr>
            <a:spLocks noChangeArrowheads="1"/>
          </p:cNvSpPr>
          <p:nvPr/>
        </p:nvSpPr>
        <p:spPr bwMode="auto">
          <a:xfrm>
            <a:off x="2462213" y="2257425"/>
            <a:ext cx="457200" cy="444817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128b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p:txBody>
      </p:sp>
      <p:sp>
        <p:nvSpPr>
          <p:cNvPr id="110615" name="Rectangle 34"/>
          <p:cNvSpPr>
            <a:spLocks noChangeArrowheads="1"/>
          </p:cNvSpPr>
          <p:nvPr/>
        </p:nvSpPr>
        <p:spPr bwMode="auto">
          <a:xfrm>
            <a:off x="4214813" y="10668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110616" name="Rectangle 35"/>
          <p:cNvSpPr>
            <a:spLocks noChangeArrowheads="1"/>
          </p:cNvSpPr>
          <p:nvPr/>
        </p:nvSpPr>
        <p:spPr bwMode="auto">
          <a:xfrm>
            <a:off x="4214813" y="762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110617" name="Rectangle 36"/>
          <p:cNvSpPr>
            <a:spLocks noChangeArrowheads="1"/>
          </p:cNvSpPr>
          <p:nvPr/>
        </p:nvSpPr>
        <p:spPr bwMode="auto">
          <a:xfrm>
            <a:off x="3743325" y="2409825"/>
            <a:ext cx="609600" cy="304800"/>
          </a:xfrm>
          <a:prstGeom prst="rect">
            <a:avLst/>
          </a:prstGeom>
          <a:solidFill>
            <a:srgbClr val="EAEAEA"/>
          </a:solidFill>
          <a:ln w="9525">
            <a:solidFill>
              <a:schemeClr val="tx1"/>
            </a:solidFill>
            <a:miter lim="800000"/>
            <a:headEnd/>
            <a:tailEnd/>
          </a:ln>
        </p:spPr>
        <p:txBody>
          <a:bodyPr wrap="none" anchor="ctr"/>
          <a:lstStyle/>
          <a:p>
            <a:pPr algn="ctr"/>
            <a:r>
              <a:rPr lang="en-US" sz="1200" b="1">
                <a:solidFill>
                  <a:srgbClr val="000000"/>
                </a:solidFill>
                <a:latin typeface="Arial Narrow" pitchFamily="34" charset="0"/>
                <a:cs typeface="Arial" pitchFamily="34" charset="0"/>
              </a:rPr>
              <a:t>CorePac</a:t>
            </a:r>
          </a:p>
        </p:txBody>
      </p:sp>
      <p:sp>
        <p:nvSpPr>
          <p:cNvPr id="110618" name="Line 37"/>
          <p:cNvSpPr>
            <a:spLocks noChangeShapeType="1"/>
          </p:cNvSpPr>
          <p:nvPr/>
        </p:nvSpPr>
        <p:spPr bwMode="auto">
          <a:xfrm flipV="1">
            <a:off x="2919413" y="2562225"/>
            <a:ext cx="671512" cy="9525"/>
          </a:xfrm>
          <a:prstGeom prst="line">
            <a:avLst/>
          </a:prstGeom>
          <a:noFill/>
          <a:ln w="9525">
            <a:solidFill>
              <a:schemeClr val="tx1"/>
            </a:solidFill>
            <a:round/>
            <a:headEnd/>
            <a:tailEnd type="triangle" w="med" len="med"/>
          </a:ln>
        </p:spPr>
        <p:txBody>
          <a:bodyPr/>
          <a:lstStyle/>
          <a:p>
            <a:endParaRPr lang="en-US"/>
          </a:p>
        </p:txBody>
      </p:sp>
      <p:sp>
        <p:nvSpPr>
          <p:cNvPr id="110619" name="Rectangle 38"/>
          <p:cNvSpPr>
            <a:spLocks noChangeArrowheads="1"/>
          </p:cNvSpPr>
          <p:nvPr/>
        </p:nvSpPr>
        <p:spPr bwMode="auto">
          <a:xfrm>
            <a:off x="3590925" y="2409825"/>
            <a:ext cx="152400" cy="304800"/>
          </a:xfrm>
          <a:prstGeom prst="rect">
            <a:avLst/>
          </a:prstGeom>
          <a:solidFill>
            <a:schemeClr val="bg1"/>
          </a:solidFill>
          <a:ln w="9525">
            <a:solidFill>
              <a:schemeClr val="tx1"/>
            </a:solidFill>
            <a:miter lim="800000"/>
            <a:headEnd/>
            <a:tailEnd/>
          </a:ln>
        </p:spPr>
        <p:txBody>
          <a:bodyPr wrap="none" anchor="ctr"/>
          <a:lstStyle/>
          <a:p>
            <a:pPr algn="ctr"/>
            <a:r>
              <a:rPr lang="en-US" sz="1400">
                <a:solidFill>
                  <a:srgbClr val="660066"/>
                </a:solidFill>
                <a:latin typeface="Arial Narrow" pitchFamily="34" charset="0"/>
                <a:cs typeface="Arial" pitchFamily="34" charset="0"/>
              </a:rPr>
              <a:t>S</a:t>
            </a:r>
          </a:p>
        </p:txBody>
      </p:sp>
      <p:sp>
        <p:nvSpPr>
          <p:cNvPr id="110620" name="Text Box 39"/>
          <p:cNvSpPr txBox="1">
            <a:spLocks noChangeArrowheads="1"/>
          </p:cNvSpPr>
          <p:nvPr/>
        </p:nvSpPr>
        <p:spPr bwMode="auto">
          <a:xfrm>
            <a:off x="1543050" y="2371725"/>
            <a:ext cx="884238" cy="396875"/>
          </a:xfrm>
          <a:prstGeom prst="rect">
            <a:avLst/>
          </a:prstGeom>
          <a:noFill/>
          <a:ln w="9525">
            <a:noFill/>
            <a:miter lim="800000"/>
            <a:headEnd/>
            <a:tailEnd/>
          </a:ln>
        </p:spPr>
        <p:txBody>
          <a:bodyPr wrap="none">
            <a:spAutoFit/>
          </a:bodyPr>
          <a:lstStyle/>
          <a:p>
            <a:pPr algn="l"/>
            <a:r>
              <a:rPr lang="en-US" sz="1000">
                <a:solidFill>
                  <a:srgbClr val="0000CC"/>
                </a:solidFill>
                <a:latin typeface="Arial Narrow" pitchFamily="34" charset="0"/>
                <a:cs typeface="Arial" pitchFamily="34" charset="0"/>
              </a:rPr>
              <a:t>x4 for Wireless</a:t>
            </a:r>
          </a:p>
          <a:p>
            <a:pPr algn="l"/>
            <a:r>
              <a:rPr lang="en-US" sz="1000">
                <a:solidFill>
                  <a:srgbClr val="0000CC"/>
                </a:solidFill>
                <a:latin typeface="Arial Narrow" pitchFamily="34" charset="0"/>
                <a:cs typeface="Arial" pitchFamily="34" charset="0"/>
              </a:rPr>
              <a:t>x8 for Media</a:t>
            </a:r>
          </a:p>
        </p:txBody>
      </p:sp>
      <p:sp>
        <p:nvSpPr>
          <p:cNvPr id="110621" name="Rectangle 40"/>
          <p:cNvSpPr>
            <a:spLocks noChangeArrowheads="1"/>
          </p:cNvSpPr>
          <p:nvPr/>
        </p:nvSpPr>
        <p:spPr bwMode="auto">
          <a:xfrm>
            <a:off x="3902075" y="5626100"/>
            <a:ext cx="755650"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PCIe</a:t>
            </a:r>
          </a:p>
        </p:txBody>
      </p:sp>
      <p:sp>
        <p:nvSpPr>
          <p:cNvPr id="110622" name="Rectangle 41"/>
          <p:cNvSpPr>
            <a:spLocks noChangeArrowheads="1"/>
          </p:cNvSpPr>
          <p:nvPr/>
        </p:nvSpPr>
        <p:spPr bwMode="auto">
          <a:xfrm>
            <a:off x="3902075" y="54546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623" name="Rectangle 44"/>
          <p:cNvSpPr>
            <a:spLocks noChangeArrowheads="1"/>
          </p:cNvSpPr>
          <p:nvPr/>
        </p:nvSpPr>
        <p:spPr bwMode="auto">
          <a:xfrm>
            <a:off x="266700" y="2835275"/>
            <a:ext cx="927100" cy="295275"/>
          </a:xfrm>
          <a:prstGeom prst="rect">
            <a:avLst/>
          </a:prstGeom>
          <a:solidFill>
            <a:srgbClr val="DDDDDD"/>
          </a:solidFill>
          <a:ln w="9525">
            <a:solidFill>
              <a:schemeClr val="tx1"/>
            </a:solidFill>
            <a:miter lim="800000"/>
            <a:headEnd/>
            <a:tailEnd/>
          </a:ln>
        </p:spPr>
        <p:txBody>
          <a:bodyPr wrap="none" anchor="ctr"/>
          <a:lstStyle/>
          <a:p>
            <a:pPr algn="ctr"/>
            <a:r>
              <a:rPr lang="en-US" sz="1000">
                <a:solidFill>
                  <a:srgbClr val="000000"/>
                </a:solidFill>
                <a:latin typeface="Arial Narrow" pitchFamily="34" charset="0"/>
                <a:cs typeface="Arial" pitchFamily="34" charset="0"/>
              </a:rPr>
              <a:t>SRIO</a:t>
            </a:r>
          </a:p>
        </p:txBody>
      </p:sp>
      <p:sp>
        <p:nvSpPr>
          <p:cNvPr id="110624" name="Rectangle 45"/>
          <p:cNvSpPr>
            <a:spLocks noChangeArrowheads="1"/>
          </p:cNvSpPr>
          <p:nvPr/>
        </p:nvSpPr>
        <p:spPr bwMode="auto">
          <a:xfrm>
            <a:off x="228600" y="5654675"/>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PCIe</a:t>
            </a:r>
          </a:p>
        </p:txBody>
      </p:sp>
      <p:sp>
        <p:nvSpPr>
          <p:cNvPr id="110625" name="Rectangle 46"/>
          <p:cNvSpPr>
            <a:spLocks noChangeArrowheads="1"/>
          </p:cNvSpPr>
          <p:nvPr/>
        </p:nvSpPr>
        <p:spPr bwMode="auto">
          <a:xfrm>
            <a:off x="228600" y="5453063"/>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QMSS</a:t>
            </a:r>
          </a:p>
        </p:txBody>
      </p:sp>
      <p:sp>
        <p:nvSpPr>
          <p:cNvPr id="110626" name="Rectangle 47"/>
          <p:cNvSpPr>
            <a:spLocks noChangeArrowheads="1"/>
          </p:cNvSpPr>
          <p:nvPr/>
        </p:nvSpPr>
        <p:spPr bwMode="auto">
          <a:xfrm>
            <a:off x="1057275" y="29781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627" name="Rectangle 48"/>
          <p:cNvSpPr>
            <a:spLocks noChangeArrowheads="1"/>
          </p:cNvSpPr>
          <p:nvPr/>
        </p:nvSpPr>
        <p:spPr bwMode="auto">
          <a:xfrm>
            <a:off x="1044575" y="56546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628" name="Rectangle 49"/>
          <p:cNvSpPr>
            <a:spLocks noChangeArrowheads="1"/>
          </p:cNvSpPr>
          <p:nvPr/>
        </p:nvSpPr>
        <p:spPr bwMode="auto">
          <a:xfrm>
            <a:off x="1047750" y="54578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629" name="Line 50"/>
          <p:cNvSpPr>
            <a:spLocks noChangeShapeType="1"/>
          </p:cNvSpPr>
          <p:nvPr/>
        </p:nvSpPr>
        <p:spPr bwMode="auto">
          <a:xfrm>
            <a:off x="1203325" y="3044825"/>
            <a:ext cx="1263650" cy="0"/>
          </a:xfrm>
          <a:prstGeom prst="line">
            <a:avLst/>
          </a:prstGeom>
          <a:noFill/>
          <a:ln w="9525">
            <a:solidFill>
              <a:schemeClr val="tx1"/>
            </a:solidFill>
            <a:round/>
            <a:headEnd/>
            <a:tailEnd type="triangle" w="med" len="med"/>
          </a:ln>
        </p:spPr>
        <p:txBody>
          <a:bodyPr/>
          <a:lstStyle/>
          <a:p>
            <a:endParaRPr lang="en-US"/>
          </a:p>
        </p:txBody>
      </p:sp>
      <p:sp>
        <p:nvSpPr>
          <p:cNvPr id="110630" name="Line 51"/>
          <p:cNvSpPr>
            <a:spLocks noChangeShapeType="1"/>
          </p:cNvSpPr>
          <p:nvPr/>
        </p:nvSpPr>
        <p:spPr bwMode="auto">
          <a:xfrm>
            <a:off x="1184275" y="5726113"/>
            <a:ext cx="1263650" cy="0"/>
          </a:xfrm>
          <a:prstGeom prst="line">
            <a:avLst/>
          </a:prstGeom>
          <a:noFill/>
          <a:ln w="9525">
            <a:solidFill>
              <a:schemeClr val="tx1"/>
            </a:solidFill>
            <a:round/>
            <a:headEnd/>
            <a:tailEnd type="triangle" w="med" len="med"/>
          </a:ln>
        </p:spPr>
        <p:txBody>
          <a:bodyPr/>
          <a:lstStyle/>
          <a:p>
            <a:endParaRPr lang="en-US"/>
          </a:p>
        </p:txBody>
      </p:sp>
      <p:sp>
        <p:nvSpPr>
          <p:cNvPr id="110631" name="Line 52"/>
          <p:cNvSpPr>
            <a:spLocks noChangeShapeType="1"/>
          </p:cNvSpPr>
          <p:nvPr/>
        </p:nvSpPr>
        <p:spPr bwMode="auto">
          <a:xfrm>
            <a:off x="1184275" y="5510213"/>
            <a:ext cx="1263650" cy="0"/>
          </a:xfrm>
          <a:prstGeom prst="line">
            <a:avLst/>
          </a:prstGeom>
          <a:noFill/>
          <a:ln w="9525">
            <a:solidFill>
              <a:schemeClr val="tx1"/>
            </a:solidFill>
            <a:round/>
            <a:headEnd/>
            <a:tailEnd type="triangle" w="med" len="med"/>
          </a:ln>
        </p:spPr>
        <p:txBody>
          <a:bodyPr/>
          <a:lstStyle/>
          <a:p>
            <a:endParaRPr lang="en-US"/>
          </a:p>
        </p:txBody>
      </p:sp>
      <p:sp>
        <p:nvSpPr>
          <p:cNvPr id="110632" name="Rectangle 53"/>
          <p:cNvSpPr>
            <a:spLocks noChangeArrowheads="1"/>
          </p:cNvSpPr>
          <p:nvPr/>
        </p:nvSpPr>
        <p:spPr bwMode="auto">
          <a:xfrm>
            <a:off x="161925" y="1562100"/>
            <a:ext cx="685800" cy="228600"/>
          </a:xfrm>
          <a:prstGeom prst="rect">
            <a:avLst/>
          </a:prstGeom>
          <a:solidFill>
            <a:srgbClr val="DDDDDD"/>
          </a:solidFill>
          <a:ln w="9525">
            <a:solidFill>
              <a:schemeClr val="tx1"/>
            </a:solidFill>
            <a:miter lim="800000"/>
            <a:headEnd/>
            <a:tailEnd/>
          </a:ln>
        </p:spPr>
        <p:txBody>
          <a:bodyPr wrap="none" anchor="ctr"/>
          <a:lstStyle/>
          <a:p>
            <a:pPr algn="ctr">
              <a:lnSpc>
                <a:spcPct val="80000"/>
              </a:lnSpc>
            </a:pPr>
            <a:r>
              <a:rPr lang="en-US" sz="800">
                <a:solidFill>
                  <a:srgbClr val="000000"/>
                </a:solidFill>
                <a:latin typeface="Arial Narrow" pitchFamily="34" charset="0"/>
                <a:cs typeface="Arial" pitchFamily="34" charset="0"/>
              </a:rPr>
              <a:t>TPCC</a:t>
            </a:r>
          </a:p>
          <a:p>
            <a:pPr algn="ctr">
              <a:lnSpc>
                <a:spcPct val="80000"/>
              </a:lnSpc>
            </a:pPr>
            <a:r>
              <a:rPr lang="en-US" sz="800">
                <a:solidFill>
                  <a:srgbClr val="000000"/>
                </a:solidFill>
                <a:latin typeface="Arial Narrow" pitchFamily="34" charset="0"/>
                <a:cs typeface="Arial" pitchFamily="34" charset="0"/>
              </a:rPr>
              <a:t>16ch QDMA</a:t>
            </a:r>
          </a:p>
        </p:txBody>
      </p:sp>
      <p:grpSp>
        <p:nvGrpSpPr>
          <p:cNvPr id="110633" name="Group 54"/>
          <p:cNvGrpSpPr>
            <a:grpSpLocks/>
          </p:cNvGrpSpPr>
          <p:nvPr/>
        </p:nvGrpSpPr>
        <p:grpSpPr bwMode="auto">
          <a:xfrm>
            <a:off x="847725" y="1562100"/>
            <a:ext cx="381000" cy="114300"/>
            <a:chOff x="864" y="2064"/>
            <a:chExt cx="240" cy="96"/>
          </a:xfrm>
        </p:grpSpPr>
        <p:sp>
          <p:nvSpPr>
            <p:cNvPr id="110940" name="Rectangle 55"/>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41" name="Rectangle 56"/>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TC0</a:t>
              </a:r>
            </a:p>
          </p:txBody>
        </p:sp>
      </p:grpSp>
      <p:grpSp>
        <p:nvGrpSpPr>
          <p:cNvPr id="110634" name="Group 57"/>
          <p:cNvGrpSpPr>
            <a:grpSpLocks/>
          </p:cNvGrpSpPr>
          <p:nvPr/>
        </p:nvGrpSpPr>
        <p:grpSpPr bwMode="auto">
          <a:xfrm>
            <a:off x="847725" y="1676400"/>
            <a:ext cx="381000" cy="114300"/>
            <a:chOff x="864" y="2064"/>
            <a:chExt cx="240" cy="96"/>
          </a:xfrm>
        </p:grpSpPr>
        <p:sp>
          <p:nvSpPr>
            <p:cNvPr id="110938" name="Rectangle 58"/>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39" name="Rectangle 59"/>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TC1</a:t>
              </a:r>
            </a:p>
          </p:txBody>
        </p:sp>
      </p:grpSp>
      <p:sp>
        <p:nvSpPr>
          <p:cNvPr id="110635" name="Rectangle 60"/>
          <p:cNvSpPr>
            <a:spLocks noChangeArrowheads="1"/>
          </p:cNvSpPr>
          <p:nvPr/>
        </p:nvSpPr>
        <p:spPr bwMode="auto">
          <a:xfrm>
            <a:off x="7419975" y="762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M</a:t>
            </a:r>
          </a:p>
        </p:txBody>
      </p:sp>
      <p:sp>
        <p:nvSpPr>
          <p:cNvPr id="110636" name="Freeform 61"/>
          <p:cNvSpPr>
            <a:spLocks/>
          </p:cNvSpPr>
          <p:nvPr/>
        </p:nvSpPr>
        <p:spPr bwMode="auto">
          <a:xfrm>
            <a:off x="1762125" y="295275"/>
            <a:ext cx="6000750" cy="581025"/>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endParaRPr lang="en-US"/>
          </a:p>
        </p:txBody>
      </p:sp>
      <p:sp>
        <p:nvSpPr>
          <p:cNvPr id="110637" name="Rectangle 62"/>
          <p:cNvSpPr>
            <a:spLocks noChangeArrowheads="1"/>
          </p:cNvSpPr>
          <p:nvPr/>
        </p:nvSpPr>
        <p:spPr bwMode="auto">
          <a:xfrm>
            <a:off x="7419975" y="1343025"/>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M</a:t>
            </a:r>
          </a:p>
        </p:txBody>
      </p:sp>
      <p:sp>
        <p:nvSpPr>
          <p:cNvPr id="110638" name="Line 63"/>
          <p:cNvSpPr>
            <a:spLocks noChangeShapeType="1"/>
          </p:cNvSpPr>
          <p:nvPr/>
        </p:nvSpPr>
        <p:spPr bwMode="auto">
          <a:xfrm>
            <a:off x="7572375" y="1457325"/>
            <a:ext cx="457200" cy="0"/>
          </a:xfrm>
          <a:prstGeom prst="line">
            <a:avLst/>
          </a:prstGeom>
          <a:noFill/>
          <a:ln w="9525">
            <a:solidFill>
              <a:schemeClr val="tx1"/>
            </a:solidFill>
            <a:round/>
            <a:headEnd/>
            <a:tailEnd type="triangle" w="med" len="med"/>
          </a:ln>
        </p:spPr>
        <p:txBody>
          <a:bodyPr/>
          <a:lstStyle/>
          <a:p>
            <a:endParaRPr lang="en-US"/>
          </a:p>
        </p:txBody>
      </p:sp>
      <p:sp>
        <p:nvSpPr>
          <p:cNvPr id="110639" name="Text Box 64"/>
          <p:cNvSpPr txBox="1">
            <a:spLocks noChangeArrowheads="1"/>
          </p:cNvSpPr>
          <p:nvPr/>
        </p:nvSpPr>
        <p:spPr bwMode="auto">
          <a:xfrm>
            <a:off x="7981950" y="1304925"/>
            <a:ext cx="579438" cy="304800"/>
          </a:xfrm>
          <a:prstGeom prst="rect">
            <a:avLst/>
          </a:prstGeom>
          <a:noFill/>
          <a:ln w="9525">
            <a:noFill/>
            <a:miter lim="800000"/>
            <a:headEnd/>
            <a:tailEnd/>
          </a:ln>
        </p:spPr>
        <p:txBody>
          <a:bodyPr wrap="none">
            <a:spAutoFit/>
          </a:bodyPr>
          <a:lstStyle/>
          <a:p>
            <a:pPr algn="l"/>
            <a:r>
              <a:rPr lang="en-US" sz="1400">
                <a:solidFill>
                  <a:srgbClr val="000000"/>
                </a:solidFill>
                <a:latin typeface="Arial Narrow" pitchFamily="34" charset="0"/>
                <a:cs typeface="Arial" pitchFamily="34" charset="0"/>
              </a:rPr>
              <a:t>DDR3</a:t>
            </a:r>
          </a:p>
        </p:txBody>
      </p:sp>
      <p:sp>
        <p:nvSpPr>
          <p:cNvPr id="110640" name="Rectangle 65"/>
          <p:cNvSpPr>
            <a:spLocks noChangeArrowheads="1"/>
          </p:cNvSpPr>
          <p:nvPr/>
        </p:nvSpPr>
        <p:spPr bwMode="auto">
          <a:xfrm>
            <a:off x="4210050" y="135255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110641" name="Freeform 66"/>
          <p:cNvSpPr>
            <a:spLocks/>
          </p:cNvSpPr>
          <p:nvPr/>
        </p:nvSpPr>
        <p:spPr bwMode="auto">
          <a:xfrm>
            <a:off x="3971925" y="1447800"/>
            <a:ext cx="228600" cy="990600"/>
          </a:xfrm>
          <a:custGeom>
            <a:avLst/>
            <a:gdLst>
              <a:gd name="T0" fmla="*/ 0 w 432"/>
              <a:gd name="T1" fmla="*/ 2147483647 h 192"/>
              <a:gd name="T2" fmla="*/ 0 w 432"/>
              <a:gd name="T3" fmla="*/ 0 h 192"/>
              <a:gd name="T4" fmla="*/ 2147483647 w 432"/>
              <a:gd name="T5" fmla="*/ 0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192"/>
                </a:moveTo>
                <a:lnTo>
                  <a:pt x="0" y="0"/>
                </a:lnTo>
                <a:lnTo>
                  <a:pt x="432" y="0"/>
                </a:lnTo>
              </a:path>
            </a:pathLst>
          </a:custGeom>
          <a:noFill/>
          <a:ln w="9525">
            <a:solidFill>
              <a:schemeClr val="tx1"/>
            </a:solidFill>
            <a:round/>
            <a:headEnd type="none" w="med" len="med"/>
            <a:tailEnd type="triangle" w="med" len="med"/>
          </a:ln>
        </p:spPr>
        <p:txBody>
          <a:bodyPr/>
          <a:lstStyle/>
          <a:p>
            <a:endParaRPr lang="en-US"/>
          </a:p>
        </p:txBody>
      </p:sp>
      <p:sp>
        <p:nvSpPr>
          <p:cNvPr id="110642" name="Text Box 67"/>
          <p:cNvSpPr txBox="1">
            <a:spLocks noChangeArrowheads="1"/>
          </p:cNvSpPr>
          <p:nvPr/>
        </p:nvSpPr>
        <p:spPr bwMode="auto">
          <a:xfrm>
            <a:off x="3479800" y="1800225"/>
            <a:ext cx="525463"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XMC</a:t>
            </a:r>
          </a:p>
          <a:p>
            <a:pPr algn="ctr"/>
            <a:r>
              <a:rPr lang="en-US" sz="900">
                <a:solidFill>
                  <a:srgbClr val="000000"/>
                </a:solidFill>
                <a:latin typeface="Arial Narrow" pitchFamily="34" charset="0"/>
                <a:cs typeface="Arial" pitchFamily="34" charset="0"/>
              </a:rPr>
              <a:t>X 4/  x 8</a:t>
            </a:r>
          </a:p>
        </p:txBody>
      </p:sp>
      <p:sp>
        <p:nvSpPr>
          <p:cNvPr id="110643" name="Rectangle 68"/>
          <p:cNvSpPr>
            <a:spLocks noChangeArrowheads="1"/>
          </p:cNvSpPr>
          <p:nvPr/>
        </p:nvSpPr>
        <p:spPr bwMode="auto">
          <a:xfrm>
            <a:off x="4352925" y="2409825"/>
            <a:ext cx="152400" cy="304800"/>
          </a:xfrm>
          <a:prstGeom prst="rect">
            <a:avLst/>
          </a:prstGeom>
          <a:solidFill>
            <a:schemeClr val="bg1"/>
          </a:solidFill>
          <a:ln w="9525">
            <a:solidFill>
              <a:schemeClr val="tx1"/>
            </a:solidFill>
            <a:miter lim="800000"/>
            <a:headEnd/>
            <a:tailEnd/>
          </a:ln>
        </p:spPr>
        <p:txBody>
          <a:bodyPr wrap="none" anchor="ctr"/>
          <a:lstStyle/>
          <a:p>
            <a:pPr algn="ctr"/>
            <a:r>
              <a:rPr lang="en-US" sz="1400">
                <a:solidFill>
                  <a:srgbClr val="660066"/>
                </a:solidFill>
                <a:latin typeface="Arial Narrow" pitchFamily="34" charset="0"/>
                <a:cs typeface="Arial" pitchFamily="34" charset="0"/>
              </a:rPr>
              <a:t>M</a:t>
            </a:r>
          </a:p>
        </p:txBody>
      </p:sp>
      <p:sp>
        <p:nvSpPr>
          <p:cNvPr id="110644" name="Line 69"/>
          <p:cNvSpPr>
            <a:spLocks noChangeShapeType="1"/>
          </p:cNvSpPr>
          <p:nvPr/>
        </p:nvSpPr>
        <p:spPr bwMode="auto">
          <a:xfrm>
            <a:off x="2543175" y="1857375"/>
            <a:ext cx="0" cy="419100"/>
          </a:xfrm>
          <a:prstGeom prst="line">
            <a:avLst/>
          </a:prstGeom>
          <a:noFill/>
          <a:ln w="9525">
            <a:solidFill>
              <a:schemeClr val="tx1"/>
            </a:solidFill>
            <a:round/>
            <a:headEnd/>
            <a:tailEnd type="triangle" w="med" len="med"/>
          </a:ln>
        </p:spPr>
        <p:txBody>
          <a:bodyPr/>
          <a:lstStyle/>
          <a:p>
            <a:endParaRPr lang="en-US"/>
          </a:p>
        </p:txBody>
      </p:sp>
      <p:sp>
        <p:nvSpPr>
          <p:cNvPr id="110645" name="Line 70"/>
          <p:cNvSpPr>
            <a:spLocks noChangeShapeType="1"/>
          </p:cNvSpPr>
          <p:nvPr/>
        </p:nvSpPr>
        <p:spPr bwMode="auto">
          <a:xfrm flipV="1">
            <a:off x="2752725" y="1847850"/>
            <a:ext cx="0" cy="400050"/>
          </a:xfrm>
          <a:prstGeom prst="line">
            <a:avLst/>
          </a:prstGeom>
          <a:noFill/>
          <a:ln w="9525">
            <a:solidFill>
              <a:schemeClr val="tx1"/>
            </a:solidFill>
            <a:round/>
            <a:headEnd/>
            <a:tailEnd type="triangle" w="med" len="med"/>
          </a:ln>
        </p:spPr>
        <p:txBody>
          <a:bodyPr/>
          <a:lstStyle/>
          <a:p>
            <a:endParaRPr lang="en-US"/>
          </a:p>
        </p:txBody>
      </p:sp>
      <p:sp>
        <p:nvSpPr>
          <p:cNvPr id="110646" name="Rectangle 71"/>
          <p:cNvSpPr>
            <a:spLocks noChangeArrowheads="1"/>
          </p:cNvSpPr>
          <p:nvPr/>
        </p:nvSpPr>
        <p:spPr bwMode="auto">
          <a:xfrm>
            <a:off x="3286125" y="5867400"/>
            <a:ext cx="457200" cy="8382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6</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47" name="Rectangle 72"/>
          <p:cNvSpPr>
            <a:spLocks noChangeArrowheads="1"/>
          </p:cNvSpPr>
          <p:nvPr/>
        </p:nvSpPr>
        <p:spPr bwMode="auto">
          <a:xfrm>
            <a:off x="3933825" y="5915025"/>
            <a:ext cx="714375" cy="161925"/>
          </a:xfrm>
          <a:prstGeom prst="rect">
            <a:avLst/>
          </a:prstGeom>
          <a:solidFill>
            <a:srgbClr val="00FF00"/>
          </a:solidFill>
          <a:ln w="9525">
            <a:solidFill>
              <a:schemeClr val="tx1"/>
            </a:solidFill>
            <a:miter lim="800000"/>
            <a:headEnd/>
            <a:tailEnd/>
          </a:ln>
        </p:spPr>
        <p:txBody>
          <a:bodyPr wrap="none" anchor="ctr"/>
          <a:lstStyle/>
          <a:p>
            <a:r>
              <a:rPr lang="en-US" sz="900">
                <a:solidFill>
                  <a:srgbClr val="000000"/>
                </a:solidFill>
                <a:latin typeface="Arial Narrow" pitchFamily="34" charset="0"/>
                <a:cs typeface="Arial" pitchFamily="34" charset="0"/>
              </a:rPr>
              <a:t>EMIF16</a:t>
            </a:r>
          </a:p>
        </p:txBody>
      </p:sp>
      <p:sp>
        <p:nvSpPr>
          <p:cNvPr id="110648" name="Rectangle 73"/>
          <p:cNvSpPr>
            <a:spLocks noChangeArrowheads="1"/>
          </p:cNvSpPr>
          <p:nvPr/>
        </p:nvSpPr>
        <p:spPr bwMode="auto">
          <a:xfrm>
            <a:off x="3933825" y="6172200"/>
            <a:ext cx="704850" cy="228600"/>
          </a:xfrm>
          <a:prstGeom prst="rect">
            <a:avLst/>
          </a:prstGeom>
          <a:solidFill>
            <a:srgbClr val="DDDDDD"/>
          </a:solidFill>
          <a:ln w="9525">
            <a:solidFill>
              <a:schemeClr val="tx1"/>
            </a:solidFill>
            <a:miter lim="800000"/>
            <a:headEnd/>
            <a:tailEnd/>
          </a:ln>
        </p:spPr>
        <p:txBody>
          <a:bodyPr wrap="none" anchor="ctr"/>
          <a:lstStyle/>
          <a:p>
            <a:r>
              <a:rPr lang="en-US" sz="900">
                <a:solidFill>
                  <a:srgbClr val="000000"/>
                </a:solidFill>
                <a:latin typeface="Arial Narrow" pitchFamily="34" charset="0"/>
                <a:cs typeface="Arial" pitchFamily="34" charset="0"/>
              </a:rPr>
              <a:t>Boot ROM</a:t>
            </a:r>
          </a:p>
        </p:txBody>
      </p:sp>
      <p:sp>
        <p:nvSpPr>
          <p:cNvPr id="110649" name="Rectangle 74"/>
          <p:cNvSpPr>
            <a:spLocks noChangeArrowheads="1"/>
          </p:cNvSpPr>
          <p:nvPr/>
        </p:nvSpPr>
        <p:spPr bwMode="auto">
          <a:xfrm>
            <a:off x="4000500" y="6477000"/>
            <a:ext cx="619125" cy="2286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SPI</a:t>
            </a:r>
          </a:p>
        </p:txBody>
      </p:sp>
      <p:sp>
        <p:nvSpPr>
          <p:cNvPr id="110650" name="Line 75"/>
          <p:cNvSpPr>
            <a:spLocks noChangeShapeType="1"/>
          </p:cNvSpPr>
          <p:nvPr/>
        </p:nvSpPr>
        <p:spPr bwMode="auto">
          <a:xfrm>
            <a:off x="2905125" y="6248400"/>
            <a:ext cx="381000" cy="0"/>
          </a:xfrm>
          <a:prstGeom prst="line">
            <a:avLst/>
          </a:prstGeom>
          <a:noFill/>
          <a:ln w="9525">
            <a:solidFill>
              <a:schemeClr val="tx1"/>
            </a:solidFill>
            <a:round/>
            <a:headEnd/>
            <a:tailEnd type="triangle" w="med" len="med"/>
          </a:ln>
        </p:spPr>
        <p:txBody>
          <a:bodyPr/>
          <a:lstStyle/>
          <a:p>
            <a:endParaRPr lang="en-US"/>
          </a:p>
        </p:txBody>
      </p:sp>
      <p:sp>
        <p:nvSpPr>
          <p:cNvPr id="110651" name="Rectangle 76"/>
          <p:cNvSpPr>
            <a:spLocks noChangeArrowheads="1"/>
          </p:cNvSpPr>
          <p:nvPr/>
        </p:nvSpPr>
        <p:spPr bwMode="auto">
          <a:xfrm>
            <a:off x="3933825" y="5915025"/>
            <a:ext cx="152400" cy="1619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52" name="Rectangle 77"/>
          <p:cNvSpPr>
            <a:spLocks noChangeArrowheads="1"/>
          </p:cNvSpPr>
          <p:nvPr/>
        </p:nvSpPr>
        <p:spPr bwMode="auto">
          <a:xfrm>
            <a:off x="3933825" y="61722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53" name="Rectangle 78"/>
          <p:cNvSpPr>
            <a:spLocks noChangeArrowheads="1"/>
          </p:cNvSpPr>
          <p:nvPr/>
        </p:nvSpPr>
        <p:spPr bwMode="auto">
          <a:xfrm>
            <a:off x="3933825" y="6477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nvGrpSpPr>
          <p:cNvPr id="110654" name="Group 79"/>
          <p:cNvGrpSpPr>
            <a:grpSpLocks/>
          </p:cNvGrpSpPr>
          <p:nvPr/>
        </p:nvGrpSpPr>
        <p:grpSpPr bwMode="auto">
          <a:xfrm>
            <a:off x="238125" y="6000750"/>
            <a:ext cx="914400" cy="152400"/>
            <a:chOff x="528" y="3744"/>
            <a:chExt cx="576" cy="144"/>
          </a:xfrm>
        </p:grpSpPr>
        <p:sp>
          <p:nvSpPr>
            <p:cNvPr id="110936" name="Rectangle 80"/>
            <p:cNvSpPr>
              <a:spLocks noChangeArrowheads="1"/>
            </p:cNvSpPr>
            <p:nvPr/>
          </p:nvSpPr>
          <p:spPr bwMode="auto">
            <a:xfrm>
              <a:off x="528" y="3744"/>
              <a:ext cx="576" cy="144"/>
            </a:xfrm>
            <a:prstGeom prst="rect">
              <a:avLst/>
            </a:prstGeom>
            <a:solidFill>
              <a:srgbClr val="DDDDDD"/>
            </a:solidFill>
            <a:ln w="9525">
              <a:solidFill>
                <a:schemeClr val="tx1"/>
              </a:solidFill>
              <a:miter lim="800000"/>
              <a:headEnd/>
              <a:tailEnd/>
            </a:ln>
          </p:spPr>
          <p:txBody>
            <a:bodyPr wrap="none" anchor="ctr"/>
            <a:lstStyle/>
            <a:p>
              <a:pPr algn="ctr"/>
              <a:r>
                <a:rPr lang="en-US" sz="1000">
                  <a:solidFill>
                    <a:srgbClr val="000000"/>
                  </a:solidFill>
                  <a:latin typeface="Arial Narrow" pitchFamily="34" charset="0"/>
                  <a:cs typeface="Arial" pitchFamily="34" charset="0"/>
                </a:rPr>
                <a:t>DAP (DebugSS)     </a:t>
              </a:r>
            </a:p>
          </p:txBody>
        </p:sp>
        <p:sp>
          <p:nvSpPr>
            <p:cNvPr id="110937" name="Rectangle 81"/>
            <p:cNvSpPr>
              <a:spLocks noChangeArrowheads="1"/>
            </p:cNvSpPr>
            <p:nvPr/>
          </p:nvSpPr>
          <p:spPr bwMode="auto">
            <a:xfrm>
              <a:off x="1008" y="3744"/>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grpSp>
      <p:sp>
        <p:nvSpPr>
          <p:cNvPr id="110655" name="Line 82"/>
          <p:cNvSpPr>
            <a:spLocks noChangeShapeType="1"/>
          </p:cNvSpPr>
          <p:nvPr/>
        </p:nvSpPr>
        <p:spPr bwMode="auto">
          <a:xfrm>
            <a:off x="1152525" y="6572250"/>
            <a:ext cx="457200" cy="0"/>
          </a:xfrm>
          <a:prstGeom prst="line">
            <a:avLst/>
          </a:prstGeom>
          <a:noFill/>
          <a:ln w="9525">
            <a:solidFill>
              <a:schemeClr val="tx1"/>
            </a:solidFill>
            <a:round/>
            <a:headEnd/>
            <a:tailEnd type="triangle" w="med" len="med"/>
          </a:ln>
        </p:spPr>
        <p:txBody>
          <a:bodyPr/>
          <a:lstStyle/>
          <a:p>
            <a:endParaRPr lang="en-US"/>
          </a:p>
        </p:txBody>
      </p:sp>
      <p:sp>
        <p:nvSpPr>
          <p:cNvPr id="110656" name="Line 83"/>
          <p:cNvSpPr>
            <a:spLocks noChangeShapeType="1"/>
          </p:cNvSpPr>
          <p:nvPr/>
        </p:nvSpPr>
        <p:spPr bwMode="auto">
          <a:xfrm flipV="1">
            <a:off x="1181100" y="6086475"/>
            <a:ext cx="1266825" cy="9525"/>
          </a:xfrm>
          <a:prstGeom prst="line">
            <a:avLst/>
          </a:prstGeom>
          <a:noFill/>
          <a:ln w="9525">
            <a:solidFill>
              <a:schemeClr val="tx1"/>
            </a:solidFill>
            <a:round/>
            <a:headEnd/>
            <a:tailEnd type="triangle" w="med" len="med"/>
          </a:ln>
        </p:spPr>
        <p:txBody>
          <a:bodyPr/>
          <a:lstStyle/>
          <a:p>
            <a:endParaRPr lang="en-US"/>
          </a:p>
        </p:txBody>
      </p:sp>
      <p:grpSp>
        <p:nvGrpSpPr>
          <p:cNvPr id="110657" name="Group 84"/>
          <p:cNvGrpSpPr>
            <a:grpSpLocks/>
          </p:cNvGrpSpPr>
          <p:nvPr/>
        </p:nvGrpSpPr>
        <p:grpSpPr bwMode="auto">
          <a:xfrm>
            <a:off x="266700" y="3429000"/>
            <a:ext cx="2209800" cy="533400"/>
            <a:chOff x="624" y="2976"/>
            <a:chExt cx="1392" cy="384"/>
          </a:xfrm>
        </p:grpSpPr>
        <p:grpSp>
          <p:nvGrpSpPr>
            <p:cNvPr id="110896" name="Group 85"/>
            <p:cNvGrpSpPr>
              <a:grpSpLocks/>
            </p:cNvGrpSpPr>
            <p:nvPr/>
          </p:nvGrpSpPr>
          <p:grpSpPr bwMode="auto">
            <a:xfrm>
              <a:off x="1200" y="3024"/>
              <a:ext cx="816" cy="216"/>
              <a:chOff x="1200" y="3024"/>
              <a:chExt cx="816" cy="216"/>
            </a:xfrm>
          </p:grpSpPr>
          <p:sp>
            <p:nvSpPr>
              <p:cNvPr id="110932"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p>
            </p:txBody>
          </p:sp>
          <p:sp>
            <p:nvSpPr>
              <p:cNvPr id="110933"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p>
            </p:txBody>
          </p:sp>
          <p:sp>
            <p:nvSpPr>
              <p:cNvPr id="110934"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p>
            </p:txBody>
          </p:sp>
          <p:sp>
            <p:nvSpPr>
              <p:cNvPr id="110935"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p>
            </p:txBody>
          </p:sp>
        </p:grpSp>
        <p:grpSp>
          <p:nvGrpSpPr>
            <p:cNvPr id="110897" name="Group 90"/>
            <p:cNvGrpSpPr>
              <a:grpSpLocks/>
            </p:cNvGrpSpPr>
            <p:nvPr/>
          </p:nvGrpSpPr>
          <p:grpSpPr bwMode="auto">
            <a:xfrm>
              <a:off x="624" y="2976"/>
              <a:ext cx="576" cy="288"/>
              <a:chOff x="624" y="2976"/>
              <a:chExt cx="576" cy="288"/>
            </a:xfrm>
          </p:grpSpPr>
          <p:sp>
            <p:nvSpPr>
              <p:cNvPr id="110918" name="Rectangle 91"/>
              <p:cNvSpPr>
                <a:spLocks noChangeArrowheads="1"/>
              </p:cNvSpPr>
              <p:nvPr/>
            </p:nvSpPr>
            <p:spPr bwMode="auto">
              <a:xfrm>
                <a:off x="624" y="2976"/>
                <a:ext cx="336" cy="288"/>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TPCC</a:t>
                </a:r>
              </a:p>
              <a:p>
                <a:pPr algn="ctr"/>
                <a:r>
                  <a:rPr lang="en-US" sz="900">
                    <a:solidFill>
                      <a:srgbClr val="000000"/>
                    </a:solidFill>
                    <a:latin typeface="Arial Narrow" pitchFamily="34" charset="0"/>
                    <a:cs typeface="Arial" pitchFamily="34" charset="0"/>
                  </a:rPr>
                  <a:t>64ch</a:t>
                </a:r>
              </a:p>
              <a:p>
                <a:pPr algn="ctr"/>
                <a:r>
                  <a:rPr lang="en-US" sz="900">
                    <a:solidFill>
                      <a:srgbClr val="000000"/>
                    </a:solidFill>
                    <a:latin typeface="Arial Narrow" pitchFamily="34" charset="0"/>
                    <a:cs typeface="Arial" pitchFamily="34" charset="0"/>
                  </a:rPr>
                  <a:t>QDMA</a:t>
                </a:r>
              </a:p>
            </p:txBody>
          </p:sp>
          <p:grpSp>
            <p:nvGrpSpPr>
              <p:cNvPr id="110919" name="Group 92"/>
              <p:cNvGrpSpPr>
                <a:grpSpLocks/>
              </p:cNvGrpSpPr>
              <p:nvPr/>
            </p:nvGrpSpPr>
            <p:grpSpPr bwMode="auto">
              <a:xfrm>
                <a:off x="960" y="2976"/>
                <a:ext cx="240" cy="288"/>
                <a:chOff x="864" y="2064"/>
                <a:chExt cx="240" cy="384"/>
              </a:xfrm>
            </p:grpSpPr>
            <p:grpSp>
              <p:nvGrpSpPr>
                <p:cNvPr id="110920" name="Group 93"/>
                <p:cNvGrpSpPr>
                  <a:grpSpLocks/>
                </p:cNvGrpSpPr>
                <p:nvPr/>
              </p:nvGrpSpPr>
              <p:grpSpPr bwMode="auto">
                <a:xfrm>
                  <a:off x="864" y="2064"/>
                  <a:ext cx="240" cy="96"/>
                  <a:chOff x="864" y="2064"/>
                  <a:chExt cx="240" cy="96"/>
                </a:xfrm>
              </p:grpSpPr>
              <p:sp>
                <p:nvSpPr>
                  <p:cNvPr id="110930" name="Rectangle 94"/>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31" name="Rectangle 95"/>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TC2</a:t>
                    </a:r>
                  </a:p>
                </p:txBody>
              </p:sp>
            </p:grpSp>
            <p:grpSp>
              <p:nvGrpSpPr>
                <p:cNvPr id="110921" name="Group 96"/>
                <p:cNvGrpSpPr>
                  <a:grpSpLocks/>
                </p:cNvGrpSpPr>
                <p:nvPr/>
              </p:nvGrpSpPr>
              <p:grpSpPr bwMode="auto">
                <a:xfrm>
                  <a:off x="864" y="2160"/>
                  <a:ext cx="240" cy="96"/>
                  <a:chOff x="864" y="2064"/>
                  <a:chExt cx="240" cy="96"/>
                </a:xfrm>
              </p:grpSpPr>
              <p:sp>
                <p:nvSpPr>
                  <p:cNvPr id="110928" name="Rectangle 97"/>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29" name="Rectangle 98"/>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TC3</a:t>
                    </a:r>
                  </a:p>
                </p:txBody>
              </p:sp>
            </p:grpSp>
            <p:grpSp>
              <p:nvGrpSpPr>
                <p:cNvPr id="110922" name="Group 99"/>
                <p:cNvGrpSpPr>
                  <a:grpSpLocks/>
                </p:cNvGrpSpPr>
                <p:nvPr/>
              </p:nvGrpSpPr>
              <p:grpSpPr bwMode="auto">
                <a:xfrm>
                  <a:off x="864" y="2256"/>
                  <a:ext cx="240" cy="96"/>
                  <a:chOff x="864" y="2064"/>
                  <a:chExt cx="240" cy="96"/>
                </a:xfrm>
              </p:grpSpPr>
              <p:sp>
                <p:nvSpPr>
                  <p:cNvPr id="110926" name="Rectangle 100"/>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27" name="Rectangle 101"/>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TC4</a:t>
                    </a:r>
                  </a:p>
                </p:txBody>
              </p:sp>
            </p:grpSp>
            <p:grpSp>
              <p:nvGrpSpPr>
                <p:cNvPr id="110923" name="Group 102"/>
                <p:cNvGrpSpPr>
                  <a:grpSpLocks/>
                </p:cNvGrpSpPr>
                <p:nvPr/>
              </p:nvGrpSpPr>
              <p:grpSpPr bwMode="auto">
                <a:xfrm>
                  <a:off x="864" y="2352"/>
                  <a:ext cx="240" cy="96"/>
                  <a:chOff x="864" y="2064"/>
                  <a:chExt cx="240" cy="96"/>
                </a:xfrm>
              </p:grpSpPr>
              <p:sp>
                <p:nvSpPr>
                  <p:cNvPr id="110924" name="Rectangle 103"/>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25" name="Rectangle 104"/>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TC5</a:t>
                    </a:r>
                  </a:p>
                </p:txBody>
              </p:sp>
            </p:grpSp>
          </p:grpSp>
        </p:grpSp>
        <p:grpSp>
          <p:nvGrpSpPr>
            <p:cNvPr id="110898" name="Group 105"/>
            <p:cNvGrpSpPr>
              <a:grpSpLocks/>
            </p:cNvGrpSpPr>
            <p:nvPr/>
          </p:nvGrpSpPr>
          <p:grpSpPr bwMode="auto">
            <a:xfrm>
              <a:off x="720" y="3072"/>
              <a:ext cx="576" cy="288"/>
              <a:chOff x="624" y="3360"/>
              <a:chExt cx="576" cy="288"/>
            </a:xfrm>
          </p:grpSpPr>
          <p:sp>
            <p:nvSpPr>
              <p:cNvPr id="110904" name="Rectangle 106"/>
              <p:cNvSpPr>
                <a:spLocks noChangeArrowheads="1"/>
              </p:cNvSpPr>
              <p:nvPr/>
            </p:nvSpPr>
            <p:spPr bwMode="auto">
              <a:xfrm>
                <a:off x="624" y="3360"/>
                <a:ext cx="336" cy="288"/>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TPCC</a:t>
                </a:r>
              </a:p>
              <a:p>
                <a:pPr algn="ctr"/>
                <a:r>
                  <a:rPr lang="en-US" sz="900">
                    <a:solidFill>
                      <a:srgbClr val="000000"/>
                    </a:solidFill>
                    <a:latin typeface="Arial Narrow" pitchFamily="34" charset="0"/>
                    <a:cs typeface="Arial" pitchFamily="34" charset="0"/>
                  </a:rPr>
                  <a:t>64ch</a:t>
                </a:r>
              </a:p>
              <a:p>
                <a:pPr algn="ctr"/>
                <a:r>
                  <a:rPr lang="en-US" sz="900">
                    <a:solidFill>
                      <a:srgbClr val="000000"/>
                    </a:solidFill>
                    <a:latin typeface="Arial Narrow" pitchFamily="34" charset="0"/>
                    <a:cs typeface="Arial" pitchFamily="34" charset="0"/>
                  </a:rPr>
                  <a:t>QDMA</a:t>
                </a:r>
              </a:p>
            </p:txBody>
          </p:sp>
          <p:grpSp>
            <p:nvGrpSpPr>
              <p:cNvPr id="110905" name="Group 107"/>
              <p:cNvGrpSpPr>
                <a:grpSpLocks/>
              </p:cNvGrpSpPr>
              <p:nvPr/>
            </p:nvGrpSpPr>
            <p:grpSpPr bwMode="auto">
              <a:xfrm>
                <a:off x="960" y="3360"/>
                <a:ext cx="240" cy="288"/>
                <a:chOff x="864" y="2064"/>
                <a:chExt cx="240" cy="384"/>
              </a:xfrm>
            </p:grpSpPr>
            <p:grpSp>
              <p:nvGrpSpPr>
                <p:cNvPr id="110906" name="Group 108"/>
                <p:cNvGrpSpPr>
                  <a:grpSpLocks/>
                </p:cNvGrpSpPr>
                <p:nvPr/>
              </p:nvGrpSpPr>
              <p:grpSpPr bwMode="auto">
                <a:xfrm>
                  <a:off x="864" y="2064"/>
                  <a:ext cx="240" cy="96"/>
                  <a:chOff x="864" y="2064"/>
                  <a:chExt cx="240" cy="96"/>
                </a:xfrm>
              </p:grpSpPr>
              <p:sp>
                <p:nvSpPr>
                  <p:cNvPr id="110916" name="Rectangle 109"/>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7" name="Rectangle 110"/>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TC6</a:t>
                    </a:r>
                  </a:p>
                </p:txBody>
              </p:sp>
            </p:grpSp>
            <p:grpSp>
              <p:nvGrpSpPr>
                <p:cNvPr id="110907" name="Group 111"/>
                <p:cNvGrpSpPr>
                  <a:grpSpLocks/>
                </p:cNvGrpSpPr>
                <p:nvPr/>
              </p:nvGrpSpPr>
              <p:grpSpPr bwMode="auto">
                <a:xfrm>
                  <a:off x="864" y="2160"/>
                  <a:ext cx="240" cy="96"/>
                  <a:chOff x="864" y="2064"/>
                  <a:chExt cx="240" cy="96"/>
                </a:xfrm>
              </p:grpSpPr>
              <p:sp>
                <p:nvSpPr>
                  <p:cNvPr id="110914" name="Rectangle 112"/>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5" name="Rectangle 113"/>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TC7</a:t>
                    </a:r>
                  </a:p>
                </p:txBody>
              </p:sp>
            </p:grpSp>
            <p:grpSp>
              <p:nvGrpSpPr>
                <p:cNvPr id="110908" name="Group 114"/>
                <p:cNvGrpSpPr>
                  <a:grpSpLocks/>
                </p:cNvGrpSpPr>
                <p:nvPr/>
              </p:nvGrpSpPr>
              <p:grpSpPr bwMode="auto">
                <a:xfrm>
                  <a:off x="864" y="2256"/>
                  <a:ext cx="240" cy="96"/>
                  <a:chOff x="864" y="2064"/>
                  <a:chExt cx="240" cy="96"/>
                </a:xfrm>
              </p:grpSpPr>
              <p:sp>
                <p:nvSpPr>
                  <p:cNvPr id="110912" name="Rectangle 115"/>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3" name="Rectangle 116"/>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TC8</a:t>
                    </a:r>
                  </a:p>
                </p:txBody>
              </p:sp>
            </p:grpSp>
            <p:grpSp>
              <p:nvGrpSpPr>
                <p:cNvPr id="110909" name="Group 117"/>
                <p:cNvGrpSpPr>
                  <a:grpSpLocks/>
                </p:cNvGrpSpPr>
                <p:nvPr/>
              </p:nvGrpSpPr>
              <p:grpSpPr bwMode="auto">
                <a:xfrm>
                  <a:off x="864" y="2352"/>
                  <a:ext cx="240" cy="96"/>
                  <a:chOff x="864" y="2064"/>
                  <a:chExt cx="240" cy="96"/>
                </a:xfrm>
              </p:grpSpPr>
              <p:sp>
                <p:nvSpPr>
                  <p:cNvPr id="110910" name="Rectangle 118"/>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1" name="Rectangle 119"/>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TC9</a:t>
                    </a:r>
                  </a:p>
                </p:txBody>
              </p:sp>
            </p:grpSp>
          </p:grpSp>
        </p:grpSp>
        <p:grpSp>
          <p:nvGrpSpPr>
            <p:cNvPr id="110899" name="Group 120"/>
            <p:cNvGrpSpPr>
              <a:grpSpLocks/>
            </p:cNvGrpSpPr>
            <p:nvPr/>
          </p:nvGrpSpPr>
          <p:grpSpPr bwMode="auto">
            <a:xfrm>
              <a:off x="1296" y="3114"/>
              <a:ext cx="720" cy="216"/>
              <a:chOff x="1200" y="3024"/>
              <a:chExt cx="816" cy="216"/>
            </a:xfrm>
          </p:grpSpPr>
          <p:sp>
            <p:nvSpPr>
              <p:cNvPr id="110900"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p>
            </p:txBody>
          </p:sp>
          <p:sp>
            <p:nvSpPr>
              <p:cNvPr id="110901"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p>
            </p:txBody>
          </p:sp>
          <p:sp>
            <p:nvSpPr>
              <p:cNvPr id="110902"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p>
            </p:txBody>
          </p:sp>
          <p:sp>
            <p:nvSpPr>
              <p:cNvPr id="110903"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p>
            </p:txBody>
          </p:sp>
        </p:grpSp>
      </p:grpSp>
      <p:sp>
        <p:nvSpPr>
          <p:cNvPr id="110658" name="Rectangle 125"/>
          <p:cNvSpPr>
            <a:spLocks noChangeArrowheads="1"/>
          </p:cNvSpPr>
          <p:nvPr/>
        </p:nvSpPr>
        <p:spPr bwMode="auto">
          <a:xfrm>
            <a:off x="4810125" y="2209800"/>
            <a:ext cx="457200" cy="36957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59" name="Line 126"/>
          <p:cNvSpPr>
            <a:spLocks noChangeShapeType="1"/>
          </p:cNvSpPr>
          <p:nvPr/>
        </p:nvSpPr>
        <p:spPr bwMode="auto">
          <a:xfrm>
            <a:off x="4505325" y="2562225"/>
            <a:ext cx="304800" cy="0"/>
          </a:xfrm>
          <a:prstGeom prst="line">
            <a:avLst/>
          </a:prstGeom>
          <a:noFill/>
          <a:ln w="9525">
            <a:solidFill>
              <a:schemeClr val="tx1"/>
            </a:solidFill>
            <a:round/>
            <a:headEnd/>
            <a:tailEnd type="triangle" w="med" len="med"/>
          </a:ln>
        </p:spPr>
        <p:txBody>
          <a:bodyPr/>
          <a:lstStyle/>
          <a:p>
            <a:endParaRPr lang="en-US"/>
          </a:p>
        </p:txBody>
      </p:sp>
      <p:sp>
        <p:nvSpPr>
          <p:cNvPr id="110660" name="Line 127"/>
          <p:cNvSpPr>
            <a:spLocks noChangeShapeType="1"/>
          </p:cNvSpPr>
          <p:nvPr/>
        </p:nvSpPr>
        <p:spPr bwMode="auto">
          <a:xfrm>
            <a:off x="2905125" y="3248025"/>
            <a:ext cx="1905000" cy="0"/>
          </a:xfrm>
          <a:prstGeom prst="line">
            <a:avLst/>
          </a:prstGeom>
          <a:noFill/>
          <a:ln w="19050">
            <a:solidFill>
              <a:schemeClr val="tx1"/>
            </a:solidFill>
            <a:round/>
            <a:headEnd/>
            <a:tailEnd type="triangle" w="med" len="med"/>
          </a:ln>
        </p:spPr>
        <p:txBody>
          <a:bodyPr/>
          <a:lstStyle/>
          <a:p>
            <a:endParaRPr lang="en-US"/>
          </a:p>
        </p:txBody>
      </p:sp>
      <p:sp>
        <p:nvSpPr>
          <p:cNvPr id="110661" name="Rectangle 128"/>
          <p:cNvSpPr>
            <a:spLocks noChangeArrowheads="1"/>
          </p:cNvSpPr>
          <p:nvPr/>
        </p:nvSpPr>
        <p:spPr bwMode="auto">
          <a:xfrm>
            <a:off x="6734175" y="5086350"/>
            <a:ext cx="495300" cy="16859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CPU/6</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62" name="Line 129"/>
          <p:cNvSpPr>
            <a:spLocks noChangeShapeType="1"/>
          </p:cNvSpPr>
          <p:nvPr/>
        </p:nvSpPr>
        <p:spPr bwMode="auto">
          <a:xfrm>
            <a:off x="5267325" y="2552700"/>
            <a:ext cx="390525" cy="0"/>
          </a:xfrm>
          <a:prstGeom prst="line">
            <a:avLst/>
          </a:prstGeom>
          <a:noFill/>
          <a:ln w="9525">
            <a:solidFill>
              <a:schemeClr val="tx1"/>
            </a:solidFill>
            <a:round/>
            <a:headEnd/>
            <a:tailEnd type="triangle" w="med" len="med"/>
          </a:ln>
        </p:spPr>
        <p:txBody>
          <a:bodyPr/>
          <a:lstStyle/>
          <a:p>
            <a:endParaRPr lang="en-US"/>
          </a:p>
        </p:txBody>
      </p:sp>
      <p:sp>
        <p:nvSpPr>
          <p:cNvPr id="110663" name="Line 130"/>
          <p:cNvSpPr>
            <a:spLocks noChangeShapeType="1"/>
          </p:cNvSpPr>
          <p:nvPr/>
        </p:nvSpPr>
        <p:spPr bwMode="auto">
          <a:xfrm flipV="1">
            <a:off x="5267325" y="2990850"/>
            <a:ext cx="1600200" cy="9525"/>
          </a:xfrm>
          <a:prstGeom prst="line">
            <a:avLst/>
          </a:prstGeom>
          <a:noFill/>
          <a:ln w="9525">
            <a:solidFill>
              <a:schemeClr val="tx1"/>
            </a:solidFill>
            <a:round/>
            <a:headEnd/>
            <a:tailEnd type="triangle" w="med" len="med"/>
          </a:ln>
        </p:spPr>
        <p:txBody>
          <a:bodyPr/>
          <a:lstStyle/>
          <a:p>
            <a:endParaRPr lang="en-US"/>
          </a:p>
        </p:txBody>
      </p:sp>
      <p:sp>
        <p:nvSpPr>
          <p:cNvPr id="1559683" name="Rectangle 131"/>
          <p:cNvSpPr>
            <a:spLocks noChangeArrowheads="1"/>
          </p:cNvSpPr>
          <p:nvPr/>
        </p:nvSpPr>
        <p:spPr bwMode="auto">
          <a:xfrm>
            <a:off x="5600700" y="2882900"/>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665" name="Rectangle 132"/>
          <p:cNvSpPr>
            <a:spLocks noChangeArrowheads="1"/>
          </p:cNvSpPr>
          <p:nvPr/>
        </p:nvSpPr>
        <p:spPr bwMode="auto">
          <a:xfrm>
            <a:off x="266700" y="3181350"/>
            <a:ext cx="914400" cy="152400"/>
          </a:xfrm>
          <a:prstGeom prst="rect">
            <a:avLst/>
          </a:prstGeom>
          <a:solidFill>
            <a:srgbClr val="DDDDDD"/>
          </a:solidFill>
          <a:ln w="9525">
            <a:solidFill>
              <a:schemeClr val="tx1"/>
            </a:solidFill>
            <a:miter lim="800000"/>
            <a:headEnd/>
            <a:tailEnd/>
          </a:ln>
        </p:spPr>
        <p:txBody>
          <a:bodyPr wrap="none" lIns="0" anchor="ctr"/>
          <a:lstStyle/>
          <a:p>
            <a:pPr algn="ctr"/>
            <a:r>
              <a:rPr lang="en-US" sz="1000">
                <a:solidFill>
                  <a:srgbClr val="000000"/>
                </a:solidFill>
                <a:latin typeface="Arial Narrow" pitchFamily="34" charset="0"/>
                <a:cs typeface="Arial" pitchFamily="34" charset="0"/>
              </a:rPr>
              <a:t>PA/SA</a:t>
            </a:r>
          </a:p>
        </p:txBody>
      </p:sp>
      <p:sp>
        <p:nvSpPr>
          <p:cNvPr id="110666" name="Rectangle 133"/>
          <p:cNvSpPr>
            <a:spLocks noChangeArrowheads="1"/>
          </p:cNvSpPr>
          <p:nvPr/>
        </p:nvSpPr>
        <p:spPr bwMode="auto">
          <a:xfrm>
            <a:off x="1028700" y="31813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667" name="Rectangle 135"/>
          <p:cNvSpPr>
            <a:spLocks noChangeArrowheads="1"/>
          </p:cNvSpPr>
          <p:nvPr/>
        </p:nvSpPr>
        <p:spPr bwMode="auto">
          <a:xfrm>
            <a:off x="1543050" y="2333625"/>
            <a:ext cx="4857750" cy="457200"/>
          </a:xfrm>
          <a:prstGeom prst="rect">
            <a:avLst/>
          </a:prstGeom>
          <a:noFill/>
          <a:ln w="9525">
            <a:solidFill>
              <a:srgbClr val="0000CC"/>
            </a:solidFill>
            <a:prstDash val="dash"/>
            <a:miter lim="800000"/>
            <a:headEnd/>
            <a:tailEnd/>
          </a:ln>
        </p:spPr>
        <p:txBody>
          <a:bodyPr wrap="none" anchor="ctr"/>
          <a:lstStyle/>
          <a:p>
            <a:endParaRPr lang="en-US">
              <a:solidFill>
                <a:srgbClr val="000000"/>
              </a:solidFill>
              <a:cs typeface="Arial" pitchFamily="34" charset="0"/>
            </a:endParaRPr>
          </a:p>
        </p:txBody>
      </p:sp>
      <p:sp>
        <p:nvSpPr>
          <p:cNvPr id="110668" name="Text Box 137"/>
          <p:cNvSpPr txBox="1">
            <a:spLocks noChangeArrowheads="1"/>
          </p:cNvSpPr>
          <p:nvPr/>
        </p:nvSpPr>
        <p:spPr bwMode="auto">
          <a:xfrm>
            <a:off x="1228725" y="641985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sp>
        <p:nvSpPr>
          <p:cNvPr id="110669" name="Rectangle 138"/>
          <p:cNvSpPr>
            <a:spLocks noChangeArrowheads="1"/>
          </p:cNvSpPr>
          <p:nvPr/>
        </p:nvSpPr>
        <p:spPr bwMode="auto">
          <a:xfrm>
            <a:off x="238125" y="6496050"/>
            <a:ext cx="914400" cy="152400"/>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TSIP0,1</a:t>
            </a:r>
          </a:p>
        </p:txBody>
      </p:sp>
      <p:sp>
        <p:nvSpPr>
          <p:cNvPr id="110670" name="Rectangle 139"/>
          <p:cNvSpPr>
            <a:spLocks noChangeArrowheads="1"/>
          </p:cNvSpPr>
          <p:nvPr/>
        </p:nvSpPr>
        <p:spPr bwMode="auto">
          <a:xfrm>
            <a:off x="1000125" y="64960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671" name="Line 140"/>
          <p:cNvSpPr>
            <a:spLocks noChangeShapeType="1"/>
          </p:cNvSpPr>
          <p:nvPr/>
        </p:nvSpPr>
        <p:spPr bwMode="auto">
          <a:xfrm>
            <a:off x="1181100" y="3257550"/>
            <a:ext cx="1295400" cy="0"/>
          </a:xfrm>
          <a:prstGeom prst="line">
            <a:avLst/>
          </a:prstGeom>
          <a:noFill/>
          <a:ln w="9525">
            <a:solidFill>
              <a:schemeClr val="tx1"/>
            </a:solidFill>
            <a:round/>
            <a:headEnd/>
            <a:tailEnd type="triangle" w="med" len="med"/>
          </a:ln>
        </p:spPr>
        <p:txBody>
          <a:bodyPr/>
          <a:lstStyle/>
          <a:p>
            <a:endParaRPr lang="en-US"/>
          </a:p>
        </p:txBody>
      </p:sp>
      <p:sp>
        <p:nvSpPr>
          <p:cNvPr id="110672" name="Rectangle 141"/>
          <p:cNvSpPr>
            <a:spLocks noChangeArrowheads="1"/>
          </p:cNvSpPr>
          <p:nvPr/>
        </p:nvSpPr>
        <p:spPr bwMode="auto">
          <a:xfrm>
            <a:off x="7524750" y="34829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FFTC</a:t>
            </a:r>
          </a:p>
        </p:txBody>
      </p:sp>
      <p:sp>
        <p:nvSpPr>
          <p:cNvPr id="110673" name="Line 142"/>
          <p:cNvSpPr>
            <a:spLocks noChangeShapeType="1"/>
          </p:cNvSpPr>
          <p:nvPr/>
        </p:nvSpPr>
        <p:spPr bwMode="auto">
          <a:xfrm>
            <a:off x="7077075" y="2236788"/>
            <a:ext cx="457200" cy="0"/>
          </a:xfrm>
          <a:prstGeom prst="line">
            <a:avLst/>
          </a:prstGeom>
          <a:noFill/>
          <a:ln w="9525">
            <a:solidFill>
              <a:schemeClr val="tx1"/>
            </a:solidFill>
            <a:round/>
            <a:headEnd/>
            <a:tailEnd type="triangle" w="med" len="med"/>
          </a:ln>
        </p:spPr>
        <p:txBody>
          <a:bodyPr/>
          <a:lstStyle/>
          <a:p>
            <a:endParaRPr lang="en-US"/>
          </a:p>
        </p:txBody>
      </p:sp>
      <p:sp>
        <p:nvSpPr>
          <p:cNvPr id="110674" name="Line 143"/>
          <p:cNvSpPr>
            <a:spLocks noChangeShapeType="1"/>
          </p:cNvSpPr>
          <p:nvPr/>
        </p:nvSpPr>
        <p:spPr bwMode="auto">
          <a:xfrm>
            <a:off x="7077075" y="1884363"/>
            <a:ext cx="457200" cy="0"/>
          </a:xfrm>
          <a:prstGeom prst="line">
            <a:avLst/>
          </a:prstGeom>
          <a:noFill/>
          <a:ln w="9525">
            <a:solidFill>
              <a:schemeClr val="tx1"/>
            </a:solidFill>
            <a:round/>
            <a:headEnd/>
            <a:tailEnd type="triangle" w="med" len="med"/>
          </a:ln>
        </p:spPr>
        <p:txBody>
          <a:bodyPr/>
          <a:lstStyle/>
          <a:p>
            <a:endParaRPr lang="en-US"/>
          </a:p>
        </p:txBody>
      </p:sp>
      <p:sp>
        <p:nvSpPr>
          <p:cNvPr id="110675" name="Rectangle 144"/>
          <p:cNvSpPr>
            <a:spLocks noChangeArrowheads="1"/>
          </p:cNvSpPr>
          <p:nvPr/>
        </p:nvSpPr>
        <p:spPr bwMode="auto">
          <a:xfrm>
            <a:off x="7521575" y="1797050"/>
            <a:ext cx="908050"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SRIO</a:t>
            </a:r>
          </a:p>
        </p:txBody>
      </p:sp>
      <p:sp>
        <p:nvSpPr>
          <p:cNvPr id="110676" name="Rectangle 145"/>
          <p:cNvSpPr>
            <a:spLocks noChangeArrowheads="1"/>
          </p:cNvSpPr>
          <p:nvPr/>
        </p:nvSpPr>
        <p:spPr bwMode="auto">
          <a:xfrm>
            <a:off x="7531100" y="17970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110677" name="Group 146"/>
          <p:cNvGrpSpPr>
            <a:grpSpLocks/>
          </p:cNvGrpSpPr>
          <p:nvPr/>
        </p:nvGrpSpPr>
        <p:grpSpPr bwMode="auto">
          <a:xfrm>
            <a:off x="7810500" y="3914775"/>
            <a:ext cx="914400" cy="152400"/>
            <a:chOff x="4752" y="1680"/>
            <a:chExt cx="576" cy="144"/>
          </a:xfrm>
        </p:grpSpPr>
        <p:sp>
          <p:nvSpPr>
            <p:cNvPr id="110894" name="Rectangle 147"/>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rIns="0" anchor="ctr"/>
            <a:lstStyle/>
            <a:p>
              <a:pPr algn="ctr"/>
              <a:r>
                <a:rPr lang="en-US" sz="900">
                  <a:solidFill>
                    <a:srgbClr val="000000"/>
                  </a:solidFill>
                  <a:latin typeface="Arial Narrow" pitchFamily="34" charset="0"/>
                  <a:cs typeface="Arial" pitchFamily="34" charset="0"/>
                </a:rPr>
                <a:t>PA/SA</a:t>
              </a:r>
            </a:p>
          </p:txBody>
        </p:sp>
        <p:sp>
          <p:nvSpPr>
            <p:cNvPr id="110895" name="Rectangle 148"/>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678" name="Rectangle 149"/>
          <p:cNvSpPr>
            <a:spLocks noChangeArrowheads="1"/>
          </p:cNvSpPr>
          <p:nvPr/>
        </p:nvSpPr>
        <p:spPr bwMode="auto">
          <a:xfrm>
            <a:off x="7515225" y="2533650"/>
            <a:ext cx="914400" cy="152400"/>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TSIP</a:t>
            </a:r>
          </a:p>
        </p:txBody>
      </p:sp>
      <p:sp>
        <p:nvSpPr>
          <p:cNvPr id="110679" name="Rectangle 150"/>
          <p:cNvSpPr>
            <a:spLocks noChangeArrowheads="1"/>
          </p:cNvSpPr>
          <p:nvPr/>
        </p:nvSpPr>
        <p:spPr bwMode="auto">
          <a:xfrm>
            <a:off x="7515225" y="25336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0" name="Rectangle 151"/>
          <p:cNvSpPr>
            <a:spLocks noChangeArrowheads="1"/>
          </p:cNvSpPr>
          <p:nvPr/>
        </p:nvSpPr>
        <p:spPr bwMode="auto">
          <a:xfrm>
            <a:off x="7515225" y="27336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AIF2</a:t>
            </a:r>
          </a:p>
        </p:txBody>
      </p:sp>
      <p:sp>
        <p:nvSpPr>
          <p:cNvPr id="110681" name="Rectangle 152"/>
          <p:cNvSpPr>
            <a:spLocks noChangeArrowheads="1"/>
          </p:cNvSpPr>
          <p:nvPr/>
        </p:nvSpPr>
        <p:spPr bwMode="auto">
          <a:xfrm>
            <a:off x="7515225" y="27336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2" name="Rectangle 153"/>
          <p:cNvSpPr>
            <a:spLocks noChangeArrowheads="1"/>
          </p:cNvSpPr>
          <p:nvPr/>
        </p:nvSpPr>
        <p:spPr bwMode="auto">
          <a:xfrm>
            <a:off x="7515225" y="29241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VCP2</a:t>
            </a:r>
          </a:p>
        </p:txBody>
      </p:sp>
      <p:sp>
        <p:nvSpPr>
          <p:cNvPr id="110683" name="Rectangle 154"/>
          <p:cNvSpPr>
            <a:spLocks noChangeArrowheads="1"/>
          </p:cNvSpPr>
          <p:nvPr/>
        </p:nvSpPr>
        <p:spPr bwMode="auto">
          <a:xfrm>
            <a:off x="7515225" y="29241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4" name="Rectangle 155"/>
          <p:cNvSpPr>
            <a:spLocks noChangeArrowheads="1"/>
          </p:cNvSpPr>
          <p:nvPr/>
        </p:nvSpPr>
        <p:spPr bwMode="auto">
          <a:xfrm>
            <a:off x="7515225" y="31146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TCP3D</a:t>
            </a:r>
          </a:p>
        </p:txBody>
      </p:sp>
      <p:sp>
        <p:nvSpPr>
          <p:cNvPr id="110685" name="Rectangle 156"/>
          <p:cNvSpPr>
            <a:spLocks noChangeArrowheads="1"/>
          </p:cNvSpPr>
          <p:nvPr/>
        </p:nvSpPr>
        <p:spPr bwMode="auto">
          <a:xfrm>
            <a:off x="7515225" y="31146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6" name="Rectangle 157"/>
          <p:cNvSpPr>
            <a:spLocks noChangeArrowheads="1"/>
          </p:cNvSpPr>
          <p:nvPr/>
        </p:nvSpPr>
        <p:spPr bwMode="auto">
          <a:xfrm>
            <a:off x="7515225" y="33051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TCP3E</a:t>
            </a:r>
          </a:p>
        </p:txBody>
      </p:sp>
      <p:sp>
        <p:nvSpPr>
          <p:cNvPr id="110687" name="Rectangle 158"/>
          <p:cNvSpPr>
            <a:spLocks noChangeArrowheads="1"/>
          </p:cNvSpPr>
          <p:nvPr/>
        </p:nvSpPr>
        <p:spPr bwMode="auto">
          <a:xfrm>
            <a:off x="7515225" y="33051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8" name="Rectangle 161"/>
          <p:cNvSpPr>
            <a:spLocks noChangeArrowheads="1"/>
          </p:cNvSpPr>
          <p:nvPr/>
        </p:nvSpPr>
        <p:spPr bwMode="auto">
          <a:xfrm>
            <a:off x="7515225" y="34829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9" name="Line 162"/>
          <p:cNvSpPr>
            <a:spLocks noChangeShapeType="1"/>
          </p:cNvSpPr>
          <p:nvPr/>
        </p:nvSpPr>
        <p:spPr bwMode="auto">
          <a:xfrm>
            <a:off x="7286625" y="4019550"/>
            <a:ext cx="514350" cy="0"/>
          </a:xfrm>
          <a:prstGeom prst="line">
            <a:avLst/>
          </a:prstGeom>
          <a:noFill/>
          <a:ln w="9525">
            <a:solidFill>
              <a:schemeClr val="tx1"/>
            </a:solidFill>
            <a:round/>
            <a:headEnd/>
            <a:tailEnd type="triangle" w="med" len="med"/>
          </a:ln>
        </p:spPr>
        <p:txBody>
          <a:bodyPr/>
          <a:lstStyle/>
          <a:p>
            <a:endParaRPr lang="en-US"/>
          </a:p>
        </p:txBody>
      </p:sp>
      <p:sp>
        <p:nvSpPr>
          <p:cNvPr id="110690" name="Line 163"/>
          <p:cNvSpPr>
            <a:spLocks noChangeShapeType="1"/>
          </p:cNvSpPr>
          <p:nvPr/>
        </p:nvSpPr>
        <p:spPr bwMode="auto">
          <a:xfrm>
            <a:off x="6838950" y="2628900"/>
            <a:ext cx="685800" cy="0"/>
          </a:xfrm>
          <a:prstGeom prst="line">
            <a:avLst/>
          </a:prstGeom>
          <a:noFill/>
          <a:ln w="9525">
            <a:solidFill>
              <a:schemeClr val="tx1"/>
            </a:solidFill>
            <a:round/>
            <a:headEnd/>
            <a:tailEnd type="triangle" w="med" len="med"/>
          </a:ln>
        </p:spPr>
        <p:txBody>
          <a:bodyPr/>
          <a:lstStyle/>
          <a:p>
            <a:endParaRPr lang="en-US"/>
          </a:p>
        </p:txBody>
      </p:sp>
      <p:sp>
        <p:nvSpPr>
          <p:cNvPr id="110691" name="Line 164"/>
          <p:cNvSpPr>
            <a:spLocks noChangeShapeType="1"/>
          </p:cNvSpPr>
          <p:nvPr/>
        </p:nvSpPr>
        <p:spPr bwMode="auto">
          <a:xfrm>
            <a:off x="7058025" y="2600325"/>
            <a:ext cx="228600" cy="0"/>
          </a:xfrm>
          <a:prstGeom prst="line">
            <a:avLst/>
          </a:prstGeom>
          <a:noFill/>
          <a:ln w="9525">
            <a:solidFill>
              <a:schemeClr val="tx1"/>
            </a:solidFill>
            <a:round/>
            <a:headEnd/>
            <a:tailEnd type="triangle" w="med" len="med"/>
          </a:ln>
        </p:spPr>
        <p:txBody>
          <a:bodyPr/>
          <a:lstStyle/>
          <a:p>
            <a:endParaRPr lang="en-US"/>
          </a:p>
        </p:txBody>
      </p:sp>
      <p:sp>
        <p:nvSpPr>
          <p:cNvPr id="110692" name="Line 165"/>
          <p:cNvSpPr>
            <a:spLocks noChangeShapeType="1"/>
          </p:cNvSpPr>
          <p:nvPr/>
        </p:nvSpPr>
        <p:spPr bwMode="auto">
          <a:xfrm>
            <a:off x="7286625" y="2981325"/>
            <a:ext cx="228600" cy="0"/>
          </a:xfrm>
          <a:prstGeom prst="line">
            <a:avLst/>
          </a:prstGeom>
          <a:noFill/>
          <a:ln w="9525">
            <a:solidFill>
              <a:schemeClr val="tx1"/>
            </a:solidFill>
            <a:round/>
            <a:headEnd/>
            <a:tailEnd type="triangle" w="med" len="med"/>
          </a:ln>
        </p:spPr>
        <p:txBody>
          <a:bodyPr/>
          <a:lstStyle/>
          <a:p>
            <a:endParaRPr lang="en-US"/>
          </a:p>
        </p:txBody>
      </p:sp>
      <p:sp>
        <p:nvSpPr>
          <p:cNvPr id="110693" name="Line 166"/>
          <p:cNvSpPr>
            <a:spLocks noChangeShapeType="1"/>
          </p:cNvSpPr>
          <p:nvPr/>
        </p:nvSpPr>
        <p:spPr bwMode="auto">
          <a:xfrm>
            <a:off x="7286625" y="3200400"/>
            <a:ext cx="228600" cy="0"/>
          </a:xfrm>
          <a:prstGeom prst="line">
            <a:avLst/>
          </a:prstGeom>
          <a:noFill/>
          <a:ln w="9525">
            <a:solidFill>
              <a:schemeClr val="tx1"/>
            </a:solidFill>
            <a:round/>
            <a:headEnd/>
            <a:tailEnd type="triangle" w="med" len="med"/>
          </a:ln>
        </p:spPr>
        <p:txBody>
          <a:bodyPr/>
          <a:lstStyle/>
          <a:p>
            <a:endParaRPr lang="en-US"/>
          </a:p>
        </p:txBody>
      </p:sp>
      <p:sp>
        <p:nvSpPr>
          <p:cNvPr id="110694" name="Line 167"/>
          <p:cNvSpPr>
            <a:spLocks noChangeShapeType="1"/>
          </p:cNvSpPr>
          <p:nvPr/>
        </p:nvSpPr>
        <p:spPr bwMode="auto">
          <a:xfrm>
            <a:off x="7286625" y="3390900"/>
            <a:ext cx="228600" cy="0"/>
          </a:xfrm>
          <a:prstGeom prst="line">
            <a:avLst/>
          </a:prstGeom>
          <a:noFill/>
          <a:ln w="9525">
            <a:solidFill>
              <a:schemeClr val="tx1"/>
            </a:solidFill>
            <a:round/>
            <a:headEnd/>
            <a:tailEnd type="triangle" w="med" len="med"/>
          </a:ln>
        </p:spPr>
        <p:txBody>
          <a:bodyPr/>
          <a:lstStyle/>
          <a:p>
            <a:endParaRPr lang="en-US"/>
          </a:p>
        </p:txBody>
      </p:sp>
      <p:sp>
        <p:nvSpPr>
          <p:cNvPr id="110695" name="Line 169"/>
          <p:cNvSpPr>
            <a:spLocks noChangeShapeType="1"/>
          </p:cNvSpPr>
          <p:nvPr/>
        </p:nvSpPr>
        <p:spPr bwMode="auto">
          <a:xfrm>
            <a:off x="7286625" y="3568700"/>
            <a:ext cx="228600" cy="0"/>
          </a:xfrm>
          <a:prstGeom prst="line">
            <a:avLst/>
          </a:prstGeom>
          <a:noFill/>
          <a:ln w="9525">
            <a:solidFill>
              <a:schemeClr val="tx1"/>
            </a:solidFill>
            <a:round/>
            <a:headEnd/>
            <a:tailEnd type="triangle" w="med" len="med"/>
          </a:ln>
        </p:spPr>
        <p:txBody>
          <a:bodyPr/>
          <a:lstStyle/>
          <a:p>
            <a:endParaRPr lang="en-US"/>
          </a:p>
        </p:txBody>
      </p:sp>
      <p:sp>
        <p:nvSpPr>
          <p:cNvPr id="110696" name="Text Box 170"/>
          <p:cNvSpPr txBox="1">
            <a:spLocks noChangeArrowheads="1"/>
          </p:cNvSpPr>
          <p:nvPr/>
        </p:nvSpPr>
        <p:spPr bwMode="auto">
          <a:xfrm>
            <a:off x="7234238" y="2840038"/>
            <a:ext cx="261937" cy="198437"/>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110697" name="Text Box 171"/>
          <p:cNvSpPr txBox="1">
            <a:spLocks noChangeArrowheads="1"/>
          </p:cNvSpPr>
          <p:nvPr/>
        </p:nvSpPr>
        <p:spPr bwMode="auto">
          <a:xfrm>
            <a:off x="7229475" y="245745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grpSp>
        <p:nvGrpSpPr>
          <p:cNvPr id="110698" name="Group 172"/>
          <p:cNvGrpSpPr>
            <a:grpSpLocks/>
          </p:cNvGrpSpPr>
          <p:nvPr/>
        </p:nvGrpSpPr>
        <p:grpSpPr bwMode="auto">
          <a:xfrm>
            <a:off x="7539038" y="2152650"/>
            <a:ext cx="914400" cy="152400"/>
            <a:chOff x="4752" y="1680"/>
            <a:chExt cx="576" cy="144"/>
          </a:xfrm>
        </p:grpSpPr>
        <p:sp>
          <p:nvSpPr>
            <p:cNvPr id="110892" name="Rectangle 173"/>
            <p:cNvSpPr>
              <a:spLocks noChangeArrowheads="1"/>
            </p:cNvSpPr>
            <p:nvPr/>
          </p:nvSpPr>
          <p:spPr bwMode="auto">
            <a:xfrm>
              <a:off x="4752" y="1680"/>
              <a:ext cx="576" cy="144"/>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(x8)</a:t>
              </a:r>
            </a:p>
          </p:txBody>
        </p:sp>
        <p:sp>
          <p:nvSpPr>
            <p:cNvPr id="110893" name="Rectangle 174"/>
            <p:cNvSpPr>
              <a:spLocks noChangeArrowheads="1"/>
            </p:cNvSpPr>
            <p:nvPr/>
          </p:nvSpPr>
          <p:spPr bwMode="auto">
            <a:xfrm>
              <a:off x="4752" y="1680"/>
              <a:ext cx="96" cy="144"/>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699" name="Text Box 175"/>
          <p:cNvSpPr txBox="1">
            <a:spLocks noChangeArrowheads="1"/>
          </p:cNvSpPr>
          <p:nvPr/>
        </p:nvSpPr>
        <p:spPr bwMode="auto">
          <a:xfrm>
            <a:off x="7229475" y="205740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x8</a:t>
            </a:r>
          </a:p>
        </p:txBody>
      </p:sp>
      <p:sp>
        <p:nvSpPr>
          <p:cNvPr id="110700" name="Line 177"/>
          <p:cNvSpPr>
            <a:spLocks noChangeShapeType="1"/>
          </p:cNvSpPr>
          <p:nvPr/>
        </p:nvSpPr>
        <p:spPr bwMode="auto">
          <a:xfrm flipV="1">
            <a:off x="2886075" y="5530850"/>
            <a:ext cx="1006475" cy="9525"/>
          </a:xfrm>
          <a:prstGeom prst="line">
            <a:avLst/>
          </a:prstGeom>
          <a:noFill/>
          <a:ln w="9525">
            <a:solidFill>
              <a:schemeClr val="tx1"/>
            </a:solidFill>
            <a:round/>
            <a:headEnd/>
            <a:tailEnd type="triangle" w="med" len="med"/>
          </a:ln>
        </p:spPr>
        <p:txBody>
          <a:bodyPr/>
          <a:lstStyle/>
          <a:p>
            <a:endParaRPr lang="en-US"/>
          </a:p>
        </p:txBody>
      </p:sp>
      <p:sp>
        <p:nvSpPr>
          <p:cNvPr id="110701" name="Line 178"/>
          <p:cNvSpPr>
            <a:spLocks noChangeShapeType="1"/>
          </p:cNvSpPr>
          <p:nvPr/>
        </p:nvSpPr>
        <p:spPr bwMode="auto">
          <a:xfrm>
            <a:off x="2895600" y="5695950"/>
            <a:ext cx="996950" cy="0"/>
          </a:xfrm>
          <a:prstGeom prst="line">
            <a:avLst/>
          </a:prstGeom>
          <a:noFill/>
          <a:ln w="9525">
            <a:solidFill>
              <a:schemeClr val="tx1"/>
            </a:solidFill>
            <a:round/>
            <a:headEnd/>
            <a:tailEnd type="triangle" w="med" len="med"/>
          </a:ln>
        </p:spPr>
        <p:txBody>
          <a:bodyPr/>
          <a:lstStyle/>
          <a:p>
            <a:endParaRPr lang="en-US"/>
          </a:p>
        </p:txBody>
      </p:sp>
      <p:sp>
        <p:nvSpPr>
          <p:cNvPr id="1559731" name="Rectangle 179"/>
          <p:cNvSpPr>
            <a:spLocks noChangeArrowheads="1"/>
          </p:cNvSpPr>
          <p:nvPr/>
        </p:nvSpPr>
        <p:spPr bwMode="auto">
          <a:xfrm>
            <a:off x="3309938" y="540702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703" name="Rectangle 180"/>
          <p:cNvSpPr>
            <a:spLocks noChangeArrowheads="1"/>
          </p:cNvSpPr>
          <p:nvPr/>
        </p:nvSpPr>
        <p:spPr bwMode="auto">
          <a:xfrm>
            <a:off x="238125" y="1333500"/>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VUSR</a:t>
            </a:r>
          </a:p>
        </p:txBody>
      </p:sp>
      <p:sp>
        <p:nvSpPr>
          <p:cNvPr id="110704" name="Rectangle 181"/>
          <p:cNvSpPr>
            <a:spLocks noChangeArrowheads="1"/>
          </p:cNvSpPr>
          <p:nvPr/>
        </p:nvSpPr>
        <p:spPr bwMode="auto">
          <a:xfrm>
            <a:off x="1076325" y="133350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705" name="Line 182"/>
          <p:cNvSpPr>
            <a:spLocks noChangeShapeType="1"/>
          </p:cNvSpPr>
          <p:nvPr/>
        </p:nvSpPr>
        <p:spPr bwMode="auto">
          <a:xfrm>
            <a:off x="1228725" y="1409700"/>
            <a:ext cx="1219200" cy="0"/>
          </a:xfrm>
          <a:prstGeom prst="line">
            <a:avLst/>
          </a:prstGeom>
          <a:noFill/>
          <a:ln w="9525">
            <a:solidFill>
              <a:schemeClr val="tx1"/>
            </a:solidFill>
            <a:round/>
            <a:headEnd/>
            <a:tailEnd type="triangle" w="med" len="med"/>
          </a:ln>
        </p:spPr>
        <p:txBody>
          <a:bodyPr/>
          <a:lstStyle/>
          <a:p>
            <a:endParaRPr lang="en-US"/>
          </a:p>
        </p:txBody>
      </p:sp>
      <p:sp>
        <p:nvSpPr>
          <p:cNvPr id="110706" name="Line 183"/>
          <p:cNvSpPr>
            <a:spLocks noChangeShapeType="1"/>
          </p:cNvSpPr>
          <p:nvPr/>
        </p:nvSpPr>
        <p:spPr bwMode="auto">
          <a:xfrm>
            <a:off x="1228725" y="1619250"/>
            <a:ext cx="1219200" cy="0"/>
          </a:xfrm>
          <a:prstGeom prst="line">
            <a:avLst/>
          </a:prstGeom>
          <a:noFill/>
          <a:ln w="9525">
            <a:solidFill>
              <a:schemeClr val="tx1"/>
            </a:solidFill>
            <a:round/>
            <a:headEnd/>
            <a:tailEnd type="triangle" w="med" len="med"/>
          </a:ln>
        </p:spPr>
        <p:txBody>
          <a:bodyPr/>
          <a:lstStyle/>
          <a:p>
            <a:endParaRPr lang="en-US"/>
          </a:p>
        </p:txBody>
      </p:sp>
      <p:sp>
        <p:nvSpPr>
          <p:cNvPr id="110707" name="Line 184"/>
          <p:cNvSpPr>
            <a:spLocks noChangeShapeType="1"/>
          </p:cNvSpPr>
          <p:nvPr/>
        </p:nvSpPr>
        <p:spPr bwMode="auto">
          <a:xfrm>
            <a:off x="1228725" y="1743075"/>
            <a:ext cx="1219200" cy="0"/>
          </a:xfrm>
          <a:prstGeom prst="line">
            <a:avLst/>
          </a:prstGeom>
          <a:noFill/>
          <a:ln w="9525">
            <a:solidFill>
              <a:schemeClr val="tx1"/>
            </a:solidFill>
            <a:round/>
            <a:headEnd/>
            <a:tailEnd type="triangle" w="med" len="med"/>
          </a:ln>
        </p:spPr>
        <p:txBody>
          <a:bodyPr/>
          <a:lstStyle/>
          <a:p>
            <a:endParaRPr lang="en-US"/>
          </a:p>
        </p:txBody>
      </p:sp>
      <p:grpSp>
        <p:nvGrpSpPr>
          <p:cNvPr id="110708" name="Group 185"/>
          <p:cNvGrpSpPr>
            <a:grpSpLocks/>
          </p:cNvGrpSpPr>
          <p:nvPr/>
        </p:nvGrpSpPr>
        <p:grpSpPr bwMode="auto">
          <a:xfrm>
            <a:off x="6191250" y="3781425"/>
            <a:ext cx="504825" cy="190500"/>
            <a:chOff x="4080" y="2688"/>
            <a:chExt cx="432" cy="120"/>
          </a:xfrm>
        </p:grpSpPr>
        <p:sp>
          <p:nvSpPr>
            <p:cNvPr id="110887" name="Rectangle 186"/>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888" name="Rectangle 187"/>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110889" name="Group 188"/>
            <p:cNvGrpSpPr>
              <a:grpSpLocks/>
            </p:cNvGrpSpPr>
            <p:nvPr/>
          </p:nvGrpSpPr>
          <p:grpSpPr bwMode="auto">
            <a:xfrm>
              <a:off x="4176" y="2688"/>
              <a:ext cx="336" cy="120"/>
              <a:chOff x="4176" y="2664"/>
              <a:chExt cx="336" cy="144"/>
            </a:xfrm>
          </p:grpSpPr>
          <p:sp>
            <p:nvSpPr>
              <p:cNvPr id="110890" name="Rectangle 189"/>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110891" name="Rectangle 190"/>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grpSp>
        <p:nvGrpSpPr>
          <p:cNvPr id="110709" name="Group 191"/>
          <p:cNvGrpSpPr>
            <a:grpSpLocks/>
          </p:cNvGrpSpPr>
          <p:nvPr/>
        </p:nvGrpSpPr>
        <p:grpSpPr bwMode="auto">
          <a:xfrm>
            <a:off x="6191250" y="3552825"/>
            <a:ext cx="504825" cy="190500"/>
            <a:chOff x="4080" y="2688"/>
            <a:chExt cx="432" cy="120"/>
          </a:xfrm>
        </p:grpSpPr>
        <p:sp>
          <p:nvSpPr>
            <p:cNvPr id="110882" name="Rectangle 192"/>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883" name="Rectangle 193"/>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110884" name="Group 194"/>
            <p:cNvGrpSpPr>
              <a:grpSpLocks/>
            </p:cNvGrpSpPr>
            <p:nvPr/>
          </p:nvGrpSpPr>
          <p:grpSpPr bwMode="auto">
            <a:xfrm>
              <a:off x="4176" y="2688"/>
              <a:ext cx="336" cy="120"/>
              <a:chOff x="4176" y="2664"/>
              <a:chExt cx="336" cy="144"/>
            </a:xfrm>
          </p:grpSpPr>
          <p:sp>
            <p:nvSpPr>
              <p:cNvPr id="110885" name="Rectangle 195"/>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110886" name="Rectangle 196"/>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grpSp>
        <p:nvGrpSpPr>
          <p:cNvPr id="110710" name="Group 197"/>
          <p:cNvGrpSpPr>
            <a:grpSpLocks/>
          </p:cNvGrpSpPr>
          <p:nvPr/>
        </p:nvGrpSpPr>
        <p:grpSpPr bwMode="auto">
          <a:xfrm>
            <a:off x="6191250" y="3324225"/>
            <a:ext cx="504825" cy="190500"/>
            <a:chOff x="4080" y="2688"/>
            <a:chExt cx="432" cy="120"/>
          </a:xfrm>
        </p:grpSpPr>
        <p:sp>
          <p:nvSpPr>
            <p:cNvPr id="110877" name="Rectangle 198"/>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878" name="Rectangle 199"/>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110879" name="Group 200"/>
            <p:cNvGrpSpPr>
              <a:grpSpLocks/>
            </p:cNvGrpSpPr>
            <p:nvPr/>
          </p:nvGrpSpPr>
          <p:grpSpPr bwMode="auto">
            <a:xfrm>
              <a:off x="4176" y="2688"/>
              <a:ext cx="336" cy="120"/>
              <a:chOff x="4176" y="2664"/>
              <a:chExt cx="336" cy="144"/>
            </a:xfrm>
          </p:grpSpPr>
          <p:sp>
            <p:nvSpPr>
              <p:cNvPr id="110880" name="Rectangle 201"/>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110881" name="Rectangle 202"/>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sp>
        <p:nvSpPr>
          <p:cNvPr id="110711" name="Rectangle 203"/>
          <p:cNvSpPr>
            <a:spLocks noChangeArrowheads="1"/>
          </p:cNvSpPr>
          <p:nvPr/>
        </p:nvSpPr>
        <p:spPr bwMode="auto">
          <a:xfrm>
            <a:off x="5438775" y="3343275"/>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/2</a:t>
            </a:r>
          </a:p>
        </p:txBody>
      </p:sp>
      <p:sp>
        <p:nvSpPr>
          <p:cNvPr id="110712" name="Rectangle 204"/>
          <p:cNvSpPr>
            <a:spLocks noChangeArrowheads="1"/>
          </p:cNvSpPr>
          <p:nvPr/>
        </p:nvSpPr>
        <p:spPr bwMode="auto">
          <a:xfrm>
            <a:off x="5438775" y="3562350"/>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 3</a:t>
            </a:r>
          </a:p>
        </p:txBody>
      </p:sp>
      <p:sp>
        <p:nvSpPr>
          <p:cNvPr id="110713" name="Rectangle 205"/>
          <p:cNvSpPr>
            <a:spLocks noChangeArrowheads="1"/>
          </p:cNvSpPr>
          <p:nvPr/>
        </p:nvSpPr>
        <p:spPr bwMode="auto">
          <a:xfrm>
            <a:off x="5438775" y="3781425"/>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 3</a:t>
            </a:r>
          </a:p>
        </p:txBody>
      </p:sp>
      <p:grpSp>
        <p:nvGrpSpPr>
          <p:cNvPr id="110714" name="Group 206"/>
          <p:cNvGrpSpPr>
            <a:grpSpLocks/>
          </p:cNvGrpSpPr>
          <p:nvPr/>
        </p:nvGrpSpPr>
        <p:grpSpPr bwMode="auto">
          <a:xfrm>
            <a:off x="7210425" y="5735638"/>
            <a:ext cx="1404938" cy="941387"/>
            <a:chOff x="5016" y="2113"/>
            <a:chExt cx="885" cy="593"/>
          </a:xfrm>
        </p:grpSpPr>
        <p:grpSp>
          <p:nvGrpSpPr>
            <p:cNvPr id="110856" name="Group 207"/>
            <p:cNvGrpSpPr>
              <a:grpSpLocks/>
            </p:cNvGrpSpPr>
            <p:nvPr/>
          </p:nvGrpSpPr>
          <p:grpSpPr bwMode="auto">
            <a:xfrm>
              <a:off x="5325" y="2160"/>
              <a:ext cx="576" cy="96"/>
              <a:chOff x="4752" y="1680"/>
              <a:chExt cx="576" cy="144"/>
            </a:xfrm>
          </p:grpSpPr>
          <p:sp>
            <p:nvSpPr>
              <p:cNvPr id="110875" name="Rectangle 208"/>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Timer</a:t>
                </a:r>
              </a:p>
            </p:txBody>
          </p:sp>
          <p:sp>
            <p:nvSpPr>
              <p:cNvPr id="110876" name="Rectangle 209"/>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10857" name="Group 210"/>
            <p:cNvGrpSpPr>
              <a:grpSpLocks/>
            </p:cNvGrpSpPr>
            <p:nvPr/>
          </p:nvGrpSpPr>
          <p:grpSpPr bwMode="auto">
            <a:xfrm>
              <a:off x="5325" y="2274"/>
              <a:ext cx="576" cy="96"/>
              <a:chOff x="4752" y="1680"/>
              <a:chExt cx="576" cy="144"/>
            </a:xfrm>
          </p:grpSpPr>
          <p:sp>
            <p:nvSpPr>
              <p:cNvPr id="110873" name="Rectangle 211"/>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GPIO</a:t>
                </a:r>
              </a:p>
            </p:txBody>
          </p:sp>
          <p:sp>
            <p:nvSpPr>
              <p:cNvPr id="110874" name="Rectangle 212"/>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10858" name="Group 213"/>
            <p:cNvGrpSpPr>
              <a:grpSpLocks/>
            </p:cNvGrpSpPr>
            <p:nvPr/>
          </p:nvGrpSpPr>
          <p:grpSpPr bwMode="auto">
            <a:xfrm>
              <a:off x="5325" y="2388"/>
              <a:ext cx="576" cy="96"/>
              <a:chOff x="4752" y="1680"/>
              <a:chExt cx="576" cy="144"/>
            </a:xfrm>
          </p:grpSpPr>
          <p:sp>
            <p:nvSpPr>
              <p:cNvPr id="110871" name="Rectangle 214"/>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I2C</a:t>
                </a:r>
              </a:p>
            </p:txBody>
          </p:sp>
          <p:sp>
            <p:nvSpPr>
              <p:cNvPr id="110872" name="Rectangle 215"/>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10859" name="Group 216"/>
            <p:cNvGrpSpPr>
              <a:grpSpLocks/>
            </p:cNvGrpSpPr>
            <p:nvPr/>
          </p:nvGrpSpPr>
          <p:grpSpPr bwMode="auto">
            <a:xfrm>
              <a:off x="5325" y="2496"/>
              <a:ext cx="576" cy="96"/>
              <a:chOff x="4752" y="1680"/>
              <a:chExt cx="576" cy="144"/>
            </a:xfrm>
          </p:grpSpPr>
          <p:sp>
            <p:nvSpPr>
              <p:cNvPr id="110869" name="Rectangle 217"/>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INTC</a:t>
                </a:r>
              </a:p>
            </p:txBody>
          </p:sp>
          <p:sp>
            <p:nvSpPr>
              <p:cNvPr id="110870" name="Rectangle 218"/>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10860" name="Group 219"/>
            <p:cNvGrpSpPr>
              <a:grpSpLocks/>
            </p:cNvGrpSpPr>
            <p:nvPr/>
          </p:nvGrpSpPr>
          <p:grpSpPr bwMode="auto">
            <a:xfrm>
              <a:off x="5325" y="2610"/>
              <a:ext cx="576" cy="96"/>
              <a:chOff x="4752" y="1680"/>
              <a:chExt cx="576" cy="144"/>
            </a:xfrm>
          </p:grpSpPr>
          <p:sp>
            <p:nvSpPr>
              <p:cNvPr id="110867" name="Rectangle 220"/>
              <p:cNvSpPr>
                <a:spLocks noChangeArrowheads="1"/>
              </p:cNvSpPr>
              <p:nvPr/>
            </p:nvSpPr>
            <p:spPr bwMode="auto">
              <a:xfrm>
                <a:off x="4752" y="1680"/>
                <a:ext cx="576" cy="144"/>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UART</a:t>
                </a:r>
              </a:p>
            </p:txBody>
          </p:sp>
          <p:sp>
            <p:nvSpPr>
              <p:cNvPr id="110868" name="Rectangle 221"/>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61" name="Line 222"/>
            <p:cNvSpPr>
              <a:spLocks noChangeShapeType="1"/>
            </p:cNvSpPr>
            <p:nvPr/>
          </p:nvSpPr>
          <p:spPr bwMode="auto">
            <a:xfrm>
              <a:off x="5034" y="2208"/>
              <a:ext cx="288" cy="0"/>
            </a:xfrm>
            <a:prstGeom prst="line">
              <a:avLst/>
            </a:prstGeom>
            <a:noFill/>
            <a:ln w="9525">
              <a:solidFill>
                <a:schemeClr val="tx1"/>
              </a:solidFill>
              <a:round/>
              <a:headEnd/>
              <a:tailEnd type="triangle" w="med" len="med"/>
            </a:ln>
          </p:spPr>
          <p:txBody>
            <a:bodyPr/>
            <a:lstStyle/>
            <a:p>
              <a:endParaRPr lang="en-US"/>
            </a:p>
          </p:txBody>
        </p:sp>
        <p:sp>
          <p:nvSpPr>
            <p:cNvPr id="110862" name="Line 223"/>
            <p:cNvSpPr>
              <a:spLocks noChangeShapeType="1"/>
            </p:cNvSpPr>
            <p:nvPr/>
          </p:nvSpPr>
          <p:spPr bwMode="auto">
            <a:xfrm>
              <a:off x="5034" y="2320"/>
              <a:ext cx="288" cy="0"/>
            </a:xfrm>
            <a:prstGeom prst="line">
              <a:avLst/>
            </a:prstGeom>
            <a:noFill/>
            <a:ln w="9525">
              <a:solidFill>
                <a:schemeClr val="tx1"/>
              </a:solidFill>
              <a:round/>
              <a:headEnd/>
              <a:tailEnd type="triangle" w="med" len="med"/>
            </a:ln>
          </p:spPr>
          <p:txBody>
            <a:bodyPr/>
            <a:lstStyle/>
            <a:p>
              <a:endParaRPr lang="en-US"/>
            </a:p>
          </p:txBody>
        </p:sp>
        <p:sp>
          <p:nvSpPr>
            <p:cNvPr id="110863" name="Line 224"/>
            <p:cNvSpPr>
              <a:spLocks noChangeShapeType="1"/>
            </p:cNvSpPr>
            <p:nvPr/>
          </p:nvSpPr>
          <p:spPr bwMode="auto">
            <a:xfrm>
              <a:off x="5034" y="2433"/>
              <a:ext cx="288" cy="0"/>
            </a:xfrm>
            <a:prstGeom prst="line">
              <a:avLst/>
            </a:prstGeom>
            <a:noFill/>
            <a:ln w="9525">
              <a:solidFill>
                <a:schemeClr val="tx1"/>
              </a:solidFill>
              <a:round/>
              <a:headEnd/>
              <a:tailEnd type="triangle" w="med" len="med"/>
            </a:ln>
          </p:spPr>
          <p:txBody>
            <a:bodyPr/>
            <a:lstStyle/>
            <a:p>
              <a:endParaRPr lang="en-US"/>
            </a:p>
          </p:txBody>
        </p:sp>
        <p:sp>
          <p:nvSpPr>
            <p:cNvPr id="110864" name="Line 225"/>
            <p:cNvSpPr>
              <a:spLocks noChangeShapeType="1"/>
            </p:cNvSpPr>
            <p:nvPr/>
          </p:nvSpPr>
          <p:spPr bwMode="auto">
            <a:xfrm>
              <a:off x="5034" y="2546"/>
              <a:ext cx="288" cy="0"/>
            </a:xfrm>
            <a:prstGeom prst="line">
              <a:avLst/>
            </a:prstGeom>
            <a:noFill/>
            <a:ln w="9525">
              <a:solidFill>
                <a:schemeClr val="tx1"/>
              </a:solidFill>
              <a:round/>
              <a:headEnd/>
              <a:tailEnd type="triangle" w="med" len="med"/>
            </a:ln>
          </p:spPr>
          <p:txBody>
            <a:bodyPr/>
            <a:lstStyle/>
            <a:p>
              <a:endParaRPr lang="en-US"/>
            </a:p>
          </p:txBody>
        </p:sp>
        <p:sp>
          <p:nvSpPr>
            <p:cNvPr id="110865" name="Line 226"/>
            <p:cNvSpPr>
              <a:spLocks noChangeShapeType="1"/>
            </p:cNvSpPr>
            <p:nvPr/>
          </p:nvSpPr>
          <p:spPr bwMode="auto">
            <a:xfrm>
              <a:off x="5034" y="2658"/>
              <a:ext cx="288" cy="0"/>
            </a:xfrm>
            <a:prstGeom prst="line">
              <a:avLst/>
            </a:prstGeom>
            <a:noFill/>
            <a:ln w="9525">
              <a:solidFill>
                <a:schemeClr val="tx1"/>
              </a:solidFill>
              <a:round/>
              <a:headEnd/>
              <a:tailEnd type="triangle" w="med" len="med"/>
            </a:ln>
          </p:spPr>
          <p:txBody>
            <a:bodyPr/>
            <a:lstStyle/>
            <a:p>
              <a:endParaRPr lang="en-US"/>
            </a:p>
          </p:txBody>
        </p:sp>
        <p:sp>
          <p:nvSpPr>
            <p:cNvPr id="110866" name="Text Box 227"/>
            <p:cNvSpPr txBox="1">
              <a:spLocks noChangeArrowheads="1"/>
            </p:cNvSpPr>
            <p:nvPr/>
          </p:nvSpPr>
          <p:spPr bwMode="auto">
            <a:xfrm>
              <a:off x="5016" y="2113"/>
              <a:ext cx="287"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X8 / x16</a:t>
              </a:r>
            </a:p>
          </p:txBody>
        </p:sp>
      </p:grpSp>
      <p:grpSp>
        <p:nvGrpSpPr>
          <p:cNvPr id="110715" name="Group 228"/>
          <p:cNvGrpSpPr>
            <a:grpSpLocks/>
          </p:cNvGrpSpPr>
          <p:nvPr/>
        </p:nvGrpSpPr>
        <p:grpSpPr bwMode="auto">
          <a:xfrm>
            <a:off x="7234238" y="5248275"/>
            <a:ext cx="1993900" cy="514350"/>
            <a:chOff x="4554" y="3906"/>
            <a:chExt cx="1256" cy="324"/>
          </a:xfrm>
        </p:grpSpPr>
        <p:grpSp>
          <p:nvGrpSpPr>
            <p:cNvPr id="110841" name="Group 229"/>
            <p:cNvGrpSpPr>
              <a:grpSpLocks/>
            </p:cNvGrpSpPr>
            <p:nvPr/>
          </p:nvGrpSpPr>
          <p:grpSpPr bwMode="auto">
            <a:xfrm>
              <a:off x="4845" y="3906"/>
              <a:ext cx="576" cy="96"/>
              <a:chOff x="4752" y="1680"/>
              <a:chExt cx="576" cy="144"/>
            </a:xfrm>
          </p:grpSpPr>
          <p:sp>
            <p:nvSpPr>
              <p:cNvPr id="110854" name="Rectangle 230"/>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SEC_CTL</a:t>
                </a:r>
              </a:p>
            </p:txBody>
          </p:sp>
          <p:sp>
            <p:nvSpPr>
              <p:cNvPr id="110855" name="Rectangle 231"/>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10842" name="Group 232"/>
            <p:cNvGrpSpPr>
              <a:grpSpLocks/>
            </p:cNvGrpSpPr>
            <p:nvPr/>
          </p:nvGrpSpPr>
          <p:grpSpPr bwMode="auto">
            <a:xfrm>
              <a:off x="4845" y="4020"/>
              <a:ext cx="576" cy="96"/>
              <a:chOff x="4752" y="1680"/>
              <a:chExt cx="576" cy="144"/>
            </a:xfrm>
          </p:grpSpPr>
          <p:sp>
            <p:nvSpPr>
              <p:cNvPr id="110852" name="Rectangle 233"/>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PLL_CTL</a:t>
                </a:r>
              </a:p>
            </p:txBody>
          </p:sp>
          <p:sp>
            <p:nvSpPr>
              <p:cNvPr id="110853" name="Rectangle 234"/>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43" name="Text Box 235"/>
            <p:cNvSpPr txBox="1">
              <a:spLocks noChangeArrowheads="1"/>
            </p:cNvSpPr>
            <p:nvPr/>
          </p:nvSpPr>
          <p:spPr bwMode="auto">
            <a:xfrm>
              <a:off x="5399" y="3990"/>
              <a:ext cx="411" cy="233"/>
            </a:xfrm>
            <a:prstGeom prst="rect">
              <a:avLst/>
            </a:prstGeom>
            <a:noFill/>
            <a:ln w="9525">
              <a:noFill/>
              <a:miter lim="800000"/>
              <a:headEnd/>
              <a:tailEnd/>
            </a:ln>
          </p:spPr>
          <p:txBody>
            <a:bodyPr wrap="none">
              <a:spAutoFit/>
            </a:bodyPr>
            <a:lstStyle/>
            <a:p>
              <a:pPr algn="l"/>
              <a:r>
                <a:rPr lang="en-US" sz="900">
                  <a:solidFill>
                    <a:srgbClr val="0000CC"/>
                  </a:solidFill>
                  <a:latin typeface="Arial Narrow" pitchFamily="34" charset="0"/>
                  <a:cs typeface="Arial" pitchFamily="34" charset="0"/>
                </a:rPr>
                <a:t>Global </a:t>
              </a:r>
            </a:p>
            <a:p>
              <a:pPr algn="l"/>
              <a:r>
                <a:rPr lang="en-US" sz="900">
                  <a:solidFill>
                    <a:srgbClr val="0000CC"/>
                  </a:solidFill>
                  <a:latin typeface="Arial Narrow" pitchFamily="34" charset="0"/>
                  <a:cs typeface="Arial" pitchFamily="34" charset="0"/>
                </a:rPr>
                <a:t>Timestamp</a:t>
              </a:r>
            </a:p>
          </p:txBody>
        </p:sp>
        <p:grpSp>
          <p:nvGrpSpPr>
            <p:cNvPr id="110844" name="Group 236"/>
            <p:cNvGrpSpPr>
              <a:grpSpLocks/>
            </p:cNvGrpSpPr>
            <p:nvPr/>
          </p:nvGrpSpPr>
          <p:grpSpPr bwMode="auto">
            <a:xfrm>
              <a:off x="4842" y="4134"/>
              <a:ext cx="576" cy="96"/>
              <a:chOff x="4752" y="1680"/>
              <a:chExt cx="576" cy="144"/>
            </a:xfrm>
          </p:grpSpPr>
          <p:sp>
            <p:nvSpPr>
              <p:cNvPr id="110850" name="Rectangle 237"/>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Bootcfg</a:t>
                </a:r>
              </a:p>
            </p:txBody>
          </p:sp>
          <p:sp>
            <p:nvSpPr>
              <p:cNvPr id="110851" name="Rectangle 238"/>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45" name="Line 239"/>
            <p:cNvSpPr>
              <a:spLocks noChangeShapeType="1"/>
            </p:cNvSpPr>
            <p:nvPr/>
          </p:nvSpPr>
          <p:spPr bwMode="auto">
            <a:xfrm>
              <a:off x="4554" y="3958"/>
              <a:ext cx="288" cy="0"/>
            </a:xfrm>
            <a:prstGeom prst="line">
              <a:avLst/>
            </a:prstGeom>
            <a:noFill/>
            <a:ln w="9525">
              <a:solidFill>
                <a:schemeClr val="tx1"/>
              </a:solidFill>
              <a:round/>
              <a:headEnd/>
              <a:tailEnd type="triangle" w="med" len="med"/>
            </a:ln>
          </p:spPr>
          <p:txBody>
            <a:bodyPr/>
            <a:lstStyle/>
            <a:p>
              <a:endParaRPr lang="en-US"/>
            </a:p>
          </p:txBody>
        </p:sp>
        <p:sp>
          <p:nvSpPr>
            <p:cNvPr id="110846" name="Line 240"/>
            <p:cNvSpPr>
              <a:spLocks noChangeShapeType="1"/>
            </p:cNvSpPr>
            <p:nvPr/>
          </p:nvSpPr>
          <p:spPr bwMode="auto">
            <a:xfrm>
              <a:off x="4554" y="4070"/>
              <a:ext cx="288" cy="0"/>
            </a:xfrm>
            <a:prstGeom prst="line">
              <a:avLst/>
            </a:prstGeom>
            <a:noFill/>
            <a:ln w="9525">
              <a:solidFill>
                <a:schemeClr val="tx1"/>
              </a:solidFill>
              <a:round/>
              <a:headEnd/>
              <a:tailEnd type="triangle" w="med" len="med"/>
            </a:ln>
          </p:spPr>
          <p:txBody>
            <a:bodyPr/>
            <a:lstStyle/>
            <a:p>
              <a:endParaRPr lang="en-US"/>
            </a:p>
          </p:txBody>
        </p:sp>
        <p:sp>
          <p:nvSpPr>
            <p:cNvPr id="110847" name="Line 241"/>
            <p:cNvSpPr>
              <a:spLocks noChangeShapeType="1"/>
            </p:cNvSpPr>
            <p:nvPr/>
          </p:nvSpPr>
          <p:spPr bwMode="auto">
            <a:xfrm>
              <a:off x="4554" y="4183"/>
              <a:ext cx="288" cy="0"/>
            </a:xfrm>
            <a:prstGeom prst="line">
              <a:avLst/>
            </a:prstGeom>
            <a:noFill/>
            <a:ln w="9525">
              <a:solidFill>
                <a:schemeClr val="tx1"/>
              </a:solidFill>
              <a:round/>
              <a:headEnd/>
              <a:tailEnd type="triangle" w="med" len="med"/>
            </a:ln>
          </p:spPr>
          <p:txBody>
            <a:bodyPr/>
            <a:lstStyle/>
            <a:p>
              <a:endParaRPr lang="en-US"/>
            </a:p>
          </p:txBody>
        </p:sp>
        <p:sp>
          <p:nvSpPr>
            <p:cNvPr id="110848" name="Line 242"/>
            <p:cNvSpPr>
              <a:spLocks noChangeShapeType="1"/>
            </p:cNvSpPr>
            <p:nvPr/>
          </p:nvSpPr>
          <p:spPr bwMode="auto">
            <a:xfrm flipH="1">
              <a:off x="5352" y="4074"/>
              <a:ext cx="96" cy="0"/>
            </a:xfrm>
            <a:prstGeom prst="line">
              <a:avLst/>
            </a:prstGeom>
            <a:noFill/>
            <a:ln w="9525">
              <a:solidFill>
                <a:srgbClr val="0000FF"/>
              </a:solidFill>
              <a:round/>
              <a:headEnd/>
              <a:tailEnd/>
            </a:ln>
          </p:spPr>
          <p:txBody>
            <a:bodyPr/>
            <a:lstStyle/>
            <a:p>
              <a:endParaRPr lang="en-US"/>
            </a:p>
          </p:txBody>
        </p:sp>
        <p:sp>
          <p:nvSpPr>
            <p:cNvPr id="110849" name="Oval 243"/>
            <p:cNvSpPr>
              <a:spLocks noChangeArrowheads="1"/>
            </p:cNvSpPr>
            <p:nvPr/>
          </p:nvSpPr>
          <p:spPr bwMode="auto">
            <a:xfrm>
              <a:off x="5336" y="4060"/>
              <a:ext cx="27" cy="27"/>
            </a:xfrm>
            <a:prstGeom prst="ellipse">
              <a:avLst/>
            </a:prstGeom>
            <a:solidFill>
              <a:srgbClr val="0000FF"/>
            </a:solidFill>
            <a:ln w="9525">
              <a:solidFill>
                <a:srgbClr val="0000FF"/>
              </a:solidFill>
              <a:round/>
              <a:headEnd/>
              <a:tailEnd/>
            </a:ln>
          </p:spPr>
          <p:txBody>
            <a:bodyPr wrap="none" anchor="ctr"/>
            <a:lstStyle/>
            <a:p>
              <a:endParaRPr lang="en-US">
                <a:solidFill>
                  <a:srgbClr val="000000"/>
                </a:solidFill>
                <a:cs typeface="Arial" pitchFamily="34" charset="0"/>
              </a:endParaRPr>
            </a:p>
          </p:txBody>
        </p:sp>
      </p:grpSp>
      <p:sp>
        <p:nvSpPr>
          <p:cNvPr id="110716" name="Rectangle 244"/>
          <p:cNvSpPr>
            <a:spLocks noChangeArrowheads="1"/>
          </p:cNvSpPr>
          <p:nvPr/>
        </p:nvSpPr>
        <p:spPr bwMode="auto">
          <a:xfrm>
            <a:off x="4191000" y="476250"/>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VUSR</a:t>
            </a:r>
          </a:p>
        </p:txBody>
      </p:sp>
      <p:sp>
        <p:nvSpPr>
          <p:cNvPr id="110717" name="Rectangle 245"/>
          <p:cNvSpPr>
            <a:spLocks noChangeArrowheads="1"/>
          </p:cNvSpPr>
          <p:nvPr/>
        </p:nvSpPr>
        <p:spPr bwMode="auto">
          <a:xfrm>
            <a:off x="4191000" y="4762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18" name="Line 246"/>
          <p:cNvSpPr>
            <a:spLocks noChangeShapeType="1"/>
          </p:cNvSpPr>
          <p:nvPr/>
        </p:nvSpPr>
        <p:spPr bwMode="auto">
          <a:xfrm>
            <a:off x="2914650" y="552450"/>
            <a:ext cx="1266825" cy="0"/>
          </a:xfrm>
          <a:prstGeom prst="line">
            <a:avLst/>
          </a:prstGeom>
          <a:noFill/>
          <a:ln w="9525">
            <a:solidFill>
              <a:schemeClr val="tx1"/>
            </a:solidFill>
            <a:round/>
            <a:headEnd/>
            <a:tailEnd type="triangle" w="med" len="med"/>
          </a:ln>
        </p:spPr>
        <p:txBody>
          <a:bodyPr/>
          <a:lstStyle/>
          <a:p>
            <a:endParaRPr lang="en-US"/>
          </a:p>
        </p:txBody>
      </p:sp>
      <p:sp>
        <p:nvSpPr>
          <p:cNvPr id="1559799" name="Rectangle 247"/>
          <p:cNvSpPr>
            <a:spLocks noChangeArrowheads="1"/>
          </p:cNvSpPr>
          <p:nvPr/>
        </p:nvSpPr>
        <p:spPr bwMode="auto">
          <a:xfrm>
            <a:off x="5143500" y="781050"/>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800" name="Rectangle 248"/>
          <p:cNvSpPr>
            <a:spLocks noChangeArrowheads="1"/>
          </p:cNvSpPr>
          <p:nvPr/>
        </p:nvSpPr>
        <p:spPr bwMode="auto">
          <a:xfrm>
            <a:off x="5578475" y="663575"/>
            <a:ext cx="850900"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for EMIF_DDR3</a:t>
            </a:r>
          </a:p>
          <a:p>
            <a:pPr algn="ctr"/>
            <a:r>
              <a:rPr lang="en-US" sz="900">
                <a:solidFill>
                  <a:srgbClr val="000000"/>
                </a:solidFill>
                <a:latin typeface="Arial Narrow" pitchFamily="34" charset="0"/>
                <a:cs typeface="Arial" pitchFamily="34" charset="0"/>
              </a:rPr>
              <a:t>(36b)</a:t>
            </a:r>
          </a:p>
        </p:txBody>
      </p:sp>
      <p:sp>
        <p:nvSpPr>
          <p:cNvPr id="1559801" name="Freeform 249"/>
          <p:cNvSpPr>
            <a:spLocks/>
          </p:cNvSpPr>
          <p:nvPr/>
        </p:nvSpPr>
        <p:spPr bwMode="auto">
          <a:xfrm>
            <a:off x="5467350" y="771525"/>
            <a:ext cx="225425" cy="171450"/>
          </a:xfrm>
          <a:custGeom>
            <a:avLst/>
            <a:gdLst>
              <a:gd name="T0" fmla="*/ 2147483647 w 142"/>
              <a:gd name="T1" fmla="*/ 0 h 108"/>
              <a:gd name="T2" fmla="*/ 2147483647 w 142"/>
              <a:gd name="T3" fmla="*/ 2147483647 h 108"/>
              <a:gd name="T4" fmla="*/ 2147483647 w 142"/>
              <a:gd name="T5" fmla="*/ 2147483647 h 108"/>
              <a:gd name="T6" fmla="*/ 0 w 142"/>
              <a:gd name="T7" fmla="*/ 2147483647 h 108"/>
              <a:gd name="T8" fmla="*/ 0 60000 65536"/>
              <a:gd name="T9" fmla="*/ 0 60000 65536"/>
              <a:gd name="T10" fmla="*/ 0 60000 65536"/>
              <a:gd name="T11" fmla="*/ 0 60000 65536"/>
              <a:gd name="T12" fmla="*/ 0 w 142"/>
              <a:gd name="T13" fmla="*/ 0 h 108"/>
              <a:gd name="T14" fmla="*/ 142 w 142"/>
              <a:gd name="T15" fmla="*/ 108 h 108"/>
            </a:gdLst>
            <a:ahLst/>
            <a:cxnLst>
              <a:cxn ang="T8">
                <a:pos x="T0" y="T1"/>
              </a:cxn>
              <a:cxn ang="T9">
                <a:pos x="T2" y="T3"/>
              </a:cxn>
              <a:cxn ang="T10">
                <a:pos x="T4" y="T5"/>
              </a:cxn>
              <a:cxn ang="T11">
                <a:pos x="T6" y="T7"/>
              </a:cxn>
            </a:cxnLst>
            <a:rect l="T12" t="T13" r="T14" b="T15"/>
            <a:pathLst>
              <a:path w="142" h="108">
                <a:moveTo>
                  <a:pt x="102" y="0"/>
                </a:moveTo>
                <a:cubicBezTo>
                  <a:pt x="78" y="15"/>
                  <a:pt x="55" y="30"/>
                  <a:pt x="60" y="42"/>
                </a:cubicBezTo>
                <a:cubicBezTo>
                  <a:pt x="65" y="54"/>
                  <a:pt x="142" y="61"/>
                  <a:pt x="132" y="72"/>
                </a:cubicBezTo>
                <a:cubicBezTo>
                  <a:pt x="122" y="83"/>
                  <a:pt x="61" y="95"/>
                  <a:pt x="0" y="108"/>
                </a:cubicBezTo>
              </a:path>
            </a:pathLst>
          </a:custGeom>
          <a:noFill/>
          <a:ln w="9525">
            <a:solidFill>
              <a:schemeClr val="tx2"/>
            </a:solidFill>
            <a:round/>
            <a:headEnd type="none" w="med" len="med"/>
            <a:tailEnd type="triangle" w="med" len="med"/>
          </a:ln>
        </p:spPr>
        <p:txBody>
          <a:bodyPr/>
          <a:lstStyle/>
          <a:p>
            <a:endParaRPr lang="en-US"/>
          </a:p>
        </p:txBody>
      </p:sp>
      <p:sp>
        <p:nvSpPr>
          <p:cNvPr id="1559802" name="Rectangle 250"/>
          <p:cNvSpPr>
            <a:spLocks noChangeArrowheads="1"/>
          </p:cNvSpPr>
          <p:nvPr/>
        </p:nvSpPr>
        <p:spPr bwMode="auto">
          <a:xfrm>
            <a:off x="4629150" y="126682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803" name="Rectangle 251"/>
          <p:cNvSpPr>
            <a:spLocks noChangeArrowheads="1"/>
          </p:cNvSpPr>
          <p:nvPr/>
        </p:nvSpPr>
        <p:spPr bwMode="auto">
          <a:xfrm>
            <a:off x="4705350" y="132397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804" name="Rectangle 252"/>
          <p:cNvSpPr>
            <a:spLocks noChangeArrowheads="1"/>
          </p:cNvSpPr>
          <p:nvPr/>
        </p:nvSpPr>
        <p:spPr bwMode="auto">
          <a:xfrm>
            <a:off x="5314950" y="1254125"/>
            <a:ext cx="927100"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4 CPTs for SRAM</a:t>
            </a:r>
          </a:p>
          <a:p>
            <a:pPr algn="ctr"/>
            <a:r>
              <a:rPr lang="en-US" sz="900">
                <a:solidFill>
                  <a:srgbClr val="000000"/>
                </a:solidFill>
                <a:latin typeface="Arial Narrow" pitchFamily="34" charset="0"/>
                <a:cs typeface="Arial" pitchFamily="34" charset="0"/>
              </a:rPr>
              <a:t>(36b)</a:t>
            </a:r>
          </a:p>
        </p:txBody>
      </p:sp>
      <p:sp>
        <p:nvSpPr>
          <p:cNvPr id="1559805" name="Freeform 253"/>
          <p:cNvSpPr>
            <a:spLocks/>
          </p:cNvSpPr>
          <p:nvPr/>
        </p:nvSpPr>
        <p:spPr bwMode="auto">
          <a:xfrm>
            <a:off x="5238750" y="1362075"/>
            <a:ext cx="225425" cy="171450"/>
          </a:xfrm>
          <a:custGeom>
            <a:avLst/>
            <a:gdLst>
              <a:gd name="T0" fmla="*/ 2147483647 w 142"/>
              <a:gd name="T1" fmla="*/ 0 h 108"/>
              <a:gd name="T2" fmla="*/ 2147483647 w 142"/>
              <a:gd name="T3" fmla="*/ 2147483647 h 108"/>
              <a:gd name="T4" fmla="*/ 2147483647 w 142"/>
              <a:gd name="T5" fmla="*/ 2147483647 h 108"/>
              <a:gd name="T6" fmla="*/ 0 w 142"/>
              <a:gd name="T7" fmla="*/ 2147483647 h 108"/>
              <a:gd name="T8" fmla="*/ 0 60000 65536"/>
              <a:gd name="T9" fmla="*/ 0 60000 65536"/>
              <a:gd name="T10" fmla="*/ 0 60000 65536"/>
              <a:gd name="T11" fmla="*/ 0 60000 65536"/>
              <a:gd name="T12" fmla="*/ 0 w 142"/>
              <a:gd name="T13" fmla="*/ 0 h 108"/>
              <a:gd name="T14" fmla="*/ 142 w 142"/>
              <a:gd name="T15" fmla="*/ 108 h 108"/>
            </a:gdLst>
            <a:ahLst/>
            <a:cxnLst>
              <a:cxn ang="T8">
                <a:pos x="T0" y="T1"/>
              </a:cxn>
              <a:cxn ang="T9">
                <a:pos x="T2" y="T3"/>
              </a:cxn>
              <a:cxn ang="T10">
                <a:pos x="T4" y="T5"/>
              </a:cxn>
              <a:cxn ang="T11">
                <a:pos x="T6" y="T7"/>
              </a:cxn>
            </a:cxnLst>
            <a:rect l="T12" t="T13" r="T14" b="T15"/>
            <a:pathLst>
              <a:path w="142" h="108">
                <a:moveTo>
                  <a:pt x="102" y="0"/>
                </a:moveTo>
                <a:cubicBezTo>
                  <a:pt x="78" y="15"/>
                  <a:pt x="55" y="30"/>
                  <a:pt x="60" y="42"/>
                </a:cubicBezTo>
                <a:cubicBezTo>
                  <a:pt x="65" y="54"/>
                  <a:pt x="142" y="61"/>
                  <a:pt x="132" y="72"/>
                </a:cubicBezTo>
                <a:cubicBezTo>
                  <a:pt x="122" y="83"/>
                  <a:pt x="61" y="95"/>
                  <a:pt x="0" y="108"/>
                </a:cubicBezTo>
              </a:path>
            </a:pathLst>
          </a:custGeom>
          <a:noFill/>
          <a:ln w="9525">
            <a:solidFill>
              <a:schemeClr val="tx2"/>
            </a:solidFill>
            <a:round/>
            <a:headEnd type="none" w="med" len="med"/>
            <a:tailEnd type="triangle" w="med" len="med"/>
          </a:ln>
        </p:spPr>
        <p:txBody>
          <a:bodyPr/>
          <a:lstStyle/>
          <a:p>
            <a:endParaRPr lang="en-US"/>
          </a:p>
        </p:txBody>
      </p:sp>
      <p:sp>
        <p:nvSpPr>
          <p:cNvPr id="110726" name="Rectangle 254"/>
          <p:cNvSpPr>
            <a:spLocks noChangeArrowheads="1"/>
          </p:cNvSpPr>
          <p:nvPr/>
        </p:nvSpPr>
        <p:spPr bwMode="auto">
          <a:xfrm>
            <a:off x="171450" y="790575"/>
            <a:ext cx="161925" cy="152400"/>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110727" name="Text Box 255"/>
          <p:cNvSpPr txBox="1">
            <a:spLocks noChangeArrowheads="1"/>
          </p:cNvSpPr>
          <p:nvPr/>
        </p:nvSpPr>
        <p:spPr bwMode="auto">
          <a:xfrm>
            <a:off x="317500" y="754063"/>
            <a:ext cx="1023938"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Media Apps Only</a:t>
            </a:r>
          </a:p>
        </p:txBody>
      </p:sp>
      <p:sp>
        <p:nvSpPr>
          <p:cNvPr id="110728" name="Rectangle 256"/>
          <p:cNvSpPr>
            <a:spLocks noChangeArrowheads="1"/>
          </p:cNvSpPr>
          <p:nvPr/>
        </p:nvSpPr>
        <p:spPr bwMode="auto">
          <a:xfrm>
            <a:off x="171450" y="561975"/>
            <a:ext cx="161925" cy="152400"/>
          </a:xfrm>
          <a:prstGeom prst="rect">
            <a:avLst/>
          </a:prstGeom>
          <a:solidFill>
            <a:srgbClr val="99CCFF"/>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110729" name="Text Box 257"/>
          <p:cNvSpPr txBox="1">
            <a:spLocks noChangeArrowheads="1"/>
          </p:cNvSpPr>
          <p:nvPr/>
        </p:nvSpPr>
        <p:spPr bwMode="auto">
          <a:xfrm>
            <a:off x="317500" y="525463"/>
            <a:ext cx="1155700"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Wireless Apps Only</a:t>
            </a:r>
          </a:p>
        </p:txBody>
      </p:sp>
      <p:grpSp>
        <p:nvGrpSpPr>
          <p:cNvPr id="110730" name="Group 258"/>
          <p:cNvGrpSpPr>
            <a:grpSpLocks/>
          </p:cNvGrpSpPr>
          <p:nvPr/>
        </p:nvGrpSpPr>
        <p:grpSpPr bwMode="auto">
          <a:xfrm>
            <a:off x="247650" y="4700588"/>
            <a:ext cx="2219325" cy="666750"/>
            <a:chOff x="486" y="2115"/>
            <a:chExt cx="1398" cy="420"/>
          </a:xfrm>
        </p:grpSpPr>
        <p:sp>
          <p:nvSpPr>
            <p:cNvPr id="110829" name="Rectangle 259"/>
            <p:cNvSpPr>
              <a:spLocks noChangeArrowheads="1"/>
            </p:cNvSpPr>
            <p:nvPr/>
          </p:nvSpPr>
          <p:spPr bwMode="auto">
            <a:xfrm>
              <a:off x="486" y="2439"/>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AIF / DMA</a:t>
              </a:r>
            </a:p>
          </p:txBody>
        </p:sp>
        <p:sp>
          <p:nvSpPr>
            <p:cNvPr id="110830" name="Rectangle 260"/>
            <p:cNvSpPr>
              <a:spLocks noChangeArrowheads="1"/>
            </p:cNvSpPr>
            <p:nvPr/>
          </p:nvSpPr>
          <p:spPr bwMode="auto">
            <a:xfrm>
              <a:off x="994" y="2439"/>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31" name="Line 261"/>
            <p:cNvSpPr>
              <a:spLocks noChangeShapeType="1"/>
            </p:cNvSpPr>
            <p:nvPr/>
          </p:nvSpPr>
          <p:spPr bwMode="auto">
            <a:xfrm>
              <a:off x="1082" y="2493"/>
              <a:ext cx="796" cy="0"/>
            </a:xfrm>
            <a:prstGeom prst="line">
              <a:avLst/>
            </a:prstGeom>
            <a:noFill/>
            <a:ln w="9525">
              <a:solidFill>
                <a:schemeClr val="tx1"/>
              </a:solidFill>
              <a:round/>
              <a:headEnd/>
              <a:tailEnd type="triangle" w="med" len="med"/>
            </a:ln>
          </p:spPr>
          <p:txBody>
            <a:bodyPr/>
            <a:lstStyle/>
            <a:p>
              <a:endParaRPr lang="en-US"/>
            </a:p>
          </p:txBody>
        </p:sp>
        <p:sp>
          <p:nvSpPr>
            <p:cNvPr id="110832" name="Line 262"/>
            <p:cNvSpPr>
              <a:spLocks noChangeShapeType="1"/>
            </p:cNvSpPr>
            <p:nvPr/>
          </p:nvSpPr>
          <p:spPr bwMode="auto">
            <a:xfrm>
              <a:off x="1068" y="2160"/>
              <a:ext cx="816" cy="0"/>
            </a:xfrm>
            <a:prstGeom prst="line">
              <a:avLst/>
            </a:prstGeom>
            <a:noFill/>
            <a:ln w="9525">
              <a:solidFill>
                <a:schemeClr val="tx1"/>
              </a:solidFill>
              <a:round/>
              <a:headEnd/>
              <a:tailEnd type="triangle" w="med" len="med"/>
            </a:ln>
          </p:spPr>
          <p:txBody>
            <a:bodyPr/>
            <a:lstStyle/>
            <a:p>
              <a:endParaRPr lang="en-US"/>
            </a:p>
          </p:txBody>
        </p:sp>
        <p:sp>
          <p:nvSpPr>
            <p:cNvPr id="110833" name="Line 263"/>
            <p:cNvSpPr>
              <a:spLocks noChangeShapeType="1"/>
            </p:cNvSpPr>
            <p:nvPr/>
          </p:nvSpPr>
          <p:spPr bwMode="auto">
            <a:xfrm>
              <a:off x="1062" y="2274"/>
              <a:ext cx="816" cy="0"/>
            </a:xfrm>
            <a:prstGeom prst="line">
              <a:avLst/>
            </a:prstGeom>
            <a:noFill/>
            <a:ln w="9525">
              <a:solidFill>
                <a:schemeClr val="tx1"/>
              </a:solidFill>
              <a:round/>
              <a:headEnd/>
              <a:tailEnd type="triangle" w="med" len="med"/>
            </a:ln>
          </p:spPr>
          <p:txBody>
            <a:bodyPr/>
            <a:lstStyle/>
            <a:p>
              <a:endParaRPr lang="en-US"/>
            </a:p>
          </p:txBody>
        </p:sp>
        <p:sp>
          <p:nvSpPr>
            <p:cNvPr id="110834" name="Line 264"/>
            <p:cNvSpPr>
              <a:spLocks noChangeShapeType="1"/>
            </p:cNvSpPr>
            <p:nvPr/>
          </p:nvSpPr>
          <p:spPr bwMode="auto">
            <a:xfrm>
              <a:off x="1056" y="2388"/>
              <a:ext cx="816" cy="0"/>
            </a:xfrm>
            <a:prstGeom prst="line">
              <a:avLst/>
            </a:prstGeom>
            <a:noFill/>
            <a:ln w="9525">
              <a:solidFill>
                <a:schemeClr val="tx1"/>
              </a:solidFill>
              <a:round/>
              <a:headEnd/>
              <a:tailEnd type="triangle" w="med" len="med"/>
            </a:ln>
          </p:spPr>
          <p:txBody>
            <a:bodyPr/>
            <a:lstStyle/>
            <a:p>
              <a:endParaRPr lang="en-US"/>
            </a:p>
          </p:txBody>
        </p:sp>
        <p:sp>
          <p:nvSpPr>
            <p:cNvPr id="110835" name="Rectangle 265"/>
            <p:cNvSpPr>
              <a:spLocks noChangeArrowheads="1"/>
            </p:cNvSpPr>
            <p:nvPr/>
          </p:nvSpPr>
          <p:spPr bwMode="auto">
            <a:xfrm>
              <a:off x="486" y="2331"/>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FFTC / DMA</a:t>
              </a:r>
            </a:p>
          </p:txBody>
        </p:sp>
        <p:sp>
          <p:nvSpPr>
            <p:cNvPr id="110836" name="Rectangle 266"/>
            <p:cNvSpPr>
              <a:spLocks noChangeArrowheads="1"/>
            </p:cNvSpPr>
            <p:nvPr/>
          </p:nvSpPr>
          <p:spPr bwMode="auto">
            <a:xfrm>
              <a:off x="994" y="2331"/>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37" name="Rectangle 267"/>
            <p:cNvSpPr>
              <a:spLocks noChangeArrowheads="1"/>
            </p:cNvSpPr>
            <p:nvPr/>
          </p:nvSpPr>
          <p:spPr bwMode="auto">
            <a:xfrm>
              <a:off x="486" y="2223"/>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RAC_BE0,1</a:t>
              </a:r>
            </a:p>
          </p:txBody>
        </p:sp>
        <p:sp>
          <p:nvSpPr>
            <p:cNvPr id="110838" name="Rectangle 268"/>
            <p:cNvSpPr>
              <a:spLocks noChangeArrowheads="1"/>
            </p:cNvSpPr>
            <p:nvPr/>
          </p:nvSpPr>
          <p:spPr bwMode="auto">
            <a:xfrm>
              <a:off x="994" y="2223"/>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39" name="Rectangle 269"/>
            <p:cNvSpPr>
              <a:spLocks noChangeArrowheads="1"/>
            </p:cNvSpPr>
            <p:nvPr/>
          </p:nvSpPr>
          <p:spPr bwMode="auto">
            <a:xfrm>
              <a:off x="486" y="2115"/>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TAC_FE</a:t>
              </a:r>
            </a:p>
          </p:txBody>
        </p:sp>
        <p:sp>
          <p:nvSpPr>
            <p:cNvPr id="110840" name="Rectangle 270"/>
            <p:cNvSpPr>
              <a:spLocks noChangeArrowheads="1"/>
            </p:cNvSpPr>
            <p:nvPr/>
          </p:nvSpPr>
          <p:spPr bwMode="auto">
            <a:xfrm>
              <a:off x="994" y="2115"/>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grpSp>
      <p:sp>
        <p:nvSpPr>
          <p:cNvPr id="110731" name="Rectangle 271"/>
          <p:cNvSpPr>
            <a:spLocks noChangeArrowheads="1"/>
          </p:cNvSpPr>
          <p:nvPr/>
        </p:nvSpPr>
        <p:spPr bwMode="auto">
          <a:xfrm>
            <a:off x="3340100" y="2854325"/>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SRIO</a:t>
            </a:r>
          </a:p>
        </p:txBody>
      </p:sp>
      <p:sp>
        <p:nvSpPr>
          <p:cNvPr id="110732" name="Rectangle 272"/>
          <p:cNvSpPr>
            <a:spLocks noChangeArrowheads="1"/>
          </p:cNvSpPr>
          <p:nvPr/>
        </p:nvSpPr>
        <p:spPr bwMode="auto">
          <a:xfrm>
            <a:off x="3349625" y="28543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33" name="Line 273"/>
          <p:cNvSpPr>
            <a:spLocks noChangeShapeType="1"/>
          </p:cNvSpPr>
          <p:nvPr/>
        </p:nvSpPr>
        <p:spPr bwMode="auto">
          <a:xfrm>
            <a:off x="2914650" y="2906713"/>
            <a:ext cx="434975" cy="9525"/>
          </a:xfrm>
          <a:prstGeom prst="line">
            <a:avLst/>
          </a:prstGeom>
          <a:noFill/>
          <a:ln w="9525">
            <a:solidFill>
              <a:schemeClr val="tx1"/>
            </a:solidFill>
            <a:round/>
            <a:headEnd/>
            <a:tailEnd type="triangle" w="med" len="med"/>
          </a:ln>
        </p:spPr>
        <p:txBody>
          <a:bodyPr/>
          <a:lstStyle/>
          <a:p>
            <a:endParaRPr lang="en-US"/>
          </a:p>
        </p:txBody>
      </p:sp>
      <p:sp>
        <p:nvSpPr>
          <p:cNvPr id="110734" name="Rectangle 274"/>
          <p:cNvSpPr>
            <a:spLocks noChangeArrowheads="1"/>
          </p:cNvSpPr>
          <p:nvPr/>
        </p:nvSpPr>
        <p:spPr bwMode="auto">
          <a:xfrm>
            <a:off x="3902075" y="5624513"/>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35" name="Rectangle 275"/>
          <p:cNvSpPr>
            <a:spLocks noChangeArrowheads="1"/>
          </p:cNvSpPr>
          <p:nvPr/>
        </p:nvSpPr>
        <p:spPr bwMode="auto">
          <a:xfrm>
            <a:off x="1609725" y="6238875"/>
            <a:ext cx="457200" cy="619125"/>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736" name="Line 276"/>
          <p:cNvSpPr>
            <a:spLocks noChangeShapeType="1"/>
          </p:cNvSpPr>
          <p:nvPr/>
        </p:nvSpPr>
        <p:spPr bwMode="auto">
          <a:xfrm>
            <a:off x="2066925" y="6524625"/>
            <a:ext cx="381000" cy="0"/>
          </a:xfrm>
          <a:prstGeom prst="line">
            <a:avLst/>
          </a:prstGeom>
          <a:noFill/>
          <a:ln w="9525">
            <a:solidFill>
              <a:schemeClr val="tx1"/>
            </a:solidFill>
            <a:round/>
            <a:headEnd/>
            <a:tailEnd type="triangle" w="med" len="med"/>
          </a:ln>
        </p:spPr>
        <p:txBody>
          <a:bodyPr/>
          <a:lstStyle/>
          <a:p>
            <a:endParaRPr lang="en-US"/>
          </a:p>
        </p:txBody>
      </p:sp>
      <p:sp>
        <p:nvSpPr>
          <p:cNvPr id="110737" name="Rectangle 284"/>
          <p:cNvSpPr>
            <a:spLocks noChangeArrowheads="1"/>
          </p:cNvSpPr>
          <p:nvPr/>
        </p:nvSpPr>
        <p:spPr bwMode="auto">
          <a:xfrm>
            <a:off x="3024188" y="5407025"/>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38" name="Rectangle 285"/>
          <p:cNvSpPr>
            <a:spLocks noChangeArrowheads="1"/>
          </p:cNvSpPr>
          <p:nvPr/>
        </p:nvSpPr>
        <p:spPr bwMode="auto">
          <a:xfrm>
            <a:off x="4025900" y="4410075"/>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TCP3d</a:t>
            </a:r>
          </a:p>
        </p:txBody>
      </p:sp>
      <p:sp>
        <p:nvSpPr>
          <p:cNvPr id="110739" name="Rectangle 286"/>
          <p:cNvSpPr>
            <a:spLocks noChangeArrowheads="1"/>
          </p:cNvSpPr>
          <p:nvPr/>
        </p:nvSpPr>
        <p:spPr bwMode="auto">
          <a:xfrm>
            <a:off x="4006850" y="44100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40" name="Line 287"/>
          <p:cNvSpPr>
            <a:spLocks noChangeShapeType="1"/>
          </p:cNvSpPr>
          <p:nvPr/>
        </p:nvSpPr>
        <p:spPr bwMode="auto">
          <a:xfrm>
            <a:off x="2914650" y="4495800"/>
            <a:ext cx="1130300" cy="0"/>
          </a:xfrm>
          <a:prstGeom prst="line">
            <a:avLst/>
          </a:prstGeom>
          <a:noFill/>
          <a:ln w="9525">
            <a:solidFill>
              <a:schemeClr val="tx1"/>
            </a:solidFill>
            <a:round/>
            <a:headEnd/>
            <a:tailEnd type="triangle" w="med" len="med"/>
          </a:ln>
        </p:spPr>
        <p:txBody>
          <a:bodyPr/>
          <a:lstStyle/>
          <a:p>
            <a:endParaRPr lang="en-US"/>
          </a:p>
        </p:txBody>
      </p:sp>
      <p:sp>
        <p:nvSpPr>
          <p:cNvPr id="110741" name="AutoShape 288"/>
          <p:cNvSpPr>
            <a:spLocks noChangeArrowheads="1"/>
          </p:cNvSpPr>
          <p:nvPr/>
        </p:nvSpPr>
        <p:spPr bwMode="auto">
          <a:xfrm>
            <a:off x="3543300" y="44005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110742" name="Line 289"/>
          <p:cNvSpPr>
            <a:spLocks noChangeShapeType="1"/>
          </p:cNvSpPr>
          <p:nvPr/>
        </p:nvSpPr>
        <p:spPr bwMode="auto">
          <a:xfrm>
            <a:off x="2924175" y="4305300"/>
            <a:ext cx="1130300" cy="0"/>
          </a:xfrm>
          <a:prstGeom prst="line">
            <a:avLst/>
          </a:prstGeom>
          <a:noFill/>
          <a:ln w="9525">
            <a:solidFill>
              <a:schemeClr val="tx1"/>
            </a:solidFill>
            <a:round/>
            <a:headEnd/>
            <a:tailEnd type="triangle" w="med" len="med"/>
          </a:ln>
        </p:spPr>
        <p:txBody>
          <a:bodyPr/>
          <a:lstStyle/>
          <a:p>
            <a:endParaRPr lang="en-US"/>
          </a:p>
        </p:txBody>
      </p:sp>
      <p:sp>
        <p:nvSpPr>
          <p:cNvPr id="110743" name="AutoShape 290"/>
          <p:cNvSpPr>
            <a:spLocks noChangeArrowheads="1"/>
          </p:cNvSpPr>
          <p:nvPr/>
        </p:nvSpPr>
        <p:spPr bwMode="auto">
          <a:xfrm>
            <a:off x="3552825" y="42100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110744" name="Rectangle 291"/>
          <p:cNvSpPr>
            <a:spLocks noChangeArrowheads="1"/>
          </p:cNvSpPr>
          <p:nvPr/>
        </p:nvSpPr>
        <p:spPr bwMode="auto">
          <a:xfrm>
            <a:off x="4035425" y="4210050"/>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TCP3e_W/R</a:t>
            </a:r>
          </a:p>
        </p:txBody>
      </p:sp>
      <p:sp>
        <p:nvSpPr>
          <p:cNvPr id="110745" name="Rectangle 292"/>
          <p:cNvSpPr>
            <a:spLocks noChangeArrowheads="1"/>
          </p:cNvSpPr>
          <p:nvPr/>
        </p:nvSpPr>
        <p:spPr bwMode="auto">
          <a:xfrm>
            <a:off x="4016375" y="42100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46" name="Line 293"/>
          <p:cNvSpPr>
            <a:spLocks noChangeShapeType="1"/>
          </p:cNvSpPr>
          <p:nvPr/>
        </p:nvSpPr>
        <p:spPr bwMode="auto">
          <a:xfrm>
            <a:off x="2924175" y="5191125"/>
            <a:ext cx="1120775" cy="0"/>
          </a:xfrm>
          <a:prstGeom prst="line">
            <a:avLst/>
          </a:prstGeom>
          <a:noFill/>
          <a:ln w="9525">
            <a:solidFill>
              <a:schemeClr val="tx1"/>
            </a:solidFill>
            <a:round/>
            <a:headEnd/>
            <a:tailEnd type="triangle" w="med" len="med"/>
          </a:ln>
        </p:spPr>
        <p:txBody>
          <a:bodyPr/>
          <a:lstStyle/>
          <a:p>
            <a:endParaRPr lang="en-US"/>
          </a:p>
        </p:txBody>
      </p:sp>
      <p:sp>
        <p:nvSpPr>
          <p:cNvPr id="110747" name="AutoShape 294"/>
          <p:cNvSpPr>
            <a:spLocks noChangeArrowheads="1"/>
          </p:cNvSpPr>
          <p:nvPr/>
        </p:nvSpPr>
        <p:spPr bwMode="auto">
          <a:xfrm>
            <a:off x="3543300" y="50863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110748" name="Rectangle 295"/>
          <p:cNvSpPr>
            <a:spLocks noChangeArrowheads="1"/>
          </p:cNvSpPr>
          <p:nvPr/>
        </p:nvSpPr>
        <p:spPr bwMode="auto">
          <a:xfrm>
            <a:off x="2990850" y="5057775"/>
            <a:ext cx="457200" cy="28575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3</a:t>
            </a:r>
          </a:p>
          <a:p>
            <a:pPr algn="ctr"/>
            <a:r>
              <a:rPr lang="en-US" sz="900">
                <a:solidFill>
                  <a:srgbClr val="000000"/>
                </a:solidFill>
                <a:latin typeface="Arial Narrow" pitchFamily="34" charset="0"/>
                <a:cs typeface="Arial" pitchFamily="34" charset="0"/>
              </a:rPr>
              <a:t>128b SCR</a:t>
            </a:r>
          </a:p>
        </p:txBody>
      </p:sp>
      <p:sp>
        <p:nvSpPr>
          <p:cNvPr id="110749" name="Rectangle 296"/>
          <p:cNvSpPr>
            <a:spLocks noChangeArrowheads="1"/>
          </p:cNvSpPr>
          <p:nvPr/>
        </p:nvSpPr>
        <p:spPr bwMode="auto">
          <a:xfrm>
            <a:off x="4035425" y="5114925"/>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VCP2 (x4)</a:t>
            </a:r>
          </a:p>
        </p:txBody>
      </p:sp>
      <p:sp>
        <p:nvSpPr>
          <p:cNvPr id="110750" name="Rectangle 297"/>
          <p:cNvSpPr>
            <a:spLocks noChangeArrowheads="1"/>
          </p:cNvSpPr>
          <p:nvPr/>
        </p:nvSpPr>
        <p:spPr bwMode="auto">
          <a:xfrm>
            <a:off x="4035425" y="51149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51" name="AutoShape 298"/>
          <p:cNvSpPr>
            <a:spLocks noChangeArrowheads="1"/>
          </p:cNvSpPr>
          <p:nvPr/>
        </p:nvSpPr>
        <p:spPr bwMode="auto">
          <a:xfrm rot="-5400000">
            <a:off x="2438400" y="19335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752" name="AutoShape 299"/>
          <p:cNvSpPr>
            <a:spLocks noChangeArrowheads="1"/>
          </p:cNvSpPr>
          <p:nvPr/>
        </p:nvSpPr>
        <p:spPr bwMode="auto">
          <a:xfrm rot="5400000" flipH="1">
            <a:off x="2647950" y="194310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753" name="Text Box 300"/>
          <p:cNvSpPr txBox="1">
            <a:spLocks noChangeArrowheads="1"/>
          </p:cNvSpPr>
          <p:nvPr/>
        </p:nvSpPr>
        <p:spPr bwMode="auto">
          <a:xfrm>
            <a:off x="1314450" y="4810125"/>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sp>
        <p:nvSpPr>
          <p:cNvPr id="1559853" name="Rectangle 301"/>
          <p:cNvSpPr>
            <a:spLocks noChangeArrowheads="1"/>
          </p:cNvSpPr>
          <p:nvPr/>
        </p:nvSpPr>
        <p:spPr bwMode="auto">
          <a:xfrm>
            <a:off x="1350963" y="4264025"/>
            <a:ext cx="1077912"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Monitors transactions</a:t>
            </a:r>
          </a:p>
          <a:p>
            <a:pPr algn="ctr"/>
            <a:r>
              <a:rPr lang="en-US" sz="900">
                <a:solidFill>
                  <a:srgbClr val="000000"/>
                </a:solidFill>
                <a:latin typeface="Arial Narrow" pitchFamily="34" charset="0"/>
                <a:cs typeface="Arial" pitchFamily="34" charset="0"/>
              </a:rPr>
              <a:t>from AIF, TCs</a:t>
            </a:r>
          </a:p>
        </p:txBody>
      </p:sp>
      <p:sp>
        <p:nvSpPr>
          <p:cNvPr id="1559854" name="Freeform 302"/>
          <p:cNvSpPr>
            <a:spLocks/>
          </p:cNvSpPr>
          <p:nvPr/>
        </p:nvSpPr>
        <p:spPr bwMode="auto">
          <a:xfrm>
            <a:off x="2324100" y="4435475"/>
            <a:ext cx="723900" cy="136525"/>
          </a:xfrm>
          <a:custGeom>
            <a:avLst/>
            <a:gdLst>
              <a:gd name="T0" fmla="*/ 0 w 414"/>
              <a:gd name="T1" fmla="*/ 2147483647 h 363"/>
              <a:gd name="T2" fmla="*/ 2147483647 w 414"/>
              <a:gd name="T3" fmla="*/ 2147483647 h 363"/>
              <a:gd name="T4" fmla="*/ 2147483647 w 414"/>
              <a:gd name="T5" fmla="*/ 2147483647 h 363"/>
              <a:gd name="T6" fmla="*/ 2147483647 w 414"/>
              <a:gd name="T7" fmla="*/ 2147483647 h 363"/>
              <a:gd name="T8" fmla="*/ 0 60000 65536"/>
              <a:gd name="T9" fmla="*/ 0 60000 65536"/>
              <a:gd name="T10" fmla="*/ 0 60000 65536"/>
              <a:gd name="T11" fmla="*/ 0 60000 65536"/>
              <a:gd name="T12" fmla="*/ 0 w 414"/>
              <a:gd name="T13" fmla="*/ 0 h 363"/>
              <a:gd name="T14" fmla="*/ 414 w 414"/>
              <a:gd name="T15" fmla="*/ 363 h 363"/>
            </a:gdLst>
            <a:ahLst/>
            <a:cxnLst>
              <a:cxn ang="T8">
                <a:pos x="T0" y="T1"/>
              </a:cxn>
              <a:cxn ang="T9">
                <a:pos x="T2" y="T3"/>
              </a:cxn>
              <a:cxn ang="T10">
                <a:pos x="T4" y="T5"/>
              </a:cxn>
              <a:cxn ang="T11">
                <a:pos x="T6" y="T7"/>
              </a:cxn>
            </a:cxnLst>
            <a:rect l="T12" t="T13" r="T14" b="T15"/>
            <a:pathLst>
              <a:path w="414" h="363">
                <a:moveTo>
                  <a:pt x="0" y="14"/>
                </a:moveTo>
                <a:cubicBezTo>
                  <a:pt x="22" y="21"/>
                  <a:pt x="98" y="0"/>
                  <a:pt x="133" y="51"/>
                </a:cubicBezTo>
                <a:cubicBezTo>
                  <a:pt x="168" y="102"/>
                  <a:pt x="163" y="277"/>
                  <a:pt x="210" y="320"/>
                </a:cubicBezTo>
                <a:cubicBezTo>
                  <a:pt x="257" y="363"/>
                  <a:pt x="372" y="310"/>
                  <a:pt x="414" y="307"/>
                </a:cubicBezTo>
              </a:path>
            </a:pathLst>
          </a:custGeom>
          <a:noFill/>
          <a:ln w="9525">
            <a:solidFill>
              <a:schemeClr val="tx2"/>
            </a:solidFill>
            <a:round/>
            <a:headEnd type="none" w="med" len="med"/>
            <a:tailEnd type="triangle" w="med" len="med"/>
          </a:ln>
        </p:spPr>
        <p:txBody>
          <a:bodyPr/>
          <a:lstStyle/>
          <a:p>
            <a:endParaRPr lang="en-US"/>
          </a:p>
        </p:txBody>
      </p:sp>
      <p:sp>
        <p:nvSpPr>
          <p:cNvPr id="1559855" name="Rectangle 303"/>
          <p:cNvSpPr>
            <a:spLocks noChangeArrowheads="1"/>
          </p:cNvSpPr>
          <p:nvPr/>
        </p:nvSpPr>
        <p:spPr bwMode="auto">
          <a:xfrm>
            <a:off x="1128713" y="3949700"/>
            <a:ext cx="1274762"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Monitors transactions</a:t>
            </a:r>
          </a:p>
          <a:p>
            <a:pPr algn="ctr"/>
            <a:r>
              <a:rPr lang="en-US" sz="900">
                <a:solidFill>
                  <a:srgbClr val="000000"/>
                </a:solidFill>
                <a:latin typeface="Arial Narrow" pitchFamily="34" charset="0"/>
                <a:cs typeface="Arial" pitchFamily="34" charset="0"/>
              </a:rPr>
              <a:t>from AIF,SRIO, Core, TCs</a:t>
            </a:r>
          </a:p>
        </p:txBody>
      </p:sp>
      <p:sp>
        <p:nvSpPr>
          <p:cNvPr id="1559856" name="Freeform 304"/>
          <p:cNvSpPr>
            <a:spLocks/>
          </p:cNvSpPr>
          <p:nvPr/>
        </p:nvSpPr>
        <p:spPr bwMode="auto">
          <a:xfrm>
            <a:off x="2286000" y="4191000"/>
            <a:ext cx="733425" cy="195263"/>
          </a:xfrm>
          <a:custGeom>
            <a:avLst/>
            <a:gdLst>
              <a:gd name="T0" fmla="*/ 0 w 414"/>
              <a:gd name="T1" fmla="*/ 2147483647 h 363"/>
              <a:gd name="T2" fmla="*/ 2147483647 w 414"/>
              <a:gd name="T3" fmla="*/ 2147483647 h 363"/>
              <a:gd name="T4" fmla="*/ 2147483647 w 414"/>
              <a:gd name="T5" fmla="*/ 2147483647 h 363"/>
              <a:gd name="T6" fmla="*/ 2147483647 w 414"/>
              <a:gd name="T7" fmla="*/ 2147483647 h 363"/>
              <a:gd name="T8" fmla="*/ 0 60000 65536"/>
              <a:gd name="T9" fmla="*/ 0 60000 65536"/>
              <a:gd name="T10" fmla="*/ 0 60000 65536"/>
              <a:gd name="T11" fmla="*/ 0 60000 65536"/>
              <a:gd name="T12" fmla="*/ 0 w 414"/>
              <a:gd name="T13" fmla="*/ 0 h 363"/>
              <a:gd name="T14" fmla="*/ 414 w 414"/>
              <a:gd name="T15" fmla="*/ 363 h 363"/>
            </a:gdLst>
            <a:ahLst/>
            <a:cxnLst>
              <a:cxn ang="T8">
                <a:pos x="T0" y="T1"/>
              </a:cxn>
              <a:cxn ang="T9">
                <a:pos x="T2" y="T3"/>
              </a:cxn>
              <a:cxn ang="T10">
                <a:pos x="T4" y="T5"/>
              </a:cxn>
              <a:cxn ang="T11">
                <a:pos x="T6" y="T7"/>
              </a:cxn>
            </a:cxnLst>
            <a:rect l="T12" t="T13" r="T14" b="T15"/>
            <a:pathLst>
              <a:path w="414" h="363">
                <a:moveTo>
                  <a:pt x="0" y="14"/>
                </a:moveTo>
                <a:cubicBezTo>
                  <a:pt x="22" y="21"/>
                  <a:pt x="98" y="0"/>
                  <a:pt x="133" y="51"/>
                </a:cubicBezTo>
                <a:cubicBezTo>
                  <a:pt x="168" y="102"/>
                  <a:pt x="163" y="277"/>
                  <a:pt x="210" y="320"/>
                </a:cubicBezTo>
                <a:cubicBezTo>
                  <a:pt x="257" y="363"/>
                  <a:pt x="372" y="310"/>
                  <a:pt x="414" y="307"/>
                </a:cubicBezTo>
              </a:path>
            </a:pathLst>
          </a:custGeom>
          <a:noFill/>
          <a:ln w="9525">
            <a:solidFill>
              <a:schemeClr val="tx2"/>
            </a:solidFill>
            <a:round/>
            <a:headEnd type="none" w="med" len="med"/>
            <a:tailEnd type="triangle" w="med" len="med"/>
          </a:ln>
        </p:spPr>
        <p:txBody>
          <a:bodyPr/>
          <a:lstStyle/>
          <a:p>
            <a:endParaRPr lang="en-US"/>
          </a:p>
        </p:txBody>
      </p:sp>
      <p:sp>
        <p:nvSpPr>
          <p:cNvPr id="110758" name="Rectangle 308"/>
          <p:cNvSpPr>
            <a:spLocks noChangeArrowheads="1"/>
          </p:cNvSpPr>
          <p:nvPr/>
        </p:nvSpPr>
        <p:spPr bwMode="auto">
          <a:xfrm>
            <a:off x="5319713" y="2882900"/>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59" name="Rectangle 309"/>
          <p:cNvSpPr>
            <a:spLocks noChangeArrowheads="1"/>
          </p:cNvSpPr>
          <p:nvPr/>
        </p:nvSpPr>
        <p:spPr bwMode="auto">
          <a:xfrm>
            <a:off x="6591300" y="4514850"/>
            <a:ext cx="91440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Semaphore</a:t>
            </a:r>
          </a:p>
        </p:txBody>
      </p:sp>
      <p:sp>
        <p:nvSpPr>
          <p:cNvPr id="110760" name="Rectangle 310"/>
          <p:cNvSpPr>
            <a:spLocks noChangeArrowheads="1"/>
          </p:cNvSpPr>
          <p:nvPr/>
        </p:nvSpPr>
        <p:spPr bwMode="auto">
          <a:xfrm>
            <a:off x="6572250" y="45148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61" name="Line 311"/>
          <p:cNvSpPr>
            <a:spLocks noChangeShapeType="1"/>
          </p:cNvSpPr>
          <p:nvPr/>
        </p:nvSpPr>
        <p:spPr bwMode="auto">
          <a:xfrm>
            <a:off x="5267325" y="4600575"/>
            <a:ext cx="1304925" cy="0"/>
          </a:xfrm>
          <a:prstGeom prst="line">
            <a:avLst/>
          </a:prstGeom>
          <a:noFill/>
          <a:ln w="9525">
            <a:solidFill>
              <a:schemeClr val="tx1"/>
            </a:solidFill>
            <a:round/>
            <a:headEnd/>
            <a:tailEnd type="triangle" w="med" len="med"/>
          </a:ln>
        </p:spPr>
        <p:txBody>
          <a:bodyPr/>
          <a:lstStyle/>
          <a:p>
            <a:endParaRPr lang="en-US"/>
          </a:p>
        </p:txBody>
      </p:sp>
      <p:sp>
        <p:nvSpPr>
          <p:cNvPr id="1559864" name="Rectangle 312"/>
          <p:cNvSpPr>
            <a:spLocks noChangeArrowheads="1"/>
          </p:cNvSpPr>
          <p:nvPr/>
        </p:nvSpPr>
        <p:spPr bwMode="auto">
          <a:xfrm>
            <a:off x="5619750" y="447357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763" name="Rectangle 313"/>
          <p:cNvSpPr>
            <a:spLocks noChangeArrowheads="1"/>
          </p:cNvSpPr>
          <p:nvPr/>
        </p:nvSpPr>
        <p:spPr bwMode="auto">
          <a:xfrm>
            <a:off x="5338763" y="4473575"/>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64" name="Rectangle 314"/>
          <p:cNvSpPr>
            <a:spLocks noChangeArrowheads="1"/>
          </p:cNvSpPr>
          <p:nvPr/>
        </p:nvSpPr>
        <p:spPr bwMode="auto">
          <a:xfrm>
            <a:off x="6591300" y="4772025"/>
            <a:ext cx="91440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QMSS</a:t>
            </a:r>
          </a:p>
        </p:txBody>
      </p:sp>
      <p:sp>
        <p:nvSpPr>
          <p:cNvPr id="110765" name="Rectangle 315"/>
          <p:cNvSpPr>
            <a:spLocks noChangeArrowheads="1"/>
          </p:cNvSpPr>
          <p:nvPr/>
        </p:nvSpPr>
        <p:spPr bwMode="auto">
          <a:xfrm>
            <a:off x="6572250" y="477202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66" name="Line 316"/>
          <p:cNvSpPr>
            <a:spLocks noChangeShapeType="1"/>
          </p:cNvSpPr>
          <p:nvPr/>
        </p:nvSpPr>
        <p:spPr bwMode="auto">
          <a:xfrm>
            <a:off x="5267325" y="4857750"/>
            <a:ext cx="1304925" cy="0"/>
          </a:xfrm>
          <a:prstGeom prst="line">
            <a:avLst/>
          </a:prstGeom>
          <a:noFill/>
          <a:ln w="9525">
            <a:solidFill>
              <a:schemeClr val="tx1"/>
            </a:solidFill>
            <a:round/>
            <a:headEnd/>
            <a:tailEnd type="triangle" w="med" len="med"/>
          </a:ln>
        </p:spPr>
        <p:txBody>
          <a:bodyPr/>
          <a:lstStyle/>
          <a:p>
            <a:endParaRPr lang="en-US"/>
          </a:p>
        </p:txBody>
      </p:sp>
      <p:sp>
        <p:nvSpPr>
          <p:cNvPr id="1559869" name="Rectangle 317"/>
          <p:cNvSpPr>
            <a:spLocks noChangeArrowheads="1"/>
          </p:cNvSpPr>
          <p:nvPr/>
        </p:nvSpPr>
        <p:spPr bwMode="auto">
          <a:xfrm>
            <a:off x="5619750" y="4730750"/>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768" name="Rectangle 318"/>
          <p:cNvSpPr>
            <a:spLocks noChangeArrowheads="1"/>
          </p:cNvSpPr>
          <p:nvPr/>
        </p:nvSpPr>
        <p:spPr bwMode="auto">
          <a:xfrm>
            <a:off x="5338763" y="4730750"/>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69" name="Freeform 319"/>
          <p:cNvSpPr>
            <a:spLocks/>
          </p:cNvSpPr>
          <p:nvPr/>
        </p:nvSpPr>
        <p:spPr bwMode="auto">
          <a:xfrm>
            <a:off x="6343650" y="4086225"/>
            <a:ext cx="1333500" cy="1390650"/>
          </a:xfrm>
          <a:custGeom>
            <a:avLst/>
            <a:gdLst>
              <a:gd name="T0" fmla="*/ 2147483647 w 840"/>
              <a:gd name="T1" fmla="*/ 0 h 876"/>
              <a:gd name="T2" fmla="*/ 2147483647 w 840"/>
              <a:gd name="T3" fmla="*/ 0 h 876"/>
              <a:gd name="T4" fmla="*/ 2147483647 w 840"/>
              <a:gd name="T5" fmla="*/ 2147483647 h 876"/>
              <a:gd name="T6" fmla="*/ 0 w 840"/>
              <a:gd name="T7" fmla="*/ 2147483647 h 876"/>
              <a:gd name="T8" fmla="*/ 0 w 840"/>
              <a:gd name="T9" fmla="*/ 2147483647 h 876"/>
              <a:gd name="T10" fmla="*/ 2147483647 w 840"/>
              <a:gd name="T11" fmla="*/ 2147483647 h 876"/>
              <a:gd name="T12" fmla="*/ 0 60000 65536"/>
              <a:gd name="T13" fmla="*/ 0 60000 65536"/>
              <a:gd name="T14" fmla="*/ 0 60000 65536"/>
              <a:gd name="T15" fmla="*/ 0 60000 65536"/>
              <a:gd name="T16" fmla="*/ 0 60000 65536"/>
              <a:gd name="T17" fmla="*/ 0 60000 65536"/>
              <a:gd name="T18" fmla="*/ 0 w 840"/>
              <a:gd name="T19" fmla="*/ 0 h 876"/>
              <a:gd name="T20" fmla="*/ 840 w 840"/>
              <a:gd name="T21" fmla="*/ 876 h 876"/>
            </a:gdLst>
            <a:ahLst/>
            <a:cxnLst>
              <a:cxn ang="T12">
                <a:pos x="T0" y="T1"/>
              </a:cxn>
              <a:cxn ang="T13">
                <a:pos x="T2" y="T3"/>
              </a:cxn>
              <a:cxn ang="T14">
                <a:pos x="T4" y="T5"/>
              </a:cxn>
              <a:cxn ang="T15">
                <a:pos x="T6" y="T7"/>
              </a:cxn>
              <a:cxn ang="T16">
                <a:pos x="T8" y="T9"/>
              </a:cxn>
              <a:cxn ang="T17">
                <a:pos x="T10" y="T11"/>
              </a:cxn>
            </a:cxnLst>
            <a:rect l="T18" t="T19" r="T20" b="T21"/>
            <a:pathLst>
              <a:path w="840" h="876">
                <a:moveTo>
                  <a:pt x="600" y="0"/>
                </a:moveTo>
                <a:lnTo>
                  <a:pt x="840" y="0"/>
                </a:lnTo>
                <a:lnTo>
                  <a:pt x="840" y="558"/>
                </a:lnTo>
                <a:lnTo>
                  <a:pt x="0" y="564"/>
                </a:lnTo>
                <a:lnTo>
                  <a:pt x="0" y="876"/>
                </a:lnTo>
                <a:lnTo>
                  <a:pt x="240" y="876"/>
                </a:lnTo>
              </a:path>
            </a:pathLst>
          </a:custGeom>
          <a:noFill/>
          <a:ln w="9525">
            <a:solidFill>
              <a:schemeClr val="tx1"/>
            </a:solidFill>
            <a:round/>
            <a:headEnd type="none" w="med" len="med"/>
            <a:tailEnd type="triangle" w="med" len="med"/>
          </a:ln>
        </p:spPr>
        <p:txBody>
          <a:bodyPr/>
          <a:lstStyle/>
          <a:p>
            <a:endParaRPr lang="en-US"/>
          </a:p>
        </p:txBody>
      </p:sp>
      <p:sp>
        <p:nvSpPr>
          <p:cNvPr id="110770" name="Rectangle 320"/>
          <p:cNvSpPr>
            <a:spLocks noChangeArrowheads="1"/>
          </p:cNvSpPr>
          <p:nvPr/>
        </p:nvSpPr>
        <p:spPr bwMode="auto">
          <a:xfrm>
            <a:off x="5657850" y="2476500"/>
            <a:ext cx="62865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TETB</a:t>
            </a:r>
          </a:p>
        </p:txBody>
      </p:sp>
      <p:sp>
        <p:nvSpPr>
          <p:cNvPr id="110771" name="Rectangle 321"/>
          <p:cNvSpPr>
            <a:spLocks noChangeArrowheads="1"/>
          </p:cNvSpPr>
          <p:nvPr/>
        </p:nvSpPr>
        <p:spPr bwMode="auto">
          <a:xfrm>
            <a:off x="5648325" y="247650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72" name="Rectangle 322"/>
          <p:cNvSpPr>
            <a:spLocks noChangeArrowheads="1"/>
          </p:cNvSpPr>
          <p:nvPr/>
        </p:nvSpPr>
        <p:spPr bwMode="auto">
          <a:xfrm>
            <a:off x="5657850" y="5076825"/>
            <a:ext cx="514350" cy="238125"/>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STM</a:t>
            </a:r>
          </a:p>
          <a:p>
            <a:pPr algn="ctr"/>
            <a:r>
              <a:rPr lang="en-US" sz="900">
                <a:solidFill>
                  <a:srgbClr val="000000"/>
                </a:solidFill>
                <a:latin typeface="Arial Narrow" pitchFamily="34" charset="0"/>
                <a:cs typeface="Arial" pitchFamily="34" charset="0"/>
              </a:rPr>
              <a:t>   TETB</a:t>
            </a:r>
          </a:p>
        </p:txBody>
      </p:sp>
      <p:sp>
        <p:nvSpPr>
          <p:cNvPr id="110773" name="Rectangle 323"/>
          <p:cNvSpPr>
            <a:spLocks noChangeArrowheads="1"/>
          </p:cNvSpPr>
          <p:nvPr/>
        </p:nvSpPr>
        <p:spPr bwMode="auto">
          <a:xfrm>
            <a:off x="5657850" y="511492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74" name="Line 324"/>
          <p:cNvSpPr>
            <a:spLocks noChangeShapeType="1"/>
          </p:cNvSpPr>
          <p:nvPr/>
        </p:nvSpPr>
        <p:spPr bwMode="auto">
          <a:xfrm>
            <a:off x="5257800" y="5200650"/>
            <a:ext cx="409575" cy="0"/>
          </a:xfrm>
          <a:prstGeom prst="line">
            <a:avLst/>
          </a:prstGeom>
          <a:noFill/>
          <a:ln w="9525">
            <a:solidFill>
              <a:schemeClr val="tx1"/>
            </a:solidFill>
            <a:round/>
            <a:headEnd/>
            <a:tailEnd type="triangle" w="med" len="med"/>
          </a:ln>
        </p:spPr>
        <p:txBody>
          <a:bodyPr/>
          <a:lstStyle/>
          <a:p>
            <a:endParaRPr lang="en-US"/>
          </a:p>
        </p:txBody>
      </p:sp>
      <p:sp>
        <p:nvSpPr>
          <p:cNvPr id="110775" name="Rectangle 325"/>
          <p:cNvSpPr>
            <a:spLocks noChangeArrowheads="1"/>
          </p:cNvSpPr>
          <p:nvPr/>
        </p:nvSpPr>
        <p:spPr bwMode="auto">
          <a:xfrm>
            <a:off x="7715250" y="5048250"/>
            <a:ext cx="89535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DebugSS</a:t>
            </a:r>
          </a:p>
        </p:txBody>
      </p:sp>
      <p:sp>
        <p:nvSpPr>
          <p:cNvPr id="110776" name="Rectangle 326"/>
          <p:cNvSpPr>
            <a:spLocks noChangeArrowheads="1"/>
          </p:cNvSpPr>
          <p:nvPr/>
        </p:nvSpPr>
        <p:spPr bwMode="auto">
          <a:xfrm>
            <a:off x="7686675" y="50482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77" name="Line 327"/>
          <p:cNvSpPr>
            <a:spLocks noChangeShapeType="1"/>
          </p:cNvSpPr>
          <p:nvPr/>
        </p:nvSpPr>
        <p:spPr bwMode="auto">
          <a:xfrm>
            <a:off x="7239000" y="5153025"/>
            <a:ext cx="438150" cy="0"/>
          </a:xfrm>
          <a:prstGeom prst="line">
            <a:avLst/>
          </a:prstGeom>
          <a:noFill/>
          <a:ln w="9525">
            <a:solidFill>
              <a:schemeClr val="tx1"/>
            </a:solidFill>
            <a:round/>
            <a:headEnd/>
            <a:tailEnd type="triangle" w="med" len="med"/>
          </a:ln>
        </p:spPr>
        <p:txBody>
          <a:bodyPr/>
          <a:lstStyle/>
          <a:p>
            <a:endParaRPr lang="en-US"/>
          </a:p>
        </p:txBody>
      </p:sp>
      <p:sp>
        <p:nvSpPr>
          <p:cNvPr id="110778" name="Text Box 328"/>
          <p:cNvSpPr txBox="1">
            <a:spLocks noChangeArrowheads="1"/>
          </p:cNvSpPr>
          <p:nvPr/>
        </p:nvSpPr>
        <p:spPr bwMode="auto">
          <a:xfrm rot="5400000">
            <a:off x="8051006" y="6612732"/>
            <a:ext cx="350837" cy="336550"/>
          </a:xfrm>
          <a:prstGeom prst="rect">
            <a:avLst/>
          </a:prstGeom>
          <a:noFill/>
          <a:ln w="9525">
            <a:noFill/>
            <a:miter lim="800000"/>
            <a:headEnd/>
            <a:tailEnd/>
          </a:ln>
        </p:spPr>
        <p:txBody>
          <a:bodyPr wrap="none">
            <a:spAutoFit/>
          </a:bodyPr>
          <a:lstStyle/>
          <a:p>
            <a:pPr algn="l"/>
            <a:r>
              <a:rPr lang="en-US" sz="1600">
                <a:solidFill>
                  <a:srgbClr val="000000"/>
                </a:solidFill>
                <a:latin typeface="Arial Narrow" pitchFamily="34" charset="0"/>
                <a:cs typeface="Arial" pitchFamily="34" charset="0"/>
              </a:rPr>
              <a:t>…</a:t>
            </a:r>
          </a:p>
        </p:txBody>
      </p:sp>
      <p:sp>
        <p:nvSpPr>
          <p:cNvPr id="110779" name="Text Box 329"/>
          <p:cNvSpPr txBox="1">
            <a:spLocks noChangeArrowheads="1"/>
          </p:cNvSpPr>
          <p:nvPr/>
        </p:nvSpPr>
        <p:spPr bwMode="auto">
          <a:xfrm>
            <a:off x="4756150" y="1757363"/>
            <a:ext cx="669925" cy="274637"/>
          </a:xfrm>
          <a:prstGeom prst="rect">
            <a:avLst/>
          </a:prstGeom>
          <a:noFill/>
          <a:ln w="9525">
            <a:noFill/>
            <a:miter lim="800000"/>
            <a:headEnd/>
            <a:tailEnd/>
          </a:ln>
        </p:spPr>
        <p:txBody>
          <a:bodyPr wrap="none">
            <a:spAutoFit/>
          </a:bodyPr>
          <a:lstStyle/>
          <a:p>
            <a:pPr algn="l"/>
            <a:r>
              <a:rPr lang="en-US" sz="1200" b="1">
                <a:solidFill>
                  <a:srgbClr val="000000"/>
                </a:solidFill>
                <a:latin typeface="Arial Narrow" pitchFamily="34" charset="0"/>
                <a:cs typeface="Arial" pitchFamily="34" charset="0"/>
              </a:rPr>
              <a:t>CONFIG</a:t>
            </a:r>
          </a:p>
        </p:txBody>
      </p:sp>
      <p:sp>
        <p:nvSpPr>
          <p:cNvPr id="110780" name="Rectangle 330"/>
          <p:cNvSpPr>
            <a:spLocks noChangeArrowheads="1"/>
          </p:cNvSpPr>
          <p:nvPr/>
        </p:nvSpPr>
        <p:spPr bwMode="auto">
          <a:xfrm>
            <a:off x="5600700" y="5695950"/>
            <a:ext cx="447675" cy="104775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Write-only</a:t>
            </a:r>
          </a:p>
          <a:p>
            <a:pPr algn="ctr"/>
            <a:r>
              <a:rPr lang="en-US" sz="900">
                <a:solidFill>
                  <a:srgbClr val="000000"/>
                </a:solidFill>
                <a:latin typeface="Arial Narrow" pitchFamily="34" charset="0"/>
                <a:cs typeface="Arial" pitchFamily="34" charset="0"/>
              </a:rPr>
              <a:t>SCR</a:t>
            </a:r>
          </a:p>
        </p:txBody>
      </p:sp>
      <p:sp>
        <p:nvSpPr>
          <p:cNvPr id="110781" name="Rectangle 331"/>
          <p:cNvSpPr>
            <a:spLocks noChangeArrowheads="1"/>
          </p:cNvSpPr>
          <p:nvPr/>
        </p:nvSpPr>
        <p:spPr bwMode="auto">
          <a:xfrm>
            <a:off x="4719638" y="6057900"/>
            <a:ext cx="790575" cy="152400"/>
          </a:xfrm>
          <a:prstGeom prst="rect">
            <a:avLst/>
          </a:prstGeom>
          <a:solidFill>
            <a:srgbClr val="DDDDDD"/>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(x5)</a:t>
            </a:r>
          </a:p>
        </p:txBody>
      </p:sp>
      <p:sp>
        <p:nvSpPr>
          <p:cNvPr id="110782" name="Rectangle 332"/>
          <p:cNvSpPr>
            <a:spLocks noChangeArrowheads="1"/>
          </p:cNvSpPr>
          <p:nvPr/>
        </p:nvSpPr>
        <p:spPr bwMode="auto">
          <a:xfrm>
            <a:off x="5376863" y="6057900"/>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783" name="Rectangle 333"/>
          <p:cNvSpPr>
            <a:spLocks noChangeArrowheads="1"/>
          </p:cNvSpPr>
          <p:nvPr/>
        </p:nvSpPr>
        <p:spPr bwMode="auto">
          <a:xfrm>
            <a:off x="4719638" y="6238875"/>
            <a:ext cx="790575" cy="152400"/>
          </a:xfrm>
          <a:prstGeom prst="rect">
            <a:avLst/>
          </a:prstGeom>
          <a:solidFill>
            <a:srgbClr val="00FF00"/>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(x8)</a:t>
            </a:r>
          </a:p>
        </p:txBody>
      </p:sp>
      <p:sp>
        <p:nvSpPr>
          <p:cNvPr id="110784" name="Rectangle 334"/>
          <p:cNvSpPr>
            <a:spLocks noChangeArrowheads="1"/>
          </p:cNvSpPr>
          <p:nvPr/>
        </p:nvSpPr>
        <p:spPr bwMode="auto">
          <a:xfrm>
            <a:off x="5376863" y="6238875"/>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785" name="Rectangle 335"/>
          <p:cNvSpPr>
            <a:spLocks noChangeArrowheads="1"/>
          </p:cNvSpPr>
          <p:nvPr/>
        </p:nvSpPr>
        <p:spPr bwMode="auto">
          <a:xfrm>
            <a:off x="4719638" y="6429375"/>
            <a:ext cx="790575" cy="152400"/>
          </a:xfrm>
          <a:prstGeom prst="rect">
            <a:avLst/>
          </a:prstGeom>
          <a:solidFill>
            <a:srgbClr val="99CCFF"/>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(x7)</a:t>
            </a:r>
          </a:p>
        </p:txBody>
      </p:sp>
      <p:sp>
        <p:nvSpPr>
          <p:cNvPr id="110786" name="Rectangle 336"/>
          <p:cNvSpPr>
            <a:spLocks noChangeArrowheads="1"/>
          </p:cNvSpPr>
          <p:nvPr/>
        </p:nvSpPr>
        <p:spPr bwMode="auto">
          <a:xfrm>
            <a:off x="5376863" y="6429375"/>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787" name="Rectangle 337"/>
          <p:cNvSpPr>
            <a:spLocks noChangeArrowheads="1"/>
          </p:cNvSpPr>
          <p:nvPr/>
        </p:nvSpPr>
        <p:spPr bwMode="auto">
          <a:xfrm>
            <a:off x="6143625" y="5848350"/>
            <a:ext cx="466725" cy="866775"/>
          </a:xfrm>
          <a:prstGeom prst="rect">
            <a:avLst/>
          </a:prstGeom>
          <a:solidFill>
            <a:srgbClr val="DDDDDD"/>
          </a:solidFill>
          <a:ln w="9525">
            <a:solidFill>
              <a:schemeClr val="tx1"/>
            </a:solidFill>
            <a:miter lim="800000"/>
            <a:headEnd/>
            <a:tailEnd/>
          </a:ln>
        </p:spPr>
        <p:txBody>
          <a:bodyPr wrap="none"/>
          <a:lstStyle/>
          <a:p>
            <a:pPr algn="ctr"/>
            <a:r>
              <a:rPr lang="en-US" sz="900">
                <a:solidFill>
                  <a:srgbClr val="000000"/>
                </a:solidFill>
                <a:latin typeface="Arial Narrow" pitchFamily="34" charset="0"/>
                <a:cs typeface="Arial" pitchFamily="34" charset="0"/>
              </a:rPr>
              <a:t>DebugSS</a:t>
            </a:r>
          </a:p>
        </p:txBody>
      </p:sp>
      <p:sp>
        <p:nvSpPr>
          <p:cNvPr id="110788" name="Rectangle 338"/>
          <p:cNvSpPr>
            <a:spLocks noChangeArrowheads="1"/>
          </p:cNvSpPr>
          <p:nvPr/>
        </p:nvSpPr>
        <p:spPr bwMode="auto">
          <a:xfrm>
            <a:off x="6219825" y="6153150"/>
            <a:ext cx="361950" cy="142875"/>
          </a:xfrm>
          <a:prstGeom prst="rect">
            <a:avLst/>
          </a:prstGeom>
          <a:solidFill>
            <a:schemeClr val="accent1"/>
          </a:solidFill>
          <a:ln w="9525">
            <a:solidFill>
              <a:schemeClr val="tx1"/>
            </a:solidFill>
            <a:miter lim="800000"/>
            <a:headEnd/>
            <a:tailEnd/>
          </a:ln>
        </p:spPr>
        <p:txBody>
          <a:bodyPr wrap="none" lIns="0" rIns="0" anchor="ctr"/>
          <a:lstStyle/>
          <a:p>
            <a:r>
              <a:rPr lang="en-US" sz="900">
                <a:solidFill>
                  <a:srgbClr val="000000"/>
                </a:solidFill>
                <a:latin typeface="Arial Narrow" pitchFamily="34" charset="0"/>
                <a:cs typeface="Arial" pitchFamily="34" charset="0"/>
              </a:rPr>
              <a:t>STM</a:t>
            </a:r>
          </a:p>
        </p:txBody>
      </p:sp>
      <p:sp>
        <p:nvSpPr>
          <p:cNvPr id="110789" name="Rectangle 339"/>
          <p:cNvSpPr>
            <a:spLocks noChangeArrowheads="1"/>
          </p:cNvSpPr>
          <p:nvPr/>
        </p:nvSpPr>
        <p:spPr bwMode="auto">
          <a:xfrm>
            <a:off x="6219825" y="6562725"/>
            <a:ext cx="361950" cy="133350"/>
          </a:xfrm>
          <a:prstGeom prst="rect">
            <a:avLst/>
          </a:prstGeom>
          <a:solidFill>
            <a:schemeClr val="accent1"/>
          </a:solidFill>
          <a:ln w="9525">
            <a:solidFill>
              <a:schemeClr val="tx1"/>
            </a:solidFill>
            <a:miter lim="800000"/>
            <a:headEnd/>
            <a:tailEnd/>
          </a:ln>
        </p:spPr>
        <p:txBody>
          <a:bodyPr wrap="none" lIns="0" rIns="0" anchor="ctr"/>
          <a:lstStyle/>
          <a:p>
            <a:r>
              <a:rPr lang="en-US" sz="900">
                <a:solidFill>
                  <a:srgbClr val="000000"/>
                </a:solidFill>
                <a:latin typeface="Arial Narrow" pitchFamily="34" charset="0"/>
                <a:cs typeface="Arial" pitchFamily="34" charset="0"/>
              </a:rPr>
              <a:t>TETB</a:t>
            </a:r>
          </a:p>
        </p:txBody>
      </p:sp>
      <p:sp>
        <p:nvSpPr>
          <p:cNvPr id="110790" name="Line 340"/>
          <p:cNvSpPr>
            <a:spLocks noChangeShapeType="1"/>
          </p:cNvSpPr>
          <p:nvPr/>
        </p:nvSpPr>
        <p:spPr bwMode="auto">
          <a:xfrm>
            <a:off x="6410325" y="6296025"/>
            <a:ext cx="0" cy="266700"/>
          </a:xfrm>
          <a:prstGeom prst="line">
            <a:avLst/>
          </a:prstGeom>
          <a:noFill/>
          <a:ln w="9525">
            <a:solidFill>
              <a:schemeClr val="tx1"/>
            </a:solidFill>
            <a:round/>
            <a:headEnd/>
            <a:tailEnd type="triangle" w="med" len="med"/>
          </a:ln>
        </p:spPr>
        <p:txBody>
          <a:bodyPr/>
          <a:lstStyle/>
          <a:p>
            <a:endParaRPr lang="en-US"/>
          </a:p>
        </p:txBody>
      </p:sp>
      <p:sp>
        <p:nvSpPr>
          <p:cNvPr id="110791" name="Rectangle 341"/>
          <p:cNvSpPr>
            <a:spLocks noChangeArrowheads="1"/>
          </p:cNvSpPr>
          <p:nvPr/>
        </p:nvSpPr>
        <p:spPr bwMode="auto">
          <a:xfrm>
            <a:off x="6176963" y="61531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92" name="Rectangle 342"/>
          <p:cNvSpPr>
            <a:spLocks noChangeArrowheads="1"/>
          </p:cNvSpPr>
          <p:nvPr/>
        </p:nvSpPr>
        <p:spPr bwMode="auto">
          <a:xfrm>
            <a:off x="6176963" y="6562725"/>
            <a:ext cx="133350" cy="13335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93" name="Line 343"/>
          <p:cNvSpPr>
            <a:spLocks noChangeShapeType="1"/>
          </p:cNvSpPr>
          <p:nvPr/>
        </p:nvSpPr>
        <p:spPr bwMode="auto">
          <a:xfrm>
            <a:off x="5562600" y="6143625"/>
            <a:ext cx="66675" cy="0"/>
          </a:xfrm>
          <a:prstGeom prst="line">
            <a:avLst/>
          </a:prstGeom>
          <a:noFill/>
          <a:ln w="9525">
            <a:solidFill>
              <a:schemeClr val="tx1"/>
            </a:solidFill>
            <a:round/>
            <a:headEnd/>
            <a:tailEnd type="triangle" w="med" len="med"/>
          </a:ln>
        </p:spPr>
        <p:txBody>
          <a:bodyPr/>
          <a:lstStyle/>
          <a:p>
            <a:endParaRPr lang="en-US"/>
          </a:p>
        </p:txBody>
      </p:sp>
      <p:sp>
        <p:nvSpPr>
          <p:cNvPr id="110794" name="Line 344"/>
          <p:cNvSpPr>
            <a:spLocks noChangeShapeType="1"/>
          </p:cNvSpPr>
          <p:nvPr/>
        </p:nvSpPr>
        <p:spPr bwMode="auto">
          <a:xfrm>
            <a:off x="5553075" y="6315075"/>
            <a:ext cx="66675" cy="0"/>
          </a:xfrm>
          <a:prstGeom prst="line">
            <a:avLst/>
          </a:prstGeom>
          <a:noFill/>
          <a:ln w="9525">
            <a:solidFill>
              <a:schemeClr val="tx1"/>
            </a:solidFill>
            <a:round/>
            <a:headEnd/>
            <a:tailEnd type="triangle" w="med" len="med"/>
          </a:ln>
        </p:spPr>
        <p:txBody>
          <a:bodyPr/>
          <a:lstStyle/>
          <a:p>
            <a:endParaRPr lang="en-US"/>
          </a:p>
        </p:txBody>
      </p:sp>
      <p:sp>
        <p:nvSpPr>
          <p:cNvPr id="110795" name="Line 345"/>
          <p:cNvSpPr>
            <a:spLocks noChangeShapeType="1"/>
          </p:cNvSpPr>
          <p:nvPr/>
        </p:nvSpPr>
        <p:spPr bwMode="auto">
          <a:xfrm>
            <a:off x="5543550" y="6486525"/>
            <a:ext cx="66675" cy="0"/>
          </a:xfrm>
          <a:prstGeom prst="line">
            <a:avLst/>
          </a:prstGeom>
          <a:noFill/>
          <a:ln w="9525">
            <a:solidFill>
              <a:schemeClr val="tx1"/>
            </a:solidFill>
            <a:round/>
            <a:headEnd/>
            <a:tailEnd type="triangle" w="med" len="med"/>
          </a:ln>
        </p:spPr>
        <p:txBody>
          <a:bodyPr/>
          <a:lstStyle/>
          <a:p>
            <a:endParaRPr lang="en-US"/>
          </a:p>
        </p:txBody>
      </p:sp>
      <p:sp>
        <p:nvSpPr>
          <p:cNvPr id="110796" name="Line 346"/>
          <p:cNvSpPr>
            <a:spLocks noChangeShapeType="1"/>
          </p:cNvSpPr>
          <p:nvPr/>
        </p:nvSpPr>
        <p:spPr bwMode="auto">
          <a:xfrm>
            <a:off x="6019800" y="6229350"/>
            <a:ext cx="142875" cy="0"/>
          </a:xfrm>
          <a:prstGeom prst="line">
            <a:avLst/>
          </a:prstGeom>
          <a:noFill/>
          <a:ln w="9525">
            <a:solidFill>
              <a:schemeClr val="tx1"/>
            </a:solidFill>
            <a:round/>
            <a:headEnd/>
            <a:tailEnd type="triangle" w="med" len="med"/>
          </a:ln>
        </p:spPr>
        <p:txBody>
          <a:bodyPr/>
          <a:lstStyle/>
          <a:p>
            <a:endParaRPr lang="en-US"/>
          </a:p>
        </p:txBody>
      </p:sp>
      <p:sp>
        <p:nvSpPr>
          <p:cNvPr id="110797" name="AutoShape 347"/>
          <p:cNvSpPr>
            <a:spLocks noChangeArrowheads="1"/>
          </p:cNvSpPr>
          <p:nvPr/>
        </p:nvSpPr>
        <p:spPr bwMode="auto">
          <a:xfrm>
            <a:off x="152400" y="3714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798" name="Text Box 348"/>
          <p:cNvSpPr txBox="1">
            <a:spLocks noChangeArrowheads="1"/>
          </p:cNvSpPr>
          <p:nvPr/>
        </p:nvSpPr>
        <p:spPr bwMode="auto">
          <a:xfrm>
            <a:off x="327025" y="325438"/>
            <a:ext cx="512763"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Bridge</a:t>
            </a:r>
          </a:p>
        </p:txBody>
      </p:sp>
      <p:sp>
        <p:nvSpPr>
          <p:cNvPr id="110799" name="Line 349"/>
          <p:cNvSpPr>
            <a:spLocks noChangeShapeType="1"/>
          </p:cNvSpPr>
          <p:nvPr/>
        </p:nvSpPr>
        <p:spPr bwMode="auto">
          <a:xfrm>
            <a:off x="7286625" y="2809875"/>
            <a:ext cx="228600" cy="0"/>
          </a:xfrm>
          <a:prstGeom prst="line">
            <a:avLst/>
          </a:prstGeom>
          <a:noFill/>
          <a:ln w="9525">
            <a:solidFill>
              <a:schemeClr val="tx1"/>
            </a:solidFill>
            <a:round/>
            <a:headEnd/>
            <a:tailEnd type="triangle" w="med" len="med"/>
          </a:ln>
        </p:spPr>
        <p:txBody>
          <a:bodyPr/>
          <a:lstStyle/>
          <a:p>
            <a:endParaRPr lang="en-US"/>
          </a:p>
        </p:txBody>
      </p:sp>
      <p:sp>
        <p:nvSpPr>
          <p:cNvPr id="110800" name="Line 350"/>
          <p:cNvSpPr>
            <a:spLocks noChangeShapeType="1"/>
          </p:cNvSpPr>
          <p:nvPr/>
        </p:nvSpPr>
        <p:spPr bwMode="auto">
          <a:xfrm>
            <a:off x="7077075" y="2417763"/>
            <a:ext cx="457200" cy="0"/>
          </a:xfrm>
          <a:prstGeom prst="line">
            <a:avLst/>
          </a:prstGeom>
          <a:noFill/>
          <a:ln w="9525">
            <a:solidFill>
              <a:schemeClr val="tx1"/>
            </a:solidFill>
            <a:round/>
            <a:headEnd/>
            <a:tailEnd type="triangle" w="med" len="med"/>
          </a:ln>
        </p:spPr>
        <p:txBody>
          <a:bodyPr/>
          <a:lstStyle/>
          <a:p>
            <a:endParaRPr lang="en-US"/>
          </a:p>
        </p:txBody>
      </p:sp>
      <p:grpSp>
        <p:nvGrpSpPr>
          <p:cNvPr id="110801" name="Group 351"/>
          <p:cNvGrpSpPr>
            <a:grpSpLocks/>
          </p:cNvGrpSpPr>
          <p:nvPr/>
        </p:nvGrpSpPr>
        <p:grpSpPr bwMode="auto">
          <a:xfrm>
            <a:off x="7539038" y="2333625"/>
            <a:ext cx="914400" cy="152400"/>
            <a:chOff x="4752" y="1680"/>
            <a:chExt cx="576" cy="144"/>
          </a:xfrm>
        </p:grpSpPr>
        <p:sp>
          <p:nvSpPr>
            <p:cNvPr id="110827" name="Rectangle 352"/>
            <p:cNvSpPr>
              <a:spLocks noChangeArrowheads="1"/>
            </p:cNvSpPr>
            <p:nvPr/>
          </p:nvSpPr>
          <p:spPr bwMode="auto">
            <a:xfrm>
              <a:off x="4752" y="1680"/>
              <a:ext cx="576" cy="144"/>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(x7)</a:t>
              </a:r>
            </a:p>
          </p:txBody>
        </p:sp>
        <p:sp>
          <p:nvSpPr>
            <p:cNvPr id="110828" name="Rectangle 353"/>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02" name="Line 354"/>
          <p:cNvSpPr>
            <a:spLocks noChangeShapeType="1"/>
          </p:cNvSpPr>
          <p:nvPr/>
        </p:nvSpPr>
        <p:spPr bwMode="auto">
          <a:xfrm>
            <a:off x="7058025" y="2055813"/>
            <a:ext cx="457200" cy="0"/>
          </a:xfrm>
          <a:prstGeom prst="line">
            <a:avLst/>
          </a:prstGeom>
          <a:noFill/>
          <a:ln w="9525">
            <a:solidFill>
              <a:schemeClr val="tx1"/>
            </a:solidFill>
            <a:round/>
            <a:headEnd/>
            <a:tailEnd type="triangle" w="med" len="med"/>
          </a:ln>
        </p:spPr>
        <p:txBody>
          <a:bodyPr/>
          <a:lstStyle/>
          <a:p>
            <a:endParaRPr lang="en-US"/>
          </a:p>
        </p:txBody>
      </p:sp>
      <p:grpSp>
        <p:nvGrpSpPr>
          <p:cNvPr id="110803" name="Group 355"/>
          <p:cNvGrpSpPr>
            <a:grpSpLocks/>
          </p:cNvGrpSpPr>
          <p:nvPr/>
        </p:nvGrpSpPr>
        <p:grpSpPr bwMode="auto">
          <a:xfrm>
            <a:off x="7519988" y="1971675"/>
            <a:ext cx="914400" cy="152400"/>
            <a:chOff x="4752" y="1680"/>
            <a:chExt cx="576" cy="144"/>
          </a:xfrm>
        </p:grpSpPr>
        <p:sp>
          <p:nvSpPr>
            <p:cNvPr id="110825" name="Rectangle 356"/>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(x5)</a:t>
              </a:r>
            </a:p>
          </p:txBody>
        </p:sp>
        <p:sp>
          <p:nvSpPr>
            <p:cNvPr id="110826" name="Rectangle 357"/>
            <p:cNvSpPr>
              <a:spLocks noChangeArrowheads="1"/>
            </p:cNvSpPr>
            <p:nvPr/>
          </p:nvSpPr>
          <p:spPr bwMode="auto">
            <a:xfrm>
              <a:off x="4752" y="1680"/>
              <a:ext cx="96" cy="144"/>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04" name="Text Box 358"/>
          <p:cNvSpPr txBox="1">
            <a:spLocks noChangeArrowheads="1"/>
          </p:cNvSpPr>
          <p:nvPr/>
        </p:nvSpPr>
        <p:spPr bwMode="auto">
          <a:xfrm>
            <a:off x="7219950" y="1876425"/>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x5</a:t>
            </a:r>
          </a:p>
        </p:txBody>
      </p:sp>
      <p:sp>
        <p:nvSpPr>
          <p:cNvPr id="110805" name="Rectangle 359"/>
          <p:cNvSpPr>
            <a:spLocks noChangeArrowheads="1"/>
          </p:cNvSpPr>
          <p:nvPr/>
        </p:nvSpPr>
        <p:spPr bwMode="auto">
          <a:xfrm>
            <a:off x="6838950" y="1800225"/>
            <a:ext cx="457200" cy="23336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806" name="Text Box 360"/>
          <p:cNvSpPr txBox="1">
            <a:spLocks noChangeArrowheads="1"/>
          </p:cNvSpPr>
          <p:nvPr/>
        </p:nvSpPr>
        <p:spPr bwMode="auto">
          <a:xfrm>
            <a:off x="7239000" y="224790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x7</a:t>
            </a:r>
          </a:p>
        </p:txBody>
      </p:sp>
      <p:sp>
        <p:nvSpPr>
          <p:cNvPr id="110807" name="Rectangle 361"/>
          <p:cNvSpPr>
            <a:spLocks noChangeArrowheads="1"/>
          </p:cNvSpPr>
          <p:nvPr/>
        </p:nvSpPr>
        <p:spPr bwMode="auto">
          <a:xfrm>
            <a:off x="1057275" y="28352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08" name="Line 362"/>
          <p:cNvSpPr>
            <a:spLocks noChangeShapeType="1"/>
          </p:cNvSpPr>
          <p:nvPr/>
        </p:nvSpPr>
        <p:spPr bwMode="auto">
          <a:xfrm>
            <a:off x="1193800" y="2901950"/>
            <a:ext cx="1263650" cy="0"/>
          </a:xfrm>
          <a:prstGeom prst="line">
            <a:avLst/>
          </a:prstGeom>
          <a:noFill/>
          <a:ln w="9525">
            <a:solidFill>
              <a:schemeClr val="tx1"/>
            </a:solidFill>
            <a:round/>
            <a:headEnd/>
            <a:tailEnd type="triangle" w="med" len="med"/>
          </a:ln>
        </p:spPr>
        <p:txBody>
          <a:bodyPr/>
          <a:lstStyle/>
          <a:p>
            <a:endParaRPr lang="en-US"/>
          </a:p>
        </p:txBody>
      </p:sp>
      <p:sp>
        <p:nvSpPr>
          <p:cNvPr id="110809" name="Line 363"/>
          <p:cNvSpPr>
            <a:spLocks noChangeShapeType="1"/>
          </p:cNvSpPr>
          <p:nvPr/>
        </p:nvSpPr>
        <p:spPr bwMode="auto">
          <a:xfrm>
            <a:off x="2914650" y="3457575"/>
            <a:ext cx="1905000" cy="0"/>
          </a:xfrm>
          <a:prstGeom prst="line">
            <a:avLst/>
          </a:prstGeom>
          <a:noFill/>
          <a:ln w="19050">
            <a:solidFill>
              <a:schemeClr val="tx1"/>
            </a:solidFill>
            <a:round/>
            <a:headEnd/>
            <a:tailEnd type="triangle" w="med" len="med"/>
          </a:ln>
        </p:spPr>
        <p:txBody>
          <a:bodyPr/>
          <a:lstStyle/>
          <a:p>
            <a:endParaRPr lang="en-US"/>
          </a:p>
        </p:txBody>
      </p:sp>
      <p:sp>
        <p:nvSpPr>
          <p:cNvPr id="110810" name="Line 364"/>
          <p:cNvSpPr>
            <a:spLocks noChangeShapeType="1"/>
          </p:cNvSpPr>
          <p:nvPr/>
        </p:nvSpPr>
        <p:spPr bwMode="auto">
          <a:xfrm>
            <a:off x="2924175" y="3667125"/>
            <a:ext cx="1905000" cy="0"/>
          </a:xfrm>
          <a:prstGeom prst="line">
            <a:avLst/>
          </a:prstGeom>
          <a:noFill/>
          <a:ln w="19050">
            <a:solidFill>
              <a:schemeClr val="tx1"/>
            </a:solidFill>
            <a:round/>
            <a:headEnd/>
            <a:tailEnd type="triangle" w="med" len="med"/>
          </a:ln>
        </p:spPr>
        <p:txBody>
          <a:bodyPr/>
          <a:lstStyle/>
          <a:p>
            <a:endParaRPr lang="en-US"/>
          </a:p>
        </p:txBody>
      </p:sp>
      <p:sp>
        <p:nvSpPr>
          <p:cNvPr id="110811" name="AutoShape 365"/>
          <p:cNvSpPr>
            <a:spLocks noChangeArrowheads="1"/>
          </p:cNvSpPr>
          <p:nvPr/>
        </p:nvSpPr>
        <p:spPr bwMode="auto">
          <a:xfrm>
            <a:off x="4371975" y="312420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812" name="AutoShape 366"/>
          <p:cNvSpPr>
            <a:spLocks noChangeArrowheads="1"/>
          </p:cNvSpPr>
          <p:nvPr/>
        </p:nvSpPr>
        <p:spPr bwMode="auto">
          <a:xfrm>
            <a:off x="4371975" y="332422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813" name="AutoShape 367"/>
          <p:cNvSpPr>
            <a:spLocks noChangeArrowheads="1"/>
          </p:cNvSpPr>
          <p:nvPr/>
        </p:nvSpPr>
        <p:spPr bwMode="auto">
          <a:xfrm>
            <a:off x="4371975" y="35337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814" name="Text Box 368"/>
          <p:cNvSpPr txBox="1">
            <a:spLocks noChangeArrowheads="1"/>
          </p:cNvSpPr>
          <p:nvPr/>
        </p:nvSpPr>
        <p:spPr bwMode="auto">
          <a:xfrm>
            <a:off x="3914775" y="3076575"/>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12</a:t>
            </a:r>
          </a:p>
        </p:txBody>
      </p:sp>
      <p:sp>
        <p:nvSpPr>
          <p:cNvPr id="110815" name="Text Box 369"/>
          <p:cNvSpPr txBox="1">
            <a:spLocks noChangeArrowheads="1"/>
          </p:cNvSpPr>
          <p:nvPr/>
        </p:nvSpPr>
        <p:spPr bwMode="auto">
          <a:xfrm>
            <a:off x="3914775" y="3295650"/>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13</a:t>
            </a:r>
          </a:p>
        </p:txBody>
      </p:sp>
      <p:sp>
        <p:nvSpPr>
          <p:cNvPr id="110816" name="Text Box 370"/>
          <p:cNvSpPr txBox="1">
            <a:spLocks noChangeArrowheads="1"/>
          </p:cNvSpPr>
          <p:nvPr/>
        </p:nvSpPr>
        <p:spPr bwMode="auto">
          <a:xfrm>
            <a:off x="3914775" y="3514725"/>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14</a:t>
            </a:r>
          </a:p>
        </p:txBody>
      </p:sp>
      <p:sp>
        <p:nvSpPr>
          <p:cNvPr id="110817" name="Text Box 371"/>
          <p:cNvSpPr txBox="1">
            <a:spLocks noChangeArrowheads="1"/>
          </p:cNvSpPr>
          <p:nvPr/>
        </p:nvSpPr>
        <p:spPr bwMode="auto">
          <a:xfrm>
            <a:off x="371475" y="1752600"/>
            <a:ext cx="4778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EDMA_0</a:t>
            </a:r>
          </a:p>
        </p:txBody>
      </p:sp>
      <p:sp>
        <p:nvSpPr>
          <p:cNvPr id="110818" name="Text Box 372"/>
          <p:cNvSpPr txBox="1">
            <a:spLocks noChangeArrowheads="1"/>
          </p:cNvSpPr>
          <p:nvPr/>
        </p:nvSpPr>
        <p:spPr bwMode="auto">
          <a:xfrm>
            <a:off x="552450" y="3924300"/>
            <a:ext cx="539750"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EDMA_1,2</a:t>
            </a:r>
          </a:p>
        </p:txBody>
      </p:sp>
      <p:sp>
        <p:nvSpPr>
          <p:cNvPr id="110819" name="Rectangle 373"/>
          <p:cNvSpPr>
            <a:spLocks noChangeArrowheads="1"/>
          </p:cNvSpPr>
          <p:nvPr/>
        </p:nvSpPr>
        <p:spPr bwMode="auto">
          <a:xfrm>
            <a:off x="166688" y="990600"/>
            <a:ext cx="161925" cy="152400"/>
          </a:xfrm>
          <a:prstGeom prst="rect">
            <a:avLst/>
          </a:prstGeom>
          <a:solidFill>
            <a:srgbClr val="FFFF00"/>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110820" name="Text Box 374"/>
          <p:cNvSpPr txBox="1">
            <a:spLocks noChangeArrowheads="1"/>
          </p:cNvSpPr>
          <p:nvPr/>
        </p:nvSpPr>
        <p:spPr bwMode="auto">
          <a:xfrm>
            <a:off x="312738" y="954088"/>
            <a:ext cx="674687"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CP Tracer</a:t>
            </a:r>
          </a:p>
        </p:txBody>
      </p:sp>
      <p:sp>
        <p:nvSpPr>
          <p:cNvPr id="1559927" name="Rectangle 375"/>
          <p:cNvSpPr>
            <a:spLocks noChangeArrowheads="1"/>
          </p:cNvSpPr>
          <p:nvPr/>
        </p:nvSpPr>
        <p:spPr bwMode="auto">
          <a:xfrm>
            <a:off x="4781550" y="141922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928" name="Rectangle 376"/>
          <p:cNvSpPr>
            <a:spLocks noChangeArrowheads="1"/>
          </p:cNvSpPr>
          <p:nvPr/>
        </p:nvSpPr>
        <p:spPr bwMode="auto">
          <a:xfrm>
            <a:off x="4857750" y="147637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378" name="Rectangle 277"/>
          <p:cNvSpPr>
            <a:spLocks noChangeArrowheads="1"/>
          </p:cNvSpPr>
          <p:nvPr/>
        </p:nvSpPr>
        <p:spPr bwMode="auto">
          <a:xfrm>
            <a:off x="3024188" y="416877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379" name="Rectangle 283"/>
          <p:cNvSpPr>
            <a:spLocks noChangeArrowheads="1"/>
          </p:cNvSpPr>
          <p:nvPr/>
        </p:nvSpPr>
        <p:spPr bwMode="auto">
          <a:xfrm>
            <a:off x="3024188" y="441642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98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598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5980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598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5979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598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598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596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5986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598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597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598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598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5985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598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599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59927"/>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155980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9683" grpId="0" animBg="1"/>
      <p:bldP spid="1559731" grpId="0" animBg="1"/>
      <p:bldP spid="1559799" grpId="0" animBg="1"/>
      <p:bldP spid="1559800" grpId="0"/>
      <p:bldP spid="1559801" grpId="0" animBg="1"/>
      <p:bldP spid="1559802" grpId="0" animBg="1"/>
      <p:bldP spid="1559803" grpId="0" animBg="1"/>
      <p:bldP spid="1559803" grpId="1" animBg="1"/>
      <p:bldP spid="1559804" grpId="0"/>
      <p:bldP spid="1559805" grpId="0" animBg="1"/>
      <p:bldP spid="1559853" grpId="0"/>
      <p:bldP spid="1559854" grpId="0" animBg="1"/>
      <p:bldP spid="1559855" grpId="0"/>
      <p:bldP spid="1559856" grpId="0" animBg="1"/>
      <p:bldP spid="1559864" grpId="0" animBg="1"/>
      <p:bldP spid="1559869" grpId="0" animBg="1"/>
      <p:bldP spid="1559927" grpId="0" animBg="1"/>
      <p:bldP spid="1559928" grpId="0" animBg="1"/>
      <p:bldP spid="378" grpId="0" animBg="1"/>
      <p:bldP spid="37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idx="4294967295"/>
          </p:nvPr>
        </p:nvSpPr>
        <p:spPr>
          <a:xfrm>
            <a:off x="0" y="76200"/>
            <a:ext cx="8229600" cy="762000"/>
          </a:xfrm>
        </p:spPr>
        <p:txBody>
          <a:bodyPr/>
          <a:lstStyle/>
          <a:p>
            <a:pPr eaLnBrk="1" hangingPunct="1"/>
            <a:r>
              <a:rPr lang="en-US" b="0" smtClean="0"/>
              <a:t>CP Tracer Module Features (1/2)</a:t>
            </a:r>
          </a:p>
        </p:txBody>
      </p:sp>
      <p:sp>
        <p:nvSpPr>
          <p:cNvPr id="111619" name="Rectangle 3"/>
          <p:cNvSpPr>
            <a:spLocks noGrp="1" noChangeArrowheads="1"/>
          </p:cNvSpPr>
          <p:nvPr>
            <p:ph type="body" idx="4294967295"/>
          </p:nvPr>
        </p:nvSpPr>
        <p:spPr>
          <a:xfrm>
            <a:off x="0" y="990600"/>
            <a:ext cx="8229600" cy="5486400"/>
          </a:xfrm>
        </p:spPr>
        <p:txBody>
          <a:bodyPr/>
          <a:lstStyle/>
          <a:p>
            <a:pPr marL="227013" indent="-227013" eaLnBrk="1" hangingPunct="1">
              <a:lnSpc>
                <a:spcPct val="80000"/>
              </a:lnSpc>
            </a:pPr>
            <a:r>
              <a:rPr lang="en-US" sz="1400" dirty="0" smtClean="0"/>
              <a:t>Transaction trace (output to STM)</a:t>
            </a:r>
          </a:p>
          <a:p>
            <a:pPr marL="227013" indent="-227013" eaLnBrk="1" hangingPunct="1">
              <a:lnSpc>
                <a:spcPct val="80000"/>
              </a:lnSpc>
            </a:pPr>
            <a:r>
              <a:rPr lang="en-US" sz="1400" dirty="0" smtClean="0"/>
              <a:t>Ability to 'see' the transactions for each master to selected slave interfaces through tracing of key transaction points:</a:t>
            </a:r>
          </a:p>
          <a:p>
            <a:pPr marL="574675" lvl="1" indent="-233363" eaLnBrk="1" hangingPunct="1">
              <a:lnSpc>
                <a:spcPct val="80000"/>
              </a:lnSpc>
            </a:pPr>
            <a:r>
              <a:rPr lang="en-US" sz="1400" dirty="0" smtClean="0"/>
              <a:t>Arbitration Won (Event B)</a:t>
            </a:r>
          </a:p>
          <a:p>
            <a:pPr marL="574675" lvl="1" indent="-233363" eaLnBrk="1" hangingPunct="1">
              <a:lnSpc>
                <a:spcPct val="80000"/>
              </a:lnSpc>
            </a:pPr>
            <a:r>
              <a:rPr lang="en-US" sz="1400" dirty="0" smtClean="0"/>
              <a:t>Transaction Complete (Event C, E)</a:t>
            </a:r>
          </a:p>
          <a:p>
            <a:pPr marL="227013" indent="-227013" eaLnBrk="1" hangingPunct="1">
              <a:lnSpc>
                <a:spcPct val="80000"/>
              </a:lnSpc>
            </a:pPr>
            <a:r>
              <a:rPr lang="en-US" sz="1400" dirty="0" smtClean="0"/>
              <a:t>Two filtering functions for transaction traces to bring out the specific transactions:</a:t>
            </a:r>
          </a:p>
          <a:p>
            <a:pPr marL="574675" lvl="1" indent="-233363" eaLnBrk="1" hangingPunct="1">
              <a:lnSpc>
                <a:spcPct val="80000"/>
              </a:lnSpc>
            </a:pPr>
            <a:r>
              <a:rPr lang="en-US" sz="1400" dirty="0" smtClean="0"/>
              <a:t>Transaction-qualifier-filtering: read/write</a:t>
            </a:r>
          </a:p>
          <a:p>
            <a:pPr marL="574675" lvl="1" indent="-233363" eaLnBrk="1" hangingPunct="1">
              <a:lnSpc>
                <a:spcPct val="80000"/>
              </a:lnSpc>
            </a:pPr>
            <a:r>
              <a:rPr lang="en-US" sz="1400" dirty="0" smtClean="0"/>
              <a:t>Address-range-based filtering</a:t>
            </a:r>
          </a:p>
          <a:p>
            <a:pPr marL="227013" indent="-227013" eaLnBrk="1" hangingPunct="1">
              <a:lnSpc>
                <a:spcPct val="80000"/>
              </a:lnSpc>
            </a:pPr>
            <a:r>
              <a:rPr lang="en-US" sz="1400" dirty="0" smtClean="0"/>
              <a:t>Statistics counters:</a:t>
            </a:r>
          </a:p>
          <a:p>
            <a:pPr marL="574675" lvl="1" indent="-233363" eaLnBrk="1" hangingPunct="1">
              <a:lnSpc>
                <a:spcPct val="80000"/>
              </a:lnSpc>
            </a:pPr>
            <a:r>
              <a:rPr lang="en-US" sz="1400" dirty="0" smtClean="0"/>
              <a:t>Throughput counts represent the total number of bytes forwarded to the target slave during a specified time duration. </a:t>
            </a:r>
          </a:p>
          <a:p>
            <a:pPr marL="854075" lvl="2" indent="-165100" eaLnBrk="1" hangingPunct="1">
              <a:lnSpc>
                <a:spcPct val="80000"/>
              </a:lnSpc>
            </a:pPr>
            <a:r>
              <a:rPr lang="en-US" sz="1400" dirty="0" smtClean="0"/>
              <a:t>Counter accumulates the byte-count presented at the initiation of a new transfer. </a:t>
            </a:r>
          </a:p>
          <a:p>
            <a:pPr marL="854075" lvl="2" indent="-165100" eaLnBrk="1" hangingPunct="1">
              <a:lnSpc>
                <a:spcPct val="80000"/>
              </a:lnSpc>
            </a:pPr>
            <a:r>
              <a:rPr lang="en-US" sz="1400" dirty="0" smtClean="0"/>
              <a:t>Can be used to calculate the effective throughput in terms of bytes-per-second at a given memory slave interface.</a:t>
            </a:r>
          </a:p>
          <a:p>
            <a:pPr marL="854075" lvl="2" indent="-165100" eaLnBrk="1" hangingPunct="1">
              <a:lnSpc>
                <a:spcPct val="80000"/>
              </a:lnSpc>
            </a:pPr>
            <a:r>
              <a:rPr lang="en-US" sz="1400" dirty="0" smtClean="0"/>
              <a:t>Can be used to track the bandwidth consumed by the system masters. (#bytes/time)</a:t>
            </a:r>
          </a:p>
          <a:p>
            <a:pPr marL="574675" lvl="1" indent="-233363" eaLnBrk="1" hangingPunct="1">
              <a:lnSpc>
                <a:spcPct val="80000"/>
              </a:lnSpc>
            </a:pPr>
            <a:r>
              <a:rPr lang="en-US" sz="1400" dirty="0" smtClean="0"/>
              <a:t>Each CP Tracer provides two independent throughput counters. </a:t>
            </a:r>
          </a:p>
          <a:p>
            <a:pPr marL="854075" lvl="2" indent="-165100" eaLnBrk="1" hangingPunct="1">
              <a:lnSpc>
                <a:spcPct val="80000"/>
              </a:lnSpc>
            </a:pPr>
            <a:r>
              <a:rPr lang="en-US" sz="1400" dirty="0" smtClean="0"/>
              <a:t>Each can be used to track the total number of bytes forwarded from a group of masters. </a:t>
            </a:r>
          </a:p>
          <a:p>
            <a:pPr marL="854075" lvl="2" indent="-165100" eaLnBrk="1" hangingPunct="1">
              <a:lnSpc>
                <a:spcPct val="80000"/>
              </a:lnSpc>
            </a:pPr>
            <a:r>
              <a:rPr lang="en-US" sz="1400" dirty="0" smtClean="0"/>
              <a:t>Each system master can be assigned to either / both /none of the two masters groups for throughput collection. </a:t>
            </a:r>
          </a:p>
          <a:p>
            <a:pPr marL="854075" lvl="2" indent="-165100" eaLnBrk="1" hangingPunct="1">
              <a:lnSpc>
                <a:spcPct val="80000"/>
              </a:lnSpc>
            </a:pPr>
            <a:r>
              <a:rPr lang="en-US" sz="1400" dirty="0" smtClean="0"/>
              <a:t>CP Tracer also provides address range based filtering and transaction qualifier based filtering functions to further narrow the interested transactions.</a:t>
            </a:r>
          </a:p>
          <a:p>
            <a:pPr marL="574675" lvl="1" indent="-233363" eaLnBrk="1" hangingPunct="1">
              <a:lnSpc>
                <a:spcPct val="80000"/>
              </a:lnSpc>
            </a:pPr>
            <a:r>
              <a:rPr lang="en-US" sz="1400" dirty="0" smtClean="0"/>
              <a:t>Accumulated Wait time counter</a:t>
            </a:r>
          </a:p>
          <a:p>
            <a:pPr marL="854075" lvl="2" indent="-165100" eaLnBrk="1" hangingPunct="1">
              <a:lnSpc>
                <a:spcPct val="80000"/>
              </a:lnSpc>
            </a:pPr>
            <a:r>
              <a:rPr lang="en-US" sz="1400" dirty="0" smtClean="0"/>
              <a:t>Provides an indication of how busy the bus is and how many cycles elapsed with at least one bus master waiting for access to the bus</a:t>
            </a:r>
          </a:p>
          <a:p>
            <a:pPr marL="574675" lvl="1" indent="-233363" eaLnBrk="1" hangingPunct="1">
              <a:lnSpc>
                <a:spcPct val="80000"/>
              </a:lnSpc>
            </a:pPr>
            <a:r>
              <a:rPr lang="en-US" sz="1400" dirty="0" smtClean="0"/>
              <a:t>Num Grant counter</a:t>
            </a:r>
          </a:p>
          <a:p>
            <a:pPr marL="854075" lvl="2" indent="-165100" eaLnBrk="1" hangingPunct="1">
              <a:lnSpc>
                <a:spcPct val="80000"/>
              </a:lnSpc>
            </a:pPr>
            <a:r>
              <a:rPr lang="en-US" sz="1400" dirty="0" smtClean="0"/>
              <a:t>Provides an indication of the number of bus grants.  The average transaction size can be determined by looking at throughput / num Grant</a:t>
            </a:r>
          </a:p>
        </p:txBody>
      </p:sp>
    </p:spTree>
    <p:custDataLst>
      <p:tags r:id="rId1"/>
    </p:custData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idx="4294967295"/>
          </p:nvPr>
        </p:nvSpPr>
        <p:spPr>
          <a:xfrm>
            <a:off x="0" y="76200"/>
            <a:ext cx="8229600" cy="762000"/>
          </a:xfrm>
        </p:spPr>
        <p:txBody>
          <a:bodyPr/>
          <a:lstStyle/>
          <a:p>
            <a:pPr eaLnBrk="1" hangingPunct="1"/>
            <a:r>
              <a:rPr lang="en-US" b="0" smtClean="0"/>
              <a:t>CP Tracer Module Features (2/2)</a:t>
            </a:r>
          </a:p>
        </p:txBody>
      </p:sp>
      <p:sp>
        <p:nvSpPr>
          <p:cNvPr id="112643" name="Rectangle 3"/>
          <p:cNvSpPr>
            <a:spLocks noGrp="1" noChangeArrowheads="1"/>
          </p:cNvSpPr>
          <p:nvPr>
            <p:ph type="body" idx="4294967295"/>
          </p:nvPr>
        </p:nvSpPr>
        <p:spPr>
          <a:xfrm>
            <a:off x="0" y="990600"/>
            <a:ext cx="8229600" cy="5334000"/>
          </a:xfrm>
        </p:spPr>
        <p:txBody>
          <a:bodyPr/>
          <a:lstStyle/>
          <a:p>
            <a:pPr marL="227013" indent="-227013" eaLnBrk="1" hangingPunct="1">
              <a:lnSpc>
                <a:spcPct val="80000"/>
              </a:lnSpc>
            </a:pPr>
            <a:r>
              <a:rPr lang="en-US" sz="1600" smtClean="0"/>
              <a:t>Sliding Time Window:</a:t>
            </a:r>
          </a:p>
          <a:p>
            <a:pPr marL="574675" lvl="1" indent="-233363" eaLnBrk="1" hangingPunct="1">
              <a:lnSpc>
                <a:spcPct val="80000"/>
              </a:lnSpc>
            </a:pPr>
            <a:r>
              <a:rPr lang="en-US" sz="1600" smtClean="0"/>
              <a:t>Specifies the measurement interval for all the CBA statistic counters implemented in the CP Tracer module. </a:t>
            </a:r>
          </a:p>
          <a:p>
            <a:pPr marL="574675" lvl="1" indent="-233363" eaLnBrk="1" hangingPunct="1">
              <a:lnSpc>
                <a:spcPct val="80000"/>
              </a:lnSpc>
            </a:pPr>
            <a:r>
              <a:rPr lang="en-US" sz="1600" smtClean="0"/>
              <a:t>When the sliding window timer expires, the counter values are loaded into the respective registers and the count starts again. </a:t>
            </a:r>
          </a:p>
          <a:p>
            <a:pPr marL="574675" lvl="1" indent="-233363" eaLnBrk="1" hangingPunct="1">
              <a:lnSpc>
                <a:spcPct val="80000"/>
              </a:lnSpc>
            </a:pPr>
            <a:r>
              <a:rPr lang="en-US" sz="1600" smtClean="0"/>
              <a:t>If enabled, an interrupt is also generated when the sliding time window expires.</a:t>
            </a:r>
          </a:p>
          <a:p>
            <a:pPr marL="574675" lvl="1" indent="-233363" eaLnBrk="1" hangingPunct="1">
              <a:lnSpc>
                <a:spcPct val="80000"/>
              </a:lnSpc>
            </a:pPr>
            <a:r>
              <a:rPr lang="en-US" sz="1600" smtClean="0"/>
              <a:t>The host CPU and/or EDMA can read the statistics counters upon assertion of the interrupt. </a:t>
            </a:r>
          </a:p>
          <a:p>
            <a:pPr marL="574675" lvl="1" indent="-233363" eaLnBrk="1" hangingPunct="1">
              <a:lnSpc>
                <a:spcPct val="80000"/>
              </a:lnSpc>
            </a:pPr>
            <a:r>
              <a:rPr lang="en-US" sz="1600" smtClean="0"/>
              <a:t>If enabled, the counter values can also be exported to STM automatically after the sliding time window is expired.</a:t>
            </a:r>
          </a:p>
          <a:p>
            <a:pPr marL="227013" indent="-227013" eaLnBrk="1" hangingPunct="1">
              <a:lnSpc>
                <a:spcPct val="80000"/>
              </a:lnSpc>
            </a:pPr>
            <a:r>
              <a:rPr lang="en-US" sz="1600" smtClean="0"/>
              <a:t>Cross-trigger generation: can assert EMU0/1 when a qualified event occurs </a:t>
            </a:r>
          </a:p>
          <a:p>
            <a:pPr marL="574675" lvl="1" indent="-233363" eaLnBrk="1" hangingPunct="1">
              <a:lnSpc>
                <a:spcPct val="80000"/>
              </a:lnSpc>
            </a:pPr>
            <a:r>
              <a:rPr lang="en-US" sz="1600" smtClean="0"/>
              <a:t>External trigger to start/stop monitoring. </a:t>
            </a:r>
          </a:p>
          <a:p>
            <a:pPr marL="574675" lvl="1" indent="-233363" eaLnBrk="1" hangingPunct="1">
              <a:lnSpc>
                <a:spcPct val="80000"/>
              </a:lnSpc>
            </a:pPr>
            <a:r>
              <a:rPr lang="en-US" sz="1600" smtClean="0"/>
              <a:t>The EMU0 trigger line is coupled to trace start. The EMU1 trigger line is coupled to trace stop.</a:t>
            </a:r>
          </a:p>
          <a:p>
            <a:pPr marL="574675" lvl="1" indent="-233363" eaLnBrk="1" hangingPunct="1">
              <a:lnSpc>
                <a:spcPct val="80000"/>
              </a:lnSpc>
            </a:pPr>
            <a:r>
              <a:rPr lang="en-US" sz="1600" smtClean="0"/>
              <a:t>Both EMU0 and EMU1 are sourced from any of the CorePac cores. </a:t>
            </a:r>
          </a:p>
          <a:p>
            <a:pPr marL="574675" lvl="1" indent="-233363" eaLnBrk="1" hangingPunct="1">
              <a:lnSpc>
                <a:spcPct val="80000"/>
              </a:lnSpc>
            </a:pPr>
            <a:r>
              <a:rPr lang="en-US" sz="1600" smtClean="0"/>
              <a:t>It can also be controlled from an external source via the EMU0 and EMU1 pins on the device.</a:t>
            </a:r>
          </a:p>
          <a:p>
            <a:pPr marL="574675" lvl="1" indent="-233363" eaLnBrk="1" hangingPunct="1">
              <a:lnSpc>
                <a:spcPct val="80000"/>
              </a:lnSpc>
            </a:pPr>
            <a:r>
              <a:rPr lang="en-US" sz="1600" smtClean="0"/>
              <a:t>The EMU0 trigger enables the EMU01_TraceEnableStatus bit of the Transaction Qualifier register, the EMU1 trigger disables this bit.</a:t>
            </a:r>
          </a:p>
          <a:p>
            <a:pPr marL="227013" indent="-227013" eaLnBrk="1" hangingPunct="1">
              <a:lnSpc>
                <a:spcPct val="80000"/>
              </a:lnSpc>
            </a:pPr>
            <a:r>
              <a:rPr lang="en-US" altLang="ja-JP" sz="1600" smtClean="0">
                <a:ea typeface="MS PGothic" pitchFamily="34" charset="-128"/>
              </a:rPr>
              <a:t>STM Trace Export Enables</a:t>
            </a:r>
          </a:p>
          <a:p>
            <a:pPr marL="574675" lvl="1" indent="-233363" eaLnBrk="1" hangingPunct="1">
              <a:lnSpc>
                <a:spcPct val="80000"/>
              </a:lnSpc>
            </a:pPr>
            <a:r>
              <a:rPr lang="en-US" altLang="ja-JP" sz="1600" smtClean="0">
                <a:ea typeface="MS PGothic" pitchFamily="34" charset="-128"/>
              </a:rPr>
              <a:t>Status message</a:t>
            </a:r>
          </a:p>
          <a:p>
            <a:pPr marL="574675" lvl="1" indent="-233363" eaLnBrk="1" hangingPunct="1">
              <a:lnSpc>
                <a:spcPct val="80000"/>
              </a:lnSpc>
            </a:pPr>
            <a:r>
              <a:rPr lang="en-US" altLang="ja-JP" sz="1600" smtClean="0">
                <a:ea typeface="MS PGothic" pitchFamily="34" charset="-128"/>
              </a:rPr>
              <a:t>Event message</a:t>
            </a:r>
          </a:p>
          <a:p>
            <a:pPr marL="574675" lvl="1" indent="-233363" eaLnBrk="1" hangingPunct="1">
              <a:lnSpc>
                <a:spcPct val="80000"/>
              </a:lnSpc>
            </a:pPr>
            <a:r>
              <a:rPr lang="en-US" altLang="ja-JP" sz="1600" smtClean="0">
                <a:ea typeface="MS PGothic" pitchFamily="34" charset="-128"/>
              </a:rPr>
              <a:t>Statistics message</a:t>
            </a:r>
            <a:endParaRPr lang="en-US" sz="1600" smtClean="0"/>
          </a:p>
        </p:txBody>
      </p:sp>
    </p:spTree>
    <p:custDataLst>
      <p:tags r:id="rId1"/>
    </p:custData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p:nvPr>
        </p:nvSpPr>
        <p:spPr/>
        <p:txBody>
          <a:bodyPr/>
          <a:lstStyle/>
          <a:p>
            <a:r>
              <a:rPr lang="en-US" b="0" smtClean="0"/>
              <a:t>For More Information</a:t>
            </a:r>
          </a:p>
        </p:txBody>
      </p:sp>
      <p:sp>
        <p:nvSpPr>
          <p:cNvPr id="113667" name="Rectangle 3"/>
          <p:cNvSpPr>
            <a:spLocks noGrp="1"/>
          </p:cNvSpPr>
          <p:nvPr>
            <p:ph idx="1"/>
          </p:nvPr>
        </p:nvSpPr>
        <p:spPr/>
        <p:txBody>
          <a:bodyPr/>
          <a:lstStyle/>
          <a:p>
            <a:r>
              <a:rPr lang="en-US" smtClean="0"/>
              <a:t>For more information, refer to the</a:t>
            </a:r>
            <a:br>
              <a:rPr lang="en-US" smtClean="0"/>
            </a:br>
            <a:r>
              <a:rPr lang="en-US" smtClean="0"/>
              <a:t> </a:t>
            </a:r>
            <a:r>
              <a:rPr lang="en-US" smtClean="0">
                <a:hlinkClick r:id="rId4"/>
              </a:rPr>
              <a:t>C66x Getting Started </a:t>
            </a:r>
            <a:r>
              <a:rPr lang="en-US" smtClean="0"/>
              <a:t>page to locate the data manual for your KeyStone device.</a:t>
            </a:r>
          </a:p>
          <a:p>
            <a:r>
              <a:rPr lang="en-US" smtClean="0"/>
              <a:t>View the complete </a:t>
            </a:r>
            <a:r>
              <a:rPr lang="en-US" smtClean="0">
                <a:hlinkClick r:id="rId5"/>
              </a:rPr>
              <a:t>C66x Multicore SOC Online Training for KeyStone Devices</a:t>
            </a:r>
            <a:r>
              <a:rPr lang="en-US" smtClean="0"/>
              <a:t>, including details on the individual modules.</a:t>
            </a:r>
          </a:p>
          <a:p>
            <a:r>
              <a:rPr lang="en-US" smtClean="0"/>
              <a:t>For questions regarding topics covered in this training, visit the support forums at the</a:t>
            </a:r>
            <a:br>
              <a:rPr lang="en-US" smtClean="0"/>
            </a:br>
            <a:r>
              <a:rPr lang="en-US" smtClean="0">
                <a:hlinkClick r:id="rId6"/>
              </a:rPr>
              <a:t>TI E2E Community</a:t>
            </a:r>
            <a:r>
              <a:rPr lang="en-US" smtClean="0"/>
              <a:t> website.</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9"/>
          <p:cNvSpPr>
            <a:spLocks noGrp="1" noChangeArrowheads="1"/>
          </p:cNvSpPr>
          <p:nvPr>
            <p:ph type="title" idx="4294967295"/>
          </p:nvPr>
        </p:nvSpPr>
        <p:spPr>
          <a:xfrm>
            <a:off x="0" y="76200"/>
            <a:ext cx="8229600" cy="762000"/>
          </a:xfrm>
        </p:spPr>
        <p:txBody>
          <a:bodyPr/>
          <a:lstStyle/>
          <a:p>
            <a:pPr eaLnBrk="1" hangingPunct="1"/>
            <a:r>
              <a:rPr lang="en-US" b="0" smtClean="0"/>
              <a:t>Multicore Navigator</a:t>
            </a:r>
          </a:p>
        </p:txBody>
      </p:sp>
      <p:sp>
        <p:nvSpPr>
          <p:cNvPr id="53251" name="Rectangle 67"/>
          <p:cNvSpPr>
            <a:spLocks noChangeArrowheads="1"/>
          </p:cNvSpPr>
          <p:nvPr/>
        </p:nvSpPr>
        <p:spPr bwMode="auto">
          <a:xfrm>
            <a:off x="5257800" y="2895600"/>
            <a:ext cx="3581400" cy="244475"/>
          </a:xfrm>
          <a:prstGeom prst="rect">
            <a:avLst/>
          </a:prstGeom>
          <a:noFill/>
          <a:ln w="9525">
            <a:noFill/>
            <a:miter lim="800000"/>
            <a:headEnd/>
            <a:tailEnd/>
          </a:ln>
        </p:spPr>
        <p:txBody>
          <a:bodyPr>
            <a:spAutoFit/>
          </a:bodyPr>
          <a:lstStyle/>
          <a:p>
            <a:pPr marL="457200" indent="-457200" algn="l">
              <a:spcAft>
                <a:spcPct val="10000"/>
              </a:spcAft>
              <a:buFont typeface="Wingdings" pitchFamily="2" charset="2"/>
              <a:buChar char="Ø"/>
            </a:pPr>
            <a:endParaRPr lang="en-US" sz="1000" b="1">
              <a:solidFill>
                <a:srgbClr val="000000"/>
              </a:solidFill>
            </a:endParaRPr>
          </a:p>
        </p:txBody>
      </p:sp>
      <p:sp>
        <p:nvSpPr>
          <p:cNvPr id="53252" name="AutoShape 6"/>
          <p:cNvSpPr>
            <a:spLocks noChangeArrowheads="1"/>
          </p:cNvSpPr>
          <p:nvPr/>
        </p:nvSpPr>
        <p:spPr bwMode="auto">
          <a:xfrm>
            <a:off x="5410200" y="1943100"/>
            <a:ext cx="3630613" cy="3659188"/>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latin typeface="Calibri" pitchFamily="34" charset="0"/>
            </a:endParaRPr>
          </a:p>
        </p:txBody>
      </p:sp>
      <p:sp>
        <p:nvSpPr>
          <p:cNvPr id="53253" name="Rectangle 63"/>
          <p:cNvSpPr>
            <a:spLocks noChangeArrowheads="1"/>
          </p:cNvSpPr>
          <p:nvPr/>
        </p:nvSpPr>
        <p:spPr bwMode="auto">
          <a:xfrm>
            <a:off x="5441950" y="2112963"/>
            <a:ext cx="3549650" cy="3198812"/>
          </a:xfrm>
          <a:prstGeom prst="rect">
            <a:avLst/>
          </a:prstGeom>
          <a:noFill/>
          <a:ln w="9525">
            <a:noFill/>
            <a:miter lim="800000"/>
            <a:headEnd/>
            <a:tailEnd/>
          </a:ln>
        </p:spPr>
        <p:txBody>
          <a:bodyPr>
            <a:spAutoFit/>
          </a:bodyPr>
          <a:lstStyle/>
          <a:p>
            <a:pPr marL="117475" indent="-117475" algn="l">
              <a:lnSpc>
                <a:spcPct val="85000"/>
              </a:lnSpc>
              <a:spcBef>
                <a:spcPct val="30000"/>
              </a:spcBef>
            </a:pPr>
            <a:r>
              <a:rPr lang="en-US" sz="1600" dirty="0">
                <a:solidFill>
                  <a:srgbClr val="000000"/>
                </a:solidFill>
                <a:latin typeface="Calibri" pitchFamily="34" charset="0"/>
              </a:rPr>
              <a:t>Queue Manager and Packet DMA</a:t>
            </a:r>
          </a:p>
          <a:p>
            <a:pPr marL="117475" indent="-117475" algn="l">
              <a:lnSpc>
                <a:spcPct val="85000"/>
              </a:lnSpc>
              <a:spcBef>
                <a:spcPct val="30000"/>
              </a:spcBef>
              <a:buFontTx/>
              <a:buChar char="•"/>
            </a:pPr>
            <a:r>
              <a:rPr lang="en-US" sz="1400" dirty="0">
                <a:solidFill>
                  <a:srgbClr val="000000"/>
                </a:solidFill>
                <a:latin typeface="Calibri" pitchFamily="34" charset="0"/>
              </a:rPr>
              <a:t>Low-overhead processing and routing of packet traffic</a:t>
            </a:r>
          </a:p>
          <a:p>
            <a:pPr marL="117475" indent="-117475" algn="l">
              <a:lnSpc>
                <a:spcPct val="85000"/>
              </a:lnSpc>
              <a:spcBef>
                <a:spcPct val="30000"/>
              </a:spcBef>
              <a:buFontTx/>
              <a:buChar char="•"/>
            </a:pPr>
            <a:r>
              <a:rPr lang="en-US" sz="1400" dirty="0">
                <a:solidFill>
                  <a:srgbClr val="000000"/>
                </a:solidFill>
                <a:latin typeface="Calibri" pitchFamily="34" charset="0"/>
              </a:rPr>
              <a:t>Simplified resource management </a:t>
            </a:r>
          </a:p>
          <a:p>
            <a:pPr marL="117475" indent="-117475" algn="l">
              <a:lnSpc>
                <a:spcPct val="85000"/>
              </a:lnSpc>
              <a:spcBef>
                <a:spcPct val="30000"/>
              </a:spcBef>
              <a:buFontTx/>
              <a:buChar char="•"/>
            </a:pPr>
            <a:r>
              <a:rPr lang="en-US" sz="1400" dirty="0">
                <a:solidFill>
                  <a:srgbClr val="000000"/>
                </a:solidFill>
                <a:latin typeface="Calibri" pitchFamily="34" charset="0"/>
              </a:rPr>
              <a:t>Effective inter-processor communications</a:t>
            </a:r>
          </a:p>
          <a:p>
            <a:pPr marL="117475" indent="-117475" algn="l">
              <a:lnSpc>
                <a:spcPct val="85000"/>
              </a:lnSpc>
              <a:spcBef>
                <a:spcPct val="30000"/>
              </a:spcBef>
              <a:buFontTx/>
              <a:buChar char="•"/>
            </a:pPr>
            <a:r>
              <a:rPr lang="en-US" sz="1400" dirty="0">
                <a:solidFill>
                  <a:srgbClr val="000000"/>
                </a:solidFill>
                <a:latin typeface="Calibri" pitchFamily="34" charset="0"/>
              </a:rPr>
              <a:t>Abstracts physical implementation from application host software</a:t>
            </a:r>
          </a:p>
          <a:p>
            <a:pPr marL="117475" indent="-117475" algn="l">
              <a:lnSpc>
                <a:spcPct val="85000"/>
              </a:lnSpc>
              <a:spcBef>
                <a:spcPct val="30000"/>
              </a:spcBef>
              <a:buFontTx/>
              <a:buChar char="•"/>
            </a:pPr>
            <a:r>
              <a:rPr lang="en-US" sz="1400" dirty="0">
                <a:solidFill>
                  <a:srgbClr val="000000"/>
                </a:solidFill>
                <a:latin typeface="Calibri" pitchFamily="34" charset="0"/>
              </a:rPr>
              <a:t>Virtualization to enable dynamic load balancing and provide seamless access to resources on different cores</a:t>
            </a:r>
          </a:p>
          <a:p>
            <a:pPr marL="117475" indent="-117475" algn="l">
              <a:lnSpc>
                <a:spcPct val="85000"/>
              </a:lnSpc>
              <a:spcBef>
                <a:spcPct val="30000"/>
              </a:spcBef>
              <a:buFontTx/>
              <a:buChar char="•"/>
            </a:pPr>
            <a:r>
              <a:rPr lang="en-US" sz="1400" dirty="0" smtClean="0">
                <a:solidFill>
                  <a:srgbClr val="000000"/>
                </a:solidFill>
                <a:latin typeface="Calibri" pitchFamily="34" charset="0"/>
              </a:rPr>
              <a:t>8K </a:t>
            </a:r>
            <a:r>
              <a:rPr lang="en-US" sz="1400" dirty="0">
                <a:solidFill>
                  <a:srgbClr val="000000"/>
                </a:solidFill>
                <a:latin typeface="Calibri" pitchFamily="34" charset="0"/>
              </a:rPr>
              <a:t>hardware queues and </a:t>
            </a:r>
            <a:r>
              <a:rPr lang="en-US" sz="1400" dirty="0" smtClean="0">
                <a:solidFill>
                  <a:srgbClr val="000000"/>
                </a:solidFill>
                <a:latin typeface="Calibri" pitchFamily="34" charset="0"/>
              </a:rPr>
              <a:t>16K </a:t>
            </a:r>
            <a:r>
              <a:rPr lang="en-US" sz="1400" dirty="0">
                <a:solidFill>
                  <a:srgbClr val="000000"/>
                </a:solidFill>
                <a:latin typeface="Calibri" pitchFamily="34" charset="0"/>
              </a:rPr>
              <a:t>descriptors</a:t>
            </a:r>
          </a:p>
          <a:p>
            <a:pPr marL="574675" lvl="1" indent="-117475" algn="l">
              <a:lnSpc>
                <a:spcPct val="85000"/>
              </a:lnSpc>
              <a:spcBef>
                <a:spcPct val="30000"/>
              </a:spcBef>
              <a:buFontTx/>
              <a:buChar char="•"/>
            </a:pPr>
            <a:r>
              <a:rPr lang="en-US" sz="1400" dirty="0">
                <a:solidFill>
                  <a:srgbClr val="000000"/>
                </a:solidFill>
                <a:latin typeface="Calibri" pitchFamily="34" charset="0"/>
              </a:rPr>
              <a:t>More descriptors can reside in any shared memory</a:t>
            </a:r>
          </a:p>
          <a:p>
            <a:pPr marL="117475" indent="-117475" algn="l">
              <a:lnSpc>
                <a:spcPct val="85000"/>
              </a:lnSpc>
              <a:spcBef>
                <a:spcPct val="30000"/>
              </a:spcBef>
              <a:buFontTx/>
              <a:buChar char="•"/>
            </a:pPr>
            <a:r>
              <a:rPr lang="en-US" sz="1400" dirty="0">
                <a:solidFill>
                  <a:srgbClr val="000000"/>
                </a:solidFill>
                <a:latin typeface="Calibri" pitchFamily="34" charset="0"/>
              </a:rPr>
              <a:t>10 </a:t>
            </a:r>
            <a:r>
              <a:rPr lang="en-US" sz="1400" dirty="0" err="1">
                <a:solidFill>
                  <a:srgbClr val="000000"/>
                </a:solidFill>
                <a:latin typeface="Calibri" pitchFamily="34" charset="0"/>
              </a:rPr>
              <a:t>Gbps</a:t>
            </a:r>
            <a:r>
              <a:rPr lang="en-US" sz="1400" dirty="0">
                <a:solidFill>
                  <a:srgbClr val="000000"/>
                </a:solidFill>
                <a:latin typeface="Calibri" pitchFamily="34" charset="0"/>
              </a:rPr>
              <a:t> pre-fetching capability</a:t>
            </a:r>
          </a:p>
        </p:txBody>
      </p:sp>
      <p:sp>
        <p:nvSpPr>
          <p:cNvPr id="53254" name="Rectangle 16"/>
          <p:cNvSpPr>
            <a:spLocks noChangeArrowheads="1"/>
          </p:cNvSpPr>
          <p:nvPr/>
        </p:nvSpPr>
        <p:spPr bwMode="auto">
          <a:xfrm>
            <a:off x="5400675" y="1257300"/>
            <a:ext cx="3629025" cy="34290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Memory Expansion</a:t>
            </a:r>
          </a:p>
        </p:txBody>
      </p:sp>
      <p:sp>
        <p:nvSpPr>
          <p:cNvPr id="53255" name="PPTShape_0"/>
          <p:cNvSpPr>
            <a:spLocks noChangeArrowheads="1"/>
          </p:cNvSpPr>
          <p:nvPr/>
        </p:nvSpPr>
        <p:spPr bwMode="auto">
          <a:xfrm>
            <a:off x="5402263" y="1600200"/>
            <a:ext cx="3629025" cy="34290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53256" name="Rectangle 11"/>
          <p:cNvSpPr>
            <a:spLocks noChangeArrowheads="1"/>
          </p:cNvSpPr>
          <p:nvPr/>
        </p:nvSpPr>
        <p:spPr bwMode="auto">
          <a:xfrm>
            <a:off x="5405438" y="914400"/>
            <a:ext cx="3632200" cy="34290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CorePac &amp; Memory Subsystem</a:t>
            </a:r>
          </a:p>
        </p:txBody>
      </p:sp>
      <p:grpSp>
        <p:nvGrpSpPr>
          <p:cNvPr id="53257" name="Group 419"/>
          <p:cNvGrpSpPr>
            <a:grpSpLocks noChangeAspect="1"/>
          </p:cNvGrpSpPr>
          <p:nvPr/>
        </p:nvGrpSpPr>
        <p:grpSpPr bwMode="auto">
          <a:xfrm>
            <a:off x="0" y="914400"/>
            <a:ext cx="5349875" cy="5440363"/>
            <a:chOff x="0" y="552"/>
            <a:chExt cx="3479" cy="3538"/>
          </a:xfrm>
        </p:grpSpPr>
        <p:sp>
          <p:nvSpPr>
            <p:cNvPr id="53258" name="AutoShape 418"/>
            <p:cNvSpPr>
              <a:spLocks noChangeAspect="1" noChangeArrowheads="1" noTextEdit="1"/>
            </p:cNvSpPr>
            <p:nvPr/>
          </p:nvSpPr>
          <p:spPr bwMode="auto">
            <a:xfrm>
              <a:off x="0" y="552"/>
              <a:ext cx="3479" cy="3538"/>
            </a:xfrm>
            <a:prstGeom prst="rect">
              <a:avLst/>
            </a:prstGeom>
            <a:noFill/>
            <a:ln w="9525">
              <a:noFill/>
              <a:miter lim="800000"/>
              <a:headEnd/>
              <a:tailEnd/>
            </a:ln>
          </p:spPr>
          <p:txBody>
            <a:bodyPr/>
            <a:lstStyle/>
            <a:p>
              <a:endParaRPr lang="en-US"/>
            </a:p>
          </p:txBody>
        </p:sp>
        <p:grpSp>
          <p:nvGrpSpPr>
            <p:cNvPr id="53259" name="Group 620"/>
            <p:cNvGrpSpPr>
              <a:grpSpLocks/>
            </p:cNvGrpSpPr>
            <p:nvPr/>
          </p:nvGrpSpPr>
          <p:grpSpPr bwMode="auto">
            <a:xfrm>
              <a:off x="162" y="563"/>
              <a:ext cx="3306" cy="3350"/>
              <a:chOff x="162" y="563"/>
              <a:chExt cx="3306" cy="3350"/>
            </a:xfrm>
          </p:grpSpPr>
          <p:sp>
            <p:nvSpPr>
              <p:cNvPr id="53468" name="Rectangle 420"/>
              <p:cNvSpPr>
                <a:spLocks noChangeArrowheads="1"/>
              </p:cNvSpPr>
              <p:nvPr/>
            </p:nvSpPr>
            <p:spPr bwMode="auto">
              <a:xfrm>
                <a:off x="162" y="563"/>
                <a:ext cx="3306" cy="3350"/>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53469" name="Rectangle 421"/>
              <p:cNvSpPr>
                <a:spLocks noChangeArrowheads="1"/>
              </p:cNvSpPr>
              <p:nvPr/>
            </p:nvSpPr>
            <p:spPr bwMode="auto">
              <a:xfrm>
                <a:off x="619" y="2912"/>
                <a:ext cx="1514" cy="99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3470" name="Rectangle 422"/>
              <p:cNvSpPr>
                <a:spLocks noChangeArrowheads="1"/>
              </p:cNvSpPr>
              <p:nvPr/>
            </p:nvSpPr>
            <p:spPr bwMode="auto">
              <a:xfrm>
                <a:off x="2655" y="568"/>
                <a:ext cx="808" cy="1764"/>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3471" name="Rectangle 423"/>
              <p:cNvSpPr>
                <a:spLocks noChangeArrowheads="1"/>
              </p:cNvSpPr>
              <p:nvPr/>
            </p:nvSpPr>
            <p:spPr bwMode="auto">
              <a:xfrm>
                <a:off x="1174" y="2208"/>
                <a:ext cx="1024"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1 to 8 Cores @ up to 1.25 GHz</a:t>
                </a:r>
                <a:endParaRPr lang="en-US" sz="1800">
                  <a:solidFill>
                    <a:srgbClr val="000000"/>
                  </a:solidFill>
                </a:endParaRPr>
              </a:p>
            </p:txBody>
          </p:sp>
          <p:sp>
            <p:nvSpPr>
              <p:cNvPr id="53472" name="Rectangle 424"/>
              <p:cNvSpPr>
                <a:spLocks noChangeArrowheads="1"/>
              </p:cNvSpPr>
              <p:nvPr/>
            </p:nvSpPr>
            <p:spPr bwMode="auto">
              <a:xfrm>
                <a:off x="2795" y="2095"/>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3473" name="Rectangle 425"/>
              <p:cNvSpPr>
                <a:spLocks noChangeArrowheads="1"/>
              </p:cNvSpPr>
              <p:nvPr/>
            </p:nvSpPr>
            <p:spPr bwMode="auto">
              <a:xfrm>
                <a:off x="2795" y="1654"/>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3474" name="Rectangle 426"/>
              <p:cNvSpPr>
                <a:spLocks noChangeArrowheads="1"/>
              </p:cNvSpPr>
              <p:nvPr/>
            </p:nvSpPr>
            <p:spPr bwMode="auto">
              <a:xfrm>
                <a:off x="1287" y="638"/>
                <a:ext cx="393" cy="371"/>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53475" name="Rectangle 427"/>
              <p:cNvSpPr>
                <a:spLocks noChangeArrowheads="1"/>
              </p:cNvSpPr>
              <p:nvPr/>
            </p:nvSpPr>
            <p:spPr bwMode="auto">
              <a:xfrm>
                <a:off x="1389" y="922"/>
                <a:ext cx="248"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53476" name="Rectangle 428"/>
              <p:cNvSpPr>
                <a:spLocks noChangeArrowheads="1"/>
              </p:cNvSpPr>
              <p:nvPr/>
            </p:nvSpPr>
            <p:spPr bwMode="auto">
              <a:xfrm>
                <a:off x="1352" y="681"/>
                <a:ext cx="269" cy="22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477" name="Rectangle 429"/>
              <p:cNvSpPr>
                <a:spLocks noChangeArrowheads="1"/>
              </p:cNvSpPr>
              <p:nvPr/>
            </p:nvSpPr>
            <p:spPr bwMode="auto">
              <a:xfrm>
                <a:off x="1416" y="724"/>
                <a:ext cx="183"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53478" name="Rectangle 430"/>
              <p:cNvSpPr>
                <a:spLocks noChangeArrowheads="1"/>
              </p:cNvSpPr>
              <p:nvPr/>
            </p:nvSpPr>
            <p:spPr bwMode="auto">
              <a:xfrm>
                <a:off x="1400" y="788"/>
                <a:ext cx="221"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53479" name="Rectangle 431"/>
              <p:cNvSpPr>
                <a:spLocks noChangeArrowheads="1"/>
              </p:cNvSpPr>
              <p:nvPr/>
            </p:nvSpPr>
            <p:spPr bwMode="auto">
              <a:xfrm>
                <a:off x="318" y="719"/>
                <a:ext cx="425" cy="1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480" name="Rectangle 432"/>
              <p:cNvSpPr>
                <a:spLocks noChangeArrowheads="1"/>
              </p:cNvSpPr>
              <p:nvPr/>
            </p:nvSpPr>
            <p:spPr bwMode="auto">
              <a:xfrm>
                <a:off x="436" y="739"/>
                <a:ext cx="248"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53481" name="Rectangle 433"/>
              <p:cNvSpPr>
                <a:spLocks noChangeArrowheads="1"/>
              </p:cNvSpPr>
              <p:nvPr/>
            </p:nvSpPr>
            <p:spPr bwMode="auto">
              <a:xfrm>
                <a:off x="355" y="804"/>
                <a:ext cx="41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53482" name="Rectangle 434"/>
              <p:cNvSpPr>
                <a:spLocks noChangeArrowheads="1"/>
              </p:cNvSpPr>
              <p:nvPr/>
            </p:nvSpPr>
            <p:spPr bwMode="auto">
              <a:xfrm>
                <a:off x="2795" y="1208"/>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3483" name="Rectangle 435"/>
              <p:cNvSpPr>
                <a:spLocks noChangeArrowheads="1"/>
              </p:cNvSpPr>
              <p:nvPr/>
            </p:nvSpPr>
            <p:spPr bwMode="auto">
              <a:xfrm>
                <a:off x="2795" y="988"/>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3484" name="Rectangle 436"/>
              <p:cNvSpPr>
                <a:spLocks noChangeArrowheads="1"/>
              </p:cNvSpPr>
              <p:nvPr/>
            </p:nvSpPr>
            <p:spPr bwMode="auto">
              <a:xfrm>
                <a:off x="2795" y="1875"/>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3485" name="Freeform 437"/>
              <p:cNvSpPr>
                <a:spLocks/>
              </p:cNvSpPr>
              <p:nvPr/>
            </p:nvSpPr>
            <p:spPr bwMode="auto">
              <a:xfrm>
                <a:off x="2720" y="1020"/>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3486" name="Freeform 438"/>
              <p:cNvSpPr>
                <a:spLocks/>
              </p:cNvSpPr>
              <p:nvPr/>
            </p:nvSpPr>
            <p:spPr bwMode="auto">
              <a:xfrm>
                <a:off x="2725" y="1052"/>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3487" name="Rectangle 439"/>
              <p:cNvSpPr>
                <a:spLocks noChangeArrowheads="1"/>
              </p:cNvSpPr>
              <p:nvPr/>
            </p:nvSpPr>
            <p:spPr bwMode="auto">
              <a:xfrm>
                <a:off x="2569" y="105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488" name="Freeform 440"/>
              <p:cNvSpPr>
                <a:spLocks/>
              </p:cNvSpPr>
              <p:nvPr/>
            </p:nvSpPr>
            <p:spPr bwMode="auto">
              <a:xfrm>
                <a:off x="2504" y="1020"/>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3489" name="Freeform 441"/>
              <p:cNvSpPr>
                <a:spLocks/>
              </p:cNvSpPr>
              <p:nvPr/>
            </p:nvSpPr>
            <p:spPr bwMode="auto">
              <a:xfrm>
                <a:off x="2558" y="1052"/>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3490" name="Rectangle 442"/>
              <p:cNvSpPr>
                <a:spLocks noChangeArrowheads="1"/>
              </p:cNvSpPr>
              <p:nvPr/>
            </p:nvSpPr>
            <p:spPr bwMode="auto">
              <a:xfrm>
                <a:off x="2709" y="578"/>
                <a:ext cx="700"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53491" name="Rectangle 443"/>
              <p:cNvSpPr>
                <a:spLocks noChangeArrowheads="1"/>
              </p:cNvSpPr>
              <p:nvPr/>
            </p:nvSpPr>
            <p:spPr bwMode="auto">
              <a:xfrm>
                <a:off x="2817" y="654"/>
                <a:ext cx="507"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53492" name="Freeform 444"/>
              <p:cNvSpPr>
                <a:spLocks/>
              </p:cNvSpPr>
              <p:nvPr/>
            </p:nvSpPr>
            <p:spPr bwMode="auto">
              <a:xfrm>
                <a:off x="2720" y="1246"/>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3493" name="Freeform 445"/>
              <p:cNvSpPr>
                <a:spLocks/>
              </p:cNvSpPr>
              <p:nvPr/>
            </p:nvSpPr>
            <p:spPr bwMode="auto">
              <a:xfrm>
                <a:off x="2725" y="1272"/>
                <a:ext cx="5" cy="17"/>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53494" name="Rectangle 446"/>
              <p:cNvSpPr>
                <a:spLocks noChangeArrowheads="1"/>
              </p:cNvSpPr>
              <p:nvPr/>
            </p:nvSpPr>
            <p:spPr bwMode="auto">
              <a:xfrm>
                <a:off x="2569" y="1272"/>
                <a:ext cx="156" cy="1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495" name="Freeform 447"/>
              <p:cNvSpPr>
                <a:spLocks/>
              </p:cNvSpPr>
              <p:nvPr/>
            </p:nvSpPr>
            <p:spPr bwMode="auto">
              <a:xfrm>
                <a:off x="2504" y="1246"/>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3496" name="Freeform 448"/>
              <p:cNvSpPr>
                <a:spLocks/>
              </p:cNvSpPr>
              <p:nvPr/>
            </p:nvSpPr>
            <p:spPr bwMode="auto">
              <a:xfrm>
                <a:off x="2558" y="1272"/>
                <a:ext cx="11" cy="17"/>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53497" name="Freeform 449"/>
              <p:cNvSpPr>
                <a:spLocks/>
              </p:cNvSpPr>
              <p:nvPr/>
            </p:nvSpPr>
            <p:spPr bwMode="auto">
              <a:xfrm>
                <a:off x="2720" y="1692"/>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3498" name="Freeform 450"/>
              <p:cNvSpPr>
                <a:spLocks/>
              </p:cNvSpPr>
              <p:nvPr/>
            </p:nvSpPr>
            <p:spPr bwMode="auto">
              <a:xfrm>
                <a:off x="2725" y="1719"/>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3499" name="Rectangle 451"/>
              <p:cNvSpPr>
                <a:spLocks noChangeArrowheads="1"/>
              </p:cNvSpPr>
              <p:nvPr/>
            </p:nvSpPr>
            <p:spPr bwMode="auto">
              <a:xfrm>
                <a:off x="2569" y="1719"/>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500" name="Freeform 452"/>
              <p:cNvSpPr>
                <a:spLocks/>
              </p:cNvSpPr>
              <p:nvPr/>
            </p:nvSpPr>
            <p:spPr bwMode="auto">
              <a:xfrm>
                <a:off x="2504" y="1692"/>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3501" name="Freeform 453"/>
              <p:cNvSpPr>
                <a:spLocks/>
              </p:cNvSpPr>
              <p:nvPr/>
            </p:nvSpPr>
            <p:spPr bwMode="auto">
              <a:xfrm>
                <a:off x="2558" y="1719"/>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3502" name="Freeform 454"/>
              <p:cNvSpPr>
                <a:spLocks/>
              </p:cNvSpPr>
              <p:nvPr/>
            </p:nvSpPr>
            <p:spPr bwMode="auto">
              <a:xfrm>
                <a:off x="2720" y="1918"/>
                <a:ext cx="70" cy="70"/>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53503" name="Freeform 455"/>
              <p:cNvSpPr>
                <a:spLocks/>
              </p:cNvSpPr>
              <p:nvPr/>
            </p:nvSpPr>
            <p:spPr bwMode="auto">
              <a:xfrm>
                <a:off x="2725" y="194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3504" name="Rectangle 456"/>
              <p:cNvSpPr>
                <a:spLocks noChangeArrowheads="1"/>
              </p:cNvSpPr>
              <p:nvPr/>
            </p:nvSpPr>
            <p:spPr bwMode="auto">
              <a:xfrm>
                <a:off x="2569" y="194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505" name="Freeform 457"/>
              <p:cNvSpPr>
                <a:spLocks/>
              </p:cNvSpPr>
              <p:nvPr/>
            </p:nvSpPr>
            <p:spPr bwMode="auto">
              <a:xfrm>
                <a:off x="2504" y="1918"/>
                <a:ext cx="70" cy="70"/>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53506" name="Freeform 458"/>
              <p:cNvSpPr>
                <a:spLocks/>
              </p:cNvSpPr>
              <p:nvPr/>
            </p:nvSpPr>
            <p:spPr bwMode="auto">
              <a:xfrm>
                <a:off x="2558" y="1945"/>
                <a:ext cx="11" cy="16"/>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3507" name="Rectangle 459"/>
              <p:cNvSpPr>
                <a:spLocks noChangeArrowheads="1"/>
              </p:cNvSpPr>
              <p:nvPr/>
            </p:nvSpPr>
            <p:spPr bwMode="auto">
              <a:xfrm>
                <a:off x="2795" y="1434"/>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3508" name="Freeform 460"/>
              <p:cNvSpPr>
                <a:spLocks/>
              </p:cNvSpPr>
              <p:nvPr/>
            </p:nvSpPr>
            <p:spPr bwMode="auto">
              <a:xfrm>
                <a:off x="2720" y="1471"/>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3509" name="Freeform 461"/>
              <p:cNvSpPr>
                <a:spLocks/>
              </p:cNvSpPr>
              <p:nvPr/>
            </p:nvSpPr>
            <p:spPr bwMode="auto">
              <a:xfrm>
                <a:off x="2725" y="1504"/>
                <a:ext cx="5" cy="16"/>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3510" name="Rectangle 462"/>
              <p:cNvSpPr>
                <a:spLocks noChangeArrowheads="1"/>
              </p:cNvSpPr>
              <p:nvPr/>
            </p:nvSpPr>
            <p:spPr bwMode="auto">
              <a:xfrm>
                <a:off x="2569" y="1504"/>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511" name="Freeform 463"/>
              <p:cNvSpPr>
                <a:spLocks/>
              </p:cNvSpPr>
              <p:nvPr/>
            </p:nvSpPr>
            <p:spPr bwMode="auto">
              <a:xfrm>
                <a:off x="2504" y="1471"/>
                <a:ext cx="70" cy="76"/>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53512" name="Freeform 464"/>
              <p:cNvSpPr>
                <a:spLocks/>
              </p:cNvSpPr>
              <p:nvPr/>
            </p:nvSpPr>
            <p:spPr bwMode="auto">
              <a:xfrm>
                <a:off x="2558" y="1504"/>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53513" name="Freeform 465"/>
              <p:cNvSpPr>
                <a:spLocks/>
              </p:cNvSpPr>
              <p:nvPr/>
            </p:nvSpPr>
            <p:spPr bwMode="auto">
              <a:xfrm>
                <a:off x="1185" y="767"/>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3514" name="Freeform 466"/>
              <p:cNvSpPr>
                <a:spLocks/>
              </p:cNvSpPr>
              <p:nvPr/>
            </p:nvSpPr>
            <p:spPr bwMode="auto">
              <a:xfrm>
                <a:off x="1185" y="794"/>
                <a:ext cx="21" cy="38"/>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53515" name="Rectangle 467"/>
              <p:cNvSpPr>
                <a:spLocks noChangeArrowheads="1"/>
              </p:cNvSpPr>
              <p:nvPr/>
            </p:nvSpPr>
            <p:spPr bwMode="auto">
              <a:xfrm>
                <a:off x="840" y="794"/>
                <a:ext cx="345" cy="3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516" name="Freeform 468"/>
              <p:cNvSpPr>
                <a:spLocks/>
              </p:cNvSpPr>
              <p:nvPr/>
            </p:nvSpPr>
            <p:spPr bwMode="auto">
              <a:xfrm>
                <a:off x="749" y="767"/>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3517" name="Freeform 469"/>
              <p:cNvSpPr>
                <a:spLocks/>
              </p:cNvSpPr>
              <p:nvPr/>
            </p:nvSpPr>
            <p:spPr bwMode="auto">
              <a:xfrm>
                <a:off x="824" y="794"/>
                <a:ext cx="16" cy="38"/>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53518" name="Rectangle 470"/>
              <p:cNvSpPr>
                <a:spLocks noChangeArrowheads="1"/>
              </p:cNvSpPr>
              <p:nvPr/>
            </p:nvSpPr>
            <p:spPr bwMode="auto">
              <a:xfrm>
                <a:off x="242" y="1611"/>
                <a:ext cx="420" cy="17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3519" name="Rectangle 471"/>
              <p:cNvSpPr>
                <a:spLocks noChangeArrowheads="1"/>
              </p:cNvSpPr>
              <p:nvPr/>
            </p:nvSpPr>
            <p:spPr bwMode="auto">
              <a:xfrm>
                <a:off x="355" y="1621"/>
                <a:ext cx="243"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53520" name="Rectangle 472"/>
              <p:cNvSpPr>
                <a:spLocks noChangeArrowheads="1"/>
              </p:cNvSpPr>
              <p:nvPr/>
            </p:nvSpPr>
            <p:spPr bwMode="auto">
              <a:xfrm>
                <a:off x="258" y="1691"/>
                <a:ext cx="46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53521" name="Rectangle 473"/>
              <p:cNvSpPr>
                <a:spLocks noChangeArrowheads="1"/>
              </p:cNvSpPr>
              <p:nvPr/>
            </p:nvSpPr>
            <p:spPr bwMode="auto">
              <a:xfrm>
                <a:off x="237" y="1133"/>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3522" name="Rectangle 474"/>
              <p:cNvSpPr>
                <a:spLocks noChangeArrowheads="1"/>
              </p:cNvSpPr>
              <p:nvPr/>
            </p:nvSpPr>
            <p:spPr bwMode="auto">
              <a:xfrm>
                <a:off x="248" y="1149"/>
                <a:ext cx="411" cy="70"/>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53523" name="Rectangle 475"/>
              <p:cNvSpPr>
                <a:spLocks noChangeArrowheads="1"/>
              </p:cNvSpPr>
              <p:nvPr/>
            </p:nvSpPr>
            <p:spPr bwMode="auto">
              <a:xfrm>
                <a:off x="237" y="1289"/>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3524" name="Rectangle 476"/>
              <p:cNvSpPr>
                <a:spLocks noChangeArrowheads="1"/>
              </p:cNvSpPr>
              <p:nvPr/>
            </p:nvSpPr>
            <p:spPr bwMode="auto">
              <a:xfrm>
                <a:off x="302" y="1309"/>
                <a:ext cx="37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53525" name="Rectangle 477"/>
              <p:cNvSpPr>
                <a:spLocks noChangeArrowheads="1"/>
              </p:cNvSpPr>
              <p:nvPr/>
            </p:nvSpPr>
            <p:spPr bwMode="auto">
              <a:xfrm>
                <a:off x="237" y="145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3526" name="Rectangle 478"/>
              <p:cNvSpPr>
                <a:spLocks noChangeArrowheads="1"/>
              </p:cNvSpPr>
              <p:nvPr/>
            </p:nvSpPr>
            <p:spPr bwMode="auto">
              <a:xfrm>
                <a:off x="280" y="1460"/>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53527" name="Line 479"/>
              <p:cNvSpPr>
                <a:spLocks noChangeShapeType="1"/>
              </p:cNvSpPr>
              <p:nvPr/>
            </p:nvSpPr>
            <p:spPr bwMode="auto">
              <a:xfrm flipH="1">
                <a:off x="679" y="1186"/>
                <a:ext cx="210" cy="1"/>
              </a:xfrm>
              <a:prstGeom prst="line">
                <a:avLst/>
              </a:prstGeom>
              <a:noFill/>
              <a:ln w="0">
                <a:solidFill>
                  <a:srgbClr val="000000"/>
                </a:solidFill>
                <a:round/>
                <a:headEnd/>
                <a:tailEnd/>
              </a:ln>
            </p:spPr>
            <p:txBody>
              <a:bodyPr/>
              <a:lstStyle/>
              <a:p>
                <a:endParaRPr lang="en-US"/>
              </a:p>
            </p:txBody>
          </p:sp>
          <p:sp>
            <p:nvSpPr>
              <p:cNvPr id="53528" name="Freeform 480"/>
              <p:cNvSpPr>
                <a:spLocks/>
              </p:cNvSpPr>
              <p:nvPr/>
            </p:nvSpPr>
            <p:spPr bwMode="auto">
              <a:xfrm>
                <a:off x="845" y="1165"/>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53529" name="Freeform 481"/>
              <p:cNvSpPr>
                <a:spLocks/>
              </p:cNvSpPr>
              <p:nvPr/>
            </p:nvSpPr>
            <p:spPr bwMode="auto">
              <a:xfrm>
                <a:off x="679" y="1165"/>
                <a:ext cx="43" cy="43"/>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53530" name="Line 482"/>
              <p:cNvSpPr>
                <a:spLocks noChangeShapeType="1"/>
              </p:cNvSpPr>
              <p:nvPr/>
            </p:nvSpPr>
            <p:spPr bwMode="auto">
              <a:xfrm flipH="1">
                <a:off x="679" y="1348"/>
                <a:ext cx="210" cy="1"/>
              </a:xfrm>
              <a:prstGeom prst="line">
                <a:avLst/>
              </a:prstGeom>
              <a:noFill/>
              <a:ln w="0">
                <a:solidFill>
                  <a:srgbClr val="000000"/>
                </a:solidFill>
                <a:round/>
                <a:headEnd/>
                <a:tailEnd/>
              </a:ln>
            </p:spPr>
            <p:txBody>
              <a:bodyPr/>
              <a:lstStyle/>
              <a:p>
                <a:endParaRPr lang="en-US"/>
              </a:p>
            </p:txBody>
          </p:sp>
          <p:sp>
            <p:nvSpPr>
              <p:cNvPr id="53531" name="Freeform 483"/>
              <p:cNvSpPr>
                <a:spLocks/>
              </p:cNvSpPr>
              <p:nvPr/>
            </p:nvSpPr>
            <p:spPr bwMode="auto">
              <a:xfrm>
                <a:off x="845" y="1321"/>
                <a:ext cx="44" cy="48"/>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53532" name="Freeform 484"/>
              <p:cNvSpPr>
                <a:spLocks/>
              </p:cNvSpPr>
              <p:nvPr/>
            </p:nvSpPr>
            <p:spPr bwMode="auto">
              <a:xfrm>
                <a:off x="679" y="1321"/>
                <a:ext cx="43" cy="48"/>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3533" name="Line 485"/>
              <p:cNvSpPr>
                <a:spLocks noChangeShapeType="1"/>
              </p:cNvSpPr>
              <p:nvPr/>
            </p:nvSpPr>
            <p:spPr bwMode="auto">
              <a:xfrm flipH="1">
                <a:off x="679" y="1692"/>
                <a:ext cx="210" cy="1"/>
              </a:xfrm>
              <a:prstGeom prst="line">
                <a:avLst/>
              </a:prstGeom>
              <a:noFill/>
              <a:ln w="0">
                <a:solidFill>
                  <a:srgbClr val="000000"/>
                </a:solidFill>
                <a:round/>
                <a:headEnd/>
                <a:tailEnd/>
              </a:ln>
            </p:spPr>
            <p:txBody>
              <a:bodyPr/>
              <a:lstStyle/>
              <a:p>
                <a:endParaRPr lang="en-US"/>
              </a:p>
            </p:txBody>
          </p:sp>
          <p:sp>
            <p:nvSpPr>
              <p:cNvPr id="53534" name="Freeform 486"/>
              <p:cNvSpPr>
                <a:spLocks/>
              </p:cNvSpPr>
              <p:nvPr/>
            </p:nvSpPr>
            <p:spPr bwMode="auto">
              <a:xfrm>
                <a:off x="845" y="1670"/>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3535" name="Freeform 487"/>
              <p:cNvSpPr>
                <a:spLocks/>
              </p:cNvSpPr>
              <p:nvPr/>
            </p:nvSpPr>
            <p:spPr bwMode="auto">
              <a:xfrm>
                <a:off x="679" y="1670"/>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3536" name="Rectangle 488"/>
              <p:cNvSpPr>
                <a:spLocks noChangeArrowheads="1"/>
              </p:cNvSpPr>
              <p:nvPr/>
            </p:nvSpPr>
            <p:spPr bwMode="auto">
              <a:xfrm>
                <a:off x="442" y="616"/>
                <a:ext cx="695"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3537" name="Freeform 489"/>
              <p:cNvSpPr>
                <a:spLocks/>
              </p:cNvSpPr>
              <p:nvPr/>
            </p:nvSpPr>
            <p:spPr bwMode="auto">
              <a:xfrm>
                <a:off x="1185" y="934"/>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3538" name="Freeform 490"/>
              <p:cNvSpPr>
                <a:spLocks/>
              </p:cNvSpPr>
              <p:nvPr/>
            </p:nvSpPr>
            <p:spPr bwMode="auto">
              <a:xfrm>
                <a:off x="1185" y="961"/>
                <a:ext cx="21" cy="37"/>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3539" name="Rectangle 491"/>
              <p:cNvSpPr>
                <a:spLocks noChangeArrowheads="1"/>
              </p:cNvSpPr>
              <p:nvPr/>
            </p:nvSpPr>
            <p:spPr bwMode="auto">
              <a:xfrm>
                <a:off x="1147" y="961"/>
                <a:ext cx="38"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540" name="Freeform 492"/>
              <p:cNvSpPr>
                <a:spLocks/>
              </p:cNvSpPr>
              <p:nvPr/>
            </p:nvSpPr>
            <p:spPr bwMode="auto">
              <a:xfrm>
                <a:off x="1056" y="934"/>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3541" name="Freeform 493"/>
              <p:cNvSpPr>
                <a:spLocks/>
              </p:cNvSpPr>
              <p:nvPr/>
            </p:nvSpPr>
            <p:spPr bwMode="auto">
              <a:xfrm>
                <a:off x="1131" y="961"/>
                <a:ext cx="16" cy="37"/>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3542" name="Rectangle 494"/>
              <p:cNvSpPr>
                <a:spLocks noChangeArrowheads="1"/>
              </p:cNvSpPr>
              <p:nvPr/>
            </p:nvSpPr>
            <p:spPr bwMode="auto">
              <a:xfrm>
                <a:off x="1901"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543" name="Rectangle 495"/>
              <p:cNvSpPr>
                <a:spLocks noChangeArrowheads="1"/>
              </p:cNvSpPr>
              <p:nvPr/>
            </p:nvSpPr>
            <p:spPr bwMode="auto">
              <a:xfrm>
                <a:off x="1901"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544" name="Rectangle 496"/>
              <p:cNvSpPr>
                <a:spLocks noChangeArrowheads="1"/>
              </p:cNvSpPr>
              <p:nvPr/>
            </p:nvSpPr>
            <p:spPr bwMode="auto">
              <a:xfrm rot="-5400000">
                <a:off x="1938" y="3357"/>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545" name="Rectangle 497"/>
              <p:cNvSpPr>
                <a:spLocks noChangeArrowheads="1"/>
              </p:cNvSpPr>
              <p:nvPr/>
            </p:nvSpPr>
            <p:spPr bwMode="auto">
              <a:xfrm rot="-5400000">
                <a:off x="1936" y="3301"/>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3546" name="Rectangle 498"/>
              <p:cNvSpPr>
                <a:spLocks noChangeArrowheads="1"/>
              </p:cNvSpPr>
              <p:nvPr/>
            </p:nvSpPr>
            <p:spPr bwMode="auto">
              <a:xfrm rot="-5400000">
                <a:off x="1957" y="326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547" name="Rectangle 499"/>
              <p:cNvSpPr>
                <a:spLocks noChangeArrowheads="1"/>
              </p:cNvSpPr>
              <p:nvPr/>
            </p:nvSpPr>
            <p:spPr bwMode="auto">
              <a:xfrm rot="-5400000">
                <a:off x="1936" y="3215"/>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3548" name="Rectangle 500"/>
              <p:cNvSpPr>
                <a:spLocks noChangeArrowheads="1"/>
              </p:cNvSpPr>
              <p:nvPr/>
            </p:nvSpPr>
            <p:spPr bwMode="auto">
              <a:xfrm rot="-5400000">
                <a:off x="1957" y="3172"/>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3549" name="Rectangle 501"/>
              <p:cNvSpPr>
                <a:spLocks noChangeArrowheads="1"/>
              </p:cNvSpPr>
              <p:nvPr/>
            </p:nvSpPr>
            <p:spPr bwMode="auto">
              <a:xfrm rot="-5400000">
                <a:off x="1957" y="3150"/>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3550" name="Rectangle 502"/>
              <p:cNvSpPr>
                <a:spLocks noChangeArrowheads="1"/>
              </p:cNvSpPr>
              <p:nvPr/>
            </p:nvSpPr>
            <p:spPr bwMode="auto">
              <a:xfrm rot="-5400000">
                <a:off x="1946" y="306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3551" name="Rectangle 504"/>
              <p:cNvSpPr>
                <a:spLocks noChangeArrowheads="1"/>
              </p:cNvSpPr>
              <p:nvPr/>
            </p:nvSpPr>
            <p:spPr bwMode="auto">
              <a:xfrm>
                <a:off x="1093" y="3020"/>
                <a:ext cx="156"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552" name="Rectangle 505"/>
              <p:cNvSpPr>
                <a:spLocks noChangeArrowheads="1"/>
              </p:cNvSpPr>
              <p:nvPr/>
            </p:nvSpPr>
            <p:spPr bwMode="auto">
              <a:xfrm>
                <a:off x="1093" y="3020"/>
                <a:ext cx="156"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553" name="Rectangle 506"/>
              <p:cNvSpPr>
                <a:spLocks noChangeArrowheads="1"/>
              </p:cNvSpPr>
              <p:nvPr/>
            </p:nvSpPr>
            <p:spPr bwMode="auto">
              <a:xfrm rot="-5400000">
                <a:off x="1134" y="3346"/>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554" name="Rectangle 507"/>
              <p:cNvSpPr>
                <a:spLocks noChangeArrowheads="1"/>
              </p:cNvSpPr>
              <p:nvPr/>
            </p:nvSpPr>
            <p:spPr bwMode="auto">
              <a:xfrm rot="-5400000">
                <a:off x="1132" y="3291"/>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3555" name="Rectangle 508"/>
              <p:cNvSpPr>
                <a:spLocks noChangeArrowheads="1"/>
              </p:cNvSpPr>
              <p:nvPr/>
            </p:nvSpPr>
            <p:spPr bwMode="auto">
              <a:xfrm rot="-5400000">
                <a:off x="1153" y="325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556" name="Rectangle 509"/>
              <p:cNvSpPr>
                <a:spLocks noChangeArrowheads="1"/>
              </p:cNvSpPr>
              <p:nvPr/>
            </p:nvSpPr>
            <p:spPr bwMode="auto">
              <a:xfrm rot="-5400000">
                <a:off x="1140" y="3213"/>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3557" name="Rectangle 510"/>
              <p:cNvSpPr>
                <a:spLocks noChangeArrowheads="1"/>
              </p:cNvSpPr>
              <p:nvPr/>
            </p:nvSpPr>
            <p:spPr bwMode="auto">
              <a:xfrm rot="-5400000">
                <a:off x="1153" y="318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3558" name="Rectangle 511"/>
              <p:cNvSpPr>
                <a:spLocks noChangeArrowheads="1"/>
              </p:cNvSpPr>
              <p:nvPr/>
            </p:nvSpPr>
            <p:spPr bwMode="auto">
              <a:xfrm rot="-5400000">
                <a:off x="1153" y="3161"/>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3559" name="Rectangle 512"/>
              <p:cNvSpPr>
                <a:spLocks noChangeArrowheads="1"/>
              </p:cNvSpPr>
              <p:nvPr/>
            </p:nvSpPr>
            <p:spPr bwMode="auto">
              <a:xfrm rot="-5400000">
                <a:off x="1142" y="3076"/>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3560" name="Rectangle 514"/>
              <p:cNvSpPr>
                <a:spLocks noChangeArrowheads="1"/>
              </p:cNvSpPr>
              <p:nvPr/>
            </p:nvSpPr>
            <p:spPr bwMode="auto">
              <a:xfrm>
                <a:off x="1292" y="3020"/>
                <a:ext cx="162" cy="54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3561" name="Rectangle 515"/>
              <p:cNvSpPr>
                <a:spLocks noChangeArrowheads="1"/>
              </p:cNvSpPr>
              <p:nvPr/>
            </p:nvSpPr>
            <p:spPr bwMode="auto">
              <a:xfrm rot="-5400000">
                <a:off x="1327" y="3296"/>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3562" name="Rectangle 516"/>
              <p:cNvSpPr>
                <a:spLocks noChangeArrowheads="1"/>
              </p:cNvSpPr>
              <p:nvPr/>
            </p:nvSpPr>
            <p:spPr bwMode="auto">
              <a:xfrm rot="-5400000">
                <a:off x="1329" y="3239"/>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3563" name="Rectangle 517"/>
              <p:cNvSpPr>
                <a:spLocks noChangeArrowheads="1"/>
              </p:cNvSpPr>
              <p:nvPr/>
            </p:nvSpPr>
            <p:spPr bwMode="auto">
              <a:xfrm rot="-5400000">
                <a:off x="1327" y="3178"/>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3564" name="Rectangle 518"/>
              <p:cNvSpPr>
                <a:spLocks noChangeArrowheads="1"/>
              </p:cNvSpPr>
              <p:nvPr/>
            </p:nvSpPr>
            <p:spPr bwMode="auto">
              <a:xfrm rot="-5400000">
                <a:off x="1332" y="3118"/>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565" name="Rectangle 519"/>
              <p:cNvSpPr>
                <a:spLocks noChangeArrowheads="1"/>
              </p:cNvSpPr>
              <p:nvPr/>
            </p:nvSpPr>
            <p:spPr bwMode="auto">
              <a:xfrm>
                <a:off x="1696"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566" name="Rectangle 520"/>
              <p:cNvSpPr>
                <a:spLocks noChangeArrowheads="1"/>
              </p:cNvSpPr>
              <p:nvPr/>
            </p:nvSpPr>
            <p:spPr bwMode="auto">
              <a:xfrm>
                <a:off x="1696"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567" name="Rectangle 521"/>
              <p:cNvSpPr>
                <a:spLocks noChangeArrowheads="1"/>
              </p:cNvSpPr>
              <p:nvPr/>
            </p:nvSpPr>
            <p:spPr bwMode="auto">
              <a:xfrm rot="-5400000">
                <a:off x="1709" y="3387"/>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53568" name="Rectangle 522"/>
              <p:cNvSpPr>
                <a:spLocks noChangeArrowheads="1"/>
              </p:cNvSpPr>
              <p:nvPr/>
            </p:nvSpPr>
            <p:spPr bwMode="auto">
              <a:xfrm rot="-5400000">
                <a:off x="1712" y="3347"/>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3569" name="Rectangle 523"/>
              <p:cNvSpPr>
                <a:spLocks noChangeArrowheads="1"/>
              </p:cNvSpPr>
              <p:nvPr/>
            </p:nvSpPr>
            <p:spPr bwMode="auto">
              <a:xfrm rot="-5400000">
                <a:off x="1712" y="3304"/>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3570" name="Rectangle 524"/>
              <p:cNvSpPr>
                <a:spLocks noChangeArrowheads="1"/>
              </p:cNvSpPr>
              <p:nvPr/>
            </p:nvSpPr>
            <p:spPr bwMode="auto">
              <a:xfrm rot="-5400000">
                <a:off x="1723" y="327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a:t>
                </a:r>
                <a:endParaRPr lang="en-US" sz="1800">
                  <a:solidFill>
                    <a:srgbClr val="000000"/>
                  </a:solidFill>
                </a:endParaRPr>
              </a:p>
            </p:txBody>
          </p:sp>
          <p:sp>
            <p:nvSpPr>
              <p:cNvPr id="53571" name="Rectangle 525"/>
              <p:cNvSpPr>
                <a:spLocks noChangeArrowheads="1"/>
              </p:cNvSpPr>
              <p:nvPr/>
            </p:nvSpPr>
            <p:spPr bwMode="auto">
              <a:xfrm rot="-5400000">
                <a:off x="1723" y="3261"/>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3572" name="Rectangle 526"/>
              <p:cNvSpPr>
                <a:spLocks noChangeArrowheads="1"/>
              </p:cNvSpPr>
              <p:nvPr/>
            </p:nvSpPr>
            <p:spPr bwMode="auto">
              <a:xfrm rot="-5400000">
                <a:off x="1715" y="3232"/>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3573" name="Rectangle 527"/>
              <p:cNvSpPr>
                <a:spLocks noChangeArrowheads="1"/>
              </p:cNvSpPr>
              <p:nvPr/>
            </p:nvSpPr>
            <p:spPr bwMode="auto">
              <a:xfrm rot="-5400000">
                <a:off x="1715" y="3199"/>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53574" name="Rectangle 528"/>
              <p:cNvSpPr>
                <a:spLocks noChangeArrowheads="1"/>
              </p:cNvSpPr>
              <p:nvPr/>
            </p:nvSpPr>
            <p:spPr bwMode="auto">
              <a:xfrm rot="-5400000">
                <a:off x="1723" y="3170"/>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a:t>
                </a:r>
                <a:endParaRPr lang="en-US" sz="1800">
                  <a:solidFill>
                    <a:srgbClr val="000000"/>
                  </a:solidFill>
                </a:endParaRPr>
              </a:p>
            </p:txBody>
          </p:sp>
          <p:sp>
            <p:nvSpPr>
              <p:cNvPr id="53575" name="Rectangle 529"/>
              <p:cNvSpPr>
                <a:spLocks noChangeArrowheads="1"/>
              </p:cNvSpPr>
              <p:nvPr/>
            </p:nvSpPr>
            <p:spPr bwMode="auto">
              <a:xfrm rot="-5400000">
                <a:off x="1723" y="3148"/>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3576" name="Rectangle 530"/>
              <p:cNvSpPr>
                <a:spLocks noChangeArrowheads="1"/>
              </p:cNvSpPr>
              <p:nvPr/>
            </p:nvSpPr>
            <p:spPr bwMode="auto">
              <a:xfrm rot="-5400000">
                <a:off x="1712" y="3121"/>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53577" name="Rectangle 531"/>
              <p:cNvSpPr>
                <a:spLocks noChangeArrowheads="1"/>
              </p:cNvSpPr>
              <p:nvPr/>
            </p:nvSpPr>
            <p:spPr bwMode="auto">
              <a:xfrm rot="-5400000">
                <a:off x="1712" y="3078"/>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n</a:t>
                </a:r>
                <a:endParaRPr lang="en-US" sz="1800">
                  <a:solidFill>
                    <a:srgbClr val="000000"/>
                  </a:solidFill>
                </a:endParaRPr>
              </a:p>
            </p:txBody>
          </p:sp>
          <p:sp>
            <p:nvSpPr>
              <p:cNvPr id="53578" name="Rectangle 532"/>
              <p:cNvSpPr>
                <a:spLocks noChangeArrowheads="1"/>
              </p:cNvSpPr>
              <p:nvPr/>
            </p:nvSpPr>
            <p:spPr bwMode="auto">
              <a:xfrm rot="-5400000">
                <a:off x="1723" y="3052"/>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53579" name="Rectangle 533"/>
              <p:cNvSpPr>
                <a:spLocks noChangeArrowheads="1"/>
              </p:cNvSpPr>
              <p:nvPr/>
            </p:nvSpPr>
            <p:spPr bwMode="auto">
              <a:xfrm rot="-5400000">
                <a:off x="1779" y="3376"/>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3580" name="Rectangle 534"/>
              <p:cNvSpPr>
                <a:spLocks noChangeArrowheads="1"/>
              </p:cNvSpPr>
              <p:nvPr/>
            </p:nvSpPr>
            <p:spPr bwMode="auto">
              <a:xfrm rot="-5400000">
                <a:off x="1782" y="3336"/>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3581" name="Rectangle 535"/>
              <p:cNvSpPr>
                <a:spLocks noChangeArrowheads="1"/>
              </p:cNvSpPr>
              <p:nvPr/>
            </p:nvSpPr>
            <p:spPr bwMode="auto">
              <a:xfrm rot="-5400000">
                <a:off x="1785" y="3302"/>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a:t>
                </a:r>
                <a:endParaRPr lang="en-US" sz="1800">
                  <a:solidFill>
                    <a:srgbClr val="000000"/>
                  </a:solidFill>
                </a:endParaRPr>
              </a:p>
            </p:txBody>
          </p:sp>
          <p:sp>
            <p:nvSpPr>
              <p:cNvPr id="53582" name="Rectangle 536"/>
              <p:cNvSpPr>
                <a:spLocks noChangeArrowheads="1"/>
              </p:cNvSpPr>
              <p:nvPr/>
            </p:nvSpPr>
            <p:spPr bwMode="auto">
              <a:xfrm rot="-5400000">
                <a:off x="1785" y="3264"/>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3583" name="Rectangle 537"/>
              <p:cNvSpPr>
                <a:spLocks noChangeArrowheads="1"/>
              </p:cNvSpPr>
              <p:nvPr/>
            </p:nvSpPr>
            <p:spPr bwMode="auto">
              <a:xfrm rot="-5400000">
                <a:off x="1793" y="3240"/>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3584" name="Rectangle 538"/>
              <p:cNvSpPr>
                <a:spLocks noChangeArrowheads="1"/>
              </p:cNvSpPr>
              <p:nvPr/>
            </p:nvSpPr>
            <p:spPr bwMode="auto">
              <a:xfrm rot="-5400000">
                <a:off x="1793" y="3218"/>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f</a:t>
                </a:r>
                <a:endParaRPr lang="en-US" sz="1800">
                  <a:solidFill>
                    <a:srgbClr val="000000"/>
                  </a:solidFill>
                </a:endParaRPr>
              </a:p>
            </p:txBody>
          </p:sp>
          <p:sp>
            <p:nvSpPr>
              <p:cNvPr id="53585" name="Rectangle 539"/>
              <p:cNvSpPr>
                <a:spLocks noChangeArrowheads="1"/>
              </p:cNvSpPr>
              <p:nvPr/>
            </p:nvSpPr>
            <p:spPr bwMode="auto">
              <a:xfrm rot="-5400000">
                <a:off x="1793" y="319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3586" name="Rectangle 540"/>
              <p:cNvSpPr>
                <a:spLocks noChangeArrowheads="1"/>
              </p:cNvSpPr>
              <p:nvPr/>
            </p:nvSpPr>
            <p:spPr bwMode="auto">
              <a:xfrm rot="-5400000">
                <a:off x="1785" y="3173"/>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3587" name="Rectangle 541"/>
              <p:cNvSpPr>
                <a:spLocks noChangeArrowheads="1"/>
              </p:cNvSpPr>
              <p:nvPr/>
            </p:nvSpPr>
            <p:spPr bwMode="auto">
              <a:xfrm rot="-5400000">
                <a:off x="1793" y="3143"/>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a:t>
                </a:r>
                <a:endParaRPr lang="en-US" sz="1800">
                  <a:solidFill>
                    <a:srgbClr val="000000"/>
                  </a:solidFill>
                </a:endParaRPr>
              </a:p>
            </p:txBody>
          </p:sp>
          <p:sp>
            <p:nvSpPr>
              <p:cNvPr id="53588" name="Rectangle 542"/>
              <p:cNvSpPr>
                <a:spLocks noChangeArrowheads="1"/>
              </p:cNvSpPr>
              <p:nvPr/>
            </p:nvSpPr>
            <p:spPr bwMode="auto">
              <a:xfrm rot="-5400000">
                <a:off x="1793" y="312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3589" name="Rectangle 543"/>
              <p:cNvSpPr>
                <a:spLocks noChangeArrowheads="1"/>
              </p:cNvSpPr>
              <p:nvPr/>
            </p:nvSpPr>
            <p:spPr bwMode="auto">
              <a:xfrm rot="-5400000">
                <a:off x="1793" y="3111"/>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53590" name="Rectangle 544"/>
              <p:cNvSpPr>
                <a:spLocks noChangeArrowheads="1"/>
              </p:cNvSpPr>
              <p:nvPr/>
            </p:nvSpPr>
            <p:spPr bwMode="auto">
              <a:xfrm rot="-5400000">
                <a:off x="1776" y="3072"/>
                <a:ext cx="8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53591" name="Rectangle 545"/>
              <p:cNvSpPr>
                <a:spLocks noChangeArrowheads="1"/>
              </p:cNvSpPr>
              <p:nvPr/>
            </p:nvSpPr>
            <p:spPr bwMode="auto">
              <a:xfrm>
                <a:off x="1497" y="3020"/>
                <a:ext cx="162"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592" name="Rectangle 546"/>
              <p:cNvSpPr>
                <a:spLocks noChangeArrowheads="1"/>
              </p:cNvSpPr>
              <p:nvPr/>
            </p:nvSpPr>
            <p:spPr bwMode="auto">
              <a:xfrm>
                <a:off x="1497" y="3020"/>
                <a:ext cx="162"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593" name="Rectangle 547"/>
              <p:cNvSpPr>
                <a:spLocks noChangeArrowheads="1"/>
              </p:cNvSpPr>
              <p:nvPr/>
            </p:nvSpPr>
            <p:spPr bwMode="auto">
              <a:xfrm rot="-5400000">
                <a:off x="1534" y="3250"/>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594" name="Rectangle 548"/>
              <p:cNvSpPr>
                <a:spLocks noChangeArrowheads="1"/>
              </p:cNvSpPr>
              <p:nvPr/>
            </p:nvSpPr>
            <p:spPr bwMode="auto">
              <a:xfrm rot="-5400000">
                <a:off x="1534" y="3191"/>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595" name="Rectangle 549"/>
              <p:cNvSpPr>
                <a:spLocks noChangeArrowheads="1"/>
              </p:cNvSpPr>
              <p:nvPr/>
            </p:nvSpPr>
            <p:spPr bwMode="auto">
              <a:xfrm rot="-5400000">
                <a:off x="1553" y="3156"/>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596" name="Rectangle 550"/>
              <p:cNvSpPr>
                <a:spLocks noChangeArrowheads="1"/>
              </p:cNvSpPr>
              <p:nvPr/>
            </p:nvSpPr>
            <p:spPr bwMode="auto">
              <a:xfrm>
                <a:off x="889"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597" name="Rectangle 551"/>
              <p:cNvSpPr>
                <a:spLocks noChangeArrowheads="1"/>
              </p:cNvSpPr>
              <p:nvPr/>
            </p:nvSpPr>
            <p:spPr bwMode="auto">
              <a:xfrm>
                <a:off x="889"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598" name="Rectangle 552"/>
              <p:cNvSpPr>
                <a:spLocks noChangeArrowheads="1"/>
              </p:cNvSpPr>
              <p:nvPr/>
            </p:nvSpPr>
            <p:spPr bwMode="auto">
              <a:xfrm rot="-5400000">
                <a:off x="943" y="3258"/>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599" name="Rectangle 553"/>
              <p:cNvSpPr>
                <a:spLocks noChangeArrowheads="1"/>
              </p:cNvSpPr>
              <p:nvPr/>
            </p:nvSpPr>
            <p:spPr bwMode="auto">
              <a:xfrm rot="-5400000">
                <a:off x="922" y="3183"/>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3600" name="Rectangle 554"/>
              <p:cNvSpPr>
                <a:spLocks noChangeArrowheads="1"/>
              </p:cNvSpPr>
              <p:nvPr/>
            </p:nvSpPr>
            <p:spPr bwMode="auto">
              <a:xfrm rot="-5400000">
                <a:off x="920" y="3255"/>
                <a:ext cx="60" cy="81"/>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3601" name="Freeform 555"/>
              <p:cNvSpPr>
                <a:spLocks/>
              </p:cNvSpPr>
              <p:nvPr/>
            </p:nvSpPr>
            <p:spPr bwMode="auto">
              <a:xfrm>
                <a:off x="1896" y="2498"/>
                <a:ext cx="75" cy="70"/>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3602" name="Freeform 556"/>
              <p:cNvSpPr>
                <a:spLocks/>
              </p:cNvSpPr>
              <p:nvPr/>
            </p:nvSpPr>
            <p:spPr bwMode="auto">
              <a:xfrm>
                <a:off x="1928" y="2552"/>
                <a:ext cx="16" cy="11"/>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3603" name="Rectangle 557"/>
              <p:cNvSpPr>
                <a:spLocks noChangeArrowheads="1"/>
              </p:cNvSpPr>
              <p:nvPr/>
            </p:nvSpPr>
            <p:spPr bwMode="auto">
              <a:xfrm>
                <a:off x="1928"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604" name="Freeform 558"/>
              <p:cNvSpPr>
                <a:spLocks/>
              </p:cNvSpPr>
              <p:nvPr/>
            </p:nvSpPr>
            <p:spPr bwMode="auto">
              <a:xfrm>
                <a:off x="1896" y="2939"/>
                <a:ext cx="75" cy="70"/>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3605" name="Freeform 559"/>
              <p:cNvSpPr>
                <a:spLocks/>
              </p:cNvSpPr>
              <p:nvPr/>
            </p:nvSpPr>
            <p:spPr bwMode="auto">
              <a:xfrm>
                <a:off x="1928" y="2950"/>
                <a:ext cx="16" cy="5"/>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3606" name="Freeform 560"/>
              <p:cNvSpPr>
                <a:spLocks/>
              </p:cNvSpPr>
              <p:nvPr/>
            </p:nvSpPr>
            <p:spPr bwMode="auto">
              <a:xfrm>
                <a:off x="1696" y="2498"/>
                <a:ext cx="70" cy="70"/>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3607" name="Freeform 561"/>
              <p:cNvSpPr>
                <a:spLocks/>
              </p:cNvSpPr>
              <p:nvPr/>
            </p:nvSpPr>
            <p:spPr bwMode="auto">
              <a:xfrm>
                <a:off x="1723" y="2552"/>
                <a:ext cx="16" cy="11"/>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3608" name="Rectangle 562"/>
              <p:cNvSpPr>
                <a:spLocks noChangeArrowheads="1"/>
              </p:cNvSpPr>
              <p:nvPr/>
            </p:nvSpPr>
            <p:spPr bwMode="auto">
              <a:xfrm>
                <a:off x="172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609" name="Freeform 563"/>
              <p:cNvSpPr>
                <a:spLocks/>
              </p:cNvSpPr>
              <p:nvPr/>
            </p:nvSpPr>
            <p:spPr bwMode="auto">
              <a:xfrm>
                <a:off x="1696" y="2939"/>
                <a:ext cx="70" cy="70"/>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3610" name="Freeform 564"/>
              <p:cNvSpPr>
                <a:spLocks/>
              </p:cNvSpPr>
              <p:nvPr/>
            </p:nvSpPr>
            <p:spPr bwMode="auto">
              <a:xfrm>
                <a:off x="1723" y="2950"/>
                <a:ext cx="16" cy="5"/>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3611" name="Line 565"/>
              <p:cNvSpPr>
                <a:spLocks noChangeShapeType="1"/>
              </p:cNvSpPr>
              <p:nvPr/>
            </p:nvSpPr>
            <p:spPr bwMode="auto">
              <a:xfrm>
                <a:off x="1573" y="2498"/>
                <a:ext cx="1" cy="511"/>
              </a:xfrm>
              <a:prstGeom prst="line">
                <a:avLst/>
              </a:prstGeom>
              <a:noFill/>
              <a:ln w="0">
                <a:solidFill>
                  <a:srgbClr val="000000"/>
                </a:solidFill>
                <a:round/>
                <a:headEnd/>
                <a:tailEnd/>
              </a:ln>
            </p:spPr>
            <p:txBody>
              <a:bodyPr/>
              <a:lstStyle/>
              <a:p>
                <a:endParaRPr lang="en-US"/>
              </a:p>
            </p:txBody>
          </p:sp>
          <p:sp>
            <p:nvSpPr>
              <p:cNvPr id="53612" name="Freeform 566"/>
              <p:cNvSpPr>
                <a:spLocks/>
              </p:cNvSpPr>
              <p:nvPr/>
            </p:nvSpPr>
            <p:spPr bwMode="auto">
              <a:xfrm>
                <a:off x="1551" y="2498"/>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3613" name="Freeform 567"/>
              <p:cNvSpPr>
                <a:spLocks/>
              </p:cNvSpPr>
              <p:nvPr/>
            </p:nvSpPr>
            <p:spPr bwMode="auto">
              <a:xfrm>
                <a:off x="1551"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3614" name="Line 568"/>
              <p:cNvSpPr>
                <a:spLocks noChangeShapeType="1"/>
              </p:cNvSpPr>
              <p:nvPr/>
            </p:nvSpPr>
            <p:spPr bwMode="auto">
              <a:xfrm>
                <a:off x="1373" y="2498"/>
                <a:ext cx="1" cy="511"/>
              </a:xfrm>
              <a:prstGeom prst="line">
                <a:avLst/>
              </a:prstGeom>
              <a:noFill/>
              <a:ln w="0">
                <a:solidFill>
                  <a:srgbClr val="000000"/>
                </a:solidFill>
                <a:round/>
                <a:headEnd/>
                <a:tailEnd/>
              </a:ln>
            </p:spPr>
            <p:txBody>
              <a:bodyPr/>
              <a:lstStyle/>
              <a:p>
                <a:endParaRPr lang="en-US"/>
              </a:p>
            </p:txBody>
          </p:sp>
          <p:sp>
            <p:nvSpPr>
              <p:cNvPr id="53615" name="Freeform 569"/>
              <p:cNvSpPr>
                <a:spLocks/>
              </p:cNvSpPr>
              <p:nvPr/>
            </p:nvSpPr>
            <p:spPr bwMode="auto">
              <a:xfrm>
                <a:off x="1352"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3616" name="Freeform 570"/>
              <p:cNvSpPr>
                <a:spLocks/>
              </p:cNvSpPr>
              <p:nvPr/>
            </p:nvSpPr>
            <p:spPr bwMode="auto">
              <a:xfrm>
                <a:off x="1352"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3617" name="Freeform 571"/>
              <p:cNvSpPr>
                <a:spLocks/>
              </p:cNvSpPr>
              <p:nvPr/>
            </p:nvSpPr>
            <p:spPr bwMode="auto">
              <a:xfrm>
                <a:off x="1131"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3618" name="Freeform 572"/>
              <p:cNvSpPr>
                <a:spLocks/>
              </p:cNvSpPr>
              <p:nvPr/>
            </p:nvSpPr>
            <p:spPr bwMode="auto">
              <a:xfrm>
                <a:off x="1163" y="2552"/>
                <a:ext cx="16" cy="11"/>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3619" name="Rectangle 573"/>
              <p:cNvSpPr>
                <a:spLocks noChangeArrowheads="1"/>
              </p:cNvSpPr>
              <p:nvPr/>
            </p:nvSpPr>
            <p:spPr bwMode="auto">
              <a:xfrm>
                <a:off x="116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620" name="Freeform 574"/>
              <p:cNvSpPr>
                <a:spLocks/>
              </p:cNvSpPr>
              <p:nvPr/>
            </p:nvSpPr>
            <p:spPr bwMode="auto">
              <a:xfrm>
                <a:off x="1131" y="2939"/>
                <a:ext cx="75" cy="70"/>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3621" name="Freeform 575"/>
              <p:cNvSpPr>
                <a:spLocks/>
              </p:cNvSpPr>
              <p:nvPr/>
            </p:nvSpPr>
            <p:spPr bwMode="auto">
              <a:xfrm>
                <a:off x="1163" y="2950"/>
                <a:ext cx="16" cy="5"/>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3622" name="Line 576"/>
              <p:cNvSpPr>
                <a:spLocks noChangeShapeType="1"/>
              </p:cNvSpPr>
              <p:nvPr/>
            </p:nvSpPr>
            <p:spPr bwMode="auto">
              <a:xfrm>
                <a:off x="969" y="2498"/>
                <a:ext cx="1" cy="511"/>
              </a:xfrm>
              <a:prstGeom prst="line">
                <a:avLst/>
              </a:prstGeom>
              <a:noFill/>
              <a:ln w="0">
                <a:solidFill>
                  <a:srgbClr val="000000"/>
                </a:solidFill>
                <a:round/>
                <a:headEnd/>
                <a:tailEnd/>
              </a:ln>
            </p:spPr>
            <p:txBody>
              <a:bodyPr/>
              <a:lstStyle/>
              <a:p>
                <a:endParaRPr lang="en-US"/>
              </a:p>
            </p:txBody>
          </p:sp>
          <p:sp>
            <p:nvSpPr>
              <p:cNvPr id="53623" name="Freeform 577"/>
              <p:cNvSpPr>
                <a:spLocks/>
              </p:cNvSpPr>
              <p:nvPr/>
            </p:nvSpPr>
            <p:spPr bwMode="auto">
              <a:xfrm>
                <a:off x="948"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3624" name="Freeform 578"/>
              <p:cNvSpPr>
                <a:spLocks/>
              </p:cNvSpPr>
              <p:nvPr/>
            </p:nvSpPr>
            <p:spPr bwMode="auto">
              <a:xfrm>
                <a:off x="948"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3625" name="Line 579"/>
              <p:cNvSpPr>
                <a:spLocks noChangeShapeType="1"/>
              </p:cNvSpPr>
              <p:nvPr/>
            </p:nvSpPr>
            <p:spPr bwMode="auto">
              <a:xfrm>
                <a:off x="210" y="595"/>
                <a:ext cx="70" cy="1"/>
              </a:xfrm>
              <a:prstGeom prst="line">
                <a:avLst/>
              </a:prstGeom>
              <a:noFill/>
              <a:ln w="0">
                <a:solidFill>
                  <a:srgbClr val="24211D"/>
                </a:solidFill>
                <a:round/>
                <a:headEnd/>
                <a:tailEnd/>
              </a:ln>
            </p:spPr>
            <p:txBody>
              <a:bodyPr/>
              <a:lstStyle/>
              <a:p>
                <a:endParaRPr lang="en-US"/>
              </a:p>
            </p:txBody>
          </p:sp>
          <p:sp>
            <p:nvSpPr>
              <p:cNvPr id="53626" name="Line 580"/>
              <p:cNvSpPr>
                <a:spLocks noChangeShapeType="1"/>
              </p:cNvSpPr>
              <p:nvPr/>
            </p:nvSpPr>
            <p:spPr bwMode="auto">
              <a:xfrm>
                <a:off x="318" y="595"/>
                <a:ext cx="70" cy="1"/>
              </a:xfrm>
              <a:prstGeom prst="line">
                <a:avLst/>
              </a:prstGeom>
              <a:noFill/>
              <a:ln w="0">
                <a:solidFill>
                  <a:srgbClr val="24211D"/>
                </a:solidFill>
                <a:round/>
                <a:headEnd/>
                <a:tailEnd/>
              </a:ln>
            </p:spPr>
            <p:txBody>
              <a:bodyPr/>
              <a:lstStyle/>
              <a:p>
                <a:endParaRPr lang="en-US"/>
              </a:p>
            </p:txBody>
          </p:sp>
          <p:sp>
            <p:nvSpPr>
              <p:cNvPr id="53627" name="Line 581"/>
              <p:cNvSpPr>
                <a:spLocks noChangeShapeType="1"/>
              </p:cNvSpPr>
              <p:nvPr/>
            </p:nvSpPr>
            <p:spPr bwMode="auto">
              <a:xfrm>
                <a:off x="425" y="595"/>
                <a:ext cx="70" cy="1"/>
              </a:xfrm>
              <a:prstGeom prst="line">
                <a:avLst/>
              </a:prstGeom>
              <a:noFill/>
              <a:ln w="0">
                <a:solidFill>
                  <a:srgbClr val="24211D"/>
                </a:solidFill>
                <a:round/>
                <a:headEnd/>
                <a:tailEnd/>
              </a:ln>
            </p:spPr>
            <p:txBody>
              <a:bodyPr/>
              <a:lstStyle/>
              <a:p>
                <a:endParaRPr lang="en-US"/>
              </a:p>
            </p:txBody>
          </p:sp>
          <p:sp>
            <p:nvSpPr>
              <p:cNvPr id="53628" name="Line 582"/>
              <p:cNvSpPr>
                <a:spLocks noChangeShapeType="1"/>
              </p:cNvSpPr>
              <p:nvPr/>
            </p:nvSpPr>
            <p:spPr bwMode="auto">
              <a:xfrm>
                <a:off x="533" y="595"/>
                <a:ext cx="70" cy="1"/>
              </a:xfrm>
              <a:prstGeom prst="line">
                <a:avLst/>
              </a:prstGeom>
              <a:noFill/>
              <a:ln w="0">
                <a:solidFill>
                  <a:srgbClr val="24211D"/>
                </a:solidFill>
                <a:round/>
                <a:headEnd/>
                <a:tailEnd/>
              </a:ln>
            </p:spPr>
            <p:txBody>
              <a:bodyPr/>
              <a:lstStyle/>
              <a:p>
                <a:endParaRPr lang="en-US"/>
              </a:p>
            </p:txBody>
          </p:sp>
          <p:sp>
            <p:nvSpPr>
              <p:cNvPr id="53629" name="Line 583"/>
              <p:cNvSpPr>
                <a:spLocks noChangeShapeType="1"/>
              </p:cNvSpPr>
              <p:nvPr/>
            </p:nvSpPr>
            <p:spPr bwMode="auto">
              <a:xfrm>
                <a:off x="641" y="595"/>
                <a:ext cx="70" cy="1"/>
              </a:xfrm>
              <a:prstGeom prst="line">
                <a:avLst/>
              </a:prstGeom>
              <a:noFill/>
              <a:ln w="0">
                <a:solidFill>
                  <a:srgbClr val="24211D"/>
                </a:solidFill>
                <a:round/>
                <a:headEnd/>
                <a:tailEnd/>
              </a:ln>
            </p:spPr>
            <p:txBody>
              <a:bodyPr/>
              <a:lstStyle/>
              <a:p>
                <a:endParaRPr lang="en-US"/>
              </a:p>
            </p:txBody>
          </p:sp>
          <p:sp>
            <p:nvSpPr>
              <p:cNvPr id="53630" name="Line 584"/>
              <p:cNvSpPr>
                <a:spLocks noChangeShapeType="1"/>
              </p:cNvSpPr>
              <p:nvPr/>
            </p:nvSpPr>
            <p:spPr bwMode="auto">
              <a:xfrm>
                <a:off x="749" y="595"/>
                <a:ext cx="70" cy="1"/>
              </a:xfrm>
              <a:prstGeom prst="line">
                <a:avLst/>
              </a:prstGeom>
              <a:noFill/>
              <a:ln w="0">
                <a:solidFill>
                  <a:srgbClr val="24211D"/>
                </a:solidFill>
                <a:round/>
                <a:headEnd/>
                <a:tailEnd/>
              </a:ln>
            </p:spPr>
            <p:txBody>
              <a:bodyPr/>
              <a:lstStyle/>
              <a:p>
                <a:endParaRPr lang="en-US"/>
              </a:p>
            </p:txBody>
          </p:sp>
          <p:sp>
            <p:nvSpPr>
              <p:cNvPr id="53631" name="Line 585"/>
              <p:cNvSpPr>
                <a:spLocks noChangeShapeType="1"/>
              </p:cNvSpPr>
              <p:nvPr/>
            </p:nvSpPr>
            <p:spPr bwMode="auto">
              <a:xfrm>
                <a:off x="856" y="595"/>
                <a:ext cx="70" cy="1"/>
              </a:xfrm>
              <a:prstGeom prst="line">
                <a:avLst/>
              </a:prstGeom>
              <a:noFill/>
              <a:ln w="0">
                <a:solidFill>
                  <a:srgbClr val="24211D"/>
                </a:solidFill>
                <a:round/>
                <a:headEnd/>
                <a:tailEnd/>
              </a:ln>
            </p:spPr>
            <p:txBody>
              <a:bodyPr/>
              <a:lstStyle/>
              <a:p>
                <a:endParaRPr lang="en-US"/>
              </a:p>
            </p:txBody>
          </p:sp>
          <p:sp>
            <p:nvSpPr>
              <p:cNvPr id="53632" name="Line 586"/>
              <p:cNvSpPr>
                <a:spLocks noChangeShapeType="1"/>
              </p:cNvSpPr>
              <p:nvPr/>
            </p:nvSpPr>
            <p:spPr bwMode="auto">
              <a:xfrm>
                <a:off x="964" y="595"/>
                <a:ext cx="70" cy="1"/>
              </a:xfrm>
              <a:prstGeom prst="line">
                <a:avLst/>
              </a:prstGeom>
              <a:noFill/>
              <a:ln w="0">
                <a:solidFill>
                  <a:srgbClr val="24211D"/>
                </a:solidFill>
                <a:round/>
                <a:headEnd/>
                <a:tailEnd/>
              </a:ln>
            </p:spPr>
            <p:txBody>
              <a:bodyPr/>
              <a:lstStyle/>
              <a:p>
                <a:endParaRPr lang="en-US"/>
              </a:p>
            </p:txBody>
          </p:sp>
          <p:sp>
            <p:nvSpPr>
              <p:cNvPr id="53633" name="Line 587"/>
              <p:cNvSpPr>
                <a:spLocks noChangeShapeType="1"/>
              </p:cNvSpPr>
              <p:nvPr/>
            </p:nvSpPr>
            <p:spPr bwMode="auto">
              <a:xfrm>
                <a:off x="1072" y="595"/>
                <a:ext cx="70" cy="1"/>
              </a:xfrm>
              <a:prstGeom prst="line">
                <a:avLst/>
              </a:prstGeom>
              <a:noFill/>
              <a:ln w="0">
                <a:solidFill>
                  <a:srgbClr val="24211D"/>
                </a:solidFill>
                <a:round/>
                <a:headEnd/>
                <a:tailEnd/>
              </a:ln>
            </p:spPr>
            <p:txBody>
              <a:bodyPr/>
              <a:lstStyle/>
              <a:p>
                <a:endParaRPr lang="en-US"/>
              </a:p>
            </p:txBody>
          </p:sp>
          <p:sp>
            <p:nvSpPr>
              <p:cNvPr id="53634" name="Line 588"/>
              <p:cNvSpPr>
                <a:spLocks noChangeShapeType="1"/>
              </p:cNvSpPr>
              <p:nvPr/>
            </p:nvSpPr>
            <p:spPr bwMode="auto">
              <a:xfrm>
                <a:off x="1179" y="595"/>
                <a:ext cx="70" cy="1"/>
              </a:xfrm>
              <a:prstGeom prst="line">
                <a:avLst/>
              </a:prstGeom>
              <a:noFill/>
              <a:ln w="0">
                <a:solidFill>
                  <a:srgbClr val="24211D"/>
                </a:solidFill>
                <a:round/>
                <a:headEnd/>
                <a:tailEnd/>
              </a:ln>
            </p:spPr>
            <p:txBody>
              <a:bodyPr/>
              <a:lstStyle/>
              <a:p>
                <a:endParaRPr lang="en-US"/>
              </a:p>
            </p:txBody>
          </p:sp>
          <p:sp>
            <p:nvSpPr>
              <p:cNvPr id="53635" name="Line 589"/>
              <p:cNvSpPr>
                <a:spLocks noChangeShapeType="1"/>
              </p:cNvSpPr>
              <p:nvPr/>
            </p:nvSpPr>
            <p:spPr bwMode="auto">
              <a:xfrm>
                <a:off x="1287" y="595"/>
                <a:ext cx="70" cy="1"/>
              </a:xfrm>
              <a:prstGeom prst="line">
                <a:avLst/>
              </a:prstGeom>
              <a:noFill/>
              <a:ln w="0">
                <a:solidFill>
                  <a:srgbClr val="24211D"/>
                </a:solidFill>
                <a:round/>
                <a:headEnd/>
                <a:tailEnd/>
              </a:ln>
            </p:spPr>
            <p:txBody>
              <a:bodyPr/>
              <a:lstStyle/>
              <a:p>
                <a:endParaRPr lang="en-US"/>
              </a:p>
            </p:txBody>
          </p:sp>
          <p:sp>
            <p:nvSpPr>
              <p:cNvPr id="53636" name="Line 590"/>
              <p:cNvSpPr>
                <a:spLocks noChangeShapeType="1"/>
              </p:cNvSpPr>
              <p:nvPr/>
            </p:nvSpPr>
            <p:spPr bwMode="auto">
              <a:xfrm>
                <a:off x="1395" y="595"/>
                <a:ext cx="70" cy="1"/>
              </a:xfrm>
              <a:prstGeom prst="line">
                <a:avLst/>
              </a:prstGeom>
              <a:noFill/>
              <a:ln w="0">
                <a:solidFill>
                  <a:srgbClr val="24211D"/>
                </a:solidFill>
                <a:round/>
                <a:headEnd/>
                <a:tailEnd/>
              </a:ln>
            </p:spPr>
            <p:txBody>
              <a:bodyPr/>
              <a:lstStyle/>
              <a:p>
                <a:endParaRPr lang="en-US"/>
              </a:p>
            </p:txBody>
          </p:sp>
          <p:sp>
            <p:nvSpPr>
              <p:cNvPr id="53637" name="Line 591"/>
              <p:cNvSpPr>
                <a:spLocks noChangeShapeType="1"/>
              </p:cNvSpPr>
              <p:nvPr/>
            </p:nvSpPr>
            <p:spPr bwMode="auto">
              <a:xfrm>
                <a:off x="1503" y="595"/>
                <a:ext cx="70" cy="1"/>
              </a:xfrm>
              <a:prstGeom prst="line">
                <a:avLst/>
              </a:prstGeom>
              <a:noFill/>
              <a:ln w="0">
                <a:solidFill>
                  <a:srgbClr val="24211D"/>
                </a:solidFill>
                <a:round/>
                <a:headEnd/>
                <a:tailEnd/>
              </a:ln>
            </p:spPr>
            <p:txBody>
              <a:bodyPr/>
              <a:lstStyle/>
              <a:p>
                <a:endParaRPr lang="en-US"/>
              </a:p>
            </p:txBody>
          </p:sp>
          <p:sp>
            <p:nvSpPr>
              <p:cNvPr id="53638" name="Line 592"/>
              <p:cNvSpPr>
                <a:spLocks noChangeShapeType="1"/>
              </p:cNvSpPr>
              <p:nvPr/>
            </p:nvSpPr>
            <p:spPr bwMode="auto">
              <a:xfrm>
                <a:off x="1610" y="595"/>
                <a:ext cx="70" cy="1"/>
              </a:xfrm>
              <a:prstGeom prst="line">
                <a:avLst/>
              </a:prstGeom>
              <a:noFill/>
              <a:ln w="0">
                <a:solidFill>
                  <a:srgbClr val="24211D"/>
                </a:solidFill>
                <a:round/>
                <a:headEnd/>
                <a:tailEnd/>
              </a:ln>
            </p:spPr>
            <p:txBody>
              <a:bodyPr/>
              <a:lstStyle/>
              <a:p>
                <a:endParaRPr lang="en-US"/>
              </a:p>
            </p:txBody>
          </p:sp>
          <p:sp>
            <p:nvSpPr>
              <p:cNvPr id="53639" name="Line 593"/>
              <p:cNvSpPr>
                <a:spLocks noChangeShapeType="1"/>
              </p:cNvSpPr>
              <p:nvPr/>
            </p:nvSpPr>
            <p:spPr bwMode="auto">
              <a:xfrm>
                <a:off x="1713" y="606"/>
                <a:ext cx="1" cy="64"/>
              </a:xfrm>
              <a:prstGeom prst="line">
                <a:avLst/>
              </a:prstGeom>
              <a:noFill/>
              <a:ln w="0">
                <a:solidFill>
                  <a:srgbClr val="24211D"/>
                </a:solidFill>
                <a:round/>
                <a:headEnd/>
                <a:tailEnd/>
              </a:ln>
            </p:spPr>
            <p:txBody>
              <a:bodyPr/>
              <a:lstStyle/>
              <a:p>
                <a:endParaRPr lang="en-US"/>
              </a:p>
            </p:txBody>
          </p:sp>
          <p:sp>
            <p:nvSpPr>
              <p:cNvPr id="53640" name="Line 594"/>
              <p:cNvSpPr>
                <a:spLocks noChangeShapeType="1"/>
              </p:cNvSpPr>
              <p:nvPr/>
            </p:nvSpPr>
            <p:spPr bwMode="auto">
              <a:xfrm>
                <a:off x="1713" y="713"/>
                <a:ext cx="1" cy="65"/>
              </a:xfrm>
              <a:prstGeom prst="line">
                <a:avLst/>
              </a:prstGeom>
              <a:noFill/>
              <a:ln w="0">
                <a:solidFill>
                  <a:srgbClr val="24211D"/>
                </a:solidFill>
                <a:round/>
                <a:headEnd/>
                <a:tailEnd/>
              </a:ln>
            </p:spPr>
            <p:txBody>
              <a:bodyPr/>
              <a:lstStyle/>
              <a:p>
                <a:endParaRPr lang="en-US"/>
              </a:p>
            </p:txBody>
          </p:sp>
          <p:sp>
            <p:nvSpPr>
              <p:cNvPr id="53641" name="Line 595"/>
              <p:cNvSpPr>
                <a:spLocks noChangeShapeType="1"/>
              </p:cNvSpPr>
              <p:nvPr/>
            </p:nvSpPr>
            <p:spPr bwMode="auto">
              <a:xfrm>
                <a:off x="1713" y="821"/>
                <a:ext cx="1" cy="64"/>
              </a:xfrm>
              <a:prstGeom prst="line">
                <a:avLst/>
              </a:prstGeom>
              <a:noFill/>
              <a:ln w="0">
                <a:solidFill>
                  <a:srgbClr val="24211D"/>
                </a:solidFill>
                <a:round/>
                <a:headEnd/>
                <a:tailEnd/>
              </a:ln>
            </p:spPr>
            <p:txBody>
              <a:bodyPr/>
              <a:lstStyle/>
              <a:p>
                <a:endParaRPr lang="en-US"/>
              </a:p>
            </p:txBody>
          </p:sp>
          <p:sp>
            <p:nvSpPr>
              <p:cNvPr id="53642" name="Line 596"/>
              <p:cNvSpPr>
                <a:spLocks noChangeShapeType="1"/>
              </p:cNvSpPr>
              <p:nvPr/>
            </p:nvSpPr>
            <p:spPr bwMode="auto">
              <a:xfrm>
                <a:off x="1713" y="928"/>
                <a:ext cx="1" cy="65"/>
              </a:xfrm>
              <a:prstGeom prst="line">
                <a:avLst/>
              </a:prstGeom>
              <a:noFill/>
              <a:ln w="0">
                <a:solidFill>
                  <a:srgbClr val="24211D"/>
                </a:solidFill>
                <a:round/>
                <a:headEnd/>
                <a:tailEnd/>
              </a:ln>
            </p:spPr>
            <p:txBody>
              <a:bodyPr/>
              <a:lstStyle/>
              <a:p>
                <a:endParaRPr lang="en-US"/>
              </a:p>
            </p:txBody>
          </p:sp>
          <p:sp>
            <p:nvSpPr>
              <p:cNvPr id="53643" name="Freeform 597"/>
              <p:cNvSpPr>
                <a:spLocks/>
              </p:cNvSpPr>
              <p:nvPr/>
            </p:nvSpPr>
            <p:spPr bwMode="auto">
              <a:xfrm>
                <a:off x="1659" y="1036"/>
                <a:ext cx="54" cy="16"/>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3644" name="Line 598"/>
              <p:cNvSpPr>
                <a:spLocks noChangeShapeType="1"/>
              </p:cNvSpPr>
              <p:nvPr/>
            </p:nvSpPr>
            <p:spPr bwMode="auto">
              <a:xfrm flipH="1">
                <a:off x="1551" y="1052"/>
                <a:ext cx="70" cy="1"/>
              </a:xfrm>
              <a:prstGeom prst="line">
                <a:avLst/>
              </a:prstGeom>
              <a:noFill/>
              <a:ln w="0">
                <a:solidFill>
                  <a:srgbClr val="24211D"/>
                </a:solidFill>
                <a:round/>
                <a:headEnd/>
                <a:tailEnd/>
              </a:ln>
            </p:spPr>
            <p:txBody>
              <a:bodyPr/>
              <a:lstStyle/>
              <a:p>
                <a:endParaRPr lang="en-US"/>
              </a:p>
            </p:txBody>
          </p:sp>
          <p:sp>
            <p:nvSpPr>
              <p:cNvPr id="53645" name="Line 599"/>
              <p:cNvSpPr>
                <a:spLocks noChangeShapeType="1"/>
              </p:cNvSpPr>
              <p:nvPr/>
            </p:nvSpPr>
            <p:spPr bwMode="auto">
              <a:xfrm flipH="1">
                <a:off x="1443" y="1052"/>
                <a:ext cx="70" cy="1"/>
              </a:xfrm>
              <a:prstGeom prst="line">
                <a:avLst/>
              </a:prstGeom>
              <a:noFill/>
              <a:ln w="0">
                <a:solidFill>
                  <a:srgbClr val="24211D"/>
                </a:solidFill>
                <a:round/>
                <a:headEnd/>
                <a:tailEnd/>
              </a:ln>
            </p:spPr>
            <p:txBody>
              <a:bodyPr/>
              <a:lstStyle/>
              <a:p>
                <a:endParaRPr lang="en-US"/>
              </a:p>
            </p:txBody>
          </p:sp>
          <p:sp>
            <p:nvSpPr>
              <p:cNvPr id="53646" name="Line 600"/>
              <p:cNvSpPr>
                <a:spLocks noChangeShapeType="1"/>
              </p:cNvSpPr>
              <p:nvPr/>
            </p:nvSpPr>
            <p:spPr bwMode="auto">
              <a:xfrm flipH="1">
                <a:off x="1336" y="1052"/>
                <a:ext cx="70" cy="1"/>
              </a:xfrm>
              <a:prstGeom prst="line">
                <a:avLst/>
              </a:prstGeom>
              <a:noFill/>
              <a:ln w="0">
                <a:solidFill>
                  <a:srgbClr val="24211D"/>
                </a:solidFill>
                <a:round/>
                <a:headEnd/>
                <a:tailEnd/>
              </a:ln>
            </p:spPr>
            <p:txBody>
              <a:bodyPr/>
              <a:lstStyle/>
              <a:p>
                <a:endParaRPr lang="en-US"/>
              </a:p>
            </p:txBody>
          </p:sp>
          <p:sp>
            <p:nvSpPr>
              <p:cNvPr id="53647" name="Line 601"/>
              <p:cNvSpPr>
                <a:spLocks noChangeShapeType="1"/>
              </p:cNvSpPr>
              <p:nvPr/>
            </p:nvSpPr>
            <p:spPr bwMode="auto">
              <a:xfrm flipH="1">
                <a:off x="1228" y="1052"/>
                <a:ext cx="70" cy="1"/>
              </a:xfrm>
              <a:prstGeom prst="line">
                <a:avLst/>
              </a:prstGeom>
              <a:noFill/>
              <a:ln w="0">
                <a:solidFill>
                  <a:srgbClr val="24211D"/>
                </a:solidFill>
                <a:round/>
                <a:headEnd/>
                <a:tailEnd/>
              </a:ln>
            </p:spPr>
            <p:txBody>
              <a:bodyPr/>
              <a:lstStyle/>
              <a:p>
                <a:endParaRPr lang="en-US"/>
              </a:p>
            </p:txBody>
          </p:sp>
          <p:sp>
            <p:nvSpPr>
              <p:cNvPr id="53648" name="Line 602"/>
              <p:cNvSpPr>
                <a:spLocks noChangeShapeType="1"/>
              </p:cNvSpPr>
              <p:nvPr/>
            </p:nvSpPr>
            <p:spPr bwMode="auto">
              <a:xfrm flipH="1">
                <a:off x="1120" y="1052"/>
                <a:ext cx="70" cy="1"/>
              </a:xfrm>
              <a:prstGeom prst="line">
                <a:avLst/>
              </a:prstGeom>
              <a:noFill/>
              <a:ln w="0">
                <a:solidFill>
                  <a:srgbClr val="24211D"/>
                </a:solidFill>
                <a:round/>
                <a:headEnd/>
                <a:tailEnd/>
              </a:ln>
            </p:spPr>
            <p:txBody>
              <a:bodyPr/>
              <a:lstStyle/>
              <a:p>
                <a:endParaRPr lang="en-US"/>
              </a:p>
            </p:txBody>
          </p:sp>
          <p:sp>
            <p:nvSpPr>
              <p:cNvPr id="53649" name="Line 603"/>
              <p:cNvSpPr>
                <a:spLocks noChangeShapeType="1"/>
              </p:cNvSpPr>
              <p:nvPr/>
            </p:nvSpPr>
            <p:spPr bwMode="auto">
              <a:xfrm flipH="1">
                <a:off x="1012" y="1052"/>
                <a:ext cx="70" cy="1"/>
              </a:xfrm>
              <a:prstGeom prst="line">
                <a:avLst/>
              </a:prstGeom>
              <a:noFill/>
              <a:ln w="0">
                <a:solidFill>
                  <a:srgbClr val="24211D"/>
                </a:solidFill>
                <a:round/>
                <a:headEnd/>
                <a:tailEnd/>
              </a:ln>
            </p:spPr>
            <p:txBody>
              <a:bodyPr/>
              <a:lstStyle/>
              <a:p>
                <a:endParaRPr lang="en-US"/>
              </a:p>
            </p:txBody>
          </p:sp>
          <p:sp>
            <p:nvSpPr>
              <p:cNvPr id="53650" name="Line 604"/>
              <p:cNvSpPr>
                <a:spLocks noChangeShapeType="1"/>
              </p:cNvSpPr>
              <p:nvPr/>
            </p:nvSpPr>
            <p:spPr bwMode="auto">
              <a:xfrm flipH="1">
                <a:off x="905" y="1052"/>
                <a:ext cx="70" cy="1"/>
              </a:xfrm>
              <a:prstGeom prst="line">
                <a:avLst/>
              </a:prstGeom>
              <a:noFill/>
              <a:ln w="0">
                <a:solidFill>
                  <a:srgbClr val="24211D"/>
                </a:solidFill>
                <a:round/>
                <a:headEnd/>
                <a:tailEnd/>
              </a:ln>
            </p:spPr>
            <p:txBody>
              <a:bodyPr/>
              <a:lstStyle/>
              <a:p>
                <a:endParaRPr lang="en-US"/>
              </a:p>
            </p:txBody>
          </p:sp>
          <p:sp>
            <p:nvSpPr>
              <p:cNvPr id="53651" name="Line 605"/>
              <p:cNvSpPr>
                <a:spLocks noChangeShapeType="1"/>
              </p:cNvSpPr>
              <p:nvPr/>
            </p:nvSpPr>
            <p:spPr bwMode="auto">
              <a:xfrm flipH="1">
                <a:off x="797" y="1052"/>
                <a:ext cx="70" cy="1"/>
              </a:xfrm>
              <a:prstGeom prst="line">
                <a:avLst/>
              </a:prstGeom>
              <a:noFill/>
              <a:ln w="0">
                <a:solidFill>
                  <a:srgbClr val="24211D"/>
                </a:solidFill>
                <a:round/>
                <a:headEnd/>
                <a:tailEnd/>
              </a:ln>
            </p:spPr>
            <p:txBody>
              <a:bodyPr/>
              <a:lstStyle/>
              <a:p>
                <a:endParaRPr lang="en-US"/>
              </a:p>
            </p:txBody>
          </p:sp>
          <p:sp>
            <p:nvSpPr>
              <p:cNvPr id="53652" name="Line 606"/>
              <p:cNvSpPr>
                <a:spLocks noChangeShapeType="1"/>
              </p:cNvSpPr>
              <p:nvPr/>
            </p:nvSpPr>
            <p:spPr bwMode="auto">
              <a:xfrm flipH="1">
                <a:off x="689" y="1052"/>
                <a:ext cx="70" cy="1"/>
              </a:xfrm>
              <a:prstGeom prst="line">
                <a:avLst/>
              </a:prstGeom>
              <a:noFill/>
              <a:ln w="0">
                <a:solidFill>
                  <a:srgbClr val="24211D"/>
                </a:solidFill>
                <a:round/>
                <a:headEnd/>
                <a:tailEnd/>
              </a:ln>
            </p:spPr>
            <p:txBody>
              <a:bodyPr/>
              <a:lstStyle/>
              <a:p>
                <a:endParaRPr lang="en-US"/>
              </a:p>
            </p:txBody>
          </p:sp>
          <p:sp>
            <p:nvSpPr>
              <p:cNvPr id="53653" name="Line 607"/>
              <p:cNvSpPr>
                <a:spLocks noChangeShapeType="1"/>
              </p:cNvSpPr>
              <p:nvPr/>
            </p:nvSpPr>
            <p:spPr bwMode="auto">
              <a:xfrm flipH="1">
                <a:off x="582" y="1052"/>
                <a:ext cx="70" cy="1"/>
              </a:xfrm>
              <a:prstGeom prst="line">
                <a:avLst/>
              </a:prstGeom>
              <a:noFill/>
              <a:ln w="0">
                <a:solidFill>
                  <a:srgbClr val="24211D"/>
                </a:solidFill>
                <a:round/>
                <a:headEnd/>
                <a:tailEnd/>
              </a:ln>
            </p:spPr>
            <p:txBody>
              <a:bodyPr/>
              <a:lstStyle/>
              <a:p>
                <a:endParaRPr lang="en-US"/>
              </a:p>
            </p:txBody>
          </p:sp>
          <p:sp>
            <p:nvSpPr>
              <p:cNvPr id="53654" name="Line 608"/>
              <p:cNvSpPr>
                <a:spLocks noChangeShapeType="1"/>
              </p:cNvSpPr>
              <p:nvPr/>
            </p:nvSpPr>
            <p:spPr bwMode="auto">
              <a:xfrm flipH="1">
                <a:off x="474" y="1052"/>
                <a:ext cx="70" cy="1"/>
              </a:xfrm>
              <a:prstGeom prst="line">
                <a:avLst/>
              </a:prstGeom>
              <a:noFill/>
              <a:ln w="0">
                <a:solidFill>
                  <a:srgbClr val="24211D"/>
                </a:solidFill>
                <a:round/>
                <a:headEnd/>
                <a:tailEnd/>
              </a:ln>
            </p:spPr>
            <p:txBody>
              <a:bodyPr/>
              <a:lstStyle/>
              <a:p>
                <a:endParaRPr lang="en-US"/>
              </a:p>
            </p:txBody>
          </p:sp>
          <p:sp>
            <p:nvSpPr>
              <p:cNvPr id="53655" name="Line 609"/>
              <p:cNvSpPr>
                <a:spLocks noChangeShapeType="1"/>
              </p:cNvSpPr>
              <p:nvPr/>
            </p:nvSpPr>
            <p:spPr bwMode="auto">
              <a:xfrm flipH="1">
                <a:off x="366" y="1052"/>
                <a:ext cx="70" cy="1"/>
              </a:xfrm>
              <a:prstGeom prst="line">
                <a:avLst/>
              </a:prstGeom>
              <a:noFill/>
              <a:ln w="0">
                <a:solidFill>
                  <a:srgbClr val="24211D"/>
                </a:solidFill>
                <a:round/>
                <a:headEnd/>
                <a:tailEnd/>
              </a:ln>
            </p:spPr>
            <p:txBody>
              <a:bodyPr/>
              <a:lstStyle/>
              <a:p>
                <a:endParaRPr lang="en-US"/>
              </a:p>
            </p:txBody>
          </p:sp>
          <p:sp>
            <p:nvSpPr>
              <p:cNvPr id="53656" name="Line 610"/>
              <p:cNvSpPr>
                <a:spLocks noChangeShapeType="1"/>
              </p:cNvSpPr>
              <p:nvPr/>
            </p:nvSpPr>
            <p:spPr bwMode="auto">
              <a:xfrm flipH="1">
                <a:off x="258" y="1052"/>
                <a:ext cx="70" cy="1"/>
              </a:xfrm>
              <a:prstGeom prst="line">
                <a:avLst/>
              </a:prstGeom>
              <a:noFill/>
              <a:ln w="0">
                <a:solidFill>
                  <a:srgbClr val="24211D"/>
                </a:solidFill>
                <a:round/>
                <a:headEnd/>
                <a:tailEnd/>
              </a:ln>
            </p:spPr>
            <p:txBody>
              <a:bodyPr/>
              <a:lstStyle/>
              <a:p>
                <a:endParaRPr lang="en-US"/>
              </a:p>
            </p:txBody>
          </p:sp>
          <p:sp>
            <p:nvSpPr>
              <p:cNvPr id="53657" name="Freeform 611"/>
              <p:cNvSpPr>
                <a:spLocks/>
              </p:cNvSpPr>
              <p:nvPr/>
            </p:nvSpPr>
            <p:spPr bwMode="auto">
              <a:xfrm>
                <a:off x="210" y="993"/>
                <a:ext cx="11" cy="59"/>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3658" name="Line 612"/>
              <p:cNvSpPr>
                <a:spLocks noChangeShapeType="1"/>
              </p:cNvSpPr>
              <p:nvPr/>
            </p:nvSpPr>
            <p:spPr bwMode="auto">
              <a:xfrm flipV="1">
                <a:off x="210" y="885"/>
                <a:ext cx="1" cy="65"/>
              </a:xfrm>
              <a:prstGeom prst="line">
                <a:avLst/>
              </a:prstGeom>
              <a:noFill/>
              <a:ln w="0">
                <a:solidFill>
                  <a:srgbClr val="24211D"/>
                </a:solidFill>
                <a:round/>
                <a:headEnd/>
                <a:tailEnd/>
              </a:ln>
            </p:spPr>
            <p:txBody>
              <a:bodyPr/>
              <a:lstStyle/>
              <a:p>
                <a:endParaRPr lang="en-US"/>
              </a:p>
            </p:txBody>
          </p:sp>
          <p:sp>
            <p:nvSpPr>
              <p:cNvPr id="53659" name="Line 613"/>
              <p:cNvSpPr>
                <a:spLocks noChangeShapeType="1"/>
              </p:cNvSpPr>
              <p:nvPr/>
            </p:nvSpPr>
            <p:spPr bwMode="auto">
              <a:xfrm flipV="1">
                <a:off x="210" y="778"/>
                <a:ext cx="1" cy="64"/>
              </a:xfrm>
              <a:prstGeom prst="line">
                <a:avLst/>
              </a:prstGeom>
              <a:noFill/>
              <a:ln w="0">
                <a:solidFill>
                  <a:srgbClr val="24211D"/>
                </a:solidFill>
                <a:round/>
                <a:headEnd/>
                <a:tailEnd/>
              </a:ln>
            </p:spPr>
            <p:txBody>
              <a:bodyPr/>
              <a:lstStyle/>
              <a:p>
                <a:endParaRPr lang="en-US"/>
              </a:p>
            </p:txBody>
          </p:sp>
          <p:sp>
            <p:nvSpPr>
              <p:cNvPr id="53660" name="Line 614"/>
              <p:cNvSpPr>
                <a:spLocks noChangeShapeType="1"/>
              </p:cNvSpPr>
              <p:nvPr/>
            </p:nvSpPr>
            <p:spPr bwMode="auto">
              <a:xfrm flipV="1">
                <a:off x="210" y="670"/>
                <a:ext cx="1" cy="65"/>
              </a:xfrm>
              <a:prstGeom prst="line">
                <a:avLst/>
              </a:prstGeom>
              <a:noFill/>
              <a:ln w="0">
                <a:solidFill>
                  <a:srgbClr val="24211D"/>
                </a:solidFill>
                <a:round/>
                <a:headEnd/>
                <a:tailEnd/>
              </a:ln>
            </p:spPr>
            <p:txBody>
              <a:bodyPr/>
              <a:lstStyle/>
              <a:p>
                <a:endParaRPr lang="en-US"/>
              </a:p>
            </p:txBody>
          </p:sp>
          <p:sp>
            <p:nvSpPr>
              <p:cNvPr id="53661" name="Line 615"/>
              <p:cNvSpPr>
                <a:spLocks noChangeShapeType="1"/>
              </p:cNvSpPr>
              <p:nvPr/>
            </p:nvSpPr>
            <p:spPr bwMode="auto">
              <a:xfrm flipV="1">
                <a:off x="210" y="595"/>
                <a:ext cx="1" cy="32"/>
              </a:xfrm>
              <a:prstGeom prst="line">
                <a:avLst/>
              </a:prstGeom>
              <a:noFill/>
              <a:ln w="0">
                <a:solidFill>
                  <a:srgbClr val="24211D"/>
                </a:solidFill>
                <a:round/>
                <a:headEnd/>
                <a:tailEnd/>
              </a:ln>
            </p:spPr>
            <p:txBody>
              <a:bodyPr/>
              <a:lstStyle/>
              <a:p>
                <a:endParaRPr lang="en-US"/>
              </a:p>
            </p:txBody>
          </p:sp>
          <p:sp>
            <p:nvSpPr>
              <p:cNvPr id="53662" name="Freeform 616"/>
              <p:cNvSpPr>
                <a:spLocks/>
              </p:cNvSpPr>
              <p:nvPr/>
            </p:nvSpPr>
            <p:spPr bwMode="auto">
              <a:xfrm>
                <a:off x="1190" y="1633"/>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3663" name="Freeform 617"/>
              <p:cNvSpPr>
                <a:spLocks/>
              </p:cNvSpPr>
              <p:nvPr/>
            </p:nvSpPr>
            <p:spPr bwMode="auto">
              <a:xfrm>
                <a:off x="1196" y="1665"/>
                <a:ext cx="10" cy="16"/>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3664" name="Rectangle 618"/>
              <p:cNvSpPr>
                <a:spLocks noChangeArrowheads="1"/>
              </p:cNvSpPr>
              <p:nvPr/>
            </p:nvSpPr>
            <p:spPr bwMode="auto">
              <a:xfrm>
                <a:off x="1115" y="1665"/>
                <a:ext cx="81"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665" name="Freeform 619"/>
              <p:cNvSpPr>
                <a:spLocks/>
              </p:cNvSpPr>
              <p:nvPr/>
            </p:nvSpPr>
            <p:spPr bwMode="auto">
              <a:xfrm>
                <a:off x="1056" y="1633"/>
                <a:ext cx="64" cy="75"/>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grpSp>
        <p:grpSp>
          <p:nvGrpSpPr>
            <p:cNvPr id="53260" name="Group 821"/>
            <p:cNvGrpSpPr>
              <a:grpSpLocks/>
            </p:cNvGrpSpPr>
            <p:nvPr/>
          </p:nvGrpSpPr>
          <p:grpSpPr bwMode="auto">
            <a:xfrm>
              <a:off x="11" y="762"/>
              <a:ext cx="3452" cy="3328"/>
              <a:chOff x="11" y="762"/>
              <a:chExt cx="3452" cy="3328"/>
            </a:xfrm>
          </p:grpSpPr>
          <p:sp>
            <p:nvSpPr>
              <p:cNvPr id="53268" name="Freeform 621"/>
              <p:cNvSpPr>
                <a:spLocks/>
              </p:cNvSpPr>
              <p:nvPr/>
            </p:nvSpPr>
            <p:spPr bwMode="auto">
              <a:xfrm>
                <a:off x="1109" y="1665"/>
                <a:ext cx="6" cy="16"/>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53269" name="Rectangle 622"/>
              <p:cNvSpPr>
                <a:spLocks noChangeArrowheads="1"/>
              </p:cNvSpPr>
              <p:nvPr/>
            </p:nvSpPr>
            <p:spPr bwMode="auto">
              <a:xfrm>
                <a:off x="2537" y="2552"/>
                <a:ext cx="926" cy="377"/>
              </a:xfrm>
              <a:prstGeom prst="rect">
                <a:avLst/>
              </a:prstGeom>
              <a:solidFill>
                <a:srgbClr val="FFFF00"/>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3270" name="Rectangle 623"/>
              <p:cNvSpPr>
                <a:spLocks noChangeArrowheads="1"/>
              </p:cNvSpPr>
              <p:nvPr/>
            </p:nvSpPr>
            <p:spPr bwMode="auto">
              <a:xfrm>
                <a:off x="3059" y="2687"/>
                <a:ext cx="371"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271" name="Rectangle 624"/>
              <p:cNvSpPr>
                <a:spLocks noChangeArrowheads="1"/>
              </p:cNvSpPr>
              <p:nvPr/>
            </p:nvSpPr>
            <p:spPr bwMode="auto">
              <a:xfrm>
                <a:off x="3059" y="2687"/>
                <a:ext cx="371"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272" name="Rectangle 625"/>
              <p:cNvSpPr>
                <a:spLocks noChangeArrowheads="1"/>
              </p:cNvSpPr>
              <p:nvPr/>
            </p:nvSpPr>
            <p:spPr bwMode="auto">
              <a:xfrm>
                <a:off x="3113" y="2697"/>
                <a:ext cx="32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53273" name="Rectangle 626"/>
              <p:cNvSpPr>
                <a:spLocks noChangeArrowheads="1"/>
              </p:cNvSpPr>
              <p:nvPr/>
            </p:nvSpPr>
            <p:spPr bwMode="auto">
              <a:xfrm>
                <a:off x="3150" y="2788"/>
                <a:ext cx="23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53274" name="Rectangle 627"/>
              <p:cNvSpPr>
                <a:spLocks noChangeArrowheads="1"/>
              </p:cNvSpPr>
              <p:nvPr/>
            </p:nvSpPr>
            <p:spPr bwMode="auto">
              <a:xfrm>
                <a:off x="2666" y="2573"/>
                <a:ext cx="684"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53275" name="Rectangle 628"/>
              <p:cNvSpPr>
                <a:spLocks noChangeArrowheads="1"/>
              </p:cNvSpPr>
              <p:nvPr/>
            </p:nvSpPr>
            <p:spPr bwMode="auto">
              <a:xfrm>
                <a:off x="2569" y="2687"/>
                <a:ext cx="452"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276" name="Rectangle 629"/>
              <p:cNvSpPr>
                <a:spLocks noChangeArrowheads="1"/>
              </p:cNvSpPr>
              <p:nvPr/>
            </p:nvSpPr>
            <p:spPr bwMode="auto">
              <a:xfrm>
                <a:off x="2569" y="2687"/>
                <a:ext cx="452"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277" name="Rectangle 630"/>
              <p:cNvSpPr>
                <a:spLocks noChangeArrowheads="1"/>
              </p:cNvSpPr>
              <p:nvPr/>
            </p:nvSpPr>
            <p:spPr bwMode="auto">
              <a:xfrm>
                <a:off x="2660" y="2691"/>
                <a:ext cx="3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53278" name="Rectangle 631"/>
              <p:cNvSpPr>
                <a:spLocks noChangeArrowheads="1"/>
              </p:cNvSpPr>
              <p:nvPr/>
            </p:nvSpPr>
            <p:spPr bwMode="auto">
              <a:xfrm>
                <a:off x="2623" y="2783"/>
                <a:ext cx="399"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53279" name="Line 632"/>
              <p:cNvSpPr>
                <a:spLocks noChangeShapeType="1"/>
              </p:cNvSpPr>
              <p:nvPr/>
            </p:nvSpPr>
            <p:spPr bwMode="auto">
              <a:xfrm>
                <a:off x="2036" y="2821"/>
                <a:ext cx="1" cy="188"/>
              </a:xfrm>
              <a:prstGeom prst="line">
                <a:avLst/>
              </a:prstGeom>
              <a:noFill/>
              <a:ln w="0">
                <a:solidFill>
                  <a:srgbClr val="000000"/>
                </a:solidFill>
                <a:round/>
                <a:headEnd/>
                <a:tailEnd/>
              </a:ln>
            </p:spPr>
            <p:txBody>
              <a:bodyPr/>
              <a:lstStyle/>
              <a:p>
                <a:endParaRPr lang="en-US"/>
              </a:p>
            </p:txBody>
          </p:sp>
          <p:sp>
            <p:nvSpPr>
              <p:cNvPr id="53280" name="Freeform 633"/>
              <p:cNvSpPr>
                <a:spLocks/>
              </p:cNvSpPr>
              <p:nvPr/>
            </p:nvSpPr>
            <p:spPr bwMode="auto">
              <a:xfrm>
                <a:off x="2014"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3281" name="Line 634"/>
              <p:cNvSpPr>
                <a:spLocks noChangeShapeType="1"/>
              </p:cNvSpPr>
              <p:nvPr/>
            </p:nvSpPr>
            <p:spPr bwMode="auto">
              <a:xfrm flipV="1">
                <a:off x="1831" y="2740"/>
                <a:ext cx="1" cy="269"/>
              </a:xfrm>
              <a:prstGeom prst="line">
                <a:avLst/>
              </a:prstGeom>
              <a:noFill/>
              <a:ln w="0">
                <a:solidFill>
                  <a:srgbClr val="000000"/>
                </a:solidFill>
                <a:round/>
                <a:headEnd/>
                <a:tailEnd/>
              </a:ln>
            </p:spPr>
            <p:txBody>
              <a:bodyPr/>
              <a:lstStyle/>
              <a:p>
                <a:endParaRPr lang="en-US"/>
              </a:p>
            </p:txBody>
          </p:sp>
          <p:sp>
            <p:nvSpPr>
              <p:cNvPr id="53282" name="Freeform 635"/>
              <p:cNvSpPr>
                <a:spLocks/>
              </p:cNvSpPr>
              <p:nvPr/>
            </p:nvSpPr>
            <p:spPr bwMode="auto">
              <a:xfrm>
                <a:off x="1809" y="2966"/>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3283" name="Line 636"/>
              <p:cNvSpPr>
                <a:spLocks noChangeShapeType="1"/>
              </p:cNvSpPr>
              <p:nvPr/>
            </p:nvSpPr>
            <p:spPr bwMode="auto">
              <a:xfrm>
                <a:off x="1831" y="2740"/>
                <a:ext cx="695" cy="1"/>
              </a:xfrm>
              <a:prstGeom prst="line">
                <a:avLst/>
              </a:prstGeom>
              <a:noFill/>
              <a:ln w="0">
                <a:solidFill>
                  <a:srgbClr val="000000"/>
                </a:solidFill>
                <a:round/>
                <a:headEnd/>
                <a:tailEnd/>
              </a:ln>
            </p:spPr>
            <p:txBody>
              <a:bodyPr/>
              <a:lstStyle/>
              <a:p>
                <a:endParaRPr lang="en-US"/>
              </a:p>
            </p:txBody>
          </p:sp>
          <p:sp>
            <p:nvSpPr>
              <p:cNvPr id="53284" name="Freeform 637"/>
              <p:cNvSpPr>
                <a:spLocks/>
              </p:cNvSpPr>
              <p:nvPr/>
            </p:nvSpPr>
            <p:spPr bwMode="auto">
              <a:xfrm>
                <a:off x="2483" y="271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3285" name="Line 638"/>
              <p:cNvSpPr>
                <a:spLocks noChangeShapeType="1"/>
              </p:cNvSpPr>
              <p:nvPr/>
            </p:nvSpPr>
            <p:spPr bwMode="auto">
              <a:xfrm>
                <a:off x="2036" y="2821"/>
                <a:ext cx="490" cy="1"/>
              </a:xfrm>
              <a:prstGeom prst="line">
                <a:avLst/>
              </a:prstGeom>
              <a:noFill/>
              <a:ln w="0">
                <a:solidFill>
                  <a:srgbClr val="000000"/>
                </a:solidFill>
                <a:round/>
                <a:headEnd/>
                <a:tailEnd/>
              </a:ln>
            </p:spPr>
            <p:txBody>
              <a:bodyPr/>
              <a:lstStyle/>
              <a:p>
                <a:endParaRPr lang="en-US"/>
              </a:p>
            </p:txBody>
          </p:sp>
          <p:sp>
            <p:nvSpPr>
              <p:cNvPr id="53286" name="Freeform 639"/>
              <p:cNvSpPr>
                <a:spLocks/>
              </p:cNvSpPr>
              <p:nvPr/>
            </p:nvSpPr>
            <p:spPr bwMode="auto">
              <a:xfrm>
                <a:off x="2483" y="2800"/>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3287" name="Rectangle 640"/>
              <p:cNvSpPr>
                <a:spLocks noChangeArrowheads="1"/>
              </p:cNvSpPr>
              <p:nvPr/>
            </p:nvSpPr>
            <p:spPr bwMode="auto">
              <a:xfrm>
                <a:off x="684" y="3020"/>
                <a:ext cx="161"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288" name="Rectangle 641"/>
              <p:cNvSpPr>
                <a:spLocks noChangeArrowheads="1"/>
              </p:cNvSpPr>
              <p:nvPr/>
            </p:nvSpPr>
            <p:spPr bwMode="auto">
              <a:xfrm>
                <a:off x="684" y="3020"/>
                <a:ext cx="161"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289" name="Rectangle 642"/>
              <p:cNvSpPr>
                <a:spLocks noChangeArrowheads="1"/>
              </p:cNvSpPr>
              <p:nvPr/>
            </p:nvSpPr>
            <p:spPr bwMode="auto">
              <a:xfrm rot="-5400000">
                <a:off x="718" y="3318"/>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3290" name="Rectangle 643"/>
              <p:cNvSpPr>
                <a:spLocks noChangeArrowheads="1"/>
              </p:cNvSpPr>
              <p:nvPr/>
            </p:nvSpPr>
            <p:spPr bwMode="auto">
              <a:xfrm rot="-5400000">
                <a:off x="737" y="3272"/>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291" name="Rectangle 644"/>
              <p:cNvSpPr>
                <a:spLocks noChangeArrowheads="1"/>
              </p:cNvSpPr>
              <p:nvPr/>
            </p:nvSpPr>
            <p:spPr bwMode="auto">
              <a:xfrm rot="-5400000">
                <a:off x="723" y="3226"/>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3292" name="Rectangle 645"/>
              <p:cNvSpPr>
                <a:spLocks noChangeArrowheads="1"/>
              </p:cNvSpPr>
              <p:nvPr/>
            </p:nvSpPr>
            <p:spPr bwMode="auto">
              <a:xfrm rot="-5400000">
                <a:off x="726" y="3180"/>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3293" name="Rectangle 646"/>
              <p:cNvSpPr>
                <a:spLocks noChangeArrowheads="1"/>
              </p:cNvSpPr>
              <p:nvPr/>
            </p:nvSpPr>
            <p:spPr bwMode="auto">
              <a:xfrm rot="-5400000">
                <a:off x="734" y="3140"/>
                <a:ext cx="76"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3294" name="Rectangle 647"/>
              <p:cNvSpPr>
                <a:spLocks noChangeArrowheads="1"/>
              </p:cNvSpPr>
              <p:nvPr/>
            </p:nvSpPr>
            <p:spPr bwMode="auto">
              <a:xfrm rot="-5400000">
                <a:off x="726" y="3100"/>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295" name="Line 648"/>
              <p:cNvSpPr>
                <a:spLocks noChangeShapeType="1"/>
              </p:cNvSpPr>
              <p:nvPr/>
            </p:nvSpPr>
            <p:spPr bwMode="auto">
              <a:xfrm>
                <a:off x="759" y="2498"/>
                <a:ext cx="1" cy="511"/>
              </a:xfrm>
              <a:prstGeom prst="line">
                <a:avLst/>
              </a:prstGeom>
              <a:noFill/>
              <a:ln w="0">
                <a:solidFill>
                  <a:srgbClr val="000000"/>
                </a:solidFill>
                <a:round/>
                <a:headEnd/>
                <a:tailEnd/>
              </a:ln>
            </p:spPr>
            <p:txBody>
              <a:bodyPr/>
              <a:lstStyle/>
              <a:p>
                <a:endParaRPr lang="en-US"/>
              </a:p>
            </p:txBody>
          </p:sp>
          <p:sp>
            <p:nvSpPr>
              <p:cNvPr id="53296" name="Freeform 649"/>
              <p:cNvSpPr>
                <a:spLocks/>
              </p:cNvSpPr>
              <p:nvPr/>
            </p:nvSpPr>
            <p:spPr bwMode="auto">
              <a:xfrm>
                <a:off x="738" y="2498"/>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3297" name="Freeform 650"/>
              <p:cNvSpPr>
                <a:spLocks/>
              </p:cNvSpPr>
              <p:nvPr/>
            </p:nvSpPr>
            <p:spPr bwMode="auto">
              <a:xfrm>
                <a:off x="738" y="2966"/>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3298" name="Line 651"/>
              <p:cNvSpPr>
                <a:spLocks noChangeShapeType="1"/>
              </p:cNvSpPr>
              <p:nvPr/>
            </p:nvSpPr>
            <p:spPr bwMode="auto">
              <a:xfrm>
                <a:off x="1976" y="3579"/>
                <a:ext cx="1" cy="511"/>
              </a:xfrm>
              <a:prstGeom prst="line">
                <a:avLst/>
              </a:prstGeom>
              <a:noFill/>
              <a:ln w="0">
                <a:solidFill>
                  <a:srgbClr val="000000"/>
                </a:solidFill>
                <a:round/>
                <a:headEnd/>
                <a:tailEnd/>
              </a:ln>
            </p:spPr>
            <p:txBody>
              <a:bodyPr/>
              <a:lstStyle/>
              <a:p>
                <a:endParaRPr lang="en-US"/>
              </a:p>
            </p:txBody>
          </p:sp>
          <p:sp>
            <p:nvSpPr>
              <p:cNvPr id="53299" name="Freeform 652"/>
              <p:cNvSpPr>
                <a:spLocks/>
              </p:cNvSpPr>
              <p:nvPr/>
            </p:nvSpPr>
            <p:spPr bwMode="auto">
              <a:xfrm>
                <a:off x="1955"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3300" name="Freeform 653"/>
              <p:cNvSpPr>
                <a:spLocks/>
              </p:cNvSpPr>
              <p:nvPr/>
            </p:nvSpPr>
            <p:spPr bwMode="auto">
              <a:xfrm>
                <a:off x="1955"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3301" name="Line 654"/>
              <p:cNvSpPr>
                <a:spLocks noChangeShapeType="1"/>
              </p:cNvSpPr>
              <p:nvPr/>
            </p:nvSpPr>
            <p:spPr bwMode="auto">
              <a:xfrm>
                <a:off x="1777" y="3579"/>
                <a:ext cx="1" cy="511"/>
              </a:xfrm>
              <a:prstGeom prst="line">
                <a:avLst/>
              </a:prstGeom>
              <a:noFill/>
              <a:ln w="0">
                <a:solidFill>
                  <a:srgbClr val="000000"/>
                </a:solidFill>
                <a:round/>
                <a:headEnd/>
                <a:tailEnd/>
              </a:ln>
            </p:spPr>
            <p:txBody>
              <a:bodyPr/>
              <a:lstStyle/>
              <a:p>
                <a:endParaRPr lang="en-US"/>
              </a:p>
            </p:txBody>
          </p:sp>
          <p:sp>
            <p:nvSpPr>
              <p:cNvPr id="53302" name="Freeform 655"/>
              <p:cNvSpPr>
                <a:spLocks/>
              </p:cNvSpPr>
              <p:nvPr/>
            </p:nvSpPr>
            <p:spPr bwMode="auto">
              <a:xfrm>
                <a:off x="1756"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3303" name="Freeform 656"/>
              <p:cNvSpPr>
                <a:spLocks/>
              </p:cNvSpPr>
              <p:nvPr/>
            </p:nvSpPr>
            <p:spPr bwMode="auto">
              <a:xfrm>
                <a:off x="1756"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3304" name="Line 657"/>
              <p:cNvSpPr>
                <a:spLocks noChangeShapeType="1"/>
              </p:cNvSpPr>
              <p:nvPr/>
            </p:nvSpPr>
            <p:spPr bwMode="auto">
              <a:xfrm>
                <a:off x="1573" y="3579"/>
                <a:ext cx="1" cy="511"/>
              </a:xfrm>
              <a:prstGeom prst="line">
                <a:avLst/>
              </a:prstGeom>
              <a:noFill/>
              <a:ln w="0">
                <a:solidFill>
                  <a:srgbClr val="000000"/>
                </a:solidFill>
                <a:round/>
                <a:headEnd/>
                <a:tailEnd/>
              </a:ln>
            </p:spPr>
            <p:txBody>
              <a:bodyPr/>
              <a:lstStyle/>
              <a:p>
                <a:endParaRPr lang="en-US"/>
              </a:p>
            </p:txBody>
          </p:sp>
          <p:sp>
            <p:nvSpPr>
              <p:cNvPr id="53305" name="Freeform 658"/>
              <p:cNvSpPr>
                <a:spLocks/>
              </p:cNvSpPr>
              <p:nvPr/>
            </p:nvSpPr>
            <p:spPr bwMode="auto">
              <a:xfrm>
                <a:off x="1551"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3306" name="Freeform 659"/>
              <p:cNvSpPr>
                <a:spLocks/>
              </p:cNvSpPr>
              <p:nvPr/>
            </p:nvSpPr>
            <p:spPr bwMode="auto">
              <a:xfrm>
                <a:off x="1551"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3307" name="Line 660"/>
              <p:cNvSpPr>
                <a:spLocks noChangeShapeType="1"/>
              </p:cNvSpPr>
              <p:nvPr/>
            </p:nvSpPr>
            <p:spPr bwMode="auto">
              <a:xfrm>
                <a:off x="1373" y="3579"/>
                <a:ext cx="1" cy="511"/>
              </a:xfrm>
              <a:prstGeom prst="line">
                <a:avLst/>
              </a:prstGeom>
              <a:noFill/>
              <a:ln w="0">
                <a:solidFill>
                  <a:srgbClr val="000000"/>
                </a:solidFill>
                <a:round/>
                <a:headEnd/>
                <a:tailEnd/>
              </a:ln>
            </p:spPr>
            <p:txBody>
              <a:bodyPr/>
              <a:lstStyle/>
              <a:p>
                <a:endParaRPr lang="en-US"/>
              </a:p>
            </p:txBody>
          </p:sp>
          <p:sp>
            <p:nvSpPr>
              <p:cNvPr id="53308" name="Freeform 661"/>
              <p:cNvSpPr>
                <a:spLocks/>
              </p:cNvSpPr>
              <p:nvPr/>
            </p:nvSpPr>
            <p:spPr bwMode="auto">
              <a:xfrm>
                <a:off x="1352"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3309" name="Freeform 662"/>
              <p:cNvSpPr>
                <a:spLocks/>
              </p:cNvSpPr>
              <p:nvPr/>
            </p:nvSpPr>
            <p:spPr bwMode="auto">
              <a:xfrm>
                <a:off x="1352"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3310" name="Line 663"/>
              <p:cNvSpPr>
                <a:spLocks noChangeShapeType="1"/>
              </p:cNvSpPr>
              <p:nvPr/>
            </p:nvSpPr>
            <p:spPr bwMode="auto">
              <a:xfrm>
                <a:off x="1169" y="3579"/>
                <a:ext cx="1" cy="511"/>
              </a:xfrm>
              <a:prstGeom prst="line">
                <a:avLst/>
              </a:prstGeom>
              <a:noFill/>
              <a:ln w="0">
                <a:solidFill>
                  <a:srgbClr val="000000"/>
                </a:solidFill>
                <a:round/>
                <a:headEnd/>
                <a:tailEnd/>
              </a:ln>
            </p:spPr>
            <p:txBody>
              <a:bodyPr/>
              <a:lstStyle/>
              <a:p>
                <a:endParaRPr lang="en-US"/>
              </a:p>
            </p:txBody>
          </p:sp>
          <p:sp>
            <p:nvSpPr>
              <p:cNvPr id="53311" name="Freeform 664"/>
              <p:cNvSpPr>
                <a:spLocks/>
              </p:cNvSpPr>
              <p:nvPr/>
            </p:nvSpPr>
            <p:spPr bwMode="auto">
              <a:xfrm>
                <a:off x="1147"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3312" name="Freeform 665"/>
              <p:cNvSpPr>
                <a:spLocks/>
              </p:cNvSpPr>
              <p:nvPr/>
            </p:nvSpPr>
            <p:spPr bwMode="auto">
              <a:xfrm>
                <a:off x="1147"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3313" name="Line 666"/>
              <p:cNvSpPr>
                <a:spLocks noChangeShapeType="1"/>
              </p:cNvSpPr>
              <p:nvPr/>
            </p:nvSpPr>
            <p:spPr bwMode="auto">
              <a:xfrm>
                <a:off x="969" y="3579"/>
                <a:ext cx="1" cy="511"/>
              </a:xfrm>
              <a:prstGeom prst="line">
                <a:avLst/>
              </a:prstGeom>
              <a:noFill/>
              <a:ln w="0">
                <a:solidFill>
                  <a:srgbClr val="000000"/>
                </a:solidFill>
                <a:round/>
                <a:headEnd/>
                <a:tailEnd/>
              </a:ln>
            </p:spPr>
            <p:txBody>
              <a:bodyPr/>
              <a:lstStyle/>
              <a:p>
                <a:endParaRPr lang="en-US"/>
              </a:p>
            </p:txBody>
          </p:sp>
          <p:sp>
            <p:nvSpPr>
              <p:cNvPr id="53314" name="Freeform 667"/>
              <p:cNvSpPr>
                <a:spLocks/>
              </p:cNvSpPr>
              <p:nvPr/>
            </p:nvSpPr>
            <p:spPr bwMode="auto">
              <a:xfrm>
                <a:off x="948"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3315" name="Freeform 668"/>
              <p:cNvSpPr>
                <a:spLocks/>
              </p:cNvSpPr>
              <p:nvPr/>
            </p:nvSpPr>
            <p:spPr bwMode="auto">
              <a:xfrm>
                <a:off x="948"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3316" name="Line 669"/>
              <p:cNvSpPr>
                <a:spLocks noChangeShapeType="1"/>
              </p:cNvSpPr>
              <p:nvPr/>
            </p:nvSpPr>
            <p:spPr bwMode="auto">
              <a:xfrm>
                <a:off x="759" y="3579"/>
                <a:ext cx="1" cy="511"/>
              </a:xfrm>
              <a:prstGeom prst="line">
                <a:avLst/>
              </a:prstGeom>
              <a:noFill/>
              <a:ln w="0">
                <a:solidFill>
                  <a:srgbClr val="000000"/>
                </a:solidFill>
                <a:round/>
                <a:headEnd/>
                <a:tailEnd/>
              </a:ln>
            </p:spPr>
            <p:txBody>
              <a:bodyPr/>
              <a:lstStyle/>
              <a:p>
                <a:endParaRPr lang="en-US"/>
              </a:p>
            </p:txBody>
          </p:sp>
          <p:sp>
            <p:nvSpPr>
              <p:cNvPr id="53317" name="Freeform 670"/>
              <p:cNvSpPr>
                <a:spLocks/>
              </p:cNvSpPr>
              <p:nvPr/>
            </p:nvSpPr>
            <p:spPr bwMode="auto">
              <a:xfrm>
                <a:off x="738"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3318" name="Freeform 671"/>
              <p:cNvSpPr>
                <a:spLocks/>
              </p:cNvSpPr>
              <p:nvPr/>
            </p:nvSpPr>
            <p:spPr bwMode="auto">
              <a:xfrm>
                <a:off x="738"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3319" name="Rectangle 672"/>
              <p:cNvSpPr>
                <a:spLocks noChangeArrowheads="1"/>
              </p:cNvSpPr>
              <p:nvPr/>
            </p:nvSpPr>
            <p:spPr bwMode="auto">
              <a:xfrm>
                <a:off x="275" y="188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3320" name="Rectangle 673"/>
              <p:cNvSpPr>
                <a:spLocks noChangeArrowheads="1"/>
              </p:cNvSpPr>
              <p:nvPr/>
            </p:nvSpPr>
            <p:spPr bwMode="auto">
              <a:xfrm>
                <a:off x="258" y="186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3321" name="Line 674"/>
              <p:cNvSpPr>
                <a:spLocks noChangeShapeType="1"/>
              </p:cNvSpPr>
              <p:nvPr/>
            </p:nvSpPr>
            <p:spPr bwMode="auto">
              <a:xfrm flipH="1">
                <a:off x="705" y="1923"/>
                <a:ext cx="184" cy="1"/>
              </a:xfrm>
              <a:prstGeom prst="line">
                <a:avLst/>
              </a:prstGeom>
              <a:noFill/>
              <a:ln w="0">
                <a:solidFill>
                  <a:srgbClr val="000000"/>
                </a:solidFill>
                <a:round/>
                <a:headEnd/>
                <a:tailEnd/>
              </a:ln>
            </p:spPr>
            <p:txBody>
              <a:bodyPr/>
              <a:lstStyle/>
              <a:p>
                <a:endParaRPr lang="en-US"/>
              </a:p>
            </p:txBody>
          </p:sp>
          <p:sp>
            <p:nvSpPr>
              <p:cNvPr id="53322" name="Freeform 675"/>
              <p:cNvSpPr>
                <a:spLocks/>
              </p:cNvSpPr>
              <p:nvPr/>
            </p:nvSpPr>
            <p:spPr bwMode="auto">
              <a:xfrm>
                <a:off x="845" y="1902"/>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53323" name="Freeform 676"/>
              <p:cNvSpPr>
                <a:spLocks/>
              </p:cNvSpPr>
              <p:nvPr/>
            </p:nvSpPr>
            <p:spPr bwMode="auto">
              <a:xfrm>
                <a:off x="705" y="1902"/>
                <a:ext cx="49" cy="43"/>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53324" name="Rectangle 677"/>
              <p:cNvSpPr>
                <a:spLocks noChangeArrowheads="1"/>
              </p:cNvSpPr>
              <p:nvPr/>
            </p:nvSpPr>
            <p:spPr bwMode="auto">
              <a:xfrm>
                <a:off x="679" y="1966"/>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3325" name="Rectangle 678"/>
              <p:cNvSpPr>
                <a:spLocks noChangeArrowheads="1"/>
              </p:cNvSpPr>
              <p:nvPr/>
            </p:nvSpPr>
            <p:spPr bwMode="auto">
              <a:xfrm>
                <a:off x="722" y="1987"/>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3326" name="Line 679"/>
              <p:cNvSpPr>
                <a:spLocks noChangeShapeType="1"/>
              </p:cNvSpPr>
              <p:nvPr/>
            </p:nvSpPr>
            <p:spPr bwMode="auto">
              <a:xfrm>
                <a:off x="16" y="1186"/>
                <a:ext cx="216" cy="1"/>
              </a:xfrm>
              <a:prstGeom prst="line">
                <a:avLst/>
              </a:prstGeom>
              <a:noFill/>
              <a:ln w="0">
                <a:solidFill>
                  <a:srgbClr val="000000"/>
                </a:solidFill>
                <a:round/>
                <a:headEnd/>
                <a:tailEnd/>
              </a:ln>
            </p:spPr>
            <p:txBody>
              <a:bodyPr/>
              <a:lstStyle/>
              <a:p>
                <a:endParaRPr lang="en-US"/>
              </a:p>
            </p:txBody>
          </p:sp>
          <p:sp>
            <p:nvSpPr>
              <p:cNvPr id="53327" name="Freeform 680"/>
              <p:cNvSpPr>
                <a:spLocks/>
              </p:cNvSpPr>
              <p:nvPr/>
            </p:nvSpPr>
            <p:spPr bwMode="auto">
              <a:xfrm>
                <a:off x="16" y="1165"/>
                <a:ext cx="43" cy="48"/>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53328" name="Freeform 681"/>
              <p:cNvSpPr>
                <a:spLocks/>
              </p:cNvSpPr>
              <p:nvPr/>
            </p:nvSpPr>
            <p:spPr bwMode="auto">
              <a:xfrm>
                <a:off x="188" y="1165"/>
                <a:ext cx="44" cy="48"/>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53329" name="Line 682"/>
              <p:cNvSpPr>
                <a:spLocks noChangeShapeType="1"/>
              </p:cNvSpPr>
              <p:nvPr/>
            </p:nvSpPr>
            <p:spPr bwMode="auto">
              <a:xfrm>
                <a:off x="16" y="810"/>
                <a:ext cx="291" cy="1"/>
              </a:xfrm>
              <a:prstGeom prst="line">
                <a:avLst/>
              </a:prstGeom>
              <a:noFill/>
              <a:ln w="0">
                <a:solidFill>
                  <a:srgbClr val="000000"/>
                </a:solidFill>
                <a:round/>
                <a:headEnd/>
                <a:tailEnd/>
              </a:ln>
            </p:spPr>
            <p:txBody>
              <a:bodyPr/>
              <a:lstStyle/>
              <a:p>
                <a:endParaRPr lang="en-US"/>
              </a:p>
            </p:txBody>
          </p:sp>
          <p:sp>
            <p:nvSpPr>
              <p:cNvPr id="53330" name="Freeform 683"/>
              <p:cNvSpPr>
                <a:spLocks/>
              </p:cNvSpPr>
              <p:nvPr/>
            </p:nvSpPr>
            <p:spPr bwMode="auto">
              <a:xfrm>
                <a:off x="16" y="789"/>
                <a:ext cx="43" cy="43"/>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53331" name="Freeform 684"/>
              <p:cNvSpPr>
                <a:spLocks/>
              </p:cNvSpPr>
              <p:nvPr/>
            </p:nvSpPr>
            <p:spPr bwMode="auto">
              <a:xfrm>
                <a:off x="264" y="78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3332" name="Rectangle 685"/>
              <p:cNvSpPr>
                <a:spLocks noChangeArrowheads="1"/>
              </p:cNvSpPr>
              <p:nvPr/>
            </p:nvSpPr>
            <p:spPr bwMode="auto">
              <a:xfrm>
                <a:off x="2170" y="3020"/>
                <a:ext cx="1293" cy="887"/>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3333" name="Line 686"/>
              <p:cNvSpPr>
                <a:spLocks noChangeShapeType="1"/>
              </p:cNvSpPr>
              <p:nvPr/>
            </p:nvSpPr>
            <p:spPr bwMode="auto">
              <a:xfrm flipH="1">
                <a:off x="2456" y="3391"/>
                <a:ext cx="156" cy="1"/>
              </a:xfrm>
              <a:prstGeom prst="line">
                <a:avLst/>
              </a:prstGeom>
              <a:noFill/>
              <a:ln w="0">
                <a:solidFill>
                  <a:srgbClr val="000000"/>
                </a:solidFill>
                <a:round/>
                <a:headEnd/>
                <a:tailEnd/>
              </a:ln>
            </p:spPr>
            <p:txBody>
              <a:bodyPr/>
              <a:lstStyle/>
              <a:p>
                <a:endParaRPr lang="en-US"/>
              </a:p>
            </p:txBody>
          </p:sp>
          <p:sp>
            <p:nvSpPr>
              <p:cNvPr id="53334" name="Freeform 687"/>
              <p:cNvSpPr>
                <a:spLocks/>
              </p:cNvSpPr>
              <p:nvPr/>
            </p:nvSpPr>
            <p:spPr bwMode="auto">
              <a:xfrm>
                <a:off x="2569" y="3369"/>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3335" name="Freeform 688"/>
              <p:cNvSpPr>
                <a:spLocks/>
              </p:cNvSpPr>
              <p:nvPr/>
            </p:nvSpPr>
            <p:spPr bwMode="auto">
              <a:xfrm>
                <a:off x="2456" y="3369"/>
                <a:ext cx="48" cy="43"/>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53336" name="Rectangle 689"/>
              <p:cNvSpPr>
                <a:spLocks noChangeArrowheads="1"/>
              </p:cNvSpPr>
              <p:nvPr/>
            </p:nvSpPr>
            <p:spPr bwMode="auto">
              <a:xfrm>
                <a:off x="2585" y="3762"/>
                <a:ext cx="760"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53337" name="Rectangle 690"/>
              <p:cNvSpPr>
                <a:spLocks noChangeArrowheads="1"/>
              </p:cNvSpPr>
              <p:nvPr/>
            </p:nvSpPr>
            <p:spPr bwMode="auto">
              <a:xfrm>
                <a:off x="2623" y="3176"/>
                <a:ext cx="161" cy="41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338" name="Rectangle 691"/>
              <p:cNvSpPr>
                <a:spLocks noChangeArrowheads="1"/>
              </p:cNvSpPr>
              <p:nvPr/>
            </p:nvSpPr>
            <p:spPr bwMode="auto">
              <a:xfrm>
                <a:off x="2623" y="3176"/>
                <a:ext cx="161" cy="4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339" name="Rectangle 692"/>
              <p:cNvSpPr>
                <a:spLocks noChangeArrowheads="1"/>
              </p:cNvSpPr>
              <p:nvPr/>
            </p:nvSpPr>
            <p:spPr bwMode="auto">
              <a:xfrm rot="-5400000">
                <a:off x="2659" y="3405"/>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340" name="Rectangle 693"/>
              <p:cNvSpPr>
                <a:spLocks noChangeArrowheads="1"/>
              </p:cNvSpPr>
              <p:nvPr/>
            </p:nvSpPr>
            <p:spPr bwMode="auto">
              <a:xfrm rot="-5400000">
                <a:off x="2654" y="3346"/>
                <a:ext cx="1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3341" name="Rectangle 694"/>
              <p:cNvSpPr>
                <a:spLocks noChangeArrowheads="1"/>
              </p:cNvSpPr>
              <p:nvPr/>
            </p:nvSpPr>
            <p:spPr bwMode="auto">
              <a:xfrm rot="-5400000">
                <a:off x="2678" y="3305"/>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342" name="Rectangle 695"/>
              <p:cNvSpPr>
                <a:spLocks noChangeArrowheads="1"/>
              </p:cNvSpPr>
              <p:nvPr/>
            </p:nvSpPr>
            <p:spPr bwMode="auto">
              <a:xfrm rot="-5400000">
                <a:off x="2676" y="3282"/>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343" name="Rectangle 696"/>
              <p:cNvSpPr>
                <a:spLocks noChangeArrowheads="1"/>
              </p:cNvSpPr>
              <p:nvPr/>
            </p:nvSpPr>
            <p:spPr bwMode="auto">
              <a:xfrm rot="-5400000">
                <a:off x="2665" y="3244"/>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3344" name="Rectangle 697"/>
              <p:cNvSpPr>
                <a:spLocks noChangeArrowheads="1"/>
              </p:cNvSpPr>
              <p:nvPr/>
            </p:nvSpPr>
            <p:spPr bwMode="auto">
              <a:xfrm rot="-5400000">
                <a:off x="2662" y="3193"/>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3345" name="Rectangle 698"/>
              <p:cNvSpPr>
                <a:spLocks noChangeArrowheads="1"/>
              </p:cNvSpPr>
              <p:nvPr/>
            </p:nvSpPr>
            <p:spPr bwMode="auto">
              <a:xfrm>
                <a:off x="2240" y="3090"/>
                <a:ext cx="210" cy="41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3346" name="Rectangle 699"/>
              <p:cNvSpPr>
                <a:spLocks noChangeArrowheads="1"/>
              </p:cNvSpPr>
              <p:nvPr/>
            </p:nvSpPr>
            <p:spPr bwMode="auto">
              <a:xfrm rot="-5400000">
                <a:off x="2255" y="3356"/>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3347" name="Rectangle 700"/>
              <p:cNvSpPr>
                <a:spLocks noChangeArrowheads="1"/>
              </p:cNvSpPr>
              <p:nvPr/>
            </p:nvSpPr>
            <p:spPr bwMode="auto">
              <a:xfrm rot="-5400000">
                <a:off x="2272" y="3314"/>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348" name="Rectangle 701"/>
              <p:cNvSpPr>
                <a:spLocks noChangeArrowheads="1"/>
              </p:cNvSpPr>
              <p:nvPr/>
            </p:nvSpPr>
            <p:spPr bwMode="auto">
              <a:xfrm rot="-5400000">
                <a:off x="2258" y="3273"/>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3349" name="Rectangle 702"/>
              <p:cNvSpPr>
                <a:spLocks noChangeArrowheads="1"/>
              </p:cNvSpPr>
              <p:nvPr/>
            </p:nvSpPr>
            <p:spPr bwMode="auto">
              <a:xfrm rot="-5400000">
                <a:off x="2261" y="3228"/>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3350" name="Rectangle 703"/>
              <p:cNvSpPr>
                <a:spLocks noChangeArrowheads="1"/>
              </p:cNvSpPr>
              <p:nvPr/>
            </p:nvSpPr>
            <p:spPr bwMode="auto">
              <a:xfrm rot="-5400000">
                <a:off x="2269" y="3187"/>
                <a:ext cx="76"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3351" name="Rectangle 704"/>
              <p:cNvSpPr>
                <a:spLocks noChangeArrowheads="1"/>
              </p:cNvSpPr>
              <p:nvPr/>
            </p:nvSpPr>
            <p:spPr bwMode="auto">
              <a:xfrm rot="-5400000">
                <a:off x="2258" y="3144"/>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53352" name="Rectangle 705"/>
              <p:cNvSpPr>
                <a:spLocks noChangeArrowheads="1"/>
              </p:cNvSpPr>
              <p:nvPr/>
            </p:nvSpPr>
            <p:spPr bwMode="auto">
              <a:xfrm rot="-5400000">
                <a:off x="2261" y="3099"/>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3353" name="Rectangle 706"/>
              <p:cNvSpPr>
                <a:spLocks noChangeArrowheads="1"/>
              </p:cNvSpPr>
              <p:nvPr/>
            </p:nvSpPr>
            <p:spPr bwMode="auto">
              <a:xfrm rot="-5400000">
                <a:off x="2272" y="3061"/>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354" name="Rectangle 707"/>
              <p:cNvSpPr>
                <a:spLocks noChangeArrowheads="1"/>
              </p:cNvSpPr>
              <p:nvPr/>
            </p:nvSpPr>
            <p:spPr bwMode="auto">
              <a:xfrm rot="-5400000">
                <a:off x="2347" y="3319"/>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355" name="Rectangle 708"/>
              <p:cNvSpPr>
                <a:spLocks noChangeArrowheads="1"/>
              </p:cNvSpPr>
              <p:nvPr/>
            </p:nvSpPr>
            <p:spPr bwMode="auto">
              <a:xfrm rot="-5400000">
                <a:off x="2342" y="3260"/>
                <a:ext cx="1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3356" name="Rectangle 709"/>
              <p:cNvSpPr>
                <a:spLocks noChangeArrowheads="1"/>
              </p:cNvSpPr>
              <p:nvPr/>
            </p:nvSpPr>
            <p:spPr bwMode="auto">
              <a:xfrm rot="-5400000">
                <a:off x="2366" y="3219"/>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357" name="Rectangle 710"/>
              <p:cNvSpPr>
                <a:spLocks noChangeArrowheads="1"/>
              </p:cNvSpPr>
              <p:nvPr/>
            </p:nvSpPr>
            <p:spPr bwMode="auto">
              <a:xfrm rot="-5400000">
                <a:off x="2364" y="3196"/>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358" name="Rectangle 711"/>
              <p:cNvSpPr>
                <a:spLocks noChangeArrowheads="1"/>
              </p:cNvSpPr>
              <p:nvPr/>
            </p:nvSpPr>
            <p:spPr bwMode="auto">
              <a:xfrm rot="-5400000">
                <a:off x="2353" y="3158"/>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3359" name="Rectangle 712"/>
              <p:cNvSpPr>
                <a:spLocks noChangeArrowheads="1"/>
              </p:cNvSpPr>
              <p:nvPr/>
            </p:nvSpPr>
            <p:spPr bwMode="auto">
              <a:xfrm rot="-5400000">
                <a:off x="2350" y="3107"/>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3360" name="Rectangle 713"/>
              <p:cNvSpPr>
                <a:spLocks noChangeArrowheads="1"/>
              </p:cNvSpPr>
              <p:nvPr/>
            </p:nvSpPr>
            <p:spPr bwMode="auto">
              <a:xfrm>
                <a:off x="2246" y="3622"/>
                <a:ext cx="204" cy="21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361" name="Rectangle 714"/>
              <p:cNvSpPr>
                <a:spLocks noChangeArrowheads="1"/>
              </p:cNvSpPr>
              <p:nvPr/>
            </p:nvSpPr>
            <p:spPr bwMode="auto">
              <a:xfrm>
                <a:off x="2246" y="3622"/>
                <a:ext cx="204" cy="21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362" name="Rectangle 715"/>
              <p:cNvSpPr>
                <a:spLocks noChangeArrowheads="1"/>
              </p:cNvSpPr>
              <p:nvPr/>
            </p:nvSpPr>
            <p:spPr bwMode="auto">
              <a:xfrm rot="-5400000">
                <a:off x="2280" y="3726"/>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3363" name="Rectangle 716"/>
              <p:cNvSpPr>
                <a:spLocks noChangeArrowheads="1"/>
              </p:cNvSpPr>
              <p:nvPr/>
            </p:nvSpPr>
            <p:spPr bwMode="auto">
              <a:xfrm rot="-5400000">
                <a:off x="2277" y="3680"/>
                <a:ext cx="8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53364" name="Rectangle 717"/>
              <p:cNvSpPr>
                <a:spLocks noChangeArrowheads="1"/>
              </p:cNvSpPr>
              <p:nvPr/>
            </p:nvSpPr>
            <p:spPr bwMode="auto">
              <a:xfrm rot="-5400000">
                <a:off x="2275" y="3629"/>
                <a:ext cx="92"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53365" name="Rectangle 718"/>
              <p:cNvSpPr>
                <a:spLocks noChangeArrowheads="1"/>
              </p:cNvSpPr>
              <p:nvPr/>
            </p:nvSpPr>
            <p:spPr bwMode="auto">
              <a:xfrm rot="-5400000">
                <a:off x="2294" y="3594"/>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3366" name="Rectangle 719"/>
              <p:cNvSpPr>
                <a:spLocks noChangeArrowheads="1"/>
              </p:cNvSpPr>
              <p:nvPr/>
            </p:nvSpPr>
            <p:spPr bwMode="auto">
              <a:xfrm rot="-5400000">
                <a:off x="2294" y="3572"/>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3367" name="Rectangle 720"/>
              <p:cNvSpPr>
                <a:spLocks noChangeArrowheads="1"/>
              </p:cNvSpPr>
              <p:nvPr/>
            </p:nvSpPr>
            <p:spPr bwMode="auto">
              <a:xfrm rot="-5400000">
                <a:off x="2360" y="3645"/>
                <a:ext cx="73" cy="7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53368" name="Rectangle 721"/>
              <p:cNvSpPr>
                <a:spLocks noChangeArrowheads="1"/>
              </p:cNvSpPr>
              <p:nvPr/>
            </p:nvSpPr>
            <p:spPr bwMode="auto">
              <a:xfrm rot="-5400000">
                <a:off x="2385" y="3627"/>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3369" name="Line 722"/>
              <p:cNvSpPr>
                <a:spLocks noChangeShapeType="1"/>
              </p:cNvSpPr>
              <p:nvPr/>
            </p:nvSpPr>
            <p:spPr bwMode="auto">
              <a:xfrm>
                <a:off x="2343" y="3515"/>
                <a:ext cx="1" cy="96"/>
              </a:xfrm>
              <a:prstGeom prst="line">
                <a:avLst/>
              </a:prstGeom>
              <a:noFill/>
              <a:ln w="0">
                <a:solidFill>
                  <a:srgbClr val="000000"/>
                </a:solidFill>
                <a:round/>
                <a:headEnd/>
                <a:tailEnd/>
              </a:ln>
            </p:spPr>
            <p:txBody>
              <a:bodyPr/>
              <a:lstStyle/>
              <a:p>
                <a:endParaRPr lang="en-US"/>
              </a:p>
            </p:txBody>
          </p:sp>
          <p:sp>
            <p:nvSpPr>
              <p:cNvPr id="53370" name="Freeform 723"/>
              <p:cNvSpPr>
                <a:spLocks/>
              </p:cNvSpPr>
              <p:nvPr/>
            </p:nvSpPr>
            <p:spPr bwMode="auto">
              <a:xfrm>
                <a:off x="2321" y="3515"/>
                <a:ext cx="38" cy="37"/>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53371" name="Freeform 724"/>
              <p:cNvSpPr>
                <a:spLocks/>
              </p:cNvSpPr>
              <p:nvPr/>
            </p:nvSpPr>
            <p:spPr bwMode="auto">
              <a:xfrm>
                <a:off x="2321" y="3579"/>
                <a:ext cx="38" cy="32"/>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53372" name="Rectangle 725"/>
              <p:cNvSpPr>
                <a:spLocks noChangeArrowheads="1"/>
              </p:cNvSpPr>
              <p:nvPr/>
            </p:nvSpPr>
            <p:spPr bwMode="auto">
              <a:xfrm>
                <a:off x="2978" y="3407"/>
                <a:ext cx="420" cy="19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3373" name="Rectangle 726"/>
              <p:cNvSpPr>
                <a:spLocks noChangeArrowheads="1"/>
              </p:cNvSpPr>
              <p:nvPr/>
            </p:nvSpPr>
            <p:spPr bwMode="auto">
              <a:xfrm>
                <a:off x="3086" y="3433"/>
                <a:ext cx="259"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53374" name="Rectangle 727"/>
              <p:cNvSpPr>
                <a:spLocks noChangeArrowheads="1"/>
              </p:cNvSpPr>
              <p:nvPr/>
            </p:nvSpPr>
            <p:spPr bwMode="auto">
              <a:xfrm>
                <a:off x="3016" y="3498"/>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3375" name="Line 728"/>
              <p:cNvSpPr>
                <a:spLocks noChangeShapeType="1"/>
              </p:cNvSpPr>
              <p:nvPr/>
            </p:nvSpPr>
            <p:spPr bwMode="auto">
              <a:xfrm flipH="1">
                <a:off x="2795" y="3504"/>
                <a:ext cx="172" cy="1"/>
              </a:xfrm>
              <a:prstGeom prst="line">
                <a:avLst/>
              </a:prstGeom>
              <a:noFill/>
              <a:ln w="0">
                <a:solidFill>
                  <a:srgbClr val="000000"/>
                </a:solidFill>
                <a:round/>
                <a:headEnd/>
                <a:tailEnd/>
              </a:ln>
            </p:spPr>
            <p:txBody>
              <a:bodyPr/>
              <a:lstStyle/>
              <a:p>
                <a:endParaRPr lang="en-US"/>
              </a:p>
            </p:txBody>
          </p:sp>
          <p:sp>
            <p:nvSpPr>
              <p:cNvPr id="53376" name="Freeform 729"/>
              <p:cNvSpPr>
                <a:spLocks/>
              </p:cNvSpPr>
              <p:nvPr/>
            </p:nvSpPr>
            <p:spPr bwMode="auto">
              <a:xfrm>
                <a:off x="2924" y="3482"/>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3377" name="Freeform 730"/>
              <p:cNvSpPr>
                <a:spLocks/>
              </p:cNvSpPr>
              <p:nvPr/>
            </p:nvSpPr>
            <p:spPr bwMode="auto">
              <a:xfrm>
                <a:off x="2795" y="3482"/>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3378" name="Line 731"/>
              <p:cNvSpPr>
                <a:spLocks noChangeShapeType="1"/>
              </p:cNvSpPr>
              <p:nvPr/>
            </p:nvSpPr>
            <p:spPr bwMode="auto">
              <a:xfrm flipH="1">
                <a:off x="2795" y="3273"/>
                <a:ext cx="178" cy="1"/>
              </a:xfrm>
              <a:prstGeom prst="line">
                <a:avLst/>
              </a:prstGeom>
              <a:noFill/>
              <a:ln w="0">
                <a:solidFill>
                  <a:srgbClr val="000000"/>
                </a:solidFill>
                <a:round/>
                <a:headEnd/>
                <a:tailEnd/>
              </a:ln>
            </p:spPr>
            <p:txBody>
              <a:bodyPr/>
              <a:lstStyle/>
              <a:p>
                <a:endParaRPr lang="en-US"/>
              </a:p>
            </p:txBody>
          </p:sp>
          <p:sp>
            <p:nvSpPr>
              <p:cNvPr id="53379" name="Freeform 732"/>
              <p:cNvSpPr>
                <a:spLocks/>
              </p:cNvSpPr>
              <p:nvPr/>
            </p:nvSpPr>
            <p:spPr bwMode="auto">
              <a:xfrm>
                <a:off x="2924" y="3251"/>
                <a:ext cx="49" cy="43"/>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53380" name="Freeform 733"/>
              <p:cNvSpPr>
                <a:spLocks/>
              </p:cNvSpPr>
              <p:nvPr/>
            </p:nvSpPr>
            <p:spPr bwMode="auto">
              <a:xfrm>
                <a:off x="2795" y="3251"/>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3381" name="Line 734"/>
              <p:cNvSpPr>
                <a:spLocks noChangeShapeType="1"/>
              </p:cNvSpPr>
              <p:nvPr/>
            </p:nvSpPr>
            <p:spPr bwMode="auto">
              <a:xfrm>
                <a:off x="2703" y="2934"/>
                <a:ext cx="1" cy="237"/>
              </a:xfrm>
              <a:prstGeom prst="line">
                <a:avLst/>
              </a:prstGeom>
              <a:noFill/>
              <a:ln w="0">
                <a:solidFill>
                  <a:srgbClr val="000000"/>
                </a:solidFill>
                <a:round/>
                <a:headEnd/>
                <a:tailEnd/>
              </a:ln>
            </p:spPr>
            <p:txBody>
              <a:bodyPr/>
              <a:lstStyle/>
              <a:p>
                <a:endParaRPr lang="en-US"/>
              </a:p>
            </p:txBody>
          </p:sp>
          <p:sp>
            <p:nvSpPr>
              <p:cNvPr id="53382" name="Freeform 735"/>
              <p:cNvSpPr>
                <a:spLocks/>
              </p:cNvSpPr>
              <p:nvPr/>
            </p:nvSpPr>
            <p:spPr bwMode="auto">
              <a:xfrm>
                <a:off x="2682" y="2934"/>
                <a:ext cx="43" cy="48"/>
              </a:xfrm>
              <a:custGeom>
                <a:avLst/>
                <a:gdLst>
                  <a:gd name="T0" fmla="*/ 21 w 43"/>
                  <a:gd name="T1" fmla="*/ 0 h 48"/>
                  <a:gd name="T2" fmla="*/ 43 w 43"/>
                  <a:gd name="T3" fmla="*/ 48 h 48"/>
                  <a:gd name="T4" fmla="*/ 0 w 43"/>
                  <a:gd name="T5" fmla="*/ 48 h 48"/>
                  <a:gd name="T6" fmla="*/ 21 w 43"/>
                  <a:gd name="T7" fmla="*/ 0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21" y="0"/>
                    </a:moveTo>
                    <a:lnTo>
                      <a:pt x="43" y="48"/>
                    </a:lnTo>
                    <a:lnTo>
                      <a:pt x="0" y="48"/>
                    </a:lnTo>
                    <a:lnTo>
                      <a:pt x="21" y="0"/>
                    </a:lnTo>
                    <a:close/>
                  </a:path>
                </a:pathLst>
              </a:custGeom>
              <a:solidFill>
                <a:srgbClr val="000000"/>
              </a:solidFill>
              <a:ln w="9525">
                <a:noFill/>
                <a:round/>
                <a:headEnd/>
                <a:tailEnd/>
              </a:ln>
            </p:spPr>
            <p:txBody>
              <a:bodyPr/>
              <a:lstStyle/>
              <a:p>
                <a:endParaRPr lang="en-US"/>
              </a:p>
            </p:txBody>
          </p:sp>
          <p:sp>
            <p:nvSpPr>
              <p:cNvPr id="53383" name="Freeform 736"/>
              <p:cNvSpPr>
                <a:spLocks/>
              </p:cNvSpPr>
              <p:nvPr/>
            </p:nvSpPr>
            <p:spPr bwMode="auto">
              <a:xfrm>
                <a:off x="2682" y="3128"/>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3384" name="Line 737"/>
              <p:cNvSpPr>
                <a:spLocks noChangeShapeType="1"/>
              </p:cNvSpPr>
              <p:nvPr/>
            </p:nvSpPr>
            <p:spPr bwMode="auto">
              <a:xfrm flipV="1">
                <a:off x="2348" y="3848"/>
                <a:ext cx="1" cy="242"/>
              </a:xfrm>
              <a:prstGeom prst="line">
                <a:avLst/>
              </a:prstGeom>
              <a:noFill/>
              <a:ln w="0">
                <a:solidFill>
                  <a:srgbClr val="000000"/>
                </a:solidFill>
                <a:round/>
                <a:headEnd/>
                <a:tailEnd/>
              </a:ln>
            </p:spPr>
            <p:txBody>
              <a:bodyPr/>
              <a:lstStyle/>
              <a:p>
                <a:endParaRPr lang="en-US"/>
              </a:p>
            </p:txBody>
          </p:sp>
          <p:sp>
            <p:nvSpPr>
              <p:cNvPr id="53385" name="Freeform 738"/>
              <p:cNvSpPr>
                <a:spLocks/>
              </p:cNvSpPr>
              <p:nvPr/>
            </p:nvSpPr>
            <p:spPr bwMode="auto">
              <a:xfrm>
                <a:off x="2326" y="4047"/>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3386" name="Freeform 739"/>
              <p:cNvSpPr>
                <a:spLocks/>
              </p:cNvSpPr>
              <p:nvPr/>
            </p:nvSpPr>
            <p:spPr bwMode="auto">
              <a:xfrm>
                <a:off x="2326" y="3848"/>
                <a:ext cx="44" cy="48"/>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53387" name="Rectangle 740"/>
              <p:cNvSpPr>
                <a:spLocks noChangeArrowheads="1"/>
              </p:cNvSpPr>
              <p:nvPr/>
            </p:nvSpPr>
            <p:spPr bwMode="auto">
              <a:xfrm>
                <a:off x="2978" y="3171"/>
                <a:ext cx="420" cy="19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3388" name="Rectangle 741"/>
              <p:cNvSpPr>
                <a:spLocks noChangeArrowheads="1"/>
              </p:cNvSpPr>
              <p:nvPr/>
            </p:nvSpPr>
            <p:spPr bwMode="auto">
              <a:xfrm>
                <a:off x="3064" y="3197"/>
                <a:ext cx="30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53389" name="Rectangle 742"/>
              <p:cNvSpPr>
                <a:spLocks noChangeArrowheads="1"/>
              </p:cNvSpPr>
              <p:nvPr/>
            </p:nvSpPr>
            <p:spPr bwMode="auto">
              <a:xfrm>
                <a:off x="3016" y="3261"/>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3390" name="Rectangle 743"/>
              <p:cNvSpPr>
                <a:spLocks noChangeArrowheads="1"/>
              </p:cNvSpPr>
              <p:nvPr/>
            </p:nvSpPr>
            <p:spPr bwMode="auto">
              <a:xfrm>
                <a:off x="242" y="1842"/>
                <a:ext cx="426" cy="10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3391" name="Rectangle 744"/>
              <p:cNvSpPr>
                <a:spLocks noChangeArrowheads="1"/>
              </p:cNvSpPr>
              <p:nvPr/>
            </p:nvSpPr>
            <p:spPr bwMode="auto">
              <a:xfrm>
                <a:off x="399" y="1858"/>
                <a:ext cx="16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53392" name="Rectangle 745"/>
              <p:cNvSpPr>
                <a:spLocks noChangeArrowheads="1"/>
              </p:cNvSpPr>
              <p:nvPr/>
            </p:nvSpPr>
            <p:spPr bwMode="auto">
              <a:xfrm>
                <a:off x="275" y="2111"/>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3393" name="Rectangle 746"/>
              <p:cNvSpPr>
                <a:spLocks noChangeArrowheads="1"/>
              </p:cNvSpPr>
              <p:nvPr/>
            </p:nvSpPr>
            <p:spPr bwMode="auto">
              <a:xfrm>
                <a:off x="258" y="2090"/>
                <a:ext cx="426"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3394" name="Rectangle 747"/>
              <p:cNvSpPr>
                <a:spLocks noChangeArrowheads="1"/>
              </p:cNvSpPr>
              <p:nvPr/>
            </p:nvSpPr>
            <p:spPr bwMode="auto">
              <a:xfrm>
                <a:off x="242" y="207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3395" name="Rectangle 748"/>
              <p:cNvSpPr>
                <a:spLocks noChangeArrowheads="1"/>
              </p:cNvSpPr>
              <p:nvPr/>
            </p:nvSpPr>
            <p:spPr bwMode="auto">
              <a:xfrm>
                <a:off x="361" y="2089"/>
                <a:ext cx="23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53396" name="Freeform 749"/>
              <p:cNvSpPr>
                <a:spLocks/>
              </p:cNvSpPr>
              <p:nvPr/>
            </p:nvSpPr>
            <p:spPr bwMode="auto">
              <a:xfrm>
                <a:off x="824" y="2117"/>
                <a:ext cx="65" cy="75"/>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53397" name="Freeform 750"/>
              <p:cNvSpPr>
                <a:spLocks/>
              </p:cNvSpPr>
              <p:nvPr/>
            </p:nvSpPr>
            <p:spPr bwMode="auto">
              <a:xfrm>
                <a:off x="829" y="2149"/>
                <a:ext cx="6" cy="11"/>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53398" name="Rectangle 751"/>
              <p:cNvSpPr>
                <a:spLocks noChangeArrowheads="1"/>
              </p:cNvSpPr>
              <p:nvPr/>
            </p:nvSpPr>
            <p:spPr bwMode="auto">
              <a:xfrm>
                <a:off x="770" y="2149"/>
                <a:ext cx="59" cy="1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399" name="Freeform 752"/>
              <p:cNvSpPr>
                <a:spLocks/>
              </p:cNvSpPr>
              <p:nvPr/>
            </p:nvSpPr>
            <p:spPr bwMode="auto">
              <a:xfrm>
                <a:off x="711" y="2117"/>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3400" name="Freeform 753"/>
              <p:cNvSpPr>
                <a:spLocks/>
              </p:cNvSpPr>
              <p:nvPr/>
            </p:nvSpPr>
            <p:spPr bwMode="auto">
              <a:xfrm>
                <a:off x="765" y="2149"/>
                <a:ext cx="5" cy="11"/>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53401" name="Rectangle 754"/>
              <p:cNvSpPr>
                <a:spLocks noChangeArrowheads="1"/>
              </p:cNvSpPr>
              <p:nvPr/>
            </p:nvSpPr>
            <p:spPr bwMode="auto">
              <a:xfrm>
                <a:off x="679" y="2192"/>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3402" name="Rectangle 755"/>
              <p:cNvSpPr>
                <a:spLocks noChangeArrowheads="1"/>
              </p:cNvSpPr>
              <p:nvPr/>
            </p:nvSpPr>
            <p:spPr bwMode="auto">
              <a:xfrm>
                <a:off x="722" y="2213"/>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3403" name="Freeform 756"/>
              <p:cNvSpPr>
                <a:spLocks/>
              </p:cNvSpPr>
              <p:nvPr/>
            </p:nvSpPr>
            <p:spPr bwMode="auto">
              <a:xfrm>
                <a:off x="2720" y="2138"/>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3404" name="Freeform 757"/>
              <p:cNvSpPr>
                <a:spLocks/>
              </p:cNvSpPr>
              <p:nvPr/>
            </p:nvSpPr>
            <p:spPr bwMode="auto">
              <a:xfrm>
                <a:off x="2725" y="2165"/>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3405" name="Rectangle 758"/>
              <p:cNvSpPr>
                <a:spLocks noChangeArrowheads="1"/>
              </p:cNvSpPr>
              <p:nvPr/>
            </p:nvSpPr>
            <p:spPr bwMode="auto">
              <a:xfrm>
                <a:off x="2569" y="216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406" name="Freeform 759"/>
              <p:cNvSpPr>
                <a:spLocks/>
              </p:cNvSpPr>
              <p:nvPr/>
            </p:nvSpPr>
            <p:spPr bwMode="auto">
              <a:xfrm>
                <a:off x="2504" y="2138"/>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3407" name="Freeform 760"/>
              <p:cNvSpPr>
                <a:spLocks/>
              </p:cNvSpPr>
              <p:nvPr/>
            </p:nvSpPr>
            <p:spPr bwMode="auto">
              <a:xfrm>
                <a:off x="2558" y="2165"/>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3408" name="Freeform 761"/>
              <p:cNvSpPr>
                <a:spLocks/>
              </p:cNvSpPr>
              <p:nvPr/>
            </p:nvSpPr>
            <p:spPr bwMode="auto">
              <a:xfrm>
                <a:off x="2456" y="2627"/>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3409" name="Freeform 762"/>
              <p:cNvSpPr>
                <a:spLocks/>
              </p:cNvSpPr>
              <p:nvPr/>
            </p:nvSpPr>
            <p:spPr bwMode="auto">
              <a:xfrm>
                <a:off x="2461" y="2660"/>
                <a:ext cx="11" cy="10"/>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53410" name="Rectangle 763"/>
              <p:cNvSpPr>
                <a:spLocks noChangeArrowheads="1"/>
              </p:cNvSpPr>
              <p:nvPr/>
            </p:nvSpPr>
            <p:spPr bwMode="auto">
              <a:xfrm>
                <a:off x="2246" y="2660"/>
                <a:ext cx="215"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411" name="Freeform 764"/>
              <p:cNvSpPr>
                <a:spLocks/>
              </p:cNvSpPr>
              <p:nvPr/>
            </p:nvSpPr>
            <p:spPr bwMode="auto">
              <a:xfrm>
                <a:off x="2235" y="2660"/>
                <a:ext cx="11" cy="10"/>
              </a:xfrm>
              <a:custGeom>
                <a:avLst/>
                <a:gdLst>
                  <a:gd name="T0" fmla="*/ 11 w 11"/>
                  <a:gd name="T1" fmla="*/ 0 h 10"/>
                  <a:gd name="T2" fmla="*/ 5 w 11"/>
                  <a:gd name="T3" fmla="*/ 0 h 10"/>
                  <a:gd name="T4" fmla="*/ 5 w 11"/>
                  <a:gd name="T5" fmla="*/ 0 h 10"/>
                  <a:gd name="T6" fmla="*/ 0 w 11"/>
                  <a:gd name="T7" fmla="*/ 0 h 10"/>
                  <a:gd name="T8" fmla="*/ 0 w 11"/>
                  <a:gd name="T9" fmla="*/ 5 h 10"/>
                  <a:gd name="T10" fmla="*/ 0 w 11"/>
                  <a:gd name="T11" fmla="*/ 5 h 10"/>
                  <a:gd name="T12" fmla="*/ 5 w 11"/>
                  <a:gd name="T13" fmla="*/ 10 h 10"/>
                  <a:gd name="T14" fmla="*/ 5 w 11"/>
                  <a:gd name="T15" fmla="*/ 10 h 10"/>
                  <a:gd name="T16" fmla="*/ 11 w 11"/>
                  <a:gd name="T17" fmla="*/ 10 h 10"/>
                  <a:gd name="T18" fmla="*/ 11 w 11"/>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11" y="0"/>
                    </a:moveTo>
                    <a:lnTo>
                      <a:pt x="5" y="0"/>
                    </a:lnTo>
                    <a:lnTo>
                      <a:pt x="0" y="0"/>
                    </a:lnTo>
                    <a:lnTo>
                      <a:pt x="0" y="5"/>
                    </a:lnTo>
                    <a:lnTo>
                      <a:pt x="5" y="10"/>
                    </a:lnTo>
                    <a:lnTo>
                      <a:pt x="11" y="10"/>
                    </a:lnTo>
                    <a:lnTo>
                      <a:pt x="11" y="0"/>
                    </a:lnTo>
                    <a:close/>
                  </a:path>
                </a:pathLst>
              </a:custGeom>
              <a:solidFill>
                <a:srgbClr val="000000"/>
              </a:solidFill>
              <a:ln w="9525">
                <a:noFill/>
                <a:round/>
                <a:headEnd/>
                <a:tailEnd/>
              </a:ln>
            </p:spPr>
            <p:txBody>
              <a:bodyPr/>
              <a:lstStyle/>
              <a:p>
                <a:endParaRPr lang="en-US"/>
              </a:p>
            </p:txBody>
          </p:sp>
          <p:sp>
            <p:nvSpPr>
              <p:cNvPr id="53412" name="Freeform 765"/>
              <p:cNvSpPr>
                <a:spLocks/>
              </p:cNvSpPr>
              <p:nvPr/>
            </p:nvSpPr>
            <p:spPr bwMode="auto">
              <a:xfrm>
                <a:off x="2208"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3413" name="Freeform 766"/>
              <p:cNvSpPr>
                <a:spLocks/>
              </p:cNvSpPr>
              <p:nvPr/>
            </p:nvSpPr>
            <p:spPr bwMode="auto">
              <a:xfrm>
                <a:off x="2235" y="2552"/>
                <a:ext cx="16" cy="6"/>
              </a:xfrm>
              <a:custGeom>
                <a:avLst/>
                <a:gdLst>
                  <a:gd name="T0" fmla="*/ 16 w 16"/>
                  <a:gd name="T1" fmla="*/ 6 h 6"/>
                  <a:gd name="T2" fmla="*/ 16 w 16"/>
                  <a:gd name="T3" fmla="*/ 6 h 6"/>
                  <a:gd name="T4" fmla="*/ 16 w 16"/>
                  <a:gd name="T5" fmla="*/ 6 h 6"/>
                  <a:gd name="T6" fmla="*/ 11 w 16"/>
                  <a:gd name="T7" fmla="*/ 0 h 6"/>
                  <a:gd name="T8" fmla="*/ 11 w 16"/>
                  <a:gd name="T9" fmla="*/ 0 h 6"/>
                  <a:gd name="T10" fmla="*/ 5 w 16"/>
                  <a:gd name="T11" fmla="*/ 0 h 6"/>
                  <a:gd name="T12" fmla="*/ 5 w 16"/>
                  <a:gd name="T13" fmla="*/ 6 h 6"/>
                  <a:gd name="T14" fmla="*/ 5 w 16"/>
                  <a:gd name="T15" fmla="*/ 6 h 6"/>
                  <a:gd name="T16" fmla="*/ 0 w 16"/>
                  <a:gd name="T17" fmla="*/ 6 h 6"/>
                  <a:gd name="T18" fmla="*/ 16 w 16"/>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6"/>
                  <a:gd name="T32" fmla="*/ 16 w 1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6">
                    <a:moveTo>
                      <a:pt x="16" y="6"/>
                    </a:moveTo>
                    <a:lnTo>
                      <a:pt x="16" y="6"/>
                    </a:lnTo>
                    <a:lnTo>
                      <a:pt x="11" y="0"/>
                    </a:lnTo>
                    <a:lnTo>
                      <a:pt x="5" y="0"/>
                    </a:lnTo>
                    <a:lnTo>
                      <a:pt x="5" y="6"/>
                    </a:lnTo>
                    <a:lnTo>
                      <a:pt x="0" y="6"/>
                    </a:lnTo>
                    <a:lnTo>
                      <a:pt x="16" y="6"/>
                    </a:lnTo>
                    <a:close/>
                  </a:path>
                </a:pathLst>
              </a:custGeom>
              <a:solidFill>
                <a:srgbClr val="000000"/>
              </a:solidFill>
              <a:ln w="9525">
                <a:noFill/>
                <a:round/>
                <a:headEnd/>
                <a:tailEnd/>
              </a:ln>
            </p:spPr>
            <p:txBody>
              <a:bodyPr/>
              <a:lstStyle/>
              <a:p>
                <a:endParaRPr lang="en-US"/>
              </a:p>
            </p:txBody>
          </p:sp>
          <p:sp>
            <p:nvSpPr>
              <p:cNvPr id="53414" name="Rectangle 767"/>
              <p:cNvSpPr>
                <a:spLocks noChangeArrowheads="1"/>
              </p:cNvSpPr>
              <p:nvPr/>
            </p:nvSpPr>
            <p:spPr bwMode="auto">
              <a:xfrm>
                <a:off x="2235" y="2558"/>
                <a:ext cx="16" cy="10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415" name="Freeform 768"/>
              <p:cNvSpPr>
                <a:spLocks/>
              </p:cNvSpPr>
              <p:nvPr/>
            </p:nvSpPr>
            <p:spPr bwMode="auto">
              <a:xfrm>
                <a:off x="2235" y="2665"/>
                <a:ext cx="16" cy="5"/>
              </a:xfrm>
              <a:custGeom>
                <a:avLst/>
                <a:gdLst>
                  <a:gd name="T0" fmla="*/ 0 w 16"/>
                  <a:gd name="T1" fmla="*/ 0 h 5"/>
                  <a:gd name="T2" fmla="*/ 5 w 16"/>
                  <a:gd name="T3" fmla="*/ 0 h 5"/>
                  <a:gd name="T4" fmla="*/ 5 w 16"/>
                  <a:gd name="T5" fmla="*/ 5 h 5"/>
                  <a:gd name="T6" fmla="*/ 5 w 16"/>
                  <a:gd name="T7" fmla="*/ 5 h 5"/>
                  <a:gd name="T8" fmla="*/ 11 w 16"/>
                  <a:gd name="T9" fmla="*/ 5 h 5"/>
                  <a:gd name="T10" fmla="*/ 11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1"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53416" name="Line 769"/>
              <p:cNvSpPr>
                <a:spLocks noChangeShapeType="1"/>
              </p:cNvSpPr>
              <p:nvPr/>
            </p:nvSpPr>
            <p:spPr bwMode="auto">
              <a:xfrm>
                <a:off x="3032" y="2262"/>
                <a:ext cx="1" cy="274"/>
              </a:xfrm>
              <a:prstGeom prst="line">
                <a:avLst/>
              </a:prstGeom>
              <a:noFill/>
              <a:ln w="0">
                <a:solidFill>
                  <a:srgbClr val="000000"/>
                </a:solidFill>
                <a:round/>
                <a:headEnd/>
                <a:tailEnd/>
              </a:ln>
            </p:spPr>
            <p:txBody>
              <a:bodyPr/>
              <a:lstStyle/>
              <a:p>
                <a:endParaRPr lang="en-US"/>
              </a:p>
            </p:txBody>
          </p:sp>
          <p:sp>
            <p:nvSpPr>
              <p:cNvPr id="53417" name="Freeform 770"/>
              <p:cNvSpPr>
                <a:spLocks/>
              </p:cNvSpPr>
              <p:nvPr/>
            </p:nvSpPr>
            <p:spPr bwMode="auto">
              <a:xfrm>
                <a:off x="3010" y="2262"/>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3418" name="Freeform 771"/>
              <p:cNvSpPr>
                <a:spLocks/>
              </p:cNvSpPr>
              <p:nvPr/>
            </p:nvSpPr>
            <p:spPr bwMode="auto">
              <a:xfrm>
                <a:off x="3010" y="2493"/>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3419" name="Line 772"/>
              <p:cNvSpPr>
                <a:spLocks noChangeShapeType="1"/>
              </p:cNvSpPr>
              <p:nvPr/>
            </p:nvSpPr>
            <p:spPr bwMode="auto">
              <a:xfrm flipH="1">
                <a:off x="679" y="1504"/>
                <a:ext cx="210" cy="1"/>
              </a:xfrm>
              <a:prstGeom prst="line">
                <a:avLst/>
              </a:prstGeom>
              <a:noFill/>
              <a:ln w="0">
                <a:solidFill>
                  <a:srgbClr val="000000"/>
                </a:solidFill>
                <a:round/>
                <a:headEnd/>
                <a:tailEnd/>
              </a:ln>
            </p:spPr>
            <p:txBody>
              <a:bodyPr/>
              <a:lstStyle/>
              <a:p>
                <a:endParaRPr lang="en-US"/>
              </a:p>
            </p:txBody>
          </p:sp>
          <p:sp>
            <p:nvSpPr>
              <p:cNvPr id="53420" name="Freeform 773"/>
              <p:cNvSpPr>
                <a:spLocks/>
              </p:cNvSpPr>
              <p:nvPr/>
            </p:nvSpPr>
            <p:spPr bwMode="auto">
              <a:xfrm>
                <a:off x="845" y="1482"/>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3421" name="Freeform 774"/>
              <p:cNvSpPr>
                <a:spLocks/>
              </p:cNvSpPr>
              <p:nvPr/>
            </p:nvSpPr>
            <p:spPr bwMode="auto">
              <a:xfrm>
                <a:off x="679" y="1482"/>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3422" name="Rectangle 775"/>
              <p:cNvSpPr>
                <a:spLocks noChangeArrowheads="1"/>
              </p:cNvSpPr>
              <p:nvPr/>
            </p:nvSpPr>
            <p:spPr bwMode="auto">
              <a:xfrm>
                <a:off x="1454" y="1138"/>
                <a:ext cx="754" cy="747"/>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3423" name="Rectangle 776"/>
              <p:cNvSpPr>
                <a:spLocks noChangeArrowheads="1"/>
              </p:cNvSpPr>
              <p:nvPr/>
            </p:nvSpPr>
            <p:spPr bwMode="auto">
              <a:xfrm>
                <a:off x="1427" y="1176"/>
                <a:ext cx="759" cy="747"/>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3424" name="Rectangle 777"/>
              <p:cNvSpPr>
                <a:spLocks noChangeArrowheads="1"/>
              </p:cNvSpPr>
              <p:nvPr/>
            </p:nvSpPr>
            <p:spPr bwMode="auto">
              <a:xfrm>
                <a:off x="1400" y="1208"/>
                <a:ext cx="760"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3425" name="Rectangle 778"/>
              <p:cNvSpPr>
                <a:spLocks noChangeArrowheads="1"/>
              </p:cNvSpPr>
              <p:nvPr/>
            </p:nvSpPr>
            <p:spPr bwMode="auto">
              <a:xfrm>
                <a:off x="1379" y="124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3426" name="Rectangle 779"/>
              <p:cNvSpPr>
                <a:spLocks noChangeArrowheads="1"/>
              </p:cNvSpPr>
              <p:nvPr/>
            </p:nvSpPr>
            <p:spPr bwMode="auto">
              <a:xfrm>
                <a:off x="1352" y="1283"/>
                <a:ext cx="754" cy="748"/>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3427" name="Rectangle 780"/>
              <p:cNvSpPr>
                <a:spLocks noChangeArrowheads="1"/>
              </p:cNvSpPr>
              <p:nvPr/>
            </p:nvSpPr>
            <p:spPr bwMode="auto">
              <a:xfrm>
                <a:off x="1330" y="131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3428" name="Rectangle 781"/>
              <p:cNvSpPr>
                <a:spLocks noChangeArrowheads="1"/>
              </p:cNvSpPr>
              <p:nvPr/>
            </p:nvSpPr>
            <p:spPr bwMode="auto">
              <a:xfrm>
                <a:off x="1303" y="1348"/>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3429" name="Rectangle 782"/>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3430" name="Rectangle 783"/>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3431" name="Rectangle 784"/>
              <p:cNvSpPr>
                <a:spLocks noChangeArrowheads="1"/>
              </p:cNvSpPr>
              <p:nvPr/>
            </p:nvSpPr>
            <p:spPr bwMode="auto">
              <a:xfrm>
                <a:off x="1492" y="1477"/>
                <a:ext cx="394" cy="140"/>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53432" name="Rectangle 785"/>
              <p:cNvSpPr>
                <a:spLocks noChangeArrowheads="1"/>
              </p:cNvSpPr>
              <p:nvPr/>
            </p:nvSpPr>
            <p:spPr bwMode="auto">
              <a:xfrm>
                <a:off x="1459" y="1590"/>
                <a:ext cx="464" cy="140"/>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53433" name="Rectangle 786"/>
              <p:cNvSpPr>
                <a:spLocks noChangeArrowheads="1"/>
              </p:cNvSpPr>
              <p:nvPr/>
            </p:nvSpPr>
            <p:spPr bwMode="auto">
              <a:xfrm>
                <a:off x="1422" y="1880"/>
                <a:ext cx="124"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L1</a:t>
                </a:r>
                <a:endParaRPr lang="en-US" sz="1800">
                  <a:solidFill>
                    <a:srgbClr val="000000"/>
                  </a:solidFill>
                </a:endParaRPr>
              </a:p>
            </p:txBody>
          </p:sp>
          <p:sp>
            <p:nvSpPr>
              <p:cNvPr id="53434" name="Rectangle 787"/>
              <p:cNvSpPr>
                <a:spLocks noChangeArrowheads="1"/>
              </p:cNvSpPr>
              <p:nvPr/>
            </p:nvSpPr>
            <p:spPr bwMode="auto">
              <a:xfrm>
                <a:off x="1346" y="1939"/>
                <a:ext cx="291"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P-Cache</a:t>
                </a:r>
                <a:endParaRPr lang="en-US" sz="1800">
                  <a:solidFill>
                    <a:srgbClr val="000000"/>
                  </a:solidFill>
                </a:endParaRPr>
              </a:p>
            </p:txBody>
          </p:sp>
          <p:sp>
            <p:nvSpPr>
              <p:cNvPr id="53435" name="Rectangle 788"/>
              <p:cNvSpPr>
                <a:spLocks noChangeArrowheads="1"/>
              </p:cNvSpPr>
              <p:nvPr/>
            </p:nvSpPr>
            <p:spPr bwMode="auto">
              <a:xfrm>
                <a:off x="1804" y="1885"/>
                <a:ext cx="108"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L1</a:t>
                </a:r>
                <a:endParaRPr lang="en-US" sz="1800">
                  <a:solidFill>
                    <a:srgbClr val="000000"/>
                  </a:solidFill>
                </a:endParaRPr>
              </a:p>
            </p:txBody>
          </p:sp>
          <p:sp>
            <p:nvSpPr>
              <p:cNvPr id="53436" name="Rectangle 789"/>
              <p:cNvSpPr>
                <a:spLocks noChangeArrowheads="1"/>
              </p:cNvSpPr>
              <p:nvPr/>
            </p:nvSpPr>
            <p:spPr bwMode="auto">
              <a:xfrm>
                <a:off x="1723" y="1944"/>
                <a:ext cx="297"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D-Cache</a:t>
                </a:r>
                <a:endParaRPr lang="en-US" sz="1800">
                  <a:solidFill>
                    <a:srgbClr val="000000"/>
                  </a:solidFill>
                </a:endParaRPr>
              </a:p>
            </p:txBody>
          </p:sp>
          <p:sp>
            <p:nvSpPr>
              <p:cNvPr id="53437" name="Rectangle 790"/>
              <p:cNvSpPr>
                <a:spLocks noChangeArrowheads="1"/>
              </p:cNvSpPr>
              <p:nvPr/>
            </p:nvSpPr>
            <p:spPr bwMode="auto">
              <a:xfrm>
                <a:off x="1513" y="2047"/>
                <a:ext cx="293" cy="80"/>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L2 SRAM</a:t>
                </a:r>
                <a:endParaRPr lang="en-US" sz="1800">
                  <a:solidFill>
                    <a:srgbClr val="000000"/>
                  </a:solidFill>
                </a:endParaRPr>
              </a:p>
            </p:txBody>
          </p:sp>
          <p:sp>
            <p:nvSpPr>
              <p:cNvPr id="53438" name="Line 791"/>
              <p:cNvSpPr>
                <a:spLocks noChangeShapeType="1"/>
              </p:cNvSpPr>
              <p:nvPr/>
            </p:nvSpPr>
            <p:spPr bwMode="auto">
              <a:xfrm>
                <a:off x="1271" y="1859"/>
                <a:ext cx="754" cy="1"/>
              </a:xfrm>
              <a:prstGeom prst="line">
                <a:avLst/>
              </a:prstGeom>
              <a:noFill/>
              <a:ln w="0">
                <a:solidFill>
                  <a:srgbClr val="24211D"/>
                </a:solidFill>
                <a:round/>
                <a:headEnd/>
                <a:tailEnd/>
              </a:ln>
            </p:spPr>
            <p:txBody>
              <a:bodyPr/>
              <a:lstStyle/>
              <a:p>
                <a:endParaRPr lang="en-US"/>
              </a:p>
            </p:txBody>
          </p:sp>
          <p:sp>
            <p:nvSpPr>
              <p:cNvPr id="53439" name="Line 792"/>
              <p:cNvSpPr>
                <a:spLocks noChangeShapeType="1"/>
              </p:cNvSpPr>
              <p:nvPr/>
            </p:nvSpPr>
            <p:spPr bwMode="auto">
              <a:xfrm>
                <a:off x="1271" y="2031"/>
                <a:ext cx="754" cy="1"/>
              </a:xfrm>
              <a:prstGeom prst="line">
                <a:avLst/>
              </a:prstGeom>
              <a:noFill/>
              <a:ln w="0">
                <a:solidFill>
                  <a:srgbClr val="24211D"/>
                </a:solidFill>
                <a:round/>
                <a:headEnd/>
                <a:tailEnd/>
              </a:ln>
            </p:spPr>
            <p:txBody>
              <a:bodyPr/>
              <a:lstStyle/>
              <a:p>
                <a:endParaRPr lang="en-US"/>
              </a:p>
            </p:txBody>
          </p:sp>
          <p:sp>
            <p:nvSpPr>
              <p:cNvPr id="53440" name="Line 793"/>
              <p:cNvSpPr>
                <a:spLocks noChangeShapeType="1"/>
              </p:cNvSpPr>
              <p:nvPr/>
            </p:nvSpPr>
            <p:spPr bwMode="auto">
              <a:xfrm>
                <a:off x="1648" y="1859"/>
                <a:ext cx="1" cy="172"/>
              </a:xfrm>
              <a:prstGeom prst="line">
                <a:avLst/>
              </a:prstGeom>
              <a:noFill/>
              <a:ln w="0">
                <a:solidFill>
                  <a:srgbClr val="24211D"/>
                </a:solidFill>
                <a:round/>
                <a:headEnd/>
                <a:tailEnd/>
              </a:ln>
            </p:spPr>
            <p:txBody>
              <a:bodyPr/>
              <a:lstStyle/>
              <a:p>
                <a:endParaRPr lang="en-US"/>
              </a:p>
            </p:txBody>
          </p:sp>
          <p:sp>
            <p:nvSpPr>
              <p:cNvPr id="53441" name="Freeform 794"/>
              <p:cNvSpPr>
                <a:spLocks/>
              </p:cNvSpPr>
              <p:nvPr/>
            </p:nvSpPr>
            <p:spPr bwMode="auto">
              <a:xfrm>
                <a:off x="1869" y="794"/>
                <a:ext cx="37" cy="16"/>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53442" name="Rectangle 795"/>
              <p:cNvSpPr>
                <a:spLocks noChangeArrowheads="1"/>
              </p:cNvSpPr>
              <p:nvPr/>
            </p:nvSpPr>
            <p:spPr bwMode="auto">
              <a:xfrm>
                <a:off x="1869" y="810"/>
                <a:ext cx="37" cy="22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443" name="Freeform 796"/>
              <p:cNvSpPr>
                <a:spLocks/>
              </p:cNvSpPr>
              <p:nvPr/>
            </p:nvSpPr>
            <p:spPr bwMode="auto">
              <a:xfrm>
                <a:off x="1842" y="1031"/>
                <a:ext cx="91" cy="91"/>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53444" name="Freeform 797"/>
              <p:cNvSpPr>
                <a:spLocks/>
              </p:cNvSpPr>
              <p:nvPr/>
            </p:nvSpPr>
            <p:spPr bwMode="auto">
              <a:xfrm>
                <a:off x="1869" y="1031"/>
                <a:ext cx="37" cy="21"/>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53445" name="Freeform 798"/>
              <p:cNvSpPr>
                <a:spLocks/>
              </p:cNvSpPr>
              <p:nvPr/>
            </p:nvSpPr>
            <p:spPr bwMode="auto">
              <a:xfrm>
                <a:off x="1890" y="794"/>
                <a:ext cx="16" cy="32"/>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53446" name="Rectangle 799"/>
              <p:cNvSpPr>
                <a:spLocks noChangeArrowheads="1"/>
              </p:cNvSpPr>
              <p:nvPr/>
            </p:nvSpPr>
            <p:spPr bwMode="auto">
              <a:xfrm>
                <a:off x="1815" y="794"/>
                <a:ext cx="75" cy="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447" name="Freeform 800"/>
              <p:cNvSpPr>
                <a:spLocks/>
              </p:cNvSpPr>
              <p:nvPr/>
            </p:nvSpPr>
            <p:spPr bwMode="auto">
              <a:xfrm>
                <a:off x="1723" y="762"/>
                <a:ext cx="97" cy="96"/>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53448" name="Freeform 801"/>
              <p:cNvSpPr>
                <a:spLocks/>
              </p:cNvSpPr>
              <p:nvPr/>
            </p:nvSpPr>
            <p:spPr bwMode="auto">
              <a:xfrm>
                <a:off x="1799" y="794"/>
                <a:ext cx="16" cy="32"/>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53449" name="Rectangle 802"/>
              <p:cNvSpPr>
                <a:spLocks noChangeArrowheads="1"/>
              </p:cNvSpPr>
              <p:nvPr/>
            </p:nvSpPr>
            <p:spPr bwMode="auto">
              <a:xfrm>
                <a:off x="2795" y="767"/>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3450" name="Freeform 803"/>
              <p:cNvSpPr>
                <a:spLocks/>
              </p:cNvSpPr>
              <p:nvPr/>
            </p:nvSpPr>
            <p:spPr bwMode="auto">
              <a:xfrm>
                <a:off x="2720" y="805"/>
                <a:ext cx="70" cy="70"/>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53451" name="Freeform 804"/>
              <p:cNvSpPr>
                <a:spLocks/>
              </p:cNvSpPr>
              <p:nvPr/>
            </p:nvSpPr>
            <p:spPr bwMode="auto">
              <a:xfrm>
                <a:off x="2725" y="832"/>
                <a:ext cx="5" cy="16"/>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3452" name="Rectangle 805"/>
              <p:cNvSpPr>
                <a:spLocks noChangeArrowheads="1"/>
              </p:cNvSpPr>
              <p:nvPr/>
            </p:nvSpPr>
            <p:spPr bwMode="auto">
              <a:xfrm>
                <a:off x="2569" y="83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453" name="Freeform 806"/>
              <p:cNvSpPr>
                <a:spLocks/>
              </p:cNvSpPr>
              <p:nvPr/>
            </p:nvSpPr>
            <p:spPr bwMode="auto">
              <a:xfrm>
                <a:off x="2504" y="805"/>
                <a:ext cx="70" cy="70"/>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53454" name="Freeform 807"/>
              <p:cNvSpPr>
                <a:spLocks/>
              </p:cNvSpPr>
              <p:nvPr/>
            </p:nvSpPr>
            <p:spPr bwMode="auto">
              <a:xfrm>
                <a:off x="2558" y="832"/>
                <a:ext cx="11" cy="16"/>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3455" name="Rectangle 808"/>
              <p:cNvSpPr>
                <a:spLocks noChangeArrowheads="1"/>
              </p:cNvSpPr>
              <p:nvPr/>
            </p:nvSpPr>
            <p:spPr bwMode="auto">
              <a:xfrm>
                <a:off x="97" y="2359"/>
                <a:ext cx="522" cy="129"/>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456" name="Rectangle 809"/>
              <p:cNvSpPr>
                <a:spLocks noChangeArrowheads="1"/>
              </p:cNvSpPr>
              <p:nvPr/>
            </p:nvSpPr>
            <p:spPr bwMode="auto">
              <a:xfrm>
                <a:off x="194" y="2375"/>
                <a:ext cx="431" cy="11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HyperLink</a:t>
                </a:r>
                <a:endParaRPr lang="en-US" sz="1800">
                  <a:solidFill>
                    <a:srgbClr val="000000"/>
                  </a:solidFill>
                </a:endParaRPr>
              </a:p>
            </p:txBody>
          </p:sp>
          <p:sp>
            <p:nvSpPr>
              <p:cNvPr id="53457" name="Line 810"/>
              <p:cNvSpPr>
                <a:spLocks noChangeShapeType="1"/>
              </p:cNvSpPr>
              <p:nvPr/>
            </p:nvSpPr>
            <p:spPr bwMode="auto">
              <a:xfrm flipH="1">
                <a:off x="11" y="2316"/>
                <a:ext cx="113" cy="107"/>
              </a:xfrm>
              <a:prstGeom prst="line">
                <a:avLst/>
              </a:prstGeom>
              <a:noFill/>
              <a:ln w="6" cap="rnd">
                <a:solidFill>
                  <a:srgbClr val="24211D"/>
                </a:solidFill>
                <a:round/>
                <a:headEnd/>
                <a:tailEnd/>
              </a:ln>
            </p:spPr>
            <p:txBody>
              <a:bodyPr/>
              <a:lstStyle/>
              <a:p>
                <a:endParaRPr lang="en-US"/>
              </a:p>
            </p:txBody>
          </p:sp>
          <p:sp>
            <p:nvSpPr>
              <p:cNvPr id="53458" name="Line 811"/>
              <p:cNvSpPr>
                <a:spLocks noChangeShapeType="1"/>
              </p:cNvSpPr>
              <p:nvPr/>
            </p:nvSpPr>
            <p:spPr bwMode="auto">
              <a:xfrm flipH="1" flipV="1">
                <a:off x="11" y="2423"/>
                <a:ext cx="113" cy="102"/>
              </a:xfrm>
              <a:prstGeom prst="line">
                <a:avLst/>
              </a:prstGeom>
              <a:noFill/>
              <a:ln w="6" cap="rnd">
                <a:solidFill>
                  <a:srgbClr val="24211D"/>
                </a:solidFill>
                <a:round/>
                <a:headEnd/>
                <a:tailEnd/>
              </a:ln>
            </p:spPr>
            <p:txBody>
              <a:bodyPr/>
              <a:lstStyle/>
              <a:p>
                <a:endParaRPr lang="en-US"/>
              </a:p>
            </p:txBody>
          </p:sp>
          <p:sp>
            <p:nvSpPr>
              <p:cNvPr id="53459" name="Line 812"/>
              <p:cNvSpPr>
                <a:spLocks noChangeShapeType="1"/>
              </p:cNvSpPr>
              <p:nvPr/>
            </p:nvSpPr>
            <p:spPr bwMode="auto">
              <a:xfrm flipV="1">
                <a:off x="124" y="2321"/>
                <a:ext cx="1" cy="38"/>
              </a:xfrm>
              <a:prstGeom prst="line">
                <a:avLst/>
              </a:prstGeom>
              <a:noFill/>
              <a:ln w="6" cap="rnd">
                <a:solidFill>
                  <a:srgbClr val="24211D"/>
                </a:solidFill>
                <a:round/>
                <a:headEnd/>
                <a:tailEnd/>
              </a:ln>
            </p:spPr>
            <p:txBody>
              <a:bodyPr/>
              <a:lstStyle/>
              <a:p>
                <a:endParaRPr lang="en-US"/>
              </a:p>
            </p:txBody>
          </p:sp>
          <p:sp>
            <p:nvSpPr>
              <p:cNvPr id="53460" name="Line 813"/>
              <p:cNvSpPr>
                <a:spLocks noChangeShapeType="1"/>
              </p:cNvSpPr>
              <p:nvPr/>
            </p:nvSpPr>
            <p:spPr bwMode="auto">
              <a:xfrm flipV="1">
                <a:off x="124" y="2488"/>
                <a:ext cx="1" cy="37"/>
              </a:xfrm>
              <a:prstGeom prst="line">
                <a:avLst/>
              </a:prstGeom>
              <a:noFill/>
              <a:ln w="6" cap="rnd">
                <a:solidFill>
                  <a:srgbClr val="24211D"/>
                </a:solidFill>
                <a:round/>
                <a:headEnd/>
                <a:tailEnd/>
              </a:ln>
            </p:spPr>
            <p:txBody>
              <a:bodyPr/>
              <a:lstStyle/>
              <a:p>
                <a:endParaRPr lang="en-US"/>
              </a:p>
            </p:txBody>
          </p:sp>
          <p:sp>
            <p:nvSpPr>
              <p:cNvPr id="53461" name="Rectangle 814"/>
              <p:cNvSpPr>
                <a:spLocks noChangeArrowheads="1"/>
              </p:cNvSpPr>
              <p:nvPr/>
            </p:nvSpPr>
            <p:spPr bwMode="auto">
              <a:xfrm>
                <a:off x="619" y="2359"/>
                <a:ext cx="1874" cy="123"/>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3462" name="Line 815"/>
              <p:cNvSpPr>
                <a:spLocks noChangeShapeType="1"/>
              </p:cNvSpPr>
              <p:nvPr/>
            </p:nvSpPr>
            <p:spPr bwMode="auto">
              <a:xfrm flipH="1">
                <a:off x="1045" y="2359"/>
                <a:ext cx="1325" cy="1"/>
              </a:xfrm>
              <a:prstGeom prst="line">
                <a:avLst/>
              </a:prstGeom>
              <a:noFill/>
              <a:ln w="6" cap="rnd">
                <a:solidFill>
                  <a:srgbClr val="24211D"/>
                </a:solidFill>
                <a:round/>
                <a:headEnd/>
                <a:tailEnd/>
              </a:ln>
            </p:spPr>
            <p:txBody>
              <a:bodyPr/>
              <a:lstStyle/>
              <a:p>
                <a:endParaRPr lang="en-US"/>
              </a:p>
            </p:txBody>
          </p:sp>
          <p:sp>
            <p:nvSpPr>
              <p:cNvPr id="53463" name="Rectangle 816"/>
              <p:cNvSpPr>
                <a:spLocks noChangeArrowheads="1"/>
              </p:cNvSpPr>
              <p:nvPr/>
            </p:nvSpPr>
            <p:spPr bwMode="auto">
              <a:xfrm>
                <a:off x="2370" y="794"/>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3464" name="Rectangle 817"/>
              <p:cNvSpPr>
                <a:spLocks noChangeArrowheads="1"/>
              </p:cNvSpPr>
              <p:nvPr/>
            </p:nvSpPr>
            <p:spPr bwMode="auto">
              <a:xfrm>
                <a:off x="2370" y="799"/>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3465" name="Line 818"/>
              <p:cNvSpPr>
                <a:spLocks noChangeShapeType="1"/>
              </p:cNvSpPr>
              <p:nvPr/>
            </p:nvSpPr>
            <p:spPr bwMode="auto">
              <a:xfrm>
                <a:off x="2493" y="799"/>
                <a:ext cx="1" cy="1689"/>
              </a:xfrm>
              <a:prstGeom prst="line">
                <a:avLst/>
              </a:prstGeom>
              <a:noFill/>
              <a:ln w="6" cap="rnd">
                <a:solidFill>
                  <a:srgbClr val="24211D"/>
                </a:solidFill>
                <a:round/>
                <a:headEnd/>
                <a:tailEnd/>
              </a:ln>
            </p:spPr>
            <p:txBody>
              <a:bodyPr/>
              <a:lstStyle/>
              <a:p>
                <a:endParaRPr lang="en-US"/>
              </a:p>
            </p:txBody>
          </p:sp>
          <p:sp>
            <p:nvSpPr>
              <p:cNvPr id="53466" name="Line 819"/>
              <p:cNvSpPr>
                <a:spLocks noChangeShapeType="1"/>
              </p:cNvSpPr>
              <p:nvPr/>
            </p:nvSpPr>
            <p:spPr bwMode="auto">
              <a:xfrm>
                <a:off x="2364" y="799"/>
                <a:ext cx="1" cy="1560"/>
              </a:xfrm>
              <a:prstGeom prst="line">
                <a:avLst/>
              </a:prstGeom>
              <a:noFill/>
              <a:ln w="6" cap="rnd">
                <a:solidFill>
                  <a:srgbClr val="24211D"/>
                </a:solidFill>
                <a:round/>
                <a:headEnd/>
                <a:tailEnd/>
              </a:ln>
            </p:spPr>
            <p:txBody>
              <a:bodyPr/>
              <a:lstStyle/>
              <a:p>
                <a:endParaRPr lang="en-US"/>
              </a:p>
            </p:txBody>
          </p:sp>
          <p:sp>
            <p:nvSpPr>
              <p:cNvPr id="53467" name="Line 820"/>
              <p:cNvSpPr>
                <a:spLocks noChangeShapeType="1"/>
              </p:cNvSpPr>
              <p:nvPr/>
            </p:nvSpPr>
            <p:spPr bwMode="auto">
              <a:xfrm>
                <a:off x="2370" y="794"/>
                <a:ext cx="129" cy="1"/>
              </a:xfrm>
              <a:prstGeom prst="line">
                <a:avLst/>
              </a:prstGeom>
              <a:noFill/>
              <a:ln w="6" cap="rnd">
                <a:solidFill>
                  <a:srgbClr val="24211D"/>
                </a:solidFill>
                <a:round/>
                <a:headEnd/>
                <a:tailEnd/>
              </a:ln>
            </p:spPr>
            <p:txBody>
              <a:bodyPr/>
              <a:lstStyle/>
              <a:p>
                <a:endParaRPr lang="en-US"/>
              </a:p>
            </p:txBody>
          </p:sp>
        </p:grpSp>
        <p:sp>
          <p:nvSpPr>
            <p:cNvPr id="53261" name="Rectangle 822"/>
            <p:cNvSpPr>
              <a:spLocks noChangeArrowheads="1"/>
            </p:cNvSpPr>
            <p:nvPr/>
          </p:nvSpPr>
          <p:spPr bwMode="auto">
            <a:xfrm>
              <a:off x="916" y="923"/>
              <a:ext cx="123" cy="144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3262" name="Line 823"/>
            <p:cNvSpPr>
              <a:spLocks noChangeShapeType="1"/>
            </p:cNvSpPr>
            <p:nvPr/>
          </p:nvSpPr>
          <p:spPr bwMode="auto">
            <a:xfrm>
              <a:off x="1039" y="923"/>
              <a:ext cx="1" cy="1436"/>
            </a:xfrm>
            <a:prstGeom prst="line">
              <a:avLst/>
            </a:prstGeom>
            <a:noFill/>
            <a:ln w="6" cap="rnd">
              <a:solidFill>
                <a:srgbClr val="24211D"/>
              </a:solidFill>
              <a:round/>
              <a:headEnd/>
              <a:tailEnd/>
            </a:ln>
          </p:spPr>
          <p:txBody>
            <a:bodyPr/>
            <a:lstStyle/>
            <a:p>
              <a:endParaRPr lang="en-US"/>
            </a:p>
          </p:txBody>
        </p:sp>
        <p:sp>
          <p:nvSpPr>
            <p:cNvPr id="53263" name="Line 824"/>
            <p:cNvSpPr>
              <a:spLocks noChangeShapeType="1"/>
            </p:cNvSpPr>
            <p:nvPr/>
          </p:nvSpPr>
          <p:spPr bwMode="auto">
            <a:xfrm>
              <a:off x="910" y="923"/>
              <a:ext cx="1" cy="1436"/>
            </a:xfrm>
            <a:prstGeom prst="line">
              <a:avLst/>
            </a:prstGeom>
            <a:noFill/>
            <a:ln w="6" cap="rnd">
              <a:solidFill>
                <a:srgbClr val="24211D"/>
              </a:solidFill>
              <a:round/>
              <a:headEnd/>
              <a:tailEnd/>
            </a:ln>
          </p:spPr>
          <p:txBody>
            <a:bodyPr/>
            <a:lstStyle/>
            <a:p>
              <a:endParaRPr lang="en-US"/>
            </a:p>
          </p:txBody>
        </p:sp>
        <p:sp>
          <p:nvSpPr>
            <p:cNvPr id="53264" name="Line 825"/>
            <p:cNvSpPr>
              <a:spLocks noChangeShapeType="1"/>
            </p:cNvSpPr>
            <p:nvPr/>
          </p:nvSpPr>
          <p:spPr bwMode="auto">
            <a:xfrm>
              <a:off x="910" y="923"/>
              <a:ext cx="129" cy="1"/>
            </a:xfrm>
            <a:prstGeom prst="line">
              <a:avLst/>
            </a:prstGeom>
            <a:noFill/>
            <a:ln w="6" cap="rnd">
              <a:solidFill>
                <a:srgbClr val="24211D"/>
              </a:solidFill>
              <a:round/>
              <a:headEnd/>
              <a:tailEnd/>
            </a:ln>
          </p:spPr>
          <p:txBody>
            <a:bodyPr/>
            <a:lstStyle/>
            <a:p>
              <a:endParaRPr lang="en-US"/>
            </a:p>
          </p:txBody>
        </p:sp>
        <p:sp>
          <p:nvSpPr>
            <p:cNvPr id="53265" name="Rectangle 826"/>
            <p:cNvSpPr>
              <a:spLocks noChangeArrowheads="1"/>
            </p:cNvSpPr>
            <p:nvPr/>
          </p:nvSpPr>
          <p:spPr bwMode="auto">
            <a:xfrm>
              <a:off x="1432" y="2374"/>
              <a:ext cx="361"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53266" name="Line 827"/>
            <p:cNvSpPr>
              <a:spLocks noChangeShapeType="1"/>
            </p:cNvSpPr>
            <p:nvPr/>
          </p:nvSpPr>
          <p:spPr bwMode="auto">
            <a:xfrm flipH="1">
              <a:off x="124" y="2359"/>
              <a:ext cx="786" cy="1"/>
            </a:xfrm>
            <a:prstGeom prst="line">
              <a:avLst/>
            </a:prstGeom>
            <a:noFill/>
            <a:ln w="6" cap="rnd">
              <a:solidFill>
                <a:srgbClr val="24211D"/>
              </a:solidFill>
              <a:round/>
              <a:headEnd/>
              <a:tailEnd/>
            </a:ln>
          </p:spPr>
          <p:txBody>
            <a:bodyPr/>
            <a:lstStyle/>
            <a:p>
              <a:endParaRPr lang="en-US"/>
            </a:p>
          </p:txBody>
        </p:sp>
        <p:sp>
          <p:nvSpPr>
            <p:cNvPr id="53267" name="Line 828"/>
            <p:cNvSpPr>
              <a:spLocks noChangeShapeType="1"/>
            </p:cNvSpPr>
            <p:nvPr/>
          </p:nvSpPr>
          <p:spPr bwMode="auto">
            <a:xfrm flipH="1">
              <a:off x="124" y="2488"/>
              <a:ext cx="2369" cy="1"/>
            </a:xfrm>
            <a:prstGeom prst="line">
              <a:avLst/>
            </a:prstGeom>
            <a:noFill/>
            <a:ln w="6" cap="rnd">
              <a:solidFill>
                <a:srgbClr val="24211D"/>
              </a:solidFill>
              <a:round/>
              <a:headEnd/>
              <a:tailEnd/>
            </a:ln>
          </p:spPr>
          <p:txBody>
            <a:bodyPr/>
            <a:lstStyle/>
            <a:p>
              <a:endParaRPr lang="en-US"/>
            </a:p>
          </p:txBody>
        </p:sp>
      </p:grpSp>
    </p:spTree>
    <p:custDataLst>
      <p:tags r:id="rId1"/>
    </p:custData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9"/>
          <p:cNvSpPr>
            <a:spLocks noGrp="1" noChangeArrowheads="1"/>
          </p:cNvSpPr>
          <p:nvPr>
            <p:ph type="title" idx="4294967295"/>
          </p:nvPr>
        </p:nvSpPr>
        <p:spPr>
          <a:xfrm>
            <a:off x="0" y="76200"/>
            <a:ext cx="8229600" cy="762000"/>
          </a:xfrm>
        </p:spPr>
        <p:txBody>
          <a:bodyPr/>
          <a:lstStyle/>
          <a:p>
            <a:pPr eaLnBrk="1" hangingPunct="1"/>
            <a:r>
              <a:rPr lang="en-US" b="0" smtClean="0"/>
              <a:t>Network Coprocessor</a:t>
            </a:r>
          </a:p>
        </p:txBody>
      </p:sp>
      <p:sp>
        <p:nvSpPr>
          <p:cNvPr id="54275" name="AutoShape 6"/>
          <p:cNvSpPr>
            <a:spLocks noChangeArrowheads="1"/>
          </p:cNvSpPr>
          <p:nvPr/>
        </p:nvSpPr>
        <p:spPr bwMode="auto">
          <a:xfrm>
            <a:off x="5410200" y="2035175"/>
            <a:ext cx="3630613" cy="4365625"/>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4276" name="Rectangle 63"/>
          <p:cNvSpPr>
            <a:spLocks noChangeArrowheads="1"/>
          </p:cNvSpPr>
          <p:nvPr/>
        </p:nvSpPr>
        <p:spPr bwMode="auto">
          <a:xfrm>
            <a:off x="5486400" y="2095500"/>
            <a:ext cx="3505200" cy="4127500"/>
          </a:xfrm>
          <a:prstGeom prst="rect">
            <a:avLst/>
          </a:prstGeom>
          <a:noFill/>
          <a:ln w="9525">
            <a:noFill/>
            <a:miter lim="800000"/>
            <a:headEnd/>
            <a:tailEnd/>
          </a:ln>
        </p:spPr>
        <p:txBody>
          <a:bodyPr>
            <a:spAutoFit/>
          </a:bodyPr>
          <a:lstStyle/>
          <a:p>
            <a:pPr marL="117475" indent="-117475" algn="l">
              <a:lnSpc>
                <a:spcPct val="85000"/>
              </a:lnSpc>
              <a:spcBef>
                <a:spcPct val="30000"/>
              </a:spcBef>
              <a:buFontTx/>
              <a:buChar char="•"/>
            </a:pPr>
            <a:r>
              <a:rPr lang="en-US" sz="1400" dirty="0">
                <a:solidFill>
                  <a:srgbClr val="000000"/>
                </a:solidFill>
                <a:latin typeface="Calibri" pitchFamily="34" charset="0"/>
              </a:rPr>
              <a:t>Packet Accelerator (PA)</a:t>
            </a:r>
          </a:p>
          <a:p>
            <a:pPr marL="339725" lvl="1" indent="-107950" algn="l">
              <a:lnSpc>
                <a:spcPct val="85000"/>
              </a:lnSpc>
              <a:spcBef>
                <a:spcPct val="30000"/>
              </a:spcBef>
              <a:buFontTx/>
              <a:buChar char="•"/>
            </a:pPr>
            <a:r>
              <a:rPr lang="en-US" sz="1100" dirty="0">
                <a:solidFill>
                  <a:srgbClr val="000000"/>
                </a:solidFill>
                <a:latin typeface="Calibri" pitchFamily="34" charset="0"/>
              </a:rPr>
              <a:t>Support for single or multiple IP addresses</a:t>
            </a:r>
          </a:p>
          <a:p>
            <a:pPr marL="339725" lvl="1" indent="-107950" algn="l">
              <a:lnSpc>
                <a:spcPct val="85000"/>
              </a:lnSpc>
              <a:spcBef>
                <a:spcPct val="30000"/>
              </a:spcBef>
              <a:buFontTx/>
              <a:buChar char="•"/>
            </a:pPr>
            <a:r>
              <a:rPr lang="en-US" sz="1100" dirty="0">
                <a:solidFill>
                  <a:srgbClr val="000000"/>
                </a:solidFill>
                <a:latin typeface="Calibri" pitchFamily="34" charset="0"/>
              </a:rPr>
              <a:t>1 </a:t>
            </a:r>
            <a:r>
              <a:rPr lang="en-US" sz="1100" dirty="0" err="1">
                <a:solidFill>
                  <a:srgbClr val="000000"/>
                </a:solidFill>
                <a:latin typeface="Calibri" pitchFamily="34" charset="0"/>
              </a:rPr>
              <a:t>Gbps</a:t>
            </a:r>
            <a:r>
              <a:rPr lang="en-US" sz="1100" dirty="0">
                <a:solidFill>
                  <a:srgbClr val="000000"/>
                </a:solidFill>
                <a:latin typeface="Calibri" pitchFamily="34" charset="0"/>
              </a:rPr>
              <a:t> wire-speed throughput at </a:t>
            </a:r>
            <a:r>
              <a:rPr lang="en-US" sz="1100" dirty="0" smtClean="0">
                <a:solidFill>
                  <a:srgbClr val="000000"/>
                </a:solidFill>
                <a:latin typeface="Calibri" pitchFamily="34" charset="0"/>
              </a:rPr>
              <a:t>1.5 </a:t>
            </a:r>
            <a:r>
              <a:rPr lang="en-US" sz="1100" dirty="0" err="1" smtClean="0">
                <a:solidFill>
                  <a:srgbClr val="000000"/>
                </a:solidFill>
                <a:latin typeface="Calibri" pitchFamily="34" charset="0"/>
              </a:rPr>
              <a:t>Mpps</a:t>
            </a:r>
            <a:endParaRPr lang="en-US" sz="1100" dirty="0">
              <a:solidFill>
                <a:srgbClr val="000000"/>
              </a:solidFill>
              <a:latin typeface="Calibri" pitchFamily="34" charset="0"/>
            </a:endParaRPr>
          </a:p>
          <a:p>
            <a:pPr marL="339725" lvl="1" indent="-107950" algn="l">
              <a:lnSpc>
                <a:spcPct val="85000"/>
              </a:lnSpc>
              <a:spcBef>
                <a:spcPct val="30000"/>
              </a:spcBef>
              <a:buFontTx/>
              <a:buChar char="•"/>
            </a:pPr>
            <a:r>
              <a:rPr lang="en-US" sz="1100" dirty="0">
                <a:solidFill>
                  <a:srgbClr val="000000"/>
                </a:solidFill>
                <a:latin typeface="Calibri" pitchFamily="34" charset="0"/>
              </a:rPr>
              <a:t>UDP Checksum processing</a:t>
            </a:r>
          </a:p>
          <a:p>
            <a:pPr marL="339725" lvl="1" indent="-107950" algn="l">
              <a:lnSpc>
                <a:spcPct val="85000"/>
              </a:lnSpc>
              <a:spcBef>
                <a:spcPct val="30000"/>
              </a:spcBef>
              <a:buFontTx/>
              <a:buChar char="•"/>
            </a:pPr>
            <a:r>
              <a:rPr lang="en-US" sz="1100" dirty="0">
                <a:solidFill>
                  <a:srgbClr val="000000"/>
                </a:solidFill>
                <a:latin typeface="Calibri" pitchFamily="34" charset="0"/>
              </a:rPr>
              <a:t>IPSec ESP and AH tunnels with fast path fully offloaded</a:t>
            </a:r>
          </a:p>
          <a:p>
            <a:pPr marL="339725" lvl="1" indent="-107950" algn="l">
              <a:lnSpc>
                <a:spcPct val="85000"/>
              </a:lnSpc>
              <a:spcBef>
                <a:spcPct val="30000"/>
              </a:spcBef>
              <a:buFontTx/>
              <a:buChar char="•"/>
            </a:pPr>
            <a:r>
              <a:rPr lang="en-US" sz="1100" dirty="0">
                <a:solidFill>
                  <a:srgbClr val="000000"/>
                </a:solidFill>
                <a:latin typeface="Calibri" pitchFamily="34" charset="0"/>
              </a:rPr>
              <a:t>L2 support: Ethernet, </a:t>
            </a:r>
            <a:r>
              <a:rPr lang="en-US" sz="1100" dirty="0" err="1">
                <a:solidFill>
                  <a:srgbClr val="000000"/>
                </a:solidFill>
                <a:latin typeface="Calibri" pitchFamily="34" charset="0"/>
              </a:rPr>
              <a:t>Ethertype</a:t>
            </a:r>
            <a:r>
              <a:rPr lang="en-US" sz="1100" dirty="0">
                <a:solidFill>
                  <a:srgbClr val="000000"/>
                </a:solidFill>
                <a:latin typeface="Calibri" pitchFamily="34" charset="0"/>
              </a:rPr>
              <a:t>, and VLAN</a:t>
            </a:r>
          </a:p>
          <a:p>
            <a:pPr marL="339725" lvl="1" indent="-107950" algn="l">
              <a:lnSpc>
                <a:spcPct val="85000"/>
              </a:lnSpc>
              <a:spcBef>
                <a:spcPct val="30000"/>
              </a:spcBef>
              <a:buFontTx/>
              <a:buChar char="•"/>
            </a:pPr>
            <a:r>
              <a:rPr lang="en-US" sz="1100" dirty="0">
                <a:solidFill>
                  <a:srgbClr val="000000"/>
                </a:solidFill>
                <a:latin typeface="Calibri" pitchFamily="34" charset="0"/>
              </a:rPr>
              <a:t>L3/L4 Support: IPv4/IPv6 and UDP port-based raw Ethernet or IPv4/6 and SCTP port-based routing</a:t>
            </a:r>
          </a:p>
          <a:p>
            <a:pPr marL="339725" lvl="1" indent="-107950" algn="l">
              <a:lnSpc>
                <a:spcPct val="85000"/>
              </a:lnSpc>
              <a:spcBef>
                <a:spcPct val="30000"/>
              </a:spcBef>
              <a:buFontTx/>
              <a:buChar char="•"/>
            </a:pPr>
            <a:r>
              <a:rPr lang="en-US" sz="1100" dirty="0">
                <a:solidFill>
                  <a:srgbClr val="000000"/>
                </a:solidFill>
                <a:latin typeface="Calibri" pitchFamily="34" charset="0"/>
              </a:rPr>
              <a:t>Multicast to multiple queues</a:t>
            </a:r>
          </a:p>
          <a:p>
            <a:pPr marL="339725" lvl="1" indent="-107950" algn="l">
              <a:lnSpc>
                <a:spcPct val="85000"/>
              </a:lnSpc>
              <a:spcBef>
                <a:spcPct val="30000"/>
              </a:spcBef>
              <a:buFontTx/>
              <a:buChar char="•"/>
            </a:pPr>
            <a:r>
              <a:rPr lang="en-US" sz="1100" dirty="0" err="1">
                <a:solidFill>
                  <a:srgbClr val="000000"/>
                </a:solidFill>
                <a:latin typeface="Calibri" pitchFamily="34" charset="0"/>
              </a:rPr>
              <a:t>QoS</a:t>
            </a:r>
            <a:r>
              <a:rPr lang="en-US" sz="1100" dirty="0">
                <a:solidFill>
                  <a:srgbClr val="000000"/>
                </a:solidFill>
                <a:latin typeface="Calibri" pitchFamily="34" charset="0"/>
              </a:rPr>
              <a:t> capability:  Per channel/flow to individual queue towards DSP cores and support for TX traffic shaping per device</a:t>
            </a:r>
          </a:p>
          <a:p>
            <a:pPr marL="117475" indent="-117475" algn="l">
              <a:lnSpc>
                <a:spcPct val="85000"/>
              </a:lnSpc>
              <a:spcBef>
                <a:spcPct val="30000"/>
              </a:spcBef>
              <a:buFontTx/>
              <a:buChar char="•"/>
            </a:pPr>
            <a:r>
              <a:rPr lang="en-US" sz="1400" dirty="0">
                <a:solidFill>
                  <a:srgbClr val="000000"/>
                </a:solidFill>
                <a:latin typeface="Calibri" pitchFamily="34" charset="0"/>
              </a:rPr>
              <a:t>Security Accelerator (SA)</a:t>
            </a:r>
          </a:p>
          <a:p>
            <a:pPr marL="339725" lvl="1" indent="-107950" algn="l">
              <a:lnSpc>
                <a:spcPct val="85000"/>
              </a:lnSpc>
              <a:spcBef>
                <a:spcPct val="30000"/>
              </a:spcBef>
              <a:buFontTx/>
              <a:buChar char="•"/>
            </a:pPr>
            <a:r>
              <a:rPr lang="en-US" sz="1100" dirty="0">
                <a:solidFill>
                  <a:srgbClr val="000000"/>
                </a:solidFill>
                <a:latin typeface="Calibri" pitchFamily="34" charset="0"/>
              </a:rPr>
              <a:t>Support for IPSec, SRTP, 3GPP and </a:t>
            </a:r>
            <a:r>
              <a:rPr lang="en-US" sz="1100" dirty="0" err="1">
                <a:solidFill>
                  <a:srgbClr val="000000"/>
                </a:solidFill>
                <a:latin typeface="Calibri" pitchFamily="34" charset="0"/>
              </a:rPr>
              <a:t>WiMAX</a:t>
            </a:r>
            <a:r>
              <a:rPr lang="en-US" sz="1100" dirty="0">
                <a:solidFill>
                  <a:srgbClr val="000000"/>
                </a:solidFill>
                <a:latin typeface="Calibri" pitchFamily="34" charset="0"/>
              </a:rPr>
              <a:t> Air Interface, and SSL/TLS security</a:t>
            </a:r>
          </a:p>
          <a:p>
            <a:pPr marL="339725" lvl="1" indent="-107950" algn="l">
              <a:lnSpc>
                <a:spcPct val="85000"/>
              </a:lnSpc>
              <a:spcBef>
                <a:spcPct val="30000"/>
              </a:spcBef>
              <a:buFontTx/>
              <a:buChar char="•"/>
            </a:pPr>
            <a:r>
              <a:rPr lang="en-US" sz="1100" dirty="0">
                <a:solidFill>
                  <a:srgbClr val="000000"/>
                </a:solidFill>
                <a:latin typeface="Calibri" pitchFamily="34" charset="0"/>
              </a:rPr>
              <a:t>Support for simultaneous wire-speed security processing on 1 </a:t>
            </a:r>
            <a:r>
              <a:rPr lang="en-US" sz="1100" dirty="0" err="1">
                <a:solidFill>
                  <a:srgbClr val="000000"/>
                </a:solidFill>
                <a:latin typeface="Calibri" pitchFamily="34" charset="0"/>
              </a:rPr>
              <a:t>Gbps</a:t>
            </a:r>
            <a:r>
              <a:rPr lang="en-US" sz="1100" dirty="0">
                <a:solidFill>
                  <a:srgbClr val="000000"/>
                </a:solidFill>
                <a:latin typeface="Calibri" pitchFamily="34" charset="0"/>
              </a:rPr>
              <a:t> Ethernet transmit and receive traffic.</a:t>
            </a:r>
          </a:p>
          <a:p>
            <a:pPr marL="339725" lvl="1" indent="-107950" algn="l">
              <a:lnSpc>
                <a:spcPct val="85000"/>
              </a:lnSpc>
              <a:spcBef>
                <a:spcPct val="30000"/>
              </a:spcBef>
              <a:buFontTx/>
              <a:buChar char="•"/>
            </a:pPr>
            <a:r>
              <a:rPr lang="en-US" sz="1100" dirty="0">
                <a:solidFill>
                  <a:srgbClr val="000000"/>
                </a:solidFill>
                <a:latin typeface="Calibri" pitchFamily="34" charset="0"/>
              </a:rPr>
              <a:t>Encryption Modes:  ECB, CBC, CTR, F8, A5/3, CCM, GCM, HMAC, CMAC, and GMAC</a:t>
            </a:r>
          </a:p>
          <a:p>
            <a:pPr marL="339725" lvl="1" indent="-107950" algn="l">
              <a:lnSpc>
                <a:spcPct val="85000"/>
              </a:lnSpc>
              <a:spcBef>
                <a:spcPct val="30000"/>
              </a:spcBef>
              <a:buFontTx/>
              <a:buChar char="•"/>
            </a:pPr>
            <a:r>
              <a:rPr lang="en-US" sz="1100" dirty="0">
                <a:solidFill>
                  <a:srgbClr val="000000"/>
                </a:solidFill>
                <a:latin typeface="Calibri" pitchFamily="34" charset="0"/>
              </a:rPr>
              <a:t>Encryption Algorithms:  AES, DES, 3DES, Kasumi, SNOW 3g, SHA-1, SHA-2, and MD5</a:t>
            </a:r>
          </a:p>
        </p:txBody>
      </p:sp>
      <p:sp>
        <p:nvSpPr>
          <p:cNvPr id="54277"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Memory Expansion</a:t>
            </a:r>
          </a:p>
        </p:txBody>
      </p:sp>
      <p:sp>
        <p:nvSpPr>
          <p:cNvPr id="54278" name="PPTShape_0"/>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54279" name="PPTShape_1"/>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CorePac &amp; Memory Subsystem</a:t>
            </a:r>
          </a:p>
        </p:txBody>
      </p:sp>
      <p:sp>
        <p:nvSpPr>
          <p:cNvPr id="54280" name="PPTShape_2"/>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54281" name="Group 419"/>
          <p:cNvGrpSpPr>
            <a:grpSpLocks noChangeAspect="1"/>
          </p:cNvGrpSpPr>
          <p:nvPr/>
        </p:nvGrpSpPr>
        <p:grpSpPr bwMode="auto">
          <a:xfrm>
            <a:off x="0" y="914400"/>
            <a:ext cx="5349875" cy="5440363"/>
            <a:chOff x="0" y="552"/>
            <a:chExt cx="3479" cy="3538"/>
          </a:xfrm>
        </p:grpSpPr>
        <p:sp>
          <p:nvSpPr>
            <p:cNvPr id="54282" name="AutoShape 418"/>
            <p:cNvSpPr>
              <a:spLocks noChangeAspect="1" noChangeArrowheads="1" noTextEdit="1"/>
            </p:cNvSpPr>
            <p:nvPr/>
          </p:nvSpPr>
          <p:spPr bwMode="auto">
            <a:xfrm>
              <a:off x="0" y="552"/>
              <a:ext cx="3479" cy="3538"/>
            </a:xfrm>
            <a:prstGeom prst="rect">
              <a:avLst/>
            </a:prstGeom>
            <a:noFill/>
            <a:ln w="9525">
              <a:noFill/>
              <a:miter lim="800000"/>
              <a:headEnd/>
              <a:tailEnd/>
            </a:ln>
          </p:spPr>
          <p:txBody>
            <a:bodyPr/>
            <a:lstStyle/>
            <a:p>
              <a:endParaRPr lang="en-US"/>
            </a:p>
          </p:txBody>
        </p:sp>
        <p:grpSp>
          <p:nvGrpSpPr>
            <p:cNvPr id="54283" name="Group 620"/>
            <p:cNvGrpSpPr>
              <a:grpSpLocks/>
            </p:cNvGrpSpPr>
            <p:nvPr/>
          </p:nvGrpSpPr>
          <p:grpSpPr bwMode="auto">
            <a:xfrm>
              <a:off x="162" y="563"/>
              <a:ext cx="3306" cy="3350"/>
              <a:chOff x="162" y="563"/>
              <a:chExt cx="3306" cy="3350"/>
            </a:xfrm>
          </p:grpSpPr>
          <p:sp>
            <p:nvSpPr>
              <p:cNvPr id="54492" name="Rectangle 420"/>
              <p:cNvSpPr>
                <a:spLocks noChangeArrowheads="1"/>
              </p:cNvSpPr>
              <p:nvPr/>
            </p:nvSpPr>
            <p:spPr bwMode="auto">
              <a:xfrm>
                <a:off x="162" y="563"/>
                <a:ext cx="3306" cy="3350"/>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54493" name="Rectangle 421"/>
              <p:cNvSpPr>
                <a:spLocks noChangeArrowheads="1"/>
              </p:cNvSpPr>
              <p:nvPr/>
            </p:nvSpPr>
            <p:spPr bwMode="auto">
              <a:xfrm>
                <a:off x="619" y="2912"/>
                <a:ext cx="1514" cy="99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4494" name="Rectangle 422"/>
              <p:cNvSpPr>
                <a:spLocks noChangeArrowheads="1"/>
              </p:cNvSpPr>
              <p:nvPr/>
            </p:nvSpPr>
            <p:spPr bwMode="auto">
              <a:xfrm>
                <a:off x="2655" y="568"/>
                <a:ext cx="808" cy="1764"/>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4495" name="Rectangle 423"/>
              <p:cNvSpPr>
                <a:spLocks noChangeArrowheads="1"/>
              </p:cNvSpPr>
              <p:nvPr/>
            </p:nvSpPr>
            <p:spPr bwMode="auto">
              <a:xfrm>
                <a:off x="1174" y="2208"/>
                <a:ext cx="1024"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1 to 8 Cores @ up to 1.25 GHz</a:t>
                </a:r>
                <a:endParaRPr lang="en-US" sz="1800">
                  <a:solidFill>
                    <a:srgbClr val="000000"/>
                  </a:solidFill>
                </a:endParaRPr>
              </a:p>
            </p:txBody>
          </p:sp>
          <p:sp>
            <p:nvSpPr>
              <p:cNvPr id="54496" name="Rectangle 424"/>
              <p:cNvSpPr>
                <a:spLocks noChangeArrowheads="1"/>
              </p:cNvSpPr>
              <p:nvPr/>
            </p:nvSpPr>
            <p:spPr bwMode="auto">
              <a:xfrm>
                <a:off x="2795" y="2095"/>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497" name="Rectangle 425"/>
              <p:cNvSpPr>
                <a:spLocks noChangeArrowheads="1"/>
              </p:cNvSpPr>
              <p:nvPr/>
            </p:nvSpPr>
            <p:spPr bwMode="auto">
              <a:xfrm>
                <a:off x="2795" y="1654"/>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498" name="Rectangle 426"/>
              <p:cNvSpPr>
                <a:spLocks noChangeArrowheads="1"/>
              </p:cNvSpPr>
              <p:nvPr/>
            </p:nvSpPr>
            <p:spPr bwMode="auto">
              <a:xfrm>
                <a:off x="1287" y="638"/>
                <a:ext cx="393" cy="371"/>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54499" name="Rectangle 427"/>
              <p:cNvSpPr>
                <a:spLocks noChangeArrowheads="1"/>
              </p:cNvSpPr>
              <p:nvPr/>
            </p:nvSpPr>
            <p:spPr bwMode="auto">
              <a:xfrm>
                <a:off x="1389" y="922"/>
                <a:ext cx="248"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54500" name="Rectangle 428"/>
              <p:cNvSpPr>
                <a:spLocks noChangeArrowheads="1"/>
              </p:cNvSpPr>
              <p:nvPr/>
            </p:nvSpPr>
            <p:spPr bwMode="auto">
              <a:xfrm>
                <a:off x="1352" y="681"/>
                <a:ext cx="269" cy="22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501" name="Rectangle 429"/>
              <p:cNvSpPr>
                <a:spLocks noChangeArrowheads="1"/>
              </p:cNvSpPr>
              <p:nvPr/>
            </p:nvSpPr>
            <p:spPr bwMode="auto">
              <a:xfrm>
                <a:off x="1416" y="724"/>
                <a:ext cx="183"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54502" name="Rectangle 430"/>
              <p:cNvSpPr>
                <a:spLocks noChangeArrowheads="1"/>
              </p:cNvSpPr>
              <p:nvPr/>
            </p:nvSpPr>
            <p:spPr bwMode="auto">
              <a:xfrm>
                <a:off x="1400" y="788"/>
                <a:ext cx="221"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54503" name="Rectangle 431"/>
              <p:cNvSpPr>
                <a:spLocks noChangeArrowheads="1"/>
              </p:cNvSpPr>
              <p:nvPr/>
            </p:nvSpPr>
            <p:spPr bwMode="auto">
              <a:xfrm>
                <a:off x="318" y="719"/>
                <a:ext cx="425" cy="1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504" name="Rectangle 432"/>
              <p:cNvSpPr>
                <a:spLocks noChangeArrowheads="1"/>
              </p:cNvSpPr>
              <p:nvPr/>
            </p:nvSpPr>
            <p:spPr bwMode="auto">
              <a:xfrm>
                <a:off x="436" y="739"/>
                <a:ext cx="248"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54505" name="Rectangle 433"/>
              <p:cNvSpPr>
                <a:spLocks noChangeArrowheads="1"/>
              </p:cNvSpPr>
              <p:nvPr/>
            </p:nvSpPr>
            <p:spPr bwMode="auto">
              <a:xfrm>
                <a:off x="355" y="804"/>
                <a:ext cx="41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54506" name="Rectangle 434"/>
              <p:cNvSpPr>
                <a:spLocks noChangeArrowheads="1"/>
              </p:cNvSpPr>
              <p:nvPr/>
            </p:nvSpPr>
            <p:spPr bwMode="auto">
              <a:xfrm>
                <a:off x="2795" y="1208"/>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507" name="Rectangle 435"/>
              <p:cNvSpPr>
                <a:spLocks noChangeArrowheads="1"/>
              </p:cNvSpPr>
              <p:nvPr/>
            </p:nvSpPr>
            <p:spPr bwMode="auto">
              <a:xfrm>
                <a:off x="2795" y="988"/>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508" name="Rectangle 436"/>
              <p:cNvSpPr>
                <a:spLocks noChangeArrowheads="1"/>
              </p:cNvSpPr>
              <p:nvPr/>
            </p:nvSpPr>
            <p:spPr bwMode="auto">
              <a:xfrm>
                <a:off x="2795" y="1875"/>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509" name="Freeform 437"/>
              <p:cNvSpPr>
                <a:spLocks/>
              </p:cNvSpPr>
              <p:nvPr/>
            </p:nvSpPr>
            <p:spPr bwMode="auto">
              <a:xfrm>
                <a:off x="2720" y="1020"/>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4510" name="Freeform 438"/>
              <p:cNvSpPr>
                <a:spLocks/>
              </p:cNvSpPr>
              <p:nvPr/>
            </p:nvSpPr>
            <p:spPr bwMode="auto">
              <a:xfrm>
                <a:off x="2725" y="1052"/>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4511" name="Rectangle 439"/>
              <p:cNvSpPr>
                <a:spLocks noChangeArrowheads="1"/>
              </p:cNvSpPr>
              <p:nvPr/>
            </p:nvSpPr>
            <p:spPr bwMode="auto">
              <a:xfrm>
                <a:off x="2569" y="105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512" name="Freeform 440"/>
              <p:cNvSpPr>
                <a:spLocks/>
              </p:cNvSpPr>
              <p:nvPr/>
            </p:nvSpPr>
            <p:spPr bwMode="auto">
              <a:xfrm>
                <a:off x="2504" y="1020"/>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4513" name="Freeform 441"/>
              <p:cNvSpPr>
                <a:spLocks/>
              </p:cNvSpPr>
              <p:nvPr/>
            </p:nvSpPr>
            <p:spPr bwMode="auto">
              <a:xfrm>
                <a:off x="2558" y="1052"/>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4514" name="Rectangle 442"/>
              <p:cNvSpPr>
                <a:spLocks noChangeArrowheads="1"/>
              </p:cNvSpPr>
              <p:nvPr/>
            </p:nvSpPr>
            <p:spPr bwMode="auto">
              <a:xfrm>
                <a:off x="2709" y="578"/>
                <a:ext cx="700"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54515" name="Rectangle 443"/>
              <p:cNvSpPr>
                <a:spLocks noChangeArrowheads="1"/>
              </p:cNvSpPr>
              <p:nvPr/>
            </p:nvSpPr>
            <p:spPr bwMode="auto">
              <a:xfrm>
                <a:off x="2817" y="654"/>
                <a:ext cx="507"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54516" name="Freeform 444"/>
              <p:cNvSpPr>
                <a:spLocks/>
              </p:cNvSpPr>
              <p:nvPr/>
            </p:nvSpPr>
            <p:spPr bwMode="auto">
              <a:xfrm>
                <a:off x="2720" y="1246"/>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4517" name="Freeform 445"/>
              <p:cNvSpPr>
                <a:spLocks/>
              </p:cNvSpPr>
              <p:nvPr/>
            </p:nvSpPr>
            <p:spPr bwMode="auto">
              <a:xfrm>
                <a:off x="2725" y="1272"/>
                <a:ext cx="5" cy="17"/>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54518" name="Rectangle 446"/>
              <p:cNvSpPr>
                <a:spLocks noChangeArrowheads="1"/>
              </p:cNvSpPr>
              <p:nvPr/>
            </p:nvSpPr>
            <p:spPr bwMode="auto">
              <a:xfrm>
                <a:off x="2569" y="1272"/>
                <a:ext cx="156" cy="1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519" name="Freeform 447"/>
              <p:cNvSpPr>
                <a:spLocks/>
              </p:cNvSpPr>
              <p:nvPr/>
            </p:nvSpPr>
            <p:spPr bwMode="auto">
              <a:xfrm>
                <a:off x="2504" y="1246"/>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4520" name="Freeform 448"/>
              <p:cNvSpPr>
                <a:spLocks/>
              </p:cNvSpPr>
              <p:nvPr/>
            </p:nvSpPr>
            <p:spPr bwMode="auto">
              <a:xfrm>
                <a:off x="2558" y="1272"/>
                <a:ext cx="11" cy="17"/>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54521" name="Freeform 449"/>
              <p:cNvSpPr>
                <a:spLocks/>
              </p:cNvSpPr>
              <p:nvPr/>
            </p:nvSpPr>
            <p:spPr bwMode="auto">
              <a:xfrm>
                <a:off x="2720" y="1692"/>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4522" name="Freeform 450"/>
              <p:cNvSpPr>
                <a:spLocks/>
              </p:cNvSpPr>
              <p:nvPr/>
            </p:nvSpPr>
            <p:spPr bwMode="auto">
              <a:xfrm>
                <a:off x="2725" y="1719"/>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4523" name="Rectangle 451"/>
              <p:cNvSpPr>
                <a:spLocks noChangeArrowheads="1"/>
              </p:cNvSpPr>
              <p:nvPr/>
            </p:nvSpPr>
            <p:spPr bwMode="auto">
              <a:xfrm>
                <a:off x="2569" y="1719"/>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524" name="Freeform 452"/>
              <p:cNvSpPr>
                <a:spLocks/>
              </p:cNvSpPr>
              <p:nvPr/>
            </p:nvSpPr>
            <p:spPr bwMode="auto">
              <a:xfrm>
                <a:off x="2504" y="1692"/>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4525" name="Freeform 453"/>
              <p:cNvSpPr>
                <a:spLocks/>
              </p:cNvSpPr>
              <p:nvPr/>
            </p:nvSpPr>
            <p:spPr bwMode="auto">
              <a:xfrm>
                <a:off x="2558" y="1719"/>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4526" name="Freeform 454"/>
              <p:cNvSpPr>
                <a:spLocks/>
              </p:cNvSpPr>
              <p:nvPr/>
            </p:nvSpPr>
            <p:spPr bwMode="auto">
              <a:xfrm>
                <a:off x="2720" y="1918"/>
                <a:ext cx="70" cy="70"/>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54527" name="Freeform 455"/>
              <p:cNvSpPr>
                <a:spLocks/>
              </p:cNvSpPr>
              <p:nvPr/>
            </p:nvSpPr>
            <p:spPr bwMode="auto">
              <a:xfrm>
                <a:off x="2725" y="194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4528" name="Rectangle 456"/>
              <p:cNvSpPr>
                <a:spLocks noChangeArrowheads="1"/>
              </p:cNvSpPr>
              <p:nvPr/>
            </p:nvSpPr>
            <p:spPr bwMode="auto">
              <a:xfrm>
                <a:off x="2569" y="194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529" name="Freeform 457"/>
              <p:cNvSpPr>
                <a:spLocks/>
              </p:cNvSpPr>
              <p:nvPr/>
            </p:nvSpPr>
            <p:spPr bwMode="auto">
              <a:xfrm>
                <a:off x="2504" y="1918"/>
                <a:ext cx="70" cy="70"/>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54530" name="Freeform 458"/>
              <p:cNvSpPr>
                <a:spLocks/>
              </p:cNvSpPr>
              <p:nvPr/>
            </p:nvSpPr>
            <p:spPr bwMode="auto">
              <a:xfrm>
                <a:off x="2558" y="1945"/>
                <a:ext cx="11" cy="16"/>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4531" name="Rectangle 459"/>
              <p:cNvSpPr>
                <a:spLocks noChangeArrowheads="1"/>
              </p:cNvSpPr>
              <p:nvPr/>
            </p:nvSpPr>
            <p:spPr bwMode="auto">
              <a:xfrm>
                <a:off x="2795" y="1434"/>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532" name="Freeform 460"/>
              <p:cNvSpPr>
                <a:spLocks/>
              </p:cNvSpPr>
              <p:nvPr/>
            </p:nvSpPr>
            <p:spPr bwMode="auto">
              <a:xfrm>
                <a:off x="2720" y="1471"/>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4533" name="Freeform 461"/>
              <p:cNvSpPr>
                <a:spLocks/>
              </p:cNvSpPr>
              <p:nvPr/>
            </p:nvSpPr>
            <p:spPr bwMode="auto">
              <a:xfrm>
                <a:off x="2725" y="1504"/>
                <a:ext cx="5" cy="16"/>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4534" name="Rectangle 462"/>
              <p:cNvSpPr>
                <a:spLocks noChangeArrowheads="1"/>
              </p:cNvSpPr>
              <p:nvPr/>
            </p:nvSpPr>
            <p:spPr bwMode="auto">
              <a:xfrm>
                <a:off x="2569" y="1504"/>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535" name="Freeform 463"/>
              <p:cNvSpPr>
                <a:spLocks/>
              </p:cNvSpPr>
              <p:nvPr/>
            </p:nvSpPr>
            <p:spPr bwMode="auto">
              <a:xfrm>
                <a:off x="2504" y="1471"/>
                <a:ext cx="70" cy="76"/>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54536" name="Freeform 464"/>
              <p:cNvSpPr>
                <a:spLocks/>
              </p:cNvSpPr>
              <p:nvPr/>
            </p:nvSpPr>
            <p:spPr bwMode="auto">
              <a:xfrm>
                <a:off x="2558" y="1504"/>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54537" name="Freeform 465"/>
              <p:cNvSpPr>
                <a:spLocks/>
              </p:cNvSpPr>
              <p:nvPr/>
            </p:nvSpPr>
            <p:spPr bwMode="auto">
              <a:xfrm>
                <a:off x="1185" y="767"/>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4538" name="Freeform 466"/>
              <p:cNvSpPr>
                <a:spLocks/>
              </p:cNvSpPr>
              <p:nvPr/>
            </p:nvSpPr>
            <p:spPr bwMode="auto">
              <a:xfrm>
                <a:off x="1185" y="794"/>
                <a:ext cx="21" cy="38"/>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54539" name="Rectangle 467"/>
              <p:cNvSpPr>
                <a:spLocks noChangeArrowheads="1"/>
              </p:cNvSpPr>
              <p:nvPr/>
            </p:nvSpPr>
            <p:spPr bwMode="auto">
              <a:xfrm>
                <a:off x="840" y="794"/>
                <a:ext cx="345" cy="3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540" name="Freeform 468"/>
              <p:cNvSpPr>
                <a:spLocks/>
              </p:cNvSpPr>
              <p:nvPr/>
            </p:nvSpPr>
            <p:spPr bwMode="auto">
              <a:xfrm>
                <a:off x="749" y="767"/>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4541" name="Freeform 469"/>
              <p:cNvSpPr>
                <a:spLocks/>
              </p:cNvSpPr>
              <p:nvPr/>
            </p:nvSpPr>
            <p:spPr bwMode="auto">
              <a:xfrm>
                <a:off x="824" y="794"/>
                <a:ext cx="16" cy="38"/>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54542" name="Rectangle 470"/>
              <p:cNvSpPr>
                <a:spLocks noChangeArrowheads="1"/>
              </p:cNvSpPr>
              <p:nvPr/>
            </p:nvSpPr>
            <p:spPr bwMode="auto">
              <a:xfrm>
                <a:off x="242" y="1611"/>
                <a:ext cx="420" cy="17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543" name="Rectangle 471"/>
              <p:cNvSpPr>
                <a:spLocks noChangeArrowheads="1"/>
              </p:cNvSpPr>
              <p:nvPr/>
            </p:nvSpPr>
            <p:spPr bwMode="auto">
              <a:xfrm>
                <a:off x="355" y="1621"/>
                <a:ext cx="243"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54544" name="Rectangle 472"/>
              <p:cNvSpPr>
                <a:spLocks noChangeArrowheads="1"/>
              </p:cNvSpPr>
              <p:nvPr/>
            </p:nvSpPr>
            <p:spPr bwMode="auto">
              <a:xfrm>
                <a:off x="258" y="1691"/>
                <a:ext cx="46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54545" name="Rectangle 473"/>
              <p:cNvSpPr>
                <a:spLocks noChangeArrowheads="1"/>
              </p:cNvSpPr>
              <p:nvPr/>
            </p:nvSpPr>
            <p:spPr bwMode="auto">
              <a:xfrm>
                <a:off x="237" y="1133"/>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546" name="Rectangle 474"/>
              <p:cNvSpPr>
                <a:spLocks noChangeArrowheads="1"/>
              </p:cNvSpPr>
              <p:nvPr/>
            </p:nvSpPr>
            <p:spPr bwMode="auto">
              <a:xfrm>
                <a:off x="248" y="1149"/>
                <a:ext cx="411" cy="70"/>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54547" name="Rectangle 475"/>
              <p:cNvSpPr>
                <a:spLocks noChangeArrowheads="1"/>
              </p:cNvSpPr>
              <p:nvPr/>
            </p:nvSpPr>
            <p:spPr bwMode="auto">
              <a:xfrm>
                <a:off x="237" y="1289"/>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548" name="Rectangle 476"/>
              <p:cNvSpPr>
                <a:spLocks noChangeArrowheads="1"/>
              </p:cNvSpPr>
              <p:nvPr/>
            </p:nvSpPr>
            <p:spPr bwMode="auto">
              <a:xfrm>
                <a:off x="302" y="1309"/>
                <a:ext cx="37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54549" name="Rectangle 477"/>
              <p:cNvSpPr>
                <a:spLocks noChangeArrowheads="1"/>
              </p:cNvSpPr>
              <p:nvPr/>
            </p:nvSpPr>
            <p:spPr bwMode="auto">
              <a:xfrm>
                <a:off x="237" y="145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550" name="Rectangle 478"/>
              <p:cNvSpPr>
                <a:spLocks noChangeArrowheads="1"/>
              </p:cNvSpPr>
              <p:nvPr/>
            </p:nvSpPr>
            <p:spPr bwMode="auto">
              <a:xfrm>
                <a:off x="280" y="1460"/>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54551" name="Line 479"/>
              <p:cNvSpPr>
                <a:spLocks noChangeShapeType="1"/>
              </p:cNvSpPr>
              <p:nvPr/>
            </p:nvSpPr>
            <p:spPr bwMode="auto">
              <a:xfrm flipH="1">
                <a:off x="679" y="1186"/>
                <a:ext cx="210" cy="1"/>
              </a:xfrm>
              <a:prstGeom prst="line">
                <a:avLst/>
              </a:prstGeom>
              <a:noFill/>
              <a:ln w="0">
                <a:solidFill>
                  <a:srgbClr val="000000"/>
                </a:solidFill>
                <a:round/>
                <a:headEnd/>
                <a:tailEnd/>
              </a:ln>
            </p:spPr>
            <p:txBody>
              <a:bodyPr/>
              <a:lstStyle/>
              <a:p>
                <a:endParaRPr lang="en-US"/>
              </a:p>
            </p:txBody>
          </p:sp>
          <p:sp>
            <p:nvSpPr>
              <p:cNvPr id="54552" name="Freeform 480"/>
              <p:cNvSpPr>
                <a:spLocks/>
              </p:cNvSpPr>
              <p:nvPr/>
            </p:nvSpPr>
            <p:spPr bwMode="auto">
              <a:xfrm>
                <a:off x="845" y="1165"/>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54553" name="Freeform 481"/>
              <p:cNvSpPr>
                <a:spLocks/>
              </p:cNvSpPr>
              <p:nvPr/>
            </p:nvSpPr>
            <p:spPr bwMode="auto">
              <a:xfrm>
                <a:off x="679" y="1165"/>
                <a:ext cx="43" cy="43"/>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54554" name="Line 482"/>
              <p:cNvSpPr>
                <a:spLocks noChangeShapeType="1"/>
              </p:cNvSpPr>
              <p:nvPr/>
            </p:nvSpPr>
            <p:spPr bwMode="auto">
              <a:xfrm flipH="1">
                <a:off x="679" y="1348"/>
                <a:ext cx="210" cy="1"/>
              </a:xfrm>
              <a:prstGeom prst="line">
                <a:avLst/>
              </a:prstGeom>
              <a:noFill/>
              <a:ln w="0">
                <a:solidFill>
                  <a:srgbClr val="000000"/>
                </a:solidFill>
                <a:round/>
                <a:headEnd/>
                <a:tailEnd/>
              </a:ln>
            </p:spPr>
            <p:txBody>
              <a:bodyPr/>
              <a:lstStyle/>
              <a:p>
                <a:endParaRPr lang="en-US"/>
              </a:p>
            </p:txBody>
          </p:sp>
          <p:sp>
            <p:nvSpPr>
              <p:cNvPr id="54555" name="Freeform 483"/>
              <p:cNvSpPr>
                <a:spLocks/>
              </p:cNvSpPr>
              <p:nvPr/>
            </p:nvSpPr>
            <p:spPr bwMode="auto">
              <a:xfrm>
                <a:off x="845" y="1321"/>
                <a:ext cx="44" cy="48"/>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54556" name="Freeform 484"/>
              <p:cNvSpPr>
                <a:spLocks/>
              </p:cNvSpPr>
              <p:nvPr/>
            </p:nvSpPr>
            <p:spPr bwMode="auto">
              <a:xfrm>
                <a:off x="679" y="1321"/>
                <a:ext cx="43" cy="48"/>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4557" name="Line 485"/>
              <p:cNvSpPr>
                <a:spLocks noChangeShapeType="1"/>
              </p:cNvSpPr>
              <p:nvPr/>
            </p:nvSpPr>
            <p:spPr bwMode="auto">
              <a:xfrm flipH="1">
                <a:off x="679" y="1692"/>
                <a:ext cx="210" cy="1"/>
              </a:xfrm>
              <a:prstGeom prst="line">
                <a:avLst/>
              </a:prstGeom>
              <a:noFill/>
              <a:ln w="0">
                <a:solidFill>
                  <a:srgbClr val="000000"/>
                </a:solidFill>
                <a:round/>
                <a:headEnd/>
                <a:tailEnd/>
              </a:ln>
            </p:spPr>
            <p:txBody>
              <a:bodyPr/>
              <a:lstStyle/>
              <a:p>
                <a:endParaRPr lang="en-US"/>
              </a:p>
            </p:txBody>
          </p:sp>
          <p:sp>
            <p:nvSpPr>
              <p:cNvPr id="54558" name="Freeform 486"/>
              <p:cNvSpPr>
                <a:spLocks/>
              </p:cNvSpPr>
              <p:nvPr/>
            </p:nvSpPr>
            <p:spPr bwMode="auto">
              <a:xfrm>
                <a:off x="845" y="1670"/>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4559" name="Freeform 487"/>
              <p:cNvSpPr>
                <a:spLocks/>
              </p:cNvSpPr>
              <p:nvPr/>
            </p:nvSpPr>
            <p:spPr bwMode="auto">
              <a:xfrm>
                <a:off x="679" y="1670"/>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4560" name="Rectangle 488"/>
              <p:cNvSpPr>
                <a:spLocks noChangeArrowheads="1"/>
              </p:cNvSpPr>
              <p:nvPr/>
            </p:nvSpPr>
            <p:spPr bwMode="auto">
              <a:xfrm>
                <a:off x="442" y="616"/>
                <a:ext cx="695"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4561" name="Freeform 489"/>
              <p:cNvSpPr>
                <a:spLocks/>
              </p:cNvSpPr>
              <p:nvPr/>
            </p:nvSpPr>
            <p:spPr bwMode="auto">
              <a:xfrm>
                <a:off x="1185" y="934"/>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4562" name="Freeform 490"/>
              <p:cNvSpPr>
                <a:spLocks/>
              </p:cNvSpPr>
              <p:nvPr/>
            </p:nvSpPr>
            <p:spPr bwMode="auto">
              <a:xfrm>
                <a:off x="1185" y="961"/>
                <a:ext cx="21" cy="37"/>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4563" name="Rectangle 491"/>
              <p:cNvSpPr>
                <a:spLocks noChangeArrowheads="1"/>
              </p:cNvSpPr>
              <p:nvPr/>
            </p:nvSpPr>
            <p:spPr bwMode="auto">
              <a:xfrm>
                <a:off x="1147" y="961"/>
                <a:ext cx="38"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564" name="Freeform 492"/>
              <p:cNvSpPr>
                <a:spLocks/>
              </p:cNvSpPr>
              <p:nvPr/>
            </p:nvSpPr>
            <p:spPr bwMode="auto">
              <a:xfrm>
                <a:off x="1056" y="934"/>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4565" name="Freeform 493"/>
              <p:cNvSpPr>
                <a:spLocks/>
              </p:cNvSpPr>
              <p:nvPr/>
            </p:nvSpPr>
            <p:spPr bwMode="auto">
              <a:xfrm>
                <a:off x="1131" y="961"/>
                <a:ext cx="16" cy="37"/>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4566" name="Rectangle 494"/>
              <p:cNvSpPr>
                <a:spLocks noChangeArrowheads="1"/>
              </p:cNvSpPr>
              <p:nvPr/>
            </p:nvSpPr>
            <p:spPr bwMode="auto">
              <a:xfrm>
                <a:off x="1901"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567" name="Rectangle 495"/>
              <p:cNvSpPr>
                <a:spLocks noChangeArrowheads="1"/>
              </p:cNvSpPr>
              <p:nvPr/>
            </p:nvSpPr>
            <p:spPr bwMode="auto">
              <a:xfrm>
                <a:off x="1901"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568" name="Rectangle 496"/>
              <p:cNvSpPr>
                <a:spLocks noChangeArrowheads="1"/>
              </p:cNvSpPr>
              <p:nvPr/>
            </p:nvSpPr>
            <p:spPr bwMode="auto">
              <a:xfrm rot="-5400000">
                <a:off x="1938" y="3357"/>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4569" name="Rectangle 497"/>
              <p:cNvSpPr>
                <a:spLocks noChangeArrowheads="1"/>
              </p:cNvSpPr>
              <p:nvPr/>
            </p:nvSpPr>
            <p:spPr bwMode="auto">
              <a:xfrm rot="-5400000">
                <a:off x="1936" y="3301"/>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4570" name="Rectangle 498"/>
              <p:cNvSpPr>
                <a:spLocks noChangeArrowheads="1"/>
              </p:cNvSpPr>
              <p:nvPr/>
            </p:nvSpPr>
            <p:spPr bwMode="auto">
              <a:xfrm rot="-5400000">
                <a:off x="1957" y="326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571" name="Rectangle 499"/>
              <p:cNvSpPr>
                <a:spLocks noChangeArrowheads="1"/>
              </p:cNvSpPr>
              <p:nvPr/>
            </p:nvSpPr>
            <p:spPr bwMode="auto">
              <a:xfrm rot="-5400000">
                <a:off x="1936" y="3215"/>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4572" name="Rectangle 500"/>
              <p:cNvSpPr>
                <a:spLocks noChangeArrowheads="1"/>
              </p:cNvSpPr>
              <p:nvPr/>
            </p:nvSpPr>
            <p:spPr bwMode="auto">
              <a:xfrm rot="-5400000">
                <a:off x="1957" y="3172"/>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4573" name="Rectangle 501"/>
              <p:cNvSpPr>
                <a:spLocks noChangeArrowheads="1"/>
              </p:cNvSpPr>
              <p:nvPr/>
            </p:nvSpPr>
            <p:spPr bwMode="auto">
              <a:xfrm rot="-5400000">
                <a:off x="1957" y="3150"/>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4574" name="Rectangle 502"/>
              <p:cNvSpPr>
                <a:spLocks noChangeArrowheads="1"/>
              </p:cNvSpPr>
              <p:nvPr/>
            </p:nvSpPr>
            <p:spPr bwMode="auto">
              <a:xfrm rot="-5400000">
                <a:off x="1946" y="306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4575" name="Rectangle 504"/>
              <p:cNvSpPr>
                <a:spLocks noChangeArrowheads="1"/>
              </p:cNvSpPr>
              <p:nvPr/>
            </p:nvSpPr>
            <p:spPr bwMode="auto">
              <a:xfrm>
                <a:off x="1093" y="3020"/>
                <a:ext cx="156"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576" name="Rectangle 505"/>
              <p:cNvSpPr>
                <a:spLocks noChangeArrowheads="1"/>
              </p:cNvSpPr>
              <p:nvPr/>
            </p:nvSpPr>
            <p:spPr bwMode="auto">
              <a:xfrm>
                <a:off x="1093" y="3020"/>
                <a:ext cx="156"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577" name="Rectangle 506"/>
              <p:cNvSpPr>
                <a:spLocks noChangeArrowheads="1"/>
              </p:cNvSpPr>
              <p:nvPr/>
            </p:nvSpPr>
            <p:spPr bwMode="auto">
              <a:xfrm rot="-5400000">
                <a:off x="1134" y="3346"/>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4578" name="Rectangle 507"/>
              <p:cNvSpPr>
                <a:spLocks noChangeArrowheads="1"/>
              </p:cNvSpPr>
              <p:nvPr/>
            </p:nvSpPr>
            <p:spPr bwMode="auto">
              <a:xfrm rot="-5400000">
                <a:off x="1132" y="3291"/>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579" name="Rectangle 508"/>
              <p:cNvSpPr>
                <a:spLocks noChangeArrowheads="1"/>
              </p:cNvSpPr>
              <p:nvPr/>
            </p:nvSpPr>
            <p:spPr bwMode="auto">
              <a:xfrm rot="-5400000">
                <a:off x="1153" y="325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580" name="Rectangle 509"/>
              <p:cNvSpPr>
                <a:spLocks noChangeArrowheads="1"/>
              </p:cNvSpPr>
              <p:nvPr/>
            </p:nvSpPr>
            <p:spPr bwMode="auto">
              <a:xfrm rot="-5400000">
                <a:off x="1140" y="3213"/>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4581" name="Rectangle 510"/>
              <p:cNvSpPr>
                <a:spLocks noChangeArrowheads="1"/>
              </p:cNvSpPr>
              <p:nvPr/>
            </p:nvSpPr>
            <p:spPr bwMode="auto">
              <a:xfrm rot="-5400000">
                <a:off x="1153" y="318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4582" name="Rectangle 511"/>
              <p:cNvSpPr>
                <a:spLocks noChangeArrowheads="1"/>
              </p:cNvSpPr>
              <p:nvPr/>
            </p:nvSpPr>
            <p:spPr bwMode="auto">
              <a:xfrm rot="-5400000">
                <a:off x="1153" y="3161"/>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4583" name="Rectangle 512"/>
              <p:cNvSpPr>
                <a:spLocks noChangeArrowheads="1"/>
              </p:cNvSpPr>
              <p:nvPr/>
            </p:nvSpPr>
            <p:spPr bwMode="auto">
              <a:xfrm rot="-5400000">
                <a:off x="1142" y="3076"/>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4584" name="Rectangle 514"/>
              <p:cNvSpPr>
                <a:spLocks noChangeArrowheads="1"/>
              </p:cNvSpPr>
              <p:nvPr/>
            </p:nvSpPr>
            <p:spPr bwMode="auto">
              <a:xfrm>
                <a:off x="1292" y="3020"/>
                <a:ext cx="162" cy="54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585" name="Rectangle 515"/>
              <p:cNvSpPr>
                <a:spLocks noChangeArrowheads="1"/>
              </p:cNvSpPr>
              <p:nvPr/>
            </p:nvSpPr>
            <p:spPr bwMode="auto">
              <a:xfrm rot="-5400000">
                <a:off x="1327" y="3296"/>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4586" name="Rectangle 516"/>
              <p:cNvSpPr>
                <a:spLocks noChangeArrowheads="1"/>
              </p:cNvSpPr>
              <p:nvPr/>
            </p:nvSpPr>
            <p:spPr bwMode="auto">
              <a:xfrm rot="-5400000">
                <a:off x="1329" y="3239"/>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4587" name="Rectangle 517"/>
              <p:cNvSpPr>
                <a:spLocks noChangeArrowheads="1"/>
              </p:cNvSpPr>
              <p:nvPr/>
            </p:nvSpPr>
            <p:spPr bwMode="auto">
              <a:xfrm rot="-5400000">
                <a:off x="1327" y="3178"/>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4588" name="Rectangle 518"/>
              <p:cNvSpPr>
                <a:spLocks noChangeArrowheads="1"/>
              </p:cNvSpPr>
              <p:nvPr/>
            </p:nvSpPr>
            <p:spPr bwMode="auto">
              <a:xfrm rot="-5400000">
                <a:off x="1332" y="3118"/>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4589" name="Rectangle 519"/>
              <p:cNvSpPr>
                <a:spLocks noChangeArrowheads="1"/>
              </p:cNvSpPr>
              <p:nvPr/>
            </p:nvSpPr>
            <p:spPr bwMode="auto">
              <a:xfrm>
                <a:off x="1696"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590" name="Rectangle 520"/>
              <p:cNvSpPr>
                <a:spLocks noChangeArrowheads="1"/>
              </p:cNvSpPr>
              <p:nvPr/>
            </p:nvSpPr>
            <p:spPr bwMode="auto">
              <a:xfrm>
                <a:off x="1696"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591" name="Rectangle 521"/>
              <p:cNvSpPr>
                <a:spLocks noChangeArrowheads="1"/>
              </p:cNvSpPr>
              <p:nvPr/>
            </p:nvSpPr>
            <p:spPr bwMode="auto">
              <a:xfrm rot="-5400000">
                <a:off x="1709" y="3387"/>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54592" name="Rectangle 522"/>
              <p:cNvSpPr>
                <a:spLocks noChangeArrowheads="1"/>
              </p:cNvSpPr>
              <p:nvPr/>
            </p:nvSpPr>
            <p:spPr bwMode="auto">
              <a:xfrm rot="-5400000">
                <a:off x="1712" y="3347"/>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4593" name="Rectangle 523"/>
              <p:cNvSpPr>
                <a:spLocks noChangeArrowheads="1"/>
              </p:cNvSpPr>
              <p:nvPr/>
            </p:nvSpPr>
            <p:spPr bwMode="auto">
              <a:xfrm rot="-5400000">
                <a:off x="1712" y="3304"/>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4594" name="Rectangle 524"/>
              <p:cNvSpPr>
                <a:spLocks noChangeArrowheads="1"/>
              </p:cNvSpPr>
              <p:nvPr/>
            </p:nvSpPr>
            <p:spPr bwMode="auto">
              <a:xfrm rot="-5400000">
                <a:off x="1723" y="327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a:t>
                </a:r>
                <a:endParaRPr lang="en-US" sz="1800">
                  <a:solidFill>
                    <a:srgbClr val="000000"/>
                  </a:solidFill>
                </a:endParaRPr>
              </a:p>
            </p:txBody>
          </p:sp>
          <p:sp>
            <p:nvSpPr>
              <p:cNvPr id="54595" name="Rectangle 525"/>
              <p:cNvSpPr>
                <a:spLocks noChangeArrowheads="1"/>
              </p:cNvSpPr>
              <p:nvPr/>
            </p:nvSpPr>
            <p:spPr bwMode="auto">
              <a:xfrm rot="-5400000">
                <a:off x="1723" y="3261"/>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4596" name="Rectangle 526"/>
              <p:cNvSpPr>
                <a:spLocks noChangeArrowheads="1"/>
              </p:cNvSpPr>
              <p:nvPr/>
            </p:nvSpPr>
            <p:spPr bwMode="auto">
              <a:xfrm rot="-5400000">
                <a:off x="1715" y="3232"/>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4597" name="Rectangle 527"/>
              <p:cNvSpPr>
                <a:spLocks noChangeArrowheads="1"/>
              </p:cNvSpPr>
              <p:nvPr/>
            </p:nvSpPr>
            <p:spPr bwMode="auto">
              <a:xfrm rot="-5400000">
                <a:off x="1715" y="3199"/>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54598" name="Rectangle 528"/>
              <p:cNvSpPr>
                <a:spLocks noChangeArrowheads="1"/>
              </p:cNvSpPr>
              <p:nvPr/>
            </p:nvSpPr>
            <p:spPr bwMode="auto">
              <a:xfrm rot="-5400000">
                <a:off x="1723" y="3170"/>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a:t>
                </a:r>
                <a:endParaRPr lang="en-US" sz="1800">
                  <a:solidFill>
                    <a:srgbClr val="000000"/>
                  </a:solidFill>
                </a:endParaRPr>
              </a:p>
            </p:txBody>
          </p:sp>
          <p:sp>
            <p:nvSpPr>
              <p:cNvPr id="54599" name="Rectangle 529"/>
              <p:cNvSpPr>
                <a:spLocks noChangeArrowheads="1"/>
              </p:cNvSpPr>
              <p:nvPr/>
            </p:nvSpPr>
            <p:spPr bwMode="auto">
              <a:xfrm rot="-5400000">
                <a:off x="1723" y="3148"/>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4600" name="Rectangle 530"/>
              <p:cNvSpPr>
                <a:spLocks noChangeArrowheads="1"/>
              </p:cNvSpPr>
              <p:nvPr/>
            </p:nvSpPr>
            <p:spPr bwMode="auto">
              <a:xfrm rot="-5400000">
                <a:off x="1712" y="3121"/>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54601" name="Rectangle 531"/>
              <p:cNvSpPr>
                <a:spLocks noChangeArrowheads="1"/>
              </p:cNvSpPr>
              <p:nvPr/>
            </p:nvSpPr>
            <p:spPr bwMode="auto">
              <a:xfrm rot="-5400000">
                <a:off x="1712" y="3078"/>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n</a:t>
                </a:r>
                <a:endParaRPr lang="en-US" sz="1800">
                  <a:solidFill>
                    <a:srgbClr val="000000"/>
                  </a:solidFill>
                </a:endParaRPr>
              </a:p>
            </p:txBody>
          </p:sp>
          <p:sp>
            <p:nvSpPr>
              <p:cNvPr id="54602" name="Rectangle 532"/>
              <p:cNvSpPr>
                <a:spLocks noChangeArrowheads="1"/>
              </p:cNvSpPr>
              <p:nvPr/>
            </p:nvSpPr>
            <p:spPr bwMode="auto">
              <a:xfrm rot="-5400000">
                <a:off x="1723" y="3052"/>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54603" name="Rectangle 533"/>
              <p:cNvSpPr>
                <a:spLocks noChangeArrowheads="1"/>
              </p:cNvSpPr>
              <p:nvPr/>
            </p:nvSpPr>
            <p:spPr bwMode="auto">
              <a:xfrm rot="-5400000">
                <a:off x="1779" y="3376"/>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4604" name="Rectangle 534"/>
              <p:cNvSpPr>
                <a:spLocks noChangeArrowheads="1"/>
              </p:cNvSpPr>
              <p:nvPr/>
            </p:nvSpPr>
            <p:spPr bwMode="auto">
              <a:xfrm rot="-5400000">
                <a:off x="1782" y="3336"/>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4605" name="Rectangle 535"/>
              <p:cNvSpPr>
                <a:spLocks noChangeArrowheads="1"/>
              </p:cNvSpPr>
              <p:nvPr/>
            </p:nvSpPr>
            <p:spPr bwMode="auto">
              <a:xfrm rot="-5400000">
                <a:off x="1785" y="3302"/>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a:t>
                </a:r>
                <a:endParaRPr lang="en-US" sz="1800">
                  <a:solidFill>
                    <a:srgbClr val="000000"/>
                  </a:solidFill>
                </a:endParaRPr>
              </a:p>
            </p:txBody>
          </p:sp>
          <p:sp>
            <p:nvSpPr>
              <p:cNvPr id="54606" name="Rectangle 536"/>
              <p:cNvSpPr>
                <a:spLocks noChangeArrowheads="1"/>
              </p:cNvSpPr>
              <p:nvPr/>
            </p:nvSpPr>
            <p:spPr bwMode="auto">
              <a:xfrm rot="-5400000">
                <a:off x="1785" y="3264"/>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4607" name="Rectangle 537"/>
              <p:cNvSpPr>
                <a:spLocks noChangeArrowheads="1"/>
              </p:cNvSpPr>
              <p:nvPr/>
            </p:nvSpPr>
            <p:spPr bwMode="auto">
              <a:xfrm rot="-5400000">
                <a:off x="1793" y="3240"/>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4608" name="Rectangle 538"/>
              <p:cNvSpPr>
                <a:spLocks noChangeArrowheads="1"/>
              </p:cNvSpPr>
              <p:nvPr/>
            </p:nvSpPr>
            <p:spPr bwMode="auto">
              <a:xfrm rot="-5400000">
                <a:off x="1793" y="3218"/>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f</a:t>
                </a:r>
                <a:endParaRPr lang="en-US" sz="1800">
                  <a:solidFill>
                    <a:srgbClr val="000000"/>
                  </a:solidFill>
                </a:endParaRPr>
              </a:p>
            </p:txBody>
          </p:sp>
          <p:sp>
            <p:nvSpPr>
              <p:cNvPr id="54609" name="Rectangle 539"/>
              <p:cNvSpPr>
                <a:spLocks noChangeArrowheads="1"/>
              </p:cNvSpPr>
              <p:nvPr/>
            </p:nvSpPr>
            <p:spPr bwMode="auto">
              <a:xfrm rot="-5400000">
                <a:off x="1793" y="319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4610" name="Rectangle 540"/>
              <p:cNvSpPr>
                <a:spLocks noChangeArrowheads="1"/>
              </p:cNvSpPr>
              <p:nvPr/>
            </p:nvSpPr>
            <p:spPr bwMode="auto">
              <a:xfrm rot="-5400000">
                <a:off x="1785" y="3173"/>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4611" name="Rectangle 541"/>
              <p:cNvSpPr>
                <a:spLocks noChangeArrowheads="1"/>
              </p:cNvSpPr>
              <p:nvPr/>
            </p:nvSpPr>
            <p:spPr bwMode="auto">
              <a:xfrm rot="-5400000">
                <a:off x="1793" y="3143"/>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a:t>
                </a:r>
                <a:endParaRPr lang="en-US" sz="1800">
                  <a:solidFill>
                    <a:srgbClr val="000000"/>
                  </a:solidFill>
                </a:endParaRPr>
              </a:p>
            </p:txBody>
          </p:sp>
          <p:sp>
            <p:nvSpPr>
              <p:cNvPr id="54612" name="Rectangle 542"/>
              <p:cNvSpPr>
                <a:spLocks noChangeArrowheads="1"/>
              </p:cNvSpPr>
              <p:nvPr/>
            </p:nvSpPr>
            <p:spPr bwMode="auto">
              <a:xfrm rot="-5400000">
                <a:off x="1793" y="312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4613" name="Rectangle 543"/>
              <p:cNvSpPr>
                <a:spLocks noChangeArrowheads="1"/>
              </p:cNvSpPr>
              <p:nvPr/>
            </p:nvSpPr>
            <p:spPr bwMode="auto">
              <a:xfrm rot="-5400000">
                <a:off x="1793" y="3111"/>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54614" name="Rectangle 544"/>
              <p:cNvSpPr>
                <a:spLocks noChangeArrowheads="1"/>
              </p:cNvSpPr>
              <p:nvPr/>
            </p:nvSpPr>
            <p:spPr bwMode="auto">
              <a:xfrm rot="-5400000">
                <a:off x="1776" y="3072"/>
                <a:ext cx="8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54615" name="Rectangle 545"/>
              <p:cNvSpPr>
                <a:spLocks noChangeArrowheads="1"/>
              </p:cNvSpPr>
              <p:nvPr/>
            </p:nvSpPr>
            <p:spPr bwMode="auto">
              <a:xfrm>
                <a:off x="1497" y="3020"/>
                <a:ext cx="162"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616" name="Rectangle 546"/>
              <p:cNvSpPr>
                <a:spLocks noChangeArrowheads="1"/>
              </p:cNvSpPr>
              <p:nvPr/>
            </p:nvSpPr>
            <p:spPr bwMode="auto">
              <a:xfrm>
                <a:off x="1497" y="3020"/>
                <a:ext cx="162"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617" name="Rectangle 547"/>
              <p:cNvSpPr>
                <a:spLocks noChangeArrowheads="1"/>
              </p:cNvSpPr>
              <p:nvPr/>
            </p:nvSpPr>
            <p:spPr bwMode="auto">
              <a:xfrm rot="-5400000">
                <a:off x="1534" y="3250"/>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4618" name="Rectangle 548"/>
              <p:cNvSpPr>
                <a:spLocks noChangeArrowheads="1"/>
              </p:cNvSpPr>
              <p:nvPr/>
            </p:nvSpPr>
            <p:spPr bwMode="auto">
              <a:xfrm rot="-5400000">
                <a:off x="1534" y="3191"/>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4619" name="Rectangle 549"/>
              <p:cNvSpPr>
                <a:spLocks noChangeArrowheads="1"/>
              </p:cNvSpPr>
              <p:nvPr/>
            </p:nvSpPr>
            <p:spPr bwMode="auto">
              <a:xfrm rot="-5400000">
                <a:off x="1553" y="3156"/>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620" name="Rectangle 550"/>
              <p:cNvSpPr>
                <a:spLocks noChangeArrowheads="1"/>
              </p:cNvSpPr>
              <p:nvPr/>
            </p:nvSpPr>
            <p:spPr bwMode="auto">
              <a:xfrm>
                <a:off x="889"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621" name="Rectangle 551"/>
              <p:cNvSpPr>
                <a:spLocks noChangeArrowheads="1"/>
              </p:cNvSpPr>
              <p:nvPr/>
            </p:nvSpPr>
            <p:spPr bwMode="auto">
              <a:xfrm>
                <a:off x="889"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622" name="Rectangle 552"/>
              <p:cNvSpPr>
                <a:spLocks noChangeArrowheads="1"/>
              </p:cNvSpPr>
              <p:nvPr/>
            </p:nvSpPr>
            <p:spPr bwMode="auto">
              <a:xfrm rot="-5400000">
                <a:off x="943" y="3258"/>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623" name="Rectangle 553"/>
              <p:cNvSpPr>
                <a:spLocks noChangeArrowheads="1"/>
              </p:cNvSpPr>
              <p:nvPr/>
            </p:nvSpPr>
            <p:spPr bwMode="auto">
              <a:xfrm rot="-5400000">
                <a:off x="922" y="3183"/>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624" name="Rectangle 554"/>
              <p:cNvSpPr>
                <a:spLocks noChangeArrowheads="1"/>
              </p:cNvSpPr>
              <p:nvPr/>
            </p:nvSpPr>
            <p:spPr bwMode="auto">
              <a:xfrm rot="-5400000">
                <a:off x="920" y="3255"/>
                <a:ext cx="60" cy="81"/>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625" name="Freeform 555"/>
              <p:cNvSpPr>
                <a:spLocks/>
              </p:cNvSpPr>
              <p:nvPr/>
            </p:nvSpPr>
            <p:spPr bwMode="auto">
              <a:xfrm>
                <a:off x="1896" y="2498"/>
                <a:ext cx="75" cy="70"/>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626" name="Freeform 556"/>
              <p:cNvSpPr>
                <a:spLocks/>
              </p:cNvSpPr>
              <p:nvPr/>
            </p:nvSpPr>
            <p:spPr bwMode="auto">
              <a:xfrm>
                <a:off x="1928" y="2552"/>
                <a:ext cx="16" cy="11"/>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627" name="Rectangle 557"/>
              <p:cNvSpPr>
                <a:spLocks noChangeArrowheads="1"/>
              </p:cNvSpPr>
              <p:nvPr/>
            </p:nvSpPr>
            <p:spPr bwMode="auto">
              <a:xfrm>
                <a:off x="1928"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628" name="Freeform 558"/>
              <p:cNvSpPr>
                <a:spLocks/>
              </p:cNvSpPr>
              <p:nvPr/>
            </p:nvSpPr>
            <p:spPr bwMode="auto">
              <a:xfrm>
                <a:off x="1896" y="2939"/>
                <a:ext cx="75" cy="70"/>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4629" name="Freeform 559"/>
              <p:cNvSpPr>
                <a:spLocks/>
              </p:cNvSpPr>
              <p:nvPr/>
            </p:nvSpPr>
            <p:spPr bwMode="auto">
              <a:xfrm>
                <a:off x="1928" y="2950"/>
                <a:ext cx="16" cy="5"/>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4630" name="Freeform 560"/>
              <p:cNvSpPr>
                <a:spLocks/>
              </p:cNvSpPr>
              <p:nvPr/>
            </p:nvSpPr>
            <p:spPr bwMode="auto">
              <a:xfrm>
                <a:off x="1696" y="2498"/>
                <a:ext cx="70" cy="70"/>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4631" name="Freeform 561"/>
              <p:cNvSpPr>
                <a:spLocks/>
              </p:cNvSpPr>
              <p:nvPr/>
            </p:nvSpPr>
            <p:spPr bwMode="auto">
              <a:xfrm>
                <a:off x="1723" y="2552"/>
                <a:ext cx="16" cy="11"/>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632" name="Rectangle 562"/>
              <p:cNvSpPr>
                <a:spLocks noChangeArrowheads="1"/>
              </p:cNvSpPr>
              <p:nvPr/>
            </p:nvSpPr>
            <p:spPr bwMode="auto">
              <a:xfrm>
                <a:off x="172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633" name="Freeform 563"/>
              <p:cNvSpPr>
                <a:spLocks/>
              </p:cNvSpPr>
              <p:nvPr/>
            </p:nvSpPr>
            <p:spPr bwMode="auto">
              <a:xfrm>
                <a:off x="1696" y="2939"/>
                <a:ext cx="70" cy="70"/>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4634" name="Freeform 564"/>
              <p:cNvSpPr>
                <a:spLocks/>
              </p:cNvSpPr>
              <p:nvPr/>
            </p:nvSpPr>
            <p:spPr bwMode="auto">
              <a:xfrm>
                <a:off x="1723" y="2950"/>
                <a:ext cx="16" cy="5"/>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4635" name="Line 565"/>
              <p:cNvSpPr>
                <a:spLocks noChangeShapeType="1"/>
              </p:cNvSpPr>
              <p:nvPr/>
            </p:nvSpPr>
            <p:spPr bwMode="auto">
              <a:xfrm>
                <a:off x="1573" y="2498"/>
                <a:ext cx="1" cy="511"/>
              </a:xfrm>
              <a:prstGeom prst="line">
                <a:avLst/>
              </a:prstGeom>
              <a:noFill/>
              <a:ln w="0">
                <a:solidFill>
                  <a:srgbClr val="000000"/>
                </a:solidFill>
                <a:round/>
                <a:headEnd/>
                <a:tailEnd/>
              </a:ln>
            </p:spPr>
            <p:txBody>
              <a:bodyPr/>
              <a:lstStyle/>
              <a:p>
                <a:endParaRPr lang="en-US"/>
              </a:p>
            </p:txBody>
          </p:sp>
          <p:sp>
            <p:nvSpPr>
              <p:cNvPr id="54636" name="Freeform 566"/>
              <p:cNvSpPr>
                <a:spLocks/>
              </p:cNvSpPr>
              <p:nvPr/>
            </p:nvSpPr>
            <p:spPr bwMode="auto">
              <a:xfrm>
                <a:off x="1551" y="2498"/>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4637" name="Freeform 567"/>
              <p:cNvSpPr>
                <a:spLocks/>
              </p:cNvSpPr>
              <p:nvPr/>
            </p:nvSpPr>
            <p:spPr bwMode="auto">
              <a:xfrm>
                <a:off x="1551"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4638" name="Line 568"/>
              <p:cNvSpPr>
                <a:spLocks noChangeShapeType="1"/>
              </p:cNvSpPr>
              <p:nvPr/>
            </p:nvSpPr>
            <p:spPr bwMode="auto">
              <a:xfrm>
                <a:off x="1373" y="2498"/>
                <a:ext cx="1" cy="511"/>
              </a:xfrm>
              <a:prstGeom prst="line">
                <a:avLst/>
              </a:prstGeom>
              <a:noFill/>
              <a:ln w="0">
                <a:solidFill>
                  <a:srgbClr val="000000"/>
                </a:solidFill>
                <a:round/>
                <a:headEnd/>
                <a:tailEnd/>
              </a:ln>
            </p:spPr>
            <p:txBody>
              <a:bodyPr/>
              <a:lstStyle/>
              <a:p>
                <a:endParaRPr lang="en-US"/>
              </a:p>
            </p:txBody>
          </p:sp>
          <p:sp>
            <p:nvSpPr>
              <p:cNvPr id="54639" name="Freeform 569"/>
              <p:cNvSpPr>
                <a:spLocks/>
              </p:cNvSpPr>
              <p:nvPr/>
            </p:nvSpPr>
            <p:spPr bwMode="auto">
              <a:xfrm>
                <a:off x="1352"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4640" name="Freeform 570"/>
              <p:cNvSpPr>
                <a:spLocks/>
              </p:cNvSpPr>
              <p:nvPr/>
            </p:nvSpPr>
            <p:spPr bwMode="auto">
              <a:xfrm>
                <a:off x="1352"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4641" name="Freeform 571"/>
              <p:cNvSpPr>
                <a:spLocks/>
              </p:cNvSpPr>
              <p:nvPr/>
            </p:nvSpPr>
            <p:spPr bwMode="auto">
              <a:xfrm>
                <a:off x="1131"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4642" name="Freeform 572"/>
              <p:cNvSpPr>
                <a:spLocks/>
              </p:cNvSpPr>
              <p:nvPr/>
            </p:nvSpPr>
            <p:spPr bwMode="auto">
              <a:xfrm>
                <a:off x="1163" y="2552"/>
                <a:ext cx="16" cy="11"/>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643" name="Rectangle 573"/>
              <p:cNvSpPr>
                <a:spLocks noChangeArrowheads="1"/>
              </p:cNvSpPr>
              <p:nvPr/>
            </p:nvSpPr>
            <p:spPr bwMode="auto">
              <a:xfrm>
                <a:off x="116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644" name="Freeform 574"/>
              <p:cNvSpPr>
                <a:spLocks/>
              </p:cNvSpPr>
              <p:nvPr/>
            </p:nvSpPr>
            <p:spPr bwMode="auto">
              <a:xfrm>
                <a:off x="1131" y="2939"/>
                <a:ext cx="75" cy="70"/>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4645" name="Freeform 575"/>
              <p:cNvSpPr>
                <a:spLocks/>
              </p:cNvSpPr>
              <p:nvPr/>
            </p:nvSpPr>
            <p:spPr bwMode="auto">
              <a:xfrm>
                <a:off x="1163" y="2950"/>
                <a:ext cx="16" cy="5"/>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4646" name="Line 576"/>
              <p:cNvSpPr>
                <a:spLocks noChangeShapeType="1"/>
              </p:cNvSpPr>
              <p:nvPr/>
            </p:nvSpPr>
            <p:spPr bwMode="auto">
              <a:xfrm>
                <a:off x="969" y="2498"/>
                <a:ext cx="1" cy="511"/>
              </a:xfrm>
              <a:prstGeom prst="line">
                <a:avLst/>
              </a:prstGeom>
              <a:noFill/>
              <a:ln w="0">
                <a:solidFill>
                  <a:srgbClr val="000000"/>
                </a:solidFill>
                <a:round/>
                <a:headEnd/>
                <a:tailEnd/>
              </a:ln>
            </p:spPr>
            <p:txBody>
              <a:bodyPr/>
              <a:lstStyle/>
              <a:p>
                <a:endParaRPr lang="en-US"/>
              </a:p>
            </p:txBody>
          </p:sp>
          <p:sp>
            <p:nvSpPr>
              <p:cNvPr id="54647" name="Freeform 577"/>
              <p:cNvSpPr>
                <a:spLocks/>
              </p:cNvSpPr>
              <p:nvPr/>
            </p:nvSpPr>
            <p:spPr bwMode="auto">
              <a:xfrm>
                <a:off x="948"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4648" name="Freeform 578"/>
              <p:cNvSpPr>
                <a:spLocks/>
              </p:cNvSpPr>
              <p:nvPr/>
            </p:nvSpPr>
            <p:spPr bwMode="auto">
              <a:xfrm>
                <a:off x="948"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4649" name="Line 579"/>
              <p:cNvSpPr>
                <a:spLocks noChangeShapeType="1"/>
              </p:cNvSpPr>
              <p:nvPr/>
            </p:nvSpPr>
            <p:spPr bwMode="auto">
              <a:xfrm>
                <a:off x="210" y="595"/>
                <a:ext cx="70" cy="1"/>
              </a:xfrm>
              <a:prstGeom prst="line">
                <a:avLst/>
              </a:prstGeom>
              <a:noFill/>
              <a:ln w="0">
                <a:solidFill>
                  <a:srgbClr val="24211D"/>
                </a:solidFill>
                <a:round/>
                <a:headEnd/>
                <a:tailEnd/>
              </a:ln>
            </p:spPr>
            <p:txBody>
              <a:bodyPr/>
              <a:lstStyle/>
              <a:p>
                <a:endParaRPr lang="en-US"/>
              </a:p>
            </p:txBody>
          </p:sp>
          <p:sp>
            <p:nvSpPr>
              <p:cNvPr id="54650" name="Line 580"/>
              <p:cNvSpPr>
                <a:spLocks noChangeShapeType="1"/>
              </p:cNvSpPr>
              <p:nvPr/>
            </p:nvSpPr>
            <p:spPr bwMode="auto">
              <a:xfrm>
                <a:off x="318" y="595"/>
                <a:ext cx="70" cy="1"/>
              </a:xfrm>
              <a:prstGeom prst="line">
                <a:avLst/>
              </a:prstGeom>
              <a:noFill/>
              <a:ln w="0">
                <a:solidFill>
                  <a:srgbClr val="24211D"/>
                </a:solidFill>
                <a:round/>
                <a:headEnd/>
                <a:tailEnd/>
              </a:ln>
            </p:spPr>
            <p:txBody>
              <a:bodyPr/>
              <a:lstStyle/>
              <a:p>
                <a:endParaRPr lang="en-US"/>
              </a:p>
            </p:txBody>
          </p:sp>
          <p:sp>
            <p:nvSpPr>
              <p:cNvPr id="54651" name="Line 581"/>
              <p:cNvSpPr>
                <a:spLocks noChangeShapeType="1"/>
              </p:cNvSpPr>
              <p:nvPr/>
            </p:nvSpPr>
            <p:spPr bwMode="auto">
              <a:xfrm>
                <a:off x="425" y="595"/>
                <a:ext cx="70" cy="1"/>
              </a:xfrm>
              <a:prstGeom prst="line">
                <a:avLst/>
              </a:prstGeom>
              <a:noFill/>
              <a:ln w="0">
                <a:solidFill>
                  <a:srgbClr val="24211D"/>
                </a:solidFill>
                <a:round/>
                <a:headEnd/>
                <a:tailEnd/>
              </a:ln>
            </p:spPr>
            <p:txBody>
              <a:bodyPr/>
              <a:lstStyle/>
              <a:p>
                <a:endParaRPr lang="en-US"/>
              </a:p>
            </p:txBody>
          </p:sp>
          <p:sp>
            <p:nvSpPr>
              <p:cNvPr id="54652" name="Line 582"/>
              <p:cNvSpPr>
                <a:spLocks noChangeShapeType="1"/>
              </p:cNvSpPr>
              <p:nvPr/>
            </p:nvSpPr>
            <p:spPr bwMode="auto">
              <a:xfrm>
                <a:off x="533" y="595"/>
                <a:ext cx="70" cy="1"/>
              </a:xfrm>
              <a:prstGeom prst="line">
                <a:avLst/>
              </a:prstGeom>
              <a:noFill/>
              <a:ln w="0">
                <a:solidFill>
                  <a:srgbClr val="24211D"/>
                </a:solidFill>
                <a:round/>
                <a:headEnd/>
                <a:tailEnd/>
              </a:ln>
            </p:spPr>
            <p:txBody>
              <a:bodyPr/>
              <a:lstStyle/>
              <a:p>
                <a:endParaRPr lang="en-US"/>
              </a:p>
            </p:txBody>
          </p:sp>
          <p:sp>
            <p:nvSpPr>
              <p:cNvPr id="54653" name="Line 583"/>
              <p:cNvSpPr>
                <a:spLocks noChangeShapeType="1"/>
              </p:cNvSpPr>
              <p:nvPr/>
            </p:nvSpPr>
            <p:spPr bwMode="auto">
              <a:xfrm>
                <a:off x="641" y="595"/>
                <a:ext cx="70" cy="1"/>
              </a:xfrm>
              <a:prstGeom prst="line">
                <a:avLst/>
              </a:prstGeom>
              <a:noFill/>
              <a:ln w="0">
                <a:solidFill>
                  <a:srgbClr val="24211D"/>
                </a:solidFill>
                <a:round/>
                <a:headEnd/>
                <a:tailEnd/>
              </a:ln>
            </p:spPr>
            <p:txBody>
              <a:bodyPr/>
              <a:lstStyle/>
              <a:p>
                <a:endParaRPr lang="en-US"/>
              </a:p>
            </p:txBody>
          </p:sp>
          <p:sp>
            <p:nvSpPr>
              <p:cNvPr id="54654" name="Line 584"/>
              <p:cNvSpPr>
                <a:spLocks noChangeShapeType="1"/>
              </p:cNvSpPr>
              <p:nvPr/>
            </p:nvSpPr>
            <p:spPr bwMode="auto">
              <a:xfrm>
                <a:off x="749" y="595"/>
                <a:ext cx="70" cy="1"/>
              </a:xfrm>
              <a:prstGeom prst="line">
                <a:avLst/>
              </a:prstGeom>
              <a:noFill/>
              <a:ln w="0">
                <a:solidFill>
                  <a:srgbClr val="24211D"/>
                </a:solidFill>
                <a:round/>
                <a:headEnd/>
                <a:tailEnd/>
              </a:ln>
            </p:spPr>
            <p:txBody>
              <a:bodyPr/>
              <a:lstStyle/>
              <a:p>
                <a:endParaRPr lang="en-US"/>
              </a:p>
            </p:txBody>
          </p:sp>
          <p:sp>
            <p:nvSpPr>
              <p:cNvPr id="54655" name="Line 585"/>
              <p:cNvSpPr>
                <a:spLocks noChangeShapeType="1"/>
              </p:cNvSpPr>
              <p:nvPr/>
            </p:nvSpPr>
            <p:spPr bwMode="auto">
              <a:xfrm>
                <a:off x="856" y="595"/>
                <a:ext cx="70" cy="1"/>
              </a:xfrm>
              <a:prstGeom prst="line">
                <a:avLst/>
              </a:prstGeom>
              <a:noFill/>
              <a:ln w="0">
                <a:solidFill>
                  <a:srgbClr val="24211D"/>
                </a:solidFill>
                <a:round/>
                <a:headEnd/>
                <a:tailEnd/>
              </a:ln>
            </p:spPr>
            <p:txBody>
              <a:bodyPr/>
              <a:lstStyle/>
              <a:p>
                <a:endParaRPr lang="en-US"/>
              </a:p>
            </p:txBody>
          </p:sp>
          <p:sp>
            <p:nvSpPr>
              <p:cNvPr id="54656" name="Line 586"/>
              <p:cNvSpPr>
                <a:spLocks noChangeShapeType="1"/>
              </p:cNvSpPr>
              <p:nvPr/>
            </p:nvSpPr>
            <p:spPr bwMode="auto">
              <a:xfrm>
                <a:off x="964" y="595"/>
                <a:ext cx="70" cy="1"/>
              </a:xfrm>
              <a:prstGeom prst="line">
                <a:avLst/>
              </a:prstGeom>
              <a:noFill/>
              <a:ln w="0">
                <a:solidFill>
                  <a:srgbClr val="24211D"/>
                </a:solidFill>
                <a:round/>
                <a:headEnd/>
                <a:tailEnd/>
              </a:ln>
            </p:spPr>
            <p:txBody>
              <a:bodyPr/>
              <a:lstStyle/>
              <a:p>
                <a:endParaRPr lang="en-US"/>
              </a:p>
            </p:txBody>
          </p:sp>
          <p:sp>
            <p:nvSpPr>
              <p:cNvPr id="54657" name="Line 587"/>
              <p:cNvSpPr>
                <a:spLocks noChangeShapeType="1"/>
              </p:cNvSpPr>
              <p:nvPr/>
            </p:nvSpPr>
            <p:spPr bwMode="auto">
              <a:xfrm>
                <a:off x="1072" y="595"/>
                <a:ext cx="70" cy="1"/>
              </a:xfrm>
              <a:prstGeom prst="line">
                <a:avLst/>
              </a:prstGeom>
              <a:noFill/>
              <a:ln w="0">
                <a:solidFill>
                  <a:srgbClr val="24211D"/>
                </a:solidFill>
                <a:round/>
                <a:headEnd/>
                <a:tailEnd/>
              </a:ln>
            </p:spPr>
            <p:txBody>
              <a:bodyPr/>
              <a:lstStyle/>
              <a:p>
                <a:endParaRPr lang="en-US"/>
              </a:p>
            </p:txBody>
          </p:sp>
          <p:sp>
            <p:nvSpPr>
              <p:cNvPr id="54658" name="Line 588"/>
              <p:cNvSpPr>
                <a:spLocks noChangeShapeType="1"/>
              </p:cNvSpPr>
              <p:nvPr/>
            </p:nvSpPr>
            <p:spPr bwMode="auto">
              <a:xfrm>
                <a:off x="1179" y="595"/>
                <a:ext cx="70" cy="1"/>
              </a:xfrm>
              <a:prstGeom prst="line">
                <a:avLst/>
              </a:prstGeom>
              <a:noFill/>
              <a:ln w="0">
                <a:solidFill>
                  <a:srgbClr val="24211D"/>
                </a:solidFill>
                <a:round/>
                <a:headEnd/>
                <a:tailEnd/>
              </a:ln>
            </p:spPr>
            <p:txBody>
              <a:bodyPr/>
              <a:lstStyle/>
              <a:p>
                <a:endParaRPr lang="en-US"/>
              </a:p>
            </p:txBody>
          </p:sp>
          <p:sp>
            <p:nvSpPr>
              <p:cNvPr id="54659" name="Line 589"/>
              <p:cNvSpPr>
                <a:spLocks noChangeShapeType="1"/>
              </p:cNvSpPr>
              <p:nvPr/>
            </p:nvSpPr>
            <p:spPr bwMode="auto">
              <a:xfrm>
                <a:off x="1287" y="595"/>
                <a:ext cx="70" cy="1"/>
              </a:xfrm>
              <a:prstGeom prst="line">
                <a:avLst/>
              </a:prstGeom>
              <a:noFill/>
              <a:ln w="0">
                <a:solidFill>
                  <a:srgbClr val="24211D"/>
                </a:solidFill>
                <a:round/>
                <a:headEnd/>
                <a:tailEnd/>
              </a:ln>
            </p:spPr>
            <p:txBody>
              <a:bodyPr/>
              <a:lstStyle/>
              <a:p>
                <a:endParaRPr lang="en-US"/>
              </a:p>
            </p:txBody>
          </p:sp>
          <p:sp>
            <p:nvSpPr>
              <p:cNvPr id="54660" name="Line 590"/>
              <p:cNvSpPr>
                <a:spLocks noChangeShapeType="1"/>
              </p:cNvSpPr>
              <p:nvPr/>
            </p:nvSpPr>
            <p:spPr bwMode="auto">
              <a:xfrm>
                <a:off x="1395" y="595"/>
                <a:ext cx="70" cy="1"/>
              </a:xfrm>
              <a:prstGeom prst="line">
                <a:avLst/>
              </a:prstGeom>
              <a:noFill/>
              <a:ln w="0">
                <a:solidFill>
                  <a:srgbClr val="24211D"/>
                </a:solidFill>
                <a:round/>
                <a:headEnd/>
                <a:tailEnd/>
              </a:ln>
            </p:spPr>
            <p:txBody>
              <a:bodyPr/>
              <a:lstStyle/>
              <a:p>
                <a:endParaRPr lang="en-US"/>
              </a:p>
            </p:txBody>
          </p:sp>
          <p:sp>
            <p:nvSpPr>
              <p:cNvPr id="54661" name="Line 591"/>
              <p:cNvSpPr>
                <a:spLocks noChangeShapeType="1"/>
              </p:cNvSpPr>
              <p:nvPr/>
            </p:nvSpPr>
            <p:spPr bwMode="auto">
              <a:xfrm>
                <a:off x="1503" y="595"/>
                <a:ext cx="70" cy="1"/>
              </a:xfrm>
              <a:prstGeom prst="line">
                <a:avLst/>
              </a:prstGeom>
              <a:noFill/>
              <a:ln w="0">
                <a:solidFill>
                  <a:srgbClr val="24211D"/>
                </a:solidFill>
                <a:round/>
                <a:headEnd/>
                <a:tailEnd/>
              </a:ln>
            </p:spPr>
            <p:txBody>
              <a:bodyPr/>
              <a:lstStyle/>
              <a:p>
                <a:endParaRPr lang="en-US"/>
              </a:p>
            </p:txBody>
          </p:sp>
          <p:sp>
            <p:nvSpPr>
              <p:cNvPr id="54662" name="Line 592"/>
              <p:cNvSpPr>
                <a:spLocks noChangeShapeType="1"/>
              </p:cNvSpPr>
              <p:nvPr/>
            </p:nvSpPr>
            <p:spPr bwMode="auto">
              <a:xfrm>
                <a:off x="1610" y="595"/>
                <a:ext cx="70" cy="1"/>
              </a:xfrm>
              <a:prstGeom prst="line">
                <a:avLst/>
              </a:prstGeom>
              <a:noFill/>
              <a:ln w="0">
                <a:solidFill>
                  <a:srgbClr val="24211D"/>
                </a:solidFill>
                <a:round/>
                <a:headEnd/>
                <a:tailEnd/>
              </a:ln>
            </p:spPr>
            <p:txBody>
              <a:bodyPr/>
              <a:lstStyle/>
              <a:p>
                <a:endParaRPr lang="en-US"/>
              </a:p>
            </p:txBody>
          </p:sp>
          <p:sp>
            <p:nvSpPr>
              <p:cNvPr id="54663" name="Line 593"/>
              <p:cNvSpPr>
                <a:spLocks noChangeShapeType="1"/>
              </p:cNvSpPr>
              <p:nvPr/>
            </p:nvSpPr>
            <p:spPr bwMode="auto">
              <a:xfrm>
                <a:off x="1713" y="606"/>
                <a:ext cx="1" cy="64"/>
              </a:xfrm>
              <a:prstGeom prst="line">
                <a:avLst/>
              </a:prstGeom>
              <a:noFill/>
              <a:ln w="0">
                <a:solidFill>
                  <a:srgbClr val="24211D"/>
                </a:solidFill>
                <a:round/>
                <a:headEnd/>
                <a:tailEnd/>
              </a:ln>
            </p:spPr>
            <p:txBody>
              <a:bodyPr/>
              <a:lstStyle/>
              <a:p>
                <a:endParaRPr lang="en-US"/>
              </a:p>
            </p:txBody>
          </p:sp>
          <p:sp>
            <p:nvSpPr>
              <p:cNvPr id="54664" name="Line 594"/>
              <p:cNvSpPr>
                <a:spLocks noChangeShapeType="1"/>
              </p:cNvSpPr>
              <p:nvPr/>
            </p:nvSpPr>
            <p:spPr bwMode="auto">
              <a:xfrm>
                <a:off x="1713" y="713"/>
                <a:ext cx="1" cy="65"/>
              </a:xfrm>
              <a:prstGeom prst="line">
                <a:avLst/>
              </a:prstGeom>
              <a:noFill/>
              <a:ln w="0">
                <a:solidFill>
                  <a:srgbClr val="24211D"/>
                </a:solidFill>
                <a:round/>
                <a:headEnd/>
                <a:tailEnd/>
              </a:ln>
            </p:spPr>
            <p:txBody>
              <a:bodyPr/>
              <a:lstStyle/>
              <a:p>
                <a:endParaRPr lang="en-US"/>
              </a:p>
            </p:txBody>
          </p:sp>
          <p:sp>
            <p:nvSpPr>
              <p:cNvPr id="54665" name="Line 595"/>
              <p:cNvSpPr>
                <a:spLocks noChangeShapeType="1"/>
              </p:cNvSpPr>
              <p:nvPr/>
            </p:nvSpPr>
            <p:spPr bwMode="auto">
              <a:xfrm>
                <a:off x="1713" y="821"/>
                <a:ext cx="1" cy="64"/>
              </a:xfrm>
              <a:prstGeom prst="line">
                <a:avLst/>
              </a:prstGeom>
              <a:noFill/>
              <a:ln w="0">
                <a:solidFill>
                  <a:srgbClr val="24211D"/>
                </a:solidFill>
                <a:round/>
                <a:headEnd/>
                <a:tailEnd/>
              </a:ln>
            </p:spPr>
            <p:txBody>
              <a:bodyPr/>
              <a:lstStyle/>
              <a:p>
                <a:endParaRPr lang="en-US"/>
              </a:p>
            </p:txBody>
          </p:sp>
          <p:sp>
            <p:nvSpPr>
              <p:cNvPr id="54666" name="Line 596"/>
              <p:cNvSpPr>
                <a:spLocks noChangeShapeType="1"/>
              </p:cNvSpPr>
              <p:nvPr/>
            </p:nvSpPr>
            <p:spPr bwMode="auto">
              <a:xfrm>
                <a:off x="1713" y="928"/>
                <a:ext cx="1" cy="65"/>
              </a:xfrm>
              <a:prstGeom prst="line">
                <a:avLst/>
              </a:prstGeom>
              <a:noFill/>
              <a:ln w="0">
                <a:solidFill>
                  <a:srgbClr val="24211D"/>
                </a:solidFill>
                <a:round/>
                <a:headEnd/>
                <a:tailEnd/>
              </a:ln>
            </p:spPr>
            <p:txBody>
              <a:bodyPr/>
              <a:lstStyle/>
              <a:p>
                <a:endParaRPr lang="en-US"/>
              </a:p>
            </p:txBody>
          </p:sp>
          <p:sp>
            <p:nvSpPr>
              <p:cNvPr id="54667" name="Freeform 597"/>
              <p:cNvSpPr>
                <a:spLocks/>
              </p:cNvSpPr>
              <p:nvPr/>
            </p:nvSpPr>
            <p:spPr bwMode="auto">
              <a:xfrm>
                <a:off x="1659" y="1036"/>
                <a:ext cx="54" cy="16"/>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4668" name="Line 598"/>
              <p:cNvSpPr>
                <a:spLocks noChangeShapeType="1"/>
              </p:cNvSpPr>
              <p:nvPr/>
            </p:nvSpPr>
            <p:spPr bwMode="auto">
              <a:xfrm flipH="1">
                <a:off x="1551" y="1052"/>
                <a:ext cx="70" cy="1"/>
              </a:xfrm>
              <a:prstGeom prst="line">
                <a:avLst/>
              </a:prstGeom>
              <a:noFill/>
              <a:ln w="0">
                <a:solidFill>
                  <a:srgbClr val="24211D"/>
                </a:solidFill>
                <a:round/>
                <a:headEnd/>
                <a:tailEnd/>
              </a:ln>
            </p:spPr>
            <p:txBody>
              <a:bodyPr/>
              <a:lstStyle/>
              <a:p>
                <a:endParaRPr lang="en-US"/>
              </a:p>
            </p:txBody>
          </p:sp>
          <p:sp>
            <p:nvSpPr>
              <p:cNvPr id="54669" name="Line 599"/>
              <p:cNvSpPr>
                <a:spLocks noChangeShapeType="1"/>
              </p:cNvSpPr>
              <p:nvPr/>
            </p:nvSpPr>
            <p:spPr bwMode="auto">
              <a:xfrm flipH="1">
                <a:off x="1443" y="1052"/>
                <a:ext cx="70" cy="1"/>
              </a:xfrm>
              <a:prstGeom prst="line">
                <a:avLst/>
              </a:prstGeom>
              <a:noFill/>
              <a:ln w="0">
                <a:solidFill>
                  <a:srgbClr val="24211D"/>
                </a:solidFill>
                <a:round/>
                <a:headEnd/>
                <a:tailEnd/>
              </a:ln>
            </p:spPr>
            <p:txBody>
              <a:bodyPr/>
              <a:lstStyle/>
              <a:p>
                <a:endParaRPr lang="en-US"/>
              </a:p>
            </p:txBody>
          </p:sp>
          <p:sp>
            <p:nvSpPr>
              <p:cNvPr id="54670" name="Line 600"/>
              <p:cNvSpPr>
                <a:spLocks noChangeShapeType="1"/>
              </p:cNvSpPr>
              <p:nvPr/>
            </p:nvSpPr>
            <p:spPr bwMode="auto">
              <a:xfrm flipH="1">
                <a:off x="1336" y="1052"/>
                <a:ext cx="70" cy="1"/>
              </a:xfrm>
              <a:prstGeom prst="line">
                <a:avLst/>
              </a:prstGeom>
              <a:noFill/>
              <a:ln w="0">
                <a:solidFill>
                  <a:srgbClr val="24211D"/>
                </a:solidFill>
                <a:round/>
                <a:headEnd/>
                <a:tailEnd/>
              </a:ln>
            </p:spPr>
            <p:txBody>
              <a:bodyPr/>
              <a:lstStyle/>
              <a:p>
                <a:endParaRPr lang="en-US"/>
              </a:p>
            </p:txBody>
          </p:sp>
          <p:sp>
            <p:nvSpPr>
              <p:cNvPr id="54671" name="Line 601"/>
              <p:cNvSpPr>
                <a:spLocks noChangeShapeType="1"/>
              </p:cNvSpPr>
              <p:nvPr/>
            </p:nvSpPr>
            <p:spPr bwMode="auto">
              <a:xfrm flipH="1">
                <a:off x="1228" y="1052"/>
                <a:ext cx="70" cy="1"/>
              </a:xfrm>
              <a:prstGeom prst="line">
                <a:avLst/>
              </a:prstGeom>
              <a:noFill/>
              <a:ln w="0">
                <a:solidFill>
                  <a:srgbClr val="24211D"/>
                </a:solidFill>
                <a:round/>
                <a:headEnd/>
                <a:tailEnd/>
              </a:ln>
            </p:spPr>
            <p:txBody>
              <a:bodyPr/>
              <a:lstStyle/>
              <a:p>
                <a:endParaRPr lang="en-US"/>
              </a:p>
            </p:txBody>
          </p:sp>
          <p:sp>
            <p:nvSpPr>
              <p:cNvPr id="54672" name="Line 602"/>
              <p:cNvSpPr>
                <a:spLocks noChangeShapeType="1"/>
              </p:cNvSpPr>
              <p:nvPr/>
            </p:nvSpPr>
            <p:spPr bwMode="auto">
              <a:xfrm flipH="1">
                <a:off x="1120" y="1052"/>
                <a:ext cx="70" cy="1"/>
              </a:xfrm>
              <a:prstGeom prst="line">
                <a:avLst/>
              </a:prstGeom>
              <a:noFill/>
              <a:ln w="0">
                <a:solidFill>
                  <a:srgbClr val="24211D"/>
                </a:solidFill>
                <a:round/>
                <a:headEnd/>
                <a:tailEnd/>
              </a:ln>
            </p:spPr>
            <p:txBody>
              <a:bodyPr/>
              <a:lstStyle/>
              <a:p>
                <a:endParaRPr lang="en-US"/>
              </a:p>
            </p:txBody>
          </p:sp>
          <p:sp>
            <p:nvSpPr>
              <p:cNvPr id="54673" name="Line 603"/>
              <p:cNvSpPr>
                <a:spLocks noChangeShapeType="1"/>
              </p:cNvSpPr>
              <p:nvPr/>
            </p:nvSpPr>
            <p:spPr bwMode="auto">
              <a:xfrm flipH="1">
                <a:off x="1012" y="1052"/>
                <a:ext cx="70" cy="1"/>
              </a:xfrm>
              <a:prstGeom prst="line">
                <a:avLst/>
              </a:prstGeom>
              <a:noFill/>
              <a:ln w="0">
                <a:solidFill>
                  <a:srgbClr val="24211D"/>
                </a:solidFill>
                <a:round/>
                <a:headEnd/>
                <a:tailEnd/>
              </a:ln>
            </p:spPr>
            <p:txBody>
              <a:bodyPr/>
              <a:lstStyle/>
              <a:p>
                <a:endParaRPr lang="en-US"/>
              </a:p>
            </p:txBody>
          </p:sp>
          <p:sp>
            <p:nvSpPr>
              <p:cNvPr id="54674" name="Line 604"/>
              <p:cNvSpPr>
                <a:spLocks noChangeShapeType="1"/>
              </p:cNvSpPr>
              <p:nvPr/>
            </p:nvSpPr>
            <p:spPr bwMode="auto">
              <a:xfrm flipH="1">
                <a:off x="905" y="1052"/>
                <a:ext cx="70" cy="1"/>
              </a:xfrm>
              <a:prstGeom prst="line">
                <a:avLst/>
              </a:prstGeom>
              <a:noFill/>
              <a:ln w="0">
                <a:solidFill>
                  <a:srgbClr val="24211D"/>
                </a:solidFill>
                <a:round/>
                <a:headEnd/>
                <a:tailEnd/>
              </a:ln>
            </p:spPr>
            <p:txBody>
              <a:bodyPr/>
              <a:lstStyle/>
              <a:p>
                <a:endParaRPr lang="en-US"/>
              </a:p>
            </p:txBody>
          </p:sp>
          <p:sp>
            <p:nvSpPr>
              <p:cNvPr id="54675" name="Line 605"/>
              <p:cNvSpPr>
                <a:spLocks noChangeShapeType="1"/>
              </p:cNvSpPr>
              <p:nvPr/>
            </p:nvSpPr>
            <p:spPr bwMode="auto">
              <a:xfrm flipH="1">
                <a:off x="797" y="1052"/>
                <a:ext cx="70" cy="1"/>
              </a:xfrm>
              <a:prstGeom prst="line">
                <a:avLst/>
              </a:prstGeom>
              <a:noFill/>
              <a:ln w="0">
                <a:solidFill>
                  <a:srgbClr val="24211D"/>
                </a:solidFill>
                <a:round/>
                <a:headEnd/>
                <a:tailEnd/>
              </a:ln>
            </p:spPr>
            <p:txBody>
              <a:bodyPr/>
              <a:lstStyle/>
              <a:p>
                <a:endParaRPr lang="en-US"/>
              </a:p>
            </p:txBody>
          </p:sp>
          <p:sp>
            <p:nvSpPr>
              <p:cNvPr id="54676" name="Line 606"/>
              <p:cNvSpPr>
                <a:spLocks noChangeShapeType="1"/>
              </p:cNvSpPr>
              <p:nvPr/>
            </p:nvSpPr>
            <p:spPr bwMode="auto">
              <a:xfrm flipH="1">
                <a:off x="689" y="1052"/>
                <a:ext cx="70" cy="1"/>
              </a:xfrm>
              <a:prstGeom prst="line">
                <a:avLst/>
              </a:prstGeom>
              <a:noFill/>
              <a:ln w="0">
                <a:solidFill>
                  <a:srgbClr val="24211D"/>
                </a:solidFill>
                <a:round/>
                <a:headEnd/>
                <a:tailEnd/>
              </a:ln>
            </p:spPr>
            <p:txBody>
              <a:bodyPr/>
              <a:lstStyle/>
              <a:p>
                <a:endParaRPr lang="en-US"/>
              </a:p>
            </p:txBody>
          </p:sp>
          <p:sp>
            <p:nvSpPr>
              <p:cNvPr id="54677" name="Line 607"/>
              <p:cNvSpPr>
                <a:spLocks noChangeShapeType="1"/>
              </p:cNvSpPr>
              <p:nvPr/>
            </p:nvSpPr>
            <p:spPr bwMode="auto">
              <a:xfrm flipH="1">
                <a:off x="582" y="1052"/>
                <a:ext cx="70" cy="1"/>
              </a:xfrm>
              <a:prstGeom prst="line">
                <a:avLst/>
              </a:prstGeom>
              <a:noFill/>
              <a:ln w="0">
                <a:solidFill>
                  <a:srgbClr val="24211D"/>
                </a:solidFill>
                <a:round/>
                <a:headEnd/>
                <a:tailEnd/>
              </a:ln>
            </p:spPr>
            <p:txBody>
              <a:bodyPr/>
              <a:lstStyle/>
              <a:p>
                <a:endParaRPr lang="en-US"/>
              </a:p>
            </p:txBody>
          </p:sp>
          <p:sp>
            <p:nvSpPr>
              <p:cNvPr id="54678" name="Line 608"/>
              <p:cNvSpPr>
                <a:spLocks noChangeShapeType="1"/>
              </p:cNvSpPr>
              <p:nvPr/>
            </p:nvSpPr>
            <p:spPr bwMode="auto">
              <a:xfrm flipH="1">
                <a:off x="474" y="1052"/>
                <a:ext cx="70" cy="1"/>
              </a:xfrm>
              <a:prstGeom prst="line">
                <a:avLst/>
              </a:prstGeom>
              <a:noFill/>
              <a:ln w="0">
                <a:solidFill>
                  <a:srgbClr val="24211D"/>
                </a:solidFill>
                <a:round/>
                <a:headEnd/>
                <a:tailEnd/>
              </a:ln>
            </p:spPr>
            <p:txBody>
              <a:bodyPr/>
              <a:lstStyle/>
              <a:p>
                <a:endParaRPr lang="en-US"/>
              </a:p>
            </p:txBody>
          </p:sp>
          <p:sp>
            <p:nvSpPr>
              <p:cNvPr id="54679" name="Line 609"/>
              <p:cNvSpPr>
                <a:spLocks noChangeShapeType="1"/>
              </p:cNvSpPr>
              <p:nvPr/>
            </p:nvSpPr>
            <p:spPr bwMode="auto">
              <a:xfrm flipH="1">
                <a:off x="366" y="1052"/>
                <a:ext cx="70" cy="1"/>
              </a:xfrm>
              <a:prstGeom prst="line">
                <a:avLst/>
              </a:prstGeom>
              <a:noFill/>
              <a:ln w="0">
                <a:solidFill>
                  <a:srgbClr val="24211D"/>
                </a:solidFill>
                <a:round/>
                <a:headEnd/>
                <a:tailEnd/>
              </a:ln>
            </p:spPr>
            <p:txBody>
              <a:bodyPr/>
              <a:lstStyle/>
              <a:p>
                <a:endParaRPr lang="en-US"/>
              </a:p>
            </p:txBody>
          </p:sp>
          <p:sp>
            <p:nvSpPr>
              <p:cNvPr id="54680" name="Line 610"/>
              <p:cNvSpPr>
                <a:spLocks noChangeShapeType="1"/>
              </p:cNvSpPr>
              <p:nvPr/>
            </p:nvSpPr>
            <p:spPr bwMode="auto">
              <a:xfrm flipH="1">
                <a:off x="258" y="1052"/>
                <a:ext cx="70" cy="1"/>
              </a:xfrm>
              <a:prstGeom prst="line">
                <a:avLst/>
              </a:prstGeom>
              <a:noFill/>
              <a:ln w="0">
                <a:solidFill>
                  <a:srgbClr val="24211D"/>
                </a:solidFill>
                <a:round/>
                <a:headEnd/>
                <a:tailEnd/>
              </a:ln>
            </p:spPr>
            <p:txBody>
              <a:bodyPr/>
              <a:lstStyle/>
              <a:p>
                <a:endParaRPr lang="en-US"/>
              </a:p>
            </p:txBody>
          </p:sp>
          <p:sp>
            <p:nvSpPr>
              <p:cNvPr id="54681" name="Freeform 611"/>
              <p:cNvSpPr>
                <a:spLocks/>
              </p:cNvSpPr>
              <p:nvPr/>
            </p:nvSpPr>
            <p:spPr bwMode="auto">
              <a:xfrm>
                <a:off x="210" y="993"/>
                <a:ext cx="11" cy="59"/>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4682" name="Line 612"/>
              <p:cNvSpPr>
                <a:spLocks noChangeShapeType="1"/>
              </p:cNvSpPr>
              <p:nvPr/>
            </p:nvSpPr>
            <p:spPr bwMode="auto">
              <a:xfrm flipV="1">
                <a:off x="210" y="885"/>
                <a:ext cx="1" cy="65"/>
              </a:xfrm>
              <a:prstGeom prst="line">
                <a:avLst/>
              </a:prstGeom>
              <a:noFill/>
              <a:ln w="0">
                <a:solidFill>
                  <a:srgbClr val="24211D"/>
                </a:solidFill>
                <a:round/>
                <a:headEnd/>
                <a:tailEnd/>
              </a:ln>
            </p:spPr>
            <p:txBody>
              <a:bodyPr/>
              <a:lstStyle/>
              <a:p>
                <a:endParaRPr lang="en-US"/>
              </a:p>
            </p:txBody>
          </p:sp>
          <p:sp>
            <p:nvSpPr>
              <p:cNvPr id="54683" name="Line 613"/>
              <p:cNvSpPr>
                <a:spLocks noChangeShapeType="1"/>
              </p:cNvSpPr>
              <p:nvPr/>
            </p:nvSpPr>
            <p:spPr bwMode="auto">
              <a:xfrm flipV="1">
                <a:off x="210" y="778"/>
                <a:ext cx="1" cy="64"/>
              </a:xfrm>
              <a:prstGeom prst="line">
                <a:avLst/>
              </a:prstGeom>
              <a:noFill/>
              <a:ln w="0">
                <a:solidFill>
                  <a:srgbClr val="24211D"/>
                </a:solidFill>
                <a:round/>
                <a:headEnd/>
                <a:tailEnd/>
              </a:ln>
            </p:spPr>
            <p:txBody>
              <a:bodyPr/>
              <a:lstStyle/>
              <a:p>
                <a:endParaRPr lang="en-US"/>
              </a:p>
            </p:txBody>
          </p:sp>
          <p:sp>
            <p:nvSpPr>
              <p:cNvPr id="54684" name="Line 614"/>
              <p:cNvSpPr>
                <a:spLocks noChangeShapeType="1"/>
              </p:cNvSpPr>
              <p:nvPr/>
            </p:nvSpPr>
            <p:spPr bwMode="auto">
              <a:xfrm flipV="1">
                <a:off x="210" y="670"/>
                <a:ext cx="1" cy="65"/>
              </a:xfrm>
              <a:prstGeom prst="line">
                <a:avLst/>
              </a:prstGeom>
              <a:noFill/>
              <a:ln w="0">
                <a:solidFill>
                  <a:srgbClr val="24211D"/>
                </a:solidFill>
                <a:round/>
                <a:headEnd/>
                <a:tailEnd/>
              </a:ln>
            </p:spPr>
            <p:txBody>
              <a:bodyPr/>
              <a:lstStyle/>
              <a:p>
                <a:endParaRPr lang="en-US"/>
              </a:p>
            </p:txBody>
          </p:sp>
          <p:sp>
            <p:nvSpPr>
              <p:cNvPr id="54685" name="Line 615"/>
              <p:cNvSpPr>
                <a:spLocks noChangeShapeType="1"/>
              </p:cNvSpPr>
              <p:nvPr/>
            </p:nvSpPr>
            <p:spPr bwMode="auto">
              <a:xfrm flipV="1">
                <a:off x="210" y="595"/>
                <a:ext cx="1" cy="32"/>
              </a:xfrm>
              <a:prstGeom prst="line">
                <a:avLst/>
              </a:prstGeom>
              <a:noFill/>
              <a:ln w="0">
                <a:solidFill>
                  <a:srgbClr val="24211D"/>
                </a:solidFill>
                <a:round/>
                <a:headEnd/>
                <a:tailEnd/>
              </a:ln>
            </p:spPr>
            <p:txBody>
              <a:bodyPr/>
              <a:lstStyle/>
              <a:p>
                <a:endParaRPr lang="en-US"/>
              </a:p>
            </p:txBody>
          </p:sp>
          <p:sp>
            <p:nvSpPr>
              <p:cNvPr id="54686" name="Freeform 616"/>
              <p:cNvSpPr>
                <a:spLocks/>
              </p:cNvSpPr>
              <p:nvPr/>
            </p:nvSpPr>
            <p:spPr bwMode="auto">
              <a:xfrm>
                <a:off x="1190" y="1633"/>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4687" name="Freeform 617"/>
              <p:cNvSpPr>
                <a:spLocks/>
              </p:cNvSpPr>
              <p:nvPr/>
            </p:nvSpPr>
            <p:spPr bwMode="auto">
              <a:xfrm>
                <a:off x="1196" y="1665"/>
                <a:ext cx="10" cy="16"/>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4688" name="Rectangle 618"/>
              <p:cNvSpPr>
                <a:spLocks noChangeArrowheads="1"/>
              </p:cNvSpPr>
              <p:nvPr/>
            </p:nvSpPr>
            <p:spPr bwMode="auto">
              <a:xfrm>
                <a:off x="1115" y="1665"/>
                <a:ext cx="81"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689" name="Freeform 619"/>
              <p:cNvSpPr>
                <a:spLocks/>
              </p:cNvSpPr>
              <p:nvPr/>
            </p:nvSpPr>
            <p:spPr bwMode="auto">
              <a:xfrm>
                <a:off x="1056" y="1633"/>
                <a:ext cx="64" cy="75"/>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grpSp>
        <p:grpSp>
          <p:nvGrpSpPr>
            <p:cNvPr id="54284" name="Group 821"/>
            <p:cNvGrpSpPr>
              <a:grpSpLocks/>
            </p:cNvGrpSpPr>
            <p:nvPr/>
          </p:nvGrpSpPr>
          <p:grpSpPr bwMode="auto">
            <a:xfrm>
              <a:off x="11" y="762"/>
              <a:ext cx="3452" cy="3328"/>
              <a:chOff x="11" y="762"/>
              <a:chExt cx="3452" cy="3328"/>
            </a:xfrm>
          </p:grpSpPr>
          <p:sp>
            <p:nvSpPr>
              <p:cNvPr id="54292" name="Freeform 621"/>
              <p:cNvSpPr>
                <a:spLocks/>
              </p:cNvSpPr>
              <p:nvPr/>
            </p:nvSpPr>
            <p:spPr bwMode="auto">
              <a:xfrm>
                <a:off x="1109" y="1665"/>
                <a:ext cx="6" cy="16"/>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54293" name="Rectangle 622"/>
              <p:cNvSpPr>
                <a:spLocks noChangeArrowheads="1"/>
              </p:cNvSpPr>
              <p:nvPr/>
            </p:nvSpPr>
            <p:spPr bwMode="auto">
              <a:xfrm>
                <a:off x="2537" y="2552"/>
                <a:ext cx="926" cy="377"/>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4294" name="Rectangle 623"/>
              <p:cNvSpPr>
                <a:spLocks noChangeArrowheads="1"/>
              </p:cNvSpPr>
              <p:nvPr/>
            </p:nvSpPr>
            <p:spPr bwMode="auto">
              <a:xfrm>
                <a:off x="3059" y="2687"/>
                <a:ext cx="371"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295" name="Rectangle 624"/>
              <p:cNvSpPr>
                <a:spLocks noChangeArrowheads="1"/>
              </p:cNvSpPr>
              <p:nvPr/>
            </p:nvSpPr>
            <p:spPr bwMode="auto">
              <a:xfrm>
                <a:off x="3059" y="2687"/>
                <a:ext cx="371"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296" name="Rectangle 625"/>
              <p:cNvSpPr>
                <a:spLocks noChangeArrowheads="1"/>
              </p:cNvSpPr>
              <p:nvPr/>
            </p:nvSpPr>
            <p:spPr bwMode="auto">
              <a:xfrm>
                <a:off x="3113" y="2697"/>
                <a:ext cx="32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54297" name="Rectangle 626"/>
              <p:cNvSpPr>
                <a:spLocks noChangeArrowheads="1"/>
              </p:cNvSpPr>
              <p:nvPr/>
            </p:nvSpPr>
            <p:spPr bwMode="auto">
              <a:xfrm>
                <a:off x="3150" y="2788"/>
                <a:ext cx="23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54298" name="Rectangle 627"/>
              <p:cNvSpPr>
                <a:spLocks noChangeArrowheads="1"/>
              </p:cNvSpPr>
              <p:nvPr/>
            </p:nvSpPr>
            <p:spPr bwMode="auto">
              <a:xfrm>
                <a:off x="2666" y="2573"/>
                <a:ext cx="684"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54299" name="Rectangle 628"/>
              <p:cNvSpPr>
                <a:spLocks noChangeArrowheads="1"/>
              </p:cNvSpPr>
              <p:nvPr/>
            </p:nvSpPr>
            <p:spPr bwMode="auto">
              <a:xfrm>
                <a:off x="2569" y="2687"/>
                <a:ext cx="452"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300" name="Rectangle 629"/>
              <p:cNvSpPr>
                <a:spLocks noChangeArrowheads="1"/>
              </p:cNvSpPr>
              <p:nvPr/>
            </p:nvSpPr>
            <p:spPr bwMode="auto">
              <a:xfrm>
                <a:off x="2569" y="2687"/>
                <a:ext cx="452"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301" name="Rectangle 630"/>
              <p:cNvSpPr>
                <a:spLocks noChangeArrowheads="1"/>
              </p:cNvSpPr>
              <p:nvPr/>
            </p:nvSpPr>
            <p:spPr bwMode="auto">
              <a:xfrm>
                <a:off x="2660" y="2691"/>
                <a:ext cx="3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54302" name="Rectangle 631"/>
              <p:cNvSpPr>
                <a:spLocks noChangeArrowheads="1"/>
              </p:cNvSpPr>
              <p:nvPr/>
            </p:nvSpPr>
            <p:spPr bwMode="auto">
              <a:xfrm>
                <a:off x="2623" y="2783"/>
                <a:ext cx="399"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54303" name="Line 632"/>
              <p:cNvSpPr>
                <a:spLocks noChangeShapeType="1"/>
              </p:cNvSpPr>
              <p:nvPr/>
            </p:nvSpPr>
            <p:spPr bwMode="auto">
              <a:xfrm>
                <a:off x="2036" y="2821"/>
                <a:ext cx="1" cy="188"/>
              </a:xfrm>
              <a:prstGeom prst="line">
                <a:avLst/>
              </a:prstGeom>
              <a:noFill/>
              <a:ln w="0">
                <a:solidFill>
                  <a:srgbClr val="000000"/>
                </a:solidFill>
                <a:round/>
                <a:headEnd/>
                <a:tailEnd/>
              </a:ln>
            </p:spPr>
            <p:txBody>
              <a:bodyPr/>
              <a:lstStyle/>
              <a:p>
                <a:endParaRPr lang="en-US"/>
              </a:p>
            </p:txBody>
          </p:sp>
          <p:sp>
            <p:nvSpPr>
              <p:cNvPr id="54304" name="Freeform 633"/>
              <p:cNvSpPr>
                <a:spLocks/>
              </p:cNvSpPr>
              <p:nvPr/>
            </p:nvSpPr>
            <p:spPr bwMode="auto">
              <a:xfrm>
                <a:off x="2014"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4305" name="Line 634"/>
              <p:cNvSpPr>
                <a:spLocks noChangeShapeType="1"/>
              </p:cNvSpPr>
              <p:nvPr/>
            </p:nvSpPr>
            <p:spPr bwMode="auto">
              <a:xfrm flipV="1">
                <a:off x="1831" y="2740"/>
                <a:ext cx="1" cy="269"/>
              </a:xfrm>
              <a:prstGeom prst="line">
                <a:avLst/>
              </a:prstGeom>
              <a:noFill/>
              <a:ln w="0">
                <a:solidFill>
                  <a:srgbClr val="000000"/>
                </a:solidFill>
                <a:round/>
                <a:headEnd/>
                <a:tailEnd/>
              </a:ln>
            </p:spPr>
            <p:txBody>
              <a:bodyPr/>
              <a:lstStyle/>
              <a:p>
                <a:endParaRPr lang="en-US"/>
              </a:p>
            </p:txBody>
          </p:sp>
          <p:sp>
            <p:nvSpPr>
              <p:cNvPr id="54306" name="Freeform 635"/>
              <p:cNvSpPr>
                <a:spLocks/>
              </p:cNvSpPr>
              <p:nvPr/>
            </p:nvSpPr>
            <p:spPr bwMode="auto">
              <a:xfrm>
                <a:off x="1809" y="2966"/>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4307" name="Line 636"/>
              <p:cNvSpPr>
                <a:spLocks noChangeShapeType="1"/>
              </p:cNvSpPr>
              <p:nvPr/>
            </p:nvSpPr>
            <p:spPr bwMode="auto">
              <a:xfrm>
                <a:off x="1831" y="2740"/>
                <a:ext cx="695" cy="1"/>
              </a:xfrm>
              <a:prstGeom prst="line">
                <a:avLst/>
              </a:prstGeom>
              <a:noFill/>
              <a:ln w="0">
                <a:solidFill>
                  <a:srgbClr val="000000"/>
                </a:solidFill>
                <a:round/>
                <a:headEnd/>
                <a:tailEnd/>
              </a:ln>
            </p:spPr>
            <p:txBody>
              <a:bodyPr/>
              <a:lstStyle/>
              <a:p>
                <a:endParaRPr lang="en-US"/>
              </a:p>
            </p:txBody>
          </p:sp>
          <p:sp>
            <p:nvSpPr>
              <p:cNvPr id="54308" name="Freeform 637"/>
              <p:cNvSpPr>
                <a:spLocks/>
              </p:cNvSpPr>
              <p:nvPr/>
            </p:nvSpPr>
            <p:spPr bwMode="auto">
              <a:xfrm>
                <a:off x="2483" y="271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4309" name="Line 638"/>
              <p:cNvSpPr>
                <a:spLocks noChangeShapeType="1"/>
              </p:cNvSpPr>
              <p:nvPr/>
            </p:nvSpPr>
            <p:spPr bwMode="auto">
              <a:xfrm>
                <a:off x="2036" y="2821"/>
                <a:ext cx="490" cy="1"/>
              </a:xfrm>
              <a:prstGeom prst="line">
                <a:avLst/>
              </a:prstGeom>
              <a:noFill/>
              <a:ln w="0">
                <a:solidFill>
                  <a:srgbClr val="000000"/>
                </a:solidFill>
                <a:round/>
                <a:headEnd/>
                <a:tailEnd/>
              </a:ln>
            </p:spPr>
            <p:txBody>
              <a:bodyPr/>
              <a:lstStyle/>
              <a:p>
                <a:endParaRPr lang="en-US"/>
              </a:p>
            </p:txBody>
          </p:sp>
          <p:sp>
            <p:nvSpPr>
              <p:cNvPr id="54310" name="Freeform 639"/>
              <p:cNvSpPr>
                <a:spLocks/>
              </p:cNvSpPr>
              <p:nvPr/>
            </p:nvSpPr>
            <p:spPr bwMode="auto">
              <a:xfrm>
                <a:off x="2483" y="2800"/>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4311" name="Rectangle 640"/>
              <p:cNvSpPr>
                <a:spLocks noChangeArrowheads="1"/>
              </p:cNvSpPr>
              <p:nvPr/>
            </p:nvSpPr>
            <p:spPr bwMode="auto">
              <a:xfrm>
                <a:off x="684" y="3020"/>
                <a:ext cx="161"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312" name="Rectangle 641"/>
              <p:cNvSpPr>
                <a:spLocks noChangeArrowheads="1"/>
              </p:cNvSpPr>
              <p:nvPr/>
            </p:nvSpPr>
            <p:spPr bwMode="auto">
              <a:xfrm>
                <a:off x="684" y="3020"/>
                <a:ext cx="161"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313" name="Rectangle 642"/>
              <p:cNvSpPr>
                <a:spLocks noChangeArrowheads="1"/>
              </p:cNvSpPr>
              <p:nvPr/>
            </p:nvSpPr>
            <p:spPr bwMode="auto">
              <a:xfrm rot="-5400000">
                <a:off x="718" y="3318"/>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4314" name="Rectangle 643"/>
              <p:cNvSpPr>
                <a:spLocks noChangeArrowheads="1"/>
              </p:cNvSpPr>
              <p:nvPr/>
            </p:nvSpPr>
            <p:spPr bwMode="auto">
              <a:xfrm rot="-5400000">
                <a:off x="737" y="3272"/>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4315" name="Rectangle 644"/>
              <p:cNvSpPr>
                <a:spLocks noChangeArrowheads="1"/>
              </p:cNvSpPr>
              <p:nvPr/>
            </p:nvSpPr>
            <p:spPr bwMode="auto">
              <a:xfrm rot="-5400000">
                <a:off x="723" y="3226"/>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4316" name="Rectangle 645"/>
              <p:cNvSpPr>
                <a:spLocks noChangeArrowheads="1"/>
              </p:cNvSpPr>
              <p:nvPr/>
            </p:nvSpPr>
            <p:spPr bwMode="auto">
              <a:xfrm rot="-5400000">
                <a:off x="726" y="3180"/>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4317" name="Rectangle 646"/>
              <p:cNvSpPr>
                <a:spLocks noChangeArrowheads="1"/>
              </p:cNvSpPr>
              <p:nvPr/>
            </p:nvSpPr>
            <p:spPr bwMode="auto">
              <a:xfrm rot="-5400000">
                <a:off x="734" y="3140"/>
                <a:ext cx="76"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4318" name="Rectangle 647"/>
              <p:cNvSpPr>
                <a:spLocks noChangeArrowheads="1"/>
              </p:cNvSpPr>
              <p:nvPr/>
            </p:nvSpPr>
            <p:spPr bwMode="auto">
              <a:xfrm rot="-5400000">
                <a:off x="726" y="3100"/>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4319" name="Line 648"/>
              <p:cNvSpPr>
                <a:spLocks noChangeShapeType="1"/>
              </p:cNvSpPr>
              <p:nvPr/>
            </p:nvSpPr>
            <p:spPr bwMode="auto">
              <a:xfrm>
                <a:off x="759" y="2498"/>
                <a:ext cx="1" cy="511"/>
              </a:xfrm>
              <a:prstGeom prst="line">
                <a:avLst/>
              </a:prstGeom>
              <a:noFill/>
              <a:ln w="0">
                <a:solidFill>
                  <a:srgbClr val="000000"/>
                </a:solidFill>
                <a:round/>
                <a:headEnd/>
                <a:tailEnd/>
              </a:ln>
            </p:spPr>
            <p:txBody>
              <a:bodyPr/>
              <a:lstStyle/>
              <a:p>
                <a:endParaRPr lang="en-US"/>
              </a:p>
            </p:txBody>
          </p:sp>
          <p:sp>
            <p:nvSpPr>
              <p:cNvPr id="54320" name="Freeform 649"/>
              <p:cNvSpPr>
                <a:spLocks/>
              </p:cNvSpPr>
              <p:nvPr/>
            </p:nvSpPr>
            <p:spPr bwMode="auto">
              <a:xfrm>
                <a:off x="738" y="2498"/>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4321" name="Freeform 650"/>
              <p:cNvSpPr>
                <a:spLocks/>
              </p:cNvSpPr>
              <p:nvPr/>
            </p:nvSpPr>
            <p:spPr bwMode="auto">
              <a:xfrm>
                <a:off x="738" y="2966"/>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4322" name="Line 651"/>
              <p:cNvSpPr>
                <a:spLocks noChangeShapeType="1"/>
              </p:cNvSpPr>
              <p:nvPr/>
            </p:nvSpPr>
            <p:spPr bwMode="auto">
              <a:xfrm>
                <a:off x="1976" y="3579"/>
                <a:ext cx="1" cy="511"/>
              </a:xfrm>
              <a:prstGeom prst="line">
                <a:avLst/>
              </a:prstGeom>
              <a:noFill/>
              <a:ln w="0">
                <a:solidFill>
                  <a:srgbClr val="000000"/>
                </a:solidFill>
                <a:round/>
                <a:headEnd/>
                <a:tailEnd/>
              </a:ln>
            </p:spPr>
            <p:txBody>
              <a:bodyPr/>
              <a:lstStyle/>
              <a:p>
                <a:endParaRPr lang="en-US"/>
              </a:p>
            </p:txBody>
          </p:sp>
          <p:sp>
            <p:nvSpPr>
              <p:cNvPr id="54323" name="Freeform 652"/>
              <p:cNvSpPr>
                <a:spLocks/>
              </p:cNvSpPr>
              <p:nvPr/>
            </p:nvSpPr>
            <p:spPr bwMode="auto">
              <a:xfrm>
                <a:off x="1955"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4324" name="Freeform 653"/>
              <p:cNvSpPr>
                <a:spLocks/>
              </p:cNvSpPr>
              <p:nvPr/>
            </p:nvSpPr>
            <p:spPr bwMode="auto">
              <a:xfrm>
                <a:off x="1955"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4325" name="Line 654"/>
              <p:cNvSpPr>
                <a:spLocks noChangeShapeType="1"/>
              </p:cNvSpPr>
              <p:nvPr/>
            </p:nvSpPr>
            <p:spPr bwMode="auto">
              <a:xfrm>
                <a:off x="1777" y="3579"/>
                <a:ext cx="1" cy="511"/>
              </a:xfrm>
              <a:prstGeom prst="line">
                <a:avLst/>
              </a:prstGeom>
              <a:noFill/>
              <a:ln w="0">
                <a:solidFill>
                  <a:srgbClr val="000000"/>
                </a:solidFill>
                <a:round/>
                <a:headEnd/>
                <a:tailEnd/>
              </a:ln>
            </p:spPr>
            <p:txBody>
              <a:bodyPr/>
              <a:lstStyle/>
              <a:p>
                <a:endParaRPr lang="en-US"/>
              </a:p>
            </p:txBody>
          </p:sp>
          <p:sp>
            <p:nvSpPr>
              <p:cNvPr id="54326" name="Freeform 655"/>
              <p:cNvSpPr>
                <a:spLocks/>
              </p:cNvSpPr>
              <p:nvPr/>
            </p:nvSpPr>
            <p:spPr bwMode="auto">
              <a:xfrm>
                <a:off x="1756"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4327" name="Freeform 656"/>
              <p:cNvSpPr>
                <a:spLocks/>
              </p:cNvSpPr>
              <p:nvPr/>
            </p:nvSpPr>
            <p:spPr bwMode="auto">
              <a:xfrm>
                <a:off x="1756"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4328" name="Line 657"/>
              <p:cNvSpPr>
                <a:spLocks noChangeShapeType="1"/>
              </p:cNvSpPr>
              <p:nvPr/>
            </p:nvSpPr>
            <p:spPr bwMode="auto">
              <a:xfrm>
                <a:off x="1573" y="3579"/>
                <a:ext cx="1" cy="511"/>
              </a:xfrm>
              <a:prstGeom prst="line">
                <a:avLst/>
              </a:prstGeom>
              <a:noFill/>
              <a:ln w="0">
                <a:solidFill>
                  <a:srgbClr val="000000"/>
                </a:solidFill>
                <a:round/>
                <a:headEnd/>
                <a:tailEnd/>
              </a:ln>
            </p:spPr>
            <p:txBody>
              <a:bodyPr/>
              <a:lstStyle/>
              <a:p>
                <a:endParaRPr lang="en-US"/>
              </a:p>
            </p:txBody>
          </p:sp>
          <p:sp>
            <p:nvSpPr>
              <p:cNvPr id="54329" name="Freeform 658"/>
              <p:cNvSpPr>
                <a:spLocks/>
              </p:cNvSpPr>
              <p:nvPr/>
            </p:nvSpPr>
            <p:spPr bwMode="auto">
              <a:xfrm>
                <a:off x="1551"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4330" name="Freeform 659"/>
              <p:cNvSpPr>
                <a:spLocks/>
              </p:cNvSpPr>
              <p:nvPr/>
            </p:nvSpPr>
            <p:spPr bwMode="auto">
              <a:xfrm>
                <a:off x="1551"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4331" name="Line 660"/>
              <p:cNvSpPr>
                <a:spLocks noChangeShapeType="1"/>
              </p:cNvSpPr>
              <p:nvPr/>
            </p:nvSpPr>
            <p:spPr bwMode="auto">
              <a:xfrm>
                <a:off x="1373" y="3579"/>
                <a:ext cx="1" cy="511"/>
              </a:xfrm>
              <a:prstGeom prst="line">
                <a:avLst/>
              </a:prstGeom>
              <a:noFill/>
              <a:ln w="0">
                <a:solidFill>
                  <a:srgbClr val="000000"/>
                </a:solidFill>
                <a:round/>
                <a:headEnd/>
                <a:tailEnd/>
              </a:ln>
            </p:spPr>
            <p:txBody>
              <a:bodyPr/>
              <a:lstStyle/>
              <a:p>
                <a:endParaRPr lang="en-US"/>
              </a:p>
            </p:txBody>
          </p:sp>
          <p:sp>
            <p:nvSpPr>
              <p:cNvPr id="54332" name="Freeform 661"/>
              <p:cNvSpPr>
                <a:spLocks/>
              </p:cNvSpPr>
              <p:nvPr/>
            </p:nvSpPr>
            <p:spPr bwMode="auto">
              <a:xfrm>
                <a:off x="1352"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4333" name="Freeform 662"/>
              <p:cNvSpPr>
                <a:spLocks/>
              </p:cNvSpPr>
              <p:nvPr/>
            </p:nvSpPr>
            <p:spPr bwMode="auto">
              <a:xfrm>
                <a:off x="1352"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4334" name="Line 663"/>
              <p:cNvSpPr>
                <a:spLocks noChangeShapeType="1"/>
              </p:cNvSpPr>
              <p:nvPr/>
            </p:nvSpPr>
            <p:spPr bwMode="auto">
              <a:xfrm>
                <a:off x="1169" y="3579"/>
                <a:ext cx="1" cy="511"/>
              </a:xfrm>
              <a:prstGeom prst="line">
                <a:avLst/>
              </a:prstGeom>
              <a:noFill/>
              <a:ln w="0">
                <a:solidFill>
                  <a:srgbClr val="000000"/>
                </a:solidFill>
                <a:round/>
                <a:headEnd/>
                <a:tailEnd/>
              </a:ln>
            </p:spPr>
            <p:txBody>
              <a:bodyPr/>
              <a:lstStyle/>
              <a:p>
                <a:endParaRPr lang="en-US"/>
              </a:p>
            </p:txBody>
          </p:sp>
          <p:sp>
            <p:nvSpPr>
              <p:cNvPr id="54335" name="Freeform 664"/>
              <p:cNvSpPr>
                <a:spLocks/>
              </p:cNvSpPr>
              <p:nvPr/>
            </p:nvSpPr>
            <p:spPr bwMode="auto">
              <a:xfrm>
                <a:off x="1147"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4336" name="Freeform 665"/>
              <p:cNvSpPr>
                <a:spLocks/>
              </p:cNvSpPr>
              <p:nvPr/>
            </p:nvSpPr>
            <p:spPr bwMode="auto">
              <a:xfrm>
                <a:off x="1147"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4337" name="Line 666"/>
              <p:cNvSpPr>
                <a:spLocks noChangeShapeType="1"/>
              </p:cNvSpPr>
              <p:nvPr/>
            </p:nvSpPr>
            <p:spPr bwMode="auto">
              <a:xfrm>
                <a:off x="969" y="3579"/>
                <a:ext cx="1" cy="511"/>
              </a:xfrm>
              <a:prstGeom prst="line">
                <a:avLst/>
              </a:prstGeom>
              <a:noFill/>
              <a:ln w="0">
                <a:solidFill>
                  <a:srgbClr val="000000"/>
                </a:solidFill>
                <a:round/>
                <a:headEnd/>
                <a:tailEnd/>
              </a:ln>
            </p:spPr>
            <p:txBody>
              <a:bodyPr/>
              <a:lstStyle/>
              <a:p>
                <a:endParaRPr lang="en-US"/>
              </a:p>
            </p:txBody>
          </p:sp>
          <p:sp>
            <p:nvSpPr>
              <p:cNvPr id="54338" name="Freeform 667"/>
              <p:cNvSpPr>
                <a:spLocks/>
              </p:cNvSpPr>
              <p:nvPr/>
            </p:nvSpPr>
            <p:spPr bwMode="auto">
              <a:xfrm>
                <a:off x="948"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4339" name="Freeform 668"/>
              <p:cNvSpPr>
                <a:spLocks/>
              </p:cNvSpPr>
              <p:nvPr/>
            </p:nvSpPr>
            <p:spPr bwMode="auto">
              <a:xfrm>
                <a:off x="948"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4340" name="Line 669"/>
              <p:cNvSpPr>
                <a:spLocks noChangeShapeType="1"/>
              </p:cNvSpPr>
              <p:nvPr/>
            </p:nvSpPr>
            <p:spPr bwMode="auto">
              <a:xfrm>
                <a:off x="759" y="3579"/>
                <a:ext cx="1" cy="511"/>
              </a:xfrm>
              <a:prstGeom prst="line">
                <a:avLst/>
              </a:prstGeom>
              <a:noFill/>
              <a:ln w="0">
                <a:solidFill>
                  <a:srgbClr val="000000"/>
                </a:solidFill>
                <a:round/>
                <a:headEnd/>
                <a:tailEnd/>
              </a:ln>
            </p:spPr>
            <p:txBody>
              <a:bodyPr/>
              <a:lstStyle/>
              <a:p>
                <a:endParaRPr lang="en-US"/>
              </a:p>
            </p:txBody>
          </p:sp>
          <p:sp>
            <p:nvSpPr>
              <p:cNvPr id="54341" name="Freeform 670"/>
              <p:cNvSpPr>
                <a:spLocks/>
              </p:cNvSpPr>
              <p:nvPr/>
            </p:nvSpPr>
            <p:spPr bwMode="auto">
              <a:xfrm>
                <a:off x="738"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4342" name="Freeform 671"/>
              <p:cNvSpPr>
                <a:spLocks/>
              </p:cNvSpPr>
              <p:nvPr/>
            </p:nvSpPr>
            <p:spPr bwMode="auto">
              <a:xfrm>
                <a:off x="738"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4343" name="Rectangle 672"/>
              <p:cNvSpPr>
                <a:spLocks noChangeArrowheads="1"/>
              </p:cNvSpPr>
              <p:nvPr/>
            </p:nvSpPr>
            <p:spPr bwMode="auto">
              <a:xfrm>
                <a:off x="275" y="188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344" name="Rectangle 673"/>
              <p:cNvSpPr>
                <a:spLocks noChangeArrowheads="1"/>
              </p:cNvSpPr>
              <p:nvPr/>
            </p:nvSpPr>
            <p:spPr bwMode="auto">
              <a:xfrm>
                <a:off x="258" y="186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345" name="Line 674"/>
              <p:cNvSpPr>
                <a:spLocks noChangeShapeType="1"/>
              </p:cNvSpPr>
              <p:nvPr/>
            </p:nvSpPr>
            <p:spPr bwMode="auto">
              <a:xfrm flipH="1">
                <a:off x="705" y="1923"/>
                <a:ext cx="184" cy="1"/>
              </a:xfrm>
              <a:prstGeom prst="line">
                <a:avLst/>
              </a:prstGeom>
              <a:noFill/>
              <a:ln w="0">
                <a:solidFill>
                  <a:srgbClr val="000000"/>
                </a:solidFill>
                <a:round/>
                <a:headEnd/>
                <a:tailEnd/>
              </a:ln>
            </p:spPr>
            <p:txBody>
              <a:bodyPr/>
              <a:lstStyle/>
              <a:p>
                <a:endParaRPr lang="en-US"/>
              </a:p>
            </p:txBody>
          </p:sp>
          <p:sp>
            <p:nvSpPr>
              <p:cNvPr id="54346" name="Freeform 675"/>
              <p:cNvSpPr>
                <a:spLocks/>
              </p:cNvSpPr>
              <p:nvPr/>
            </p:nvSpPr>
            <p:spPr bwMode="auto">
              <a:xfrm>
                <a:off x="845" y="1902"/>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54347" name="Freeform 676"/>
              <p:cNvSpPr>
                <a:spLocks/>
              </p:cNvSpPr>
              <p:nvPr/>
            </p:nvSpPr>
            <p:spPr bwMode="auto">
              <a:xfrm>
                <a:off x="705" y="1902"/>
                <a:ext cx="49" cy="43"/>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54348" name="Rectangle 677"/>
              <p:cNvSpPr>
                <a:spLocks noChangeArrowheads="1"/>
              </p:cNvSpPr>
              <p:nvPr/>
            </p:nvSpPr>
            <p:spPr bwMode="auto">
              <a:xfrm>
                <a:off x="679" y="1966"/>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4349" name="Rectangle 678"/>
              <p:cNvSpPr>
                <a:spLocks noChangeArrowheads="1"/>
              </p:cNvSpPr>
              <p:nvPr/>
            </p:nvSpPr>
            <p:spPr bwMode="auto">
              <a:xfrm>
                <a:off x="722" y="1987"/>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4350" name="Line 679"/>
              <p:cNvSpPr>
                <a:spLocks noChangeShapeType="1"/>
              </p:cNvSpPr>
              <p:nvPr/>
            </p:nvSpPr>
            <p:spPr bwMode="auto">
              <a:xfrm>
                <a:off x="16" y="1186"/>
                <a:ext cx="216" cy="1"/>
              </a:xfrm>
              <a:prstGeom prst="line">
                <a:avLst/>
              </a:prstGeom>
              <a:noFill/>
              <a:ln w="0">
                <a:solidFill>
                  <a:srgbClr val="000000"/>
                </a:solidFill>
                <a:round/>
                <a:headEnd/>
                <a:tailEnd/>
              </a:ln>
            </p:spPr>
            <p:txBody>
              <a:bodyPr/>
              <a:lstStyle/>
              <a:p>
                <a:endParaRPr lang="en-US"/>
              </a:p>
            </p:txBody>
          </p:sp>
          <p:sp>
            <p:nvSpPr>
              <p:cNvPr id="54351" name="Freeform 680"/>
              <p:cNvSpPr>
                <a:spLocks/>
              </p:cNvSpPr>
              <p:nvPr/>
            </p:nvSpPr>
            <p:spPr bwMode="auto">
              <a:xfrm>
                <a:off x="16" y="1165"/>
                <a:ext cx="43" cy="48"/>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54352" name="Freeform 681"/>
              <p:cNvSpPr>
                <a:spLocks/>
              </p:cNvSpPr>
              <p:nvPr/>
            </p:nvSpPr>
            <p:spPr bwMode="auto">
              <a:xfrm>
                <a:off x="188" y="1165"/>
                <a:ext cx="44" cy="48"/>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54353" name="Line 682"/>
              <p:cNvSpPr>
                <a:spLocks noChangeShapeType="1"/>
              </p:cNvSpPr>
              <p:nvPr/>
            </p:nvSpPr>
            <p:spPr bwMode="auto">
              <a:xfrm>
                <a:off x="16" y="810"/>
                <a:ext cx="291" cy="1"/>
              </a:xfrm>
              <a:prstGeom prst="line">
                <a:avLst/>
              </a:prstGeom>
              <a:noFill/>
              <a:ln w="0">
                <a:solidFill>
                  <a:srgbClr val="000000"/>
                </a:solidFill>
                <a:round/>
                <a:headEnd/>
                <a:tailEnd/>
              </a:ln>
            </p:spPr>
            <p:txBody>
              <a:bodyPr/>
              <a:lstStyle/>
              <a:p>
                <a:endParaRPr lang="en-US"/>
              </a:p>
            </p:txBody>
          </p:sp>
          <p:sp>
            <p:nvSpPr>
              <p:cNvPr id="54354" name="Freeform 683"/>
              <p:cNvSpPr>
                <a:spLocks/>
              </p:cNvSpPr>
              <p:nvPr/>
            </p:nvSpPr>
            <p:spPr bwMode="auto">
              <a:xfrm>
                <a:off x="16" y="789"/>
                <a:ext cx="43" cy="43"/>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54355" name="Freeform 684"/>
              <p:cNvSpPr>
                <a:spLocks/>
              </p:cNvSpPr>
              <p:nvPr/>
            </p:nvSpPr>
            <p:spPr bwMode="auto">
              <a:xfrm>
                <a:off x="264" y="78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4356" name="Rectangle 685"/>
              <p:cNvSpPr>
                <a:spLocks noChangeArrowheads="1"/>
              </p:cNvSpPr>
              <p:nvPr/>
            </p:nvSpPr>
            <p:spPr bwMode="auto">
              <a:xfrm>
                <a:off x="2170" y="3020"/>
                <a:ext cx="1293" cy="887"/>
              </a:xfrm>
              <a:prstGeom prst="rect">
                <a:avLst/>
              </a:prstGeom>
              <a:solidFill>
                <a:srgbClr val="FFFF00"/>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4357" name="Line 686"/>
              <p:cNvSpPr>
                <a:spLocks noChangeShapeType="1"/>
              </p:cNvSpPr>
              <p:nvPr/>
            </p:nvSpPr>
            <p:spPr bwMode="auto">
              <a:xfrm flipH="1">
                <a:off x="2456" y="3391"/>
                <a:ext cx="156" cy="1"/>
              </a:xfrm>
              <a:prstGeom prst="line">
                <a:avLst/>
              </a:prstGeom>
              <a:noFill/>
              <a:ln w="0">
                <a:solidFill>
                  <a:srgbClr val="000000"/>
                </a:solidFill>
                <a:round/>
                <a:headEnd/>
                <a:tailEnd/>
              </a:ln>
            </p:spPr>
            <p:txBody>
              <a:bodyPr/>
              <a:lstStyle/>
              <a:p>
                <a:endParaRPr lang="en-US"/>
              </a:p>
            </p:txBody>
          </p:sp>
          <p:sp>
            <p:nvSpPr>
              <p:cNvPr id="54358" name="Freeform 687"/>
              <p:cNvSpPr>
                <a:spLocks/>
              </p:cNvSpPr>
              <p:nvPr/>
            </p:nvSpPr>
            <p:spPr bwMode="auto">
              <a:xfrm>
                <a:off x="2569" y="3369"/>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4359" name="Freeform 688"/>
              <p:cNvSpPr>
                <a:spLocks/>
              </p:cNvSpPr>
              <p:nvPr/>
            </p:nvSpPr>
            <p:spPr bwMode="auto">
              <a:xfrm>
                <a:off x="2456" y="3369"/>
                <a:ext cx="48" cy="43"/>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54360" name="Rectangle 689"/>
              <p:cNvSpPr>
                <a:spLocks noChangeArrowheads="1"/>
              </p:cNvSpPr>
              <p:nvPr/>
            </p:nvSpPr>
            <p:spPr bwMode="auto">
              <a:xfrm>
                <a:off x="2585" y="3762"/>
                <a:ext cx="760"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54361" name="Rectangle 690"/>
              <p:cNvSpPr>
                <a:spLocks noChangeArrowheads="1"/>
              </p:cNvSpPr>
              <p:nvPr/>
            </p:nvSpPr>
            <p:spPr bwMode="auto">
              <a:xfrm>
                <a:off x="2623" y="3176"/>
                <a:ext cx="161" cy="41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362" name="Rectangle 691"/>
              <p:cNvSpPr>
                <a:spLocks noChangeArrowheads="1"/>
              </p:cNvSpPr>
              <p:nvPr/>
            </p:nvSpPr>
            <p:spPr bwMode="auto">
              <a:xfrm>
                <a:off x="2623" y="3176"/>
                <a:ext cx="161" cy="4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363" name="Rectangle 692"/>
              <p:cNvSpPr>
                <a:spLocks noChangeArrowheads="1"/>
              </p:cNvSpPr>
              <p:nvPr/>
            </p:nvSpPr>
            <p:spPr bwMode="auto">
              <a:xfrm rot="-5400000">
                <a:off x="2659" y="3405"/>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4364" name="Rectangle 693"/>
              <p:cNvSpPr>
                <a:spLocks noChangeArrowheads="1"/>
              </p:cNvSpPr>
              <p:nvPr/>
            </p:nvSpPr>
            <p:spPr bwMode="auto">
              <a:xfrm rot="-5400000">
                <a:off x="2654" y="3346"/>
                <a:ext cx="1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4365" name="Rectangle 694"/>
              <p:cNvSpPr>
                <a:spLocks noChangeArrowheads="1"/>
              </p:cNvSpPr>
              <p:nvPr/>
            </p:nvSpPr>
            <p:spPr bwMode="auto">
              <a:xfrm rot="-5400000">
                <a:off x="2678" y="3305"/>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366" name="Rectangle 695"/>
              <p:cNvSpPr>
                <a:spLocks noChangeArrowheads="1"/>
              </p:cNvSpPr>
              <p:nvPr/>
            </p:nvSpPr>
            <p:spPr bwMode="auto">
              <a:xfrm rot="-5400000">
                <a:off x="2676" y="3282"/>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4367" name="Rectangle 696"/>
              <p:cNvSpPr>
                <a:spLocks noChangeArrowheads="1"/>
              </p:cNvSpPr>
              <p:nvPr/>
            </p:nvSpPr>
            <p:spPr bwMode="auto">
              <a:xfrm rot="-5400000">
                <a:off x="2665" y="3244"/>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368" name="Rectangle 697"/>
              <p:cNvSpPr>
                <a:spLocks noChangeArrowheads="1"/>
              </p:cNvSpPr>
              <p:nvPr/>
            </p:nvSpPr>
            <p:spPr bwMode="auto">
              <a:xfrm rot="-5400000">
                <a:off x="2662" y="3193"/>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4369" name="Rectangle 698"/>
              <p:cNvSpPr>
                <a:spLocks noChangeArrowheads="1"/>
              </p:cNvSpPr>
              <p:nvPr/>
            </p:nvSpPr>
            <p:spPr bwMode="auto">
              <a:xfrm>
                <a:off x="2240" y="3090"/>
                <a:ext cx="210" cy="41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370" name="Rectangle 699"/>
              <p:cNvSpPr>
                <a:spLocks noChangeArrowheads="1"/>
              </p:cNvSpPr>
              <p:nvPr/>
            </p:nvSpPr>
            <p:spPr bwMode="auto">
              <a:xfrm rot="-5400000">
                <a:off x="2255" y="3356"/>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4371" name="Rectangle 700"/>
              <p:cNvSpPr>
                <a:spLocks noChangeArrowheads="1"/>
              </p:cNvSpPr>
              <p:nvPr/>
            </p:nvSpPr>
            <p:spPr bwMode="auto">
              <a:xfrm rot="-5400000">
                <a:off x="2272" y="3314"/>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4372" name="Rectangle 701"/>
              <p:cNvSpPr>
                <a:spLocks noChangeArrowheads="1"/>
              </p:cNvSpPr>
              <p:nvPr/>
            </p:nvSpPr>
            <p:spPr bwMode="auto">
              <a:xfrm rot="-5400000">
                <a:off x="2258" y="3273"/>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4373" name="Rectangle 702"/>
              <p:cNvSpPr>
                <a:spLocks noChangeArrowheads="1"/>
              </p:cNvSpPr>
              <p:nvPr/>
            </p:nvSpPr>
            <p:spPr bwMode="auto">
              <a:xfrm rot="-5400000">
                <a:off x="2261" y="3228"/>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4374" name="Rectangle 703"/>
              <p:cNvSpPr>
                <a:spLocks noChangeArrowheads="1"/>
              </p:cNvSpPr>
              <p:nvPr/>
            </p:nvSpPr>
            <p:spPr bwMode="auto">
              <a:xfrm rot="-5400000">
                <a:off x="2269" y="3187"/>
                <a:ext cx="76"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4375" name="Rectangle 704"/>
              <p:cNvSpPr>
                <a:spLocks noChangeArrowheads="1"/>
              </p:cNvSpPr>
              <p:nvPr/>
            </p:nvSpPr>
            <p:spPr bwMode="auto">
              <a:xfrm rot="-5400000">
                <a:off x="2258" y="3144"/>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54376" name="Rectangle 705"/>
              <p:cNvSpPr>
                <a:spLocks noChangeArrowheads="1"/>
              </p:cNvSpPr>
              <p:nvPr/>
            </p:nvSpPr>
            <p:spPr bwMode="auto">
              <a:xfrm rot="-5400000">
                <a:off x="2261" y="3099"/>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4377" name="Rectangle 706"/>
              <p:cNvSpPr>
                <a:spLocks noChangeArrowheads="1"/>
              </p:cNvSpPr>
              <p:nvPr/>
            </p:nvSpPr>
            <p:spPr bwMode="auto">
              <a:xfrm rot="-5400000">
                <a:off x="2272" y="3061"/>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4378" name="Rectangle 707"/>
              <p:cNvSpPr>
                <a:spLocks noChangeArrowheads="1"/>
              </p:cNvSpPr>
              <p:nvPr/>
            </p:nvSpPr>
            <p:spPr bwMode="auto">
              <a:xfrm rot="-5400000">
                <a:off x="2347" y="3319"/>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4379" name="Rectangle 708"/>
              <p:cNvSpPr>
                <a:spLocks noChangeArrowheads="1"/>
              </p:cNvSpPr>
              <p:nvPr/>
            </p:nvSpPr>
            <p:spPr bwMode="auto">
              <a:xfrm rot="-5400000">
                <a:off x="2342" y="3260"/>
                <a:ext cx="1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4380" name="Rectangle 709"/>
              <p:cNvSpPr>
                <a:spLocks noChangeArrowheads="1"/>
              </p:cNvSpPr>
              <p:nvPr/>
            </p:nvSpPr>
            <p:spPr bwMode="auto">
              <a:xfrm rot="-5400000">
                <a:off x="2366" y="3219"/>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381" name="Rectangle 710"/>
              <p:cNvSpPr>
                <a:spLocks noChangeArrowheads="1"/>
              </p:cNvSpPr>
              <p:nvPr/>
            </p:nvSpPr>
            <p:spPr bwMode="auto">
              <a:xfrm rot="-5400000">
                <a:off x="2364" y="3196"/>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4382" name="Rectangle 711"/>
              <p:cNvSpPr>
                <a:spLocks noChangeArrowheads="1"/>
              </p:cNvSpPr>
              <p:nvPr/>
            </p:nvSpPr>
            <p:spPr bwMode="auto">
              <a:xfrm rot="-5400000">
                <a:off x="2353" y="3158"/>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383" name="Rectangle 712"/>
              <p:cNvSpPr>
                <a:spLocks noChangeArrowheads="1"/>
              </p:cNvSpPr>
              <p:nvPr/>
            </p:nvSpPr>
            <p:spPr bwMode="auto">
              <a:xfrm rot="-5400000">
                <a:off x="2350" y="3107"/>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4384" name="Rectangle 713"/>
              <p:cNvSpPr>
                <a:spLocks noChangeArrowheads="1"/>
              </p:cNvSpPr>
              <p:nvPr/>
            </p:nvSpPr>
            <p:spPr bwMode="auto">
              <a:xfrm>
                <a:off x="2246" y="3622"/>
                <a:ext cx="204" cy="21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385" name="Rectangle 714"/>
              <p:cNvSpPr>
                <a:spLocks noChangeArrowheads="1"/>
              </p:cNvSpPr>
              <p:nvPr/>
            </p:nvSpPr>
            <p:spPr bwMode="auto">
              <a:xfrm>
                <a:off x="2246" y="3622"/>
                <a:ext cx="204" cy="21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386" name="Rectangle 715"/>
              <p:cNvSpPr>
                <a:spLocks noChangeArrowheads="1"/>
              </p:cNvSpPr>
              <p:nvPr/>
            </p:nvSpPr>
            <p:spPr bwMode="auto">
              <a:xfrm rot="-5400000">
                <a:off x="2280" y="3726"/>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4387" name="Rectangle 716"/>
              <p:cNvSpPr>
                <a:spLocks noChangeArrowheads="1"/>
              </p:cNvSpPr>
              <p:nvPr/>
            </p:nvSpPr>
            <p:spPr bwMode="auto">
              <a:xfrm rot="-5400000">
                <a:off x="2277" y="3680"/>
                <a:ext cx="8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54388" name="Rectangle 717"/>
              <p:cNvSpPr>
                <a:spLocks noChangeArrowheads="1"/>
              </p:cNvSpPr>
              <p:nvPr/>
            </p:nvSpPr>
            <p:spPr bwMode="auto">
              <a:xfrm rot="-5400000">
                <a:off x="2275" y="3629"/>
                <a:ext cx="92"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54389" name="Rectangle 718"/>
              <p:cNvSpPr>
                <a:spLocks noChangeArrowheads="1"/>
              </p:cNvSpPr>
              <p:nvPr/>
            </p:nvSpPr>
            <p:spPr bwMode="auto">
              <a:xfrm rot="-5400000">
                <a:off x="2294" y="3594"/>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4390" name="Rectangle 719"/>
              <p:cNvSpPr>
                <a:spLocks noChangeArrowheads="1"/>
              </p:cNvSpPr>
              <p:nvPr/>
            </p:nvSpPr>
            <p:spPr bwMode="auto">
              <a:xfrm rot="-5400000">
                <a:off x="2294" y="3572"/>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4391" name="Rectangle 720"/>
              <p:cNvSpPr>
                <a:spLocks noChangeArrowheads="1"/>
              </p:cNvSpPr>
              <p:nvPr/>
            </p:nvSpPr>
            <p:spPr bwMode="auto">
              <a:xfrm rot="-5400000">
                <a:off x="2360" y="3645"/>
                <a:ext cx="73" cy="7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54392" name="Rectangle 721"/>
              <p:cNvSpPr>
                <a:spLocks noChangeArrowheads="1"/>
              </p:cNvSpPr>
              <p:nvPr/>
            </p:nvSpPr>
            <p:spPr bwMode="auto">
              <a:xfrm rot="-5400000">
                <a:off x="2385" y="3627"/>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4393" name="Line 722"/>
              <p:cNvSpPr>
                <a:spLocks noChangeShapeType="1"/>
              </p:cNvSpPr>
              <p:nvPr/>
            </p:nvSpPr>
            <p:spPr bwMode="auto">
              <a:xfrm>
                <a:off x="2343" y="3515"/>
                <a:ext cx="1" cy="96"/>
              </a:xfrm>
              <a:prstGeom prst="line">
                <a:avLst/>
              </a:prstGeom>
              <a:noFill/>
              <a:ln w="0">
                <a:solidFill>
                  <a:srgbClr val="000000"/>
                </a:solidFill>
                <a:round/>
                <a:headEnd/>
                <a:tailEnd/>
              </a:ln>
            </p:spPr>
            <p:txBody>
              <a:bodyPr/>
              <a:lstStyle/>
              <a:p>
                <a:endParaRPr lang="en-US"/>
              </a:p>
            </p:txBody>
          </p:sp>
          <p:sp>
            <p:nvSpPr>
              <p:cNvPr id="54394" name="Freeform 723"/>
              <p:cNvSpPr>
                <a:spLocks/>
              </p:cNvSpPr>
              <p:nvPr/>
            </p:nvSpPr>
            <p:spPr bwMode="auto">
              <a:xfrm>
                <a:off x="2321" y="3515"/>
                <a:ext cx="38" cy="37"/>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54395" name="Freeform 724"/>
              <p:cNvSpPr>
                <a:spLocks/>
              </p:cNvSpPr>
              <p:nvPr/>
            </p:nvSpPr>
            <p:spPr bwMode="auto">
              <a:xfrm>
                <a:off x="2321" y="3579"/>
                <a:ext cx="38" cy="32"/>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54396" name="Rectangle 725"/>
              <p:cNvSpPr>
                <a:spLocks noChangeArrowheads="1"/>
              </p:cNvSpPr>
              <p:nvPr/>
            </p:nvSpPr>
            <p:spPr bwMode="auto">
              <a:xfrm>
                <a:off x="2978" y="3407"/>
                <a:ext cx="420" cy="19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397" name="Rectangle 726"/>
              <p:cNvSpPr>
                <a:spLocks noChangeArrowheads="1"/>
              </p:cNvSpPr>
              <p:nvPr/>
            </p:nvSpPr>
            <p:spPr bwMode="auto">
              <a:xfrm>
                <a:off x="3086" y="3433"/>
                <a:ext cx="259"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54398" name="Rectangle 727"/>
              <p:cNvSpPr>
                <a:spLocks noChangeArrowheads="1"/>
              </p:cNvSpPr>
              <p:nvPr/>
            </p:nvSpPr>
            <p:spPr bwMode="auto">
              <a:xfrm>
                <a:off x="3016" y="3498"/>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4399" name="Line 728"/>
              <p:cNvSpPr>
                <a:spLocks noChangeShapeType="1"/>
              </p:cNvSpPr>
              <p:nvPr/>
            </p:nvSpPr>
            <p:spPr bwMode="auto">
              <a:xfrm flipH="1">
                <a:off x="2795" y="3504"/>
                <a:ext cx="172" cy="1"/>
              </a:xfrm>
              <a:prstGeom prst="line">
                <a:avLst/>
              </a:prstGeom>
              <a:noFill/>
              <a:ln w="0">
                <a:solidFill>
                  <a:srgbClr val="000000"/>
                </a:solidFill>
                <a:round/>
                <a:headEnd/>
                <a:tailEnd/>
              </a:ln>
            </p:spPr>
            <p:txBody>
              <a:bodyPr/>
              <a:lstStyle/>
              <a:p>
                <a:endParaRPr lang="en-US"/>
              </a:p>
            </p:txBody>
          </p:sp>
          <p:sp>
            <p:nvSpPr>
              <p:cNvPr id="54400" name="Freeform 729"/>
              <p:cNvSpPr>
                <a:spLocks/>
              </p:cNvSpPr>
              <p:nvPr/>
            </p:nvSpPr>
            <p:spPr bwMode="auto">
              <a:xfrm>
                <a:off x="2924" y="3482"/>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4401" name="Freeform 730"/>
              <p:cNvSpPr>
                <a:spLocks/>
              </p:cNvSpPr>
              <p:nvPr/>
            </p:nvSpPr>
            <p:spPr bwMode="auto">
              <a:xfrm>
                <a:off x="2795" y="3482"/>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4402" name="Line 731"/>
              <p:cNvSpPr>
                <a:spLocks noChangeShapeType="1"/>
              </p:cNvSpPr>
              <p:nvPr/>
            </p:nvSpPr>
            <p:spPr bwMode="auto">
              <a:xfrm flipH="1">
                <a:off x="2795" y="3273"/>
                <a:ext cx="178" cy="1"/>
              </a:xfrm>
              <a:prstGeom prst="line">
                <a:avLst/>
              </a:prstGeom>
              <a:noFill/>
              <a:ln w="0">
                <a:solidFill>
                  <a:srgbClr val="000000"/>
                </a:solidFill>
                <a:round/>
                <a:headEnd/>
                <a:tailEnd/>
              </a:ln>
            </p:spPr>
            <p:txBody>
              <a:bodyPr/>
              <a:lstStyle/>
              <a:p>
                <a:endParaRPr lang="en-US"/>
              </a:p>
            </p:txBody>
          </p:sp>
          <p:sp>
            <p:nvSpPr>
              <p:cNvPr id="54403" name="Freeform 732"/>
              <p:cNvSpPr>
                <a:spLocks/>
              </p:cNvSpPr>
              <p:nvPr/>
            </p:nvSpPr>
            <p:spPr bwMode="auto">
              <a:xfrm>
                <a:off x="2924" y="3251"/>
                <a:ext cx="49" cy="43"/>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54404" name="Freeform 733"/>
              <p:cNvSpPr>
                <a:spLocks/>
              </p:cNvSpPr>
              <p:nvPr/>
            </p:nvSpPr>
            <p:spPr bwMode="auto">
              <a:xfrm>
                <a:off x="2795" y="3251"/>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4405" name="Line 734"/>
              <p:cNvSpPr>
                <a:spLocks noChangeShapeType="1"/>
              </p:cNvSpPr>
              <p:nvPr/>
            </p:nvSpPr>
            <p:spPr bwMode="auto">
              <a:xfrm>
                <a:off x="2703" y="2934"/>
                <a:ext cx="1" cy="237"/>
              </a:xfrm>
              <a:prstGeom prst="line">
                <a:avLst/>
              </a:prstGeom>
              <a:noFill/>
              <a:ln w="0">
                <a:solidFill>
                  <a:srgbClr val="000000"/>
                </a:solidFill>
                <a:round/>
                <a:headEnd/>
                <a:tailEnd/>
              </a:ln>
            </p:spPr>
            <p:txBody>
              <a:bodyPr/>
              <a:lstStyle/>
              <a:p>
                <a:endParaRPr lang="en-US"/>
              </a:p>
            </p:txBody>
          </p:sp>
          <p:sp>
            <p:nvSpPr>
              <p:cNvPr id="54406" name="Freeform 735"/>
              <p:cNvSpPr>
                <a:spLocks/>
              </p:cNvSpPr>
              <p:nvPr/>
            </p:nvSpPr>
            <p:spPr bwMode="auto">
              <a:xfrm>
                <a:off x="2682" y="2934"/>
                <a:ext cx="43" cy="48"/>
              </a:xfrm>
              <a:custGeom>
                <a:avLst/>
                <a:gdLst>
                  <a:gd name="T0" fmla="*/ 21 w 43"/>
                  <a:gd name="T1" fmla="*/ 0 h 48"/>
                  <a:gd name="T2" fmla="*/ 43 w 43"/>
                  <a:gd name="T3" fmla="*/ 48 h 48"/>
                  <a:gd name="T4" fmla="*/ 0 w 43"/>
                  <a:gd name="T5" fmla="*/ 48 h 48"/>
                  <a:gd name="T6" fmla="*/ 21 w 43"/>
                  <a:gd name="T7" fmla="*/ 0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21" y="0"/>
                    </a:moveTo>
                    <a:lnTo>
                      <a:pt x="43" y="48"/>
                    </a:lnTo>
                    <a:lnTo>
                      <a:pt x="0" y="48"/>
                    </a:lnTo>
                    <a:lnTo>
                      <a:pt x="21" y="0"/>
                    </a:lnTo>
                    <a:close/>
                  </a:path>
                </a:pathLst>
              </a:custGeom>
              <a:solidFill>
                <a:srgbClr val="000000"/>
              </a:solidFill>
              <a:ln w="9525">
                <a:noFill/>
                <a:round/>
                <a:headEnd/>
                <a:tailEnd/>
              </a:ln>
            </p:spPr>
            <p:txBody>
              <a:bodyPr/>
              <a:lstStyle/>
              <a:p>
                <a:endParaRPr lang="en-US"/>
              </a:p>
            </p:txBody>
          </p:sp>
          <p:sp>
            <p:nvSpPr>
              <p:cNvPr id="54407" name="Freeform 736"/>
              <p:cNvSpPr>
                <a:spLocks/>
              </p:cNvSpPr>
              <p:nvPr/>
            </p:nvSpPr>
            <p:spPr bwMode="auto">
              <a:xfrm>
                <a:off x="2682" y="3128"/>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4408" name="Line 737"/>
              <p:cNvSpPr>
                <a:spLocks noChangeShapeType="1"/>
              </p:cNvSpPr>
              <p:nvPr/>
            </p:nvSpPr>
            <p:spPr bwMode="auto">
              <a:xfrm flipV="1">
                <a:off x="2348" y="3848"/>
                <a:ext cx="1" cy="242"/>
              </a:xfrm>
              <a:prstGeom prst="line">
                <a:avLst/>
              </a:prstGeom>
              <a:noFill/>
              <a:ln w="0">
                <a:solidFill>
                  <a:srgbClr val="000000"/>
                </a:solidFill>
                <a:round/>
                <a:headEnd/>
                <a:tailEnd/>
              </a:ln>
            </p:spPr>
            <p:txBody>
              <a:bodyPr/>
              <a:lstStyle/>
              <a:p>
                <a:endParaRPr lang="en-US"/>
              </a:p>
            </p:txBody>
          </p:sp>
          <p:sp>
            <p:nvSpPr>
              <p:cNvPr id="54409" name="Freeform 738"/>
              <p:cNvSpPr>
                <a:spLocks/>
              </p:cNvSpPr>
              <p:nvPr/>
            </p:nvSpPr>
            <p:spPr bwMode="auto">
              <a:xfrm>
                <a:off x="2326" y="4047"/>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4410" name="Freeform 739"/>
              <p:cNvSpPr>
                <a:spLocks/>
              </p:cNvSpPr>
              <p:nvPr/>
            </p:nvSpPr>
            <p:spPr bwMode="auto">
              <a:xfrm>
                <a:off x="2326" y="3848"/>
                <a:ext cx="44" cy="48"/>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54411" name="Rectangle 740"/>
              <p:cNvSpPr>
                <a:spLocks noChangeArrowheads="1"/>
              </p:cNvSpPr>
              <p:nvPr/>
            </p:nvSpPr>
            <p:spPr bwMode="auto">
              <a:xfrm>
                <a:off x="2978" y="3171"/>
                <a:ext cx="420" cy="19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412" name="Rectangle 741"/>
              <p:cNvSpPr>
                <a:spLocks noChangeArrowheads="1"/>
              </p:cNvSpPr>
              <p:nvPr/>
            </p:nvSpPr>
            <p:spPr bwMode="auto">
              <a:xfrm>
                <a:off x="3064" y="3197"/>
                <a:ext cx="30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54413" name="Rectangle 742"/>
              <p:cNvSpPr>
                <a:spLocks noChangeArrowheads="1"/>
              </p:cNvSpPr>
              <p:nvPr/>
            </p:nvSpPr>
            <p:spPr bwMode="auto">
              <a:xfrm>
                <a:off x="3016" y="3261"/>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4414" name="Rectangle 743"/>
              <p:cNvSpPr>
                <a:spLocks noChangeArrowheads="1"/>
              </p:cNvSpPr>
              <p:nvPr/>
            </p:nvSpPr>
            <p:spPr bwMode="auto">
              <a:xfrm>
                <a:off x="242" y="1842"/>
                <a:ext cx="426" cy="10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415" name="Rectangle 744"/>
              <p:cNvSpPr>
                <a:spLocks noChangeArrowheads="1"/>
              </p:cNvSpPr>
              <p:nvPr/>
            </p:nvSpPr>
            <p:spPr bwMode="auto">
              <a:xfrm>
                <a:off x="399" y="1858"/>
                <a:ext cx="16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54416" name="Rectangle 745"/>
              <p:cNvSpPr>
                <a:spLocks noChangeArrowheads="1"/>
              </p:cNvSpPr>
              <p:nvPr/>
            </p:nvSpPr>
            <p:spPr bwMode="auto">
              <a:xfrm>
                <a:off x="275" y="2111"/>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417" name="Rectangle 746"/>
              <p:cNvSpPr>
                <a:spLocks noChangeArrowheads="1"/>
              </p:cNvSpPr>
              <p:nvPr/>
            </p:nvSpPr>
            <p:spPr bwMode="auto">
              <a:xfrm>
                <a:off x="258" y="2090"/>
                <a:ext cx="426"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418" name="Rectangle 747"/>
              <p:cNvSpPr>
                <a:spLocks noChangeArrowheads="1"/>
              </p:cNvSpPr>
              <p:nvPr/>
            </p:nvSpPr>
            <p:spPr bwMode="auto">
              <a:xfrm>
                <a:off x="242" y="207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419" name="Rectangle 748"/>
              <p:cNvSpPr>
                <a:spLocks noChangeArrowheads="1"/>
              </p:cNvSpPr>
              <p:nvPr/>
            </p:nvSpPr>
            <p:spPr bwMode="auto">
              <a:xfrm>
                <a:off x="361" y="2089"/>
                <a:ext cx="23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54420" name="Freeform 749"/>
              <p:cNvSpPr>
                <a:spLocks/>
              </p:cNvSpPr>
              <p:nvPr/>
            </p:nvSpPr>
            <p:spPr bwMode="auto">
              <a:xfrm>
                <a:off x="824" y="2117"/>
                <a:ext cx="65" cy="75"/>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54421" name="Freeform 750"/>
              <p:cNvSpPr>
                <a:spLocks/>
              </p:cNvSpPr>
              <p:nvPr/>
            </p:nvSpPr>
            <p:spPr bwMode="auto">
              <a:xfrm>
                <a:off x="829" y="2149"/>
                <a:ext cx="6" cy="11"/>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54422" name="Rectangle 751"/>
              <p:cNvSpPr>
                <a:spLocks noChangeArrowheads="1"/>
              </p:cNvSpPr>
              <p:nvPr/>
            </p:nvSpPr>
            <p:spPr bwMode="auto">
              <a:xfrm>
                <a:off x="770" y="2149"/>
                <a:ext cx="59" cy="1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423" name="Freeform 752"/>
              <p:cNvSpPr>
                <a:spLocks/>
              </p:cNvSpPr>
              <p:nvPr/>
            </p:nvSpPr>
            <p:spPr bwMode="auto">
              <a:xfrm>
                <a:off x="711" y="2117"/>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4424" name="Freeform 753"/>
              <p:cNvSpPr>
                <a:spLocks/>
              </p:cNvSpPr>
              <p:nvPr/>
            </p:nvSpPr>
            <p:spPr bwMode="auto">
              <a:xfrm>
                <a:off x="765" y="2149"/>
                <a:ext cx="5" cy="11"/>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54425" name="Rectangle 754"/>
              <p:cNvSpPr>
                <a:spLocks noChangeArrowheads="1"/>
              </p:cNvSpPr>
              <p:nvPr/>
            </p:nvSpPr>
            <p:spPr bwMode="auto">
              <a:xfrm>
                <a:off x="679" y="2192"/>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4426" name="Rectangle 755"/>
              <p:cNvSpPr>
                <a:spLocks noChangeArrowheads="1"/>
              </p:cNvSpPr>
              <p:nvPr/>
            </p:nvSpPr>
            <p:spPr bwMode="auto">
              <a:xfrm>
                <a:off x="722" y="2213"/>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4427" name="Freeform 756"/>
              <p:cNvSpPr>
                <a:spLocks/>
              </p:cNvSpPr>
              <p:nvPr/>
            </p:nvSpPr>
            <p:spPr bwMode="auto">
              <a:xfrm>
                <a:off x="2720" y="2138"/>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4428" name="Freeform 757"/>
              <p:cNvSpPr>
                <a:spLocks/>
              </p:cNvSpPr>
              <p:nvPr/>
            </p:nvSpPr>
            <p:spPr bwMode="auto">
              <a:xfrm>
                <a:off x="2725" y="2165"/>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4429" name="Rectangle 758"/>
              <p:cNvSpPr>
                <a:spLocks noChangeArrowheads="1"/>
              </p:cNvSpPr>
              <p:nvPr/>
            </p:nvSpPr>
            <p:spPr bwMode="auto">
              <a:xfrm>
                <a:off x="2569" y="216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430" name="Freeform 759"/>
              <p:cNvSpPr>
                <a:spLocks/>
              </p:cNvSpPr>
              <p:nvPr/>
            </p:nvSpPr>
            <p:spPr bwMode="auto">
              <a:xfrm>
                <a:off x="2504" y="2138"/>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4431" name="Freeform 760"/>
              <p:cNvSpPr>
                <a:spLocks/>
              </p:cNvSpPr>
              <p:nvPr/>
            </p:nvSpPr>
            <p:spPr bwMode="auto">
              <a:xfrm>
                <a:off x="2558" y="2165"/>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4432" name="Freeform 761"/>
              <p:cNvSpPr>
                <a:spLocks/>
              </p:cNvSpPr>
              <p:nvPr/>
            </p:nvSpPr>
            <p:spPr bwMode="auto">
              <a:xfrm>
                <a:off x="2456" y="2627"/>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4433" name="Freeform 762"/>
              <p:cNvSpPr>
                <a:spLocks/>
              </p:cNvSpPr>
              <p:nvPr/>
            </p:nvSpPr>
            <p:spPr bwMode="auto">
              <a:xfrm>
                <a:off x="2461" y="2660"/>
                <a:ext cx="11" cy="10"/>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54434" name="Rectangle 763"/>
              <p:cNvSpPr>
                <a:spLocks noChangeArrowheads="1"/>
              </p:cNvSpPr>
              <p:nvPr/>
            </p:nvSpPr>
            <p:spPr bwMode="auto">
              <a:xfrm>
                <a:off x="2246" y="2660"/>
                <a:ext cx="215"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435" name="Freeform 764"/>
              <p:cNvSpPr>
                <a:spLocks/>
              </p:cNvSpPr>
              <p:nvPr/>
            </p:nvSpPr>
            <p:spPr bwMode="auto">
              <a:xfrm>
                <a:off x="2235" y="2660"/>
                <a:ext cx="11" cy="10"/>
              </a:xfrm>
              <a:custGeom>
                <a:avLst/>
                <a:gdLst>
                  <a:gd name="T0" fmla="*/ 11 w 11"/>
                  <a:gd name="T1" fmla="*/ 0 h 10"/>
                  <a:gd name="T2" fmla="*/ 5 w 11"/>
                  <a:gd name="T3" fmla="*/ 0 h 10"/>
                  <a:gd name="T4" fmla="*/ 5 w 11"/>
                  <a:gd name="T5" fmla="*/ 0 h 10"/>
                  <a:gd name="T6" fmla="*/ 0 w 11"/>
                  <a:gd name="T7" fmla="*/ 0 h 10"/>
                  <a:gd name="T8" fmla="*/ 0 w 11"/>
                  <a:gd name="T9" fmla="*/ 5 h 10"/>
                  <a:gd name="T10" fmla="*/ 0 w 11"/>
                  <a:gd name="T11" fmla="*/ 5 h 10"/>
                  <a:gd name="T12" fmla="*/ 5 w 11"/>
                  <a:gd name="T13" fmla="*/ 10 h 10"/>
                  <a:gd name="T14" fmla="*/ 5 w 11"/>
                  <a:gd name="T15" fmla="*/ 10 h 10"/>
                  <a:gd name="T16" fmla="*/ 11 w 11"/>
                  <a:gd name="T17" fmla="*/ 10 h 10"/>
                  <a:gd name="T18" fmla="*/ 11 w 11"/>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11" y="0"/>
                    </a:moveTo>
                    <a:lnTo>
                      <a:pt x="5" y="0"/>
                    </a:lnTo>
                    <a:lnTo>
                      <a:pt x="0" y="0"/>
                    </a:lnTo>
                    <a:lnTo>
                      <a:pt x="0" y="5"/>
                    </a:lnTo>
                    <a:lnTo>
                      <a:pt x="5" y="10"/>
                    </a:lnTo>
                    <a:lnTo>
                      <a:pt x="11" y="10"/>
                    </a:lnTo>
                    <a:lnTo>
                      <a:pt x="11" y="0"/>
                    </a:lnTo>
                    <a:close/>
                  </a:path>
                </a:pathLst>
              </a:custGeom>
              <a:solidFill>
                <a:srgbClr val="000000"/>
              </a:solidFill>
              <a:ln w="9525">
                <a:noFill/>
                <a:round/>
                <a:headEnd/>
                <a:tailEnd/>
              </a:ln>
            </p:spPr>
            <p:txBody>
              <a:bodyPr/>
              <a:lstStyle/>
              <a:p>
                <a:endParaRPr lang="en-US"/>
              </a:p>
            </p:txBody>
          </p:sp>
          <p:sp>
            <p:nvSpPr>
              <p:cNvPr id="54436" name="Freeform 765"/>
              <p:cNvSpPr>
                <a:spLocks/>
              </p:cNvSpPr>
              <p:nvPr/>
            </p:nvSpPr>
            <p:spPr bwMode="auto">
              <a:xfrm>
                <a:off x="2208"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4437" name="Freeform 766"/>
              <p:cNvSpPr>
                <a:spLocks/>
              </p:cNvSpPr>
              <p:nvPr/>
            </p:nvSpPr>
            <p:spPr bwMode="auto">
              <a:xfrm>
                <a:off x="2235" y="2552"/>
                <a:ext cx="16" cy="6"/>
              </a:xfrm>
              <a:custGeom>
                <a:avLst/>
                <a:gdLst>
                  <a:gd name="T0" fmla="*/ 16 w 16"/>
                  <a:gd name="T1" fmla="*/ 6 h 6"/>
                  <a:gd name="T2" fmla="*/ 16 w 16"/>
                  <a:gd name="T3" fmla="*/ 6 h 6"/>
                  <a:gd name="T4" fmla="*/ 16 w 16"/>
                  <a:gd name="T5" fmla="*/ 6 h 6"/>
                  <a:gd name="T6" fmla="*/ 11 w 16"/>
                  <a:gd name="T7" fmla="*/ 0 h 6"/>
                  <a:gd name="T8" fmla="*/ 11 w 16"/>
                  <a:gd name="T9" fmla="*/ 0 h 6"/>
                  <a:gd name="T10" fmla="*/ 5 w 16"/>
                  <a:gd name="T11" fmla="*/ 0 h 6"/>
                  <a:gd name="T12" fmla="*/ 5 w 16"/>
                  <a:gd name="T13" fmla="*/ 6 h 6"/>
                  <a:gd name="T14" fmla="*/ 5 w 16"/>
                  <a:gd name="T15" fmla="*/ 6 h 6"/>
                  <a:gd name="T16" fmla="*/ 0 w 16"/>
                  <a:gd name="T17" fmla="*/ 6 h 6"/>
                  <a:gd name="T18" fmla="*/ 16 w 16"/>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6"/>
                  <a:gd name="T32" fmla="*/ 16 w 1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6">
                    <a:moveTo>
                      <a:pt x="16" y="6"/>
                    </a:moveTo>
                    <a:lnTo>
                      <a:pt x="16" y="6"/>
                    </a:lnTo>
                    <a:lnTo>
                      <a:pt x="11" y="0"/>
                    </a:lnTo>
                    <a:lnTo>
                      <a:pt x="5" y="0"/>
                    </a:lnTo>
                    <a:lnTo>
                      <a:pt x="5" y="6"/>
                    </a:lnTo>
                    <a:lnTo>
                      <a:pt x="0" y="6"/>
                    </a:lnTo>
                    <a:lnTo>
                      <a:pt x="16" y="6"/>
                    </a:lnTo>
                    <a:close/>
                  </a:path>
                </a:pathLst>
              </a:custGeom>
              <a:solidFill>
                <a:srgbClr val="000000"/>
              </a:solidFill>
              <a:ln w="9525">
                <a:noFill/>
                <a:round/>
                <a:headEnd/>
                <a:tailEnd/>
              </a:ln>
            </p:spPr>
            <p:txBody>
              <a:bodyPr/>
              <a:lstStyle/>
              <a:p>
                <a:endParaRPr lang="en-US"/>
              </a:p>
            </p:txBody>
          </p:sp>
          <p:sp>
            <p:nvSpPr>
              <p:cNvPr id="54438" name="Rectangle 767"/>
              <p:cNvSpPr>
                <a:spLocks noChangeArrowheads="1"/>
              </p:cNvSpPr>
              <p:nvPr/>
            </p:nvSpPr>
            <p:spPr bwMode="auto">
              <a:xfrm>
                <a:off x="2235" y="2558"/>
                <a:ext cx="16" cy="10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439" name="Freeform 768"/>
              <p:cNvSpPr>
                <a:spLocks/>
              </p:cNvSpPr>
              <p:nvPr/>
            </p:nvSpPr>
            <p:spPr bwMode="auto">
              <a:xfrm>
                <a:off x="2235" y="2665"/>
                <a:ext cx="16" cy="5"/>
              </a:xfrm>
              <a:custGeom>
                <a:avLst/>
                <a:gdLst>
                  <a:gd name="T0" fmla="*/ 0 w 16"/>
                  <a:gd name="T1" fmla="*/ 0 h 5"/>
                  <a:gd name="T2" fmla="*/ 5 w 16"/>
                  <a:gd name="T3" fmla="*/ 0 h 5"/>
                  <a:gd name="T4" fmla="*/ 5 w 16"/>
                  <a:gd name="T5" fmla="*/ 5 h 5"/>
                  <a:gd name="T6" fmla="*/ 5 w 16"/>
                  <a:gd name="T7" fmla="*/ 5 h 5"/>
                  <a:gd name="T8" fmla="*/ 11 w 16"/>
                  <a:gd name="T9" fmla="*/ 5 h 5"/>
                  <a:gd name="T10" fmla="*/ 11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1"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54440" name="Line 769"/>
              <p:cNvSpPr>
                <a:spLocks noChangeShapeType="1"/>
              </p:cNvSpPr>
              <p:nvPr/>
            </p:nvSpPr>
            <p:spPr bwMode="auto">
              <a:xfrm>
                <a:off x="3032" y="2262"/>
                <a:ext cx="1" cy="274"/>
              </a:xfrm>
              <a:prstGeom prst="line">
                <a:avLst/>
              </a:prstGeom>
              <a:noFill/>
              <a:ln w="0">
                <a:solidFill>
                  <a:srgbClr val="000000"/>
                </a:solidFill>
                <a:round/>
                <a:headEnd/>
                <a:tailEnd/>
              </a:ln>
            </p:spPr>
            <p:txBody>
              <a:bodyPr/>
              <a:lstStyle/>
              <a:p>
                <a:endParaRPr lang="en-US"/>
              </a:p>
            </p:txBody>
          </p:sp>
          <p:sp>
            <p:nvSpPr>
              <p:cNvPr id="54441" name="Freeform 770"/>
              <p:cNvSpPr>
                <a:spLocks/>
              </p:cNvSpPr>
              <p:nvPr/>
            </p:nvSpPr>
            <p:spPr bwMode="auto">
              <a:xfrm>
                <a:off x="3010" y="2262"/>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4442" name="Freeform 771"/>
              <p:cNvSpPr>
                <a:spLocks/>
              </p:cNvSpPr>
              <p:nvPr/>
            </p:nvSpPr>
            <p:spPr bwMode="auto">
              <a:xfrm>
                <a:off x="3010" y="2493"/>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4443" name="Line 772"/>
              <p:cNvSpPr>
                <a:spLocks noChangeShapeType="1"/>
              </p:cNvSpPr>
              <p:nvPr/>
            </p:nvSpPr>
            <p:spPr bwMode="auto">
              <a:xfrm flipH="1">
                <a:off x="679" y="1504"/>
                <a:ext cx="210" cy="1"/>
              </a:xfrm>
              <a:prstGeom prst="line">
                <a:avLst/>
              </a:prstGeom>
              <a:noFill/>
              <a:ln w="0">
                <a:solidFill>
                  <a:srgbClr val="000000"/>
                </a:solidFill>
                <a:round/>
                <a:headEnd/>
                <a:tailEnd/>
              </a:ln>
            </p:spPr>
            <p:txBody>
              <a:bodyPr/>
              <a:lstStyle/>
              <a:p>
                <a:endParaRPr lang="en-US"/>
              </a:p>
            </p:txBody>
          </p:sp>
          <p:sp>
            <p:nvSpPr>
              <p:cNvPr id="54444" name="Freeform 773"/>
              <p:cNvSpPr>
                <a:spLocks/>
              </p:cNvSpPr>
              <p:nvPr/>
            </p:nvSpPr>
            <p:spPr bwMode="auto">
              <a:xfrm>
                <a:off x="845" y="1482"/>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4445" name="Freeform 774"/>
              <p:cNvSpPr>
                <a:spLocks/>
              </p:cNvSpPr>
              <p:nvPr/>
            </p:nvSpPr>
            <p:spPr bwMode="auto">
              <a:xfrm>
                <a:off x="679" y="1482"/>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4446" name="Rectangle 775"/>
              <p:cNvSpPr>
                <a:spLocks noChangeArrowheads="1"/>
              </p:cNvSpPr>
              <p:nvPr/>
            </p:nvSpPr>
            <p:spPr bwMode="auto">
              <a:xfrm>
                <a:off x="1454" y="1138"/>
                <a:ext cx="754" cy="747"/>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4447" name="Rectangle 776"/>
              <p:cNvSpPr>
                <a:spLocks noChangeArrowheads="1"/>
              </p:cNvSpPr>
              <p:nvPr/>
            </p:nvSpPr>
            <p:spPr bwMode="auto">
              <a:xfrm>
                <a:off x="1427" y="1176"/>
                <a:ext cx="759" cy="747"/>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4448" name="Rectangle 777"/>
              <p:cNvSpPr>
                <a:spLocks noChangeArrowheads="1"/>
              </p:cNvSpPr>
              <p:nvPr/>
            </p:nvSpPr>
            <p:spPr bwMode="auto">
              <a:xfrm>
                <a:off x="1400" y="1208"/>
                <a:ext cx="760"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4449" name="Rectangle 778"/>
              <p:cNvSpPr>
                <a:spLocks noChangeArrowheads="1"/>
              </p:cNvSpPr>
              <p:nvPr/>
            </p:nvSpPr>
            <p:spPr bwMode="auto">
              <a:xfrm>
                <a:off x="1379" y="124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4450" name="Rectangle 779"/>
              <p:cNvSpPr>
                <a:spLocks noChangeArrowheads="1"/>
              </p:cNvSpPr>
              <p:nvPr/>
            </p:nvSpPr>
            <p:spPr bwMode="auto">
              <a:xfrm>
                <a:off x="1352" y="1283"/>
                <a:ext cx="754" cy="748"/>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4451" name="Rectangle 780"/>
              <p:cNvSpPr>
                <a:spLocks noChangeArrowheads="1"/>
              </p:cNvSpPr>
              <p:nvPr/>
            </p:nvSpPr>
            <p:spPr bwMode="auto">
              <a:xfrm>
                <a:off x="1330" y="131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4452" name="Rectangle 781"/>
              <p:cNvSpPr>
                <a:spLocks noChangeArrowheads="1"/>
              </p:cNvSpPr>
              <p:nvPr/>
            </p:nvSpPr>
            <p:spPr bwMode="auto">
              <a:xfrm>
                <a:off x="1303" y="1348"/>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4453" name="Rectangle 782"/>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4454" name="Rectangle 783"/>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4455" name="Rectangle 784"/>
              <p:cNvSpPr>
                <a:spLocks noChangeArrowheads="1"/>
              </p:cNvSpPr>
              <p:nvPr/>
            </p:nvSpPr>
            <p:spPr bwMode="auto">
              <a:xfrm>
                <a:off x="1492" y="1477"/>
                <a:ext cx="394" cy="140"/>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54456" name="Rectangle 785"/>
              <p:cNvSpPr>
                <a:spLocks noChangeArrowheads="1"/>
              </p:cNvSpPr>
              <p:nvPr/>
            </p:nvSpPr>
            <p:spPr bwMode="auto">
              <a:xfrm>
                <a:off x="1459" y="1590"/>
                <a:ext cx="464" cy="140"/>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54457" name="Rectangle 786"/>
              <p:cNvSpPr>
                <a:spLocks noChangeArrowheads="1"/>
              </p:cNvSpPr>
              <p:nvPr/>
            </p:nvSpPr>
            <p:spPr bwMode="auto">
              <a:xfrm>
                <a:off x="1422" y="1880"/>
                <a:ext cx="124"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L1</a:t>
                </a:r>
                <a:endParaRPr lang="en-US" sz="1800">
                  <a:solidFill>
                    <a:srgbClr val="000000"/>
                  </a:solidFill>
                </a:endParaRPr>
              </a:p>
            </p:txBody>
          </p:sp>
          <p:sp>
            <p:nvSpPr>
              <p:cNvPr id="54458" name="Rectangle 787"/>
              <p:cNvSpPr>
                <a:spLocks noChangeArrowheads="1"/>
              </p:cNvSpPr>
              <p:nvPr/>
            </p:nvSpPr>
            <p:spPr bwMode="auto">
              <a:xfrm>
                <a:off x="1346" y="1939"/>
                <a:ext cx="291"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P-Cache</a:t>
                </a:r>
                <a:endParaRPr lang="en-US" sz="1800">
                  <a:solidFill>
                    <a:srgbClr val="000000"/>
                  </a:solidFill>
                </a:endParaRPr>
              </a:p>
            </p:txBody>
          </p:sp>
          <p:sp>
            <p:nvSpPr>
              <p:cNvPr id="54459" name="Rectangle 788"/>
              <p:cNvSpPr>
                <a:spLocks noChangeArrowheads="1"/>
              </p:cNvSpPr>
              <p:nvPr/>
            </p:nvSpPr>
            <p:spPr bwMode="auto">
              <a:xfrm>
                <a:off x="1804" y="1885"/>
                <a:ext cx="108"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L1</a:t>
                </a:r>
                <a:endParaRPr lang="en-US" sz="1800">
                  <a:solidFill>
                    <a:srgbClr val="000000"/>
                  </a:solidFill>
                </a:endParaRPr>
              </a:p>
            </p:txBody>
          </p:sp>
          <p:sp>
            <p:nvSpPr>
              <p:cNvPr id="54460" name="Rectangle 789"/>
              <p:cNvSpPr>
                <a:spLocks noChangeArrowheads="1"/>
              </p:cNvSpPr>
              <p:nvPr/>
            </p:nvSpPr>
            <p:spPr bwMode="auto">
              <a:xfrm>
                <a:off x="1723" y="1944"/>
                <a:ext cx="297"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D-Cache</a:t>
                </a:r>
                <a:endParaRPr lang="en-US" sz="1800">
                  <a:solidFill>
                    <a:srgbClr val="000000"/>
                  </a:solidFill>
                </a:endParaRPr>
              </a:p>
            </p:txBody>
          </p:sp>
          <p:sp>
            <p:nvSpPr>
              <p:cNvPr id="54461" name="Rectangle 790"/>
              <p:cNvSpPr>
                <a:spLocks noChangeArrowheads="1"/>
              </p:cNvSpPr>
              <p:nvPr/>
            </p:nvSpPr>
            <p:spPr bwMode="auto">
              <a:xfrm>
                <a:off x="1513" y="2047"/>
                <a:ext cx="293" cy="80"/>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L2 SRAM</a:t>
                </a:r>
                <a:endParaRPr lang="en-US" sz="1800">
                  <a:solidFill>
                    <a:srgbClr val="000000"/>
                  </a:solidFill>
                </a:endParaRPr>
              </a:p>
            </p:txBody>
          </p:sp>
          <p:sp>
            <p:nvSpPr>
              <p:cNvPr id="54462" name="Line 791"/>
              <p:cNvSpPr>
                <a:spLocks noChangeShapeType="1"/>
              </p:cNvSpPr>
              <p:nvPr/>
            </p:nvSpPr>
            <p:spPr bwMode="auto">
              <a:xfrm>
                <a:off x="1271" y="1859"/>
                <a:ext cx="754" cy="1"/>
              </a:xfrm>
              <a:prstGeom prst="line">
                <a:avLst/>
              </a:prstGeom>
              <a:noFill/>
              <a:ln w="0">
                <a:solidFill>
                  <a:srgbClr val="24211D"/>
                </a:solidFill>
                <a:round/>
                <a:headEnd/>
                <a:tailEnd/>
              </a:ln>
            </p:spPr>
            <p:txBody>
              <a:bodyPr/>
              <a:lstStyle/>
              <a:p>
                <a:endParaRPr lang="en-US"/>
              </a:p>
            </p:txBody>
          </p:sp>
          <p:sp>
            <p:nvSpPr>
              <p:cNvPr id="54463" name="Line 792"/>
              <p:cNvSpPr>
                <a:spLocks noChangeShapeType="1"/>
              </p:cNvSpPr>
              <p:nvPr/>
            </p:nvSpPr>
            <p:spPr bwMode="auto">
              <a:xfrm>
                <a:off x="1271" y="2031"/>
                <a:ext cx="754" cy="1"/>
              </a:xfrm>
              <a:prstGeom prst="line">
                <a:avLst/>
              </a:prstGeom>
              <a:noFill/>
              <a:ln w="0">
                <a:solidFill>
                  <a:srgbClr val="24211D"/>
                </a:solidFill>
                <a:round/>
                <a:headEnd/>
                <a:tailEnd/>
              </a:ln>
            </p:spPr>
            <p:txBody>
              <a:bodyPr/>
              <a:lstStyle/>
              <a:p>
                <a:endParaRPr lang="en-US"/>
              </a:p>
            </p:txBody>
          </p:sp>
          <p:sp>
            <p:nvSpPr>
              <p:cNvPr id="54464" name="Line 793"/>
              <p:cNvSpPr>
                <a:spLocks noChangeShapeType="1"/>
              </p:cNvSpPr>
              <p:nvPr/>
            </p:nvSpPr>
            <p:spPr bwMode="auto">
              <a:xfrm>
                <a:off x="1648" y="1859"/>
                <a:ext cx="1" cy="172"/>
              </a:xfrm>
              <a:prstGeom prst="line">
                <a:avLst/>
              </a:prstGeom>
              <a:noFill/>
              <a:ln w="0">
                <a:solidFill>
                  <a:srgbClr val="24211D"/>
                </a:solidFill>
                <a:round/>
                <a:headEnd/>
                <a:tailEnd/>
              </a:ln>
            </p:spPr>
            <p:txBody>
              <a:bodyPr/>
              <a:lstStyle/>
              <a:p>
                <a:endParaRPr lang="en-US"/>
              </a:p>
            </p:txBody>
          </p:sp>
          <p:sp>
            <p:nvSpPr>
              <p:cNvPr id="54465" name="Freeform 794"/>
              <p:cNvSpPr>
                <a:spLocks/>
              </p:cNvSpPr>
              <p:nvPr/>
            </p:nvSpPr>
            <p:spPr bwMode="auto">
              <a:xfrm>
                <a:off x="1869" y="794"/>
                <a:ext cx="37" cy="16"/>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54466" name="Rectangle 795"/>
              <p:cNvSpPr>
                <a:spLocks noChangeArrowheads="1"/>
              </p:cNvSpPr>
              <p:nvPr/>
            </p:nvSpPr>
            <p:spPr bwMode="auto">
              <a:xfrm>
                <a:off x="1869" y="810"/>
                <a:ext cx="37" cy="22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467" name="Freeform 796"/>
              <p:cNvSpPr>
                <a:spLocks/>
              </p:cNvSpPr>
              <p:nvPr/>
            </p:nvSpPr>
            <p:spPr bwMode="auto">
              <a:xfrm>
                <a:off x="1842" y="1031"/>
                <a:ext cx="91" cy="91"/>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54468" name="Freeform 797"/>
              <p:cNvSpPr>
                <a:spLocks/>
              </p:cNvSpPr>
              <p:nvPr/>
            </p:nvSpPr>
            <p:spPr bwMode="auto">
              <a:xfrm>
                <a:off x="1869" y="1031"/>
                <a:ext cx="37" cy="21"/>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54469" name="Freeform 798"/>
              <p:cNvSpPr>
                <a:spLocks/>
              </p:cNvSpPr>
              <p:nvPr/>
            </p:nvSpPr>
            <p:spPr bwMode="auto">
              <a:xfrm>
                <a:off x="1890" y="794"/>
                <a:ext cx="16" cy="32"/>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54470" name="Rectangle 799"/>
              <p:cNvSpPr>
                <a:spLocks noChangeArrowheads="1"/>
              </p:cNvSpPr>
              <p:nvPr/>
            </p:nvSpPr>
            <p:spPr bwMode="auto">
              <a:xfrm>
                <a:off x="1815" y="794"/>
                <a:ext cx="75" cy="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471" name="Freeform 800"/>
              <p:cNvSpPr>
                <a:spLocks/>
              </p:cNvSpPr>
              <p:nvPr/>
            </p:nvSpPr>
            <p:spPr bwMode="auto">
              <a:xfrm>
                <a:off x="1723" y="762"/>
                <a:ext cx="97" cy="96"/>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54472" name="Freeform 801"/>
              <p:cNvSpPr>
                <a:spLocks/>
              </p:cNvSpPr>
              <p:nvPr/>
            </p:nvSpPr>
            <p:spPr bwMode="auto">
              <a:xfrm>
                <a:off x="1799" y="794"/>
                <a:ext cx="16" cy="32"/>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54473" name="Rectangle 802"/>
              <p:cNvSpPr>
                <a:spLocks noChangeArrowheads="1"/>
              </p:cNvSpPr>
              <p:nvPr/>
            </p:nvSpPr>
            <p:spPr bwMode="auto">
              <a:xfrm>
                <a:off x="2795" y="767"/>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474" name="Freeform 803"/>
              <p:cNvSpPr>
                <a:spLocks/>
              </p:cNvSpPr>
              <p:nvPr/>
            </p:nvSpPr>
            <p:spPr bwMode="auto">
              <a:xfrm>
                <a:off x="2720" y="805"/>
                <a:ext cx="70" cy="70"/>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54475" name="Freeform 804"/>
              <p:cNvSpPr>
                <a:spLocks/>
              </p:cNvSpPr>
              <p:nvPr/>
            </p:nvSpPr>
            <p:spPr bwMode="auto">
              <a:xfrm>
                <a:off x="2725" y="832"/>
                <a:ext cx="5" cy="16"/>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4476" name="Rectangle 805"/>
              <p:cNvSpPr>
                <a:spLocks noChangeArrowheads="1"/>
              </p:cNvSpPr>
              <p:nvPr/>
            </p:nvSpPr>
            <p:spPr bwMode="auto">
              <a:xfrm>
                <a:off x="2569" y="83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477" name="Freeform 806"/>
              <p:cNvSpPr>
                <a:spLocks/>
              </p:cNvSpPr>
              <p:nvPr/>
            </p:nvSpPr>
            <p:spPr bwMode="auto">
              <a:xfrm>
                <a:off x="2504" y="805"/>
                <a:ext cx="70" cy="70"/>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54478" name="Freeform 807"/>
              <p:cNvSpPr>
                <a:spLocks/>
              </p:cNvSpPr>
              <p:nvPr/>
            </p:nvSpPr>
            <p:spPr bwMode="auto">
              <a:xfrm>
                <a:off x="2558" y="832"/>
                <a:ext cx="11" cy="16"/>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4479" name="Rectangle 808"/>
              <p:cNvSpPr>
                <a:spLocks noChangeArrowheads="1"/>
              </p:cNvSpPr>
              <p:nvPr/>
            </p:nvSpPr>
            <p:spPr bwMode="auto">
              <a:xfrm>
                <a:off x="97" y="2359"/>
                <a:ext cx="522" cy="129"/>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480" name="Rectangle 809"/>
              <p:cNvSpPr>
                <a:spLocks noChangeArrowheads="1"/>
              </p:cNvSpPr>
              <p:nvPr/>
            </p:nvSpPr>
            <p:spPr bwMode="auto">
              <a:xfrm>
                <a:off x="194" y="2375"/>
                <a:ext cx="431" cy="11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HyperLink</a:t>
                </a:r>
                <a:endParaRPr lang="en-US" sz="1800">
                  <a:solidFill>
                    <a:srgbClr val="000000"/>
                  </a:solidFill>
                </a:endParaRPr>
              </a:p>
            </p:txBody>
          </p:sp>
          <p:sp>
            <p:nvSpPr>
              <p:cNvPr id="54481" name="Line 810"/>
              <p:cNvSpPr>
                <a:spLocks noChangeShapeType="1"/>
              </p:cNvSpPr>
              <p:nvPr/>
            </p:nvSpPr>
            <p:spPr bwMode="auto">
              <a:xfrm flipH="1">
                <a:off x="11" y="2316"/>
                <a:ext cx="113" cy="107"/>
              </a:xfrm>
              <a:prstGeom prst="line">
                <a:avLst/>
              </a:prstGeom>
              <a:noFill/>
              <a:ln w="6" cap="rnd">
                <a:solidFill>
                  <a:srgbClr val="24211D"/>
                </a:solidFill>
                <a:round/>
                <a:headEnd/>
                <a:tailEnd/>
              </a:ln>
            </p:spPr>
            <p:txBody>
              <a:bodyPr/>
              <a:lstStyle/>
              <a:p>
                <a:endParaRPr lang="en-US"/>
              </a:p>
            </p:txBody>
          </p:sp>
          <p:sp>
            <p:nvSpPr>
              <p:cNvPr id="54482" name="Line 811"/>
              <p:cNvSpPr>
                <a:spLocks noChangeShapeType="1"/>
              </p:cNvSpPr>
              <p:nvPr/>
            </p:nvSpPr>
            <p:spPr bwMode="auto">
              <a:xfrm flipH="1" flipV="1">
                <a:off x="11" y="2423"/>
                <a:ext cx="113" cy="102"/>
              </a:xfrm>
              <a:prstGeom prst="line">
                <a:avLst/>
              </a:prstGeom>
              <a:noFill/>
              <a:ln w="6" cap="rnd">
                <a:solidFill>
                  <a:srgbClr val="24211D"/>
                </a:solidFill>
                <a:round/>
                <a:headEnd/>
                <a:tailEnd/>
              </a:ln>
            </p:spPr>
            <p:txBody>
              <a:bodyPr/>
              <a:lstStyle/>
              <a:p>
                <a:endParaRPr lang="en-US"/>
              </a:p>
            </p:txBody>
          </p:sp>
          <p:sp>
            <p:nvSpPr>
              <p:cNvPr id="54483" name="Line 812"/>
              <p:cNvSpPr>
                <a:spLocks noChangeShapeType="1"/>
              </p:cNvSpPr>
              <p:nvPr/>
            </p:nvSpPr>
            <p:spPr bwMode="auto">
              <a:xfrm flipV="1">
                <a:off x="124" y="2321"/>
                <a:ext cx="1" cy="38"/>
              </a:xfrm>
              <a:prstGeom prst="line">
                <a:avLst/>
              </a:prstGeom>
              <a:noFill/>
              <a:ln w="6" cap="rnd">
                <a:solidFill>
                  <a:srgbClr val="24211D"/>
                </a:solidFill>
                <a:round/>
                <a:headEnd/>
                <a:tailEnd/>
              </a:ln>
            </p:spPr>
            <p:txBody>
              <a:bodyPr/>
              <a:lstStyle/>
              <a:p>
                <a:endParaRPr lang="en-US"/>
              </a:p>
            </p:txBody>
          </p:sp>
          <p:sp>
            <p:nvSpPr>
              <p:cNvPr id="54484" name="Line 813"/>
              <p:cNvSpPr>
                <a:spLocks noChangeShapeType="1"/>
              </p:cNvSpPr>
              <p:nvPr/>
            </p:nvSpPr>
            <p:spPr bwMode="auto">
              <a:xfrm flipV="1">
                <a:off x="124" y="2488"/>
                <a:ext cx="1" cy="37"/>
              </a:xfrm>
              <a:prstGeom prst="line">
                <a:avLst/>
              </a:prstGeom>
              <a:noFill/>
              <a:ln w="6" cap="rnd">
                <a:solidFill>
                  <a:srgbClr val="24211D"/>
                </a:solidFill>
                <a:round/>
                <a:headEnd/>
                <a:tailEnd/>
              </a:ln>
            </p:spPr>
            <p:txBody>
              <a:bodyPr/>
              <a:lstStyle/>
              <a:p>
                <a:endParaRPr lang="en-US"/>
              </a:p>
            </p:txBody>
          </p:sp>
          <p:sp>
            <p:nvSpPr>
              <p:cNvPr id="54485" name="Rectangle 814"/>
              <p:cNvSpPr>
                <a:spLocks noChangeArrowheads="1"/>
              </p:cNvSpPr>
              <p:nvPr/>
            </p:nvSpPr>
            <p:spPr bwMode="auto">
              <a:xfrm>
                <a:off x="619" y="2359"/>
                <a:ext cx="1874" cy="123"/>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4486" name="Line 815"/>
              <p:cNvSpPr>
                <a:spLocks noChangeShapeType="1"/>
              </p:cNvSpPr>
              <p:nvPr/>
            </p:nvSpPr>
            <p:spPr bwMode="auto">
              <a:xfrm flipH="1">
                <a:off x="1045" y="2359"/>
                <a:ext cx="1325" cy="1"/>
              </a:xfrm>
              <a:prstGeom prst="line">
                <a:avLst/>
              </a:prstGeom>
              <a:noFill/>
              <a:ln w="6" cap="rnd">
                <a:solidFill>
                  <a:srgbClr val="24211D"/>
                </a:solidFill>
                <a:round/>
                <a:headEnd/>
                <a:tailEnd/>
              </a:ln>
            </p:spPr>
            <p:txBody>
              <a:bodyPr/>
              <a:lstStyle/>
              <a:p>
                <a:endParaRPr lang="en-US"/>
              </a:p>
            </p:txBody>
          </p:sp>
          <p:sp>
            <p:nvSpPr>
              <p:cNvPr id="54487" name="Rectangle 816"/>
              <p:cNvSpPr>
                <a:spLocks noChangeArrowheads="1"/>
              </p:cNvSpPr>
              <p:nvPr/>
            </p:nvSpPr>
            <p:spPr bwMode="auto">
              <a:xfrm>
                <a:off x="2370" y="794"/>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4488" name="Rectangle 817"/>
              <p:cNvSpPr>
                <a:spLocks noChangeArrowheads="1"/>
              </p:cNvSpPr>
              <p:nvPr/>
            </p:nvSpPr>
            <p:spPr bwMode="auto">
              <a:xfrm>
                <a:off x="2370" y="799"/>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4489" name="Line 818"/>
              <p:cNvSpPr>
                <a:spLocks noChangeShapeType="1"/>
              </p:cNvSpPr>
              <p:nvPr/>
            </p:nvSpPr>
            <p:spPr bwMode="auto">
              <a:xfrm>
                <a:off x="2493" y="799"/>
                <a:ext cx="1" cy="1689"/>
              </a:xfrm>
              <a:prstGeom prst="line">
                <a:avLst/>
              </a:prstGeom>
              <a:noFill/>
              <a:ln w="6" cap="rnd">
                <a:solidFill>
                  <a:srgbClr val="24211D"/>
                </a:solidFill>
                <a:round/>
                <a:headEnd/>
                <a:tailEnd/>
              </a:ln>
            </p:spPr>
            <p:txBody>
              <a:bodyPr/>
              <a:lstStyle/>
              <a:p>
                <a:endParaRPr lang="en-US"/>
              </a:p>
            </p:txBody>
          </p:sp>
          <p:sp>
            <p:nvSpPr>
              <p:cNvPr id="54490" name="Line 819"/>
              <p:cNvSpPr>
                <a:spLocks noChangeShapeType="1"/>
              </p:cNvSpPr>
              <p:nvPr/>
            </p:nvSpPr>
            <p:spPr bwMode="auto">
              <a:xfrm>
                <a:off x="2364" y="799"/>
                <a:ext cx="1" cy="1560"/>
              </a:xfrm>
              <a:prstGeom prst="line">
                <a:avLst/>
              </a:prstGeom>
              <a:noFill/>
              <a:ln w="6" cap="rnd">
                <a:solidFill>
                  <a:srgbClr val="24211D"/>
                </a:solidFill>
                <a:round/>
                <a:headEnd/>
                <a:tailEnd/>
              </a:ln>
            </p:spPr>
            <p:txBody>
              <a:bodyPr/>
              <a:lstStyle/>
              <a:p>
                <a:endParaRPr lang="en-US"/>
              </a:p>
            </p:txBody>
          </p:sp>
          <p:sp>
            <p:nvSpPr>
              <p:cNvPr id="54491" name="Line 820"/>
              <p:cNvSpPr>
                <a:spLocks noChangeShapeType="1"/>
              </p:cNvSpPr>
              <p:nvPr/>
            </p:nvSpPr>
            <p:spPr bwMode="auto">
              <a:xfrm>
                <a:off x="2370" y="794"/>
                <a:ext cx="129" cy="1"/>
              </a:xfrm>
              <a:prstGeom prst="line">
                <a:avLst/>
              </a:prstGeom>
              <a:noFill/>
              <a:ln w="6" cap="rnd">
                <a:solidFill>
                  <a:srgbClr val="24211D"/>
                </a:solidFill>
                <a:round/>
                <a:headEnd/>
                <a:tailEnd/>
              </a:ln>
            </p:spPr>
            <p:txBody>
              <a:bodyPr/>
              <a:lstStyle/>
              <a:p>
                <a:endParaRPr lang="en-US"/>
              </a:p>
            </p:txBody>
          </p:sp>
        </p:grpSp>
        <p:sp>
          <p:nvSpPr>
            <p:cNvPr id="54285" name="Rectangle 822"/>
            <p:cNvSpPr>
              <a:spLocks noChangeArrowheads="1"/>
            </p:cNvSpPr>
            <p:nvPr/>
          </p:nvSpPr>
          <p:spPr bwMode="auto">
            <a:xfrm>
              <a:off x="916" y="923"/>
              <a:ext cx="123" cy="144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4286" name="Line 823"/>
            <p:cNvSpPr>
              <a:spLocks noChangeShapeType="1"/>
            </p:cNvSpPr>
            <p:nvPr/>
          </p:nvSpPr>
          <p:spPr bwMode="auto">
            <a:xfrm>
              <a:off x="1039" y="923"/>
              <a:ext cx="1" cy="1436"/>
            </a:xfrm>
            <a:prstGeom prst="line">
              <a:avLst/>
            </a:prstGeom>
            <a:noFill/>
            <a:ln w="6" cap="rnd">
              <a:solidFill>
                <a:srgbClr val="24211D"/>
              </a:solidFill>
              <a:round/>
              <a:headEnd/>
              <a:tailEnd/>
            </a:ln>
          </p:spPr>
          <p:txBody>
            <a:bodyPr/>
            <a:lstStyle/>
            <a:p>
              <a:endParaRPr lang="en-US"/>
            </a:p>
          </p:txBody>
        </p:sp>
        <p:sp>
          <p:nvSpPr>
            <p:cNvPr id="54287" name="Line 824"/>
            <p:cNvSpPr>
              <a:spLocks noChangeShapeType="1"/>
            </p:cNvSpPr>
            <p:nvPr/>
          </p:nvSpPr>
          <p:spPr bwMode="auto">
            <a:xfrm>
              <a:off x="910" y="923"/>
              <a:ext cx="1" cy="1436"/>
            </a:xfrm>
            <a:prstGeom prst="line">
              <a:avLst/>
            </a:prstGeom>
            <a:noFill/>
            <a:ln w="6" cap="rnd">
              <a:solidFill>
                <a:srgbClr val="24211D"/>
              </a:solidFill>
              <a:round/>
              <a:headEnd/>
              <a:tailEnd/>
            </a:ln>
          </p:spPr>
          <p:txBody>
            <a:bodyPr/>
            <a:lstStyle/>
            <a:p>
              <a:endParaRPr lang="en-US"/>
            </a:p>
          </p:txBody>
        </p:sp>
        <p:sp>
          <p:nvSpPr>
            <p:cNvPr id="54288" name="Line 825"/>
            <p:cNvSpPr>
              <a:spLocks noChangeShapeType="1"/>
            </p:cNvSpPr>
            <p:nvPr/>
          </p:nvSpPr>
          <p:spPr bwMode="auto">
            <a:xfrm>
              <a:off x="910" y="923"/>
              <a:ext cx="129" cy="1"/>
            </a:xfrm>
            <a:prstGeom prst="line">
              <a:avLst/>
            </a:prstGeom>
            <a:noFill/>
            <a:ln w="6" cap="rnd">
              <a:solidFill>
                <a:srgbClr val="24211D"/>
              </a:solidFill>
              <a:round/>
              <a:headEnd/>
              <a:tailEnd/>
            </a:ln>
          </p:spPr>
          <p:txBody>
            <a:bodyPr/>
            <a:lstStyle/>
            <a:p>
              <a:endParaRPr lang="en-US"/>
            </a:p>
          </p:txBody>
        </p:sp>
        <p:sp>
          <p:nvSpPr>
            <p:cNvPr id="54289" name="Rectangle 826"/>
            <p:cNvSpPr>
              <a:spLocks noChangeArrowheads="1"/>
            </p:cNvSpPr>
            <p:nvPr/>
          </p:nvSpPr>
          <p:spPr bwMode="auto">
            <a:xfrm>
              <a:off x="1432" y="2374"/>
              <a:ext cx="361"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54290" name="Line 827"/>
            <p:cNvSpPr>
              <a:spLocks noChangeShapeType="1"/>
            </p:cNvSpPr>
            <p:nvPr/>
          </p:nvSpPr>
          <p:spPr bwMode="auto">
            <a:xfrm flipH="1">
              <a:off x="124" y="2359"/>
              <a:ext cx="786" cy="1"/>
            </a:xfrm>
            <a:prstGeom prst="line">
              <a:avLst/>
            </a:prstGeom>
            <a:noFill/>
            <a:ln w="6" cap="rnd">
              <a:solidFill>
                <a:srgbClr val="24211D"/>
              </a:solidFill>
              <a:round/>
              <a:headEnd/>
              <a:tailEnd/>
            </a:ln>
          </p:spPr>
          <p:txBody>
            <a:bodyPr/>
            <a:lstStyle/>
            <a:p>
              <a:endParaRPr lang="en-US"/>
            </a:p>
          </p:txBody>
        </p:sp>
        <p:sp>
          <p:nvSpPr>
            <p:cNvPr id="54291" name="Line 828"/>
            <p:cNvSpPr>
              <a:spLocks noChangeShapeType="1"/>
            </p:cNvSpPr>
            <p:nvPr/>
          </p:nvSpPr>
          <p:spPr bwMode="auto">
            <a:xfrm flipH="1">
              <a:off x="124" y="2488"/>
              <a:ext cx="2369" cy="1"/>
            </a:xfrm>
            <a:prstGeom prst="line">
              <a:avLst/>
            </a:prstGeom>
            <a:noFill/>
            <a:ln w="6" cap="rnd">
              <a:solidFill>
                <a:srgbClr val="24211D"/>
              </a:solidFill>
              <a:round/>
              <a:headEnd/>
              <a:tailEnd/>
            </a:ln>
          </p:spPr>
          <p:txBody>
            <a:bodyPr/>
            <a:lstStyle/>
            <a:p>
              <a:endParaRPr lang="en-US"/>
            </a:p>
          </p:txBody>
        </p:sp>
      </p:grpSp>
    </p:spTree>
    <p:custDataLst>
      <p:tags r:id="rId1"/>
    </p:custData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en-US" b="0" smtClean="0"/>
              <a:t>External Interfaces</a:t>
            </a:r>
          </a:p>
        </p:txBody>
      </p:sp>
      <p:sp>
        <p:nvSpPr>
          <p:cNvPr id="55299" name="Rectangle 4"/>
          <p:cNvSpPr>
            <a:spLocks noGrp="1" noChangeArrowheads="1"/>
          </p:cNvSpPr>
          <p:nvPr>
            <p:ph type="body" sz="half" idx="4294967295"/>
          </p:nvPr>
        </p:nvSpPr>
        <p:spPr>
          <a:xfrm>
            <a:off x="5464175" y="2400300"/>
            <a:ext cx="3451225" cy="3352800"/>
          </a:xfrm>
        </p:spPr>
        <p:txBody>
          <a:bodyPr/>
          <a:lstStyle/>
          <a:p>
            <a:pPr marL="227013" indent="-227013" eaLnBrk="1" hangingPunct="1">
              <a:lnSpc>
                <a:spcPct val="80000"/>
              </a:lnSpc>
              <a:spcBef>
                <a:spcPct val="0"/>
              </a:spcBef>
              <a:spcAft>
                <a:spcPct val="10000"/>
              </a:spcAft>
            </a:pPr>
            <a:r>
              <a:rPr lang="en-US" sz="1800" smtClean="0"/>
              <a:t>SGMII allows two 10/100/1000 Ethernet interfaces </a:t>
            </a:r>
          </a:p>
          <a:p>
            <a:pPr marL="227013" indent="-227013" eaLnBrk="1" hangingPunct="1">
              <a:lnSpc>
                <a:spcPct val="80000"/>
              </a:lnSpc>
              <a:spcBef>
                <a:spcPct val="0"/>
              </a:spcBef>
              <a:spcAft>
                <a:spcPct val="10000"/>
              </a:spcAft>
            </a:pPr>
            <a:r>
              <a:rPr lang="en-US" sz="1800" smtClean="0"/>
              <a:t>Four high-bandwidth Serial RapidIO (SRIO) lanes for inter-DSP applications</a:t>
            </a:r>
          </a:p>
          <a:p>
            <a:pPr marL="227013" indent="-227013" eaLnBrk="1" hangingPunct="1">
              <a:lnSpc>
                <a:spcPct val="80000"/>
              </a:lnSpc>
              <a:spcBef>
                <a:spcPct val="0"/>
              </a:spcBef>
              <a:spcAft>
                <a:spcPct val="10000"/>
              </a:spcAft>
            </a:pPr>
            <a:r>
              <a:rPr lang="en-US" sz="1800" smtClean="0"/>
              <a:t>SPI for boot operations</a:t>
            </a:r>
          </a:p>
          <a:p>
            <a:pPr marL="227013" indent="-227013" eaLnBrk="1" hangingPunct="1">
              <a:lnSpc>
                <a:spcPct val="80000"/>
              </a:lnSpc>
              <a:spcBef>
                <a:spcPct val="0"/>
              </a:spcBef>
              <a:spcAft>
                <a:spcPct val="10000"/>
              </a:spcAft>
            </a:pPr>
            <a:r>
              <a:rPr lang="en-US" sz="1800" smtClean="0"/>
              <a:t>UART for development/testing</a:t>
            </a:r>
          </a:p>
          <a:p>
            <a:pPr marL="227013" indent="-227013" eaLnBrk="1" hangingPunct="1">
              <a:lnSpc>
                <a:spcPct val="80000"/>
              </a:lnSpc>
              <a:spcBef>
                <a:spcPct val="0"/>
              </a:spcBef>
              <a:spcAft>
                <a:spcPct val="10000"/>
              </a:spcAft>
            </a:pPr>
            <a:r>
              <a:rPr lang="en-US" sz="1800" smtClean="0"/>
              <a:t>Two PCIe at 5 Gbps </a:t>
            </a:r>
          </a:p>
          <a:p>
            <a:pPr marL="227013" indent="-227013" eaLnBrk="1" hangingPunct="1">
              <a:lnSpc>
                <a:spcPct val="80000"/>
              </a:lnSpc>
              <a:spcBef>
                <a:spcPct val="0"/>
              </a:spcBef>
              <a:spcAft>
                <a:spcPct val="10000"/>
              </a:spcAft>
            </a:pPr>
            <a:r>
              <a:rPr lang="en-US" altLang="zh-CN" sz="1800" smtClean="0">
                <a:ea typeface="宋体" pitchFamily="2" charset="-122"/>
              </a:rPr>
              <a:t>I</a:t>
            </a:r>
            <a:r>
              <a:rPr lang="en-US" altLang="zh-CN" sz="1800" baseline="30000" smtClean="0">
                <a:ea typeface="宋体" pitchFamily="2" charset="-122"/>
              </a:rPr>
              <a:t>2</a:t>
            </a:r>
            <a:r>
              <a:rPr lang="en-US" altLang="zh-CN" sz="1800" smtClean="0">
                <a:ea typeface="宋体" pitchFamily="2" charset="-122"/>
              </a:rPr>
              <a:t>C</a:t>
            </a:r>
            <a:r>
              <a:rPr lang="en-US" sz="1800" smtClean="0"/>
              <a:t> for EPROM at 400 Kbps</a:t>
            </a:r>
          </a:p>
          <a:p>
            <a:pPr marL="227013" indent="-227013" eaLnBrk="1" hangingPunct="1">
              <a:lnSpc>
                <a:spcPct val="80000"/>
              </a:lnSpc>
              <a:spcBef>
                <a:spcPct val="0"/>
              </a:spcBef>
              <a:spcAft>
                <a:spcPct val="10000"/>
              </a:spcAft>
            </a:pPr>
            <a:r>
              <a:rPr lang="en-US" sz="1800" smtClean="0"/>
              <a:t>Application-specific Interfaces:</a:t>
            </a:r>
          </a:p>
          <a:p>
            <a:pPr marL="523875" lvl="1" indent="-227013" eaLnBrk="1" hangingPunct="1">
              <a:lnSpc>
                <a:spcPct val="80000"/>
              </a:lnSpc>
              <a:spcBef>
                <a:spcPct val="0"/>
              </a:spcBef>
              <a:spcAft>
                <a:spcPct val="10000"/>
              </a:spcAft>
            </a:pPr>
            <a:r>
              <a:rPr lang="en-US" sz="1600" smtClean="0"/>
              <a:t>Antenna Interface 2 (AIF2) for wireless applications</a:t>
            </a:r>
          </a:p>
          <a:p>
            <a:pPr marL="523875" lvl="1" indent="-227013" eaLnBrk="1" hangingPunct="1">
              <a:lnSpc>
                <a:spcPct val="80000"/>
              </a:lnSpc>
              <a:spcBef>
                <a:spcPct val="0"/>
              </a:spcBef>
              <a:spcAft>
                <a:spcPct val="10000"/>
              </a:spcAft>
            </a:pPr>
            <a:r>
              <a:rPr lang="en-US" sz="1600" smtClean="0"/>
              <a:t>Telecommunications Serial Port (TSIP) x2 for media applications</a:t>
            </a:r>
          </a:p>
        </p:txBody>
      </p:sp>
      <p:sp>
        <p:nvSpPr>
          <p:cNvPr id="55300" name="AutoShape 5"/>
          <p:cNvSpPr>
            <a:spLocks noChangeArrowheads="1"/>
          </p:cNvSpPr>
          <p:nvPr/>
        </p:nvSpPr>
        <p:spPr bwMode="auto">
          <a:xfrm>
            <a:off x="5422900" y="2303463"/>
            <a:ext cx="3568700" cy="3449637"/>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5301"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Memory Expansion</a:t>
            </a:r>
          </a:p>
        </p:txBody>
      </p:sp>
      <p:sp>
        <p:nvSpPr>
          <p:cNvPr id="55302" name="PPTShape_0"/>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55303" name="PPTShape_1"/>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CorePac &amp; Memory Subsystem</a:t>
            </a:r>
          </a:p>
        </p:txBody>
      </p:sp>
      <p:sp>
        <p:nvSpPr>
          <p:cNvPr id="55304" name="Rectangle 19"/>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55305" name="PPTShape_2"/>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55306" name="Group 419"/>
          <p:cNvGrpSpPr>
            <a:grpSpLocks noChangeAspect="1"/>
          </p:cNvGrpSpPr>
          <p:nvPr/>
        </p:nvGrpSpPr>
        <p:grpSpPr bwMode="auto">
          <a:xfrm>
            <a:off x="0" y="914400"/>
            <a:ext cx="5349875" cy="5440363"/>
            <a:chOff x="0" y="552"/>
            <a:chExt cx="3479" cy="3538"/>
          </a:xfrm>
        </p:grpSpPr>
        <p:sp>
          <p:nvSpPr>
            <p:cNvPr id="55307" name="AutoShape 418"/>
            <p:cNvSpPr>
              <a:spLocks noChangeAspect="1" noChangeArrowheads="1" noTextEdit="1"/>
            </p:cNvSpPr>
            <p:nvPr/>
          </p:nvSpPr>
          <p:spPr bwMode="auto">
            <a:xfrm>
              <a:off x="0" y="552"/>
              <a:ext cx="3479" cy="3538"/>
            </a:xfrm>
            <a:prstGeom prst="rect">
              <a:avLst/>
            </a:prstGeom>
            <a:noFill/>
            <a:ln w="9525">
              <a:noFill/>
              <a:miter lim="800000"/>
              <a:headEnd/>
              <a:tailEnd/>
            </a:ln>
          </p:spPr>
          <p:txBody>
            <a:bodyPr/>
            <a:lstStyle/>
            <a:p>
              <a:endParaRPr lang="en-US"/>
            </a:p>
          </p:txBody>
        </p:sp>
        <p:grpSp>
          <p:nvGrpSpPr>
            <p:cNvPr id="55308" name="Group 620"/>
            <p:cNvGrpSpPr>
              <a:grpSpLocks/>
            </p:cNvGrpSpPr>
            <p:nvPr/>
          </p:nvGrpSpPr>
          <p:grpSpPr bwMode="auto">
            <a:xfrm>
              <a:off x="162" y="563"/>
              <a:ext cx="3306" cy="3350"/>
              <a:chOff x="162" y="563"/>
              <a:chExt cx="3306" cy="3350"/>
            </a:xfrm>
          </p:grpSpPr>
          <p:sp>
            <p:nvSpPr>
              <p:cNvPr id="55517" name="Rectangle 420"/>
              <p:cNvSpPr>
                <a:spLocks noChangeArrowheads="1"/>
              </p:cNvSpPr>
              <p:nvPr/>
            </p:nvSpPr>
            <p:spPr bwMode="auto">
              <a:xfrm>
                <a:off x="162" y="563"/>
                <a:ext cx="3306" cy="3350"/>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55518" name="Rectangle 421"/>
              <p:cNvSpPr>
                <a:spLocks noChangeArrowheads="1"/>
              </p:cNvSpPr>
              <p:nvPr/>
            </p:nvSpPr>
            <p:spPr bwMode="auto">
              <a:xfrm>
                <a:off x="619" y="2912"/>
                <a:ext cx="1514" cy="995"/>
              </a:xfrm>
              <a:prstGeom prst="rect">
                <a:avLst/>
              </a:prstGeom>
              <a:solidFill>
                <a:srgbClr val="FFFF00"/>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5519" name="Rectangle 422"/>
              <p:cNvSpPr>
                <a:spLocks noChangeArrowheads="1"/>
              </p:cNvSpPr>
              <p:nvPr/>
            </p:nvSpPr>
            <p:spPr bwMode="auto">
              <a:xfrm>
                <a:off x="2655" y="568"/>
                <a:ext cx="808" cy="1764"/>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5520" name="Rectangle 423"/>
              <p:cNvSpPr>
                <a:spLocks noChangeArrowheads="1"/>
              </p:cNvSpPr>
              <p:nvPr/>
            </p:nvSpPr>
            <p:spPr bwMode="auto">
              <a:xfrm>
                <a:off x="1174" y="2208"/>
                <a:ext cx="1024"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1 to 8 Cores @ up to 1.25 GHz</a:t>
                </a:r>
                <a:endParaRPr lang="en-US" sz="1800">
                  <a:solidFill>
                    <a:srgbClr val="000000"/>
                  </a:solidFill>
                </a:endParaRPr>
              </a:p>
            </p:txBody>
          </p:sp>
          <p:sp>
            <p:nvSpPr>
              <p:cNvPr id="55521" name="Rectangle 424"/>
              <p:cNvSpPr>
                <a:spLocks noChangeArrowheads="1"/>
              </p:cNvSpPr>
              <p:nvPr/>
            </p:nvSpPr>
            <p:spPr bwMode="auto">
              <a:xfrm>
                <a:off x="2795" y="2095"/>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522" name="Rectangle 425"/>
              <p:cNvSpPr>
                <a:spLocks noChangeArrowheads="1"/>
              </p:cNvSpPr>
              <p:nvPr/>
            </p:nvSpPr>
            <p:spPr bwMode="auto">
              <a:xfrm>
                <a:off x="2795" y="1654"/>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523" name="Rectangle 426"/>
              <p:cNvSpPr>
                <a:spLocks noChangeArrowheads="1"/>
              </p:cNvSpPr>
              <p:nvPr/>
            </p:nvSpPr>
            <p:spPr bwMode="auto">
              <a:xfrm>
                <a:off x="1287" y="638"/>
                <a:ext cx="393" cy="371"/>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55524" name="Rectangle 427"/>
              <p:cNvSpPr>
                <a:spLocks noChangeArrowheads="1"/>
              </p:cNvSpPr>
              <p:nvPr/>
            </p:nvSpPr>
            <p:spPr bwMode="auto">
              <a:xfrm>
                <a:off x="1389" y="922"/>
                <a:ext cx="248"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55525" name="Rectangle 428"/>
              <p:cNvSpPr>
                <a:spLocks noChangeArrowheads="1"/>
              </p:cNvSpPr>
              <p:nvPr/>
            </p:nvSpPr>
            <p:spPr bwMode="auto">
              <a:xfrm>
                <a:off x="1352" y="681"/>
                <a:ext cx="269" cy="22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5526" name="Rectangle 429"/>
              <p:cNvSpPr>
                <a:spLocks noChangeArrowheads="1"/>
              </p:cNvSpPr>
              <p:nvPr/>
            </p:nvSpPr>
            <p:spPr bwMode="auto">
              <a:xfrm>
                <a:off x="1416" y="724"/>
                <a:ext cx="183"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55527" name="Rectangle 430"/>
              <p:cNvSpPr>
                <a:spLocks noChangeArrowheads="1"/>
              </p:cNvSpPr>
              <p:nvPr/>
            </p:nvSpPr>
            <p:spPr bwMode="auto">
              <a:xfrm>
                <a:off x="1400" y="788"/>
                <a:ext cx="221"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55528" name="Rectangle 431"/>
              <p:cNvSpPr>
                <a:spLocks noChangeArrowheads="1"/>
              </p:cNvSpPr>
              <p:nvPr/>
            </p:nvSpPr>
            <p:spPr bwMode="auto">
              <a:xfrm>
                <a:off x="318" y="719"/>
                <a:ext cx="425" cy="1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5529" name="Rectangle 432"/>
              <p:cNvSpPr>
                <a:spLocks noChangeArrowheads="1"/>
              </p:cNvSpPr>
              <p:nvPr/>
            </p:nvSpPr>
            <p:spPr bwMode="auto">
              <a:xfrm>
                <a:off x="436" y="739"/>
                <a:ext cx="248"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55530" name="Rectangle 433"/>
              <p:cNvSpPr>
                <a:spLocks noChangeArrowheads="1"/>
              </p:cNvSpPr>
              <p:nvPr/>
            </p:nvSpPr>
            <p:spPr bwMode="auto">
              <a:xfrm>
                <a:off x="355" y="804"/>
                <a:ext cx="41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55531" name="Rectangle 434"/>
              <p:cNvSpPr>
                <a:spLocks noChangeArrowheads="1"/>
              </p:cNvSpPr>
              <p:nvPr/>
            </p:nvSpPr>
            <p:spPr bwMode="auto">
              <a:xfrm>
                <a:off x="2795" y="1208"/>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532" name="Rectangle 435"/>
              <p:cNvSpPr>
                <a:spLocks noChangeArrowheads="1"/>
              </p:cNvSpPr>
              <p:nvPr/>
            </p:nvSpPr>
            <p:spPr bwMode="auto">
              <a:xfrm>
                <a:off x="2795" y="988"/>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533" name="Rectangle 436"/>
              <p:cNvSpPr>
                <a:spLocks noChangeArrowheads="1"/>
              </p:cNvSpPr>
              <p:nvPr/>
            </p:nvSpPr>
            <p:spPr bwMode="auto">
              <a:xfrm>
                <a:off x="2795" y="1875"/>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534" name="Freeform 437"/>
              <p:cNvSpPr>
                <a:spLocks/>
              </p:cNvSpPr>
              <p:nvPr/>
            </p:nvSpPr>
            <p:spPr bwMode="auto">
              <a:xfrm>
                <a:off x="2720" y="1020"/>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5535" name="Freeform 438"/>
              <p:cNvSpPr>
                <a:spLocks/>
              </p:cNvSpPr>
              <p:nvPr/>
            </p:nvSpPr>
            <p:spPr bwMode="auto">
              <a:xfrm>
                <a:off x="2725" y="1052"/>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5536" name="Rectangle 439"/>
              <p:cNvSpPr>
                <a:spLocks noChangeArrowheads="1"/>
              </p:cNvSpPr>
              <p:nvPr/>
            </p:nvSpPr>
            <p:spPr bwMode="auto">
              <a:xfrm>
                <a:off x="2569" y="105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537" name="Freeform 440"/>
              <p:cNvSpPr>
                <a:spLocks/>
              </p:cNvSpPr>
              <p:nvPr/>
            </p:nvSpPr>
            <p:spPr bwMode="auto">
              <a:xfrm>
                <a:off x="2504" y="1020"/>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5538" name="Freeform 441"/>
              <p:cNvSpPr>
                <a:spLocks/>
              </p:cNvSpPr>
              <p:nvPr/>
            </p:nvSpPr>
            <p:spPr bwMode="auto">
              <a:xfrm>
                <a:off x="2558" y="1052"/>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5539" name="Rectangle 442"/>
              <p:cNvSpPr>
                <a:spLocks noChangeArrowheads="1"/>
              </p:cNvSpPr>
              <p:nvPr/>
            </p:nvSpPr>
            <p:spPr bwMode="auto">
              <a:xfrm>
                <a:off x="2709" y="578"/>
                <a:ext cx="700"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55540" name="Rectangle 443"/>
              <p:cNvSpPr>
                <a:spLocks noChangeArrowheads="1"/>
              </p:cNvSpPr>
              <p:nvPr/>
            </p:nvSpPr>
            <p:spPr bwMode="auto">
              <a:xfrm>
                <a:off x="2817" y="654"/>
                <a:ext cx="507"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55541" name="Freeform 444"/>
              <p:cNvSpPr>
                <a:spLocks/>
              </p:cNvSpPr>
              <p:nvPr/>
            </p:nvSpPr>
            <p:spPr bwMode="auto">
              <a:xfrm>
                <a:off x="2720" y="1246"/>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5542" name="Freeform 445"/>
              <p:cNvSpPr>
                <a:spLocks/>
              </p:cNvSpPr>
              <p:nvPr/>
            </p:nvSpPr>
            <p:spPr bwMode="auto">
              <a:xfrm>
                <a:off x="2725" y="1272"/>
                <a:ext cx="5" cy="17"/>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55543" name="Rectangle 446"/>
              <p:cNvSpPr>
                <a:spLocks noChangeArrowheads="1"/>
              </p:cNvSpPr>
              <p:nvPr/>
            </p:nvSpPr>
            <p:spPr bwMode="auto">
              <a:xfrm>
                <a:off x="2569" y="1272"/>
                <a:ext cx="156" cy="1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544" name="Freeform 447"/>
              <p:cNvSpPr>
                <a:spLocks/>
              </p:cNvSpPr>
              <p:nvPr/>
            </p:nvSpPr>
            <p:spPr bwMode="auto">
              <a:xfrm>
                <a:off x="2504" y="1246"/>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5545" name="Freeform 448"/>
              <p:cNvSpPr>
                <a:spLocks/>
              </p:cNvSpPr>
              <p:nvPr/>
            </p:nvSpPr>
            <p:spPr bwMode="auto">
              <a:xfrm>
                <a:off x="2558" y="1272"/>
                <a:ext cx="11" cy="17"/>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55546" name="Freeform 449"/>
              <p:cNvSpPr>
                <a:spLocks/>
              </p:cNvSpPr>
              <p:nvPr/>
            </p:nvSpPr>
            <p:spPr bwMode="auto">
              <a:xfrm>
                <a:off x="2720" y="1692"/>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5547" name="Freeform 450"/>
              <p:cNvSpPr>
                <a:spLocks/>
              </p:cNvSpPr>
              <p:nvPr/>
            </p:nvSpPr>
            <p:spPr bwMode="auto">
              <a:xfrm>
                <a:off x="2725" y="1719"/>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5548" name="Rectangle 451"/>
              <p:cNvSpPr>
                <a:spLocks noChangeArrowheads="1"/>
              </p:cNvSpPr>
              <p:nvPr/>
            </p:nvSpPr>
            <p:spPr bwMode="auto">
              <a:xfrm>
                <a:off x="2569" y="1719"/>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549" name="Freeform 452"/>
              <p:cNvSpPr>
                <a:spLocks/>
              </p:cNvSpPr>
              <p:nvPr/>
            </p:nvSpPr>
            <p:spPr bwMode="auto">
              <a:xfrm>
                <a:off x="2504" y="1692"/>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5550" name="Freeform 453"/>
              <p:cNvSpPr>
                <a:spLocks/>
              </p:cNvSpPr>
              <p:nvPr/>
            </p:nvSpPr>
            <p:spPr bwMode="auto">
              <a:xfrm>
                <a:off x="2558" y="1719"/>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5551" name="Freeform 454"/>
              <p:cNvSpPr>
                <a:spLocks/>
              </p:cNvSpPr>
              <p:nvPr/>
            </p:nvSpPr>
            <p:spPr bwMode="auto">
              <a:xfrm>
                <a:off x="2720" y="1918"/>
                <a:ext cx="70" cy="70"/>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55552" name="Freeform 455"/>
              <p:cNvSpPr>
                <a:spLocks/>
              </p:cNvSpPr>
              <p:nvPr/>
            </p:nvSpPr>
            <p:spPr bwMode="auto">
              <a:xfrm>
                <a:off x="2725" y="194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5553" name="Rectangle 456"/>
              <p:cNvSpPr>
                <a:spLocks noChangeArrowheads="1"/>
              </p:cNvSpPr>
              <p:nvPr/>
            </p:nvSpPr>
            <p:spPr bwMode="auto">
              <a:xfrm>
                <a:off x="2569" y="194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554" name="Freeform 457"/>
              <p:cNvSpPr>
                <a:spLocks/>
              </p:cNvSpPr>
              <p:nvPr/>
            </p:nvSpPr>
            <p:spPr bwMode="auto">
              <a:xfrm>
                <a:off x="2504" y="1918"/>
                <a:ext cx="70" cy="70"/>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55555" name="Freeform 458"/>
              <p:cNvSpPr>
                <a:spLocks/>
              </p:cNvSpPr>
              <p:nvPr/>
            </p:nvSpPr>
            <p:spPr bwMode="auto">
              <a:xfrm>
                <a:off x="2558" y="1945"/>
                <a:ext cx="11" cy="16"/>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5556" name="Rectangle 459"/>
              <p:cNvSpPr>
                <a:spLocks noChangeArrowheads="1"/>
              </p:cNvSpPr>
              <p:nvPr/>
            </p:nvSpPr>
            <p:spPr bwMode="auto">
              <a:xfrm>
                <a:off x="2795" y="1434"/>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557" name="Freeform 460"/>
              <p:cNvSpPr>
                <a:spLocks/>
              </p:cNvSpPr>
              <p:nvPr/>
            </p:nvSpPr>
            <p:spPr bwMode="auto">
              <a:xfrm>
                <a:off x="2720" y="1471"/>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5558" name="Freeform 461"/>
              <p:cNvSpPr>
                <a:spLocks/>
              </p:cNvSpPr>
              <p:nvPr/>
            </p:nvSpPr>
            <p:spPr bwMode="auto">
              <a:xfrm>
                <a:off x="2725" y="1504"/>
                <a:ext cx="5" cy="16"/>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5559" name="Rectangle 462"/>
              <p:cNvSpPr>
                <a:spLocks noChangeArrowheads="1"/>
              </p:cNvSpPr>
              <p:nvPr/>
            </p:nvSpPr>
            <p:spPr bwMode="auto">
              <a:xfrm>
                <a:off x="2569" y="1504"/>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560" name="Freeform 463"/>
              <p:cNvSpPr>
                <a:spLocks/>
              </p:cNvSpPr>
              <p:nvPr/>
            </p:nvSpPr>
            <p:spPr bwMode="auto">
              <a:xfrm>
                <a:off x="2504" y="1471"/>
                <a:ext cx="70" cy="76"/>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55561" name="Freeform 464"/>
              <p:cNvSpPr>
                <a:spLocks/>
              </p:cNvSpPr>
              <p:nvPr/>
            </p:nvSpPr>
            <p:spPr bwMode="auto">
              <a:xfrm>
                <a:off x="2558" y="1504"/>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55562" name="Freeform 465"/>
              <p:cNvSpPr>
                <a:spLocks/>
              </p:cNvSpPr>
              <p:nvPr/>
            </p:nvSpPr>
            <p:spPr bwMode="auto">
              <a:xfrm>
                <a:off x="1185" y="767"/>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5563" name="Freeform 466"/>
              <p:cNvSpPr>
                <a:spLocks/>
              </p:cNvSpPr>
              <p:nvPr/>
            </p:nvSpPr>
            <p:spPr bwMode="auto">
              <a:xfrm>
                <a:off x="1185" y="794"/>
                <a:ext cx="21" cy="38"/>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55564" name="Rectangle 467"/>
              <p:cNvSpPr>
                <a:spLocks noChangeArrowheads="1"/>
              </p:cNvSpPr>
              <p:nvPr/>
            </p:nvSpPr>
            <p:spPr bwMode="auto">
              <a:xfrm>
                <a:off x="840" y="794"/>
                <a:ext cx="345" cy="3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565" name="Freeform 468"/>
              <p:cNvSpPr>
                <a:spLocks/>
              </p:cNvSpPr>
              <p:nvPr/>
            </p:nvSpPr>
            <p:spPr bwMode="auto">
              <a:xfrm>
                <a:off x="749" y="767"/>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5566" name="Freeform 469"/>
              <p:cNvSpPr>
                <a:spLocks/>
              </p:cNvSpPr>
              <p:nvPr/>
            </p:nvSpPr>
            <p:spPr bwMode="auto">
              <a:xfrm>
                <a:off x="824" y="794"/>
                <a:ext cx="16" cy="38"/>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55567" name="Rectangle 470"/>
              <p:cNvSpPr>
                <a:spLocks noChangeArrowheads="1"/>
              </p:cNvSpPr>
              <p:nvPr/>
            </p:nvSpPr>
            <p:spPr bwMode="auto">
              <a:xfrm>
                <a:off x="242" y="1611"/>
                <a:ext cx="420" cy="17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568" name="Rectangle 471"/>
              <p:cNvSpPr>
                <a:spLocks noChangeArrowheads="1"/>
              </p:cNvSpPr>
              <p:nvPr/>
            </p:nvSpPr>
            <p:spPr bwMode="auto">
              <a:xfrm>
                <a:off x="355" y="1621"/>
                <a:ext cx="243"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55569" name="Rectangle 472"/>
              <p:cNvSpPr>
                <a:spLocks noChangeArrowheads="1"/>
              </p:cNvSpPr>
              <p:nvPr/>
            </p:nvSpPr>
            <p:spPr bwMode="auto">
              <a:xfrm>
                <a:off x="258" y="1691"/>
                <a:ext cx="46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55570" name="Rectangle 473"/>
              <p:cNvSpPr>
                <a:spLocks noChangeArrowheads="1"/>
              </p:cNvSpPr>
              <p:nvPr/>
            </p:nvSpPr>
            <p:spPr bwMode="auto">
              <a:xfrm>
                <a:off x="237" y="1133"/>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571" name="Rectangle 474"/>
              <p:cNvSpPr>
                <a:spLocks noChangeArrowheads="1"/>
              </p:cNvSpPr>
              <p:nvPr/>
            </p:nvSpPr>
            <p:spPr bwMode="auto">
              <a:xfrm>
                <a:off x="248" y="1149"/>
                <a:ext cx="411" cy="70"/>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55572" name="Rectangle 475"/>
              <p:cNvSpPr>
                <a:spLocks noChangeArrowheads="1"/>
              </p:cNvSpPr>
              <p:nvPr/>
            </p:nvSpPr>
            <p:spPr bwMode="auto">
              <a:xfrm>
                <a:off x="237" y="1289"/>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573" name="Rectangle 476"/>
              <p:cNvSpPr>
                <a:spLocks noChangeArrowheads="1"/>
              </p:cNvSpPr>
              <p:nvPr/>
            </p:nvSpPr>
            <p:spPr bwMode="auto">
              <a:xfrm>
                <a:off x="302" y="1309"/>
                <a:ext cx="37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55574" name="Rectangle 477"/>
              <p:cNvSpPr>
                <a:spLocks noChangeArrowheads="1"/>
              </p:cNvSpPr>
              <p:nvPr/>
            </p:nvSpPr>
            <p:spPr bwMode="auto">
              <a:xfrm>
                <a:off x="237" y="145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575" name="Rectangle 478"/>
              <p:cNvSpPr>
                <a:spLocks noChangeArrowheads="1"/>
              </p:cNvSpPr>
              <p:nvPr/>
            </p:nvSpPr>
            <p:spPr bwMode="auto">
              <a:xfrm>
                <a:off x="280" y="1460"/>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55576" name="Line 479"/>
              <p:cNvSpPr>
                <a:spLocks noChangeShapeType="1"/>
              </p:cNvSpPr>
              <p:nvPr/>
            </p:nvSpPr>
            <p:spPr bwMode="auto">
              <a:xfrm flipH="1">
                <a:off x="679" y="1186"/>
                <a:ext cx="210" cy="1"/>
              </a:xfrm>
              <a:prstGeom prst="line">
                <a:avLst/>
              </a:prstGeom>
              <a:noFill/>
              <a:ln w="0">
                <a:solidFill>
                  <a:srgbClr val="000000"/>
                </a:solidFill>
                <a:round/>
                <a:headEnd/>
                <a:tailEnd/>
              </a:ln>
            </p:spPr>
            <p:txBody>
              <a:bodyPr/>
              <a:lstStyle/>
              <a:p>
                <a:endParaRPr lang="en-US"/>
              </a:p>
            </p:txBody>
          </p:sp>
          <p:sp>
            <p:nvSpPr>
              <p:cNvPr id="55577" name="Freeform 480"/>
              <p:cNvSpPr>
                <a:spLocks/>
              </p:cNvSpPr>
              <p:nvPr/>
            </p:nvSpPr>
            <p:spPr bwMode="auto">
              <a:xfrm>
                <a:off x="845" y="1165"/>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55578" name="Freeform 481"/>
              <p:cNvSpPr>
                <a:spLocks/>
              </p:cNvSpPr>
              <p:nvPr/>
            </p:nvSpPr>
            <p:spPr bwMode="auto">
              <a:xfrm>
                <a:off x="679" y="1165"/>
                <a:ext cx="43" cy="43"/>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55579" name="Line 482"/>
              <p:cNvSpPr>
                <a:spLocks noChangeShapeType="1"/>
              </p:cNvSpPr>
              <p:nvPr/>
            </p:nvSpPr>
            <p:spPr bwMode="auto">
              <a:xfrm flipH="1">
                <a:off x="679" y="1348"/>
                <a:ext cx="210" cy="1"/>
              </a:xfrm>
              <a:prstGeom prst="line">
                <a:avLst/>
              </a:prstGeom>
              <a:noFill/>
              <a:ln w="0">
                <a:solidFill>
                  <a:srgbClr val="000000"/>
                </a:solidFill>
                <a:round/>
                <a:headEnd/>
                <a:tailEnd/>
              </a:ln>
            </p:spPr>
            <p:txBody>
              <a:bodyPr/>
              <a:lstStyle/>
              <a:p>
                <a:endParaRPr lang="en-US"/>
              </a:p>
            </p:txBody>
          </p:sp>
          <p:sp>
            <p:nvSpPr>
              <p:cNvPr id="55580" name="Freeform 483"/>
              <p:cNvSpPr>
                <a:spLocks/>
              </p:cNvSpPr>
              <p:nvPr/>
            </p:nvSpPr>
            <p:spPr bwMode="auto">
              <a:xfrm>
                <a:off x="845" y="1321"/>
                <a:ext cx="44" cy="48"/>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55581" name="Freeform 484"/>
              <p:cNvSpPr>
                <a:spLocks/>
              </p:cNvSpPr>
              <p:nvPr/>
            </p:nvSpPr>
            <p:spPr bwMode="auto">
              <a:xfrm>
                <a:off x="679" y="1321"/>
                <a:ext cx="43" cy="48"/>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5582" name="Line 485"/>
              <p:cNvSpPr>
                <a:spLocks noChangeShapeType="1"/>
              </p:cNvSpPr>
              <p:nvPr/>
            </p:nvSpPr>
            <p:spPr bwMode="auto">
              <a:xfrm flipH="1">
                <a:off x="679" y="1692"/>
                <a:ext cx="210" cy="1"/>
              </a:xfrm>
              <a:prstGeom prst="line">
                <a:avLst/>
              </a:prstGeom>
              <a:noFill/>
              <a:ln w="0">
                <a:solidFill>
                  <a:srgbClr val="000000"/>
                </a:solidFill>
                <a:round/>
                <a:headEnd/>
                <a:tailEnd/>
              </a:ln>
            </p:spPr>
            <p:txBody>
              <a:bodyPr/>
              <a:lstStyle/>
              <a:p>
                <a:endParaRPr lang="en-US"/>
              </a:p>
            </p:txBody>
          </p:sp>
          <p:sp>
            <p:nvSpPr>
              <p:cNvPr id="55583" name="Freeform 486"/>
              <p:cNvSpPr>
                <a:spLocks/>
              </p:cNvSpPr>
              <p:nvPr/>
            </p:nvSpPr>
            <p:spPr bwMode="auto">
              <a:xfrm>
                <a:off x="845" y="1670"/>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5584" name="Freeform 487"/>
              <p:cNvSpPr>
                <a:spLocks/>
              </p:cNvSpPr>
              <p:nvPr/>
            </p:nvSpPr>
            <p:spPr bwMode="auto">
              <a:xfrm>
                <a:off x="679" y="1670"/>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5585" name="Rectangle 488"/>
              <p:cNvSpPr>
                <a:spLocks noChangeArrowheads="1"/>
              </p:cNvSpPr>
              <p:nvPr/>
            </p:nvSpPr>
            <p:spPr bwMode="auto">
              <a:xfrm>
                <a:off x="442" y="616"/>
                <a:ext cx="695"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5586" name="Freeform 489"/>
              <p:cNvSpPr>
                <a:spLocks/>
              </p:cNvSpPr>
              <p:nvPr/>
            </p:nvSpPr>
            <p:spPr bwMode="auto">
              <a:xfrm>
                <a:off x="1185" y="934"/>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5587" name="Freeform 490"/>
              <p:cNvSpPr>
                <a:spLocks/>
              </p:cNvSpPr>
              <p:nvPr/>
            </p:nvSpPr>
            <p:spPr bwMode="auto">
              <a:xfrm>
                <a:off x="1185" y="961"/>
                <a:ext cx="21" cy="37"/>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5588" name="Rectangle 491"/>
              <p:cNvSpPr>
                <a:spLocks noChangeArrowheads="1"/>
              </p:cNvSpPr>
              <p:nvPr/>
            </p:nvSpPr>
            <p:spPr bwMode="auto">
              <a:xfrm>
                <a:off x="1147" y="961"/>
                <a:ext cx="38"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589" name="Freeform 492"/>
              <p:cNvSpPr>
                <a:spLocks/>
              </p:cNvSpPr>
              <p:nvPr/>
            </p:nvSpPr>
            <p:spPr bwMode="auto">
              <a:xfrm>
                <a:off x="1056" y="934"/>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5590" name="Freeform 493"/>
              <p:cNvSpPr>
                <a:spLocks/>
              </p:cNvSpPr>
              <p:nvPr/>
            </p:nvSpPr>
            <p:spPr bwMode="auto">
              <a:xfrm>
                <a:off x="1131" y="961"/>
                <a:ext cx="16" cy="37"/>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5591" name="Rectangle 494"/>
              <p:cNvSpPr>
                <a:spLocks noChangeArrowheads="1"/>
              </p:cNvSpPr>
              <p:nvPr/>
            </p:nvSpPr>
            <p:spPr bwMode="auto">
              <a:xfrm>
                <a:off x="1901"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5592" name="Rectangle 495"/>
              <p:cNvSpPr>
                <a:spLocks noChangeArrowheads="1"/>
              </p:cNvSpPr>
              <p:nvPr/>
            </p:nvSpPr>
            <p:spPr bwMode="auto">
              <a:xfrm>
                <a:off x="1901"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5593" name="Rectangle 496"/>
              <p:cNvSpPr>
                <a:spLocks noChangeArrowheads="1"/>
              </p:cNvSpPr>
              <p:nvPr/>
            </p:nvSpPr>
            <p:spPr bwMode="auto">
              <a:xfrm rot="-5400000">
                <a:off x="1938" y="3357"/>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5594" name="Rectangle 497"/>
              <p:cNvSpPr>
                <a:spLocks noChangeArrowheads="1"/>
              </p:cNvSpPr>
              <p:nvPr/>
            </p:nvSpPr>
            <p:spPr bwMode="auto">
              <a:xfrm rot="-5400000">
                <a:off x="1936" y="3301"/>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5595" name="Rectangle 498"/>
              <p:cNvSpPr>
                <a:spLocks noChangeArrowheads="1"/>
              </p:cNvSpPr>
              <p:nvPr/>
            </p:nvSpPr>
            <p:spPr bwMode="auto">
              <a:xfrm rot="-5400000">
                <a:off x="1957" y="326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5596" name="Rectangle 499"/>
              <p:cNvSpPr>
                <a:spLocks noChangeArrowheads="1"/>
              </p:cNvSpPr>
              <p:nvPr/>
            </p:nvSpPr>
            <p:spPr bwMode="auto">
              <a:xfrm rot="-5400000">
                <a:off x="1936" y="3215"/>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5597" name="Rectangle 500"/>
              <p:cNvSpPr>
                <a:spLocks noChangeArrowheads="1"/>
              </p:cNvSpPr>
              <p:nvPr/>
            </p:nvSpPr>
            <p:spPr bwMode="auto">
              <a:xfrm rot="-5400000">
                <a:off x="1957" y="3172"/>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5598" name="Rectangle 501"/>
              <p:cNvSpPr>
                <a:spLocks noChangeArrowheads="1"/>
              </p:cNvSpPr>
              <p:nvPr/>
            </p:nvSpPr>
            <p:spPr bwMode="auto">
              <a:xfrm rot="-5400000">
                <a:off x="1957" y="3150"/>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5599" name="Rectangle 502"/>
              <p:cNvSpPr>
                <a:spLocks noChangeArrowheads="1"/>
              </p:cNvSpPr>
              <p:nvPr/>
            </p:nvSpPr>
            <p:spPr bwMode="auto">
              <a:xfrm rot="-5400000">
                <a:off x="1946" y="306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5600" name="Rectangle 504"/>
              <p:cNvSpPr>
                <a:spLocks noChangeArrowheads="1"/>
              </p:cNvSpPr>
              <p:nvPr/>
            </p:nvSpPr>
            <p:spPr bwMode="auto">
              <a:xfrm>
                <a:off x="1093" y="3020"/>
                <a:ext cx="156"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5601" name="Rectangle 505"/>
              <p:cNvSpPr>
                <a:spLocks noChangeArrowheads="1"/>
              </p:cNvSpPr>
              <p:nvPr/>
            </p:nvSpPr>
            <p:spPr bwMode="auto">
              <a:xfrm>
                <a:off x="1093" y="3020"/>
                <a:ext cx="156"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5602" name="Rectangle 506"/>
              <p:cNvSpPr>
                <a:spLocks noChangeArrowheads="1"/>
              </p:cNvSpPr>
              <p:nvPr/>
            </p:nvSpPr>
            <p:spPr bwMode="auto">
              <a:xfrm rot="-5400000">
                <a:off x="1134" y="3346"/>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5603" name="Rectangle 507"/>
              <p:cNvSpPr>
                <a:spLocks noChangeArrowheads="1"/>
              </p:cNvSpPr>
              <p:nvPr/>
            </p:nvSpPr>
            <p:spPr bwMode="auto">
              <a:xfrm rot="-5400000">
                <a:off x="1132" y="3291"/>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5604" name="Rectangle 508"/>
              <p:cNvSpPr>
                <a:spLocks noChangeArrowheads="1"/>
              </p:cNvSpPr>
              <p:nvPr/>
            </p:nvSpPr>
            <p:spPr bwMode="auto">
              <a:xfrm rot="-5400000">
                <a:off x="1153" y="325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5605" name="Rectangle 509"/>
              <p:cNvSpPr>
                <a:spLocks noChangeArrowheads="1"/>
              </p:cNvSpPr>
              <p:nvPr/>
            </p:nvSpPr>
            <p:spPr bwMode="auto">
              <a:xfrm rot="-5400000">
                <a:off x="1140" y="3213"/>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5606" name="Rectangle 510"/>
              <p:cNvSpPr>
                <a:spLocks noChangeArrowheads="1"/>
              </p:cNvSpPr>
              <p:nvPr/>
            </p:nvSpPr>
            <p:spPr bwMode="auto">
              <a:xfrm rot="-5400000">
                <a:off x="1153" y="318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5607" name="Rectangle 511"/>
              <p:cNvSpPr>
                <a:spLocks noChangeArrowheads="1"/>
              </p:cNvSpPr>
              <p:nvPr/>
            </p:nvSpPr>
            <p:spPr bwMode="auto">
              <a:xfrm rot="-5400000">
                <a:off x="1153" y="3161"/>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5608" name="Rectangle 512"/>
              <p:cNvSpPr>
                <a:spLocks noChangeArrowheads="1"/>
              </p:cNvSpPr>
              <p:nvPr/>
            </p:nvSpPr>
            <p:spPr bwMode="auto">
              <a:xfrm rot="-5400000">
                <a:off x="1142" y="3076"/>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5609" name="Rectangle 514"/>
              <p:cNvSpPr>
                <a:spLocks noChangeArrowheads="1"/>
              </p:cNvSpPr>
              <p:nvPr/>
            </p:nvSpPr>
            <p:spPr bwMode="auto">
              <a:xfrm>
                <a:off x="1292" y="3020"/>
                <a:ext cx="162" cy="54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610" name="Rectangle 515"/>
              <p:cNvSpPr>
                <a:spLocks noChangeArrowheads="1"/>
              </p:cNvSpPr>
              <p:nvPr/>
            </p:nvSpPr>
            <p:spPr bwMode="auto">
              <a:xfrm rot="-5400000">
                <a:off x="1327" y="3296"/>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5611" name="Rectangle 516"/>
              <p:cNvSpPr>
                <a:spLocks noChangeArrowheads="1"/>
              </p:cNvSpPr>
              <p:nvPr/>
            </p:nvSpPr>
            <p:spPr bwMode="auto">
              <a:xfrm rot="-5400000">
                <a:off x="1329" y="3239"/>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5612" name="Rectangle 517"/>
              <p:cNvSpPr>
                <a:spLocks noChangeArrowheads="1"/>
              </p:cNvSpPr>
              <p:nvPr/>
            </p:nvSpPr>
            <p:spPr bwMode="auto">
              <a:xfrm rot="-5400000">
                <a:off x="1327" y="3178"/>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5613" name="Rectangle 518"/>
              <p:cNvSpPr>
                <a:spLocks noChangeArrowheads="1"/>
              </p:cNvSpPr>
              <p:nvPr/>
            </p:nvSpPr>
            <p:spPr bwMode="auto">
              <a:xfrm rot="-5400000">
                <a:off x="1332" y="3118"/>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5614" name="Rectangle 519"/>
              <p:cNvSpPr>
                <a:spLocks noChangeArrowheads="1"/>
              </p:cNvSpPr>
              <p:nvPr/>
            </p:nvSpPr>
            <p:spPr bwMode="auto">
              <a:xfrm>
                <a:off x="1696"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5615" name="Rectangle 520"/>
              <p:cNvSpPr>
                <a:spLocks noChangeArrowheads="1"/>
              </p:cNvSpPr>
              <p:nvPr/>
            </p:nvSpPr>
            <p:spPr bwMode="auto">
              <a:xfrm>
                <a:off x="1696"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5616" name="Rectangle 521"/>
              <p:cNvSpPr>
                <a:spLocks noChangeArrowheads="1"/>
              </p:cNvSpPr>
              <p:nvPr/>
            </p:nvSpPr>
            <p:spPr bwMode="auto">
              <a:xfrm rot="-5400000">
                <a:off x="1709" y="3387"/>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55617" name="Rectangle 522"/>
              <p:cNvSpPr>
                <a:spLocks noChangeArrowheads="1"/>
              </p:cNvSpPr>
              <p:nvPr/>
            </p:nvSpPr>
            <p:spPr bwMode="auto">
              <a:xfrm rot="-5400000">
                <a:off x="1712" y="3347"/>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5618" name="Rectangle 523"/>
              <p:cNvSpPr>
                <a:spLocks noChangeArrowheads="1"/>
              </p:cNvSpPr>
              <p:nvPr/>
            </p:nvSpPr>
            <p:spPr bwMode="auto">
              <a:xfrm rot="-5400000">
                <a:off x="1712" y="3304"/>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5619" name="Rectangle 524"/>
              <p:cNvSpPr>
                <a:spLocks noChangeArrowheads="1"/>
              </p:cNvSpPr>
              <p:nvPr/>
            </p:nvSpPr>
            <p:spPr bwMode="auto">
              <a:xfrm rot="-5400000">
                <a:off x="1723" y="327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a:t>
                </a:r>
                <a:endParaRPr lang="en-US" sz="1800">
                  <a:solidFill>
                    <a:srgbClr val="000000"/>
                  </a:solidFill>
                </a:endParaRPr>
              </a:p>
            </p:txBody>
          </p:sp>
          <p:sp>
            <p:nvSpPr>
              <p:cNvPr id="55620" name="Rectangle 525"/>
              <p:cNvSpPr>
                <a:spLocks noChangeArrowheads="1"/>
              </p:cNvSpPr>
              <p:nvPr/>
            </p:nvSpPr>
            <p:spPr bwMode="auto">
              <a:xfrm rot="-5400000">
                <a:off x="1723" y="3261"/>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5621" name="Rectangle 526"/>
              <p:cNvSpPr>
                <a:spLocks noChangeArrowheads="1"/>
              </p:cNvSpPr>
              <p:nvPr/>
            </p:nvSpPr>
            <p:spPr bwMode="auto">
              <a:xfrm rot="-5400000">
                <a:off x="1715" y="3232"/>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5622" name="Rectangle 527"/>
              <p:cNvSpPr>
                <a:spLocks noChangeArrowheads="1"/>
              </p:cNvSpPr>
              <p:nvPr/>
            </p:nvSpPr>
            <p:spPr bwMode="auto">
              <a:xfrm rot="-5400000">
                <a:off x="1715" y="3199"/>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55623" name="Rectangle 528"/>
              <p:cNvSpPr>
                <a:spLocks noChangeArrowheads="1"/>
              </p:cNvSpPr>
              <p:nvPr/>
            </p:nvSpPr>
            <p:spPr bwMode="auto">
              <a:xfrm rot="-5400000">
                <a:off x="1723" y="3170"/>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a:t>
                </a:r>
                <a:endParaRPr lang="en-US" sz="1800">
                  <a:solidFill>
                    <a:srgbClr val="000000"/>
                  </a:solidFill>
                </a:endParaRPr>
              </a:p>
            </p:txBody>
          </p:sp>
          <p:sp>
            <p:nvSpPr>
              <p:cNvPr id="55624" name="Rectangle 529"/>
              <p:cNvSpPr>
                <a:spLocks noChangeArrowheads="1"/>
              </p:cNvSpPr>
              <p:nvPr/>
            </p:nvSpPr>
            <p:spPr bwMode="auto">
              <a:xfrm rot="-5400000">
                <a:off x="1723" y="3148"/>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5625" name="Rectangle 530"/>
              <p:cNvSpPr>
                <a:spLocks noChangeArrowheads="1"/>
              </p:cNvSpPr>
              <p:nvPr/>
            </p:nvSpPr>
            <p:spPr bwMode="auto">
              <a:xfrm rot="-5400000">
                <a:off x="1712" y="3121"/>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55626" name="Rectangle 531"/>
              <p:cNvSpPr>
                <a:spLocks noChangeArrowheads="1"/>
              </p:cNvSpPr>
              <p:nvPr/>
            </p:nvSpPr>
            <p:spPr bwMode="auto">
              <a:xfrm rot="-5400000">
                <a:off x="1712" y="3078"/>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n</a:t>
                </a:r>
                <a:endParaRPr lang="en-US" sz="1800">
                  <a:solidFill>
                    <a:srgbClr val="000000"/>
                  </a:solidFill>
                </a:endParaRPr>
              </a:p>
            </p:txBody>
          </p:sp>
          <p:sp>
            <p:nvSpPr>
              <p:cNvPr id="55627" name="Rectangle 532"/>
              <p:cNvSpPr>
                <a:spLocks noChangeArrowheads="1"/>
              </p:cNvSpPr>
              <p:nvPr/>
            </p:nvSpPr>
            <p:spPr bwMode="auto">
              <a:xfrm rot="-5400000">
                <a:off x="1723" y="3052"/>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55628" name="Rectangle 533"/>
              <p:cNvSpPr>
                <a:spLocks noChangeArrowheads="1"/>
              </p:cNvSpPr>
              <p:nvPr/>
            </p:nvSpPr>
            <p:spPr bwMode="auto">
              <a:xfrm rot="-5400000">
                <a:off x="1779" y="3376"/>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5629" name="Rectangle 534"/>
              <p:cNvSpPr>
                <a:spLocks noChangeArrowheads="1"/>
              </p:cNvSpPr>
              <p:nvPr/>
            </p:nvSpPr>
            <p:spPr bwMode="auto">
              <a:xfrm rot="-5400000">
                <a:off x="1782" y="3336"/>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5630" name="Rectangle 535"/>
              <p:cNvSpPr>
                <a:spLocks noChangeArrowheads="1"/>
              </p:cNvSpPr>
              <p:nvPr/>
            </p:nvSpPr>
            <p:spPr bwMode="auto">
              <a:xfrm rot="-5400000">
                <a:off x="1785" y="3302"/>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a:t>
                </a:r>
                <a:endParaRPr lang="en-US" sz="1800">
                  <a:solidFill>
                    <a:srgbClr val="000000"/>
                  </a:solidFill>
                </a:endParaRPr>
              </a:p>
            </p:txBody>
          </p:sp>
          <p:sp>
            <p:nvSpPr>
              <p:cNvPr id="55631" name="Rectangle 536"/>
              <p:cNvSpPr>
                <a:spLocks noChangeArrowheads="1"/>
              </p:cNvSpPr>
              <p:nvPr/>
            </p:nvSpPr>
            <p:spPr bwMode="auto">
              <a:xfrm rot="-5400000">
                <a:off x="1785" y="3264"/>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5632" name="Rectangle 537"/>
              <p:cNvSpPr>
                <a:spLocks noChangeArrowheads="1"/>
              </p:cNvSpPr>
              <p:nvPr/>
            </p:nvSpPr>
            <p:spPr bwMode="auto">
              <a:xfrm rot="-5400000">
                <a:off x="1793" y="3240"/>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5633" name="Rectangle 538"/>
              <p:cNvSpPr>
                <a:spLocks noChangeArrowheads="1"/>
              </p:cNvSpPr>
              <p:nvPr/>
            </p:nvSpPr>
            <p:spPr bwMode="auto">
              <a:xfrm rot="-5400000">
                <a:off x="1793" y="3218"/>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f</a:t>
                </a:r>
                <a:endParaRPr lang="en-US" sz="1800">
                  <a:solidFill>
                    <a:srgbClr val="000000"/>
                  </a:solidFill>
                </a:endParaRPr>
              </a:p>
            </p:txBody>
          </p:sp>
          <p:sp>
            <p:nvSpPr>
              <p:cNvPr id="55634" name="Rectangle 539"/>
              <p:cNvSpPr>
                <a:spLocks noChangeArrowheads="1"/>
              </p:cNvSpPr>
              <p:nvPr/>
            </p:nvSpPr>
            <p:spPr bwMode="auto">
              <a:xfrm rot="-5400000">
                <a:off x="1793" y="319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5635" name="Rectangle 540"/>
              <p:cNvSpPr>
                <a:spLocks noChangeArrowheads="1"/>
              </p:cNvSpPr>
              <p:nvPr/>
            </p:nvSpPr>
            <p:spPr bwMode="auto">
              <a:xfrm rot="-5400000">
                <a:off x="1785" y="3173"/>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5636" name="Rectangle 541"/>
              <p:cNvSpPr>
                <a:spLocks noChangeArrowheads="1"/>
              </p:cNvSpPr>
              <p:nvPr/>
            </p:nvSpPr>
            <p:spPr bwMode="auto">
              <a:xfrm rot="-5400000">
                <a:off x="1793" y="3143"/>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a:t>
                </a:r>
                <a:endParaRPr lang="en-US" sz="1800">
                  <a:solidFill>
                    <a:srgbClr val="000000"/>
                  </a:solidFill>
                </a:endParaRPr>
              </a:p>
            </p:txBody>
          </p:sp>
          <p:sp>
            <p:nvSpPr>
              <p:cNvPr id="55637" name="Rectangle 542"/>
              <p:cNvSpPr>
                <a:spLocks noChangeArrowheads="1"/>
              </p:cNvSpPr>
              <p:nvPr/>
            </p:nvSpPr>
            <p:spPr bwMode="auto">
              <a:xfrm rot="-5400000">
                <a:off x="1793" y="312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5638" name="Rectangle 543"/>
              <p:cNvSpPr>
                <a:spLocks noChangeArrowheads="1"/>
              </p:cNvSpPr>
              <p:nvPr/>
            </p:nvSpPr>
            <p:spPr bwMode="auto">
              <a:xfrm rot="-5400000">
                <a:off x="1793" y="3111"/>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55639" name="Rectangle 544"/>
              <p:cNvSpPr>
                <a:spLocks noChangeArrowheads="1"/>
              </p:cNvSpPr>
              <p:nvPr/>
            </p:nvSpPr>
            <p:spPr bwMode="auto">
              <a:xfrm rot="-5400000">
                <a:off x="1776" y="3072"/>
                <a:ext cx="8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55640" name="Rectangle 545"/>
              <p:cNvSpPr>
                <a:spLocks noChangeArrowheads="1"/>
              </p:cNvSpPr>
              <p:nvPr/>
            </p:nvSpPr>
            <p:spPr bwMode="auto">
              <a:xfrm>
                <a:off x="1497" y="3020"/>
                <a:ext cx="162"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5641" name="Rectangle 546"/>
              <p:cNvSpPr>
                <a:spLocks noChangeArrowheads="1"/>
              </p:cNvSpPr>
              <p:nvPr/>
            </p:nvSpPr>
            <p:spPr bwMode="auto">
              <a:xfrm>
                <a:off x="1497" y="3020"/>
                <a:ext cx="162"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5642" name="Rectangle 547"/>
              <p:cNvSpPr>
                <a:spLocks noChangeArrowheads="1"/>
              </p:cNvSpPr>
              <p:nvPr/>
            </p:nvSpPr>
            <p:spPr bwMode="auto">
              <a:xfrm rot="-5400000">
                <a:off x="1534" y="3250"/>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5643" name="Rectangle 548"/>
              <p:cNvSpPr>
                <a:spLocks noChangeArrowheads="1"/>
              </p:cNvSpPr>
              <p:nvPr/>
            </p:nvSpPr>
            <p:spPr bwMode="auto">
              <a:xfrm rot="-5400000">
                <a:off x="1534" y="3191"/>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5644" name="Rectangle 549"/>
              <p:cNvSpPr>
                <a:spLocks noChangeArrowheads="1"/>
              </p:cNvSpPr>
              <p:nvPr/>
            </p:nvSpPr>
            <p:spPr bwMode="auto">
              <a:xfrm rot="-5400000">
                <a:off x="1553" y="3156"/>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5645" name="Rectangle 550"/>
              <p:cNvSpPr>
                <a:spLocks noChangeArrowheads="1"/>
              </p:cNvSpPr>
              <p:nvPr/>
            </p:nvSpPr>
            <p:spPr bwMode="auto">
              <a:xfrm>
                <a:off x="889"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5646" name="Rectangle 551"/>
              <p:cNvSpPr>
                <a:spLocks noChangeArrowheads="1"/>
              </p:cNvSpPr>
              <p:nvPr/>
            </p:nvSpPr>
            <p:spPr bwMode="auto">
              <a:xfrm>
                <a:off x="889"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5647" name="Rectangle 552"/>
              <p:cNvSpPr>
                <a:spLocks noChangeArrowheads="1"/>
              </p:cNvSpPr>
              <p:nvPr/>
            </p:nvSpPr>
            <p:spPr bwMode="auto">
              <a:xfrm rot="-5400000">
                <a:off x="943" y="3258"/>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5648" name="Rectangle 553"/>
              <p:cNvSpPr>
                <a:spLocks noChangeArrowheads="1"/>
              </p:cNvSpPr>
              <p:nvPr/>
            </p:nvSpPr>
            <p:spPr bwMode="auto">
              <a:xfrm rot="-5400000">
                <a:off x="922" y="3183"/>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5649" name="Rectangle 554"/>
              <p:cNvSpPr>
                <a:spLocks noChangeArrowheads="1"/>
              </p:cNvSpPr>
              <p:nvPr/>
            </p:nvSpPr>
            <p:spPr bwMode="auto">
              <a:xfrm rot="-5400000">
                <a:off x="920" y="3255"/>
                <a:ext cx="60" cy="81"/>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5650" name="Freeform 555"/>
              <p:cNvSpPr>
                <a:spLocks/>
              </p:cNvSpPr>
              <p:nvPr/>
            </p:nvSpPr>
            <p:spPr bwMode="auto">
              <a:xfrm>
                <a:off x="1896" y="2498"/>
                <a:ext cx="75" cy="70"/>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5651" name="Freeform 556"/>
              <p:cNvSpPr>
                <a:spLocks/>
              </p:cNvSpPr>
              <p:nvPr/>
            </p:nvSpPr>
            <p:spPr bwMode="auto">
              <a:xfrm>
                <a:off x="1928" y="2552"/>
                <a:ext cx="16" cy="11"/>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652" name="Rectangle 557"/>
              <p:cNvSpPr>
                <a:spLocks noChangeArrowheads="1"/>
              </p:cNvSpPr>
              <p:nvPr/>
            </p:nvSpPr>
            <p:spPr bwMode="auto">
              <a:xfrm>
                <a:off x="1928"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653" name="Freeform 558"/>
              <p:cNvSpPr>
                <a:spLocks/>
              </p:cNvSpPr>
              <p:nvPr/>
            </p:nvSpPr>
            <p:spPr bwMode="auto">
              <a:xfrm>
                <a:off x="1896" y="2939"/>
                <a:ext cx="75" cy="70"/>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5654" name="Freeform 559"/>
              <p:cNvSpPr>
                <a:spLocks/>
              </p:cNvSpPr>
              <p:nvPr/>
            </p:nvSpPr>
            <p:spPr bwMode="auto">
              <a:xfrm>
                <a:off x="1928" y="2950"/>
                <a:ext cx="16" cy="5"/>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655" name="Freeform 560"/>
              <p:cNvSpPr>
                <a:spLocks/>
              </p:cNvSpPr>
              <p:nvPr/>
            </p:nvSpPr>
            <p:spPr bwMode="auto">
              <a:xfrm>
                <a:off x="1696" y="2498"/>
                <a:ext cx="70" cy="70"/>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5656" name="Freeform 561"/>
              <p:cNvSpPr>
                <a:spLocks/>
              </p:cNvSpPr>
              <p:nvPr/>
            </p:nvSpPr>
            <p:spPr bwMode="auto">
              <a:xfrm>
                <a:off x="1723" y="2552"/>
                <a:ext cx="16" cy="11"/>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657" name="Rectangle 562"/>
              <p:cNvSpPr>
                <a:spLocks noChangeArrowheads="1"/>
              </p:cNvSpPr>
              <p:nvPr/>
            </p:nvSpPr>
            <p:spPr bwMode="auto">
              <a:xfrm>
                <a:off x="172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658" name="Freeform 563"/>
              <p:cNvSpPr>
                <a:spLocks/>
              </p:cNvSpPr>
              <p:nvPr/>
            </p:nvSpPr>
            <p:spPr bwMode="auto">
              <a:xfrm>
                <a:off x="1696" y="2939"/>
                <a:ext cx="70" cy="70"/>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659" name="Freeform 564"/>
              <p:cNvSpPr>
                <a:spLocks/>
              </p:cNvSpPr>
              <p:nvPr/>
            </p:nvSpPr>
            <p:spPr bwMode="auto">
              <a:xfrm>
                <a:off x="1723" y="2950"/>
                <a:ext cx="16" cy="5"/>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660" name="Line 565"/>
              <p:cNvSpPr>
                <a:spLocks noChangeShapeType="1"/>
              </p:cNvSpPr>
              <p:nvPr/>
            </p:nvSpPr>
            <p:spPr bwMode="auto">
              <a:xfrm>
                <a:off x="1573" y="2498"/>
                <a:ext cx="1" cy="511"/>
              </a:xfrm>
              <a:prstGeom prst="line">
                <a:avLst/>
              </a:prstGeom>
              <a:noFill/>
              <a:ln w="0">
                <a:solidFill>
                  <a:srgbClr val="000000"/>
                </a:solidFill>
                <a:round/>
                <a:headEnd/>
                <a:tailEnd/>
              </a:ln>
            </p:spPr>
            <p:txBody>
              <a:bodyPr/>
              <a:lstStyle/>
              <a:p>
                <a:endParaRPr lang="en-US"/>
              </a:p>
            </p:txBody>
          </p:sp>
          <p:sp>
            <p:nvSpPr>
              <p:cNvPr id="55661" name="Freeform 566"/>
              <p:cNvSpPr>
                <a:spLocks/>
              </p:cNvSpPr>
              <p:nvPr/>
            </p:nvSpPr>
            <p:spPr bwMode="auto">
              <a:xfrm>
                <a:off x="1551" y="2498"/>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662" name="Freeform 567"/>
              <p:cNvSpPr>
                <a:spLocks/>
              </p:cNvSpPr>
              <p:nvPr/>
            </p:nvSpPr>
            <p:spPr bwMode="auto">
              <a:xfrm>
                <a:off x="1551"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663" name="Line 568"/>
              <p:cNvSpPr>
                <a:spLocks noChangeShapeType="1"/>
              </p:cNvSpPr>
              <p:nvPr/>
            </p:nvSpPr>
            <p:spPr bwMode="auto">
              <a:xfrm>
                <a:off x="1373" y="2498"/>
                <a:ext cx="1" cy="511"/>
              </a:xfrm>
              <a:prstGeom prst="line">
                <a:avLst/>
              </a:prstGeom>
              <a:noFill/>
              <a:ln w="0">
                <a:solidFill>
                  <a:srgbClr val="000000"/>
                </a:solidFill>
                <a:round/>
                <a:headEnd/>
                <a:tailEnd/>
              </a:ln>
            </p:spPr>
            <p:txBody>
              <a:bodyPr/>
              <a:lstStyle/>
              <a:p>
                <a:endParaRPr lang="en-US"/>
              </a:p>
            </p:txBody>
          </p:sp>
          <p:sp>
            <p:nvSpPr>
              <p:cNvPr id="55664" name="Freeform 569"/>
              <p:cNvSpPr>
                <a:spLocks/>
              </p:cNvSpPr>
              <p:nvPr/>
            </p:nvSpPr>
            <p:spPr bwMode="auto">
              <a:xfrm>
                <a:off x="1352"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665" name="Freeform 570"/>
              <p:cNvSpPr>
                <a:spLocks/>
              </p:cNvSpPr>
              <p:nvPr/>
            </p:nvSpPr>
            <p:spPr bwMode="auto">
              <a:xfrm>
                <a:off x="1352"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666" name="Freeform 571"/>
              <p:cNvSpPr>
                <a:spLocks/>
              </p:cNvSpPr>
              <p:nvPr/>
            </p:nvSpPr>
            <p:spPr bwMode="auto">
              <a:xfrm>
                <a:off x="1131"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5667" name="Freeform 572"/>
              <p:cNvSpPr>
                <a:spLocks/>
              </p:cNvSpPr>
              <p:nvPr/>
            </p:nvSpPr>
            <p:spPr bwMode="auto">
              <a:xfrm>
                <a:off x="1163" y="2552"/>
                <a:ext cx="16" cy="11"/>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668" name="Rectangle 573"/>
              <p:cNvSpPr>
                <a:spLocks noChangeArrowheads="1"/>
              </p:cNvSpPr>
              <p:nvPr/>
            </p:nvSpPr>
            <p:spPr bwMode="auto">
              <a:xfrm>
                <a:off x="116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669" name="Freeform 574"/>
              <p:cNvSpPr>
                <a:spLocks/>
              </p:cNvSpPr>
              <p:nvPr/>
            </p:nvSpPr>
            <p:spPr bwMode="auto">
              <a:xfrm>
                <a:off x="1131" y="2939"/>
                <a:ext cx="75" cy="70"/>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5670" name="Freeform 575"/>
              <p:cNvSpPr>
                <a:spLocks/>
              </p:cNvSpPr>
              <p:nvPr/>
            </p:nvSpPr>
            <p:spPr bwMode="auto">
              <a:xfrm>
                <a:off x="1163" y="2950"/>
                <a:ext cx="16" cy="5"/>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671" name="Line 576"/>
              <p:cNvSpPr>
                <a:spLocks noChangeShapeType="1"/>
              </p:cNvSpPr>
              <p:nvPr/>
            </p:nvSpPr>
            <p:spPr bwMode="auto">
              <a:xfrm>
                <a:off x="969" y="2498"/>
                <a:ext cx="1" cy="511"/>
              </a:xfrm>
              <a:prstGeom prst="line">
                <a:avLst/>
              </a:prstGeom>
              <a:noFill/>
              <a:ln w="0">
                <a:solidFill>
                  <a:srgbClr val="000000"/>
                </a:solidFill>
                <a:round/>
                <a:headEnd/>
                <a:tailEnd/>
              </a:ln>
            </p:spPr>
            <p:txBody>
              <a:bodyPr/>
              <a:lstStyle/>
              <a:p>
                <a:endParaRPr lang="en-US"/>
              </a:p>
            </p:txBody>
          </p:sp>
          <p:sp>
            <p:nvSpPr>
              <p:cNvPr id="55672" name="Freeform 577"/>
              <p:cNvSpPr>
                <a:spLocks/>
              </p:cNvSpPr>
              <p:nvPr/>
            </p:nvSpPr>
            <p:spPr bwMode="auto">
              <a:xfrm>
                <a:off x="948"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673" name="Freeform 578"/>
              <p:cNvSpPr>
                <a:spLocks/>
              </p:cNvSpPr>
              <p:nvPr/>
            </p:nvSpPr>
            <p:spPr bwMode="auto">
              <a:xfrm>
                <a:off x="948"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674" name="Line 579"/>
              <p:cNvSpPr>
                <a:spLocks noChangeShapeType="1"/>
              </p:cNvSpPr>
              <p:nvPr/>
            </p:nvSpPr>
            <p:spPr bwMode="auto">
              <a:xfrm>
                <a:off x="210" y="595"/>
                <a:ext cx="70" cy="1"/>
              </a:xfrm>
              <a:prstGeom prst="line">
                <a:avLst/>
              </a:prstGeom>
              <a:noFill/>
              <a:ln w="0">
                <a:solidFill>
                  <a:srgbClr val="24211D"/>
                </a:solidFill>
                <a:round/>
                <a:headEnd/>
                <a:tailEnd/>
              </a:ln>
            </p:spPr>
            <p:txBody>
              <a:bodyPr/>
              <a:lstStyle/>
              <a:p>
                <a:endParaRPr lang="en-US"/>
              </a:p>
            </p:txBody>
          </p:sp>
          <p:sp>
            <p:nvSpPr>
              <p:cNvPr id="55675" name="Line 580"/>
              <p:cNvSpPr>
                <a:spLocks noChangeShapeType="1"/>
              </p:cNvSpPr>
              <p:nvPr/>
            </p:nvSpPr>
            <p:spPr bwMode="auto">
              <a:xfrm>
                <a:off x="318" y="595"/>
                <a:ext cx="70" cy="1"/>
              </a:xfrm>
              <a:prstGeom prst="line">
                <a:avLst/>
              </a:prstGeom>
              <a:noFill/>
              <a:ln w="0">
                <a:solidFill>
                  <a:srgbClr val="24211D"/>
                </a:solidFill>
                <a:round/>
                <a:headEnd/>
                <a:tailEnd/>
              </a:ln>
            </p:spPr>
            <p:txBody>
              <a:bodyPr/>
              <a:lstStyle/>
              <a:p>
                <a:endParaRPr lang="en-US"/>
              </a:p>
            </p:txBody>
          </p:sp>
          <p:sp>
            <p:nvSpPr>
              <p:cNvPr id="55676" name="Line 581"/>
              <p:cNvSpPr>
                <a:spLocks noChangeShapeType="1"/>
              </p:cNvSpPr>
              <p:nvPr/>
            </p:nvSpPr>
            <p:spPr bwMode="auto">
              <a:xfrm>
                <a:off x="425" y="595"/>
                <a:ext cx="70" cy="1"/>
              </a:xfrm>
              <a:prstGeom prst="line">
                <a:avLst/>
              </a:prstGeom>
              <a:noFill/>
              <a:ln w="0">
                <a:solidFill>
                  <a:srgbClr val="24211D"/>
                </a:solidFill>
                <a:round/>
                <a:headEnd/>
                <a:tailEnd/>
              </a:ln>
            </p:spPr>
            <p:txBody>
              <a:bodyPr/>
              <a:lstStyle/>
              <a:p>
                <a:endParaRPr lang="en-US"/>
              </a:p>
            </p:txBody>
          </p:sp>
          <p:sp>
            <p:nvSpPr>
              <p:cNvPr id="55677" name="Line 582"/>
              <p:cNvSpPr>
                <a:spLocks noChangeShapeType="1"/>
              </p:cNvSpPr>
              <p:nvPr/>
            </p:nvSpPr>
            <p:spPr bwMode="auto">
              <a:xfrm>
                <a:off x="533" y="595"/>
                <a:ext cx="70" cy="1"/>
              </a:xfrm>
              <a:prstGeom prst="line">
                <a:avLst/>
              </a:prstGeom>
              <a:noFill/>
              <a:ln w="0">
                <a:solidFill>
                  <a:srgbClr val="24211D"/>
                </a:solidFill>
                <a:round/>
                <a:headEnd/>
                <a:tailEnd/>
              </a:ln>
            </p:spPr>
            <p:txBody>
              <a:bodyPr/>
              <a:lstStyle/>
              <a:p>
                <a:endParaRPr lang="en-US"/>
              </a:p>
            </p:txBody>
          </p:sp>
          <p:sp>
            <p:nvSpPr>
              <p:cNvPr id="55678" name="Line 583"/>
              <p:cNvSpPr>
                <a:spLocks noChangeShapeType="1"/>
              </p:cNvSpPr>
              <p:nvPr/>
            </p:nvSpPr>
            <p:spPr bwMode="auto">
              <a:xfrm>
                <a:off x="641" y="595"/>
                <a:ext cx="70" cy="1"/>
              </a:xfrm>
              <a:prstGeom prst="line">
                <a:avLst/>
              </a:prstGeom>
              <a:noFill/>
              <a:ln w="0">
                <a:solidFill>
                  <a:srgbClr val="24211D"/>
                </a:solidFill>
                <a:round/>
                <a:headEnd/>
                <a:tailEnd/>
              </a:ln>
            </p:spPr>
            <p:txBody>
              <a:bodyPr/>
              <a:lstStyle/>
              <a:p>
                <a:endParaRPr lang="en-US"/>
              </a:p>
            </p:txBody>
          </p:sp>
          <p:sp>
            <p:nvSpPr>
              <p:cNvPr id="55679" name="Line 584"/>
              <p:cNvSpPr>
                <a:spLocks noChangeShapeType="1"/>
              </p:cNvSpPr>
              <p:nvPr/>
            </p:nvSpPr>
            <p:spPr bwMode="auto">
              <a:xfrm>
                <a:off x="749" y="595"/>
                <a:ext cx="70" cy="1"/>
              </a:xfrm>
              <a:prstGeom prst="line">
                <a:avLst/>
              </a:prstGeom>
              <a:noFill/>
              <a:ln w="0">
                <a:solidFill>
                  <a:srgbClr val="24211D"/>
                </a:solidFill>
                <a:round/>
                <a:headEnd/>
                <a:tailEnd/>
              </a:ln>
            </p:spPr>
            <p:txBody>
              <a:bodyPr/>
              <a:lstStyle/>
              <a:p>
                <a:endParaRPr lang="en-US"/>
              </a:p>
            </p:txBody>
          </p:sp>
          <p:sp>
            <p:nvSpPr>
              <p:cNvPr id="55680" name="Line 585"/>
              <p:cNvSpPr>
                <a:spLocks noChangeShapeType="1"/>
              </p:cNvSpPr>
              <p:nvPr/>
            </p:nvSpPr>
            <p:spPr bwMode="auto">
              <a:xfrm>
                <a:off x="856" y="595"/>
                <a:ext cx="70" cy="1"/>
              </a:xfrm>
              <a:prstGeom prst="line">
                <a:avLst/>
              </a:prstGeom>
              <a:noFill/>
              <a:ln w="0">
                <a:solidFill>
                  <a:srgbClr val="24211D"/>
                </a:solidFill>
                <a:round/>
                <a:headEnd/>
                <a:tailEnd/>
              </a:ln>
            </p:spPr>
            <p:txBody>
              <a:bodyPr/>
              <a:lstStyle/>
              <a:p>
                <a:endParaRPr lang="en-US"/>
              </a:p>
            </p:txBody>
          </p:sp>
          <p:sp>
            <p:nvSpPr>
              <p:cNvPr id="55681" name="Line 586"/>
              <p:cNvSpPr>
                <a:spLocks noChangeShapeType="1"/>
              </p:cNvSpPr>
              <p:nvPr/>
            </p:nvSpPr>
            <p:spPr bwMode="auto">
              <a:xfrm>
                <a:off x="964" y="595"/>
                <a:ext cx="70" cy="1"/>
              </a:xfrm>
              <a:prstGeom prst="line">
                <a:avLst/>
              </a:prstGeom>
              <a:noFill/>
              <a:ln w="0">
                <a:solidFill>
                  <a:srgbClr val="24211D"/>
                </a:solidFill>
                <a:round/>
                <a:headEnd/>
                <a:tailEnd/>
              </a:ln>
            </p:spPr>
            <p:txBody>
              <a:bodyPr/>
              <a:lstStyle/>
              <a:p>
                <a:endParaRPr lang="en-US"/>
              </a:p>
            </p:txBody>
          </p:sp>
          <p:sp>
            <p:nvSpPr>
              <p:cNvPr id="55682" name="Line 587"/>
              <p:cNvSpPr>
                <a:spLocks noChangeShapeType="1"/>
              </p:cNvSpPr>
              <p:nvPr/>
            </p:nvSpPr>
            <p:spPr bwMode="auto">
              <a:xfrm>
                <a:off x="1072" y="595"/>
                <a:ext cx="70" cy="1"/>
              </a:xfrm>
              <a:prstGeom prst="line">
                <a:avLst/>
              </a:prstGeom>
              <a:noFill/>
              <a:ln w="0">
                <a:solidFill>
                  <a:srgbClr val="24211D"/>
                </a:solidFill>
                <a:round/>
                <a:headEnd/>
                <a:tailEnd/>
              </a:ln>
            </p:spPr>
            <p:txBody>
              <a:bodyPr/>
              <a:lstStyle/>
              <a:p>
                <a:endParaRPr lang="en-US"/>
              </a:p>
            </p:txBody>
          </p:sp>
          <p:sp>
            <p:nvSpPr>
              <p:cNvPr id="55683" name="Line 588"/>
              <p:cNvSpPr>
                <a:spLocks noChangeShapeType="1"/>
              </p:cNvSpPr>
              <p:nvPr/>
            </p:nvSpPr>
            <p:spPr bwMode="auto">
              <a:xfrm>
                <a:off x="1179" y="595"/>
                <a:ext cx="70" cy="1"/>
              </a:xfrm>
              <a:prstGeom prst="line">
                <a:avLst/>
              </a:prstGeom>
              <a:noFill/>
              <a:ln w="0">
                <a:solidFill>
                  <a:srgbClr val="24211D"/>
                </a:solidFill>
                <a:round/>
                <a:headEnd/>
                <a:tailEnd/>
              </a:ln>
            </p:spPr>
            <p:txBody>
              <a:bodyPr/>
              <a:lstStyle/>
              <a:p>
                <a:endParaRPr lang="en-US"/>
              </a:p>
            </p:txBody>
          </p:sp>
          <p:sp>
            <p:nvSpPr>
              <p:cNvPr id="55684" name="Line 589"/>
              <p:cNvSpPr>
                <a:spLocks noChangeShapeType="1"/>
              </p:cNvSpPr>
              <p:nvPr/>
            </p:nvSpPr>
            <p:spPr bwMode="auto">
              <a:xfrm>
                <a:off x="1287" y="595"/>
                <a:ext cx="70" cy="1"/>
              </a:xfrm>
              <a:prstGeom prst="line">
                <a:avLst/>
              </a:prstGeom>
              <a:noFill/>
              <a:ln w="0">
                <a:solidFill>
                  <a:srgbClr val="24211D"/>
                </a:solidFill>
                <a:round/>
                <a:headEnd/>
                <a:tailEnd/>
              </a:ln>
            </p:spPr>
            <p:txBody>
              <a:bodyPr/>
              <a:lstStyle/>
              <a:p>
                <a:endParaRPr lang="en-US"/>
              </a:p>
            </p:txBody>
          </p:sp>
          <p:sp>
            <p:nvSpPr>
              <p:cNvPr id="55685" name="Line 590"/>
              <p:cNvSpPr>
                <a:spLocks noChangeShapeType="1"/>
              </p:cNvSpPr>
              <p:nvPr/>
            </p:nvSpPr>
            <p:spPr bwMode="auto">
              <a:xfrm>
                <a:off x="1395" y="595"/>
                <a:ext cx="70" cy="1"/>
              </a:xfrm>
              <a:prstGeom prst="line">
                <a:avLst/>
              </a:prstGeom>
              <a:noFill/>
              <a:ln w="0">
                <a:solidFill>
                  <a:srgbClr val="24211D"/>
                </a:solidFill>
                <a:round/>
                <a:headEnd/>
                <a:tailEnd/>
              </a:ln>
            </p:spPr>
            <p:txBody>
              <a:bodyPr/>
              <a:lstStyle/>
              <a:p>
                <a:endParaRPr lang="en-US"/>
              </a:p>
            </p:txBody>
          </p:sp>
          <p:sp>
            <p:nvSpPr>
              <p:cNvPr id="55686" name="Line 591"/>
              <p:cNvSpPr>
                <a:spLocks noChangeShapeType="1"/>
              </p:cNvSpPr>
              <p:nvPr/>
            </p:nvSpPr>
            <p:spPr bwMode="auto">
              <a:xfrm>
                <a:off x="1503" y="595"/>
                <a:ext cx="70" cy="1"/>
              </a:xfrm>
              <a:prstGeom prst="line">
                <a:avLst/>
              </a:prstGeom>
              <a:noFill/>
              <a:ln w="0">
                <a:solidFill>
                  <a:srgbClr val="24211D"/>
                </a:solidFill>
                <a:round/>
                <a:headEnd/>
                <a:tailEnd/>
              </a:ln>
            </p:spPr>
            <p:txBody>
              <a:bodyPr/>
              <a:lstStyle/>
              <a:p>
                <a:endParaRPr lang="en-US"/>
              </a:p>
            </p:txBody>
          </p:sp>
          <p:sp>
            <p:nvSpPr>
              <p:cNvPr id="55687" name="Line 592"/>
              <p:cNvSpPr>
                <a:spLocks noChangeShapeType="1"/>
              </p:cNvSpPr>
              <p:nvPr/>
            </p:nvSpPr>
            <p:spPr bwMode="auto">
              <a:xfrm>
                <a:off x="1610" y="595"/>
                <a:ext cx="70" cy="1"/>
              </a:xfrm>
              <a:prstGeom prst="line">
                <a:avLst/>
              </a:prstGeom>
              <a:noFill/>
              <a:ln w="0">
                <a:solidFill>
                  <a:srgbClr val="24211D"/>
                </a:solidFill>
                <a:round/>
                <a:headEnd/>
                <a:tailEnd/>
              </a:ln>
            </p:spPr>
            <p:txBody>
              <a:bodyPr/>
              <a:lstStyle/>
              <a:p>
                <a:endParaRPr lang="en-US"/>
              </a:p>
            </p:txBody>
          </p:sp>
          <p:sp>
            <p:nvSpPr>
              <p:cNvPr id="55688" name="Line 593"/>
              <p:cNvSpPr>
                <a:spLocks noChangeShapeType="1"/>
              </p:cNvSpPr>
              <p:nvPr/>
            </p:nvSpPr>
            <p:spPr bwMode="auto">
              <a:xfrm>
                <a:off x="1713" y="606"/>
                <a:ext cx="1" cy="64"/>
              </a:xfrm>
              <a:prstGeom prst="line">
                <a:avLst/>
              </a:prstGeom>
              <a:noFill/>
              <a:ln w="0">
                <a:solidFill>
                  <a:srgbClr val="24211D"/>
                </a:solidFill>
                <a:round/>
                <a:headEnd/>
                <a:tailEnd/>
              </a:ln>
            </p:spPr>
            <p:txBody>
              <a:bodyPr/>
              <a:lstStyle/>
              <a:p>
                <a:endParaRPr lang="en-US"/>
              </a:p>
            </p:txBody>
          </p:sp>
          <p:sp>
            <p:nvSpPr>
              <p:cNvPr id="55689" name="Line 594"/>
              <p:cNvSpPr>
                <a:spLocks noChangeShapeType="1"/>
              </p:cNvSpPr>
              <p:nvPr/>
            </p:nvSpPr>
            <p:spPr bwMode="auto">
              <a:xfrm>
                <a:off x="1713" y="713"/>
                <a:ext cx="1" cy="65"/>
              </a:xfrm>
              <a:prstGeom prst="line">
                <a:avLst/>
              </a:prstGeom>
              <a:noFill/>
              <a:ln w="0">
                <a:solidFill>
                  <a:srgbClr val="24211D"/>
                </a:solidFill>
                <a:round/>
                <a:headEnd/>
                <a:tailEnd/>
              </a:ln>
            </p:spPr>
            <p:txBody>
              <a:bodyPr/>
              <a:lstStyle/>
              <a:p>
                <a:endParaRPr lang="en-US"/>
              </a:p>
            </p:txBody>
          </p:sp>
          <p:sp>
            <p:nvSpPr>
              <p:cNvPr id="55690" name="Line 595"/>
              <p:cNvSpPr>
                <a:spLocks noChangeShapeType="1"/>
              </p:cNvSpPr>
              <p:nvPr/>
            </p:nvSpPr>
            <p:spPr bwMode="auto">
              <a:xfrm>
                <a:off x="1713" y="821"/>
                <a:ext cx="1" cy="64"/>
              </a:xfrm>
              <a:prstGeom prst="line">
                <a:avLst/>
              </a:prstGeom>
              <a:noFill/>
              <a:ln w="0">
                <a:solidFill>
                  <a:srgbClr val="24211D"/>
                </a:solidFill>
                <a:round/>
                <a:headEnd/>
                <a:tailEnd/>
              </a:ln>
            </p:spPr>
            <p:txBody>
              <a:bodyPr/>
              <a:lstStyle/>
              <a:p>
                <a:endParaRPr lang="en-US"/>
              </a:p>
            </p:txBody>
          </p:sp>
          <p:sp>
            <p:nvSpPr>
              <p:cNvPr id="55691" name="Line 596"/>
              <p:cNvSpPr>
                <a:spLocks noChangeShapeType="1"/>
              </p:cNvSpPr>
              <p:nvPr/>
            </p:nvSpPr>
            <p:spPr bwMode="auto">
              <a:xfrm>
                <a:off x="1713" y="928"/>
                <a:ext cx="1" cy="65"/>
              </a:xfrm>
              <a:prstGeom prst="line">
                <a:avLst/>
              </a:prstGeom>
              <a:noFill/>
              <a:ln w="0">
                <a:solidFill>
                  <a:srgbClr val="24211D"/>
                </a:solidFill>
                <a:round/>
                <a:headEnd/>
                <a:tailEnd/>
              </a:ln>
            </p:spPr>
            <p:txBody>
              <a:bodyPr/>
              <a:lstStyle/>
              <a:p>
                <a:endParaRPr lang="en-US"/>
              </a:p>
            </p:txBody>
          </p:sp>
          <p:sp>
            <p:nvSpPr>
              <p:cNvPr id="55692" name="Freeform 597"/>
              <p:cNvSpPr>
                <a:spLocks/>
              </p:cNvSpPr>
              <p:nvPr/>
            </p:nvSpPr>
            <p:spPr bwMode="auto">
              <a:xfrm>
                <a:off x="1659" y="1036"/>
                <a:ext cx="54" cy="16"/>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5693" name="Line 598"/>
              <p:cNvSpPr>
                <a:spLocks noChangeShapeType="1"/>
              </p:cNvSpPr>
              <p:nvPr/>
            </p:nvSpPr>
            <p:spPr bwMode="auto">
              <a:xfrm flipH="1">
                <a:off x="1551" y="1052"/>
                <a:ext cx="70" cy="1"/>
              </a:xfrm>
              <a:prstGeom prst="line">
                <a:avLst/>
              </a:prstGeom>
              <a:noFill/>
              <a:ln w="0">
                <a:solidFill>
                  <a:srgbClr val="24211D"/>
                </a:solidFill>
                <a:round/>
                <a:headEnd/>
                <a:tailEnd/>
              </a:ln>
            </p:spPr>
            <p:txBody>
              <a:bodyPr/>
              <a:lstStyle/>
              <a:p>
                <a:endParaRPr lang="en-US"/>
              </a:p>
            </p:txBody>
          </p:sp>
          <p:sp>
            <p:nvSpPr>
              <p:cNvPr id="55694" name="Line 599"/>
              <p:cNvSpPr>
                <a:spLocks noChangeShapeType="1"/>
              </p:cNvSpPr>
              <p:nvPr/>
            </p:nvSpPr>
            <p:spPr bwMode="auto">
              <a:xfrm flipH="1">
                <a:off x="1443" y="1052"/>
                <a:ext cx="70" cy="1"/>
              </a:xfrm>
              <a:prstGeom prst="line">
                <a:avLst/>
              </a:prstGeom>
              <a:noFill/>
              <a:ln w="0">
                <a:solidFill>
                  <a:srgbClr val="24211D"/>
                </a:solidFill>
                <a:round/>
                <a:headEnd/>
                <a:tailEnd/>
              </a:ln>
            </p:spPr>
            <p:txBody>
              <a:bodyPr/>
              <a:lstStyle/>
              <a:p>
                <a:endParaRPr lang="en-US"/>
              </a:p>
            </p:txBody>
          </p:sp>
          <p:sp>
            <p:nvSpPr>
              <p:cNvPr id="55695" name="Line 600"/>
              <p:cNvSpPr>
                <a:spLocks noChangeShapeType="1"/>
              </p:cNvSpPr>
              <p:nvPr/>
            </p:nvSpPr>
            <p:spPr bwMode="auto">
              <a:xfrm flipH="1">
                <a:off x="1336" y="1052"/>
                <a:ext cx="70" cy="1"/>
              </a:xfrm>
              <a:prstGeom prst="line">
                <a:avLst/>
              </a:prstGeom>
              <a:noFill/>
              <a:ln w="0">
                <a:solidFill>
                  <a:srgbClr val="24211D"/>
                </a:solidFill>
                <a:round/>
                <a:headEnd/>
                <a:tailEnd/>
              </a:ln>
            </p:spPr>
            <p:txBody>
              <a:bodyPr/>
              <a:lstStyle/>
              <a:p>
                <a:endParaRPr lang="en-US"/>
              </a:p>
            </p:txBody>
          </p:sp>
          <p:sp>
            <p:nvSpPr>
              <p:cNvPr id="55696" name="Line 601"/>
              <p:cNvSpPr>
                <a:spLocks noChangeShapeType="1"/>
              </p:cNvSpPr>
              <p:nvPr/>
            </p:nvSpPr>
            <p:spPr bwMode="auto">
              <a:xfrm flipH="1">
                <a:off x="1228" y="1052"/>
                <a:ext cx="70" cy="1"/>
              </a:xfrm>
              <a:prstGeom prst="line">
                <a:avLst/>
              </a:prstGeom>
              <a:noFill/>
              <a:ln w="0">
                <a:solidFill>
                  <a:srgbClr val="24211D"/>
                </a:solidFill>
                <a:round/>
                <a:headEnd/>
                <a:tailEnd/>
              </a:ln>
            </p:spPr>
            <p:txBody>
              <a:bodyPr/>
              <a:lstStyle/>
              <a:p>
                <a:endParaRPr lang="en-US"/>
              </a:p>
            </p:txBody>
          </p:sp>
          <p:sp>
            <p:nvSpPr>
              <p:cNvPr id="55697" name="Line 602"/>
              <p:cNvSpPr>
                <a:spLocks noChangeShapeType="1"/>
              </p:cNvSpPr>
              <p:nvPr/>
            </p:nvSpPr>
            <p:spPr bwMode="auto">
              <a:xfrm flipH="1">
                <a:off x="1120" y="1052"/>
                <a:ext cx="70" cy="1"/>
              </a:xfrm>
              <a:prstGeom prst="line">
                <a:avLst/>
              </a:prstGeom>
              <a:noFill/>
              <a:ln w="0">
                <a:solidFill>
                  <a:srgbClr val="24211D"/>
                </a:solidFill>
                <a:round/>
                <a:headEnd/>
                <a:tailEnd/>
              </a:ln>
            </p:spPr>
            <p:txBody>
              <a:bodyPr/>
              <a:lstStyle/>
              <a:p>
                <a:endParaRPr lang="en-US"/>
              </a:p>
            </p:txBody>
          </p:sp>
          <p:sp>
            <p:nvSpPr>
              <p:cNvPr id="55698" name="Line 603"/>
              <p:cNvSpPr>
                <a:spLocks noChangeShapeType="1"/>
              </p:cNvSpPr>
              <p:nvPr/>
            </p:nvSpPr>
            <p:spPr bwMode="auto">
              <a:xfrm flipH="1">
                <a:off x="1012" y="1052"/>
                <a:ext cx="70" cy="1"/>
              </a:xfrm>
              <a:prstGeom prst="line">
                <a:avLst/>
              </a:prstGeom>
              <a:noFill/>
              <a:ln w="0">
                <a:solidFill>
                  <a:srgbClr val="24211D"/>
                </a:solidFill>
                <a:round/>
                <a:headEnd/>
                <a:tailEnd/>
              </a:ln>
            </p:spPr>
            <p:txBody>
              <a:bodyPr/>
              <a:lstStyle/>
              <a:p>
                <a:endParaRPr lang="en-US"/>
              </a:p>
            </p:txBody>
          </p:sp>
          <p:sp>
            <p:nvSpPr>
              <p:cNvPr id="55699" name="Line 604"/>
              <p:cNvSpPr>
                <a:spLocks noChangeShapeType="1"/>
              </p:cNvSpPr>
              <p:nvPr/>
            </p:nvSpPr>
            <p:spPr bwMode="auto">
              <a:xfrm flipH="1">
                <a:off x="905" y="1052"/>
                <a:ext cx="70" cy="1"/>
              </a:xfrm>
              <a:prstGeom prst="line">
                <a:avLst/>
              </a:prstGeom>
              <a:noFill/>
              <a:ln w="0">
                <a:solidFill>
                  <a:srgbClr val="24211D"/>
                </a:solidFill>
                <a:round/>
                <a:headEnd/>
                <a:tailEnd/>
              </a:ln>
            </p:spPr>
            <p:txBody>
              <a:bodyPr/>
              <a:lstStyle/>
              <a:p>
                <a:endParaRPr lang="en-US"/>
              </a:p>
            </p:txBody>
          </p:sp>
          <p:sp>
            <p:nvSpPr>
              <p:cNvPr id="55700" name="Line 605"/>
              <p:cNvSpPr>
                <a:spLocks noChangeShapeType="1"/>
              </p:cNvSpPr>
              <p:nvPr/>
            </p:nvSpPr>
            <p:spPr bwMode="auto">
              <a:xfrm flipH="1">
                <a:off x="797" y="1052"/>
                <a:ext cx="70" cy="1"/>
              </a:xfrm>
              <a:prstGeom prst="line">
                <a:avLst/>
              </a:prstGeom>
              <a:noFill/>
              <a:ln w="0">
                <a:solidFill>
                  <a:srgbClr val="24211D"/>
                </a:solidFill>
                <a:round/>
                <a:headEnd/>
                <a:tailEnd/>
              </a:ln>
            </p:spPr>
            <p:txBody>
              <a:bodyPr/>
              <a:lstStyle/>
              <a:p>
                <a:endParaRPr lang="en-US"/>
              </a:p>
            </p:txBody>
          </p:sp>
          <p:sp>
            <p:nvSpPr>
              <p:cNvPr id="55701" name="Line 606"/>
              <p:cNvSpPr>
                <a:spLocks noChangeShapeType="1"/>
              </p:cNvSpPr>
              <p:nvPr/>
            </p:nvSpPr>
            <p:spPr bwMode="auto">
              <a:xfrm flipH="1">
                <a:off x="689" y="1052"/>
                <a:ext cx="70" cy="1"/>
              </a:xfrm>
              <a:prstGeom prst="line">
                <a:avLst/>
              </a:prstGeom>
              <a:noFill/>
              <a:ln w="0">
                <a:solidFill>
                  <a:srgbClr val="24211D"/>
                </a:solidFill>
                <a:round/>
                <a:headEnd/>
                <a:tailEnd/>
              </a:ln>
            </p:spPr>
            <p:txBody>
              <a:bodyPr/>
              <a:lstStyle/>
              <a:p>
                <a:endParaRPr lang="en-US"/>
              </a:p>
            </p:txBody>
          </p:sp>
          <p:sp>
            <p:nvSpPr>
              <p:cNvPr id="55702" name="Line 607"/>
              <p:cNvSpPr>
                <a:spLocks noChangeShapeType="1"/>
              </p:cNvSpPr>
              <p:nvPr/>
            </p:nvSpPr>
            <p:spPr bwMode="auto">
              <a:xfrm flipH="1">
                <a:off x="582" y="1052"/>
                <a:ext cx="70" cy="1"/>
              </a:xfrm>
              <a:prstGeom prst="line">
                <a:avLst/>
              </a:prstGeom>
              <a:noFill/>
              <a:ln w="0">
                <a:solidFill>
                  <a:srgbClr val="24211D"/>
                </a:solidFill>
                <a:round/>
                <a:headEnd/>
                <a:tailEnd/>
              </a:ln>
            </p:spPr>
            <p:txBody>
              <a:bodyPr/>
              <a:lstStyle/>
              <a:p>
                <a:endParaRPr lang="en-US"/>
              </a:p>
            </p:txBody>
          </p:sp>
          <p:sp>
            <p:nvSpPr>
              <p:cNvPr id="55703" name="Line 608"/>
              <p:cNvSpPr>
                <a:spLocks noChangeShapeType="1"/>
              </p:cNvSpPr>
              <p:nvPr/>
            </p:nvSpPr>
            <p:spPr bwMode="auto">
              <a:xfrm flipH="1">
                <a:off x="474" y="1052"/>
                <a:ext cx="70" cy="1"/>
              </a:xfrm>
              <a:prstGeom prst="line">
                <a:avLst/>
              </a:prstGeom>
              <a:noFill/>
              <a:ln w="0">
                <a:solidFill>
                  <a:srgbClr val="24211D"/>
                </a:solidFill>
                <a:round/>
                <a:headEnd/>
                <a:tailEnd/>
              </a:ln>
            </p:spPr>
            <p:txBody>
              <a:bodyPr/>
              <a:lstStyle/>
              <a:p>
                <a:endParaRPr lang="en-US"/>
              </a:p>
            </p:txBody>
          </p:sp>
          <p:sp>
            <p:nvSpPr>
              <p:cNvPr id="55704" name="Line 609"/>
              <p:cNvSpPr>
                <a:spLocks noChangeShapeType="1"/>
              </p:cNvSpPr>
              <p:nvPr/>
            </p:nvSpPr>
            <p:spPr bwMode="auto">
              <a:xfrm flipH="1">
                <a:off x="366" y="1052"/>
                <a:ext cx="70" cy="1"/>
              </a:xfrm>
              <a:prstGeom prst="line">
                <a:avLst/>
              </a:prstGeom>
              <a:noFill/>
              <a:ln w="0">
                <a:solidFill>
                  <a:srgbClr val="24211D"/>
                </a:solidFill>
                <a:round/>
                <a:headEnd/>
                <a:tailEnd/>
              </a:ln>
            </p:spPr>
            <p:txBody>
              <a:bodyPr/>
              <a:lstStyle/>
              <a:p>
                <a:endParaRPr lang="en-US"/>
              </a:p>
            </p:txBody>
          </p:sp>
          <p:sp>
            <p:nvSpPr>
              <p:cNvPr id="55705" name="Line 610"/>
              <p:cNvSpPr>
                <a:spLocks noChangeShapeType="1"/>
              </p:cNvSpPr>
              <p:nvPr/>
            </p:nvSpPr>
            <p:spPr bwMode="auto">
              <a:xfrm flipH="1">
                <a:off x="258" y="1052"/>
                <a:ext cx="70" cy="1"/>
              </a:xfrm>
              <a:prstGeom prst="line">
                <a:avLst/>
              </a:prstGeom>
              <a:noFill/>
              <a:ln w="0">
                <a:solidFill>
                  <a:srgbClr val="24211D"/>
                </a:solidFill>
                <a:round/>
                <a:headEnd/>
                <a:tailEnd/>
              </a:ln>
            </p:spPr>
            <p:txBody>
              <a:bodyPr/>
              <a:lstStyle/>
              <a:p>
                <a:endParaRPr lang="en-US"/>
              </a:p>
            </p:txBody>
          </p:sp>
          <p:sp>
            <p:nvSpPr>
              <p:cNvPr id="55706" name="Freeform 611"/>
              <p:cNvSpPr>
                <a:spLocks/>
              </p:cNvSpPr>
              <p:nvPr/>
            </p:nvSpPr>
            <p:spPr bwMode="auto">
              <a:xfrm>
                <a:off x="210" y="993"/>
                <a:ext cx="11" cy="59"/>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5707" name="Line 612"/>
              <p:cNvSpPr>
                <a:spLocks noChangeShapeType="1"/>
              </p:cNvSpPr>
              <p:nvPr/>
            </p:nvSpPr>
            <p:spPr bwMode="auto">
              <a:xfrm flipV="1">
                <a:off x="210" y="885"/>
                <a:ext cx="1" cy="65"/>
              </a:xfrm>
              <a:prstGeom prst="line">
                <a:avLst/>
              </a:prstGeom>
              <a:noFill/>
              <a:ln w="0">
                <a:solidFill>
                  <a:srgbClr val="24211D"/>
                </a:solidFill>
                <a:round/>
                <a:headEnd/>
                <a:tailEnd/>
              </a:ln>
            </p:spPr>
            <p:txBody>
              <a:bodyPr/>
              <a:lstStyle/>
              <a:p>
                <a:endParaRPr lang="en-US"/>
              </a:p>
            </p:txBody>
          </p:sp>
          <p:sp>
            <p:nvSpPr>
              <p:cNvPr id="55708" name="Line 613"/>
              <p:cNvSpPr>
                <a:spLocks noChangeShapeType="1"/>
              </p:cNvSpPr>
              <p:nvPr/>
            </p:nvSpPr>
            <p:spPr bwMode="auto">
              <a:xfrm flipV="1">
                <a:off x="210" y="778"/>
                <a:ext cx="1" cy="64"/>
              </a:xfrm>
              <a:prstGeom prst="line">
                <a:avLst/>
              </a:prstGeom>
              <a:noFill/>
              <a:ln w="0">
                <a:solidFill>
                  <a:srgbClr val="24211D"/>
                </a:solidFill>
                <a:round/>
                <a:headEnd/>
                <a:tailEnd/>
              </a:ln>
            </p:spPr>
            <p:txBody>
              <a:bodyPr/>
              <a:lstStyle/>
              <a:p>
                <a:endParaRPr lang="en-US"/>
              </a:p>
            </p:txBody>
          </p:sp>
          <p:sp>
            <p:nvSpPr>
              <p:cNvPr id="55709" name="Line 614"/>
              <p:cNvSpPr>
                <a:spLocks noChangeShapeType="1"/>
              </p:cNvSpPr>
              <p:nvPr/>
            </p:nvSpPr>
            <p:spPr bwMode="auto">
              <a:xfrm flipV="1">
                <a:off x="210" y="670"/>
                <a:ext cx="1" cy="65"/>
              </a:xfrm>
              <a:prstGeom prst="line">
                <a:avLst/>
              </a:prstGeom>
              <a:noFill/>
              <a:ln w="0">
                <a:solidFill>
                  <a:srgbClr val="24211D"/>
                </a:solidFill>
                <a:round/>
                <a:headEnd/>
                <a:tailEnd/>
              </a:ln>
            </p:spPr>
            <p:txBody>
              <a:bodyPr/>
              <a:lstStyle/>
              <a:p>
                <a:endParaRPr lang="en-US"/>
              </a:p>
            </p:txBody>
          </p:sp>
          <p:sp>
            <p:nvSpPr>
              <p:cNvPr id="55710" name="Line 615"/>
              <p:cNvSpPr>
                <a:spLocks noChangeShapeType="1"/>
              </p:cNvSpPr>
              <p:nvPr/>
            </p:nvSpPr>
            <p:spPr bwMode="auto">
              <a:xfrm flipV="1">
                <a:off x="210" y="595"/>
                <a:ext cx="1" cy="32"/>
              </a:xfrm>
              <a:prstGeom prst="line">
                <a:avLst/>
              </a:prstGeom>
              <a:noFill/>
              <a:ln w="0">
                <a:solidFill>
                  <a:srgbClr val="24211D"/>
                </a:solidFill>
                <a:round/>
                <a:headEnd/>
                <a:tailEnd/>
              </a:ln>
            </p:spPr>
            <p:txBody>
              <a:bodyPr/>
              <a:lstStyle/>
              <a:p>
                <a:endParaRPr lang="en-US"/>
              </a:p>
            </p:txBody>
          </p:sp>
          <p:sp>
            <p:nvSpPr>
              <p:cNvPr id="55711" name="Freeform 616"/>
              <p:cNvSpPr>
                <a:spLocks/>
              </p:cNvSpPr>
              <p:nvPr/>
            </p:nvSpPr>
            <p:spPr bwMode="auto">
              <a:xfrm>
                <a:off x="1190" y="1633"/>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5712" name="Freeform 617"/>
              <p:cNvSpPr>
                <a:spLocks/>
              </p:cNvSpPr>
              <p:nvPr/>
            </p:nvSpPr>
            <p:spPr bwMode="auto">
              <a:xfrm>
                <a:off x="1196" y="1665"/>
                <a:ext cx="10" cy="16"/>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5713" name="Rectangle 618"/>
              <p:cNvSpPr>
                <a:spLocks noChangeArrowheads="1"/>
              </p:cNvSpPr>
              <p:nvPr/>
            </p:nvSpPr>
            <p:spPr bwMode="auto">
              <a:xfrm>
                <a:off x="1115" y="1665"/>
                <a:ext cx="81"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714" name="Freeform 619"/>
              <p:cNvSpPr>
                <a:spLocks/>
              </p:cNvSpPr>
              <p:nvPr/>
            </p:nvSpPr>
            <p:spPr bwMode="auto">
              <a:xfrm>
                <a:off x="1056" y="1633"/>
                <a:ext cx="64" cy="75"/>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grpSp>
        <p:grpSp>
          <p:nvGrpSpPr>
            <p:cNvPr id="55309" name="Group 821"/>
            <p:cNvGrpSpPr>
              <a:grpSpLocks/>
            </p:cNvGrpSpPr>
            <p:nvPr/>
          </p:nvGrpSpPr>
          <p:grpSpPr bwMode="auto">
            <a:xfrm>
              <a:off x="11" y="762"/>
              <a:ext cx="3452" cy="3328"/>
              <a:chOff x="11" y="762"/>
              <a:chExt cx="3452" cy="3328"/>
            </a:xfrm>
          </p:grpSpPr>
          <p:sp>
            <p:nvSpPr>
              <p:cNvPr id="55317" name="Freeform 621"/>
              <p:cNvSpPr>
                <a:spLocks/>
              </p:cNvSpPr>
              <p:nvPr/>
            </p:nvSpPr>
            <p:spPr bwMode="auto">
              <a:xfrm>
                <a:off x="1109" y="1665"/>
                <a:ext cx="6" cy="16"/>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55318" name="Rectangle 622"/>
              <p:cNvSpPr>
                <a:spLocks noChangeArrowheads="1"/>
              </p:cNvSpPr>
              <p:nvPr/>
            </p:nvSpPr>
            <p:spPr bwMode="auto">
              <a:xfrm>
                <a:off x="2537" y="2552"/>
                <a:ext cx="926" cy="377"/>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5319" name="Rectangle 623"/>
              <p:cNvSpPr>
                <a:spLocks noChangeArrowheads="1"/>
              </p:cNvSpPr>
              <p:nvPr/>
            </p:nvSpPr>
            <p:spPr bwMode="auto">
              <a:xfrm>
                <a:off x="3059" y="2687"/>
                <a:ext cx="371"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5320" name="Rectangle 624"/>
              <p:cNvSpPr>
                <a:spLocks noChangeArrowheads="1"/>
              </p:cNvSpPr>
              <p:nvPr/>
            </p:nvSpPr>
            <p:spPr bwMode="auto">
              <a:xfrm>
                <a:off x="3059" y="2687"/>
                <a:ext cx="371"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5321" name="Rectangle 625"/>
              <p:cNvSpPr>
                <a:spLocks noChangeArrowheads="1"/>
              </p:cNvSpPr>
              <p:nvPr/>
            </p:nvSpPr>
            <p:spPr bwMode="auto">
              <a:xfrm>
                <a:off x="3113" y="2697"/>
                <a:ext cx="32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55322" name="Rectangle 626"/>
              <p:cNvSpPr>
                <a:spLocks noChangeArrowheads="1"/>
              </p:cNvSpPr>
              <p:nvPr/>
            </p:nvSpPr>
            <p:spPr bwMode="auto">
              <a:xfrm>
                <a:off x="3150" y="2788"/>
                <a:ext cx="23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55323" name="Rectangle 627"/>
              <p:cNvSpPr>
                <a:spLocks noChangeArrowheads="1"/>
              </p:cNvSpPr>
              <p:nvPr/>
            </p:nvSpPr>
            <p:spPr bwMode="auto">
              <a:xfrm>
                <a:off x="2666" y="2573"/>
                <a:ext cx="684"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55324" name="Rectangle 628"/>
              <p:cNvSpPr>
                <a:spLocks noChangeArrowheads="1"/>
              </p:cNvSpPr>
              <p:nvPr/>
            </p:nvSpPr>
            <p:spPr bwMode="auto">
              <a:xfrm>
                <a:off x="2569" y="2687"/>
                <a:ext cx="452"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5325" name="Rectangle 629"/>
              <p:cNvSpPr>
                <a:spLocks noChangeArrowheads="1"/>
              </p:cNvSpPr>
              <p:nvPr/>
            </p:nvSpPr>
            <p:spPr bwMode="auto">
              <a:xfrm>
                <a:off x="2569" y="2687"/>
                <a:ext cx="452"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5326" name="Rectangle 630"/>
              <p:cNvSpPr>
                <a:spLocks noChangeArrowheads="1"/>
              </p:cNvSpPr>
              <p:nvPr/>
            </p:nvSpPr>
            <p:spPr bwMode="auto">
              <a:xfrm>
                <a:off x="2660" y="2691"/>
                <a:ext cx="3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55327" name="Rectangle 631"/>
              <p:cNvSpPr>
                <a:spLocks noChangeArrowheads="1"/>
              </p:cNvSpPr>
              <p:nvPr/>
            </p:nvSpPr>
            <p:spPr bwMode="auto">
              <a:xfrm>
                <a:off x="2623" y="2783"/>
                <a:ext cx="399"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55328" name="Line 632"/>
              <p:cNvSpPr>
                <a:spLocks noChangeShapeType="1"/>
              </p:cNvSpPr>
              <p:nvPr/>
            </p:nvSpPr>
            <p:spPr bwMode="auto">
              <a:xfrm>
                <a:off x="2036" y="2821"/>
                <a:ext cx="1" cy="188"/>
              </a:xfrm>
              <a:prstGeom prst="line">
                <a:avLst/>
              </a:prstGeom>
              <a:noFill/>
              <a:ln w="0">
                <a:solidFill>
                  <a:srgbClr val="000000"/>
                </a:solidFill>
                <a:round/>
                <a:headEnd/>
                <a:tailEnd/>
              </a:ln>
            </p:spPr>
            <p:txBody>
              <a:bodyPr/>
              <a:lstStyle/>
              <a:p>
                <a:endParaRPr lang="en-US"/>
              </a:p>
            </p:txBody>
          </p:sp>
          <p:sp>
            <p:nvSpPr>
              <p:cNvPr id="55329" name="Freeform 633"/>
              <p:cNvSpPr>
                <a:spLocks/>
              </p:cNvSpPr>
              <p:nvPr/>
            </p:nvSpPr>
            <p:spPr bwMode="auto">
              <a:xfrm>
                <a:off x="2014"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330" name="Line 634"/>
              <p:cNvSpPr>
                <a:spLocks noChangeShapeType="1"/>
              </p:cNvSpPr>
              <p:nvPr/>
            </p:nvSpPr>
            <p:spPr bwMode="auto">
              <a:xfrm flipV="1">
                <a:off x="1831" y="2740"/>
                <a:ext cx="1" cy="269"/>
              </a:xfrm>
              <a:prstGeom prst="line">
                <a:avLst/>
              </a:prstGeom>
              <a:noFill/>
              <a:ln w="0">
                <a:solidFill>
                  <a:srgbClr val="000000"/>
                </a:solidFill>
                <a:round/>
                <a:headEnd/>
                <a:tailEnd/>
              </a:ln>
            </p:spPr>
            <p:txBody>
              <a:bodyPr/>
              <a:lstStyle/>
              <a:p>
                <a:endParaRPr lang="en-US"/>
              </a:p>
            </p:txBody>
          </p:sp>
          <p:sp>
            <p:nvSpPr>
              <p:cNvPr id="55331" name="Freeform 635"/>
              <p:cNvSpPr>
                <a:spLocks/>
              </p:cNvSpPr>
              <p:nvPr/>
            </p:nvSpPr>
            <p:spPr bwMode="auto">
              <a:xfrm>
                <a:off x="1809" y="2966"/>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5332" name="Line 636"/>
              <p:cNvSpPr>
                <a:spLocks noChangeShapeType="1"/>
              </p:cNvSpPr>
              <p:nvPr/>
            </p:nvSpPr>
            <p:spPr bwMode="auto">
              <a:xfrm>
                <a:off x="1831" y="2740"/>
                <a:ext cx="695" cy="1"/>
              </a:xfrm>
              <a:prstGeom prst="line">
                <a:avLst/>
              </a:prstGeom>
              <a:noFill/>
              <a:ln w="0">
                <a:solidFill>
                  <a:srgbClr val="000000"/>
                </a:solidFill>
                <a:round/>
                <a:headEnd/>
                <a:tailEnd/>
              </a:ln>
            </p:spPr>
            <p:txBody>
              <a:bodyPr/>
              <a:lstStyle/>
              <a:p>
                <a:endParaRPr lang="en-US"/>
              </a:p>
            </p:txBody>
          </p:sp>
          <p:sp>
            <p:nvSpPr>
              <p:cNvPr id="55333" name="Freeform 637"/>
              <p:cNvSpPr>
                <a:spLocks/>
              </p:cNvSpPr>
              <p:nvPr/>
            </p:nvSpPr>
            <p:spPr bwMode="auto">
              <a:xfrm>
                <a:off x="2483" y="271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5334" name="Line 638"/>
              <p:cNvSpPr>
                <a:spLocks noChangeShapeType="1"/>
              </p:cNvSpPr>
              <p:nvPr/>
            </p:nvSpPr>
            <p:spPr bwMode="auto">
              <a:xfrm>
                <a:off x="2036" y="2821"/>
                <a:ext cx="490" cy="1"/>
              </a:xfrm>
              <a:prstGeom prst="line">
                <a:avLst/>
              </a:prstGeom>
              <a:noFill/>
              <a:ln w="0">
                <a:solidFill>
                  <a:srgbClr val="000000"/>
                </a:solidFill>
                <a:round/>
                <a:headEnd/>
                <a:tailEnd/>
              </a:ln>
            </p:spPr>
            <p:txBody>
              <a:bodyPr/>
              <a:lstStyle/>
              <a:p>
                <a:endParaRPr lang="en-US"/>
              </a:p>
            </p:txBody>
          </p:sp>
          <p:sp>
            <p:nvSpPr>
              <p:cNvPr id="55335" name="Freeform 639"/>
              <p:cNvSpPr>
                <a:spLocks/>
              </p:cNvSpPr>
              <p:nvPr/>
            </p:nvSpPr>
            <p:spPr bwMode="auto">
              <a:xfrm>
                <a:off x="2483" y="2800"/>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5336" name="Rectangle 640"/>
              <p:cNvSpPr>
                <a:spLocks noChangeArrowheads="1"/>
              </p:cNvSpPr>
              <p:nvPr/>
            </p:nvSpPr>
            <p:spPr bwMode="auto">
              <a:xfrm>
                <a:off x="684" y="3020"/>
                <a:ext cx="161"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5337" name="Rectangle 641"/>
              <p:cNvSpPr>
                <a:spLocks noChangeArrowheads="1"/>
              </p:cNvSpPr>
              <p:nvPr/>
            </p:nvSpPr>
            <p:spPr bwMode="auto">
              <a:xfrm>
                <a:off x="684" y="3020"/>
                <a:ext cx="161"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5338" name="Rectangle 642"/>
              <p:cNvSpPr>
                <a:spLocks noChangeArrowheads="1"/>
              </p:cNvSpPr>
              <p:nvPr/>
            </p:nvSpPr>
            <p:spPr bwMode="auto">
              <a:xfrm rot="-5400000">
                <a:off x="718" y="3318"/>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5339" name="Rectangle 643"/>
              <p:cNvSpPr>
                <a:spLocks noChangeArrowheads="1"/>
              </p:cNvSpPr>
              <p:nvPr/>
            </p:nvSpPr>
            <p:spPr bwMode="auto">
              <a:xfrm rot="-5400000">
                <a:off x="737" y="3272"/>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5340" name="Rectangle 644"/>
              <p:cNvSpPr>
                <a:spLocks noChangeArrowheads="1"/>
              </p:cNvSpPr>
              <p:nvPr/>
            </p:nvSpPr>
            <p:spPr bwMode="auto">
              <a:xfrm rot="-5400000">
                <a:off x="723" y="3226"/>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5341" name="Rectangle 645"/>
              <p:cNvSpPr>
                <a:spLocks noChangeArrowheads="1"/>
              </p:cNvSpPr>
              <p:nvPr/>
            </p:nvSpPr>
            <p:spPr bwMode="auto">
              <a:xfrm rot="-5400000">
                <a:off x="726" y="3180"/>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5342" name="Rectangle 646"/>
              <p:cNvSpPr>
                <a:spLocks noChangeArrowheads="1"/>
              </p:cNvSpPr>
              <p:nvPr/>
            </p:nvSpPr>
            <p:spPr bwMode="auto">
              <a:xfrm rot="-5400000">
                <a:off x="734" y="3140"/>
                <a:ext cx="76"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5343" name="Rectangle 647"/>
              <p:cNvSpPr>
                <a:spLocks noChangeArrowheads="1"/>
              </p:cNvSpPr>
              <p:nvPr/>
            </p:nvSpPr>
            <p:spPr bwMode="auto">
              <a:xfrm rot="-5400000">
                <a:off x="726" y="3100"/>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5344" name="Line 648"/>
              <p:cNvSpPr>
                <a:spLocks noChangeShapeType="1"/>
              </p:cNvSpPr>
              <p:nvPr/>
            </p:nvSpPr>
            <p:spPr bwMode="auto">
              <a:xfrm>
                <a:off x="759" y="2498"/>
                <a:ext cx="1" cy="511"/>
              </a:xfrm>
              <a:prstGeom prst="line">
                <a:avLst/>
              </a:prstGeom>
              <a:noFill/>
              <a:ln w="0">
                <a:solidFill>
                  <a:srgbClr val="000000"/>
                </a:solidFill>
                <a:round/>
                <a:headEnd/>
                <a:tailEnd/>
              </a:ln>
            </p:spPr>
            <p:txBody>
              <a:bodyPr/>
              <a:lstStyle/>
              <a:p>
                <a:endParaRPr lang="en-US"/>
              </a:p>
            </p:txBody>
          </p:sp>
          <p:sp>
            <p:nvSpPr>
              <p:cNvPr id="55345" name="Freeform 649"/>
              <p:cNvSpPr>
                <a:spLocks/>
              </p:cNvSpPr>
              <p:nvPr/>
            </p:nvSpPr>
            <p:spPr bwMode="auto">
              <a:xfrm>
                <a:off x="738" y="2498"/>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5346" name="Freeform 650"/>
              <p:cNvSpPr>
                <a:spLocks/>
              </p:cNvSpPr>
              <p:nvPr/>
            </p:nvSpPr>
            <p:spPr bwMode="auto">
              <a:xfrm>
                <a:off x="738" y="2966"/>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5347" name="Line 651"/>
              <p:cNvSpPr>
                <a:spLocks noChangeShapeType="1"/>
              </p:cNvSpPr>
              <p:nvPr/>
            </p:nvSpPr>
            <p:spPr bwMode="auto">
              <a:xfrm>
                <a:off x="1976" y="3579"/>
                <a:ext cx="1" cy="511"/>
              </a:xfrm>
              <a:prstGeom prst="line">
                <a:avLst/>
              </a:prstGeom>
              <a:noFill/>
              <a:ln w="0">
                <a:solidFill>
                  <a:srgbClr val="000000"/>
                </a:solidFill>
                <a:round/>
                <a:headEnd/>
                <a:tailEnd/>
              </a:ln>
            </p:spPr>
            <p:txBody>
              <a:bodyPr/>
              <a:lstStyle/>
              <a:p>
                <a:endParaRPr lang="en-US"/>
              </a:p>
            </p:txBody>
          </p:sp>
          <p:sp>
            <p:nvSpPr>
              <p:cNvPr id="55348" name="Freeform 652"/>
              <p:cNvSpPr>
                <a:spLocks/>
              </p:cNvSpPr>
              <p:nvPr/>
            </p:nvSpPr>
            <p:spPr bwMode="auto">
              <a:xfrm>
                <a:off x="1955"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349" name="Freeform 653"/>
              <p:cNvSpPr>
                <a:spLocks/>
              </p:cNvSpPr>
              <p:nvPr/>
            </p:nvSpPr>
            <p:spPr bwMode="auto">
              <a:xfrm>
                <a:off x="1955"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350" name="Line 654"/>
              <p:cNvSpPr>
                <a:spLocks noChangeShapeType="1"/>
              </p:cNvSpPr>
              <p:nvPr/>
            </p:nvSpPr>
            <p:spPr bwMode="auto">
              <a:xfrm>
                <a:off x="1777" y="3579"/>
                <a:ext cx="1" cy="511"/>
              </a:xfrm>
              <a:prstGeom prst="line">
                <a:avLst/>
              </a:prstGeom>
              <a:noFill/>
              <a:ln w="0">
                <a:solidFill>
                  <a:srgbClr val="000000"/>
                </a:solidFill>
                <a:round/>
                <a:headEnd/>
                <a:tailEnd/>
              </a:ln>
            </p:spPr>
            <p:txBody>
              <a:bodyPr/>
              <a:lstStyle/>
              <a:p>
                <a:endParaRPr lang="en-US"/>
              </a:p>
            </p:txBody>
          </p:sp>
          <p:sp>
            <p:nvSpPr>
              <p:cNvPr id="55351" name="Freeform 655"/>
              <p:cNvSpPr>
                <a:spLocks/>
              </p:cNvSpPr>
              <p:nvPr/>
            </p:nvSpPr>
            <p:spPr bwMode="auto">
              <a:xfrm>
                <a:off x="1756"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5352" name="Freeform 656"/>
              <p:cNvSpPr>
                <a:spLocks/>
              </p:cNvSpPr>
              <p:nvPr/>
            </p:nvSpPr>
            <p:spPr bwMode="auto">
              <a:xfrm>
                <a:off x="1756"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5353" name="Line 657"/>
              <p:cNvSpPr>
                <a:spLocks noChangeShapeType="1"/>
              </p:cNvSpPr>
              <p:nvPr/>
            </p:nvSpPr>
            <p:spPr bwMode="auto">
              <a:xfrm>
                <a:off x="1573" y="3579"/>
                <a:ext cx="1" cy="511"/>
              </a:xfrm>
              <a:prstGeom prst="line">
                <a:avLst/>
              </a:prstGeom>
              <a:noFill/>
              <a:ln w="0">
                <a:solidFill>
                  <a:srgbClr val="000000"/>
                </a:solidFill>
                <a:round/>
                <a:headEnd/>
                <a:tailEnd/>
              </a:ln>
            </p:spPr>
            <p:txBody>
              <a:bodyPr/>
              <a:lstStyle/>
              <a:p>
                <a:endParaRPr lang="en-US"/>
              </a:p>
            </p:txBody>
          </p:sp>
          <p:sp>
            <p:nvSpPr>
              <p:cNvPr id="55354" name="Freeform 658"/>
              <p:cNvSpPr>
                <a:spLocks/>
              </p:cNvSpPr>
              <p:nvPr/>
            </p:nvSpPr>
            <p:spPr bwMode="auto">
              <a:xfrm>
                <a:off x="1551"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355" name="Freeform 659"/>
              <p:cNvSpPr>
                <a:spLocks/>
              </p:cNvSpPr>
              <p:nvPr/>
            </p:nvSpPr>
            <p:spPr bwMode="auto">
              <a:xfrm>
                <a:off x="1551"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356" name="Line 660"/>
              <p:cNvSpPr>
                <a:spLocks noChangeShapeType="1"/>
              </p:cNvSpPr>
              <p:nvPr/>
            </p:nvSpPr>
            <p:spPr bwMode="auto">
              <a:xfrm>
                <a:off x="1373" y="3579"/>
                <a:ext cx="1" cy="511"/>
              </a:xfrm>
              <a:prstGeom prst="line">
                <a:avLst/>
              </a:prstGeom>
              <a:noFill/>
              <a:ln w="0">
                <a:solidFill>
                  <a:srgbClr val="000000"/>
                </a:solidFill>
                <a:round/>
                <a:headEnd/>
                <a:tailEnd/>
              </a:ln>
            </p:spPr>
            <p:txBody>
              <a:bodyPr/>
              <a:lstStyle/>
              <a:p>
                <a:endParaRPr lang="en-US"/>
              </a:p>
            </p:txBody>
          </p:sp>
          <p:sp>
            <p:nvSpPr>
              <p:cNvPr id="55357" name="Freeform 661"/>
              <p:cNvSpPr>
                <a:spLocks/>
              </p:cNvSpPr>
              <p:nvPr/>
            </p:nvSpPr>
            <p:spPr bwMode="auto">
              <a:xfrm>
                <a:off x="1352"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358" name="Freeform 662"/>
              <p:cNvSpPr>
                <a:spLocks/>
              </p:cNvSpPr>
              <p:nvPr/>
            </p:nvSpPr>
            <p:spPr bwMode="auto">
              <a:xfrm>
                <a:off x="1352"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359" name="Line 663"/>
              <p:cNvSpPr>
                <a:spLocks noChangeShapeType="1"/>
              </p:cNvSpPr>
              <p:nvPr/>
            </p:nvSpPr>
            <p:spPr bwMode="auto">
              <a:xfrm>
                <a:off x="1169" y="3579"/>
                <a:ext cx="1" cy="511"/>
              </a:xfrm>
              <a:prstGeom prst="line">
                <a:avLst/>
              </a:prstGeom>
              <a:noFill/>
              <a:ln w="0">
                <a:solidFill>
                  <a:srgbClr val="000000"/>
                </a:solidFill>
                <a:round/>
                <a:headEnd/>
                <a:tailEnd/>
              </a:ln>
            </p:spPr>
            <p:txBody>
              <a:bodyPr/>
              <a:lstStyle/>
              <a:p>
                <a:endParaRPr lang="en-US"/>
              </a:p>
            </p:txBody>
          </p:sp>
          <p:sp>
            <p:nvSpPr>
              <p:cNvPr id="55360" name="Freeform 664"/>
              <p:cNvSpPr>
                <a:spLocks/>
              </p:cNvSpPr>
              <p:nvPr/>
            </p:nvSpPr>
            <p:spPr bwMode="auto">
              <a:xfrm>
                <a:off x="1147"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361" name="Freeform 665"/>
              <p:cNvSpPr>
                <a:spLocks/>
              </p:cNvSpPr>
              <p:nvPr/>
            </p:nvSpPr>
            <p:spPr bwMode="auto">
              <a:xfrm>
                <a:off x="1147"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362" name="Line 666"/>
              <p:cNvSpPr>
                <a:spLocks noChangeShapeType="1"/>
              </p:cNvSpPr>
              <p:nvPr/>
            </p:nvSpPr>
            <p:spPr bwMode="auto">
              <a:xfrm>
                <a:off x="969" y="3579"/>
                <a:ext cx="1" cy="511"/>
              </a:xfrm>
              <a:prstGeom prst="line">
                <a:avLst/>
              </a:prstGeom>
              <a:noFill/>
              <a:ln w="0">
                <a:solidFill>
                  <a:srgbClr val="000000"/>
                </a:solidFill>
                <a:round/>
                <a:headEnd/>
                <a:tailEnd/>
              </a:ln>
            </p:spPr>
            <p:txBody>
              <a:bodyPr/>
              <a:lstStyle/>
              <a:p>
                <a:endParaRPr lang="en-US"/>
              </a:p>
            </p:txBody>
          </p:sp>
          <p:sp>
            <p:nvSpPr>
              <p:cNvPr id="55363" name="Freeform 667"/>
              <p:cNvSpPr>
                <a:spLocks/>
              </p:cNvSpPr>
              <p:nvPr/>
            </p:nvSpPr>
            <p:spPr bwMode="auto">
              <a:xfrm>
                <a:off x="948"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364" name="Freeform 668"/>
              <p:cNvSpPr>
                <a:spLocks/>
              </p:cNvSpPr>
              <p:nvPr/>
            </p:nvSpPr>
            <p:spPr bwMode="auto">
              <a:xfrm>
                <a:off x="948"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365" name="Line 669"/>
              <p:cNvSpPr>
                <a:spLocks noChangeShapeType="1"/>
              </p:cNvSpPr>
              <p:nvPr/>
            </p:nvSpPr>
            <p:spPr bwMode="auto">
              <a:xfrm>
                <a:off x="759" y="3579"/>
                <a:ext cx="1" cy="511"/>
              </a:xfrm>
              <a:prstGeom prst="line">
                <a:avLst/>
              </a:prstGeom>
              <a:noFill/>
              <a:ln w="0">
                <a:solidFill>
                  <a:srgbClr val="000000"/>
                </a:solidFill>
                <a:round/>
                <a:headEnd/>
                <a:tailEnd/>
              </a:ln>
            </p:spPr>
            <p:txBody>
              <a:bodyPr/>
              <a:lstStyle/>
              <a:p>
                <a:endParaRPr lang="en-US"/>
              </a:p>
            </p:txBody>
          </p:sp>
          <p:sp>
            <p:nvSpPr>
              <p:cNvPr id="55366" name="Freeform 670"/>
              <p:cNvSpPr>
                <a:spLocks/>
              </p:cNvSpPr>
              <p:nvPr/>
            </p:nvSpPr>
            <p:spPr bwMode="auto">
              <a:xfrm>
                <a:off x="738"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5367" name="Freeform 671"/>
              <p:cNvSpPr>
                <a:spLocks/>
              </p:cNvSpPr>
              <p:nvPr/>
            </p:nvSpPr>
            <p:spPr bwMode="auto">
              <a:xfrm>
                <a:off x="738"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5368" name="Rectangle 672"/>
              <p:cNvSpPr>
                <a:spLocks noChangeArrowheads="1"/>
              </p:cNvSpPr>
              <p:nvPr/>
            </p:nvSpPr>
            <p:spPr bwMode="auto">
              <a:xfrm>
                <a:off x="275" y="188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369" name="Rectangle 673"/>
              <p:cNvSpPr>
                <a:spLocks noChangeArrowheads="1"/>
              </p:cNvSpPr>
              <p:nvPr/>
            </p:nvSpPr>
            <p:spPr bwMode="auto">
              <a:xfrm>
                <a:off x="258" y="186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370" name="Line 674"/>
              <p:cNvSpPr>
                <a:spLocks noChangeShapeType="1"/>
              </p:cNvSpPr>
              <p:nvPr/>
            </p:nvSpPr>
            <p:spPr bwMode="auto">
              <a:xfrm flipH="1">
                <a:off x="705" y="1923"/>
                <a:ext cx="184" cy="1"/>
              </a:xfrm>
              <a:prstGeom prst="line">
                <a:avLst/>
              </a:prstGeom>
              <a:noFill/>
              <a:ln w="0">
                <a:solidFill>
                  <a:srgbClr val="000000"/>
                </a:solidFill>
                <a:round/>
                <a:headEnd/>
                <a:tailEnd/>
              </a:ln>
            </p:spPr>
            <p:txBody>
              <a:bodyPr/>
              <a:lstStyle/>
              <a:p>
                <a:endParaRPr lang="en-US"/>
              </a:p>
            </p:txBody>
          </p:sp>
          <p:sp>
            <p:nvSpPr>
              <p:cNvPr id="55371" name="Freeform 675"/>
              <p:cNvSpPr>
                <a:spLocks/>
              </p:cNvSpPr>
              <p:nvPr/>
            </p:nvSpPr>
            <p:spPr bwMode="auto">
              <a:xfrm>
                <a:off x="845" y="1902"/>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55372" name="Freeform 676"/>
              <p:cNvSpPr>
                <a:spLocks/>
              </p:cNvSpPr>
              <p:nvPr/>
            </p:nvSpPr>
            <p:spPr bwMode="auto">
              <a:xfrm>
                <a:off x="705" y="1902"/>
                <a:ext cx="49" cy="43"/>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55373" name="Rectangle 677"/>
              <p:cNvSpPr>
                <a:spLocks noChangeArrowheads="1"/>
              </p:cNvSpPr>
              <p:nvPr/>
            </p:nvSpPr>
            <p:spPr bwMode="auto">
              <a:xfrm>
                <a:off x="679" y="1966"/>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5374" name="Rectangle 678"/>
              <p:cNvSpPr>
                <a:spLocks noChangeArrowheads="1"/>
              </p:cNvSpPr>
              <p:nvPr/>
            </p:nvSpPr>
            <p:spPr bwMode="auto">
              <a:xfrm>
                <a:off x="722" y="1987"/>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5375" name="Line 679"/>
              <p:cNvSpPr>
                <a:spLocks noChangeShapeType="1"/>
              </p:cNvSpPr>
              <p:nvPr/>
            </p:nvSpPr>
            <p:spPr bwMode="auto">
              <a:xfrm>
                <a:off x="16" y="1186"/>
                <a:ext cx="216" cy="1"/>
              </a:xfrm>
              <a:prstGeom prst="line">
                <a:avLst/>
              </a:prstGeom>
              <a:noFill/>
              <a:ln w="0">
                <a:solidFill>
                  <a:srgbClr val="000000"/>
                </a:solidFill>
                <a:round/>
                <a:headEnd/>
                <a:tailEnd/>
              </a:ln>
            </p:spPr>
            <p:txBody>
              <a:bodyPr/>
              <a:lstStyle/>
              <a:p>
                <a:endParaRPr lang="en-US"/>
              </a:p>
            </p:txBody>
          </p:sp>
          <p:sp>
            <p:nvSpPr>
              <p:cNvPr id="55376" name="Freeform 680"/>
              <p:cNvSpPr>
                <a:spLocks/>
              </p:cNvSpPr>
              <p:nvPr/>
            </p:nvSpPr>
            <p:spPr bwMode="auto">
              <a:xfrm>
                <a:off x="16" y="1165"/>
                <a:ext cx="43" cy="48"/>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55377" name="Freeform 681"/>
              <p:cNvSpPr>
                <a:spLocks/>
              </p:cNvSpPr>
              <p:nvPr/>
            </p:nvSpPr>
            <p:spPr bwMode="auto">
              <a:xfrm>
                <a:off x="188" y="1165"/>
                <a:ext cx="44" cy="48"/>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55378" name="Line 682"/>
              <p:cNvSpPr>
                <a:spLocks noChangeShapeType="1"/>
              </p:cNvSpPr>
              <p:nvPr/>
            </p:nvSpPr>
            <p:spPr bwMode="auto">
              <a:xfrm>
                <a:off x="16" y="810"/>
                <a:ext cx="291" cy="1"/>
              </a:xfrm>
              <a:prstGeom prst="line">
                <a:avLst/>
              </a:prstGeom>
              <a:noFill/>
              <a:ln w="0">
                <a:solidFill>
                  <a:srgbClr val="000000"/>
                </a:solidFill>
                <a:round/>
                <a:headEnd/>
                <a:tailEnd/>
              </a:ln>
            </p:spPr>
            <p:txBody>
              <a:bodyPr/>
              <a:lstStyle/>
              <a:p>
                <a:endParaRPr lang="en-US"/>
              </a:p>
            </p:txBody>
          </p:sp>
          <p:sp>
            <p:nvSpPr>
              <p:cNvPr id="55379" name="Freeform 683"/>
              <p:cNvSpPr>
                <a:spLocks/>
              </p:cNvSpPr>
              <p:nvPr/>
            </p:nvSpPr>
            <p:spPr bwMode="auto">
              <a:xfrm>
                <a:off x="16" y="789"/>
                <a:ext cx="43" cy="43"/>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55380" name="Freeform 684"/>
              <p:cNvSpPr>
                <a:spLocks/>
              </p:cNvSpPr>
              <p:nvPr/>
            </p:nvSpPr>
            <p:spPr bwMode="auto">
              <a:xfrm>
                <a:off x="264" y="78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5381" name="Rectangle 685"/>
              <p:cNvSpPr>
                <a:spLocks noChangeArrowheads="1"/>
              </p:cNvSpPr>
              <p:nvPr/>
            </p:nvSpPr>
            <p:spPr bwMode="auto">
              <a:xfrm>
                <a:off x="2170" y="3020"/>
                <a:ext cx="1293" cy="887"/>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5382" name="Line 686"/>
              <p:cNvSpPr>
                <a:spLocks noChangeShapeType="1"/>
              </p:cNvSpPr>
              <p:nvPr/>
            </p:nvSpPr>
            <p:spPr bwMode="auto">
              <a:xfrm flipH="1">
                <a:off x="2456" y="3391"/>
                <a:ext cx="156" cy="1"/>
              </a:xfrm>
              <a:prstGeom prst="line">
                <a:avLst/>
              </a:prstGeom>
              <a:noFill/>
              <a:ln w="0">
                <a:solidFill>
                  <a:srgbClr val="000000"/>
                </a:solidFill>
                <a:round/>
                <a:headEnd/>
                <a:tailEnd/>
              </a:ln>
            </p:spPr>
            <p:txBody>
              <a:bodyPr/>
              <a:lstStyle/>
              <a:p>
                <a:endParaRPr lang="en-US"/>
              </a:p>
            </p:txBody>
          </p:sp>
          <p:sp>
            <p:nvSpPr>
              <p:cNvPr id="55383" name="Freeform 687"/>
              <p:cNvSpPr>
                <a:spLocks/>
              </p:cNvSpPr>
              <p:nvPr/>
            </p:nvSpPr>
            <p:spPr bwMode="auto">
              <a:xfrm>
                <a:off x="2569" y="3369"/>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5384" name="Freeform 688"/>
              <p:cNvSpPr>
                <a:spLocks/>
              </p:cNvSpPr>
              <p:nvPr/>
            </p:nvSpPr>
            <p:spPr bwMode="auto">
              <a:xfrm>
                <a:off x="2456" y="3369"/>
                <a:ext cx="48" cy="43"/>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55385" name="Rectangle 689"/>
              <p:cNvSpPr>
                <a:spLocks noChangeArrowheads="1"/>
              </p:cNvSpPr>
              <p:nvPr/>
            </p:nvSpPr>
            <p:spPr bwMode="auto">
              <a:xfrm>
                <a:off x="2585" y="3762"/>
                <a:ext cx="760"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55386" name="Rectangle 690"/>
              <p:cNvSpPr>
                <a:spLocks noChangeArrowheads="1"/>
              </p:cNvSpPr>
              <p:nvPr/>
            </p:nvSpPr>
            <p:spPr bwMode="auto">
              <a:xfrm>
                <a:off x="2623" y="3176"/>
                <a:ext cx="161" cy="41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5387" name="Rectangle 691"/>
              <p:cNvSpPr>
                <a:spLocks noChangeArrowheads="1"/>
              </p:cNvSpPr>
              <p:nvPr/>
            </p:nvSpPr>
            <p:spPr bwMode="auto">
              <a:xfrm>
                <a:off x="2623" y="3176"/>
                <a:ext cx="161" cy="4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5388" name="Rectangle 692"/>
              <p:cNvSpPr>
                <a:spLocks noChangeArrowheads="1"/>
              </p:cNvSpPr>
              <p:nvPr/>
            </p:nvSpPr>
            <p:spPr bwMode="auto">
              <a:xfrm rot="-5400000">
                <a:off x="2659" y="3405"/>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5389" name="Rectangle 693"/>
              <p:cNvSpPr>
                <a:spLocks noChangeArrowheads="1"/>
              </p:cNvSpPr>
              <p:nvPr/>
            </p:nvSpPr>
            <p:spPr bwMode="auto">
              <a:xfrm rot="-5400000">
                <a:off x="2654" y="3346"/>
                <a:ext cx="1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5390" name="Rectangle 694"/>
              <p:cNvSpPr>
                <a:spLocks noChangeArrowheads="1"/>
              </p:cNvSpPr>
              <p:nvPr/>
            </p:nvSpPr>
            <p:spPr bwMode="auto">
              <a:xfrm rot="-5400000">
                <a:off x="2678" y="3305"/>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5391" name="Rectangle 695"/>
              <p:cNvSpPr>
                <a:spLocks noChangeArrowheads="1"/>
              </p:cNvSpPr>
              <p:nvPr/>
            </p:nvSpPr>
            <p:spPr bwMode="auto">
              <a:xfrm rot="-5400000">
                <a:off x="2676" y="3282"/>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5392" name="Rectangle 696"/>
              <p:cNvSpPr>
                <a:spLocks noChangeArrowheads="1"/>
              </p:cNvSpPr>
              <p:nvPr/>
            </p:nvSpPr>
            <p:spPr bwMode="auto">
              <a:xfrm rot="-5400000">
                <a:off x="2665" y="3244"/>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5393" name="Rectangle 697"/>
              <p:cNvSpPr>
                <a:spLocks noChangeArrowheads="1"/>
              </p:cNvSpPr>
              <p:nvPr/>
            </p:nvSpPr>
            <p:spPr bwMode="auto">
              <a:xfrm rot="-5400000">
                <a:off x="2662" y="3193"/>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5394" name="Rectangle 698"/>
              <p:cNvSpPr>
                <a:spLocks noChangeArrowheads="1"/>
              </p:cNvSpPr>
              <p:nvPr/>
            </p:nvSpPr>
            <p:spPr bwMode="auto">
              <a:xfrm>
                <a:off x="2240" y="3090"/>
                <a:ext cx="210" cy="41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395" name="Rectangle 699"/>
              <p:cNvSpPr>
                <a:spLocks noChangeArrowheads="1"/>
              </p:cNvSpPr>
              <p:nvPr/>
            </p:nvSpPr>
            <p:spPr bwMode="auto">
              <a:xfrm rot="-5400000">
                <a:off x="2255" y="3356"/>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5396" name="Rectangle 700"/>
              <p:cNvSpPr>
                <a:spLocks noChangeArrowheads="1"/>
              </p:cNvSpPr>
              <p:nvPr/>
            </p:nvSpPr>
            <p:spPr bwMode="auto">
              <a:xfrm rot="-5400000">
                <a:off x="2272" y="3314"/>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5397" name="Rectangle 701"/>
              <p:cNvSpPr>
                <a:spLocks noChangeArrowheads="1"/>
              </p:cNvSpPr>
              <p:nvPr/>
            </p:nvSpPr>
            <p:spPr bwMode="auto">
              <a:xfrm rot="-5400000">
                <a:off x="2258" y="3273"/>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5398" name="Rectangle 702"/>
              <p:cNvSpPr>
                <a:spLocks noChangeArrowheads="1"/>
              </p:cNvSpPr>
              <p:nvPr/>
            </p:nvSpPr>
            <p:spPr bwMode="auto">
              <a:xfrm rot="-5400000">
                <a:off x="2261" y="3228"/>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5399" name="Rectangle 703"/>
              <p:cNvSpPr>
                <a:spLocks noChangeArrowheads="1"/>
              </p:cNvSpPr>
              <p:nvPr/>
            </p:nvSpPr>
            <p:spPr bwMode="auto">
              <a:xfrm rot="-5400000">
                <a:off x="2269" y="3187"/>
                <a:ext cx="76"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5400" name="Rectangle 704"/>
              <p:cNvSpPr>
                <a:spLocks noChangeArrowheads="1"/>
              </p:cNvSpPr>
              <p:nvPr/>
            </p:nvSpPr>
            <p:spPr bwMode="auto">
              <a:xfrm rot="-5400000">
                <a:off x="2258" y="3144"/>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55401" name="Rectangle 705"/>
              <p:cNvSpPr>
                <a:spLocks noChangeArrowheads="1"/>
              </p:cNvSpPr>
              <p:nvPr/>
            </p:nvSpPr>
            <p:spPr bwMode="auto">
              <a:xfrm rot="-5400000">
                <a:off x="2261" y="3099"/>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5402" name="Rectangle 706"/>
              <p:cNvSpPr>
                <a:spLocks noChangeArrowheads="1"/>
              </p:cNvSpPr>
              <p:nvPr/>
            </p:nvSpPr>
            <p:spPr bwMode="auto">
              <a:xfrm rot="-5400000">
                <a:off x="2272" y="3061"/>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5403" name="Rectangle 707"/>
              <p:cNvSpPr>
                <a:spLocks noChangeArrowheads="1"/>
              </p:cNvSpPr>
              <p:nvPr/>
            </p:nvSpPr>
            <p:spPr bwMode="auto">
              <a:xfrm rot="-5400000">
                <a:off x="2347" y="3319"/>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5404" name="Rectangle 708"/>
              <p:cNvSpPr>
                <a:spLocks noChangeArrowheads="1"/>
              </p:cNvSpPr>
              <p:nvPr/>
            </p:nvSpPr>
            <p:spPr bwMode="auto">
              <a:xfrm rot="-5400000">
                <a:off x="2342" y="3260"/>
                <a:ext cx="1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5405" name="Rectangle 709"/>
              <p:cNvSpPr>
                <a:spLocks noChangeArrowheads="1"/>
              </p:cNvSpPr>
              <p:nvPr/>
            </p:nvSpPr>
            <p:spPr bwMode="auto">
              <a:xfrm rot="-5400000">
                <a:off x="2366" y="3219"/>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5406" name="Rectangle 710"/>
              <p:cNvSpPr>
                <a:spLocks noChangeArrowheads="1"/>
              </p:cNvSpPr>
              <p:nvPr/>
            </p:nvSpPr>
            <p:spPr bwMode="auto">
              <a:xfrm rot="-5400000">
                <a:off x="2364" y="3196"/>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5407" name="Rectangle 711"/>
              <p:cNvSpPr>
                <a:spLocks noChangeArrowheads="1"/>
              </p:cNvSpPr>
              <p:nvPr/>
            </p:nvSpPr>
            <p:spPr bwMode="auto">
              <a:xfrm rot="-5400000">
                <a:off x="2353" y="3158"/>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5408" name="Rectangle 712"/>
              <p:cNvSpPr>
                <a:spLocks noChangeArrowheads="1"/>
              </p:cNvSpPr>
              <p:nvPr/>
            </p:nvSpPr>
            <p:spPr bwMode="auto">
              <a:xfrm rot="-5400000">
                <a:off x="2350" y="3107"/>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5409" name="Rectangle 713"/>
              <p:cNvSpPr>
                <a:spLocks noChangeArrowheads="1"/>
              </p:cNvSpPr>
              <p:nvPr/>
            </p:nvSpPr>
            <p:spPr bwMode="auto">
              <a:xfrm>
                <a:off x="2246" y="3622"/>
                <a:ext cx="204" cy="21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5410" name="Rectangle 714"/>
              <p:cNvSpPr>
                <a:spLocks noChangeArrowheads="1"/>
              </p:cNvSpPr>
              <p:nvPr/>
            </p:nvSpPr>
            <p:spPr bwMode="auto">
              <a:xfrm>
                <a:off x="2246" y="3622"/>
                <a:ext cx="204" cy="21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5411" name="Rectangle 715"/>
              <p:cNvSpPr>
                <a:spLocks noChangeArrowheads="1"/>
              </p:cNvSpPr>
              <p:nvPr/>
            </p:nvSpPr>
            <p:spPr bwMode="auto">
              <a:xfrm rot="-5400000">
                <a:off x="2280" y="3726"/>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5412" name="Rectangle 716"/>
              <p:cNvSpPr>
                <a:spLocks noChangeArrowheads="1"/>
              </p:cNvSpPr>
              <p:nvPr/>
            </p:nvSpPr>
            <p:spPr bwMode="auto">
              <a:xfrm rot="-5400000">
                <a:off x="2277" y="3680"/>
                <a:ext cx="8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55413" name="Rectangle 717"/>
              <p:cNvSpPr>
                <a:spLocks noChangeArrowheads="1"/>
              </p:cNvSpPr>
              <p:nvPr/>
            </p:nvSpPr>
            <p:spPr bwMode="auto">
              <a:xfrm rot="-5400000">
                <a:off x="2275" y="3629"/>
                <a:ext cx="92"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55414" name="Rectangle 718"/>
              <p:cNvSpPr>
                <a:spLocks noChangeArrowheads="1"/>
              </p:cNvSpPr>
              <p:nvPr/>
            </p:nvSpPr>
            <p:spPr bwMode="auto">
              <a:xfrm rot="-5400000">
                <a:off x="2294" y="3594"/>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5415" name="Rectangle 719"/>
              <p:cNvSpPr>
                <a:spLocks noChangeArrowheads="1"/>
              </p:cNvSpPr>
              <p:nvPr/>
            </p:nvSpPr>
            <p:spPr bwMode="auto">
              <a:xfrm rot="-5400000">
                <a:off x="2294" y="3572"/>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5416" name="Rectangle 720"/>
              <p:cNvSpPr>
                <a:spLocks noChangeArrowheads="1"/>
              </p:cNvSpPr>
              <p:nvPr/>
            </p:nvSpPr>
            <p:spPr bwMode="auto">
              <a:xfrm rot="-5400000">
                <a:off x="2360" y="3645"/>
                <a:ext cx="73" cy="7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55417" name="Rectangle 721"/>
              <p:cNvSpPr>
                <a:spLocks noChangeArrowheads="1"/>
              </p:cNvSpPr>
              <p:nvPr/>
            </p:nvSpPr>
            <p:spPr bwMode="auto">
              <a:xfrm rot="-5400000">
                <a:off x="2385" y="3627"/>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5418" name="Line 722"/>
              <p:cNvSpPr>
                <a:spLocks noChangeShapeType="1"/>
              </p:cNvSpPr>
              <p:nvPr/>
            </p:nvSpPr>
            <p:spPr bwMode="auto">
              <a:xfrm>
                <a:off x="2343" y="3515"/>
                <a:ext cx="1" cy="96"/>
              </a:xfrm>
              <a:prstGeom prst="line">
                <a:avLst/>
              </a:prstGeom>
              <a:noFill/>
              <a:ln w="0">
                <a:solidFill>
                  <a:srgbClr val="000000"/>
                </a:solidFill>
                <a:round/>
                <a:headEnd/>
                <a:tailEnd/>
              </a:ln>
            </p:spPr>
            <p:txBody>
              <a:bodyPr/>
              <a:lstStyle/>
              <a:p>
                <a:endParaRPr lang="en-US"/>
              </a:p>
            </p:txBody>
          </p:sp>
          <p:sp>
            <p:nvSpPr>
              <p:cNvPr id="55419" name="Freeform 723"/>
              <p:cNvSpPr>
                <a:spLocks/>
              </p:cNvSpPr>
              <p:nvPr/>
            </p:nvSpPr>
            <p:spPr bwMode="auto">
              <a:xfrm>
                <a:off x="2321" y="3515"/>
                <a:ext cx="38" cy="37"/>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55420" name="Freeform 724"/>
              <p:cNvSpPr>
                <a:spLocks/>
              </p:cNvSpPr>
              <p:nvPr/>
            </p:nvSpPr>
            <p:spPr bwMode="auto">
              <a:xfrm>
                <a:off x="2321" y="3579"/>
                <a:ext cx="38" cy="32"/>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55421" name="Rectangle 725"/>
              <p:cNvSpPr>
                <a:spLocks noChangeArrowheads="1"/>
              </p:cNvSpPr>
              <p:nvPr/>
            </p:nvSpPr>
            <p:spPr bwMode="auto">
              <a:xfrm>
                <a:off x="2978" y="3407"/>
                <a:ext cx="420" cy="19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422" name="Rectangle 726"/>
              <p:cNvSpPr>
                <a:spLocks noChangeArrowheads="1"/>
              </p:cNvSpPr>
              <p:nvPr/>
            </p:nvSpPr>
            <p:spPr bwMode="auto">
              <a:xfrm>
                <a:off x="3086" y="3433"/>
                <a:ext cx="259"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55423" name="Rectangle 727"/>
              <p:cNvSpPr>
                <a:spLocks noChangeArrowheads="1"/>
              </p:cNvSpPr>
              <p:nvPr/>
            </p:nvSpPr>
            <p:spPr bwMode="auto">
              <a:xfrm>
                <a:off x="3016" y="3498"/>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5424" name="Line 728"/>
              <p:cNvSpPr>
                <a:spLocks noChangeShapeType="1"/>
              </p:cNvSpPr>
              <p:nvPr/>
            </p:nvSpPr>
            <p:spPr bwMode="auto">
              <a:xfrm flipH="1">
                <a:off x="2795" y="3504"/>
                <a:ext cx="172" cy="1"/>
              </a:xfrm>
              <a:prstGeom prst="line">
                <a:avLst/>
              </a:prstGeom>
              <a:noFill/>
              <a:ln w="0">
                <a:solidFill>
                  <a:srgbClr val="000000"/>
                </a:solidFill>
                <a:round/>
                <a:headEnd/>
                <a:tailEnd/>
              </a:ln>
            </p:spPr>
            <p:txBody>
              <a:bodyPr/>
              <a:lstStyle/>
              <a:p>
                <a:endParaRPr lang="en-US"/>
              </a:p>
            </p:txBody>
          </p:sp>
          <p:sp>
            <p:nvSpPr>
              <p:cNvPr id="55425" name="Freeform 729"/>
              <p:cNvSpPr>
                <a:spLocks/>
              </p:cNvSpPr>
              <p:nvPr/>
            </p:nvSpPr>
            <p:spPr bwMode="auto">
              <a:xfrm>
                <a:off x="2924" y="3482"/>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5426" name="Freeform 730"/>
              <p:cNvSpPr>
                <a:spLocks/>
              </p:cNvSpPr>
              <p:nvPr/>
            </p:nvSpPr>
            <p:spPr bwMode="auto">
              <a:xfrm>
                <a:off x="2795" y="3482"/>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5427" name="Line 731"/>
              <p:cNvSpPr>
                <a:spLocks noChangeShapeType="1"/>
              </p:cNvSpPr>
              <p:nvPr/>
            </p:nvSpPr>
            <p:spPr bwMode="auto">
              <a:xfrm flipH="1">
                <a:off x="2795" y="3273"/>
                <a:ext cx="178" cy="1"/>
              </a:xfrm>
              <a:prstGeom prst="line">
                <a:avLst/>
              </a:prstGeom>
              <a:noFill/>
              <a:ln w="0">
                <a:solidFill>
                  <a:srgbClr val="000000"/>
                </a:solidFill>
                <a:round/>
                <a:headEnd/>
                <a:tailEnd/>
              </a:ln>
            </p:spPr>
            <p:txBody>
              <a:bodyPr/>
              <a:lstStyle/>
              <a:p>
                <a:endParaRPr lang="en-US"/>
              </a:p>
            </p:txBody>
          </p:sp>
          <p:sp>
            <p:nvSpPr>
              <p:cNvPr id="55428" name="Freeform 732"/>
              <p:cNvSpPr>
                <a:spLocks/>
              </p:cNvSpPr>
              <p:nvPr/>
            </p:nvSpPr>
            <p:spPr bwMode="auto">
              <a:xfrm>
                <a:off x="2924" y="3251"/>
                <a:ext cx="49" cy="43"/>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55429" name="Freeform 733"/>
              <p:cNvSpPr>
                <a:spLocks/>
              </p:cNvSpPr>
              <p:nvPr/>
            </p:nvSpPr>
            <p:spPr bwMode="auto">
              <a:xfrm>
                <a:off x="2795" y="3251"/>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5430" name="Line 734"/>
              <p:cNvSpPr>
                <a:spLocks noChangeShapeType="1"/>
              </p:cNvSpPr>
              <p:nvPr/>
            </p:nvSpPr>
            <p:spPr bwMode="auto">
              <a:xfrm>
                <a:off x="2703" y="2934"/>
                <a:ext cx="1" cy="237"/>
              </a:xfrm>
              <a:prstGeom prst="line">
                <a:avLst/>
              </a:prstGeom>
              <a:noFill/>
              <a:ln w="0">
                <a:solidFill>
                  <a:srgbClr val="000000"/>
                </a:solidFill>
                <a:round/>
                <a:headEnd/>
                <a:tailEnd/>
              </a:ln>
            </p:spPr>
            <p:txBody>
              <a:bodyPr/>
              <a:lstStyle/>
              <a:p>
                <a:endParaRPr lang="en-US"/>
              </a:p>
            </p:txBody>
          </p:sp>
          <p:sp>
            <p:nvSpPr>
              <p:cNvPr id="55431" name="Freeform 735"/>
              <p:cNvSpPr>
                <a:spLocks/>
              </p:cNvSpPr>
              <p:nvPr/>
            </p:nvSpPr>
            <p:spPr bwMode="auto">
              <a:xfrm>
                <a:off x="2682" y="2934"/>
                <a:ext cx="43" cy="48"/>
              </a:xfrm>
              <a:custGeom>
                <a:avLst/>
                <a:gdLst>
                  <a:gd name="T0" fmla="*/ 21 w 43"/>
                  <a:gd name="T1" fmla="*/ 0 h 48"/>
                  <a:gd name="T2" fmla="*/ 43 w 43"/>
                  <a:gd name="T3" fmla="*/ 48 h 48"/>
                  <a:gd name="T4" fmla="*/ 0 w 43"/>
                  <a:gd name="T5" fmla="*/ 48 h 48"/>
                  <a:gd name="T6" fmla="*/ 21 w 43"/>
                  <a:gd name="T7" fmla="*/ 0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21" y="0"/>
                    </a:moveTo>
                    <a:lnTo>
                      <a:pt x="43" y="48"/>
                    </a:lnTo>
                    <a:lnTo>
                      <a:pt x="0" y="48"/>
                    </a:lnTo>
                    <a:lnTo>
                      <a:pt x="21" y="0"/>
                    </a:lnTo>
                    <a:close/>
                  </a:path>
                </a:pathLst>
              </a:custGeom>
              <a:solidFill>
                <a:srgbClr val="000000"/>
              </a:solidFill>
              <a:ln w="9525">
                <a:noFill/>
                <a:round/>
                <a:headEnd/>
                <a:tailEnd/>
              </a:ln>
            </p:spPr>
            <p:txBody>
              <a:bodyPr/>
              <a:lstStyle/>
              <a:p>
                <a:endParaRPr lang="en-US"/>
              </a:p>
            </p:txBody>
          </p:sp>
          <p:sp>
            <p:nvSpPr>
              <p:cNvPr id="55432" name="Freeform 736"/>
              <p:cNvSpPr>
                <a:spLocks/>
              </p:cNvSpPr>
              <p:nvPr/>
            </p:nvSpPr>
            <p:spPr bwMode="auto">
              <a:xfrm>
                <a:off x="2682" y="3128"/>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433" name="Line 737"/>
              <p:cNvSpPr>
                <a:spLocks noChangeShapeType="1"/>
              </p:cNvSpPr>
              <p:nvPr/>
            </p:nvSpPr>
            <p:spPr bwMode="auto">
              <a:xfrm flipV="1">
                <a:off x="2348" y="3848"/>
                <a:ext cx="1" cy="242"/>
              </a:xfrm>
              <a:prstGeom prst="line">
                <a:avLst/>
              </a:prstGeom>
              <a:noFill/>
              <a:ln w="0">
                <a:solidFill>
                  <a:srgbClr val="000000"/>
                </a:solidFill>
                <a:round/>
                <a:headEnd/>
                <a:tailEnd/>
              </a:ln>
            </p:spPr>
            <p:txBody>
              <a:bodyPr/>
              <a:lstStyle/>
              <a:p>
                <a:endParaRPr lang="en-US"/>
              </a:p>
            </p:txBody>
          </p:sp>
          <p:sp>
            <p:nvSpPr>
              <p:cNvPr id="55434" name="Freeform 738"/>
              <p:cNvSpPr>
                <a:spLocks/>
              </p:cNvSpPr>
              <p:nvPr/>
            </p:nvSpPr>
            <p:spPr bwMode="auto">
              <a:xfrm>
                <a:off x="2326" y="4047"/>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5435" name="Freeform 739"/>
              <p:cNvSpPr>
                <a:spLocks/>
              </p:cNvSpPr>
              <p:nvPr/>
            </p:nvSpPr>
            <p:spPr bwMode="auto">
              <a:xfrm>
                <a:off x="2326" y="3848"/>
                <a:ext cx="44" cy="48"/>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55436" name="Rectangle 740"/>
              <p:cNvSpPr>
                <a:spLocks noChangeArrowheads="1"/>
              </p:cNvSpPr>
              <p:nvPr/>
            </p:nvSpPr>
            <p:spPr bwMode="auto">
              <a:xfrm>
                <a:off x="2978" y="3171"/>
                <a:ext cx="420" cy="19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437" name="Rectangle 741"/>
              <p:cNvSpPr>
                <a:spLocks noChangeArrowheads="1"/>
              </p:cNvSpPr>
              <p:nvPr/>
            </p:nvSpPr>
            <p:spPr bwMode="auto">
              <a:xfrm>
                <a:off x="3064" y="3197"/>
                <a:ext cx="30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55438" name="Rectangle 742"/>
              <p:cNvSpPr>
                <a:spLocks noChangeArrowheads="1"/>
              </p:cNvSpPr>
              <p:nvPr/>
            </p:nvSpPr>
            <p:spPr bwMode="auto">
              <a:xfrm>
                <a:off x="3016" y="3261"/>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5439" name="Rectangle 743"/>
              <p:cNvSpPr>
                <a:spLocks noChangeArrowheads="1"/>
              </p:cNvSpPr>
              <p:nvPr/>
            </p:nvSpPr>
            <p:spPr bwMode="auto">
              <a:xfrm>
                <a:off x="242" y="1842"/>
                <a:ext cx="426" cy="10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440" name="Rectangle 744"/>
              <p:cNvSpPr>
                <a:spLocks noChangeArrowheads="1"/>
              </p:cNvSpPr>
              <p:nvPr/>
            </p:nvSpPr>
            <p:spPr bwMode="auto">
              <a:xfrm>
                <a:off x="399" y="1858"/>
                <a:ext cx="16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55441" name="Rectangle 745"/>
              <p:cNvSpPr>
                <a:spLocks noChangeArrowheads="1"/>
              </p:cNvSpPr>
              <p:nvPr/>
            </p:nvSpPr>
            <p:spPr bwMode="auto">
              <a:xfrm>
                <a:off x="275" y="2111"/>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442" name="Rectangle 746"/>
              <p:cNvSpPr>
                <a:spLocks noChangeArrowheads="1"/>
              </p:cNvSpPr>
              <p:nvPr/>
            </p:nvSpPr>
            <p:spPr bwMode="auto">
              <a:xfrm>
                <a:off x="258" y="2090"/>
                <a:ext cx="426"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443" name="Rectangle 747"/>
              <p:cNvSpPr>
                <a:spLocks noChangeArrowheads="1"/>
              </p:cNvSpPr>
              <p:nvPr/>
            </p:nvSpPr>
            <p:spPr bwMode="auto">
              <a:xfrm>
                <a:off x="242" y="207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444" name="Rectangle 748"/>
              <p:cNvSpPr>
                <a:spLocks noChangeArrowheads="1"/>
              </p:cNvSpPr>
              <p:nvPr/>
            </p:nvSpPr>
            <p:spPr bwMode="auto">
              <a:xfrm>
                <a:off x="361" y="2089"/>
                <a:ext cx="23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55445" name="Freeform 749"/>
              <p:cNvSpPr>
                <a:spLocks/>
              </p:cNvSpPr>
              <p:nvPr/>
            </p:nvSpPr>
            <p:spPr bwMode="auto">
              <a:xfrm>
                <a:off x="824" y="2117"/>
                <a:ext cx="65" cy="75"/>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55446" name="Freeform 750"/>
              <p:cNvSpPr>
                <a:spLocks/>
              </p:cNvSpPr>
              <p:nvPr/>
            </p:nvSpPr>
            <p:spPr bwMode="auto">
              <a:xfrm>
                <a:off x="829" y="2149"/>
                <a:ext cx="6" cy="11"/>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55447" name="Rectangle 751"/>
              <p:cNvSpPr>
                <a:spLocks noChangeArrowheads="1"/>
              </p:cNvSpPr>
              <p:nvPr/>
            </p:nvSpPr>
            <p:spPr bwMode="auto">
              <a:xfrm>
                <a:off x="770" y="2149"/>
                <a:ext cx="59" cy="1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448" name="Freeform 752"/>
              <p:cNvSpPr>
                <a:spLocks/>
              </p:cNvSpPr>
              <p:nvPr/>
            </p:nvSpPr>
            <p:spPr bwMode="auto">
              <a:xfrm>
                <a:off x="711" y="2117"/>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5449" name="Freeform 753"/>
              <p:cNvSpPr>
                <a:spLocks/>
              </p:cNvSpPr>
              <p:nvPr/>
            </p:nvSpPr>
            <p:spPr bwMode="auto">
              <a:xfrm>
                <a:off x="765" y="2149"/>
                <a:ext cx="5" cy="11"/>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55450" name="Rectangle 754"/>
              <p:cNvSpPr>
                <a:spLocks noChangeArrowheads="1"/>
              </p:cNvSpPr>
              <p:nvPr/>
            </p:nvSpPr>
            <p:spPr bwMode="auto">
              <a:xfrm>
                <a:off x="679" y="2192"/>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5451" name="Rectangle 755"/>
              <p:cNvSpPr>
                <a:spLocks noChangeArrowheads="1"/>
              </p:cNvSpPr>
              <p:nvPr/>
            </p:nvSpPr>
            <p:spPr bwMode="auto">
              <a:xfrm>
                <a:off x="722" y="2213"/>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5452" name="Freeform 756"/>
              <p:cNvSpPr>
                <a:spLocks/>
              </p:cNvSpPr>
              <p:nvPr/>
            </p:nvSpPr>
            <p:spPr bwMode="auto">
              <a:xfrm>
                <a:off x="2720" y="2138"/>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5453" name="Freeform 757"/>
              <p:cNvSpPr>
                <a:spLocks/>
              </p:cNvSpPr>
              <p:nvPr/>
            </p:nvSpPr>
            <p:spPr bwMode="auto">
              <a:xfrm>
                <a:off x="2725" y="2165"/>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5454" name="Rectangle 758"/>
              <p:cNvSpPr>
                <a:spLocks noChangeArrowheads="1"/>
              </p:cNvSpPr>
              <p:nvPr/>
            </p:nvSpPr>
            <p:spPr bwMode="auto">
              <a:xfrm>
                <a:off x="2569" y="216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455" name="Freeform 759"/>
              <p:cNvSpPr>
                <a:spLocks/>
              </p:cNvSpPr>
              <p:nvPr/>
            </p:nvSpPr>
            <p:spPr bwMode="auto">
              <a:xfrm>
                <a:off x="2504" y="2138"/>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5456" name="Freeform 760"/>
              <p:cNvSpPr>
                <a:spLocks/>
              </p:cNvSpPr>
              <p:nvPr/>
            </p:nvSpPr>
            <p:spPr bwMode="auto">
              <a:xfrm>
                <a:off x="2558" y="2165"/>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5457" name="Freeform 761"/>
              <p:cNvSpPr>
                <a:spLocks/>
              </p:cNvSpPr>
              <p:nvPr/>
            </p:nvSpPr>
            <p:spPr bwMode="auto">
              <a:xfrm>
                <a:off x="2456" y="2627"/>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5458" name="Freeform 762"/>
              <p:cNvSpPr>
                <a:spLocks/>
              </p:cNvSpPr>
              <p:nvPr/>
            </p:nvSpPr>
            <p:spPr bwMode="auto">
              <a:xfrm>
                <a:off x="2461" y="2660"/>
                <a:ext cx="11" cy="10"/>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55459" name="Rectangle 763"/>
              <p:cNvSpPr>
                <a:spLocks noChangeArrowheads="1"/>
              </p:cNvSpPr>
              <p:nvPr/>
            </p:nvSpPr>
            <p:spPr bwMode="auto">
              <a:xfrm>
                <a:off x="2246" y="2660"/>
                <a:ext cx="215"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460" name="Freeform 764"/>
              <p:cNvSpPr>
                <a:spLocks/>
              </p:cNvSpPr>
              <p:nvPr/>
            </p:nvSpPr>
            <p:spPr bwMode="auto">
              <a:xfrm>
                <a:off x="2235" y="2660"/>
                <a:ext cx="11" cy="10"/>
              </a:xfrm>
              <a:custGeom>
                <a:avLst/>
                <a:gdLst>
                  <a:gd name="T0" fmla="*/ 11 w 11"/>
                  <a:gd name="T1" fmla="*/ 0 h 10"/>
                  <a:gd name="T2" fmla="*/ 5 w 11"/>
                  <a:gd name="T3" fmla="*/ 0 h 10"/>
                  <a:gd name="T4" fmla="*/ 5 w 11"/>
                  <a:gd name="T5" fmla="*/ 0 h 10"/>
                  <a:gd name="T6" fmla="*/ 0 w 11"/>
                  <a:gd name="T7" fmla="*/ 0 h 10"/>
                  <a:gd name="T8" fmla="*/ 0 w 11"/>
                  <a:gd name="T9" fmla="*/ 5 h 10"/>
                  <a:gd name="T10" fmla="*/ 0 w 11"/>
                  <a:gd name="T11" fmla="*/ 5 h 10"/>
                  <a:gd name="T12" fmla="*/ 5 w 11"/>
                  <a:gd name="T13" fmla="*/ 10 h 10"/>
                  <a:gd name="T14" fmla="*/ 5 w 11"/>
                  <a:gd name="T15" fmla="*/ 10 h 10"/>
                  <a:gd name="T16" fmla="*/ 11 w 11"/>
                  <a:gd name="T17" fmla="*/ 10 h 10"/>
                  <a:gd name="T18" fmla="*/ 11 w 11"/>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11" y="0"/>
                    </a:moveTo>
                    <a:lnTo>
                      <a:pt x="5" y="0"/>
                    </a:lnTo>
                    <a:lnTo>
                      <a:pt x="0" y="0"/>
                    </a:lnTo>
                    <a:lnTo>
                      <a:pt x="0" y="5"/>
                    </a:lnTo>
                    <a:lnTo>
                      <a:pt x="5" y="10"/>
                    </a:lnTo>
                    <a:lnTo>
                      <a:pt x="11" y="10"/>
                    </a:lnTo>
                    <a:lnTo>
                      <a:pt x="11" y="0"/>
                    </a:lnTo>
                    <a:close/>
                  </a:path>
                </a:pathLst>
              </a:custGeom>
              <a:solidFill>
                <a:srgbClr val="000000"/>
              </a:solidFill>
              <a:ln w="9525">
                <a:noFill/>
                <a:round/>
                <a:headEnd/>
                <a:tailEnd/>
              </a:ln>
            </p:spPr>
            <p:txBody>
              <a:bodyPr/>
              <a:lstStyle/>
              <a:p>
                <a:endParaRPr lang="en-US"/>
              </a:p>
            </p:txBody>
          </p:sp>
          <p:sp>
            <p:nvSpPr>
              <p:cNvPr id="55461" name="Freeform 765"/>
              <p:cNvSpPr>
                <a:spLocks/>
              </p:cNvSpPr>
              <p:nvPr/>
            </p:nvSpPr>
            <p:spPr bwMode="auto">
              <a:xfrm>
                <a:off x="2208"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5462" name="Freeform 766"/>
              <p:cNvSpPr>
                <a:spLocks/>
              </p:cNvSpPr>
              <p:nvPr/>
            </p:nvSpPr>
            <p:spPr bwMode="auto">
              <a:xfrm>
                <a:off x="2235" y="2552"/>
                <a:ext cx="16" cy="6"/>
              </a:xfrm>
              <a:custGeom>
                <a:avLst/>
                <a:gdLst>
                  <a:gd name="T0" fmla="*/ 16 w 16"/>
                  <a:gd name="T1" fmla="*/ 6 h 6"/>
                  <a:gd name="T2" fmla="*/ 16 w 16"/>
                  <a:gd name="T3" fmla="*/ 6 h 6"/>
                  <a:gd name="T4" fmla="*/ 16 w 16"/>
                  <a:gd name="T5" fmla="*/ 6 h 6"/>
                  <a:gd name="T6" fmla="*/ 11 w 16"/>
                  <a:gd name="T7" fmla="*/ 0 h 6"/>
                  <a:gd name="T8" fmla="*/ 11 w 16"/>
                  <a:gd name="T9" fmla="*/ 0 h 6"/>
                  <a:gd name="T10" fmla="*/ 5 w 16"/>
                  <a:gd name="T11" fmla="*/ 0 h 6"/>
                  <a:gd name="T12" fmla="*/ 5 w 16"/>
                  <a:gd name="T13" fmla="*/ 6 h 6"/>
                  <a:gd name="T14" fmla="*/ 5 w 16"/>
                  <a:gd name="T15" fmla="*/ 6 h 6"/>
                  <a:gd name="T16" fmla="*/ 0 w 16"/>
                  <a:gd name="T17" fmla="*/ 6 h 6"/>
                  <a:gd name="T18" fmla="*/ 16 w 16"/>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6"/>
                  <a:gd name="T32" fmla="*/ 16 w 1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6">
                    <a:moveTo>
                      <a:pt x="16" y="6"/>
                    </a:moveTo>
                    <a:lnTo>
                      <a:pt x="16" y="6"/>
                    </a:lnTo>
                    <a:lnTo>
                      <a:pt x="11" y="0"/>
                    </a:lnTo>
                    <a:lnTo>
                      <a:pt x="5" y="0"/>
                    </a:lnTo>
                    <a:lnTo>
                      <a:pt x="5" y="6"/>
                    </a:lnTo>
                    <a:lnTo>
                      <a:pt x="0" y="6"/>
                    </a:lnTo>
                    <a:lnTo>
                      <a:pt x="16" y="6"/>
                    </a:lnTo>
                    <a:close/>
                  </a:path>
                </a:pathLst>
              </a:custGeom>
              <a:solidFill>
                <a:srgbClr val="000000"/>
              </a:solidFill>
              <a:ln w="9525">
                <a:noFill/>
                <a:round/>
                <a:headEnd/>
                <a:tailEnd/>
              </a:ln>
            </p:spPr>
            <p:txBody>
              <a:bodyPr/>
              <a:lstStyle/>
              <a:p>
                <a:endParaRPr lang="en-US"/>
              </a:p>
            </p:txBody>
          </p:sp>
          <p:sp>
            <p:nvSpPr>
              <p:cNvPr id="55463" name="Rectangle 767"/>
              <p:cNvSpPr>
                <a:spLocks noChangeArrowheads="1"/>
              </p:cNvSpPr>
              <p:nvPr/>
            </p:nvSpPr>
            <p:spPr bwMode="auto">
              <a:xfrm>
                <a:off x="2235" y="2558"/>
                <a:ext cx="16" cy="10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464" name="Freeform 768"/>
              <p:cNvSpPr>
                <a:spLocks/>
              </p:cNvSpPr>
              <p:nvPr/>
            </p:nvSpPr>
            <p:spPr bwMode="auto">
              <a:xfrm>
                <a:off x="2235" y="2665"/>
                <a:ext cx="16" cy="5"/>
              </a:xfrm>
              <a:custGeom>
                <a:avLst/>
                <a:gdLst>
                  <a:gd name="T0" fmla="*/ 0 w 16"/>
                  <a:gd name="T1" fmla="*/ 0 h 5"/>
                  <a:gd name="T2" fmla="*/ 5 w 16"/>
                  <a:gd name="T3" fmla="*/ 0 h 5"/>
                  <a:gd name="T4" fmla="*/ 5 w 16"/>
                  <a:gd name="T5" fmla="*/ 5 h 5"/>
                  <a:gd name="T6" fmla="*/ 5 w 16"/>
                  <a:gd name="T7" fmla="*/ 5 h 5"/>
                  <a:gd name="T8" fmla="*/ 11 w 16"/>
                  <a:gd name="T9" fmla="*/ 5 h 5"/>
                  <a:gd name="T10" fmla="*/ 11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1"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55465" name="Line 769"/>
              <p:cNvSpPr>
                <a:spLocks noChangeShapeType="1"/>
              </p:cNvSpPr>
              <p:nvPr/>
            </p:nvSpPr>
            <p:spPr bwMode="auto">
              <a:xfrm>
                <a:off x="3032" y="2262"/>
                <a:ext cx="1" cy="274"/>
              </a:xfrm>
              <a:prstGeom prst="line">
                <a:avLst/>
              </a:prstGeom>
              <a:noFill/>
              <a:ln w="0">
                <a:solidFill>
                  <a:srgbClr val="000000"/>
                </a:solidFill>
                <a:round/>
                <a:headEnd/>
                <a:tailEnd/>
              </a:ln>
            </p:spPr>
            <p:txBody>
              <a:bodyPr/>
              <a:lstStyle/>
              <a:p>
                <a:endParaRPr lang="en-US"/>
              </a:p>
            </p:txBody>
          </p:sp>
          <p:sp>
            <p:nvSpPr>
              <p:cNvPr id="55466" name="Freeform 770"/>
              <p:cNvSpPr>
                <a:spLocks/>
              </p:cNvSpPr>
              <p:nvPr/>
            </p:nvSpPr>
            <p:spPr bwMode="auto">
              <a:xfrm>
                <a:off x="3010" y="2262"/>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467" name="Freeform 771"/>
              <p:cNvSpPr>
                <a:spLocks/>
              </p:cNvSpPr>
              <p:nvPr/>
            </p:nvSpPr>
            <p:spPr bwMode="auto">
              <a:xfrm>
                <a:off x="3010" y="2493"/>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468" name="Line 772"/>
              <p:cNvSpPr>
                <a:spLocks noChangeShapeType="1"/>
              </p:cNvSpPr>
              <p:nvPr/>
            </p:nvSpPr>
            <p:spPr bwMode="auto">
              <a:xfrm flipH="1">
                <a:off x="679" y="1504"/>
                <a:ext cx="210" cy="1"/>
              </a:xfrm>
              <a:prstGeom prst="line">
                <a:avLst/>
              </a:prstGeom>
              <a:noFill/>
              <a:ln w="0">
                <a:solidFill>
                  <a:srgbClr val="000000"/>
                </a:solidFill>
                <a:round/>
                <a:headEnd/>
                <a:tailEnd/>
              </a:ln>
            </p:spPr>
            <p:txBody>
              <a:bodyPr/>
              <a:lstStyle/>
              <a:p>
                <a:endParaRPr lang="en-US"/>
              </a:p>
            </p:txBody>
          </p:sp>
          <p:sp>
            <p:nvSpPr>
              <p:cNvPr id="55469" name="Freeform 773"/>
              <p:cNvSpPr>
                <a:spLocks/>
              </p:cNvSpPr>
              <p:nvPr/>
            </p:nvSpPr>
            <p:spPr bwMode="auto">
              <a:xfrm>
                <a:off x="845" y="1482"/>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5470" name="Freeform 774"/>
              <p:cNvSpPr>
                <a:spLocks/>
              </p:cNvSpPr>
              <p:nvPr/>
            </p:nvSpPr>
            <p:spPr bwMode="auto">
              <a:xfrm>
                <a:off x="679" y="1482"/>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5471" name="Rectangle 775"/>
              <p:cNvSpPr>
                <a:spLocks noChangeArrowheads="1"/>
              </p:cNvSpPr>
              <p:nvPr/>
            </p:nvSpPr>
            <p:spPr bwMode="auto">
              <a:xfrm>
                <a:off x="1454" y="1138"/>
                <a:ext cx="754" cy="747"/>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5472" name="Rectangle 776"/>
              <p:cNvSpPr>
                <a:spLocks noChangeArrowheads="1"/>
              </p:cNvSpPr>
              <p:nvPr/>
            </p:nvSpPr>
            <p:spPr bwMode="auto">
              <a:xfrm>
                <a:off x="1427" y="1176"/>
                <a:ext cx="759" cy="747"/>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5473" name="Rectangle 777"/>
              <p:cNvSpPr>
                <a:spLocks noChangeArrowheads="1"/>
              </p:cNvSpPr>
              <p:nvPr/>
            </p:nvSpPr>
            <p:spPr bwMode="auto">
              <a:xfrm>
                <a:off x="1400" y="1208"/>
                <a:ext cx="760"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5474" name="Rectangle 778"/>
              <p:cNvSpPr>
                <a:spLocks noChangeArrowheads="1"/>
              </p:cNvSpPr>
              <p:nvPr/>
            </p:nvSpPr>
            <p:spPr bwMode="auto">
              <a:xfrm>
                <a:off x="1379" y="124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5475" name="Rectangle 779"/>
              <p:cNvSpPr>
                <a:spLocks noChangeArrowheads="1"/>
              </p:cNvSpPr>
              <p:nvPr/>
            </p:nvSpPr>
            <p:spPr bwMode="auto">
              <a:xfrm>
                <a:off x="1352" y="1283"/>
                <a:ext cx="754" cy="748"/>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5476" name="Rectangle 780"/>
              <p:cNvSpPr>
                <a:spLocks noChangeArrowheads="1"/>
              </p:cNvSpPr>
              <p:nvPr/>
            </p:nvSpPr>
            <p:spPr bwMode="auto">
              <a:xfrm>
                <a:off x="1330" y="131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5477" name="Rectangle 781"/>
              <p:cNvSpPr>
                <a:spLocks noChangeArrowheads="1"/>
              </p:cNvSpPr>
              <p:nvPr/>
            </p:nvSpPr>
            <p:spPr bwMode="auto">
              <a:xfrm>
                <a:off x="1303" y="1348"/>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5478" name="Rectangle 782"/>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5479" name="Rectangle 783"/>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5480" name="Rectangle 784"/>
              <p:cNvSpPr>
                <a:spLocks noChangeArrowheads="1"/>
              </p:cNvSpPr>
              <p:nvPr/>
            </p:nvSpPr>
            <p:spPr bwMode="auto">
              <a:xfrm>
                <a:off x="1492" y="1477"/>
                <a:ext cx="394" cy="140"/>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55481" name="Rectangle 785"/>
              <p:cNvSpPr>
                <a:spLocks noChangeArrowheads="1"/>
              </p:cNvSpPr>
              <p:nvPr/>
            </p:nvSpPr>
            <p:spPr bwMode="auto">
              <a:xfrm>
                <a:off x="1459" y="1590"/>
                <a:ext cx="464" cy="140"/>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55482" name="Rectangle 786"/>
              <p:cNvSpPr>
                <a:spLocks noChangeArrowheads="1"/>
              </p:cNvSpPr>
              <p:nvPr/>
            </p:nvSpPr>
            <p:spPr bwMode="auto">
              <a:xfrm>
                <a:off x="1422" y="1880"/>
                <a:ext cx="124"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L1</a:t>
                </a:r>
                <a:endParaRPr lang="en-US" sz="1800">
                  <a:solidFill>
                    <a:srgbClr val="000000"/>
                  </a:solidFill>
                </a:endParaRPr>
              </a:p>
            </p:txBody>
          </p:sp>
          <p:sp>
            <p:nvSpPr>
              <p:cNvPr id="55483" name="Rectangle 787"/>
              <p:cNvSpPr>
                <a:spLocks noChangeArrowheads="1"/>
              </p:cNvSpPr>
              <p:nvPr/>
            </p:nvSpPr>
            <p:spPr bwMode="auto">
              <a:xfrm>
                <a:off x="1346" y="1939"/>
                <a:ext cx="291"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P-Cache</a:t>
                </a:r>
                <a:endParaRPr lang="en-US" sz="1800">
                  <a:solidFill>
                    <a:srgbClr val="000000"/>
                  </a:solidFill>
                </a:endParaRPr>
              </a:p>
            </p:txBody>
          </p:sp>
          <p:sp>
            <p:nvSpPr>
              <p:cNvPr id="55484" name="Rectangle 788"/>
              <p:cNvSpPr>
                <a:spLocks noChangeArrowheads="1"/>
              </p:cNvSpPr>
              <p:nvPr/>
            </p:nvSpPr>
            <p:spPr bwMode="auto">
              <a:xfrm>
                <a:off x="1804" y="1885"/>
                <a:ext cx="108"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L1</a:t>
                </a:r>
                <a:endParaRPr lang="en-US" sz="1800">
                  <a:solidFill>
                    <a:srgbClr val="000000"/>
                  </a:solidFill>
                </a:endParaRPr>
              </a:p>
            </p:txBody>
          </p:sp>
          <p:sp>
            <p:nvSpPr>
              <p:cNvPr id="55485" name="Rectangle 789"/>
              <p:cNvSpPr>
                <a:spLocks noChangeArrowheads="1"/>
              </p:cNvSpPr>
              <p:nvPr/>
            </p:nvSpPr>
            <p:spPr bwMode="auto">
              <a:xfrm>
                <a:off x="1723" y="1944"/>
                <a:ext cx="297"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D-Cache</a:t>
                </a:r>
                <a:endParaRPr lang="en-US" sz="1800">
                  <a:solidFill>
                    <a:srgbClr val="000000"/>
                  </a:solidFill>
                </a:endParaRPr>
              </a:p>
            </p:txBody>
          </p:sp>
          <p:sp>
            <p:nvSpPr>
              <p:cNvPr id="55486" name="Rectangle 790"/>
              <p:cNvSpPr>
                <a:spLocks noChangeArrowheads="1"/>
              </p:cNvSpPr>
              <p:nvPr/>
            </p:nvSpPr>
            <p:spPr bwMode="auto">
              <a:xfrm>
                <a:off x="1513" y="2047"/>
                <a:ext cx="293" cy="80"/>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L2 SRAM</a:t>
                </a:r>
                <a:endParaRPr lang="en-US" sz="1800">
                  <a:solidFill>
                    <a:srgbClr val="000000"/>
                  </a:solidFill>
                </a:endParaRPr>
              </a:p>
            </p:txBody>
          </p:sp>
          <p:sp>
            <p:nvSpPr>
              <p:cNvPr id="55487" name="Line 791"/>
              <p:cNvSpPr>
                <a:spLocks noChangeShapeType="1"/>
              </p:cNvSpPr>
              <p:nvPr/>
            </p:nvSpPr>
            <p:spPr bwMode="auto">
              <a:xfrm>
                <a:off x="1271" y="1859"/>
                <a:ext cx="754" cy="1"/>
              </a:xfrm>
              <a:prstGeom prst="line">
                <a:avLst/>
              </a:prstGeom>
              <a:noFill/>
              <a:ln w="0">
                <a:solidFill>
                  <a:srgbClr val="24211D"/>
                </a:solidFill>
                <a:round/>
                <a:headEnd/>
                <a:tailEnd/>
              </a:ln>
            </p:spPr>
            <p:txBody>
              <a:bodyPr/>
              <a:lstStyle/>
              <a:p>
                <a:endParaRPr lang="en-US"/>
              </a:p>
            </p:txBody>
          </p:sp>
          <p:sp>
            <p:nvSpPr>
              <p:cNvPr id="55488" name="Line 792"/>
              <p:cNvSpPr>
                <a:spLocks noChangeShapeType="1"/>
              </p:cNvSpPr>
              <p:nvPr/>
            </p:nvSpPr>
            <p:spPr bwMode="auto">
              <a:xfrm>
                <a:off x="1271" y="2031"/>
                <a:ext cx="754" cy="1"/>
              </a:xfrm>
              <a:prstGeom prst="line">
                <a:avLst/>
              </a:prstGeom>
              <a:noFill/>
              <a:ln w="0">
                <a:solidFill>
                  <a:srgbClr val="24211D"/>
                </a:solidFill>
                <a:round/>
                <a:headEnd/>
                <a:tailEnd/>
              </a:ln>
            </p:spPr>
            <p:txBody>
              <a:bodyPr/>
              <a:lstStyle/>
              <a:p>
                <a:endParaRPr lang="en-US"/>
              </a:p>
            </p:txBody>
          </p:sp>
          <p:sp>
            <p:nvSpPr>
              <p:cNvPr id="55489" name="Line 793"/>
              <p:cNvSpPr>
                <a:spLocks noChangeShapeType="1"/>
              </p:cNvSpPr>
              <p:nvPr/>
            </p:nvSpPr>
            <p:spPr bwMode="auto">
              <a:xfrm>
                <a:off x="1648" y="1859"/>
                <a:ext cx="1" cy="172"/>
              </a:xfrm>
              <a:prstGeom prst="line">
                <a:avLst/>
              </a:prstGeom>
              <a:noFill/>
              <a:ln w="0">
                <a:solidFill>
                  <a:srgbClr val="24211D"/>
                </a:solidFill>
                <a:round/>
                <a:headEnd/>
                <a:tailEnd/>
              </a:ln>
            </p:spPr>
            <p:txBody>
              <a:bodyPr/>
              <a:lstStyle/>
              <a:p>
                <a:endParaRPr lang="en-US"/>
              </a:p>
            </p:txBody>
          </p:sp>
          <p:sp>
            <p:nvSpPr>
              <p:cNvPr id="55490" name="Freeform 794"/>
              <p:cNvSpPr>
                <a:spLocks/>
              </p:cNvSpPr>
              <p:nvPr/>
            </p:nvSpPr>
            <p:spPr bwMode="auto">
              <a:xfrm>
                <a:off x="1869" y="794"/>
                <a:ext cx="37" cy="16"/>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55491" name="Rectangle 795"/>
              <p:cNvSpPr>
                <a:spLocks noChangeArrowheads="1"/>
              </p:cNvSpPr>
              <p:nvPr/>
            </p:nvSpPr>
            <p:spPr bwMode="auto">
              <a:xfrm>
                <a:off x="1869" y="810"/>
                <a:ext cx="37" cy="22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492" name="Freeform 796"/>
              <p:cNvSpPr>
                <a:spLocks/>
              </p:cNvSpPr>
              <p:nvPr/>
            </p:nvSpPr>
            <p:spPr bwMode="auto">
              <a:xfrm>
                <a:off x="1842" y="1031"/>
                <a:ext cx="91" cy="91"/>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55493" name="Freeform 797"/>
              <p:cNvSpPr>
                <a:spLocks/>
              </p:cNvSpPr>
              <p:nvPr/>
            </p:nvSpPr>
            <p:spPr bwMode="auto">
              <a:xfrm>
                <a:off x="1869" y="1031"/>
                <a:ext cx="37" cy="21"/>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55494" name="Freeform 798"/>
              <p:cNvSpPr>
                <a:spLocks/>
              </p:cNvSpPr>
              <p:nvPr/>
            </p:nvSpPr>
            <p:spPr bwMode="auto">
              <a:xfrm>
                <a:off x="1890" y="794"/>
                <a:ext cx="16" cy="32"/>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55495" name="Rectangle 799"/>
              <p:cNvSpPr>
                <a:spLocks noChangeArrowheads="1"/>
              </p:cNvSpPr>
              <p:nvPr/>
            </p:nvSpPr>
            <p:spPr bwMode="auto">
              <a:xfrm>
                <a:off x="1815" y="794"/>
                <a:ext cx="75" cy="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496" name="Freeform 800"/>
              <p:cNvSpPr>
                <a:spLocks/>
              </p:cNvSpPr>
              <p:nvPr/>
            </p:nvSpPr>
            <p:spPr bwMode="auto">
              <a:xfrm>
                <a:off x="1723" y="762"/>
                <a:ext cx="97" cy="96"/>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55497" name="Freeform 801"/>
              <p:cNvSpPr>
                <a:spLocks/>
              </p:cNvSpPr>
              <p:nvPr/>
            </p:nvSpPr>
            <p:spPr bwMode="auto">
              <a:xfrm>
                <a:off x="1799" y="794"/>
                <a:ext cx="16" cy="32"/>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55498" name="Rectangle 802"/>
              <p:cNvSpPr>
                <a:spLocks noChangeArrowheads="1"/>
              </p:cNvSpPr>
              <p:nvPr/>
            </p:nvSpPr>
            <p:spPr bwMode="auto">
              <a:xfrm>
                <a:off x="2795" y="767"/>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499" name="Freeform 803"/>
              <p:cNvSpPr>
                <a:spLocks/>
              </p:cNvSpPr>
              <p:nvPr/>
            </p:nvSpPr>
            <p:spPr bwMode="auto">
              <a:xfrm>
                <a:off x="2720" y="805"/>
                <a:ext cx="70" cy="70"/>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55500" name="Freeform 804"/>
              <p:cNvSpPr>
                <a:spLocks/>
              </p:cNvSpPr>
              <p:nvPr/>
            </p:nvSpPr>
            <p:spPr bwMode="auto">
              <a:xfrm>
                <a:off x="2725" y="832"/>
                <a:ext cx="5" cy="16"/>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5501" name="Rectangle 805"/>
              <p:cNvSpPr>
                <a:spLocks noChangeArrowheads="1"/>
              </p:cNvSpPr>
              <p:nvPr/>
            </p:nvSpPr>
            <p:spPr bwMode="auto">
              <a:xfrm>
                <a:off x="2569" y="83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502" name="Freeform 806"/>
              <p:cNvSpPr>
                <a:spLocks/>
              </p:cNvSpPr>
              <p:nvPr/>
            </p:nvSpPr>
            <p:spPr bwMode="auto">
              <a:xfrm>
                <a:off x="2504" y="805"/>
                <a:ext cx="70" cy="70"/>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55503" name="Freeform 807"/>
              <p:cNvSpPr>
                <a:spLocks/>
              </p:cNvSpPr>
              <p:nvPr/>
            </p:nvSpPr>
            <p:spPr bwMode="auto">
              <a:xfrm>
                <a:off x="2558" y="832"/>
                <a:ext cx="11" cy="16"/>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5504" name="Rectangle 808"/>
              <p:cNvSpPr>
                <a:spLocks noChangeArrowheads="1"/>
              </p:cNvSpPr>
              <p:nvPr/>
            </p:nvSpPr>
            <p:spPr bwMode="auto">
              <a:xfrm>
                <a:off x="97" y="2359"/>
                <a:ext cx="522" cy="129"/>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5505" name="Rectangle 809"/>
              <p:cNvSpPr>
                <a:spLocks noChangeArrowheads="1"/>
              </p:cNvSpPr>
              <p:nvPr/>
            </p:nvSpPr>
            <p:spPr bwMode="auto">
              <a:xfrm>
                <a:off x="194" y="2375"/>
                <a:ext cx="431" cy="11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HyperLink</a:t>
                </a:r>
                <a:endParaRPr lang="en-US" sz="1800">
                  <a:solidFill>
                    <a:srgbClr val="000000"/>
                  </a:solidFill>
                </a:endParaRPr>
              </a:p>
            </p:txBody>
          </p:sp>
          <p:sp>
            <p:nvSpPr>
              <p:cNvPr id="55506" name="Line 810"/>
              <p:cNvSpPr>
                <a:spLocks noChangeShapeType="1"/>
              </p:cNvSpPr>
              <p:nvPr/>
            </p:nvSpPr>
            <p:spPr bwMode="auto">
              <a:xfrm flipH="1">
                <a:off x="11" y="2316"/>
                <a:ext cx="113" cy="107"/>
              </a:xfrm>
              <a:prstGeom prst="line">
                <a:avLst/>
              </a:prstGeom>
              <a:noFill/>
              <a:ln w="6" cap="rnd">
                <a:solidFill>
                  <a:srgbClr val="24211D"/>
                </a:solidFill>
                <a:round/>
                <a:headEnd/>
                <a:tailEnd/>
              </a:ln>
            </p:spPr>
            <p:txBody>
              <a:bodyPr/>
              <a:lstStyle/>
              <a:p>
                <a:endParaRPr lang="en-US"/>
              </a:p>
            </p:txBody>
          </p:sp>
          <p:sp>
            <p:nvSpPr>
              <p:cNvPr id="55507" name="Line 811"/>
              <p:cNvSpPr>
                <a:spLocks noChangeShapeType="1"/>
              </p:cNvSpPr>
              <p:nvPr/>
            </p:nvSpPr>
            <p:spPr bwMode="auto">
              <a:xfrm flipH="1" flipV="1">
                <a:off x="11" y="2423"/>
                <a:ext cx="113" cy="102"/>
              </a:xfrm>
              <a:prstGeom prst="line">
                <a:avLst/>
              </a:prstGeom>
              <a:noFill/>
              <a:ln w="6" cap="rnd">
                <a:solidFill>
                  <a:srgbClr val="24211D"/>
                </a:solidFill>
                <a:round/>
                <a:headEnd/>
                <a:tailEnd/>
              </a:ln>
            </p:spPr>
            <p:txBody>
              <a:bodyPr/>
              <a:lstStyle/>
              <a:p>
                <a:endParaRPr lang="en-US"/>
              </a:p>
            </p:txBody>
          </p:sp>
          <p:sp>
            <p:nvSpPr>
              <p:cNvPr id="55508" name="Line 812"/>
              <p:cNvSpPr>
                <a:spLocks noChangeShapeType="1"/>
              </p:cNvSpPr>
              <p:nvPr/>
            </p:nvSpPr>
            <p:spPr bwMode="auto">
              <a:xfrm flipV="1">
                <a:off x="124" y="2321"/>
                <a:ext cx="1" cy="38"/>
              </a:xfrm>
              <a:prstGeom prst="line">
                <a:avLst/>
              </a:prstGeom>
              <a:noFill/>
              <a:ln w="6" cap="rnd">
                <a:solidFill>
                  <a:srgbClr val="24211D"/>
                </a:solidFill>
                <a:round/>
                <a:headEnd/>
                <a:tailEnd/>
              </a:ln>
            </p:spPr>
            <p:txBody>
              <a:bodyPr/>
              <a:lstStyle/>
              <a:p>
                <a:endParaRPr lang="en-US"/>
              </a:p>
            </p:txBody>
          </p:sp>
          <p:sp>
            <p:nvSpPr>
              <p:cNvPr id="55509" name="Line 813"/>
              <p:cNvSpPr>
                <a:spLocks noChangeShapeType="1"/>
              </p:cNvSpPr>
              <p:nvPr/>
            </p:nvSpPr>
            <p:spPr bwMode="auto">
              <a:xfrm flipV="1">
                <a:off x="124" y="2488"/>
                <a:ext cx="1" cy="37"/>
              </a:xfrm>
              <a:prstGeom prst="line">
                <a:avLst/>
              </a:prstGeom>
              <a:noFill/>
              <a:ln w="6" cap="rnd">
                <a:solidFill>
                  <a:srgbClr val="24211D"/>
                </a:solidFill>
                <a:round/>
                <a:headEnd/>
                <a:tailEnd/>
              </a:ln>
            </p:spPr>
            <p:txBody>
              <a:bodyPr/>
              <a:lstStyle/>
              <a:p>
                <a:endParaRPr lang="en-US"/>
              </a:p>
            </p:txBody>
          </p:sp>
          <p:sp>
            <p:nvSpPr>
              <p:cNvPr id="55510" name="Rectangle 814"/>
              <p:cNvSpPr>
                <a:spLocks noChangeArrowheads="1"/>
              </p:cNvSpPr>
              <p:nvPr/>
            </p:nvSpPr>
            <p:spPr bwMode="auto">
              <a:xfrm>
                <a:off x="619" y="2359"/>
                <a:ext cx="1874" cy="123"/>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5511" name="Line 815"/>
              <p:cNvSpPr>
                <a:spLocks noChangeShapeType="1"/>
              </p:cNvSpPr>
              <p:nvPr/>
            </p:nvSpPr>
            <p:spPr bwMode="auto">
              <a:xfrm flipH="1">
                <a:off x="1045" y="2359"/>
                <a:ext cx="1325" cy="1"/>
              </a:xfrm>
              <a:prstGeom prst="line">
                <a:avLst/>
              </a:prstGeom>
              <a:noFill/>
              <a:ln w="6" cap="rnd">
                <a:solidFill>
                  <a:srgbClr val="24211D"/>
                </a:solidFill>
                <a:round/>
                <a:headEnd/>
                <a:tailEnd/>
              </a:ln>
            </p:spPr>
            <p:txBody>
              <a:bodyPr/>
              <a:lstStyle/>
              <a:p>
                <a:endParaRPr lang="en-US"/>
              </a:p>
            </p:txBody>
          </p:sp>
          <p:sp>
            <p:nvSpPr>
              <p:cNvPr id="55512" name="Rectangle 816"/>
              <p:cNvSpPr>
                <a:spLocks noChangeArrowheads="1"/>
              </p:cNvSpPr>
              <p:nvPr/>
            </p:nvSpPr>
            <p:spPr bwMode="auto">
              <a:xfrm>
                <a:off x="2370" y="794"/>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5513" name="Rectangle 817"/>
              <p:cNvSpPr>
                <a:spLocks noChangeArrowheads="1"/>
              </p:cNvSpPr>
              <p:nvPr/>
            </p:nvSpPr>
            <p:spPr bwMode="auto">
              <a:xfrm>
                <a:off x="2370" y="799"/>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5514" name="Line 818"/>
              <p:cNvSpPr>
                <a:spLocks noChangeShapeType="1"/>
              </p:cNvSpPr>
              <p:nvPr/>
            </p:nvSpPr>
            <p:spPr bwMode="auto">
              <a:xfrm>
                <a:off x="2493" y="799"/>
                <a:ext cx="1" cy="1689"/>
              </a:xfrm>
              <a:prstGeom prst="line">
                <a:avLst/>
              </a:prstGeom>
              <a:noFill/>
              <a:ln w="6" cap="rnd">
                <a:solidFill>
                  <a:srgbClr val="24211D"/>
                </a:solidFill>
                <a:round/>
                <a:headEnd/>
                <a:tailEnd/>
              </a:ln>
            </p:spPr>
            <p:txBody>
              <a:bodyPr/>
              <a:lstStyle/>
              <a:p>
                <a:endParaRPr lang="en-US"/>
              </a:p>
            </p:txBody>
          </p:sp>
          <p:sp>
            <p:nvSpPr>
              <p:cNvPr id="55515" name="Line 819"/>
              <p:cNvSpPr>
                <a:spLocks noChangeShapeType="1"/>
              </p:cNvSpPr>
              <p:nvPr/>
            </p:nvSpPr>
            <p:spPr bwMode="auto">
              <a:xfrm>
                <a:off x="2364" y="799"/>
                <a:ext cx="1" cy="1560"/>
              </a:xfrm>
              <a:prstGeom prst="line">
                <a:avLst/>
              </a:prstGeom>
              <a:noFill/>
              <a:ln w="6" cap="rnd">
                <a:solidFill>
                  <a:srgbClr val="24211D"/>
                </a:solidFill>
                <a:round/>
                <a:headEnd/>
                <a:tailEnd/>
              </a:ln>
            </p:spPr>
            <p:txBody>
              <a:bodyPr/>
              <a:lstStyle/>
              <a:p>
                <a:endParaRPr lang="en-US"/>
              </a:p>
            </p:txBody>
          </p:sp>
          <p:sp>
            <p:nvSpPr>
              <p:cNvPr id="55516" name="Line 820"/>
              <p:cNvSpPr>
                <a:spLocks noChangeShapeType="1"/>
              </p:cNvSpPr>
              <p:nvPr/>
            </p:nvSpPr>
            <p:spPr bwMode="auto">
              <a:xfrm>
                <a:off x="2370" y="794"/>
                <a:ext cx="129" cy="1"/>
              </a:xfrm>
              <a:prstGeom prst="line">
                <a:avLst/>
              </a:prstGeom>
              <a:noFill/>
              <a:ln w="6" cap="rnd">
                <a:solidFill>
                  <a:srgbClr val="24211D"/>
                </a:solidFill>
                <a:round/>
                <a:headEnd/>
                <a:tailEnd/>
              </a:ln>
            </p:spPr>
            <p:txBody>
              <a:bodyPr/>
              <a:lstStyle/>
              <a:p>
                <a:endParaRPr lang="en-US"/>
              </a:p>
            </p:txBody>
          </p:sp>
        </p:grpSp>
        <p:sp>
          <p:nvSpPr>
            <p:cNvPr id="55310" name="Rectangle 822"/>
            <p:cNvSpPr>
              <a:spLocks noChangeArrowheads="1"/>
            </p:cNvSpPr>
            <p:nvPr/>
          </p:nvSpPr>
          <p:spPr bwMode="auto">
            <a:xfrm>
              <a:off x="916" y="923"/>
              <a:ext cx="123" cy="144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5311" name="Line 823"/>
            <p:cNvSpPr>
              <a:spLocks noChangeShapeType="1"/>
            </p:cNvSpPr>
            <p:nvPr/>
          </p:nvSpPr>
          <p:spPr bwMode="auto">
            <a:xfrm>
              <a:off x="1039" y="923"/>
              <a:ext cx="1" cy="1436"/>
            </a:xfrm>
            <a:prstGeom prst="line">
              <a:avLst/>
            </a:prstGeom>
            <a:noFill/>
            <a:ln w="6" cap="rnd">
              <a:solidFill>
                <a:srgbClr val="24211D"/>
              </a:solidFill>
              <a:round/>
              <a:headEnd/>
              <a:tailEnd/>
            </a:ln>
          </p:spPr>
          <p:txBody>
            <a:bodyPr/>
            <a:lstStyle/>
            <a:p>
              <a:endParaRPr lang="en-US"/>
            </a:p>
          </p:txBody>
        </p:sp>
        <p:sp>
          <p:nvSpPr>
            <p:cNvPr id="55312" name="Line 824"/>
            <p:cNvSpPr>
              <a:spLocks noChangeShapeType="1"/>
            </p:cNvSpPr>
            <p:nvPr/>
          </p:nvSpPr>
          <p:spPr bwMode="auto">
            <a:xfrm>
              <a:off x="910" y="923"/>
              <a:ext cx="1" cy="1436"/>
            </a:xfrm>
            <a:prstGeom prst="line">
              <a:avLst/>
            </a:prstGeom>
            <a:noFill/>
            <a:ln w="6" cap="rnd">
              <a:solidFill>
                <a:srgbClr val="24211D"/>
              </a:solidFill>
              <a:round/>
              <a:headEnd/>
              <a:tailEnd/>
            </a:ln>
          </p:spPr>
          <p:txBody>
            <a:bodyPr/>
            <a:lstStyle/>
            <a:p>
              <a:endParaRPr lang="en-US"/>
            </a:p>
          </p:txBody>
        </p:sp>
        <p:sp>
          <p:nvSpPr>
            <p:cNvPr id="55313" name="Line 825"/>
            <p:cNvSpPr>
              <a:spLocks noChangeShapeType="1"/>
            </p:cNvSpPr>
            <p:nvPr/>
          </p:nvSpPr>
          <p:spPr bwMode="auto">
            <a:xfrm>
              <a:off x="910" y="923"/>
              <a:ext cx="129" cy="1"/>
            </a:xfrm>
            <a:prstGeom prst="line">
              <a:avLst/>
            </a:prstGeom>
            <a:noFill/>
            <a:ln w="6" cap="rnd">
              <a:solidFill>
                <a:srgbClr val="24211D"/>
              </a:solidFill>
              <a:round/>
              <a:headEnd/>
              <a:tailEnd/>
            </a:ln>
          </p:spPr>
          <p:txBody>
            <a:bodyPr/>
            <a:lstStyle/>
            <a:p>
              <a:endParaRPr lang="en-US"/>
            </a:p>
          </p:txBody>
        </p:sp>
        <p:sp>
          <p:nvSpPr>
            <p:cNvPr id="55314" name="Rectangle 826"/>
            <p:cNvSpPr>
              <a:spLocks noChangeArrowheads="1"/>
            </p:cNvSpPr>
            <p:nvPr/>
          </p:nvSpPr>
          <p:spPr bwMode="auto">
            <a:xfrm>
              <a:off x="1432" y="2374"/>
              <a:ext cx="361"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55315" name="Line 827"/>
            <p:cNvSpPr>
              <a:spLocks noChangeShapeType="1"/>
            </p:cNvSpPr>
            <p:nvPr/>
          </p:nvSpPr>
          <p:spPr bwMode="auto">
            <a:xfrm flipH="1">
              <a:off x="124" y="2359"/>
              <a:ext cx="786" cy="1"/>
            </a:xfrm>
            <a:prstGeom prst="line">
              <a:avLst/>
            </a:prstGeom>
            <a:noFill/>
            <a:ln w="6" cap="rnd">
              <a:solidFill>
                <a:srgbClr val="24211D"/>
              </a:solidFill>
              <a:round/>
              <a:headEnd/>
              <a:tailEnd/>
            </a:ln>
          </p:spPr>
          <p:txBody>
            <a:bodyPr/>
            <a:lstStyle/>
            <a:p>
              <a:endParaRPr lang="en-US"/>
            </a:p>
          </p:txBody>
        </p:sp>
        <p:sp>
          <p:nvSpPr>
            <p:cNvPr id="55316" name="Line 828"/>
            <p:cNvSpPr>
              <a:spLocks noChangeShapeType="1"/>
            </p:cNvSpPr>
            <p:nvPr/>
          </p:nvSpPr>
          <p:spPr bwMode="auto">
            <a:xfrm flipH="1">
              <a:off x="124" y="2488"/>
              <a:ext cx="2369" cy="1"/>
            </a:xfrm>
            <a:prstGeom prst="line">
              <a:avLst/>
            </a:prstGeom>
            <a:noFill/>
            <a:ln w="6" cap="rnd">
              <a:solidFill>
                <a:srgbClr val="24211D"/>
              </a:solidFill>
              <a:round/>
              <a:headEnd/>
              <a:tailEnd/>
            </a:ln>
          </p:spPr>
          <p:txBody>
            <a:bodyPr/>
            <a:lstStyle/>
            <a:p>
              <a:endParaRPr lang="en-US"/>
            </a:p>
          </p:txBody>
        </p:sp>
      </p:gr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AUDIO_TEMP" val="C:\Users\a0850458\AppData\Local\Temp\articulate\presenter\ae\audio\20101105024425\"/>
  <p:tag name="PRESENTATION_PLAYLIST_COUNT" val="0"/>
  <p:tag name="PRESENTATION_PRESENTER_SLIDE_LEVEL" val="0"/>
  <p:tag name="ARTICULATE_TEMPLATE_GUID" val="964306da-7288-4a58-87f1-2616ae5904c9"/>
  <p:tag name="ARTICULATE_PROJECT_CHECK" val="0"/>
  <p:tag name="ARTICULATE_TEMPLATE" val="TI Master White"/>
  <p:tag name="ARTICULATE_REFERENCE_COUNT" val="2"/>
  <p:tag name="ARTICULATE_REFERENCE_TYPE_1" val="1"/>
  <p:tag name="ARTICULATE_REFERENCE_TITLE_1" val="KeyStone C66x SoC Architecture Overview Training Slides"/>
  <p:tag name="ARTICULATE_REFERENCE_1" val="C:\Data\Keystone Training\PDF\KeyStone SoC Overview.pdf"/>
  <p:tag name="ARTICULATE_REFERENCE_TYPE_2" val="0"/>
  <p:tag name="ARTICULATE_REFERENCE_TITLE_2" val="Getting Started: TMS320C66x High-Performance Multicore DSPs"/>
  <p:tag name="ARTICULATE_REFERENCE_2" val="http://focus.ti.com/dsp/docs/dspcontent.tsp?contentId=77428"/>
  <p:tag name="ARTICULATE_PRESENTER_VERSION" val="6"/>
  <p:tag name="PUBLISH_TITLE" val="KeyStone Training: C66x SOC Architecture Overview"/>
  <p:tag name="ARTICULATE_PUBLISH_PATH" val="C:\Data\Keystone Training\PUBLISH"/>
  <p:tag name="ARTICULATE_LOGO" val="TI_logo_off_white_square.jpg"/>
  <p:tag name="ARTICULATE_PRESENTER" val="(None selected)"/>
  <p:tag name="ARTICULATE_PRESENTER_GUID" val="9869030842"/>
  <p:tag name="ARTICULATE_LMS" val="0"/>
  <p:tag name="ARTICULATE_USE_PROJECT_TEMPLATE" val="1"/>
  <p:tag name="LMS_PUBLISH" val="No"/>
  <p:tag name="PRESENTER_PREVIEW_MODE" val="0"/>
  <p:tag name="PRESENTER_PREVIEW_START" val="1"/>
  <p:tag name="PLAYERLOGOHEIGHT" val="476"/>
  <p:tag name="PLAYERLOGOWIDTH" val="1357"/>
  <p:tag name="LAUNCHINNEWWINDOW" val="1"/>
  <p:tag name="LASTPUBLISHED" val="C:\Data\Keystone Training\PUBLISH\01 KeyStone Overview\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33.067"/>
  <p:tag name="ARTICULATE_SLIDE_PAUSE" val="0"/>
  <p:tag name="ARTICULATE_NAV_LEVEL" val="2"/>
  <p:tag name="ARTICULATE_PLAYLIST_ID" val="-1"/>
  <p:tag name="ARTICULATE_LOCK_SLIDE" val="0"/>
  <p:tag name="ARTICULATE_SLIDE_GUID" val="037e8c89-4052-4885-bed1-6f217d75cb0a"/>
  <p:tag name="ARTICULATE_SLIDE_NAV" val="12"/>
</p:tagLst>
</file>

<file path=ppt/tags/tag100.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01.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02.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03.xml><?xml version="1.0" encoding="utf-8"?>
<p:tagLst xmlns:a="http://schemas.openxmlformats.org/drawingml/2006/main" xmlns:r="http://schemas.openxmlformats.org/officeDocument/2006/relationships" xmlns:p="http://schemas.openxmlformats.org/presentationml/2006/main">
  <p:tag name="ELAPSEDTIME" val="67.734"/>
  <p:tag name="ARTICULATE_SLIDE_PAUSE" val="0"/>
  <p:tag name="ARTICULATE_NAV_LEVEL" val="2"/>
  <p:tag name="ARTICULATE_PLAYLIST_ID" val="-1"/>
  <p:tag name="ARTICULATE_LOCK_SLIDE" val="0"/>
  <p:tag name="ARTICULATE_SLIDE_GUID" val="3a6348f0-9065-44ed-9ef5-07a8f947d241"/>
  <p:tag name="ARTICULATE_SLIDE_NAV" val="4"/>
</p:tagLst>
</file>

<file path=ppt/tags/tag104.xml><?xml version="1.0" encoding="utf-8"?>
<p:tagLst xmlns:a="http://schemas.openxmlformats.org/drawingml/2006/main" xmlns:r="http://schemas.openxmlformats.org/officeDocument/2006/relationships" xmlns:p="http://schemas.openxmlformats.org/presentationml/2006/main">
  <p:tag name="ELAPSEDTIME" val="43.203"/>
  <p:tag name="ARTICULATE_SLIDE_PAUSE" val="0"/>
  <p:tag name="ARTICULATE_NAV_LEVEL" val="2"/>
  <p:tag name="ARTICULATE_PLAYLIST_ID" val="-1"/>
  <p:tag name="ARTICULATE_LOCK_SLIDE" val="0"/>
  <p:tag name="ARTICULATE_SLIDE_GUID" val="a66d1d92-ca33-485c-af3f-e6f73879ab69"/>
  <p:tag name="ARTICULATE_SLIDE_NAV" val="5"/>
</p:tagLst>
</file>

<file path=ppt/tags/tag105.xml><?xml version="1.0" encoding="utf-8"?>
<p:tagLst xmlns:a="http://schemas.openxmlformats.org/drawingml/2006/main" xmlns:r="http://schemas.openxmlformats.org/officeDocument/2006/relationships" xmlns:p="http://schemas.openxmlformats.org/presentationml/2006/main">
  <p:tag name="ELAPSEDTIME" val="114.651"/>
  <p:tag name="ARTICULATE_SLIDE_GUID" val="9c1b52c1-f6fe-4841-939b-c5fc2a8768ca"/>
  <p:tag name="ARTICULATE_SLIDE_PAUSE" val="0"/>
  <p:tag name="ARTICULATE_NAV_LEVEL" val="2"/>
  <p:tag name="ARTICULATE_PLAYLIST_ID" val="-1"/>
  <p:tag name="ARTICULATE_VIEW_MODE" val="2"/>
  <p:tag name="ARTICULATE_LOCK_SLIDE" val="0"/>
  <p:tag name="ARTICULATE_SLIDE_NAV" val="4"/>
</p:tagLst>
</file>

<file path=ppt/tags/tag106.xml><?xml version="1.0" encoding="utf-8"?>
<p:tagLst xmlns:a="http://schemas.openxmlformats.org/drawingml/2006/main" xmlns:r="http://schemas.openxmlformats.org/officeDocument/2006/relationships" xmlns:p="http://schemas.openxmlformats.org/presentationml/2006/main">
  <p:tag name="ELAPSEDTIME" val="80.062"/>
  <p:tag name="ARTICULATE_SLIDE_GUID" val="03003622-e8e1-4342-af29-c6aeee52c5e6"/>
  <p:tag name="ARTICULATE_SLIDE_PAUSE" val="0"/>
  <p:tag name="ARTICULATE_NAV_LEVEL" val="2"/>
  <p:tag name="ARTICULATE_PLAYLIST_ID" val="-1"/>
  <p:tag name="ARTICULATE_LOCK_SLIDE" val="0"/>
  <p:tag name="ARTICULATE_SLIDE_NAV" val="7"/>
</p:tagLst>
</file>

<file path=ppt/tags/tag107.xml><?xml version="1.0" encoding="utf-8"?>
<p:tagLst xmlns:a="http://schemas.openxmlformats.org/drawingml/2006/main" xmlns:r="http://schemas.openxmlformats.org/officeDocument/2006/relationships" xmlns:p="http://schemas.openxmlformats.org/presentationml/2006/main">
  <p:tag name="ELAPSEDTIME" val="134.239"/>
  <p:tag name="ARTICULATE_SLIDE_GUID" val="ce994255-30c0-40c2-b5c6-79a92920a44f"/>
  <p:tag name="ARTICULATE_SLIDE_PAUSE" val="0"/>
  <p:tag name="ARTICULATE_NAV_LEVEL" val="2"/>
  <p:tag name="ARTICULATE_PLAYLIST_ID" val="-1"/>
  <p:tag name="ARTICULATE_LOCK_SLIDE" val="0"/>
  <p:tag name="ARTICULATE_SLIDE_NAV" val="8"/>
</p:tagLst>
</file>

<file path=ppt/tags/tag108.xml><?xml version="1.0" encoding="utf-8"?>
<p:tagLst xmlns:a="http://schemas.openxmlformats.org/drawingml/2006/main" xmlns:r="http://schemas.openxmlformats.org/officeDocument/2006/relationships" xmlns:p="http://schemas.openxmlformats.org/presentationml/2006/main">
  <p:tag name="ARTICULATE_TITLE_TAG" val="TCP3E Overview"/>
  <p:tag name="ELAPSEDTIME" val="69.036"/>
  <p:tag name="ARTICULATE_SLIDE_GUID" val="8844c34b-d239-4bbf-8a6c-8fc1f47f3b41"/>
  <p:tag name="ARTICULATE_SLIDE_PAUSE" val="0"/>
  <p:tag name="ARTICULATE_NAV_LEVEL" val="2"/>
  <p:tag name="ARTICULATE_PLAYLIST_ID" val="-1"/>
  <p:tag name="ARTICULATE_LOCK_SLIDE" val="0"/>
  <p:tag name="ARTICULATE_SLIDE_NAV" val="4"/>
</p:tagLst>
</file>

<file path=ppt/tags/tag10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AG4iKncu_files\slide0001_image001.png"/>
</p:tagLst>
</file>

<file path=ppt/tags/tag11.xml><?xml version="1.0" encoding="utf-8"?>
<p:tagLst xmlns:a="http://schemas.openxmlformats.org/drawingml/2006/main" xmlns:r="http://schemas.openxmlformats.org/officeDocument/2006/relationships" xmlns:p="http://schemas.openxmlformats.org/presentationml/2006/main">
  <p:tag name="ELAPSEDTIME" val="55.901"/>
  <p:tag name="ARTICULATE_SLIDE_PAUSE" val="0"/>
  <p:tag name="ARTICULATE_NAV_LEVEL" val="2"/>
  <p:tag name="ARTICULATE_PLAYLIST_ID" val="-1"/>
  <p:tag name="ARTICULATE_LOCK_SLIDE" val="0"/>
  <p:tag name="ARTICULATE_SLIDE_GUID" val="12f40dac-f7ba-4d1a-b4ea-301d7184245c"/>
  <p:tag name="ARTICULATE_SLIDE_NAV" val="13"/>
</p:tagLst>
</file>

<file path=ppt/tags/tag110.xml><?xml version="1.0" encoding="utf-8"?>
<p:tagLst xmlns:a="http://schemas.openxmlformats.org/drawingml/2006/main" xmlns:r="http://schemas.openxmlformats.org/officeDocument/2006/relationships" xmlns:p="http://schemas.openxmlformats.org/presentationml/2006/main">
  <p:tag name="ARTICULATE_IMAGE_RECOLOR" val="0"/>
  <p:tag name="ARTICULATE_PUBLISH_MODE" val="1"/>
</p:tagLst>
</file>

<file path=ppt/tags/tag111.xml><?xml version="1.0" encoding="utf-8"?>
<p:tagLst xmlns:a="http://schemas.openxmlformats.org/drawingml/2006/main" xmlns:r="http://schemas.openxmlformats.org/officeDocument/2006/relationships" xmlns:p="http://schemas.openxmlformats.org/presentationml/2006/main">
  <p:tag name="AUDIO_IMPORT" val="F:\MM\ShNy Internal Training\Day2\MP3\02b NySh_TCP3E_John.mp3"/>
  <p:tag name="AUDIO_ID" val="273"/>
  <p:tag name="ELAPSEDTIME" val="71.104"/>
  <p:tag name="ARTICULATE_SLIDE_GUID" val="88ec1a7a-dcd9-4723-bbf7-f4f79cac722f"/>
  <p:tag name="ARTICULATE_SLIDE_PAUSE" val="0"/>
  <p:tag name="ARTICULATE_NAV_LEVEL" val="2"/>
  <p:tag name="ARTICULATE_PLAYLIST_ID" val="-1"/>
  <p:tag name="ARTICULATE_LOCK_SLIDE" val="0"/>
  <p:tag name="ARTICULATE_SLIDE_NAV" val="5"/>
</p:tagLst>
</file>

<file path=ppt/tags/tag112.xml><?xml version="1.0" encoding="utf-8"?>
<p:tagLst xmlns:a="http://schemas.openxmlformats.org/drawingml/2006/main" xmlns:r="http://schemas.openxmlformats.org/officeDocument/2006/relationships" xmlns:p="http://schemas.openxmlformats.org/presentationml/2006/main">
  <p:tag name="ELAPSEDTIME" val="40.145"/>
  <p:tag name="ARTICULATE_SLIDE_GUID" val="dd2b67d9-07df-4a4f-8d97-282d1ef6fd04"/>
  <p:tag name="ARTICULATE_SLIDE_PAUSE" val="0"/>
  <p:tag name="ARTICULATE_NAV_LEVEL" val="2"/>
  <p:tag name="ARTICULATE_PLAYLIST_ID" val="-1"/>
  <p:tag name="ARTICULATE_VIEW_MODE" val="2"/>
  <p:tag name="ARTICULATE_LOCK_SLIDE" val="0"/>
  <p:tag name="ARTICULATE_SLIDE_NAV" val="8"/>
</p:tagLst>
</file>

<file path=ppt/tags/tag113.xml><?xml version="1.0" encoding="utf-8"?>
<p:tagLst xmlns:a="http://schemas.openxmlformats.org/drawingml/2006/main" xmlns:r="http://schemas.openxmlformats.org/officeDocument/2006/relationships" xmlns:p="http://schemas.openxmlformats.org/presentationml/2006/main">
  <p:tag name="ELAPSEDTIME" val="100.411"/>
  <p:tag name="ARTICULATE_SLIDE_PAUSE" val="0"/>
  <p:tag name="ARTICULATE_NAV_LEVEL" val="2"/>
  <p:tag name="ARTICULATE_PLAYLIST_ID" val="-1"/>
  <p:tag name="ARTICULATE_LOCK_SLIDE" val="0"/>
  <p:tag name="ARTICULATE_SLIDE_GUID" val="b88c6bd1-55bb-47f0-abf1-c0c473b9dae2"/>
  <p:tag name="ARTICULATE_SLIDE_NAV" val="46"/>
</p:tagLst>
</file>

<file path=ppt/tags/tag114.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115.xml><?xml version="1.0" encoding="utf-8"?>
<p:tagLst xmlns:a="http://schemas.openxmlformats.org/drawingml/2006/main" xmlns:r="http://schemas.openxmlformats.org/officeDocument/2006/relationships" xmlns:p="http://schemas.openxmlformats.org/presentationml/2006/main">
  <p:tag name="ELAPSEDTIME" val="39.755"/>
  <p:tag name="ARTICULATE_SLIDE_PAUSE" val="0"/>
  <p:tag name="ARTICULATE_NAV_LEVEL" val="2"/>
  <p:tag name="ARTICULATE_PLAYLIST_ID" val="-1"/>
  <p:tag name="ARTICULATE_LOCK_SLIDE" val="0"/>
  <p:tag name="ARTICULATE_SLIDE_GUID" val="6f194eed-775e-400e-96e7-2079d5a103da"/>
  <p:tag name="ARTICULATE_SLIDE_NAV" val="57"/>
</p:tagLst>
</file>

<file path=ppt/tags/tag116.xml><?xml version="1.0" encoding="utf-8"?>
<p:tagLst xmlns:a="http://schemas.openxmlformats.org/drawingml/2006/main" xmlns:r="http://schemas.openxmlformats.org/officeDocument/2006/relationships" xmlns:p="http://schemas.openxmlformats.org/presentationml/2006/main">
  <p:tag name="ELAPSEDTIME" val="15.541"/>
  <p:tag name="ARTICULATE_SLIDE_PAUSE" val="0"/>
  <p:tag name="ARTICULATE_NAV_LEVEL" val="2"/>
  <p:tag name="ARTICULATE_PLAYLIST_ID" val="-1"/>
  <p:tag name="ARTICULATE_LOCK_SLIDE" val="0"/>
  <p:tag name="ARTICULATE_SLIDE_GUID" val="7b46a980-9cb0-475a-9dbc-c8dbdd9a57a7"/>
  <p:tag name="ARTICULATE_SLIDE_NAV" val="58"/>
</p:tagLst>
</file>

<file path=ppt/tags/tag117.xml><?xml version="1.0" encoding="utf-8"?>
<p:tagLst xmlns:a="http://schemas.openxmlformats.org/drawingml/2006/main" xmlns:r="http://schemas.openxmlformats.org/officeDocument/2006/relationships" xmlns:p="http://schemas.openxmlformats.org/presentationml/2006/main">
  <p:tag name="ELAPSEDTIME" val="55.218"/>
  <p:tag name="ARTICULATE_SLIDE_PAUSE" val="0"/>
  <p:tag name="ARTICULATE_NAV_LEVEL" val="2"/>
  <p:tag name="ARTICULATE_PLAYLIST_ID" val="-1"/>
  <p:tag name="ARTICULATE_LOCK_SLIDE" val="0"/>
  <p:tag name="ARTICULATE_SLIDE_GUID" val="7cf1bedc-6c64-485b-8af5-a0970fea505e"/>
  <p:tag name="ARTICULATE_SLIDE_NAV" val="59"/>
</p:tagLst>
</file>

<file path=ppt/tags/tag118.xml><?xml version="1.0" encoding="utf-8"?>
<p:tagLst xmlns:a="http://schemas.openxmlformats.org/drawingml/2006/main" xmlns:r="http://schemas.openxmlformats.org/officeDocument/2006/relationships" xmlns:p="http://schemas.openxmlformats.org/presentationml/2006/main">
  <p:tag name="ELAPSEDTIME" val="31.239"/>
  <p:tag name="ARTICULATE_SLIDE_PAUSE" val="0"/>
  <p:tag name="ARTICULATE_NAV_LEVEL" val="2"/>
  <p:tag name="ARTICULATE_PLAYLIST_ID" val="-1"/>
  <p:tag name="ARTICULATE_LOCK_SLIDE" val="0"/>
  <p:tag name="ARTICULATE_SLIDE_GUID" val="c7402b2b-5377-49df-9af1-5b9348507856"/>
  <p:tag name="ARTICULATE_SLIDE_NAV" val="60"/>
</p:tagLst>
</file>

<file path=ppt/tags/tag119.xml><?xml version="1.0" encoding="utf-8"?>
<p:tagLst xmlns:a="http://schemas.openxmlformats.org/drawingml/2006/main" xmlns:r="http://schemas.openxmlformats.org/officeDocument/2006/relationships" xmlns:p="http://schemas.openxmlformats.org/presentationml/2006/main">
  <p:tag name="TIMELINE" val="9.05"/>
  <p:tag name="ARTICULATE_SLIDE_PAUSE" val="0"/>
  <p:tag name="ARTICULATE_NAV_LEVEL" val="2"/>
  <p:tag name="ARTICULATE_PLAYLIST_ID" val="-1"/>
  <p:tag name="ARTICULATE_VIEW_MODE" val="2"/>
  <p:tag name="ARTICULATE_LOCK_SLIDE" val="0"/>
  <p:tag name="ARTICULATE_SLIDE_GUID" val="3d9c5fbe-125a-4aa0-95da-228aca51579f"/>
  <p:tag name="ARTICULATE_SLIDE_NAV" val="61"/>
</p:tagLst>
</file>

<file path=ppt/tags/tag12.xml><?xml version="1.0" encoding="utf-8"?>
<p:tagLst xmlns:a="http://schemas.openxmlformats.org/drawingml/2006/main" xmlns:r="http://schemas.openxmlformats.org/officeDocument/2006/relationships" xmlns:p="http://schemas.openxmlformats.org/presentationml/2006/main">
  <p:tag name="ELAPSEDTIME" val="38.369"/>
  <p:tag name="ARTICULATE_SLIDE_PAUSE" val="0"/>
  <p:tag name="ARTICULATE_NAV_LEVEL" val="2"/>
  <p:tag name="ARTICULATE_PLAYLIST_ID" val="-1"/>
  <p:tag name="ARTICULATE_LOCK_SLIDE" val="0"/>
  <p:tag name="ARTICULATE_SLIDE_GUID" val="dc1b4eee-fe69-4576-9a6f-3e16f6e4d68f"/>
  <p:tag name="ARTICULATE_SLIDE_NAV" val="14"/>
</p:tagLst>
</file>

<file path=ppt/tags/tag120.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2"/>
  <p:tag name="ARTICULATE_PLAYLIST_ID" val="-1"/>
  <p:tag name="ARTICULATE_LOCK_SLIDE" val="0"/>
  <p:tag name="ARTICULATE_SLIDE_GUID" val="a64e4c54-7b8a-4567-9e7a-7c692788abbd"/>
  <p:tag name="ARTICULATE_SLIDE_NAV" val="62"/>
</p:tagLst>
</file>

<file path=ppt/tags/tag121.xml><?xml version="1.0" encoding="utf-8"?>
<p:tagLst xmlns:a="http://schemas.openxmlformats.org/drawingml/2006/main" xmlns:r="http://schemas.openxmlformats.org/officeDocument/2006/relationships" xmlns:p="http://schemas.openxmlformats.org/presentationml/2006/main">
  <p:tag name="ELAPSEDTIME" val="35.89"/>
  <p:tag name="ARTICULATE_SLIDE_PAUSE" val="0"/>
  <p:tag name="ARTICULATE_NAV_LEVEL" val="2"/>
  <p:tag name="ARTICULATE_PLAYLIST_ID" val="-1"/>
  <p:tag name="ARTICULATE_LOCK_SLIDE" val="0"/>
  <p:tag name="ARTICULATE_SLIDE_GUID" val="4b43ff75-32f9-4679-b736-cd4ecada20ea"/>
  <p:tag name="ARTICULATE_SLIDE_NAV" val="63"/>
</p:tagLst>
</file>

<file path=ppt/tags/tag122.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1"/>
  <p:tag name="ARTICULATE_PLAYLIST_ID" val="-1"/>
  <p:tag name="ARTICULATE_LOCK_SLIDE" val="0"/>
  <p:tag name="ARTICULATE_SLIDE_GUID" val="b460e9f8-0505-4ebf-9f1c-e3b30224b0f6"/>
  <p:tag name="ARTICULATE_SLIDE_NAV" val="71"/>
</p:tagLst>
</file>

<file path=ppt/tags/tag13.xml><?xml version="1.0" encoding="utf-8"?>
<p:tagLst xmlns:a="http://schemas.openxmlformats.org/drawingml/2006/main" xmlns:r="http://schemas.openxmlformats.org/officeDocument/2006/relationships" xmlns:p="http://schemas.openxmlformats.org/presentationml/2006/main">
  <p:tag name="ELAPSEDTIME" val="31.291"/>
  <p:tag name="ARTICULATE_SLIDE_PAUSE" val="0"/>
  <p:tag name="ARTICULATE_NAV_LEVEL" val="2"/>
  <p:tag name="ARTICULATE_PLAYLIST_ID" val="-1"/>
  <p:tag name="ARTICULATE_LOCK_SLIDE" val="0"/>
  <p:tag name="ARTICULATE_SLIDE_GUID" val="15cc27ac-f87f-4ba7-ad9d-c5deade3cad2"/>
  <p:tag name="ARTICULATE_SLIDE_NAV" val="15"/>
</p:tagLst>
</file>

<file path=ppt/tags/tag14.xml><?xml version="1.0" encoding="utf-8"?>
<p:tagLst xmlns:a="http://schemas.openxmlformats.org/drawingml/2006/main" xmlns:r="http://schemas.openxmlformats.org/officeDocument/2006/relationships" xmlns:p="http://schemas.openxmlformats.org/presentationml/2006/main">
  <p:tag name="ELAPSEDTIME" val="32.234"/>
  <p:tag name="ARTICULATE_SLIDE_PAUSE" val="0"/>
  <p:tag name="ARTICULATE_NAV_LEVEL" val="2"/>
  <p:tag name="ARTICULATE_PLAYLIST_ID" val="-1"/>
  <p:tag name="ARTICULATE_LOCK_SLIDE" val="0"/>
  <p:tag name="ARTICULATE_SLIDE_GUID" val="736186d9-eed1-4da3-9026-9d3140cbd789"/>
  <p:tag name="ARTICULATE_SLIDE_NAV" val="16"/>
</p:tagLst>
</file>

<file path=ppt/tags/tag15.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6.xml><?xml version="1.0" encoding="utf-8"?>
<p:tagLst xmlns:a="http://schemas.openxmlformats.org/drawingml/2006/main" xmlns:r="http://schemas.openxmlformats.org/officeDocument/2006/relationships" xmlns:p="http://schemas.openxmlformats.org/presentationml/2006/main">
  <p:tag name="ELAPSEDTIME" val="27.713"/>
  <p:tag name="ARTICULATE_SLIDE_PAUSE" val="0"/>
  <p:tag name="ARTICULATE_NAV_LEVEL" val="2"/>
  <p:tag name="ARTICULATE_PLAYLIST_ID" val="-1"/>
  <p:tag name="ARTICULATE_LOCK_SLIDE" val="0"/>
  <p:tag name="ARTICULATE_SLIDE_GUID" val="6c8f92dd-13bc-40e4-b266-ce79bdaf044b"/>
  <p:tag name="ARTICULATE_SLIDE_NAV" val="18"/>
</p:tagLst>
</file>

<file path=ppt/tags/tag17.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2"/>
  <p:tag name="ARTICULATE_PLAYLIST_ID" val="-1"/>
  <p:tag name="ARTICULATE_LOCK_SLIDE" val="0"/>
  <p:tag name="ARTICULATE_SLIDE_GUID" val="07960e40-759b-4659-a27e-243490fe21ed"/>
  <p:tag name="ARTICULATE_SLIDE_NAV" val="20"/>
</p:tagLst>
</file>

<file path=ppt/tags/tag18.xml><?xml version="1.0" encoding="utf-8"?>
<p:tagLst xmlns:a="http://schemas.openxmlformats.org/drawingml/2006/main" xmlns:r="http://schemas.openxmlformats.org/officeDocument/2006/relationships" xmlns:p="http://schemas.openxmlformats.org/presentationml/2006/main">
  <p:tag name="ELAPSEDTIME" val="8.567"/>
  <p:tag name="ARTICULATE_SLIDE_PAUSE" val="0"/>
  <p:tag name="ARTICULATE_NAV_LEVEL" val="2"/>
  <p:tag name="ARTICULATE_PLAYLIST_ID" val="-1"/>
  <p:tag name="ARTICULATE_LOCK_SLIDE" val="0"/>
  <p:tag name="ARTICULATE_SLIDE_GUID" val="f14cf365-1546-4dae-af66-643550a09d7a"/>
  <p:tag name="ARTICULATE_SLIDE_NAV" val="21"/>
</p:tagLst>
</file>

<file path=ppt/tags/tag19.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ELAPSEDTIME" val="9.453"/>
  <p:tag name="ARTICULATE_SLIDE_PAUSE" val="0"/>
  <p:tag name="ARTICULATE_NAV_LEVEL" val="2"/>
  <p:tag name="ARTICULATE_PLAYLIST_ID" val="-1"/>
  <p:tag name="ARTICULATE_VIEW_MODE" val="2"/>
  <p:tag name="ARTICULATE_LOCK_SLIDE" val="0"/>
  <p:tag name="ARTICULATE_SLIDE_GUID" val="2bdcdc72-84b6-4413-abcd-58b277f1a47b"/>
  <p:tag name="ARTICULATE_SLIDE_NAV" val="27"/>
</p:tagLst>
</file>

<file path=ppt/tags/tag21.xml><?xml version="1.0" encoding="utf-8"?>
<p:tagLst xmlns:a="http://schemas.openxmlformats.org/drawingml/2006/main" xmlns:r="http://schemas.openxmlformats.org/officeDocument/2006/relationships" xmlns:p="http://schemas.openxmlformats.org/presentationml/2006/main">
  <p:tag name="ELAPSEDTIME" val="52.895"/>
  <p:tag name="ARTICULATE_SLIDE_PAUSE" val="0"/>
  <p:tag name="ARTICULATE_NAV_LEVEL" val="2"/>
  <p:tag name="ARTICULATE_PLAYLIST_ID" val="-1"/>
  <p:tag name="ARTICULATE_LOCK_SLIDE" val="0"/>
  <p:tag name="ARTICULATE_SLIDE_GUID" val="5d0ff3c0-7cdb-4d0c-8cbb-3ea5d5edb411"/>
  <p:tag name="ARTICULATE_SLIDE_NAV" val="29"/>
</p:tagLst>
</file>

<file path=ppt/tags/tag22.xml><?xml version="1.0" encoding="utf-8"?>
<p:tagLst xmlns:a="http://schemas.openxmlformats.org/drawingml/2006/main" xmlns:r="http://schemas.openxmlformats.org/officeDocument/2006/relationships" xmlns:p="http://schemas.openxmlformats.org/presentationml/2006/main">
  <p:tag name="ELAPSEDTIME" val="3.473"/>
</p:tagLst>
</file>

<file path=ppt/tags/tag23.xml><?xml version="1.0" encoding="utf-8"?>
<p:tagLst xmlns:a="http://schemas.openxmlformats.org/drawingml/2006/main" xmlns:r="http://schemas.openxmlformats.org/officeDocument/2006/relationships" xmlns:p="http://schemas.openxmlformats.org/presentationml/2006/main">
  <p:tag name="ELAPSEDTIME" val="131.208"/>
</p:tagLst>
</file>

<file path=ppt/tags/tag24.xml><?xml version="1.0" encoding="utf-8"?>
<p:tagLst xmlns:a="http://schemas.openxmlformats.org/drawingml/2006/main" xmlns:r="http://schemas.openxmlformats.org/officeDocument/2006/relationships" xmlns:p="http://schemas.openxmlformats.org/presentationml/2006/main">
  <p:tag name="ELAPSEDTIME" val="82.885"/>
</p:tagLst>
</file>

<file path=ppt/tags/tag25.xml><?xml version="1.0" encoding="utf-8"?>
<p:tagLst xmlns:a="http://schemas.openxmlformats.org/drawingml/2006/main" xmlns:r="http://schemas.openxmlformats.org/officeDocument/2006/relationships" xmlns:p="http://schemas.openxmlformats.org/presentationml/2006/main">
  <p:tag name="ELAPSEDTIME" val="67.63"/>
  <p:tag name="ARTICULATE_SLIDE_PAUSE" val="0"/>
  <p:tag name="ARTICULATE_NAV_LEVEL" val="3"/>
  <p:tag name="ARTICULATE_PLAYLIST_ID" val="-1"/>
  <p:tag name="ARTICULATE_LOCK_SLIDE" val="0"/>
  <p:tag name="ARTICULATE_SLIDE_GUID" val="b7c88f9f-f82c-4c73-b81d-81ddad795993"/>
  <p:tag name="ARTICULATE_SLIDE_NAV" val="31"/>
</p:tagLst>
</file>

<file path=ppt/tags/tag26.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27.xml><?xml version="1.0" encoding="utf-8"?>
<p:tagLst xmlns:a="http://schemas.openxmlformats.org/drawingml/2006/main" xmlns:r="http://schemas.openxmlformats.org/officeDocument/2006/relationships" xmlns:p="http://schemas.openxmlformats.org/presentationml/2006/main">
  <p:tag name="ELAPSEDTIME" val="159.552"/>
  <p:tag name="ARTICULATE_SLIDE_PAUSE" val="0"/>
  <p:tag name="ARTICULATE_NAV_LEVEL" val="2"/>
  <p:tag name="ARTICULATE_PLAYLIST_ID" val="-1"/>
  <p:tag name="ARTICULATE_LOCK_SLIDE" val="0"/>
  <p:tag name="ARTICULATE_SLIDE_GUID" val="f4ad093c-57fb-48c2-8218-8faabd2ff141"/>
  <p:tag name="ARTICULATE_SLIDE_NAV" val="44"/>
</p:tagLst>
</file>

<file path=ppt/tags/tag28.xml><?xml version="1.0" encoding="utf-8"?>
<p:tagLst xmlns:a="http://schemas.openxmlformats.org/drawingml/2006/main" xmlns:r="http://schemas.openxmlformats.org/officeDocument/2006/relationships" xmlns:p="http://schemas.openxmlformats.org/presentationml/2006/main">
  <p:tag name="ELAPSEDTIME" val="18.125"/>
  <p:tag name="ARTICULATE_SLIDE_PAUSE" val="0"/>
  <p:tag name="ARTICULATE_NAV_LEVEL" val="2"/>
  <p:tag name="ARTICULATE_PLAYLIST_ID" val="-1"/>
  <p:tag name="ARTICULATE_LOCK_SLIDE" val="0"/>
  <p:tag name="ARTICULATE_SLIDE_GUID" val="588382cb-7f91-4888-ab75-41a2df744d24"/>
  <p:tag name="ARTICULATE_SLIDE_NAV" val="45"/>
</p:tagLst>
</file>

<file path=ppt/tags/tag29.xml><?xml version="1.0" encoding="utf-8"?>
<p:tagLst xmlns:a="http://schemas.openxmlformats.org/drawingml/2006/main" xmlns:r="http://schemas.openxmlformats.org/officeDocument/2006/relationships" xmlns:p="http://schemas.openxmlformats.org/presentationml/2006/main">
  <p:tag name="ELAPSEDTIME" val="100.411"/>
  <p:tag name="ARTICULATE_SLIDE_PAUSE" val="0"/>
  <p:tag name="ARTICULATE_NAV_LEVEL" val="2"/>
  <p:tag name="ARTICULATE_PLAYLIST_ID" val="-1"/>
  <p:tag name="ARTICULATE_LOCK_SLIDE" val="0"/>
  <p:tag name="ARTICULATE_SLIDE_GUID" val="b88c6bd1-55bb-47f0-abf1-c0c473b9dae2"/>
  <p:tag name="ARTICULATE_SLIDE_NAV" val="46"/>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30.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31.xml><?xml version="1.0" encoding="utf-8"?>
<p:tagLst xmlns:a="http://schemas.openxmlformats.org/drawingml/2006/main" xmlns:r="http://schemas.openxmlformats.org/officeDocument/2006/relationships" xmlns:p="http://schemas.openxmlformats.org/presentationml/2006/main">
  <p:tag name="ELAPSEDTIME" val="52.895"/>
  <p:tag name="ARTICULATE_SLIDE_PAUSE" val="0"/>
  <p:tag name="ARTICULATE_NAV_LEVEL" val="2"/>
  <p:tag name="ARTICULATE_PLAYLIST_ID" val="-1"/>
  <p:tag name="ARTICULATE_LOCK_SLIDE" val="0"/>
  <p:tag name="ARTICULATE_SLIDE_GUID" val="5d0ff3c0-7cdb-4d0c-8cbb-3ea5d5edb411"/>
  <p:tag name="ARTICULATE_SLIDE_NAV" val="29"/>
</p:tagLst>
</file>

<file path=ppt/tags/tag32.xml><?xml version="1.0" encoding="utf-8"?>
<p:tagLst xmlns:a="http://schemas.openxmlformats.org/drawingml/2006/main" xmlns:r="http://schemas.openxmlformats.org/officeDocument/2006/relationships" xmlns:p="http://schemas.openxmlformats.org/presentationml/2006/main">
  <p:tag name="ELAPSEDTIME" val="20.505"/>
  <p:tag name="ARTICULATE_SLIDE_PAUSE" val="0"/>
  <p:tag name="ARTICULATE_NAV_LEVEL" val="3"/>
  <p:tag name="ARTICULATE_PLAYLIST_ID" val="-1"/>
  <p:tag name="ARTICULATE_LOCK_SLIDE" val="0"/>
  <p:tag name="ARTICULATE_SLIDE_GUID" val="682c950b-9967-4e62-91be-54a21df83053"/>
  <p:tag name="ARTICULATE_SLIDE_NAV" val="34"/>
</p:tagLst>
</file>

<file path=ppt/tags/tag33.xml><?xml version="1.0" encoding="utf-8"?>
<p:tagLst xmlns:a="http://schemas.openxmlformats.org/drawingml/2006/main" xmlns:r="http://schemas.openxmlformats.org/officeDocument/2006/relationships" xmlns:p="http://schemas.openxmlformats.org/presentationml/2006/main">
  <p:tag name="ELAPSEDTIME" val="46.416"/>
  <p:tag name="ARTICULATE_SLIDE_PAUSE" val="0"/>
  <p:tag name="ARTICULATE_NAV_LEVEL" val="3"/>
  <p:tag name="ARTICULATE_PLAYLIST_ID" val="-1"/>
  <p:tag name="ARTICULATE_LOCK_SLIDE" val="0"/>
  <p:tag name="ARTICULATE_SLIDE_GUID" val="76cbbbc3-4d4b-45d3-8f93-566d82101e56"/>
  <p:tag name="ARTICULATE_SLIDE_NAV" val="33"/>
</p:tagLst>
</file>

<file path=ppt/tags/tag34.xml><?xml version="1.0" encoding="utf-8"?>
<p:tagLst xmlns:a="http://schemas.openxmlformats.org/drawingml/2006/main" xmlns:r="http://schemas.openxmlformats.org/officeDocument/2006/relationships" xmlns:p="http://schemas.openxmlformats.org/presentationml/2006/main">
  <p:tag name="ELAPSEDTIME" val="37.875"/>
  <p:tag name="TIMELINE" val="22.77/30.29/33.70"/>
  <p:tag name="ARTICULATE_SLIDE_GUID" val="f3d5decc-4591-41da-94d7-d14dfbfcfa93"/>
  <p:tag name="ARTICULATE_SLIDE_PAUSE" val="0"/>
  <p:tag name="ARTICULATE_NAV_LEVEL" val="3"/>
  <p:tag name="ARTICULATE_PLAYLIST_ID" val="-1"/>
  <p:tag name="ARTICULATE_LOCK_SLIDE" val="0"/>
  <p:tag name="ARTICULATE_SLIDE_NAV" val="35"/>
</p:tagLst>
</file>

<file path=ppt/tags/tag35.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36.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37.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38.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39.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4.xml><?xml version="1.0" encoding="utf-8"?>
<p:tagLst xmlns:a="http://schemas.openxmlformats.org/drawingml/2006/main" xmlns:r="http://schemas.openxmlformats.org/officeDocument/2006/relationships" xmlns:p="http://schemas.openxmlformats.org/presentationml/2006/main">
  <p:tag name="ELAPSEDTIME" val="7.885"/>
  <p:tag name="ARTICULATE_SLIDE_PAUSE" val="0"/>
  <p:tag name="ARTICULATE_NAV_LEVEL" val="1"/>
  <p:tag name="ARTICULATE_PLAYLIST_ID" val="-1"/>
  <p:tag name="ARTICULATE_LOCK_SLIDE" val="0"/>
  <p:tag name="ARTICULATE_SLIDE_GUID" val="729f5771-939f-459c-a799-aec7698a9bca"/>
  <p:tag name="ARTICULATE_SLIDE_NAV" val="1"/>
</p:tagLst>
</file>

<file path=ppt/tags/tag40.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41.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42.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43.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44.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45.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46.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47.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48.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49.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5.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50.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51.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52.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53.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54.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55.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56.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57.xml><?xml version="1.0" encoding="utf-8"?>
<p:tagLst xmlns:a="http://schemas.openxmlformats.org/drawingml/2006/main" xmlns:r="http://schemas.openxmlformats.org/officeDocument/2006/relationships" xmlns:p="http://schemas.openxmlformats.org/presentationml/2006/main">
  <p:tag name="ELAPSEDTIME" val="28.682"/>
  <p:tag name="TIMELINE" val="4.03/6.04/7.90/9.84"/>
  <p:tag name="ARTICULATE_SLIDE_GUID" val="c3e1537a-d924-4361-906b-b915163066d3"/>
  <p:tag name="ARTICULATE_SLIDE_PAUSE" val="0"/>
  <p:tag name="ARTICULATE_NAV_LEVEL" val="3"/>
  <p:tag name="ARTICULATE_PLAYLIST_ID" val="-1"/>
  <p:tag name="ARTICULATE_LOCK_SLIDE" val="0"/>
  <p:tag name="ARTICULATE_SLIDE_NAV" val="36"/>
</p:tagLst>
</file>

<file path=ppt/tags/tag58.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59.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6.xml><?xml version="1.0" encoding="utf-8"?>
<p:tagLst xmlns:a="http://schemas.openxmlformats.org/drawingml/2006/main" xmlns:r="http://schemas.openxmlformats.org/officeDocument/2006/relationships" xmlns:p="http://schemas.openxmlformats.org/presentationml/2006/main">
  <p:tag name="ELAPSEDTIME" val="45.947"/>
  <p:tag name="ARTICULATE_TITLE_TAG" val="KeyStone Device Features"/>
  <p:tag name="ARTICULATE_SLIDE_PAUSE" val="0"/>
  <p:tag name="ARTICULATE_NAV_LEVEL" val="2"/>
  <p:tag name="ARTICULATE_PLAYLIST_ID" val="-1"/>
  <p:tag name="ARTICULATE_LOCK_SLIDE" val="0"/>
  <p:tag name="ARTICULATE_SLIDE_GUID" val="2f810d4b-2ee3-4d43-8f84-f7b6d20a4d95"/>
  <p:tag name="ARTICULATE_SLIDE_NAV" val="4"/>
</p:tagLst>
</file>

<file path=ppt/tags/tag60.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61.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62.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63.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64.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65.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66.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67.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68.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69.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70.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71.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72.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73.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74.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75.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76.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77.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78.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79.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8.xml><?xml version="1.0" encoding="utf-8"?>
<p:tagLst xmlns:a="http://schemas.openxmlformats.org/drawingml/2006/main" xmlns:r="http://schemas.openxmlformats.org/officeDocument/2006/relationships" xmlns:p="http://schemas.openxmlformats.org/presentationml/2006/main">
  <p:tag name="ELAPSEDTIME" val="75.385"/>
  <p:tag name="ARTICULATE_SLIDE_PAUSE" val="0"/>
  <p:tag name="ARTICULATE_NAV_LEVEL" val="2"/>
  <p:tag name="ARTICULATE_PLAYLIST_ID" val="-1"/>
  <p:tag name="ARTICULATE_LOCK_SLIDE" val="0"/>
  <p:tag name="ARTICULATE_SLIDE_GUID" val="0b93dcc8-d2cf-47d6-ab77-8f0eb20ec0b5"/>
  <p:tag name="ARTICULATE_SLIDE_NAV" val="10"/>
</p:tagLst>
</file>

<file path=ppt/tags/tag80.xml><?xml version="1.0" encoding="utf-8"?>
<p:tagLst xmlns:a="http://schemas.openxmlformats.org/drawingml/2006/main" xmlns:r="http://schemas.openxmlformats.org/officeDocument/2006/relationships" xmlns:p="http://schemas.openxmlformats.org/presentationml/2006/main">
  <p:tag name="ELAPSEDTIME" val="12.51"/>
  <p:tag name="TIMELINE" val="2.29/4.88/7.59"/>
  <p:tag name="ARTICULATE_SLIDE_GUID" val="3a5f24ed-7847-4449-a586-9b367299b991"/>
  <p:tag name="ARTICULATE_SLIDE_PAUSE" val="0"/>
  <p:tag name="ARTICULATE_NAV_LEVEL" val="3"/>
  <p:tag name="ARTICULATE_PLAYLIST_ID" val="-1"/>
  <p:tag name="ARTICULATE_LOCK_SLIDE" val="0"/>
  <p:tag name="ARTICULATE_SLIDE_NAV" val="37"/>
</p:tagLst>
</file>

<file path=ppt/tags/tag81.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82.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83.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84.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85.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86.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87.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88.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89.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9.xml><?xml version="1.0" encoding="utf-8"?>
<p:tagLst xmlns:a="http://schemas.openxmlformats.org/drawingml/2006/main" xmlns:r="http://schemas.openxmlformats.org/officeDocument/2006/relationships" xmlns:p="http://schemas.openxmlformats.org/presentationml/2006/main">
  <p:tag name="ELAPSEDTIME" val="92.494"/>
  <p:tag name="ARTICULATE_SLIDE_PAUSE" val="0"/>
  <p:tag name="ARTICULATE_NAV_LEVEL" val="2"/>
  <p:tag name="ARTICULATE_PLAYLIST_ID" val="-1"/>
  <p:tag name="ARTICULATE_LOCK_SLIDE" val="0"/>
  <p:tag name="ARTICULATE_SLIDE_GUID" val="6899784b-5288-41c7-a668-ca8a49dc37fe"/>
  <p:tag name="ARTICULATE_SLIDE_NAV" val="11"/>
</p:tagLst>
</file>

<file path=ppt/tags/tag90.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91.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92.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93.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94.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95.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96.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97.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98.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99.xml><?xml version="1.0" encoding="utf-8"?>
<p:tagLst xmlns:a="http://schemas.openxmlformats.org/drawingml/2006/main" xmlns:r="http://schemas.openxmlformats.org/officeDocument/2006/relationships" xmlns:p="http://schemas.openxmlformats.org/presentationml/2006/main">
  <p:tag name="ARTICULATE_PUBLISH_MODE" val="1"/>
</p:tagLst>
</file>

<file path=ppt/theme/theme1.xml><?xml version="1.0" encoding="utf-8"?>
<a:theme xmlns:a="http://schemas.openxmlformats.org/drawingml/2006/main" name="1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p:properties xmlns:p="http://schemas.microsoft.com/office/2006/metadata/properties" xmlns:xsi="http://www.w3.org/2001/XMLSchema-instance">
  <documentManagement>
    <Content_x0020_Owner xmlns="99c847d8-566e-43ce-87b7-3c417d164c47">Ramroop, Saffie</Content_x0020_Owner>
  </documentManagement>
</p:properties>
</file>

<file path=customXml/itemProps1.xml><?xml version="1.0" encoding="utf-8"?>
<ds:datastoreItem xmlns:ds="http://schemas.openxmlformats.org/officeDocument/2006/customXml" ds:itemID="{08087394-933C-48A1-8AD9-030539CA3EF7}">
  <ds:schemaRefs>
    <ds:schemaRef ds:uri="http://schemas.microsoft.com/office/2006/metadata/longProperties"/>
  </ds:schemaRefs>
</ds:datastoreItem>
</file>

<file path=customXml/itemProps2.xml><?xml version="1.0" encoding="utf-8"?>
<ds:datastoreItem xmlns:ds="http://schemas.openxmlformats.org/officeDocument/2006/customXml" ds:itemID="{9247FEFF-82D0-4BBE-AA2E-6E8C28F7BBE5}">
  <ds:schemaRefs>
    <ds:schemaRef ds:uri="http://schemas.microsoft.com/sharepoint/v3/contenttype/forms"/>
  </ds:schemaRefs>
</ds:datastoreItem>
</file>

<file path=customXml/itemProps3.xml><?xml version="1.0" encoding="utf-8"?>
<ds:datastoreItem xmlns:ds="http://schemas.openxmlformats.org/officeDocument/2006/customXml" ds:itemID="{83529300-F1B4-4E63-A67B-9E50D1598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7CBBC1DF-22C6-4C0C-A1CC-096D390C1463}">
  <ds:schemaRefs>
    <ds:schemaRef ds:uri="http://schemas.microsoft.com/office/2006/metadata/properties"/>
    <ds:schemaRef ds:uri="99c847d8-566e-43ce-87b7-3c417d164c47"/>
  </ds:schemaRefs>
</ds:datastoreItem>
</file>

<file path=docProps/app.xml><?xml version="1.0" encoding="utf-8"?>
<Properties xmlns="http://schemas.openxmlformats.org/officeDocument/2006/extended-properties" xmlns:vt="http://schemas.openxmlformats.org/officeDocument/2006/docPropsVTypes">
  <Template/>
  <TotalTime>36340</TotalTime>
  <Words>8519</Words>
  <Application>Microsoft Office PowerPoint</Application>
  <PresentationFormat>On-screen Show (4:3)</PresentationFormat>
  <Paragraphs>3222</Paragraphs>
  <Slides>65</Slides>
  <Notes>53</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67" baseType="lpstr">
      <vt:lpstr>13_KeyStoneOLT</vt:lpstr>
      <vt:lpstr>Visio</vt:lpstr>
      <vt:lpstr>MMI Applications Team October 2011</vt:lpstr>
      <vt:lpstr>KeyStone Overview</vt:lpstr>
      <vt:lpstr>Enhanced DSP core</vt:lpstr>
      <vt:lpstr>Slide 4</vt:lpstr>
      <vt:lpstr>CorePac &amp; Memory Subsystem</vt:lpstr>
      <vt:lpstr>Memory Expansion</vt:lpstr>
      <vt:lpstr>Multicore Navigator</vt:lpstr>
      <vt:lpstr>Network Coprocessor</vt:lpstr>
      <vt:lpstr>External Interfaces</vt:lpstr>
      <vt:lpstr>TeraNet Switch Fabric</vt:lpstr>
      <vt:lpstr>Diagnostic Enhancements</vt:lpstr>
      <vt:lpstr>HyperLink Bus</vt:lpstr>
      <vt:lpstr>Miscellaneous Elements</vt:lpstr>
      <vt:lpstr>Device-Specific: Wireless Applications</vt:lpstr>
      <vt:lpstr>Device-Specific: Media Applications</vt:lpstr>
      <vt:lpstr>KeyStone Overview</vt:lpstr>
      <vt:lpstr>KeyStone Memory Topology</vt:lpstr>
      <vt:lpstr>MSMC Block Diagram</vt:lpstr>
      <vt:lpstr>C66x TeraNet Data Connections</vt:lpstr>
      <vt:lpstr>TeraNet Switch Fabric</vt:lpstr>
      <vt:lpstr>Multicore Navigator Overview</vt:lpstr>
      <vt:lpstr>Navigator Architecture</vt:lpstr>
      <vt:lpstr>Queue Manager Subsystem (QMSS)</vt:lpstr>
      <vt:lpstr>Packet DMA Topology</vt:lpstr>
      <vt:lpstr>Queues/Descriptors/Packets</vt:lpstr>
      <vt:lpstr>XMC – External Memory Controller </vt:lpstr>
      <vt:lpstr>The MPAX Registers</vt:lpstr>
      <vt:lpstr>The MAR Registers</vt:lpstr>
      <vt:lpstr>KeyStone Overview</vt:lpstr>
      <vt:lpstr>EDMA</vt:lpstr>
      <vt:lpstr>Interfaces Overview</vt:lpstr>
      <vt:lpstr>Ethernet Switch: Overview</vt:lpstr>
      <vt:lpstr>Serial RapidIO (SRIO)</vt:lpstr>
      <vt:lpstr>PCIe Interface</vt:lpstr>
      <vt:lpstr>HyperLink Bus</vt:lpstr>
      <vt:lpstr>AIF 2.0</vt:lpstr>
      <vt:lpstr>Other Peripherals &amp; System Elements (1/3)</vt:lpstr>
      <vt:lpstr>Other Peripherals &amp; System Elements (2/3)</vt:lpstr>
      <vt:lpstr>Other Peripherals &amp; System Elements (3/3)</vt:lpstr>
      <vt:lpstr>Coprocessors and Accelerators</vt:lpstr>
      <vt:lpstr>Network Coprocessor (NETCP) Overview</vt:lpstr>
      <vt:lpstr>Network Coprocessor (Logical)</vt:lpstr>
      <vt:lpstr>Session Identification</vt:lpstr>
      <vt:lpstr>IP/UDP or Raw Ethernet/Flow ID</vt:lpstr>
      <vt:lpstr>IPSec Flow (IP/UDP in IP/ESP)</vt:lpstr>
      <vt:lpstr>IPSec Transmit Flow</vt:lpstr>
      <vt:lpstr>What is FFTC?</vt:lpstr>
      <vt:lpstr>FFTC Features</vt:lpstr>
      <vt:lpstr>Turbo CoProcessor 3 Decoder (TCP3D)</vt:lpstr>
      <vt:lpstr>TCP3D Key Features (1/2)</vt:lpstr>
      <vt:lpstr>TCP3D Key Features (2/2)</vt:lpstr>
      <vt:lpstr>Turbo CoProcessor 3 Encoder (TCP3E)</vt:lpstr>
      <vt:lpstr>TCP3E Features Supported</vt:lpstr>
      <vt:lpstr>TCP3E Block Diagram</vt:lpstr>
      <vt:lpstr>Bit Rate Coprocessor (BCP)</vt:lpstr>
      <vt:lpstr>Viterbi Decoder Coprocessor (VCP2)</vt:lpstr>
      <vt:lpstr>KeyStone Overview</vt:lpstr>
      <vt:lpstr>Emulation Features (1/2)</vt:lpstr>
      <vt:lpstr>Emulation Features (2/2)</vt:lpstr>
      <vt:lpstr>Trace Subsystem (Simplified)</vt:lpstr>
      <vt:lpstr>Trace Features</vt:lpstr>
      <vt:lpstr>KeyStone CP Tracer Modules</vt:lpstr>
      <vt:lpstr>CP Tracer Module Features (1/2)</vt:lpstr>
      <vt:lpstr>CP Tracer Module Features (2/2)</vt:lpstr>
      <vt:lpstr>For More Information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Eric Wand</dc:creator>
  <cp:lastModifiedBy>a0850458</cp:lastModifiedBy>
  <cp:revision>1170</cp:revision>
  <dcterms:created xsi:type="dcterms:W3CDTF">2007-12-19T20:51:45Z</dcterms:created>
  <dcterms:modified xsi:type="dcterms:W3CDTF">2012-02-28T20:59:19Z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Nyquist Shannon Overview 201002</vt:lpwstr>
  </property>
  <property fmtid="{D5CDD505-2E9C-101B-9397-08002B2CF9AE}" pid="4" name="ContentType">
    <vt:lpwstr>Document</vt:lpwstr>
  </property>
  <property fmtid="{D5CDD505-2E9C-101B-9397-08002B2CF9AE}" pid="5" name="ArticulateGUID">
    <vt:lpwstr>E12BDE43-69F5-4C29-B10A-ECF84ACA79F9</vt:lpwstr>
  </property>
  <property fmtid="{D5CDD505-2E9C-101B-9397-08002B2CF9AE}" pid="6" name="ArticulateProjectFull">
    <vt:lpwstr>\\gtsnowball\Custpgms\TRAINING\Learning_Objects\Binders\2011\Motorola C66x 10-19-11\01 KeyStone Overview_Ran.ppta</vt:lpwstr>
  </property>
</Properties>
</file>