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80" r:id="rId17"/>
    <p:sldId id="278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/>
            </a:lvl1pPr>
          </a:lstStyle>
          <a:p>
            <a:pPr>
              <a:defRPr/>
            </a:pPr>
            <a:fld id="{A86193E8-53D3-4EE2-9C12-2AC2A6737190}" type="datetimeFigureOut">
              <a:rPr lang="en-US"/>
              <a:pPr>
                <a:defRPr/>
              </a:pPr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7DD8CC14-C894-4AE2-9D5D-7B0844E91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F1074-A9C6-47B4-9128-569A415B9291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1E530-39B5-4897-A179-499CDE7546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1E530-39B5-4897-A179-499CDE7546E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3B7E-2D77-4BF1-826A-866F6902B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402E-5D4B-4F35-A673-B54127949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E10F9-35FF-46E8-948B-70533AC66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1E339-FEA7-43D0-9844-AEB7BB23E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pic>
        <p:nvPicPr>
          <p:cNvPr id="6149" name="Picture 8" descr="ti_hz_1c_pos_rgb_jpg.jp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8"/>
            </p:custDataLst>
          </p:nvPr>
        </p:nvSpPr>
        <p:spPr>
          <a:xfrm>
            <a:off x="742507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  <a:cs typeface="Arial" charset="0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Calibri" pitchFamily="34" charset="0"/>
              </a:rPr>
              <a:t>Very Large Fast DFT (VL FFT)</a:t>
            </a:r>
            <a:br>
              <a:rPr lang="en-US" sz="4000" smtClean="0">
                <a:cs typeface="Calibri" pitchFamily="34" charset="0"/>
              </a:rPr>
            </a:br>
            <a:r>
              <a:rPr lang="en-US" sz="4000" smtClean="0">
                <a:cs typeface="Calibri" pitchFamily="34" charset="0"/>
              </a:rPr>
              <a:t>Implementation on KeyStone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Multicore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smtClean="0"/>
              <a:t>Data Buffers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smtClean="0"/>
              <a:t>DDR3: Three float complex arrays of size N</a:t>
            </a:r>
          </a:p>
          <a:p>
            <a:pPr lvl="1" eaLnBrk="1" hangingPunct="1"/>
            <a:r>
              <a:rPr lang="en-US" smtClean="0"/>
              <a:t> Input buffer, output buffer, working buffer</a:t>
            </a:r>
          </a:p>
          <a:p>
            <a:pPr eaLnBrk="1" hangingPunct="1"/>
            <a:r>
              <a:rPr lang="en-US" b="1" smtClean="0"/>
              <a:t>L2 SRAM: </a:t>
            </a:r>
          </a:p>
          <a:p>
            <a:pPr lvl="1" eaLnBrk="1" hangingPunct="1"/>
            <a:r>
              <a:rPr lang="en-US" smtClean="0"/>
              <a:t>Two ping-pong buffers, each buffer is the size of 16 FFT input/output</a:t>
            </a:r>
          </a:p>
          <a:p>
            <a:pPr lvl="1" eaLnBrk="1" hangingPunct="1"/>
            <a:r>
              <a:rPr lang="en-US" smtClean="0"/>
              <a:t>Some working buffer</a:t>
            </a:r>
          </a:p>
          <a:p>
            <a:pPr lvl="1" eaLnBrk="1" hangingPunct="1"/>
            <a:r>
              <a:rPr lang="en-US" smtClean="0"/>
              <a:t>Buffers for twiddle factors</a:t>
            </a:r>
          </a:p>
          <a:p>
            <a:pPr lvl="2" eaLnBrk="1" hangingPunct="1"/>
            <a:r>
              <a:rPr lang="en-US" smtClean="0"/>
              <a:t>Twiddle factors for N1 and N2 FFT</a:t>
            </a:r>
          </a:p>
          <a:p>
            <a:pPr lvl="2" eaLnBrk="1" hangingPunct="1"/>
            <a:r>
              <a:rPr lang="en-US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Twiddle Factors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5122" name="Equation" r:id="rId4" imgW="685800" imgH="317160" progId="Equation.3">
              <p:embed/>
            </p:oleObj>
          </a:graphicData>
        </a:graphic>
      </p:graphicFrame>
      <p:graphicFrame>
        <p:nvGraphicFramePr>
          <p:cNvPr id="5123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5123" name="Equation" r:id="rId5" imgW="1168200" imgH="203040" progId="Equation.3">
              <p:embed/>
            </p:oleObj>
          </a:graphicData>
        </a:graphic>
      </p:graphicFrame>
      <p:graphicFrame>
        <p:nvGraphicFramePr>
          <p:cNvPr id="5124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5124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5125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5125" name="Equation" r:id="rId7" imgW="571320" imgH="317160" progId="Equation.3">
              <p:embed/>
            </p:oleObj>
          </a:graphicData>
        </a:graphic>
      </p:graphicFrame>
      <p:graphicFrame>
        <p:nvGraphicFramePr>
          <p:cNvPr id="5126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5126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DMA Scheme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228600" y="6451600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4000" smtClean="0"/>
              <a:t>VLFFT Pseudo Code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10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VLFFT_start: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1) Core0 sends message to each core to start 1st iteration processing.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2)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Input Buffer to L2 and to transfer (n-1)th blk output from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 L2 to Temp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Implement transpose, compute FFT, and multiply twiddle factors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3) Core0 waits for message from each core for completion of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4) After receiving all the messages from all the other cores, core0 sends message to each core to start 2nd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     iteration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5)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Temp Buffer to L2 and to transfer (n-1)th blk output from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L2 to Output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Compute FFT and transpose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6) Core0 waits for message back from each core for completion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VLFFT_end: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Transpose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transpose is required for the following matrixes from each core:</a:t>
            </a:r>
          </a:p>
          <a:p>
            <a:pPr lvl="1" eaLnBrk="1" hangingPunct="1"/>
            <a:r>
              <a:rPr lang="en-US" smtClean="0"/>
              <a:t>N1x8 -&gt; 8xN1</a:t>
            </a:r>
          </a:p>
          <a:p>
            <a:pPr lvl="1" eaLnBrk="1" hangingPunct="1"/>
            <a:r>
              <a:rPr lang="en-US" smtClean="0"/>
              <a:t>N2x8 -&gt; 8xN2</a:t>
            </a:r>
          </a:p>
          <a:p>
            <a:pPr lvl="1" eaLnBrk="1" hangingPunct="1"/>
            <a:r>
              <a:rPr lang="en-US" smtClean="0"/>
              <a:t>8xN2 -&gt; N2x8</a:t>
            </a:r>
          </a:p>
          <a:p>
            <a:pPr eaLnBrk="1" hangingPunct="1"/>
            <a:r>
              <a:rPr lang="en-US" smtClean="0"/>
              <a:t>DSP computes matrix transpose from L2 SRAM</a:t>
            </a:r>
          </a:p>
          <a:p>
            <a:pPr lvl="1" eaLnBrk="1" hangingPunct="1"/>
            <a:r>
              <a:rPr lang="en-US" smtClean="0"/>
              <a:t>DMA bring samples from DDR to L2 SRAM</a:t>
            </a:r>
          </a:p>
          <a:p>
            <a:pPr lvl="1" eaLnBrk="1" hangingPunct="1"/>
            <a:r>
              <a:rPr lang="en-US" smtClean="0"/>
              <a:t>DSP implements transpose for matrixes in L2 SRAM</a:t>
            </a:r>
          </a:p>
          <a:p>
            <a:pPr lvl="1" eaLnBrk="1" hangingPunct="1"/>
            <a:r>
              <a:rPr lang="en-US" smtClean="0"/>
              <a:t>32K L1 Cache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Major Kernels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smtClean="0"/>
              <a:t>FFT: single precision floating point FFT from c66x DSPLIB</a:t>
            </a:r>
          </a:p>
          <a:p>
            <a:pPr eaLnBrk="1" hangingPunct="1"/>
            <a:r>
              <a:rPr lang="en-US" smtClean="0"/>
              <a:t>Global twiddle factor compute and multiplication: 1 cycle per complex sample</a:t>
            </a:r>
          </a:p>
          <a:p>
            <a:pPr eaLnBrk="1" hangingPunct="1"/>
            <a:r>
              <a:rPr lang="en-US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Software Tools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DSP BIOS 6</a:t>
            </a:r>
          </a:p>
          <a:p>
            <a:pPr eaLnBrk="1" hangingPunct="1"/>
            <a:r>
              <a:rPr lang="en-US" smtClean="0"/>
              <a:t>CSL for EDMA configuration</a:t>
            </a:r>
          </a:p>
          <a:p>
            <a:pPr eaLnBrk="1" hangingPunct="1"/>
            <a:r>
              <a:rPr lang="en-US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DDR I/O bandwidth limits 8-core VLFFT performance on KeyStone</a:t>
            </a:r>
          </a:p>
          <a:p>
            <a:pPr eaLnBrk="1" hangingPunct="1"/>
            <a:r>
              <a:rPr lang="en-US" smtClean="0"/>
              <a:t>Need better design for matrix transpose</a:t>
            </a:r>
          </a:p>
          <a:p>
            <a:pPr eaLnBrk="1" hangingPunct="1"/>
            <a:r>
              <a:rPr lang="en-US" smtClean="0"/>
              <a:t>Different parallelization of DFT may produce better performance.  Potentially reduce 1 transpose.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Algorithm for parallelizing DFT</a:t>
            </a:r>
          </a:p>
          <a:p>
            <a:pPr eaLnBrk="1" hangingPunct="1"/>
            <a:r>
              <a:rPr lang="en-US" smtClean="0"/>
              <a:t>Multi-core implementation of DFT</a:t>
            </a:r>
          </a:p>
          <a:p>
            <a:pPr eaLnBrk="1" hangingPunct="1"/>
            <a:r>
              <a:rPr lang="en-US" smtClean="0"/>
              <a:t>Review Benchmark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and Requirements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smtClean="0"/>
              <a:t>Goal:</a:t>
            </a:r>
          </a:p>
          <a:p>
            <a:pPr lvl="1" eaLnBrk="1" hangingPunct="1"/>
            <a:r>
              <a:rPr lang="en-US" smtClean="0"/>
              <a:t>To implement very large floating point fast DFT on TI multicore devices: Shannon and Nyquist</a:t>
            </a:r>
          </a:p>
          <a:p>
            <a:pPr eaLnBrk="1" hangingPunct="1"/>
            <a:r>
              <a:rPr lang="en-US" b="1" smtClean="0"/>
              <a:t>Requirements:</a:t>
            </a:r>
          </a:p>
          <a:p>
            <a:pPr lvl="1" eaLnBrk="1" hangingPunct="1"/>
            <a:r>
              <a:rPr lang="en-US" smtClean="0"/>
              <a:t>FFT sizes: 4K – 1M samples</a:t>
            </a:r>
          </a:p>
          <a:p>
            <a:pPr lvl="1" eaLnBrk="1" hangingPunct="1"/>
            <a:r>
              <a:rPr lang="en-US" smtClean="0"/>
              <a:t>Configurable to run on different number of cores: 1, 2, 4, 8</a:t>
            </a:r>
          </a:p>
          <a:p>
            <a:pPr lvl="1" eaLnBrk="1" hangingPunct="1"/>
            <a:r>
              <a:rPr lang="en-US" smtClean="0"/>
              <a:t>High performance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1026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/>
              <a:t>Here </a:t>
            </a:r>
            <a:r>
              <a:rPr lang="en-US" altLang="ja-JP" sz="3200" i="1"/>
              <a:t>N</a:t>
            </a:r>
            <a:r>
              <a:rPr lang="en-US" altLang="ja-JP" sz="3200"/>
              <a:t> is the total size of DFT </a:t>
            </a:r>
            <a:r>
              <a:rPr lang="en-US" sz="320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smtClean="0"/>
              <a:t>For very large N, it can be factored into </a:t>
            </a:r>
            <a:r>
              <a:rPr lang="en-US" sz="2400" i="1" smtClean="0"/>
              <a:t>N = N1*N2</a:t>
            </a:r>
            <a:r>
              <a:rPr lang="en-US" sz="2400" smtClean="0"/>
              <a:t> and with decimation-in-time, the DFT can be formulated as,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43000" y="3276600"/>
          <a:ext cx="6629400" cy="1219200"/>
        </p:xfrm>
        <a:graphic>
          <a:graphicData uri="http://schemas.openxmlformats.org/presentationml/2006/ole">
            <p:oleObj spid="_x0000_s2050" name="Equation" r:id="rId4" imgW="2844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DFT formula can be further simplified as: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1600200" y="4235450"/>
          <a:ext cx="5029200" cy="900113"/>
        </p:xfrm>
        <a:graphic>
          <a:graphicData uri="http://schemas.openxmlformats.org/presentationml/2006/ole">
            <p:oleObj spid="_x0000_s3074" name="Equation" r:id="rId4" imgW="2552400" imgH="457200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2590800" y="5297488"/>
          <a:ext cx="2438400" cy="941387"/>
        </p:xfrm>
        <a:graphic>
          <a:graphicData uri="http://schemas.openxmlformats.org/presentationml/2006/ole">
            <p:oleObj spid="_x0000_s3075" name="Equation" r:id="rId5" imgW="1117440" imgH="431640" progId="Equation.3">
              <p:embed/>
            </p:oleObj>
          </a:graphicData>
        </a:graphic>
      </p:graphicFrame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838200" y="2971800"/>
          <a:ext cx="7010400" cy="1066800"/>
        </p:xfrm>
        <a:graphic>
          <a:graphicData uri="http://schemas.openxmlformats.org/presentationml/2006/ole">
            <p:oleObj spid="_x0000_s3076" name="Equation" r:id="rId6" imgW="3009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153400" cy="1066800"/>
          </a:xfrm>
        </p:spPr>
        <p:txBody>
          <a:bodyPr/>
          <a:lstStyle/>
          <a:p>
            <a:pPr eaLnBrk="1" hangingPunct="1"/>
            <a:r>
              <a:rPr lang="en-US" sz="2800" b="1" smtClean="0"/>
              <a:t>Here DFT</a:t>
            </a:r>
            <a:r>
              <a:rPr lang="en-US" sz="2800" b="1" baseline="-25000" smtClean="0"/>
              <a:t>N1</a:t>
            </a:r>
            <a:r>
              <a:rPr lang="en-US" sz="2800" b="1" smtClean="0"/>
              <a:t>(k1,n2) is defined as: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163888" y="4267200"/>
          <a:ext cx="5100637" cy="533400"/>
        </p:xfrm>
        <a:graphic>
          <a:graphicData uri="http://schemas.openxmlformats.org/presentationml/2006/ole">
            <p:oleObj spid="_x0000_s4098" name="Equation" r:id="rId4" imgW="1942920" imgH="203040" progId="Equation.3">
              <p:embed/>
            </p:oleObj>
          </a:graphicData>
        </a:graphic>
      </p:graphicFrame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735013" y="2667000"/>
          <a:ext cx="7292975" cy="1219200"/>
        </p:xfrm>
        <a:graphic>
          <a:graphicData uri="http://schemas.openxmlformats.org/presentationml/2006/ole">
            <p:oleObj spid="_x0000_s4099" name="Equation" r:id="rId5" imgW="26920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/>
            <a:r>
              <a:rPr lang="en-US" b="1" smtClean="0"/>
              <a:t>A vary large DFT of size </a:t>
            </a:r>
            <a:r>
              <a:rPr lang="en-US" b="1" i="1" smtClean="0"/>
              <a:t>N=N1*N2</a:t>
            </a:r>
            <a:r>
              <a:rPr lang="en-US" b="1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N2 FFTs and multiply twiddle factors.  Each FFT is N1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N1 FFTs. Each is N2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Implementing VLFFT on Multiple Cores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Two iterations of computations</a:t>
            </a:r>
          </a:p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N2 FFTs are distributed across all the cores.</a:t>
            </a:r>
          </a:p>
          <a:p>
            <a:pPr lvl="1" eaLnBrk="1" hangingPunct="1"/>
            <a:r>
              <a:rPr lang="en-US" sz="2400" smtClean="0"/>
              <a:t>Each core implements matrix transpose and computes </a:t>
            </a:r>
            <a:r>
              <a:rPr lang="en-US" sz="2400" b="1" smtClean="0"/>
              <a:t>N2/numCores FFTs and multiplying twiddle factor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N1 FFTs of N2 size are distributed across all the cores</a:t>
            </a:r>
          </a:p>
          <a:p>
            <a:pPr lvl="1" eaLnBrk="1" hangingPunct="1"/>
            <a:r>
              <a:rPr lang="en-US" sz="2400" smtClean="0"/>
              <a:t>Each core computes </a:t>
            </a:r>
            <a:r>
              <a:rPr lang="en-US" sz="2400" b="1" smtClean="0"/>
              <a:t>N1/numCores FFTs and </a:t>
            </a:r>
            <a:r>
              <a:rPr lang="en-US" sz="2400" smtClean="0"/>
              <a:t>implements</a:t>
            </a:r>
            <a:r>
              <a:rPr lang="en-US" sz="2400" b="1" smtClean="0"/>
              <a:t> matrix transpose before and after FFT computation</a:t>
            </a:r>
            <a:r>
              <a:rPr lang="en-US" sz="2400" smtClean="0"/>
              <a:t>.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422akSh5_files\slide0001_image001.png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592</Words>
  <Application>Microsoft Office PowerPoint</Application>
  <PresentationFormat>On-screen Show (4:3)</PresentationFormat>
  <Paragraphs>131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ＭＳ Ｐゴシック</vt:lpstr>
      <vt:lpstr>1_Office Theme</vt:lpstr>
      <vt:lpstr>Microsoft Equation 3.0</vt:lpstr>
      <vt:lpstr>Very Large Fast DFT (VL FFT) Implementation on KeyStone</vt:lpstr>
      <vt:lpstr>Outlines</vt:lpstr>
      <vt:lpstr>Goals and Requirements</vt:lpstr>
      <vt:lpstr>Algorithm for Very Large DFT </vt:lpstr>
      <vt:lpstr>Algorithm for Very Large DFT</vt:lpstr>
      <vt:lpstr>Algorithm for Very Large DFT</vt:lpstr>
      <vt:lpstr>Algorithm for Very Large DFT</vt:lpstr>
      <vt:lpstr>Algorithm for Very Large DFT</vt:lpstr>
      <vt:lpstr>Implementing VLFFT on Multiple Cores</vt:lpstr>
      <vt:lpstr>Data Buffers</vt:lpstr>
      <vt:lpstr>Global Twiddle Factors</vt:lpstr>
      <vt:lpstr>DMA Scheme</vt:lpstr>
      <vt:lpstr>VLFFT Pseudo Code</vt:lpstr>
      <vt:lpstr>Matrix Transpose</vt:lpstr>
      <vt:lpstr>Major Kernels</vt:lpstr>
      <vt:lpstr>Major Software Tools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Katzur, Ran</dc:creator>
  <cp:lastModifiedBy>Dan Rinkes</cp:lastModifiedBy>
  <cp:revision>68</cp:revision>
  <cp:lastPrinted>1601-01-01T00:00:00Z</cp:lastPrinted>
  <dcterms:created xsi:type="dcterms:W3CDTF">1601-01-01T00:00:00Z</dcterms:created>
  <dcterms:modified xsi:type="dcterms:W3CDTF">2012-03-07T14:38:19Z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