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Override12.xml" ContentType="application/vnd.openxmlformats-officedocument.themeOverr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heme/themeOverride17.xml" ContentType="application/vnd.openxmlformats-officedocument.themeOverr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heme/themeOverride24.xml" ContentType="application/vnd.openxmlformats-officedocument.themeOverr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Override20.xml" ContentType="application/vnd.openxmlformats-officedocument.themeOverr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heme/themeOverride18.xml" ContentType="application/vnd.openxmlformats-officedocument.themeOverr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heme/themeOverride16.xml" ContentType="application/vnd.openxmlformats-officedocument.themeOverr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theme/themeOverride9.xml" ContentType="application/vnd.openxmlformats-officedocument.themeOverride+xml"/>
  <Override PartName="/ppt/theme/themeOverride14.xml" ContentType="application/vnd.openxmlformats-officedocument.themeOverride+xml"/>
  <Override PartName="/ppt/theme/themeOverride23.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heme/themeOverride19.xml" ContentType="application/vnd.openxmlformats-officedocument.themeOverr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Override15.xml" ContentType="application/vnd.openxmlformats-officedocument.themeOverr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heme/themeOverride22.xml" ContentType="application/vnd.openxmlformats-officedocument.themeOverr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Override8.xml" ContentType="application/vnd.openxmlformats-officedocument.themeOverride+xml"/>
  <Override PartName="/ppt/theme/themeOverride11.xml" ContentType="application/vnd.openxmlformats-officedocument.themeOverr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69"/>
  </p:notesMasterIdLst>
  <p:sldIdLst>
    <p:sldId id="339" r:id="rId3"/>
    <p:sldId id="340" r:id="rId4"/>
    <p:sldId id="341" r:id="rId5"/>
    <p:sldId id="261" r:id="rId6"/>
    <p:sldId id="262" r:id="rId7"/>
    <p:sldId id="260" r:id="rId8"/>
    <p:sldId id="263" r:id="rId9"/>
    <p:sldId id="264" r:id="rId10"/>
    <p:sldId id="342" r:id="rId11"/>
    <p:sldId id="267" r:id="rId12"/>
    <p:sldId id="268" r:id="rId13"/>
    <p:sldId id="269" r:id="rId14"/>
    <p:sldId id="270" r:id="rId15"/>
    <p:sldId id="273" r:id="rId16"/>
    <p:sldId id="274" r:id="rId17"/>
    <p:sldId id="275" r:id="rId18"/>
    <p:sldId id="276" r:id="rId19"/>
    <p:sldId id="319" r:id="rId20"/>
    <p:sldId id="277" r:id="rId21"/>
    <p:sldId id="278" r:id="rId22"/>
    <p:sldId id="279" r:id="rId23"/>
    <p:sldId id="257" r:id="rId24"/>
    <p:sldId id="258" r:id="rId25"/>
    <p:sldId id="280" r:id="rId26"/>
    <p:sldId id="281" r:id="rId27"/>
    <p:sldId id="320" r:id="rId28"/>
    <p:sldId id="290" r:id="rId29"/>
    <p:sldId id="291" r:id="rId30"/>
    <p:sldId id="292" r:id="rId31"/>
    <p:sldId id="321" r:id="rId32"/>
    <p:sldId id="322" r:id="rId33"/>
    <p:sldId id="324" r:id="rId34"/>
    <p:sldId id="325" r:id="rId35"/>
    <p:sldId id="326" r:id="rId36"/>
    <p:sldId id="329" r:id="rId37"/>
    <p:sldId id="328"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8" r:id="rId52"/>
    <p:sldId id="330" r:id="rId53"/>
    <p:sldId id="310" r:id="rId54"/>
    <p:sldId id="311" r:id="rId55"/>
    <p:sldId id="312" r:id="rId56"/>
    <p:sldId id="313" r:id="rId57"/>
    <p:sldId id="314" r:id="rId58"/>
    <p:sldId id="315" r:id="rId59"/>
    <p:sldId id="316" r:id="rId60"/>
    <p:sldId id="317" r:id="rId61"/>
    <p:sldId id="335" r:id="rId62"/>
    <p:sldId id="331" r:id="rId63"/>
    <p:sldId id="333" r:id="rId64"/>
    <p:sldId id="336" r:id="rId65"/>
    <p:sldId id="337" r:id="rId66"/>
    <p:sldId id="338" r:id="rId67"/>
    <p:sldId id="334" r:id="rId68"/>
  </p:sldIdLst>
  <p:sldSz cx="9144000" cy="6858000" type="screen4x3"/>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5C86174A-69D4-4392-BC47-27AEDA926886}">
          <p14:sldIdLst>
            <p14:sldId id="339"/>
            <p14:sldId id="340"/>
            <p14:sldId id="265"/>
            <p14:sldId id="261"/>
            <p14:sldId id="262"/>
            <p14:sldId id="260"/>
            <p14:sldId id="263"/>
            <p14:sldId id="264"/>
            <p14:sldId id="318"/>
            <p14:sldId id="266"/>
            <p14:sldId id="267"/>
            <p14:sldId id="268"/>
            <p14:sldId id="269"/>
            <p14:sldId id="270"/>
            <p14:sldId id="273"/>
            <p14:sldId id="274"/>
            <p14:sldId id="275"/>
            <p14:sldId id="276"/>
            <p14:sldId id="319"/>
            <p14:sldId id="277"/>
            <p14:sldId id="278"/>
            <p14:sldId id="279"/>
            <p14:sldId id="257"/>
            <p14:sldId id="258"/>
            <p14:sldId id="280"/>
            <p14:sldId id="281"/>
            <p14:sldId id="320"/>
            <p14:sldId id="290"/>
            <p14:sldId id="291"/>
            <p14:sldId id="292"/>
            <p14:sldId id="321"/>
            <p14:sldId id="322"/>
            <p14:sldId id="324"/>
            <p14:sldId id="325"/>
            <p14:sldId id="326"/>
            <p14:sldId id="328"/>
            <p14:sldId id="329"/>
            <p14:sldId id="293"/>
            <p14:sldId id="294"/>
            <p14:sldId id="295"/>
            <p14:sldId id="296"/>
            <p14:sldId id="297"/>
            <p14:sldId id="298"/>
            <p14:sldId id="299"/>
            <p14:sldId id="300"/>
            <p14:sldId id="301"/>
            <p14:sldId id="302"/>
            <p14:sldId id="303"/>
            <p14:sldId id="304"/>
            <p14:sldId id="305"/>
            <p14:sldId id="308"/>
            <p14:sldId id="330"/>
            <p14:sldId id="310"/>
            <p14:sldId id="311"/>
            <p14:sldId id="312"/>
            <p14:sldId id="313"/>
            <p14:sldId id="314"/>
            <p14:sldId id="315"/>
            <p14:sldId id="316"/>
            <p14:sldId id="317"/>
            <p14:sldId id="335"/>
            <p14:sldId id="331"/>
            <p14:sldId id="333"/>
            <p14:sldId id="336"/>
            <p14:sldId id="337"/>
            <p14:sldId id="338"/>
            <p14:sldId id="3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44" y="-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45577-4578-4142-992F-723E0F8C9F57}" type="datetimeFigureOut">
              <a:rPr lang="en-US" smtClean="0"/>
              <a:pPr/>
              <a:t>9/10/2014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3EA2D-B749-48AC-A62E-059D2182C7B9}" type="slidenum">
              <a:rPr lang="en-US" smtClean="0"/>
              <a:pPr/>
              <a:t>‹#›</a:t>
            </a:fld>
            <a:endParaRPr lang="en-US" dirty="0"/>
          </a:p>
        </p:txBody>
      </p:sp>
    </p:spTree>
    <p:extLst>
      <p:ext uri="{BB962C8B-B14F-4D97-AF65-F5344CB8AC3E}">
        <p14:creationId xmlns="" xmlns:p14="http://schemas.microsoft.com/office/powerpoint/2010/main" val="319756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37</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38</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solidFill>
                  <a:prstClr val="black"/>
                </a:solidFill>
              </a:rPr>
              <a:pPr/>
              <a:t>41</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3EA2D-B749-48AC-A62E-059D2182C7B9}" type="slidenum">
              <a:rPr lang="en-US" smtClean="0"/>
              <a:pPr/>
              <a:t>43</a:t>
            </a:fld>
            <a:endParaRPr lang="en-US" dirty="0"/>
          </a:p>
        </p:txBody>
      </p:sp>
    </p:spTree>
    <p:extLst>
      <p:ext uri="{BB962C8B-B14F-4D97-AF65-F5344CB8AC3E}">
        <p14:creationId xmlns="" xmlns:p14="http://schemas.microsoft.com/office/powerpoint/2010/main" val="2367312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44</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45</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46</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28</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47</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48</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49</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50</a:t>
            </a:fld>
            <a:endParaRPr lang="en-US" dirty="0" smtClean="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52</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53</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54</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55</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solidFill>
                  <a:prstClr val="black"/>
                </a:solidFill>
              </a:rPr>
              <a:pPr/>
              <a:t>59</a:t>
            </a:fld>
            <a:endParaRPr lang="en-US" dirty="0" smtClean="0">
              <a:solidFill>
                <a:prstClr val="black"/>
              </a:solidFill>
            </a:endParaRPr>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solidFill>
                  <a:prstClr val="black"/>
                </a:solidFill>
              </a:rPr>
              <a:pPr/>
              <a:t>60</a:t>
            </a:fld>
            <a:endParaRPr lang="en-US" dirty="0" smtClean="0">
              <a:solidFill>
                <a:prstClr val="black"/>
              </a:solidFill>
            </a:endParaRPr>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29</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62</a:t>
            </a:fld>
            <a:endParaRPr lang="en-US" dirty="0" smtClean="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63</a:t>
            </a:fld>
            <a:endParaRPr lang="en-US" dirty="0" smtClean="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64</a:t>
            </a:fld>
            <a:endParaRPr lang="en-US" dirty="0" smtClean="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65</a:t>
            </a:fld>
            <a:endParaRPr lang="en-US" dirty="0" smtClean="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66</a:t>
            </a:fld>
            <a:endParaRPr lang="en-US" dirty="0"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6837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9822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0464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58439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7231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8144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15988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47235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2735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7181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283535" y="2130425"/>
            <a:ext cx="8562753" cy="1470025"/>
          </a:xfrm>
        </p:spPr>
        <p:txBody>
          <a:bodyPr/>
          <a:lstStyle>
            <a:lvl1pPr algn="l">
              <a:defRPr/>
            </a:lvl1pPr>
          </a:lstStyle>
          <a:p>
            <a:r>
              <a:rPr lang="en-US" dirty="0" smtClean="0"/>
              <a:t>Click to edit Section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pic>
        <p:nvPicPr>
          <p:cNvPr id="7"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 xmlns:p14="http://schemas.microsoft.com/office/powerpoint/2010/main" val="197162195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9/10/2014</a:t>
            </a:fld>
            <a:endParaRPr lang="en-US" sz="2400" dirty="0">
              <a:solidFill>
                <a:srgbClr val="000000"/>
              </a:solidFill>
              <a:latin typeface="Arial"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 xmlns:p14="http://schemas.microsoft.com/office/powerpoint/2010/main" val="17124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9/10/2014</a:t>
            </a:fld>
            <a:endParaRPr lang="en-US" sz="2400" dirty="0">
              <a:solidFill>
                <a:srgbClr val="000000"/>
              </a:solidFill>
              <a:latin typeface="Arial"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 xmlns:p14="http://schemas.microsoft.com/office/powerpoint/2010/main" val="290787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8053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8462085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482158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7101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53475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pic>
        <p:nvPicPr>
          <p:cNvPr id="9" name="Picture 8" descr="ti_logo_powerpoint_1_line.png"/>
          <p:cNvPicPr>
            <a:picLocks noChangeAspect="1"/>
          </p:cNvPicPr>
          <p:nvPr userDrawn="1"/>
        </p:nvPicPr>
        <p:blipFill>
          <a:blip r:embed="rId6"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 xmlns:p14="http://schemas.microsoft.com/office/powerpoint/2010/main" val="191054741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1" baseline="0">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78802842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hemeOverride" Target="../theme/themeOverride18.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9.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hemeOverride" Target="../theme/themeOverride20.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mlDrawing" Target="../drawings/vmlDrawing1.vml"/><Relationship Id="rId1" Type="http://schemas.openxmlformats.org/officeDocument/2006/relationships/themeOverride" Target="../theme/themeOverride21.x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4.xml"/><Relationship Id="rId4" Type="http://schemas.openxmlformats.org/officeDocument/2006/relationships/hyperlink" Target="http://e2e.ti.com/"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8.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err="1" smtClean="0"/>
              <a:t>KeyStone</a:t>
            </a:r>
            <a:r>
              <a:rPr lang="en-US" dirty="0" smtClean="0"/>
              <a:t> </a:t>
            </a:r>
            <a:r>
              <a:rPr lang="en-US" dirty="0" smtClean="0"/>
              <a:t>IPC</a:t>
            </a:r>
            <a:br>
              <a:rPr lang="en-US" dirty="0" smtClean="0"/>
            </a:br>
            <a:r>
              <a:rPr lang="en-US" dirty="0" smtClean="0"/>
              <a:t>For Internal Audience Only</a:t>
            </a:r>
          </a:p>
        </p:txBody>
      </p:sp>
      <p:sp>
        <p:nvSpPr>
          <p:cNvPr id="9219" name="Rectangle 3"/>
          <p:cNvSpPr>
            <a:spLocks noGrp="1" noChangeArrowheads="1"/>
          </p:cNvSpPr>
          <p:nvPr>
            <p:ph type="subTitle" idx="1"/>
          </p:nvPr>
        </p:nvSpPr>
        <p:spPr/>
        <p:txBody>
          <a:bodyPr/>
          <a:lstStyle/>
          <a:p>
            <a:r>
              <a:rPr lang="en-US" dirty="0" smtClean="0"/>
              <a:t>Multicore Applications</a:t>
            </a:r>
          </a:p>
          <a:p>
            <a:r>
              <a:rPr lang="en-US" dirty="0" smtClean="0"/>
              <a:t>Ran Katzur</a:t>
            </a:r>
          </a:p>
          <a:p>
            <a:r>
              <a:rPr lang="en-US" dirty="0" smtClean="0"/>
              <a:t>Acknowledge the help of Ramsey  Harris </a:t>
            </a:r>
            <a:endParaRPr lang="en-US" dirty="0"/>
          </a:p>
        </p:txBody>
      </p:sp>
    </p:spTree>
    <p:extLst>
      <p:ext uri="{BB962C8B-B14F-4D97-AF65-F5344CB8AC3E}">
        <p14:creationId xmlns="" xmlns:p14="http://schemas.microsoft.com/office/powerpoint/2010/main" val="32659329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Logical and Physical Memory</a:t>
            </a:r>
            <a:endParaRPr lang="en-US" sz="3600" dirty="0"/>
          </a:p>
        </p:txBody>
      </p:sp>
      <p:sp>
        <p:nvSpPr>
          <p:cNvPr id="3" name="Content Placeholder 2"/>
          <p:cNvSpPr>
            <a:spLocks noGrp="1"/>
          </p:cNvSpPr>
          <p:nvPr>
            <p:ph idx="1"/>
          </p:nvPr>
        </p:nvSpPr>
        <p:spPr>
          <a:xfrm>
            <a:off x="457200" y="1600200"/>
            <a:ext cx="8229600" cy="1447800"/>
          </a:xfrm>
        </p:spPr>
        <p:txBody>
          <a:bodyPr>
            <a:normAutofit/>
          </a:bodyPr>
          <a:lstStyle/>
          <a:p>
            <a:r>
              <a:rPr lang="en-US" dirty="0" smtClean="0"/>
              <a:t>MPAX registers map the same logical memory to different physical memory</a:t>
            </a:r>
          </a:p>
          <a:p>
            <a:r>
              <a:rPr lang="en-US" dirty="0" smtClean="0"/>
              <a:t>Must agree on the location and translation of the shared memory </a:t>
            </a:r>
          </a:p>
          <a:p>
            <a:r>
              <a:rPr lang="en-US" dirty="0" smtClean="0"/>
              <a:t>Current solution: Use the default MPAX for shared memory</a:t>
            </a:r>
          </a:p>
        </p:txBody>
      </p:sp>
      <p:grpSp>
        <p:nvGrpSpPr>
          <p:cNvPr id="4" name="Group 3"/>
          <p:cNvGrpSpPr/>
          <p:nvPr/>
        </p:nvGrpSpPr>
        <p:grpSpPr>
          <a:xfrm>
            <a:off x="2209800" y="3429000"/>
            <a:ext cx="4389120" cy="256794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0</a:t>
              </a:r>
            </a:p>
          </p:txBody>
        </p:sp>
        <p:sp>
          <p:nvSpPr>
            <p:cNvPr id="6" name="Rectangle 5"/>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1</a:t>
              </a:r>
            </a:p>
          </p:txBody>
        </p:sp>
        <p:sp>
          <p:nvSpPr>
            <p:cNvPr id="7" name="Oval 6"/>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Shared Memory Region</a:t>
              </a:r>
              <a:br>
                <a:rPr kumimoji="0" lang="en-US" sz="1200" b="0" i="0" u="none" strike="noStrike" cap="none" normalizeH="0" baseline="0" dirty="0" smtClean="0">
                  <a:ln>
                    <a:noFill/>
                  </a:ln>
                  <a:solidFill>
                    <a:schemeClr val="tx1"/>
                  </a:solidFill>
                  <a:effectLst/>
                  <a:latin typeface="Calibri" pitchFamily="34" charset="0"/>
                  <a:cs typeface="Calibri" pitchFamily="34" charset="0"/>
                </a:rPr>
              </a:b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r>
                <a:rPr kumimoji="0" lang="en-US" sz="1200" b="0" i="0" u="none" strike="noStrike" cap="none" normalizeH="0" baseline="0" dirty="0" smtClean="0">
                  <a:ln>
                    <a:noFill/>
                  </a:ln>
                  <a:solidFill>
                    <a:srgbClr val="FF0000"/>
                  </a:solidFill>
                  <a:effectLst/>
                  <a:latin typeface="Calibri" pitchFamily="34" charset="0"/>
                  <a:cs typeface="Calibri" pitchFamily="34" charset="0"/>
                </a:rPr>
                <a:t>DDR3</a:t>
              </a: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p>
          </p:txBody>
        </p:sp>
        <p:cxnSp>
          <p:nvCxnSpPr>
            <p:cNvPr id="8" name="Straight Arrow Connector 7"/>
            <p:cNvCxnSpPr>
              <a:stCxn id="5" idx="3"/>
              <a:endCxn id="7"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0" name="Oval 9"/>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0</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Oval 10"/>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1</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cxnSp>
          <p:nvCxnSpPr>
            <p:cNvPr id="12" name="Straight Arrow Connector 11"/>
            <p:cNvCxnSpPr>
              <a:stCxn id="5" idx="2"/>
              <a:endCxn id="10"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3" name="Straight Arrow Connector 12"/>
            <p:cNvCxnSpPr>
              <a:stCxn id="6" idx="2"/>
              <a:endCxn id="11"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30215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sp>
          <p:nvSpPr>
            <p:cNvPr id="15" name="TextBox 14"/>
            <p:cNvSpPr txBox="1"/>
            <p:nvPr/>
          </p:nvSpPr>
          <p:spPr>
            <a:xfrm>
              <a:off x="46598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grpSp>
    </p:spTree>
    <p:extLst>
      <p:ext uri="{BB962C8B-B14F-4D97-AF65-F5344CB8AC3E}">
        <p14:creationId xmlns="" xmlns:p14="http://schemas.microsoft.com/office/powerpoint/2010/main" val="21713059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Logical and Physical Memory: User Space ARM</a:t>
            </a:r>
            <a:endParaRPr lang="en-US" sz="3600" dirty="0"/>
          </a:p>
        </p:txBody>
      </p:sp>
      <p:sp>
        <p:nvSpPr>
          <p:cNvPr id="3" name="Content Placeholder 2"/>
          <p:cNvSpPr>
            <a:spLocks noGrp="1"/>
          </p:cNvSpPr>
          <p:nvPr>
            <p:ph idx="1"/>
          </p:nvPr>
        </p:nvSpPr>
        <p:spPr>
          <a:xfrm>
            <a:off x="457200" y="1600200"/>
            <a:ext cx="8229600" cy="1219200"/>
          </a:xfrm>
        </p:spPr>
        <p:txBody>
          <a:bodyPr>
            <a:normAutofit/>
          </a:bodyPr>
          <a:lstStyle/>
          <a:p>
            <a:pPr>
              <a:buNone/>
            </a:pPr>
            <a:r>
              <a:rPr lang="en-US" dirty="0" smtClean="0"/>
              <a:t>MMU assigns (</a:t>
            </a:r>
            <a:r>
              <a:rPr lang="en-US" dirty="0" smtClean="0"/>
              <a:t>non-contiguous</a:t>
            </a:r>
            <a:r>
              <a:rPr lang="en-US" dirty="0" smtClean="0"/>
              <a:t>) physical </a:t>
            </a:r>
            <a:r>
              <a:rPr lang="en-US" dirty="0" smtClean="0"/>
              <a:t>locations </a:t>
            </a:r>
            <a:r>
              <a:rPr lang="en-US" dirty="0" smtClean="0"/>
              <a:t>for </a:t>
            </a:r>
            <a:r>
              <a:rPr lang="en-US" dirty="0" smtClean="0"/>
              <a:t>buffers</a:t>
            </a:r>
            <a:br>
              <a:rPr lang="en-US" dirty="0" smtClean="0"/>
            </a:br>
            <a:r>
              <a:rPr lang="en-US" dirty="0" smtClean="0"/>
              <a:t/>
            </a:r>
            <a:br>
              <a:rPr lang="en-US" dirty="0" smtClean="0"/>
            </a:br>
            <a:r>
              <a:rPr lang="en-US" b="1" dirty="0" smtClean="0"/>
              <a:t>translation </a:t>
            </a:r>
            <a:r>
              <a:rPr lang="en-US" b="1" dirty="0" err="1" smtClean="0"/>
              <a:t>lookaside</a:t>
            </a:r>
            <a:r>
              <a:rPr lang="en-US" b="1" dirty="0" smtClean="0"/>
              <a:t> buffer</a:t>
            </a:r>
            <a:r>
              <a:rPr lang="en-US" dirty="0" smtClean="0"/>
              <a:t> (</a:t>
            </a:r>
            <a:r>
              <a:rPr lang="en-US" b="1" dirty="0" smtClean="0"/>
              <a:t>TLB</a:t>
            </a:r>
            <a:r>
              <a:rPr lang="en-US" dirty="0" smtClean="0"/>
              <a:t>)</a:t>
            </a:r>
            <a:endParaRPr lang="en-US" dirty="0" smtClean="0"/>
          </a:p>
          <a:p>
            <a:endParaRPr lang="en-US" dirty="0" smtClean="0"/>
          </a:p>
        </p:txBody>
      </p:sp>
      <p:grpSp>
        <p:nvGrpSpPr>
          <p:cNvPr id="16" name="Group 15"/>
          <p:cNvGrpSpPr/>
          <p:nvPr/>
        </p:nvGrpSpPr>
        <p:grpSpPr>
          <a:xfrm>
            <a:off x="1143774" y="3147510"/>
            <a:ext cx="6030686" cy="2414115"/>
            <a:chOff x="1175657" y="1567543"/>
            <a:chExt cx="6494597" cy="3175279"/>
          </a:xfrm>
        </p:grpSpPr>
        <p:sp>
          <p:nvSpPr>
            <p:cNvPr id="17" name="Rectangle 16"/>
            <p:cNvSpPr/>
            <p:nvPr/>
          </p:nvSpPr>
          <p:spPr bwMode="auto">
            <a:xfrm>
              <a:off x="1175657" y="2249972"/>
              <a:ext cx="1065968" cy="85410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CorePac</a:t>
              </a:r>
            </a:p>
          </p:txBody>
        </p:sp>
        <p:sp>
          <p:nvSpPr>
            <p:cNvPr id="18" name="Rectangle 17"/>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MMU</a:t>
              </a:r>
            </a:p>
          </p:txBody>
        </p:sp>
        <p:sp>
          <p:nvSpPr>
            <p:cNvPr id="19" name="Rectangle 18"/>
            <p:cNvSpPr/>
            <p:nvPr/>
          </p:nvSpPr>
          <p:spPr bwMode="auto">
            <a:xfrm>
              <a:off x="3558791" y="3657600"/>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TLB</a:t>
              </a:r>
            </a:p>
          </p:txBody>
        </p:sp>
        <p:cxnSp>
          <p:nvCxnSpPr>
            <p:cNvPr id="20" name="Straight Arrow Connector 19"/>
            <p:cNvCxnSpPr>
              <a:stCxn id="17" idx="3"/>
              <a:endCxn id="18" idx="1"/>
            </p:cNvCxnSpPr>
            <p:nvPr/>
          </p:nvCxnSpPr>
          <p:spPr bwMode="auto">
            <a:xfrm>
              <a:off x="2241625" y="2677027"/>
              <a:ext cx="1317166" cy="12582"/>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1" name="Straight Arrow Connector 20"/>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2" name="Straight Arrow Connector 21"/>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23" name="Straight Arrow Connector 22"/>
            <p:cNvCxnSpPr>
              <a:endCxn id="27" idx="1"/>
            </p:cNvCxnSpPr>
            <p:nvPr/>
          </p:nvCxnSpPr>
          <p:spPr bwMode="auto">
            <a:xfrm>
              <a:off x="4665737" y="2798165"/>
              <a:ext cx="1718328" cy="410583"/>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24" name="Rectangle 23"/>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Calibri" pitchFamily="34" charset="0"/>
                  <a:cs typeface="Calibri" pitchFamily="34" charset="0"/>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Calibri" pitchFamily="34" charset="0"/>
                  <a:cs typeface="Calibri" pitchFamily="34" charset="0"/>
                </a:rPr>
                <a:t>…</a:t>
              </a: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p:txBody>
        </p:sp>
        <p:sp>
          <p:nvSpPr>
            <p:cNvPr id="25" name="Rectangle 24"/>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Page 1</a:t>
              </a:r>
            </a:p>
          </p:txBody>
        </p:sp>
        <p:sp>
          <p:nvSpPr>
            <p:cNvPr id="26" name="Rectangle 25"/>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2</a:t>
              </a:r>
            </a:p>
          </p:txBody>
        </p:sp>
        <p:sp>
          <p:nvSpPr>
            <p:cNvPr id="27" name="Rectangle 26"/>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3</a:t>
              </a:r>
            </a:p>
          </p:txBody>
        </p:sp>
        <p:sp>
          <p:nvSpPr>
            <p:cNvPr id="28" name="Rectangle 27"/>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4</a:t>
              </a:r>
            </a:p>
          </p:txBody>
        </p:sp>
        <p:sp>
          <p:nvSpPr>
            <p:cNvPr id="29" name="Rectangle 28"/>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5</a:t>
              </a:r>
            </a:p>
          </p:txBody>
        </p:sp>
        <p:sp>
          <p:nvSpPr>
            <p:cNvPr id="30" name="TextBox 29"/>
            <p:cNvSpPr txBox="1"/>
            <p:nvPr/>
          </p:nvSpPr>
          <p:spPr>
            <a:xfrm>
              <a:off x="2288975" y="2798165"/>
              <a:ext cx="9158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31" name="TextBox 30"/>
            <p:cNvSpPr txBox="1"/>
            <p:nvPr/>
          </p:nvSpPr>
          <p:spPr>
            <a:xfrm>
              <a:off x="4775485" y="1567543"/>
              <a:ext cx="11126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Addresses</a:t>
              </a:r>
              <a:endParaRPr lang="en-US" sz="1600" dirty="0">
                <a:latin typeface="Calibri" pitchFamily="34" charset="0"/>
                <a:cs typeface="Calibri" pitchFamily="34" charset="0"/>
              </a:endParaRPr>
            </a:p>
          </p:txBody>
        </p:sp>
        <p:cxnSp>
          <p:nvCxnSpPr>
            <p:cNvPr id="33" name="Straight Arrow Connector 32"/>
            <p:cNvCxnSpPr/>
            <p:nvPr/>
          </p:nvCxnSpPr>
          <p:spPr bwMode="auto">
            <a:xfrm>
              <a:off x="4682532" y="2806024"/>
              <a:ext cx="1698171" cy="136733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4740219" y="2229764"/>
              <a:ext cx="1676400" cy="253839"/>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spTree>
    <p:extLst>
      <p:ext uri="{BB962C8B-B14F-4D97-AF65-F5344CB8AC3E}">
        <p14:creationId xmlns="" xmlns:p14="http://schemas.microsoft.com/office/powerpoint/2010/main" val="24982981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Coherency</a:t>
            </a:r>
            <a:endParaRPr lang="en-US" sz="3600" dirty="0"/>
          </a:p>
        </p:txBody>
      </p:sp>
      <p:sp>
        <p:nvSpPr>
          <p:cNvPr id="3" name="Content Placeholder 2"/>
          <p:cNvSpPr>
            <a:spLocks noGrp="1"/>
          </p:cNvSpPr>
          <p:nvPr>
            <p:ph idx="1"/>
          </p:nvPr>
        </p:nvSpPr>
        <p:spPr>
          <a:xfrm>
            <a:off x="390525" y="1143000"/>
            <a:ext cx="8229600" cy="1524000"/>
          </a:xfrm>
        </p:spPr>
        <p:txBody>
          <a:bodyPr>
            <a:normAutofit/>
          </a:bodyPr>
          <a:lstStyle/>
          <a:p>
            <a:r>
              <a:rPr lang="en-US" dirty="0" smtClean="0"/>
              <a:t>DSP </a:t>
            </a:r>
            <a:r>
              <a:rPr lang="en-US" dirty="0" smtClean="0"/>
              <a:t>L2 cache does </a:t>
            </a:r>
            <a:r>
              <a:rPr lang="en-US" dirty="0" smtClean="0"/>
              <a:t>not have coherency with the external world</a:t>
            </a:r>
          </a:p>
          <a:p>
            <a:r>
              <a:rPr lang="en-US" dirty="0" smtClean="0"/>
              <a:t>What about ARM?  - Depends what port </a:t>
            </a:r>
            <a:r>
              <a:rPr lang="en-US" dirty="0" smtClean="0"/>
              <a:t>interfaces with</a:t>
            </a:r>
            <a:r>
              <a:rPr lang="en-US" dirty="0" smtClean="0"/>
              <a:t> </a:t>
            </a:r>
            <a:r>
              <a:rPr lang="en-US" dirty="0" smtClean="0"/>
              <a:t>the MSMC</a:t>
            </a:r>
          </a:p>
          <a:p>
            <a:pPr lvl="1"/>
            <a:r>
              <a:rPr lang="en-US" dirty="0" smtClean="0"/>
              <a:t>Coherency from the </a:t>
            </a:r>
            <a:r>
              <a:rPr lang="en-US" dirty="0" smtClean="0"/>
              <a:t>TeraNet </a:t>
            </a:r>
            <a:endParaRPr lang="en-US" dirty="0" smtClean="0"/>
          </a:p>
          <a:p>
            <a:pPr lvl="1"/>
            <a:r>
              <a:rPr lang="en-US" dirty="0" smtClean="0"/>
              <a:t>Not coherent from DSP </a:t>
            </a:r>
            <a:r>
              <a:rPr lang="en-US" dirty="0" err="1" smtClean="0"/>
              <a:t>CorePac</a:t>
            </a:r>
            <a:endParaRPr lang="en-US" dirty="0" smtClean="0"/>
          </a:p>
          <a:p>
            <a:endParaRPr lang="en-US" dirty="0" smtClean="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2590800"/>
            <a:ext cx="7943850" cy="3343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8707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Coherency</a:t>
            </a:r>
            <a:endParaRPr lang="en-US" sz="3600" dirty="0"/>
          </a:p>
        </p:txBody>
      </p:sp>
      <p:sp>
        <p:nvSpPr>
          <p:cNvPr id="3" name="Content Placeholder 2"/>
          <p:cNvSpPr>
            <a:spLocks noGrp="1"/>
          </p:cNvSpPr>
          <p:nvPr>
            <p:ph idx="1"/>
          </p:nvPr>
        </p:nvSpPr>
        <p:spPr>
          <a:xfrm>
            <a:off x="381000" y="1905000"/>
            <a:ext cx="8229600" cy="2971800"/>
          </a:xfrm>
        </p:spPr>
        <p:txBody>
          <a:bodyPr>
            <a:normAutofit/>
          </a:bodyPr>
          <a:lstStyle/>
          <a:p>
            <a:r>
              <a:rPr lang="en-US" dirty="0" smtClean="0"/>
              <a:t>Can we use the MAR registers to disable cache? Yes, but</a:t>
            </a:r>
          </a:p>
          <a:p>
            <a:pPr lvl="1"/>
            <a:r>
              <a:rPr lang="en-US" dirty="0" smtClean="0"/>
              <a:t>Do we want to disable cache for a message?  - </a:t>
            </a:r>
          </a:p>
          <a:p>
            <a:pPr lvl="2"/>
            <a:r>
              <a:rPr lang="en-US" dirty="0" smtClean="0"/>
              <a:t>If the data in the message needs complex processing it is better to be cached</a:t>
            </a:r>
          </a:p>
          <a:p>
            <a:pPr lvl="1"/>
            <a:r>
              <a:rPr lang="en-US" dirty="0" smtClean="0"/>
              <a:t>MSMC memory MAR register is given in the next slide</a:t>
            </a:r>
          </a:p>
          <a:p>
            <a:endParaRPr lang="en-US" dirty="0" smtClean="0"/>
          </a:p>
        </p:txBody>
      </p:sp>
    </p:spTree>
    <p:extLst>
      <p:ext uri="{BB962C8B-B14F-4D97-AF65-F5344CB8AC3E}">
        <p14:creationId xmlns="" xmlns:p14="http://schemas.microsoft.com/office/powerpoint/2010/main" val="485923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57200" y="3733722"/>
            <a:ext cx="7696200" cy="2308324"/>
          </a:xfrm>
          <a:prstGeom prst="rect">
            <a:avLst/>
          </a:prstGeom>
        </p:spPr>
        <p:txBody>
          <a:bodyPr wrap="square">
            <a:spAutoFit/>
          </a:bodyPr>
          <a:lstStyle/>
          <a:p>
            <a:r>
              <a:rPr lang="en-US" sz="1600" dirty="0"/>
              <a:t>MAR0 is implemented as a read-only register. The PC of the MAR0 is always read</a:t>
            </a:r>
          </a:p>
          <a:p>
            <a:r>
              <a:rPr lang="en-US" sz="1600" dirty="0"/>
              <a:t>as 1.</a:t>
            </a:r>
          </a:p>
          <a:p>
            <a:r>
              <a:rPr lang="en-US" sz="1600" dirty="0"/>
              <a:t>2. MAR1 through MAR11 correspond to internal and external configuration</a:t>
            </a:r>
          </a:p>
          <a:p>
            <a:r>
              <a:rPr lang="en-US" sz="1600" dirty="0"/>
              <a:t>address spaces. Therefore, these registers are read-only, and their PC field reads</a:t>
            </a:r>
          </a:p>
          <a:p>
            <a:r>
              <a:rPr lang="en-US" sz="1600" dirty="0"/>
              <a:t>as 0.</a:t>
            </a:r>
          </a:p>
          <a:p>
            <a:r>
              <a:rPr lang="en-US" sz="1600" dirty="0"/>
              <a:t>3. MAR12 through MAR15 correspond to MSMC memory. These are read-only</a:t>
            </a:r>
          </a:p>
          <a:p>
            <a:r>
              <a:rPr lang="en-US" sz="1600" dirty="0"/>
              <a:t>registers, the PC always read as 1. This makes the MSMC memory always</a:t>
            </a:r>
          </a:p>
          <a:p>
            <a:r>
              <a:rPr lang="en-US" sz="1600" dirty="0"/>
              <a:t>cacheable within L1D when accessed by its primary address </a:t>
            </a:r>
            <a:r>
              <a:rPr lang="en-US" sz="1600" dirty="0" smtClean="0"/>
              <a:t>range</a:t>
            </a:r>
          </a:p>
          <a:p>
            <a:r>
              <a:rPr lang="en-US" sz="1600" dirty="0" smtClean="0"/>
              <a:t>*****Using MPAX may disable L1 cache for MSMC memory *****</a:t>
            </a:r>
            <a:endParaRPr lang="en-US" sz="1600"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120192"/>
            <a:ext cx="5486400" cy="35767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21852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Allocation and Free</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Messages are not consumed in the same order that they are </a:t>
            </a:r>
            <a:r>
              <a:rPr lang="en-US" dirty="0" smtClean="0"/>
              <a:t>generated</a:t>
            </a:r>
          </a:p>
          <a:p>
            <a:r>
              <a:rPr lang="en-US" dirty="0" smtClean="0"/>
              <a:t>The </a:t>
            </a:r>
            <a:r>
              <a:rPr lang="en-US" dirty="0" smtClean="0"/>
              <a:t>core that allocates the memory is not the core that frees the memory, thus </a:t>
            </a:r>
            <a:r>
              <a:rPr lang="en-US" dirty="0" smtClean="0"/>
              <a:t>global (all cores) </a:t>
            </a:r>
            <a:r>
              <a:rPr lang="en-US" dirty="0" smtClean="0"/>
              <a:t>heap management is needed</a:t>
            </a:r>
          </a:p>
        </p:txBody>
      </p:sp>
    </p:spTree>
    <p:extLst>
      <p:ext uri="{BB962C8B-B14F-4D97-AF65-F5344CB8AC3E}">
        <p14:creationId xmlns="" xmlns:p14="http://schemas.microsoft.com/office/powerpoint/2010/main" val="100777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Race Condition</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If multiple cores can access the same heap, protection against race condition is needed</a:t>
            </a:r>
          </a:p>
          <a:p>
            <a:pPr lvl="1"/>
            <a:r>
              <a:rPr lang="en-US" dirty="0" smtClean="0"/>
              <a:t>Semaphores can protect resource that is shared by multiple cores</a:t>
            </a:r>
          </a:p>
        </p:txBody>
      </p:sp>
    </p:spTree>
    <p:extLst>
      <p:ext uri="{BB962C8B-B14F-4D97-AF65-F5344CB8AC3E}">
        <p14:creationId xmlns="" xmlns:p14="http://schemas.microsoft.com/office/powerpoint/2010/main" val="3872676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Linux Protection</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In user space, MMU protects one process from another process, and protects the kernel space from any user space</a:t>
            </a:r>
          </a:p>
          <a:p>
            <a:r>
              <a:rPr lang="en-US" dirty="0" smtClean="0"/>
              <a:t>Using physical pointer in the user space breaks the protection </a:t>
            </a:r>
          </a:p>
        </p:txBody>
      </p:sp>
    </p:spTree>
    <p:extLst>
      <p:ext uri="{BB962C8B-B14F-4D97-AF65-F5344CB8AC3E}">
        <p14:creationId xmlns="" xmlns:p14="http://schemas.microsoft.com/office/powerpoint/2010/main" val="20981070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b="1" dirty="0" smtClean="0"/>
              <a:t>Progress of IPC support for Keystone</a:t>
            </a:r>
          </a:p>
          <a:p>
            <a:r>
              <a:rPr lang="en-US" dirty="0" smtClean="0"/>
              <a:t>Shared memory IPC</a:t>
            </a:r>
          </a:p>
          <a:p>
            <a:r>
              <a:rPr lang="en-US" dirty="0" smtClean="0"/>
              <a:t>Demo </a:t>
            </a:r>
          </a:p>
        </p:txBody>
      </p:sp>
    </p:spTree>
    <p:extLst>
      <p:ext uri="{BB962C8B-B14F-4D97-AF65-F5344CB8AC3E}">
        <p14:creationId xmlns="" xmlns:p14="http://schemas.microsoft.com/office/powerpoint/2010/main" val="1811737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IPC Support</a:t>
            </a:r>
            <a:endParaRPr lang="en-US" sz="3600" dirty="0"/>
          </a:p>
        </p:txBody>
      </p:sp>
      <p:sp>
        <p:nvSpPr>
          <p:cNvPr id="3" name="Content Placeholder 2"/>
          <p:cNvSpPr>
            <a:spLocks noGrp="1"/>
          </p:cNvSpPr>
          <p:nvPr>
            <p:ph idx="1"/>
          </p:nvPr>
        </p:nvSpPr>
        <p:spPr/>
        <p:txBody>
          <a:bodyPr>
            <a:normAutofit/>
          </a:bodyPr>
          <a:lstStyle/>
          <a:p>
            <a:r>
              <a:rPr lang="en-US" dirty="0" smtClean="0"/>
              <a:t>Keystone I IPC solution</a:t>
            </a:r>
          </a:p>
          <a:p>
            <a:r>
              <a:rPr lang="en-US" dirty="0" smtClean="0"/>
              <a:t>Appleton IPC</a:t>
            </a:r>
          </a:p>
          <a:p>
            <a:r>
              <a:rPr lang="en-US" dirty="0" smtClean="0"/>
              <a:t>Keystone II initial release </a:t>
            </a:r>
          </a:p>
          <a:p>
            <a:r>
              <a:rPr lang="en-US" dirty="0" smtClean="0"/>
              <a:t>Keystone II MCSDK_3_1 release</a:t>
            </a:r>
          </a:p>
        </p:txBody>
      </p:sp>
    </p:spTree>
    <p:extLst>
      <p:ext uri="{BB962C8B-B14F-4D97-AF65-F5344CB8AC3E}">
        <p14:creationId xmlns="" xmlns:p14="http://schemas.microsoft.com/office/powerpoint/2010/main" val="5277682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err="1" smtClean="0"/>
              <a:t>KeyStone</a:t>
            </a:r>
            <a:r>
              <a:rPr lang="en-US" dirty="0" smtClean="0"/>
              <a:t> </a:t>
            </a:r>
            <a:r>
              <a:rPr lang="en-US" dirty="0" smtClean="0"/>
              <a:t>Hardware Support for IPC</a:t>
            </a:r>
          </a:p>
          <a:p>
            <a:r>
              <a:rPr lang="en-US" dirty="0" smtClean="0"/>
              <a:t>IPC Issues</a:t>
            </a:r>
          </a:p>
          <a:p>
            <a:r>
              <a:rPr lang="en-US" dirty="0" smtClean="0"/>
              <a:t>Progress of IPC Support for KeyStone</a:t>
            </a:r>
          </a:p>
          <a:p>
            <a:r>
              <a:rPr lang="en-US" dirty="0" smtClean="0"/>
              <a:t>Shared Memory IPC</a:t>
            </a:r>
          </a:p>
          <a:p>
            <a:r>
              <a:rPr lang="en-US" dirty="0" smtClean="0"/>
              <a:t>Demo</a:t>
            </a:r>
          </a:p>
        </p:txBody>
      </p:sp>
    </p:spTree>
    <p:extLst>
      <p:ext uri="{BB962C8B-B14F-4D97-AF65-F5344CB8AC3E}">
        <p14:creationId xmlns="" xmlns:p14="http://schemas.microsoft.com/office/powerpoint/2010/main" val="3535386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 IPC solution</a:t>
            </a:r>
          </a:p>
        </p:txBody>
      </p:sp>
      <p:sp>
        <p:nvSpPr>
          <p:cNvPr id="3" name="Content Placeholder 2"/>
          <p:cNvSpPr>
            <a:spLocks noGrp="1"/>
          </p:cNvSpPr>
          <p:nvPr>
            <p:ph idx="1"/>
          </p:nvPr>
        </p:nvSpPr>
        <p:spPr>
          <a:xfrm>
            <a:off x="381000" y="1143000"/>
            <a:ext cx="4114800" cy="4876800"/>
          </a:xfrm>
        </p:spPr>
        <p:txBody>
          <a:bodyPr>
            <a:normAutofit lnSpcReduction="10000"/>
          </a:bodyPr>
          <a:lstStyle/>
          <a:p>
            <a:r>
              <a:rPr lang="en-US" sz="2400" dirty="0" smtClean="0"/>
              <a:t>Based on the standard IPC API from </a:t>
            </a:r>
            <a:r>
              <a:rPr lang="en-US" sz="2400" dirty="0" smtClean="0"/>
              <a:t>legacy</a:t>
            </a:r>
            <a:r>
              <a:rPr lang="en-US" sz="2400" dirty="0" smtClean="0"/>
              <a:t> </a:t>
            </a:r>
            <a:r>
              <a:rPr lang="en-US" sz="2400" dirty="0" smtClean="0"/>
              <a:t>TI </a:t>
            </a:r>
            <a:r>
              <a:rPr lang="en-US" sz="2400" dirty="0" smtClean="0"/>
              <a:t>products</a:t>
            </a:r>
            <a:endParaRPr lang="en-US" sz="2400" dirty="0" smtClean="0"/>
          </a:p>
          <a:p>
            <a:r>
              <a:rPr lang="en-US" sz="2400" dirty="0" smtClean="0"/>
              <a:t>Same API for messages inside a core, between cores or between devices</a:t>
            </a:r>
          </a:p>
          <a:p>
            <a:r>
              <a:rPr lang="en-US" sz="2400" dirty="0" smtClean="0"/>
              <a:t>Multiple transport </a:t>
            </a:r>
            <a:r>
              <a:rPr lang="en-US" sz="2400" dirty="0" smtClean="0"/>
              <a:t>mechanisms, </a:t>
            </a:r>
            <a:r>
              <a:rPr lang="en-US" sz="2400" dirty="0" smtClean="0"/>
              <a:t>all have the same </a:t>
            </a:r>
            <a:r>
              <a:rPr lang="en-US" sz="2400" dirty="0" smtClean="0"/>
              <a:t>run-time </a:t>
            </a:r>
            <a:r>
              <a:rPr lang="en-US" sz="2400" dirty="0" smtClean="0"/>
              <a:t>API</a:t>
            </a:r>
          </a:p>
          <a:p>
            <a:pPr lvl="1"/>
            <a:r>
              <a:rPr lang="en-US" sz="2000" dirty="0" smtClean="0"/>
              <a:t>Shared memory</a:t>
            </a:r>
          </a:p>
          <a:p>
            <a:pPr lvl="1"/>
            <a:r>
              <a:rPr lang="en-US" sz="2000" dirty="0" smtClean="0"/>
              <a:t>M</a:t>
            </a:r>
            <a:r>
              <a:rPr lang="en-US" sz="2000" dirty="0" smtClean="0"/>
              <a:t>ulticore Navigator</a:t>
            </a:r>
            <a:endParaRPr lang="en-US" sz="2000" dirty="0" smtClean="0"/>
          </a:p>
          <a:p>
            <a:pPr lvl="1"/>
            <a:r>
              <a:rPr lang="en-US" sz="2000" dirty="0" smtClean="0"/>
              <a:t>SRIO</a:t>
            </a:r>
            <a:endParaRPr lang="en-US" sz="2000" dirty="0" smtClean="0"/>
          </a:p>
          <a:p>
            <a:r>
              <a:rPr lang="en-US" sz="1700" dirty="0" smtClean="0"/>
              <a:t>Examples: MCSDK_2_01_6\pdk_C6678_1_1_2_6\packages\</a:t>
            </a:r>
            <a:r>
              <a:rPr lang="en-US" sz="1700" dirty="0" err="1" smtClean="0"/>
              <a:t>ti</a:t>
            </a:r>
            <a:r>
              <a:rPr lang="en-US" sz="1700" dirty="0" smtClean="0"/>
              <a:t>\transport\</a:t>
            </a:r>
            <a:r>
              <a:rPr lang="en-US" sz="1700" dirty="0" err="1" smtClean="0"/>
              <a:t>ipc</a:t>
            </a:r>
            <a:r>
              <a:rPr lang="en-US" sz="1700" dirty="0" smtClean="0"/>
              <a:t>\examples</a:t>
            </a:r>
            <a:endParaRPr lang="en-US" sz="1700" dirty="0" smtClean="0"/>
          </a:p>
          <a:p>
            <a:pPr lvl="1"/>
            <a:endParaRPr lang="en-US" sz="1300" dirty="0" smtClean="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76800" y="914400"/>
            <a:ext cx="3868969" cy="39485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86400" y="4862988"/>
            <a:ext cx="1752600" cy="1390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45695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Appleton IPC  6612 and 6614</a:t>
            </a:r>
          </a:p>
        </p:txBody>
      </p:sp>
      <p:sp>
        <p:nvSpPr>
          <p:cNvPr id="3" name="Content Placeholder 2"/>
          <p:cNvSpPr>
            <a:spLocks noGrp="1"/>
          </p:cNvSpPr>
          <p:nvPr>
            <p:ph idx="1"/>
          </p:nvPr>
        </p:nvSpPr>
        <p:spPr>
          <a:xfrm>
            <a:off x="381000" y="1600200"/>
            <a:ext cx="3276600" cy="4525963"/>
          </a:xfrm>
        </p:spPr>
        <p:txBody>
          <a:bodyPr>
            <a:normAutofit/>
          </a:bodyPr>
          <a:lstStyle/>
          <a:p>
            <a:r>
              <a:rPr lang="en-US" sz="2400" dirty="0" smtClean="0"/>
              <a:t>Navigator-based </a:t>
            </a:r>
            <a:r>
              <a:rPr lang="en-US" sz="2400" dirty="0" smtClean="0"/>
              <a:t>msgCom package</a:t>
            </a:r>
          </a:p>
          <a:p>
            <a:pPr lvl="1"/>
            <a:r>
              <a:rPr lang="en-US" sz="2000" dirty="0" smtClean="0"/>
              <a:t> DSP to DSP  </a:t>
            </a:r>
          </a:p>
          <a:p>
            <a:pPr lvl="1"/>
            <a:r>
              <a:rPr lang="en-US" sz="2000" dirty="0" smtClean="0"/>
              <a:t> </a:t>
            </a:r>
            <a:r>
              <a:rPr lang="en-US" sz="2000" dirty="0" smtClean="0"/>
              <a:t>ARM to DSP </a:t>
            </a:r>
            <a:endParaRPr lang="en-US" sz="2000" dirty="0" smtClean="0"/>
          </a:p>
          <a:p>
            <a:r>
              <a:rPr lang="en-US" sz="2400" dirty="0" smtClean="0"/>
              <a:t>Developed for the vertical market, not easy to adapt to the broad market</a:t>
            </a:r>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29000" y="1219200"/>
            <a:ext cx="5438775" cy="52177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2417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4" cstate="print"/>
          <a:srcRect l="974" t="12632"/>
          <a:stretch>
            <a:fillRect/>
          </a:stretch>
        </p:blipFill>
        <p:spPr bwMode="auto">
          <a:xfrm>
            <a:off x="304800" y="1066800"/>
            <a:ext cx="8457595" cy="5176531"/>
          </a:xfrm>
          <a:prstGeom prst="rect">
            <a:avLst/>
          </a:prstGeom>
          <a:noFill/>
          <a:ln w="9525">
            <a:noFill/>
            <a:miter lim="800000"/>
            <a:headEnd/>
            <a:tailEnd/>
          </a:ln>
        </p:spPr>
      </p:pic>
      <p:sp>
        <p:nvSpPr>
          <p:cNvPr id="3" name="Title 2"/>
          <p:cNvSpPr>
            <a:spLocks noGrp="1"/>
          </p:cNvSpPr>
          <p:nvPr>
            <p:ph type="title"/>
          </p:nvPr>
        </p:nvSpPr>
        <p:spPr>
          <a:xfrm>
            <a:off x="457200" y="274638"/>
            <a:ext cx="8229600" cy="765751"/>
          </a:xfrm>
        </p:spPr>
        <p:txBody>
          <a:bodyPr>
            <a:normAutofit fontScale="90000"/>
          </a:bodyPr>
          <a:lstStyle/>
          <a:p>
            <a:r>
              <a:rPr lang="en-US" sz="3600" dirty="0" smtClean="0"/>
              <a:t>IPC Technologies in KeyStone II MCSDK 3.0.3.15</a:t>
            </a:r>
            <a:endParaRPr lang="en-US" sz="3600" dirty="0"/>
          </a:p>
        </p:txBody>
      </p:sp>
    </p:spTree>
    <p:extLst>
      <p:ext uri="{BB962C8B-B14F-4D97-AF65-F5344CB8AC3E}">
        <p14:creationId xmlns="" xmlns:p14="http://schemas.microsoft.com/office/powerpoint/2010/main" val="23277803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extLst>
              <p:ext uri="{D42A27DB-BD31-4B8C-83A1-F6EECF244321}">
                <p14:modId xmlns="" xmlns:p14="http://schemas.microsoft.com/office/powerpoint/2010/main" val="3055347181"/>
              </p:ext>
            </p:extLst>
          </p:nvPr>
        </p:nvGraphicFramePr>
        <p:xfrm>
          <a:off x="304800" y="1066800"/>
          <a:ext cx="6801095" cy="4343400"/>
        </p:xfrm>
        <a:graphic>
          <a:graphicData uri="http://schemas.openxmlformats.org/presentationml/2006/ole">
            <p:oleObj spid="_x0000_s1052" name="Visio" r:id="rId4" imgW="7568585" imgH="4833566" progId="">
              <p:embed/>
            </p:oleObj>
          </a:graphicData>
        </a:graphic>
      </p:graphicFrame>
      <p:sp>
        <p:nvSpPr>
          <p:cNvPr id="4" name="Title 1"/>
          <p:cNvSpPr txBox="1">
            <a:spLocks/>
          </p:cNvSpPr>
          <p:nvPr/>
        </p:nvSpPr>
        <p:spPr>
          <a:xfrm>
            <a:off x="457200" y="152399"/>
            <a:ext cx="8229600" cy="830263"/>
          </a:xfrm>
          <a:prstGeom prst="rect">
            <a:avLst/>
          </a:prstGeom>
        </p:spPr>
        <p:txBody>
          <a:bodyPr>
            <a:normAutofit fontScale="75000" lnSpcReduction="200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Libraries MCSDK release 3_0_3_15</a:t>
            </a:r>
            <a:endParaRPr lang="en-US" sz="4400" b="1" dirty="0">
              <a:solidFill>
                <a:srgbClr val="C00000"/>
              </a:solidFill>
              <a:latin typeface="+mj-lt"/>
              <a:ea typeface="+mj-ea"/>
              <a:cs typeface="+mj-cs"/>
            </a:endParaRPr>
          </a:p>
        </p:txBody>
      </p:sp>
      <p:pic>
        <p:nvPicPr>
          <p:cNvPr id="1038" name="Picture 1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272377" y="3200400"/>
            <a:ext cx="1628775" cy="2486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12204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II MCSDK_3_1 </a:t>
            </a:r>
          </a:p>
        </p:txBody>
      </p:sp>
      <p:sp>
        <p:nvSpPr>
          <p:cNvPr id="3" name="Content Placeholder 2"/>
          <p:cNvSpPr>
            <a:spLocks noGrp="1"/>
          </p:cNvSpPr>
          <p:nvPr>
            <p:ph idx="1"/>
          </p:nvPr>
        </p:nvSpPr>
        <p:spPr>
          <a:xfrm>
            <a:off x="457200" y="1600201"/>
            <a:ext cx="3505200" cy="3352800"/>
          </a:xfrm>
        </p:spPr>
        <p:txBody>
          <a:bodyPr>
            <a:normAutofit fontScale="92500"/>
          </a:bodyPr>
          <a:lstStyle/>
          <a:p>
            <a:r>
              <a:rPr lang="en-US" sz="2400" dirty="0" smtClean="0"/>
              <a:t>Dropped syslib from the release, no msgCom</a:t>
            </a:r>
          </a:p>
          <a:p>
            <a:r>
              <a:rPr lang="en-US" sz="2400" dirty="0" smtClean="0"/>
              <a:t>IPC based on shared memory is still supported</a:t>
            </a:r>
          </a:p>
          <a:p>
            <a:r>
              <a:rPr lang="en-US" sz="2400" dirty="0" smtClean="0"/>
              <a:t>Transport_net_lib (appeared in release 3.0.4.18 as well) is used for openCL/ openMP type of communications</a:t>
            </a:r>
          </a:p>
          <a:p>
            <a:endParaRPr lang="en-US" sz="2400" dirty="0" smtClean="0"/>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43600" y="1143000"/>
            <a:ext cx="2581275" cy="4876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195908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Common to all releases – Shared memory IPC library</a:t>
            </a:r>
            <a:endParaRPr lang="en-US" sz="3600" dirty="0"/>
          </a:p>
        </p:txBody>
      </p:sp>
      <p:sp>
        <p:nvSpPr>
          <p:cNvPr id="4" name="Content Placeholder 3"/>
          <p:cNvSpPr>
            <a:spLocks noGrp="1"/>
          </p:cNvSpPr>
          <p:nvPr>
            <p:ph idx="1"/>
          </p:nvPr>
        </p:nvSpPr>
        <p:spPr>
          <a:xfrm>
            <a:off x="457200" y="1790299"/>
            <a:ext cx="8229600" cy="2705501"/>
          </a:xfrm>
        </p:spPr>
        <p:txBody>
          <a:bodyPr/>
          <a:lstStyle/>
          <a:p>
            <a:pPr>
              <a:buSzPct val="100000"/>
            </a:pPr>
            <a:r>
              <a:rPr lang="en-US" sz="2800" dirty="0" smtClean="0"/>
              <a:t>IPC library based on shared memory</a:t>
            </a:r>
          </a:p>
          <a:p>
            <a:pPr lvl="1"/>
            <a:r>
              <a:rPr lang="en-US" sz="2000" dirty="0" smtClean="0"/>
              <a:t>DSP: Must build with BIOS</a:t>
            </a:r>
          </a:p>
          <a:p>
            <a:pPr lvl="1"/>
            <a:r>
              <a:rPr lang="en-US" sz="2000" dirty="0" smtClean="0"/>
              <a:t>Designed for moving messages and “short” data</a:t>
            </a:r>
          </a:p>
          <a:p>
            <a:pPr lvl="1"/>
            <a:r>
              <a:rPr lang="en-US" sz="2000" dirty="0" smtClean="0"/>
              <a:t>Compatible with legacy devices (same API)</a:t>
            </a:r>
          </a:p>
          <a:p>
            <a:pPr lvl="1"/>
            <a:r>
              <a:rPr lang="en-US" sz="2000" dirty="0" smtClean="0"/>
              <a:t>Supported by all Keystone generation (2014)</a:t>
            </a:r>
          </a:p>
          <a:p>
            <a:endParaRPr lang="en-US" sz="2000" dirty="0"/>
          </a:p>
        </p:txBody>
      </p:sp>
    </p:spTree>
    <p:extLst>
      <p:ext uri="{BB962C8B-B14F-4D97-AF65-F5344CB8AC3E}">
        <p14:creationId xmlns="" xmlns:p14="http://schemas.microsoft.com/office/powerpoint/2010/main" val="2183755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dirty="0" smtClean="0"/>
              <a:t>Progress of IPC support for Keystone</a:t>
            </a:r>
          </a:p>
          <a:p>
            <a:r>
              <a:rPr lang="en-US" b="1" dirty="0" smtClean="0"/>
              <a:t>Shared memory IPC</a:t>
            </a:r>
          </a:p>
          <a:p>
            <a:r>
              <a:rPr lang="en-US" dirty="0" smtClean="0"/>
              <a:t>Demo</a:t>
            </a:r>
          </a:p>
        </p:txBody>
      </p:sp>
    </p:spTree>
    <p:extLst>
      <p:ext uri="{BB962C8B-B14F-4D97-AF65-F5344CB8AC3E}">
        <p14:creationId xmlns="" xmlns:p14="http://schemas.microsoft.com/office/powerpoint/2010/main" val="1811737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Library</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 xmlns:p14="http://schemas.microsoft.com/office/powerpoint/2010/main" val="1641228569"/>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Transports</a:t>
            </a:r>
          </a:p>
        </p:txBody>
      </p:sp>
      <p:sp>
        <p:nvSpPr>
          <p:cNvPr id="22" name="TextBox 21"/>
          <p:cNvSpPr txBox="1"/>
          <p:nvPr/>
        </p:nvSpPr>
        <p:spPr>
          <a:xfrm>
            <a:off x="236220" y="792279"/>
            <a:ext cx="8046720" cy="395173"/>
          </a:xfrm>
          <a:prstGeom prst="rect">
            <a:avLst/>
          </a:prstGeom>
          <a:noFill/>
        </p:spPr>
        <p:txBody>
          <a:bodyPr wrap="squar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675167" y="1130253"/>
            <a:ext cx="6392776" cy="978729"/>
          </a:xfrm>
          <a:prstGeom prst="rect">
            <a:avLst/>
          </a:prstGeom>
          <a:noFill/>
        </p:spPr>
        <p:txBody>
          <a:bodyPr wrap="none" rtlCol="0" anchor="ctr" anchorCtr="0">
            <a:spAutoFit/>
          </a:bodyPr>
          <a:lstStyle/>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CorePac </a:t>
            </a:r>
            <a:r>
              <a:rPr lang="en-US" sz="2400" dirty="0">
                <a:solidFill>
                  <a:srgbClr val="1F497D"/>
                </a:solidFill>
                <a:sym typeface="Wingdings"/>
              </a:rPr>
              <a:t> </a:t>
            </a:r>
            <a:r>
              <a:rPr lang="en-US" sz="2400" dirty="0">
                <a:solidFill>
                  <a:srgbClr val="1F497D"/>
                </a:solidFill>
              </a:rPr>
              <a:t>CorePac   </a:t>
            </a:r>
            <a:r>
              <a:rPr lang="en-US" sz="2400" dirty="0">
                <a:solidFill>
                  <a:srgbClr val="000000"/>
                </a:solidFill>
              </a:rPr>
              <a:t>(Shared Memory Model)</a:t>
            </a:r>
          </a:p>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Device </a:t>
            </a:r>
            <a:r>
              <a:rPr lang="en-US" sz="2400" dirty="0">
                <a:solidFill>
                  <a:srgbClr val="1F497D"/>
                </a:solidFill>
                <a:sym typeface="Wingdings"/>
              </a:rPr>
              <a:t> </a:t>
            </a:r>
            <a:r>
              <a:rPr lang="en-US" sz="2400" dirty="0">
                <a:solidFill>
                  <a:srgbClr val="1F497D"/>
                </a:solidFill>
              </a:rPr>
              <a:t>Device  </a:t>
            </a:r>
            <a:r>
              <a:rPr lang="en-US" sz="2400" dirty="0">
                <a:solidFill>
                  <a:srgbClr val="000000"/>
                </a:solidFill>
              </a:rPr>
              <a:t>(Serial Rapid I/O) – KeyStone I</a:t>
            </a:r>
          </a:p>
        </p:txBody>
      </p:sp>
      <p:sp>
        <p:nvSpPr>
          <p:cNvPr id="104" name="TextBox 103"/>
          <p:cNvSpPr txBox="1"/>
          <p:nvPr/>
        </p:nvSpPr>
        <p:spPr>
          <a:xfrm>
            <a:off x="226195" y="2121684"/>
            <a:ext cx="8731108" cy="445635"/>
          </a:xfrm>
          <a:prstGeom prst="rect">
            <a:avLst/>
          </a:prstGeom>
          <a:noFill/>
        </p:spPr>
        <p:txBody>
          <a:bodyPr wrap="non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Chosen at configuration; </a:t>
            </a:r>
            <a:r>
              <a:rPr lang="en-US" sz="2400" i="1" u="sng" dirty="0">
                <a:solidFill>
                  <a:srgbClr val="000000"/>
                </a:solidFill>
              </a:rPr>
              <a:t>Same code</a:t>
            </a:r>
            <a:r>
              <a:rPr lang="en-US" sz="2400" dirty="0">
                <a:solidFill>
                  <a:srgbClr val="000000"/>
                </a:solidFill>
              </a:rPr>
              <a:t> regardless of thread location</a:t>
            </a:r>
            <a:r>
              <a:rPr lang="en-US" sz="2800" dirty="0">
                <a:solidFill>
                  <a:srgbClr val="000000"/>
                </a:solidFill>
              </a:rPr>
              <a:t>.</a:t>
            </a:r>
            <a:endParaRPr lang="en-US" sz="2400" i="1" dirty="0">
              <a:solidFill>
                <a:srgbClr val="000000"/>
              </a:solidFill>
            </a:endParaRPr>
          </a:p>
        </p:txBody>
      </p:sp>
    </p:spTree>
    <p:extLst>
      <p:ext uri="{BB962C8B-B14F-4D97-AF65-F5344CB8AC3E}">
        <p14:creationId xmlns="" xmlns:p14="http://schemas.microsoft.com/office/powerpoint/2010/main" val="12214709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17016"/>
            <a:ext cx="8374380" cy="1421928"/>
          </a:xfrm>
          <a:prstGeom prst="rect">
            <a:avLst/>
          </a:prstGeom>
          <a:noFill/>
        </p:spPr>
        <p:txBody>
          <a:bodyPr wrap="square" rtlCol="0" anchor="ctr" anchorCtr="0">
            <a:spAutoFit/>
          </a:bodyPr>
          <a:lstStyle/>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The IPC package is a set of APIs. </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MessageQ uses the modules below.</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But each module can also be used independently.</a:t>
            </a:r>
          </a:p>
        </p:txBody>
      </p:sp>
      <p:sp>
        <p:nvSpPr>
          <p:cNvPr id="5" name="Rectangle 4"/>
          <p:cNvSpPr/>
          <p:nvPr/>
        </p:nvSpPr>
        <p:spPr bwMode="auto">
          <a:xfrm>
            <a:off x="419100" y="1996440"/>
            <a:ext cx="8328660" cy="4953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150000"/>
              </a:lnSpc>
              <a:spcBef>
                <a:spcPct val="0"/>
              </a:spcBef>
              <a:spcAft>
                <a:spcPct val="0"/>
              </a:spcAft>
            </a:pPr>
            <a:r>
              <a:rPr lang="en-US" b="1" dirty="0">
                <a:solidFill>
                  <a:srgbClr val="000000"/>
                </a:solidFill>
              </a:rPr>
              <a:t>Application</a:t>
            </a:r>
          </a:p>
        </p:txBody>
      </p:sp>
      <p:cxnSp>
        <p:nvCxnSpPr>
          <p:cNvPr id="8" name="Straight Arrow Connector 7"/>
          <p:cNvCxnSpPr/>
          <p:nvPr/>
        </p:nvCxnSpPr>
        <p:spPr bwMode="auto">
          <a:xfrm>
            <a:off x="221742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5374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5450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5527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extLst>
              <p:ext uri="{D42A27DB-BD31-4B8C-83A1-F6EECF244321}">
                <p14:modId xmlns="" xmlns:p14="http://schemas.microsoft.com/office/powerpoint/2010/main" val="2122482012"/>
              </p:ext>
            </p:extLst>
          </p:nvPr>
        </p:nvGraphicFramePr>
        <p:xfrm>
          <a:off x="407353" y="2853373"/>
          <a:ext cx="8283575" cy="3482975"/>
        </p:xfrm>
        <a:graphic>
          <a:graphicData uri="http://schemas.openxmlformats.org/presentationml/2006/ole">
            <p:oleObj spid="_x0000_s8205" name="Visio" r:id="rId4" imgW="8282816" imgH="3482232" progId="">
              <p:embed/>
            </p:oleObj>
          </a:graphicData>
        </a:graphic>
      </p:graphicFrame>
    </p:spTree>
    <p:extLst>
      <p:ext uri="{BB962C8B-B14F-4D97-AF65-F5344CB8AC3E}">
        <p14:creationId xmlns="" xmlns:p14="http://schemas.microsoft.com/office/powerpoint/2010/main" val="26339275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err="1" smtClean="0"/>
              <a:t>KeyStone</a:t>
            </a:r>
            <a:r>
              <a:rPr lang="en-US" dirty="0" smtClean="0"/>
              <a:t> </a:t>
            </a:r>
            <a:r>
              <a:rPr lang="en-US" dirty="0" smtClean="0"/>
              <a:t>Hardware Support for IPC</a:t>
            </a:r>
            <a:endParaRPr lang="en-US" dirty="0"/>
          </a:p>
        </p:txBody>
      </p:sp>
      <p:sp>
        <p:nvSpPr>
          <p:cNvPr id="3" name="Subtitle 2"/>
          <p:cNvSpPr>
            <a:spLocks noGrp="1"/>
          </p:cNvSpPr>
          <p:nvPr>
            <p:ph type="subTitle" idx="1"/>
          </p:nvPr>
        </p:nvSpPr>
        <p:spPr>
          <a:xfrm>
            <a:off x="342900" y="3698874"/>
            <a:ext cx="8458200" cy="16351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IPC Registers</a:t>
            </a:r>
          </a:p>
          <a:p>
            <a:pPr indent="-228600">
              <a:buFont typeface="Arial" pitchFamily="34" charset="0"/>
              <a:buChar char="•"/>
            </a:pPr>
            <a:r>
              <a:rPr lang="en-US" dirty="0" smtClean="0"/>
              <a:t>Multicore Navigator</a:t>
            </a:r>
          </a:p>
          <a:p>
            <a:pPr indent="-228600">
              <a:buFont typeface="Arial" pitchFamily="34" charset="0"/>
              <a:buChar char="•"/>
            </a:pPr>
            <a:r>
              <a:rPr lang="en-US" dirty="0" smtClean="0"/>
              <a:t>Semaphores</a:t>
            </a:r>
          </a:p>
          <a:p>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3</a:t>
            </a:fld>
            <a:endParaRPr lang="en-US"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IPC Services In the release</a:t>
            </a:r>
            <a:endParaRPr lang="en-US" dirty="0"/>
          </a:p>
        </p:txBody>
      </p:sp>
      <p:sp>
        <p:nvSpPr>
          <p:cNvPr id="23" name="Content Placeholder 22"/>
          <p:cNvSpPr>
            <a:spLocks noGrp="1"/>
          </p:cNvSpPr>
          <p:nvPr>
            <p:ph idx="1"/>
          </p:nvPr>
        </p:nvSpPr>
        <p:spPr/>
        <p:txBody>
          <a:bodyPr/>
          <a:lstStyle/>
          <a:p>
            <a:r>
              <a:rPr lang="en-US" dirty="0" smtClean="0"/>
              <a:t>Top-level modules, used by application</a:t>
            </a:r>
            <a:endParaRPr lang="en-US" dirty="0"/>
          </a:p>
        </p:txBody>
      </p:sp>
      <p:sp>
        <p:nvSpPr>
          <p:cNvPr id="4" name="Footer Placeholder 3"/>
          <p:cNvSpPr>
            <a:spLocks noGrp="1"/>
          </p:cNvSpPr>
          <p:nvPr>
            <p:ph type="ftr" sz="quarter" idx="11"/>
          </p:nvPr>
        </p:nvSpPr>
        <p:spPr/>
        <p:txBody>
          <a:bodyPr/>
          <a:lstStyle/>
          <a:p>
            <a:r>
              <a:rPr lang="en-US" smtClean="0"/>
              <a:t>IPC 3.x</a:t>
            </a:r>
            <a:endParaRPr lang="en-US"/>
          </a:p>
        </p:txBody>
      </p:sp>
      <p:sp>
        <p:nvSpPr>
          <p:cNvPr id="7" name="Rectangle 6"/>
          <p:cNvSpPr/>
          <p:nvPr/>
        </p:nvSpPr>
        <p:spPr>
          <a:xfrm>
            <a:off x="914400" y="22098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Ipc</a:t>
            </a:r>
            <a:endParaRPr lang="en-US" dirty="0"/>
          </a:p>
        </p:txBody>
      </p:sp>
      <p:sp>
        <p:nvSpPr>
          <p:cNvPr id="8" name="Rectangle 7"/>
          <p:cNvSpPr/>
          <p:nvPr/>
        </p:nvSpPr>
        <p:spPr>
          <a:xfrm>
            <a:off x="9144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MessageQ</a:t>
            </a:r>
            <a:endParaRPr lang="en-US" dirty="0"/>
          </a:p>
        </p:txBody>
      </p:sp>
      <p:sp>
        <p:nvSpPr>
          <p:cNvPr id="13" name="Rectangle 12"/>
          <p:cNvSpPr/>
          <p:nvPr/>
        </p:nvSpPr>
        <p:spPr>
          <a:xfrm>
            <a:off x="2895600" y="2209799"/>
            <a:ext cx="1676400" cy="51470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Notify</a:t>
            </a:r>
            <a:endParaRPr lang="en-US" dirty="0"/>
          </a:p>
        </p:txBody>
      </p:sp>
      <p:sp>
        <p:nvSpPr>
          <p:cNvPr id="14" name="Rectangle 13"/>
          <p:cNvSpPr/>
          <p:nvPr/>
        </p:nvSpPr>
        <p:spPr>
          <a:xfrm>
            <a:off x="5674696" y="31623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MultiProc</a:t>
            </a:r>
            <a:endParaRPr lang="en-US" dirty="0"/>
          </a:p>
        </p:txBody>
      </p:sp>
      <p:sp>
        <p:nvSpPr>
          <p:cNvPr id="15" name="Rectangle 14"/>
          <p:cNvSpPr/>
          <p:nvPr/>
        </p:nvSpPr>
        <p:spPr>
          <a:xfrm>
            <a:off x="28956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SharedRegion</a:t>
            </a:r>
            <a:endParaRPr lang="en-US" dirty="0"/>
          </a:p>
        </p:txBody>
      </p:sp>
      <p:sp>
        <p:nvSpPr>
          <p:cNvPr id="16" name="Rectangle 15"/>
          <p:cNvSpPr/>
          <p:nvPr/>
        </p:nvSpPr>
        <p:spPr>
          <a:xfrm>
            <a:off x="1905000" y="4925921"/>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GateMP</a:t>
            </a:r>
            <a:endParaRPr lang="en-US" dirty="0"/>
          </a:p>
        </p:txBody>
      </p:sp>
      <p:sp>
        <p:nvSpPr>
          <p:cNvPr id="17" name="Rectangle 16"/>
          <p:cNvSpPr/>
          <p:nvPr/>
        </p:nvSpPr>
        <p:spPr>
          <a:xfrm>
            <a:off x="5674696" y="41910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NameServer</a:t>
            </a:r>
            <a:endParaRPr lang="en-US" dirty="0"/>
          </a:p>
        </p:txBody>
      </p:sp>
      <p:sp>
        <p:nvSpPr>
          <p:cNvPr id="18" name="Rectangle 17"/>
          <p:cNvSpPr/>
          <p:nvPr/>
        </p:nvSpPr>
        <p:spPr>
          <a:xfrm>
            <a:off x="894272"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HeapMemMP</a:t>
            </a:r>
            <a:endParaRPr lang="en-US" dirty="0"/>
          </a:p>
        </p:txBody>
      </p:sp>
      <p:sp>
        <p:nvSpPr>
          <p:cNvPr id="19" name="Rectangle 18"/>
          <p:cNvSpPr/>
          <p:nvPr/>
        </p:nvSpPr>
        <p:spPr>
          <a:xfrm>
            <a:off x="2895600"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HeapBufMP</a:t>
            </a:r>
            <a:endParaRPr lang="en-US" dirty="0"/>
          </a:p>
        </p:txBody>
      </p:sp>
      <p:sp>
        <p:nvSpPr>
          <p:cNvPr id="21" name="Rectangle 20"/>
          <p:cNvSpPr/>
          <p:nvPr/>
        </p:nvSpPr>
        <p:spPr>
          <a:xfrm>
            <a:off x="685800" y="1752600"/>
            <a:ext cx="4114800" cy="3962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a:t>
            </a:r>
            <a:r>
              <a:rPr lang="en-US" sz="1400" dirty="0" err="1" smtClean="0">
                <a:solidFill>
                  <a:schemeClr val="tx1"/>
                </a:solidFill>
                <a:latin typeface="Lucida Console" panose="020B0609040504020204" pitchFamily="49" charset="0"/>
              </a:rPr>
              <a:t>ti.sdo.ipc</a:t>
            </a:r>
            <a:endParaRPr lang="en-US" sz="1400" dirty="0">
              <a:solidFill>
                <a:schemeClr val="tx1"/>
              </a:solidFill>
              <a:latin typeface="Lucida Console" panose="020B0609040504020204" pitchFamily="49" charset="0"/>
            </a:endParaRPr>
          </a:p>
        </p:txBody>
      </p:sp>
      <p:sp>
        <p:nvSpPr>
          <p:cNvPr id="22" name="Rectangle 21"/>
          <p:cNvSpPr/>
          <p:nvPr/>
        </p:nvSpPr>
        <p:spPr>
          <a:xfrm>
            <a:off x="5410200" y="1752600"/>
            <a:ext cx="2438400" cy="33528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MCSDK_3_0_4_18\ipc_3_00_04_29\packages\ti\sdo\util</a:t>
            </a:r>
            <a:endParaRPr lang="en-US" sz="1400" dirty="0">
              <a:solidFill>
                <a:schemeClr val="tx1"/>
              </a:solidFill>
              <a:latin typeface="Lucida Console" panose="020B0609040504020204" pitchFamily="49" charset="0"/>
            </a:endParaRPr>
          </a:p>
        </p:txBody>
      </p:sp>
    </p:spTree>
    <p:extLst>
      <p:ext uri="{BB962C8B-B14F-4D97-AF65-F5344CB8AC3E}">
        <p14:creationId xmlns="" xmlns:p14="http://schemas.microsoft.com/office/powerpoint/2010/main" val="1832788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Ipc Module</a:t>
            </a:r>
            <a:endParaRPr lang="en-US" dirty="0"/>
          </a:p>
        </p:txBody>
      </p:sp>
      <p:sp>
        <p:nvSpPr>
          <p:cNvPr id="694275" name="Rectangle 3"/>
          <p:cNvSpPr>
            <a:spLocks noGrp="1" noChangeArrowheads="1"/>
          </p:cNvSpPr>
          <p:nvPr>
            <p:ph idx="1"/>
          </p:nvPr>
        </p:nvSpPr>
        <p:spPr/>
        <p:txBody>
          <a:bodyPr/>
          <a:lstStyle/>
          <a:p>
            <a:r>
              <a:rPr lang="en-US" dirty="0" err="1" smtClean="0"/>
              <a:t>Ipc</a:t>
            </a:r>
            <a:r>
              <a:rPr lang="en-US" dirty="0" smtClean="0"/>
              <a:t> – IPC Manager</a:t>
            </a:r>
          </a:p>
          <a:p>
            <a:pPr lvl="1"/>
            <a:r>
              <a:rPr lang="en-US" dirty="0" smtClean="0"/>
              <a:t>Used to initialize IPC and synchronize with other processors.</a:t>
            </a:r>
          </a:p>
          <a:p>
            <a:pPr lvl="1"/>
            <a:r>
              <a:rPr lang="en-US" dirty="0">
                <a:solidFill>
                  <a:schemeClr val="accent1">
                    <a:lumMod val="75000"/>
                  </a:schemeClr>
                </a:solidFill>
                <a:latin typeface="Lucida Console" panose="020B0609040504020204" pitchFamily="49" charset="0"/>
              </a:rPr>
              <a:t>Ipc_start</a:t>
            </a:r>
            <a:r>
              <a:rPr lang="en-US" dirty="0"/>
              <a:t> – reserve memory, create default gate and heap</a:t>
            </a:r>
          </a:p>
          <a:p>
            <a:pPr lvl="1"/>
            <a:r>
              <a:rPr lang="en-US" dirty="0" err="1">
                <a:solidFill>
                  <a:schemeClr val="accent1">
                    <a:lumMod val="75000"/>
                  </a:schemeClr>
                </a:solidFill>
                <a:latin typeface="Lucida Console" panose="020B0609040504020204" pitchFamily="49" charset="0"/>
              </a:rPr>
              <a:t>Ipc_stop</a:t>
            </a:r>
            <a:r>
              <a:rPr lang="en-US" dirty="0"/>
              <a:t> – release all resources</a:t>
            </a:r>
          </a:p>
          <a:p>
            <a:pPr lvl="1"/>
            <a:r>
              <a:rPr lang="en-US" dirty="0" err="1">
                <a:solidFill>
                  <a:schemeClr val="accent1">
                    <a:lumMod val="75000"/>
                  </a:schemeClr>
                </a:solidFill>
                <a:latin typeface="Lucida Console" panose="020B0609040504020204" pitchFamily="49" charset="0"/>
              </a:rPr>
              <a:t>Ipc_attach</a:t>
            </a:r>
            <a:r>
              <a:rPr lang="en-US" dirty="0"/>
              <a:t> – setup transport between two processors</a:t>
            </a:r>
          </a:p>
          <a:p>
            <a:pPr lvl="1"/>
            <a:r>
              <a:rPr lang="en-US" dirty="0" err="1">
                <a:solidFill>
                  <a:schemeClr val="accent1">
                    <a:lumMod val="75000"/>
                  </a:schemeClr>
                </a:solidFill>
                <a:latin typeface="Lucida Console" panose="020B0609040504020204" pitchFamily="49" charset="0"/>
              </a:rPr>
              <a:t>Ipc_detach</a:t>
            </a:r>
            <a:r>
              <a:rPr lang="en-US" dirty="0"/>
              <a:t> – finalize transport</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 xmlns:p14="http://schemas.microsoft.com/office/powerpoint/2010/main" val="103620985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NameServer Module</a:t>
            </a:r>
            <a:endParaRPr lang="en-US" dirty="0"/>
          </a:p>
        </p:txBody>
      </p:sp>
      <p:sp>
        <p:nvSpPr>
          <p:cNvPr id="694275" name="Rectangle 3"/>
          <p:cNvSpPr>
            <a:spLocks noGrp="1" noChangeArrowheads="1"/>
          </p:cNvSpPr>
          <p:nvPr>
            <p:ph idx="1"/>
          </p:nvPr>
        </p:nvSpPr>
        <p:spPr/>
        <p:txBody>
          <a:bodyPr/>
          <a:lstStyle/>
          <a:p>
            <a:r>
              <a:rPr lang="en-US" sz="2400" dirty="0" err="1" smtClean="0"/>
              <a:t>NameServer</a:t>
            </a:r>
            <a:r>
              <a:rPr lang="en-US" sz="2400" dirty="0" smtClean="0"/>
              <a:t> – distributed name/value database</a:t>
            </a:r>
          </a:p>
          <a:p>
            <a:pPr lvl="1"/>
            <a:r>
              <a:rPr lang="en-US" sz="2400" dirty="0" smtClean="0"/>
              <a:t>Manages name/value pairs</a:t>
            </a:r>
          </a:p>
          <a:p>
            <a:pPr lvl="1"/>
            <a:r>
              <a:rPr lang="en-US" sz="2400" dirty="0" smtClean="0"/>
              <a:t>Used for registering data which can be looked up by other processors</a:t>
            </a:r>
          </a:p>
          <a:p>
            <a:r>
              <a:rPr lang="en-US" sz="2400" dirty="0" smtClean="0"/>
              <a:t>API Summary</a:t>
            </a:r>
          </a:p>
          <a:p>
            <a:pPr lvl="1"/>
            <a:r>
              <a:rPr lang="en-US" sz="2400" dirty="0" err="1" smtClean="0">
                <a:solidFill>
                  <a:schemeClr val="accent1">
                    <a:lumMod val="75000"/>
                  </a:schemeClr>
                </a:solidFill>
                <a:latin typeface="Lucida Console" panose="020B0609040504020204" pitchFamily="49" charset="0"/>
              </a:rPr>
              <a:t>NameServer_create</a:t>
            </a:r>
            <a:r>
              <a:rPr lang="en-US" sz="2400" dirty="0" smtClean="0"/>
              <a:t> – create a new database instance</a:t>
            </a:r>
          </a:p>
          <a:p>
            <a:pPr lvl="1"/>
            <a:r>
              <a:rPr lang="en-US" sz="2400" dirty="0" err="1" smtClean="0">
                <a:solidFill>
                  <a:schemeClr val="accent1">
                    <a:lumMod val="75000"/>
                  </a:schemeClr>
                </a:solidFill>
                <a:latin typeface="Lucida Console" panose="020B0609040504020204" pitchFamily="49" charset="0"/>
              </a:rPr>
              <a:t>NameServer_add</a:t>
            </a:r>
            <a:r>
              <a:rPr lang="en-US" sz="2400" dirty="0" smtClean="0"/>
              <a:t> – add a name/value entry into database</a:t>
            </a:r>
          </a:p>
          <a:p>
            <a:pPr lvl="1"/>
            <a:r>
              <a:rPr lang="en-US" sz="2400" dirty="0" err="1" smtClean="0">
                <a:solidFill>
                  <a:schemeClr val="accent1">
                    <a:lumMod val="75000"/>
                  </a:schemeClr>
                </a:solidFill>
                <a:latin typeface="Lucida Console" panose="020B0609040504020204" pitchFamily="49" charset="0"/>
              </a:rPr>
              <a:t>NameServer_get</a:t>
            </a:r>
            <a:r>
              <a:rPr lang="en-US" sz="2400" dirty="0" smtClean="0"/>
              <a:t> – retrieve value for given name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 xmlns:p14="http://schemas.microsoft.com/office/powerpoint/2010/main" val="34720304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MultiProc Module</a:t>
            </a:r>
            <a:endParaRPr lang="en-US" dirty="0"/>
          </a:p>
        </p:txBody>
      </p:sp>
      <p:sp>
        <p:nvSpPr>
          <p:cNvPr id="694275" name="Rectangle 3"/>
          <p:cNvSpPr>
            <a:spLocks noGrp="1" noChangeArrowheads="1"/>
          </p:cNvSpPr>
          <p:nvPr>
            <p:ph idx="1"/>
          </p:nvPr>
        </p:nvSpPr>
        <p:spPr/>
        <p:txBody>
          <a:bodyPr/>
          <a:lstStyle/>
          <a:p>
            <a:r>
              <a:rPr lang="en-US" sz="2400" dirty="0" err="1" smtClean="0"/>
              <a:t>MultiProc</a:t>
            </a:r>
            <a:r>
              <a:rPr lang="en-US" sz="2400" dirty="0" smtClean="0"/>
              <a:t> – processor identification</a:t>
            </a:r>
          </a:p>
          <a:p>
            <a:pPr lvl="1"/>
            <a:r>
              <a:rPr lang="en-US" sz="2000" dirty="0" smtClean="0"/>
              <a:t>Stores processor ID of all processors in the multi-core application.</a:t>
            </a:r>
          </a:p>
          <a:p>
            <a:pPr lvl="1"/>
            <a:r>
              <a:rPr lang="en-US" sz="2000" dirty="0" smtClean="0"/>
              <a:t>Stores processor name</a:t>
            </a:r>
          </a:p>
          <a:p>
            <a:r>
              <a:rPr lang="en-US" sz="2400" dirty="0" smtClean="0"/>
              <a:t>Processor ID is a number from 0 – (n-1)</a:t>
            </a:r>
          </a:p>
          <a:p>
            <a:r>
              <a:rPr lang="en-US" sz="2400" dirty="0" smtClean="0"/>
              <a:t>Processor name is defined by IPC</a:t>
            </a:r>
          </a:p>
          <a:p>
            <a:pPr lvl="1"/>
            <a:r>
              <a:rPr lang="en-US" sz="2400" dirty="0" smtClean="0"/>
              <a:t>See </a:t>
            </a:r>
            <a:r>
              <a:rPr lang="en-US" sz="2400" dirty="0" err="1" smtClean="0"/>
              <a:t>ti.sdo.utils.MultiProc</a:t>
            </a:r>
            <a:r>
              <a:rPr lang="en-US" sz="2400" dirty="0" smtClean="0"/>
              <a:t> &gt; Configuration Settings, </a:t>
            </a:r>
            <a:r>
              <a:rPr lang="en-US" sz="2400" dirty="0" err="1" smtClean="0"/>
              <a:t>MultiProc.setConfig</a:t>
            </a:r>
            <a:r>
              <a:rPr lang="en-US" sz="2400" dirty="0" smtClean="0"/>
              <a:t/>
            </a:r>
            <a:br>
              <a:rPr lang="en-US" sz="2400" dirty="0" smtClean="0"/>
            </a:br>
            <a:r>
              <a:rPr lang="en-US" sz="2400" dirty="0" smtClean="0"/>
              <a:t>Click on Table of Valid Names for Each Device</a:t>
            </a:r>
          </a:p>
          <a:p>
            <a:r>
              <a:rPr lang="en-US" sz="2400" dirty="0" smtClean="0"/>
              <a:t>API Summary</a:t>
            </a:r>
          </a:p>
          <a:p>
            <a:pPr lvl="1"/>
            <a:r>
              <a:rPr lang="en-US" sz="2000" dirty="0" err="1" smtClean="0">
                <a:solidFill>
                  <a:schemeClr val="accent1">
                    <a:lumMod val="75000"/>
                  </a:schemeClr>
                </a:solidFill>
                <a:latin typeface="Lucida Console" panose="020B0609040504020204" pitchFamily="49" charset="0"/>
              </a:rPr>
              <a:t>MultiProc_getSelf</a:t>
            </a:r>
            <a:r>
              <a:rPr lang="en-US" sz="2000" dirty="0" smtClean="0"/>
              <a:t> – return your own processor ID</a:t>
            </a:r>
          </a:p>
          <a:p>
            <a:pPr lvl="1"/>
            <a:r>
              <a:rPr lang="en-US" sz="2000" dirty="0" err="1" smtClean="0">
                <a:solidFill>
                  <a:schemeClr val="accent1">
                    <a:lumMod val="75000"/>
                  </a:schemeClr>
                </a:solidFill>
                <a:latin typeface="Lucida Console" panose="020B0609040504020204" pitchFamily="49" charset="0"/>
              </a:rPr>
              <a:t>MultiProc_getId</a:t>
            </a:r>
            <a:r>
              <a:rPr lang="en-US" sz="2000" dirty="0" smtClean="0"/>
              <a:t> – return processor ID for given name</a:t>
            </a:r>
          </a:p>
          <a:p>
            <a:pPr lvl="1"/>
            <a:r>
              <a:rPr lang="en-US" sz="2000" dirty="0" err="1" smtClean="0">
                <a:solidFill>
                  <a:schemeClr val="accent1">
                    <a:lumMod val="75000"/>
                  </a:schemeClr>
                </a:solidFill>
                <a:latin typeface="Lucida Console" panose="020B0609040504020204" pitchFamily="49" charset="0"/>
              </a:rPr>
              <a:t>MultiProc_getName</a:t>
            </a:r>
            <a:r>
              <a:rPr lang="en-US" sz="2000" dirty="0" smtClean="0"/>
              <a:t> – return processor name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 xmlns:p14="http://schemas.microsoft.com/office/powerpoint/2010/main" val="99950569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SharedRegion Module</a:t>
            </a:r>
            <a:endParaRPr lang="en-US" dirty="0"/>
          </a:p>
        </p:txBody>
      </p:sp>
      <p:sp>
        <p:nvSpPr>
          <p:cNvPr id="694275" name="Rectangle 3"/>
          <p:cNvSpPr>
            <a:spLocks noGrp="1" noChangeArrowheads="1"/>
          </p:cNvSpPr>
          <p:nvPr>
            <p:ph idx="1"/>
          </p:nvPr>
        </p:nvSpPr>
        <p:spPr/>
        <p:txBody>
          <a:bodyPr/>
          <a:lstStyle/>
          <a:p>
            <a:r>
              <a:rPr lang="en-US" sz="2400" dirty="0" err="1" smtClean="0"/>
              <a:t>SharedRegion</a:t>
            </a:r>
            <a:r>
              <a:rPr lang="en-US" sz="2400" dirty="0" smtClean="0"/>
              <a:t> – shared memory address translation</a:t>
            </a:r>
          </a:p>
          <a:p>
            <a:pPr lvl="1"/>
            <a:r>
              <a:rPr lang="en-US" sz="2400" dirty="0" smtClean="0"/>
              <a:t>Manages shared memory and its cache configuration</a:t>
            </a:r>
          </a:p>
          <a:p>
            <a:pPr lvl="1"/>
            <a:r>
              <a:rPr lang="en-US" sz="2400" dirty="0" smtClean="0"/>
              <a:t>Manages shared memory using a memory allocator</a:t>
            </a:r>
          </a:p>
          <a:p>
            <a:r>
              <a:rPr lang="en-US" sz="2400" dirty="0" smtClean="0"/>
              <a:t>Multiple shared regions are supported</a:t>
            </a:r>
          </a:p>
          <a:p>
            <a:r>
              <a:rPr lang="en-US" sz="2400" dirty="0" smtClean="0"/>
              <a:t>Each shared region has optional </a:t>
            </a:r>
            <a:r>
              <a:rPr lang="en-US" sz="2400" dirty="0" err="1" smtClean="0"/>
              <a:t>HeapMemMP</a:t>
            </a:r>
            <a:r>
              <a:rPr lang="en-US" sz="2400" dirty="0" smtClean="0"/>
              <a:t> instance</a:t>
            </a:r>
          </a:p>
          <a:p>
            <a:pPr lvl="1"/>
            <a:r>
              <a:rPr lang="en-US" sz="2400" dirty="0" smtClean="0"/>
              <a:t>Memory is allocated and freed using this </a:t>
            </a:r>
            <a:r>
              <a:rPr lang="en-US" sz="2400" dirty="0" err="1" smtClean="0"/>
              <a:t>HeapMemMP</a:t>
            </a:r>
            <a:r>
              <a:rPr lang="en-US" sz="2400" dirty="0" smtClean="0"/>
              <a:t> instance</a:t>
            </a:r>
          </a:p>
          <a:p>
            <a:pPr lvl="1"/>
            <a:r>
              <a:rPr lang="en-US" sz="2400" dirty="0" err="1" smtClean="0"/>
              <a:t>HeapMemMP_create</a:t>
            </a:r>
            <a:r>
              <a:rPr lang="en-US" sz="2400" dirty="0" smtClean="0"/>
              <a:t>/open and managed internally at IPC initialization</a:t>
            </a:r>
          </a:p>
          <a:p>
            <a:pPr lvl="1"/>
            <a:r>
              <a:rPr lang="en-US" sz="2400" dirty="0" err="1" smtClean="0">
                <a:solidFill>
                  <a:schemeClr val="accent1">
                    <a:lumMod val="75000"/>
                  </a:schemeClr>
                </a:solidFill>
                <a:latin typeface="Lucida Console" panose="020B0609040504020204" pitchFamily="49" charset="0"/>
              </a:rPr>
              <a:t>SharedRegion_getHeap</a:t>
            </a:r>
            <a:r>
              <a:rPr lang="en-US" sz="2400" dirty="0" smtClean="0"/>
              <a:t> API to get this heap handle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 xmlns:p14="http://schemas.microsoft.com/office/powerpoint/2010/main" val="24721696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3600" dirty="0" smtClean="0"/>
              <a:t>HeapMemMP HeapBufMP Modules</a:t>
            </a:r>
            <a:endParaRPr lang="en-US" sz="3600" dirty="0"/>
          </a:p>
        </p:txBody>
      </p:sp>
      <p:sp>
        <p:nvSpPr>
          <p:cNvPr id="694275" name="Rectangle 3"/>
          <p:cNvSpPr>
            <a:spLocks noGrp="1" noChangeArrowheads="1"/>
          </p:cNvSpPr>
          <p:nvPr>
            <p:ph idx="1"/>
          </p:nvPr>
        </p:nvSpPr>
        <p:spPr/>
        <p:txBody>
          <a:bodyPr>
            <a:normAutofit fontScale="92500" lnSpcReduction="10000"/>
          </a:bodyPr>
          <a:lstStyle/>
          <a:p>
            <a:r>
              <a:rPr lang="en-US" sz="3000" dirty="0" smtClean="0"/>
              <a:t>HeapMemMP, HeapBufMP – multi-processor memory allocator</a:t>
            </a:r>
          </a:p>
          <a:p>
            <a:pPr lvl="1"/>
            <a:r>
              <a:rPr lang="en-US" sz="2600" dirty="0" smtClean="0"/>
              <a:t>Shared memory allocators that can be used by multiple processors</a:t>
            </a:r>
          </a:p>
          <a:p>
            <a:pPr lvl="1"/>
            <a:r>
              <a:rPr lang="en-US" sz="2600" dirty="0" smtClean="0"/>
              <a:t>HeapMemMP – variable size allocations</a:t>
            </a:r>
          </a:p>
          <a:p>
            <a:pPr lvl="1"/>
            <a:r>
              <a:rPr lang="en-US" sz="2600" dirty="0" smtClean="0"/>
              <a:t>HeapBufMP – fixed size allocations, deterministic, ideal for MessageQ</a:t>
            </a:r>
          </a:p>
          <a:p>
            <a:r>
              <a:rPr lang="en-US" sz="3000" dirty="0" smtClean="0"/>
              <a:t>All allocations are aligned on cache line size.</a:t>
            </a:r>
          </a:p>
          <a:p>
            <a:pPr lvl="1"/>
            <a:r>
              <a:rPr lang="en-US" sz="2600" dirty="0" smtClean="0"/>
              <a:t>Warning: Small allocations will occupy full cache line.</a:t>
            </a:r>
          </a:p>
          <a:p>
            <a:r>
              <a:rPr lang="en-US" sz="3000" dirty="0" smtClean="0"/>
              <a:t>Uses GateMP to protect shared state across cores.</a:t>
            </a:r>
          </a:p>
          <a:p>
            <a:r>
              <a:rPr lang="en-US" sz="3000" dirty="0" smtClean="0"/>
              <a:t>Every SharedRegion uses a HeapMemMP instance to manage the shared memory</a:t>
            </a:r>
          </a:p>
          <a:p>
            <a:pPr lvl="1"/>
            <a:endParaRPr lang="en-US" dirty="0" smtClean="0"/>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 xmlns:p14="http://schemas.microsoft.com/office/powerpoint/2010/main" val="31624381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GateMP Module</a:t>
            </a:r>
            <a:endParaRPr lang="en-US" dirty="0"/>
          </a:p>
        </p:txBody>
      </p:sp>
      <p:sp>
        <p:nvSpPr>
          <p:cNvPr id="694275" name="Rectangle 3"/>
          <p:cNvSpPr>
            <a:spLocks noGrp="1" noChangeArrowheads="1"/>
          </p:cNvSpPr>
          <p:nvPr>
            <p:ph idx="1"/>
          </p:nvPr>
        </p:nvSpPr>
        <p:spPr/>
        <p:txBody>
          <a:bodyPr>
            <a:normAutofit fontScale="92500" lnSpcReduction="10000"/>
          </a:bodyPr>
          <a:lstStyle/>
          <a:p>
            <a:r>
              <a:rPr lang="en-US" dirty="0" err="1" smtClean="0"/>
              <a:t>GateMP</a:t>
            </a:r>
            <a:r>
              <a:rPr lang="en-US" dirty="0" smtClean="0"/>
              <a:t> – protect a critical section</a:t>
            </a:r>
          </a:p>
          <a:p>
            <a:pPr lvl="1"/>
            <a:r>
              <a:rPr lang="en-US" dirty="0" smtClean="0"/>
              <a:t>Multiple processor gate that provides context protection against threads on both local and remote processors</a:t>
            </a:r>
          </a:p>
          <a:p>
            <a:r>
              <a:rPr lang="en-US" dirty="0" smtClean="0"/>
              <a:t>Device-specific gate delegates offer hardware locking to </a:t>
            </a:r>
            <a:r>
              <a:rPr lang="en-US" dirty="0" err="1" smtClean="0"/>
              <a:t>GateMP</a:t>
            </a:r>
            <a:endParaRPr lang="en-US" dirty="0" smtClean="0"/>
          </a:p>
          <a:p>
            <a:pPr lvl="1"/>
            <a:r>
              <a:rPr lang="en-US" sz="2600" dirty="0" err="1" smtClean="0"/>
              <a:t>GateHWSem</a:t>
            </a:r>
            <a:r>
              <a:rPr lang="en-US" sz="2600" dirty="0" smtClean="0"/>
              <a:t> for C6474, C66x</a:t>
            </a:r>
          </a:p>
          <a:p>
            <a:r>
              <a:rPr lang="en-US" dirty="0" smtClean="0"/>
              <a:t>API Summary</a:t>
            </a:r>
          </a:p>
          <a:p>
            <a:pPr lvl="1"/>
            <a:r>
              <a:rPr lang="en-US" dirty="0" err="1" smtClean="0">
                <a:solidFill>
                  <a:schemeClr val="accent1">
                    <a:lumMod val="75000"/>
                  </a:schemeClr>
                </a:solidFill>
                <a:latin typeface="Lucida Console" panose="020B0609040504020204" pitchFamily="49" charset="0"/>
              </a:rPr>
              <a:t>GateMP_create</a:t>
            </a:r>
            <a:r>
              <a:rPr lang="en-US" dirty="0" smtClean="0"/>
              <a:t> – create a new instance</a:t>
            </a:r>
          </a:p>
          <a:p>
            <a:pPr lvl="1"/>
            <a:r>
              <a:rPr lang="en-US" dirty="0" err="1" smtClean="0">
                <a:solidFill>
                  <a:schemeClr val="accent1">
                    <a:lumMod val="75000"/>
                  </a:schemeClr>
                </a:solidFill>
                <a:latin typeface="Lucida Console" panose="020B0609040504020204" pitchFamily="49" charset="0"/>
              </a:rPr>
              <a:t>GateMP_open</a:t>
            </a:r>
            <a:r>
              <a:rPr lang="en-US" dirty="0" smtClean="0"/>
              <a:t> – open an existing instance</a:t>
            </a:r>
          </a:p>
          <a:p>
            <a:pPr lvl="1"/>
            <a:r>
              <a:rPr lang="en-US" dirty="0" err="1" smtClean="0">
                <a:solidFill>
                  <a:schemeClr val="accent1">
                    <a:lumMod val="75000"/>
                  </a:schemeClr>
                </a:solidFill>
                <a:latin typeface="Lucida Console" panose="020B0609040504020204" pitchFamily="49" charset="0"/>
              </a:rPr>
              <a:t>GateMP_enter</a:t>
            </a:r>
            <a:r>
              <a:rPr lang="en-US" dirty="0" smtClean="0"/>
              <a:t> – acquire the gate</a:t>
            </a:r>
          </a:p>
          <a:p>
            <a:pPr lvl="1"/>
            <a:r>
              <a:rPr lang="en-US" dirty="0" err="1" smtClean="0">
                <a:solidFill>
                  <a:schemeClr val="accent1">
                    <a:lumMod val="75000"/>
                  </a:schemeClr>
                </a:solidFill>
                <a:latin typeface="Lucida Console" panose="020B0609040504020204" pitchFamily="49" charset="0"/>
              </a:rPr>
              <a:t>GateMP_leave</a:t>
            </a:r>
            <a:r>
              <a:rPr lang="en-US" dirty="0" smtClean="0"/>
              <a:t> – release the gate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 xmlns:p14="http://schemas.microsoft.com/office/powerpoint/2010/main" val="42448314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152400"/>
            <a:ext cx="8229600" cy="613410"/>
          </a:xfrm>
        </p:spPr>
        <p:txBody>
          <a:bodyPr wrap="none" anchorCtr="1"/>
          <a:lstStyle/>
          <a:p>
            <a:r>
              <a:rPr lang="en-US" sz="3600" dirty="0" smtClean="0"/>
              <a:t>Notify – Basic Communication</a:t>
            </a:r>
          </a:p>
        </p:txBody>
      </p:sp>
      <p:sp>
        <p:nvSpPr>
          <p:cNvPr id="6" name="TextBox 5"/>
          <p:cNvSpPr txBox="1"/>
          <p:nvPr/>
        </p:nvSpPr>
        <p:spPr>
          <a:xfrm>
            <a:off x="200025" y="1401139"/>
            <a:ext cx="8267700" cy="911019"/>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a:solidFill>
                  <a:srgbClr val="000000"/>
                </a:solidFill>
              </a:rPr>
              <a:t>S</a:t>
            </a:r>
            <a:r>
              <a:rPr lang="en-US" sz="2400" dirty="0" smtClean="0">
                <a:solidFill>
                  <a:srgbClr val="000000"/>
                </a:solidFill>
              </a:rPr>
              <a:t>impler </a:t>
            </a:r>
            <a:r>
              <a:rPr lang="en-US" sz="2400" dirty="0">
                <a:solidFill>
                  <a:srgbClr val="000000"/>
                </a:solidFill>
              </a:rPr>
              <a:t>form of IPC </a:t>
            </a:r>
            <a:r>
              <a:rPr lang="en-US" sz="2400" dirty="0" smtClean="0">
                <a:solidFill>
                  <a:srgbClr val="000000"/>
                </a:solidFill>
              </a:rPr>
              <a:t>communication</a:t>
            </a:r>
          </a:p>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smtClean="0">
                <a:solidFill>
                  <a:srgbClr val="000000"/>
                </a:solidFill>
              </a:rPr>
              <a:t>Send and receive event notifications</a:t>
            </a:r>
            <a:endParaRPr lang="en-US" sz="2400" dirty="0">
              <a:solidFill>
                <a:srgbClr val="000000"/>
              </a:solidFill>
            </a:endParaRPr>
          </a:p>
        </p:txBody>
      </p:sp>
      <p:grpSp>
        <p:nvGrpSpPr>
          <p:cNvPr id="2" name="Group 76"/>
          <p:cNvGrpSpPr/>
          <p:nvPr/>
        </p:nvGrpSpPr>
        <p:grpSpPr>
          <a:xfrm>
            <a:off x="2333625" y="291274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400" dirty="0">
                  <a:solidFill>
                    <a:srgbClr val="000000"/>
                  </a:solidFill>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r" eaLnBrk="0" fontAlgn="base" hangingPunct="0">
                <a:lnSpc>
                  <a:spcPct val="80000"/>
                </a:lnSpc>
                <a:spcBef>
                  <a:spcPct val="50000"/>
                </a:spcBef>
                <a:spcAft>
                  <a:spcPct val="0"/>
                </a:spcAft>
              </a:pPr>
              <a:endParaRPr lang="en-US" sz="2800" dirty="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extLst>
      <p:ext uri="{BB962C8B-B14F-4D97-AF65-F5344CB8AC3E}">
        <p14:creationId xmlns="" xmlns:p14="http://schemas.microsoft.com/office/powerpoint/2010/main" val="288361528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Comprised of </a:t>
            </a:r>
            <a:r>
              <a:rPr lang="en-US" sz="2400" dirty="0">
                <a:solidFill>
                  <a:srgbClr val="1F497D"/>
                </a:solidFill>
              </a:rPr>
              <a:t>SENDER</a:t>
            </a:r>
            <a:r>
              <a:rPr lang="en-US" sz="2400" dirty="0">
                <a:solidFill>
                  <a:srgbClr val="000000"/>
                </a:solidFill>
              </a:rPr>
              <a:t> and </a:t>
            </a:r>
            <a:r>
              <a:rPr lang="en-US" sz="2400" dirty="0">
                <a:solidFill>
                  <a:srgbClr val="1F497D"/>
                </a:solidFill>
              </a:rPr>
              <a:t>RECEIVER</a:t>
            </a:r>
            <a:r>
              <a:rPr lang="en-US" sz="2400" dirty="0">
                <a:solidFill>
                  <a:srgbClr val="000000"/>
                </a:solidFill>
              </a:rPr>
              <a:t>.</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requires the following information:</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Destination (</a:t>
            </a:r>
            <a:r>
              <a:rPr lang="en-US" sz="2400" dirty="0">
                <a:solidFill>
                  <a:srgbClr val="1F497D"/>
                </a:solidFill>
              </a:rPr>
              <a:t>SENDER</a:t>
            </a:r>
            <a:r>
              <a:rPr lang="en-US" sz="2400" dirty="0">
                <a:solidFill>
                  <a:srgbClr val="000000"/>
                </a:solidFill>
              </a:rPr>
              <a:t> ID is implicit)</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16-bit Line ID </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Event ID</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payload (For example, a pointer to message handle)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generates an interrupt (an event) in the destination.</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Based on Line ID and Event ID, the </a:t>
            </a:r>
            <a:r>
              <a:rPr lang="en-US" sz="2400" dirty="0">
                <a:solidFill>
                  <a:srgbClr val="1F497D"/>
                </a:solidFill>
              </a:rPr>
              <a:t>RECEIVER</a:t>
            </a:r>
            <a:r>
              <a:rPr lang="en-US" sz="2400" dirty="0">
                <a:solidFill>
                  <a:srgbClr val="000000"/>
                </a:solidFill>
              </a:rPr>
              <a:t> schedules a pre-defined call-back function.</a:t>
            </a:r>
          </a:p>
          <a:p>
            <a:pPr marL="342900" indent="-342900" fontAlgn="base">
              <a:lnSpc>
                <a:spcPct val="90000"/>
              </a:lnSpc>
              <a:spcBef>
                <a:spcPts val="1200"/>
              </a:spcBef>
              <a:spcAft>
                <a:spcPct val="0"/>
              </a:spcAft>
              <a:buClr>
                <a:srgbClr val="1F497D"/>
              </a:buClr>
              <a:buSzPct val="75000"/>
              <a:buFont typeface="Wingdings"/>
              <a:buChar char=""/>
            </a:pPr>
            <a:endParaRPr lang="en-US" sz="2400" dirty="0">
              <a:solidFill>
                <a:srgbClr val="000000"/>
              </a:solidFill>
            </a:endParaRPr>
          </a:p>
        </p:txBody>
      </p:sp>
    </p:spTree>
    <p:extLst>
      <p:ext uri="{BB962C8B-B14F-4D97-AF65-F5344CB8AC3E}">
        <p14:creationId xmlns="" xmlns:p14="http://schemas.microsoft.com/office/powerpoint/2010/main" val="190321324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902653"/>
          <a:ext cx="8855075" cy="5311775"/>
        </p:xfrm>
        <a:graphic>
          <a:graphicData uri="http://schemas.openxmlformats.org/presentationml/2006/ole">
            <p:oleObj spid="_x0000_s9229" name="Visio" r:id="rId4" imgW="8854417" imgH="5311032" progId="">
              <p:embed/>
            </p:oleObj>
          </a:graphicData>
        </a:graphic>
      </p:graphicFrame>
    </p:spTree>
    <p:extLst>
      <p:ext uri="{BB962C8B-B14F-4D97-AF65-F5344CB8AC3E}">
        <p14:creationId xmlns="" xmlns:p14="http://schemas.microsoft.com/office/powerpoint/2010/main" val="22661649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Memory Resources</a:t>
            </a:r>
            <a:endParaRPr lang="en-US" sz="3600" dirty="0"/>
          </a:p>
        </p:txBody>
      </p:sp>
      <p:sp>
        <p:nvSpPr>
          <p:cNvPr id="3" name="Content Placeholder 2"/>
          <p:cNvSpPr>
            <a:spLocks noGrp="1"/>
          </p:cNvSpPr>
          <p:nvPr>
            <p:ph idx="1"/>
          </p:nvPr>
        </p:nvSpPr>
        <p:spPr/>
        <p:txBody>
          <a:bodyPr>
            <a:normAutofit/>
          </a:bodyPr>
          <a:lstStyle/>
          <a:p>
            <a:r>
              <a:rPr lang="en-US" dirty="0" smtClean="0"/>
              <a:t>Shared memory</a:t>
            </a:r>
          </a:p>
          <a:p>
            <a:pPr lvl="1"/>
            <a:r>
              <a:rPr lang="en-US" dirty="0" smtClean="0"/>
              <a:t>DDR</a:t>
            </a:r>
          </a:p>
          <a:p>
            <a:pPr lvl="1"/>
            <a:r>
              <a:rPr lang="en-US" dirty="0" smtClean="0"/>
              <a:t>MSMC memory</a:t>
            </a:r>
          </a:p>
          <a:p>
            <a:r>
              <a:rPr lang="en-US" dirty="0" smtClean="0"/>
              <a:t>Local “</a:t>
            </a:r>
            <a:r>
              <a:rPr lang="en-US" dirty="0" smtClean="0"/>
              <a:t>private” L1D </a:t>
            </a:r>
            <a:r>
              <a:rPr lang="en-US" dirty="0" smtClean="0"/>
              <a:t>and L2 memory </a:t>
            </a:r>
            <a:r>
              <a:rPr lang="en-US" dirty="0" smtClean="0"/>
              <a:t>both use </a:t>
            </a:r>
            <a:r>
              <a:rPr lang="en-US" dirty="0" smtClean="0"/>
              <a:t>global addresses</a:t>
            </a:r>
            <a:endParaRPr lang="en-US" dirty="0"/>
          </a:p>
        </p:txBody>
      </p:sp>
    </p:spTree>
    <p:extLst>
      <p:ext uri="{BB962C8B-B14F-4D97-AF65-F5344CB8AC3E}">
        <p14:creationId xmlns="" xmlns:p14="http://schemas.microsoft.com/office/powerpoint/2010/main" val="12961370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interrupts generated for shared memory transport?</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The IPC hardware registers are a set of 32-bit registers that generate interrupts.  There is one register for each core.</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the notify parameters stored?</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smtClean="0">
                <a:solidFill>
                  <a:srgbClr val="000000"/>
                </a:solidFill>
              </a:rPr>
              <a:t>The allocation </a:t>
            </a:r>
            <a:r>
              <a:rPr lang="en-US" sz="2000" dirty="0">
                <a:solidFill>
                  <a:srgbClr val="000000"/>
                </a:solidFill>
              </a:rPr>
              <a:t>of the memory is done by </a:t>
            </a:r>
            <a:r>
              <a:rPr lang="en-US" sz="2000" dirty="0" smtClean="0">
                <a:solidFill>
                  <a:srgbClr val="000000"/>
                </a:solidFill>
              </a:rPr>
              <a:t>HeapMP</a:t>
            </a:r>
            <a:r>
              <a:rPr lang="en-US" sz="2000" dirty="0">
                <a:solidFill>
                  <a:srgbClr val="000000"/>
                </a:solidFill>
              </a:rPr>
              <a:t> </a:t>
            </a:r>
            <a:r>
              <a:rPr lang="en-US" sz="2000" dirty="0" smtClean="0">
                <a:solidFill>
                  <a:srgbClr val="000000"/>
                </a:solidFill>
              </a:rPr>
              <a:t>and  SharedRegion</a:t>
            </a:r>
            <a:endParaRPr lang="en-US" sz="2000"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does the notify know to send the message to the correct destination?</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MultiProc and name server keep track of the core ID.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No. Most of the configuration is done by the system. They are all “under the hood” </a:t>
            </a:r>
          </a:p>
        </p:txBody>
      </p:sp>
    </p:spTree>
    <p:extLst>
      <p:ext uri="{BB962C8B-B14F-4D97-AF65-F5344CB8AC3E}">
        <p14:creationId xmlns="" xmlns:p14="http://schemas.microsoft.com/office/powerpoint/2010/main" val="417362451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dirty="0">
                <a:solidFill>
                  <a:srgbClr val="1F497D"/>
                </a:solidFill>
                <a:latin typeface="Arial Narrow" pitchFamily="34" charset="0"/>
                <a:cs typeface="Courier New" pitchFamily="49" charset="0"/>
              </a:rPr>
              <a:t>/*</a:t>
            </a:r>
          </a:p>
          <a:p>
            <a:pPr fontAlgn="base">
              <a:spcBef>
                <a:spcPct val="0"/>
              </a:spcBef>
              <a:spcAft>
                <a:spcPct val="0"/>
              </a:spcAft>
            </a:pPr>
            <a:r>
              <a:rPr lang="en-US" sz="2000" dirty="0">
                <a:solidFill>
                  <a:srgbClr val="1F497D"/>
                </a:solidFill>
                <a:latin typeface="Arial Narrow" pitchFamily="34" charset="0"/>
                <a:cs typeface="Courier New" pitchFamily="49" charset="0"/>
              </a:rPr>
              <a:t> *  ======== cbFxn ========</a:t>
            </a:r>
          </a:p>
          <a:p>
            <a:pPr fontAlgn="base">
              <a:spcBef>
                <a:spcPct val="0"/>
              </a:spcBef>
              <a:spcAft>
                <a:spcPct val="0"/>
              </a:spcAft>
            </a:pPr>
            <a:r>
              <a:rPr lang="en-US" sz="2000" dirty="0">
                <a:solidFill>
                  <a:srgbClr val="1F497D"/>
                </a:solidFill>
                <a:latin typeface="Arial Narrow" pitchFamily="34" charset="0"/>
                <a:cs typeface="Courier New" pitchFamily="49" charset="0"/>
              </a:rPr>
              <a:t> *  This fxn was registered with Notify. It is called when any event is sent to this CPU.</a:t>
            </a:r>
          </a:p>
          <a:p>
            <a:pPr fontAlgn="base">
              <a:spcBef>
                <a:spcPct val="0"/>
              </a:spcBef>
              <a:spcAft>
                <a:spcPct val="0"/>
              </a:spcAft>
            </a:pPr>
            <a:r>
              <a:rPr lang="en-US" sz="2000" dirty="0">
                <a:solidFill>
                  <a:srgbClr val="1F497D"/>
                </a:solidFill>
                <a:latin typeface="Arial Narrow" pitchFamily="34" charset="0"/>
                <a:cs typeface="Courier New" pitchFamily="49" charset="0"/>
              </a:rPr>
              <a:t> */</a:t>
            </a:r>
          </a:p>
          <a:p>
            <a:pPr fontAlgn="base">
              <a:spcBef>
                <a:spcPct val="0"/>
              </a:spcBef>
              <a:spcAft>
                <a:spcPct val="0"/>
              </a:spcAft>
            </a:pPr>
            <a:r>
              <a:rPr lang="en-US" sz="2000" dirty="0">
                <a:solidFill>
                  <a:srgbClr val="000000"/>
                </a:solidFill>
                <a:latin typeface="Arial Narrow" pitchFamily="34" charset="0"/>
                <a:cs typeface="Courier New" pitchFamily="49" charset="0"/>
              </a:rPr>
              <a:t>Uint32 recvProcId ;</a:t>
            </a:r>
          </a:p>
          <a:p>
            <a:pPr fontAlgn="base">
              <a:spcBef>
                <a:spcPct val="0"/>
              </a:spcBef>
              <a:spcAft>
                <a:spcPct val="0"/>
              </a:spcAft>
            </a:pPr>
            <a:r>
              <a:rPr lang="en-US" sz="2000" dirty="0">
                <a:solidFill>
                  <a:srgbClr val="000000"/>
                </a:solidFill>
                <a:latin typeface="Arial Narrow" pitchFamily="34" charset="0"/>
                <a:cs typeface="Courier New" pitchFamily="49" charset="0"/>
              </a:rPr>
              <a:t>Uint32 seq    ;</a:t>
            </a:r>
          </a:p>
          <a:p>
            <a:pPr fontAlgn="base">
              <a:spcBef>
                <a:spcPct val="0"/>
              </a:spcBef>
              <a:spcAft>
                <a:spcPct val="0"/>
              </a:spcAft>
            </a:pPr>
            <a:r>
              <a:rPr lang="en-US" sz="2000" dirty="0">
                <a:solidFill>
                  <a:srgbClr val="000000"/>
                </a:solidFill>
                <a:latin typeface="Arial Narrow" pitchFamily="34" charset="0"/>
                <a:cs typeface="Courier New" pitchFamily="49" charset="0"/>
              </a:rPr>
              <a:t>void cbFxn(UInt16 procId, UInt16 lineId, UInt32 eventId, UArg arg, UInt32 payload)</a:t>
            </a:r>
          </a:p>
          <a:p>
            <a:pPr fontAlgn="base">
              <a:spcBef>
                <a:spcPct val="0"/>
              </a:spcBef>
              <a:spcAft>
                <a:spcPct val="0"/>
              </a:spcAft>
            </a:pPr>
            <a:r>
              <a:rPr lang="en-US" sz="2000" dirty="0">
                <a:solidFill>
                  <a:srgbClr val="000000"/>
                </a:solidFill>
                <a:latin typeface="Arial Narrow" pitchFamily="34" charset="0"/>
                <a:cs typeface="Courier New" pitchFamily="49" charset="0"/>
              </a:rPr>
              <a:t>{</a:t>
            </a:r>
          </a:p>
          <a:p>
            <a:pPr fontAlgn="base">
              <a:spcBef>
                <a:spcPct val="0"/>
              </a:spcBef>
              <a:spcAft>
                <a:spcPct val="0"/>
              </a:spcAft>
            </a:pPr>
            <a:r>
              <a:rPr lang="en-US" sz="2000" dirty="0">
                <a:solidFill>
                  <a:srgbClr val="000000"/>
                </a:solidFill>
                <a:latin typeface="Arial Narrow" pitchFamily="34" charset="0"/>
                <a:cs typeface="Courier New" pitchFamily="49" charset="0"/>
              </a:rPr>
              <a:t>    </a:t>
            </a:r>
            <a:r>
              <a:rPr lang="en-US" sz="2000" dirty="0">
                <a:solidFill>
                  <a:srgbClr val="1F497D"/>
                </a:solidFill>
                <a:latin typeface="Arial Narrow" pitchFamily="34" charset="0"/>
                <a:cs typeface="Courier New" pitchFamily="49" charset="0"/>
              </a:rPr>
              <a:t>/* The payload is a sequence number. */</a:t>
            </a:r>
          </a:p>
          <a:p>
            <a:pPr fontAlgn="base">
              <a:spcBef>
                <a:spcPct val="0"/>
              </a:spcBef>
              <a:spcAft>
                <a:spcPct val="0"/>
              </a:spcAft>
            </a:pPr>
            <a:r>
              <a:rPr lang="en-US" sz="2000" dirty="0">
                <a:solidFill>
                  <a:srgbClr val="000000"/>
                </a:solidFill>
                <a:latin typeface="Arial Narrow" pitchFamily="34" charset="0"/>
                <a:cs typeface="Courier New" pitchFamily="49" charset="0"/>
              </a:rPr>
              <a:t>    recvProcId = procId;</a:t>
            </a:r>
          </a:p>
          <a:p>
            <a:pPr fontAlgn="base">
              <a:spcBef>
                <a:spcPct val="0"/>
              </a:spcBef>
              <a:spcAft>
                <a:spcPct val="0"/>
              </a:spcAft>
            </a:pPr>
            <a:r>
              <a:rPr lang="en-US" sz="2000" dirty="0">
                <a:solidFill>
                  <a:srgbClr val="000000"/>
                </a:solidFill>
                <a:latin typeface="Arial Narrow" pitchFamily="34" charset="0"/>
                <a:cs typeface="Courier New" pitchFamily="49" charset="0"/>
              </a:rPr>
              <a:t>    seq = payload;</a:t>
            </a:r>
          </a:p>
          <a:p>
            <a:pPr fontAlgn="base">
              <a:spcBef>
                <a:spcPct val="0"/>
              </a:spcBef>
              <a:spcAft>
                <a:spcPct val="0"/>
              </a:spcAft>
            </a:pPr>
            <a:r>
              <a:rPr lang="en-US" sz="2000" dirty="0">
                <a:solidFill>
                  <a:srgbClr val="000000"/>
                </a:solidFill>
                <a:latin typeface="Arial Narrow" pitchFamily="34" charset="0"/>
                <a:cs typeface="Courier New" pitchFamily="49" charset="0"/>
              </a:rPr>
              <a:t>    Semaphore_post(semHandle);</a:t>
            </a:r>
          </a:p>
          <a:p>
            <a:pPr fontAlgn="base">
              <a:spcBef>
                <a:spcPct val="0"/>
              </a:spcBef>
              <a:spcAft>
                <a:spcPct val="0"/>
              </a:spcAft>
            </a:pPr>
            <a:r>
              <a:rPr lang="en-US" sz="2000" dirty="0">
                <a:solidFill>
                  <a:srgbClr val="000000"/>
                </a:solidFill>
                <a:latin typeface="Arial Narrow" pitchFamily="34" charset="0"/>
                <a:cs typeface="Courier New" pitchFamily="49" charset="0"/>
              </a:rPr>
              <a:t>}</a:t>
            </a:r>
          </a:p>
        </p:txBody>
      </p:sp>
    </p:spTree>
    <p:extLst>
      <p:ext uri="{BB962C8B-B14F-4D97-AF65-F5344CB8AC3E}">
        <p14:creationId xmlns="" xmlns:p14="http://schemas.microsoft.com/office/powerpoint/2010/main" val="332857882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762000"/>
            <a:ext cx="8807796" cy="3131619"/>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When there is a need to allocate memory that is accessible by multiple cores, shared memory is used.</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However, the MPAX register for each DSP core might assign a different logical address to the same physical shared memory address.</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Solution: Maintain a shared memory area in the default mapping (Until future release, when the shared memory module will do the translation automatically)</a:t>
            </a:r>
          </a:p>
        </p:txBody>
      </p:sp>
      <p:grpSp>
        <p:nvGrpSpPr>
          <p:cNvPr id="27" name="Group 26"/>
          <p:cNvGrpSpPr/>
          <p:nvPr/>
        </p:nvGrpSpPr>
        <p:grpSpPr>
          <a:xfrm>
            <a:off x="2148840" y="3947160"/>
            <a:ext cx="4069080" cy="227838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0</a:t>
              </a:r>
            </a:p>
          </p:txBody>
        </p:sp>
        <p:sp>
          <p:nvSpPr>
            <p:cNvPr id="8" name="Rectangle 7"/>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1</a:t>
              </a:r>
            </a:p>
          </p:txBody>
        </p:sp>
        <p:sp>
          <p:nvSpPr>
            <p:cNvPr id="9" name="Oval 8"/>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Shared Memory Region</a:t>
              </a:r>
              <a:br>
                <a:rPr lang="en-US" sz="1200" dirty="0">
                  <a:solidFill>
                    <a:srgbClr val="000000"/>
                  </a:solidFill>
                </a:rPr>
              </a:br>
              <a:r>
                <a:rPr lang="en-US" sz="1200" dirty="0">
                  <a:solidFill>
                    <a:srgbClr val="000000"/>
                  </a:solidFill>
                </a:rPr>
                <a:t>(DDR2)</a:t>
              </a:r>
            </a:p>
          </p:txBody>
        </p:sp>
        <p:cxnSp>
          <p:nvCxnSpPr>
            <p:cNvPr id="11" name="Straight Arrow Connector 10"/>
            <p:cNvCxnSpPr>
              <a:stCxn id="5" idx="3"/>
              <a:endCxn id="9"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6" name="Oval 15"/>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0 Local Memory Region</a:t>
              </a:r>
            </a:p>
          </p:txBody>
        </p:sp>
        <p:sp>
          <p:nvSpPr>
            <p:cNvPr id="18" name="Oval 17"/>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1 Local Memory Region</a:t>
              </a:r>
            </a:p>
          </p:txBody>
        </p:sp>
        <p:cxnSp>
          <p:nvCxnSpPr>
            <p:cNvPr id="20" name="Straight Arrow Connector 19"/>
            <p:cNvCxnSpPr>
              <a:stCxn id="5" idx="2"/>
              <a:endCxn id="16"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Arrow Connector 23"/>
            <p:cNvCxnSpPr>
              <a:stCxn id="8" idx="2"/>
              <a:endCxn id="18"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3021576" y="4343400"/>
              <a:ext cx="691215" cy="215444"/>
            </a:xfrm>
            <a:prstGeom prst="rect">
              <a:avLst/>
            </a:prstGeom>
            <a:noFill/>
          </p:spPr>
          <p:txBody>
            <a:bodyPr wrap="none" rtlCol="0">
              <a:spAutoFit/>
            </a:bodyPr>
            <a:lstStyle/>
            <a:p>
              <a:pPr algn="r" fontAlgn="base">
                <a:spcBef>
                  <a:spcPct val="0"/>
                </a:spcBef>
                <a:spcAft>
                  <a:spcPct val="0"/>
                </a:spcAft>
              </a:pPr>
              <a:r>
                <a:rPr lang="en-US" sz="800" dirty="0" smtClean="0">
                  <a:solidFill>
                    <a:srgbClr val="000000"/>
                  </a:solidFill>
                </a:rPr>
                <a:t>0x90000000</a:t>
              </a:r>
              <a:endParaRPr lang="en-US" sz="800" dirty="0">
                <a:solidFill>
                  <a:srgbClr val="000000"/>
                </a:solidFill>
              </a:endParaRPr>
            </a:p>
          </p:txBody>
        </p:sp>
        <p:sp>
          <p:nvSpPr>
            <p:cNvPr id="26" name="TextBox 25"/>
            <p:cNvSpPr txBox="1"/>
            <p:nvPr/>
          </p:nvSpPr>
          <p:spPr>
            <a:xfrm>
              <a:off x="4659876" y="4343400"/>
              <a:ext cx="691215" cy="215444"/>
            </a:xfrm>
            <a:prstGeom prst="rect">
              <a:avLst/>
            </a:prstGeom>
            <a:noFill/>
          </p:spPr>
          <p:txBody>
            <a:bodyPr wrap="none" rtlCol="0">
              <a:spAutoFit/>
            </a:bodyPr>
            <a:lstStyle/>
            <a:p>
              <a:pPr algn="r" fontAlgn="base">
                <a:spcBef>
                  <a:spcPct val="0"/>
                </a:spcBef>
                <a:spcAft>
                  <a:spcPct val="0"/>
                </a:spcAft>
              </a:pPr>
              <a:r>
                <a:rPr lang="en-US" sz="800" dirty="0">
                  <a:solidFill>
                    <a:srgbClr val="000000"/>
                  </a:solidFill>
                </a:rPr>
                <a:t>0x90000000</a:t>
              </a:r>
            </a:p>
          </p:txBody>
        </p:sp>
      </p:grpSp>
    </p:spTree>
    <p:extLst>
      <p:ext uri="{BB962C8B-B14F-4D97-AF65-F5344CB8AC3E}">
        <p14:creationId xmlns="" xmlns:p14="http://schemas.microsoft.com/office/powerpoint/2010/main" val="319061953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6200"/>
            <a:ext cx="8877300" cy="762000"/>
          </a:xfrm>
        </p:spPr>
        <p:txBody>
          <a:bodyPr/>
          <a:lstStyle/>
          <a:p>
            <a:r>
              <a:rPr lang="en-US" sz="4000" dirty="0" smtClean="0"/>
              <a:t>Data Passing Using Shared Memory (2/2)</a:t>
            </a:r>
            <a:endParaRPr lang="en-US" sz="4000" dirty="0"/>
          </a:p>
        </p:txBody>
      </p:sp>
      <p:sp>
        <p:nvSpPr>
          <p:cNvPr id="4" name="TextBox 3"/>
          <p:cNvSpPr txBox="1"/>
          <p:nvPr/>
        </p:nvSpPr>
        <p:spPr>
          <a:xfrm>
            <a:off x="168564" y="2514600"/>
            <a:ext cx="8807796" cy="325945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p:txBody>
      </p:sp>
    </p:spTree>
    <p:extLst>
      <p:ext uri="{BB962C8B-B14F-4D97-AF65-F5344CB8AC3E}">
        <p14:creationId xmlns="" xmlns:p14="http://schemas.microsoft.com/office/powerpoint/2010/main" val="4378811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828675"/>
            <a:ext cx="8174000" cy="541210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SINGLE reader, multiple WRITERS model (READER owns queue/mailbox)</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Supports structured sending/receiving of variable-length messages, which can include (pointers to) data</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Uses all of the IPC services layers along with IPC Configuration &amp; Initialization</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APIs do not change if the message is between two threads: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the same core </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cores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devices </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APIs do NOT change based on transport; only the CFG (init) code</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Shared memory</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SRIO</a:t>
            </a:r>
          </a:p>
        </p:txBody>
      </p:sp>
    </p:spTree>
    <p:extLst>
      <p:ext uri="{BB962C8B-B14F-4D97-AF65-F5344CB8AC3E}">
        <p14:creationId xmlns="" xmlns:p14="http://schemas.microsoft.com/office/powerpoint/2010/main" val="115528379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96450" y="840105"/>
            <a:ext cx="8497030" cy="546163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How does the writer connect with the reader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MultiProc and name server keep track of queue names and core IDs</a:t>
            </a:r>
            <a:r>
              <a:rPr lang="en-US" dirty="0" smtClean="0">
                <a:solidFill>
                  <a:srgbClr val="000000"/>
                </a:solidFill>
              </a:rPr>
              <a:t>. Each MessageQ has a unique name known to all elements of the system</a:t>
            </a:r>
            <a:endParaRPr lang="en-US"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do we mean when we refer to structured messages with variable size?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Each message has a standard header and data. The header specifies the size of payload.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smtClean="0">
                <a:solidFill>
                  <a:srgbClr val="000000"/>
                </a:solidFill>
              </a:rPr>
              <a:t>If </a:t>
            </a:r>
            <a:r>
              <a:rPr lang="en-US" dirty="0">
                <a:solidFill>
                  <a:srgbClr val="000000"/>
                </a:solidFill>
              </a:rPr>
              <a:t>there are multiple writers, how does the system prevent race conditions (e.g., two writers attempting to allocate the same memory)?</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GateMP provides hardware semaphore API to prevent race conditions.</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facilitates the moving of a message to the receiver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This is done by Notify API using the transport layer.</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No. Most of the configuration is done by the system.  More details later.</a:t>
            </a:r>
          </a:p>
          <a:p>
            <a:pPr marL="342900" indent="-342900" fontAlgn="base">
              <a:lnSpc>
                <a:spcPct val="90000"/>
              </a:lnSpc>
              <a:spcBef>
                <a:spcPts val="1200"/>
              </a:spcBef>
              <a:spcAft>
                <a:spcPct val="0"/>
              </a:spcAft>
              <a:buClr>
                <a:srgbClr val="1F497D"/>
              </a:buClr>
              <a:buSzPct val="75000"/>
              <a:buFont typeface="Wingdings"/>
              <a:buChar char=""/>
            </a:pPr>
            <a:endParaRPr lang="en-US" sz="1600" dirty="0">
              <a:solidFill>
                <a:srgbClr val="000000"/>
              </a:solidFill>
            </a:endParaRPr>
          </a:p>
        </p:txBody>
      </p:sp>
    </p:spTree>
    <p:extLst>
      <p:ext uri="{BB962C8B-B14F-4D97-AF65-F5344CB8AC3E}">
        <p14:creationId xmlns="" xmlns:p14="http://schemas.microsoft.com/office/powerpoint/2010/main" val="248830559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5020121" y="1033402"/>
            <a:ext cx="4009579"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0" tIns="45720" rIns="4572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*synchronizer</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 timeout);</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5" name="TextBox 44"/>
          <p:cNvSpPr txBox="1"/>
          <p:nvPr/>
        </p:nvSpPr>
        <p:spPr>
          <a:xfrm>
            <a:off x="5655662" y="648780"/>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
        <p:nvSpPr>
          <p:cNvPr id="47" name="TextBox 46"/>
          <p:cNvSpPr txBox="1"/>
          <p:nvPr/>
        </p:nvSpPr>
        <p:spPr>
          <a:xfrm>
            <a:off x="304800" y="4203208"/>
            <a:ext cx="8305800" cy="1883593"/>
          </a:xfrm>
          <a:prstGeom prst="rect">
            <a:avLst/>
          </a:prstGeom>
          <a:noFill/>
        </p:spPr>
        <p:txBody>
          <a:bodyPr wrap="square" rtlCol="0" anchor="ctr" anchorCtr="0">
            <a:spAutoFit/>
          </a:bodyPr>
          <a:lstStyle/>
          <a:p>
            <a:pPr marL="342900" indent="-342900" fontAlgn="base">
              <a:lnSpc>
                <a:spcPct val="80000"/>
              </a:lnSpc>
              <a:spcBef>
                <a:spcPts val="1200"/>
              </a:spcBef>
              <a:spcAft>
                <a:spcPct val="0"/>
              </a:spcAft>
              <a:buSzPct val="100000"/>
              <a:buFont typeface="Arial" pitchFamily="34" charset="0"/>
              <a:buChar char="•"/>
            </a:pPr>
            <a:r>
              <a:rPr lang="en-US" sz="2400" dirty="0" smtClean="0">
                <a:solidFill>
                  <a:srgbClr val="000000"/>
                </a:solidFill>
              </a:rPr>
              <a:t>Step I - MessageQ creation during initialization:</a:t>
            </a:r>
          </a:p>
          <a:p>
            <a:pPr marL="800100" lvl="1" indent="-342900" fontAlgn="base">
              <a:lnSpc>
                <a:spcPct val="80000"/>
              </a:lnSpc>
              <a:spcBef>
                <a:spcPts val="1200"/>
              </a:spcBef>
              <a:spcAft>
                <a:spcPct val="0"/>
              </a:spcAft>
              <a:buSzPct val="100000"/>
              <a:buFont typeface="Arial" pitchFamily="34" charset="0"/>
              <a:buChar char="•"/>
            </a:pPr>
            <a:r>
              <a:rPr lang="en-US" sz="2000" dirty="0" smtClean="0">
                <a:solidFill>
                  <a:srgbClr val="000000"/>
                </a:solidFill>
              </a:rPr>
              <a:t>MessageQ </a:t>
            </a:r>
            <a:r>
              <a:rPr lang="en-US" sz="2000" dirty="0">
                <a:solidFill>
                  <a:srgbClr val="000000"/>
                </a:solidFill>
              </a:rPr>
              <a:t>transactions </a:t>
            </a:r>
            <a:r>
              <a:rPr lang="en-US" sz="2000" u="sng" dirty="0">
                <a:solidFill>
                  <a:srgbClr val="000000"/>
                </a:solidFill>
              </a:rPr>
              <a:t>begin</a:t>
            </a:r>
            <a:r>
              <a:rPr lang="en-US" sz="2000" dirty="0">
                <a:solidFill>
                  <a:srgbClr val="000000"/>
                </a:solidFill>
              </a:rPr>
              <a:t> with </a:t>
            </a:r>
            <a:r>
              <a:rPr lang="en-US" sz="2000" dirty="0">
                <a:solidFill>
                  <a:srgbClr val="1F497D"/>
                </a:solidFill>
              </a:rPr>
              <a:t>READER</a:t>
            </a:r>
            <a:r>
              <a:rPr lang="en-US" sz="2000" dirty="0">
                <a:solidFill>
                  <a:srgbClr val="000000"/>
                </a:solidFill>
              </a:rPr>
              <a:t> creating a MessageQ.</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400" dirty="0" smtClean="0"/>
              <a:t>Step 2 – During run-time</a:t>
            </a:r>
          </a:p>
          <a:p>
            <a:pPr marL="800100" lvl="1" indent="-342900" fontAlgn="base">
              <a:lnSpc>
                <a:spcPct val="80000"/>
              </a:lnSpc>
              <a:spcBef>
                <a:spcPts val="1200"/>
              </a:spcBef>
              <a:spcAft>
                <a:spcPct val="0"/>
              </a:spcAft>
              <a:buClr>
                <a:srgbClr val="000000"/>
              </a:buClr>
              <a:buSzPct val="100000"/>
              <a:buFont typeface="Arial" pitchFamily="34" charset="0"/>
              <a:buChar char="•"/>
            </a:pPr>
            <a:r>
              <a:rPr lang="en-US" sz="2000" dirty="0" smtClean="0">
                <a:solidFill>
                  <a:srgbClr val="1F497D"/>
                </a:solidFill>
              </a:rPr>
              <a:t>READER’s</a:t>
            </a:r>
            <a:r>
              <a:rPr lang="en-US" sz="2000" dirty="0" smtClean="0">
                <a:solidFill>
                  <a:srgbClr val="000000"/>
                </a:solidFill>
              </a:rPr>
              <a:t> </a:t>
            </a:r>
            <a:r>
              <a:rPr lang="en-US" sz="2000" dirty="0">
                <a:solidFill>
                  <a:srgbClr val="000000"/>
                </a:solidFill>
              </a:rPr>
              <a:t>attempt to get a message results in a block (unless</a:t>
            </a:r>
            <a:br>
              <a:rPr lang="en-US" sz="2000" dirty="0">
                <a:solidFill>
                  <a:srgbClr val="000000"/>
                </a:solidFill>
              </a:rPr>
            </a:br>
            <a:r>
              <a:rPr lang="en-US" sz="2000" dirty="0">
                <a:solidFill>
                  <a:srgbClr val="000000"/>
                </a:solidFill>
              </a:rPr>
              <a:t>timeout was specified), since no messages are in the queue yet.</a:t>
            </a:r>
          </a:p>
        </p:txBody>
      </p:sp>
      <p:sp>
        <p:nvSpPr>
          <p:cNvPr id="48" name="Flowchart: Magnetic Disk 47"/>
          <p:cNvSpPr/>
          <p:nvPr/>
        </p:nvSpPr>
        <p:spPr bwMode="auto">
          <a:xfrm>
            <a:off x="3881648" y="133548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Tree>
    <p:extLst>
      <p:ext uri="{BB962C8B-B14F-4D97-AF65-F5344CB8AC3E}">
        <p14:creationId xmlns="" xmlns:p14="http://schemas.microsoft.com/office/powerpoint/2010/main" val="175454169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FF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FF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2"/>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11" name="TextBox 10"/>
          <p:cNvSpPr txBox="1"/>
          <p:nvPr/>
        </p:nvSpPr>
        <p:spPr>
          <a:xfrm>
            <a:off x="302416" y="4783035"/>
            <a:ext cx="7888570" cy="1219436"/>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begins by opening MessageQ created by </a:t>
            </a:r>
            <a:r>
              <a:rPr lang="en-US" sz="2200" dirty="0">
                <a:solidFill>
                  <a:srgbClr val="1F497D"/>
                </a:solidFill>
              </a:rPr>
              <a:t>READER</a:t>
            </a:r>
            <a:r>
              <a:rPr lang="en-US" sz="2200" dirty="0">
                <a:solidFill>
                  <a:srgbClr val="000000"/>
                </a:solidFill>
              </a:rPr>
              <a:t>.</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gets a message block from a heap and fills it, as desired.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 xmlns:p14="http://schemas.microsoft.com/office/powerpoint/2010/main" val="161252860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rgbClr val="FF0000"/>
                </a:solidFill>
                <a:latin typeface="Arial Narrow" pitchFamily="34" charset="0"/>
              </a:rPr>
              <a:t>MessageQ_create(“myQ”, …);</a:t>
            </a: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B050"/>
                </a:solidFill>
                <a:latin typeface="Arial Narrow" pitchFamily="34" charset="0"/>
              </a:rPr>
              <a:t>*** PROCESS MSG ***</a:t>
            </a:r>
          </a:p>
          <a:p>
            <a:pPr eaLnBrk="0" fontAlgn="base" hangingPunct="0">
              <a:spcBef>
                <a:spcPts val="1200"/>
              </a:spcBef>
              <a:spcAft>
                <a:spcPct val="0"/>
              </a:spcAft>
            </a:pPr>
            <a:r>
              <a:rPr lang="en-US" dirty="0">
                <a:solidFill>
                  <a:srgbClr val="00B050"/>
                </a:solidFill>
                <a:latin typeface="Arial Narrow" pitchFamily="34" charset="0"/>
              </a:rPr>
              <a:t>MessageQ_free(“myQ”, …);</a:t>
            </a:r>
          </a:p>
          <a:p>
            <a:pPr eaLnBrk="0" fontAlgn="base" hangingPunct="0">
              <a:spcBef>
                <a:spcPts val="1200"/>
              </a:spcBef>
              <a:spcAft>
                <a:spcPct val="0"/>
              </a:spcAft>
            </a:pPr>
            <a:r>
              <a:rPr lang="en-US" b="1" dirty="0">
                <a:solidFill>
                  <a:srgbClr val="000000"/>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6"/>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b="1" dirty="0">
                <a:solidFill>
                  <a:srgbClr val="000000"/>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62108"/>
            <a:ext cx="7825284" cy="1644168"/>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000000"/>
                </a:solidFill>
              </a:rPr>
              <a:t>Once </a:t>
            </a:r>
            <a:r>
              <a:rPr lang="en-US" sz="2200" dirty="0">
                <a:solidFill>
                  <a:srgbClr val="1F497D"/>
                </a:solidFill>
              </a:rPr>
              <a:t>WRITER</a:t>
            </a:r>
            <a:r>
              <a:rPr lang="en-US" sz="2200" dirty="0">
                <a:solidFill>
                  <a:srgbClr val="000000"/>
                </a:solidFill>
              </a:rPr>
              <a:t> puts msg in MessageQ, </a:t>
            </a:r>
            <a:r>
              <a:rPr lang="en-US" sz="2200" dirty="0">
                <a:solidFill>
                  <a:srgbClr val="1F497D"/>
                </a:solidFill>
              </a:rPr>
              <a:t>READER</a:t>
            </a:r>
            <a:r>
              <a:rPr lang="en-US" sz="2200" dirty="0">
                <a:solidFill>
                  <a:srgbClr val="000000"/>
                </a:solidFill>
              </a:rPr>
              <a:t> is unblocked.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now read/process the received message.</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frees message back to Heap.</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optionally delete the created MessageQ, if desired.</a:t>
            </a: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 xmlns:p14="http://schemas.microsoft.com/office/powerpoint/2010/main" val="39383213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API calls use the MessageQ module in IPC.</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User must also configure MultiProc and SharedRegion modules.</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other configuration/setup is performed automatically</a:t>
            </a:r>
            <a:br>
              <a:rPr lang="en-US" sz="2400" dirty="0">
                <a:solidFill>
                  <a:srgbClr val="000000"/>
                </a:solidFill>
              </a:rPr>
            </a:br>
            <a:r>
              <a:rPr lang="en-US" sz="2400" dirty="0">
                <a:solidFill>
                  <a:srgbClr val="000000"/>
                </a:solidFill>
              </a:rPr>
              <a:t>by MessageQ.</a:t>
            </a:r>
          </a:p>
        </p:txBody>
      </p:sp>
      <p:grpSp>
        <p:nvGrpSpPr>
          <p:cNvPr id="2" name="Group 73"/>
          <p:cNvGrpSpPr/>
          <p:nvPr/>
        </p:nvGrpSpPr>
        <p:grpSpPr>
          <a:xfrm>
            <a:off x="338468" y="232126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NameServer</a:t>
              </a:r>
            </a:p>
          </p:txBody>
        </p:sp>
        <p:cxnSp>
          <p:nvCxnSpPr>
            <p:cNvPr id="54" name="Shape 53"/>
            <p:cNvCxnSpPr>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914399"/>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extLst>
      <p:ext uri="{BB962C8B-B14F-4D97-AF65-F5344CB8AC3E}">
        <p14:creationId xmlns="" xmlns:p14="http://schemas.microsoft.com/office/powerpoint/2010/main" val="204331671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IPC Registers</a:t>
            </a:r>
            <a:endParaRPr lang="en-US" sz="3600" dirty="0"/>
          </a:p>
        </p:txBody>
      </p:sp>
      <p:sp>
        <p:nvSpPr>
          <p:cNvPr id="3" name="Content Placeholder 2"/>
          <p:cNvSpPr>
            <a:spLocks noGrp="1"/>
          </p:cNvSpPr>
          <p:nvPr>
            <p:ph idx="1"/>
          </p:nvPr>
        </p:nvSpPr>
        <p:spPr/>
        <p:txBody>
          <a:bodyPr>
            <a:normAutofit/>
          </a:bodyPr>
          <a:lstStyle/>
          <a:p>
            <a:r>
              <a:rPr lang="en-US" dirty="0" smtClean="0"/>
              <a:t>Each CorePac has its own </a:t>
            </a:r>
            <a:r>
              <a:rPr lang="en-US" dirty="0" smtClean="0"/>
              <a:t>pair of IPC registers</a:t>
            </a:r>
            <a:r>
              <a:rPr lang="en-US" dirty="0" smtClean="0"/>
              <a:t>:</a:t>
            </a:r>
          </a:p>
          <a:p>
            <a:pPr lvl="1"/>
            <a:r>
              <a:rPr lang="en-US" dirty="0" err="1" smtClean="0"/>
              <a:t>IPCGRx</a:t>
            </a:r>
            <a:r>
              <a:rPr lang="en-US" dirty="0" smtClean="0"/>
              <a:t> generating interrupt </a:t>
            </a:r>
          </a:p>
          <a:p>
            <a:pPr lvl="1"/>
            <a:r>
              <a:rPr lang="en-US" dirty="0" smtClean="0"/>
              <a:t>IPCARx acknowledge interrupt (clearing</a:t>
            </a:r>
            <a:r>
              <a:rPr lang="en-US" dirty="0" smtClean="0"/>
              <a:t>)</a:t>
            </a:r>
            <a:endParaRPr lang="en-US" dirty="0" smtClean="0"/>
          </a:p>
          <a:p>
            <a:pPr lvl="1"/>
            <a:endParaRPr lang="en-US" dirty="0" smtClean="0"/>
          </a:p>
          <a:p>
            <a:pPr lvl="1"/>
            <a:endParaRPr lang="en-US" dirty="0" smtClean="0"/>
          </a:p>
          <a:p>
            <a:pPr lvl="1">
              <a:buNone/>
            </a:pP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smtClean="0"/>
          </a:p>
          <a:p>
            <a:endParaRPr lang="en-US" dirty="0" smtClean="0"/>
          </a:p>
          <a:p>
            <a:endParaRPr lang="en-US" dirty="0" smtClean="0"/>
          </a:p>
          <a:p>
            <a:r>
              <a:rPr lang="en-US" dirty="0" smtClean="0"/>
              <a:t>28 </a:t>
            </a:r>
            <a:r>
              <a:rPr lang="en-US" dirty="0" smtClean="0"/>
              <a:t>bits can be used </a:t>
            </a:r>
            <a:r>
              <a:rPr lang="en-US" dirty="0" smtClean="0"/>
              <a:t>to define a protocol; 28 </a:t>
            </a:r>
            <a:r>
              <a:rPr lang="en-US" dirty="0" smtClean="0"/>
              <a:t>concurrent sources </a:t>
            </a:r>
            <a:r>
              <a:rPr lang="en-US" dirty="0" smtClean="0"/>
              <a:t>are available for </a:t>
            </a:r>
            <a:r>
              <a:rPr lang="en-US" dirty="0" smtClean="0"/>
              <a:t>interrupt </a:t>
            </a:r>
            <a:r>
              <a:rPr lang="en-US" dirty="0" smtClean="0"/>
              <a:t>definition</a:t>
            </a:r>
            <a:endParaRPr lang="en-US" dirty="0" smtClean="0"/>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162175"/>
            <a:ext cx="8924797" cy="16478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0995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For the DSP, all structures and function descriptions are exposed to the user and can be found within the release:</a:t>
            </a:r>
          </a:p>
          <a:p>
            <a:pPr lvl="1" eaLnBrk="1" hangingPunct="1">
              <a:buClr>
                <a:schemeClr val="tx1"/>
              </a:buClr>
              <a:buSzPct val="100000"/>
              <a:buNone/>
            </a:pPr>
            <a:r>
              <a:rPr lang="en-US" sz="1800" b="1" dirty="0" smtClean="0">
                <a:latin typeface="Courier New" pitchFamily="49" charset="0"/>
                <a:cs typeface="Courier New" pitchFamily="49" charset="0"/>
              </a:rPr>
              <a:t>\ipc_U_ZZ_YY_XX\docs\doxygen\html\_message_q_8h.html</a:t>
            </a:r>
          </a:p>
          <a:p>
            <a:pPr lvl="1" eaLnBrk="1" hangingPunct="1">
              <a:buClr>
                <a:schemeClr val="tx1"/>
              </a:buClr>
              <a:buSzPct val="100000"/>
              <a:buFont typeface="Arial" pitchFamily="34" charset="0"/>
              <a:buChar char="•"/>
            </a:pPr>
            <a:endParaRPr lang="en-US" sz="1800" b="1" dirty="0" smtClean="0">
              <a:latin typeface="Courier New" pitchFamily="49" charset="0"/>
              <a:cs typeface="Courier New" pitchFamily="49" charset="0"/>
            </a:endParaRPr>
          </a:p>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 IPC User Guide </a:t>
            </a:r>
            <a:r>
              <a:rPr lang="en-US" sz="1800" b="1" dirty="0" smtClean="0">
                <a:latin typeface="Courier New" pitchFamily="49" charset="0"/>
                <a:cs typeface="Courier New" pitchFamily="49" charset="0"/>
              </a:rPr>
              <a:t>	\MCSDK_3_00_XX\ipc_3_XX_XX_XX\docs\IPC_Users_Guide.pdf</a:t>
            </a:r>
            <a:endParaRPr lang="en-US" sz="1800" dirty="0" smtClean="0"/>
          </a:p>
          <a:p>
            <a:pPr eaLnBrk="1" hangingPunct="1"/>
            <a:endParaRPr lang="en-US" sz="2800" dirty="0" smtClean="0"/>
          </a:p>
        </p:txBody>
      </p:sp>
    </p:spTree>
    <p:custDataLst>
      <p:tags r:id="rId1"/>
    </p:custDataLst>
    <p:extLst>
      <p:ext uri="{BB962C8B-B14F-4D97-AF65-F5344CB8AC3E}">
        <p14:creationId xmlns="" xmlns:p14="http://schemas.microsoft.com/office/powerpoint/2010/main" val="32975303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Device-to-Device Using SRIO</a:t>
            </a:r>
            <a:endParaRPr lang="en-US" dirty="0"/>
          </a:p>
        </p:txBody>
      </p:sp>
      <p:sp>
        <p:nvSpPr>
          <p:cNvPr id="3" name="Subtitle 2"/>
          <p:cNvSpPr>
            <a:spLocks noGrp="1"/>
          </p:cNvSpPr>
          <p:nvPr>
            <p:ph type="subTitle" idx="1"/>
          </p:nvPr>
        </p:nvSpPr>
        <p:spPr/>
        <p:txBody>
          <a:bodyPr/>
          <a:lstStyle/>
          <a:p>
            <a:r>
              <a:rPr lang="en-US" dirty="0" smtClean="0"/>
              <a:t>Currently available only on KeyStone I devices</a:t>
            </a:r>
            <a:endParaRPr lang="en-US" dirty="0"/>
          </a:p>
        </p:txBody>
      </p:sp>
    </p:spTree>
    <p:extLst>
      <p:ext uri="{BB962C8B-B14F-4D97-AF65-F5344CB8AC3E}">
        <p14:creationId xmlns="" xmlns:p14="http://schemas.microsoft.com/office/powerpoint/2010/main" val="254773775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(1/3) </a:t>
            </a:r>
            <a:r>
              <a:rPr lang="en-US" sz="3600" i="1" dirty="0" smtClean="0"/>
              <a:t>KeyStone I Only</a:t>
            </a:r>
          </a:p>
        </p:txBody>
      </p:sp>
      <p:sp>
        <p:nvSpPr>
          <p:cNvPr id="6" name="TextBox 5"/>
          <p:cNvSpPr txBox="1"/>
          <p:nvPr/>
        </p:nvSpPr>
        <p:spPr>
          <a:xfrm>
            <a:off x="358140" y="853441"/>
            <a:ext cx="8151142" cy="1575816"/>
          </a:xfrm>
          <a:prstGeom prst="rect">
            <a:avLst/>
          </a:prstGeom>
          <a:noFill/>
        </p:spPr>
        <p:txBody>
          <a:bodyPr wrap="non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SRIO</a:t>
            </a:r>
            <a:r>
              <a:rPr lang="en-US" sz="2400" dirty="0">
                <a:solidFill>
                  <a:srgbClr val="000000"/>
                </a:solidFill>
              </a:rPr>
              <a:t> (Type 11) transport enables MessageQ to send data</a:t>
            </a:r>
            <a:br>
              <a:rPr lang="en-US" sz="2400" dirty="0">
                <a:solidFill>
                  <a:srgbClr val="000000"/>
                </a:solidFill>
              </a:rPr>
            </a:br>
            <a:r>
              <a:rPr lang="en-US" sz="2400" dirty="0">
                <a:solidFill>
                  <a:srgbClr val="000000"/>
                </a:solidFill>
              </a:rPr>
              <a:t>between tasks, cores and devices via the SRIO IP block.</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Refer to the MCSDK examples for setup code required to use</a:t>
            </a:r>
            <a:br>
              <a:rPr lang="en-US" sz="2400" dirty="0">
                <a:solidFill>
                  <a:srgbClr val="000000"/>
                </a:solidFill>
              </a:rPr>
            </a:br>
            <a:r>
              <a:rPr lang="en-US" sz="2400" dirty="0">
                <a:solidFill>
                  <a:srgbClr val="000000"/>
                </a:solidFill>
              </a:rPr>
              <a:t>MessageQ over this transport.</a:t>
            </a:r>
          </a:p>
        </p:txBody>
      </p:sp>
      <p:grpSp>
        <p:nvGrpSpPr>
          <p:cNvPr id="27" name="Group 26"/>
          <p:cNvGrpSpPr/>
          <p:nvPr/>
        </p:nvGrpSpPr>
        <p:grpSpPr>
          <a:xfrm>
            <a:off x="381000" y="2689860"/>
            <a:ext cx="8382000" cy="3581400"/>
            <a:chOff x="381000" y="2689860"/>
            <a:chExt cx="8382000" cy="3581400"/>
          </a:xfrm>
        </p:grpSpPr>
        <p:sp>
          <p:nvSpPr>
            <p:cNvPr id="53" name="Rectangle 52"/>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V   CorePac W</a:t>
              </a:r>
            </a:p>
          </p:txBody>
        </p:sp>
        <p:cxnSp>
          <p:nvCxnSpPr>
            <p:cNvPr id="54" name="Straight Arrow Connector 53"/>
            <p:cNvCxnSpPr>
              <a:stCxn id="55" idx="2"/>
              <a:endCxn id="58"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56" name="TextBox 55"/>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57" name="TextBox 56"/>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58" name="TextBox 57"/>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63" name="Rectangle 62"/>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X   CorePac Y</a:t>
              </a:r>
            </a:p>
          </p:txBody>
        </p:sp>
        <p:cxnSp>
          <p:nvCxnSpPr>
            <p:cNvPr id="73" name="Straight Arrow Connector 72"/>
            <p:cNvCxnSpPr>
              <a:stCxn id="68" idx="0"/>
              <a:endCxn id="71"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66" name="TextBox 65"/>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68" name="TextBox 67"/>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71" name="TextBox 70"/>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75" name="Rounded Rectangle 74"/>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76" name="Rounded Rectangle 75"/>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78" name="Shape 77"/>
            <p:cNvCxnSpPr>
              <a:stCxn id="58" idx="2"/>
              <a:endCxn id="75"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 xmlns:p14="http://schemas.microsoft.com/office/powerpoint/2010/main" val="306487238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(2/3) </a:t>
            </a:r>
            <a:r>
              <a:rPr lang="en-US" sz="3600" i="1" dirty="0" smtClean="0"/>
              <a:t>KeyStone I Only</a:t>
            </a:r>
            <a:endParaRPr lang="en-US" sz="3600" dirty="0" smtClean="0"/>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From a messageQ standpoint, the SRIO transport works the same as the QMSS transport. At the transport level, it is also somewhat the same.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The SRIO transport copies the messageQ message into the SRIO data buffer.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It will then pop a SRIO descriptor and put a pointer to the SRIO data buffer into the descriptor.  </a:t>
            </a:r>
          </a:p>
        </p:txBody>
      </p:sp>
      <p:grpSp>
        <p:nvGrpSpPr>
          <p:cNvPr id="42" name="Group 41"/>
          <p:cNvGrpSpPr/>
          <p:nvPr/>
        </p:nvGrpSpPr>
        <p:grpSpPr>
          <a:xfrm>
            <a:off x="381000" y="2689860"/>
            <a:ext cx="8382000" cy="3581400"/>
            <a:chOff x="381000" y="2689860"/>
            <a:chExt cx="8382000" cy="3581400"/>
          </a:xfrm>
        </p:grpSpPr>
        <p:sp>
          <p:nvSpPr>
            <p:cNvPr id="22" name="Rectangle 21"/>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V   CorePac W</a:t>
              </a:r>
            </a:p>
          </p:txBody>
        </p:sp>
        <p:cxnSp>
          <p:nvCxnSpPr>
            <p:cNvPr id="23" name="Straight Arrow Connector 22"/>
            <p:cNvCxnSpPr>
              <a:stCxn id="24" idx="2"/>
              <a:endCxn id="27"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5" name="TextBox 24"/>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6" name="TextBox 25"/>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7" name="TextBox 26"/>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8" name="Rectangle 27"/>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X   CorePac Y</a:t>
              </a:r>
            </a:p>
          </p:txBody>
        </p:sp>
        <p:cxnSp>
          <p:nvCxnSpPr>
            <p:cNvPr id="29" name="Straight Arrow Connector 28"/>
            <p:cNvCxnSpPr>
              <a:stCxn id="32" idx="0"/>
              <a:endCxn id="33"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1" name="TextBox 30"/>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2" name="TextBox 31"/>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3" name="TextBox 32"/>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4" name="Rounded Rectangle 33"/>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5" name="Rounded Rectangle 34"/>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6" name="Shape 35"/>
            <p:cNvCxnSpPr>
              <a:stCxn id="27" idx="2"/>
              <a:endCxn id="34"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1" name="Straight Arrow Connector 40"/>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 xmlns:p14="http://schemas.microsoft.com/office/powerpoint/2010/main" val="130250320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(3/3) </a:t>
            </a:r>
            <a:r>
              <a:rPr lang="en-US" sz="3600" i="1" dirty="0" smtClean="0"/>
              <a:t>KeyStone I Only</a:t>
            </a:r>
            <a:endParaRPr lang="en-US" sz="3600" dirty="0" smtClean="0"/>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transport then passes the descriptor to the SRIO LLD via the Srio_sockSend API.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SRIO then sends and receives the buffer via the SRIO PKTDMA.</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message is then queued on the Receiver side.</a:t>
            </a:r>
          </a:p>
        </p:txBody>
      </p:sp>
      <p:grpSp>
        <p:nvGrpSpPr>
          <p:cNvPr id="43" name="Group 42"/>
          <p:cNvGrpSpPr/>
          <p:nvPr/>
        </p:nvGrpSpPr>
        <p:grpSpPr>
          <a:xfrm>
            <a:off x="381000" y="2689860"/>
            <a:ext cx="8382000" cy="3581400"/>
            <a:chOff x="381000" y="2689860"/>
            <a:chExt cx="8382000" cy="3581400"/>
          </a:xfrm>
        </p:grpSpPr>
        <p:sp>
          <p:nvSpPr>
            <p:cNvPr id="21" name="Rectangle 20"/>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V   CorePac W</a:t>
              </a:r>
            </a:p>
          </p:txBody>
        </p:sp>
        <p:cxnSp>
          <p:nvCxnSpPr>
            <p:cNvPr id="22" name="Straight Arrow Connector 21"/>
            <p:cNvCxnSpPr>
              <a:stCxn id="23" idx="2"/>
              <a:endCxn id="26"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4" name="TextBox 23"/>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5" name="TextBox 24"/>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6" name="TextBox 25"/>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7" name="Rectangle 26"/>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X   CorePac Y</a:t>
              </a:r>
            </a:p>
          </p:txBody>
        </p:sp>
        <p:cxnSp>
          <p:nvCxnSpPr>
            <p:cNvPr id="28" name="Straight Arrow Connector 27"/>
            <p:cNvCxnSpPr>
              <a:stCxn id="31" idx="0"/>
              <a:endCxn id="32"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0" name="TextBox 29"/>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1" name="TextBox 30"/>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2" name="TextBox 31"/>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3" name="Rounded Rectangle 32"/>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4" name="Rounded Rectangle 33"/>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5" name="Shape 34"/>
            <p:cNvCxnSpPr>
              <a:stCxn id="26" idx="2"/>
              <a:endCxn id="33"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2" name="Straight Arrow Connector 41"/>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 xmlns:p14="http://schemas.microsoft.com/office/powerpoint/2010/main" val="114546962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72120" y="3680082"/>
            <a:ext cx="4798503" cy="1938992"/>
          </a:xfrm>
          <a:prstGeom prst="rect">
            <a:avLst/>
          </a:prstGeom>
          <a:solidFill>
            <a:schemeClr val="accent1">
              <a:lumMod val="20000"/>
              <a:lumOff val="80000"/>
            </a:schemeClr>
          </a:solidFill>
        </p:spPr>
        <p:txBody>
          <a:bodyPr wrap="square" rtlCol="0">
            <a:spAutoFit/>
          </a:bodyPr>
          <a:lstStyle/>
          <a:p>
            <a:pPr algn="ctr" fontAlgn="base">
              <a:spcBef>
                <a:spcPct val="0"/>
              </a:spcBef>
              <a:spcAft>
                <a:spcPct val="0"/>
              </a:spcAft>
            </a:pPr>
            <a:r>
              <a:rPr lang="en-US" sz="2000" b="1" dirty="0">
                <a:solidFill>
                  <a:srgbClr val="000000"/>
                </a:solidFill>
              </a:rPr>
              <a:t>Benchmark Details</a:t>
            </a:r>
          </a:p>
          <a:p>
            <a:pPr indent="-182880" fontAlgn="base">
              <a:spcAft>
                <a:spcPct val="0"/>
              </a:spcAft>
              <a:buClr>
                <a:srgbClr val="000000"/>
              </a:buClr>
              <a:buFont typeface="Arial" pitchFamily="34" charset="0"/>
              <a:buChar char="•"/>
            </a:pPr>
            <a:r>
              <a:rPr lang="en-US" sz="2000" dirty="0">
                <a:solidFill>
                  <a:srgbClr val="000000"/>
                </a:solidFill>
              </a:rPr>
              <a:t>IPC benchmark examples from MCSDK</a:t>
            </a:r>
          </a:p>
          <a:p>
            <a:pPr indent="-182880" fontAlgn="base">
              <a:spcAft>
                <a:spcPct val="0"/>
              </a:spcAft>
              <a:buClr>
                <a:srgbClr val="000000"/>
              </a:buClr>
              <a:buFont typeface="Arial" pitchFamily="34" charset="0"/>
              <a:buChar char="•"/>
            </a:pPr>
            <a:r>
              <a:rPr lang="en-US" sz="2000" dirty="0">
                <a:solidFill>
                  <a:srgbClr val="000000"/>
                </a:solidFill>
              </a:rPr>
              <a:t>CPU Clock = 1 GHz</a:t>
            </a:r>
          </a:p>
          <a:p>
            <a:pPr indent="-182880" fontAlgn="base">
              <a:spcAft>
                <a:spcPct val="0"/>
              </a:spcAft>
              <a:buClr>
                <a:srgbClr val="000000"/>
              </a:buClr>
              <a:buFont typeface="Arial" pitchFamily="34" charset="0"/>
              <a:buChar char="•"/>
            </a:pPr>
            <a:r>
              <a:rPr lang="en-US" sz="2000" dirty="0">
                <a:solidFill>
                  <a:srgbClr val="000000"/>
                </a:solidFill>
              </a:rPr>
              <a:t>Header Size = 32 bytes</a:t>
            </a:r>
          </a:p>
          <a:p>
            <a:pPr indent="-182880" fontAlgn="base">
              <a:spcAft>
                <a:spcPct val="0"/>
              </a:spcAft>
              <a:buClr>
                <a:srgbClr val="000000"/>
              </a:buClr>
              <a:buFont typeface="Arial" pitchFamily="34" charset="0"/>
              <a:buChar char="•"/>
            </a:pPr>
            <a:r>
              <a:rPr lang="en-US" sz="2000" dirty="0">
                <a:solidFill>
                  <a:srgbClr val="000000"/>
                </a:solidFill>
              </a:rPr>
              <a:t>SRIO in loopback Mode</a:t>
            </a:r>
          </a:p>
          <a:p>
            <a:pPr indent="-182880" fontAlgn="base">
              <a:spcAft>
                <a:spcPct val="0"/>
              </a:spcAft>
              <a:buClr>
                <a:srgbClr val="000000"/>
              </a:buClr>
              <a:buFont typeface="Arial" pitchFamily="34" charset="0"/>
              <a:buChar char="•"/>
            </a:pPr>
            <a:r>
              <a:rPr lang="en-US" sz="2000" dirty="0">
                <a:solidFill>
                  <a:srgbClr val="000000"/>
                </a:solidFill>
              </a:rPr>
              <a:t>Messages allocated up front</a:t>
            </a:r>
          </a:p>
        </p:txBody>
      </p:sp>
      <p:graphicFrame>
        <p:nvGraphicFramePr>
          <p:cNvPr id="27" name="Table 26"/>
          <p:cNvGraphicFramePr>
            <a:graphicFrameLocks noGrp="1"/>
          </p:cNvGraphicFramePr>
          <p:nvPr/>
        </p:nvGraphicFramePr>
        <p:xfrm>
          <a:off x="1447800" y="11303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rowSpan="2">
                  <a:txBody>
                    <a:bodyPr/>
                    <a:lstStyle/>
                    <a:p>
                      <a:pPr algn="ctr"/>
                      <a:r>
                        <a:rPr lang="en-US" dirty="0" smtClean="0"/>
                        <a:t>Message Size</a:t>
                      </a:r>
                      <a:endParaRPr lang="en-US" dirty="0"/>
                    </a:p>
                  </a:txBody>
                  <a:tcPr/>
                </a:tc>
                <a:tc>
                  <a:txBody>
                    <a:bodyPr/>
                    <a:lstStyle/>
                    <a:p>
                      <a:pPr algn="ctr"/>
                      <a:r>
                        <a:rPr lang="en-US" dirty="0" smtClean="0"/>
                        <a:t>Shared Memory</a:t>
                      </a:r>
                      <a:endParaRPr lang="en-US" dirty="0"/>
                    </a:p>
                  </a:txBody>
                  <a:tcPr/>
                </a:tc>
                <a:tc>
                  <a:txBody>
                    <a:bodyPr/>
                    <a:lstStyle/>
                    <a:p>
                      <a:pPr algn="ctr"/>
                      <a:r>
                        <a:rPr lang="en-US" dirty="0" smtClean="0"/>
                        <a:t>SRIO</a:t>
                      </a:r>
                      <a:endParaRPr lang="en-US" dirty="0"/>
                    </a:p>
                  </a:txBody>
                  <a:tcPr>
                    <a:solidFill>
                      <a:srgbClr val="4F81BD"/>
                    </a:solidFill>
                  </a:tcPr>
                </a:tc>
              </a:tr>
              <a:tr h="370840">
                <a:tc vMerge="1">
                  <a:txBody>
                    <a:bodyPr/>
                    <a:lstStyle/>
                    <a:p>
                      <a:pPr algn="ctr"/>
                      <a:endParaRPr lang="en-US" dirty="0"/>
                    </a:p>
                  </a:txBody>
                  <a:tcPr/>
                </a:tc>
                <a:tc gridSpan="2">
                  <a:txBody>
                    <a:bodyPr/>
                    <a:lstStyle/>
                    <a:p>
                      <a:pPr marL="0" algn="ctr" defTabSz="914400" rtl="0" eaLnBrk="1" latinLnBrk="0" hangingPunct="1"/>
                      <a:r>
                        <a:rPr lang="en-US" sz="1800" b="1" kern="1200" dirty="0" smtClean="0">
                          <a:solidFill>
                            <a:schemeClr val="lt1"/>
                          </a:solidFill>
                          <a:latin typeface="+mn-lt"/>
                          <a:ea typeface="+mn-ea"/>
                          <a:cs typeface="+mn-cs"/>
                        </a:rPr>
                        <a:t>Throughput (Mb/second)</a:t>
                      </a:r>
                    </a:p>
                  </a:txBody>
                  <a:tcPr>
                    <a:solidFill>
                      <a:srgbClr val="4F81BD"/>
                    </a:solidFill>
                  </a:tcPr>
                </a:tc>
                <a:tc hMerge="1">
                  <a:txBody>
                    <a:bodyPr/>
                    <a:lstStyle/>
                    <a:p>
                      <a:pPr algn="ctr"/>
                      <a:endParaRPr lang="en-US" dirty="0"/>
                    </a:p>
                  </a:txBody>
                  <a:tcPr/>
                </a:tc>
              </a:tr>
              <a:tr h="370840">
                <a:tc>
                  <a:txBody>
                    <a:bodyPr/>
                    <a:lstStyle/>
                    <a:p>
                      <a:pPr algn="ctr"/>
                      <a:r>
                        <a:rPr lang="en-US" dirty="0" smtClean="0"/>
                        <a:t>48</a:t>
                      </a:r>
                      <a:endParaRPr lang="en-US" dirty="0"/>
                    </a:p>
                  </a:txBody>
                  <a:tcPr/>
                </a:tc>
                <a:tc>
                  <a:txBody>
                    <a:bodyPr/>
                    <a:lstStyle/>
                    <a:p>
                      <a:pPr algn="ctr"/>
                      <a:r>
                        <a:rPr lang="en-US" dirty="0" smtClean="0"/>
                        <a:t>23.8</a:t>
                      </a:r>
                      <a:endParaRPr lang="en-US" dirty="0"/>
                    </a:p>
                  </a:txBody>
                  <a:tcPr/>
                </a:tc>
                <a:tc>
                  <a:txBody>
                    <a:bodyPr/>
                    <a:lstStyle/>
                    <a:p>
                      <a:pPr algn="ctr"/>
                      <a:r>
                        <a:rPr lang="en-US" dirty="0" smtClean="0"/>
                        <a:t>4.1</a:t>
                      </a:r>
                      <a:endParaRPr lang="en-US" dirty="0"/>
                    </a:p>
                  </a:txBody>
                  <a:tcPr/>
                </a:tc>
              </a:tr>
              <a:tr h="370840">
                <a:tc>
                  <a:txBody>
                    <a:bodyPr/>
                    <a:lstStyle/>
                    <a:p>
                      <a:pPr algn="ctr"/>
                      <a:r>
                        <a:rPr lang="en-US" dirty="0" smtClean="0"/>
                        <a:t>256</a:t>
                      </a:r>
                      <a:endParaRPr lang="en-US" dirty="0"/>
                    </a:p>
                  </a:txBody>
                  <a:tcPr/>
                </a:tc>
                <a:tc>
                  <a:txBody>
                    <a:bodyPr/>
                    <a:lstStyle/>
                    <a:p>
                      <a:pPr algn="ctr"/>
                      <a:r>
                        <a:rPr lang="en-US" dirty="0" smtClean="0"/>
                        <a:t>125.8</a:t>
                      </a:r>
                      <a:endParaRPr lang="en-US" dirty="0"/>
                    </a:p>
                  </a:txBody>
                  <a:tcPr/>
                </a:tc>
                <a:tc>
                  <a:txBody>
                    <a:bodyPr/>
                    <a:lstStyle/>
                    <a:p>
                      <a:pPr algn="ctr"/>
                      <a:r>
                        <a:rPr lang="en-US" dirty="0" smtClean="0"/>
                        <a:t>21.2</a:t>
                      </a:r>
                      <a:endParaRPr lang="en-US" dirty="0"/>
                    </a:p>
                  </a:txBody>
                  <a:tcPr/>
                </a:tc>
              </a:tr>
              <a:tr h="370840">
                <a:tc>
                  <a:txBody>
                    <a:bodyPr/>
                    <a:lstStyle/>
                    <a:p>
                      <a:pPr algn="ctr"/>
                      <a:r>
                        <a:rPr lang="en-US" dirty="0" smtClean="0"/>
                        <a:t>1024</a:t>
                      </a:r>
                      <a:endParaRPr lang="en-US" dirty="0"/>
                    </a:p>
                  </a:txBody>
                  <a:tcPr/>
                </a:tc>
                <a:tc>
                  <a:txBody>
                    <a:bodyPr/>
                    <a:lstStyle/>
                    <a:p>
                      <a:pPr algn="ctr"/>
                      <a:r>
                        <a:rPr lang="en-US" dirty="0" smtClean="0"/>
                        <a:t>503.2</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 xmlns:p14="http://schemas.microsoft.com/office/powerpoint/2010/main" val="34966971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Demonstrations &amp; Examples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 xmlns:p14="http://schemas.microsoft.com/office/powerpoint/2010/main" val="3914631788"/>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2.x release at </a:t>
            </a:r>
            <a:r>
              <a:rPr lang="en-US" sz="2000" dirty="0" smtClean="0"/>
              <a:t>mcsdk_2_X_X_X\pdk_C6678_1_1_2_5\packages\ti\transport\ipc\examples</a:t>
            </a:r>
          </a:p>
          <a:p>
            <a:r>
              <a:rPr lang="en-US" sz="3000" dirty="0" smtClean="0"/>
              <a:t>IPC example for communication part of the Lab. Instructions how to build, run and modify this example is part of </a:t>
            </a:r>
            <a:r>
              <a:rPr lang="en-US" sz="3000" dirty="0" err="1" smtClean="0"/>
              <a:t>KeyStone</a:t>
            </a:r>
            <a:r>
              <a:rPr lang="en-US" sz="3000" dirty="0" smtClean="0"/>
              <a:t> </a:t>
            </a:r>
            <a:r>
              <a:rPr lang="en-US" sz="3000" dirty="0" smtClean="0"/>
              <a:t>II Lab </a:t>
            </a:r>
            <a:r>
              <a:rPr lang="en-US" sz="3000" dirty="0" smtClean="0"/>
              <a:t>book</a:t>
            </a:r>
            <a:endParaRPr lang="en-US" sz="3000" dirty="0"/>
          </a:p>
        </p:txBody>
      </p:sp>
    </p:spTree>
    <p:extLst>
      <p:ext uri="{BB962C8B-B14F-4D97-AF65-F5344CB8AC3E}">
        <p14:creationId xmlns="" xmlns:p14="http://schemas.microsoft.com/office/powerpoint/2010/main" val="42946110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Device-specific Data Manuals for the KeyStone </a:t>
            </a:r>
            <a:r>
              <a:rPr lang="en-US" dirty="0" err="1" smtClean="0"/>
              <a:t>SoCs</a:t>
            </a:r>
            <a:r>
              <a:rPr lang="en-US" dirty="0" smtClean="0"/>
              <a:t> can be found at </a:t>
            </a:r>
            <a:r>
              <a:rPr lang="en-US" dirty="0" smtClean="0">
                <a:hlinkClick r:id="rId2"/>
              </a:rPr>
              <a:t>TI.com/multicore</a:t>
            </a:r>
            <a:r>
              <a:rPr lang="en-US" dirty="0" smtClean="0"/>
              <a:t>.</a:t>
            </a:r>
          </a:p>
          <a:p>
            <a:r>
              <a:rPr lang="en-US" dirty="0" smtClean="0"/>
              <a:t>For articles related to IPC,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 xmlns:p14="http://schemas.microsoft.com/office/powerpoint/2010/main" val="39811808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fontAlgn="base" hangingPunct="0">
              <a:lnSpc>
                <a:spcPct val="80000"/>
              </a:lnSpc>
              <a:spcBef>
                <a:spcPct val="50000"/>
              </a:spcBef>
              <a:spcAft>
                <a:spcPct val="0"/>
              </a:spcAft>
              <a:defRPr/>
            </a:pPr>
            <a:r>
              <a:rPr lang="en-US" sz="17200" dirty="0">
                <a:solidFill>
                  <a:srgbClr val="FF0000"/>
                </a:solidFill>
                <a:latin typeface="TILogo" pitchFamily="2" charset="0"/>
              </a:rPr>
              <a:t>ti</a:t>
            </a:r>
          </a:p>
        </p:txBody>
      </p:sp>
    </p:spTree>
    <p:custDataLst>
      <p:tags r:id="rId1"/>
    </p:custDataLst>
    <p:extLst>
      <p:ext uri="{BB962C8B-B14F-4D97-AF65-F5344CB8AC3E}">
        <p14:creationId xmlns="" xmlns:p14="http://schemas.microsoft.com/office/powerpoint/2010/main" val="2579617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IPC  Registers</a:t>
            </a:r>
            <a:endParaRPr lang="en-US" sz="3600"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3200400"/>
            <a:ext cx="8525709" cy="2838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25163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2246675"/>
            <a:ext cx="8686800" cy="877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fontAlgn="base" hangingPunct="0">
              <a:lnSpc>
                <a:spcPct val="80000"/>
              </a:lnSpc>
              <a:spcBef>
                <a:spcPct val="50000"/>
              </a:spcBef>
              <a:spcAft>
                <a:spcPct val="0"/>
              </a:spcAft>
              <a:defRPr/>
            </a:pPr>
            <a:r>
              <a:rPr lang="en-US" sz="6000" dirty="0" smtClean="0">
                <a:solidFill>
                  <a:srgbClr val="FF0000"/>
                </a:solidFill>
                <a:latin typeface="TILogo" pitchFamily="2" charset="0"/>
              </a:rPr>
              <a:t>Backup - configuration</a:t>
            </a:r>
            <a:endParaRPr lang="en-US" sz="6000" dirty="0">
              <a:solidFill>
                <a:srgbClr val="FF0000"/>
              </a:solidFill>
              <a:latin typeface="TILogo" pitchFamily="2" charset="0"/>
            </a:endParaRPr>
          </a:p>
        </p:txBody>
      </p:sp>
    </p:spTree>
    <p:custDataLst>
      <p:tags r:id="rId1"/>
    </p:custDataLst>
    <p:extLst>
      <p:ext uri="{BB962C8B-B14F-4D97-AF65-F5344CB8AC3E}">
        <p14:creationId xmlns="" xmlns:p14="http://schemas.microsoft.com/office/powerpoint/2010/main" val="1149962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207473868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a:t>
            </a:r>
            <a:r>
              <a:rPr lang="en-US" sz="2400" kern="1200" dirty="0" smtClean="0">
                <a:solidFill>
                  <a:srgbClr val="000000"/>
                </a:solidFill>
                <a:latin typeface="Calibri" pitchFamily="34" charset="0"/>
              </a:rPr>
              <a:t>CCS </a:t>
            </a:r>
            <a:r>
              <a:rPr lang="en-US" sz="2400" kern="1200" dirty="0" smtClean="0">
                <a:solidFill>
                  <a:srgbClr val="000000"/>
                </a:solidFill>
                <a:latin typeface="Calibri" pitchFamily="34" charset="0"/>
              </a:rPr>
              <a:t>with XDCScript Editor</a:t>
            </a:r>
            <a:endParaRPr lang="en-US" sz="2800" dirty="0" smtClean="0"/>
          </a:p>
        </p:txBody>
      </p:sp>
      <p:sp>
        <p:nvSpPr>
          <p:cNvPr id="3" name="Rectangle 2"/>
          <p:cNvSpPr/>
          <p:nvPr/>
        </p:nvSpPr>
        <p:spPr>
          <a:xfrm>
            <a:off x="409339" y="2819400"/>
            <a:ext cx="8001000" cy="2308324"/>
          </a:xfrm>
          <a:prstGeom prst="rect">
            <a:avLst/>
          </a:prstGeom>
        </p:spPr>
        <p:txBody>
          <a:bodyPr wrap="square">
            <a:spAutoFit/>
          </a:bodyPr>
          <a:lstStyle/>
          <a:p>
            <a:r>
              <a:rPr lang="en-US" b="1" dirty="0" smtClean="0"/>
              <a:t>var </a:t>
            </a:r>
            <a:r>
              <a:rPr lang="en-US" b="1" dirty="0"/>
              <a:t>Settings                = xdc.module('</a:t>
            </a:r>
            <a:r>
              <a:rPr lang="en-US" b="1" dirty="0" err="1"/>
              <a:t>ti.sdo.ipc.family.Settings</a:t>
            </a:r>
            <a:r>
              <a:rPr lang="en-US" b="1" dirty="0"/>
              <a:t>');</a:t>
            </a:r>
          </a:p>
          <a:p>
            <a:r>
              <a:rPr lang="en-US" b="1" dirty="0"/>
              <a:t>var Cache                = xdc.useModule('ti.sysbios.family.c66.Cache');</a:t>
            </a:r>
          </a:p>
          <a:p>
            <a:r>
              <a:rPr lang="en-US" b="1" dirty="0"/>
              <a:t>var MessageQ                = xdc.useModule('ti.sdo.ipc.MessageQ');</a:t>
            </a:r>
          </a:p>
          <a:p>
            <a:r>
              <a:rPr lang="en-US" b="1" dirty="0"/>
              <a:t>var Notify                  = xdc.module('ti.sdo.ipc.Notify');</a:t>
            </a:r>
          </a:p>
          <a:p>
            <a:r>
              <a:rPr lang="en-US" b="1" dirty="0"/>
              <a:t>var Ipc                     = xdc.useModule('ti.sdo.ipc.Ipc');</a:t>
            </a:r>
          </a:p>
          <a:p>
            <a:r>
              <a:rPr lang="en-US" dirty="0"/>
              <a:t>Notify.SetupProxy           = xdc.module(Settings.getNotifySetupDelegate());</a:t>
            </a:r>
          </a:p>
          <a:p>
            <a:r>
              <a:rPr lang="en-US" dirty="0"/>
              <a:t>MessageQ.SetupTransportProxy= xdc.module(Settings.getMessageQSetupDelegate());</a:t>
            </a:r>
          </a:p>
        </p:txBody>
      </p:sp>
    </p:spTree>
    <p:custDataLst>
      <p:tags r:id="rId1"/>
    </p:custDataLst>
    <p:extLst>
      <p:ext uri="{BB962C8B-B14F-4D97-AF65-F5344CB8AC3E}">
        <p14:creationId xmlns="" xmlns:p14="http://schemas.microsoft.com/office/powerpoint/2010/main" val="23420878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a:t>
            </a:r>
            <a:r>
              <a:rPr lang="en-US" sz="2400" kern="1200" smtClean="0">
                <a:solidFill>
                  <a:srgbClr val="000000"/>
                </a:solidFill>
                <a:latin typeface="Calibri" pitchFamily="34" charset="0"/>
              </a:rPr>
              <a:t>in CCS </a:t>
            </a:r>
            <a:r>
              <a:rPr lang="en-US" sz="2400" kern="1200" dirty="0" smtClean="0">
                <a:solidFill>
                  <a:srgbClr val="000000"/>
                </a:solidFill>
                <a:latin typeface="Calibri" pitchFamily="34" charset="0"/>
              </a:rPr>
              <a:t>with XDCScript Editor</a:t>
            </a:r>
            <a:endParaRPr lang="en-US" sz="2800" dirty="0" smtClean="0"/>
          </a:p>
        </p:txBody>
      </p:sp>
      <p:sp>
        <p:nvSpPr>
          <p:cNvPr id="2" name="Rectangle 1"/>
          <p:cNvSpPr/>
          <p:nvPr/>
        </p:nvSpPr>
        <p:spPr>
          <a:xfrm>
            <a:off x="457200" y="1582341"/>
            <a:ext cx="8153400" cy="2031325"/>
          </a:xfrm>
          <a:prstGeom prst="rect">
            <a:avLst/>
          </a:prstGeom>
        </p:spPr>
        <p:txBody>
          <a:bodyPr wrap="square">
            <a:spAutoFit/>
          </a:bodyPr>
          <a:lstStyle/>
          <a:p>
            <a:r>
              <a:rPr lang="en-US" sz="1400" b="1" dirty="0"/>
              <a:t>switch (</a:t>
            </a:r>
            <a:r>
              <a:rPr lang="en-US" sz="1400" b="1" dirty="0" err="1"/>
              <a:t>Program.platformName</a:t>
            </a:r>
            <a:r>
              <a:rPr lang="en-US" sz="1400" b="1" dirty="0"/>
              <a:t>) {                                                                   </a:t>
            </a:r>
          </a:p>
          <a:p>
            <a:r>
              <a:rPr lang="en-US" sz="1400" dirty="0"/>
              <a:t>    </a:t>
            </a:r>
            <a:r>
              <a:rPr lang="en-US" sz="1400" b="1" dirty="0"/>
              <a:t>case "ti.sdo.ipc.examples.platforms.evm6678.core0":</a:t>
            </a:r>
          </a:p>
          <a:p>
            <a:r>
              <a:rPr lang="en-US" sz="1400" dirty="0"/>
              <a:t>    </a:t>
            </a:r>
            <a:r>
              <a:rPr lang="en-US" sz="1400" b="1" dirty="0"/>
              <a:t>case "ti.platforms.evm6678":    </a:t>
            </a:r>
          </a:p>
          <a:p>
            <a:r>
              <a:rPr lang="en-US" sz="1400" dirty="0"/>
              <a:t>        Program.global.USING_C6678 = 1;    </a:t>
            </a:r>
          </a:p>
          <a:p>
            <a:r>
              <a:rPr lang="en-US" sz="1400" dirty="0" err="1"/>
              <a:t>Program.global.maxNumCores</a:t>
            </a:r>
            <a:r>
              <a:rPr lang="en-US" sz="1400" dirty="0"/>
              <a:t> = 8;</a:t>
            </a:r>
          </a:p>
          <a:p>
            <a:r>
              <a:rPr lang="en-US" sz="1400" dirty="0"/>
              <a:t>        procNameList = ["CORE0", "CORE1", "CORE2", "CORE3", "CORE4", "CORE5", "CORE6", "CORE7"];</a:t>
            </a:r>
          </a:p>
          <a:p>
            <a:r>
              <a:rPr lang="en-US" sz="1400" dirty="0"/>
              <a:t>        Program.global.shmBase = 0x0C000000;</a:t>
            </a:r>
          </a:p>
          <a:p>
            <a:r>
              <a:rPr lang="en-US" sz="1400" dirty="0"/>
              <a:t>        Program.global.shmSize =  0x00200000;</a:t>
            </a:r>
          </a:p>
          <a:p>
            <a:r>
              <a:rPr lang="en-US" sz="1400" dirty="0"/>
              <a:t>        </a:t>
            </a:r>
            <a:r>
              <a:rPr lang="en-US" sz="1400" b="1" dirty="0"/>
              <a:t>break;</a:t>
            </a:r>
            <a:endParaRPr lang="en-US" sz="1400" dirty="0"/>
          </a:p>
        </p:txBody>
      </p:sp>
    </p:spTree>
    <p:custDataLst>
      <p:tags r:id="rId1"/>
    </p:custDataLst>
    <p:extLst>
      <p:ext uri="{BB962C8B-B14F-4D97-AF65-F5344CB8AC3E}">
        <p14:creationId xmlns="" xmlns:p14="http://schemas.microsoft.com/office/powerpoint/2010/main" val="86780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a:t>
            </a:r>
            <a:r>
              <a:rPr lang="en-US" sz="2400" kern="1200" dirty="0" smtClean="0">
                <a:solidFill>
                  <a:srgbClr val="000000"/>
                </a:solidFill>
                <a:latin typeface="Calibri" pitchFamily="34" charset="0"/>
              </a:rPr>
              <a:t>CCS </a:t>
            </a:r>
            <a:r>
              <a:rPr lang="en-US" sz="2400" kern="1200" dirty="0" smtClean="0">
                <a:solidFill>
                  <a:srgbClr val="000000"/>
                </a:solidFill>
                <a:latin typeface="Calibri" pitchFamily="34" charset="0"/>
              </a:rPr>
              <a:t>with XDCScript Editor</a:t>
            </a:r>
            <a:endParaRPr lang="en-US" sz="2800" dirty="0" smtClean="0"/>
          </a:p>
        </p:txBody>
      </p:sp>
      <p:sp>
        <p:nvSpPr>
          <p:cNvPr id="3" name="Rectangle 2"/>
          <p:cNvSpPr/>
          <p:nvPr/>
        </p:nvSpPr>
        <p:spPr>
          <a:xfrm>
            <a:off x="457200" y="1828800"/>
            <a:ext cx="7848600" cy="3970318"/>
          </a:xfrm>
          <a:prstGeom prst="rect">
            <a:avLst/>
          </a:prstGeom>
        </p:spPr>
        <p:txBody>
          <a:bodyPr wrap="square">
            <a:spAutoFit/>
          </a:bodyPr>
          <a:lstStyle/>
          <a:p>
            <a:r>
              <a:rPr lang="en-US" b="1" dirty="0"/>
              <a:t>var MultiProc = xdc.useModule('ti.sdo.utils.MultiProc');</a:t>
            </a:r>
          </a:p>
          <a:p>
            <a:r>
              <a:rPr lang="en-US" dirty="0"/>
              <a:t>MultiProc.setConfig(procName, procNameList);</a:t>
            </a:r>
          </a:p>
          <a:p>
            <a:endParaRPr lang="en-US" b="1" dirty="0" smtClean="0"/>
          </a:p>
          <a:p>
            <a:r>
              <a:rPr lang="en-US" b="1" dirty="0" smtClean="0"/>
              <a:t>var </a:t>
            </a:r>
            <a:r>
              <a:rPr lang="en-US" b="1" dirty="0"/>
              <a:t>SharedRegion = xdc.useModule('ti.sdo.ipc.SharedRegion');</a:t>
            </a:r>
          </a:p>
          <a:p>
            <a:r>
              <a:rPr lang="en-US" dirty="0"/>
              <a:t>SharedRegion.translate = </a:t>
            </a:r>
            <a:r>
              <a:rPr lang="en-US" b="1" dirty="0"/>
              <a:t>false;</a:t>
            </a:r>
          </a:p>
          <a:p>
            <a:r>
              <a:rPr lang="en-US" dirty="0"/>
              <a:t>SharedRegion.setEntryMeta(0,</a:t>
            </a:r>
          </a:p>
          <a:p>
            <a:r>
              <a:rPr lang="en-US" dirty="0"/>
              <a:t>    { base: Program.global.shmBase, </a:t>
            </a:r>
          </a:p>
          <a:p>
            <a:r>
              <a:rPr lang="en-US" dirty="0"/>
              <a:t>      len: Program.global.shmSize,</a:t>
            </a:r>
          </a:p>
          <a:p>
            <a:r>
              <a:rPr lang="en-US" dirty="0"/>
              <a:t>      ownerProcId: 0,</a:t>
            </a:r>
          </a:p>
          <a:p>
            <a:r>
              <a:rPr lang="en-US" dirty="0"/>
              <a:t>      isValid: </a:t>
            </a:r>
            <a:r>
              <a:rPr lang="en-US" b="1" dirty="0"/>
              <a:t>true,</a:t>
            </a:r>
          </a:p>
          <a:p>
            <a:r>
              <a:rPr lang="en-US" dirty="0"/>
              <a:t>      cacheEnable: cacheEnabled,</a:t>
            </a:r>
          </a:p>
          <a:p>
            <a:r>
              <a:rPr lang="en-US" dirty="0"/>
              <a:t>      cacheLineSize: cacheLineSize,  /* Aligns allocated messages to a cache line */</a:t>
            </a:r>
          </a:p>
          <a:p>
            <a:r>
              <a:rPr lang="en-US" dirty="0"/>
              <a:t>      name: "internal_shared_mem",</a:t>
            </a:r>
          </a:p>
          <a:p>
            <a:r>
              <a:rPr lang="en-US" dirty="0"/>
              <a:t>    });</a:t>
            </a:r>
          </a:p>
        </p:txBody>
      </p:sp>
    </p:spTree>
    <p:custDataLst>
      <p:tags r:id="rId1"/>
    </p:custDataLst>
    <p:extLst>
      <p:ext uri="{BB962C8B-B14F-4D97-AF65-F5344CB8AC3E}">
        <p14:creationId xmlns="" xmlns:p14="http://schemas.microsoft.com/office/powerpoint/2010/main" val="36361821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a:t>
            </a:r>
            <a:r>
              <a:rPr lang="en-US" sz="2400" kern="1200" dirty="0" smtClean="0">
                <a:solidFill>
                  <a:srgbClr val="000000"/>
                </a:solidFill>
                <a:latin typeface="Calibri" pitchFamily="34" charset="0"/>
              </a:rPr>
              <a:t>CCS </a:t>
            </a:r>
            <a:r>
              <a:rPr lang="en-US" sz="2400" kern="1200" dirty="0" smtClean="0">
                <a:solidFill>
                  <a:srgbClr val="000000"/>
                </a:solidFill>
                <a:latin typeface="Calibri" pitchFamily="34" charset="0"/>
              </a:rPr>
              <a:t>with XGCONF</a:t>
            </a:r>
            <a:endParaRPr lang="en-US" sz="2800" dirty="0" smtClean="0"/>
          </a:p>
        </p:txBody>
      </p:sp>
      <p:pic>
        <p:nvPicPr>
          <p:cNvPr id="1024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05000" y="1752600"/>
            <a:ext cx="4731280" cy="4638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 xmlns:p14="http://schemas.microsoft.com/office/powerpoint/2010/main" val="3057675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a:t>
            </a:r>
            <a:r>
              <a:rPr lang="en-US" sz="2400" kern="1200" dirty="0" smtClean="0">
                <a:solidFill>
                  <a:srgbClr val="000000"/>
                </a:solidFill>
                <a:latin typeface="Calibri" pitchFamily="34" charset="0"/>
              </a:rPr>
              <a:t>CCS </a:t>
            </a:r>
            <a:r>
              <a:rPr lang="en-US" sz="2400" kern="1200" dirty="0" smtClean="0">
                <a:solidFill>
                  <a:srgbClr val="000000"/>
                </a:solidFill>
                <a:latin typeface="Calibri" pitchFamily="34" charset="0"/>
              </a:rPr>
              <a:t>with XGCONF</a:t>
            </a:r>
            <a:endParaRPr lang="en-US" sz="2800" dirty="0" smtClean="0"/>
          </a:p>
        </p:txBody>
      </p:sp>
      <p:pic>
        <p:nvPicPr>
          <p:cNvPr id="1126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9600" y="2133600"/>
            <a:ext cx="7724200" cy="33603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 xmlns:p14="http://schemas.microsoft.com/office/powerpoint/2010/main" val="3912832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Multicore Navigator</a:t>
            </a:r>
            <a:endParaRPr lang="en-US" sz="3600" dirty="0"/>
          </a:p>
        </p:txBody>
      </p:sp>
      <p:sp>
        <p:nvSpPr>
          <p:cNvPr id="3" name="Content Placeholder 2"/>
          <p:cNvSpPr>
            <a:spLocks noGrp="1"/>
          </p:cNvSpPr>
          <p:nvPr>
            <p:ph idx="1"/>
          </p:nvPr>
        </p:nvSpPr>
        <p:spPr/>
        <p:txBody>
          <a:bodyPr>
            <a:normAutofit/>
          </a:bodyPr>
          <a:lstStyle/>
          <a:p>
            <a:r>
              <a:rPr lang="en-US" dirty="0" smtClean="0"/>
              <a:t>QMSS (Queue Manager Subsystem)</a:t>
            </a:r>
          </a:p>
          <a:p>
            <a:pPr lvl="1"/>
            <a:r>
              <a:rPr lang="en-US" dirty="0" smtClean="0"/>
              <a:t>Descriptors carry messages between queues</a:t>
            </a:r>
          </a:p>
          <a:p>
            <a:pPr lvl="1"/>
            <a:r>
              <a:rPr lang="en-US" dirty="0" smtClean="0"/>
              <a:t>Receive queues are associated with cores</a:t>
            </a:r>
          </a:p>
          <a:p>
            <a:pPr lvl="1"/>
            <a:r>
              <a:rPr lang="en-US" dirty="0" smtClean="0"/>
              <a:t>Enables </a:t>
            </a:r>
            <a:r>
              <a:rPr lang="en-US" dirty="0" smtClean="0"/>
              <a:t>zero copy messaging</a:t>
            </a:r>
          </a:p>
          <a:p>
            <a:r>
              <a:rPr lang="en-US" dirty="0" smtClean="0"/>
              <a:t>Infrastructure PKTDMA (Packet DMA) facilitates </a:t>
            </a:r>
            <a:r>
              <a:rPr lang="en-US" dirty="0" smtClean="0"/>
              <a:t>copying of </a:t>
            </a:r>
            <a:r>
              <a:rPr lang="en-US" dirty="0" smtClean="0"/>
              <a:t>messages between sender and receiver</a:t>
            </a:r>
            <a:endParaRPr lang="en-US" dirty="0"/>
          </a:p>
        </p:txBody>
      </p:sp>
    </p:spTree>
    <p:extLst>
      <p:ext uri="{BB962C8B-B14F-4D97-AF65-F5344CB8AC3E}">
        <p14:creationId xmlns="" xmlns:p14="http://schemas.microsoft.com/office/powerpoint/2010/main" val="3718904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Semaphores (move to memory)</a:t>
            </a:r>
            <a:endParaRPr lang="en-US" sz="3600" dirty="0"/>
          </a:p>
        </p:txBody>
      </p:sp>
      <p:sp>
        <p:nvSpPr>
          <p:cNvPr id="3" name="Content Placeholder 2"/>
          <p:cNvSpPr>
            <a:spLocks noGrp="1"/>
          </p:cNvSpPr>
          <p:nvPr>
            <p:ph idx="1"/>
          </p:nvPr>
        </p:nvSpPr>
        <p:spPr/>
        <p:txBody>
          <a:bodyPr>
            <a:normAutofit/>
          </a:bodyPr>
          <a:lstStyle/>
          <a:p>
            <a:r>
              <a:rPr lang="en-US" dirty="0" smtClean="0"/>
              <a:t>Block of 32 hardware semaphores</a:t>
            </a:r>
          </a:p>
          <a:p>
            <a:pPr lvl="1"/>
            <a:r>
              <a:rPr lang="en-US" dirty="0" smtClean="0"/>
              <a:t>Used to protect shared resources </a:t>
            </a:r>
            <a:endParaRPr lang="en-US" dirty="0"/>
          </a:p>
        </p:txBody>
      </p:sp>
    </p:spTree>
    <p:extLst>
      <p:ext uri="{BB962C8B-B14F-4D97-AF65-F5344CB8AC3E}">
        <p14:creationId xmlns="" xmlns:p14="http://schemas.microsoft.com/office/powerpoint/2010/main" val="32476201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IPC Issues</a:t>
            </a:r>
            <a:endParaRPr lang="en-US" dirty="0"/>
          </a:p>
        </p:txBody>
      </p:sp>
      <p:sp>
        <p:nvSpPr>
          <p:cNvPr id="3" name="Subtitle 2"/>
          <p:cNvSpPr>
            <a:spLocks noGrp="1"/>
          </p:cNvSpPr>
          <p:nvPr>
            <p:ph type="subTitle" idx="1"/>
          </p:nvPr>
        </p:nvSpPr>
        <p:spPr>
          <a:xfrm>
            <a:off x="342900" y="3698874"/>
            <a:ext cx="8458200" cy="21685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Coherency</a:t>
            </a:r>
          </a:p>
          <a:p>
            <a:pPr indent="-228600">
              <a:buFont typeface="Arial" pitchFamily="34" charset="0"/>
              <a:buChar char="•"/>
            </a:pPr>
            <a:r>
              <a:rPr lang="en-US" dirty="0" smtClean="0"/>
              <a:t>Allocation and free</a:t>
            </a:r>
          </a:p>
          <a:p>
            <a:pPr indent="-228600">
              <a:buFont typeface="Arial" pitchFamily="34" charset="0"/>
              <a:buChar char="•"/>
            </a:pPr>
            <a:r>
              <a:rPr lang="en-US" dirty="0" smtClean="0"/>
              <a:t>Race Condition</a:t>
            </a:r>
          </a:p>
          <a:p>
            <a:pPr indent="-228600">
              <a:buFont typeface="Arial" pitchFamily="34" charset="0"/>
              <a:buChar char="•"/>
            </a:pPr>
            <a:r>
              <a:rPr lang="en-US" dirty="0" smtClean="0"/>
              <a:t>Linux Protection</a:t>
            </a:r>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9</a:t>
            </a:fld>
            <a:endParaRPr lang="en-US" dirty="0">
              <a:solidFill>
                <a:srgbClr val="00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4.xml><?xml version="1.0" encoding="utf-8"?>
<p:tagLst xmlns:a="http://schemas.openxmlformats.org/drawingml/2006/main" xmlns:r="http://schemas.openxmlformats.org/officeDocument/2006/relationships" xmlns:p="http://schemas.openxmlformats.org/presentationml/2006/main">
  <p:tag name="NO LOGOS" val="true"/>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0.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7.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8.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9.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0.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7.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8.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9.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3036</TotalTime>
  <Words>2842</Words>
  <Application>Microsoft Office PowerPoint</Application>
  <PresentationFormat>On-screen Show (4:3)</PresentationFormat>
  <Paragraphs>569</Paragraphs>
  <Slides>66</Slides>
  <Notes>34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66</vt:i4>
      </vt:variant>
    </vt:vector>
  </HeadingPairs>
  <TitlesOfParts>
    <vt:vector size="69" baseType="lpstr">
      <vt:lpstr>13_KeyStoneOLT</vt:lpstr>
      <vt:lpstr>FinalPowerpoint</vt:lpstr>
      <vt:lpstr>Visio</vt:lpstr>
      <vt:lpstr>KeyStone IPC For Internal Audience Only</vt:lpstr>
      <vt:lpstr>Agenda</vt:lpstr>
      <vt:lpstr>KeyStone Hardware Support for IPC</vt:lpstr>
      <vt:lpstr>Memory Resources</vt:lpstr>
      <vt:lpstr>IPC Registers</vt:lpstr>
      <vt:lpstr>IPC  Registers</vt:lpstr>
      <vt:lpstr>Multicore Navigator</vt:lpstr>
      <vt:lpstr>Semaphores (move to memory)</vt:lpstr>
      <vt:lpstr>IPC Issues</vt:lpstr>
      <vt:lpstr>Logical and Physical Memory</vt:lpstr>
      <vt:lpstr>Logical and Physical Memory: User Space ARM</vt:lpstr>
      <vt:lpstr>Coherency</vt:lpstr>
      <vt:lpstr>Coherency</vt:lpstr>
      <vt:lpstr>Slide 14</vt:lpstr>
      <vt:lpstr>Allocation and Free</vt:lpstr>
      <vt:lpstr>Race Condition</vt:lpstr>
      <vt:lpstr>Linux Protection</vt:lpstr>
      <vt:lpstr>Agenda</vt:lpstr>
      <vt:lpstr>Keystone IPC Support</vt:lpstr>
      <vt:lpstr>Keystone I IPC solution</vt:lpstr>
      <vt:lpstr>Appleton IPC  6612 and 6614</vt:lpstr>
      <vt:lpstr>IPC Technologies in KeyStone II MCSDK 3.0.3.15</vt:lpstr>
      <vt:lpstr>Slide 23</vt:lpstr>
      <vt:lpstr>Keystone II MCSDK_3_1 </vt:lpstr>
      <vt:lpstr>Common to all releases – Shared memory IPC library</vt:lpstr>
      <vt:lpstr>Agenda</vt:lpstr>
      <vt:lpstr>IPC Library</vt:lpstr>
      <vt:lpstr>IPC Library: Transports</vt:lpstr>
      <vt:lpstr>IPC Services</vt:lpstr>
      <vt:lpstr>IPC Services In the release</vt:lpstr>
      <vt:lpstr>Ipc Module</vt:lpstr>
      <vt:lpstr>NameServer Module</vt:lpstr>
      <vt:lpstr>MultiProc Module</vt:lpstr>
      <vt:lpstr>SharedRegion Module</vt:lpstr>
      <vt:lpstr>HeapMemMP HeapBufMP Modules</vt:lpstr>
      <vt:lpstr>GateMP Module</vt:lpstr>
      <vt:lpstr>Notify – Basic Communication</vt:lpstr>
      <vt:lpstr>Notify Model</vt:lpstr>
      <vt:lpstr>Notify Model</vt:lpstr>
      <vt:lpstr>Notify Implementation</vt:lpstr>
      <vt:lpstr>Example Callback Function</vt:lpstr>
      <vt:lpstr>Data Passing Using Shared Memory (1/2)</vt:lpstr>
      <vt:lpstr>Data Passing Using Shared Memory (2/2)</vt:lpstr>
      <vt:lpstr>MessageQ – Highest Layer API</vt:lpstr>
      <vt:lpstr>MessageQ and Messages</vt:lpstr>
      <vt:lpstr>Using MessageQ (1/3)</vt:lpstr>
      <vt:lpstr>Using MessageQ (2/3)</vt:lpstr>
      <vt:lpstr>Using MessageQ (3/3)</vt:lpstr>
      <vt:lpstr>MessageQ – Configuration</vt:lpstr>
      <vt:lpstr>More Information About MessageQ</vt:lpstr>
      <vt:lpstr>IPC Device-to-Device Using SRIO</vt:lpstr>
      <vt:lpstr>IPC Transports: SRIO (1/3) KeyStone I Only</vt:lpstr>
      <vt:lpstr>IPC Transports: SRIO (2/3) KeyStone I Only</vt:lpstr>
      <vt:lpstr>IPC Transports: SRIO (3/3) KeyStone I Only</vt:lpstr>
      <vt:lpstr>IPC Transport Details</vt:lpstr>
      <vt:lpstr>Demonstrations &amp; Examples</vt:lpstr>
      <vt:lpstr>Examples and Demos</vt:lpstr>
      <vt:lpstr>For More Information</vt:lpstr>
      <vt:lpstr>Slide 59</vt:lpstr>
      <vt:lpstr>Slide 60</vt:lpstr>
      <vt:lpstr>Configuration</vt:lpstr>
      <vt:lpstr>Static Configuration</vt:lpstr>
      <vt:lpstr>Static Configuration</vt:lpstr>
      <vt:lpstr>Static Configuration</vt:lpstr>
      <vt:lpstr>Static Configuration</vt:lpstr>
      <vt:lpstr>Static Configuration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Katzur, Ran</dc:creator>
  <cp:lastModifiedBy>a0850458</cp:lastModifiedBy>
  <cp:revision>48</cp:revision>
  <dcterms:created xsi:type="dcterms:W3CDTF">2014-09-03T12:41:47Z</dcterms:created>
  <dcterms:modified xsi:type="dcterms:W3CDTF">2014-09-10T19:52:42Z</dcterms:modified>
</cp:coreProperties>
</file>