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1"/>
  </p:notesMasterIdLst>
  <p:handoutMasterIdLst>
    <p:handoutMasterId r:id="rId42"/>
  </p:handoutMasterIdLst>
  <p:sldIdLst>
    <p:sldId id="827" r:id="rId7"/>
    <p:sldId id="829" r:id="rId8"/>
    <p:sldId id="905" r:id="rId9"/>
    <p:sldId id="976" r:id="rId10"/>
    <p:sldId id="836" r:id="rId11"/>
    <p:sldId id="837" r:id="rId12"/>
    <p:sldId id="838" r:id="rId13"/>
    <p:sldId id="992" r:id="rId14"/>
    <p:sldId id="993" r:id="rId15"/>
    <p:sldId id="991" r:id="rId16"/>
    <p:sldId id="985" r:id="rId17"/>
    <p:sldId id="977" r:id="rId18"/>
    <p:sldId id="987" r:id="rId19"/>
    <p:sldId id="989" r:id="rId20"/>
    <p:sldId id="988" r:id="rId21"/>
    <p:sldId id="970" r:id="rId22"/>
    <p:sldId id="971" r:id="rId23"/>
    <p:sldId id="974" r:id="rId24"/>
    <p:sldId id="972" r:id="rId25"/>
    <p:sldId id="973" r:id="rId26"/>
    <p:sldId id="981" r:id="rId27"/>
    <p:sldId id="930" r:id="rId28"/>
    <p:sldId id="959" r:id="rId29"/>
    <p:sldId id="931" r:id="rId30"/>
    <p:sldId id="936" r:id="rId31"/>
    <p:sldId id="941" r:id="rId32"/>
    <p:sldId id="934" r:id="rId33"/>
    <p:sldId id="860" r:id="rId34"/>
    <p:sldId id="951" r:id="rId35"/>
    <p:sldId id="956" r:id="rId36"/>
    <p:sldId id="953" r:id="rId37"/>
    <p:sldId id="948" r:id="rId38"/>
    <p:sldId id="980" r:id="rId39"/>
    <p:sldId id="890" r:id="rId40"/>
  </p:sldIdLst>
  <p:sldSz cx="9144000" cy="6858000" type="screen4x3"/>
  <p:notesSz cx="7315200" cy="9601200"/>
  <p:custDataLst>
    <p:tags r:id="rId4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777" autoAdjust="0"/>
    <p:restoredTop sz="95078" autoAdjust="0"/>
  </p:normalViewPr>
  <p:slideViewPr>
    <p:cSldViewPr snapToGrid="0">
      <p:cViewPr>
        <p:scale>
          <a:sx n="70" d="100"/>
          <a:sy n="70" d="100"/>
        </p:scale>
        <p:origin x="-2814" y="-1464"/>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algn="l" defTabSz="944060">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4142962"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defTabSz="944060">
              <a:defRPr sz="1200">
                <a:latin typeface="Arial" charset="0"/>
              </a:defRPr>
            </a:lvl1pPr>
          </a:lstStyle>
          <a:p>
            <a:pPr>
              <a:defRPr/>
            </a:pPr>
            <a:fld id="{289FDC66-27A5-4579-BABF-D16C8BCC835C}" type="datetimeFigureOut">
              <a:rPr lang="en-US"/>
              <a:pPr>
                <a:defRPr/>
              </a:pPr>
              <a:t>8/23/2012</a:t>
            </a:fld>
            <a:endParaRPr lang="en-US"/>
          </a:p>
        </p:txBody>
      </p:sp>
      <p:sp>
        <p:nvSpPr>
          <p:cNvPr id="4" name="Footer Placeholder 3"/>
          <p:cNvSpPr>
            <a:spLocks noGrp="1"/>
          </p:cNvSpPr>
          <p:nvPr>
            <p:ph type="ftr" sz="quarter" idx="2"/>
          </p:nvPr>
        </p:nvSpPr>
        <p:spPr bwMode="auto">
          <a:xfrm>
            <a:off x="0"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algn="l" defTabSz="944060">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4142962"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defTabSz="944060">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algn="l" defTabSz="944060">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4144617"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defTabSz="944060">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algn="l" defTabSz="944060">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4144617"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defTabSz="944060">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5C2274EC-813D-4FAA-B106-4C603B3B957F}" type="slidenum">
              <a:rPr lang="en-US" sz="1200">
                <a:solidFill>
                  <a:srgbClr val="000000"/>
                </a:solidFill>
              </a:rPr>
              <a:pPr defTabSz="951801"/>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5354" tIns="47676" rIns="95354" bIns="47676"/>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F9671649-D823-4BEA-9285-481E35983DE8}" type="slidenum">
              <a:rPr lang="en-US" sz="1200">
                <a:solidFill>
                  <a:srgbClr val="000000"/>
                </a:solidFill>
              </a:rPr>
              <a:pPr defTabSz="951801"/>
              <a:t>11</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5368" tIns="47684" rIns="95368" bIns="47684"/>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0DAD587A-7352-4D26-9C1C-2AE9861C8ACA}" type="slidenum">
              <a:rPr lang="en-US" sz="1200">
                <a:solidFill>
                  <a:srgbClr val="000000"/>
                </a:solidFill>
              </a:rPr>
              <a:pPr defTabSz="951801"/>
              <a:t>13</a:t>
            </a:fld>
            <a:endParaRPr lang="en-US" sz="1200" dirty="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2A9733AE-E64F-4FF3-A0C4-018C1F94AF31}" type="slidenum">
              <a:rPr lang="en-US" sz="1200">
                <a:solidFill>
                  <a:srgbClr val="000000"/>
                </a:solidFill>
              </a:rPr>
              <a:pPr defTabSz="951801"/>
              <a:t>14</a:t>
            </a:fld>
            <a:endParaRPr lang="en-US" sz="1200" dirty="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2A9733AE-E64F-4FF3-A0C4-018C1F94AF31}" type="slidenum">
              <a:rPr lang="en-US" sz="1200">
                <a:solidFill>
                  <a:srgbClr val="000000"/>
                </a:solidFill>
              </a:rPr>
              <a:pPr defTabSz="951801"/>
              <a:t>15</a:t>
            </a:fld>
            <a:endParaRPr lang="en-US" sz="1200" dirty="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4143375" y="9118601"/>
            <a:ext cx="3170238" cy="481013"/>
          </a:xfrm>
          <a:prstGeom prst="rect">
            <a:avLst/>
          </a:prstGeom>
          <a:noFill/>
          <a:ln w="9525">
            <a:noFill/>
            <a:miter lim="800000"/>
            <a:headEnd/>
            <a:tailEnd/>
          </a:ln>
        </p:spPr>
        <p:txBody>
          <a:bodyPr lIns="95711" tIns="47855" rIns="95711" bIns="47855" anchor="b"/>
          <a:lstStyle/>
          <a:p>
            <a:pPr defTabSz="955535"/>
            <a:fld id="{82C4EEB3-E567-438E-814B-3D2F9527E61F}" type="slidenum">
              <a:rPr lang="en-US" sz="1200">
                <a:solidFill>
                  <a:srgbClr val="000000"/>
                </a:solidFill>
              </a:rPr>
              <a:pPr defTabSz="955535"/>
              <a:t>16</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5711" tIns="47855" rIns="95711" bIns="478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4143375" y="9118601"/>
            <a:ext cx="3170238" cy="481013"/>
          </a:xfrm>
          <a:prstGeom prst="rect">
            <a:avLst/>
          </a:prstGeom>
          <a:noFill/>
          <a:ln w="9525">
            <a:noFill/>
            <a:miter lim="800000"/>
            <a:headEnd/>
            <a:tailEnd/>
          </a:ln>
        </p:spPr>
        <p:txBody>
          <a:bodyPr lIns="95711" tIns="47855" rIns="95711" bIns="47855" anchor="b"/>
          <a:lstStyle/>
          <a:p>
            <a:pPr defTabSz="955535"/>
            <a:fld id="{642F4E10-3C26-4D9A-99E8-99AB2A0589B2}" type="slidenum">
              <a:rPr lang="en-US" sz="1200">
                <a:solidFill>
                  <a:srgbClr val="000000"/>
                </a:solidFill>
              </a:rPr>
              <a:pPr defTabSz="955535"/>
              <a:t>17</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5711" tIns="47855" rIns="95711" bIns="478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4143375" y="9118602"/>
            <a:ext cx="3170238" cy="481013"/>
          </a:xfrm>
          <a:prstGeom prst="rect">
            <a:avLst/>
          </a:prstGeom>
          <a:noFill/>
          <a:ln w="9525">
            <a:noFill/>
            <a:miter lim="800000"/>
            <a:headEnd/>
            <a:tailEnd/>
          </a:ln>
        </p:spPr>
        <p:txBody>
          <a:bodyPr lIns="95697" tIns="47848" rIns="95697" bIns="47848" anchor="b"/>
          <a:lstStyle/>
          <a:p>
            <a:pPr defTabSz="955395"/>
            <a:fld id="{2DB7854F-B940-4FCE-83BF-913FB27A2D58}" type="slidenum">
              <a:rPr lang="en-US" sz="1200">
                <a:solidFill>
                  <a:srgbClr val="000000"/>
                </a:solidFill>
              </a:rPr>
              <a:pPr defTabSz="955395"/>
              <a:t>18</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266825" y="719138"/>
            <a:ext cx="4794250" cy="3595687"/>
          </a:xfrm>
          <a:ln/>
        </p:spPr>
      </p:sp>
      <p:sp>
        <p:nvSpPr>
          <p:cNvPr id="158724" name="Rectangle 3"/>
          <p:cNvSpPr>
            <a:spLocks noGrp="1" noChangeArrowheads="1"/>
          </p:cNvSpPr>
          <p:nvPr>
            <p:ph type="body" idx="1"/>
          </p:nvPr>
        </p:nvSpPr>
        <p:spPr>
          <a:xfrm>
            <a:off x="974726" y="4559300"/>
            <a:ext cx="5365750" cy="4322763"/>
          </a:xfrm>
          <a:noFill/>
          <a:ln/>
        </p:spPr>
        <p:txBody>
          <a:bodyPr lIns="96961" tIns="48483" rIns="96961" bIns="48483"/>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4143375" y="9118602"/>
            <a:ext cx="3170238" cy="481013"/>
          </a:xfrm>
          <a:prstGeom prst="rect">
            <a:avLst/>
          </a:prstGeom>
          <a:noFill/>
          <a:ln w="9525">
            <a:noFill/>
            <a:miter lim="800000"/>
            <a:headEnd/>
            <a:tailEnd/>
          </a:ln>
        </p:spPr>
        <p:txBody>
          <a:bodyPr lIns="95697" tIns="47848" rIns="95697" bIns="47848" anchor="b"/>
          <a:lstStyle/>
          <a:p>
            <a:pPr defTabSz="955395"/>
            <a:fld id="{2DB7854F-B940-4FCE-83BF-913FB27A2D58}" type="slidenum">
              <a:rPr lang="en-US" sz="1200">
                <a:solidFill>
                  <a:srgbClr val="000000"/>
                </a:solidFill>
              </a:rPr>
              <a:pPr defTabSz="955395"/>
              <a:t>19</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266825" y="719138"/>
            <a:ext cx="4794250" cy="3595687"/>
          </a:xfrm>
          <a:ln/>
        </p:spPr>
      </p:sp>
      <p:sp>
        <p:nvSpPr>
          <p:cNvPr id="158724" name="Rectangle 3"/>
          <p:cNvSpPr>
            <a:spLocks noGrp="1" noChangeArrowheads="1"/>
          </p:cNvSpPr>
          <p:nvPr>
            <p:ph type="body" idx="1"/>
          </p:nvPr>
        </p:nvSpPr>
        <p:spPr>
          <a:xfrm>
            <a:off x="974726" y="4559300"/>
            <a:ext cx="5365750" cy="4322763"/>
          </a:xfrm>
          <a:noFill/>
          <a:ln/>
        </p:spPr>
        <p:txBody>
          <a:bodyPr lIns="96961" tIns="48483" rIns="96961" bIns="48483"/>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43567"/>
            <a:fld id="{10144997-15AB-425C-90E6-9DA978354CFA}" type="slidenum">
              <a:rPr lang="en-US" smtClean="0">
                <a:solidFill>
                  <a:srgbClr val="000000"/>
                </a:solidFill>
                <a:latin typeface="Arial" pitchFamily="34" charset="0"/>
              </a:rPr>
              <a:pPr defTabSz="943567"/>
              <a:t>21</a:t>
            </a:fld>
            <a:endParaRPr lang="en-US" dirty="0"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43567"/>
            <a:fld id="{E739C9B9-25BC-437D-825B-9DB715FCC9D8}" type="slidenum">
              <a:rPr lang="en-US" smtClean="0">
                <a:solidFill>
                  <a:srgbClr val="000000"/>
                </a:solidFill>
                <a:latin typeface="Arial" pitchFamily="34" charset="0"/>
              </a:rPr>
              <a:pPr defTabSz="943567"/>
              <a:t>22</a:t>
            </a:fld>
            <a:endParaRPr lang="en-US" dirty="0" smtClean="0">
              <a:solidFill>
                <a:srgbClr val="000000"/>
              </a:solidFill>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877350D2-8F6B-4224-8C3A-7BEA29CA4BE2}" type="slidenum">
              <a:rPr lang="en-US" sz="1200">
                <a:solidFill>
                  <a:srgbClr val="000000"/>
                </a:solidFill>
                <a:cs typeface="Arial" pitchFamily="34" charset="0"/>
              </a:rPr>
              <a:pPr defTabSz="951801"/>
              <a:t>25</a:t>
            </a:fld>
            <a:endParaRPr lang="en-US" sz="1200" dirty="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265238" y="719138"/>
            <a:ext cx="4795837" cy="3595687"/>
          </a:xfrm>
          <a:ln/>
        </p:spPr>
      </p:sp>
      <p:sp>
        <p:nvSpPr>
          <p:cNvPr id="138244" name="Rectangle 3"/>
          <p:cNvSpPr>
            <a:spLocks noGrp="1" noChangeArrowheads="1"/>
          </p:cNvSpPr>
          <p:nvPr>
            <p:ph type="body" idx="1"/>
          </p:nvPr>
        </p:nvSpPr>
        <p:spPr>
          <a:xfrm>
            <a:off x="974035" y="4559587"/>
            <a:ext cx="5367130" cy="4321852"/>
          </a:xfrm>
          <a:noFill/>
          <a:ln/>
        </p:spPr>
        <p:txBody>
          <a:bodyPr lIns="96603" tIns="48305" rIns="96603" bIns="48305"/>
          <a:lstStyle/>
          <a:p>
            <a:pPr eaLnBrk="1" hangingPunct="1"/>
            <a:r>
              <a:rPr lang="en-US" altLang="en-US" dirty="0" smtClean="0">
                <a:latin typeface="Arial" pitchFamily="34" charset="0"/>
              </a:rPr>
              <a:t>MOSTLY REUSABLE (</a:t>
            </a:r>
            <a:r>
              <a:rPr lang="en-US" altLang="en-US" dirty="0" err="1" smtClean="0">
                <a:latin typeface="Arial" pitchFamily="34" charset="0"/>
              </a:rPr>
              <a:t>PCIe</a:t>
            </a:r>
            <a:r>
              <a:rPr lang="en-US" altLang="en-US" dirty="0" smtClean="0">
                <a:latin typeface="Arial" pitchFamily="34" charset="0"/>
              </a:rPr>
              <a:t>, UART, SPI, I2C, GPIO, SRIO, SGMII) – Need new audio for HyperLink and Application-specific I/O &gt;&gt; AIF2 and TSIP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43567"/>
            <a:fld id="{B0E1F163-9B35-495D-9AA7-571F6BEA6716}" type="slidenum">
              <a:rPr lang="en-US" smtClean="0">
                <a:latin typeface="Arial" pitchFamily="34" charset="0"/>
              </a:rPr>
              <a:pPr defTabSz="943567"/>
              <a:t>27</a:t>
            </a:fld>
            <a:endParaRPr lang="en-US" dirty="0" smtClean="0">
              <a:latin typeface="Arial" pitchFamily="34" charset="0"/>
            </a:endParaRPr>
          </a:p>
        </p:txBody>
      </p:sp>
      <p:sp>
        <p:nvSpPr>
          <p:cNvPr id="144387" name="Rectangle 2"/>
          <p:cNvSpPr>
            <a:spLocks noGrp="1" noRot="1" noChangeAspect="1" noChangeArrowheads="1" noTextEdit="1"/>
          </p:cNvSpPr>
          <p:nvPr>
            <p:ph type="sldImg"/>
          </p:nvPr>
        </p:nvSpPr>
        <p:spPr>
          <a:xfrm>
            <a:off x="1255713" y="720725"/>
            <a:ext cx="4802187" cy="36004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43567"/>
            <a:fld id="{11CB96CB-74CE-49CE-B84B-57EA4132C6B8}" type="slidenum">
              <a:rPr lang="en-US" smtClean="0">
                <a:solidFill>
                  <a:srgbClr val="000000"/>
                </a:solidFill>
                <a:latin typeface="Arial" pitchFamily="34" charset="0"/>
              </a:rPr>
              <a:pPr defTabSz="943567"/>
              <a:t>28</a:t>
            </a:fld>
            <a:endParaRPr lang="en-US" dirty="0" smtClean="0">
              <a:solidFill>
                <a:srgbClr val="000000"/>
              </a:solidFill>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43567"/>
            <a:fld id="{8761EE60-DA55-4269-94B9-495E3933A91D}" type="slidenum">
              <a:rPr lang="en-US" smtClean="0">
                <a:latin typeface="Arial" pitchFamily="34" charset="0"/>
                <a:cs typeface="Arial" pitchFamily="34" charset="0"/>
              </a:rPr>
              <a:pPr defTabSz="943567"/>
              <a:t>30</a:t>
            </a:fld>
            <a:endParaRPr lang="en-US" dirty="0"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ACA60A0C-6E82-4A6A-AF0A-6CF6931298B1}" type="slidenum">
              <a:rPr lang="en-US" sz="1200">
                <a:solidFill>
                  <a:srgbClr val="000000"/>
                </a:solidFill>
                <a:cs typeface="Arial" pitchFamily="34" charset="0"/>
              </a:rPr>
              <a:pPr defTabSz="951801"/>
              <a:t>32</a:t>
            </a:fld>
            <a:endParaRPr lang="en-US" sz="1200" dirty="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258888" y="717550"/>
            <a:ext cx="4800600" cy="3600450"/>
          </a:xfrm>
          <a:ln/>
        </p:spPr>
      </p:sp>
      <p:sp>
        <p:nvSpPr>
          <p:cNvPr id="161796" name="Rectangle 3"/>
          <p:cNvSpPr>
            <a:spLocks noGrp="1" noChangeArrowheads="1"/>
          </p:cNvSpPr>
          <p:nvPr>
            <p:ph type="body" idx="1"/>
          </p:nvPr>
        </p:nvSpPr>
        <p:spPr>
          <a:xfrm>
            <a:off x="733840" y="4561226"/>
            <a:ext cx="5847522" cy="4321852"/>
          </a:xfrm>
          <a:noFill/>
          <a:ln/>
        </p:spPr>
        <p:txBody>
          <a:bodyPr lIns="95354" tIns="47676" rIns="95354" bIns="47676"/>
          <a:lstStyle/>
          <a:p>
            <a:pPr eaLnBrk="1" hangingPunct="1"/>
            <a:r>
              <a:rPr lang="en-US" smtClean="0">
                <a:latin typeface="Arial" pitchFamily="34" charset="0"/>
              </a:rPr>
              <a:t>NEW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8F6E695B-DBCF-4E22-9B0B-90A508F59CB0}" type="slidenum">
              <a:rPr lang="en-US" sz="1200">
                <a:solidFill>
                  <a:srgbClr val="000000"/>
                </a:solidFill>
                <a:cs typeface="Arial" pitchFamily="34" charset="0"/>
              </a:rPr>
              <a:pPr defTabSz="951801"/>
              <a:t>34</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258888" y="719138"/>
            <a:ext cx="4800600" cy="3600450"/>
          </a:xfrm>
          <a:ln/>
        </p:spPr>
      </p:sp>
      <p:sp>
        <p:nvSpPr>
          <p:cNvPr id="163844" name="Rectangle 3"/>
          <p:cNvSpPr>
            <a:spLocks noGrp="1" noChangeArrowheads="1"/>
          </p:cNvSpPr>
          <p:nvPr>
            <p:ph type="body" idx="1"/>
          </p:nvPr>
        </p:nvSpPr>
        <p:spPr>
          <a:noFill/>
          <a:ln/>
        </p:spPr>
        <p:txBody>
          <a:bodyPr lIns="95354" tIns="47676" rIns="95354" bIns="47676"/>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68" tIns="47684" rIns="95368" bIns="47684" anchor="b"/>
          <a:lstStyle/>
          <a:p>
            <a:pPr defTabSz="951801"/>
            <a:fld id="{C3759880-0824-4D46-8D61-1E24A12BF5F0}" type="slidenum">
              <a:rPr lang="en-US" sz="1200"/>
              <a:pPr defTabSz="951801"/>
              <a:t>3</a:t>
            </a:fld>
            <a:endParaRPr lang="en-US" sz="1200" dirty="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5368" tIns="47684" rIns="95368" bIns="47684"/>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4143375" y="9118601"/>
            <a:ext cx="3170238" cy="481013"/>
          </a:xfrm>
          <a:prstGeom prst="rect">
            <a:avLst/>
          </a:prstGeom>
          <a:noFill/>
          <a:ln w="9525">
            <a:noFill/>
            <a:miter lim="800000"/>
            <a:headEnd/>
            <a:tailEnd/>
          </a:ln>
        </p:spPr>
        <p:txBody>
          <a:bodyPr lIns="95711" tIns="47855" rIns="95711" bIns="47855" anchor="b"/>
          <a:lstStyle/>
          <a:p>
            <a:pPr defTabSz="955535"/>
            <a:fld id="{82C4EEB3-E567-438E-814B-3D2F9527E61F}" type="slidenum">
              <a:rPr lang="en-US" sz="1200">
                <a:solidFill>
                  <a:srgbClr val="000000"/>
                </a:solidFill>
              </a:rPr>
              <a:pPr defTabSz="955535"/>
              <a:t>4</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5711" tIns="47855" rIns="95711" bIns="478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BDFEC6E6-BCD5-4F32-85F3-FB692D89CDBC}" type="slidenum">
              <a:rPr lang="en-US" sz="1200">
                <a:solidFill>
                  <a:srgbClr val="000000"/>
                </a:solidFill>
              </a:rPr>
              <a:pPr defTabSz="951801"/>
              <a:t>5</a:t>
            </a:fld>
            <a:endParaRPr lang="en-US" sz="12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E484047A-6C0D-454B-AB60-E6B47A1C40F8}" type="slidenum">
              <a:rPr lang="en-US" sz="1200">
                <a:solidFill>
                  <a:srgbClr val="000000"/>
                </a:solidFill>
              </a:rPr>
              <a:pPr defTabSz="951801"/>
              <a:t>6</a:t>
            </a:fld>
            <a:endParaRPr lang="en-US" sz="1200" dirty="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8EF012F7-DCA4-4318-B11B-D57C20969FAB}" type="slidenum">
              <a:rPr lang="en-US" sz="1200">
                <a:solidFill>
                  <a:srgbClr val="000000"/>
                </a:solidFill>
              </a:rPr>
              <a:pPr defTabSz="951801"/>
              <a:t>7</a:t>
            </a:fld>
            <a:endParaRPr lang="en-US" sz="1200" dirty="0">
              <a:solidFill>
                <a:srgbClr val="000000"/>
              </a:solidFill>
            </a:endParaRPr>
          </a:p>
        </p:txBody>
      </p:sp>
      <p:sp>
        <p:nvSpPr>
          <p:cNvPr id="121859" name="Rectangle 2"/>
          <p:cNvSpPr>
            <a:spLocks noGrp="1" noRot="1" noChangeAspect="1" noChangeArrowheads="1" noTextEdit="1"/>
          </p:cNvSpPr>
          <p:nvPr>
            <p:ph type="sldImg"/>
          </p:nvPr>
        </p:nvSpPr>
        <p:spPr>
          <a:xfrm>
            <a:off x="1265238" y="719138"/>
            <a:ext cx="4795837" cy="3595687"/>
          </a:xfrm>
          <a:ln/>
        </p:spPr>
      </p:sp>
      <p:sp>
        <p:nvSpPr>
          <p:cNvPr id="121860" name="Rectangle 3"/>
          <p:cNvSpPr>
            <a:spLocks noGrp="1" noChangeArrowheads="1"/>
          </p:cNvSpPr>
          <p:nvPr>
            <p:ph type="body" idx="1"/>
          </p:nvPr>
        </p:nvSpPr>
        <p:spPr>
          <a:xfrm>
            <a:off x="974035" y="4559587"/>
            <a:ext cx="5367130" cy="4321852"/>
          </a:xfrm>
          <a:noFill/>
          <a:ln/>
        </p:spPr>
        <p:txBody>
          <a:bodyPr lIns="96613" tIns="48310" rIns="96613" bIns="4831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A6427320-770B-4EEB-83B2-3B5D17B04241}" type="slidenum">
              <a:rPr lang="en-US" sz="1200">
                <a:solidFill>
                  <a:srgbClr val="000000"/>
                </a:solidFill>
              </a:rPr>
              <a:pPr defTabSz="951801"/>
              <a:t>9</a:t>
            </a:fld>
            <a:endParaRPr lang="en-US" sz="1200" dirty="0">
              <a:solidFill>
                <a:srgbClr val="000000"/>
              </a:solidFill>
            </a:endParaRPr>
          </a:p>
        </p:txBody>
      </p:sp>
      <p:sp>
        <p:nvSpPr>
          <p:cNvPr id="122883" name="Rectangle 2"/>
          <p:cNvSpPr>
            <a:spLocks noGrp="1" noRot="1" noChangeAspect="1" noChangeArrowheads="1" noTextEdit="1"/>
          </p:cNvSpPr>
          <p:nvPr>
            <p:ph type="sldImg"/>
          </p:nvPr>
        </p:nvSpPr>
        <p:spPr>
          <a:xfrm>
            <a:off x="1265238" y="719138"/>
            <a:ext cx="4795837" cy="3595687"/>
          </a:xfrm>
          <a:ln/>
        </p:spPr>
      </p:sp>
      <p:sp>
        <p:nvSpPr>
          <p:cNvPr id="122884" name="Rectangle 3"/>
          <p:cNvSpPr>
            <a:spLocks noGrp="1" noChangeArrowheads="1"/>
          </p:cNvSpPr>
          <p:nvPr>
            <p:ph type="body" idx="1"/>
          </p:nvPr>
        </p:nvSpPr>
        <p:spPr>
          <a:xfrm>
            <a:off x="974035" y="4559587"/>
            <a:ext cx="5367130" cy="4321852"/>
          </a:xfrm>
          <a:noFill/>
          <a:ln/>
        </p:spPr>
        <p:txBody>
          <a:bodyPr lIns="96613" tIns="48310" rIns="96613" bIns="48310"/>
          <a:lstStyle/>
          <a:p>
            <a:r>
              <a:rPr lang="en-US" sz="1000" dirty="0" smtClean="0">
                <a:latin typeface="Arial" pitchFamily="34" charset="0"/>
              </a:rPr>
              <a:t>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F9671649-D823-4BEA-9285-481E35983DE8}" type="slidenum">
              <a:rPr lang="en-US" sz="1200">
                <a:solidFill>
                  <a:srgbClr val="000000"/>
                </a:solidFill>
              </a:rPr>
              <a:pPr defTabSz="951801"/>
              <a:t>10</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19" r:id="rId4"/>
    <p:sldLayoutId id="214748602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5.wmf"/><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39624" y="946950"/>
            <a:ext cx="3577155" cy="5541313"/>
          </a:xfrm>
        </p:spPr>
        <p:txBody>
          <a:bodyPr/>
          <a:lstStyle/>
          <a:p>
            <a:pPr marL="227013" indent="-227013" eaLnBrk="1" hangingPunct="1">
              <a:spcBef>
                <a:spcPct val="0"/>
              </a:spcBef>
              <a:spcAft>
                <a:spcPct val="10000"/>
              </a:spcAft>
            </a:pPr>
            <a:r>
              <a:rPr lang="en-US" sz="2000" dirty="0" smtClean="0"/>
              <a:t>2x SGMII ports support 10/100/1000 Ethernet</a:t>
            </a:r>
          </a:p>
          <a:p>
            <a:pPr marL="227013" indent="-227013" eaLnBrk="1" hangingPunct="1">
              <a:spcBef>
                <a:spcPct val="0"/>
              </a:spcBef>
              <a:spcAft>
                <a:spcPct val="10000"/>
              </a:spcAft>
            </a:pPr>
            <a:r>
              <a:rPr lang="en-US" sz="2000" dirty="0" smtClean="0"/>
              <a:t>4x high-bandwidth</a:t>
            </a:r>
            <a:br>
              <a:rPr lang="en-US" sz="2000" dirty="0" smtClean="0"/>
            </a:br>
            <a:r>
              <a:rPr lang="en-US" sz="2000" dirty="0" smtClean="0"/>
              <a:t>Serial </a:t>
            </a:r>
            <a:r>
              <a:rPr lang="en-US" sz="2000" dirty="0" err="1" smtClean="0"/>
              <a:t>RapidIO</a:t>
            </a:r>
            <a:r>
              <a:rPr lang="en-US" sz="2000" dirty="0" smtClean="0"/>
              <a:t> (SRIO) lanes for inter-DSP applications</a:t>
            </a:r>
          </a:p>
          <a:p>
            <a:pPr marL="227013" indent="-227013" eaLnBrk="1" hangingPunct="1">
              <a:spcBef>
                <a:spcPct val="0"/>
              </a:spcBef>
              <a:spcAft>
                <a:spcPct val="10000"/>
              </a:spcAft>
            </a:pPr>
            <a:r>
              <a:rPr lang="en-US" sz="2000" dirty="0" smtClean="0"/>
              <a:t>SPI for boot operations</a:t>
            </a:r>
          </a:p>
          <a:p>
            <a:pPr marL="227013" indent="-227013" eaLnBrk="1" hangingPunct="1">
              <a:spcBef>
                <a:spcPct val="0"/>
              </a:spcBef>
              <a:spcAft>
                <a:spcPct val="10000"/>
              </a:spcAft>
            </a:pPr>
            <a:r>
              <a:rPr lang="en-US" sz="2000" dirty="0" smtClean="0"/>
              <a:t>UART for development/testing</a:t>
            </a:r>
          </a:p>
          <a:p>
            <a:pPr marL="227013" indent="-227013" eaLnBrk="1" hangingPunct="1">
              <a:spcBef>
                <a:spcPct val="0"/>
              </a:spcBef>
              <a:spcAft>
                <a:spcPct val="10000"/>
              </a:spcAft>
            </a:pPr>
            <a:r>
              <a:rPr lang="en-US" sz="2000" dirty="0" smtClean="0"/>
              <a:t>2x PCIe at 5 </a:t>
            </a:r>
            <a:r>
              <a:rPr lang="en-US" sz="2000" dirty="0" err="1" smtClean="0"/>
              <a:t>Gbps</a:t>
            </a:r>
            <a:r>
              <a:rPr lang="en-US" sz="2000" dirty="0" smtClean="0"/>
              <a:t> </a:t>
            </a:r>
          </a:p>
          <a:p>
            <a:pPr marL="227013" indent="-227013" eaLnBrk="1" hangingPunct="1">
              <a:spcBef>
                <a:spcPct val="0"/>
              </a:spcBef>
              <a:spcAft>
                <a:spcPct val="10000"/>
              </a:spcAft>
            </a:pPr>
            <a:r>
              <a:rPr lang="en-US" altLang="zh-CN" sz="2000" dirty="0" smtClean="0"/>
              <a:t>I2C</a:t>
            </a:r>
            <a:r>
              <a:rPr lang="en-US" sz="2000" dirty="0" smtClean="0"/>
              <a:t> for EPROM at 400 Kbps</a:t>
            </a:r>
          </a:p>
          <a:p>
            <a:pPr marL="227013" indent="-227013" eaLnBrk="1" hangingPunct="1">
              <a:spcBef>
                <a:spcPct val="0"/>
              </a:spcBef>
              <a:spcAft>
                <a:spcPct val="10000"/>
              </a:spcAft>
            </a:pPr>
            <a:r>
              <a:rPr lang="en-US" sz="2000" dirty="0" smtClean="0"/>
              <a:t>GPIO </a:t>
            </a:r>
          </a:p>
          <a:p>
            <a:pPr marL="227013" indent="-227013" eaLnBrk="1" hangingPunct="1">
              <a:spcBef>
                <a:spcPct val="0"/>
              </a:spcBef>
              <a:spcAft>
                <a:spcPct val="10000"/>
              </a:spcAft>
            </a:pPr>
            <a:r>
              <a:rPr lang="en-US" sz="2000" dirty="0" smtClean="0"/>
              <a:t>Device-specific Interfaces</a:t>
            </a:r>
          </a:p>
          <a:p>
            <a:pPr marL="523876" lvl="1" indent="-227013" eaLnBrk="1" hangingPunct="1">
              <a:spcBef>
                <a:spcPct val="0"/>
              </a:spcBef>
              <a:spcAft>
                <a:spcPct val="10000"/>
              </a:spcAft>
            </a:pPr>
            <a:r>
              <a:rPr lang="en-US" sz="2000" dirty="0" smtClean="0"/>
              <a:t>Wireless Applications</a:t>
            </a:r>
          </a:p>
          <a:p>
            <a:pPr marL="523876" lvl="1" indent="-227013" eaLnBrk="1" hangingPunct="1">
              <a:spcBef>
                <a:spcPct val="0"/>
              </a:spcBef>
              <a:spcAft>
                <a:spcPct val="10000"/>
              </a:spcAft>
            </a:pPr>
            <a:r>
              <a:rPr lang="en-US" sz="2000" dirty="0" smtClean="0"/>
              <a:t>General Purpose Applications</a:t>
            </a:r>
          </a:p>
        </p:txBody>
      </p:sp>
      <p:sp>
        <p:nvSpPr>
          <p:cNvPr id="40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2"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3" name="Rectangle 495"/>
          <p:cNvSpPr>
            <a:spLocks noChangeArrowheads="1"/>
          </p:cNvSpPr>
          <p:nvPr/>
        </p:nvSpPr>
        <p:spPr bwMode="auto">
          <a:xfrm>
            <a:off x="2959088" y="4709430"/>
            <a:ext cx="256814" cy="842656"/>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0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0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0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0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0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1"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2" name="Rectangle 505"/>
          <p:cNvSpPr>
            <a:spLocks noChangeArrowheads="1"/>
          </p:cNvSpPr>
          <p:nvPr/>
        </p:nvSpPr>
        <p:spPr bwMode="auto">
          <a:xfrm>
            <a:off x="1716541" y="4709430"/>
            <a:ext cx="239898" cy="842656"/>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1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20"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42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4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30"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2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4"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2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2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2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9"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3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3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3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3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36"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37"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3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4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2"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4"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5"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4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4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48"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49"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0"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1"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53"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54"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5"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56"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57"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58"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59"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0"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1"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62"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3"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4"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65"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6"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7"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68"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69"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1"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72"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7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7"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878"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7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8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8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3"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8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8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8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8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8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89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0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5" name="Rectangle 713"/>
          <p:cNvSpPr>
            <a:spLocks noChangeArrowheads="1"/>
          </p:cNvSpPr>
          <p:nvPr/>
        </p:nvSpPr>
        <p:spPr bwMode="auto">
          <a:xfrm>
            <a:off x="3453911" y="5635122"/>
            <a:ext cx="313712" cy="330604"/>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0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0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0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1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1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1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1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1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2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2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2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2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2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2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2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3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3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3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3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3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3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3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3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4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4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4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4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4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4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5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5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5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5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5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5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5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6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6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6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6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6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6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6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6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7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7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7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7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7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7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7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7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7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8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8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8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8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8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8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8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8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8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9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9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9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9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9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9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9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9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1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1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1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1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1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1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2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2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3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3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3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3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3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3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3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4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4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4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4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4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5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5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5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5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6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6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6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6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7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7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7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7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7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7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7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8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8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8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8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8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8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8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9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9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9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9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9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0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0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0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0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0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0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0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08"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0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11"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1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1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15"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1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1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1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2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2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2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2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2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2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2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2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3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3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3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3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3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3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3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3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3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4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4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4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4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4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4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5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5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5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5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5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5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5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6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3"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164"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1165" name="Group 1400"/>
          <p:cNvGrpSpPr/>
          <p:nvPr/>
        </p:nvGrpSpPr>
        <p:grpSpPr>
          <a:xfrm>
            <a:off x="24605" y="1683248"/>
            <a:ext cx="1051859" cy="1802177"/>
            <a:chOff x="24605" y="1683248"/>
            <a:chExt cx="1051859" cy="1802177"/>
          </a:xfrm>
        </p:grpSpPr>
        <p:sp>
          <p:nvSpPr>
            <p:cNvPr id="1166"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7"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8"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9"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7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7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74"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5"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6"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80"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1"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2"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3"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184"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185"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dirty="0" smtClean="0"/>
              <a:t>TeraNet Switch Fabric</a:t>
            </a:r>
          </a:p>
        </p:txBody>
      </p:sp>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6"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6"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0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4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4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4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08"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4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5"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4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2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3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2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2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25"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2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82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83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83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3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83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83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83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84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4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84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84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84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84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5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85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5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5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6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6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6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6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6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6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6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7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7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7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7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7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8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8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8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8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8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8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8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9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9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9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9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9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9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9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9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9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9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0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0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0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0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0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0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0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0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0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0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1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1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1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1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1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1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1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1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1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1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92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92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2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93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93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93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93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94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94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94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94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94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5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7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7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8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8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8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8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8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9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9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9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9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9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9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9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0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0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0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0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0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0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0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0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1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1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1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1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1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1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1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1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2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2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2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2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2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2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28"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2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3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31" name="Rectangle 817"/>
          <p:cNvSpPr>
            <a:spLocks noChangeArrowheads="1"/>
          </p:cNvSpPr>
          <p:nvPr/>
        </p:nvSpPr>
        <p:spPr bwMode="auto">
          <a:xfrm>
            <a:off x="3644599" y="1294211"/>
            <a:ext cx="189150" cy="241418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3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3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35" name="Rectangle 822"/>
          <p:cNvSpPr>
            <a:spLocks noChangeArrowheads="1"/>
          </p:cNvSpPr>
          <p:nvPr/>
        </p:nvSpPr>
        <p:spPr bwMode="auto">
          <a:xfrm>
            <a:off x="1408630" y="1484885"/>
            <a:ext cx="189150" cy="222350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3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3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3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4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4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4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5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5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5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5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6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6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6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6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9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9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9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400"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1401" name="Group 1400"/>
          <p:cNvGrpSpPr/>
          <p:nvPr/>
        </p:nvGrpSpPr>
        <p:grpSpPr>
          <a:xfrm>
            <a:off x="24605" y="1683248"/>
            <a:ext cx="1051859" cy="1802177"/>
            <a:chOff x="24605" y="1683248"/>
            <a:chExt cx="1051859" cy="1802177"/>
          </a:xfrm>
        </p:grpSpPr>
        <p:sp>
          <p:nvSpPr>
            <p:cNvPr id="1402"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3"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4"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0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0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0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10"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1"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2"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13"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14"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15"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16"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7"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8"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9"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458" name="Rectangle 4"/>
          <p:cNvSpPr txBox="1">
            <a:spLocks noChangeArrowheads="1"/>
          </p:cNvSpPr>
          <p:nvPr/>
        </p:nvSpPr>
        <p:spPr bwMode="auto">
          <a:xfrm>
            <a:off x="5426826" y="940044"/>
            <a:ext cx="3717174" cy="4920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non-blocking switch fabric that enables fast and contention-free internal data movement</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Provides a configured way – within hardware – to manage traffic queues and ensure priority jobs are getting accomplished while minimizing the involvement of the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Facilitates high-bandwidth communications between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 subsystems, peripherals, and memory</a:t>
            </a:r>
          </a:p>
        </p:txBody>
      </p:sp>
      <p:sp>
        <p:nvSpPr>
          <p:cNvPr id="145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46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7"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846659"/>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20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2000" dirty="0" smtClean="0">
                <a:latin typeface="+mn-lt"/>
              </a:rPr>
              <a:t>Supports parallel orthogonal communication links</a:t>
            </a:r>
            <a:endParaRPr lang="en-US" sz="20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548619" y="76200"/>
            <a:ext cx="8229600" cy="762000"/>
          </a:xfrm>
        </p:spPr>
        <p:txBody>
          <a:bodyPr/>
          <a:lstStyle/>
          <a:p>
            <a:pPr eaLnBrk="1" hangingPunct="1"/>
            <a:r>
              <a:rPr lang="en-US" b="0" dirty="0" smtClean="0"/>
              <a:t>Diagnostic Enhancements</a:t>
            </a:r>
          </a:p>
        </p:txBody>
      </p:sp>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4"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3"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4"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22"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0"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431"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822"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23"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4"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5"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6"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7"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8"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9"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0"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31"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32"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3"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4"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5"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6"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37"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38"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39"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3"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4"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45"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8"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9"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50"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5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5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5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6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6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6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6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7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5"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76"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7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8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8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7"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8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9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9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4"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0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90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0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9"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1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1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1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1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1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1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2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21"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2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2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2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2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3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3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33"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37"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38"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3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4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41"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42"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3"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4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46"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47"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49"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0"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51"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52"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5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5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5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6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6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66"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67"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68"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69"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0"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71"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72"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73"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4"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75"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76"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77"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78"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79"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0"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81"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82"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83"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4"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85"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86"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87"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88"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89"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0"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91"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92"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93"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4"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95"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96"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97"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98"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99"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0"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0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0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03"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4"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05"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7"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8"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9"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0"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1"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2"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3"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4"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5"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6"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17"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18"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19"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0"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21"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3"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4"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25"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26"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27"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2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2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1"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2"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3"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4"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35"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36"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7"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8"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39"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40"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41"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2"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3"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5"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46"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47"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48"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50"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1"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52"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3"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4"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55"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6"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58"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9"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0"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61"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6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6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6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8"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69"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7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7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7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7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79"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80"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1"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82"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8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86"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8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8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9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9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9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9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9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9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0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0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0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0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0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0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0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1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1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12"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15"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1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1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19"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2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2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2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2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2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2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2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30"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31"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32"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33"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4"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35"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36"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37"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38"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39"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0"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41"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4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4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4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4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4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4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5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5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5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5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5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5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5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5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6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6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6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168"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169"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0"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1"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2"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7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7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77"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8"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9"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80"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81"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82"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83"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4"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5"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6"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8" name="Rectangle 5"/>
          <p:cNvSpPr txBox="1">
            <a:spLocks noChangeArrowheads="1"/>
          </p:cNvSpPr>
          <p:nvPr/>
        </p:nvSpPr>
        <p:spPr bwMode="auto">
          <a:xfrm>
            <a:off x="5414156" y="931549"/>
            <a:ext cx="3586162" cy="51830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indent="-227013" algn="l">
              <a:lnSpc>
                <a:spcPct val="80000"/>
              </a:lnSpc>
              <a:spcAft>
                <a:spcPct val="10000"/>
              </a:spcAft>
              <a:buFont typeface="Arial" pitchFamily="34" charset="0"/>
              <a:buChar char="•"/>
            </a:pPr>
            <a:r>
              <a:rPr lang="en-US" sz="2000" kern="0" dirty="0" smtClean="0">
                <a:latin typeface="+mn-lt"/>
              </a:rPr>
              <a:t>Embedded Trace Buffers (ETB) enhance the diagnostic capabilities of the </a:t>
            </a:r>
            <a:r>
              <a:rPr lang="en-US" sz="2000" kern="0" dirty="0" err="1" smtClean="0">
                <a:latin typeface="+mn-lt"/>
              </a:rPr>
              <a:t>CorePac</a:t>
            </a:r>
            <a:r>
              <a:rPr lang="en-US" sz="2000" kern="0" dirty="0" smtClean="0">
                <a:latin typeface="+mn-lt"/>
              </a:rPr>
              <a:t>.</a:t>
            </a:r>
          </a:p>
          <a:p>
            <a:pPr marL="227013" indent="-227013" algn="l">
              <a:lnSpc>
                <a:spcPct val="80000"/>
              </a:lnSpc>
              <a:spcAft>
                <a:spcPct val="10000"/>
              </a:spcAft>
              <a:buFont typeface="Arial" pitchFamily="34" charset="0"/>
              <a:buChar char="•"/>
            </a:pPr>
            <a:r>
              <a:rPr lang="en-US" sz="2000" kern="0" dirty="0" smtClean="0">
                <a:latin typeface="+mn-lt"/>
              </a:rPr>
              <a:t>CP Monitor enables diagnostic capabilities on data traffic through the TeraNet switch fabric.</a:t>
            </a:r>
          </a:p>
          <a:p>
            <a:pPr marL="227013" indent="-227013" algn="l">
              <a:lnSpc>
                <a:spcPct val="80000"/>
              </a:lnSpc>
              <a:spcAft>
                <a:spcPct val="10000"/>
              </a:spcAft>
              <a:buFont typeface="Arial" pitchFamily="34" charset="0"/>
              <a:buChar char="•"/>
            </a:pPr>
            <a:r>
              <a:rPr lang="en-US" sz="2000" kern="0" dirty="0" smtClean="0">
                <a:latin typeface="+mn-lt"/>
              </a:rPr>
              <a:t>Automatic statistics collection and exporting (non-intrusive)</a:t>
            </a:r>
          </a:p>
          <a:p>
            <a:pPr marL="227013" indent="-227013" algn="l">
              <a:lnSpc>
                <a:spcPct val="80000"/>
              </a:lnSpc>
              <a:spcAft>
                <a:spcPct val="10000"/>
              </a:spcAft>
              <a:buFont typeface="Arial" pitchFamily="34" charset="0"/>
              <a:buChar char="•"/>
            </a:pPr>
            <a:r>
              <a:rPr lang="en-US" sz="2000" kern="0" dirty="0" smtClean="0">
                <a:latin typeface="+mn-lt"/>
              </a:rPr>
              <a:t>Monitor individual events for better debugging</a:t>
            </a:r>
          </a:p>
          <a:p>
            <a:pPr marL="227013" indent="-227013" algn="l">
              <a:lnSpc>
                <a:spcPct val="80000"/>
              </a:lnSpc>
              <a:spcAft>
                <a:spcPct val="10000"/>
              </a:spcAft>
              <a:buFont typeface="Arial" pitchFamily="34" charset="0"/>
              <a:buChar char="•"/>
            </a:pPr>
            <a:r>
              <a:rPr lang="en-US" sz="2000" kern="0" dirty="0" smtClean="0">
                <a:latin typeface="+mn-lt"/>
              </a:rPr>
              <a:t>Monitor transactions to both memory end point and Memory-Mapped Registers (MMR)</a:t>
            </a:r>
          </a:p>
          <a:p>
            <a:pPr marL="227013" indent="-227013" algn="l">
              <a:lnSpc>
                <a:spcPct val="80000"/>
              </a:lnSpc>
              <a:spcAft>
                <a:spcPct val="10000"/>
              </a:spcAft>
              <a:buFont typeface="Arial" pitchFamily="34" charset="0"/>
              <a:buChar char="•"/>
            </a:pPr>
            <a:r>
              <a:rPr lang="en-US" sz="2000" kern="0" dirty="0" smtClean="0">
                <a:latin typeface="+mn-lt"/>
              </a:rPr>
              <a:t>Configurable monitor filtering capability based on address and transaction type</a:t>
            </a:r>
          </a:p>
        </p:txBody>
      </p:sp>
      <p:sp>
        <p:nvSpPr>
          <p:cNvPr id="118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19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94"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5"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6"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7"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8"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 name="Left Arrow 839"/>
          <p:cNvSpPr>
            <a:spLocks noChangeArrowheads="1"/>
          </p:cNvSpPr>
          <p:nvPr/>
        </p:nvSpPr>
        <p:spPr bwMode="auto">
          <a:xfrm>
            <a:off x="4736"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40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8"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9"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0"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1"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12"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3"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14"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5"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6"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7"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8"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9"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20"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21"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22"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3"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4"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3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3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8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8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4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4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7"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51"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5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54"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5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5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6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6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6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6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6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7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7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7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7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7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8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3"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84"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5"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7"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9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91"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2"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3"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4"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95"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6"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7"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98"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9"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0"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1"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2"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3"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05"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906"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7"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8"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9"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10"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11"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13"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14"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1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6"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17"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18"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9"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0"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1"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22"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23"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24"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25"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26"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9"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0"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1"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2"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3"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4"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3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3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38"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1"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2"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3"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4"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45"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46"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47"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8"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9"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50"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5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5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5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5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5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5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5"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66"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7"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68"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9"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70"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0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1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9"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1"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22"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23"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24"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5"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26"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3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33"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4"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45"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6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6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0"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71"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2"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7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7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7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7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0"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81"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8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83"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8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8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8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9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9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92"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93"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4"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96"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97"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98"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9"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01"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2"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03"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04"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05"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6"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07"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8"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9"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10"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11"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112"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13"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14"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15"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16"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17"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8"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9"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20"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1"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22"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23"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24"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5"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26"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27"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28"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30"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31"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32"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33"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34"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3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3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3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3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4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4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4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4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4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4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4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4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5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5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5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5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5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55"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56"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57"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8"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9"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6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6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6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6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6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7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7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7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173"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174"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5" name="Rectangle 473"/>
          <p:cNvSpPr>
            <a:spLocks noChangeArrowheads="1"/>
          </p:cNvSpPr>
          <p:nvPr/>
        </p:nvSpPr>
        <p:spPr bwMode="auto">
          <a:xfrm>
            <a:off x="364459" y="1807801"/>
            <a:ext cx="653567" cy="173759"/>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6"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7"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82"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3"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4"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8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8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8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88"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9"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0"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1"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4" name="Rectangle 5"/>
          <p:cNvSpPr txBox="1">
            <a:spLocks noChangeArrowheads="1"/>
          </p:cNvSpPr>
          <p:nvPr/>
        </p:nvSpPr>
        <p:spPr bwMode="auto">
          <a:xfrm>
            <a:off x="5424494" y="932679"/>
            <a:ext cx="3606013" cy="2216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indent="-227013" algn="l">
              <a:spcAft>
                <a:spcPct val="10000"/>
              </a:spcAft>
              <a:buFont typeface="Arial" pitchFamily="34" charset="0"/>
              <a:buChar char="•"/>
            </a:pPr>
            <a:r>
              <a:rPr lang="en-US" sz="2000" kern="0" dirty="0" smtClean="0">
                <a:latin typeface="+mn-lt"/>
              </a:rPr>
              <a:t>Provides the capability to expand the device to include hardware acceleration or other auxiliary processors</a:t>
            </a:r>
          </a:p>
          <a:p>
            <a:pPr marL="227013" indent="-227013" algn="l">
              <a:spcAft>
                <a:spcPct val="10000"/>
              </a:spcAft>
              <a:buFont typeface="Arial" pitchFamily="34" charset="0"/>
              <a:buChar char="•"/>
            </a:pPr>
            <a:r>
              <a:rPr lang="en-US" sz="2000" kern="0" dirty="0" smtClean="0">
                <a:latin typeface="+mn-lt"/>
              </a:rPr>
              <a:t>Supports four lanes with up to 12.5 </a:t>
            </a:r>
            <a:r>
              <a:rPr lang="en-US" sz="2000" kern="0" dirty="0" err="1" smtClean="0">
                <a:latin typeface="+mn-lt"/>
              </a:rPr>
              <a:t>Gbaud</a:t>
            </a:r>
            <a:r>
              <a:rPr lang="en-US" sz="2000" kern="0" dirty="0" smtClean="0">
                <a:latin typeface="+mn-lt"/>
              </a:rPr>
              <a:t> per lane</a:t>
            </a:r>
          </a:p>
        </p:txBody>
      </p:sp>
      <p:sp>
        <p:nvSpPr>
          <p:cNvPr id="394"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395"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3"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6"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97"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8"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9"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400"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2"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401"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Miscellaneous Elements</a:t>
            </a:r>
          </a:p>
        </p:txBody>
      </p:sp>
      <p:sp>
        <p:nvSpPr>
          <p:cNvPr id="40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8"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9"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0"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1"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12"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3"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14"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5"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6"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7"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8"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9"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20"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21"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22"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3"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4"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3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3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8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8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4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4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7"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51"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5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54"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5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5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6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6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6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6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6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7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7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7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7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7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8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3"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84"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5"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7"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9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91"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2"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3"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4"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95"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6"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7"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98"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9"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0"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1"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2"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3"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05"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906"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7"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8"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9"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10"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11"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13"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14"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1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6"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17"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18"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9"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0"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1"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22"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23"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24"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25"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26"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9"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0"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1"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2"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3"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4"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3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3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38"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1"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2"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3"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4"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45"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46"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47"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8"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9"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50"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5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5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5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5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5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5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5"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66"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7"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68"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9"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70"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0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1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1"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01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9"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1"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1022"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err="1">
                <a:solidFill>
                  <a:srgbClr val="24211D"/>
                </a:solidFill>
              </a:rPr>
              <a:t>CorePac</a:t>
            </a:r>
            <a:endParaRPr lang="en-US" sz="1800" dirty="0">
              <a:solidFill>
                <a:srgbClr val="000000"/>
              </a:solidFill>
            </a:endParaRPr>
          </a:p>
        </p:txBody>
      </p:sp>
      <p:sp>
        <p:nvSpPr>
          <p:cNvPr id="1023"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24"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5"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26"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7"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102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3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33"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4"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45"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6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6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0"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71"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2"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7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7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7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7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0"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81"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8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83"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8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8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8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9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9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92"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93"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4"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96"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97"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98"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9"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01"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2"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03"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04"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05"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6"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07"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8"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9"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10"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11" name="Rectangle 808"/>
          <p:cNvSpPr>
            <a:spLocks noChangeArrowheads="1"/>
          </p:cNvSpPr>
          <p:nvPr/>
        </p:nvSpPr>
        <p:spPr bwMode="auto">
          <a:xfrm>
            <a:off x="149167" y="3693014"/>
            <a:ext cx="802734" cy="198363"/>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1112" name="Rectangle 809"/>
          <p:cNvSpPr>
            <a:spLocks noChangeArrowheads="1"/>
          </p:cNvSpPr>
          <p:nvPr/>
        </p:nvSpPr>
        <p:spPr bwMode="auto">
          <a:xfrm>
            <a:off x="226894" y="3717617"/>
            <a:ext cx="662794" cy="182986"/>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13"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14"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15"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16"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17"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8"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9"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20"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1"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22"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23"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24"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5"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26"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27"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28"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30"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31"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32"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33"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34"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3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3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3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3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4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4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4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4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4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4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4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4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5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5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5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5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5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55"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56"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57"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8"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9"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6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6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6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6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6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7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7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73"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175" name="Rectangle 473"/>
          <p:cNvSpPr>
            <a:spLocks noChangeArrowheads="1"/>
          </p:cNvSpPr>
          <p:nvPr/>
        </p:nvSpPr>
        <p:spPr bwMode="auto">
          <a:xfrm>
            <a:off x="364459" y="1807801"/>
            <a:ext cx="653567" cy="173759"/>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8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8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8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9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97"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1199"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1201"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2"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204" name="Rectangle 678"/>
          <p:cNvSpPr>
            <a:spLocks noChangeArrowheads="1"/>
          </p:cNvSpPr>
          <p:nvPr/>
        </p:nvSpPr>
        <p:spPr bwMode="auto">
          <a:xfrm>
            <a:off x="1110296" y="3120992"/>
            <a:ext cx="14106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205"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6"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207"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8"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9"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10"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211" name="Rectangle 755"/>
          <p:cNvSpPr>
            <a:spLocks noChangeArrowheads="1"/>
          </p:cNvSpPr>
          <p:nvPr/>
        </p:nvSpPr>
        <p:spPr bwMode="auto">
          <a:xfrm>
            <a:off x="1110296" y="3468511"/>
            <a:ext cx="14106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212" name="Rectangle 5"/>
          <p:cNvSpPr txBox="1">
            <a:spLocks noChangeArrowheads="1"/>
          </p:cNvSpPr>
          <p:nvPr/>
        </p:nvSpPr>
        <p:spPr bwMode="auto">
          <a:xfrm>
            <a:off x="5432356" y="927501"/>
            <a:ext cx="3711644" cy="51472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Boot ROM</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Semaphore module provides atomic access to shared chip-level resources.</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Power Management</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Three on-chip PLLs:</a:t>
            </a:r>
          </a:p>
          <a:p>
            <a:pPr marL="742950" marR="0" lvl="1" indent="-285750"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PLL1 for </a:t>
            </a:r>
            <a:r>
              <a:rPr kumimoji="0" lang="en-US" sz="2000" b="0" i="0" u="none" strike="noStrike" kern="0" cap="none" spc="0" normalizeH="0" baseline="0" noProof="0" dirty="0" err="1" smtClean="0">
                <a:ln>
                  <a:noFill/>
                </a:ln>
                <a:solidFill>
                  <a:schemeClr val="tx1"/>
                </a:solidFill>
                <a:effectLst/>
                <a:uLnTx/>
                <a:uFillTx/>
                <a:latin typeface="+mn-lt"/>
              </a:rPr>
              <a:t>CorePacs</a:t>
            </a:r>
            <a:r>
              <a:rPr kumimoji="0" lang="en-US" sz="2000" b="0" i="0" u="none" strike="noStrike" kern="0" cap="none" spc="0" normalizeH="0" baseline="0" noProof="0" dirty="0" smtClean="0">
                <a:ln>
                  <a:noFill/>
                </a:ln>
                <a:solidFill>
                  <a:schemeClr val="tx1"/>
                </a:solidFill>
                <a:effectLst/>
                <a:uLnTx/>
                <a:uFillTx/>
                <a:latin typeface="+mn-lt"/>
              </a:rPr>
              <a:t>, except</a:t>
            </a:r>
          </a:p>
          <a:p>
            <a:pPr marL="742950" marR="0" lvl="1" indent="-285750"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PLL2 for DDR3</a:t>
            </a:r>
          </a:p>
          <a:p>
            <a:pPr marL="742950" marR="0" lvl="1" indent="-285750"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PLL3 for Packet Acceleration</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Three EDMA controllers</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Eight 64-bit timers</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Inter-Processor Communication (IPC) Registers</a:t>
            </a:r>
          </a:p>
        </p:txBody>
      </p:sp>
      <p:sp>
        <p:nvSpPr>
          <p:cNvPr id="1215" name="Rectangle 472"/>
          <p:cNvSpPr>
            <a:spLocks noChangeArrowheads="1"/>
          </p:cNvSpPr>
          <p:nvPr/>
        </p:nvSpPr>
        <p:spPr bwMode="auto">
          <a:xfrm>
            <a:off x="380851"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399"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00"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402"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403"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404"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405"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8"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401"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Device-Specific: C6670 for Wireless Apps</a:t>
            </a:r>
          </a:p>
        </p:txBody>
      </p:sp>
      <p:sp>
        <p:nvSpPr>
          <p:cNvPr id="103439" name="Rectangle 5"/>
          <p:cNvSpPr txBox="1">
            <a:spLocks noChangeArrowheads="1"/>
          </p:cNvSpPr>
          <p:nvPr/>
        </p:nvSpPr>
        <p:spPr bwMode="auto">
          <a:xfrm>
            <a:off x="5422915" y="927316"/>
            <a:ext cx="3614737" cy="5147481"/>
          </a:xfrm>
          <a:prstGeom prst="rect">
            <a:avLst/>
          </a:prstGeom>
          <a:noFill/>
          <a:ln w="9525">
            <a:noFill/>
            <a:miter lim="800000"/>
            <a:headEnd/>
            <a:tailEnd/>
          </a:ln>
        </p:spPr>
        <p:txBody>
          <a:bodyPr/>
          <a:lstStyle/>
          <a:p>
            <a:pPr marL="227013" indent="-227013" algn="l">
              <a:lnSpc>
                <a:spcPct val="85000"/>
              </a:lnSpc>
              <a:spcAft>
                <a:spcPct val="10000"/>
              </a:spcAft>
            </a:pPr>
            <a:r>
              <a:rPr lang="en-US" sz="2000" b="1" kern="0" dirty="0" smtClean="0">
                <a:latin typeface="+mn-lt"/>
              </a:rPr>
              <a:t>Device-specific Coprocessors: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FFT Coprocessor (FFTC)</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Turbo Decoder/Encoder Coprocessor (TCP3d/3e)</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4x </a:t>
            </a:r>
            <a:r>
              <a:rPr lang="en-US" sz="2000" dirty="0" err="1" smtClean="0">
                <a:solidFill>
                  <a:srgbClr val="000000"/>
                </a:solidFill>
                <a:latin typeface="Calibri" pitchFamily="34" charset="0"/>
              </a:rPr>
              <a:t>Viterbi</a:t>
            </a:r>
            <a:r>
              <a:rPr lang="en-US" sz="2000" dirty="0" smtClean="0">
                <a:solidFill>
                  <a:srgbClr val="000000"/>
                </a:solidFill>
                <a:latin typeface="Calibri" pitchFamily="34" charset="0"/>
              </a:rPr>
              <a:t> Coprocessor (VCP2)</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Bit-rate Coprocessor (BCP)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Rake Search Accelerator (RSA)</a:t>
            </a:r>
            <a:br>
              <a:rPr lang="en-US" sz="2000" dirty="0" smtClean="0">
                <a:solidFill>
                  <a:srgbClr val="000000"/>
                </a:solidFill>
                <a:latin typeface="Calibri" pitchFamily="34" charset="0"/>
              </a:rPr>
            </a:br>
            <a:endParaRPr lang="en-US" sz="2000" dirty="0" smtClean="0">
              <a:solidFill>
                <a:srgbClr val="000000"/>
              </a:solidFill>
              <a:latin typeface="Calibri" pitchFamily="34" charset="0"/>
            </a:endParaRPr>
          </a:p>
          <a:p>
            <a:pPr marL="227013" indent="-227013" algn="l">
              <a:lnSpc>
                <a:spcPct val="85000"/>
              </a:lnSpc>
              <a:spcAft>
                <a:spcPct val="10000"/>
              </a:spcAft>
            </a:pPr>
            <a:r>
              <a:rPr lang="en-US" sz="2000" b="1" kern="0" dirty="0" smtClean="0">
                <a:latin typeface="+mn-lt"/>
              </a:rPr>
              <a:t>Device-specific Interfaces: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6x Antenna Interface 2 (AIF2)</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098" y="2180"/>
                <a:ext cx="1074"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4 Cores @ 1.0 GHz / 1.2 GHz</a:t>
                </a:r>
                <a:endParaRPr lang="en-US" sz="1000" dirty="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07" y="1885"/>
                <a:ext cx="207"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FFTC</a:t>
                </a:r>
                <a:endParaRPr lang="en-US" sz="10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787" y="1459"/>
                <a:ext cx="255"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TCP3d</a:t>
                </a:r>
                <a:endParaRPr lang="en-US" sz="1000" dirty="0">
                  <a:solidFill>
                    <a:srgbClr val="000000"/>
                  </a:solidFill>
                </a:endParaRPr>
              </a:p>
            </p:txBody>
          </p:sp>
          <p:sp>
            <p:nvSpPr>
              <p:cNvPr id="1070" name="Rectangle 447"/>
              <p:cNvSpPr>
                <a:spLocks noChangeArrowheads="1"/>
              </p:cNvSpPr>
              <p:nvPr/>
            </p:nvSpPr>
            <p:spPr bwMode="auto">
              <a:xfrm>
                <a:off x="2228" y="607"/>
                <a:ext cx="236" cy="97"/>
              </a:xfrm>
              <a:prstGeom prst="rect">
                <a:avLst/>
              </a:prstGeom>
              <a:noFill/>
              <a:ln w="9525">
                <a:noFill/>
                <a:miter lim="800000"/>
                <a:headEnd/>
                <a:tailEnd/>
              </a:ln>
            </p:spPr>
            <p:txBody>
              <a:bodyPr wrap="none" lIns="0" tIns="0" rIns="0" bIns="0">
                <a:spAutoFit/>
              </a:bodyPr>
              <a:lstStyle/>
              <a:p>
                <a:pPr algn="ctr" eaLnBrk="0" hangingPunct="0"/>
                <a:r>
                  <a:rPr lang="en-US" sz="1000" b="1" dirty="0" smtClean="0">
                    <a:solidFill>
                      <a:srgbClr val="24211D"/>
                    </a:solidFill>
                  </a:rPr>
                  <a:t>C6670</a:t>
                </a:r>
                <a:endParaRPr lang="en-US" sz="1000" b="1"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07"/>
                <a:ext cx="136"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2MB</a:t>
                </a:r>
                <a:endParaRPr lang="en-US" sz="800" dirty="0">
                  <a:solidFill>
                    <a:srgbClr val="000000"/>
                  </a:solidFill>
                </a:endParaRPr>
              </a:p>
            </p:txBody>
          </p:sp>
          <p:sp>
            <p:nvSpPr>
              <p:cNvPr id="1075" name="Rectangle 452"/>
              <p:cNvSpPr>
                <a:spLocks noChangeArrowheads="1"/>
              </p:cNvSpPr>
              <p:nvPr/>
            </p:nvSpPr>
            <p:spPr bwMode="auto">
              <a:xfrm>
                <a:off x="1362" y="769"/>
                <a:ext cx="15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a:t>
                </a:r>
                <a:endParaRPr lang="en-US" sz="800" dirty="0">
                  <a:solidFill>
                    <a:srgbClr val="000000"/>
                  </a:solidFill>
                </a:endParaRPr>
              </a:p>
            </p:txBody>
          </p:sp>
          <p:sp>
            <p:nvSpPr>
              <p:cNvPr id="1076" name="Rectangle 453"/>
              <p:cNvSpPr>
                <a:spLocks noChangeArrowheads="1"/>
              </p:cNvSpPr>
              <p:nvPr/>
            </p:nvSpPr>
            <p:spPr bwMode="auto">
              <a:xfrm>
                <a:off x="1341" y="841"/>
                <a:ext cx="19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SRAM</a:t>
                </a:r>
                <a:endParaRPr lang="en-US" sz="800" dirty="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792" y="1672"/>
                <a:ext cx="250"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TCP3e</a:t>
                </a:r>
                <a:endParaRPr lang="en-US" sz="1000" dirty="0">
                  <a:solidFill>
                    <a:srgbClr val="000000"/>
                  </a:solidFill>
                </a:endParaRPr>
              </a:p>
            </p:txBody>
          </p:sp>
          <p:sp>
            <p:nvSpPr>
              <p:cNvPr id="1084" name="Rectangle 465"/>
              <p:cNvSpPr>
                <a:spLocks noChangeArrowheads="1"/>
              </p:cNvSpPr>
              <p:nvPr/>
            </p:nvSpPr>
            <p:spPr bwMode="auto">
              <a:xfrm>
                <a:off x="3184" y="1478"/>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x2</a:t>
                </a:r>
                <a:endParaRPr lang="en-US" sz="1000" dirty="0">
                  <a:solidFill>
                    <a:srgbClr val="000000"/>
                  </a:solidFill>
                </a:endParaRPr>
              </a:p>
            </p:txBody>
          </p:sp>
          <p:sp>
            <p:nvSpPr>
              <p:cNvPr id="1085" name="Rectangle 467"/>
              <p:cNvSpPr>
                <a:spLocks noChangeArrowheads="1"/>
              </p:cNvSpPr>
              <p:nvPr/>
            </p:nvSpPr>
            <p:spPr bwMode="auto">
              <a:xfrm>
                <a:off x="3184" y="189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x2</a:t>
                </a:r>
                <a:endParaRPr lang="en-US" sz="10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18" y="642"/>
                <a:ext cx="541"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Coprocessors</a:t>
                </a:r>
                <a:endParaRPr lang="en-US" sz="10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03" y="1198"/>
                <a:ext cx="210"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VCP2</a:t>
                </a:r>
                <a:endParaRPr lang="en-US" sz="1000" dirty="0">
                  <a:solidFill>
                    <a:srgbClr val="000000"/>
                  </a:solidFill>
                </a:endParaRPr>
              </a:p>
            </p:txBody>
          </p:sp>
          <p:sp>
            <p:nvSpPr>
              <p:cNvPr id="1112" name="Rectangle 497"/>
              <p:cNvSpPr>
                <a:spLocks noChangeArrowheads="1"/>
              </p:cNvSpPr>
              <p:nvPr/>
            </p:nvSpPr>
            <p:spPr bwMode="auto">
              <a:xfrm>
                <a:off x="3215" y="1259"/>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x4</a:t>
                </a:r>
                <a:endParaRPr lang="en-US" sz="1000" dirty="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40" y="1680"/>
                <a:ext cx="41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61" y="1456"/>
                <a:ext cx="376"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Semaphore</a:t>
                </a:r>
                <a:endParaRPr lang="en-US" sz="1800" dirty="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60"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x2</a:t>
                </a:r>
                <a:endParaRPr lang="en-US" sz="1800" dirty="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37" y="2534"/>
                <a:ext cx="752"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2" y="2649"/>
                <a:ext cx="282" cy="104"/>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Queue</a:t>
                </a:r>
                <a:endParaRPr lang="en-US" sz="1800" dirty="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922" name="Rectangle 699"/>
              <p:cNvSpPr>
                <a:spLocks noChangeArrowheads="1"/>
              </p:cNvSpPr>
              <p:nvPr/>
            </p:nvSpPr>
            <p:spPr bwMode="auto">
              <a:xfrm>
                <a:off x="1279" y="1862"/>
                <a:ext cx="303"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L1P</a:t>
                </a:r>
                <a:endParaRPr lang="en-US" sz="800" dirty="0">
                  <a:solidFill>
                    <a:srgbClr val="000000"/>
                  </a:solidFill>
                </a:endParaRPr>
              </a:p>
            </p:txBody>
          </p:sp>
          <p:sp>
            <p:nvSpPr>
              <p:cNvPr id="923" name="Rectangle 700"/>
              <p:cNvSpPr>
                <a:spLocks noChangeArrowheads="1"/>
              </p:cNvSpPr>
              <p:nvPr/>
            </p:nvSpPr>
            <p:spPr bwMode="auto">
              <a:xfrm>
                <a:off x="1242" y="1930"/>
                <a:ext cx="359" cy="78"/>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924" name="Rectangle 701"/>
              <p:cNvSpPr>
                <a:spLocks noChangeArrowheads="1"/>
              </p:cNvSpPr>
              <p:nvPr/>
            </p:nvSpPr>
            <p:spPr bwMode="auto">
              <a:xfrm>
                <a:off x="1634" y="1868"/>
                <a:ext cx="306"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L1D</a:t>
                </a:r>
                <a:endParaRPr lang="en-US" sz="800" dirty="0">
                  <a:solidFill>
                    <a:srgbClr val="000000"/>
                  </a:solidFill>
                </a:endParaRPr>
              </a:p>
            </p:txBody>
          </p:sp>
          <p:sp>
            <p:nvSpPr>
              <p:cNvPr id="925" name="Rectangle 702"/>
              <p:cNvSpPr>
                <a:spLocks noChangeArrowheads="1"/>
              </p:cNvSpPr>
              <p:nvPr/>
            </p:nvSpPr>
            <p:spPr bwMode="auto">
              <a:xfrm>
                <a:off x="1608" y="1930"/>
                <a:ext cx="359" cy="78"/>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926" name="Rectangle 703"/>
              <p:cNvSpPr>
                <a:spLocks noChangeArrowheads="1"/>
              </p:cNvSpPr>
              <p:nvPr/>
            </p:nvSpPr>
            <p:spPr bwMode="auto">
              <a:xfrm>
                <a:off x="1246" y="2024"/>
                <a:ext cx="71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1024KB L2 </a:t>
                </a:r>
                <a:r>
                  <a:rPr lang="en-US" sz="800" b="1" dirty="0" smtClean="0">
                    <a:solidFill>
                      <a:srgbClr val="000000"/>
                    </a:solidFill>
                  </a:rPr>
                  <a:t>Cache/RAM</a:t>
                </a:r>
                <a:endParaRPr lang="en-US" sz="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43" y="2346"/>
                <a:ext cx="394"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000" dirty="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36"/>
                <a:ext cx="1815" cy="1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454" y="3685"/>
                <a:ext cx="837"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399709" y="3336098"/>
              <a:ext cx="27090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BCP</a:t>
              </a:r>
              <a:endParaRPr lang="en-US" sz="10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42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42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err="1">
                <a:solidFill>
                  <a:srgbClr val="24211D"/>
                </a:solidFill>
              </a:rPr>
              <a:t>CorePac</a:t>
            </a:r>
            <a:endParaRPr lang="en-US" sz="1800" dirty="0">
              <a:solidFill>
                <a:srgbClr val="000000"/>
              </a:solidFill>
            </a:endParaRPr>
          </a:p>
        </p:txBody>
      </p:sp>
      <p:sp>
        <p:nvSpPr>
          <p:cNvPr id="424" name="Rectangle 696"/>
          <p:cNvSpPr>
            <a:spLocks noChangeArrowheads="1"/>
          </p:cNvSpPr>
          <p:nvPr/>
        </p:nvSpPr>
        <p:spPr bwMode="auto">
          <a:xfrm rot="16200000">
            <a:off x="3625850" y="5667375"/>
            <a:ext cx="115888" cy="123825"/>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x2</a:t>
            </a:r>
            <a:endParaRPr lang="en-US" sz="1800" dirty="0">
              <a:solidFill>
                <a:srgbClr val="000000"/>
              </a:solidFill>
            </a:endParaRPr>
          </a:p>
        </p:txBody>
      </p:sp>
      <p:sp>
        <p:nvSpPr>
          <p:cNvPr id="409"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410"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411"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412"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413"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119270" y="76200"/>
            <a:ext cx="8865704" cy="762000"/>
          </a:xfrm>
        </p:spPr>
        <p:txBody>
          <a:bodyPr/>
          <a:lstStyle/>
          <a:p>
            <a:pPr eaLnBrk="1" hangingPunct="1"/>
            <a:r>
              <a:rPr lang="en-US" sz="4000" b="0" dirty="0" smtClean="0"/>
              <a:t>Device-Specific: C667x General Purpose</a:t>
            </a:r>
          </a:p>
        </p:txBody>
      </p:sp>
      <p:sp>
        <p:nvSpPr>
          <p:cNvPr id="859" name="Rectangle 5"/>
          <p:cNvSpPr txBox="1">
            <a:spLocks noChangeArrowheads="1"/>
          </p:cNvSpPr>
          <p:nvPr/>
        </p:nvSpPr>
        <p:spPr bwMode="auto">
          <a:xfrm>
            <a:off x="5422107" y="940877"/>
            <a:ext cx="3721893" cy="3551610"/>
          </a:xfrm>
          <a:prstGeom prst="rect">
            <a:avLst/>
          </a:prstGeom>
          <a:noFill/>
          <a:ln w="9525">
            <a:noFill/>
            <a:miter lim="800000"/>
            <a:headEnd/>
            <a:tailEnd/>
          </a:ln>
        </p:spPr>
        <p:txBody>
          <a:bodyPr/>
          <a:lstStyle/>
          <a:p>
            <a:pPr marL="227013" indent="-227013" algn="l">
              <a:lnSpc>
                <a:spcPct val="80000"/>
              </a:lnSpc>
              <a:spcAft>
                <a:spcPct val="10000"/>
              </a:spcAft>
              <a:defRPr/>
            </a:pPr>
            <a:r>
              <a:rPr lang="en-US" sz="2000" b="1" kern="0" dirty="0" smtClean="0">
                <a:solidFill>
                  <a:srgbClr val="000000"/>
                </a:solidFill>
                <a:latin typeface="Calibri"/>
              </a:rPr>
              <a:t>Device-specific Interfaces:</a:t>
            </a:r>
          </a:p>
          <a:p>
            <a:pPr marL="228600" indent="-228600" algn="l">
              <a:lnSpc>
                <a:spcPct val="85000"/>
              </a:lnSpc>
              <a:spcBef>
                <a:spcPct val="20000"/>
              </a:spcBef>
              <a:buFontTx/>
              <a:buChar char="•"/>
              <a:defRPr/>
            </a:pPr>
            <a:r>
              <a:rPr lang="en-US" sz="2000" dirty="0" smtClean="0">
                <a:solidFill>
                  <a:srgbClr val="000000"/>
                </a:solidFill>
                <a:latin typeface="Calibri" pitchFamily="34" charset="0"/>
              </a:rPr>
              <a:t>2x Telecommunications Serial Port (TSIP)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Asynchronous Memory Interface (EMIF16):</a:t>
            </a:r>
          </a:p>
          <a:p>
            <a:pPr marL="742950" lvl="1" indent="-285750" algn="l">
              <a:lnSpc>
                <a:spcPct val="80000"/>
              </a:lnSpc>
              <a:spcAft>
                <a:spcPct val="10000"/>
              </a:spcAft>
              <a:buFont typeface="Arial" pitchFamily="34" charset="0"/>
              <a:buChar char="–"/>
            </a:pPr>
            <a:r>
              <a:rPr lang="en-US" sz="2000" dirty="0" smtClean="0">
                <a:latin typeface="+mn-lt"/>
              </a:rPr>
              <a:t>Connects memory up to 256 MB</a:t>
            </a:r>
          </a:p>
          <a:p>
            <a:pPr marL="742950" lvl="1" indent="-285750" algn="l">
              <a:lnSpc>
                <a:spcPct val="80000"/>
              </a:lnSpc>
              <a:spcAft>
                <a:spcPct val="10000"/>
              </a:spcAft>
              <a:buFont typeface="Arial" pitchFamily="34" charset="0"/>
              <a:buChar char="–"/>
            </a:pPr>
            <a:r>
              <a:rPr lang="en-US" sz="2000" dirty="0" smtClean="0">
                <a:latin typeface="+mn-lt"/>
              </a:rPr>
              <a:t>Three modes:</a:t>
            </a:r>
          </a:p>
          <a:p>
            <a:pPr marL="1143000" lvl="2" indent="-228600" algn="l">
              <a:lnSpc>
                <a:spcPct val="85000"/>
              </a:lnSpc>
              <a:spcBef>
                <a:spcPct val="20000"/>
              </a:spcBef>
              <a:buFontTx/>
              <a:buChar char="•"/>
            </a:pPr>
            <a:r>
              <a:rPr lang="en-US" sz="2000" dirty="0" smtClean="0">
                <a:solidFill>
                  <a:srgbClr val="000000"/>
                </a:solidFill>
                <a:latin typeface="Calibri" pitchFamily="34" charset="0"/>
              </a:rPr>
              <a:t>Synchronized SRAM</a:t>
            </a:r>
          </a:p>
          <a:p>
            <a:pPr marL="1143000" lvl="2" indent="-228600" algn="l">
              <a:lnSpc>
                <a:spcPct val="85000"/>
              </a:lnSpc>
              <a:spcBef>
                <a:spcPct val="20000"/>
              </a:spcBef>
              <a:buFontTx/>
              <a:buChar char="•"/>
            </a:pPr>
            <a:r>
              <a:rPr lang="en-US" sz="20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2000" dirty="0" smtClean="0">
                <a:solidFill>
                  <a:srgbClr val="000000"/>
                </a:solidFill>
                <a:latin typeface="Calibri" pitchFamily="34" charset="0"/>
              </a:rPr>
              <a:t>NOR flash</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143"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40" y="1680"/>
                <a:ext cx="41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61" y="1456"/>
                <a:ext cx="376"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Semaphore</a:t>
                </a:r>
                <a:endParaRPr lang="en-US" sz="1800" dirty="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37" y="2534"/>
                <a:ext cx="752"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2" y="2649"/>
                <a:ext cx="282" cy="104"/>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Queue</a:t>
                </a:r>
                <a:endParaRPr lang="en-US" sz="1800" dirty="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857" y="611"/>
                <a:ext cx="495" cy="194"/>
              </a:xfrm>
              <a:prstGeom prst="rect">
                <a:avLst/>
              </a:prstGeom>
              <a:noFill/>
              <a:ln w="9525">
                <a:noFill/>
                <a:miter lim="800000"/>
                <a:headEnd/>
                <a:tailEnd/>
              </a:ln>
            </p:spPr>
            <p:txBody>
              <a:bodyPr wrap="none" lIns="0" tIns="0" rIns="0" bIns="0">
                <a:spAutoFit/>
              </a:bodyPr>
              <a:lstStyle/>
              <a:p>
                <a:pPr algn="ctr" eaLnBrk="0" hangingPunct="0"/>
                <a:r>
                  <a:rPr lang="en-US" sz="1000" b="1" dirty="0" smtClean="0">
                    <a:solidFill>
                      <a:srgbClr val="24211D"/>
                    </a:solidFill>
                  </a:rPr>
                  <a:t>C6671/C6672</a:t>
                </a:r>
                <a:br>
                  <a:rPr lang="en-US" sz="1000" b="1" dirty="0" smtClean="0">
                    <a:solidFill>
                      <a:srgbClr val="24211D"/>
                    </a:solidFill>
                  </a:rPr>
                </a:br>
                <a:r>
                  <a:rPr lang="en-US" sz="1000" b="1" dirty="0" smtClean="0">
                    <a:solidFill>
                      <a:srgbClr val="24211D"/>
                    </a:solidFill>
                  </a:rPr>
                  <a:t>C6674/C6678</a:t>
                </a:r>
                <a:endParaRPr lang="en-US" sz="1000" b="1"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36"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4MB</a:t>
                </a:r>
                <a:endParaRPr lang="en-US" sz="800" dirty="0">
                  <a:solidFill>
                    <a:srgbClr val="000000"/>
                  </a:solidFill>
                </a:endParaRPr>
              </a:p>
            </p:txBody>
          </p:sp>
          <p:sp>
            <p:nvSpPr>
              <p:cNvPr id="104801" name="Rectangle 554"/>
              <p:cNvSpPr>
                <a:spLocks noChangeArrowheads="1"/>
              </p:cNvSpPr>
              <p:nvPr/>
            </p:nvSpPr>
            <p:spPr bwMode="auto">
              <a:xfrm>
                <a:off x="1367" y="779"/>
                <a:ext cx="150"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800">
                  <a:solidFill>
                    <a:srgbClr val="000000"/>
                  </a:solidFill>
                </a:endParaRPr>
              </a:p>
            </p:txBody>
          </p:sp>
          <p:sp>
            <p:nvSpPr>
              <p:cNvPr id="104802" name="Rectangle 555"/>
              <p:cNvSpPr>
                <a:spLocks noChangeArrowheads="1"/>
              </p:cNvSpPr>
              <p:nvPr/>
            </p:nvSpPr>
            <p:spPr bwMode="auto">
              <a:xfrm>
                <a:off x="1346" y="841"/>
                <a:ext cx="19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SRAM</a:t>
                </a:r>
                <a:endParaRPr lang="en-US" sz="800" dirty="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6" name="Rectangle 626"/>
            <p:cNvSpPr>
              <a:spLocks noChangeArrowheads="1"/>
            </p:cNvSpPr>
            <p:nvPr/>
          </p:nvSpPr>
          <p:spPr bwMode="auto">
            <a:xfrm>
              <a:off x="1373" y="2024"/>
              <a:ext cx="674"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512KB L2 </a:t>
              </a:r>
              <a:r>
                <a:rPr lang="en-US" sz="800" b="1" dirty="0" smtClean="0">
                  <a:solidFill>
                    <a:srgbClr val="000000"/>
                  </a:solidFill>
                </a:rPr>
                <a:t>Cache/RAM</a:t>
              </a:r>
              <a:endParaRPr lang="en-US" sz="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36"/>
              <a:ext cx="2660" cy="1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x2</a:t>
              </a:r>
              <a:endParaRPr lang="en-US" sz="1800" dirty="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gr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387" name="Rectangle 526"/>
          <p:cNvSpPr>
            <a:spLocks noChangeArrowheads="1"/>
          </p:cNvSpPr>
          <p:nvPr/>
        </p:nvSpPr>
        <p:spPr bwMode="auto">
          <a:xfrm>
            <a:off x="679450" y="1012825"/>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388" name="Rectangle 767"/>
          <p:cNvSpPr>
            <a:spLocks noChangeArrowheads="1"/>
          </p:cNvSpPr>
          <p:nvPr/>
        </p:nvSpPr>
        <p:spPr bwMode="auto">
          <a:xfrm>
            <a:off x="171234" y="3724289"/>
            <a:ext cx="625171"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000" dirty="0">
              <a:solidFill>
                <a:srgbClr val="000000"/>
              </a:solidFill>
            </a:endParaRPr>
          </a:p>
        </p:txBody>
      </p:sp>
      <p:sp>
        <p:nvSpPr>
          <p:cNvPr id="389" name="Rectangle 790"/>
          <p:cNvSpPr>
            <a:spLocks noChangeArrowheads="1"/>
          </p:cNvSpPr>
          <p:nvPr/>
        </p:nvSpPr>
        <p:spPr bwMode="auto">
          <a:xfrm>
            <a:off x="3895590" y="5849938"/>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390" name="Rectangle 784"/>
          <p:cNvSpPr>
            <a:spLocks noChangeArrowheads="1"/>
          </p:cNvSpPr>
          <p:nvPr/>
        </p:nvSpPr>
        <p:spPr bwMode="auto">
          <a:xfrm>
            <a:off x="2397769"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391" name="Rectangle 785"/>
          <p:cNvSpPr>
            <a:spLocks noChangeArrowheads="1"/>
          </p:cNvSpPr>
          <p:nvPr/>
        </p:nvSpPr>
        <p:spPr bwMode="auto">
          <a:xfrm>
            <a:off x="2347021"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err="1">
                <a:solidFill>
                  <a:srgbClr val="24211D"/>
                </a:solidFill>
              </a:rPr>
              <a:t>CorePac</a:t>
            </a:r>
            <a:endParaRPr lang="en-US" sz="1800" dirty="0">
              <a:solidFill>
                <a:srgbClr val="000000"/>
              </a:solidFill>
            </a:endParaRPr>
          </a:p>
        </p:txBody>
      </p:sp>
      <p:sp>
        <p:nvSpPr>
          <p:cNvPr id="392" name="Rectangle 699"/>
          <p:cNvSpPr>
            <a:spLocks noChangeArrowheads="1"/>
          </p:cNvSpPr>
          <p:nvPr/>
        </p:nvSpPr>
        <p:spPr bwMode="auto">
          <a:xfrm>
            <a:off x="2197316" y="2955925"/>
            <a:ext cx="480901"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L1P</a:t>
            </a:r>
            <a:endParaRPr lang="en-US" sz="800" dirty="0">
              <a:solidFill>
                <a:srgbClr val="000000"/>
              </a:solidFill>
            </a:endParaRPr>
          </a:p>
        </p:txBody>
      </p:sp>
      <p:sp>
        <p:nvSpPr>
          <p:cNvPr id="393" name="Rectangle 700"/>
          <p:cNvSpPr>
            <a:spLocks noChangeArrowheads="1"/>
          </p:cNvSpPr>
          <p:nvPr/>
        </p:nvSpPr>
        <p:spPr bwMode="auto">
          <a:xfrm>
            <a:off x="2138552" y="3063902"/>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394" name="Rectangle 701"/>
          <p:cNvSpPr>
            <a:spLocks noChangeArrowheads="1"/>
          </p:cNvSpPr>
          <p:nvPr/>
        </p:nvSpPr>
        <p:spPr bwMode="auto">
          <a:xfrm>
            <a:off x="2760865" y="2965450"/>
            <a:ext cx="485710"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L1D</a:t>
            </a:r>
            <a:endParaRPr lang="en-US" sz="800" dirty="0">
              <a:solidFill>
                <a:srgbClr val="000000"/>
              </a:solidFill>
            </a:endParaRPr>
          </a:p>
        </p:txBody>
      </p:sp>
      <p:sp>
        <p:nvSpPr>
          <p:cNvPr id="395" name="Rectangle 702"/>
          <p:cNvSpPr>
            <a:spLocks noChangeArrowheads="1"/>
          </p:cNvSpPr>
          <p:nvPr/>
        </p:nvSpPr>
        <p:spPr bwMode="auto">
          <a:xfrm>
            <a:off x="2719617" y="3063889"/>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353"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54"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55"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56"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57"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Rectangle 59"/>
          <p:cNvSpPr txBox="1">
            <a:spLocks noChangeArrowheads="1"/>
          </p:cNvSpPr>
          <p:nvPr/>
        </p:nvSpPr>
        <p:spPr bwMode="auto">
          <a:xfrm>
            <a:off x="36212" y="183894"/>
            <a:ext cx="9032681" cy="685800"/>
          </a:xfrm>
          <a:prstGeom prst="rect">
            <a:avLst/>
          </a:prstGeom>
          <a:noFill/>
          <a:ln w="9525">
            <a:noFill/>
            <a:miter lim="800000"/>
            <a:headEnd/>
            <a:tailEnd/>
          </a:ln>
        </p:spPr>
        <p:txBody>
          <a:bodyPr anchor="ctr"/>
          <a:lstStyle/>
          <a:p>
            <a:pPr algn="ctr">
              <a:lnSpc>
                <a:spcPct val="70000"/>
              </a:lnSpc>
              <a:defRPr/>
            </a:pPr>
            <a:r>
              <a:rPr lang="en-US" sz="4000" kern="0" dirty="0" smtClean="0">
                <a:solidFill>
                  <a:srgbClr val="000000"/>
                </a:solidFill>
                <a:latin typeface="Calibri" pitchFamily="34" charset="0"/>
              </a:rPr>
              <a:t>Device-Specific: C665x General Purpose</a:t>
            </a:r>
            <a:endParaRPr lang="en-US" sz="4000" kern="0" dirty="0">
              <a:solidFill>
                <a:srgbClr val="FF0000"/>
              </a:solidFill>
              <a:latin typeface="Calibri"/>
            </a:endParaRPr>
          </a:p>
        </p:txBody>
      </p:sp>
      <p:sp>
        <p:nvSpPr>
          <p:cNvPr id="87045" name="Rectangle 3"/>
          <p:cNvSpPr>
            <a:spLocks noChangeArrowheads="1"/>
          </p:cNvSpPr>
          <p:nvPr/>
        </p:nvSpPr>
        <p:spPr bwMode="auto">
          <a:xfrm>
            <a:off x="5488590" y="876596"/>
            <a:ext cx="3655409" cy="4692054"/>
          </a:xfrm>
          <a:prstGeom prst="rect">
            <a:avLst/>
          </a:prstGeom>
          <a:noFill/>
          <a:ln w="9525">
            <a:noFill/>
            <a:miter lim="800000"/>
            <a:headEnd/>
            <a:tailEnd/>
          </a:ln>
        </p:spPr>
        <p:txBody>
          <a:bodyPr wrap="square">
            <a:spAutoFit/>
          </a:bodyPr>
          <a:lstStyle/>
          <a:p>
            <a:pPr marL="227013" indent="-227013" algn="l">
              <a:lnSpc>
                <a:spcPct val="85000"/>
              </a:lnSpc>
              <a:spcAft>
                <a:spcPct val="10000"/>
              </a:spcAft>
            </a:pPr>
            <a:r>
              <a:rPr lang="en-US" sz="2000" b="1" kern="0" dirty="0" smtClean="0">
                <a:latin typeface="+mj-lt"/>
              </a:rPr>
              <a:t>Device-specific Coprocessors: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Turbo Decoder Coprocessor (TCP3d)</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a:t>
            </a:r>
            <a:r>
              <a:rPr lang="en-US" sz="2000" dirty="0" err="1" smtClean="0">
                <a:solidFill>
                  <a:srgbClr val="000000"/>
                </a:solidFill>
                <a:latin typeface="Calibri" pitchFamily="34" charset="0"/>
              </a:rPr>
              <a:t>Viterbi</a:t>
            </a:r>
            <a:r>
              <a:rPr lang="en-US" sz="2000" dirty="0" smtClean="0">
                <a:solidFill>
                  <a:srgbClr val="000000"/>
                </a:solidFill>
                <a:latin typeface="Calibri" pitchFamily="34" charset="0"/>
              </a:rPr>
              <a:t> Coprocessor (VCP2)</a:t>
            </a:r>
            <a:br>
              <a:rPr lang="en-US" sz="2000" dirty="0" smtClean="0">
                <a:solidFill>
                  <a:srgbClr val="000000"/>
                </a:solidFill>
                <a:latin typeface="Calibri" pitchFamily="34" charset="0"/>
              </a:rPr>
            </a:br>
            <a:endParaRPr lang="en-US" sz="2000" dirty="0" smtClean="0">
              <a:solidFill>
                <a:srgbClr val="000000"/>
              </a:solidFill>
              <a:latin typeface="Calibri" pitchFamily="34" charset="0"/>
            </a:endParaRPr>
          </a:p>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Interfaces:</a:t>
            </a:r>
            <a:endParaRPr lang="en-US" altLang="en-US" sz="2000" b="1" kern="0" dirty="0">
              <a:solidFill>
                <a:srgbClr val="000000"/>
              </a:solidFill>
              <a:latin typeface="Calibri"/>
            </a:endParaRP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Asynchronous Memory Interface (EMIF16)</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Universal Parallel Port (UPP)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Multichannel Buffered Serial Ports (</a:t>
            </a:r>
            <a:r>
              <a:rPr lang="en-US" sz="2000" dirty="0" err="1" smtClean="0">
                <a:solidFill>
                  <a:srgbClr val="000000"/>
                </a:solidFill>
                <a:latin typeface="Calibri" pitchFamily="34" charset="0"/>
              </a:rPr>
              <a:t>McBSP</a:t>
            </a:r>
            <a:r>
              <a:rPr lang="en-US" sz="2000" dirty="0" smtClean="0">
                <a:solidFill>
                  <a:srgbClr val="000000"/>
                </a:solidFill>
                <a:latin typeface="Calibri" pitchFamily="34" charset="0"/>
              </a:rPr>
              <a:t>)</a:t>
            </a:r>
            <a:br>
              <a:rPr lang="en-US" sz="2000" dirty="0" smtClean="0">
                <a:solidFill>
                  <a:srgbClr val="000000"/>
                </a:solidFill>
                <a:latin typeface="Calibri" pitchFamily="34" charset="0"/>
              </a:rPr>
            </a:br>
            <a:endParaRPr lang="en-US" sz="1400" dirty="0">
              <a:solidFill>
                <a:srgbClr val="000000"/>
              </a:solidFill>
            </a:endParaRPr>
          </a:p>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Memory:</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1 MB Multicore Shared Memory (MSM SRAM) </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32-bit DDR3 Interface</a:t>
            </a:r>
          </a:p>
        </p:txBody>
      </p:sp>
      <p:grpSp>
        <p:nvGrpSpPr>
          <p:cNvPr id="300" name="Group 299"/>
          <p:cNvGrpSpPr/>
          <p:nvPr/>
        </p:nvGrpSpPr>
        <p:grpSpPr>
          <a:xfrm>
            <a:off x="22357" y="922535"/>
            <a:ext cx="5475288" cy="5568951"/>
            <a:chOff x="3608389" y="1082663"/>
            <a:chExt cx="5475288" cy="5568951"/>
          </a:xfrm>
        </p:grpSpPr>
        <p:sp>
          <p:nvSpPr>
            <p:cNvPr id="37482" name="AutoShape 618"/>
            <p:cNvSpPr>
              <a:spLocks noChangeAspect="1" noChangeArrowheads="1" noTextEdit="1"/>
            </p:cNvSpPr>
            <p:nvPr/>
          </p:nvSpPr>
          <p:spPr bwMode="auto">
            <a:xfrm>
              <a:off x="3608389" y="1082663"/>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4" name="Rectangle 620"/>
            <p:cNvSpPr>
              <a:spLocks noChangeArrowheads="1"/>
            </p:cNvSpPr>
            <p:nvPr/>
          </p:nvSpPr>
          <p:spPr bwMode="auto">
            <a:xfrm>
              <a:off x="3854439" y="1100126"/>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362375" y="3689339"/>
              <a:ext cx="1821011" cy="153888"/>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1 or 2 Cores @ up to 1.25 GHz</a:t>
              </a:r>
              <a:endParaRPr lang="en-US" sz="1000" dirty="0" smtClean="0">
                <a:solidFill>
                  <a:srgbClr val="000000"/>
                </a:solidFill>
                <a:cs typeface="Arial" pitchFamily="34" charset="0"/>
              </a:endParaRPr>
            </a:p>
          </p:txBody>
        </p:sp>
        <p:sp>
          <p:nvSpPr>
            <p:cNvPr id="37487" name="Rectangle 623"/>
            <p:cNvSpPr>
              <a:spLocks noChangeArrowheads="1"/>
            </p:cNvSpPr>
            <p:nvPr/>
          </p:nvSpPr>
          <p:spPr bwMode="auto">
            <a:xfrm>
              <a:off x="5753102" y="2241539"/>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5608640" y="2393939"/>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393939"/>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38401"/>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16201"/>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435586" y="1123939"/>
              <a:ext cx="55143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C6655/57</a:t>
              </a:r>
              <a:endParaRPr lang="en-US" sz="1000" b="1" dirty="0" smtClean="0">
                <a:solidFill>
                  <a:srgbClr val="000000"/>
                </a:solidFill>
                <a:cs typeface="Arial" pitchFamily="34" charset="0"/>
              </a:endParaRPr>
            </a:p>
          </p:txBody>
        </p:sp>
        <p:sp>
          <p:nvSpPr>
            <p:cNvPr id="37496" name="Rectangle 632"/>
            <p:cNvSpPr>
              <a:spLocks noChangeArrowheads="1"/>
            </p:cNvSpPr>
            <p:nvPr/>
          </p:nvSpPr>
          <p:spPr bwMode="auto">
            <a:xfrm>
              <a:off x="5634040" y="1209664"/>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665276"/>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5735640" y="1243001"/>
              <a:ext cx="423863" cy="41275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5837240" y="1258876"/>
              <a:ext cx="21640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1MB</a:t>
              </a:r>
              <a:endParaRPr lang="en-US" sz="800" dirty="0" smtClean="0">
                <a:solidFill>
                  <a:srgbClr val="000000"/>
                </a:solidFill>
                <a:cs typeface="Arial" pitchFamily="34" charset="0"/>
              </a:endParaRPr>
            </a:p>
          </p:txBody>
        </p:sp>
        <p:sp>
          <p:nvSpPr>
            <p:cNvPr id="37500" name="Rectangle 636"/>
            <p:cNvSpPr>
              <a:spLocks noChangeArrowheads="1"/>
            </p:cNvSpPr>
            <p:nvPr/>
          </p:nvSpPr>
          <p:spPr bwMode="auto">
            <a:xfrm>
              <a:off x="5829302" y="1360476"/>
              <a:ext cx="23884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a:t>
              </a:r>
              <a:endParaRPr lang="en-US" sz="800" dirty="0" smtClean="0">
                <a:solidFill>
                  <a:srgbClr val="000000"/>
                </a:solidFill>
                <a:cs typeface="Arial" pitchFamily="34" charset="0"/>
              </a:endParaRPr>
            </a:p>
          </p:txBody>
        </p:sp>
        <p:sp>
          <p:nvSpPr>
            <p:cNvPr id="37501" name="Rectangle 637"/>
            <p:cNvSpPr>
              <a:spLocks noChangeArrowheads="1"/>
            </p:cNvSpPr>
            <p:nvPr/>
          </p:nvSpPr>
          <p:spPr bwMode="auto">
            <a:xfrm>
              <a:off x="5803902" y="1470041"/>
              <a:ext cx="301365"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SRAM</a:t>
              </a:r>
              <a:endParaRPr lang="en-US" sz="800" dirty="0" smtClean="0">
                <a:solidFill>
                  <a:srgbClr val="000000"/>
                </a:solidFill>
                <a:cs typeface="Arial" pitchFamily="34" charset="0"/>
              </a:endParaRPr>
            </a:p>
          </p:txBody>
        </p:sp>
        <p:sp>
          <p:nvSpPr>
            <p:cNvPr id="37502" name="Rectangle 638"/>
            <p:cNvSpPr>
              <a:spLocks noChangeArrowheads="1"/>
            </p:cNvSpPr>
            <p:nvPr/>
          </p:nvSpPr>
          <p:spPr bwMode="auto">
            <a:xfrm>
              <a:off x="4108452" y="1344601"/>
              <a:ext cx="669925" cy="3048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7793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79539"/>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0801"/>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63664"/>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63664"/>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0801"/>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63664"/>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84264"/>
              <a:ext cx="12070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Memory Subsystem</a:t>
              </a:r>
              <a:endParaRPr lang="en-US" sz="1000" dirty="0" smtClean="0">
                <a:solidFill>
                  <a:srgbClr val="000000"/>
                </a:solidFill>
                <a:cs typeface="Arial" pitchFamily="34" charset="0"/>
              </a:endParaRPr>
            </a:p>
          </p:txBody>
        </p:sp>
        <p:sp>
          <p:nvSpPr>
            <p:cNvPr id="37521" name="Freeform 657"/>
            <p:cNvSpPr>
              <a:spLocks/>
            </p:cNvSpPr>
            <p:nvPr/>
          </p:nvSpPr>
          <p:spPr bwMode="auto">
            <a:xfrm>
              <a:off x="5473702" y="1684326"/>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25601"/>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25601"/>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84326"/>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25601"/>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0064"/>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84464"/>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35264"/>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35264"/>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84464"/>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35264"/>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22739"/>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1814"/>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1814"/>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59276"/>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02151"/>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65601"/>
              <a:ext cx="1194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Multicore Navigator</a:t>
              </a:r>
              <a:endParaRPr lang="en-US" sz="1000" dirty="0" smtClean="0">
                <a:solidFill>
                  <a:srgbClr val="000000"/>
                </a:solidFill>
                <a:cs typeface="Arial" pitchFamily="34" charset="0"/>
              </a:endParaRPr>
            </a:p>
          </p:txBody>
        </p:sp>
        <p:sp>
          <p:nvSpPr>
            <p:cNvPr id="37574" name="Rectangle 710"/>
            <p:cNvSpPr>
              <a:spLocks noChangeArrowheads="1"/>
            </p:cNvSpPr>
            <p:nvPr/>
          </p:nvSpPr>
          <p:spPr bwMode="auto">
            <a:xfrm>
              <a:off x="7651752" y="4441814"/>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1814"/>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1814"/>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86276"/>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797373" y="3428948"/>
              <a:ext cx="14106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1000" dirty="0" smtClean="0">
                <a:solidFill>
                  <a:srgbClr val="000000"/>
                </a:solidFill>
                <a:cs typeface="Arial" pitchFamily="34" charset="0"/>
              </a:endParaRPr>
            </a:p>
          </p:txBody>
        </p:sp>
        <p:sp>
          <p:nvSpPr>
            <p:cNvPr id="37588" name="Line 724"/>
            <p:cNvSpPr>
              <a:spLocks noChangeShapeType="1"/>
            </p:cNvSpPr>
            <p:nvPr/>
          </p:nvSpPr>
          <p:spPr bwMode="auto">
            <a:xfrm>
              <a:off x="3633790" y="1481126"/>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46201"/>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46201"/>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09739"/>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28801"/>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54201"/>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63739"/>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63739"/>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33739"/>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27401"/>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392476"/>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392476"/>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08339"/>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33739"/>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05201"/>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29014"/>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0601"/>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1401"/>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1401"/>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0601"/>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1401"/>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0" name="Group 309"/>
            <p:cNvGrpSpPr/>
            <p:nvPr/>
          </p:nvGrpSpPr>
          <p:grpSpPr>
            <a:xfrm>
              <a:off x="7550152" y="2860664"/>
              <a:ext cx="1508126" cy="1023938"/>
              <a:chOff x="7550152" y="2868615"/>
              <a:chExt cx="1508126" cy="1023938"/>
            </a:xfrm>
          </p:grpSpPr>
          <p:sp>
            <p:nvSpPr>
              <p:cNvPr id="37485" name="Rectangle 621"/>
              <p:cNvSpPr>
                <a:spLocks noChangeArrowheads="1"/>
              </p:cNvSpPr>
              <p:nvPr/>
            </p:nvSpPr>
            <p:spPr bwMode="auto">
              <a:xfrm>
                <a:off x="7786690" y="2868615"/>
                <a:ext cx="1271588" cy="102393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2" name="Rectangle 628"/>
              <p:cNvSpPr>
                <a:spLocks noChangeArrowheads="1"/>
              </p:cNvSpPr>
              <p:nvPr/>
            </p:nvSpPr>
            <p:spPr bwMode="auto">
              <a:xfrm>
                <a:off x="8040690" y="3552827"/>
                <a:ext cx="677863" cy="238125"/>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8007352" y="3519490"/>
                <a:ext cx="669925" cy="23653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8154909" y="3562325"/>
                <a:ext cx="333425"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VCP2</a:t>
                </a:r>
                <a:endParaRPr lang="en-US" sz="1000" dirty="0" smtClean="0">
                  <a:solidFill>
                    <a:srgbClr val="000000"/>
                  </a:solidFill>
                  <a:cs typeface="Arial" pitchFamily="34" charset="0"/>
                </a:endParaRPr>
              </a:p>
            </p:txBody>
          </p:sp>
          <p:sp>
            <p:nvSpPr>
              <p:cNvPr id="37505" name="Rectangle 641"/>
              <p:cNvSpPr>
                <a:spLocks noChangeArrowheads="1"/>
              </p:cNvSpPr>
              <p:nvPr/>
            </p:nvSpPr>
            <p:spPr bwMode="auto">
              <a:xfrm>
                <a:off x="8007352" y="3171827"/>
                <a:ext cx="669925" cy="238125"/>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8145411" y="3216237"/>
                <a:ext cx="40556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TCP3d</a:t>
                </a:r>
                <a:endParaRPr lang="en-US" sz="1000" dirty="0" smtClean="0">
                  <a:solidFill>
                    <a:srgbClr val="000000"/>
                  </a:solidFill>
                  <a:cs typeface="Arial" pitchFamily="34" charset="0"/>
                </a:endParaRPr>
              </a:p>
            </p:txBody>
          </p:sp>
          <p:sp>
            <p:nvSpPr>
              <p:cNvPr id="37508" name="Rectangle 644"/>
              <p:cNvSpPr>
                <a:spLocks noChangeArrowheads="1"/>
              </p:cNvSpPr>
              <p:nvPr/>
            </p:nvSpPr>
            <p:spPr bwMode="auto">
              <a:xfrm>
                <a:off x="8802690" y="3578227"/>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8024815" y="2887665"/>
                <a:ext cx="85921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Coprocessors</a:t>
                </a:r>
                <a:endParaRPr lang="en-US" sz="1000" dirty="0" smtClean="0">
                  <a:solidFill>
                    <a:srgbClr val="000000"/>
                  </a:solidFill>
                  <a:cs typeface="Arial" pitchFamily="34" charset="0"/>
                </a:endParaRPr>
              </a:p>
            </p:txBody>
          </p:sp>
          <p:sp>
            <p:nvSpPr>
              <p:cNvPr id="37510" name="Freeform 646"/>
              <p:cNvSpPr>
                <a:spLocks/>
              </p:cNvSpPr>
              <p:nvPr/>
            </p:nvSpPr>
            <p:spPr bwMode="auto">
              <a:xfrm>
                <a:off x="7888290" y="3232152"/>
                <a:ext cx="111125" cy="117475"/>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7896227" y="3282952"/>
                <a:ext cx="9525" cy="25400"/>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7651752" y="3282952"/>
                <a:ext cx="244475" cy="254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7550152" y="32321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7634290" y="3282952"/>
                <a:ext cx="17463" cy="25400"/>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7888290" y="3587752"/>
                <a:ext cx="111125" cy="117475"/>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7896227" y="3638552"/>
                <a:ext cx="9525" cy="25400"/>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7651752" y="3638552"/>
                <a:ext cx="244475" cy="254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7550152" y="35877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7634290" y="3638552"/>
                <a:ext cx="17463" cy="25400"/>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7614" name="Rectangle 750"/>
            <p:cNvSpPr>
              <a:spLocks noChangeArrowheads="1"/>
            </p:cNvSpPr>
            <p:nvPr/>
          </p:nvSpPr>
          <p:spPr bwMode="auto">
            <a:xfrm>
              <a:off x="3760790" y="3925876"/>
              <a:ext cx="822325" cy="203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3762377" y="3949662"/>
              <a:ext cx="625171"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HyperLink</a:t>
              </a:r>
              <a:endParaRPr lang="en-US" sz="1000" dirty="0" smtClean="0">
                <a:solidFill>
                  <a:srgbClr val="000000"/>
                </a:solidFill>
                <a:cs typeface="Arial" pitchFamily="34" charset="0"/>
              </a:endParaRPr>
            </a:p>
          </p:txBody>
        </p:sp>
        <p:sp>
          <p:nvSpPr>
            <p:cNvPr id="37616" name="Line 752"/>
            <p:cNvSpPr>
              <a:spLocks noChangeShapeType="1"/>
            </p:cNvSpPr>
            <p:nvPr/>
          </p:nvSpPr>
          <p:spPr bwMode="auto">
            <a:xfrm flipH="1">
              <a:off x="3625852" y="3859201"/>
              <a:ext cx="177800" cy="16827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3625852" y="4027476"/>
              <a:ext cx="177800" cy="16192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3803652" y="3859201"/>
              <a:ext cx="1588" cy="587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3803652" y="4129076"/>
              <a:ext cx="1588" cy="6032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4444778" y="3925876"/>
              <a:ext cx="3087911" cy="195263"/>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5253040" y="3925876"/>
              <a:ext cx="2084388"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7337427" y="1463664"/>
              <a:ext cx="195263" cy="2471738"/>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7337427" y="1463664"/>
              <a:ext cx="195263" cy="2479675"/>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7532690" y="1463664"/>
              <a:ext cx="1588" cy="26654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7329490" y="1463664"/>
              <a:ext cx="1588" cy="24622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7337427" y="1463664"/>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66864"/>
              <a:ext cx="193675" cy="2276475"/>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66864"/>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5" y="1666864"/>
              <a:ext cx="1588" cy="225107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66864"/>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43339"/>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3803652" y="3925876"/>
              <a:ext cx="1236663"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3803652" y="4129076"/>
              <a:ext cx="3729038"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7007227" y="4967276"/>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083427" y="5137139"/>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142165" y="5153014"/>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261227" y="5287951"/>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18365" y="5805476"/>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18365" y="5805476"/>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229423" y="5922951"/>
              <a:ext cx="36227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SGMII</a:t>
              </a:r>
              <a:endParaRPr lang="en-US" sz="1000" dirty="0" smtClean="0">
                <a:solidFill>
                  <a:srgbClr val="000000"/>
                </a:solidFill>
                <a:cs typeface="Arial" pitchFamily="34" charset="0"/>
              </a:endParaRPr>
            </a:p>
          </p:txBody>
        </p:sp>
        <p:sp>
          <p:nvSpPr>
            <p:cNvPr id="37641" name="Line 777"/>
            <p:cNvSpPr>
              <a:spLocks noChangeShapeType="1"/>
            </p:cNvSpPr>
            <p:nvPr/>
          </p:nvSpPr>
          <p:spPr bwMode="auto">
            <a:xfrm>
              <a:off x="7405690" y="5492739"/>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380290" y="5492739"/>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380290" y="5737214"/>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05690" y="6176951"/>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370765" y="6575414"/>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370765" y="6176951"/>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1801"/>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392601"/>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392601"/>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392601"/>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38601"/>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0676"/>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0201"/>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0539"/>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040565" y="4138601"/>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7091365" y="4222739"/>
              <a:ext cx="17463" cy="17463"/>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091365" y="4240201"/>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040565" y="4848214"/>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091365" y="4857739"/>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514852" y="4797414"/>
              <a:ext cx="2355850"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6616702" y="4967276"/>
              <a:ext cx="212725"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6616702" y="4967276"/>
              <a:ext cx="212725"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6654802" y="548638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6651627" y="5407014"/>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6680202" y="5341926"/>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6646865" y="5275251"/>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6680202" y="5206989"/>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6657977" y="5005376"/>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6659551" y="4146539"/>
              <a:ext cx="111125" cy="109538"/>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6710365" y="4230676"/>
              <a:ext cx="25400" cy="9525"/>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6702414" y="4240201"/>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6659551" y="4840276"/>
              <a:ext cx="111125" cy="109538"/>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6710365" y="4848214"/>
              <a:ext cx="25400" cy="17463"/>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6718302"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6684965" y="5846751"/>
              <a:ext cx="76200" cy="6826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6684965" y="6575414"/>
              <a:ext cx="76200" cy="6826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5845177" y="4967276"/>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5845177" y="4967276"/>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5883277" y="5375264"/>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5883277" y="528953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5908677" y="5230801"/>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sp>
          <p:nvSpPr>
            <p:cNvPr id="37685" name="Line 821"/>
            <p:cNvSpPr>
              <a:spLocks noChangeShapeType="1"/>
            </p:cNvSpPr>
            <p:nvPr/>
          </p:nvSpPr>
          <p:spPr bwMode="auto">
            <a:xfrm>
              <a:off x="5948364"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5913439" y="4146539"/>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5913439" y="4883139"/>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5948364"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5913439" y="5846751"/>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5913439" y="6575414"/>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591177" y="4967276"/>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5626102" y="5478451"/>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5629277" y="5387964"/>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5626102" y="5300651"/>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5634039" y="5214926"/>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5632452" y="5002201"/>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5692777"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5659439" y="4146539"/>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5659439" y="4883139"/>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5692777"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5659439" y="5846751"/>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5659439" y="6575414"/>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362702" y="4967276"/>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362702"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418264" y="5494326"/>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415089" y="5407014"/>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443664" y="5349864"/>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427789" y="5300651"/>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443664" y="5206989"/>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421439" y="5005376"/>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405564" y="4146539"/>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456364" y="4230676"/>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456364" y="4240201"/>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405564" y="4840276"/>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456364" y="4848214"/>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473827"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430964" y="5846751"/>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430964" y="6575414"/>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337177" y="4967276"/>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337177"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359402" y="5308589"/>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419727" y="5267314"/>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438777"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395914" y="4146539"/>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395914" y="4883139"/>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438777"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395914" y="5846751"/>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395914" y="6575414"/>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075239" y="4967276"/>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075239"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108577" y="5354626"/>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111752" y="5272076"/>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111752" y="518793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176839"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141914" y="4146539"/>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141914" y="4883139"/>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176839"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141914" y="5846751"/>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141914" y="6575414"/>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108702" y="4967276"/>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108702" y="4967276"/>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5998622" y="5371855"/>
              <a:ext cx="440826"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err="1" smtClean="0">
                  <a:solidFill>
                    <a:srgbClr val="000000"/>
                  </a:solidFill>
                  <a:cs typeface="Arial" pitchFamily="34" charset="0"/>
                </a:rPr>
                <a:t>McBSP</a:t>
              </a:r>
              <a:endParaRPr lang="en-US" sz="1800" dirty="0" smtClean="0">
                <a:solidFill>
                  <a:srgbClr val="000000"/>
                </a:solidFill>
                <a:cs typeface="Arial" pitchFamily="34" charset="0"/>
              </a:endParaRPr>
            </a:p>
          </p:txBody>
        </p:sp>
        <p:sp>
          <p:nvSpPr>
            <p:cNvPr id="37754" name="Rectangle 890"/>
            <p:cNvSpPr>
              <a:spLocks noChangeArrowheads="1"/>
            </p:cNvSpPr>
            <p:nvPr/>
          </p:nvSpPr>
          <p:spPr bwMode="auto">
            <a:xfrm rot="16200000">
              <a:off x="6149977" y="5002201"/>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210302"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176964" y="5846751"/>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176964" y="6575414"/>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218239"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184902" y="4146539"/>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184902" y="4883139"/>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4819652" y="4967276"/>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4819652" y="4967276"/>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4849814" y="5383201"/>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4857752" y="528953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4883152" y="5238739"/>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4849814" y="5162539"/>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4922839"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4887914" y="5846751"/>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4887914" y="6575414"/>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4922839"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4887914" y="4146539"/>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4887914" y="4883139"/>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557714" y="4967276"/>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557714"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1" name="Line 917"/>
            <p:cNvSpPr>
              <a:spLocks noChangeShapeType="1"/>
            </p:cNvSpPr>
            <p:nvPr/>
          </p:nvSpPr>
          <p:spPr bwMode="auto">
            <a:xfrm>
              <a:off x="4659314"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4625977" y="5846751"/>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4625977" y="6575414"/>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4659314"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4625977" y="4146539"/>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4625977" y="4883139"/>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39938"/>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88" name="Rectangle 924"/>
            <p:cNvSpPr>
              <a:spLocks noChangeArrowheads="1"/>
            </p:cNvSpPr>
            <p:nvPr/>
          </p:nvSpPr>
          <p:spPr bwMode="auto">
            <a:xfrm>
              <a:off x="3989389" y="2132001"/>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89" name="Rectangle 925"/>
            <p:cNvSpPr>
              <a:spLocks noChangeArrowheads="1"/>
            </p:cNvSpPr>
            <p:nvPr/>
          </p:nvSpPr>
          <p:spPr bwMode="auto">
            <a:xfrm>
              <a:off x="4092536" y="2157401"/>
              <a:ext cx="50013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Boot ROM</a:t>
              </a:r>
              <a:endParaRPr lang="en-US" sz="800" dirty="0" smtClean="0">
                <a:solidFill>
                  <a:srgbClr val="000000"/>
                </a:solidFill>
                <a:cs typeface="Arial" pitchFamily="34" charset="0"/>
              </a:endParaRPr>
            </a:p>
          </p:txBody>
        </p:sp>
        <p:sp>
          <p:nvSpPr>
            <p:cNvPr id="37790" name="Line 926"/>
            <p:cNvSpPr>
              <a:spLocks noChangeShapeType="1"/>
            </p:cNvSpPr>
            <p:nvPr/>
          </p:nvSpPr>
          <p:spPr bwMode="auto">
            <a:xfrm flipH="1">
              <a:off x="4684714" y="2208201"/>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74863"/>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74863"/>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36738"/>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94" name="Rectangle 930"/>
            <p:cNvSpPr>
              <a:spLocks noChangeArrowheads="1"/>
            </p:cNvSpPr>
            <p:nvPr/>
          </p:nvSpPr>
          <p:spPr bwMode="auto">
            <a:xfrm>
              <a:off x="3989389" y="1928801"/>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95" name="Rectangle 931"/>
            <p:cNvSpPr>
              <a:spLocks noChangeArrowheads="1"/>
            </p:cNvSpPr>
            <p:nvPr/>
          </p:nvSpPr>
          <p:spPr bwMode="auto">
            <a:xfrm>
              <a:off x="4024314" y="1946263"/>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7796" name="Line 932"/>
            <p:cNvSpPr>
              <a:spLocks noChangeShapeType="1"/>
            </p:cNvSpPr>
            <p:nvPr/>
          </p:nvSpPr>
          <p:spPr bwMode="auto">
            <a:xfrm flipH="1">
              <a:off x="4684714" y="1997063"/>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62138"/>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62138"/>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1997063"/>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0" name="Freeform 936"/>
            <p:cNvSpPr>
              <a:spLocks/>
            </p:cNvSpPr>
            <p:nvPr/>
          </p:nvSpPr>
          <p:spPr bwMode="auto">
            <a:xfrm>
              <a:off x="3641727" y="1962138"/>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1" name="Freeform 937"/>
            <p:cNvSpPr>
              <a:spLocks/>
            </p:cNvSpPr>
            <p:nvPr/>
          </p:nvSpPr>
          <p:spPr bwMode="auto">
            <a:xfrm>
              <a:off x="3905252" y="1962138"/>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2" name="Rectangle 938"/>
            <p:cNvSpPr>
              <a:spLocks noChangeArrowheads="1"/>
            </p:cNvSpPr>
            <p:nvPr/>
          </p:nvSpPr>
          <p:spPr bwMode="auto">
            <a:xfrm>
              <a:off x="3989389" y="3028938"/>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3" name="Rectangle 939"/>
            <p:cNvSpPr>
              <a:spLocks noChangeArrowheads="1"/>
            </p:cNvSpPr>
            <p:nvPr/>
          </p:nvSpPr>
          <p:spPr bwMode="auto">
            <a:xfrm>
              <a:off x="3989389" y="3028938"/>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4" name="Rectangle 940"/>
            <p:cNvSpPr>
              <a:spLocks noChangeArrowheads="1"/>
            </p:cNvSpPr>
            <p:nvPr/>
          </p:nvSpPr>
          <p:spPr bwMode="auto">
            <a:xfrm>
              <a:off x="3989389" y="3028938"/>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5" name="Rectangle 941"/>
            <p:cNvSpPr>
              <a:spLocks noChangeArrowheads="1"/>
            </p:cNvSpPr>
            <p:nvPr/>
          </p:nvSpPr>
          <p:spPr bwMode="auto">
            <a:xfrm>
              <a:off x="4184652" y="3036876"/>
              <a:ext cx="30938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Power</a:t>
              </a:r>
              <a:endParaRPr lang="en-US" sz="800" smtClean="0">
                <a:solidFill>
                  <a:srgbClr val="000000"/>
                </a:solidFill>
                <a:cs typeface="Arial" pitchFamily="34" charset="0"/>
              </a:endParaRPr>
            </a:p>
          </p:txBody>
        </p:sp>
        <p:sp>
          <p:nvSpPr>
            <p:cNvPr id="37806" name="Rectangle 942"/>
            <p:cNvSpPr>
              <a:spLocks noChangeArrowheads="1"/>
            </p:cNvSpPr>
            <p:nvPr/>
          </p:nvSpPr>
          <p:spPr bwMode="auto">
            <a:xfrm>
              <a:off x="4025848" y="3122601"/>
              <a:ext cx="62837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Management</a:t>
              </a:r>
              <a:endParaRPr lang="en-US" sz="800" dirty="0" smtClean="0">
                <a:solidFill>
                  <a:srgbClr val="000000"/>
                </a:solidFill>
                <a:cs typeface="Arial" pitchFamily="34" charset="0"/>
              </a:endParaRPr>
            </a:p>
          </p:txBody>
        </p:sp>
        <p:sp>
          <p:nvSpPr>
            <p:cNvPr id="37807" name="Line 943"/>
            <p:cNvSpPr>
              <a:spLocks noChangeShapeType="1"/>
            </p:cNvSpPr>
            <p:nvPr/>
          </p:nvSpPr>
          <p:spPr bwMode="auto">
            <a:xfrm flipH="1">
              <a:off x="4684714" y="3138476"/>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097201"/>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097201"/>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52663"/>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11" name="Rectangle 947"/>
            <p:cNvSpPr>
              <a:spLocks noChangeArrowheads="1"/>
            </p:cNvSpPr>
            <p:nvPr/>
          </p:nvSpPr>
          <p:spPr bwMode="auto">
            <a:xfrm>
              <a:off x="3989389" y="2335201"/>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12" name="Line 948"/>
            <p:cNvSpPr>
              <a:spLocks noChangeShapeType="1"/>
            </p:cNvSpPr>
            <p:nvPr/>
          </p:nvSpPr>
          <p:spPr bwMode="auto">
            <a:xfrm flipH="1">
              <a:off x="4684714" y="2411401"/>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78063"/>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78063"/>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59185" y="2360601"/>
              <a:ext cx="56105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Semaphore</a:t>
              </a:r>
              <a:endParaRPr lang="en-US" sz="800" dirty="0" smtClean="0">
                <a:solidFill>
                  <a:srgbClr val="000000"/>
                </a:solidFill>
                <a:cs typeface="Arial" pitchFamily="34" charset="0"/>
              </a:endParaRPr>
            </a:p>
          </p:txBody>
        </p:sp>
        <p:sp>
          <p:nvSpPr>
            <p:cNvPr id="37816" name="Rectangle 952"/>
            <p:cNvSpPr>
              <a:spLocks noChangeArrowheads="1"/>
            </p:cNvSpPr>
            <p:nvPr/>
          </p:nvSpPr>
          <p:spPr bwMode="auto">
            <a:xfrm>
              <a:off x="3989389" y="2749538"/>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17" name="Line 953"/>
            <p:cNvSpPr>
              <a:spLocks noChangeShapeType="1"/>
            </p:cNvSpPr>
            <p:nvPr/>
          </p:nvSpPr>
          <p:spPr bwMode="auto">
            <a:xfrm flipH="1">
              <a:off x="4684714" y="2860663"/>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25738"/>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25738"/>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59063"/>
              <a:ext cx="46487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Security /</a:t>
              </a:r>
              <a:endParaRPr lang="en-US" sz="800" smtClean="0">
                <a:solidFill>
                  <a:srgbClr val="000000"/>
                </a:solidFill>
                <a:cs typeface="Arial" pitchFamily="34" charset="0"/>
              </a:endParaRPr>
            </a:p>
          </p:txBody>
        </p:sp>
        <p:sp>
          <p:nvSpPr>
            <p:cNvPr id="37821" name="Rectangle 957"/>
            <p:cNvSpPr>
              <a:spLocks noChangeArrowheads="1"/>
            </p:cNvSpPr>
            <p:nvPr/>
          </p:nvSpPr>
          <p:spPr bwMode="auto">
            <a:xfrm>
              <a:off x="4017910" y="2843201"/>
              <a:ext cx="6412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Key Manager</a:t>
              </a:r>
              <a:endParaRPr lang="en-US" sz="800" dirty="0" smtClean="0">
                <a:solidFill>
                  <a:srgbClr val="000000"/>
                </a:solidFill>
                <a:cs typeface="Arial" pitchFamily="34" charset="0"/>
              </a:endParaRPr>
            </a:p>
          </p:txBody>
        </p:sp>
        <p:sp>
          <p:nvSpPr>
            <p:cNvPr id="37822" name="Rectangle 958"/>
            <p:cNvSpPr>
              <a:spLocks noChangeArrowheads="1"/>
            </p:cNvSpPr>
            <p:nvPr/>
          </p:nvSpPr>
          <p:spPr bwMode="auto">
            <a:xfrm>
              <a:off x="3989389" y="2555863"/>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23" name="Rectangle 959"/>
            <p:cNvSpPr>
              <a:spLocks noChangeArrowheads="1"/>
            </p:cNvSpPr>
            <p:nvPr/>
          </p:nvSpPr>
          <p:spPr bwMode="auto">
            <a:xfrm>
              <a:off x="3989389" y="2538401"/>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24" name="Line 960"/>
            <p:cNvSpPr>
              <a:spLocks noChangeShapeType="1"/>
            </p:cNvSpPr>
            <p:nvPr/>
          </p:nvSpPr>
          <p:spPr bwMode="auto">
            <a:xfrm flipH="1">
              <a:off x="4684714" y="2614601"/>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1263"/>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1263"/>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63801"/>
              <a:ext cx="33823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Timers</a:t>
              </a:r>
              <a:endParaRPr lang="en-US" sz="800" smtClean="0">
                <a:solidFill>
                  <a:srgbClr val="000000"/>
                </a:solidFill>
                <a:cs typeface="Arial" pitchFamily="34" charset="0"/>
              </a:endParaRPr>
            </a:p>
          </p:txBody>
        </p:sp>
        <p:sp>
          <p:nvSpPr>
            <p:cNvPr id="37828" name="Rectangle 964"/>
            <p:cNvSpPr>
              <a:spLocks noChangeArrowheads="1"/>
            </p:cNvSpPr>
            <p:nvPr/>
          </p:nvSpPr>
          <p:spPr bwMode="auto">
            <a:xfrm>
              <a:off x="5840333" y="2257413"/>
              <a:ext cx="106118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2nd core,  C6657 only</a:t>
              </a:r>
              <a:endParaRPr lang="en-US" sz="800" dirty="0" smtClean="0">
                <a:solidFill>
                  <a:srgbClr val="000000"/>
                </a:solidFill>
                <a:cs typeface="Arial" pitchFamily="34" charset="0"/>
              </a:endParaRPr>
            </a:p>
          </p:txBody>
        </p:sp>
        <p:sp>
          <p:nvSpPr>
            <p:cNvPr id="1382" name="Rectangle 1381"/>
            <p:cNvSpPr/>
            <p:nvPr/>
          </p:nvSpPr>
          <p:spPr bwMode="auto">
            <a:xfrm>
              <a:off x="3964781" y="1156480"/>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sp>
          <p:nvSpPr>
            <p:cNvPr id="311" name="Rectangle 716"/>
            <p:cNvSpPr>
              <a:spLocks noChangeArrowheads="1"/>
            </p:cNvSpPr>
            <p:nvPr/>
          </p:nvSpPr>
          <p:spPr bwMode="auto">
            <a:xfrm>
              <a:off x="5695898" y="3147961"/>
              <a:ext cx="4809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L1P</a:t>
              </a:r>
              <a:endParaRPr lang="en-US" sz="800" dirty="0" smtClean="0">
                <a:solidFill>
                  <a:srgbClr val="000000"/>
                </a:solidFill>
                <a:cs typeface="Arial" pitchFamily="34" charset="0"/>
              </a:endParaRPr>
            </a:p>
          </p:txBody>
        </p:sp>
        <p:sp>
          <p:nvSpPr>
            <p:cNvPr id="312" name="Rectangle 717"/>
            <p:cNvSpPr>
              <a:spLocks noChangeArrowheads="1"/>
            </p:cNvSpPr>
            <p:nvPr/>
          </p:nvSpPr>
          <p:spPr bwMode="auto">
            <a:xfrm>
              <a:off x="5616388" y="3273427"/>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313" name="Rectangle 718"/>
            <p:cNvSpPr>
              <a:spLocks noChangeArrowheads="1"/>
            </p:cNvSpPr>
            <p:nvPr/>
          </p:nvSpPr>
          <p:spPr bwMode="auto">
            <a:xfrm>
              <a:off x="6264196" y="3155898"/>
              <a:ext cx="48571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L1D</a:t>
              </a:r>
              <a:endParaRPr lang="en-US" sz="800" dirty="0" smtClean="0">
                <a:solidFill>
                  <a:srgbClr val="000000"/>
                </a:solidFill>
                <a:cs typeface="Arial" pitchFamily="34" charset="0"/>
              </a:endParaRPr>
            </a:p>
          </p:txBody>
        </p:sp>
        <p:sp>
          <p:nvSpPr>
            <p:cNvPr id="314" name="Rectangle 719"/>
            <p:cNvSpPr>
              <a:spLocks noChangeArrowheads="1"/>
            </p:cNvSpPr>
            <p:nvPr/>
          </p:nvSpPr>
          <p:spPr bwMode="auto">
            <a:xfrm>
              <a:off x="6224441" y="3273414"/>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315" name="Rectangle 720"/>
            <p:cNvSpPr>
              <a:spLocks noChangeArrowheads="1"/>
            </p:cNvSpPr>
            <p:nvPr/>
          </p:nvSpPr>
          <p:spPr bwMode="auto">
            <a:xfrm>
              <a:off x="5811840" y="3433751"/>
              <a:ext cx="865622"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1024KB L2 Cache</a:t>
              </a:r>
              <a:endParaRPr lang="en-US" sz="800" dirty="0" smtClean="0">
                <a:solidFill>
                  <a:srgbClr val="000000"/>
                </a:solidFill>
                <a:cs typeface="Arial" pitchFamily="34" charset="0"/>
              </a:endParaRPr>
            </a:p>
          </p:txBody>
        </p:sp>
        <p:sp>
          <p:nvSpPr>
            <p:cNvPr id="316" name="Line 721"/>
            <p:cNvSpPr>
              <a:spLocks noChangeShapeType="1"/>
            </p:cNvSpPr>
            <p:nvPr/>
          </p:nvSpPr>
          <p:spPr bwMode="auto">
            <a:xfrm>
              <a:off x="5608640" y="3138476"/>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7" name="Line 722"/>
            <p:cNvSpPr>
              <a:spLocks noChangeShapeType="1"/>
            </p:cNvSpPr>
            <p:nvPr/>
          </p:nvSpPr>
          <p:spPr bwMode="auto">
            <a:xfrm>
              <a:off x="5608640" y="3409939"/>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8" name="Line 723"/>
            <p:cNvSpPr>
              <a:spLocks noChangeShapeType="1"/>
            </p:cNvSpPr>
            <p:nvPr/>
          </p:nvSpPr>
          <p:spPr bwMode="auto">
            <a:xfrm>
              <a:off x="6202365" y="3138476"/>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6" name="Line 466"/>
            <p:cNvSpPr>
              <a:spLocks noChangeShapeType="1"/>
            </p:cNvSpPr>
            <p:nvPr/>
          </p:nvSpPr>
          <p:spPr bwMode="auto">
            <a:xfrm>
              <a:off x="6811863" y="4666108"/>
              <a:ext cx="1588" cy="288925"/>
            </a:xfrm>
            <a:prstGeom prst="line">
              <a:avLst/>
            </a:prstGeom>
            <a:noFill/>
            <a:ln w="0">
              <a:solidFill>
                <a:srgbClr val="000000"/>
              </a:solidFill>
              <a:round/>
              <a:headEnd/>
              <a:tailEnd/>
            </a:ln>
          </p:spPr>
          <p:txBody>
            <a:bodyPr/>
            <a:lstStyle/>
            <a:p>
              <a:endParaRPr lang="en-US"/>
            </a:p>
          </p:txBody>
        </p:sp>
        <p:sp>
          <p:nvSpPr>
            <p:cNvPr id="307" name="Freeform 467"/>
            <p:cNvSpPr>
              <a:spLocks/>
            </p:cNvSpPr>
            <p:nvPr/>
          </p:nvSpPr>
          <p:spPr bwMode="auto">
            <a:xfrm>
              <a:off x="6778526" y="4888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308" name="Line 468"/>
            <p:cNvSpPr>
              <a:spLocks noChangeShapeType="1"/>
            </p:cNvSpPr>
            <p:nvPr/>
          </p:nvSpPr>
          <p:spPr bwMode="auto">
            <a:xfrm>
              <a:off x="6811863" y="4666108"/>
              <a:ext cx="754063" cy="1588"/>
            </a:xfrm>
            <a:prstGeom prst="line">
              <a:avLst/>
            </a:prstGeom>
            <a:noFill/>
            <a:ln w="0">
              <a:solidFill>
                <a:srgbClr val="000000"/>
              </a:solidFill>
              <a:round/>
              <a:headEnd/>
              <a:tailEnd/>
            </a:ln>
          </p:spPr>
          <p:txBody>
            <a:bodyPr/>
            <a:lstStyle/>
            <a:p>
              <a:endParaRPr lang="en-US"/>
            </a:p>
          </p:txBody>
        </p:sp>
        <p:sp>
          <p:nvSpPr>
            <p:cNvPr id="319" name="Freeform 469"/>
            <p:cNvSpPr>
              <a:spLocks/>
            </p:cNvSpPr>
            <p:nvPr/>
          </p:nvSpPr>
          <p:spPr bwMode="auto">
            <a:xfrm>
              <a:off x="7499251" y="4632771"/>
              <a:ext cx="66675" cy="66675"/>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320" name="Rectangle 911"/>
            <p:cNvSpPr>
              <a:spLocks noChangeArrowheads="1"/>
            </p:cNvSpPr>
            <p:nvPr/>
          </p:nvSpPr>
          <p:spPr bwMode="auto">
            <a:xfrm rot="16200000">
              <a:off x="4430232" y="5330647"/>
              <a:ext cx="447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EMIF16</a:t>
              </a:r>
              <a:endParaRPr lang="en-US" sz="1800" dirty="0" smtClean="0">
                <a:solidFill>
                  <a:srgbClr val="000000"/>
                </a:solidFill>
                <a:cs typeface="Arial" pitchFamily="34" charset="0"/>
              </a:endParaRPr>
            </a:p>
          </p:txBody>
        </p:sp>
      </p:grpSp>
    </p:spTree>
    <p:custDataLst>
      <p:tags r:id="rId1"/>
    </p:custData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Rectangle 59"/>
          <p:cNvSpPr txBox="1">
            <a:spLocks noChangeArrowheads="1"/>
          </p:cNvSpPr>
          <p:nvPr/>
        </p:nvSpPr>
        <p:spPr bwMode="auto">
          <a:xfrm>
            <a:off x="174929" y="183894"/>
            <a:ext cx="8849801" cy="685800"/>
          </a:xfrm>
          <a:prstGeom prst="rect">
            <a:avLst/>
          </a:prstGeom>
          <a:noFill/>
          <a:ln w="9525">
            <a:noFill/>
            <a:miter lim="800000"/>
            <a:headEnd/>
            <a:tailEnd/>
          </a:ln>
        </p:spPr>
        <p:txBody>
          <a:bodyPr anchor="ctr"/>
          <a:lstStyle/>
          <a:p>
            <a:pPr algn="ctr">
              <a:lnSpc>
                <a:spcPct val="70000"/>
              </a:lnSpc>
              <a:defRPr/>
            </a:pPr>
            <a:r>
              <a:rPr lang="en-US" sz="4000" kern="0" dirty="0" smtClean="0">
                <a:solidFill>
                  <a:srgbClr val="000000"/>
                </a:solidFill>
                <a:latin typeface="Calibri" pitchFamily="34" charset="0"/>
              </a:rPr>
              <a:t>Device-Specific: C665x Power Optimized</a:t>
            </a:r>
            <a:endParaRPr lang="en-US" sz="4000" kern="0" dirty="0">
              <a:solidFill>
                <a:srgbClr val="FF0000"/>
              </a:solidFill>
              <a:latin typeface="Calibri"/>
            </a:endParaRPr>
          </a:p>
        </p:txBody>
      </p:sp>
      <p:sp>
        <p:nvSpPr>
          <p:cNvPr id="87045" name="Rectangle 3"/>
          <p:cNvSpPr>
            <a:spLocks noChangeArrowheads="1"/>
          </p:cNvSpPr>
          <p:nvPr/>
        </p:nvSpPr>
        <p:spPr bwMode="auto">
          <a:xfrm>
            <a:off x="5557838" y="939555"/>
            <a:ext cx="3586162" cy="2645340"/>
          </a:xfrm>
          <a:prstGeom prst="rect">
            <a:avLst/>
          </a:prstGeom>
          <a:noFill/>
          <a:ln w="9525">
            <a:noFill/>
            <a:miter lim="800000"/>
            <a:headEnd/>
            <a:tailEnd/>
          </a:ln>
        </p:spPr>
        <p:txBody>
          <a:bodyPr wrap="square">
            <a:spAutoFit/>
          </a:bodyPr>
          <a:lstStyle/>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Interfaces: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Asynchronous Memory Interface (EMIF16)</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Universal Parallel Port (UPP)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Multichannel Buffered Serial Ports (</a:t>
            </a:r>
            <a:r>
              <a:rPr lang="en-US" sz="2000" dirty="0" err="1" smtClean="0">
                <a:solidFill>
                  <a:srgbClr val="000000"/>
                </a:solidFill>
                <a:latin typeface="Calibri" pitchFamily="34" charset="0"/>
              </a:rPr>
              <a:t>McBSP</a:t>
            </a:r>
            <a:r>
              <a:rPr lang="en-US" sz="2000" dirty="0" smtClean="0">
                <a:solidFill>
                  <a:srgbClr val="000000"/>
                </a:solidFill>
                <a:latin typeface="Calibri" pitchFamily="34" charset="0"/>
              </a:rPr>
              <a:t>)</a:t>
            </a:r>
            <a:br>
              <a:rPr lang="en-US" sz="2000" dirty="0" smtClean="0">
                <a:solidFill>
                  <a:srgbClr val="000000"/>
                </a:solidFill>
                <a:latin typeface="Calibri" pitchFamily="34" charset="0"/>
              </a:rPr>
            </a:br>
            <a:endParaRPr lang="en-US" sz="1400" dirty="0" smtClean="0">
              <a:solidFill>
                <a:srgbClr val="000000"/>
              </a:solidFill>
            </a:endParaRPr>
          </a:p>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Memory:</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32-bit DDR3 Interface</a:t>
            </a:r>
          </a:p>
        </p:txBody>
      </p:sp>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248" name="Group 247"/>
          <p:cNvGrpSpPr/>
          <p:nvPr/>
        </p:nvGrpSpPr>
        <p:grpSpPr>
          <a:xfrm>
            <a:off x="36212" y="936060"/>
            <a:ext cx="5432425" cy="5551488"/>
            <a:chOff x="3633790" y="1108077"/>
            <a:chExt cx="5432425" cy="5551488"/>
          </a:xfrm>
        </p:grpSpPr>
        <p:sp>
          <p:nvSpPr>
            <p:cNvPr id="249"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0" name="Rectangle 622"/>
            <p:cNvSpPr>
              <a:spLocks noChangeArrowheads="1"/>
            </p:cNvSpPr>
            <p:nvPr/>
          </p:nvSpPr>
          <p:spPr bwMode="auto">
            <a:xfrm>
              <a:off x="5717392" y="3697290"/>
              <a:ext cx="1104470" cy="153888"/>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1 Core @ 850 MHz</a:t>
              </a:r>
              <a:endParaRPr lang="en-US" sz="1000" dirty="0" smtClean="0">
                <a:solidFill>
                  <a:srgbClr val="000000"/>
                </a:solidFill>
                <a:cs typeface="Arial" pitchFamily="34" charset="0"/>
              </a:endParaRPr>
            </a:p>
          </p:txBody>
        </p:sp>
        <p:sp>
          <p:nvSpPr>
            <p:cNvPr id="251"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2"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4"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255"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256" name="Rectangle 631"/>
            <p:cNvSpPr>
              <a:spLocks noChangeArrowheads="1"/>
            </p:cNvSpPr>
            <p:nvPr/>
          </p:nvSpPr>
          <p:spPr bwMode="auto">
            <a:xfrm>
              <a:off x="8654867" y="1131890"/>
              <a:ext cx="37510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C6654</a:t>
              </a:r>
              <a:endParaRPr lang="en-US" sz="1000" b="1" dirty="0" smtClean="0">
                <a:solidFill>
                  <a:srgbClr val="000000"/>
                </a:solidFill>
                <a:cs typeface="Arial" pitchFamily="34" charset="0"/>
              </a:endParaRPr>
            </a:p>
          </p:txBody>
        </p:sp>
        <p:sp>
          <p:nvSpPr>
            <p:cNvPr id="257" name="Rectangle 632"/>
            <p:cNvSpPr>
              <a:spLocks noChangeArrowheads="1"/>
            </p:cNvSpPr>
            <p:nvPr/>
          </p:nvSpPr>
          <p:spPr bwMode="auto">
            <a:xfrm>
              <a:off x="5634040" y="1217615"/>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8"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259" name="Rectangle 638"/>
            <p:cNvSpPr>
              <a:spLocks noChangeArrowheads="1"/>
            </p:cNvSpPr>
            <p:nvPr/>
          </p:nvSpPr>
          <p:spPr bwMode="auto">
            <a:xfrm>
              <a:off x="4108452" y="1352552"/>
              <a:ext cx="669925" cy="3048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0"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269"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270"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1"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2"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3"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4"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5" name="Rectangle 656"/>
            <p:cNvSpPr>
              <a:spLocks noChangeArrowheads="1"/>
            </p:cNvSpPr>
            <p:nvPr/>
          </p:nvSpPr>
          <p:spPr bwMode="auto">
            <a:xfrm>
              <a:off x="4303715" y="1192215"/>
              <a:ext cx="12070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Memory Subsystem</a:t>
              </a:r>
              <a:endParaRPr lang="en-US" sz="1000" dirty="0" smtClean="0">
                <a:solidFill>
                  <a:srgbClr val="000000"/>
                </a:solidFill>
                <a:cs typeface="Arial" pitchFamily="34" charset="0"/>
              </a:endParaRPr>
            </a:p>
          </p:txBody>
        </p:sp>
        <p:sp>
          <p:nvSpPr>
            <p:cNvPr id="276"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7"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8"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9"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0"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2"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3"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4"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5"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6"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7"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8"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9"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0"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291"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292" name="Rectangle 709"/>
            <p:cNvSpPr>
              <a:spLocks noChangeArrowheads="1"/>
            </p:cNvSpPr>
            <p:nvPr/>
          </p:nvSpPr>
          <p:spPr bwMode="auto">
            <a:xfrm>
              <a:off x="7804152" y="4273552"/>
              <a:ext cx="1194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Multicore Navigator</a:t>
              </a:r>
              <a:endParaRPr lang="en-US" sz="1000" dirty="0" smtClean="0">
                <a:solidFill>
                  <a:srgbClr val="000000"/>
                </a:solidFill>
                <a:cs typeface="Arial" pitchFamily="34" charset="0"/>
              </a:endParaRPr>
            </a:p>
          </p:txBody>
        </p:sp>
        <p:sp>
          <p:nvSpPr>
            <p:cNvPr id="293"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4"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5"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296"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297"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8"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9"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0"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1"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2"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3"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4"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5"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6"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7"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8"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9"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0"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13"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4"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15"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6"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7"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8"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9"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2"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3"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4"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5"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6"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27"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8" name="Rectangle 771"/>
            <p:cNvSpPr>
              <a:spLocks noChangeArrowheads="1"/>
            </p:cNvSpPr>
            <p:nvPr/>
          </p:nvSpPr>
          <p:spPr bwMode="auto">
            <a:xfrm>
              <a:off x="7154867" y="5145090"/>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9"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30"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31"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2"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3" name="Rectangle 776"/>
            <p:cNvSpPr>
              <a:spLocks noChangeArrowheads="1"/>
            </p:cNvSpPr>
            <p:nvPr/>
          </p:nvSpPr>
          <p:spPr bwMode="auto">
            <a:xfrm>
              <a:off x="7300863" y="5930902"/>
              <a:ext cx="36227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SGMII</a:t>
              </a:r>
              <a:endParaRPr lang="en-US" sz="1000" dirty="0" smtClean="0">
                <a:solidFill>
                  <a:srgbClr val="000000"/>
                </a:solidFill>
                <a:cs typeface="Arial" pitchFamily="34" charset="0"/>
              </a:endParaRPr>
            </a:p>
          </p:txBody>
        </p:sp>
        <p:sp>
          <p:nvSpPr>
            <p:cNvPr id="334"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5"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6"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7"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8"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9"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0"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1"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2"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3"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4"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5"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6"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7"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8"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9"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0"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1"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2"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3"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4"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5"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56"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57"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sp>
          <p:nvSpPr>
            <p:cNvPr id="358"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9"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0"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1"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2"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3"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4"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5"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66"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67"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68"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69"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8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8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82"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83"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84"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5"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6"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7"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8"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9"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0"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1"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2"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3"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4"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95"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96"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7"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8"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9"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0"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1"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2" name="Rectangle 871"/>
            <p:cNvSpPr>
              <a:spLocks noChangeArrowheads="1"/>
            </p:cNvSpPr>
            <p:nvPr/>
          </p:nvSpPr>
          <p:spPr bwMode="auto">
            <a:xfrm>
              <a:off x="5482447"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3" name="Rectangle 872"/>
            <p:cNvSpPr>
              <a:spLocks noChangeArrowheads="1"/>
            </p:cNvSpPr>
            <p:nvPr/>
          </p:nvSpPr>
          <p:spPr bwMode="auto">
            <a:xfrm>
              <a:off x="5482447" y="4975227"/>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4"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405"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06"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07"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8"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9"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0"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1"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2"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3"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4" name="Rectangle 883"/>
            <p:cNvSpPr>
              <a:spLocks noChangeArrowheads="1"/>
            </p:cNvSpPr>
            <p:nvPr/>
          </p:nvSpPr>
          <p:spPr bwMode="auto">
            <a:xfrm>
              <a:off x="6515910" y="4975227"/>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5"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416"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417"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419"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420"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21"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422"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3"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4"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5"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6"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7"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8"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9"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0"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431"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32"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433"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434"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5"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6"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7"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8"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9"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0" name="Rectangle 909"/>
            <p:cNvSpPr>
              <a:spLocks noChangeArrowheads="1"/>
            </p:cNvSpPr>
            <p:nvPr/>
          </p:nvSpPr>
          <p:spPr bwMode="auto">
            <a:xfrm>
              <a:off x="4964922" y="4975227"/>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1"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2" name="Rectangle 911"/>
            <p:cNvSpPr>
              <a:spLocks noChangeArrowheads="1"/>
            </p:cNvSpPr>
            <p:nvPr/>
          </p:nvSpPr>
          <p:spPr bwMode="auto">
            <a:xfrm rot="16200000">
              <a:off x="4851635" y="5330647"/>
              <a:ext cx="447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EMIF16</a:t>
              </a:r>
              <a:endParaRPr lang="en-US" sz="1800" dirty="0" smtClean="0">
                <a:solidFill>
                  <a:srgbClr val="000000"/>
                </a:solidFill>
                <a:cs typeface="Arial" pitchFamily="34" charset="0"/>
              </a:endParaRPr>
            </a:p>
          </p:txBody>
        </p:sp>
        <p:sp>
          <p:nvSpPr>
            <p:cNvPr id="443"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4"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5"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6"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7"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8"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9"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0"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1" name="Rectangle 925"/>
            <p:cNvSpPr>
              <a:spLocks noChangeArrowheads="1"/>
            </p:cNvSpPr>
            <p:nvPr/>
          </p:nvSpPr>
          <p:spPr bwMode="auto">
            <a:xfrm>
              <a:off x="4092536" y="2165352"/>
              <a:ext cx="50013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Boot ROM</a:t>
              </a:r>
              <a:endParaRPr lang="en-US" sz="800" dirty="0" smtClean="0">
                <a:solidFill>
                  <a:srgbClr val="000000"/>
                </a:solidFill>
                <a:cs typeface="Arial" pitchFamily="34" charset="0"/>
              </a:endParaRPr>
            </a:p>
          </p:txBody>
        </p:sp>
        <p:sp>
          <p:nvSpPr>
            <p:cNvPr id="452"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3"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4"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5"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6"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7" name="Rectangle 931"/>
            <p:cNvSpPr>
              <a:spLocks noChangeArrowheads="1"/>
            </p:cNvSpPr>
            <p:nvPr/>
          </p:nvSpPr>
          <p:spPr bwMode="auto">
            <a:xfrm>
              <a:off x="4024314" y="195421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458"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9"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0"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1"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2"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3"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4"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5"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6"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7" name="Rectangle 941"/>
            <p:cNvSpPr>
              <a:spLocks noChangeArrowheads="1"/>
            </p:cNvSpPr>
            <p:nvPr/>
          </p:nvSpPr>
          <p:spPr bwMode="auto">
            <a:xfrm>
              <a:off x="4184652" y="3044827"/>
              <a:ext cx="30938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Power</a:t>
              </a:r>
              <a:endParaRPr lang="en-US" sz="800" smtClean="0">
                <a:solidFill>
                  <a:srgbClr val="000000"/>
                </a:solidFill>
                <a:cs typeface="Arial" pitchFamily="34" charset="0"/>
              </a:endParaRPr>
            </a:p>
          </p:txBody>
        </p:sp>
        <p:sp>
          <p:nvSpPr>
            <p:cNvPr id="468" name="Rectangle 942"/>
            <p:cNvSpPr>
              <a:spLocks noChangeArrowheads="1"/>
            </p:cNvSpPr>
            <p:nvPr/>
          </p:nvSpPr>
          <p:spPr bwMode="auto">
            <a:xfrm>
              <a:off x="4025848" y="3130552"/>
              <a:ext cx="62837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Management</a:t>
              </a:r>
              <a:endParaRPr lang="en-US" sz="800" dirty="0" smtClean="0">
                <a:solidFill>
                  <a:srgbClr val="000000"/>
                </a:solidFill>
                <a:cs typeface="Arial" pitchFamily="34" charset="0"/>
              </a:endParaRPr>
            </a:p>
          </p:txBody>
        </p:sp>
        <p:sp>
          <p:nvSpPr>
            <p:cNvPr id="469"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0"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1"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2"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3"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4"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5"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6"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7" name="Rectangle 951"/>
            <p:cNvSpPr>
              <a:spLocks noChangeArrowheads="1"/>
            </p:cNvSpPr>
            <p:nvPr/>
          </p:nvSpPr>
          <p:spPr bwMode="auto">
            <a:xfrm>
              <a:off x="4059185" y="2368552"/>
              <a:ext cx="56105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Semaphore</a:t>
              </a:r>
              <a:endParaRPr lang="en-US" sz="800" dirty="0" smtClean="0">
                <a:solidFill>
                  <a:srgbClr val="000000"/>
                </a:solidFill>
                <a:cs typeface="Arial" pitchFamily="34" charset="0"/>
              </a:endParaRPr>
            </a:p>
          </p:txBody>
        </p:sp>
        <p:sp>
          <p:nvSpPr>
            <p:cNvPr id="478" name="Rectangle 952"/>
            <p:cNvSpPr>
              <a:spLocks noChangeArrowheads="1"/>
            </p:cNvSpPr>
            <p:nvPr/>
          </p:nvSpPr>
          <p:spPr bwMode="auto">
            <a:xfrm>
              <a:off x="3989389" y="27574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9"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0"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1"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2" name="Rectangle 956"/>
            <p:cNvSpPr>
              <a:spLocks noChangeArrowheads="1"/>
            </p:cNvSpPr>
            <p:nvPr/>
          </p:nvSpPr>
          <p:spPr bwMode="auto">
            <a:xfrm>
              <a:off x="4125914" y="2767014"/>
              <a:ext cx="46487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Security /</a:t>
              </a:r>
              <a:endParaRPr lang="en-US" sz="800" smtClean="0">
                <a:solidFill>
                  <a:srgbClr val="000000"/>
                </a:solidFill>
                <a:cs typeface="Arial" pitchFamily="34" charset="0"/>
              </a:endParaRPr>
            </a:p>
          </p:txBody>
        </p:sp>
        <p:sp>
          <p:nvSpPr>
            <p:cNvPr id="483" name="Rectangle 957"/>
            <p:cNvSpPr>
              <a:spLocks noChangeArrowheads="1"/>
            </p:cNvSpPr>
            <p:nvPr/>
          </p:nvSpPr>
          <p:spPr bwMode="auto">
            <a:xfrm>
              <a:off x="4017910" y="2851152"/>
              <a:ext cx="6412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Key Manager</a:t>
              </a:r>
              <a:endParaRPr lang="en-US" sz="800" dirty="0" smtClean="0">
                <a:solidFill>
                  <a:srgbClr val="000000"/>
                </a:solidFill>
                <a:cs typeface="Arial" pitchFamily="34" charset="0"/>
              </a:endParaRPr>
            </a:p>
          </p:txBody>
        </p:sp>
        <p:sp>
          <p:nvSpPr>
            <p:cNvPr id="484"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5"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6"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7"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8"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9" name="Rectangle 963"/>
            <p:cNvSpPr>
              <a:spLocks noChangeArrowheads="1"/>
            </p:cNvSpPr>
            <p:nvPr/>
          </p:nvSpPr>
          <p:spPr bwMode="auto">
            <a:xfrm>
              <a:off x="4184652" y="2571752"/>
              <a:ext cx="33823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Timers</a:t>
              </a:r>
              <a:endParaRPr lang="en-US" sz="800" smtClean="0">
                <a:solidFill>
                  <a:srgbClr val="000000"/>
                </a:solidFill>
                <a:cs typeface="Arial" pitchFamily="34" charset="0"/>
              </a:endParaRPr>
            </a:p>
          </p:txBody>
        </p:sp>
        <p:sp>
          <p:nvSpPr>
            <p:cNvPr id="490" name="Rectangle 489"/>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sp>
          <p:nvSpPr>
            <p:cNvPr id="49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3"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4"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5"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6" name="Rectangle 716"/>
            <p:cNvSpPr>
              <a:spLocks noChangeArrowheads="1"/>
            </p:cNvSpPr>
            <p:nvPr/>
          </p:nvSpPr>
          <p:spPr bwMode="auto">
            <a:xfrm>
              <a:off x="5695898" y="3155912"/>
              <a:ext cx="4809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L1P</a:t>
              </a:r>
              <a:endParaRPr lang="en-US" sz="800" dirty="0" smtClean="0">
                <a:solidFill>
                  <a:srgbClr val="000000"/>
                </a:solidFill>
                <a:cs typeface="Arial" pitchFamily="34" charset="0"/>
              </a:endParaRPr>
            </a:p>
          </p:txBody>
        </p:sp>
        <p:sp>
          <p:nvSpPr>
            <p:cNvPr id="497" name="Rectangle 717"/>
            <p:cNvSpPr>
              <a:spLocks noChangeArrowheads="1"/>
            </p:cNvSpPr>
            <p:nvPr/>
          </p:nvSpPr>
          <p:spPr bwMode="auto">
            <a:xfrm>
              <a:off x="5616388" y="3281378"/>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498" name="Rectangle 718"/>
            <p:cNvSpPr>
              <a:spLocks noChangeArrowheads="1"/>
            </p:cNvSpPr>
            <p:nvPr/>
          </p:nvSpPr>
          <p:spPr bwMode="auto">
            <a:xfrm>
              <a:off x="6264196" y="3163849"/>
              <a:ext cx="48571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L1D</a:t>
              </a:r>
              <a:endParaRPr lang="en-US" sz="800" dirty="0" smtClean="0">
                <a:solidFill>
                  <a:srgbClr val="000000"/>
                </a:solidFill>
                <a:cs typeface="Arial" pitchFamily="34" charset="0"/>
              </a:endParaRPr>
            </a:p>
          </p:txBody>
        </p:sp>
        <p:sp>
          <p:nvSpPr>
            <p:cNvPr id="499" name="Rectangle 719"/>
            <p:cNvSpPr>
              <a:spLocks noChangeArrowheads="1"/>
            </p:cNvSpPr>
            <p:nvPr/>
          </p:nvSpPr>
          <p:spPr bwMode="auto">
            <a:xfrm>
              <a:off x="6224441" y="3281365"/>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500" name="Rectangle 720"/>
            <p:cNvSpPr>
              <a:spLocks noChangeArrowheads="1"/>
            </p:cNvSpPr>
            <p:nvPr/>
          </p:nvSpPr>
          <p:spPr bwMode="auto">
            <a:xfrm>
              <a:off x="5811840" y="3441702"/>
              <a:ext cx="865622"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1024KB L2 Cache</a:t>
              </a:r>
              <a:endParaRPr lang="en-US" sz="800" dirty="0" smtClean="0">
                <a:solidFill>
                  <a:srgbClr val="000000"/>
                </a:solidFill>
                <a:cs typeface="Arial" pitchFamily="34" charset="0"/>
              </a:endParaRPr>
            </a:p>
          </p:txBody>
        </p:sp>
        <p:sp>
          <p:nvSpPr>
            <p:cNvPr id="501" name="Rectangle 715"/>
            <p:cNvSpPr>
              <a:spLocks noChangeArrowheads="1"/>
            </p:cNvSpPr>
            <p:nvPr/>
          </p:nvSpPr>
          <p:spPr bwMode="auto">
            <a:xfrm>
              <a:off x="4797373" y="3428948"/>
              <a:ext cx="14106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1000" dirty="0" smtClean="0">
                <a:solidFill>
                  <a:srgbClr val="000000"/>
                </a:solidFill>
                <a:cs typeface="Arial" pitchFamily="34" charset="0"/>
              </a:endParaRPr>
            </a:p>
          </p:txBody>
        </p:sp>
      </p:grpSp>
    </p:spTree>
    <p:custDataLst>
      <p:tags r:id="rId1"/>
    </p:custData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76200"/>
            <a:ext cx="8229600" cy="762000"/>
          </a:xfrm>
        </p:spPr>
        <p:txBody>
          <a:bodyPr/>
          <a:lstStyle/>
          <a:p>
            <a:pPr eaLnBrk="1" hangingPunct="1"/>
            <a:r>
              <a:rPr lang="en-US" b="0" dirty="0" smtClean="0"/>
              <a:t>KeyStone Overview</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r>
              <a:rPr lang="en-US" b="1" dirty="0" smtClean="0"/>
              <a:t>KeyStone Architecture </a:t>
            </a:r>
          </a:p>
          <a:p>
            <a:pPr lvl="1" eaLnBrk="1" hangingPunct="1"/>
            <a:r>
              <a:rPr lang="en-US" dirty="0" smtClean="0"/>
              <a:t>CorePac &amp; Memory Subsystem</a:t>
            </a:r>
          </a:p>
          <a:p>
            <a:pPr lvl="1" eaLnBrk="1" hangingPunct="1"/>
            <a:r>
              <a:rPr lang="en-US" dirty="0" smtClean="0"/>
              <a:t>Internal Communications and Transport</a:t>
            </a:r>
          </a:p>
          <a:p>
            <a:pPr lvl="1" eaLnBrk="1" hangingPunct="1"/>
            <a:r>
              <a:rPr lang="en-US" dirty="0" smtClean="0"/>
              <a:t>External Interfaces</a:t>
            </a:r>
          </a:p>
          <a:p>
            <a:pPr lvl="1" eaLnBrk="1" hangingPunct="1"/>
            <a:r>
              <a:rPr lang="en-US" dirty="0" smtClean="0"/>
              <a:t>Coprocessors and Accelerators</a:t>
            </a:r>
          </a:p>
          <a:p>
            <a:pPr lvl="1" eaLnBrk="1" hangingPunct="1"/>
            <a:r>
              <a:rPr lang="en-US" dirty="0" smtClean="0"/>
              <a:t>Debug</a:t>
            </a:r>
          </a:p>
          <a:p>
            <a:pPr lvl="1" eaLnBrk="1" hangingPunct="1"/>
            <a:r>
              <a:rPr lang="en-US" dirty="0" smtClean="0"/>
              <a:t>Miscellaneous</a:t>
            </a:r>
          </a:p>
          <a:p>
            <a:pPr lvl="1" eaLnBrk="1" hangingPunct="1"/>
            <a:r>
              <a:rPr lang="en-US" dirty="0" smtClean="0"/>
              <a:t>Application- and Device-specific</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333756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Network Coprocessor (NETCP)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No</a:t>
                      </a:r>
                      <a:endParaRPr lang="en-US" sz="1400" dirty="0"/>
                    </a:p>
                  </a:txBody>
                  <a:tcPr/>
                </a:tc>
                <a:tc hMerge="1">
                  <a:txBody>
                    <a:bodyPr/>
                    <a:lstStyle/>
                    <a:p>
                      <a:endParaRPr lang="en-US"/>
                    </a:p>
                  </a:txBody>
                  <a:tcPr/>
                </a:tc>
                <a:tc hMerge="1">
                  <a:txBody>
                    <a:bodyPr/>
                    <a:lstStyle/>
                    <a:p>
                      <a:endParaRPr lang="en-US"/>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smtClean="0"/>
              <a:t>For more information, refer to the</a:t>
            </a:r>
            <a:br>
              <a:rPr lang="en-US" smtClean="0"/>
            </a:br>
            <a:r>
              <a:rPr lang="en-US" smtClean="0"/>
              <a:t> </a:t>
            </a:r>
            <a:r>
              <a:rPr lang="en-US" smtClean="0">
                <a:hlinkClick r:id="rId4"/>
              </a:rPr>
              <a:t>C66x Getting Started </a:t>
            </a:r>
            <a:r>
              <a:rPr lang="en-US" smtClean="0"/>
              <a:t>page to locate the data manual for your KeyStone device.</a:t>
            </a:r>
          </a:p>
          <a:p>
            <a:r>
              <a:rPr lang="en-US" smtClean="0"/>
              <a:t>View the complete </a:t>
            </a:r>
            <a:r>
              <a:rPr lang="en-US" smtClean="0">
                <a:hlinkClick r:id="rId5"/>
              </a:rPr>
              <a:t>C66x Multicore SOC Online Training for KeyStone Devices</a:t>
            </a:r>
            <a:r>
              <a:rPr lang="en-US" smtClean="0"/>
              <a:t>, including details on the individual modules.</a:t>
            </a:r>
          </a:p>
          <a:p>
            <a:r>
              <a:rPr lang="en-US" smtClean="0"/>
              <a:t>For questions regarding topics covered in this training, visit the support forums at the</a:t>
            </a:r>
            <a:br>
              <a:rPr lang="en-US" smtClean="0"/>
            </a:b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
        <p:nvSpPr>
          <p:cNvPr id="62469" name="Content Placeholder 4"/>
          <p:cNvSpPr>
            <a:spLocks noGrp="1"/>
          </p:cNvSpPr>
          <p:nvPr>
            <p:ph idx="4294967295"/>
          </p:nvPr>
        </p:nvSpPr>
        <p:spPr>
          <a:xfrm>
            <a:off x="471504" y="990600"/>
            <a:ext cx="8229600" cy="3188494"/>
          </a:xfrm>
          <a:solidFill>
            <a:schemeClr val="bg1"/>
          </a:solidFill>
        </p:spPr>
        <p:txBody>
          <a:bodyPr/>
          <a:lstStyle/>
          <a:p>
            <a:pPr eaLnBrk="1" hangingPunct="1"/>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3000" y="1447799"/>
            <a:ext cx="6400800" cy="4710239"/>
          </a:xfrm>
        </p:spPr>
        <p:txBody>
          <a:bodyPr rtlCol="0">
            <a:noAutofit/>
          </a:bodyPr>
          <a:lstStyle/>
          <a:p>
            <a:pPr marL="342900" indent="-342900" algn="l" eaLnBrk="1" fontAlgn="auto" hangingPunct="1">
              <a:spcAft>
                <a:spcPts val="0"/>
              </a:spcAft>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18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18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Register Sets:</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mj-lt"/>
              <a:buAutoNum type="arabicPeriod"/>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Each core has its own set of MPAX and MAR registers !</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endParaRPr lang="en-US" sz="1800" dirty="0" smtClean="0">
              <a:solidFill>
                <a:schemeClr val="tx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cs typeface="Arial" pitchFamily="34" charset="0"/>
              </a:rPr>
              <a:t>EMIF 16 (256MB)</a:t>
            </a:r>
          </a:p>
          <a:p>
            <a:pPr marL="576263" lvl="1" indent="-119063" algn="l">
              <a:spcAft>
                <a:spcPct val="10000"/>
              </a:spcAft>
            </a:pPr>
            <a:r>
              <a:rPr lang="en-US" sz="1000" dirty="0" err="1" smtClean="0">
                <a:solidFill>
                  <a:srgbClr val="000000"/>
                </a:solidFill>
                <a:latin typeface="+mj-lt"/>
                <a:cs typeface="Arial" pitchFamily="34" charset="0"/>
              </a:rPr>
              <a:t>Nand</a:t>
            </a:r>
            <a:endParaRPr lang="en-US" sz="1000" dirty="0" smtClean="0">
              <a:solidFill>
                <a:srgbClr val="000000"/>
              </a:solidFill>
              <a:latin typeface="+mj-lt"/>
              <a:cs typeface="Arial" pitchFamily="34" charset="0"/>
            </a:endParaRPr>
          </a:p>
          <a:p>
            <a:pPr marL="576263" lvl="1" indent="-119063" algn="l">
              <a:spcAft>
                <a:spcPct val="10000"/>
              </a:spcAft>
            </a:pPr>
            <a:r>
              <a:rPr lang="en-US" sz="1000" dirty="0" smtClean="0">
                <a:solidFill>
                  <a:srgbClr val="000000"/>
                </a:solidFill>
                <a:latin typeface="+mj-lt"/>
                <a:cs typeface="Arial" pitchFamily="34" charset="0"/>
              </a:rPr>
              <a:t>NOR</a:t>
            </a:r>
          </a:p>
          <a:p>
            <a:pPr marL="576263" lvl="1" indent="-119063" algn="l">
              <a:spcAft>
                <a:spcPct val="10000"/>
              </a:spcAft>
            </a:pPr>
            <a:r>
              <a:rPr lang="en-US" sz="1000" dirty="0" smtClean="0">
                <a:solidFill>
                  <a:srgbClr val="000000"/>
                </a:solidFill>
                <a:latin typeface="+mj-lt"/>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507224" y="76200"/>
            <a:ext cx="8229600" cy="762000"/>
          </a:xfrm>
        </p:spPr>
        <p:txBody>
          <a:bodyPr/>
          <a:lstStyle/>
          <a:p>
            <a:pPr eaLnBrk="1" hangingPunct="1"/>
            <a:r>
              <a:rPr lang="en-US" sz="3600" b="0" dirty="0" smtClean="0"/>
              <a:t>External Interfaces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RapidIO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Title 4"/>
          <p:cNvSpPr>
            <a:spLocks noGrp="1"/>
          </p:cNvSpPr>
          <p:nvPr>
            <p:ph type="title"/>
          </p:nvPr>
        </p:nvSpPr>
        <p:spPr>
          <a:xfrm>
            <a:off x="457200" y="76200"/>
            <a:ext cx="8229600" cy="907026"/>
          </a:xfrm>
        </p:spPr>
        <p:txBody>
          <a:bodyPr/>
          <a:lstStyle/>
          <a:p>
            <a:pPr eaLnBrk="1" hangingPunct="1"/>
            <a:r>
              <a:rPr lang="en-US" sz="36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 – 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097"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099"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8910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8910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10"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89115"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17"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22"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5"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8"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1"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6"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89143"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8914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89148"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22"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2"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8"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171"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7"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89173"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0"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89178"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1"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4"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smtClean="0"/>
              <a:t>FFT Coprocessor (FFTC) Additional Information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dirty="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100% upward object code compatible </a:t>
            </a:r>
          </a:p>
          <a:p>
            <a:pPr algn="ctr"/>
            <a:endParaRPr lang="en-US" sz="1000" dirty="0">
              <a:solidFill>
                <a:schemeClr val="bg1"/>
              </a:solidFill>
            </a:endParaRPr>
          </a:p>
          <a:p>
            <a:pPr algn="ctr"/>
            <a:r>
              <a:rPr lang="en-US" sz="1000" dirty="0">
                <a:solidFill>
                  <a:schemeClr val="bg1"/>
                </a:solidFill>
              </a:rPr>
              <a:t>4x performance improvement for multiply operation</a:t>
            </a:r>
          </a:p>
          <a:p>
            <a:pPr algn="ctr"/>
            <a:endParaRPr lang="en-US" sz="1000" dirty="0">
              <a:solidFill>
                <a:schemeClr val="bg1"/>
              </a:solidFill>
            </a:endParaRPr>
          </a:p>
          <a:p>
            <a:pPr algn="ctr"/>
            <a:r>
              <a:rPr lang="en-US" sz="1000" dirty="0">
                <a:solidFill>
                  <a:schemeClr val="bg1"/>
                </a:solidFill>
              </a:rPr>
              <a:t>32 16-bit MACs</a:t>
            </a:r>
          </a:p>
          <a:p>
            <a:pPr algn="ctr"/>
            <a:endParaRPr lang="en-US" sz="1000" dirty="0">
              <a:solidFill>
                <a:schemeClr val="bg1"/>
              </a:solidFill>
            </a:endParaRPr>
          </a:p>
          <a:p>
            <a:pPr algn="ctr"/>
            <a:r>
              <a:rPr lang="en-US" sz="1000" dirty="0">
                <a:solidFill>
                  <a:schemeClr val="bg1"/>
                </a:solidFill>
              </a:rPr>
              <a:t>Improved support for complex arithmetic and matrix</a:t>
            </a:r>
            <a:r>
              <a:rPr lang="en-US" sz="1200" dirty="0">
                <a:solidFill>
                  <a:schemeClr val="bg1"/>
                </a:solidFill>
              </a:rPr>
              <a:t> </a:t>
            </a:r>
            <a:r>
              <a:rPr lang="en-US" sz="1000" dirty="0">
                <a:solidFill>
                  <a:schemeClr val="bg1"/>
                </a:solidFill>
              </a:rPr>
              <a:t>computation</a:t>
            </a: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Native instructions for IEEE 754, SP&amp;DP</a:t>
            </a:r>
          </a:p>
          <a:p>
            <a:pPr algn="ctr"/>
            <a:endParaRPr lang="en-US" sz="900" dirty="0">
              <a:solidFill>
                <a:schemeClr val="bg1"/>
              </a:solidFill>
            </a:endParaRPr>
          </a:p>
          <a:p>
            <a:pPr algn="ctr"/>
            <a:r>
              <a:rPr lang="en-US" sz="900" dirty="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2x registers</a:t>
            </a: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dirty="0">
                <a:solidFill>
                  <a:schemeClr val="bg1"/>
                </a:solidFill>
              </a:rPr>
              <a:t>100% upward object code compatible with C64x, C64x+, C67x and c67x+</a:t>
            </a:r>
          </a:p>
          <a:p>
            <a:pPr algn="ctr"/>
            <a:endParaRPr lang="en-US" sz="1000" dirty="0">
              <a:solidFill>
                <a:schemeClr val="bg1"/>
              </a:solidFill>
            </a:endParaRPr>
          </a:p>
          <a:p>
            <a:pPr algn="ctr"/>
            <a:r>
              <a:rPr lang="en-US" sz="1000" dirty="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Advanced fixed-point instructions</a:t>
            </a:r>
          </a:p>
          <a:p>
            <a:pPr algn="ctr"/>
            <a:endParaRPr lang="en-US" sz="900" dirty="0">
              <a:solidFill>
                <a:schemeClr val="bg1"/>
              </a:solidFill>
            </a:endParaRPr>
          </a:p>
          <a:p>
            <a:pPr algn="ctr"/>
            <a:r>
              <a:rPr lang="en-US" sz="900" dirty="0">
                <a:solidFill>
                  <a:schemeClr val="bg1"/>
                </a:solidFill>
              </a:rPr>
              <a:t>Four 16-bit or eight 8-bit MACs</a:t>
            </a:r>
          </a:p>
          <a:p>
            <a:pPr algn="ctr"/>
            <a:endParaRPr lang="en-US" sz="900" dirty="0">
              <a:solidFill>
                <a:schemeClr val="bg1"/>
              </a:solidFill>
            </a:endParaRPr>
          </a:p>
          <a:p>
            <a:pPr algn="ctr"/>
            <a:r>
              <a:rPr lang="en-US" sz="900" dirty="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SPLOOP and 16-bit instructions for smaller code size</a:t>
            </a:r>
          </a:p>
          <a:p>
            <a:pPr algn="ctr"/>
            <a:endParaRPr lang="en-US" sz="900" dirty="0">
              <a:solidFill>
                <a:schemeClr val="bg1"/>
              </a:solidFill>
            </a:endParaRPr>
          </a:p>
          <a:p>
            <a:pPr algn="ctr"/>
            <a:r>
              <a:rPr lang="en-US" sz="900" dirty="0">
                <a:solidFill>
                  <a:schemeClr val="bg1"/>
                </a:solidFill>
              </a:rPr>
              <a:t>Flexible level one memory architecture</a:t>
            </a:r>
          </a:p>
          <a:p>
            <a:pPr algn="ctr"/>
            <a:endParaRPr lang="en-US" sz="900" dirty="0">
              <a:solidFill>
                <a:schemeClr val="bg1"/>
              </a:solidFill>
            </a:endParaRPr>
          </a:p>
          <a:p>
            <a:pPr algn="ctr"/>
            <a:r>
              <a:rPr lang="en-US" sz="900" dirty="0" err="1">
                <a:solidFill>
                  <a:schemeClr val="bg1"/>
                </a:solidFill>
              </a:rPr>
              <a:t>iDMA</a:t>
            </a:r>
            <a:r>
              <a:rPr lang="en-US" sz="900">
                <a:solidFill>
                  <a:schemeClr val="bg1"/>
                </a:solidFill>
              </a:rPr>
              <a:t>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buFont typeface="Arial" charset="0"/>
              <a:buNone/>
              <a:defRPr/>
            </a:pPr>
            <a:r>
              <a:rPr lang="en-US" sz="2000" dirty="0" smtClean="0"/>
              <a:t>The Bit Rate Coprocessor (BCP) is a programmable peripheral for baseband bit</a:t>
            </a:r>
          </a:p>
          <a:p>
            <a:pPr>
              <a:buFont typeface="Arial" charset="0"/>
              <a:buNone/>
              <a:defRPr/>
            </a:pPr>
            <a:r>
              <a:rPr lang="en-US" sz="2000" dirty="0" smtClean="0"/>
              <a:t>processing. Integrated into the Texas Instruments DSP, it supports FDD LTE, TDD LTE, WCDMA, TD-SCDMA, HSPA, HSPA+, WiMAX 802.16-2009 (802.16e), and monitoring/planning for LTE-A.</a:t>
            </a:r>
          </a:p>
          <a:p>
            <a:pPr>
              <a:buFont typeface="Arial" charset="0"/>
              <a:buNone/>
              <a:defRPr/>
            </a:pPr>
            <a:r>
              <a:rPr lang="en-US" sz="2000" dirty="0" smtClean="0"/>
              <a:t>Primary functionalities of the BCP peripheral include the following:</a:t>
            </a:r>
          </a:p>
          <a:p>
            <a:pPr lvl="1">
              <a:buFont typeface="Arial" pitchFamily="34" charset="0"/>
              <a:buChar char="•"/>
              <a:defRPr/>
            </a:pPr>
            <a:r>
              <a:rPr lang="en-US" sz="1200" dirty="0" smtClean="0">
                <a:ea typeface="+mn-ea"/>
                <a:cs typeface="+mn-cs"/>
              </a:rPr>
              <a:t>CRC</a:t>
            </a:r>
          </a:p>
          <a:p>
            <a:pPr lvl="1">
              <a:buFont typeface="Arial" pitchFamily="34" charset="0"/>
              <a:buChar char="•"/>
              <a:defRPr/>
            </a:pPr>
            <a:r>
              <a:rPr lang="en-US" sz="1200" dirty="0" smtClean="0">
                <a:ea typeface="+mn-ea"/>
                <a:cs typeface="+mn-cs"/>
              </a:rPr>
              <a:t> Turbo / </a:t>
            </a:r>
            <a:r>
              <a:rPr lang="en-US" sz="1200" dirty="0" err="1" smtClean="0">
                <a:ea typeface="+mn-ea"/>
                <a:cs typeface="+mn-cs"/>
              </a:rPr>
              <a:t>convolutional</a:t>
            </a:r>
            <a:r>
              <a:rPr lang="en-US" sz="1200" dirty="0" smtClean="0">
                <a:ea typeface="+mn-ea"/>
                <a:cs typeface="+mn-cs"/>
              </a:rPr>
              <a:t> encoding</a:t>
            </a:r>
          </a:p>
          <a:p>
            <a:pPr lvl="1">
              <a:buFont typeface="Arial" pitchFamily="34" charset="0"/>
              <a:buChar char="•"/>
              <a:defRPr/>
            </a:pPr>
            <a:r>
              <a:rPr lang="en-US" sz="1200" dirty="0" smtClean="0">
                <a:ea typeface="+mn-ea"/>
                <a:cs typeface="+mn-cs"/>
              </a:rPr>
              <a:t> Rate Matching (hard and soft) / rate de-matching</a:t>
            </a:r>
          </a:p>
          <a:p>
            <a:pPr lvl="1">
              <a:buFont typeface="Arial" pitchFamily="34" charset="0"/>
              <a:buChar char="•"/>
              <a:defRPr/>
            </a:pPr>
            <a:r>
              <a:rPr lang="en-US" sz="1200" dirty="0" smtClean="0">
                <a:ea typeface="+mn-ea"/>
                <a:cs typeface="+mn-cs"/>
              </a:rPr>
              <a:t> LLR combining</a:t>
            </a:r>
          </a:p>
          <a:p>
            <a:pPr lvl="1">
              <a:buFont typeface="Arial" pitchFamily="34" charset="0"/>
              <a:buChar char="•"/>
              <a:defRPr/>
            </a:pPr>
            <a:r>
              <a:rPr lang="en-US" sz="1200" dirty="0" smtClean="0">
                <a:ea typeface="+mn-ea"/>
                <a:cs typeface="+mn-cs"/>
              </a:rPr>
              <a:t> Modulation (hard and soft)</a:t>
            </a:r>
          </a:p>
          <a:p>
            <a:pPr lvl="1">
              <a:buFont typeface="Arial" pitchFamily="34" charset="0"/>
              <a:buChar char="•"/>
              <a:defRPr/>
            </a:pPr>
            <a:r>
              <a:rPr lang="en-US" sz="1200" dirty="0" smtClean="0">
                <a:ea typeface="+mn-ea"/>
                <a:cs typeface="+mn-cs"/>
              </a:rPr>
              <a:t> Interleaving / de-interleaving</a:t>
            </a:r>
          </a:p>
          <a:p>
            <a:pPr lvl="1">
              <a:buFont typeface="Arial" pitchFamily="34" charset="0"/>
              <a:buChar char="•"/>
              <a:defRPr/>
            </a:pPr>
            <a:r>
              <a:rPr lang="en-US" sz="1200" dirty="0" smtClean="0">
                <a:ea typeface="+mn-ea"/>
                <a:cs typeface="+mn-cs"/>
              </a:rPr>
              <a:t> Scrambling / de-scrambling</a:t>
            </a:r>
          </a:p>
          <a:p>
            <a:pPr lvl="1">
              <a:buFont typeface="Arial" pitchFamily="34" charset="0"/>
              <a:buChar char="•"/>
              <a:defRPr/>
            </a:pPr>
            <a:r>
              <a:rPr lang="en-US" sz="1200" dirty="0" smtClean="0">
                <a:ea typeface="+mn-ea"/>
                <a:cs typeface="+mn-cs"/>
              </a:rPr>
              <a:t> Correlation (final de-spreading for WCDMA RX and PUCCH correlation)</a:t>
            </a:r>
          </a:p>
          <a:p>
            <a:pPr lvl="1">
              <a:buFont typeface="Arial" pitchFamily="34" charset="0"/>
              <a:buChar char="•"/>
              <a:defRPr/>
            </a:pPr>
            <a:r>
              <a:rPr lang="en-US" sz="1200" dirty="0" smtClean="0">
                <a:ea typeface="+mn-ea"/>
                <a:cs typeface="+mn-cs"/>
              </a:rPr>
              <a:t> Soft slicing (soft demodulation)</a:t>
            </a:r>
          </a:p>
          <a:p>
            <a:pPr lvl="1">
              <a:buFont typeface="Arial" pitchFamily="34" charset="0"/>
              <a:buChar char="•"/>
              <a:defRPr/>
            </a:pPr>
            <a:r>
              <a:rPr lang="en-US" sz="1200" dirty="0" smtClean="0">
                <a:ea typeface="+mn-ea"/>
                <a:cs typeface="+mn-cs"/>
              </a:rPr>
              <a:t> 128-bit Navigator interface</a:t>
            </a:r>
          </a:p>
          <a:p>
            <a:pPr lvl="1">
              <a:buFont typeface="Arial" pitchFamily="34" charset="0"/>
              <a:buChar char="•"/>
              <a:defRPr/>
            </a:pPr>
            <a:r>
              <a:rPr lang="en-US" sz="1200" dirty="0" smtClean="0">
                <a:ea typeface="+mn-ea"/>
                <a:cs typeface="+mn-cs"/>
              </a:rPr>
              <a:t> Two 128-bit direct I/O interfaces</a:t>
            </a:r>
          </a:p>
          <a:p>
            <a:pPr lvl="1">
              <a:buFont typeface="Arial" pitchFamily="34" charset="0"/>
              <a:buChar char="•"/>
              <a:defRPr/>
            </a:pPr>
            <a:r>
              <a:rPr lang="en-US" sz="1200" dirty="0" smtClean="0">
                <a:ea typeface="+mn-ea"/>
                <a:cs typeface="+mn-cs"/>
              </a:rPr>
              <a:t> Runs in parallel with DSP</a:t>
            </a:r>
          </a:p>
          <a:p>
            <a:pPr lvl="1">
              <a:buFont typeface="Arial" pitchFamily="34" charset="0"/>
              <a:buChar char="•"/>
              <a:defRPr/>
            </a:pPr>
            <a:r>
              <a:rPr lang="en-US" sz="1200" dirty="0" smtClean="0">
                <a:ea typeface="+mn-ea"/>
                <a:cs typeface="+mn-cs"/>
              </a:rPr>
              <a:t> Internal debug logging</a:t>
            </a:r>
            <a:endParaRPr lang="en-US" sz="1200" dirty="0" smtClean="0"/>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err="1" smtClean="0"/>
              <a:t>Viterbi</a:t>
            </a:r>
            <a:r>
              <a:rPr lang="en-US" sz="3600" b="0" dirty="0" smtClean="0"/>
              <a:t> Decoder Coprocessor (VCP2) – additional 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a:t>
            </a:r>
            <a:r>
              <a:rPr lang="en-US" dirty="0">
                <a:solidFill>
                  <a:srgbClr val="000000"/>
                </a:solidFill>
                <a:latin typeface="Calibri" pitchFamily="34" charset="0"/>
                <a:cs typeface="Arial" pitchFamily="34" charset="0"/>
              </a:rPr>
              <a:t>tooling 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Adding third mode of running (halt but respond to “critical” interrupts)</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Core and system trace into different trace buffers (4K, 32K) or external receiver(up to 2G on XDS560v2 Pro)</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dynamically drain trace buffers  from the application</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and trigger on events of interest from the code or the debugger</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into trace buffer for various slave interfaces. Enables profiling, identifying bottle-necks, and instrumentation</a:t>
            </a: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661"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5"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27"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grpSp>
        <p:nvGrpSpPr>
          <p:cNvPr id="420" name="Group 419"/>
          <p:cNvGrpSpPr/>
          <p:nvPr/>
        </p:nvGrpSpPr>
        <p:grpSpPr>
          <a:xfrm>
            <a:off x="24605" y="1683248"/>
            <a:ext cx="1051859" cy="1802177"/>
            <a:chOff x="24605" y="1683248"/>
            <a:chExt cx="1051859" cy="1802177"/>
          </a:xfrm>
        </p:grpSpPr>
        <p:sp>
          <p:nvSpPr>
            <p:cNvPr id="688"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60"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4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4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413"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CorePac</a:t>
            </a:r>
          </a:p>
        </p:txBody>
      </p:sp>
      <p:sp>
        <p:nvSpPr>
          <p:cNvPr id="51205" name="Rectangle 171"/>
          <p:cNvSpPr>
            <a:spLocks noGrp="1" noChangeArrowheads="1"/>
          </p:cNvSpPr>
          <p:nvPr>
            <p:ph type="body" sz="half" idx="4294967295"/>
          </p:nvPr>
        </p:nvSpPr>
        <p:spPr>
          <a:xfrm>
            <a:off x="5459407" y="930806"/>
            <a:ext cx="3527425" cy="5154613"/>
          </a:xfrm>
        </p:spPr>
        <p:txBody>
          <a:bodyPr/>
          <a:lstStyle/>
          <a:p>
            <a:pPr marL="227013" indent="-227013" eaLnBrk="1" hangingPunct="1">
              <a:spcBef>
                <a:spcPct val="0"/>
              </a:spcBef>
              <a:spcAft>
                <a:spcPct val="10000"/>
              </a:spcAft>
            </a:pPr>
            <a:r>
              <a:rPr lang="en-US" sz="1600" dirty="0" smtClean="0"/>
              <a:t>1 to 8 C66x CorePac DSP Cores operating at up to 1.25 GHz</a:t>
            </a:r>
          </a:p>
          <a:p>
            <a:pPr marL="574675" lvl="1" indent="-233363" eaLnBrk="1" hangingPunct="1">
              <a:spcBef>
                <a:spcPct val="0"/>
              </a:spcBef>
              <a:spcAft>
                <a:spcPct val="10000"/>
              </a:spcAft>
            </a:pPr>
            <a:r>
              <a:rPr lang="en-US" sz="1600" dirty="0" smtClean="0"/>
              <a:t>Fixed- and floating-point operations</a:t>
            </a:r>
          </a:p>
          <a:p>
            <a:pPr marL="574675" lvl="1" indent="-233363" eaLnBrk="1" hangingPunct="1">
              <a:spcBef>
                <a:spcPct val="0"/>
              </a:spcBef>
              <a:spcAft>
                <a:spcPct val="10000"/>
              </a:spcAft>
            </a:pPr>
            <a:r>
              <a:rPr lang="en-US" sz="1600" dirty="0" smtClean="0"/>
              <a:t>Code compatible with other C64x+ and C67x+ devices</a:t>
            </a:r>
          </a:p>
          <a:p>
            <a:pPr marL="227013" indent="-227013" eaLnBrk="1" hangingPunct="1">
              <a:spcBef>
                <a:spcPct val="0"/>
              </a:spcBef>
              <a:spcAft>
                <a:spcPct val="10000"/>
              </a:spcAft>
            </a:pPr>
            <a:r>
              <a:rPr lang="en-US" sz="1600" dirty="0" smtClean="0"/>
              <a:t>L1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32KB L1P per core </a:t>
            </a:r>
          </a:p>
          <a:p>
            <a:pPr marL="574675" lvl="1" indent="-233363" eaLnBrk="1" hangingPunct="1">
              <a:spcBef>
                <a:spcPct val="0"/>
              </a:spcBef>
              <a:spcAft>
                <a:spcPct val="10000"/>
              </a:spcAft>
            </a:pPr>
            <a:r>
              <a:rPr lang="en-US" sz="1600" dirty="0" smtClean="0"/>
              <a:t>32KB L1D per core</a:t>
            </a:r>
          </a:p>
          <a:p>
            <a:pPr marL="574675" lvl="1" indent="-233363" eaLnBrk="1" hangingPunct="1">
              <a:spcBef>
                <a:spcPct val="0"/>
              </a:spcBef>
              <a:spcAft>
                <a:spcPct val="10000"/>
              </a:spcAft>
            </a:pPr>
            <a:r>
              <a:rPr lang="en-US" sz="1600" dirty="0" smtClean="0"/>
              <a:t>Error detection for L1P</a:t>
            </a:r>
          </a:p>
          <a:p>
            <a:pPr marL="574675" lvl="1" indent="-233363" eaLnBrk="1" hangingPunct="1">
              <a:spcBef>
                <a:spcPct val="0"/>
              </a:spcBef>
              <a:spcAft>
                <a:spcPct val="10000"/>
              </a:spcAft>
            </a:pPr>
            <a:r>
              <a:rPr lang="en-US" sz="1600" dirty="0" smtClean="0"/>
              <a:t>Memory protection</a:t>
            </a:r>
          </a:p>
          <a:p>
            <a:pPr marL="227013" indent="-227013" eaLnBrk="1" hangingPunct="1">
              <a:spcBef>
                <a:spcPct val="0"/>
              </a:spcBef>
              <a:spcAft>
                <a:spcPct val="10000"/>
              </a:spcAft>
            </a:pPr>
            <a:r>
              <a:rPr lang="en-US" sz="1600" dirty="0" smtClean="0"/>
              <a:t>Dedicated L2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512 KB to 1 MB Local L2 per core</a:t>
            </a:r>
          </a:p>
          <a:p>
            <a:pPr marL="574675" lvl="1" indent="-233363" eaLnBrk="1" hangingPunct="1">
              <a:spcBef>
                <a:spcPct val="0"/>
              </a:spcBef>
              <a:spcAft>
                <a:spcPct val="10000"/>
              </a:spcAft>
            </a:pPr>
            <a:r>
              <a:rPr lang="en-US" sz="1600" dirty="0" smtClean="0"/>
              <a:t>Error detection and correction for all L2 memory</a:t>
            </a:r>
          </a:p>
          <a:p>
            <a:pPr marL="227013" indent="-227013" eaLnBrk="1" hangingPunct="1">
              <a:spcBef>
                <a:spcPct val="0"/>
              </a:spcBef>
              <a:spcAft>
                <a:spcPct val="10000"/>
              </a:spcAft>
            </a:pPr>
            <a:r>
              <a:rPr lang="en-US" sz="1600" dirty="0" smtClean="0"/>
              <a:t>Direct connection to memory subsystem</a:t>
            </a:r>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66250" y="2948245"/>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40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0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1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1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1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1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1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1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1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1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1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1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1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1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1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2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2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2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2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3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3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3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3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4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4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4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4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4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5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5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5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5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5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6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6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6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6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6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6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7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7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7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7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7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8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8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8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8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8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8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9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9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9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9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9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9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0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0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0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0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0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1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1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1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1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2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4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4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4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4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4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4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4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4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5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5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5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5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5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5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5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5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5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6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grpSp>
        <p:nvGrpSpPr>
          <p:cNvPr id="1087" name="Group 1086"/>
          <p:cNvGrpSpPr/>
          <p:nvPr/>
        </p:nvGrpSpPr>
        <p:grpSpPr>
          <a:xfrm>
            <a:off x="24605" y="980521"/>
            <a:ext cx="2947973" cy="810365"/>
            <a:chOff x="24605" y="980521"/>
            <a:chExt cx="2947973" cy="810365"/>
          </a:xfrm>
        </p:grpSpPr>
        <p:sp>
          <p:nvSpPr>
            <p:cNvPr id="96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7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7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7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7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7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7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7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7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8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8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8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8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8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8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8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8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8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9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9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9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9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9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9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9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9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9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100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100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100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100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0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0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0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0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0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1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1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1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1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1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1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1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1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2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2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23"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grpSp>
      <p:sp>
        <p:nvSpPr>
          <p:cNvPr id="1024"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25"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26"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27"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28"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9"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0"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031"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2"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3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3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3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3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3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0"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4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2"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4"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4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5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5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5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5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5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5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5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60"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6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64"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6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8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6"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95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grpSp>
        <p:nvGrpSpPr>
          <p:cNvPr id="1090" name="Group 1089"/>
          <p:cNvGrpSpPr/>
          <p:nvPr/>
        </p:nvGrpSpPr>
        <p:grpSpPr>
          <a:xfrm>
            <a:off x="24605" y="1683248"/>
            <a:ext cx="1051859" cy="1802177"/>
            <a:chOff x="24605" y="1683248"/>
            <a:chExt cx="1051859" cy="1802177"/>
          </a:xfrm>
        </p:grpSpPr>
        <p:sp>
          <p:nvSpPr>
            <p:cNvPr id="109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9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0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0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0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0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5"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935166"/>
            <a:ext cx="3581400" cy="5604611"/>
          </a:xfrm>
          <a:prstGeom prst="rect">
            <a:avLst/>
          </a:prstGeom>
          <a:noFill/>
          <a:ln w="9525">
            <a:noFill/>
            <a:miter lim="800000"/>
            <a:headEnd/>
            <a:tailEnd/>
          </a:ln>
        </p:spPr>
        <p:txBody>
          <a:bodyPr wrap="square" lIns="0" rIns="0">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400" dirty="0" smtClean="0">
                <a:solidFill>
                  <a:srgbClr val="000000"/>
                </a:solidFill>
                <a:latin typeface="Calibri" pitchFamily="34" charset="0"/>
              </a:rPr>
              <a:t>1 to 4 MB</a:t>
            </a:r>
            <a:endParaRPr lang="en-US" altLang="en-US" sz="14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Can contain program and data</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All devices except C6654</a:t>
            </a:r>
          </a:p>
          <a:p>
            <a:pPr marL="117475" indent="-117475" algn="l">
              <a:lnSpc>
                <a:spcPct val="85000"/>
              </a:lnSpc>
              <a:spcBef>
                <a:spcPct val="65000"/>
              </a:spcBef>
              <a:buFontTx/>
              <a:buChar char="•"/>
            </a:pPr>
            <a:r>
              <a:rPr lang="en-US" sz="1400" dirty="0" smtClean="0">
                <a:solidFill>
                  <a:srgbClr val="000000"/>
                </a:solidFill>
                <a:latin typeface="Calibri" pitchFamily="34" charset="0"/>
              </a:rPr>
              <a:t>Multicore </a:t>
            </a:r>
            <a:r>
              <a:rPr lang="en-US" sz="14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400" dirty="0">
                <a:solidFill>
                  <a:srgbClr val="000000"/>
                </a:solidFill>
                <a:latin typeface="Calibri" pitchFamily="34" charset="0"/>
              </a:rPr>
              <a:t>Arbitrates </a:t>
            </a:r>
            <a:r>
              <a:rPr lang="en-US" altLang="en-US" sz="1400" dirty="0" smtClean="0">
                <a:solidFill>
                  <a:srgbClr val="000000"/>
                </a:solidFill>
                <a:latin typeface="Calibri" pitchFamily="34" charset="0"/>
              </a:rPr>
              <a:t>access of CorePac </a:t>
            </a:r>
            <a:r>
              <a:rPr lang="en-US" altLang="en-US" sz="1400" dirty="0">
                <a:solidFill>
                  <a:srgbClr val="000000"/>
                </a:solidFill>
                <a:latin typeface="Calibri" pitchFamily="34" charset="0"/>
              </a:rPr>
              <a:t>and </a:t>
            </a:r>
            <a:r>
              <a:rPr lang="en-US" altLang="en-US" sz="1400" dirty="0" err="1">
                <a:solidFill>
                  <a:srgbClr val="000000"/>
                </a:solidFill>
                <a:latin typeface="Calibri" pitchFamily="34" charset="0"/>
              </a:rPr>
              <a:t>SoC</a:t>
            </a:r>
            <a:r>
              <a:rPr lang="en-US" altLang="en-US" sz="1400" dirty="0">
                <a:solidFill>
                  <a:srgbClr val="000000"/>
                </a:solidFill>
                <a:latin typeface="Calibri" pitchFamily="34" charset="0"/>
              </a:rPr>
              <a:t> </a:t>
            </a:r>
            <a:r>
              <a:rPr lang="en-US" altLang="en-US" sz="1400" dirty="0" smtClean="0">
                <a:solidFill>
                  <a:srgbClr val="000000"/>
                </a:solidFill>
                <a:latin typeface="Calibri" pitchFamily="34" charset="0"/>
              </a:rPr>
              <a:t>masters to </a:t>
            </a:r>
            <a:r>
              <a:rPr lang="en-US" altLang="en-US" sz="14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400" dirty="0">
                <a:solidFill>
                  <a:srgbClr val="000000"/>
                </a:solidFill>
                <a:latin typeface="Calibri" pitchFamily="34" charset="0"/>
              </a:rPr>
              <a:t>Provides a </a:t>
            </a:r>
            <a:r>
              <a:rPr lang="en-US" sz="1400" dirty="0" smtClean="0">
                <a:solidFill>
                  <a:srgbClr val="000000"/>
                </a:solidFill>
                <a:latin typeface="Calibri" pitchFamily="34" charset="0"/>
              </a:rPr>
              <a:t>connection </a:t>
            </a:r>
            <a:r>
              <a:rPr lang="en-US" sz="14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400" dirty="0">
                <a:solidFill>
                  <a:srgbClr val="000000"/>
                </a:solidFill>
                <a:latin typeface="Calibri" pitchFamily="34" charset="0"/>
              </a:rPr>
              <a:t>Provides CorePac access to coprocessors and IO </a:t>
            </a:r>
            <a:r>
              <a:rPr lang="en-US" sz="1400" dirty="0" smtClean="0">
                <a:solidFill>
                  <a:srgbClr val="000000"/>
                </a:solidFill>
                <a:latin typeface="Calibri" pitchFamily="34" charset="0"/>
              </a:rPr>
              <a:t>peripherals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Provides error detection and correction for all shared memory</a:t>
            </a:r>
            <a:endParaRPr lang="en-US" sz="14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400" dirty="0" smtClean="0">
                <a:solidFill>
                  <a:srgbClr val="000000"/>
                </a:solidFill>
                <a:latin typeface="Calibri" pitchFamily="34" charset="0"/>
              </a:rPr>
              <a:t>Memory </a:t>
            </a:r>
            <a:r>
              <a:rPr lang="en-US" sz="14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400" dirty="0">
                <a:solidFill>
                  <a:srgbClr val="000000"/>
                </a:solidFill>
                <a:latin typeface="Calibri" pitchFamily="34" charset="0"/>
              </a:rPr>
              <a:t>Provides multi-stream pre-fetching </a:t>
            </a:r>
            <a:r>
              <a:rPr lang="en-US" sz="1400" dirty="0" smtClean="0">
                <a:solidFill>
                  <a:srgbClr val="000000"/>
                </a:solidFill>
                <a:latin typeface="Calibri" pitchFamily="34" charset="0"/>
              </a:rPr>
              <a:t>capability</a:t>
            </a:r>
            <a:br>
              <a:rPr lang="en-US" sz="14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Support </a:t>
            </a:r>
            <a:r>
              <a:rPr lang="en-US" sz="1400" dirty="0">
                <a:solidFill>
                  <a:srgbClr val="000000"/>
                </a:solidFill>
                <a:latin typeface="Calibri" pitchFamily="34" charset="0"/>
              </a:rPr>
              <a:t>for </a:t>
            </a:r>
            <a:r>
              <a:rPr lang="en-US" sz="1400" dirty="0" smtClean="0">
                <a:solidFill>
                  <a:srgbClr val="000000"/>
                </a:solidFill>
                <a:latin typeface="Calibri" pitchFamily="34" charset="0"/>
              </a:rPr>
              <a:t>16-bit</a:t>
            </a:r>
            <a:r>
              <a:rPr lang="en-US" sz="1400" dirty="0">
                <a:solidFill>
                  <a:srgbClr val="000000"/>
                </a:solidFill>
                <a:latin typeface="Calibri" pitchFamily="34" charset="0"/>
              </a:rPr>
              <a:t>, </a:t>
            </a:r>
            <a:r>
              <a:rPr lang="en-US" sz="1400" dirty="0" smtClean="0">
                <a:solidFill>
                  <a:srgbClr val="000000"/>
                </a:solidFill>
                <a:latin typeface="Calibri" pitchFamily="34" charset="0"/>
              </a:rPr>
              <a:t>32-bit</a:t>
            </a:r>
            <a:r>
              <a:rPr lang="en-US" sz="1400" dirty="0">
                <a:solidFill>
                  <a:srgbClr val="000000"/>
                </a:solidFill>
                <a:latin typeface="Calibri" pitchFamily="34" charset="0"/>
              </a:rPr>
              <a:t>, </a:t>
            </a:r>
            <a:r>
              <a:rPr lang="en-US" sz="1400" dirty="0" smtClean="0">
                <a:solidFill>
                  <a:srgbClr val="000000"/>
                </a:solidFill>
                <a:latin typeface="Calibri" pitchFamily="34" charset="0"/>
              </a:rPr>
              <a:t>and (for C667x devices) 64-bit </a:t>
            </a:r>
            <a:r>
              <a:rPr lang="en-US" sz="1400" dirty="0">
                <a:solidFill>
                  <a:srgbClr val="000000"/>
                </a:solidFill>
                <a:latin typeface="Calibri" pitchFamily="34" charset="0"/>
              </a:rPr>
              <a:t>modes</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Specified at up </a:t>
            </a:r>
            <a:r>
              <a:rPr lang="en-US" sz="1400" dirty="0">
                <a:solidFill>
                  <a:srgbClr val="000000"/>
                </a:solidFill>
                <a:latin typeface="Calibri" pitchFamily="34" charset="0"/>
              </a:rPr>
              <a:t>to 1600 </a:t>
            </a:r>
            <a:r>
              <a:rPr lang="en-US" sz="1400" dirty="0" smtClean="0">
                <a:solidFill>
                  <a:srgbClr val="000000"/>
                </a:solidFill>
                <a:latin typeface="Calibri" pitchFamily="34" charset="0"/>
              </a:rPr>
              <a:t>MT/s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sz="14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4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400" dirty="0">
                <a:solidFill>
                  <a:srgbClr val="000000"/>
                </a:solidFill>
                <a:latin typeface="Calibri" pitchFamily="34" charset="0"/>
              </a:rPr>
              <a:t>Error detection and </a:t>
            </a:r>
            <a:r>
              <a:rPr lang="en-US" sz="1400" dirty="0" smtClean="0">
                <a:solidFill>
                  <a:srgbClr val="000000"/>
                </a:solidFill>
                <a:latin typeface="Calibri" pitchFamily="34" charset="0"/>
              </a:rPr>
              <a:t>correction</a:t>
            </a:r>
            <a:endParaRPr lang="en-US" sz="1400" dirty="0">
              <a:solidFill>
                <a:srgbClr val="000000"/>
              </a:solidFill>
              <a:latin typeface="Calibri" pitchFamily="34" charset="0"/>
            </a:endParaRPr>
          </a:p>
        </p:txBody>
      </p:sp>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5"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01"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2"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3"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4"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5"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6"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7"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8"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9"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10"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411"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412"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413"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4"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415"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11"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12"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13"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4"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5"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2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2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7"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2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2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3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3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3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3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3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4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4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4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4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5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5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6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6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6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6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7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7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7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7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8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8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8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8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8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9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9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9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9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0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0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0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0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0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0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0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0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1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1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1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1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1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1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1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1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91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2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2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3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3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3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3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3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4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4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4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4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4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4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4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5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5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5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5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5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5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6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6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6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6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6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6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6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7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7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7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7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7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7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8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98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98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98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98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98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98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98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99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99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99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99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99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99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0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0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0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1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1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1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1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1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2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2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2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4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4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4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4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1054" name="Group 1053"/>
          <p:cNvGrpSpPr/>
          <p:nvPr/>
        </p:nvGrpSpPr>
        <p:grpSpPr>
          <a:xfrm>
            <a:off x="24605" y="1683248"/>
            <a:ext cx="1051859" cy="1802177"/>
            <a:chOff x="24605" y="1683248"/>
            <a:chExt cx="1051859" cy="1802177"/>
          </a:xfrm>
        </p:grpSpPr>
        <p:sp>
          <p:nvSpPr>
            <p:cNvPr id="105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6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6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6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6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6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9"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0"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71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71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71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71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71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2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72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2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725"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726"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27"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28"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30"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3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3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3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3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3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73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73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73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73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74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74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74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74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74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74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74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74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74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74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75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75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75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75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75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75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75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75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75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7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7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7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7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76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76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76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76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76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7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7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7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77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9"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8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81"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82"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83"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84"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85"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86"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8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8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9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9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79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79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79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79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0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0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0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0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0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0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0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1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1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204"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205"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6"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207"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208"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209"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10"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11"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212"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213"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14"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215"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16"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17"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218"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219"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2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221"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223"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4"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5"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26"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27"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28"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29"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230"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231"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32"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33"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1234"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35"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236"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237"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38"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239"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40"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41"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242"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43"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4"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1245"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246"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247"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48"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2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2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2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2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2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25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6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26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6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6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26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6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6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26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26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6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27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7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7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27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27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7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27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7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7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27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8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8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28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28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28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285"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286"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128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88"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89"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290"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91"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1292"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93"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9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29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29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29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298"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299"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300"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301"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302"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303"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304"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30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30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30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30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309"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310"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311"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312"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313"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14"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315"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31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317"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318"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19"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320"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21"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322"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323"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324"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325"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326"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327"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28"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329"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330"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331"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332"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333"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334"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335"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336"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37"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338"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39"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40"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341"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342"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343"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44"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345"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346"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347"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48"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349"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350"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351"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52"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353"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35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35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35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35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35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35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36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361"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36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36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36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36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36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36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6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36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37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1"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372"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3"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374"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5"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376"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7"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38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38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38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38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38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38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38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38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39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39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40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40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40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40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40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40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4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4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4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4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4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41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41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41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41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41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418" name="Rectangle 63"/>
          <p:cNvSpPr>
            <a:spLocks noChangeArrowheads="1"/>
          </p:cNvSpPr>
          <p:nvPr/>
        </p:nvSpPr>
        <p:spPr bwMode="auto">
          <a:xfrm>
            <a:off x="5418096" y="856340"/>
            <a:ext cx="3594894" cy="5734903"/>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2000" dirty="0" smtClean="0">
                <a:solidFill>
                  <a:srgbClr val="000000"/>
                </a:solidFill>
                <a:latin typeface="Calibri" pitchFamily="34" charset="0"/>
              </a:rPr>
              <a:t>Provides seamless inter-core communications (messages and data exchanges) between cores, IP, and peripherals. “Fire and forget”</a:t>
            </a:r>
          </a:p>
          <a:p>
            <a:pPr marL="228600" indent="-228600" algn="l">
              <a:spcBef>
                <a:spcPts val="0"/>
              </a:spcBef>
              <a:spcAft>
                <a:spcPts val="216"/>
              </a:spcAft>
              <a:buFontTx/>
              <a:buChar char="•"/>
            </a:pPr>
            <a:r>
              <a:rPr lang="en-US" sz="20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20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20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2000" dirty="0" smtClean="0">
                <a:solidFill>
                  <a:srgbClr val="000000"/>
                </a:solidFill>
                <a:latin typeface="Calibri" pitchFamily="34" charset="0"/>
              </a:rPr>
              <a:t>Consists of a Queue Manager Subsystem (QMSS) and multiple, dedicated Packet DMA engines</a:t>
            </a:r>
          </a:p>
        </p:txBody>
      </p:sp>
      <p:grpSp>
        <p:nvGrpSpPr>
          <p:cNvPr id="1440" name="Group 1439"/>
          <p:cNvGrpSpPr/>
          <p:nvPr/>
        </p:nvGrpSpPr>
        <p:grpSpPr>
          <a:xfrm>
            <a:off x="24605" y="1683248"/>
            <a:ext cx="1051859" cy="1802177"/>
            <a:chOff x="24605" y="1683248"/>
            <a:chExt cx="1051859" cy="1802177"/>
          </a:xfrm>
        </p:grpSpPr>
        <p:sp>
          <p:nvSpPr>
            <p:cNvPr id="144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4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4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4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4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5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5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5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5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35"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6"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337"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0"/>
            <a:ext cx="8458200" cy="838200"/>
          </a:xfrm>
        </p:spPr>
        <p:txBody>
          <a:bodyPr/>
          <a:lstStyle/>
          <a:p>
            <a:pPr eaLnBrk="1" hangingPunct="1"/>
            <a:r>
              <a:rPr lang="en-US" b="0" dirty="0" smtClean="0"/>
              <a:t>Multicore Navigator Architecture</a:t>
            </a:r>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84994"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 (C667x)</a:t>
            </a:r>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707"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720"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401"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2"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403"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4"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405"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06"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407"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408"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10"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1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1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1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1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1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1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2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2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2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2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1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2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2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2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2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2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2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2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2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2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3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3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3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3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3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3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3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3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3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3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4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4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4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4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4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4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4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4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4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4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5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5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5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5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5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5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5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5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5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5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6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6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8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8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8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6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6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6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6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3"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5"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876"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877"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878"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879"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880"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88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8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8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8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8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8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1"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2"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3"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4"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95"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96"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97"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98"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99"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00"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01"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02"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03"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04"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05"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06"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07"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08"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09"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10"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11"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12"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13"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14"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15"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16"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17"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18"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19"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0"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21"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22"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24"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26"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7"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1"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2"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3"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4"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5"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6"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7"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8"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9"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40"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41"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2"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3"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4"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5"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6"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7"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8"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9"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50"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51"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5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5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5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5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5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5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6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96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6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6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96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6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6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96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6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6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7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7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7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7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7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7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7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7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7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7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8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8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8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8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8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8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8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8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9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9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9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9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9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9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9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9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0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0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0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0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0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0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0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0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1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1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1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1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1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1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2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2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2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2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2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2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2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2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3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3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3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3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3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03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4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4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4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4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4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4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4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5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5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5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5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5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7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7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8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8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093" name="Rectangle 63"/>
          <p:cNvSpPr>
            <a:spLocks noChangeArrowheads="1"/>
          </p:cNvSpPr>
          <p:nvPr/>
        </p:nvSpPr>
        <p:spPr bwMode="auto">
          <a:xfrm>
            <a:off x="5414840" y="874646"/>
            <a:ext cx="3593987" cy="5717463"/>
          </a:xfrm>
          <a:prstGeom prst="rect">
            <a:avLst/>
          </a:prstGeom>
          <a:noFill/>
          <a:ln w="9525">
            <a:noFill/>
            <a:miter lim="800000"/>
            <a:headEnd/>
            <a:tailEnd/>
          </a:ln>
        </p:spPr>
        <p:txBody>
          <a:bodyPr wrap="square">
            <a:spAutoFit/>
          </a:bodyPr>
          <a:lstStyle/>
          <a:p>
            <a:pPr marL="117475"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Packet </a:t>
            </a:r>
            <a:r>
              <a:rPr lang="en-US" sz="1800" dirty="0">
                <a:solidFill>
                  <a:srgbClr val="000000"/>
                </a:solidFill>
                <a:latin typeface="Calibri" pitchFamily="34" charset="0"/>
              </a:rPr>
              <a:t>Accelerator (PA</a:t>
            </a:r>
            <a:r>
              <a:rPr lang="en-US" sz="1800" dirty="0" smtClean="0">
                <a:solidFill>
                  <a:srgbClr val="000000"/>
                </a:solidFill>
                <a:latin typeface="Calibri" pitchFamily="34" charset="0"/>
              </a:rPr>
              <a: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8K multiple-in, multiple-out HW queues</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Single IP address option</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UDP (and TCP) checksum and selected CRCs </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L2/L3/L4 support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Quality of Service (</a:t>
            </a:r>
            <a:r>
              <a:rPr lang="en-US" sz="1800" dirty="0" err="1" smtClean="0">
                <a:solidFill>
                  <a:srgbClr val="000000"/>
                </a:solidFill>
                <a:latin typeface="Calibri" pitchFamily="34" charset="0"/>
              </a:rPr>
              <a:t>QoS</a:t>
            </a:r>
            <a:r>
              <a:rPr lang="en-US" sz="1800" dirty="0" smtClean="0">
                <a:solidFill>
                  <a:srgbClr val="000000"/>
                </a:solidFill>
                <a:latin typeface="Calibri" pitchFamily="34" charset="0"/>
              </a:rPr>
              <a: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Multicast to multiple queues</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Timestamps</a:t>
            </a:r>
          </a:p>
          <a:p>
            <a:pPr marL="117475"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Security </a:t>
            </a:r>
            <a:r>
              <a:rPr lang="en-US" sz="1800" dirty="0">
                <a:solidFill>
                  <a:srgbClr val="000000"/>
                </a:solidFill>
                <a:latin typeface="Calibri" pitchFamily="34" charset="0"/>
              </a:rPr>
              <a:t>Accelerator (SA</a:t>
            </a:r>
            <a:r>
              <a:rPr lang="en-US" sz="1800" dirty="0" smtClean="0">
                <a:solidFill>
                  <a:srgbClr val="000000"/>
                </a:solidFill>
                <a:latin typeface="Calibri" pitchFamily="34" charset="0"/>
              </a:rPr>
              <a: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Supports </a:t>
            </a:r>
            <a:r>
              <a:rPr lang="en-US" sz="1800" dirty="0" err="1" smtClean="0">
                <a:solidFill>
                  <a:srgbClr val="000000"/>
                </a:solidFill>
                <a:latin typeface="Calibri" pitchFamily="34" charset="0"/>
              </a:rPr>
              <a:t>IPsec</a:t>
            </a:r>
            <a:r>
              <a:rPr lang="en-US" sz="1800" dirty="0" smtClean="0">
                <a:solidFill>
                  <a:srgbClr val="000000"/>
                </a:solidFill>
                <a:latin typeface="Calibri" pitchFamily="34" charset="0"/>
              </a:rPr>
              <a:t> ESP, </a:t>
            </a:r>
            <a:r>
              <a:rPr lang="en-US" sz="1800" dirty="0" err="1" smtClean="0">
                <a:solidFill>
                  <a:srgbClr val="000000"/>
                </a:solidFill>
                <a:latin typeface="Calibri" pitchFamily="34" charset="0"/>
              </a:rPr>
              <a:t>IPsec</a:t>
            </a:r>
            <a:r>
              <a:rPr lang="en-US" sz="1800" dirty="0" smtClean="0">
                <a:solidFill>
                  <a:srgbClr val="000000"/>
                </a:solidFill>
                <a:latin typeface="Calibri" pitchFamily="34" charset="0"/>
              </a:rPr>
              <a:t> AH, SRTP, and 3GPP protocols</a:t>
            </a:r>
            <a:endParaRPr lang="en-US" sz="1800" dirty="0">
              <a:solidFill>
                <a:srgbClr val="000000"/>
              </a:solidFill>
              <a:latin typeface="Calibri" pitchFamily="34" charset="0"/>
            </a:endParaRPr>
          </a:p>
        </p:txBody>
      </p:sp>
      <p:grpSp>
        <p:nvGrpSpPr>
          <p:cNvPr id="2" name="Group 1093"/>
          <p:cNvGrpSpPr/>
          <p:nvPr/>
        </p:nvGrpSpPr>
        <p:grpSpPr>
          <a:xfrm>
            <a:off x="24605" y="1683248"/>
            <a:ext cx="1051859" cy="1802177"/>
            <a:chOff x="24605" y="1683248"/>
            <a:chExt cx="1051859" cy="1802177"/>
          </a:xfrm>
        </p:grpSpPr>
        <p:sp>
          <p:nvSpPr>
            <p:cNvPr id="109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0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0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0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0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0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113"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114"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6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11.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2.xml><?xml version="1.0" encoding="utf-8"?>
<p:tagLst xmlns:a="http://schemas.openxmlformats.org/drawingml/2006/main" xmlns:r="http://schemas.openxmlformats.org/officeDocument/2006/relationships" xmlns:p="http://schemas.openxmlformats.org/presentationml/2006/main">
  <p:tag name="ELAPSEDTIME" val="3.473"/>
</p:tagLst>
</file>

<file path=ppt/tags/tag1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4.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2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6.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7.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28.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29.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32.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33.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4.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5.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9.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45275</TotalTime>
  <Words>3742</Words>
  <Application>Microsoft Office PowerPoint</Application>
  <PresentationFormat>On-screen Show (4:3)</PresentationFormat>
  <Paragraphs>1519</Paragraphs>
  <Slides>34</Slides>
  <Notes>29</Notes>
  <HiddenSlides>13</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13_KeyStoneOLT</vt:lpstr>
      <vt:lpstr>14_KeyStoneOLT</vt:lpstr>
      <vt:lpstr>Visio</vt:lpstr>
      <vt:lpstr>Multicore Applications Team</vt:lpstr>
      <vt:lpstr>KeyStone Overview</vt:lpstr>
      <vt:lpstr>Enhanced DSP Core</vt:lpstr>
      <vt:lpstr>KeyStone Device Architecture</vt:lpstr>
      <vt:lpstr>CorePac</vt:lpstr>
      <vt:lpstr>Memory Subsystem</vt:lpstr>
      <vt:lpstr>Multicore Navigator</vt:lpstr>
      <vt:lpstr>Multicore Navigator Architecture</vt:lpstr>
      <vt:lpstr>Network Coprocessor (C667x)</vt:lpstr>
      <vt:lpstr>External Interfaces</vt:lpstr>
      <vt:lpstr>TeraNet Switch Fabric</vt:lpstr>
      <vt:lpstr>TeraNet Data Connections</vt:lpstr>
      <vt:lpstr>Diagnostic Enhancements</vt:lpstr>
      <vt:lpstr>HyperLink Bus</vt:lpstr>
      <vt:lpstr>Miscellaneous Elements</vt:lpstr>
      <vt:lpstr>Device-Specific: C6670 for Wireless Apps</vt:lpstr>
      <vt:lpstr>Device-Specific: C667x General Purpose</vt:lpstr>
      <vt:lpstr>Slide 18</vt:lpstr>
      <vt:lpstr>Slide 19</vt:lpstr>
      <vt:lpstr>KeyStone C665x: Key HW Variations</vt:lpstr>
      <vt:lpstr>For More Information</vt:lpstr>
      <vt:lpstr>Additional Information</vt:lpstr>
      <vt:lpstr>Memory Subsystem – Additional Information</vt:lpstr>
      <vt:lpstr>EDMA – Additional Information</vt:lpstr>
      <vt:lpstr>External Interfaces Additional Information</vt:lpstr>
      <vt:lpstr>Serial RapidIO Additional Information</vt:lpstr>
      <vt:lpstr>Miscellaneous Elements –Additional Information</vt:lpstr>
      <vt:lpstr>Network Coprocessor (Logical) – Additional Information</vt:lpstr>
      <vt:lpstr>FFT Coprocessor (FFTC)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lpstr>Debug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1575</cp:revision>
  <dcterms:created xsi:type="dcterms:W3CDTF">2007-12-19T20:51:45Z</dcterms:created>
  <dcterms:modified xsi:type="dcterms:W3CDTF">2012-08-23T19:53:01Z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70DD9641-FD96-472D-B196-690D839BA0B0</vt:lpwstr>
  </property>
  <property fmtid="{D5CDD505-2E9C-101B-9397-08002B2CF9AE}" pid="6" name="ArticulateProjectFull">
    <vt:lpwstr>C:\Data\Keystone Training\BINDERS\slides\KeyStone Overview.ppta</vt:lpwstr>
  </property>
</Properties>
</file>