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1" r:id="rId2"/>
    <p:sldId id="256" r:id="rId3"/>
    <p:sldId id="292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79" r:id="rId12"/>
    <p:sldId id="265" r:id="rId13"/>
    <p:sldId id="266" r:id="rId14"/>
    <p:sldId id="267" r:id="rId15"/>
    <p:sldId id="288" r:id="rId16"/>
    <p:sldId id="264" r:id="rId17"/>
    <p:sldId id="281" r:id="rId18"/>
    <p:sldId id="270" r:id="rId19"/>
    <p:sldId id="272" r:id="rId20"/>
    <p:sldId id="273" r:id="rId21"/>
    <p:sldId id="274" r:id="rId22"/>
    <p:sldId id="276" r:id="rId23"/>
    <p:sldId id="278" r:id="rId24"/>
    <p:sldId id="282" r:id="rId25"/>
    <p:sldId id="286" r:id="rId26"/>
    <p:sldId id="284" r:id="rId27"/>
    <p:sldId id="285" r:id="rId28"/>
    <p:sldId id="287" r:id="rId29"/>
    <p:sldId id="293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930" autoAdjust="0"/>
  </p:normalViewPr>
  <p:slideViewPr>
    <p:cSldViewPr>
      <p:cViewPr varScale="1">
        <p:scale>
          <a:sx n="71" d="100"/>
          <a:sy n="71" d="100"/>
        </p:scale>
        <p:origin x="-6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4/30/2012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1175"/>
            <a:fld id="{730B64B5-317C-48D6-B403-17D10F6A2C5F}" type="slidenum">
              <a:rPr lang="en-US" sz="1200">
                <a:solidFill>
                  <a:srgbClr val="000000"/>
                </a:solidFill>
              </a:rPr>
              <a:pPr defTabSz="92117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9" tIns="46134" rIns="92269" bIns="46134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80" tIns="46890" rIns="93780" bIns="4689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80" tIns="46890" rIns="93780" bIns="4689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95800"/>
            <a:ext cx="6324600" cy="4419600"/>
          </a:xfrm>
          <a:noFill/>
        </p:spPr>
        <p:txBody>
          <a:bodyPr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80" tIns="46890" rIns="93780" bIns="4689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80" tIns="46890" rIns="93780" bIns="4689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80" tIns="46890" rIns="93780" bIns="4689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80" tIns="46890" rIns="93780" bIns="4689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5271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H7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H7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4" Type="http://schemas.openxmlformats.org/officeDocument/2006/relationships/hyperlink" Target="http://e2e.ti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jpeg"/><Relationship Id="rId4" Type="http://schemas.openxmlformats.org/officeDocument/2006/relationships/hyperlink" Target="http://www.ti.com/lit/ug/sprugh7/sprugh7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</a:t>
            </a:r>
            <a:r>
              <a:rPr lang="en-US" b="0" dirty="0" err="1" smtClean="0"/>
              <a:t>CorePac</a:t>
            </a:r>
            <a:r>
              <a:rPr lang="en-US" b="0" dirty="0" smtClean="0"/>
              <a:t>: Achieving</a:t>
            </a:r>
            <a:br>
              <a:rPr lang="en-US" b="0" dirty="0" smtClean="0"/>
            </a:br>
            <a:r>
              <a:rPr lang="en-US" b="0" dirty="0" smtClean="0"/>
              <a:t>High Performance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 bwMode="auto">
          <a:xfrm>
            <a:off x="204787" y="838200"/>
            <a:ext cx="8024813" cy="591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1600200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Single Instruction Multiple Data (SIMD)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 –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 –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</a:t>
            </a:r>
            <a:r>
              <a:rPr lang="en-US" sz="2000" dirty="0" smtClean="0"/>
              <a:t>four </a:t>
            </a:r>
            <a:r>
              <a:rPr lang="en-US" sz="2000" dirty="0" smtClean="0"/>
              <a:t>additions of two sets of </a:t>
            </a:r>
            <a:r>
              <a:rPr lang="en-US" sz="2000" dirty="0" smtClean="0"/>
              <a:t>four </a:t>
            </a:r>
            <a:r>
              <a:rPr lang="en-US" sz="2000" dirty="0" smtClean="0"/>
              <a:t>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</a:t>
            </a:r>
            <a:r>
              <a:rPr lang="en-US" sz="2000" dirty="0" smtClean="0"/>
              <a:t>four </a:t>
            </a:r>
            <a:r>
              <a:rPr lang="en-US" sz="2000" dirty="0" smtClean="0"/>
              <a:t>results are rounded to </a:t>
            </a:r>
            <a:r>
              <a:rPr lang="en-US" sz="2000" dirty="0" smtClean="0"/>
              <a:t>four </a:t>
            </a:r>
            <a:r>
              <a:rPr lang="en-US" sz="2000" dirty="0" smtClean="0"/>
              <a:t>packed 16-bit </a:t>
            </a:r>
            <a:r>
              <a:rPr lang="en-US" sz="2000" dirty="0" smtClean="0"/>
              <a:t>values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 -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QMPY32 - 4-Way SIMD Multiply, Packed Signed 32-bit.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</a:t>
            </a:r>
            <a:r>
              <a:rPr lang="en-US" sz="2000" dirty="0" smtClean="0"/>
              <a:t>four </a:t>
            </a:r>
            <a:r>
              <a:rPr lang="en-US" sz="2000" dirty="0" smtClean="0"/>
              <a:t>multiplications of two sets of </a:t>
            </a:r>
            <a:r>
              <a:rPr lang="en-US" sz="2000" dirty="0" smtClean="0"/>
              <a:t>four </a:t>
            </a:r>
            <a:r>
              <a:rPr lang="en-US" sz="2000" dirty="0" smtClean="0"/>
              <a:t>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</a:t>
            </a:r>
            <a:r>
              <a:rPr lang="en-US" sz="2000" dirty="0" smtClean="0"/>
              <a:t>four </a:t>
            </a:r>
            <a:r>
              <a:rPr lang="en-US" sz="2000" dirty="0" smtClean="0"/>
              <a:t>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</a:t>
            </a:r>
            <a:r>
              <a:rPr lang="en-US" sz="2000" dirty="0" smtClean="0"/>
              <a:t>M2</a:t>
            </a:r>
            <a:endParaRPr lang="en-US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Results in </a:t>
            </a:r>
            <a:r>
              <a:rPr lang="en-US" sz="2400" dirty="0" smtClean="0">
                <a:latin typeface="+mj-lt"/>
              </a:rPr>
              <a:t>2x1 </a:t>
            </a:r>
            <a:r>
              <a:rPr lang="en-US" sz="2400" dirty="0" smtClean="0">
                <a:latin typeface="+mj-lt"/>
              </a:rPr>
              <a:t>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unit = .M1 or .</a:t>
            </a:r>
            <a:r>
              <a:rPr lang="en-US" sz="2400" dirty="0" smtClean="0"/>
              <a:t>M2</a:t>
            </a: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Core cycles per second (1.25 G)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Total multiplications per second = 40 G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Software pipeline enables efficient instruction scheduling to maximize functional unit throughput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202366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Access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 err="1">
                  <a:latin typeface="+mj-lt"/>
                </a:rPr>
                <a:t>R</a:t>
              </a:r>
              <a:r>
                <a:rPr lang="en-US" sz="2000" dirty="0" err="1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 err="1">
                  <a:latin typeface="+mj-lt"/>
                </a:rPr>
                <a:t>R</a:t>
              </a:r>
              <a:r>
                <a:rPr lang="en-US" sz="2000" dirty="0" err="1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x32/64</a:t>
              </a: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x32/64</a:t>
              </a: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108601" name="Text Box 57"/>
          <p:cNvSpPr txBox="1">
            <a:spLocks noChangeArrowheads="1"/>
          </p:cNvSpPr>
          <p:nvPr/>
        </p:nvSpPr>
        <p:spPr bwMode="auto">
          <a:xfrm>
            <a:off x="4800600" y="5562600"/>
            <a:ext cx="4000500" cy="823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80" tIns="0" rIns="182880" b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C62x: Dual 32-Bit Load/Store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C67x: Dual 64-Bit Load / 32-Bit Store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C64x, C674x, C66x: Dual 64-Bit Load/Store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789664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6441140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7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4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</a:t>
                      </a:r>
                      <a:r>
                        <a:rPr lang="en-US" sz="1600" dirty="0" err="1" smtClean="0"/>
                        <a:t>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</a:t>
                      </a:r>
                      <a:r>
                        <a:rPr lang="en-US" sz="1600" dirty="0" err="1" smtClean="0"/>
                        <a:t>opcode</a:t>
                      </a:r>
                      <a:r>
                        <a:rPr lang="en-US" sz="1600" dirty="0" smtClean="0"/>
                        <a:t>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1947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</a:t>
                      </a:r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149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CorePac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Pipeline Phases -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62" grpId="0" autoUpdateAnimBg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4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26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216150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316163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15" name="Group 14"/>
          <p:cNvGrpSpPr/>
          <p:nvPr>
            <p:custDataLst>
              <p:tags r:id="rId3"/>
            </p:custDataLst>
          </p:nvPr>
        </p:nvGrpSpPr>
        <p:grpSpPr>
          <a:xfrm>
            <a:off x="708025" y="1497013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6108898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8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666453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many cycles would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it take to perform this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loop </a:t>
            </a:r>
            <a:r>
              <a:rPr lang="en-US" sz="2800" dirty="0" smtClean="0">
                <a:latin typeface="Calibri" pitchFamily="34" charset="0"/>
              </a:rPr>
              <a:t>five </a:t>
            </a:r>
            <a:r>
              <a:rPr lang="en-US" sz="2800" dirty="0">
                <a:latin typeface="Calibri" pitchFamily="34" charset="0"/>
              </a:rPr>
              <a:t>times?</a:t>
            </a:r>
          </a:p>
          <a:p>
            <a:r>
              <a:rPr lang="en-US" sz="2800" dirty="0">
                <a:latin typeface="Calibri" pitchFamily="34" charset="0"/>
              </a:rPr>
              <a:t>(Disregard </a:t>
            </a:r>
            <a:r>
              <a:rPr lang="en-US" sz="2800" dirty="0" smtClean="0">
                <a:latin typeface="Calibri" pitchFamily="34" charset="0"/>
              </a:rPr>
              <a:t>delay slots</a:t>
            </a:r>
            <a:r>
              <a:rPr lang="en-US" sz="2800" dirty="0">
                <a:latin typeface="Calibri" pitchFamily="34" charset="0"/>
              </a:rPr>
              <a:t>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______________ cycles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/>
              <a:t>Dot product; A typical DSP MAC operation.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778250" cy="2678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many cycles would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it take to perform this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loop </a:t>
            </a:r>
            <a:r>
              <a:rPr lang="en-US" sz="2800" dirty="0" smtClean="0">
                <a:latin typeface="Calibri" pitchFamily="34" charset="0"/>
              </a:rPr>
              <a:t>five </a:t>
            </a:r>
            <a:r>
              <a:rPr lang="en-US" sz="2800" dirty="0">
                <a:latin typeface="Calibri" pitchFamily="34" charset="0"/>
              </a:rPr>
              <a:t>times?</a:t>
            </a:r>
          </a:p>
          <a:p>
            <a:r>
              <a:rPr lang="en-US" sz="2800" dirty="0">
                <a:latin typeface="Calibri" pitchFamily="34" charset="0"/>
              </a:rPr>
              <a:t>(Disregard </a:t>
            </a:r>
            <a:r>
              <a:rPr lang="en-US" sz="2800" dirty="0" smtClean="0">
                <a:latin typeface="Calibri" pitchFamily="34" charset="0"/>
              </a:rPr>
              <a:t>delay slots</a:t>
            </a:r>
            <a:r>
              <a:rPr lang="en-US" sz="2800" dirty="0">
                <a:latin typeface="Calibri" pitchFamily="34" charset="0"/>
              </a:rPr>
              <a:t>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 5 x 3 = 15 cycles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/>
              <a:t>Dot product; A typical DSP MAC operation.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Non-Pipelined Code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Courier New" pitchFamily="49" charset="0"/>
                </a:rPr>
                <a:t>Cycle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</a:rPr>
              <a:t>mpy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27694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7695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  <p:grpSp>
          <p:nvGrpSpPr>
            <p:cNvPr id="27696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27698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27659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7660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  <p:grpSp>
          <p:nvGrpSpPr>
            <p:cNvPr id="27661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27663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Pipelining Code</a:t>
            </a:r>
          </a:p>
        </p:txBody>
      </p:sp>
      <p:grpSp>
        <p:nvGrpSpPr>
          <p:cNvPr id="28675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2877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Courier New" pitchFamily="49" charset="0"/>
                </a:rPr>
                <a:t>Cycle</a:t>
              </a: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8676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28760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28747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28744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28727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728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  <p:grpSp>
            <p:nvGrpSpPr>
              <p:cNvPr id="28731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8711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712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  <p:grpSp>
            <p:nvGrpSpPr>
              <p:cNvPr id="28715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28698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699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8687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compiler is smart enough to schedule instructions efficiently.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DSP algorithms are typically loop intensive.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Generally speaking, servicing of interrupts is not allowed in the middle of the loop because fixed timing is essential.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C66x hardware SPLOOP enables servicing of interrupts in the middle of loops.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/>
              <a:t>NOTE</a:t>
            </a:r>
            <a:r>
              <a:rPr lang="en-US" sz="2400" dirty="0" smtClean="0"/>
              <a:t>: For more information on SPLOOP, refer to Chapter 8 of the </a:t>
            </a:r>
            <a:r>
              <a:rPr lang="en-US" sz="2400" dirty="0" smtClean="0">
                <a:hlinkClick r:id="rId3"/>
              </a:rPr>
              <a:t>C66x CPU and Instruction Set Reference Guide</a:t>
            </a:r>
            <a:r>
              <a:rPr lang="en-US" sz="2400" dirty="0" smtClean="0"/>
              <a:t>. </a:t>
            </a:r>
            <a:endParaRPr lang="en-US" sz="2400" b="1" dirty="0" smtClean="0"/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</a:t>
            </a:r>
            <a:r>
              <a:rPr lang="en-US" dirty="0" smtClean="0">
                <a:hlinkClick r:id="rId3"/>
              </a:rPr>
              <a:t>C66x CPU and Instruction Set Reference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990600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CorePac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CorePac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rmAutofit fontScale="9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C66x </a:t>
            </a:r>
            <a:r>
              <a:rPr lang="en-US" b="1" dirty="0" err="1" smtClean="0"/>
              <a:t>CorePac</a:t>
            </a:r>
            <a:endParaRPr lang="en-US" b="1" dirty="0" smtClean="0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18288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3079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089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>
                <a:latin typeface="+mj-lt"/>
              </a:rPr>
              <a:t>Single-Cycle</a:t>
            </a:r>
          </a:p>
          <a:p>
            <a:pPr marL="168275" indent="-168275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>
                <a:latin typeface="+mj-lt"/>
              </a:rPr>
              <a:t>Cache / RAM</a:t>
            </a:r>
          </a:p>
        </p:txBody>
      </p:sp>
      <p:grpSp>
        <p:nvGrpSpPr>
          <p:cNvPr id="3091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3092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dirty="0" err="1">
                  <a:latin typeface="+mj-lt"/>
                </a:rPr>
                <a:t>Reg</a:t>
              </a:r>
              <a:r>
                <a:rPr lang="en-US" dirty="0">
                  <a:latin typeface="+mj-lt"/>
                </a:rPr>
                <a:t> A</a:t>
              </a: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Reg</a:t>
              </a:r>
              <a:r>
                <a:rPr lang="en-US" dirty="0">
                  <a:latin typeface="+mj-lt"/>
                </a:rPr>
                <a:t> B</a:t>
              </a:r>
            </a:p>
          </p:txBody>
        </p:sp>
      </p:grpSp>
      <p:grpSp>
        <p:nvGrpSpPr>
          <p:cNvPr id="178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Memory (L1P)</a:t>
              </a:r>
            </a:p>
            <a:p>
              <a:pPr marL="168275" indent="-168275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>
                  <a:latin typeface="+mj-lt"/>
                </a:rPr>
                <a:t>Single-Cycle</a:t>
              </a:r>
            </a:p>
            <a:p>
              <a:pPr marL="168275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>
                  <a:latin typeface="+mj-lt"/>
                </a:rPr>
                <a:t>Cache / RAM</a:t>
              </a: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3094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sz="2000" dirty="0">
                  <a:solidFill>
                    <a:schemeClr val="tx2"/>
                  </a:solidFill>
                  <a:latin typeface="Arial Narrow" pitchFamily="34" charset="0"/>
                </a:rPr>
                <a:t>				</a:t>
              </a:r>
              <a:r>
                <a:rPr lang="en-US" dirty="0">
                  <a:solidFill>
                    <a:schemeClr val="tx2"/>
                  </a:solidFill>
                  <a:latin typeface="+mj-lt"/>
                </a:rPr>
                <a:t>Level 2</a:t>
              </a:r>
            </a:p>
            <a:p>
              <a:pPr marL="284163" indent="-168275" fontAlgn="auto"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		Memory</a:t>
              </a:r>
            </a:p>
            <a:p>
              <a:pPr marL="284163" indent="-168275" fontAlgn="auto"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sz="2000" dirty="0">
                  <a:solidFill>
                    <a:schemeClr val="tx2"/>
                  </a:solidFill>
                  <a:latin typeface="+mj-lt"/>
                </a:rPr>
                <a:t>		</a:t>
              </a:r>
              <a:r>
                <a:rPr lang="en-US" dirty="0">
                  <a:solidFill>
                    <a:schemeClr val="tx2"/>
                  </a:solidFill>
                  <a:latin typeface="+mj-lt"/>
                </a:rPr>
                <a:t>(L2)</a:t>
              </a:r>
              <a:endParaRPr lang="en-US" sz="2000" dirty="0">
                <a:solidFill>
                  <a:schemeClr val="tx2"/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>
                  <a:latin typeface="+mj-lt"/>
                </a:rPr>
                <a:t>Program / 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>
                  <a:latin typeface="+mj-lt"/>
                </a:rPr>
                <a:t>Cache / RAM</a:t>
              </a: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10200" y="762000"/>
            <a:ext cx="32766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dirty="0" err="1" smtClean="0">
                <a:latin typeface="Arial Narrow" pitchFamily="34" charset="0"/>
              </a:rPr>
              <a:t>CorePac</a:t>
            </a:r>
            <a:r>
              <a:rPr lang="en-US" dirty="0" smtClean="0">
                <a:latin typeface="Arial Narrow" pitchFamily="34" charset="0"/>
              </a:rPr>
              <a:t>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DSP Core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Two </a:t>
            </a:r>
            <a:r>
              <a:rPr lang="en-US" dirty="0" smtClean="0">
                <a:latin typeface="Arial Narrow" pitchFamily="34" charset="0"/>
              </a:rPr>
              <a:t>register sets</a:t>
            </a:r>
            <a:endParaRPr lang="en-US" dirty="0" smtClean="0">
              <a:latin typeface="Arial Narrow" pitchFamily="34" charset="0"/>
            </a:endParaRP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L2 memory (Cache/RAM)</a:t>
            </a: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76200"/>
            <a:ext cx="41910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029200" y="1371600"/>
            <a:ext cx="396240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91440" rIns="0" bIns="91440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Four functional units per side: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Multiplier (.M)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ALU (.L)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Data (.D)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Control (.S)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These independent functional units enable efficient execution of parallel specialized instructions: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Multiplier (.M1and.M2) and ALU (.L1 and .L2) provide MAC (multiple accumulation) operations.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Data (.D) provides data input/output.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Control (.S) provides control functions (loop, branch, call).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Each DSP core dispatches </a:t>
            </a:r>
            <a:r>
              <a:rPr lang="en-US" dirty="0">
                <a:latin typeface="Arial Narrow" pitchFamily="34" charset="0"/>
              </a:rPr>
              <a:t>up to eight parallel instructions each </a:t>
            </a:r>
            <a:r>
              <a:rPr lang="en-US" dirty="0" smtClean="0">
                <a:latin typeface="Arial Narrow" pitchFamily="34" charset="0"/>
              </a:rPr>
              <a:t>cycle.</a:t>
            </a:r>
            <a:endParaRPr lang="en-US" dirty="0">
              <a:latin typeface="Arial Narrow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All </a:t>
            </a:r>
            <a:r>
              <a:rPr lang="en-US" dirty="0">
                <a:latin typeface="Arial Narrow" pitchFamily="34" charset="0"/>
              </a:rPr>
              <a:t>instructions are </a:t>
            </a:r>
            <a:r>
              <a:rPr lang="en-US" dirty="0" smtClean="0">
                <a:latin typeface="Arial Narrow" pitchFamily="34" charset="0"/>
              </a:rPr>
              <a:t>conditional, which enables efficient pipelining.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The optimized C compiler generates efficient target code.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8475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>
                  <a:latin typeface="Calibri" pitchFamily="34" charset="0"/>
                </a:rPr>
                <a:t>.</a:t>
              </a:r>
              <a:br>
                <a:rPr lang="en-US" sz="2000">
                  <a:latin typeface="Calibri" pitchFamily="34" charset="0"/>
                </a:rPr>
              </a:br>
              <a:r>
                <a:rPr lang="en-US" sz="200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>
                  <a:latin typeface="Calibri" pitchFamily="34" charset="0"/>
                </a:rPr>
                <a:t>.</a:t>
              </a:r>
              <a:br>
                <a:rPr lang="en-US" sz="2000">
                  <a:latin typeface="Calibri" pitchFamily="34" charset="0"/>
                </a:rPr>
              </a:br>
              <a:r>
                <a:rPr lang="en-US" sz="200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>
                <a:latin typeface="Times New Roman" pitchFamily="18" charset="0"/>
              </a:rPr>
              <a:t>.</a:t>
            </a:r>
            <a:br>
              <a:rPr lang="en-US" sz="3200">
                <a:latin typeface="Times New Roman" pitchFamily="18" charset="0"/>
              </a:rPr>
            </a:br>
            <a:r>
              <a:rPr lang="en-US" sz="3200">
                <a:latin typeface="Times New Roman" pitchFamily="18" charset="0"/>
              </a:rPr>
              <a:t>.</a:t>
            </a:r>
            <a:br>
              <a:rPr lang="en-US" sz="3200">
                <a:latin typeface="Times New Roman" pitchFamily="18" charset="0"/>
              </a:rPr>
            </a:br>
            <a:r>
              <a:rPr lang="en-US" sz="320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PPTShape_1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  <p:bldP spid="5156" grpId="0" animBg="1"/>
      <p:bldP spid="5156" grpId="1" animBg="1"/>
      <p:bldP spid="48" grpId="0" animBg="1"/>
      <p:bldP spid="49" grpId="0" animBg="1"/>
      <p:bldP spid="50" grpId="0" animBg="1"/>
      <p:bldP spid="51" grpId="0" animBg="1"/>
      <p:bldP spid="148" grpId="0" animBg="1"/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5" name="Picture 4" descr="Projects.jpg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10075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6" name="Picture 5" descr="M_Instruc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667870"/>
            <a:ext cx="7315200" cy="6178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S_PUBLISH" val="No"/>
  <p:tag name="ARTICULATE_TEMPLATE" val="Corporate Communications"/>
  <p:tag name="PRESENTER_PREVIEW_MODE" val="0"/>
  <p:tag name="ARTICULATE_AUDIO_TEMP" val="C:\Users\a0850458\AppData\Local\Temp\articulate\presenter\ae\audio\20120103111801\"/>
  <p:tag name="ARTICULATE_PRESENTER_VERSION" val="6"/>
  <p:tag name="PRESENTATION_PLAYLIST_COUNT" val="0"/>
  <p:tag name="PRESENTATION_PRESENTER_SLIDE_LEVEL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TIMELINE" val="10.41/18.09/24.05/37.18/41.02/48.13/54.61/59.75/61.25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PAUSE" val="0"/>
  <p:tag name="ARTICULATE_NAV_LEVEL" val="2"/>
  <p:tag name="ARTICULATE_PLAYLIST_ID" val="-1"/>
  <p:tag name="ARTICULATE_LOCK_SLID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078"/>
  <p:tag name="ARTICULATE_SLIDE_PAUSE" val="0"/>
  <p:tag name="ARTICULATE_NAV_LEVEL" val="1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PAUSE" val="0"/>
  <p:tag name="ARTICULATE_NAV_LEVEL" val="2"/>
  <p:tag name="ARTICULATE_PLAYLIST_ID" val="-1"/>
  <p:tag name="ARTICULATE_LOCK_SLID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1.348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041"/>
  <p:tag name="ARTICULATE_SLIDE_PAUSE" val="0"/>
  <p:tag name="ARTICULATE_NAV_LEVEL" val="1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ELAPSEDTIME" val="92.13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406"/>
  <p:tag name="ARTICULATE_SLIDE_PAUSE" val="0"/>
  <p:tag name="ARTICULATE_NAV_LEVEL" val="1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ELAPSEDTIME" val="139.02"/>
  <p:tag name="TIMELINE" val="28.78/46.49/54.93/57.96/64.80/70.53/70.53/82.26/82.60/99.64/130.51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6.781"/>
  <p:tag name="ARTICULATE_SLIDE_GUID" val="6a587c2e-6aaf-4284-9ec1-99ce38bf20cc"/>
  <p:tag name="TIMELINE" val="7.88/21.47/29.06/39.80"/>
  <p:tag name="ARTICULATE_SLIDE_PAUSE" val="0"/>
  <p:tag name="ARTICULATE_NAV_LEVEL" val="2"/>
  <p:tag name="ARTICULATE_PLAYLIST_ID" val="-1"/>
  <p:tag name="ARTICULATE_LOCK_SLID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ELAPSEDTIME" val="56.421"/>
  <p:tag name="ARTICULATE_TITLE_TAG" val="Pipeline Phases w/ Fetch"/>
  <p:tag name="TIMELINE" val="2.37/46.73"/>
  <p:tag name="ARTICULATE_SLIDE_PAUSE" val="0"/>
  <p:tag name="ARTICULATE_NAV_LEVEL" val="2"/>
  <p:tag name="ARTICULATE_PLAYLIST_ID" val="-1"/>
  <p:tag name="ARTICULATE_LOCK_SLID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ELAPSEDTIME" val="43.671"/>
  <p:tag name="TIMELINE" val="7.92/33.95"/>
  <p:tag name="ARTICULATE_SLIDE_PAUSE" val="0"/>
  <p:tag name="ARTICULATE_NAV_LEVEL" val="2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29f5771-939f-459c-a799-aec7698a9bca"/>
  <p:tag name="ARTICULATE_SLIDE_NAV" val="1"/>
  <p:tag name="ELAPSEDTIME" val="23.453"/>
  <p:tag name="ARTICULATE_SLIDE_PAUSE" val="0"/>
  <p:tag name="ARTICULATE_NAV_LEVEL" val="1"/>
  <p:tag name="ARTICULATE_PLAYLIST_ID" val="-1"/>
  <p:tag name="ARTICULATE_LOCK_SLID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08"/>
  <p:tag name="ARTICULATE_SLIDE_GUID" val="86f04d38-8ea2-4c20-8ab0-3994611fb984"/>
  <p:tag name="ARTICULATE_TITLE_TAG" val="Pipeline Phases w/ Fetch &amp; Decode"/>
  <p:tag name="TIMELINE" val="0.74/14.88/23.57"/>
  <p:tag name="ARTICULATE_SLIDE_PAUSE" val="0"/>
  <p:tag name="ARTICULATE_NAV_LEVEL" val="2"/>
  <p:tag name="ARTICULATE_PLAYLIST_ID" val="-1"/>
  <p:tag name="ARTICULATE_LOCK_SLIDE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463"/>
  <p:tag name="TIMELINE" val="14.90/21.60/46.63/60.92/74.23"/>
  <p:tag name="ARTICULATE_SLIDE_PAUSE" val="0"/>
  <p:tag name="ARTICULATE_NAV_LEVEL" val="2"/>
  <p:tag name="ARTICULATE_PLAYLIST_ID" val="-1"/>
  <p:tag name="ARTICULATE_LOCK_SLID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ELAPSEDTIME" val="33.723"/>
  <p:tag name="ARTICULATE_SLIDE_PAUSE" val="0"/>
  <p:tag name="ARTICULATE_NAV_LEVEL" val="2"/>
  <p:tag name="ARTICULATE_PLAYLIST_ID" val="-1"/>
  <p:tag name="ARTICULATE_LOCK_SLID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ELAPSEDTIME" val="36.906"/>
  <p:tag name="ARTICULATE_SLIDE_PAUSE" val="0"/>
  <p:tag name="ARTICULATE_NAV_LEVEL" val="2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ELAPSEDTIME" val="51.666"/>
  <p:tag name="ARTICULATE_TITLE_TAG" val="Non-Pipelined Code Flow"/>
  <p:tag name="TIMELINE" val="5.61/10.85/14.53/19.12/36.37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ELAPSEDTIME" val="94.666"/>
  <p:tag name="ARTICULATE_TITLE_TAG" val="Pipelined Code Flow"/>
  <p:tag name="ARTICULATE_SLIDE_GUID" val="d371eae8-dc67-47e3-b5f4-8ee868740c91"/>
  <p:tag name="TIMELINE" val="9.29/16.53/24.21/31.20/46.94/49.21/51.68/72.06/80.42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.921"/>
  <p:tag name="ARTICULATE_SLIDE_PAUSE" val="0"/>
  <p:tag name="ARTICULATE_NAV_LEVEL" val="1"/>
  <p:tag name="ARTICULATE_PLAYLIST_ID" val="-1"/>
  <p:tag name="ARTICULATE_LOCK_SLID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9.713"/>
  <p:tag name="ARTICULATE_SLIDE_PAUSE" val="0"/>
  <p:tag name="ARTICULATE_NAV_LEVEL" val="2"/>
  <p:tag name="ARTICULATE_PLAYLIST_ID" val="-1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552"/>
  <p:tag name="ARTICULATE_SLIDE_PAUSE" val="0"/>
  <p:tag name="ARTICULATE_NAV_LEVEL" val="1"/>
  <p:tag name="ARTICULATE_PLAYLIST_ID" val="-1"/>
  <p:tag name="ARTICULATE_LOCK_SLIDE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61.739"/>
  <p:tag name="ARTICULATE_SLIDE_PAUSE" val="0"/>
  <p:tag name="ARTICULATE_NAV_LEVEL" val="1"/>
  <p:tag name="ARTICULATE_PLAYLIST_ID" val="-1"/>
  <p:tag name="ARTICULATE_LOCK_SLID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TIMELINE" val="6.42/42.10/68.00/92.61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4696</TotalTime>
  <Words>1249</Words>
  <Application>Microsoft Office PowerPoint</Application>
  <PresentationFormat>On-screen Show (4:3)</PresentationFormat>
  <Paragraphs>424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77_KeyStoneOLT</vt:lpstr>
      <vt:lpstr>C66x CorePac: Achieving High Performance</vt:lpstr>
      <vt:lpstr>Agenda</vt:lpstr>
      <vt:lpstr>CorePac Architecture</vt:lpstr>
      <vt:lpstr>C66x CorePac</vt:lpstr>
      <vt:lpstr>C66x DSP Core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Single Instruction Multiple Data (SIMD)</vt:lpstr>
      <vt:lpstr>C66x SIMD Instructions: Examples</vt:lpstr>
      <vt:lpstr>C66x SIMD Instruction: CMATMPY</vt:lpstr>
      <vt:lpstr>Feeding the Functional Units</vt:lpstr>
      <vt:lpstr>Memory Access</vt:lpstr>
      <vt:lpstr>Internal Buses</vt:lpstr>
      <vt:lpstr>Pipeline Concept</vt:lpstr>
      <vt:lpstr>Non-Pipelined vs. Pipelined CPU</vt:lpstr>
      <vt:lpstr>Program Fetch Phases</vt:lpstr>
      <vt:lpstr>Pipeline Phases - Review</vt:lpstr>
      <vt:lpstr>Decode Phases</vt:lpstr>
      <vt:lpstr>Pipeline Phases</vt:lpstr>
      <vt:lpstr>Instruction Delays</vt:lpstr>
      <vt:lpstr>Software Pipeline Example</vt:lpstr>
      <vt:lpstr>Software Pipeline Example</vt:lpstr>
      <vt:lpstr>Non-Pipelined Code</vt:lpstr>
      <vt:lpstr>Pipelining Code</vt:lpstr>
      <vt:lpstr>Software Pipeline Support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a0850458</cp:lastModifiedBy>
  <cp:revision>294</cp:revision>
  <dcterms:created xsi:type="dcterms:W3CDTF">2011-10-05T14:30:29Z</dcterms:created>
  <dcterms:modified xsi:type="dcterms:W3CDTF">2012-05-01T00:45:31Z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01 Introduction to Corepac</vt:lpwstr>
  </property>
  <property fmtid="{D5CDD505-2E9C-101B-9397-08002B2CF9AE}" pid="4" name="ArticulateGUID">
    <vt:lpwstr>0B83C540-D72F-453B-91DC-127F428501F2</vt:lpwstr>
  </property>
  <property fmtid="{D5CDD505-2E9C-101B-9397-08002B2CF9AE}" pid="5" name="ArticulateProjectFull">
    <vt:lpwstr>\\GTSNOWBALL\gguser\training\April_25_2012\Check In\Corepac Performance.ppta</vt:lpwstr>
  </property>
</Properties>
</file>