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commentAuthors.xml" ContentType="application/vnd.openxmlformats-officedocument.presentationml.commentAuthors+xml"/>
  <Override PartName="/ppt/comments/comment2.xml" ContentType="application/vnd.openxmlformats-officedocument.presentationml.comment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comments/comment3.xml" ContentType="application/vnd.openxmlformats-officedocument.presentationml.comments+xml"/>
  <Override PartName="/ppt/notesSlides/notesSlide22.xml" ContentType="application/vnd.openxmlformats-officedocument.presentationml.notesSlide+xml"/>
  <Override PartName="/ppt/comments/comment1.xml" ContentType="application/vnd.openxmlformats-officedocument.presentationml.comments+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81" r:id="rId26"/>
    <p:sldId id="282" r:id="rId27"/>
    <p:sldId id="283" r:id="rId28"/>
    <p:sldId id="284" r:id="rId29"/>
    <p:sldId id="287" r:id="rId30"/>
    <p:sldId id="286" r:id="rId31"/>
    <p:sldId id="285" r:id="rId32"/>
  </p:sldIdLst>
  <p:sldSz cx="9144000" cy="6858000" type="screen4x3"/>
  <p:notesSz cx="6858000" cy="9144000"/>
  <p:custDataLst>
    <p:tags r:id="rId3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n Rinkes" initials="DTR" lastIdx="3" clrIdx="0"/>
</p:cmAuthorLst>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6" d="100"/>
          <a:sy n="126" d="100"/>
        </p:scale>
        <p:origin x="-468"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2-02-07T16:52:21.816" idx="1">
    <p:pos x="5155" y="2458"/>
    <p:text>Where is the original of this image?  After changing the format, it might be best to bring in a new version.</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2-02-07T16:53:10.785" idx="2">
    <p:pos x="1957" y="1527"/>
    <p:text>What document is this table from?  I assume the bootloader user's guide.</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2-02-07T17:19:06.194" idx="3">
    <p:pos x="2287" y="2063"/>
    <p:text>How do they load this image?  Is this justa  Memcpy from Core 0's boot code?
Where do you find hte Boot Magic address?  Assume in the bootloader UG?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310453-BEF8-464E-9AFA-92080550FFC9}" type="datetimeFigureOut">
              <a:rPr lang="en-US" smtClean="0"/>
              <a:pPr/>
              <a:t>4/30/2012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19C01F-276E-44BC-A256-D85730E8FD4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919C01F-276E-44BC-A256-D85730E8FD41}"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miter lim="800000"/>
            <a:headEnd/>
            <a:tailEnd/>
          </a:ln>
        </p:spPr>
        <p:txBody>
          <a:bodyPr/>
          <a:lstStyle/>
          <a:p>
            <a:fld id="{91600898-90B5-4586-BE79-4E2853997943}" type="slidenum">
              <a:rPr lang="en-US" smtClean="0"/>
              <a:pPr/>
              <a:t>3</a:t>
            </a:fld>
            <a:endParaRPr lang="en-US" smtClean="0"/>
          </a:p>
        </p:txBody>
      </p:sp>
      <p:sp>
        <p:nvSpPr>
          <p:cNvPr id="35843" name="Rectangle 2"/>
          <p:cNvSpPr>
            <a:spLocks noGrp="1" noRot="1" noChangeAspect="1" noChangeArrowheads="1" noTextEdit="1"/>
          </p:cNvSpPr>
          <p:nvPr>
            <p:ph type="sldImg"/>
          </p:nvPr>
        </p:nvSpPr>
        <p:spPr>
          <a:xfrm>
            <a:off x="1143000" y="685800"/>
            <a:ext cx="4570413" cy="3429000"/>
          </a:xfrm>
          <a:ln/>
        </p:spPr>
      </p:sp>
      <p:sp>
        <p:nvSpPr>
          <p:cNvPr id="35844"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33375" y="3608388"/>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4157663"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185863"/>
            <a:ext cx="4157662"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4157663"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3438" y="1185863"/>
            <a:ext cx="4157662"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3438" y="3608388"/>
            <a:ext cx="4157662"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231775" y="142875"/>
            <a:ext cx="8569325" cy="57356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1747"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userDrawn="1"/>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fontAlgn="auto">
              <a:spcBef>
                <a:spcPts val="0"/>
              </a:spcBef>
              <a:spcAft>
                <a:spcPts val="0"/>
              </a:spcAft>
              <a:defRPr/>
            </a:pPr>
            <a:endParaRPr lang="en-US">
              <a:solidFill>
                <a:srgbClr val="000000"/>
              </a:solidFill>
              <a:latin typeface="Calibri"/>
              <a:cs typeface="Arial" charset="0"/>
            </a:endParaRPr>
          </a:p>
        </p:txBody>
      </p:sp>
      <p:pic>
        <p:nvPicPr>
          <p:cNvPr id="31749" name="Picture 8" descr="ti_hz_1c_pos_rgb_jpg.jpg"/>
          <p:cNvPicPr>
            <a:picLocks noChangeAspect="1"/>
          </p:cNvPicPr>
          <p:nvPr userDrawn="1">
            <p:custDataLst>
              <p:tags r:id="rId9"/>
            </p:custDataLst>
          </p:nvPr>
        </p:nvPicPr>
        <p:blipFill>
          <a:blip r:embed="rId11"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userDrawn="1">
            <p:custDataLst>
              <p:tags r:id="rId10"/>
            </p:custDataLst>
          </p:nvPr>
        </p:nvSpPr>
        <p:spPr>
          <a:xfrm>
            <a:off x="7405897"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err="1" smtClean="0">
                <a:ln w="10541" cmpd="sng">
                  <a:solidFill>
                    <a:srgbClr val="7D7D7D">
                      <a:tint val="100000"/>
                      <a:shade val="100000"/>
                      <a:satMod val="110000"/>
                    </a:srgbClr>
                  </a:solidFill>
                  <a:prstDash val="solid"/>
                </a:ln>
                <a:solidFill>
                  <a:srgbClr val="000000"/>
                </a:solidFill>
                <a:latin typeface="Calibri"/>
                <a:cs typeface="Arial" charset="0"/>
              </a:rPr>
              <a:t>Multicore</a:t>
            </a:r>
            <a:r>
              <a:rPr lang="en-US" sz="1200" b="1" dirty="0" smtClean="0">
                <a:ln w="10541" cmpd="sng">
                  <a:solidFill>
                    <a:srgbClr val="7D7D7D">
                      <a:tint val="100000"/>
                      <a:shade val="100000"/>
                      <a:satMod val="110000"/>
                    </a:srgbClr>
                  </a:solidFill>
                  <a:prstDash val="solid"/>
                </a:ln>
                <a:solidFill>
                  <a:srgbClr val="000000"/>
                </a:solidFill>
                <a:latin typeface="Calibri"/>
                <a:cs typeface="Arial" charset="0"/>
              </a:rPr>
              <a:t> </a:t>
            </a:r>
            <a:r>
              <a:rPr lang="en-US" sz="1200" b="1" dirty="0">
                <a:ln w="10541" cmpd="sng">
                  <a:solidFill>
                    <a:srgbClr val="7D7D7D">
                      <a:tint val="100000"/>
                      <a:shade val="100000"/>
                      <a:satMod val="110000"/>
                    </a:srgbClr>
                  </a:solidFill>
                  <a:prstDash val="solid"/>
                </a:ln>
                <a:solidFill>
                  <a:srgbClr val="000000"/>
                </a:solidFill>
                <a:latin typeface="Calibri"/>
                <a:cs typeface="Arial" charset="0"/>
              </a:rPr>
              <a:t>Training</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comments" Target="../comments/commen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152400" y="2362200"/>
            <a:ext cx="8839200" cy="1447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400" b="0" i="0" u="none" strike="noStrike" kern="0" cap="none" spc="0" normalizeH="0" baseline="0" noProof="0" dirty="0" smtClean="0">
                <a:ln>
                  <a:noFill/>
                </a:ln>
                <a:solidFill>
                  <a:schemeClr val="tx1"/>
                </a:solidFill>
                <a:effectLst/>
                <a:uLnTx/>
                <a:uFillTx/>
                <a:latin typeface="+mj-lt"/>
                <a:ea typeface="+mj-ea"/>
                <a:cs typeface="+mj-cs"/>
              </a:rPr>
              <a:t>Keystone </a:t>
            </a:r>
            <a:r>
              <a:rPr kumimoji="0" lang="en-US" sz="4400" b="0" i="0" u="none" strike="noStrike" kern="0" cap="none" spc="0" normalizeH="0" baseline="0" noProof="0" dirty="0" err="1" smtClean="0">
                <a:ln>
                  <a:noFill/>
                </a:ln>
                <a:solidFill>
                  <a:schemeClr val="tx1"/>
                </a:solidFill>
                <a:effectLst/>
                <a:uLnTx/>
                <a:uFillTx/>
                <a:latin typeface="+mj-lt"/>
                <a:ea typeface="+mj-ea"/>
                <a:cs typeface="+mj-cs"/>
              </a:rPr>
              <a:t>Bootloader</a:t>
            </a:r>
            <a:endParaRPr kumimoji="0" lang="en-US" sz="4000" b="0" i="0" u="none" strike="noStrike" kern="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pPr eaLnBrk="1" hangingPunct="1"/>
            <a:r>
              <a:rPr lang="en-US" smtClean="0"/>
              <a:t>Boot Configuration – EMIF16 Mode</a:t>
            </a:r>
          </a:p>
        </p:txBody>
      </p:sp>
      <p:sp>
        <p:nvSpPr>
          <p:cNvPr id="15365" name="Rectangle 3"/>
          <p:cNvSpPr>
            <a:spLocks noGrp="1" noChangeArrowheads="1"/>
          </p:cNvSpPr>
          <p:nvPr>
            <p:ph type="body" sz="half" idx="1"/>
          </p:nvPr>
        </p:nvSpPr>
        <p:spPr>
          <a:xfrm>
            <a:off x="250825" y="785813"/>
            <a:ext cx="8470900" cy="4692650"/>
          </a:xfrm>
        </p:spPr>
        <p:txBody>
          <a:bodyPr/>
          <a:lstStyle/>
          <a:p>
            <a:pPr eaLnBrk="1" hangingPunct="1"/>
            <a:r>
              <a:rPr lang="en-US" sz="1800" smtClean="0"/>
              <a:t>EMIF16 mode is used to boot from the NOR flash.</a:t>
            </a:r>
          </a:p>
          <a:p>
            <a:pPr eaLnBrk="1" hangingPunct="1"/>
            <a:r>
              <a:rPr lang="en-US" sz="1800" smtClean="0"/>
              <a:t>The boot loader configures the EMIF16 and then sets the boot complete bit corresponding to corePac0 in the boot complete register and then branches to EMIF16 CS2 data memory at 0x70000000. </a:t>
            </a:r>
          </a:p>
          <a:p>
            <a:pPr eaLnBrk="1" hangingPunct="1"/>
            <a:r>
              <a:rPr lang="en-US" sz="1800" smtClean="0"/>
              <a:t>No Memory is reserved by the boot loader.</a:t>
            </a:r>
          </a:p>
          <a:p>
            <a:pPr eaLnBrk="1" hangingPunct="1">
              <a:buFontTx/>
              <a:buNone/>
            </a:pPr>
            <a:endParaRPr lang="en-US" sz="1800" smtClean="0"/>
          </a:p>
        </p:txBody>
      </p:sp>
      <p:graphicFrame>
        <p:nvGraphicFramePr>
          <p:cNvPr id="558314" name="Group 234"/>
          <p:cNvGraphicFramePr>
            <a:graphicFrameLocks noGrp="1"/>
          </p:cNvGraphicFramePr>
          <p:nvPr>
            <p:ph sz="quarter" idx="2"/>
          </p:nvPr>
        </p:nvGraphicFramePr>
        <p:xfrm>
          <a:off x="528638" y="2443480"/>
          <a:ext cx="8272462" cy="1287464"/>
        </p:xfrm>
        <a:graphic>
          <a:graphicData uri="http://schemas.openxmlformats.org/drawingml/2006/table">
            <a:tbl>
              <a:tblPr/>
              <a:tblGrid>
                <a:gridCol w="1181100"/>
                <a:gridCol w="1182687"/>
                <a:gridCol w="1181100"/>
                <a:gridCol w="1182688"/>
                <a:gridCol w="1181100"/>
                <a:gridCol w="1182687"/>
                <a:gridCol w="1181100"/>
              </a:tblGrid>
              <a:tr h="446088">
                <a:tc gridSpan="7">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Sleep / EMIF16 Configuration Bit Fields</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20688">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9</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8</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7</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6</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5</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4</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3</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420688">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Reserved</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Wait Enable</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Sub-Mode</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SR Index</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graphicFrame>
        <p:nvGraphicFramePr>
          <p:cNvPr id="558316" name="Group 236"/>
          <p:cNvGraphicFramePr>
            <a:graphicFrameLocks noGrp="1"/>
          </p:cNvGraphicFramePr>
          <p:nvPr>
            <p:ph sz="quarter" idx="3"/>
          </p:nvPr>
        </p:nvGraphicFramePr>
        <p:xfrm>
          <a:off x="517525" y="3783330"/>
          <a:ext cx="8283575" cy="2541270"/>
        </p:xfrm>
        <a:graphic>
          <a:graphicData uri="http://schemas.openxmlformats.org/drawingml/2006/table">
            <a:tbl>
              <a:tblPr/>
              <a:tblGrid>
                <a:gridCol w="1916113"/>
                <a:gridCol w="1092200"/>
                <a:gridCol w="5275262"/>
              </a:tblGrid>
              <a:tr h="288925">
                <a:tc gridSpan="3">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Sleep / EMIF16 Configuration Bit Field Description</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r>
              <a:tr h="2667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Bit Field</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Value</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Description</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26828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Sub-Mode</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0b00</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Sleep Boot</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0b01</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EMIF16 boot</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0b10-0b11</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Reserved</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67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Wait Enable</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0b0</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Wait enable disabled (EMIF16 sub mode)</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0b1</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Wait enable enabled (EMIF16 sub mode)</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6445364"/>
            <a:ext cx="8610600" cy="369332"/>
          </a:xfrm>
          <a:prstGeom prst="rect">
            <a:avLst/>
          </a:prstGeom>
          <a:solidFill>
            <a:schemeClr val="bg1"/>
          </a:solidFill>
        </p:spPr>
        <p:txBody>
          <a:bodyPr wrap="square" rtlCol="0">
            <a:spAutoFit/>
          </a:bodyPr>
          <a:lstStyle/>
          <a:p>
            <a:endParaRPr lang="en-US" dirty="0"/>
          </a:p>
        </p:txBody>
      </p:sp>
      <p:sp>
        <p:nvSpPr>
          <p:cNvPr id="16388" name="Rectangle 2"/>
          <p:cNvSpPr>
            <a:spLocks noGrp="1" noChangeArrowheads="1"/>
          </p:cNvSpPr>
          <p:nvPr>
            <p:ph type="title"/>
          </p:nvPr>
        </p:nvSpPr>
        <p:spPr/>
        <p:txBody>
          <a:bodyPr/>
          <a:lstStyle/>
          <a:p>
            <a:pPr eaLnBrk="1" hangingPunct="1"/>
            <a:r>
              <a:rPr lang="en-US" smtClean="0"/>
              <a:t>Boot Configuration – Ethernet</a:t>
            </a:r>
          </a:p>
        </p:txBody>
      </p:sp>
      <p:sp>
        <p:nvSpPr>
          <p:cNvPr id="16389" name="Rectangle 3"/>
          <p:cNvSpPr>
            <a:spLocks noGrp="1" noChangeArrowheads="1"/>
          </p:cNvSpPr>
          <p:nvPr>
            <p:ph type="body" sz="half" idx="1"/>
          </p:nvPr>
        </p:nvSpPr>
        <p:spPr>
          <a:xfrm>
            <a:off x="292100" y="914400"/>
            <a:ext cx="8472488" cy="381000"/>
          </a:xfrm>
        </p:spPr>
        <p:txBody>
          <a:bodyPr/>
          <a:lstStyle/>
          <a:p>
            <a:pPr eaLnBrk="1" hangingPunct="1">
              <a:lnSpc>
                <a:spcPct val="90000"/>
              </a:lnSpc>
            </a:pPr>
            <a:r>
              <a:rPr lang="en-US" sz="1800" dirty="0" smtClean="0"/>
              <a:t>Ethernet(SGMII) boot configuration sets SERDES clock and device ID. </a:t>
            </a:r>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p:txBody>
      </p:sp>
      <p:graphicFrame>
        <p:nvGraphicFramePr>
          <p:cNvPr id="16458" name="Group 74"/>
          <p:cNvGraphicFramePr>
            <a:graphicFrameLocks noGrp="1"/>
          </p:cNvGraphicFramePr>
          <p:nvPr>
            <p:ph sz="quarter" idx="2"/>
          </p:nvPr>
        </p:nvGraphicFramePr>
        <p:xfrm>
          <a:off x="596900" y="1239303"/>
          <a:ext cx="8139113" cy="822846"/>
        </p:xfrm>
        <a:graphic>
          <a:graphicData uri="http://schemas.openxmlformats.org/drawingml/2006/table">
            <a:tbl>
              <a:tblPr/>
              <a:tblGrid>
                <a:gridCol w="1163638"/>
                <a:gridCol w="1160462"/>
                <a:gridCol w="1163638"/>
                <a:gridCol w="1204912"/>
                <a:gridCol w="1122363"/>
                <a:gridCol w="1160462"/>
                <a:gridCol w="1163638"/>
              </a:tblGrid>
              <a:tr h="244475">
                <a:tc gridSpan="7">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Ethernet (SGMII) Device Configuration Bit fields</a:t>
                      </a:r>
                      <a:endParaRPr kumimoji="0" lang="en-US" sz="1200" b="0" i="0" u="none" strike="noStrike" cap="none" normalizeH="0" baseline="0" dirty="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44475">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9</a:t>
                      </a:r>
                      <a:endParaRPr kumimoji="0" lang="en-US" sz="1200" b="0" i="0" u="none" strike="noStrike" cap="none" normalizeH="0" baseline="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8</a:t>
                      </a:r>
                      <a:endParaRPr kumimoji="0" lang="en-US" sz="1200" b="0" i="0" u="none" strike="noStrike" cap="none" normalizeH="0" baseline="0" dirty="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7</a:t>
                      </a:r>
                      <a:endParaRPr kumimoji="0" lang="en-US" sz="1200" b="0" i="0" u="none" strike="noStrike" cap="none" normalizeH="0" baseline="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a:t>
                      </a:r>
                      <a:endParaRPr kumimoji="0" lang="en-US" sz="1200" b="0" i="0" u="none" strike="noStrike" cap="none" normalizeH="0" baseline="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5</a:t>
                      </a:r>
                      <a:endParaRPr kumimoji="0" lang="en-US" sz="1200" b="0" i="0" u="none" strike="noStrike" cap="none" normalizeH="0" baseline="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a:t>
                      </a:r>
                      <a:endParaRPr kumimoji="0" lang="en-US" sz="1200" b="0" i="0" u="none" strike="noStrike" cap="none" normalizeH="0" baseline="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endParaRPr kumimoji="0" lang="en-US" sz="1200" b="0" i="0" u="none" strike="noStrike" cap="none" normalizeH="0" baseline="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265113">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SERDES Clock Mult</a:t>
                      </a:r>
                      <a:endParaRPr kumimoji="0" lang="en-US" sz="1200" b="0" i="0" u="none" strike="noStrike" cap="none" normalizeH="0" baseline="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Ext connection</a:t>
                      </a:r>
                      <a:endParaRPr kumimoji="0" lang="en-US" sz="1200" b="0" i="0" u="none" strike="noStrike" cap="none" normalizeH="0" baseline="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Dev ID</a:t>
                      </a:r>
                      <a:endParaRPr kumimoji="0" lang="en-US" sz="1200" b="0" i="0" u="none" strike="noStrike" cap="none" normalizeH="0" baseline="0" dirty="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Dev ID (SR ID)</a:t>
                      </a:r>
                      <a:endParaRPr kumimoji="0" lang="en-US" sz="1200" b="0" i="0" u="none" strike="noStrike" cap="none" normalizeH="0" baseline="0" dirty="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graphicFrame>
        <p:nvGraphicFramePr>
          <p:cNvPr id="552435" name="Group 499"/>
          <p:cNvGraphicFramePr>
            <a:graphicFrameLocks noGrp="1"/>
          </p:cNvGraphicFramePr>
          <p:nvPr>
            <p:ph sz="quarter" idx="3"/>
          </p:nvPr>
        </p:nvGraphicFramePr>
        <p:xfrm>
          <a:off x="609600" y="2057400"/>
          <a:ext cx="5181601" cy="4663594"/>
        </p:xfrm>
        <a:graphic>
          <a:graphicData uri="http://schemas.openxmlformats.org/drawingml/2006/table">
            <a:tbl>
              <a:tblPr/>
              <a:tblGrid>
                <a:gridCol w="1727200"/>
                <a:gridCol w="1507591"/>
                <a:gridCol w="1946810"/>
              </a:tblGrid>
              <a:tr h="243878">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Ethernet (SGMII) Configuration Bit fields description</a:t>
                      </a:r>
                      <a:endParaRPr kumimoji="0" lang="en-US" sz="1200" b="0" i="0" u="none" strike="noStrike" cap="none" normalizeH="0" baseline="0" dirty="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r>
              <a:tr h="24387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Bit field</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Value</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Description</a:t>
                      </a:r>
                      <a:endParaRPr kumimoji="0" lang="en-US" sz="1200" b="0" i="0" u="none" strike="noStrike" cap="none" normalizeH="0" baseline="0" dirty="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548726">
                <a:tc rowSpan="4">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Ext connection</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0</a:t>
                      </a:r>
                      <a:endParaRPr kumimoji="0" lang="en-US" sz="1200" b="0" i="0" u="none" strike="noStrike" cap="none" normalizeH="0" baseline="0" dirty="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Mac to Mac connection, master with auto negotiation</a:t>
                      </a:r>
                      <a:endParaRPr kumimoji="0" lang="en-US" sz="1200" b="0" i="0" u="none" strike="noStrike" cap="none" normalizeH="0" baseline="0" dirty="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302">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Mac to Mac connection, slave, and Mac to </a:t>
                      </a:r>
                      <a:r>
                        <a:rPr kumimoji="0" lang="en-US" sz="1200" b="0" i="0" u="none" strike="noStrike" cap="none" normalizeH="0" baseline="0" dirty="0" err="1" smtClean="0">
                          <a:ln>
                            <a:noFill/>
                          </a:ln>
                          <a:solidFill>
                            <a:schemeClr val="tx1"/>
                          </a:solidFill>
                          <a:effectLst/>
                          <a:latin typeface="+mj-lt"/>
                          <a:cs typeface="Times New Roman" pitchFamily="18" charset="0"/>
                        </a:rPr>
                        <a:t>Phy</a:t>
                      </a:r>
                      <a:endParaRPr kumimoji="0" lang="en-US" sz="1200" b="0" i="0" u="none" strike="noStrike" cap="none" normalizeH="0" baseline="0" dirty="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78">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Mac to Mac, forced link</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78">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Mac to fiber connection</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11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Device ID</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0-7</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This value is used in the device ID field of the Ethernet ready frame. Bits 1:0 are use for the SR ID.</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302">
                <a:tc rowSpan="4">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SERDES Clock Mult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The output frequency of the PLL must be 1.25 GBs.</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x8</a:t>
                      </a:r>
                      <a:r>
                        <a:rPr kumimoji="0" lang="en-US" sz="1200" b="0" i="0" u="none" strike="noStrike" cap="none" normalizeH="0" baseline="0" smtClean="0">
                          <a:ln>
                            <a:noFill/>
                          </a:ln>
                          <a:solidFill>
                            <a:srgbClr val="FF0000"/>
                          </a:solidFill>
                          <a:effectLst/>
                          <a:latin typeface="+mj-lt"/>
                          <a:cs typeface="Times New Roman" pitchFamily="18" charset="0"/>
                        </a:rPr>
                        <a:t> </a:t>
                      </a:r>
                      <a:r>
                        <a:rPr kumimoji="0" lang="en-US" sz="1200" b="0" i="0" u="none" strike="noStrike" cap="none" normalizeH="0" baseline="0" smtClean="0">
                          <a:ln>
                            <a:noFill/>
                          </a:ln>
                          <a:solidFill>
                            <a:schemeClr val="tx1"/>
                          </a:solidFill>
                          <a:effectLst/>
                          <a:latin typeface="+mj-lt"/>
                          <a:cs typeface="Times New Roman" pitchFamily="18" charset="0"/>
                        </a:rPr>
                        <a:t>for input clock of 156.25 MHz</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302">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x5 for input clock of 250 MHz</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302">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x4 for input clock of 312.5 MHz</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78">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Reserved</a:t>
                      </a:r>
                      <a:endParaRPr kumimoji="0" lang="en-US" sz="1200" b="0" i="0" u="none" strike="noStrike" cap="none" normalizeH="0" baseline="0" dirty="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xfrm>
            <a:off x="311150" y="173037"/>
            <a:ext cx="8458200" cy="814388"/>
          </a:xfrm>
        </p:spPr>
        <p:txBody>
          <a:bodyPr/>
          <a:lstStyle/>
          <a:p>
            <a:pPr eaLnBrk="1" hangingPunct="1"/>
            <a:r>
              <a:rPr lang="en-US" smtClean="0"/>
              <a:t>Boot Configuration – Serial RapidIO</a:t>
            </a:r>
          </a:p>
        </p:txBody>
      </p:sp>
      <p:sp>
        <p:nvSpPr>
          <p:cNvPr id="18437" name="Rectangle 3"/>
          <p:cNvSpPr>
            <a:spLocks noGrp="1" noChangeArrowheads="1"/>
          </p:cNvSpPr>
          <p:nvPr>
            <p:ph type="body" sz="half" idx="1"/>
          </p:nvPr>
        </p:nvSpPr>
        <p:spPr>
          <a:xfrm>
            <a:off x="428625" y="833437"/>
            <a:ext cx="8488363" cy="4692650"/>
          </a:xfrm>
        </p:spPr>
        <p:txBody>
          <a:bodyPr/>
          <a:lstStyle/>
          <a:p>
            <a:pPr eaLnBrk="1" hangingPunct="1"/>
            <a:r>
              <a:rPr lang="en-US" sz="1800" smtClean="0"/>
              <a:t>SRIO boot configuration sets the Clock, Lane configuration, and mode </a:t>
            </a:r>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p:txBody>
      </p:sp>
      <p:graphicFrame>
        <p:nvGraphicFramePr>
          <p:cNvPr id="553067" name="Group 107"/>
          <p:cNvGraphicFramePr>
            <a:graphicFrameLocks noGrp="1"/>
          </p:cNvGraphicFramePr>
          <p:nvPr>
            <p:ph sz="quarter" idx="2"/>
          </p:nvPr>
        </p:nvGraphicFramePr>
        <p:xfrm>
          <a:off x="582613" y="1524000"/>
          <a:ext cx="7999412" cy="822960"/>
        </p:xfrm>
        <a:graphic>
          <a:graphicData uri="http://schemas.openxmlformats.org/drawingml/2006/table">
            <a:tbl>
              <a:tblPr/>
              <a:tblGrid>
                <a:gridCol w="1143000"/>
                <a:gridCol w="1143000"/>
                <a:gridCol w="1143000"/>
                <a:gridCol w="1141412"/>
                <a:gridCol w="1143000"/>
                <a:gridCol w="1143000"/>
                <a:gridCol w="1143000"/>
              </a:tblGrid>
              <a:tr h="252413">
                <a:tc gridSpan="7">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Rapid I/O Device Configuration Bit Fields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52413">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9</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7</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5</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252413">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Lane Setup</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Data Rate</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Ref Clock</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SR ID</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graphicFrame>
        <p:nvGraphicFramePr>
          <p:cNvPr id="553292" name="Group 332"/>
          <p:cNvGraphicFramePr>
            <a:graphicFrameLocks noGrp="1"/>
          </p:cNvGraphicFramePr>
          <p:nvPr>
            <p:ph sz="quarter" idx="3"/>
          </p:nvPr>
        </p:nvGraphicFramePr>
        <p:xfrm>
          <a:off x="609600" y="2590800"/>
          <a:ext cx="7981950" cy="3291840"/>
        </p:xfrm>
        <a:graphic>
          <a:graphicData uri="http://schemas.openxmlformats.org/drawingml/2006/table">
            <a:tbl>
              <a:tblPr/>
              <a:tblGrid>
                <a:gridCol w="1441450"/>
                <a:gridCol w="1573213"/>
                <a:gridCol w="4967287"/>
              </a:tblGrid>
              <a:tr h="152400">
                <a:tc gridSpan="3">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SRIO Configuration Bit Field Descriptions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r>
              <a:tr h="150813">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Bit Field</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Value</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Description</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1524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SR ID</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0-3</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Smart Reflex ID</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0813">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Ref Clock</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Reference Clock = 156.25 MHz</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7013">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Reference Clock = 250 MHz</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7013">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Reference Clock = 312.5 MHz</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0813">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Data Rate</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Data Rate = 1.25 GBs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7013">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Data Rate = 2.5 GBs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7013">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Data Rate = 3.125 GBs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7013">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Data Rate = 5.0 GBs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0813">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Lane Setup</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Port Configured as 4 ports each 1 lane wide (4 -1x ports)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7013">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Port Configured as 2 ports  2 lanes wide (2 – 2x ports)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4331" name="Group 347"/>
          <p:cNvGraphicFramePr>
            <a:graphicFrameLocks noGrp="1"/>
          </p:cNvGraphicFramePr>
          <p:nvPr>
            <p:ph sz="half" idx="2"/>
          </p:nvPr>
        </p:nvGraphicFramePr>
        <p:xfrm>
          <a:off x="628650" y="3855954"/>
          <a:ext cx="8147050" cy="2468646"/>
        </p:xfrm>
        <a:graphic>
          <a:graphicData uri="http://schemas.openxmlformats.org/drawingml/2006/table">
            <a:tbl>
              <a:tblPr/>
              <a:tblGrid>
                <a:gridCol w="1470025"/>
                <a:gridCol w="1225550"/>
                <a:gridCol w="5451475"/>
              </a:tblGrid>
              <a:tr h="243769">
                <a:tc gridSpan="3">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I2C Master Mode Device Configuration Field Descriptions</a:t>
                      </a:r>
                      <a:endParaRPr kumimoji="0" lang="en-US" sz="1200" b="0" i="0" u="none" strike="noStrike" cap="none" normalizeH="0" baseline="0" dirty="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r>
              <a:tr h="243769">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Bit Field</a:t>
                      </a:r>
                      <a:endParaRPr kumimoji="0" lang="en-US" sz="1200" b="0" i="0" u="none" strike="noStrike" cap="none" normalizeH="0" baseline="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Value</a:t>
                      </a:r>
                      <a:endParaRPr kumimoji="0" lang="en-US" sz="1200" b="0" i="0" u="none" strike="noStrike" cap="none" normalizeH="0" baseline="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Description</a:t>
                      </a:r>
                      <a:endParaRPr kumimoji="0" lang="en-US" sz="1200" b="0" i="0" u="none" strike="noStrike" cap="none" normalizeH="0" baseline="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243769">
                <a:tc rowSpan="2">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Mode</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Master Mode</a:t>
                      </a:r>
                      <a:endParaRPr kumimoji="0" lang="en-US" sz="1200" b="0" i="0" u="none" strike="noStrike" cap="none" normalizeH="0" baseline="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769">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Passive Mode </a:t>
                      </a:r>
                      <a:endParaRPr kumimoji="0" lang="en-US" sz="1200" b="0" i="0" u="none" strike="noStrike" cap="none" normalizeH="0" baseline="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769">
                <a:tc rowSpan="2">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Address</a:t>
                      </a:r>
                      <a:endParaRPr kumimoji="0" lang="en-US" sz="1200" b="0" i="0" u="none" strike="noStrike" cap="none" normalizeH="0" baseline="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Boot From I2C EEPROM at I2C bus address 0x50</a:t>
                      </a:r>
                      <a:endParaRPr kumimoji="0" lang="en-US" sz="1200" b="0" i="0" u="none" strike="noStrike" cap="none" normalizeH="0" baseline="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769">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Boot From I2C EEPROM at I2C bus address 0x51</a:t>
                      </a:r>
                      <a:endParaRPr kumimoji="0" lang="en-US" sz="1200" b="0" i="0" u="none" strike="noStrike" cap="none" normalizeH="0" baseline="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769">
                <a:tc rowSpan="2">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Speed</a:t>
                      </a:r>
                      <a:endParaRPr kumimoji="0" lang="en-US" sz="1200" b="0" i="0" u="none" strike="noStrike" cap="none" normalizeH="0" baseline="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I2C data rate set to approximately 20 kHz</a:t>
                      </a:r>
                      <a:endParaRPr kumimoji="0" lang="en-US" sz="1200" b="0" i="0" u="none" strike="noStrike" cap="none" normalizeH="0" baseline="0" dirty="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769">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I2C fast mode. Data rate set to approximately 400 kHz (will not exceed)</a:t>
                      </a:r>
                      <a:endParaRPr kumimoji="0" lang="en-US" sz="1200" b="0" i="0" u="none" strike="noStrike" cap="none" normalizeH="0" baseline="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769">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Parameter Index</a:t>
                      </a:r>
                      <a:endParaRPr kumimoji="0" lang="en-US" sz="1200" b="0" i="0" u="none" strike="noStrike" cap="none" normalizeH="0" baseline="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0-31</a:t>
                      </a:r>
                      <a:endParaRPr kumimoji="0" lang="en-US" sz="1200" b="0" i="0" u="none" strike="noStrike" cap="none" normalizeH="0" baseline="0" dirty="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Identifies the index of the configuration table initially read from the I2C EEPROM</a:t>
                      </a:r>
                      <a:endParaRPr kumimoji="0" lang="en-US" sz="1200" b="0" i="0" u="none" strike="noStrike" cap="none" normalizeH="0" baseline="0" dirty="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0484" name="Rectangle 11"/>
          <p:cNvSpPr>
            <a:spLocks noGrp="1" noChangeArrowheads="1"/>
          </p:cNvSpPr>
          <p:nvPr>
            <p:ph type="title"/>
          </p:nvPr>
        </p:nvSpPr>
        <p:spPr/>
        <p:txBody>
          <a:bodyPr/>
          <a:lstStyle/>
          <a:p>
            <a:pPr eaLnBrk="1" hangingPunct="1"/>
            <a:r>
              <a:rPr lang="en-US" dirty="0" smtClean="0"/>
              <a:t>Boot Configuration </a:t>
            </a:r>
            <a:br>
              <a:rPr lang="en-US" dirty="0" smtClean="0"/>
            </a:br>
            <a:r>
              <a:rPr lang="en-US" sz="3200" dirty="0" smtClean="0"/>
              <a:t>I2C Master Mode</a:t>
            </a:r>
            <a:endParaRPr lang="en-US" dirty="0" smtClean="0"/>
          </a:p>
        </p:txBody>
      </p:sp>
      <p:sp>
        <p:nvSpPr>
          <p:cNvPr id="20485" name="Rectangle 12"/>
          <p:cNvSpPr>
            <a:spLocks noGrp="1" noChangeArrowheads="1"/>
          </p:cNvSpPr>
          <p:nvPr>
            <p:ph type="body" sz="half" idx="1"/>
          </p:nvPr>
        </p:nvSpPr>
        <p:spPr>
          <a:xfrm>
            <a:off x="300038" y="1219200"/>
            <a:ext cx="8562975" cy="4114800"/>
          </a:xfrm>
        </p:spPr>
        <p:txBody>
          <a:bodyPr/>
          <a:lstStyle/>
          <a:p>
            <a:pPr eaLnBrk="1" hangingPunct="1"/>
            <a:r>
              <a:rPr lang="en-US" sz="1600" dirty="0" smtClean="0"/>
              <a:t>In master mode the I2C Device Configuration uses 7 bits of device configuration instead of 5 bits used in passive mode.</a:t>
            </a:r>
          </a:p>
          <a:p>
            <a:pPr eaLnBrk="1" hangingPunct="1"/>
            <a:r>
              <a:rPr lang="en-US" sz="1600" dirty="0" smtClean="0"/>
              <a:t>In this mode device will make the initial read of the I2C EEPROM while the PLL is in bypass.</a:t>
            </a:r>
          </a:p>
          <a:p>
            <a:pPr eaLnBrk="1" hangingPunct="1"/>
            <a:r>
              <a:rPr lang="en-US" sz="1600" dirty="0" smtClean="0"/>
              <a:t>The initial boot parameter table will contain the desired clock multiplier which will be setup prior to any subsequent reads. </a:t>
            </a:r>
          </a:p>
          <a:p>
            <a:pPr eaLnBrk="1" hangingPunct="1"/>
            <a:endParaRPr lang="en-US" sz="1600" dirty="0" smtClean="0"/>
          </a:p>
          <a:p>
            <a:pPr eaLnBrk="1" hangingPunct="1"/>
            <a:endParaRPr lang="en-US" sz="1600" dirty="0" smtClean="0"/>
          </a:p>
          <a:p>
            <a:pPr eaLnBrk="1" hangingPunct="1"/>
            <a:endParaRPr lang="en-US" sz="1600" dirty="0" smtClean="0"/>
          </a:p>
          <a:p>
            <a:pPr eaLnBrk="1" hangingPunct="1"/>
            <a:endParaRPr lang="en-US" sz="1600" dirty="0" smtClean="0"/>
          </a:p>
          <a:p>
            <a:pPr eaLnBrk="1" hangingPunct="1"/>
            <a:endParaRPr lang="en-US" sz="1600" dirty="0" smtClean="0"/>
          </a:p>
          <a:p>
            <a:pPr eaLnBrk="1" hangingPunct="1"/>
            <a:endParaRPr lang="en-US" sz="1600" dirty="0" smtClean="0"/>
          </a:p>
          <a:p>
            <a:pPr eaLnBrk="1" hangingPunct="1"/>
            <a:endParaRPr lang="en-US" sz="1600" dirty="0" smtClean="0"/>
          </a:p>
          <a:p>
            <a:pPr eaLnBrk="1" hangingPunct="1"/>
            <a:endParaRPr lang="en-US" sz="1600" dirty="0" smtClean="0"/>
          </a:p>
        </p:txBody>
      </p:sp>
      <p:sp>
        <p:nvSpPr>
          <p:cNvPr id="20486" name="Line 153"/>
          <p:cNvSpPr>
            <a:spLocks noChangeShapeType="1"/>
          </p:cNvSpPr>
          <p:nvPr/>
        </p:nvSpPr>
        <p:spPr bwMode="auto">
          <a:xfrm>
            <a:off x="4572000" y="3613150"/>
            <a:ext cx="0" cy="0"/>
          </a:xfrm>
          <a:prstGeom prst="line">
            <a:avLst/>
          </a:prstGeom>
          <a:noFill/>
          <a:ln w="12700" cap="rnd">
            <a:solidFill>
              <a:srgbClr val="000000"/>
            </a:solidFill>
            <a:round/>
            <a:headEnd/>
            <a:tailEnd/>
          </a:ln>
          <a:effectLst/>
        </p:spPr>
        <p:txBody>
          <a:bodyPr/>
          <a:lstStyle/>
          <a:p>
            <a:endParaRPr lang="en-US"/>
          </a:p>
        </p:txBody>
      </p:sp>
      <p:graphicFrame>
        <p:nvGraphicFramePr>
          <p:cNvPr id="2" name="Table 1"/>
          <p:cNvGraphicFramePr>
            <a:graphicFrameLocks noGrp="1"/>
          </p:cNvGraphicFramePr>
          <p:nvPr/>
        </p:nvGraphicFramePr>
        <p:xfrm>
          <a:off x="865188" y="2700254"/>
          <a:ext cx="7340600" cy="914400"/>
        </p:xfrm>
        <a:graphic>
          <a:graphicData uri="http://schemas.openxmlformats.org/drawingml/2006/table">
            <a:tbl>
              <a:tblPr/>
              <a:tblGrid>
                <a:gridCol w="730250"/>
                <a:gridCol w="731837"/>
                <a:gridCol w="731838"/>
                <a:gridCol w="730250"/>
                <a:gridCol w="725487"/>
                <a:gridCol w="725488"/>
                <a:gridCol w="674687"/>
                <a:gridCol w="836613"/>
                <a:gridCol w="727075"/>
                <a:gridCol w="727075"/>
              </a:tblGrid>
              <a:tr h="228600">
                <a:tc gridSpan="10">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I2C Master Mode Device Configuration Bit Fields</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11</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9</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8</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7</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5</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Rsvd</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Speed</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Address</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Rsvd</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Mode (0)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5">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Parameter Index</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9"/>
          <p:cNvSpPr>
            <a:spLocks noGrp="1" noChangeArrowheads="1"/>
          </p:cNvSpPr>
          <p:nvPr>
            <p:ph type="title"/>
          </p:nvPr>
        </p:nvSpPr>
        <p:spPr/>
        <p:txBody>
          <a:bodyPr/>
          <a:lstStyle/>
          <a:p>
            <a:pPr eaLnBrk="1" hangingPunct="1"/>
            <a:r>
              <a:rPr lang="en-US" dirty="0" smtClean="0"/>
              <a:t>Boot Configuration</a:t>
            </a:r>
            <a:br>
              <a:rPr lang="en-US" dirty="0" smtClean="0"/>
            </a:br>
            <a:r>
              <a:rPr lang="en-US" dirty="0" smtClean="0"/>
              <a:t>I2C Passive Mode</a:t>
            </a:r>
          </a:p>
        </p:txBody>
      </p:sp>
      <p:sp>
        <p:nvSpPr>
          <p:cNvPr id="21509" name="Rectangle 10"/>
          <p:cNvSpPr>
            <a:spLocks noGrp="1" noChangeArrowheads="1"/>
          </p:cNvSpPr>
          <p:nvPr>
            <p:ph type="body" sz="half" idx="1"/>
          </p:nvPr>
        </p:nvSpPr>
        <p:spPr>
          <a:xfrm>
            <a:off x="333375" y="1185863"/>
            <a:ext cx="8496300" cy="4692650"/>
          </a:xfrm>
        </p:spPr>
        <p:txBody>
          <a:bodyPr/>
          <a:lstStyle/>
          <a:p>
            <a:pPr eaLnBrk="1" hangingPunct="1"/>
            <a:r>
              <a:rPr lang="en-US" sz="1800" smtClean="0"/>
              <a:t>In passive mode the I2C Device Configuration uses 5 bits of device configuration instead of 7 used in master mode.</a:t>
            </a:r>
          </a:p>
          <a:p>
            <a:pPr eaLnBrk="1" hangingPunct="1"/>
            <a:r>
              <a:rPr lang="en-US" sz="1800" smtClean="0"/>
              <a:t>In passive mode the device does not drive the clock, but simply acks data received on the specified address.</a:t>
            </a:r>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p:txBody>
      </p:sp>
      <p:graphicFrame>
        <p:nvGraphicFramePr>
          <p:cNvPr id="555228" name="Group 220"/>
          <p:cNvGraphicFramePr>
            <a:graphicFrameLocks noGrp="1"/>
          </p:cNvGraphicFramePr>
          <p:nvPr>
            <p:ph sz="quarter" idx="3"/>
          </p:nvPr>
        </p:nvGraphicFramePr>
        <p:xfrm>
          <a:off x="577850" y="4048125"/>
          <a:ext cx="8223250" cy="1525589"/>
        </p:xfrm>
        <a:graphic>
          <a:graphicData uri="http://schemas.openxmlformats.org/drawingml/2006/table">
            <a:tbl>
              <a:tblPr/>
              <a:tblGrid>
                <a:gridCol w="1485900"/>
                <a:gridCol w="1233488"/>
                <a:gridCol w="5503862"/>
              </a:tblGrid>
              <a:tr h="304800">
                <a:tc gridSpan="3">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I2C Passive Mode Device Configuration Field Descriptions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r>
              <a:tr h="306388">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Bit Field</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Value</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Description</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303213">
                <a:tc row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Mode</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0</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Master Mode </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6388">
                <a:tc vMerge="1">
                  <a:txBody>
                    <a:bodyPr/>
                    <a:lstStyle/>
                    <a:p>
                      <a:endParaRPr lang="en-US"/>
                    </a:p>
                  </a:txBody>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Passive Mode</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Address</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0-7</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The I2C Bus address the device will listen to for data</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21561" name="Group 57"/>
          <p:cNvGraphicFramePr>
            <a:graphicFrameLocks noGrp="1"/>
          </p:cNvGraphicFramePr>
          <p:nvPr>
            <p:ph sz="quarter" idx="2"/>
          </p:nvPr>
        </p:nvGraphicFramePr>
        <p:xfrm>
          <a:off x="768350" y="2803525"/>
          <a:ext cx="7753350" cy="879475"/>
        </p:xfrm>
        <a:graphic>
          <a:graphicData uri="http://schemas.openxmlformats.org/drawingml/2006/table">
            <a:tbl>
              <a:tblPr/>
              <a:tblGrid>
                <a:gridCol w="1108075"/>
                <a:gridCol w="1106488"/>
                <a:gridCol w="1108075"/>
                <a:gridCol w="1108075"/>
                <a:gridCol w="1108075"/>
                <a:gridCol w="1108075"/>
                <a:gridCol w="1106487"/>
              </a:tblGrid>
              <a:tr h="241300">
                <a:tc gridSpan="7">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I2C Passive Mode Device Configuration Bit Fields</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413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9</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8</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7</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5</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3968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mj-lt"/>
                          <a:cs typeface="Times New Roman" pitchFamily="18" charset="0"/>
                        </a:rPr>
                        <a:t>Rsvd</a:t>
                      </a:r>
                      <a:r>
                        <a:rPr kumimoji="0" lang="en-US" sz="1200" b="0" i="0" u="none" strike="noStrike" cap="none" normalizeH="0" baseline="0" dirty="0" smtClean="0">
                          <a:ln>
                            <a:noFill/>
                          </a:ln>
                          <a:solidFill>
                            <a:schemeClr val="tx1"/>
                          </a:solidFill>
                          <a:effectLst/>
                          <a:latin typeface="+mj-lt"/>
                          <a:cs typeface="Times New Roman" pitchFamily="18" charset="0"/>
                        </a:rPr>
                        <a:t> (Must be 1)</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Mode (1)</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Receive I2C Address</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mj-lt"/>
                          <a:cs typeface="Times New Roman" pitchFamily="18" charset="0"/>
                        </a:rPr>
                        <a:t>Rsvd</a:t>
                      </a:r>
                      <a:endParaRPr kumimoji="0" lang="en-US" sz="1200" b="0" i="0" u="none" strike="noStrike" cap="none" normalizeH="0" baseline="0" dirty="0" smtClean="0">
                        <a:ln>
                          <a:noFill/>
                        </a:ln>
                        <a:solidFill>
                          <a:schemeClr val="tx1"/>
                        </a:solidFill>
                        <a:effectLst/>
                        <a:latin typeface="+mj-lt"/>
                        <a:cs typeface="Times New Roman" pitchFamily="18" charset="0"/>
                      </a:endParaRP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8600" y="6445364"/>
            <a:ext cx="8610600" cy="369332"/>
          </a:xfrm>
          <a:prstGeom prst="rect">
            <a:avLst/>
          </a:prstGeom>
          <a:solidFill>
            <a:schemeClr val="bg1"/>
          </a:solidFill>
        </p:spPr>
        <p:txBody>
          <a:bodyPr wrap="square" rtlCol="0">
            <a:spAutoFit/>
          </a:bodyPr>
          <a:lstStyle/>
          <a:p>
            <a:endParaRPr lang="en-US" dirty="0"/>
          </a:p>
        </p:txBody>
      </p:sp>
      <p:sp>
        <p:nvSpPr>
          <p:cNvPr id="23556" name="Rectangle 2"/>
          <p:cNvSpPr>
            <a:spLocks noGrp="1" noChangeArrowheads="1"/>
          </p:cNvSpPr>
          <p:nvPr>
            <p:ph type="title"/>
          </p:nvPr>
        </p:nvSpPr>
        <p:spPr/>
        <p:txBody>
          <a:bodyPr/>
          <a:lstStyle/>
          <a:p>
            <a:pPr eaLnBrk="1" hangingPunct="1"/>
            <a:r>
              <a:rPr lang="en-US" smtClean="0"/>
              <a:t>Boot Configuration – SPI Mode</a:t>
            </a:r>
          </a:p>
        </p:txBody>
      </p:sp>
      <p:sp>
        <p:nvSpPr>
          <p:cNvPr id="23557" name="Rectangle 3"/>
          <p:cNvSpPr>
            <a:spLocks noGrp="1" noChangeArrowheads="1"/>
          </p:cNvSpPr>
          <p:nvPr>
            <p:ph type="body" sz="half" idx="1"/>
          </p:nvPr>
        </p:nvSpPr>
        <p:spPr/>
        <p:txBody>
          <a:bodyPr/>
          <a:lstStyle/>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p:txBody>
      </p:sp>
      <p:sp>
        <p:nvSpPr>
          <p:cNvPr id="23558" name="Text Box 8"/>
          <p:cNvSpPr txBox="1">
            <a:spLocks noChangeArrowheads="1"/>
          </p:cNvSpPr>
          <p:nvPr/>
        </p:nvSpPr>
        <p:spPr bwMode="auto">
          <a:xfrm>
            <a:off x="381000" y="806450"/>
            <a:ext cx="8458200" cy="646331"/>
          </a:xfrm>
          <a:prstGeom prst="rect">
            <a:avLst/>
          </a:prstGeom>
          <a:noFill/>
          <a:ln w="9525">
            <a:noFill/>
            <a:miter lim="800000"/>
            <a:headEnd/>
            <a:tailEnd/>
          </a:ln>
          <a:effectLst/>
        </p:spPr>
        <p:txBody>
          <a:bodyPr wrap="square">
            <a:spAutoFit/>
          </a:bodyPr>
          <a:lstStyle/>
          <a:p>
            <a:r>
              <a:rPr lang="en-US" dirty="0"/>
              <a:t>Similar to I2C, the </a:t>
            </a:r>
            <a:r>
              <a:rPr lang="en-US" dirty="0" err="1"/>
              <a:t>bootloader</a:t>
            </a:r>
            <a:r>
              <a:rPr lang="en-US" dirty="0"/>
              <a:t> reads either a boot parameter table or boot </a:t>
            </a:r>
            <a:r>
              <a:rPr lang="en-US" dirty="0" err="1"/>
              <a:t>config</a:t>
            </a:r>
            <a:r>
              <a:rPr lang="en-US" dirty="0"/>
              <a:t> table that is at the address specified by the first boot parameter table and executes it directly.</a:t>
            </a:r>
          </a:p>
        </p:txBody>
      </p:sp>
      <p:graphicFrame>
        <p:nvGraphicFramePr>
          <p:cNvPr id="556419" name="Group 387"/>
          <p:cNvGraphicFramePr>
            <a:graphicFrameLocks noGrp="1"/>
          </p:cNvGraphicFramePr>
          <p:nvPr>
            <p:ph sz="quarter" idx="3"/>
          </p:nvPr>
        </p:nvGraphicFramePr>
        <p:xfrm>
          <a:off x="603250" y="2675359"/>
          <a:ext cx="8205788" cy="4114904"/>
        </p:xfrm>
        <a:graphic>
          <a:graphicData uri="http://schemas.openxmlformats.org/drawingml/2006/table">
            <a:tbl>
              <a:tblPr/>
              <a:tblGrid>
                <a:gridCol w="1482725"/>
                <a:gridCol w="1230313"/>
                <a:gridCol w="5492750"/>
              </a:tblGrid>
              <a:tr h="243862">
                <a:tc gridSpan="3">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SPI Device Configuration Field Descriptions</a:t>
                      </a:r>
                      <a:endParaRPr kumimoji="0" lang="en-US" sz="1200" b="0" i="0" u="none" strike="noStrike" cap="none" normalizeH="0" baseline="0" dirty="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r>
              <a:tr h="243862">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Bit Field</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Value</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Description</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243862">
                <a:tc rowSpan="4">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Mode</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Data is output on the rising edge of SPICLK. Input data is latched on the falling edge.</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76">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Data is output one half-cycle before the first rising edge of SPICLK and on subsequent falling edges. Input data is latched on the rising edge of SPICLK.</a:t>
                      </a:r>
                      <a:endParaRPr kumimoji="0" lang="en-US" sz="1200" b="0" i="0" u="none" strike="noStrike" cap="none" normalizeH="0" baseline="0" dirty="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Data is output on the falling edge of SPICLK. Input data is latched on the rising edge.</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76">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Data is output one half-cycle before the first falling edge of SPICLK and on subsequent rising edges. Input data is latched on the falling edge of SPICLK.</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rowSpan="2">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4,5 pin</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 pin mode used</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5 pin mode used</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rowSpan="2">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Addr Width</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16 bit address values are used</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24 bit address values are used</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Chip Select</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0-3</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The chip select field value</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Parameter Table Index</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0-3</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Specifies which parameter table is loaded</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SR Index</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0-3</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Smart Reflex Index</a:t>
                      </a:r>
                      <a:endParaRPr kumimoji="0" lang="en-US" sz="1200" b="0" i="0" u="none" strike="noStrike" cap="none" normalizeH="0" baseline="0" dirty="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4" name="Content Placeholder 3"/>
          <p:cNvGraphicFramePr>
            <a:graphicFrameLocks noGrp="1"/>
          </p:cNvGraphicFramePr>
          <p:nvPr>
            <p:ph sz="quarter" idx="2"/>
          </p:nvPr>
        </p:nvGraphicFramePr>
        <p:xfrm>
          <a:off x="609600" y="1524001"/>
          <a:ext cx="8170863" cy="1069473"/>
        </p:xfrm>
        <a:graphic>
          <a:graphicData uri="http://schemas.openxmlformats.org/drawingml/2006/table">
            <a:tbl>
              <a:tblPr/>
              <a:tblGrid>
                <a:gridCol w="911163"/>
                <a:gridCol w="911163"/>
                <a:gridCol w="911163"/>
                <a:gridCol w="911163"/>
                <a:gridCol w="580578"/>
                <a:gridCol w="695708"/>
                <a:gridCol w="695707"/>
                <a:gridCol w="894716"/>
                <a:gridCol w="809192"/>
                <a:gridCol w="850310"/>
              </a:tblGrid>
              <a:tr h="281009">
                <a:tc gridSpan="10">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SPI Device Configuration Bit Fields</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81009">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11</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10</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9</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8</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7</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5</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507455">
                <a:tc gridSpan="2">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Mode</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a:t>
                      </a:r>
                      <a:r>
                        <a:rPr kumimoji="0" lang="en-US" sz="1200" b="0" i="0" u="none" strike="noStrike" cap="none" normalizeH="0" baseline="0" dirty="0" err="1" smtClean="0">
                          <a:ln>
                            <a:noFill/>
                          </a:ln>
                          <a:solidFill>
                            <a:schemeClr val="tx1"/>
                          </a:solidFill>
                          <a:effectLst/>
                          <a:latin typeface="+mj-lt"/>
                          <a:cs typeface="Times New Roman" pitchFamily="18" charset="0"/>
                        </a:rPr>
                        <a:t>clk</a:t>
                      </a:r>
                      <a:r>
                        <a:rPr kumimoji="0" lang="en-US" sz="1200" b="0" i="0" u="none" strike="noStrike" cap="none" normalizeH="0" baseline="0" dirty="0" smtClean="0">
                          <a:ln>
                            <a:noFill/>
                          </a:ln>
                          <a:solidFill>
                            <a:schemeClr val="tx1"/>
                          </a:solidFill>
                          <a:effectLst/>
                          <a:latin typeface="+mj-lt"/>
                          <a:cs typeface="Times New Roman" pitchFamily="18" charset="0"/>
                        </a:rPr>
                        <a:t> </a:t>
                      </a:r>
                      <a:r>
                        <a:rPr kumimoji="0" lang="en-US" sz="1200" b="0" i="0" u="none" strike="noStrike" cap="none" normalizeH="0" baseline="0" dirty="0" err="1" smtClean="0">
                          <a:ln>
                            <a:noFill/>
                          </a:ln>
                          <a:solidFill>
                            <a:schemeClr val="tx1"/>
                          </a:solidFill>
                          <a:effectLst/>
                          <a:latin typeface="+mj-lt"/>
                          <a:cs typeface="Times New Roman" pitchFamily="18" charset="0"/>
                        </a:rPr>
                        <a:t>Pol</a:t>
                      </a:r>
                      <a:r>
                        <a:rPr kumimoji="0" lang="en-US" sz="1200" b="0" i="0" u="none" strike="noStrike" cap="none" normalizeH="0" baseline="0" dirty="0" smtClean="0">
                          <a:ln>
                            <a:noFill/>
                          </a:ln>
                          <a:solidFill>
                            <a:schemeClr val="tx1"/>
                          </a:solidFill>
                          <a:effectLst/>
                          <a:latin typeface="+mj-lt"/>
                          <a:cs typeface="Times New Roman" pitchFamily="18" charset="0"/>
                        </a:rPr>
                        <a:t>/Phase)</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4,5pin</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Addr Width</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Chip select</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4">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Parameter Table</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pPr eaLnBrk="1" hangingPunct="1"/>
            <a:r>
              <a:rPr lang="en-US" dirty="0" smtClean="0"/>
              <a:t>Boot Configuration – PCI Express</a:t>
            </a:r>
          </a:p>
        </p:txBody>
      </p:sp>
      <p:sp>
        <p:nvSpPr>
          <p:cNvPr id="25605" name="Rectangle 3"/>
          <p:cNvSpPr>
            <a:spLocks noGrp="1" noChangeArrowheads="1"/>
          </p:cNvSpPr>
          <p:nvPr>
            <p:ph type="body" sz="half" idx="1"/>
          </p:nvPr>
        </p:nvSpPr>
        <p:spPr/>
        <p:txBody>
          <a:bodyPr/>
          <a:lstStyle/>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p:txBody>
      </p:sp>
      <p:graphicFrame>
        <p:nvGraphicFramePr>
          <p:cNvPr id="559207" name="Group 103"/>
          <p:cNvGraphicFramePr>
            <a:graphicFrameLocks noGrp="1"/>
          </p:cNvGraphicFramePr>
          <p:nvPr>
            <p:ph sz="quarter" idx="2"/>
          </p:nvPr>
        </p:nvGraphicFramePr>
        <p:xfrm>
          <a:off x="628650" y="1617663"/>
          <a:ext cx="8189913" cy="1157289"/>
        </p:xfrm>
        <a:graphic>
          <a:graphicData uri="http://schemas.openxmlformats.org/drawingml/2006/table">
            <a:tbl>
              <a:tblPr/>
              <a:tblGrid>
                <a:gridCol w="1169988"/>
                <a:gridCol w="1169987"/>
                <a:gridCol w="1169988"/>
                <a:gridCol w="1169987"/>
                <a:gridCol w="1169988"/>
                <a:gridCol w="1169987"/>
                <a:gridCol w="1169988"/>
              </a:tblGrid>
              <a:tr h="385763">
                <a:tc gridSpan="7">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PCI Device Configuration Bit Fields</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85763">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9</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8</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7</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6</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5</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4</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3</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385763">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Rsvd</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4">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BAR Config</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SR ID</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sp>
        <p:nvSpPr>
          <p:cNvPr id="25630" name="Text Box 6"/>
          <p:cNvSpPr txBox="1">
            <a:spLocks noChangeArrowheads="1"/>
          </p:cNvSpPr>
          <p:nvPr/>
        </p:nvSpPr>
        <p:spPr bwMode="auto">
          <a:xfrm>
            <a:off x="573088" y="963613"/>
            <a:ext cx="8347075" cy="641350"/>
          </a:xfrm>
          <a:prstGeom prst="rect">
            <a:avLst/>
          </a:prstGeom>
          <a:noFill/>
          <a:ln w="9525">
            <a:noFill/>
            <a:miter lim="800000"/>
            <a:headEnd/>
            <a:tailEnd/>
          </a:ln>
          <a:effectLst/>
        </p:spPr>
        <p:txBody>
          <a:bodyPr>
            <a:spAutoFit/>
          </a:bodyPr>
          <a:lstStyle/>
          <a:p>
            <a:pPr>
              <a:buFontTx/>
              <a:buChar char="•"/>
            </a:pPr>
            <a:r>
              <a:rPr lang="en-US"/>
              <a:t> In PCIe mode, the host configures memory and loads all the sections directly to the memory.</a:t>
            </a:r>
          </a:p>
        </p:txBody>
      </p:sp>
      <p:graphicFrame>
        <p:nvGraphicFramePr>
          <p:cNvPr id="559276" name="Group 172"/>
          <p:cNvGraphicFramePr>
            <a:graphicFrameLocks noGrp="1"/>
          </p:cNvGraphicFramePr>
          <p:nvPr>
            <p:ph sz="quarter" idx="3"/>
          </p:nvPr>
        </p:nvGraphicFramePr>
        <p:xfrm>
          <a:off x="619125" y="3209925"/>
          <a:ext cx="8215313" cy="2270126"/>
        </p:xfrm>
        <a:graphic>
          <a:graphicData uri="http://schemas.openxmlformats.org/drawingml/2006/table">
            <a:tbl>
              <a:tblPr/>
              <a:tblGrid>
                <a:gridCol w="1482725"/>
                <a:gridCol w="1235075"/>
                <a:gridCol w="5497513"/>
              </a:tblGrid>
              <a:tr h="568325">
                <a:tc gridSpan="3">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PCI Device Configuration Bit Fields</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r>
              <a:tr h="56673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Bit Field</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Value</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Description</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568325">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SR ID</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0-3</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Smart Reflex ID</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673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Bar Config</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0-0xf</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See Next Slide</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5651" name="Line 540"/>
          <p:cNvSpPr>
            <a:spLocks noChangeShapeType="1"/>
          </p:cNvSpPr>
          <p:nvPr/>
        </p:nvSpPr>
        <p:spPr bwMode="auto">
          <a:xfrm>
            <a:off x="6938963" y="3232150"/>
            <a:ext cx="0" cy="0"/>
          </a:xfrm>
          <a:prstGeom prst="line">
            <a:avLst/>
          </a:prstGeom>
          <a:noFill/>
          <a:ln w="12700" cap="rnd">
            <a:solidFill>
              <a:srgbClr val="000000"/>
            </a:solidFill>
            <a:round/>
            <a:headEnd/>
            <a:tailEnd/>
          </a:ln>
          <a:effectLst/>
        </p:spPr>
        <p:txBody>
          <a:bodyPr/>
          <a:lstStyle/>
          <a:p>
            <a:endParaRPr lang="en-US"/>
          </a:p>
        </p:txBody>
      </p:sp>
      <p:sp>
        <p:nvSpPr>
          <p:cNvPr id="25652" name="Line 541"/>
          <p:cNvSpPr>
            <a:spLocks noChangeShapeType="1"/>
          </p:cNvSpPr>
          <p:nvPr/>
        </p:nvSpPr>
        <p:spPr bwMode="auto">
          <a:xfrm>
            <a:off x="6938963" y="3476625"/>
            <a:ext cx="0" cy="0"/>
          </a:xfrm>
          <a:prstGeom prst="line">
            <a:avLst/>
          </a:prstGeom>
          <a:noFill/>
          <a:ln w="12700" cap="rnd">
            <a:solidFill>
              <a:srgbClr val="000000"/>
            </a:solidFill>
            <a:round/>
            <a:headEnd/>
            <a:tailEnd/>
          </a:ln>
          <a:effectLst/>
        </p:spPr>
        <p:txBody>
          <a:bodyPr/>
          <a:lstStyle/>
          <a:p>
            <a:endParaRPr lang="en-US"/>
          </a:p>
        </p:txBody>
      </p:sp>
      <p:sp>
        <p:nvSpPr>
          <p:cNvPr id="25653" name="Line 586"/>
          <p:cNvSpPr>
            <a:spLocks noChangeShapeType="1"/>
          </p:cNvSpPr>
          <p:nvPr/>
        </p:nvSpPr>
        <p:spPr bwMode="auto">
          <a:xfrm>
            <a:off x="6938963" y="2009775"/>
            <a:ext cx="0" cy="0"/>
          </a:xfrm>
          <a:prstGeom prst="line">
            <a:avLst/>
          </a:prstGeom>
          <a:noFill/>
          <a:ln w="12700" cap="rnd">
            <a:solidFill>
              <a:srgbClr val="000000"/>
            </a:solidFill>
            <a:round/>
            <a:headEnd/>
            <a:tailEnd/>
          </a:ln>
          <a:effectLst/>
        </p:spPr>
        <p:txBody>
          <a:bodyPr/>
          <a:lstStyle/>
          <a:p>
            <a:endParaRPr lang="en-US"/>
          </a:p>
        </p:txBody>
      </p:sp>
      <p:sp>
        <p:nvSpPr>
          <p:cNvPr id="25654" name="Line 587"/>
          <p:cNvSpPr>
            <a:spLocks noChangeShapeType="1"/>
          </p:cNvSpPr>
          <p:nvPr/>
        </p:nvSpPr>
        <p:spPr bwMode="auto">
          <a:xfrm>
            <a:off x="6938963" y="2254250"/>
            <a:ext cx="0" cy="0"/>
          </a:xfrm>
          <a:prstGeom prst="line">
            <a:avLst/>
          </a:prstGeom>
          <a:noFill/>
          <a:ln w="12700" cap="rnd">
            <a:solidFill>
              <a:srgbClr val="000000"/>
            </a:solidFill>
            <a:round/>
            <a:headEnd/>
            <a:tailEnd/>
          </a:ln>
          <a:effectLst/>
        </p:spPr>
        <p:txBody>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82660" name="Group 4"/>
          <p:cNvGraphicFramePr>
            <a:graphicFrameLocks noGrp="1"/>
          </p:cNvGraphicFramePr>
          <p:nvPr>
            <p:ph/>
          </p:nvPr>
        </p:nvGraphicFramePr>
        <p:xfrm>
          <a:off x="304800" y="990600"/>
          <a:ext cx="8569325" cy="5336223"/>
        </p:xfrm>
        <a:graphic>
          <a:graphicData uri="http://schemas.openxmlformats.org/drawingml/2006/table">
            <a:tbl>
              <a:tblPr/>
              <a:tblGrid>
                <a:gridCol w="952500"/>
                <a:gridCol w="952500"/>
                <a:gridCol w="950913"/>
                <a:gridCol w="952500"/>
                <a:gridCol w="952500"/>
                <a:gridCol w="952500"/>
                <a:gridCol w="950912"/>
                <a:gridCol w="952500"/>
                <a:gridCol w="952500"/>
              </a:tblGrid>
              <a:tr h="247650">
                <a:tc gridSpan="9">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BAR </a:t>
                      </a:r>
                      <a:r>
                        <a:rPr kumimoji="0" lang="en-US" sz="1200" b="0" i="0" u="none" strike="noStrike" cap="none" normalizeH="0" baseline="0" dirty="0" err="1" smtClean="0">
                          <a:ln>
                            <a:noFill/>
                          </a:ln>
                          <a:solidFill>
                            <a:schemeClr val="tx1"/>
                          </a:solidFill>
                          <a:effectLst/>
                          <a:latin typeface="+mj-lt"/>
                          <a:cs typeface="Times New Roman" pitchFamily="18" charset="0"/>
                        </a:rPr>
                        <a:t>Config</a:t>
                      </a:r>
                      <a:r>
                        <a:rPr kumimoji="0" lang="en-US" sz="1200" b="0" i="0" u="none" strike="noStrike" cap="none" normalizeH="0" baseline="0" dirty="0" smtClean="0">
                          <a:ln>
                            <a:noFill/>
                          </a:ln>
                          <a:solidFill>
                            <a:schemeClr val="tx1"/>
                          </a:solidFill>
                          <a:effectLst/>
                          <a:latin typeface="+mj-lt"/>
                          <a:cs typeface="Times New Roman" pitchFamily="18" charset="0"/>
                        </a:rPr>
                        <a:t> / </a:t>
                      </a:r>
                      <a:r>
                        <a:rPr kumimoji="0" lang="en-US" sz="1200" b="0" i="0" u="none" strike="noStrike" cap="none" normalizeH="0" baseline="0" dirty="0" err="1" smtClean="0">
                          <a:ln>
                            <a:noFill/>
                          </a:ln>
                          <a:solidFill>
                            <a:schemeClr val="tx1"/>
                          </a:solidFill>
                          <a:effectLst/>
                          <a:latin typeface="+mj-lt"/>
                          <a:cs typeface="Times New Roman" pitchFamily="18" charset="0"/>
                        </a:rPr>
                        <a:t>PCIe</a:t>
                      </a:r>
                      <a:r>
                        <a:rPr kumimoji="0" lang="en-US" sz="1200" b="0" i="0" u="none" strike="noStrike" cap="none" normalizeH="0" baseline="0" dirty="0" smtClean="0">
                          <a:ln>
                            <a:noFill/>
                          </a:ln>
                          <a:solidFill>
                            <a:schemeClr val="tx1"/>
                          </a:solidFill>
                          <a:effectLst/>
                          <a:latin typeface="+mj-lt"/>
                          <a:cs typeface="Times New Roman" pitchFamily="18" charset="0"/>
                        </a:rPr>
                        <a:t> Window Sizes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98463">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gridSpan="5">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 bit Address Translation</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 bit Address Translation</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 cfg</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BAR3</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BAR5</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BAR1/2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BAR3/4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0b0000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16">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PCIe MMRs</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1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Clone of BAR4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12" gridSpan="2">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3B3B3"/>
                    </a:solidFill>
                  </a:tcPr>
                </a:tc>
                <a:tc rowSpan="12" hMerge="1">
                  <a:txBody>
                    <a:bodyPr/>
                    <a:lstStyle/>
                    <a:p>
                      <a:endParaRPr lang="en-US"/>
                    </a:p>
                  </a:txBody>
                  <a:tcPr/>
                </a:tc>
              </a:tr>
              <a:tr h="246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0b0001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0b0010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6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0b0011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0b0100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0b0101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6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0b0110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0b0111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0b1000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256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6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0b1001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0b1010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256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6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0b1011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256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256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0b1100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rowSpan="4" gridSpan="5">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3B3B3"/>
                    </a:solidFill>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256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256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0b1101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512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512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6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0b1110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1024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1024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0b1111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2048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2048</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7789" name="Text Box 142"/>
          <p:cNvSpPr txBox="1">
            <a:spLocks noChangeArrowheads="1"/>
          </p:cNvSpPr>
          <p:nvPr/>
        </p:nvSpPr>
        <p:spPr bwMode="auto">
          <a:xfrm>
            <a:off x="479425" y="215900"/>
            <a:ext cx="8088313" cy="769441"/>
          </a:xfrm>
          <a:prstGeom prst="rect">
            <a:avLst/>
          </a:prstGeom>
          <a:noFill/>
          <a:ln w="9525">
            <a:noFill/>
            <a:miter lim="800000"/>
            <a:headEnd/>
            <a:tailEnd/>
          </a:ln>
          <a:effectLst/>
        </p:spPr>
        <p:txBody>
          <a:bodyPr>
            <a:spAutoFit/>
          </a:bodyPr>
          <a:lstStyle/>
          <a:p>
            <a:pPr algn="ctr" fontAlgn="base">
              <a:spcBef>
                <a:spcPct val="0"/>
              </a:spcBef>
              <a:spcAft>
                <a:spcPct val="0"/>
              </a:spcAft>
            </a:pPr>
            <a:r>
              <a:rPr lang="en-US" sz="4400" b="1" dirty="0">
                <a:latin typeface="+mj-lt"/>
                <a:ea typeface="+mj-ea"/>
                <a:cs typeface="+mj-cs"/>
              </a:rPr>
              <a:t>Boot Configuration – PCI Express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7339" name="Group 283"/>
          <p:cNvGraphicFramePr>
            <a:graphicFrameLocks noGrp="1"/>
          </p:cNvGraphicFramePr>
          <p:nvPr>
            <p:ph sz="quarter" idx="3"/>
          </p:nvPr>
        </p:nvGraphicFramePr>
        <p:xfrm>
          <a:off x="530225" y="3505200"/>
          <a:ext cx="8153400" cy="2743200"/>
        </p:xfrm>
        <a:graphic>
          <a:graphicData uri="http://schemas.openxmlformats.org/drawingml/2006/table">
            <a:tbl>
              <a:tblPr/>
              <a:tblGrid>
                <a:gridCol w="1472365"/>
                <a:gridCol w="1223492"/>
                <a:gridCol w="5457543"/>
              </a:tblGrid>
              <a:tr h="263525">
                <a:tc gridSpan="3">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MCM Boot Device Configuration Field Descriptions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r>
              <a:tr h="26193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Bit Field</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Value</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Description</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263525">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SR Index</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0-3</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Smart Reflex Index</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1938">
                <a:tc rowSpan="3">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Ref Clock</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156.25 MHz</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3525">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250 MHz</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3525">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312.5 MHz</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1938">
                <a:tc rowSpan="4">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Data Rate</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1.25 GBs</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3525">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3.125 GBs</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1938">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6.25 GBs</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3525">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12.5 GBs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8676" name="Rectangle 8"/>
          <p:cNvSpPr>
            <a:spLocks noGrp="1" noChangeArrowheads="1"/>
          </p:cNvSpPr>
          <p:nvPr>
            <p:ph type="title"/>
          </p:nvPr>
        </p:nvSpPr>
        <p:spPr/>
        <p:txBody>
          <a:bodyPr/>
          <a:lstStyle/>
          <a:p>
            <a:pPr eaLnBrk="1" hangingPunct="1"/>
            <a:r>
              <a:rPr lang="en-US" dirty="0" smtClean="0"/>
              <a:t>Boot Configuration</a:t>
            </a:r>
            <a:br>
              <a:rPr lang="en-US" dirty="0" smtClean="0"/>
            </a:br>
            <a:r>
              <a:rPr lang="en-US" dirty="0" err="1" smtClean="0"/>
              <a:t>HyperLink</a:t>
            </a:r>
            <a:r>
              <a:rPr lang="en-US" dirty="0" smtClean="0"/>
              <a:t> Mode</a:t>
            </a:r>
          </a:p>
        </p:txBody>
      </p:sp>
      <p:sp>
        <p:nvSpPr>
          <p:cNvPr id="28677" name="Rectangle 9"/>
          <p:cNvSpPr>
            <a:spLocks noGrp="1" noChangeArrowheads="1"/>
          </p:cNvSpPr>
          <p:nvPr>
            <p:ph type="body" sz="half" idx="1"/>
          </p:nvPr>
        </p:nvSpPr>
        <p:spPr>
          <a:xfrm>
            <a:off x="392113" y="1140264"/>
            <a:ext cx="8435975" cy="4692650"/>
          </a:xfrm>
        </p:spPr>
        <p:txBody>
          <a:bodyPr/>
          <a:lstStyle/>
          <a:p>
            <a:pPr eaLnBrk="1" hangingPunct="1"/>
            <a:r>
              <a:rPr lang="en-US" sz="1800" dirty="0" err="1" smtClean="0"/>
              <a:t>HyperLink</a:t>
            </a:r>
            <a:r>
              <a:rPr lang="en-US" sz="1800" dirty="0" smtClean="0"/>
              <a:t> boot mode boots the DSP through the ultra short range </a:t>
            </a:r>
            <a:r>
              <a:rPr lang="en-US" sz="1800" dirty="0" err="1" smtClean="0"/>
              <a:t>HyperLink</a:t>
            </a:r>
            <a:r>
              <a:rPr lang="en-US" sz="1800" dirty="0" smtClean="0"/>
              <a:t>.</a:t>
            </a:r>
          </a:p>
          <a:p>
            <a:pPr eaLnBrk="1" hangingPunct="1"/>
            <a:r>
              <a:rPr lang="en-US" sz="1800" dirty="0" smtClean="0"/>
              <a:t>The host loads the boot image directly through the link and then generates the interrupt to wake the DSP.</a:t>
            </a:r>
          </a:p>
        </p:txBody>
      </p:sp>
      <p:graphicFrame>
        <p:nvGraphicFramePr>
          <p:cNvPr id="557165" name="Group 109"/>
          <p:cNvGraphicFramePr>
            <a:graphicFrameLocks noGrp="1"/>
          </p:cNvGraphicFramePr>
          <p:nvPr>
            <p:ph sz="quarter" idx="2"/>
          </p:nvPr>
        </p:nvGraphicFramePr>
        <p:xfrm>
          <a:off x="519113" y="2219325"/>
          <a:ext cx="8167687" cy="1133475"/>
        </p:xfrm>
        <a:graphic>
          <a:graphicData uri="http://schemas.openxmlformats.org/drawingml/2006/table">
            <a:tbl>
              <a:tblPr/>
              <a:tblGrid>
                <a:gridCol w="1166812"/>
                <a:gridCol w="1166813"/>
                <a:gridCol w="1166812"/>
                <a:gridCol w="1166813"/>
                <a:gridCol w="1166812"/>
                <a:gridCol w="1166813"/>
                <a:gridCol w="1166812"/>
              </a:tblGrid>
              <a:tr h="377825">
                <a:tc gridSpan="7">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MCM Boot Device Configuration</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7825">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9</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7</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6</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5</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377825">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Reserved</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Data Rate</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Ref Clock</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SR Index</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smtClean="0"/>
              <a:t>Booting Multiple Cores</a:t>
            </a:r>
          </a:p>
        </p:txBody>
      </p:sp>
      <p:sp>
        <p:nvSpPr>
          <p:cNvPr id="3" name="Text Placeholder 2"/>
          <p:cNvSpPr>
            <a:spLocks noGrp="1"/>
          </p:cNvSpPr>
          <p:nvPr>
            <p:ph type="body" sz="half" idx="1"/>
          </p:nvPr>
        </p:nvSpPr>
        <p:spPr>
          <a:xfrm>
            <a:off x="333375" y="1185863"/>
            <a:ext cx="8310563" cy="4692650"/>
          </a:xfrm>
        </p:spPr>
        <p:txBody>
          <a:bodyPr/>
          <a:lstStyle/>
          <a:p>
            <a:r>
              <a:rPr lang="en-US" sz="2000" dirty="0" smtClean="0"/>
              <a:t>During the boot process, the boot loader code is loaded into the L2 of corePac0 from the ROM.</a:t>
            </a:r>
          </a:p>
          <a:p>
            <a:r>
              <a:rPr lang="en-US" sz="2000" dirty="0" smtClean="0"/>
              <a:t>The high 0xD23F bytes of this L2 is reserved for the boot code. User should not overwrite this area.</a:t>
            </a:r>
          </a:p>
          <a:p>
            <a:r>
              <a:rPr lang="en-US" sz="2000" dirty="0" smtClean="0"/>
              <a:t>All the other </a:t>
            </a:r>
            <a:r>
              <a:rPr lang="en-US" sz="2000" dirty="0" err="1" smtClean="0"/>
              <a:t>CorePacs</a:t>
            </a:r>
            <a:r>
              <a:rPr lang="en-US" sz="2000" dirty="0" smtClean="0"/>
              <a:t> are executing IDLE.</a:t>
            </a:r>
          </a:p>
          <a:p>
            <a:r>
              <a:rPr lang="en-US" sz="2000" dirty="0" smtClean="0"/>
              <a:t>User should load the image into the L2 of </a:t>
            </a:r>
            <a:r>
              <a:rPr lang="en-US" sz="2000" dirty="0" err="1" smtClean="0"/>
              <a:t>CorePacs</a:t>
            </a:r>
            <a:r>
              <a:rPr lang="en-US" sz="2000" dirty="0" smtClean="0"/>
              <a:t> they want to boot up.</a:t>
            </a:r>
          </a:p>
          <a:p>
            <a:r>
              <a:rPr lang="en-US" sz="2000" dirty="0" smtClean="0"/>
              <a:t>Before setting the boot complete register, the user should also set the start address of the code in the respective BOOT MAGIC ADDRESS of the </a:t>
            </a:r>
            <a:r>
              <a:rPr lang="en-US" sz="2000" dirty="0" err="1" smtClean="0"/>
              <a:t>CorePac</a:t>
            </a:r>
            <a:r>
              <a:rPr lang="en-US" sz="2000" dirty="0" smtClean="0"/>
              <a:t> L2.</a:t>
            </a:r>
          </a:p>
          <a:p>
            <a:r>
              <a:rPr lang="en-US" sz="2000" dirty="0" smtClean="0"/>
              <a:t>Finally, the user image should also write the IPC interrupt register to bring the required </a:t>
            </a:r>
            <a:r>
              <a:rPr lang="en-US" sz="2000" dirty="0" err="1" smtClean="0"/>
              <a:t>corePacs</a:t>
            </a:r>
            <a:r>
              <a:rPr lang="en-US" sz="2000" dirty="0" smtClean="0"/>
              <a:t> out of IDLE.</a:t>
            </a:r>
          </a:p>
          <a:p>
            <a:pPr>
              <a:buFontTx/>
              <a:buNone/>
            </a:pPr>
            <a:r>
              <a:rPr lang="en-US" sz="2000" dirty="0" smtClean="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dirty="0" smtClean="0"/>
              <a:t>Keystone ROM Boot Loader</a:t>
            </a:r>
          </a:p>
        </p:txBody>
      </p:sp>
      <p:sp>
        <p:nvSpPr>
          <p:cNvPr id="7171" name="Text Placeholder 2"/>
          <p:cNvSpPr>
            <a:spLocks noGrp="1"/>
          </p:cNvSpPr>
          <p:nvPr>
            <p:ph type="body" sz="half" idx="1"/>
          </p:nvPr>
        </p:nvSpPr>
        <p:spPr>
          <a:xfrm>
            <a:off x="333375" y="838201"/>
            <a:ext cx="8505825" cy="5410200"/>
          </a:xfrm>
        </p:spPr>
        <p:txBody>
          <a:bodyPr/>
          <a:lstStyle/>
          <a:p>
            <a:pPr eaLnBrk="1" hangingPunct="1"/>
            <a:r>
              <a:rPr lang="en-US" sz="2800" dirty="0" smtClean="0"/>
              <a:t>Code to transfer application code from memory or host to high speed internal memory</a:t>
            </a:r>
          </a:p>
          <a:p>
            <a:pPr eaLnBrk="1" hangingPunct="1"/>
            <a:r>
              <a:rPr lang="en-US" sz="2800" dirty="0" smtClean="0"/>
              <a:t>Boot loader code is burned in the DSP ROM (Non-modifiable)</a:t>
            </a:r>
          </a:p>
          <a:p>
            <a:pPr eaLnBrk="1" hangingPunct="1"/>
            <a:r>
              <a:rPr lang="en-US" sz="2800" dirty="0" smtClean="0"/>
              <a:t>Base address for the Boot Code is 0x20B00000</a:t>
            </a:r>
          </a:p>
          <a:p>
            <a:pPr eaLnBrk="1" hangingPunct="1"/>
            <a:r>
              <a:rPr lang="en-US" sz="2800" dirty="0" smtClean="0"/>
              <a:t>Boot Loader is broadly divided into two types</a:t>
            </a:r>
          </a:p>
          <a:p>
            <a:pPr marL="742950" lvl="1" indent="-285750" eaLnBrk="1" hangingPunct="1"/>
            <a:r>
              <a:rPr lang="en-US" sz="2400" dirty="0" smtClean="0"/>
              <a:t>Memory boot  where application is stored in a slow external memory</a:t>
            </a:r>
          </a:p>
          <a:p>
            <a:pPr marL="742950" lvl="1" indent="-285750" eaLnBrk="1" hangingPunct="1"/>
            <a:r>
              <a:rPr lang="en-US" sz="2400" dirty="0" smtClean="0"/>
              <a:t>Host Boot where the boot is driven by a host device connected through fast transport.</a:t>
            </a:r>
          </a:p>
          <a:p>
            <a:pPr eaLnBrk="1" hangingPunct="1"/>
            <a:r>
              <a:rPr lang="en-US" sz="2800" dirty="0" smtClean="0"/>
              <a:t>Seven different types of boot modes are supported</a:t>
            </a:r>
          </a:p>
          <a:p>
            <a:pPr eaLnBrk="1" hangingPunct="1"/>
            <a:endParaRPr lang="en-US" sz="2800" dirty="0" smtClean="0"/>
          </a:p>
          <a:p>
            <a:pPr eaLnBrk="1" hangingPunct="1"/>
            <a:endParaRPr lang="en-US" sz="2800"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2" name="Rectangle 4"/>
          <p:cNvSpPr>
            <a:spLocks noGrp="1" noChangeArrowheads="1"/>
          </p:cNvSpPr>
          <p:nvPr>
            <p:ph type="ctrTitle"/>
          </p:nvPr>
        </p:nvSpPr>
        <p:spPr/>
        <p:txBody>
          <a:bodyPr/>
          <a:lstStyle/>
          <a:p>
            <a:r>
              <a:rPr lang="en-US" smtClean="0"/>
              <a:t>Secondary Bootload Option</a:t>
            </a:r>
          </a:p>
        </p:txBody>
      </p:sp>
      <p:sp>
        <p:nvSpPr>
          <p:cNvPr id="124933" name="Rectangle 5"/>
          <p:cNvSpPr>
            <a:spLocks noGrp="1" noChangeArrowheads="1"/>
          </p:cNvSpPr>
          <p:nvPr>
            <p:ph type="subTitle" idx="1"/>
          </p:nvPr>
        </p:nvSpPr>
        <p:spPr/>
        <p:txBody>
          <a:bodyPr/>
          <a:lstStyle/>
          <a:p>
            <a:endParaRPr lang="en-US"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smtClean="0"/>
              <a:t>Second Stage Boot Load Process</a:t>
            </a:r>
          </a:p>
        </p:txBody>
      </p:sp>
      <p:sp>
        <p:nvSpPr>
          <p:cNvPr id="6" name="TextBox 5"/>
          <p:cNvSpPr txBox="1"/>
          <p:nvPr/>
        </p:nvSpPr>
        <p:spPr>
          <a:xfrm>
            <a:off x="914400" y="990600"/>
            <a:ext cx="7315200" cy="1938992"/>
          </a:xfrm>
          <a:prstGeom prst="rect">
            <a:avLst/>
          </a:prstGeom>
          <a:noFill/>
        </p:spPr>
        <p:txBody>
          <a:bodyPr wrap="square" rtlCol="0">
            <a:spAutoFit/>
          </a:bodyPr>
          <a:lstStyle/>
          <a:p>
            <a:r>
              <a:rPr lang="en-US" sz="2400" dirty="0" smtClean="0"/>
              <a:t>Q: What if more boot parameters are needed than can be specified in the boot pins? </a:t>
            </a:r>
          </a:p>
          <a:p>
            <a:endParaRPr lang="en-US" sz="2400" dirty="0"/>
          </a:p>
          <a:p>
            <a:r>
              <a:rPr lang="en-US" sz="2400" dirty="0" smtClean="0"/>
              <a:t>A:Other parameter values can be updated through I2B boot mode</a:t>
            </a:r>
          </a:p>
        </p:txBody>
      </p:sp>
      <p:sp>
        <p:nvSpPr>
          <p:cNvPr id="9" name="TextBox 8"/>
          <p:cNvSpPr txBox="1"/>
          <p:nvPr/>
        </p:nvSpPr>
        <p:spPr>
          <a:xfrm>
            <a:off x="914400" y="3352800"/>
            <a:ext cx="7315200" cy="2246769"/>
          </a:xfrm>
          <a:prstGeom prst="rect">
            <a:avLst/>
          </a:prstGeom>
          <a:noFill/>
        </p:spPr>
        <p:txBody>
          <a:bodyPr wrap="square" rtlCol="0">
            <a:spAutoFit/>
          </a:bodyPr>
          <a:lstStyle/>
          <a:p>
            <a:pPr>
              <a:buFont typeface="Arial" pitchFamily="34" charset="0"/>
              <a:buChar char="•"/>
            </a:pPr>
            <a:r>
              <a:rPr lang="en-US" sz="2000" dirty="0" smtClean="0"/>
              <a:t> In this case, the I2C boot will start with a I2C boot parameter table which will in turn load a custom updated parameter table for a specific boot mode. </a:t>
            </a:r>
          </a:p>
          <a:p>
            <a:endParaRPr lang="en-US" sz="2000" dirty="0" smtClean="0"/>
          </a:p>
          <a:p>
            <a:pPr>
              <a:buFont typeface="Arial" pitchFamily="34" charset="0"/>
              <a:buChar char="•"/>
            </a:pPr>
            <a:r>
              <a:rPr lang="en-US" sz="2000" dirty="0"/>
              <a:t> </a:t>
            </a:r>
            <a:r>
              <a:rPr lang="en-US" sz="2000" dirty="0" smtClean="0"/>
              <a:t>Once the default parameter table is updated, the boot code executes using the updated boot parameter structure, using the same process as the primary boot mode.</a:t>
            </a:r>
            <a:r>
              <a:rPr lang="en-US" dirty="0" smtClean="0"/>
              <a:t> </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smtClean="0"/>
              <a:t>Second Stage Boot Load Specifics</a:t>
            </a:r>
          </a:p>
        </p:txBody>
      </p:sp>
      <p:sp>
        <p:nvSpPr>
          <p:cNvPr id="31747" name="Text Placeholder 2"/>
          <p:cNvSpPr>
            <a:spLocks noGrp="1"/>
          </p:cNvSpPr>
          <p:nvPr>
            <p:ph type="body" sz="half" idx="1"/>
          </p:nvPr>
        </p:nvSpPr>
        <p:spPr>
          <a:xfrm>
            <a:off x="333375" y="1185863"/>
            <a:ext cx="8383588" cy="4692650"/>
          </a:xfrm>
        </p:spPr>
        <p:txBody>
          <a:bodyPr/>
          <a:lstStyle/>
          <a:p>
            <a:r>
              <a:rPr lang="en-US" sz="2400" dirty="0" smtClean="0"/>
              <a:t>The EEPROM image loaded will have two boot parameter tables</a:t>
            </a:r>
          </a:p>
          <a:p>
            <a:r>
              <a:rPr lang="en-US" sz="2400" dirty="0" smtClean="0"/>
              <a:t>The First one will be an I2C boot parameter table, setting the core clock and also the address of the next block.</a:t>
            </a:r>
          </a:p>
          <a:p>
            <a:r>
              <a:rPr lang="en-US" sz="2400" dirty="0" smtClean="0"/>
              <a:t>The next block will have the desired boot mode specific boot parameter table with the user desired values.</a:t>
            </a:r>
          </a:p>
          <a:p>
            <a:r>
              <a:rPr lang="en-US" sz="2400" dirty="0" smtClean="0"/>
              <a:t>After loading this image into the EEPROM, the boot mode in the boot strap is set for I2C master boot.</a:t>
            </a:r>
          </a:p>
          <a:p>
            <a:r>
              <a:rPr lang="en-US" sz="2400" dirty="0" smtClean="0"/>
              <a:t>After POR, the I2C boot code is executed as a first stage boot load, which will update the default boot parameter table and re-enter the boot code, executing the boot code utilizing the user specific parameters.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8004" name="Rectangle 4"/>
          <p:cNvSpPr>
            <a:spLocks noGrp="1" noChangeArrowheads="1"/>
          </p:cNvSpPr>
          <p:nvPr>
            <p:ph type="ctrTitle"/>
          </p:nvPr>
        </p:nvSpPr>
        <p:spPr/>
        <p:txBody>
          <a:bodyPr/>
          <a:lstStyle/>
          <a:p>
            <a:r>
              <a:rPr lang="en-US" smtClean="0"/>
              <a:t>EVM Specifics and IBL</a:t>
            </a:r>
          </a:p>
        </p:txBody>
      </p:sp>
      <p:sp>
        <p:nvSpPr>
          <p:cNvPr id="128005" name="Rectangle 5"/>
          <p:cNvSpPr>
            <a:spLocks noGrp="1" noChangeArrowheads="1"/>
          </p:cNvSpPr>
          <p:nvPr>
            <p:ph type="subTitle" idx="1"/>
          </p:nvPr>
        </p:nvSpPr>
        <p:spPr/>
        <p:txBody>
          <a:bodyPr/>
          <a:lstStyle/>
          <a:p>
            <a:endParaRPr lang="en-US" smtClean="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2" name="Rectangle 8"/>
          <p:cNvSpPr>
            <a:spLocks noGrp="1" noChangeArrowheads="1"/>
          </p:cNvSpPr>
          <p:nvPr>
            <p:ph type="title"/>
          </p:nvPr>
        </p:nvSpPr>
        <p:spPr/>
        <p:txBody>
          <a:bodyPr/>
          <a:lstStyle/>
          <a:p>
            <a:pPr eaLnBrk="1" hangingPunct="1"/>
            <a:r>
              <a:rPr lang="en-US" dirty="0" smtClean="0"/>
              <a:t>Boot Runtime – Ethernet</a:t>
            </a:r>
          </a:p>
        </p:txBody>
      </p:sp>
      <p:sp>
        <p:nvSpPr>
          <p:cNvPr id="17413" name="Rectangle 9"/>
          <p:cNvSpPr>
            <a:spLocks noGrp="1" noChangeArrowheads="1"/>
          </p:cNvSpPr>
          <p:nvPr>
            <p:ph type="body" idx="1"/>
          </p:nvPr>
        </p:nvSpPr>
        <p:spPr/>
        <p:txBody>
          <a:bodyPr/>
          <a:lstStyle/>
          <a:p>
            <a:pPr eaLnBrk="1" hangingPunct="1">
              <a:lnSpc>
                <a:spcPct val="80000"/>
              </a:lnSpc>
            </a:pPr>
            <a:r>
              <a:rPr lang="en-US" sz="1700" dirty="0" smtClean="0"/>
              <a:t>The SERDES, SGMII and switch are not configured if the options field of the Ethernet boot parameter table indicate initialization is bypassed. This will be the default case when the boot is initiated by hard or soft reset, reset isolation has been enabled, and the devices are powered up and enabled.</a:t>
            </a:r>
          </a:p>
          <a:p>
            <a:pPr eaLnBrk="1" hangingPunct="1">
              <a:lnSpc>
                <a:spcPct val="80000"/>
              </a:lnSpc>
            </a:pPr>
            <a:r>
              <a:rPr lang="en-US" sz="1700" dirty="0" smtClean="0"/>
              <a:t>SERDES: The boot ROM programs the SGMII_SERDES_CFGPLL register, the SGMII_SERDES_CFGRX registers (both lanes) and SGMII_SERDES_CFGTX register (both lanes). </a:t>
            </a:r>
          </a:p>
          <a:p>
            <a:pPr eaLnBrk="1" hangingPunct="1">
              <a:lnSpc>
                <a:spcPct val="80000"/>
              </a:lnSpc>
            </a:pPr>
            <a:r>
              <a:rPr lang="en-US" sz="1700" dirty="0" smtClean="0"/>
              <a:t>SGMII: The SGMII is enabled in full duplex mode, gigabit rate. Broadcast packet reception is enabled based on the boot parameter table.</a:t>
            </a:r>
          </a:p>
          <a:p>
            <a:pPr eaLnBrk="1" hangingPunct="1">
              <a:lnSpc>
                <a:spcPct val="80000"/>
              </a:lnSpc>
            </a:pPr>
            <a:r>
              <a:rPr lang="en-US" sz="1700" dirty="0" smtClean="0"/>
              <a:t>QMSS:  The QMSS is configured to manage descriptors using a single memory region. Each descriptor is sized to 48 bytes with extended packet information block present. </a:t>
            </a:r>
          </a:p>
          <a:p>
            <a:pPr eaLnBrk="1" hangingPunct="1">
              <a:lnSpc>
                <a:spcPct val="80000"/>
              </a:lnSpc>
            </a:pPr>
            <a:r>
              <a:rPr lang="en-US" sz="1700" dirty="0" smtClean="0"/>
              <a:t>PASS: A custom firmware load is used for PASS. This load simple directs all received packets to the CPDMA, using flow configuration 0.</a:t>
            </a:r>
          </a:p>
          <a:p>
            <a:pPr eaLnBrk="1" hangingPunct="1">
              <a:lnSpc>
                <a:spcPct val="80000"/>
              </a:lnSpc>
            </a:pPr>
            <a:r>
              <a:rPr lang="en-US" sz="1700" dirty="0" smtClean="0"/>
              <a:t>Interrupt System: Polling is used to detect packet arrival in queue 896, so interrupts are not configured </a:t>
            </a:r>
          </a:p>
          <a:p>
            <a:pPr eaLnBrk="1" hangingPunct="1">
              <a:lnSpc>
                <a:spcPct val="80000"/>
              </a:lnSpc>
            </a:pPr>
            <a:r>
              <a:rPr lang="en-US" sz="1700" dirty="0" smtClean="0"/>
              <a:t>After initialization, the device will broadcast a ready frame containing its device ID and MAC address. </a:t>
            </a:r>
          </a:p>
          <a:p>
            <a:pPr eaLnBrk="1" hangingPunct="1">
              <a:lnSpc>
                <a:spcPct val="80000"/>
              </a:lnSpc>
            </a:pPr>
            <a:r>
              <a:rPr lang="en-US" sz="1700" dirty="0" smtClean="0"/>
              <a:t>The Ethernet Host is responsible to receive the ready frame and follow up with the boot packets to the DSP using the device’s MAC address or ID.  If Broadcast Rx is configured, then the host can broadcast a common image to all DSPs.</a:t>
            </a:r>
          </a:p>
          <a:p>
            <a:pPr eaLnBrk="1" hangingPunct="1">
              <a:lnSpc>
                <a:spcPct val="80000"/>
              </a:lnSpc>
            </a:pPr>
            <a:r>
              <a:rPr lang="en-US" sz="1700" dirty="0" smtClean="0"/>
              <a:t>The image is converted into a boot table and sent in packets from host to the DSP where the boot code reconstructs the image.</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pPr eaLnBrk="1" hangingPunct="1"/>
            <a:r>
              <a:rPr lang="en-US" dirty="0" smtClean="0"/>
              <a:t>Boot Runtime – Serial </a:t>
            </a:r>
            <a:r>
              <a:rPr lang="en-US" dirty="0" err="1" smtClean="0"/>
              <a:t>RapidIO</a:t>
            </a:r>
            <a:endParaRPr lang="en-US" dirty="0" smtClean="0"/>
          </a:p>
        </p:txBody>
      </p:sp>
      <p:sp>
        <p:nvSpPr>
          <p:cNvPr id="19461" name="Rectangle 3"/>
          <p:cNvSpPr>
            <a:spLocks noGrp="1" noChangeArrowheads="1"/>
          </p:cNvSpPr>
          <p:nvPr>
            <p:ph type="body" idx="1"/>
          </p:nvPr>
        </p:nvSpPr>
        <p:spPr>
          <a:xfrm>
            <a:off x="333375" y="914401"/>
            <a:ext cx="8467725" cy="5272088"/>
          </a:xfrm>
        </p:spPr>
        <p:txBody>
          <a:bodyPr/>
          <a:lstStyle/>
          <a:p>
            <a:pPr eaLnBrk="1" hangingPunct="1">
              <a:lnSpc>
                <a:spcPct val="80000"/>
              </a:lnSpc>
            </a:pPr>
            <a:r>
              <a:rPr lang="en-US" sz="1700" dirty="0" smtClean="0"/>
              <a:t>SRIO boot behaves as supported on previous devices for </a:t>
            </a:r>
            <a:r>
              <a:rPr lang="en-US" sz="1700" dirty="0" err="1" smtClean="0"/>
              <a:t>DirectIO</a:t>
            </a:r>
            <a:r>
              <a:rPr lang="en-US" sz="1700" dirty="0" smtClean="0"/>
              <a:t> mode.  </a:t>
            </a:r>
            <a:r>
              <a:rPr lang="en-US" sz="1700" smtClean="0"/>
              <a:t>For </a:t>
            </a:r>
            <a:r>
              <a:rPr lang="en-US" sz="1700" smtClean="0"/>
              <a:t>KeyStone, </a:t>
            </a:r>
            <a:r>
              <a:rPr lang="en-US" sz="1700" dirty="0" smtClean="0"/>
              <a:t>boot using Messaging Mode is supported as well, provided the host sends Ethernet IP messages.</a:t>
            </a:r>
          </a:p>
          <a:p>
            <a:pPr eaLnBrk="1" hangingPunct="1">
              <a:lnSpc>
                <a:spcPct val="80000"/>
              </a:lnSpc>
            </a:pPr>
            <a:r>
              <a:rPr lang="en-US" sz="1700" dirty="0" smtClean="0"/>
              <a:t>The boot ROM will not configure the SERDES or SRIO if the boot options in the SRIO boot parameter table show that configuration bypass is enabled. This will be the case in hard or soft reset when reset isolation is enabled and the SRIO and SERDES have already been enabled.</a:t>
            </a:r>
          </a:p>
          <a:p>
            <a:pPr eaLnBrk="1" hangingPunct="1">
              <a:lnSpc>
                <a:spcPct val="80000"/>
              </a:lnSpc>
            </a:pPr>
            <a:r>
              <a:rPr lang="en-US" sz="1700" dirty="0" smtClean="0"/>
              <a:t>SERDES and SRIO register configurations are based on templates. Basic values are taken from the template and modified to match the provided input frequency, number of lanes, and output frequency. </a:t>
            </a:r>
          </a:p>
          <a:p>
            <a:pPr eaLnBrk="1" hangingPunct="1">
              <a:lnSpc>
                <a:spcPct val="80000"/>
              </a:lnSpc>
            </a:pPr>
            <a:r>
              <a:rPr lang="en-US" sz="1700" dirty="0" smtClean="0"/>
              <a:t>SERDES:  The SERDES is configured before the SRIO. The boot ROM programs the SRIO_SERDES_CFGPLL register, the SRIO_SERDES_CFGRX registers, and the SRIO_SERDES_CFGTX registers. The values programmed into these registers are based on the configurable parameters in the SRIO boot parameter tables.</a:t>
            </a:r>
          </a:p>
          <a:p>
            <a:pPr eaLnBrk="1" hangingPunct="1">
              <a:lnSpc>
                <a:spcPct val="80000"/>
              </a:lnSpc>
            </a:pPr>
            <a:r>
              <a:rPr lang="en-US" sz="1700" dirty="0" smtClean="0"/>
              <a:t>In addition, for message booting over SRIO, the RIO_RXU_MAP00, RIO_RXU_MAP00_H and RIO_RXU_MAP00_QID registers are programmed. They are programmed to route all messages (promiscuous) to queue 896 using flow ID 0. </a:t>
            </a:r>
          </a:p>
          <a:p>
            <a:pPr eaLnBrk="1" hangingPunct="1">
              <a:lnSpc>
                <a:spcPct val="80000"/>
              </a:lnSpc>
            </a:pPr>
            <a:r>
              <a:rPr lang="en-US" sz="1700" dirty="0" smtClean="0"/>
              <a:t>QMSS:  The QMSS is configured to manage descriptors using a single memory region. Each descriptor is sized to 48 bytes with extended packet information block present (</a:t>
            </a:r>
            <a:r>
              <a:rPr lang="en-US" sz="1700" dirty="0" err="1" smtClean="0"/>
              <a:t>EInfo</a:t>
            </a:r>
            <a:r>
              <a:rPr lang="en-US" sz="1700" dirty="0" smtClean="0"/>
              <a:t>). The receive configuration is identical to that of Ethernet and a single function is used for both configurations. </a:t>
            </a:r>
          </a:p>
          <a:p>
            <a:pPr eaLnBrk="1" hangingPunct="1">
              <a:lnSpc>
                <a:spcPct val="80000"/>
              </a:lnSpc>
            </a:pPr>
            <a:r>
              <a:rPr lang="en-US" sz="1700" dirty="0" smtClean="0"/>
              <a:t>For </a:t>
            </a:r>
            <a:r>
              <a:rPr lang="en-US" sz="1700" dirty="0" err="1" smtClean="0"/>
              <a:t>DirectIO</a:t>
            </a:r>
            <a:r>
              <a:rPr lang="en-US" sz="1700" dirty="0" smtClean="0"/>
              <a:t> mode, the DSP will poll the boot magic address. Once this address is populated, the DSP branches to the address specified in the boot magic address. For Messaging Mode, the operation is equivalent to Ethernet Boot</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pPr eaLnBrk="1" hangingPunct="1"/>
            <a:r>
              <a:rPr lang="en-US" dirty="0" smtClean="0"/>
              <a:t>Boot Runtime – SPI</a:t>
            </a:r>
          </a:p>
        </p:txBody>
      </p:sp>
      <p:sp>
        <p:nvSpPr>
          <p:cNvPr id="24581" name="Rectangle 3"/>
          <p:cNvSpPr>
            <a:spLocks noGrp="1" noChangeArrowheads="1"/>
          </p:cNvSpPr>
          <p:nvPr>
            <p:ph type="body" idx="1"/>
          </p:nvPr>
        </p:nvSpPr>
        <p:spPr>
          <a:xfrm>
            <a:off x="333375" y="1185863"/>
            <a:ext cx="8467725" cy="5000625"/>
          </a:xfrm>
        </p:spPr>
        <p:txBody>
          <a:bodyPr/>
          <a:lstStyle/>
          <a:p>
            <a:pPr eaLnBrk="1" hangingPunct="1">
              <a:lnSpc>
                <a:spcPct val="80000"/>
              </a:lnSpc>
            </a:pPr>
            <a:r>
              <a:rPr lang="en-US" sz="1700" dirty="0" smtClean="0"/>
              <a:t>The SPI is configured as directed by the boot parameter table. The SPI is operated through direct register reads and write.</a:t>
            </a:r>
          </a:p>
          <a:p>
            <a:pPr eaLnBrk="1" hangingPunct="1">
              <a:lnSpc>
                <a:spcPct val="80000"/>
              </a:lnSpc>
            </a:pPr>
            <a:r>
              <a:rPr lang="en-US" sz="1700" dirty="0" smtClean="0"/>
              <a:t>The boot ROM initializes the peripheral and begins reading blocks of data starting at the address specified in the boot parameter table (see Table 34). The ROM reads the data in blocks. Each block consists of  two 16 bit word headers.</a:t>
            </a:r>
          </a:p>
          <a:p>
            <a:pPr eaLnBrk="1" hangingPunct="1">
              <a:lnSpc>
                <a:spcPct val="80000"/>
              </a:lnSpc>
            </a:pPr>
            <a:r>
              <a:rPr lang="en-US" sz="1700" dirty="0" smtClean="0"/>
              <a:t>The data in the blocks must contain boot table data. The data might also start with new boot parameter table. The new boot parameter block would specify a higher clock speed and a new boot address for the actual boot data. </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9" name="Rectangle 3"/>
          <p:cNvSpPr>
            <a:spLocks noGrp="1" noChangeArrowheads="1"/>
          </p:cNvSpPr>
          <p:nvPr>
            <p:ph type="body" idx="1"/>
          </p:nvPr>
        </p:nvSpPr>
        <p:spPr/>
        <p:txBody>
          <a:bodyPr/>
          <a:lstStyle/>
          <a:p>
            <a:pPr eaLnBrk="1" hangingPunct="1"/>
            <a:r>
              <a:rPr lang="en-US" sz="1700" dirty="0" smtClean="0"/>
              <a:t>The </a:t>
            </a:r>
            <a:r>
              <a:rPr lang="en-US" sz="1700" dirty="0" err="1" smtClean="0"/>
              <a:t>bootloader</a:t>
            </a:r>
            <a:r>
              <a:rPr lang="en-US" sz="1700" dirty="0" smtClean="0"/>
              <a:t> configures the base address registers, the number of windows, and their size. </a:t>
            </a:r>
          </a:p>
          <a:p>
            <a:pPr eaLnBrk="1" hangingPunct="1"/>
            <a:r>
              <a:rPr lang="en-US" sz="1700" dirty="0" smtClean="0"/>
              <a:t>The </a:t>
            </a:r>
            <a:r>
              <a:rPr lang="en-US" sz="1700" dirty="0" err="1" smtClean="0"/>
              <a:t>PCIe</a:t>
            </a:r>
            <a:r>
              <a:rPr lang="en-US" sz="1700" dirty="0" smtClean="0"/>
              <a:t> power-up is configured through the external pin. </a:t>
            </a:r>
          </a:p>
          <a:p>
            <a:pPr eaLnBrk="1" hangingPunct="1"/>
            <a:r>
              <a:rPr lang="en-US" sz="1700" dirty="0" smtClean="0"/>
              <a:t>If the </a:t>
            </a:r>
            <a:r>
              <a:rPr lang="en-US" sz="1700" dirty="0" err="1" smtClean="0"/>
              <a:t>PCIe</a:t>
            </a:r>
            <a:r>
              <a:rPr lang="en-US" sz="1700" dirty="0" smtClean="0"/>
              <a:t> boot is the primary boot, the BAR size configuration is driven by the BAR </a:t>
            </a:r>
            <a:r>
              <a:rPr lang="en-US" sz="1700" dirty="0" err="1" smtClean="0"/>
              <a:t>config</a:t>
            </a:r>
            <a:r>
              <a:rPr lang="en-US" sz="1700" dirty="0" smtClean="0"/>
              <a:t> fields as below.</a:t>
            </a:r>
          </a:p>
          <a:p>
            <a:pPr eaLnBrk="1" hangingPunct="1"/>
            <a:r>
              <a:rPr lang="en-US" sz="1700" dirty="0" smtClean="0"/>
              <a:t>Once the BAR configurations are done, the host can access to  the memory map of the DSP and image is loaded into the memory.</a:t>
            </a:r>
          </a:p>
          <a:p>
            <a:pPr eaLnBrk="1" hangingPunct="1"/>
            <a:r>
              <a:rPr lang="en-US" sz="1700" dirty="0" smtClean="0"/>
              <a:t>At the end the boot magic address is also set to the entry point of the image. </a:t>
            </a:r>
          </a:p>
          <a:p>
            <a:pPr eaLnBrk="1" hangingPunct="1"/>
            <a:r>
              <a:rPr lang="en-US" sz="1700" dirty="0" smtClean="0"/>
              <a:t>The DSP is brought out of IDLE by either a MSI interrupt or a legacy interrupt. (See </a:t>
            </a:r>
            <a:r>
              <a:rPr lang="en-US" sz="1700" dirty="0" err="1" smtClean="0"/>
              <a:t>PCIe</a:t>
            </a:r>
            <a:r>
              <a:rPr lang="en-US" sz="1700" dirty="0" smtClean="0"/>
              <a:t> user guide for further details.)</a:t>
            </a:r>
          </a:p>
        </p:txBody>
      </p:sp>
      <p:sp>
        <p:nvSpPr>
          <p:cNvPr id="26628" name="Rectangle 2"/>
          <p:cNvSpPr>
            <a:spLocks noGrp="1" noChangeArrowheads="1"/>
          </p:cNvSpPr>
          <p:nvPr>
            <p:ph type="title"/>
          </p:nvPr>
        </p:nvSpPr>
        <p:spPr/>
        <p:txBody>
          <a:bodyPr/>
          <a:lstStyle/>
          <a:p>
            <a:pPr eaLnBrk="1" hangingPunct="1"/>
            <a:r>
              <a:rPr lang="en-US" smtClean="0"/>
              <a:t>Boot Configuration – PCI Express</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dirty="0" smtClean="0"/>
              <a:t>Device Startup Summary</a:t>
            </a:r>
          </a:p>
        </p:txBody>
      </p:sp>
      <p:pic>
        <p:nvPicPr>
          <p:cNvPr id="32773" name="Picture 4"/>
          <p:cNvPicPr>
            <a:picLocks noGrp="1" noChangeAspect="1" noChangeArrowheads="1"/>
          </p:cNvPicPr>
          <p:nvPr>
            <p:ph idx="1"/>
          </p:nvPr>
        </p:nvPicPr>
        <p:blipFill>
          <a:blip r:embed="rId3" cstate="print"/>
          <a:srcRect/>
          <a:stretch>
            <a:fillRect/>
          </a:stretch>
        </p:blipFill>
        <p:spPr>
          <a:xfrm>
            <a:off x="204788" y="1987550"/>
            <a:ext cx="8737600" cy="3157538"/>
          </a:xfrm>
          <a:noFill/>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457200" y="76200"/>
            <a:ext cx="8229600" cy="1295400"/>
          </a:xfrm>
        </p:spPr>
        <p:txBody>
          <a:bodyPr/>
          <a:lstStyle/>
          <a:p>
            <a:pPr eaLnBrk="1" hangingPunct="1"/>
            <a:r>
              <a:rPr lang="en-US" dirty="0" smtClean="0"/>
              <a:t>Boot Runtime: I2C Master Mode</a:t>
            </a:r>
          </a:p>
        </p:txBody>
      </p:sp>
      <p:sp>
        <p:nvSpPr>
          <p:cNvPr id="22533" name="Rectangle 3"/>
          <p:cNvSpPr>
            <a:spLocks noGrp="1" noChangeArrowheads="1"/>
          </p:cNvSpPr>
          <p:nvPr>
            <p:ph type="body" idx="1"/>
          </p:nvPr>
        </p:nvSpPr>
        <p:spPr>
          <a:xfrm>
            <a:off x="333375" y="1295400"/>
            <a:ext cx="8467725" cy="4724400"/>
          </a:xfrm>
        </p:spPr>
        <p:txBody>
          <a:bodyPr/>
          <a:lstStyle/>
          <a:p>
            <a:pPr eaLnBrk="1" hangingPunct="1">
              <a:lnSpc>
                <a:spcPct val="80000"/>
              </a:lnSpc>
            </a:pPr>
            <a:r>
              <a:rPr lang="en-US" sz="2000" dirty="0" smtClean="0"/>
              <a:t>Master Mode:   In master mode the boot ROM reads blocks from the I2C EEPROM. The first 4 bytes are the header with the size of the block and the checksum.</a:t>
            </a:r>
          </a:p>
          <a:p>
            <a:pPr lvl="1" eaLnBrk="1" hangingPunct="1">
              <a:lnSpc>
                <a:spcPct val="80000"/>
              </a:lnSpc>
            </a:pPr>
            <a:r>
              <a:rPr lang="en-US" sz="1800" dirty="0" smtClean="0"/>
              <a:t>The first block will be a </a:t>
            </a:r>
            <a:r>
              <a:rPr lang="en-US" sz="1800" b="1" dirty="0" smtClean="0"/>
              <a:t>Boot Parameter Table</a:t>
            </a:r>
            <a:r>
              <a:rPr lang="en-US" sz="1800" dirty="0" smtClean="0"/>
              <a:t>. They will set the proper PLL configuration for the core clock settings. Each block will be 128 bytes in size and the boot parameter table will specify the next block to read. The next block can be another boot parameter table or a boot table or a boot </a:t>
            </a:r>
            <a:r>
              <a:rPr lang="en-US" sz="1800" dirty="0" err="1" smtClean="0"/>
              <a:t>config</a:t>
            </a:r>
            <a:r>
              <a:rPr lang="en-US" sz="1800" dirty="0" smtClean="0"/>
              <a:t> table.</a:t>
            </a:r>
          </a:p>
          <a:p>
            <a:pPr lvl="1" eaLnBrk="1" hangingPunct="1">
              <a:lnSpc>
                <a:spcPct val="80000"/>
              </a:lnSpc>
            </a:pPr>
            <a:r>
              <a:rPr lang="en-US" sz="1800" dirty="0" smtClean="0"/>
              <a:t>In case of </a:t>
            </a:r>
            <a:r>
              <a:rPr lang="en-US" sz="1800" b="1" dirty="0" smtClean="0"/>
              <a:t>Boot Table Mode, </a:t>
            </a:r>
            <a:r>
              <a:rPr lang="en-US" sz="1800" dirty="0" smtClean="0"/>
              <a:t>blocks are read from the I2C, the 4 byte header is stripped, and the data is passed to the boot table processing function. The boot code will parse the boot table and determines the start address. The code then populates the BOOT_ADDRESS register. Once the boot table is completely parsed the boot code branches to the address in the BOOT ADDRESS register and brings the DSP </a:t>
            </a:r>
            <a:r>
              <a:rPr lang="en-US" sz="1800" dirty="0" err="1" smtClean="0"/>
              <a:t>corePAC</a:t>
            </a:r>
            <a:r>
              <a:rPr lang="en-US" sz="1800" dirty="0" smtClean="0"/>
              <a:t> out of idle and execute the code.</a:t>
            </a:r>
          </a:p>
          <a:p>
            <a:pPr lvl="1" eaLnBrk="1" hangingPunct="1">
              <a:lnSpc>
                <a:spcPct val="80000"/>
              </a:lnSpc>
            </a:pPr>
            <a:r>
              <a:rPr lang="en-US" sz="1800" dirty="0" smtClean="0"/>
              <a:t>In </a:t>
            </a:r>
            <a:r>
              <a:rPr lang="en-US" sz="1800" b="1" dirty="0" err="1" smtClean="0"/>
              <a:t>Config</a:t>
            </a:r>
            <a:r>
              <a:rPr lang="en-US" sz="1800" b="1" dirty="0" smtClean="0"/>
              <a:t> Table Mode</a:t>
            </a:r>
            <a:r>
              <a:rPr lang="en-US" sz="1800" dirty="0" smtClean="0"/>
              <a:t>,</a:t>
            </a:r>
            <a:r>
              <a:rPr lang="en-US" sz="1800" b="1" dirty="0" smtClean="0"/>
              <a:t> </a:t>
            </a:r>
            <a:r>
              <a:rPr lang="en-US" sz="1800" dirty="0" smtClean="0"/>
              <a:t>the data read from the I2C contain configuration tables. Each element in the table consists of three 32 bit fields.</a:t>
            </a:r>
          </a:p>
          <a:p>
            <a:pPr lvl="2" eaLnBrk="1" hangingPunct="1">
              <a:lnSpc>
                <a:spcPct val="80000"/>
              </a:lnSpc>
            </a:pPr>
            <a:r>
              <a:rPr lang="en-US" sz="1800" dirty="0" smtClean="0"/>
              <a:t>This mode is typically used to poke registers needed before boot can be run, or to execute functions from a previously loaded boot.</a:t>
            </a:r>
          </a:p>
          <a:p>
            <a:pPr lvl="2" eaLnBrk="1" hangingPunct="1">
              <a:lnSpc>
                <a:spcPct val="80000"/>
              </a:lnSpc>
            </a:pPr>
            <a:r>
              <a:rPr lang="en-US" sz="1800" dirty="0" smtClean="0"/>
              <a:t>Each entry in the table falls into one of three types.</a:t>
            </a:r>
          </a:p>
          <a:p>
            <a:pPr lvl="3" eaLnBrk="1" hangingPunct="1">
              <a:lnSpc>
                <a:spcPct val="80000"/>
              </a:lnSpc>
            </a:pPr>
            <a:r>
              <a:rPr lang="en-US" sz="1800" dirty="0" smtClean="0"/>
              <a:t>Standard Entry for read-modify-write of an address</a:t>
            </a:r>
          </a:p>
          <a:p>
            <a:pPr lvl="3" eaLnBrk="1" hangingPunct="1">
              <a:lnSpc>
                <a:spcPct val="80000"/>
              </a:lnSpc>
            </a:pPr>
            <a:r>
              <a:rPr lang="en-US" sz="1800" dirty="0" smtClean="0"/>
              <a:t>Branch entry for a function call to the specified address</a:t>
            </a:r>
          </a:p>
          <a:p>
            <a:pPr lvl="3" eaLnBrk="1" hangingPunct="1">
              <a:lnSpc>
                <a:spcPct val="80000"/>
              </a:lnSpc>
            </a:pPr>
            <a:r>
              <a:rPr lang="en-US" sz="1800" dirty="0" smtClean="0"/>
              <a:t>Table Terminate to end and re-run boot</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r>
              <a:rPr lang="en-US" dirty="0" smtClean="0"/>
              <a:t>ROM Boot Modes</a:t>
            </a:r>
          </a:p>
        </p:txBody>
      </p:sp>
      <p:sp>
        <p:nvSpPr>
          <p:cNvPr id="8197" name="Rectangle 3"/>
          <p:cNvSpPr>
            <a:spLocks noGrp="1" noChangeArrowheads="1"/>
          </p:cNvSpPr>
          <p:nvPr>
            <p:ph type="body" sz="half" idx="1"/>
          </p:nvPr>
        </p:nvSpPr>
        <p:spPr>
          <a:xfrm>
            <a:off x="379413" y="722313"/>
            <a:ext cx="4040187" cy="2859087"/>
          </a:xfrm>
        </p:spPr>
        <p:txBody>
          <a:bodyPr/>
          <a:lstStyle/>
          <a:p>
            <a:pPr eaLnBrk="1" hangingPunct="1">
              <a:buNone/>
            </a:pPr>
            <a:r>
              <a:rPr lang="en-US" sz="1600" dirty="0" smtClean="0"/>
              <a:t>Supported Boot Modes</a:t>
            </a:r>
          </a:p>
          <a:p>
            <a:pPr eaLnBrk="1" hangingPunct="1"/>
            <a:r>
              <a:rPr lang="en-US" sz="1600" dirty="0" smtClean="0"/>
              <a:t>I2C Boot</a:t>
            </a:r>
          </a:p>
          <a:p>
            <a:pPr lvl="1" eaLnBrk="1" hangingPunct="1"/>
            <a:r>
              <a:rPr lang="en-US" sz="1600" dirty="0" smtClean="0"/>
              <a:t>Master Boot (from I2C EEPROM)</a:t>
            </a:r>
          </a:p>
          <a:p>
            <a:pPr lvl="1" eaLnBrk="1" hangingPunct="1"/>
            <a:r>
              <a:rPr lang="en-US" sz="1600" dirty="0" smtClean="0"/>
              <a:t>Master-Broadcast Boot(Master Boot followed by broadcast to slave cores)</a:t>
            </a:r>
          </a:p>
          <a:p>
            <a:pPr lvl="1" eaLnBrk="1" hangingPunct="1"/>
            <a:r>
              <a:rPr lang="en-US" sz="1600" dirty="0" smtClean="0"/>
              <a:t>Passive Boot (external I2C host)</a:t>
            </a:r>
          </a:p>
          <a:p>
            <a:pPr eaLnBrk="1" hangingPunct="1"/>
            <a:r>
              <a:rPr lang="en-US" sz="1600" dirty="0" smtClean="0"/>
              <a:t>SPI Boot (from SPI flash)</a:t>
            </a:r>
          </a:p>
          <a:p>
            <a:pPr eaLnBrk="1" hangingPunct="1"/>
            <a:r>
              <a:rPr lang="en-US" sz="1600" dirty="0" smtClean="0"/>
              <a:t>SRIO Boot(from external host connected through SRIO)</a:t>
            </a:r>
          </a:p>
        </p:txBody>
      </p:sp>
      <p:sp>
        <p:nvSpPr>
          <p:cNvPr id="5" name="TextBox 4"/>
          <p:cNvSpPr txBox="1"/>
          <p:nvPr/>
        </p:nvSpPr>
        <p:spPr>
          <a:xfrm>
            <a:off x="228600" y="6445364"/>
            <a:ext cx="8610600" cy="369332"/>
          </a:xfrm>
          <a:prstGeom prst="rect">
            <a:avLst/>
          </a:prstGeom>
          <a:solidFill>
            <a:schemeClr val="bg1"/>
          </a:solidFill>
        </p:spPr>
        <p:txBody>
          <a:bodyPr wrap="square" rtlCol="0">
            <a:spAutoFit/>
          </a:bodyPr>
          <a:lstStyle/>
          <a:p>
            <a:endParaRPr lang="en-US" dirty="0"/>
          </a:p>
        </p:txBody>
      </p:sp>
      <p:pic>
        <p:nvPicPr>
          <p:cNvPr id="7" name="Picture 6"/>
          <p:cNvPicPr>
            <a:picLocks noChangeAspect="1" noChangeArrowheads="1"/>
          </p:cNvPicPr>
          <p:nvPr/>
        </p:nvPicPr>
        <p:blipFill>
          <a:blip r:embed="rId3" cstate="print"/>
          <a:srcRect r="17019" b="31575"/>
          <a:stretch>
            <a:fillRect/>
          </a:stretch>
        </p:blipFill>
        <p:spPr bwMode="auto">
          <a:xfrm>
            <a:off x="770690" y="3276600"/>
            <a:ext cx="7590964" cy="3572840"/>
          </a:xfrm>
          <a:prstGeom prst="rect">
            <a:avLst/>
          </a:prstGeom>
          <a:noFill/>
          <a:ln w="9525">
            <a:noFill/>
            <a:miter lim="800000"/>
            <a:headEnd/>
            <a:tailEnd/>
          </a:ln>
        </p:spPr>
      </p:pic>
      <p:sp>
        <p:nvSpPr>
          <p:cNvPr id="8" name="Rectangle 3"/>
          <p:cNvSpPr txBox="1">
            <a:spLocks noChangeArrowheads="1"/>
          </p:cNvSpPr>
          <p:nvPr/>
        </p:nvSpPr>
        <p:spPr bwMode="auto">
          <a:xfrm>
            <a:off x="4495800" y="762001"/>
            <a:ext cx="4573587" cy="2667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endParaRPr kumimoji="0" lang="en-US" sz="16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US" sz="1600" b="0" i="0" u="none" strike="noStrike" kern="0" cap="none" spc="0" normalizeH="0" baseline="0" noProof="0" dirty="0" smtClean="0">
                <a:ln>
                  <a:noFill/>
                </a:ln>
                <a:solidFill>
                  <a:schemeClr val="tx1"/>
                </a:solidFill>
                <a:effectLst/>
                <a:uLnTx/>
                <a:uFillTx/>
                <a:latin typeface="+mn-lt"/>
                <a:ea typeface="+mn-ea"/>
                <a:cs typeface="+mn-cs"/>
              </a:rPr>
              <a:t>Ethernet Boot (boot from external host connected through Ethernet)</a:t>
            </a:r>
          </a:p>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US" sz="1600" b="0" i="0" u="none" strike="noStrike" kern="0" cap="none" spc="0" normalizeH="0" baseline="0" noProof="0" dirty="0" err="1" smtClean="0">
                <a:ln>
                  <a:noFill/>
                </a:ln>
                <a:solidFill>
                  <a:schemeClr val="tx1"/>
                </a:solidFill>
                <a:effectLst/>
                <a:uLnTx/>
                <a:uFillTx/>
                <a:latin typeface="+mn-lt"/>
                <a:ea typeface="+mn-ea"/>
                <a:cs typeface="+mn-cs"/>
              </a:rPr>
              <a:t>PCIe</a:t>
            </a:r>
            <a:r>
              <a:rPr kumimoji="0" lang="en-US" sz="1600" b="0" i="0" u="none" strike="noStrike" kern="0" cap="none" spc="0" normalizeH="0" baseline="0" noProof="0" dirty="0" smtClean="0">
                <a:ln>
                  <a:noFill/>
                </a:ln>
                <a:solidFill>
                  <a:schemeClr val="tx1"/>
                </a:solidFill>
                <a:effectLst/>
                <a:uLnTx/>
                <a:uFillTx/>
                <a:latin typeface="+mn-lt"/>
                <a:ea typeface="+mn-ea"/>
                <a:cs typeface="+mn-cs"/>
              </a:rPr>
              <a:t> Boot (boot from external host connected through </a:t>
            </a:r>
            <a:r>
              <a:rPr kumimoji="0" lang="en-US" sz="1600" b="0" i="0" u="none" strike="noStrike" kern="0" cap="none" spc="0" normalizeH="0" baseline="0" noProof="0" dirty="0" err="1" smtClean="0">
                <a:ln>
                  <a:noFill/>
                </a:ln>
                <a:solidFill>
                  <a:schemeClr val="tx1"/>
                </a:solidFill>
                <a:effectLst/>
                <a:uLnTx/>
                <a:uFillTx/>
                <a:latin typeface="+mn-lt"/>
                <a:ea typeface="+mn-ea"/>
                <a:cs typeface="+mn-cs"/>
              </a:rPr>
              <a:t>PCIe</a:t>
            </a:r>
            <a:r>
              <a:rPr kumimoji="0" lang="en-US" sz="1600" b="0" i="0" u="none" strike="noStrike" kern="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US" sz="1600" b="0" i="0" u="none" strike="noStrike" kern="0" cap="none" spc="0" normalizeH="0" baseline="0" noProof="0" dirty="0" err="1" smtClean="0">
                <a:ln>
                  <a:noFill/>
                </a:ln>
                <a:solidFill>
                  <a:schemeClr val="tx1"/>
                </a:solidFill>
                <a:effectLst/>
                <a:uLnTx/>
                <a:uFillTx/>
                <a:latin typeface="+mn-lt"/>
                <a:ea typeface="+mn-ea"/>
                <a:cs typeface="+mn-cs"/>
              </a:rPr>
              <a:t>HyperLink</a:t>
            </a:r>
            <a:r>
              <a:rPr kumimoji="0" lang="en-US" sz="1600" b="0" i="0" u="none" strike="noStrike" kern="0" cap="none" spc="0" normalizeH="0" baseline="0" noProof="0" dirty="0" smtClean="0">
                <a:ln>
                  <a:noFill/>
                </a:ln>
                <a:solidFill>
                  <a:schemeClr val="tx1"/>
                </a:solidFill>
                <a:effectLst/>
                <a:uLnTx/>
                <a:uFillTx/>
                <a:latin typeface="+mn-lt"/>
                <a:ea typeface="+mn-ea"/>
                <a:cs typeface="+mn-cs"/>
              </a:rPr>
              <a:t> Boot (boot from external host connected through </a:t>
            </a:r>
            <a:r>
              <a:rPr kumimoji="0" lang="en-US" sz="1600" b="0" i="0" u="none" strike="noStrike" kern="0" cap="none" spc="0" normalizeH="0" baseline="0" noProof="0" dirty="0" err="1" smtClean="0">
                <a:ln>
                  <a:noFill/>
                </a:ln>
                <a:solidFill>
                  <a:schemeClr val="tx1"/>
                </a:solidFill>
                <a:effectLst/>
                <a:uLnTx/>
                <a:uFillTx/>
                <a:latin typeface="+mn-lt"/>
                <a:ea typeface="+mn-ea"/>
                <a:cs typeface="+mn-cs"/>
              </a:rPr>
              <a:t>HyperLink</a:t>
            </a:r>
            <a:r>
              <a:rPr kumimoji="0" lang="en-US" sz="1600" b="0" i="0" u="none" strike="noStrike" kern="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US" sz="1600" b="0" i="0" u="none" strike="noStrike" kern="0" cap="none" spc="0" normalizeH="0" baseline="0" noProof="0" dirty="0" smtClean="0">
                <a:ln>
                  <a:noFill/>
                </a:ln>
                <a:solidFill>
                  <a:schemeClr val="tx1"/>
                </a:solidFill>
                <a:effectLst/>
                <a:uLnTx/>
                <a:uFillTx/>
                <a:latin typeface="+mn-lt"/>
                <a:ea typeface="+mn-ea"/>
                <a:cs typeface="+mn-cs"/>
              </a:rPr>
              <a:t>EMIF16 NOR Boot(boot from NOR Flash) </a:t>
            </a:r>
          </a:p>
          <a:p>
            <a:pPr marL="639763" marR="0" lvl="1" indent="-28575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US" sz="1600" b="0" i="0" u="none" strike="noStrike" kern="0" cap="none" spc="0" normalizeH="0" baseline="0" noProof="0" dirty="0" smtClean="0">
                <a:ln>
                  <a:noFill/>
                </a:ln>
                <a:solidFill>
                  <a:schemeClr val="tx1"/>
                </a:solidFill>
                <a:effectLst/>
                <a:uLnTx/>
                <a:uFillTx/>
                <a:latin typeface="+mn-lt"/>
              </a:rPr>
              <a:t>Device Manual will detail supported types.</a:t>
            </a:r>
          </a:p>
        </p:txBody>
      </p:sp>
    </p:spTree>
  </p:cSld>
  <p:clrMapOvr>
    <a:masterClrMapping/>
  </p:clrMapOvr>
  <p:transition advClick="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457200" y="76200"/>
            <a:ext cx="8229600" cy="1295400"/>
          </a:xfrm>
        </p:spPr>
        <p:txBody>
          <a:bodyPr/>
          <a:lstStyle/>
          <a:p>
            <a:pPr eaLnBrk="1" hangingPunct="1"/>
            <a:r>
              <a:rPr lang="en-US" dirty="0" smtClean="0"/>
              <a:t>Boot Runtime</a:t>
            </a:r>
            <a:br>
              <a:rPr lang="en-US" dirty="0" smtClean="0"/>
            </a:br>
            <a:r>
              <a:rPr lang="en-US" dirty="0" smtClean="0"/>
              <a:t>I2C Master-Broadcast Mode</a:t>
            </a:r>
          </a:p>
        </p:txBody>
      </p:sp>
      <p:sp>
        <p:nvSpPr>
          <p:cNvPr id="22533" name="Rectangle 3"/>
          <p:cNvSpPr>
            <a:spLocks noGrp="1" noChangeArrowheads="1"/>
          </p:cNvSpPr>
          <p:nvPr>
            <p:ph type="body" idx="1"/>
          </p:nvPr>
        </p:nvSpPr>
        <p:spPr>
          <a:xfrm>
            <a:off x="333375" y="1447800"/>
            <a:ext cx="8467725" cy="4876800"/>
          </a:xfrm>
        </p:spPr>
        <p:txBody>
          <a:bodyPr/>
          <a:lstStyle/>
          <a:p>
            <a:pPr eaLnBrk="1" hangingPunct="1">
              <a:lnSpc>
                <a:spcPct val="80000"/>
              </a:lnSpc>
            </a:pPr>
            <a:r>
              <a:rPr lang="en-US" sz="2000" dirty="0" smtClean="0"/>
              <a:t>Master-Broadcast: If enabled, the DSP will re-broadcast the boot image loaded from I2C to all passive devices. This is used in case we have multiple DSPs in a same system and one DSP acts as a master driving the other DSPs.</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457200" y="76200"/>
            <a:ext cx="8229600" cy="1295400"/>
          </a:xfrm>
        </p:spPr>
        <p:txBody>
          <a:bodyPr/>
          <a:lstStyle/>
          <a:p>
            <a:pPr eaLnBrk="1" hangingPunct="1"/>
            <a:r>
              <a:rPr lang="en-US" dirty="0" smtClean="0"/>
              <a:t>Boot Runtime</a:t>
            </a:r>
            <a:br>
              <a:rPr lang="en-US" dirty="0" smtClean="0"/>
            </a:br>
            <a:r>
              <a:rPr lang="en-US" dirty="0" smtClean="0"/>
              <a:t>I2C Passive Mode</a:t>
            </a:r>
          </a:p>
        </p:txBody>
      </p:sp>
      <p:sp>
        <p:nvSpPr>
          <p:cNvPr id="22533" name="Rectangle 3"/>
          <p:cNvSpPr>
            <a:spLocks noGrp="1" noChangeArrowheads="1"/>
          </p:cNvSpPr>
          <p:nvPr>
            <p:ph type="body" idx="1"/>
          </p:nvPr>
        </p:nvSpPr>
        <p:spPr>
          <a:xfrm>
            <a:off x="333375" y="1371600"/>
            <a:ext cx="8467725" cy="1905000"/>
          </a:xfrm>
        </p:spPr>
        <p:txBody>
          <a:bodyPr/>
          <a:lstStyle/>
          <a:p>
            <a:pPr eaLnBrk="1" hangingPunct="1">
              <a:lnSpc>
                <a:spcPct val="80000"/>
              </a:lnSpc>
            </a:pPr>
            <a:r>
              <a:rPr lang="en-US" sz="2000" dirty="0" smtClean="0"/>
              <a:t>Passive Mode:  the boot ROM operates the I2C device in receiver mode. </a:t>
            </a:r>
          </a:p>
          <a:p>
            <a:pPr lvl="1" eaLnBrk="1" hangingPunct="1">
              <a:lnSpc>
                <a:spcPct val="80000"/>
              </a:lnSpc>
            </a:pPr>
            <a:r>
              <a:rPr lang="en-US" sz="2000" dirty="0" smtClean="0"/>
              <a:t>The header format for passive mode is 19 xx </a:t>
            </a:r>
            <a:r>
              <a:rPr lang="en-US" sz="2000" dirty="0" err="1" smtClean="0"/>
              <a:t>xx</a:t>
            </a:r>
            <a:r>
              <a:rPr lang="en-US" sz="2000" dirty="0" smtClean="0"/>
              <a:t> </a:t>
            </a:r>
            <a:r>
              <a:rPr lang="en-US" sz="2000" dirty="0" err="1" smtClean="0"/>
              <a:t>yy</a:t>
            </a:r>
            <a:r>
              <a:rPr lang="en-US" sz="2000" dirty="0" smtClean="0"/>
              <a:t> </a:t>
            </a:r>
            <a:r>
              <a:rPr lang="en-US" sz="2000" dirty="0" err="1" smtClean="0"/>
              <a:t>yy</a:t>
            </a:r>
            <a:r>
              <a:rPr lang="en-US" sz="2000" dirty="0" smtClean="0"/>
              <a:t> </a:t>
            </a:r>
            <a:r>
              <a:rPr lang="en-US" sz="2000" dirty="0" err="1" smtClean="0"/>
              <a:t>zz</a:t>
            </a:r>
            <a:r>
              <a:rPr lang="en-US" sz="2000" dirty="0" smtClean="0"/>
              <a:t> </a:t>
            </a:r>
            <a:r>
              <a:rPr lang="en-US" sz="2000" dirty="0" err="1" smtClean="0"/>
              <a:t>zz</a:t>
            </a:r>
            <a:r>
              <a:rPr lang="en-US" sz="2000" dirty="0" smtClean="0"/>
              <a:t> . Where 19 is the I2C slave address, </a:t>
            </a:r>
            <a:r>
              <a:rPr lang="en-US" sz="2000" dirty="0" err="1" smtClean="0"/>
              <a:t>xxxx</a:t>
            </a:r>
            <a:r>
              <a:rPr lang="en-US" sz="2000" dirty="0" smtClean="0"/>
              <a:t> is the length, </a:t>
            </a:r>
            <a:r>
              <a:rPr lang="en-US" sz="2000" dirty="0" err="1" smtClean="0"/>
              <a:t>yyyy</a:t>
            </a:r>
            <a:r>
              <a:rPr lang="en-US" sz="2000" dirty="0" smtClean="0"/>
              <a:t> is Checksum and zzzz is the boot option.</a:t>
            </a:r>
          </a:p>
          <a:p>
            <a:pPr lvl="1" eaLnBrk="1" hangingPunct="1">
              <a:lnSpc>
                <a:spcPct val="80000"/>
              </a:lnSpc>
            </a:pPr>
            <a:r>
              <a:rPr lang="en-US" sz="2000" dirty="0" smtClean="0"/>
              <a:t>The boot option can be again boot parameter table, boot table or a boot </a:t>
            </a:r>
            <a:r>
              <a:rPr lang="en-US" sz="2000" dirty="0" err="1" smtClean="0"/>
              <a:t>config</a:t>
            </a:r>
            <a:r>
              <a:rPr lang="en-US" sz="2000" dirty="0" smtClean="0"/>
              <a:t> table.</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eaLnBrk="1" hangingPunct="1"/>
            <a:r>
              <a:rPr lang="en-US" dirty="0" smtClean="0"/>
              <a:t>Boot Mode Configuration Pins</a:t>
            </a:r>
          </a:p>
        </p:txBody>
      </p:sp>
      <p:sp>
        <p:nvSpPr>
          <p:cNvPr id="547843" name="Rectangle 3"/>
          <p:cNvSpPr>
            <a:spLocks noGrp="1" noChangeArrowheads="1"/>
          </p:cNvSpPr>
          <p:nvPr>
            <p:ph type="body" idx="1"/>
          </p:nvPr>
        </p:nvSpPr>
        <p:spPr>
          <a:xfrm>
            <a:off x="333375" y="1185863"/>
            <a:ext cx="8467725" cy="4946650"/>
          </a:xfrm>
        </p:spPr>
        <p:txBody>
          <a:bodyPr/>
          <a:lstStyle/>
          <a:p>
            <a:pPr eaLnBrk="1" hangingPunct="1">
              <a:lnSpc>
                <a:spcPct val="90000"/>
              </a:lnSpc>
            </a:pPr>
            <a:r>
              <a:rPr lang="en-US" sz="1800" dirty="0" smtClean="0"/>
              <a:t>Boot mode and configurations are chosen using bootstrap pins on the device.</a:t>
            </a:r>
          </a:p>
          <a:p>
            <a:pPr lvl="1" eaLnBrk="1" hangingPunct="1">
              <a:lnSpc>
                <a:spcPct val="90000"/>
              </a:lnSpc>
            </a:pPr>
            <a:r>
              <a:rPr lang="en-US" sz="1800" dirty="0" smtClean="0"/>
              <a:t>Pins are latched and stored in13 bits of the DEVSTAT register during POR.</a:t>
            </a:r>
          </a:p>
          <a:p>
            <a:pPr eaLnBrk="1" hangingPunct="1">
              <a:lnSpc>
                <a:spcPct val="90000"/>
              </a:lnSpc>
            </a:pPr>
            <a:r>
              <a:rPr lang="en-US" sz="1800" dirty="0" smtClean="0"/>
              <a:t>The configuration format for these 13 bits are shown in the table:</a:t>
            </a:r>
          </a:p>
          <a:p>
            <a:pPr marL="339725" lvl="1" indent="0" eaLnBrk="1" hangingPunct="1">
              <a:lnSpc>
                <a:spcPct val="90000"/>
              </a:lnSpc>
              <a:buFontTx/>
              <a:buNone/>
            </a:pPr>
            <a:endParaRPr lang="en-US" sz="16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r>
              <a:rPr lang="en-US" sz="1800" dirty="0" smtClean="0"/>
              <a:t>Boot Device [2:0] is dedicated for selecting the boot mode</a:t>
            </a:r>
          </a:p>
          <a:p>
            <a:pPr eaLnBrk="1" hangingPunct="1">
              <a:lnSpc>
                <a:spcPct val="90000"/>
              </a:lnSpc>
            </a:pPr>
            <a:r>
              <a:rPr lang="en-US" sz="1800" dirty="0" smtClean="0"/>
              <a:t>Device Configuration [9:3] is used to specify the boot mode specific configurations.</a:t>
            </a:r>
          </a:p>
          <a:p>
            <a:pPr eaLnBrk="1" hangingPunct="1">
              <a:lnSpc>
                <a:spcPct val="90000"/>
              </a:lnSpc>
            </a:pPr>
            <a:r>
              <a:rPr lang="en-US" sz="1800" dirty="0" smtClean="0"/>
              <a:t>PLL Multi [12:10] are used for PLL selection. In case of I2C/SPI boot mode, it is used for extended device configuration. (PLL is bypassed for these two boot modes)</a:t>
            </a:r>
            <a:endParaRPr lang="en-US" sz="1600" dirty="0" smtClean="0"/>
          </a:p>
        </p:txBody>
      </p:sp>
      <p:graphicFrame>
        <p:nvGraphicFramePr>
          <p:cNvPr id="3" name="Table 2"/>
          <p:cNvGraphicFramePr>
            <a:graphicFrameLocks noGrp="1"/>
          </p:cNvGraphicFramePr>
          <p:nvPr/>
        </p:nvGraphicFramePr>
        <p:xfrm>
          <a:off x="609600" y="2209800"/>
          <a:ext cx="7932341" cy="853440"/>
        </p:xfrm>
        <a:graphic>
          <a:graphicData uri="http://schemas.openxmlformats.org/drawingml/2006/table">
            <a:tbl>
              <a:tblPr/>
              <a:tblGrid>
                <a:gridCol w="641747"/>
                <a:gridCol w="641747"/>
                <a:gridCol w="454025"/>
                <a:gridCol w="534790"/>
                <a:gridCol w="550069"/>
                <a:gridCol w="641747"/>
                <a:gridCol w="643929"/>
                <a:gridCol w="643930"/>
                <a:gridCol w="641747"/>
                <a:gridCol w="643929"/>
                <a:gridCol w="641747"/>
                <a:gridCol w="643930"/>
                <a:gridCol w="609004"/>
              </a:tblGrid>
              <a:tr h="209550">
                <a:tc gridSpan="1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Boot Mode Pins</a:t>
                      </a:r>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95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12</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11</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10</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9</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8</a:t>
                      </a:r>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7</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6</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5</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4</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3</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2</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419100">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PLL Mult</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I2C/SPI Ext Dev Cfg</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gridSpan="7">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Device Configuration</a:t>
                      </a:r>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Boot Device</a:t>
                      </a:r>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a:xfrm>
            <a:off x="381000" y="304800"/>
            <a:ext cx="8229600" cy="762000"/>
          </a:xfrm>
        </p:spPr>
        <p:txBody>
          <a:bodyPr/>
          <a:lstStyle/>
          <a:p>
            <a:pPr eaLnBrk="1" hangingPunct="1"/>
            <a:r>
              <a:rPr lang="en-US" dirty="0" smtClean="0"/>
              <a:t>Device Startup from </a:t>
            </a:r>
            <a:br>
              <a:rPr lang="en-US" dirty="0" smtClean="0"/>
            </a:br>
            <a:r>
              <a:rPr lang="en-US" dirty="0" smtClean="0"/>
              <a:t>Power on Reset (POR)</a:t>
            </a:r>
          </a:p>
        </p:txBody>
      </p:sp>
      <p:sp>
        <p:nvSpPr>
          <p:cNvPr id="10245" name="Rectangle 3"/>
          <p:cNvSpPr>
            <a:spLocks noGrp="1" noChangeArrowheads="1"/>
          </p:cNvSpPr>
          <p:nvPr>
            <p:ph type="body" idx="1"/>
          </p:nvPr>
        </p:nvSpPr>
        <p:spPr>
          <a:xfrm>
            <a:off x="304800" y="1600200"/>
            <a:ext cx="8467725" cy="2101850"/>
          </a:xfrm>
        </p:spPr>
        <p:txBody>
          <a:bodyPr/>
          <a:lstStyle/>
          <a:p>
            <a:pPr eaLnBrk="1" hangingPunct="1">
              <a:lnSpc>
                <a:spcPct val="90000"/>
              </a:lnSpc>
            </a:pPr>
            <a:r>
              <a:rPr lang="en-US" sz="2000" dirty="0" smtClean="0"/>
              <a:t>Boot Startup procedure executed only once during:</a:t>
            </a:r>
          </a:p>
          <a:p>
            <a:pPr lvl="1" eaLnBrk="1" hangingPunct="1">
              <a:lnSpc>
                <a:spcPct val="90000"/>
              </a:lnSpc>
            </a:pPr>
            <a:r>
              <a:rPr lang="en-US" sz="1600" dirty="0" smtClean="0"/>
              <a:t>Power On </a:t>
            </a:r>
          </a:p>
          <a:p>
            <a:pPr lvl="1" eaLnBrk="1" hangingPunct="1">
              <a:lnSpc>
                <a:spcPct val="90000"/>
              </a:lnSpc>
            </a:pPr>
            <a:r>
              <a:rPr lang="en-US" sz="1600" dirty="0" smtClean="0"/>
              <a:t>Hard Reset</a:t>
            </a:r>
          </a:p>
          <a:p>
            <a:pPr lvl="1" eaLnBrk="1" hangingPunct="1">
              <a:lnSpc>
                <a:spcPct val="90000"/>
              </a:lnSpc>
            </a:pPr>
            <a:r>
              <a:rPr lang="en-US" sz="1600" dirty="0" smtClean="0"/>
              <a:t>Soft Reset</a:t>
            </a:r>
          </a:p>
          <a:p>
            <a:pPr eaLnBrk="1" hangingPunct="1">
              <a:lnSpc>
                <a:spcPct val="90000"/>
              </a:lnSpc>
            </a:pPr>
            <a:r>
              <a:rPr lang="en-US" sz="2000" dirty="0" smtClean="0"/>
              <a:t>Bootstrap pins are only latched during Power On Reset (POR)</a:t>
            </a:r>
          </a:p>
          <a:p>
            <a:pPr eaLnBrk="1" hangingPunct="1">
              <a:lnSpc>
                <a:spcPct val="90000"/>
              </a:lnSpc>
            </a:pPr>
            <a:r>
              <a:rPr lang="en-US" sz="2000" dirty="0" smtClean="0"/>
              <a:t>Default boot parameter table is chosen based on the selected boot mode</a:t>
            </a:r>
          </a:p>
          <a:p>
            <a:pPr eaLnBrk="1" hangingPunct="1">
              <a:lnSpc>
                <a:spcPct val="90000"/>
              </a:lnSpc>
            </a:pPr>
            <a:r>
              <a:rPr lang="en-US" sz="2000" dirty="0" smtClean="0"/>
              <a:t>Boot strap pin configuration parameters are updated in the boot parameter table</a:t>
            </a:r>
          </a:p>
          <a:p>
            <a:pPr eaLnBrk="1" hangingPunct="1">
              <a:lnSpc>
                <a:spcPct val="90000"/>
              </a:lnSpc>
            </a:pPr>
            <a:r>
              <a:rPr lang="en-US" sz="2000" dirty="0" smtClean="0"/>
              <a:t>At completion, the ROM code branches to the main boot function, using the table to configure boot operation</a:t>
            </a:r>
          </a:p>
          <a:p>
            <a:pPr lvl="1" eaLnBrk="1" hangingPunct="1">
              <a:lnSpc>
                <a:spcPct val="90000"/>
              </a:lnSpc>
            </a:pPr>
            <a:r>
              <a:rPr lang="en-US" sz="1600" dirty="0" smtClean="0"/>
              <a:t>The  boot table can be modified and Boot can be re-executed after startup is complete  by branching to the boot run function. (Typical Case: Secondary Boot Loader – I2C loads custom parameter table)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304800"/>
            <a:ext cx="8229600" cy="762000"/>
          </a:xfrm>
        </p:spPr>
        <p:txBody>
          <a:bodyPr/>
          <a:lstStyle/>
          <a:p>
            <a:pPr eaLnBrk="1" hangingPunct="1"/>
            <a:r>
              <a:rPr lang="en-US" dirty="0" smtClean="0"/>
              <a:t>Device Startup from </a:t>
            </a:r>
            <a:br>
              <a:rPr lang="en-US" dirty="0" smtClean="0"/>
            </a:br>
            <a:r>
              <a:rPr lang="en-US" dirty="0" smtClean="0"/>
              <a:t>Hard/Soft reset</a:t>
            </a:r>
          </a:p>
        </p:txBody>
      </p:sp>
      <p:sp>
        <p:nvSpPr>
          <p:cNvPr id="11267" name="Content Placeholder 2"/>
          <p:cNvSpPr>
            <a:spLocks noGrp="1"/>
          </p:cNvSpPr>
          <p:nvPr>
            <p:ph idx="1"/>
          </p:nvPr>
        </p:nvSpPr>
        <p:spPr>
          <a:xfrm>
            <a:off x="457200" y="1371600"/>
            <a:ext cx="8229600" cy="4953000"/>
          </a:xfrm>
        </p:spPr>
        <p:txBody>
          <a:bodyPr/>
          <a:lstStyle/>
          <a:p>
            <a:pPr eaLnBrk="1" hangingPunct="1"/>
            <a:r>
              <a:rPr lang="en-US" sz="2400" dirty="0" smtClean="0"/>
              <a:t>For hard and soft resets the Boot code must determine the hibernation state.</a:t>
            </a:r>
          </a:p>
          <a:p>
            <a:pPr lvl="1" eaLnBrk="1" hangingPunct="1"/>
            <a:r>
              <a:rPr lang="en-US" sz="2000" dirty="0" smtClean="0"/>
              <a:t>Hibernation is the process of shutting down unused </a:t>
            </a:r>
            <a:r>
              <a:rPr lang="en-US" sz="2000" dirty="0" err="1" smtClean="0"/>
              <a:t>CorePacs</a:t>
            </a:r>
            <a:r>
              <a:rPr lang="en-US" sz="2000" dirty="0" smtClean="0"/>
              <a:t> and IP blocks to save power consumption of the overall system.</a:t>
            </a:r>
          </a:p>
          <a:p>
            <a:pPr eaLnBrk="1" hangingPunct="1"/>
            <a:r>
              <a:rPr lang="en-US" sz="2400" dirty="0" smtClean="0"/>
              <a:t>Saving all relevant configurations and register values is the application’s responsibility based on the selected hibernation mode.</a:t>
            </a:r>
          </a:p>
          <a:p>
            <a:pPr lvl="1" eaLnBrk="1" hangingPunct="1"/>
            <a:r>
              <a:rPr lang="en-US" sz="2000" dirty="0" smtClean="0"/>
              <a:t>Hibernation1 – Values stored in MSMC SRAM.</a:t>
            </a:r>
          </a:p>
          <a:p>
            <a:pPr lvl="1" eaLnBrk="1" hangingPunct="1"/>
            <a:r>
              <a:rPr lang="en-US" sz="2000" dirty="0" smtClean="0"/>
              <a:t>Hibernation2 – Values stored in DDR3.</a:t>
            </a:r>
          </a:p>
          <a:p>
            <a:pPr eaLnBrk="1" hangingPunct="1"/>
            <a:r>
              <a:rPr lang="en-US" sz="2400" dirty="0" smtClean="0"/>
              <a:t>The Application is also responsible for setting the appropriate hibernation mode in the PWRSTATECTL register.</a:t>
            </a:r>
          </a:p>
          <a:p>
            <a:pPr eaLnBrk="1" hangingPunct="1"/>
            <a:r>
              <a:rPr lang="en-US" sz="2400" dirty="0" smtClean="0"/>
              <a:t>The Application will also set the branch address in the PWRSTATECTL register.</a:t>
            </a:r>
          </a:p>
          <a:p>
            <a:pPr eaLnBrk="1" hangingPunct="1"/>
            <a:endParaRPr lang="en-US" sz="2400" dirty="0" smtClean="0"/>
          </a:p>
          <a:p>
            <a:pPr eaLnBrk="1" hangingPunct="1"/>
            <a:endParaRPr lang="en-US" sz="2400" dirty="0" smtClean="0"/>
          </a:p>
          <a:p>
            <a:pPr eaLnBrk="1" hangingPunct="1"/>
            <a:endParaRPr lang="en-US" sz="2400" dirty="0" smtClean="0"/>
          </a:p>
          <a:p>
            <a:pPr lvl="1" eaLnBrk="1" hangingPunct="1"/>
            <a:endParaRPr lang="en-US" sz="20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dirty="0" smtClean="0"/>
              <a:t>Hibernation Explained</a:t>
            </a:r>
          </a:p>
        </p:txBody>
      </p:sp>
      <p:sp>
        <p:nvSpPr>
          <p:cNvPr id="12291" name="Content Placeholder 2"/>
          <p:cNvSpPr>
            <a:spLocks noGrp="1"/>
          </p:cNvSpPr>
          <p:nvPr>
            <p:ph idx="1"/>
          </p:nvPr>
        </p:nvSpPr>
        <p:spPr/>
        <p:txBody>
          <a:bodyPr/>
          <a:lstStyle/>
          <a:p>
            <a:pPr eaLnBrk="1" hangingPunct="1"/>
            <a:r>
              <a:rPr lang="en-US" sz="2000" dirty="0" smtClean="0"/>
              <a:t>Hibernation 1</a:t>
            </a:r>
          </a:p>
          <a:p>
            <a:pPr lvl="1" eaLnBrk="1" hangingPunct="1"/>
            <a:r>
              <a:rPr lang="en-US" sz="2000" dirty="0" smtClean="0"/>
              <a:t>The application needs to ensure that the chip control register is set correctly to avoid MSMC reset.</a:t>
            </a:r>
          </a:p>
          <a:p>
            <a:pPr eaLnBrk="1" hangingPunct="1"/>
            <a:r>
              <a:rPr lang="en-US" sz="2000" dirty="0" smtClean="0"/>
              <a:t>Hibernation 2</a:t>
            </a:r>
          </a:p>
          <a:p>
            <a:pPr lvl="1" eaLnBrk="1" hangingPunct="1"/>
            <a:r>
              <a:rPr lang="en-US" sz="2000" dirty="0" smtClean="0"/>
              <a:t>MSMC is reinitialized to default values.</a:t>
            </a:r>
          </a:p>
          <a:p>
            <a:pPr eaLnBrk="1" hangingPunct="1"/>
            <a:r>
              <a:rPr lang="en-US" sz="2000" dirty="0" smtClean="0"/>
              <a:t>For both modes, the Application is responsible for shutdown of all desired IP blocks</a:t>
            </a:r>
          </a:p>
          <a:p>
            <a:pPr eaLnBrk="1" hangingPunct="1"/>
            <a:r>
              <a:rPr lang="en-US" sz="2000" dirty="0" smtClean="0"/>
              <a:t>A hard or soft reset can be configured to bring  a hibernating device out of hibernation</a:t>
            </a:r>
          </a:p>
          <a:p>
            <a:pPr lvl="1" eaLnBrk="1" hangingPunct="1"/>
            <a:r>
              <a:rPr lang="en-US" sz="2000" dirty="0" smtClean="0"/>
              <a:t>After the reset, the boot loader code checks the PWRSTATECTL register to identify the hibernation mode and branch address. </a:t>
            </a:r>
          </a:p>
          <a:p>
            <a:pPr lvl="1" eaLnBrk="1" hangingPunct="1"/>
            <a:r>
              <a:rPr lang="en-US" sz="2000" dirty="0" smtClean="0"/>
              <a:t>Subsequent Actions</a:t>
            </a:r>
          </a:p>
          <a:p>
            <a:pPr lvl="2" eaLnBrk="1" hangingPunct="1"/>
            <a:r>
              <a:rPr lang="en-US" sz="2000" dirty="0" smtClean="0"/>
              <a:t>Peripherals and </a:t>
            </a:r>
            <a:r>
              <a:rPr lang="en-US" sz="2000" dirty="0" err="1" smtClean="0"/>
              <a:t>Corepacs</a:t>
            </a:r>
            <a:r>
              <a:rPr lang="en-US" sz="2000" dirty="0" smtClean="0"/>
              <a:t> are powered</a:t>
            </a:r>
          </a:p>
          <a:p>
            <a:pPr lvl="2" eaLnBrk="1" hangingPunct="1"/>
            <a:r>
              <a:rPr lang="en-US" sz="2000" dirty="0" smtClean="0"/>
              <a:t>The awakened device branches to the application code which utilizes the values stored in MSMC or DDR3 prior to hibernation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pPr eaLnBrk="1" hangingPunct="1"/>
            <a:r>
              <a:rPr lang="en-US" smtClean="0"/>
              <a:t>PLL Configuration</a:t>
            </a:r>
          </a:p>
        </p:txBody>
      </p:sp>
      <p:sp>
        <p:nvSpPr>
          <p:cNvPr id="14341" name="Rectangle 3"/>
          <p:cNvSpPr>
            <a:spLocks noGrp="1" noChangeArrowheads="1"/>
          </p:cNvSpPr>
          <p:nvPr>
            <p:ph type="body" idx="1"/>
          </p:nvPr>
        </p:nvSpPr>
        <p:spPr/>
        <p:txBody>
          <a:bodyPr/>
          <a:lstStyle/>
          <a:p>
            <a:pPr marL="0" indent="0" eaLnBrk="1" hangingPunct="1">
              <a:buNone/>
            </a:pPr>
            <a:r>
              <a:rPr lang="en-US" dirty="0" smtClean="0"/>
              <a:t>The boot code sets the PLL multiplier based on the core frequency set in the EFUSE register. </a:t>
            </a:r>
          </a:p>
        </p:txBody>
      </p:sp>
      <p:graphicFrame>
        <p:nvGraphicFramePr>
          <p:cNvPr id="4" name="Table 3"/>
          <p:cNvGraphicFramePr>
            <a:graphicFrameLocks noGrp="1"/>
          </p:cNvGraphicFramePr>
          <p:nvPr/>
        </p:nvGraphicFramePr>
        <p:xfrm>
          <a:off x="328611" y="2222496"/>
          <a:ext cx="8434389" cy="3111505"/>
        </p:xfrm>
        <a:graphic>
          <a:graphicData uri="http://schemas.openxmlformats.org/drawingml/2006/table">
            <a:tbl>
              <a:tblPr firstRow="1" firstCol="1" lastRow="1" lastCol="1" bandRow="1" bandCol="1"/>
              <a:tblGrid>
                <a:gridCol w="634450"/>
                <a:gridCol w="660307"/>
                <a:gridCol w="576268"/>
                <a:gridCol w="576268"/>
                <a:gridCol w="576268"/>
                <a:gridCol w="576268"/>
                <a:gridCol w="576268"/>
                <a:gridCol w="576268"/>
                <a:gridCol w="576268"/>
                <a:gridCol w="597510"/>
                <a:gridCol w="597510"/>
                <a:gridCol w="580886"/>
                <a:gridCol w="664925"/>
                <a:gridCol w="664925"/>
              </a:tblGrid>
              <a:tr h="777877">
                <a:tc rowSpan="2">
                  <a:txBody>
                    <a:bodyPr/>
                    <a:lstStyle/>
                    <a:p>
                      <a:pPr marL="0" marR="0">
                        <a:spcBef>
                          <a:spcPts val="0"/>
                        </a:spcBef>
                        <a:spcAft>
                          <a:spcPts val="0"/>
                        </a:spcAft>
                      </a:pPr>
                      <a:r>
                        <a:rPr lang="en-US" sz="1400" dirty="0">
                          <a:effectLst/>
                          <a:latin typeface="+mj-lt"/>
                          <a:ea typeface="Times New Roman"/>
                        </a:rPr>
                        <a:t>Boot PLL Select [2:0]</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rowSpan="2">
                  <a:txBody>
                    <a:bodyPr/>
                    <a:lstStyle/>
                    <a:p>
                      <a:pPr marL="0" marR="0">
                        <a:spcBef>
                          <a:spcPts val="0"/>
                        </a:spcBef>
                        <a:spcAft>
                          <a:spcPts val="0"/>
                        </a:spcAft>
                      </a:pPr>
                      <a:r>
                        <a:rPr lang="en-US" sz="1400" dirty="0">
                          <a:effectLst/>
                          <a:latin typeface="+mj-lt"/>
                          <a:ea typeface="Times New Roman"/>
                        </a:rPr>
                        <a:t>Input Clock Freq (MHz)</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gridSpan="2">
                  <a:txBody>
                    <a:bodyPr/>
                    <a:lstStyle/>
                    <a:p>
                      <a:pPr marL="0" marR="0">
                        <a:spcBef>
                          <a:spcPts val="0"/>
                        </a:spcBef>
                        <a:spcAft>
                          <a:spcPts val="0"/>
                        </a:spcAft>
                      </a:pPr>
                      <a:r>
                        <a:rPr lang="en-US" sz="1400" dirty="0">
                          <a:effectLst/>
                          <a:latin typeface="+mj-lt"/>
                          <a:ea typeface="Times New Roman"/>
                        </a:rPr>
                        <a:t> </a:t>
                      </a:r>
                    </a:p>
                    <a:p>
                      <a:pPr marL="0" marR="0">
                        <a:spcBef>
                          <a:spcPts val="0"/>
                        </a:spcBef>
                        <a:spcAft>
                          <a:spcPts val="0"/>
                        </a:spcAft>
                      </a:pPr>
                      <a:r>
                        <a:rPr lang="en-US" sz="1400" dirty="0">
                          <a:effectLst/>
                          <a:latin typeface="+mj-lt"/>
                          <a:ea typeface="Times New Roman"/>
                        </a:rPr>
                        <a:t>C</a:t>
                      </a:r>
                      <a:r>
                        <a:rPr lang="en-US" sz="1400" dirty="0" smtClean="0">
                          <a:effectLst/>
                          <a:latin typeface="+mj-lt"/>
                          <a:ea typeface="Times New Roman"/>
                        </a:rPr>
                        <a:t>ore </a:t>
                      </a:r>
                      <a:r>
                        <a:rPr lang="en-US" sz="1400" dirty="0">
                          <a:effectLst/>
                          <a:latin typeface="+mj-lt"/>
                          <a:ea typeface="Times New Roman"/>
                        </a:rPr>
                        <a:t>= 800 MHz</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gridSpan="2">
                  <a:txBody>
                    <a:bodyPr/>
                    <a:lstStyle/>
                    <a:p>
                      <a:pPr marL="0" marR="0">
                        <a:spcBef>
                          <a:spcPts val="0"/>
                        </a:spcBef>
                        <a:spcAft>
                          <a:spcPts val="0"/>
                        </a:spcAft>
                      </a:pPr>
                      <a:r>
                        <a:rPr lang="en-US" sz="1400" dirty="0">
                          <a:effectLst/>
                          <a:latin typeface="+mj-lt"/>
                          <a:ea typeface="Times New Roman"/>
                        </a:rPr>
                        <a:t> </a:t>
                      </a:r>
                    </a:p>
                    <a:p>
                      <a:pPr marL="0" marR="0">
                        <a:spcBef>
                          <a:spcPts val="0"/>
                        </a:spcBef>
                        <a:spcAft>
                          <a:spcPts val="0"/>
                        </a:spcAft>
                      </a:pPr>
                      <a:r>
                        <a:rPr lang="en-US" sz="1400" dirty="0">
                          <a:effectLst/>
                          <a:latin typeface="+mj-lt"/>
                          <a:ea typeface="Times New Roman"/>
                        </a:rPr>
                        <a:t>C</a:t>
                      </a:r>
                      <a:r>
                        <a:rPr lang="en-US" sz="1400" dirty="0" smtClean="0">
                          <a:effectLst/>
                          <a:latin typeface="+mj-lt"/>
                          <a:ea typeface="Times New Roman"/>
                        </a:rPr>
                        <a:t>ore </a:t>
                      </a:r>
                      <a:r>
                        <a:rPr lang="en-US" sz="1400" dirty="0">
                          <a:effectLst/>
                          <a:latin typeface="+mj-lt"/>
                          <a:ea typeface="Times New Roman"/>
                        </a:rPr>
                        <a:t>= 1000 MHz</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gridSpan="2">
                  <a:txBody>
                    <a:bodyPr/>
                    <a:lstStyle/>
                    <a:p>
                      <a:pPr marL="0" marR="0">
                        <a:spcBef>
                          <a:spcPts val="0"/>
                        </a:spcBef>
                        <a:spcAft>
                          <a:spcPts val="0"/>
                        </a:spcAft>
                      </a:pPr>
                      <a:r>
                        <a:rPr lang="en-US" sz="1400" dirty="0">
                          <a:effectLst/>
                          <a:latin typeface="+mj-lt"/>
                          <a:ea typeface="Times New Roman"/>
                        </a:rPr>
                        <a:t> </a:t>
                      </a:r>
                    </a:p>
                    <a:p>
                      <a:pPr marL="0" marR="0">
                        <a:spcBef>
                          <a:spcPts val="0"/>
                        </a:spcBef>
                        <a:spcAft>
                          <a:spcPts val="0"/>
                        </a:spcAft>
                      </a:pPr>
                      <a:r>
                        <a:rPr lang="en-US" sz="1400" dirty="0">
                          <a:effectLst/>
                          <a:latin typeface="+mj-lt"/>
                          <a:ea typeface="Times New Roman"/>
                        </a:rPr>
                        <a:t>C</a:t>
                      </a:r>
                      <a:r>
                        <a:rPr lang="en-US" sz="1400" dirty="0" smtClean="0">
                          <a:effectLst/>
                          <a:latin typeface="+mj-lt"/>
                          <a:ea typeface="Times New Roman"/>
                        </a:rPr>
                        <a:t>ore </a:t>
                      </a:r>
                      <a:r>
                        <a:rPr lang="en-US" sz="1400" dirty="0">
                          <a:effectLst/>
                          <a:latin typeface="+mj-lt"/>
                          <a:ea typeface="Times New Roman"/>
                        </a:rPr>
                        <a:t>= 1200 MHz</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gridSpan="2">
                  <a:txBody>
                    <a:bodyPr/>
                    <a:lstStyle/>
                    <a:p>
                      <a:pPr marL="0" marR="0">
                        <a:spcBef>
                          <a:spcPts val="0"/>
                        </a:spcBef>
                        <a:spcAft>
                          <a:spcPts val="0"/>
                        </a:spcAft>
                      </a:pPr>
                      <a:r>
                        <a:rPr lang="en-US" sz="1400" dirty="0">
                          <a:effectLst/>
                          <a:latin typeface="+mj-lt"/>
                          <a:ea typeface="Times New Roman"/>
                        </a:rPr>
                        <a:t> </a:t>
                      </a:r>
                    </a:p>
                    <a:p>
                      <a:pPr marL="0" marR="0">
                        <a:spcBef>
                          <a:spcPts val="0"/>
                        </a:spcBef>
                        <a:spcAft>
                          <a:spcPts val="0"/>
                        </a:spcAft>
                      </a:pPr>
                      <a:r>
                        <a:rPr lang="en-US" sz="1400" dirty="0">
                          <a:effectLst/>
                          <a:latin typeface="+mj-lt"/>
                          <a:ea typeface="Times New Roman"/>
                        </a:rPr>
                        <a:t> </a:t>
                      </a:r>
                      <a:r>
                        <a:rPr lang="en-US" sz="1400" dirty="0" smtClean="0">
                          <a:effectLst/>
                          <a:latin typeface="+mj-lt"/>
                          <a:ea typeface="Times New Roman"/>
                        </a:rPr>
                        <a:t>Core </a:t>
                      </a:r>
                      <a:r>
                        <a:rPr lang="en-US" sz="1400" dirty="0">
                          <a:effectLst/>
                          <a:latin typeface="+mj-lt"/>
                          <a:ea typeface="Times New Roman"/>
                        </a:rPr>
                        <a:t>= 1400 MHz</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gridSpan="2">
                  <a:txBody>
                    <a:bodyPr/>
                    <a:lstStyle/>
                    <a:p>
                      <a:pPr marL="0" marR="0">
                        <a:spcBef>
                          <a:spcPts val="0"/>
                        </a:spcBef>
                        <a:spcAft>
                          <a:spcPts val="0"/>
                        </a:spcAft>
                      </a:pPr>
                      <a:r>
                        <a:rPr lang="en-US" sz="1400">
                          <a:effectLst/>
                          <a:latin typeface="+mj-lt"/>
                          <a:ea typeface="Times New Roman"/>
                        </a:rPr>
                        <a:t> </a:t>
                      </a:r>
                    </a:p>
                    <a:p>
                      <a:pPr marL="0" marR="0">
                        <a:spcBef>
                          <a:spcPts val="0"/>
                        </a:spcBef>
                        <a:spcAft>
                          <a:spcPts val="0"/>
                        </a:spcAft>
                      </a:pPr>
                      <a:r>
                        <a:rPr lang="en-US" sz="1400">
                          <a:effectLst/>
                          <a:latin typeface="+mj-lt"/>
                          <a:ea typeface="Times New Roman"/>
                        </a:rPr>
                        <a:t>Core = 1250 MHz</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gridSpan="2">
                  <a:txBody>
                    <a:bodyPr/>
                    <a:lstStyle/>
                    <a:p>
                      <a:pPr marL="0" marR="0">
                        <a:spcBef>
                          <a:spcPts val="0"/>
                        </a:spcBef>
                        <a:spcAft>
                          <a:spcPts val="0"/>
                        </a:spcAft>
                      </a:pPr>
                      <a:r>
                        <a:rPr lang="en-US" sz="1400">
                          <a:effectLst/>
                          <a:latin typeface="+mj-lt"/>
                          <a:ea typeface="Times New Roman"/>
                        </a:rPr>
                        <a:t> </a:t>
                      </a:r>
                    </a:p>
                    <a:p>
                      <a:pPr marL="0" marR="0">
                        <a:spcBef>
                          <a:spcPts val="0"/>
                        </a:spcBef>
                        <a:spcAft>
                          <a:spcPts val="0"/>
                        </a:spcAft>
                      </a:pPr>
                      <a:r>
                        <a:rPr lang="en-US" sz="1400">
                          <a:effectLst/>
                          <a:latin typeface="+mj-lt"/>
                          <a:ea typeface="Times New Roman"/>
                        </a:rPr>
                        <a:t>Core = 1500 MHz</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r>
              <a:tr h="259292">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400">
                          <a:effectLst/>
                          <a:latin typeface="+mj-lt"/>
                          <a:ea typeface="Times New Roman"/>
                        </a:rPr>
                        <a:t>Clkr</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spcBef>
                          <a:spcPts val="0"/>
                        </a:spcBef>
                        <a:spcAft>
                          <a:spcPts val="0"/>
                        </a:spcAft>
                      </a:pPr>
                      <a:r>
                        <a:rPr lang="en-US" sz="1400">
                          <a:effectLst/>
                          <a:latin typeface="+mj-lt"/>
                          <a:ea typeface="Times New Roman"/>
                        </a:rPr>
                        <a:t>Clkf</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spcBef>
                          <a:spcPts val="0"/>
                        </a:spcBef>
                        <a:spcAft>
                          <a:spcPts val="0"/>
                        </a:spcAft>
                      </a:pPr>
                      <a:r>
                        <a:rPr lang="en-US" sz="1400">
                          <a:effectLst/>
                          <a:latin typeface="+mj-lt"/>
                          <a:ea typeface="Times New Roman"/>
                        </a:rPr>
                        <a:t>Clkr</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spcBef>
                          <a:spcPts val="0"/>
                        </a:spcBef>
                        <a:spcAft>
                          <a:spcPts val="0"/>
                        </a:spcAft>
                      </a:pPr>
                      <a:r>
                        <a:rPr lang="en-US" sz="1400">
                          <a:effectLst/>
                          <a:latin typeface="+mj-lt"/>
                          <a:ea typeface="Times New Roman"/>
                        </a:rPr>
                        <a:t>Clkr</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spcBef>
                          <a:spcPts val="0"/>
                        </a:spcBef>
                        <a:spcAft>
                          <a:spcPts val="0"/>
                        </a:spcAft>
                      </a:pPr>
                      <a:r>
                        <a:rPr lang="en-US" sz="1400">
                          <a:effectLst/>
                          <a:latin typeface="+mj-lt"/>
                          <a:ea typeface="Times New Roman"/>
                        </a:rPr>
                        <a:t>Clkr</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spcBef>
                          <a:spcPts val="0"/>
                        </a:spcBef>
                        <a:spcAft>
                          <a:spcPts val="0"/>
                        </a:spcAft>
                      </a:pPr>
                      <a:r>
                        <a:rPr lang="en-US" sz="1400">
                          <a:effectLst/>
                          <a:latin typeface="+mj-lt"/>
                          <a:ea typeface="Times New Roman"/>
                        </a:rPr>
                        <a:t>Clkf</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spcBef>
                          <a:spcPts val="0"/>
                        </a:spcBef>
                        <a:spcAft>
                          <a:spcPts val="0"/>
                        </a:spcAft>
                      </a:pPr>
                      <a:r>
                        <a:rPr lang="en-US" sz="1400">
                          <a:effectLst/>
                          <a:latin typeface="+mj-lt"/>
                          <a:ea typeface="Times New Roman"/>
                        </a:rPr>
                        <a:t>Clkr</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spcBef>
                          <a:spcPts val="0"/>
                        </a:spcBef>
                        <a:spcAft>
                          <a:spcPts val="0"/>
                        </a:spcAft>
                      </a:pPr>
                      <a:r>
                        <a:rPr lang="en-US" sz="1400">
                          <a:effectLst/>
                          <a:latin typeface="+mj-lt"/>
                          <a:ea typeface="Times New Roman"/>
                        </a:rPr>
                        <a:t>Clkf</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spcBef>
                          <a:spcPts val="0"/>
                        </a:spcBef>
                        <a:spcAft>
                          <a:spcPts val="0"/>
                        </a:spcAft>
                      </a:pPr>
                      <a:r>
                        <a:rPr lang="en-US" sz="1400">
                          <a:effectLst/>
                          <a:latin typeface="+mj-lt"/>
                          <a:ea typeface="Times New Roman"/>
                        </a:rPr>
                        <a:t>Clkr</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spcBef>
                          <a:spcPts val="0"/>
                        </a:spcBef>
                        <a:spcAft>
                          <a:spcPts val="0"/>
                        </a:spcAft>
                      </a:pPr>
                      <a:r>
                        <a:rPr lang="en-US" sz="1400">
                          <a:effectLst/>
                          <a:latin typeface="+mj-lt"/>
                          <a:ea typeface="Times New Roman"/>
                        </a:rPr>
                        <a:t>Clkf</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spcBef>
                          <a:spcPts val="0"/>
                        </a:spcBef>
                        <a:spcAft>
                          <a:spcPts val="0"/>
                        </a:spcAft>
                      </a:pPr>
                      <a:r>
                        <a:rPr lang="en-US" sz="1400">
                          <a:effectLst/>
                          <a:latin typeface="+mj-lt"/>
                          <a:ea typeface="Times New Roman"/>
                        </a:rPr>
                        <a:t>Clkr</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spcBef>
                          <a:spcPts val="0"/>
                        </a:spcBef>
                        <a:spcAft>
                          <a:spcPts val="0"/>
                        </a:spcAft>
                      </a:pPr>
                      <a:r>
                        <a:rPr lang="en-US" sz="1400">
                          <a:effectLst/>
                          <a:latin typeface="+mj-lt"/>
                          <a:ea typeface="Times New Roman"/>
                        </a:rPr>
                        <a:t>Clkf</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259292">
                <a:tc>
                  <a:txBody>
                    <a:bodyPr/>
                    <a:lstStyle/>
                    <a:p>
                      <a:pPr marL="0" marR="0">
                        <a:spcBef>
                          <a:spcPts val="0"/>
                        </a:spcBef>
                        <a:spcAft>
                          <a:spcPts val="0"/>
                        </a:spcAft>
                      </a:pPr>
                      <a:r>
                        <a:rPr lang="en-US" sz="1400">
                          <a:effectLst/>
                          <a:latin typeface="+mj-lt"/>
                          <a:ea typeface="Times New Roman"/>
                        </a:rPr>
                        <a:t>0</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50.00</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0</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31</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0</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0</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0</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47</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0</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55</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mj-lt"/>
                          <a:ea typeface="Times New Roman"/>
                        </a:rPr>
                        <a:t>0</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mj-lt"/>
                          <a:ea typeface="Times New Roman"/>
                        </a:rPr>
                        <a:t>49</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mj-lt"/>
                          <a:ea typeface="Times New Roman"/>
                        </a:rPr>
                        <a:t>0</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mj-lt"/>
                          <a:ea typeface="Times New Roman"/>
                        </a:rPr>
                        <a:t>59</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9292">
                <a:tc>
                  <a:txBody>
                    <a:bodyPr/>
                    <a:lstStyle/>
                    <a:p>
                      <a:pPr marL="0" marR="0">
                        <a:spcBef>
                          <a:spcPts val="0"/>
                        </a:spcBef>
                        <a:spcAft>
                          <a:spcPts val="0"/>
                        </a:spcAft>
                      </a:pPr>
                      <a:r>
                        <a:rPr lang="en-US" sz="1400">
                          <a:effectLst/>
                          <a:latin typeface="+mj-lt"/>
                          <a:ea typeface="Times New Roman"/>
                        </a:rPr>
                        <a:t>1</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66.67</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0</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23</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0</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0</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0</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35</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0</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41</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mj-lt"/>
                          <a:ea typeface="Times New Roman"/>
                        </a:rPr>
                        <a:t>1</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mj-lt"/>
                          <a:ea typeface="Times New Roman"/>
                        </a:rPr>
                        <a:t>74</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mj-lt"/>
                          <a:ea typeface="Times New Roman"/>
                        </a:rPr>
                        <a:t>0</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mj-lt"/>
                          <a:ea typeface="Times New Roman"/>
                        </a:rPr>
                        <a:t>44</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9292">
                <a:tc>
                  <a:txBody>
                    <a:bodyPr/>
                    <a:lstStyle/>
                    <a:p>
                      <a:pPr marL="0" marR="0">
                        <a:spcBef>
                          <a:spcPts val="0"/>
                        </a:spcBef>
                        <a:spcAft>
                          <a:spcPts val="0"/>
                        </a:spcAft>
                      </a:pPr>
                      <a:r>
                        <a:rPr lang="en-US" sz="1400">
                          <a:effectLst/>
                          <a:latin typeface="+mj-lt"/>
                          <a:ea typeface="Times New Roman"/>
                        </a:rPr>
                        <a:t>2</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80.00</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0</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19</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0</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0</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0</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29</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0</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34</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mj-lt"/>
                          <a:ea typeface="Times New Roman"/>
                        </a:rPr>
                        <a:t>3</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mj-lt"/>
                          <a:ea typeface="Times New Roman"/>
                        </a:rPr>
                        <a:t>124</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mj-lt"/>
                          <a:ea typeface="Times New Roman"/>
                        </a:rPr>
                        <a:t>1</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mj-lt"/>
                          <a:ea typeface="Times New Roman"/>
                        </a:rPr>
                        <a:t>74</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9292">
                <a:tc>
                  <a:txBody>
                    <a:bodyPr/>
                    <a:lstStyle/>
                    <a:p>
                      <a:pPr marL="0" marR="0">
                        <a:spcBef>
                          <a:spcPts val="0"/>
                        </a:spcBef>
                        <a:spcAft>
                          <a:spcPts val="0"/>
                        </a:spcAft>
                      </a:pPr>
                      <a:r>
                        <a:rPr lang="en-US" sz="1400">
                          <a:effectLst/>
                          <a:latin typeface="+mj-lt"/>
                          <a:ea typeface="Times New Roman"/>
                        </a:rPr>
                        <a:t>3</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100.00</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0</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15</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0</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0</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0</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23</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0</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27</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mj-lt"/>
                          <a:ea typeface="Times New Roman"/>
                        </a:rPr>
                        <a:t>0</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mj-lt"/>
                          <a:ea typeface="Times New Roman"/>
                        </a:rPr>
                        <a:t>24</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mj-lt"/>
                          <a:ea typeface="Times New Roman"/>
                        </a:rPr>
                        <a:t>0</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mj-lt"/>
                          <a:ea typeface="Times New Roman"/>
                        </a:rPr>
                        <a:t>29</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9292">
                <a:tc>
                  <a:txBody>
                    <a:bodyPr/>
                    <a:lstStyle/>
                    <a:p>
                      <a:pPr marL="0" marR="0">
                        <a:spcBef>
                          <a:spcPts val="0"/>
                        </a:spcBef>
                        <a:spcAft>
                          <a:spcPts val="0"/>
                        </a:spcAft>
                      </a:pPr>
                      <a:r>
                        <a:rPr lang="en-US" sz="1400">
                          <a:effectLst/>
                          <a:latin typeface="+mj-lt"/>
                          <a:ea typeface="Times New Roman"/>
                        </a:rPr>
                        <a:t>4</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156.25</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24</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255</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4</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24</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24</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383</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24</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447</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mj-lt"/>
                          <a:ea typeface="Times New Roman"/>
                        </a:rPr>
                        <a:t>0</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mj-lt"/>
                          <a:ea typeface="Times New Roman"/>
                        </a:rPr>
                        <a:t>15</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mj-lt"/>
                          <a:ea typeface="Times New Roman"/>
                        </a:rPr>
                        <a:t>4</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mj-lt"/>
                          <a:ea typeface="Times New Roman"/>
                        </a:rPr>
                        <a:t>95</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9292">
                <a:tc>
                  <a:txBody>
                    <a:bodyPr/>
                    <a:lstStyle/>
                    <a:p>
                      <a:pPr marL="0" marR="0">
                        <a:spcBef>
                          <a:spcPts val="0"/>
                        </a:spcBef>
                        <a:spcAft>
                          <a:spcPts val="0"/>
                        </a:spcAft>
                      </a:pPr>
                      <a:r>
                        <a:rPr lang="en-US" sz="1400">
                          <a:effectLst/>
                          <a:latin typeface="+mj-lt"/>
                          <a:ea typeface="Times New Roman"/>
                        </a:rPr>
                        <a:t>5</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250.00</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4</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31</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0</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4</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4</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47</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4</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55</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mj-lt"/>
                          <a:ea typeface="Times New Roman"/>
                        </a:rPr>
                        <a:t>0</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mj-lt"/>
                          <a:ea typeface="Times New Roman"/>
                        </a:rPr>
                        <a:t>9</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mj-lt"/>
                          <a:ea typeface="Times New Roman"/>
                        </a:rPr>
                        <a:t>0</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mj-lt"/>
                          <a:ea typeface="Times New Roman"/>
                        </a:rPr>
                        <a:t>11</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9292">
                <a:tc>
                  <a:txBody>
                    <a:bodyPr/>
                    <a:lstStyle/>
                    <a:p>
                      <a:pPr marL="0" marR="0">
                        <a:spcBef>
                          <a:spcPts val="0"/>
                        </a:spcBef>
                        <a:spcAft>
                          <a:spcPts val="0"/>
                        </a:spcAft>
                      </a:pPr>
                      <a:r>
                        <a:rPr lang="en-US" sz="1400">
                          <a:effectLst/>
                          <a:latin typeface="+mj-lt"/>
                          <a:ea typeface="Times New Roman"/>
                        </a:rPr>
                        <a:t>6</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312.50</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24</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127</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4</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24</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24</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191</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24</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223</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mj-lt"/>
                          <a:ea typeface="Times New Roman"/>
                        </a:rPr>
                        <a:t>0</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mj-lt"/>
                          <a:ea typeface="Times New Roman"/>
                        </a:rPr>
                        <a:t>7</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mj-lt"/>
                          <a:ea typeface="Times New Roman"/>
                        </a:rPr>
                        <a:t>4</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mj-lt"/>
                          <a:ea typeface="Times New Roman"/>
                        </a:rPr>
                        <a:t>47</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9292">
                <a:tc>
                  <a:txBody>
                    <a:bodyPr/>
                    <a:lstStyle/>
                    <a:p>
                      <a:pPr marL="0" marR="0">
                        <a:spcBef>
                          <a:spcPts val="0"/>
                        </a:spcBef>
                        <a:spcAft>
                          <a:spcPts val="0"/>
                        </a:spcAft>
                      </a:pPr>
                      <a:r>
                        <a:rPr lang="en-US" sz="1400">
                          <a:effectLst/>
                          <a:latin typeface="+mj-lt"/>
                          <a:ea typeface="Times New Roman"/>
                        </a:rPr>
                        <a:t>7</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122.88</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47</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624</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28</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13</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13</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624</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13</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effectLst/>
                          <a:latin typeface="+mj-lt"/>
                          <a:ea typeface="Times New Roman"/>
                        </a:rPr>
                        <a:t>318</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mj-lt"/>
                          <a:ea typeface="Times New Roman"/>
                        </a:rPr>
                        <a:t>2</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mj-lt"/>
                          <a:ea typeface="Times New Roman"/>
                        </a:rPr>
                        <a:t>60</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a:effectLst/>
                          <a:latin typeface="+mj-lt"/>
                          <a:ea typeface="Times New Roman"/>
                        </a:rPr>
                        <a:t>4</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mj-lt"/>
                          <a:ea typeface="Times New Roman"/>
                        </a:rPr>
                        <a:t>121</a:t>
                      </a:r>
                    </a:p>
                  </a:txBody>
                  <a:tcPr marL="68577" marR="685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pPr eaLnBrk="1" hangingPunct="1"/>
            <a:r>
              <a:rPr lang="en-US" smtClean="0"/>
              <a:t>Boot Device</a:t>
            </a:r>
          </a:p>
        </p:txBody>
      </p:sp>
      <p:sp>
        <p:nvSpPr>
          <p:cNvPr id="548867" name="Rectangle 3"/>
          <p:cNvSpPr>
            <a:spLocks noGrp="1" noChangeArrowheads="1"/>
          </p:cNvSpPr>
          <p:nvPr>
            <p:ph type="body" sz="half" idx="1"/>
          </p:nvPr>
        </p:nvSpPr>
        <p:spPr>
          <a:xfrm>
            <a:off x="333375" y="1185863"/>
            <a:ext cx="7989888" cy="566737"/>
          </a:xfrm>
        </p:spPr>
        <p:txBody>
          <a:bodyPr/>
          <a:lstStyle/>
          <a:p>
            <a:pPr eaLnBrk="1" hangingPunct="1">
              <a:lnSpc>
                <a:spcPct val="90000"/>
              </a:lnSpc>
            </a:pPr>
            <a:r>
              <a:rPr lang="en-US" sz="1800" dirty="0" smtClean="0"/>
              <a:t>Boot Device Selection Values</a:t>
            </a:r>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r>
              <a:rPr lang="en-US" sz="1800" dirty="0" smtClean="0"/>
              <a:t>For interfaces supporting more than one mode of operation, the configuration bits are used to establish the necessary settings</a:t>
            </a:r>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buFontTx/>
              <a:buNone/>
            </a:pPr>
            <a:endParaRPr lang="en-US" sz="1800" dirty="0" smtClean="0"/>
          </a:p>
          <a:p>
            <a:pPr eaLnBrk="1" hangingPunct="1">
              <a:lnSpc>
                <a:spcPct val="90000"/>
              </a:lnSpc>
              <a:buFontTx/>
              <a:buNone/>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buFontTx/>
              <a:buNone/>
            </a:pPr>
            <a:endParaRPr lang="en-US" sz="800" dirty="0" smtClean="0"/>
          </a:p>
          <a:p>
            <a:pPr eaLnBrk="1" hangingPunct="1">
              <a:lnSpc>
                <a:spcPct val="90000"/>
              </a:lnSpc>
              <a:buFontTx/>
              <a:buNone/>
            </a:pPr>
            <a:endParaRPr lang="en-US" sz="1800" dirty="0" smtClean="0"/>
          </a:p>
        </p:txBody>
      </p:sp>
      <p:graphicFrame>
        <p:nvGraphicFramePr>
          <p:cNvPr id="548909" name="Group 45"/>
          <p:cNvGraphicFramePr>
            <a:graphicFrameLocks noGrp="1"/>
          </p:cNvGraphicFramePr>
          <p:nvPr>
            <p:ph sz="half" idx="2"/>
          </p:nvPr>
        </p:nvGraphicFramePr>
        <p:xfrm>
          <a:off x="838201" y="1524000"/>
          <a:ext cx="6950074" cy="3048000"/>
        </p:xfrm>
        <a:graphic>
          <a:graphicData uri="http://schemas.openxmlformats.org/drawingml/2006/table">
            <a:tbl>
              <a:tblPr/>
              <a:tblGrid>
                <a:gridCol w="1909917"/>
                <a:gridCol w="5040157"/>
              </a:tblGrid>
              <a:tr h="304800">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Boot Mode Pins: Boot Device Values</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Value</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Boot Device</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0</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Sleep / EMIF16</a:t>
                      </a:r>
                      <a:r>
                        <a:rPr kumimoji="0" lang="en-US" sz="1400" b="0" i="0" u="none" strike="noStrike" cap="none" normalizeH="0" baseline="30000" dirty="0" smtClean="0">
                          <a:ln>
                            <a:noFill/>
                          </a:ln>
                          <a:solidFill>
                            <a:schemeClr val="tx1"/>
                          </a:solidFill>
                          <a:effectLst/>
                          <a:latin typeface="+mj-lt"/>
                          <a:cs typeface="Times New Roman" pitchFamily="18" charset="0"/>
                        </a:rPr>
                        <a:t>1</a:t>
                      </a:r>
                      <a:endParaRPr kumimoji="0" lang="en-US" sz="1400" b="0" i="0" u="none" strike="noStrike" cap="none" normalizeH="0" baseline="3000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1</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Serial Rapid I/O</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2</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Ethernet (SGMII) (PA driven from core clk)</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3</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Ethernet (SGMII) (PA driver from PA clk)</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4</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chemeClr val="tx1"/>
                          </a:solidFill>
                          <a:effectLst/>
                          <a:latin typeface="+mj-lt"/>
                          <a:cs typeface="Times New Roman" pitchFamily="18" charset="0"/>
                        </a:rPr>
                        <a:t>PCIe</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5</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I2C </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6</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SPI </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7</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chemeClr val="tx1"/>
                          </a:solidFill>
                          <a:effectLst/>
                          <a:latin typeface="+mj-lt"/>
                          <a:cs typeface="Times New Roman" pitchFamily="18" charset="0"/>
                        </a:rPr>
                        <a:t>HyperLink</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 name="Rectangle 6"/>
          <p:cNvSpPr/>
          <p:nvPr/>
        </p:nvSpPr>
        <p:spPr>
          <a:xfrm>
            <a:off x="762000" y="4573170"/>
            <a:ext cx="5867400" cy="244682"/>
          </a:xfrm>
          <a:prstGeom prst="rect">
            <a:avLst/>
          </a:prstGeom>
        </p:spPr>
        <p:txBody>
          <a:bodyPr wrap="square">
            <a:spAutoFit/>
          </a:bodyPr>
          <a:lstStyle/>
          <a:p>
            <a:pPr>
              <a:lnSpc>
                <a:spcPct val="90000"/>
              </a:lnSpc>
            </a:pPr>
            <a:r>
              <a:rPr lang="en-US" sz="1100" dirty="0"/>
              <a:t>1</a:t>
            </a:r>
            <a:r>
              <a:rPr lang="en-US" sz="1100" dirty="0" smtClean="0"/>
              <a:t>. </a:t>
            </a:r>
            <a:r>
              <a:rPr lang="en-US" sz="1050" dirty="0" smtClean="0"/>
              <a:t>See the device-specific data manual for information</a:t>
            </a:r>
            <a:r>
              <a:rPr lang="en-US" sz="1100" dirty="0" smtClean="0"/>
              <a:t>.</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mGCw7Yk_files\slide0001_image001.jpg"/>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1IW6HyKN_files\slide0001_image001.png"/>
</p:tagLst>
</file>

<file path=ppt/theme/theme1.xml><?xml version="1.0" encoding="utf-8"?>
<a:theme xmlns:a="http://schemas.openxmlformats.org/drawingml/2006/main" name="77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TotalTime>
  <Words>3600</Words>
  <Application>Microsoft Office PowerPoint</Application>
  <PresentationFormat>On-screen Show (4:3)</PresentationFormat>
  <Paragraphs>762</Paragraphs>
  <Slides>31</Slides>
  <Notes>31</Notes>
  <HiddenSlides>9</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77_KeyStoneOLT</vt:lpstr>
      <vt:lpstr>Slide 1</vt:lpstr>
      <vt:lpstr>Keystone ROM Boot Loader</vt:lpstr>
      <vt:lpstr>ROM Boot Modes</vt:lpstr>
      <vt:lpstr>Boot Mode Configuration Pins</vt:lpstr>
      <vt:lpstr>Device Startup from  Power on Reset (POR)</vt:lpstr>
      <vt:lpstr>Device Startup from  Hard/Soft reset</vt:lpstr>
      <vt:lpstr>Hibernation Explained</vt:lpstr>
      <vt:lpstr>PLL Configuration</vt:lpstr>
      <vt:lpstr>Boot Device</vt:lpstr>
      <vt:lpstr>Boot Configuration – EMIF16 Mode</vt:lpstr>
      <vt:lpstr>Boot Configuration – Ethernet</vt:lpstr>
      <vt:lpstr>Boot Configuration – Serial RapidIO</vt:lpstr>
      <vt:lpstr>Boot Configuration  I2C Master Mode</vt:lpstr>
      <vt:lpstr>Boot Configuration I2C Passive Mode</vt:lpstr>
      <vt:lpstr>Boot Configuration – SPI Mode</vt:lpstr>
      <vt:lpstr>Boot Configuration – PCI Express</vt:lpstr>
      <vt:lpstr>Slide 17</vt:lpstr>
      <vt:lpstr>Boot Configuration HyperLink Mode</vt:lpstr>
      <vt:lpstr>Booting Multiple Cores</vt:lpstr>
      <vt:lpstr>Secondary Bootload Option</vt:lpstr>
      <vt:lpstr>Second Stage Boot Load Process</vt:lpstr>
      <vt:lpstr>Second Stage Boot Load Specifics</vt:lpstr>
      <vt:lpstr>EVM Specifics and IBL</vt:lpstr>
      <vt:lpstr>Boot Runtime – Ethernet</vt:lpstr>
      <vt:lpstr>Boot Runtime – Serial RapidIO</vt:lpstr>
      <vt:lpstr>Boot Runtime – SPI</vt:lpstr>
      <vt:lpstr>Boot Configuration – PCI Express</vt:lpstr>
      <vt:lpstr>Device Startup Summary</vt:lpstr>
      <vt:lpstr>Boot Runtime: I2C Master Mode</vt:lpstr>
      <vt:lpstr>Boot Runtime I2C Master-Broadcast Mode</vt:lpstr>
      <vt:lpstr>Boot Runtime I2C Passive Mode</vt:lpstr>
    </vt:vector>
  </TitlesOfParts>
  <Company>Texas Instruments Incorporated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Dan Rinkes</dc:creator>
  <cp:lastModifiedBy>Robert J. Hillard</cp:lastModifiedBy>
  <cp:revision>13</cp:revision>
  <dcterms:created xsi:type="dcterms:W3CDTF">2012-02-07T21:35:06Z</dcterms:created>
  <dcterms:modified xsi:type="dcterms:W3CDTF">2012-05-01T01:20:02Z</dcterms:modified>
</cp:coreProperties>
</file>