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notesSlides/notesSlide42.xml" ContentType="application/vnd.openxmlformats-officedocument.presentationml.notesSlide+xml"/>
  <Override PartName="/ppt/tags/tag15.xml" ContentType="application/vnd.openxmlformats-officedocument.presentationml.tags+xml"/>
  <Default Extension="vml" ContentType="application/vnd.openxmlformats-officedocument.vmlDrawing"/>
  <Override PartName="/ppt/tags/tag24.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20.xml" ContentType="application/vnd.openxmlformats-officedocument.presentationml.notesSlide+xml"/>
  <Override PartName="/ppt/tags/tag44.xml" ContentType="application/vnd.openxmlformats-officedocument.presentationml.tags+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26.xml" ContentType="application/vnd.openxmlformats-officedocument.presentationml.notesSlide+xml"/>
  <Override PartName="/ppt/tags/tag48.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 id="2147483765" r:id="rId2"/>
  </p:sldMasterIdLst>
  <p:notesMasterIdLst>
    <p:notesMasterId r:id="rId48"/>
  </p:notesMasterIdLst>
  <p:handoutMasterIdLst>
    <p:handoutMasterId r:id="rId49"/>
  </p:handoutMasterIdLst>
  <p:sldIdLst>
    <p:sldId id="1172" r:id="rId3"/>
    <p:sldId id="1087" r:id="rId4"/>
    <p:sldId id="1176" r:id="rId5"/>
    <p:sldId id="1154" r:id="rId6"/>
    <p:sldId id="1194" r:id="rId7"/>
    <p:sldId id="1200" r:id="rId8"/>
    <p:sldId id="1201" r:id="rId9"/>
    <p:sldId id="1182" r:id="rId10"/>
    <p:sldId id="1196" r:id="rId11"/>
    <p:sldId id="1195" r:id="rId12"/>
    <p:sldId id="1199" r:id="rId13"/>
    <p:sldId id="1155" r:id="rId14"/>
    <p:sldId id="1090" r:id="rId15"/>
    <p:sldId id="1197" r:id="rId16"/>
    <p:sldId id="1156" r:id="rId17"/>
    <p:sldId id="1157" r:id="rId18"/>
    <p:sldId id="1158" r:id="rId19"/>
    <p:sldId id="1159" r:id="rId20"/>
    <p:sldId id="1209" r:id="rId21"/>
    <p:sldId id="1210" r:id="rId22"/>
    <p:sldId id="1198" r:id="rId23"/>
    <p:sldId id="1093" r:id="rId24"/>
    <p:sldId id="1094" r:id="rId25"/>
    <p:sldId id="1095" r:id="rId26"/>
    <p:sldId id="1183" r:id="rId27"/>
    <p:sldId id="1185" r:id="rId28"/>
    <p:sldId id="1184" r:id="rId29"/>
    <p:sldId id="1186" r:id="rId30"/>
    <p:sldId id="1187" r:id="rId31"/>
    <p:sldId id="1188" r:id="rId32"/>
    <p:sldId id="1189" r:id="rId33"/>
    <p:sldId id="1190" r:id="rId34"/>
    <p:sldId id="1096" r:id="rId35"/>
    <p:sldId id="1101" r:id="rId36"/>
    <p:sldId id="1191" r:id="rId37"/>
    <p:sldId id="1192" r:id="rId38"/>
    <p:sldId id="1193" r:id="rId39"/>
    <p:sldId id="1175" r:id="rId40"/>
    <p:sldId id="1202" r:id="rId41"/>
    <p:sldId id="1203" r:id="rId42"/>
    <p:sldId id="1204" r:id="rId43"/>
    <p:sldId id="1205" r:id="rId44"/>
    <p:sldId id="1206" r:id="rId45"/>
    <p:sldId id="1207" r:id="rId46"/>
    <p:sldId id="1208" r:id="rId47"/>
  </p:sldIdLst>
  <p:sldSz cx="9144000" cy="6858000" type="screen4x3"/>
  <p:notesSz cx="7315200" cy="9601200"/>
  <p:custDataLst>
    <p:tags r:id="rId50"/>
  </p:custDataLst>
  <p:defaultTextStyle>
    <a:defPPr>
      <a:defRPr lang="en-US"/>
    </a:defPPr>
    <a:lvl1pPr algn="r" rtl="0" fontAlgn="base">
      <a:spcBef>
        <a:spcPct val="0"/>
      </a:spcBef>
      <a:spcAft>
        <a:spcPct val="0"/>
      </a:spcAft>
      <a:defRPr sz="2400" kern="1200">
        <a:solidFill>
          <a:schemeClr val="tx1"/>
        </a:solidFill>
        <a:latin typeface="Arial" charset="0"/>
        <a:ea typeface="+mn-ea"/>
        <a:cs typeface="+mn-cs"/>
      </a:defRPr>
    </a:lvl1pPr>
    <a:lvl2pPr marL="457200" algn="r" rtl="0" fontAlgn="base">
      <a:spcBef>
        <a:spcPct val="0"/>
      </a:spcBef>
      <a:spcAft>
        <a:spcPct val="0"/>
      </a:spcAft>
      <a:defRPr sz="2400" kern="1200">
        <a:solidFill>
          <a:schemeClr val="tx1"/>
        </a:solidFill>
        <a:latin typeface="Arial" charset="0"/>
        <a:ea typeface="+mn-ea"/>
        <a:cs typeface="+mn-cs"/>
      </a:defRPr>
    </a:lvl2pPr>
    <a:lvl3pPr marL="914400" algn="r" rtl="0" fontAlgn="base">
      <a:spcBef>
        <a:spcPct val="0"/>
      </a:spcBef>
      <a:spcAft>
        <a:spcPct val="0"/>
      </a:spcAft>
      <a:defRPr sz="2400" kern="1200">
        <a:solidFill>
          <a:schemeClr val="tx1"/>
        </a:solidFill>
        <a:latin typeface="Arial" charset="0"/>
        <a:ea typeface="+mn-ea"/>
        <a:cs typeface="+mn-cs"/>
      </a:defRPr>
    </a:lvl3pPr>
    <a:lvl4pPr marL="1371600" algn="r" rtl="0" fontAlgn="base">
      <a:spcBef>
        <a:spcPct val="0"/>
      </a:spcBef>
      <a:spcAft>
        <a:spcPct val="0"/>
      </a:spcAft>
      <a:defRPr sz="2400" kern="1200">
        <a:solidFill>
          <a:schemeClr val="tx1"/>
        </a:solidFill>
        <a:latin typeface="Arial" charset="0"/>
        <a:ea typeface="+mn-ea"/>
        <a:cs typeface="+mn-cs"/>
      </a:defRPr>
    </a:lvl4pPr>
    <a:lvl5pPr marL="1828800" algn="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CCCC00"/>
    <a:srgbClr val="66FF66"/>
    <a:srgbClr val="00CC00"/>
    <a:srgbClr val="003300"/>
    <a:srgbClr val="33CC33"/>
    <a:srgbClr val="EAEAE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7810" autoAdjust="0"/>
    <p:restoredTop sz="89796" autoAdjust="0"/>
  </p:normalViewPr>
  <p:slideViewPr>
    <p:cSldViewPr snapToGrid="0">
      <p:cViewPr varScale="1">
        <p:scale>
          <a:sx n="119" d="100"/>
          <a:sy n="119" d="100"/>
        </p:scale>
        <p:origin x="-576" y="-102"/>
      </p:cViewPr>
      <p:guideLst>
        <p:guide orient="horz" pos="2160"/>
        <p:guide pos="41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l" defTabSz="957263" eaLnBrk="0" hangingPunct="0">
              <a:defRPr sz="1200"/>
            </a:lvl1pPr>
          </a:lstStyle>
          <a:p>
            <a:pPr>
              <a:defRPr/>
            </a:pPr>
            <a:endParaRPr lang="en-US"/>
          </a:p>
        </p:txBody>
      </p:sp>
      <p:sp>
        <p:nvSpPr>
          <p:cNvPr id="265219"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defTabSz="957263" eaLnBrk="0" hangingPunct="0">
              <a:defRPr sz="1200"/>
            </a:lvl1pPr>
          </a:lstStyle>
          <a:p>
            <a:pPr>
              <a:defRPr/>
            </a:pPr>
            <a:fld id="{177F60F3-2F99-48E8-9180-BEA0456A71C5}" type="datetimeFigureOut">
              <a:rPr lang="en-US"/>
              <a:pPr>
                <a:defRPr/>
              </a:pPr>
              <a:t>4/30/2012</a:t>
            </a:fld>
            <a:endParaRPr lang="en-US"/>
          </a:p>
        </p:txBody>
      </p:sp>
      <p:sp>
        <p:nvSpPr>
          <p:cNvPr id="265220"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l" defTabSz="957263" eaLnBrk="0" hangingPunct="0">
              <a:defRPr sz="1200"/>
            </a:lvl1pPr>
          </a:lstStyle>
          <a:p>
            <a:pPr>
              <a:defRPr/>
            </a:pPr>
            <a:endParaRPr lang="en-US"/>
          </a:p>
        </p:txBody>
      </p:sp>
      <p:sp>
        <p:nvSpPr>
          <p:cNvPr id="265221" name="Rectangle 5"/>
          <p:cNvSpPr>
            <a:spLocks noGrp="1" noChangeArrowheads="1"/>
          </p:cNvSpPr>
          <p:nvPr>
            <p:ph type="sldNum" sz="quarter" idx="3"/>
          </p:nvPr>
        </p:nvSpPr>
        <p:spPr bwMode="auto">
          <a:xfrm>
            <a:off x="4144963"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defTabSz="957263" eaLnBrk="0" hangingPunct="0">
              <a:defRPr sz="1200"/>
            </a:lvl1pPr>
          </a:lstStyle>
          <a:p>
            <a:pPr>
              <a:defRPr/>
            </a:pPr>
            <a:fld id="{708EA6D1-85B5-47E7-8137-E7A36AC4B31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algn="l" defTabSz="957263">
              <a:defRPr sz="1200"/>
            </a:lvl1pPr>
          </a:lstStyle>
          <a:p>
            <a:pPr>
              <a:defRPr/>
            </a:pPr>
            <a:endParaRPr lang="en-US"/>
          </a:p>
        </p:txBody>
      </p:sp>
      <p:sp>
        <p:nvSpPr>
          <p:cNvPr id="105475" name="Rectangle 3"/>
          <p:cNvSpPr>
            <a:spLocks noGrp="1" noChangeArrowheads="1"/>
          </p:cNvSpPr>
          <p:nvPr>
            <p:ph type="dt" idx="1"/>
          </p:nvPr>
        </p:nvSpPr>
        <p:spPr bwMode="auto">
          <a:xfrm>
            <a:off x="4144963"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defTabSz="957263">
              <a:defRPr sz="1200"/>
            </a:lvl1pPr>
          </a:lstStyle>
          <a:p>
            <a:pPr>
              <a:defRPr/>
            </a:pPr>
            <a:endParaRPr lang="en-US"/>
          </a:p>
        </p:txBody>
      </p:sp>
      <p:sp>
        <p:nvSpPr>
          <p:cNvPr id="563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algn="l" defTabSz="957263">
              <a:defRPr sz="1200"/>
            </a:lvl1pPr>
          </a:lstStyle>
          <a:p>
            <a:pPr>
              <a:defRPr/>
            </a:pPr>
            <a:endParaRPr lang="en-US"/>
          </a:p>
        </p:txBody>
      </p:sp>
      <p:sp>
        <p:nvSpPr>
          <p:cNvPr id="105479"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defTabSz="957263">
              <a:defRPr sz="1200"/>
            </a:lvl1pPr>
          </a:lstStyle>
          <a:p>
            <a:pPr>
              <a:defRPr/>
            </a:pPr>
            <a:fld id="{C07F4710-0C58-4DBF-AFFE-2C95A7E7F14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en-US" smtClean="0"/>
              <a:t>Hello, and welcome to the keystone training for the network coprocessor – packet acelerator.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F036AE5-2D79-4342-A975-F8B98F76135B}" type="slidenum">
              <a:rPr lang="en-US" sz="1200"/>
              <a:pPr defTabSz="957263"/>
              <a:t>10</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734785D-AAE9-4F1F-A992-0FC396612AA5}" type="slidenum">
              <a:rPr lang="en-US" sz="1200"/>
              <a:pPr defTabSz="957263"/>
              <a:t>11</a:t>
            </a:fld>
            <a:endParaRPr 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4228AE5-6FCF-423F-BB11-3CA1321F01A8}" type="slidenum">
              <a:rPr lang="en-US" smtClean="0"/>
              <a:pPr/>
              <a:t>12</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mtClean="0"/>
              <a:t>PA LLD provides an abstraction layer between the application and the PA. </a:t>
            </a:r>
          </a:p>
          <a:p>
            <a:pPr eaLnBrk="1" hangingPunct="1"/>
            <a:r>
              <a:rPr lang="en-US" smtClean="0"/>
              <a:t>The PA LLD will translate packet headers and routing requirements that are provided by the user</a:t>
            </a:r>
          </a:p>
          <a:p>
            <a:pPr eaLnBrk="1" hangingPunct="1"/>
            <a:r>
              <a:rPr lang="en-US" smtClean="0"/>
              <a:t>into configuration packets and descriptor commands that can be understood by the PA firmware.</a:t>
            </a:r>
          </a:p>
          <a:p>
            <a:pPr eaLnBrk="1" hangingPunct="1"/>
            <a:endParaRPr lang="en-US" smtClean="0"/>
          </a:p>
          <a:p>
            <a:pPr eaLnBrk="1" hangingPunct="1"/>
            <a:r>
              <a:rPr lang="en-US" smtClean="0"/>
              <a:t>The PA LLD also handles linking together entries in separate lookup tables. </a:t>
            </a:r>
          </a:p>
          <a:p>
            <a:pPr eaLnBrk="1" hangingPunct="1"/>
            <a:r>
              <a:rPr lang="en-US" smtClean="0"/>
              <a:t>For example, an entry in a layer 2 classify lookup table can be linked to an entry in an layer 3 classify lookup table, </a:t>
            </a:r>
          </a:p>
          <a:p>
            <a:pPr eaLnBrk="1" hangingPunct="1"/>
            <a:r>
              <a:rPr lang="en-US" smtClean="0"/>
              <a:t>which can in turn be linked to an entry in an layer 4 classify lookup table. </a:t>
            </a:r>
          </a:p>
          <a:p>
            <a:pPr eaLnBrk="1" hangingPunct="1"/>
            <a:r>
              <a:rPr lang="en-US" smtClean="0"/>
              <a:t>This allows a packet to be matched with an specific layer 2, layer 3, and layer 4 address combination. </a:t>
            </a:r>
          </a:p>
          <a:p>
            <a:pPr eaLnBrk="1" hangingPunct="1"/>
            <a:endParaRPr lang="en-US" smtClean="0"/>
          </a:p>
          <a:p>
            <a:pPr eaLnBrk="1" hangingPunct="1"/>
            <a:r>
              <a:rPr lang="en-US" smtClean="0"/>
              <a:t>For this example, if the layer 2 address matches, but the layer 3 address does not match, then the packet be routed according to the specified failure route.</a:t>
            </a:r>
          </a:p>
          <a:p>
            <a:pPr eaLnBrk="1" hangingPunct="1"/>
            <a:endParaRPr lang="en-US" smtClean="0"/>
          </a:p>
          <a:p>
            <a:pPr eaLnBrk="1" hangingPunct="1"/>
            <a:r>
              <a:rPr lang="en-US" smtClean="0"/>
              <a:t>In addition, the PA LLD allows an entry in a lookup table to be linked to several entries in another lookup table. </a:t>
            </a:r>
          </a:p>
          <a:p>
            <a:pPr eaLnBrk="1" hangingPunct="1"/>
            <a:r>
              <a:rPr lang="en-US" smtClean="0"/>
              <a:t>For example, a single entry in an layer 3 classify lookup table can linked to multiple entries in a layer 4 lookup table.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4EA93EB-7155-4E58-9690-DE596BD5C04D}" type="slidenum">
              <a:rPr lang="en-US" smtClean="0"/>
              <a:pPr/>
              <a:t>13</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smtClean="0"/>
              <a:t>Now lets take a look at how the PA LLD communicates with the host, the Multicore navigator, and the NETCP.</a:t>
            </a:r>
          </a:p>
          <a:p>
            <a:pPr eaLnBrk="1" hangingPunct="1"/>
            <a:endParaRPr lang="en-US" smtClean="0"/>
          </a:p>
          <a:p>
            <a:pPr eaLnBrk="1" hangingPunct="1"/>
            <a:r>
              <a:rPr lang="en-US" smtClean="0"/>
              <a:t>The host application will make calls to the PA LLD to do things such as adding entries to lookup tables and generating commands for CRC checksums. </a:t>
            </a:r>
          </a:p>
          <a:p>
            <a:pPr eaLnBrk="1" hangingPunct="1"/>
            <a:r>
              <a:rPr lang="en-US" smtClean="0"/>
              <a:t>All of this is done by the host application, and will operate on host memory. </a:t>
            </a:r>
          </a:p>
          <a:p>
            <a:pPr eaLnBrk="1" hangingPunct="1"/>
            <a:endParaRPr lang="en-US" smtClean="0"/>
          </a:p>
          <a:p>
            <a:pPr eaLnBrk="1" hangingPunct="1"/>
            <a:r>
              <a:rPr lang="en-US" smtClean="0"/>
              <a:t>Once the configuration packet or command data has been generated, it is sent to the NETCP through the Multi-core navigator. </a:t>
            </a:r>
          </a:p>
          <a:p>
            <a:pPr eaLnBrk="1" hangingPunct="1"/>
            <a:endParaRPr lang="en-US" smtClean="0"/>
          </a:p>
          <a:p>
            <a:pPr eaLnBrk="1" hangingPunct="1"/>
            <a:r>
              <a:rPr lang="en-US" smtClean="0"/>
              <a:t>Once in the PA the command will be executed by the appropriate module. </a:t>
            </a:r>
          </a:p>
          <a:p>
            <a:pPr eaLnBrk="1" hangingPunct="1"/>
            <a:r>
              <a:rPr lang="en-US" smtClean="0"/>
              <a:t>Once the command finishes processing, </a:t>
            </a:r>
          </a:p>
          <a:p>
            <a:pPr eaLnBrk="1" hangingPunct="1"/>
            <a:r>
              <a:rPr lang="en-US" smtClean="0"/>
              <a:t>the PA may send a response packet back to the host application using the multicore navigator to notify the application, </a:t>
            </a:r>
          </a:p>
          <a:p>
            <a:pPr eaLnBrk="1" hangingPunct="1"/>
            <a:r>
              <a:rPr lang="en-US" smtClean="0"/>
              <a:t>and the PA LLD whether or not the configuration was successful.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D9836166-C356-4552-B89C-33781D54C93C}" type="slidenum">
              <a:rPr lang="en-US" sz="1200"/>
              <a:pPr defTabSz="957263"/>
              <a:t>14</a:t>
            </a:fld>
            <a:endParaRPr 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D0E3FFA-C665-4924-A25C-747BDEAA9FCE}" type="slidenum">
              <a:rPr lang="en-US" smtClean="0"/>
              <a:pPr/>
              <a:t>15</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t>Now lets move on to the APIs provided by the PA LLD. The PA LLD APIs can be broken down into 4 parts: system APIs, configuration APIs, custom configuration APIs, and Utility functions. Let’s begin with the System APIs.</a:t>
            </a:r>
          </a:p>
          <a:p>
            <a:pPr eaLnBrk="1" hangingPunct="1"/>
            <a:endParaRPr lang="en-US" smtClean="0"/>
          </a:p>
          <a:p>
            <a:pPr eaLnBrk="1" hangingPunct="1"/>
            <a:r>
              <a:rPr lang="en-US" smtClean="0"/>
              <a:t>The system APIs provide basic system functions such as opening and closing a pa lld instance using the create and close functions, as well as functions for resetting and initializing PA hardware using the resetControl function, and downloading the PDSP firmware using the downloadImage function.</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18B87EA-42EE-4E43-BCDD-BE931DA5362C}" type="slidenum">
              <a:rPr lang="en-US" smtClean="0"/>
              <a:pPr/>
              <a:t>16</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smtClean="0"/>
              <a:t>Now lets take a look at the Configuration APIs. The configuration APIs provide functions for generating configuration packets that will instruct the PA firmware how to add and remove entries from the lookup tables in the PA, as well as functions for how to route error packets.</a:t>
            </a:r>
          </a:p>
          <a:p>
            <a:pPr eaLnBrk="1" hangingPunct="1"/>
            <a:endParaRPr lang="en-US" smtClean="0"/>
          </a:p>
          <a:p>
            <a:pPr eaLnBrk="1" hangingPunct="1"/>
            <a:r>
              <a:rPr lang="en-US" smtClean="0"/>
              <a:t>An example of a function that will generate a configuration packet to allow the PA firmware to add an entry to a lookup table is the addIp function, which will add an entry to a layer 3 classify engine lookup table.</a:t>
            </a:r>
          </a:p>
          <a:p>
            <a:pPr eaLnBrk="1" hangingPunct="1"/>
            <a:endParaRPr lang="en-US" smtClean="0"/>
          </a:p>
          <a:p>
            <a:pPr eaLnBrk="1" hangingPunct="1"/>
            <a:r>
              <a:rPr lang="en-US" smtClean="0"/>
              <a:t>If the application then wanted to generate a configuration packet to allow the PA firmware to remove that entry from the layer 3 classify engine lookup table, then it could call the delHandle function. The delHandle function can also generate configuration packets to remove entries from layer 2 classify engine lookup tables.</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F59773D-6C5F-4E80-B8C7-3AD1C0473F0C}" type="slidenum">
              <a:rPr lang="en-US" smtClean="0"/>
              <a:pPr/>
              <a:t>17</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t>Now lets take a look at the Custom Configuration APIs. </a:t>
            </a:r>
          </a:p>
          <a:p>
            <a:pPr eaLnBrk="1" hangingPunct="1"/>
            <a:r>
              <a:rPr lang="en-US" smtClean="0"/>
              <a:t>The custom configuration APIs are similar to the normal configuration APIs. </a:t>
            </a:r>
          </a:p>
          <a:p>
            <a:pPr eaLnBrk="1" hangingPunct="1"/>
            <a:endParaRPr lang="en-US" smtClean="0"/>
          </a:p>
          <a:p>
            <a:pPr eaLnBrk="1" hangingPunct="1"/>
            <a:r>
              <a:rPr lang="en-US" smtClean="0"/>
              <a:t>They are still used to generate configuration packets for adding entries to the lookup tables, </a:t>
            </a:r>
          </a:p>
          <a:p>
            <a:pPr eaLnBrk="1" hangingPunct="1"/>
            <a:r>
              <a:rPr lang="en-US" smtClean="0"/>
              <a:t>except that the configuration packets that are generated in this case are for custom entries. </a:t>
            </a:r>
          </a:p>
          <a:p>
            <a:pPr eaLnBrk="1" hangingPunct="1"/>
            <a:endParaRPr lang="en-US" smtClean="0"/>
          </a:p>
          <a:p>
            <a:pPr eaLnBrk="1" hangingPunct="1"/>
            <a:r>
              <a:rPr lang="en-US" smtClean="0"/>
              <a:t>The normal configuration APIs can still be used to generate configuration packets that will allow the firmware to remove entries from the lookup tables.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44475AB6-6A8A-47D0-87A4-60FDBC62CAAF}" type="slidenum">
              <a:rPr lang="en-US" smtClean="0"/>
              <a:pPr/>
              <a:t>18</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smtClean="0"/>
              <a:t>The Utility functions provided by the PA LLD will create instructions that can be provided to the modify/multiroute engines.</a:t>
            </a:r>
          </a:p>
          <a:p>
            <a:pPr eaLnBrk="1" hangingPunct="1"/>
            <a:endParaRPr lang="en-US" smtClean="0"/>
          </a:p>
          <a:p>
            <a:pPr eaLnBrk="1" hangingPunct="1"/>
            <a:r>
              <a:rPr lang="en-US" smtClean="0"/>
              <a:t>For example, </a:t>
            </a:r>
          </a:p>
          <a:p>
            <a:pPr eaLnBrk="1" hangingPunct="1"/>
            <a:r>
              <a:rPr lang="en-US" smtClean="0"/>
              <a:t>the format transmit route API will create a command that can be placed in the protocol specific data section of a descriptor. </a:t>
            </a:r>
          </a:p>
          <a:p>
            <a:pPr eaLnBrk="1" hangingPunct="1"/>
            <a:endParaRPr lang="en-US" smtClean="0"/>
          </a:p>
          <a:p>
            <a:pPr eaLnBrk="1" hangingPunct="1"/>
            <a:r>
              <a:rPr lang="en-US" smtClean="0"/>
              <a:t>Then, when the packet DMA transfers that descriptor and linked data packet to one of the  modify/multiroute engines,</a:t>
            </a:r>
          </a:p>
          <a:p>
            <a:pPr eaLnBrk="1" hangingPunct="1"/>
            <a:r>
              <a:rPr lang="en-US" smtClean="0"/>
              <a:t>a UDP checksum, or other checksum, can be generated for that linked packet. </a:t>
            </a:r>
          </a:p>
          <a:p>
            <a:pPr eaLnBrk="1" hangingPunct="1"/>
            <a:endParaRPr lang="en-US" smtClean="0"/>
          </a:p>
          <a:p>
            <a:pPr eaLnBrk="1" hangingPunct="1"/>
            <a:r>
              <a:rPr lang="en-US" smtClean="0"/>
              <a:t>Then the modify/multi-route engine can route that packet to another destination, </a:t>
            </a:r>
          </a:p>
          <a:p>
            <a:pPr eaLnBrk="1" hangingPunct="1"/>
            <a:r>
              <a:rPr lang="en-US" smtClean="0"/>
              <a:t>such as the transmit queue for gigabit ethernet switch, </a:t>
            </a:r>
          </a:p>
          <a:p>
            <a:pPr eaLnBrk="1" hangingPunct="1"/>
            <a:r>
              <a:rPr lang="en-US" smtClean="0"/>
              <a:t>which will allow the packet to be transmitted over an 802.3 compliant network.</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8C4A0EB-52ED-426A-8ECA-C59E2FE40F4E}" type="slidenum">
              <a:rPr lang="en-US" smtClean="0"/>
              <a:pPr/>
              <a:t>2</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Lets look at the agenda for today. We will begin by looking at some applications for the packet accelerator, followed by a look at the hardware modules that make up the packet accelerator. Then we will move on to the firmware, followed by an examination of the PA low level driver. Lastly, we will move on to a programming example using the PA and the PA LLD.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917FAF1B-85CF-41D0-B1BD-D51E3B1EAA6C}" type="slidenum">
              <a:rPr lang="en-US" sz="1200"/>
              <a:pPr defTabSz="957263"/>
              <a:t>21</a:t>
            </a:fld>
            <a:endParaRPr 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FFF1DFB9-DFC0-4F3C-BE97-E9F8DA1AC356}" type="slidenum">
              <a:rPr lang="en-US" smtClean="0"/>
              <a:pPr/>
              <a:t>22</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smtClean="0"/>
              <a:t>Lets start with the basic configuraiton for the PA. </a:t>
            </a:r>
          </a:p>
          <a:p>
            <a:pPr eaLnBrk="1" hangingPunct="1"/>
            <a:endParaRPr lang="en-US" smtClean="0"/>
          </a:p>
          <a:p>
            <a:pPr eaLnBrk="1" hangingPunct="1"/>
            <a:r>
              <a:rPr lang="en-US" smtClean="0"/>
              <a:t>In step 1, we setup the memory for the PA. </a:t>
            </a:r>
          </a:p>
          <a:p>
            <a:pPr eaLnBrk="1" hangingPunct="1"/>
            <a:r>
              <a:rPr lang="en-US" smtClean="0"/>
              <a:t>We do this by first calling the get buffer requirements api to determine the memory requirements for the PA LLD. </a:t>
            </a:r>
          </a:p>
          <a:p>
            <a:pPr eaLnBrk="1" hangingPunct="1"/>
            <a:r>
              <a:rPr lang="en-US" smtClean="0"/>
              <a:t>We then call the create function with the memory requirements to create the PA LLD instance.</a:t>
            </a:r>
          </a:p>
          <a:p>
            <a:pPr eaLnBrk="1" hangingPunct="1"/>
            <a:endParaRPr lang="en-US" smtClean="0"/>
          </a:p>
          <a:p>
            <a:pPr eaLnBrk="1" hangingPunct="1"/>
            <a:r>
              <a:rPr lang="en-US" smtClean="0"/>
              <a:t>In step 2, we initialize the PA and load the firmware. </a:t>
            </a:r>
          </a:p>
          <a:p>
            <a:pPr eaLnBrk="1" hangingPunct="1"/>
            <a:r>
              <a:rPr lang="en-US" smtClean="0"/>
              <a:t>We do this by first calling the resetControl function with the disable input. </a:t>
            </a:r>
          </a:p>
          <a:p>
            <a:pPr eaLnBrk="1" hangingPunct="1"/>
            <a:r>
              <a:rPr lang="en-US" smtClean="0"/>
              <a:t>Then we call the downloadImage to load the firmware on the PDSPs. </a:t>
            </a:r>
          </a:p>
          <a:p>
            <a:pPr eaLnBrk="1" hangingPunct="1"/>
            <a:r>
              <a:rPr lang="en-US" smtClean="0"/>
              <a:t>Lastly we call the resetControl function with the enable input to complete the PA initialization.</a:t>
            </a:r>
          </a:p>
          <a:p>
            <a:pPr eaLnBrk="1" hangingPunct="1"/>
            <a:endParaRPr lang="en-US" smtClean="0"/>
          </a:p>
          <a:p>
            <a:pPr eaLnBrk="1" hangingPunct="1"/>
            <a:r>
              <a:rPr lang="en-US" smtClean="0"/>
              <a:t>At this point the basic configuration for the PA and the PA LLD have been completed, </a:t>
            </a:r>
          </a:p>
          <a:p>
            <a:pPr eaLnBrk="1" hangingPunct="1"/>
            <a:r>
              <a:rPr lang="en-US" smtClean="0"/>
              <a:t>and we can begin doing things like adding entries to the lookup tables and generating commands for checksums.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E64705F-F284-46F4-A396-4F5B26BBC6D4}" type="slidenum">
              <a:rPr lang="en-US" smtClean="0"/>
              <a:pPr/>
              <a:t>23</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smtClean="0"/>
              <a:t>Before we look at another example, lets take a look at the routing structure used by the PA LLD. </a:t>
            </a:r>
          </a:p>
          <a:p>
            <a:pPr eaLnBrk="1" hangingPunct="1"/>
            <a:endParaRPr lang="en-US" smtClean="0"/>
          </a:p>
          <a:p>
            <a:pPr eaLnBrk="1" hangingPunct="1"/>
            <a:r>
              <a:rPr lang="en-US" smtClean="0"/>
              <a:t>The routing structure is used by the PA LLD configuration functions to generate commands to tell the PA how a packet should be routed. </a:t>
            </a:r>
          </a:p>
          <a:p>
            <a:pPr eaLnBrk="1" hangingPunct="1"/>
            <a:r>
              <a:rPr lang="en-US" smtClean="0"/>
              <a:t>This information gets placed in a configuration packet to add an entry to a lookup table to tell the PA how to route a packet after matching a header.</a:t>
            </a:r>
          </a:p>
          <a:p>
            <a:pPr eaLnBrk="1" hangingPunct="1"/>
            <a:endParaRPr lang="en-US" smtClean="0"/>
          </a:p>
          <a:p>
            <a:pPr eaLnBrk="1" hangingPunct="1"/>
            <a:r>
              <a:rPr lang="en-US" smtClean="0"/>
              <a:t>The routing structure is also used by the PA LLD utility functions to tell the PA how to route a packet after doing a checksum.</a:t>
            </a:r>
          </a:p>
          <a:p>
            <a:pPr eaLnBrk="1" hangingPunct="1"/>
            <a:endParaRPr lang="en-US" smtClean="0"/>
          </a:p>
          <a:p>
            <a:pPr eaLnBrk="1" hangingPunct="1"/>
            <a:r>
              <a:rPr lang="en-US" smtClean="0"/>
              <a:t>The PALLD provides the following fields for configuration: Destination, Flow ID, Queue, Multi-Route Handle, Software Info0, and Software Info1. </a:t>
            </a:r>
          </a:p>
          <a:p>
            <a:pPr eaLnBrk="1" hangingPunct="1"/>
            <a:endParaRPr lang="en-US" smtClean="0"/>
          </a:p>
          <a:p>
            <a:pPr eaLnBrk="1" hangingPunct="1"/>
            <a:r>
              <a:rPr lang="en-US" smtClean="0"/>
              <a:t>Lets start by talking about the destinations.</a:t>
            </a:r>
          </a:p>
          <a:p>
            <a:pPr eaLnBrk="1" hangingPunct="1"/>
            <a:r>
              <a:rPr lang="en-US" smtClean="0"/>
              <a:t>The destination can be one of 6 possible destinations. </a:t>
            </a:r>
          </a:p>
          <a:p>
            <a:pPr eaLnBrk="1" hangingPunct="1"/>
            <a:endParaRPr lang="en-US" smtClean="0"/>
          </a:p>
          <a:p>
            <a:pPr eaLnBrk="1" hangingPunct="1"/>
            <a:r>
              <a:rPr lang="en-US" smtClean="0"/>
              <a:t>The HOST destination tells the PA to route the packet to a receive queue. </a:t>
            </a:r>
          </a:p>
          <a:p>
            <a:pPr eaLnBrk="1" hangingPunct="1"/>
            <a:r>
              <a:rPr lang="en-US" smtClean="0"/>
              <a:t>This can be any queue, and the queue number is specified in the queue field in the routing structure. </a:t>
            </a:r>
          </a:p>
          <a:p>
            <a:pPr eaLnBrk="1" hangingPunct="1"/>
            <a:endParaRPr lang="en-US" smtClean="0"/>
          </a:p>
          <a:p>
            <a:pPr eaLnBrk="1" hangingPunct="1"/>
            <a:r>
              <a:rPr lang="en-US" smtClean="0"/>
              <a:t>The EMAC destination tells the PA to route the packet to the gigabit ethernet switch subsystem. </a:t>
            </a:r>
          </a:p>
          <a:p>
            <a:pPr eaLnBrk="1" hangingPunct="1"/>
            <a:r>
              <a:rPr lang="en-US" smtClean="0"/>
              <a:t>This will route the packet out of the PA to the transmit queue of the gigabit Ethernet Switch. </a:t>
            </a:r>
          </a:p>
          <a:p>
            <a:pPr eaLnBrk="1" hangingPunct="1"/>
            <a:endParaRPr lang="en-US" smtClean="0"/>
          </a:p>
          <a:p>
            <a:pPr eaLnBrk="1" hangingPunct="1"/>
            <a:r>
              <a:rPr lang="en-US" smtClean="0"/>
              <a:t>The SASS0 destination tells the PA to route the packet to the first transmit queue for the SA. </a:t>
            </a:r>
          </a:p>
          <a:p>
            <a:pPr eaLnBrk="1" hangingPunct="1"/>
            <a:r>
              <a:rPr lang="en-US" smtClean="0"/>
              <a:t>The SASS1 destination tells the PA to route the packet to the second transmit queue for the SA. </a:t>
            </a:r>
          </a:p>
          <a:p>
            <a:pPr eaLnBrk="1" hangingPunct="1"/>
            <a:r>
              <a:rPr lang="en-US" smtClean="0"/>
              <a:t>The DISCARD destination tells the PA to discard the packet. </a:t>
            </a:r>
          </a:p>
          <a:p>
            <a:pPr eaLnBrk="1" hangingPunct="1"/>
            <a:r>
              <a:rPr lang="en-US" smtClean="0"/>
              <a:t>The last destination is the CONTINUE_PARSE destination. </a:t>
            </a:r>
          </a:p>
          <a:p>
            <a:pPr eaLnBrk="1" hangingPunct="1"/>
            <a:r>
              <a:rPr lang="en-US" smtClean="0"/>
              <a:t>This tells the packet accelerator to route the packet inside the PA from one module to another. </a:t>
            </a:r>
          </a:p>
          <a:p>
            <a:pPr eaLnBrk="1" hangingPunct="1"/>
            <a:endParaRPr lang="en-US" smtClean="0"/>
          </a:p>
          <a:p>
            <a:pPr eaLnBrk="1" hangingPunct="1"/>
            <a:r>
              <a:rPr lang="en-US" smtClean="0"/>
              <a:t>For example, this might be used when adding a MAC entry to a lookup table. </a:t>
            </a:r>
          </a:p>
          <a:p>
            <a:pPr eaLnBrk="1" hangingPunct="1"/>
            <a:r>
              <a:rPr lang="en-US" smtClean="0"/>
              <a:t>That way, when the L2 classify engine matches the packet, </a:t>
            </a:r>
          </a:p>
          <a:p>
            <a:pPr eaLnBrk="1" hangingPunct="1"/>
            <a:r>
              <a:rPr lang="en-US" smtClean="0"/>
              <a:t>the packet will say inside the PA and be routed to the L3 classify engine 0 to try to match an IP or custom L3 address.</a:t>
            </a:r>
          </a:p>
          <a:p>
            <a:pPr eaLnBrk="1" hangingPunct="1"/>
            <a:endParaRPr lang="en-US" smtClean="0"/>
          </a:p>
          <a:p>
            <a:pPr eaLnBrk="1" hangingPunct="1"/>
            <a:r>
              <a:rPr lang="en-US" smtClean="0"/>
              <a:t>The flow id field in the data structure is used to specify which packet dma receive flow should be used. </a:t>
            </a:r>
          </a:p>
          <a:p>
            <a:pPr eaLnBrk="1" hangingPunct="1"/>
            <a:r>
              <a:rPr lang="en-US" smtClean="0"/>
              <a:t>This field is ignored for the DISCARD and CONTINUE_PARSE destinations.</a:t>
            </a:r>
          </a:p>
          <a:p>
            <a:pPr eaLnBrk="1" hangingPunct="1"/>
            <a:endParaRPr lang="en-US" smtClean="0"/>
          </a:p>
          <a:p>
            <a:pPr eaLnBrk="1" hangingPunct="1"/>
            <a:r>
              <a:rPr lang="en-US" smtClean="0"/>
              <a:t>The queue field in the data structure is used to specify which queue should be used when sending the packet to a queue. </a:t>
            </a:r>
          </a:p>
          <a:p>
            <a:pPr eaLnBrk="1" hangingPunct="1"/>
            <a:r>
              <a:rPr lang="en-US" smtClean="0"/>
              <a:t>This field is ignored for the DISCARD and CONTINUE_PARSE destinations. </a:t>
            </a:r>
          </a:p>
          <a:p>
            <a:pPr eaLnBrk="1" hangingPunct="1"/>
            <a:r>
              <a:rPr lang="en-US" smtClean="0"/>
              <a:t>If sending to the EMAC destination, then the queue number should be the transmit queue for the gigabit Ethernet Switch. </a:t>
            </a:r>
          </a:p>
          <a:p>
            <a:pPr eaLnBrk="1" hangingPunct="1"/>
            <a:r>
              <a:rPr lang="en-US" smtClean="0"/>
              <a:t>If sending the packet to the SASS0 destination, the queue number for the first SA transmit queue. </a:t>
            </a:r>
          </a:p>
          <a:p>
            <a:pPr eaLnBrk="1" hangingPunct="1"/>
            <a:r>
              <a:rPr lang="en-US" smtClean="0"/>
              <a:t>If sending the packet to the SASS1 destination, the queue number for the second SA transmit queue.</a:t>
            </a:r>
          </a:p>
          <a:p>
            <a:pPr eaLnBrk="1" hangingPunct="1"/>
            <a:endParaRPr lang="en-US" smtClean="0"/>
          </a:p>
          <a:p>
            <a:pPr eaLnBrk="1" hangingPunct="1"/>
            <a:r>
              <a:rPr lang="en-US" smtClean="0"/>
              <a:t>The only the PA is used, then the software info words can be given any value is desired. </a:t>
            </a:r>
          </a:p>
          <a:p>
            <a:pPr eaLnBrk="1" hangingPunct="1"/>
            <a:r>
              <a:rPr lang="en-US" smtClean="0"/>
              <a:t>If routing a packet from the PA to the SA through the SA transmit queues (like in the case of IPsec decryption), </a:t>
            </a:r>
          </a:p>
          <a:p>
            <a:pPr eaLnBrk="1" hangingPunct="1"/>
            <a:r>
              <a:rPr lang="en-US" smtClean="0"/>
              <a:t>the software info words must contain information required by the SA.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6133358-3748-44D8-BD75-669D19D2B30A}" type="slidenum">
              <a:rPr lang="en-US" smtClean="0"/>
              <a:pPr/>
              <a:t>24</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lnSpc>
                <a:spcPct val="90000"/>
              </a:lnSpc>
            </a:pPr>
            <a:r>
              <a:rPr lang="en-US" sz="1000" smtClean="0"/>
              <a:t>Now lets take a look at how to setup the receive configuration, using the PA LLD. </a:t>
            </a:r>
          </a:p>
          <a:p>
            <a:pPr eaLnBrk="1" hangingPunct="1">
              <a:lnSpc>
                <a:spcPct val="90000"/>
              </a:lnSpc>
            </a:pPr>
            <a:r>
              <a:rPr lang="en-US" sz="1000" smtClean="0"/>
              <a:t>Following this process we will add entries to the lookup tables in the classify engines.</a:t>
            </a:r>
          </a:p>
          <a:p>
            <a:pPr eaLnBrk="1" hangingPunct="1">
              <a:lnSpc>
                <a:spcPct val="90000"/>
              </a:lnSpc>
            </a:pPr>
            <a:endParaRPr lang="en-US" sz="1000" smtClean="0"/>
          </a:p>
          <a:p>
            <a:pPr eaLnBrk="1" hangingPunct="1">
              <a:lnSpc>
                <a:spcPct val="90000"/>
              </a:lnSpc>
            </a:pPr>
            <a:r>
              <a:rPr lang="en-US" sz="1000" smtClean="0"/>
              <a:t>Step 1 is to call one of the PA LLD configuration, or custom configuration APIs with the address that need to be added to the lookup table. </a:t>
            </a:r>
          </a:p>
          <a:p>
            <a:pPr eaLnBrk="1" hangingPunct="1">
              <a:lnSpc>
                <a:spcPct val="90000"/>
              </a:lnSpc>
            </a:pPr>
            <a:r>
              <a:rPr lang="en-US" sz="1000" smtClean="0"/>
              <a:t>The information about where to send a packet after a match, </a:t>
            </a:r>
          </a:p>
          <a:p>
            <a:pPr eaLnBrk="1" hangingPunct="1">
              <a:lnSpc>
                <a:spcPct val="90000"/>
              </a:lnSpc>
            </a:pPr>
            <a:r>
              <a:rPr lang="en-US" sz="1000" smtClean="0"/>
              <a:t>and where to send the configuration response packet should also be provided so that it can be included in the configuration packet.</a:t>
            </a:r>
          </a:p>
          <a:p>
            <a:pPr eaLnBrk="1" hangingPunct="1">
              <a:lnSpc>
                <a:spcPct val="90000"/>
              </a:lnSpc>
            </a:pPr>
            <a:endParaRPr lang="en-US" sz="1000" smtClean="0"/>
          </a:p>
          <a:p>
            <a:pPr eaLnBrk="1" hangingPunct="1">
              <a:lnSpc>
                <a:spcPct val="90000"/>
              </a:lnSpc>
            </a:pPr>
            <a:r>
              <a:rPr lang="en-US" sz="1000" smtClean="0"/>
              <a:t>In step 2, the application will receive a formatted configuration packet back from the PA LLD. </a:t>
            </a:r>
          </a:p>
          <a:p>
            <a:pPr eaLnBrk="1" hangingPunct="1">
              <a:lnSpc>
                <a:spcPct val="90000"/>
              </a:lnSpc>
            </a:pPr>
            <a:r>
              <a:rPr lang="en-US" sz="1000" smtClean="0"/>
              <a:t>The PA LLD will also return a queue index of where the packet should be sent. </a:t>
            </a:r>
          </a:p>
          <a:p>
            <a:pPr eaLnBrk="1" hangingPunct="1">
              <a:lnSpc>
                <a:spcPct val="90000"/>
              </a:lnSpc>
            </a:pPr>
            <a:endParaRPr lang="en-US" sz="1000" smtClean="0"/>
          </a:p>
          <a:p>
            <a:pPr eaLnBrk="1" hangingPunct="1">
              <a:lnSpc>
                <a:spcPct val="90000"/>
              </a:lnSpc>
            </a:pPr>
            <a:r>
              <a:rPr lang="en-US" sz="1000" smtClean="0"/>
              <a:t>Step 3 is to set the protocol specific data section of the descriptor by calling the setPSData function. </a:t>
            </a:r>
          </a:p>
          <a:p>
            <a:pPr eaLnBrk="1" hangingPunct="1">
              <a:lnSpc>
                <a:spcPct val="90000"/>
              </a:lnSpc>
            </a:pPr>
            <a:r>
              <a:rPr lang="en-US" sz="1000" smtClean="0"/>
              <a:t>Once this is done, then the packet can be pushed onto the transmit queue index that is returned by the PA LLD.</a:t>
            </a:r>
          </a:p>
          <a:p>
            <a:pPr eaLnBrk="1" hangingPunct="1">
              <a:lnSpc>
                <a:spcPct val="90000"/>
              </a:lnSpc>
            </a:pPr>
            <a:endParaRPr lang="en-US" sz="1000" smtClean="0"/>
          </a:p>
          <a:p>
            <a:pPr eaLnBrk="1" hangingPunct="1">
              <a:lnSpc>
                <a:spcPct val="90000"/>
              </a:lnSpc>
            </a:pPr>
            <a:r>
              <a:rPr lang="en-US" sz="1000" smtClean="0"/>
              <a:t>At this point, there is no more interaction required by the host until the configuration response packet is received from the PA.</a:t>
            </a:r>
          </a:p>
          <a:p>
            <a:pPr eaLnBrk="1" hangingPunct="1">
              <a:lnSpc>
                <a:spcPct val="90000"/>
              </a:lnSpc>
            </a:pPr>
            <a:endParaRPr lang="en-US" sz="1000" smtClean="0"/>
          </a:p>
          <a:p>
            <a:pPr eaLnBrk="1" hangingPunct="1">
              <a:lnSpc>
                <a:spcPct val="90000"/>
              </a:lnSpc>
            </a:pPr>
            <a:r>
              <a:rPr lang="en-US" sz="1000" smtClean="0"/>
              <a:t>In step 4, the packet DMA will automatically pop the descriptor pointer from the transmit queue and send the packet to the network coprocessor. </a:t>
            </a:r>
          </a:p>
          <a:p>
            <a:pPr eaLnBrk="1" hangingPunct="1">
              <a:lnSpc>
                <a:spcPct val="90000"/>
              </a:lnSpc>
            </a:pPr>
            <a:r>
              <a:rPr lang="en-US" sz="1000" smtClean="0"/>
              <a:t>After the transmit has completed, the transmit descriptor will be pushed onto the transmit completion queue by the packet dma.</a:t>
            </a:r>
          </a:p>
          <a:p>
            <a:pPr eaLnBrk="1" hangingPunct="1">
              <a:lnSpc>
                <a:spcPct val="90000"/>
              </a:lnSpc>
            </a:pPr>
            <a:endParaRPr lang="en-US" sz="1000" smtClean="0"/>
          </a:p>
          <a:p>
            <a:pPr eaLnBrk="1" hangingPunct="1">
              <a:lnSpc>
                <a:spcPct val="90000"/>
              </a:lnSpc>
            </a:pPr>
            <a:endParaRPr lang="en-US" sz="10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7644BF2D-E412-4FF7-8F7F-4240BB538785}" type="slidenum">
              <a:rPr lang="en-US" sz="1200"/>
              <a:pPr defTabSz="957263"/>
              <a:t>25</a:t>
            </a:fld>
            <a:endParaRPr 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t>In step 5, the configuration packet is shown being transferred by the packet DMA from the transmit queue to the network coprocessor. </a:t>
            </a:r>
          </a:p>
          <a:p>
            <a:pPr eaLnBrk="1" hangingPunct="1"/>
            <a:r>
              <a:rPr lang="en-US" smtClean="0"/>
              <a:t>Once in the network coprocessor, the configuration packet will be directed from the packet dma controller, through the packet streaming switch, to the desired classify engine. </a:t>
            </a:r>
          </a:p>
          <a:p>
            <a:pPr eaLnBrk="1" hangingPunct="1"/>
            <a:r>
              <a:rPr lang="en-US" smtClean="0"/>
              <a:t>The classify engine will then attempt to add the entry to its lookup table.</a:t>
            </a:r>
          </a:p>
          <a:p>
            <a:pPr eaLnBrk="1" hangingPunct="1"/>
            <a:endParaRPr lang="en-US" smtClean="0"/>
          </a:p>
          <a:p>
            <a:pPr eaLnBrk="1" hangingPunct="1"/>
            <a:r>
              <a:rPr lang="en-US" smtClean="0"/>
              <a:t>In this example, we are showing the packet being routed from transmit queue 640, </a:t>
            </a:r>
          </a:p>
          <a:p>
            <a:pPr eaLnBrk="1" hangingPunct="1"/>
            <a:r>
              <a:rPr lang="en-US" smtClean="0"/>
              <a:t>which is the queue for PDSP0 in the L2 classify engine; </a:t>
            </a:r>
          </a:p>
          <a:p>
            <a:pPr eaLnBrk="1" hangingPunct="1"/>
            <a:r>
              <a:rPr lang="en-US" smtClean="0"/>
              <a:t>however, the process is almost identical for all of the classify engines, </a:t>
            </a:r>
          </a:p>
          <a:p>
            <a:pPr eaLnBrk="1" hangingPunct="1"/>
            <a:r>
              <a:rPr lang="en-US" smtClean="0"/>
              <a:t>The only difference is which transmit queue the packet will be pushed onto, which is dependant on which configuration API was called.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70DC1F04-333B-42FE-AB3D-E83153C4B476}" type="slidenum">
              <a:rPr lang="en-US" sz="1200"/>
              <a:pPr defTabSz="957263"/>
              <a:t>26</a:t>
            </a:fld>
            <a:endParaRPr 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smtClean="0"/>
              <a:t>In step 6, a configuration response packet is sent from the classify engine to indicate whether the entry was successfully added to the lookup table. </a:t>
            </a:r>
          </a:p>
          <a:p>
            <a:pPr eaLnBrk="1" hangingPunct="1"/>
            <a:endParaRPr lang="en-US" smtClean="0"/>
          </a:p>
          <a:p>
            <a:pPr eaLnBrk="1" hangingPunct="1"/>
            <a:r>
              <a:rPr lang="en-US" smtClean="0"/>
              <a:t>The command response packet is routed from the classify engine, </a:t>
            </a:r>
          </a:p>
          <a:p>
            <a:pPr eaLnBrk="1" hangingPunct="1"/>
            <a:r>
              <a:rPr lang="en-US" smtClean="0"/>
              <a:t>through the packet streaming switch, </a:t>
            </a:r>
          </a:p>
          <a:p>
            <a:pPr eaLnBrk="1" hangingPunct="1"/>
            <a:r>
              <a:rPr lang="en-US" smtClean="0"/>
              <a:t>to the packet dma controller. </a:t>
            </a:r>
          </a:p>
          <a:p>
            <a:pPr eaLnBrk="1" hangingPunct="1"/>
            <a:endParaRPr lang="en-US" smtClean="0"/>
          </a:p>
          <a:p>
            <a:pPr eaLnBrk="1" hangingPunct="1"/>
            <a:r>
              <a:rPr lang="en-US" smtClean="0"/>
              <a:t>Once in the packet DMA controller, </a:t>
            </a:r>
          </a:p>
          <a:p>
            <a:pPr eaLnBrk="1" hangingPunct="1"/>
            <a:r>
              <a:rPr lang="en-US" smtClean="0"/>
              <a:t>the packet DMA will transfer the packet from the network coprocessor, </a:t>
            </a:r>
          </a:p>
          <a:p>
            <a:pPr eaLnBrk="1" hangingPunct="1"/>
            <a:r>
              <a:rPr lang="en-US" smtClean="0"/>
              <a:t>using the receive flow and receive queue specified </a:t>
            </a:r>
          </a:p>
          <a:p>
            <a:pPr eaLnBrk="1" hangingPunct="1"/>
            <a:r>
              <a:rPr lang="en-US" smtClean="0"/>
              <a:t>in the PA command reply data structure when the PA LLD configuration API was called. </a:t>
            </a:r>
          </a:p>
          <a:p>
            <a:pPr eaLnBrk="1" hangingPunct="1"/>
            <a:endParaRPr lang="en-US" smtClean="0"/>
          </a:p>
          <a:p>
            <a:pPr eaLnBrk="1" hangingPunct="1"/>
            <a:r>
              <a:rPr lang="en-US" smtClean="0"/>
              <a:t>In this example, we are showing the packet being routed from receive queue 900.</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64ACE08-A9D3-4F32-AC48-36A0F63E9D46}" type="slidenum">
              <a:rPr lang="en-US" sz="1200"/>
              <a:pPr defTabSz="957263"/>
              <a:t>27</a:t>
            </a:fld>
            <a:endParaRPr 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smtClean="0"/>
              <a:t>In step 7, once the packet has been transferred to host memory by the packet DMA, </a:t>
            </a:r>
          </a:p>
          <a:p>
            <a:pPr eaLnBrk="1" hangingPunct="1"/>
            <a:r>
              <a:rPr lang="en-US" smtClean="0"/>
              <a:t>the receive flow will write the packet descriptor pointer onto the receive queue. </a:t>
            </a:r>
          </a:p>
          <a:p>
            <a:pPr eaLnBrk="1" hangingPunct="1"/>
            <a:endParaRPr lang="en-US" smtClean="0"/>
          </a:p>
          <a:p>
            <a:pPr eaLnBrk="1" hangingPunct="1"/>
            <a:r>
              <a:rPr lang="en-US" smtClean="0"/>
              <a:t>In step 8, the host must once again take action. </a:t>
            </a:r>
          </a:p>
          <a:p>
            <a:pPr eaLnBrk="1" hangingPunct="1"/>
            <a:r>
              <a:rPr lang="en-US" smtClean="0"/>
              <a:t>Here the host pops the descriptor off of the receive queue using the QMSS_queuePop API.</a:t>
            </a:r>
          </a:p>
          <a:p>
            <a:pPr eaLnBrk="1" hangingPunct="1"/>
            <a:endParaRPr lang="en-US" smtClean="0"/>
          </a:p>
          <a:p>
            <a:pPr eaLnBrk="1" hangingPunct="1"/>
            <a:r>
              <a:rPr lang="en-US" smtClean="0"/>
              <a:t>In the last step, step 9, </a:t>
            </a:r>
          </a:p>
          <a:p>
            <a:pPr eaLnBrk="1" hangingPunct="1"/>
            <a:r>
              <a:rPr lang="en-US" smtClean="0"/>
              <a:t>the result from adding the entry to the lookup table is forwarded to the PA LLD to be analyzed. </a:t>
            </a:r>
          </a:p>
          <a:p>
            <a:pPr eaLnBrk="1" hangingPunct="1"/>
            <a:r>
              <a:rPr lang="en-US" smtClean="0"/>
              <a:t>If an error occurred while adding the entry to the lookup table, </a:t>
            </a:r>
          </a:p>
          <a:p>
            <a:pPr eaLnBrk="1" hangingPunct="1"/>
            <a:r>
              <a:rPr lang="en-US" smtClean="0"/>
              <a:t>then the forwardResult API will return the appropriate error status.</a:t>
            </a:r>
          </a:p>
          <a:p>
            <a:pPr eaLnBrk="1" hangingPunct="1"/>
            <a:endParaRPr lang="en-US" smtClean="0"/>
          </a:p>
          <a:p>
            <a:pPr eaLnBrk="1" hangingPunct="1"/>
            <a:r>
              <a:rPr lang="en-US" smtClean="0"/>
              <a:t>Steps 1-9 can be repeated to add more entries to the classify engine lookup tables.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EC226148-D3ED-4362-8631-F42BCBB9729D}" type="slidenum">
              <a:rPr lang="en-US" sz="1200"/>
              <a:pPr defTabSz="957263"/>
              <a:t>28</a:t>
            </a:fld>
            <a:endParaRPr 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smtClean="0"/>
              <a:t>Now that we have shown the process of how to configure the PA, </a:t>
            </a:r>
          </a:p>
          <a:p>
            <a:pPr eaLnBrk="1" hangingPunct="1"/>
            <a:r>
              <a:rPr lang="en-US" smtClean="0"/>
              <a:t>lets take a look at an example of how receive packets are processed by the PA. </a:t>
            </a:r>
          </a:p>
          <a:p>
            <a:pPr eaLnBrk="1" hangingPunct="1"/>
            <a:r>
              <a:rPr lang="en-US" smtClean="0"/>
              <a:t>Assume for the sake of this example, that the L2 classify engine lookup table, </a:t>
            </a:r>
          </a:p>
          <a:p>
            <a:pPr eaLnBrk="1" hangingPunct="1"/>
            <a:r>
              <a:rPr lang="en-US" smtClean="0"/>
              <a:t>L3 classify engine 0 lookup table, </a:t>
            </a:r>
          </a:p>
          <a:p>
            <a:pPr eaLnBrk="1" hangingPunct="1"/>
            <a:r>
              <a:rPr lang="en-US" smtClean="0"/>
              <a:t>and the L4 classify engine lookup table have been configured with entries.</a:t>
            </a:r>
          </a:p>
          <a:p>
            <a:pPr eaLnBrk="1" hangingPunct="1"/>
            <a:endParaRPr lang="en-US" smtClean="0"/>
          </a:p>
          <a:p>
            <a:pPr eaLnBrk="1" hangingPunct="1"/>
            <a:r>
              <a:rPr lang="en-US" smtClean="0"/>
              <a:t>Then if we receive a packet formatted with MAC, IPv4, and UDP headers from the gigabit ethernet switch subsystem, </a:t>
            </a:r>
          </a:p>
          <a:p>
            <a:pPr eaLnBrk="1" hangingPunct="1"/>
            <a:r>
              <a:rPr lang="en-US" smtClean="0"/>
              <a:t>then the receive processing will go as follows.</a:t>
            </a:r>
          </a:p>
          <a:p>
            <a:pPr eaLnBrk="1" hangingPunct="1"/>
            <a:endParaRPr lang="en-US" smtClean="0"/>
          </a:p>
          <a:p>
            <a:pPr eaLnBrk="1" hangingPunct="1"/>
            <a:r>
              <a:rPr lang="en-US" smtClean="0"/>
              <a:t>In the first step, the packet will be routed from the gigabit ethernet switch over the streaming interface switch to the L2 classify engine.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27D75D87-8A4B-4F59-90D3-498998AFE2AA}" type="slidenum">
              <a:rPr lang="en-US" sz="1200"/>
              <a:pPr defTabSz="957263"/>
              <a:t>29</a:t>
            </a:fld>
            <a:endParaRPr 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mtClean="0"/>
              <a:t>Step 2: Now that the packet has arrived at the L2 classify engine, </a:t>
            </a:r>
          </a:p>
          <a:p>
            <a:pPr eaLnBrk="1" hangingPunct="1"/>
            <a:r>
              <a:rPr lang="en-US" smtClean="0"/>
              <a:t>it will examine the MAC header and compare it against the entries in its lookup table. </a:t>
            </a:r>
          </a:p>
          <a:p>
            <a:pPr eaLnBrk="1" hangingPunct="1"/>
            <a:endParaRPr lang="en-US" smtClean="0"/>
          </a:p>
          <a:p>
            <a:pPr eaLnBrk="1" hangingPunct="1"/>
            <a:r>
              <a:rPr lang="en-US" smtClean="0"/>
              <a:t>If the MAC header is successfully matched, </a:t>
            </a:r>
          </a:p>
          <a:p>
            <a:pPr eaLnBrk="1" hangingPunct="1"/>
            <a:r>
              <a:rPr lang="en-US" smtClean="0"/>
              <a:t>then the packet will be routed according to the matchroute that was specified when the entry was added to the lookup table. </a:t>
            </a:r>
          </a:p>
          <a:p>
            <a:pPr eaLnBrk="1" hangingPunct="1"/>
            <a:endParaRPr lang="en-US" smtClean="0"/>
          </a:p>
          <a:p>
            <a:pPr eaLnBrk="1" hangingPunct="1"/>
            <a:r>
              <a:rPr lang="en-US" smtClean="0"/>
              <a:t>If the lookup fails, 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pa_DEST_CONTINUE_PARSE destination, </a:t>
            </a:r>
          </a:p>
          <a:p>
            <a:pPr eaLnBrk="1" hangingPunct="1"/>
            <a:r>
              <a:rPr lang="en-US" smtClean="0"/>
              <a:t>which means that the packet will be routed to through the packet streaming switch to the L3 classify engine 0 to match the IPv4 header.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5CB51327-DEB7-4271-A04A-A46F3857368E}" type="slidenum">
              <a:rPr lang="en-US" sz="1200"/>
              <a:pPr defTabSz="957263"/>
              <a:t>3</a:t>
            </a:fld>
            <a:endParaRPr 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147C7AD-D9F4-4939-A255-1642CE5C5DDB}" type="slidenum">
              <a:rPr lang="en-US" sz="1200"/>
              <a:pPr defTabSz="957263"/>
              <a:t>30</a:t>
            </a:fld>
            <a:endParaRPr 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smtClean="0"/>
              <a:t>Step 3: Once the packet reaches the L3 classify engine 0, </a:t>
            </a:r>
          </a:p>
          <a:p>
            <a:pPr eaLnBrk="1" hangingPunct="1"/>
            <a:r>
              <a:rPr lang="en-US" smtClean="0"/>
              <a:t>PDSP1 will examine the IPv4 header, </a:t>
            </a:r>
          </a:p>
          <a:p>
            <a:pPr eaLnBrk="1" hangingPunct="1"/>
            <a:r>
              <a:rPr lang="en-US" smtClean="0"/>
              <a:t>and submit it to its lookup table.</a:t>
            </a:r>
          </a:p>
          <a:p>
            <a:pPr eaLnBrk="1" hangingPunct="1"/>
            <a:r>
              <a:rPr lang="en-US" smtClean="0"/>
              <a:t>The lookup table will then compare the compare the packet header against the entries stored in the lookup table. </a:t>
            </a:r>
          </a:p>
          <a:p>
            <a:pPr eaLnBrk="1" hangingPunct="1"/>
            <a:endParaRPr lang="en-US" smtClean="0"/>
          </a:p>
          <a:p>
            <a:pPr eaLnBrk="1" hangingPunct="1"/>
            <a:r>
              <a:rPr lang="en-US" smtClean="0"/>
              <a:t>If the headers match, </a:t>
            </a:r>
          </a:p>
          <a:p>
            <a:pPr eaLnBrk="1" hangingPunct="1"/>
            <a:r>
              <a:rPr lang="en-US" smtClean="0"/>
              <a:t>then the packet will be routed according to the matchroute that was specified when the entry was added to the lookup table. </a:t>
            </a:r>
          </a:p>
          <a:p>
            <a:pPr eaLnBrk="1" hangingPunct="1"/>
            <a:r>
              <a:rPr lang="en-US" smtClean="0"/>
              <a:t>Again, 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this entry was also added with the pa_DEST_CONTINUE_PARSE destination, </a:t>
            </a:r>
          </a:p>
          <a:p>
            <a:pPr eaLnBrk="1" hangingPunct="1"/>
            <a:endParaRPr lang="en-US" smtClean="0"/>
          </a:p>
          <a:p>
            <a:pPr eaLnBrk="1" hangingPunct="1"/>
            <a:r>
              <a:rPr lang="en-US" smtClean="0"/>
              <a:t>This means that the packet will be routed to through the packet streaming switch to the L4 classify engine to match the UDP header.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30EF494-7630-4C04-8FC5-1A8C6DC1A5A7}" type="slidenum">
              <a:rPr lang="en-US" sz="1200"/>
              <a:pPr defTabSz="957263"/>
              <a:t>31</a:t>
            </a:fld>
            <a:endParaRPr 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t>Step 4: Once the packet reaches the L4 classify engine, </a:t>
            </a:r>
          </a:p>
          <a:p>
            <a:pPr eaLnBrk="1" hangingPunct="1"/>
            <a:r>
              <a:rPr lang="en-US" smtClean="0"/>
              <a:t>PDSP3 will examine the UDP header, </a:t>
            </a:r>
          </a:p>
          <a:p>
            <a:pPr eaLnBrk="1" hangingPunct="1"/>
            <a:r>
              <a:rPr lang="en-US" smtClean="0"/>
              <a:t>and submit it to its lookup table, </a:t>
            </a:r>
          </a:p>
          <a:p>
            <a:pPr eaLnBrk="1" hangingPunct="1"/>
            <a:r>
              <a:rPr lang="en-US" smtClean="0"/>
              <a:t>where the lookup table will compare the packet header against the UDP entries that have been added to the lookup table. </a:t>
            </a:r>
          </a:p>
          <a:p>
            <a:pPr eaLnBrk="1" hangingPunct="1"/>
            <a:endParaRPr lang="en-US" smtClean="0"/>
          </a:p>
          <a:p>
            <a:pPr eaLnBrk="1" hangingPunct="1"/>
            <a:r>
              <a:rPr lang="en-US" smtClean="0"/>
              <a:t>Again, if the headers match, </a:t>
            </a:r>
          </a:p>
          <a:p>
            <a:pPr eaLnBrk="1" hangingPunct="1"/>
            <a:r>
              <a:rPr lang="en-US" smtClean="0"/>
              <a:t>then the packet will be routed according to the matchroute that was specified when the entry was added to the lookup table.</a:t>
            </a:r>
          </a:p>
          <a:p>
            <a:pPr eaLnBrk="1" hangingPunct="1"/>
            <a:endParaRPr lang="en-US" smtClean="0"/>
          </a:p>
          <a:p>
            <a:pPr eaLnBrk="1" hangingPunct="1"/>
            <a:r>
              <a:rPr lang="en-US" smtClean="0"/>
              <a:t>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pa_DEST_HOST destination and with the queue specified as queue 900.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8CE76CFD-00A0-4737-B94D-7C824A903D36}" type="slidenum">
              <a:rPr lang="en-US" sz="1200"/>
              <a:pPr defTabSz="957263"/>
              <a:t>32</a:t>
            </a:fld>
            <a:endParaRPr 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smtClean="0"/>
              <a:t>In step 5, the packet will be routed through the packet streaming switch to the packet DMA controller. </a:t>
            </a:r>
          </a:p>
          <a:p>
            <a:pPr eaLnBrk="1" hangingPunct="1"/>
            <a:r>
              <a:rPr lang="en-US" smtClean="0"/>
              <a:t>Once in the packet DMA controller, </a:t>
            </a:r>
          </a:p>
          <a:p>
            <a:pPr eaLnBrk="1" hangingPunct="1"/>
            <a:r>
              <a:rPr lang="en-US" smtClean="0"/>
              <a:t>the packet DMA will transfer the packet from the network coprocessor to the host,</a:t>
            </a:r>
          </a:p>
          <a:p>
            <a:pPr eaLnBrk="1" hangingPunct="1"/>
            <a:r>
              <a:rPr lang="en-US" smtClean="0"/>
              <a:t>using the specified receive flow to transmit the packet to queue 900.</a:t>
            </a:r>
          </a:p>
          <a:p>
            <a:pPr eaLnBrk="1" hangingPunct="1"/>
            <a:endParaRPr lang="en-US" smtClean="0"/>
          </a:p>
          <a:p>
            <a:pPr eaLnBrk="1" hangingPunct="1"/>
            <a:r>
              <a:rPr lang="en-US" smtClean="0"/>
              <a:t>This completes the hardware receive processing example.</a:t>
            </a:r>
          </a:p>
          <a:p>
            <a:pPr eaLnBrk="1" hangingPunct="1"/>
            <a:endParaRPr lang="en-US" smtClean="0"/>
          </a:p>
          <a:p>
            <a:pPr eaLnBrk="1" hangingPunct="1"/>
            <a:r>
              <a:rPr lang="en-US" smtClean="0"/>
              <a:t>It is important to note that once the configuration has been completed, </a:t>
            </a:r>
          </a:p>
          <a:p>
            <a:pPr eaLnBrk="1" hangingPunct="1"/>
            <a:r>
              <a:rPr lang="en-US" smtClean="0"/>
              <a:t>which we assumed was done before starting this example, </a:t>
            </a:r>
          </a:p>
          <a:p>
            <a:pPr eaLnBrk="1" hangingPunct="1"/>
            <a:r>
              <a:rPr lang="en-US" smtClean="0"/>
              <a:t>this entire process requires no interaction from the host.</a:t>
            </a:r>
          </a:p>
          <a:p>
            <a:pPr eaLnBrk="1" hangingPunct="1"/>
            <a:endParaRPr lang="en-US" smtClean="0"/>
          </a:p>
          <a:p>
            <a:pPr eaLnBrk="1" hangingPunct="1"/>
            <a:r>
              <a:rPr lang="en-US" smtClean="0"/>
              <a:t>It is also important to note that the packet could have come from another location, </a:t>
            </a:r>
          </a:p>
          <a:p>
            <a:pPr eaLnBrk="1" hangingPunct="1"/>
            <a:r>
              <a:rPr lang="en-US" smtClean="0"/>
              <a:t>and have been formatted with different headers. </a:t>
            </a:r>
          </a:p>
          <a:p>
            <a:pPr eaLnBrk="1" hangingPunct="1"/>
            <a:endParaRPr lang="en-US" smtClean="0"/>
          </a:p>
          <a:p>
            <a:pPr eaLnBrk="1" hangingPunct="1"/>
            <a:r>
              <a:rPr lang="en-US" smtClean="0"/>
              <a:t>An alternate example is that a packet could have arrived the transmit queue for the L3 classify engine, </a:t>
            </a:r>
          </a:p>
          <a:p>
            <a:pPr eaLnBrk="1" hangingPunct="1"/>
            <a:r>
              <a:rPr lang="en-US" smtClean="0"/>
              <a:t>and could be checked against custom L3 entries that have been added to its lookup table.</a:t>
            </a:r>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8CB990C-B08D-4629-A773-4D8EE67016A3}" type="slidenum">
              <a:rPr lang="en-US" smtClean="0"/>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smtClean="0"/>
              <a:t>Now, lets take a look at what receiving packets from the ethernet looks like from the perspective of the host.</a:t>
            </a:r>
          </a:p>
          <a:p>
            <a:pPr eaLnBrk="1" hangingPunct="1"/>
            <a:endParaRPr lang="en-US" smtClean="0"/>
          </a:p>
          <a:p>
            <a:pPr eaLnBrk="1" hangingPunct="1"/>
            <a:r>
              <a:rPr lang="en-US" smtClean="0"/>
              <a:t>In step 1, after the packet has matched all the packet headers in the PA, the packet is transferred from the network coprocessor to a queue.</a:t>
            </a:r>
          </a:p>
          <a:p>
            <a:pPr eaLnBrk="1" hangingPunct="1"/>
            <a:endParaRPr lang="en-US" smtClean="0"/>
          </a:p>
          <a:p>
            <a:pPr eaLnBrk="1" hangingPunct="1"/>
            <a:r>
              <a:rPr lang="en-US" smtClean="0"/>
              <a:t>At this point, if the host is watching the destination queue, then it can immediately take action. </a:t>
            </a:r>
          </a:p>
          <a:p>
            <a:pPr eaLnBrk="1" hangingPunct="1"/>
            <a:r>
              <a:rPr lang="en-US" smtClean="0"/>
              <a:t>Alternatively, if the queues are setup to be monitored through an interrupt service routine, then the host can be notified through an interrupt.</a:t>
            </a:r>
          </a:p>
          <a:p>
            <a:pPr eaLnBrk="1" hangingPunct="1"/>
            <a:endParaRPr lang="en-US" smtClean="0"/>
          </a:p>
          <a:p>
            <a:pPr eaLnBrk="1" hangingPunct="1"/>
            <a:r>
              <a:rPr lang="en-US" smtClean="0"/>
              <a:t>In either case, once the host is ready to process the packet, in step 2, it can pop the descriptor off of the receive queue using the QMSS queue pop function.</a:t>
            </a:r>
          </a:p>
          <a:p>
            <a:pPr eaLnBrk="1" hangingPunct="1"/>
            <a:endParaRPr lang="en-US" smtClean="0"/>
          </a:p>
          <a:p>
            <a:pPr eaLnBrk="1" hangingPunct="1"/>
            <a:r>
              <a:rPr lang="en-US" smtClean="0"/>
              <a:t>Steps 1 and 2 can be repeated for all received data packets.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A7FA5F08-54D8-4267-9B21-4ABBA8790A82}" type="slidenum">
              <a:rPr lang="en-US" smtClean="0"/>
              <a:pPr/>
              <a:t>34</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smtClean="0"/>
              <a:t>Now that we have completed the receive processing example, </a:t>
            </a:r>
          </a:p>
          <a:p>
            <a:pPr eaLnBrk="1" hangingPunct="1"/>
            <a:r>
              <a:rPr lang="en-US" smtClean="0"/>
              <a:t>lets take a look at a transmit processing example. </a:t>
            </a:r>
          </a:p>
          <a:p>
            <a:pPr eaLnBrk="1" hangingPunct="1"/>
            <a:r>
              <a:rPr lang="en-US" smtClean="0"/>
              <a:t>For the sake of this example, lets assume that we are transmitting the packet out over the Ethernet.</a:t>
            </a:r>
          </a:p>
          <a:p>
            <a:pPr eaLnBrk="1" hangingPunct="1"/>
            <a:endParaRPr lang="en-US" smtClean="0"/>
          </a:p>
          <a:p>
            <a:pPr eaLnBrk="1" hangingPunct="1"/>
            <a:r>
              <a:rPr lang="en-US" smtClean="0"/>
              <a:t>We begin step 1 by calling the format transmit route function with the pseudo checksums for the desired header checksums.</a:t>
            </a:r>
          </a:p>
          <a:p>
            <a:pPr eaLnBrk="1" hangingPunct="1"/>
            <a:endParaRPr lang="en-US" smtClean="0"/>
          </a:p>
          <a:p>
            <a:pPr eaLnBrk="1" hangingPunct="1"/>
            <a:r>
              <a:rPr lang="en-US" smtClean="0"/>
              <a:t>Then, in step 2, the we receive a command back from the PA LLD,</a:t>
            </a:r>
          </a:p>
          <a:p>
            <a:pPr eaLnBrk="1" hangingPunct="1"/>
            <a:r>
              <a:rPr lang="en-US" smtClean="0"/>
              <a:t> to be placed in the protocol specific data section of the transmit descriptor</a:t>
            </a:r>
          </a:p>
          <a:p>
            <a:pPr eaLnBrk="1" hangingPunct="1"/>
            <a:endParaRPr lang="en-US" smtClean="0"/>
          </a:p>
          <a:p>
            <a:pPr eaLnBrk="1" hangingPunct="1"/>
            <a:r>
              <a:rPr lang="en-US" smtClean="0"/>
              <a:t>In step 3, we write the protocol specific data into the descriptor using the setPSData function. </a:t>
            </a:r>
          </a:p>
          <a:p>
            <a:pPr eaLnBrk="1" hangingPunct="1"/>
            <a:r>
              <a:rPr lang="en-US" smtClean="0"/>
              <a:t>Then, we link data packet to the data buffer, and push the packet onto the transmit queue.</a:t>
            </a:r>
          </a:p>
          <a:p>
            <a:pPr eaLnBrk="1" hangingPunct="1"/>
            <a:endParaRPr lang="en-US" smtClean="0"/>
          </a:p>
          <a:p>
            <a:pPr eaLnBrk="1" hangingPunct="1"/>
            <a:r>
              <a:rPr lang="en-US" smtClean="0"/>
              <a:t>At this point, there are no more actions required by the host. </a:t>
            </a:r>
          </a:p>
          <a:p>
            <a:pPr eaLnBrk="1" hangingPunct="1"/>
            <a:endParaRPr lang="en-US" smtClean="0"/>
          </a:p>
          <a:p>
            <a:pPr eaLnBrk="1" hangingPunct="1"/>
            <a:r>
              <a:rPr lang="en-US" smtClean="0"/>
              <a:t>In step 4, the PKTDMA will automatically transfer the packet to the network coprocessor. </a:t>
            </a:r>
          </a:p>
          <a:p>
            <a:pPr eaLnBrk="1" hangingPunct="1"/>
            <a:r>
              <a:rPr lang="en-US" smtClean="0"/>
              <a:t>After the transfer has been completed, </a:t>
            </a:r>
          </a:p>
          <a:p>
            <a:pPr eaLnBrk="1" hangingPunct="1"/>
            <a:r>
              <a:rPr lang="en-US" smtClean="0"/>
              <a:t>the transmit descriptor is written to the transmit completion queue by the packet dma.</a:t>
            </a:r>
          </a:p>
          <a:p>
            <a:pPr eaLnBrk="1" hangingPunct="1"/>
            <a:endParaRPr lang="en-US" smtClean="0"/>
          </a:p>
          <a:p>
            <a:pPr eaLnBrk="1" hangingPunct="1"/>
            <a:r>
              <a:rPr lang="en-US" smtClean="0"/>
              <a:t>Steps 1-4 should be repeated for all transmit packets.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288D968-90D9-4C8C-AC7C-087E5F544661}" type="slidenum">
              <a:rPr lang="en-US" sz="1200"/>
              <a:pPr defTabSz="957263"/>
              <a:t>35</a:t>
            </a:fld>
            <a:endParaRPr 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smtClean="0"/>
              <a:t>Now that we have shown the transmit process from the perspective of the host, </a:t>
            </a:r>
          </a:p>
          <a:p>
            <a:pPr eaLnBrk="1" hangingPunct="1"/>
            <a:r>
              <a:rPr lang="en-US" smtClean="0"/>
              <a:t>lets take a look at what happens in the PA hardware.</a:t>
            </a:r>
          </a:p>
          <a:p>
            <a:pPr eaLnBrk="1" hangingPunct="1"/>
            <a:endParaRPr lang="en-US" smtClean="0"/>
          </a:p>
          <a:p>
            <a:pPr eaLnBrk="1" hangingPunct="1"/>
            <a:r>
              <a:rPr lang="en-US" smtClean="0"/>
              <a:t>In the first step, </a:t>
            </a:r>
          </a:p>
          <a:p>
            <a:pPr eaLnBrk="1" hangingPunct="1"/>
            <a:r>
              <a:rPr lang="en-US" smtClean="0"/>
              <a:t>a packet is placed in the transmit queue for pdsp4, </a:t>
            </a:r>
          </a:p>
          <a:p>
            <a:pPr eaLnBrk="1" hangingPunct="1"/>
            <a:r>
              <a:rPr lang="en-US" smtClean="0"/>
              <a:t>which lies in the modify/multi-route engine 0. </a:t>
            </a:r>
          </a:p>
          <a:p>
            <a:pPr eaLnBrk="1" hangingPunct="1"/>
            <a:endParaRPr lang="en-US" smtClean="0"/>
          </a:p>
          <a:p>
            <a:pPr eaLnBrk="1" hangingPunct="1"/>
            <a:r>
              <a:rPr lang="en-US" smtClean="0"/>
              <a:t>The packet DMA will transfer the packet from the queue to the packet dma controller in the network coprocessor. </a:t>
            </a:r>
          </a:p>
          <a:p>
            <a:pPr eaLnBrk="1" hangingPunct="1"/>
            <a:r>
              <a:rPr lang="en-US" smtClean="0"/>
              <a:t>The packet will then be routed to the modify-multi/route engine 0 via the packet streaming switch.</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961CDCD7-3AB0-47B8-9B17-2332CA02D88D}" type="slidenum">
              <a:rPr lang="en-US" sz="1200"/>
              <a:pPr defTabSz="957263"/>
              <a:t>36</a:t>
            </a:fld>
            <a:endParaRPr 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smtClean="0"/>
              <a:t>For step 2, once packet arrives in the modify/multi-route engine 0,</a:t>
            </a:r>
          </a:p>
          <a:p>
            <a:pPr eaLnBrk="1" hangingPunct="1"/>
            <a:r>
              <a:rPr lang="en-US" smtClean="0"/>
              <a:t>PDSP4 will perform the checksum operation on the packet.</a:t>
            </a:r>
          </a:p>
          <a:p>
            <a:pPr eaLnBrk="1" hangingPunct="1"/>
            <a:endParaRPr lang="en-US" smtClean="0"/>
          </a:p>
          <a:p>
            <a:pPr eaLnBrk="1" hangingPunct="1"/>
            <a:r>
              <a:rPr lang="en-US" smtClean="0"/>
              <a:t>PDSP4 can do up to 2 checksums simultaneously, so, for example, </a:t>
            </a:r>
          </a:p>
          <a:p>
            <a:pPr eaLnBrk="1" hangingPunct="1"/>
            <a:r>
              <a:rPr lang="en-US" smtClean="0"/>
              <a:t>it could do an IP and a UDP checksum simultaneously.</a:t>
            </a:r>
          </a:p>
          <a:p>
            <a:pPr eaLnBrk="1" hangingPunct="1"/>
            <a:endParaRPr lang="en-US" smtClean="0"/>
          </a:p>
          <a:p>
            <a:pPr eaLnBrk="1" hangingPunct="1"/>
            <a:r>
              <a:rPr lang="en-US" smtClean="0"/>
              <a:t>Once PDSP4 finishes the checksums, </a:t>
            </a:r>
          </a:p>
          <a:p>
            <a:pPr eaLnBrk="1" hangingPunct="1"/>
            <a:r>
              <a:rPr lang="en-US" smtClean="0"/>
              <a:t>the packet will be routed through the packet streaming switch and the packet dma controller, </a:t>
            </a:r>
          </a:p>
          <a:p>
            <a:pPr eaLnBrk="1" hangingPunct="1"/>
            <a:r>
              <a:rPr lang="en-US" smtClean="0"/>
              <a:t>where the packet DMA will transfer the packet to the transmit queue for the gigabit ethernet switch subsystem.</a:t>
            </a:r>
          </a:p>
          <a:p>
            <a:pPr eaLnBrk="1" hangingPunct="1"/>
            <a:endParaRPr lang="en-US" smtClean="0"/>
          </a:p>
          <a:p>
            <a:pPr eaLnBrk="1" hangingPunct="1"/>
            <a:r>
              <a:rPr lang="en-US" smtClean="0"/>
              <a:t>From there, the packet will be automatically transferred back to the network coprocessor, </a:t>
            </a:r>
          </a:p>
          <a:p>
            <a:pPr eaLnBrk="1" hangingPunct="1"/>
            <a:r>
              <a:rPr lang="en-US" smtClean="0"/>
              <a:t>through the packet dma controller, and the packet streaming switch, </a:t>
            </a:r>
          </a:p>
          <a:p>
            <a:pPr eaLnBrk="1" hangingPunct="1"/>
            <a:r>
              <a:rPr lang="en-US" smtClean="0"/>
              <a:t>to the gigabit ethernet switch subsystem, for transmission of the network.</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28412479-73FF-4F97-A3BA-D275911C74B6}" type="slidenum">
              <a:rPr lang="en-US" sz="1200"/>
              <a:pPr defTabSz="957263"/>
              <a:t>37</a:t>
            </a:fld>
            <a:endParaRPr 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smtClean="0"/>
              <a:t>In step 3, the packet dma transfers the packet from transmit queue for the gigabit ethernet switch to the packet DMA controller in the NETCP. </a:t>
            </a:r>
          </a:p>
          <a:p>
            <a:pPr eaLnBrk="1" hangingPunct="1"/>
            <a:r>
              <a:rPr lang="en-US" smtClean="0"/>
              <a:t>From there the packet will be transferred over the packet streaming switch, to the gigabit ethernet switch subsystem for transmission over the Ethernet.</a:t>
            </a:r>
          </a:p>
          <a:p>
            <a:pPr eaLnBrk="1" hangingPunct="1"/>
            <a:endParaRPr lang="en-US" smtClean="0"/>
          </a:p>
          <a:p>
            <a:pPr eaLnBrk="1" hangingPunct="1"/>
            <a:r>
              <a:rPr lang="en-US" smtClean="0"/>
              <a:t>It is important to note that the data transfer from the modify/multi-route engine 0 </a:t>
            </a:r>
          </a:p>
          <a:p>
            <a:pPr eaLnBrk="1" hangingPunct="1"/>
            <a:r>
              <a:rPr lang="en-US" smtClean="0"/>
              <a:t>to the queue for the gigabit ethernet switch, </a:t>
            </a:r>
          </a:p>
          <a:p>
            <a:pPr eaLnBrk="1" hangingPunct="1"/>
            <a:r>
              <a:rPr lang="en-US" smtClean="0"/>
              <a:t>and the transfer from the transmit queue for the gigabit ethernet switch </a:t>
            </a:r>
          </a:p>
          <a:p>
            <a:pPr eaLnBrk="1" hangingPunct="1"/>
            <a:r>
              <a:rPr lang="en-US" smtClean="0"/>
              <a:t>to the gigabit ethernet switch subsystem happens without any interaction from the host.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r>
              <a:rPr lang="en-US" smtClean="0"/>
              <a:t>Thank you for completing the network coprocessor – packet accelerator keystone training. For more information about the packet accelerator, please see the resources referenced on this slide.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308EBCE-8807-4DC8-B77C-EAF28ACF4F80}" type="slidenum">
              <a:rPr lang="en-US" smtClean="0"/>
              <a:pPr/>
              <a:t>4</a:t>
            </a:fld>
            <a:endParaRPr lang="en-US" smtClean="0"/>
          </a:p>
        </p:txBody>
      </p:sp>
      <p:sp>
        <p:nvSpPr>
          <p:cNvPr id="60419" name="Rectangle 2"/>
          <p:cNvSpPr>
            <a:spLocks noGrp="1" noRot="1" noChangeAspect="1" noChangeArrowheads="1" noTextEdit="1"/>
          </p:cNvSpPr>
          <p:nvPr>
            <p:ph type="sldImg"/>
          </p:nvPr>
        </p:nvSpPr>
        <p:spPr>
          <a:xfrm>
            <a:off x="1255713" y="720725"/>
            <a:ext cx="4800600" cy="3600450"/>
          </a:xfrm>
          <a:ln/>
        </p:spPr>
      </p:sp>
      <p:sp>
        <p:nvSpPr>
          <p:cNvPr id="60420" name="Rectangle 3"/>
          <p:cNvSpPr>
            <a:spLocks noGrp="1" noChangeArrowheads="1"/>
          </p:cNvSpPr>
          <p:nvPr>
            <p:ph type="body" idx="1"/>
          </p:nvPr>
        </p:nvSpPr>
        <p:spPr>
          <a:noFill/>
          <a:ln/>
        </p:spPr>
        <p:txBody>
          <a:bodyPr/>
          <a:lstStyle/>
          <a:p>
            <a:pPr eaLnBrk="1" hangingPunct="1"/>
            <a:r>
              <a:rPr lang="en-US" smtClean="0"/>
              <a:t>The purpose of the PA is to save the host DSP cycles. </a:t>
            </a:r>
          </a:p>
          <a:p>
            <a:pPr eaLnBrk="1" hangingPunct="1"/>
            <a:r>
              <a:rPr lang="en-US" smtClean="0"/>
              <a:t>The packet accelerator does this mainly by classifying Layer 2, Layer 3, Layer 4, and other custom received packets before they reach the host DSP. </a:t>
            </a:r>
          </a:p>
          <a:p>
            <a:pPr eaLnBrk="1" hangingPunct="1"/>
            <a:r>
              <a:rPr lang="en-US" smtClean="0"/>
              <a:t>The packet accelerator also saves the DSP time by performing checksums on packets before they are transmitted.</a:t>
            </a:r>
          </a:p>
          <a:p>
            <a:pPr eaLnBrk="1" hangingPunct="1"/>
            <a:r>
              <a:rPr lang="en-US" smtClean="0"/>
              <a:t>The packet accelerator also supports multicasting packets to multiple queues, so that, for example, the same packet can be sent to multiple queues where each core has been assigned a different queue to watch.</a:t>
            </a:r>
          </a:p>
          <a:p>
            <a:pPr eaLnBrk="1" hangingPunct="1"/>
            <a:r>
              <a:rPr lang="en-US" smtClean="0"/>
              <a:t>The packet accelerator has access to 8192 the queues in the multicore navigator, and</a:t>
            </a:r>
          </a:p>
          <a:p>
            <a:pPr eaLnBrk="1" hangingPunct="1"/>
            <a:r>
              <a:rPr lang="en-US" smtClean="0"/>
              <a:t>Through these queues, has access to the security accelerator for IPsec, SRTP and other supported encryption schemes</a:t>
            </a:r>
          </a:p>
          <a:p>
            <a:pPr eaLnBrk="1" hangingPunct="1"/>
            <a:r>
              <a:rPr lang="en-US" smtClean="0"/>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5454B3B3-3629-4B0D-902A-C5CD8A3DB568}" type="slidenum">
              <a:rPr lang="en-US" sz="1200"/>
              <a:pPr defTabSz="957263"/>
              <a:t>5</a:t>
            </a:fld>
            <a:endParaRPr 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4143375" y="9118600"/>
            <a:ext cx="3170238" cy="481013"/>
          </a:xfrm>
          <a:prstGeom prst="rect">
            <a:avLst/>
          </a:prstGeom>
          <a:noFill/>
          <a:ln w="9525">
            <a:noFill/>
            <a:miter lim="800000"/>
            <a:headEnd/>
            <a:tailEnd/>
          </a:ln>
        </p:spPr>
        <p:txBody>
          <a:bodyPr lIns="95357" tIns="47678" rIns="95357" bIns="47678" anchor="b"/>
          <a:lstStyle/>
          <a:p>
            <a:pPr defTabSz="950913"/>
            <a:fld id="{271DC9B4-ACE6-423A-B6FC-74D23E26B6F6}" type="slidenum">
              <a:rPr lang="en-US" sz="1300">
                <a:solidFill>
                  <a:srgbClr val="000000"/>
                </a:solidFill>
              </a:rPr>
              <a:pPr defTabSz="950913"/>
              <a:t>6</a:t>
            </a:fld>
            <a:endParaRPr lang="en-US" sz="1300">
              <a:solidFill>
                <a:srgbClr val="000000"/>
              </a:solidFill>
            </a:endParaRPr>
          </a:p>
        </p:txBody>
      </p:sp>
      <p:sp>
        <p:nvSpPr>
          <p:cNvPr id="62467" name="Rectangle 2"/>
          <p:cNvSpPr>
            <a:spLocks noGrp="1" noRot="1" noChangeAspect="1" noChangeArrowheads="1" noTextEdit="1"/>
          </p:cNvSpPr>
          <p:nvPr>
            <p:ph type="sldImg"/>
          </p:nvPr>
        </p:nvSpPr>
        <p:spPr>
          <a:xfrm>
            <a:off x="1266825" y="720725"/>
            <a:ext cx="4791075" cy="3594100"/>
          </a:xfrm>
          <a:ln/>
        </p:spPr>
      </p:sp>
      <p:sp>
        <p:nvSpPr>
          <p:cNvPr id="62468" name="Rectangle 3"/>
          <p:cNvSpPr>
            <a:spLocks noGrp="1" noChangeArrowheads="1"/>
          </p:cNvSpPr>
          <p:nvPr>
            <p:ph type="body" idx="1"/>
          </p:nvPr>
        </p:nvSpPr>
        <p:spPr>
          <a:xfrm>
            <a:off x="974725" y="4559300"/>
            <a:ext cx="5365750" cy="4322763"/>
          </a:xfrm>
          <a:noFill/>
          <a:ln/>
        </p:spPr>
        <p:txBody>
          <a:bodyPr lIns="96616" tIns="48312" rIns="96616" bIns="48312"/>
          <a:lstStyle/>
          <a:p>
            <a:r>
              <a:rPr lang="en-US" sz="1100" smtClean="0"/>
              <a:t>NEW</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C1486A3-A3FB-480B-876B-1741698FB115}" type="slidenum">
              <a:rPr lang="en-US" sz="1200"/>
              <a:pPr defTabSz="957263"/>
              <a:t>8</a:t>
            </a:fld>
            <a:endParaRPr 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3ED54DE9-45DD-4EE8-900F-6075C41EA7A6}" type="slidenum">
              <a:rPr lang="en-US" sz="1200"/>
              <a:pPr defTabSz="957263"/>
              <a:t>9</a:t>
            </a:fld>
            <a:endParaRPr 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90600"/>
            <a:ext cx="8229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78707194-9711-4EB9-AE0B-CC1B201B58D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5"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6"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7" name="Rectangle 6"/>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9" name="Slide Number Placeholder 5"/>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BC42BEEB-58E6-4AF0-99A5-0954A815696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3375" y="1185863"/>
            <a:ext cx="8467725" cy="4692650"/>
          </a:xfrm>
        </p:spPr>
        <p:txBody>
          <a:bodyPr/>
          <a:lstStyle/>
          <a:p>
            <a:pPr lvl="0"/>
            <a:endParaRPr lang="en-US" noProof="0"/>
          </a:p>
        </p:txBody>
      </p:sp>
      <p:sp>
        <p:nvSpPr>
          <p:cNvPr id="7"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4F109ED8-E342-4AC0-945F-E3F5EB6A993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3"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4"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5" name="Rectangle 4"/>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2"/>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7" name="Slide Number Placeholder 3"/>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9AC59638-44AC-48E9-8CD9-AE1F959A1D0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6"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7"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8" name="Rectangle 7"/>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5"/>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10" name="Slide Number Placeholder 6"/>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5BD005D3-4BF4-4219-B6EA-35CB1B9B7F1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3"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4" name="Rectangle 3"/>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5" name="Footer Placeholder 1"/>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6" name="Slide Number Placeholder 2"/>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694E7ED4-38B7-46B0-921C-0812E82FA77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424533"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prstClr val="black"/>
                </a:solidFill>
                <a:latin typeface="Calibri"/>
              </a:rPr>
              <a:t>Multicore </a:t>
            </a:r>
            <a:r>
              <a:rPr lang="en-US" sz="1200" b="1" dirty="0">
                <a:ln w="10541" cmpd="sng">
                  <a:solidFill>
                    <a:srgbClr val="7D7D7D">
                      <a:tint val="100000"/>
                      <a:shade val="100000"/>
                      <a:satMod val="110000"/>
                    </a:srgbClr>
                  </a:solidFill>
                  <a:prstDash val="solid"/>
                </a:ln>
                <a:solidFill>
                  <a:prstClr val="black"/>
                </a:solidFill>
                <a:latin typeface="Calibri"/>
              </a:rPr>
              <a:t>Training</a:t>
            </a:r>
          </a:p>
        </p:txBody>
      </p:sp>
      <p:sp>
        <p:nvSpPr>
          <p:cNvPr id="7" name="Title 1"/>
          <p:cNvSpPr txBox="1">
            <a:spLocks/>
          </p:cNvSpPr>
          <p:nvPr/>
        </p:nvSpPr>
        <p:spPr>
          <a:xfrm>
            <a:off x="685800" y="609600"/>
            <a:ext cx="7772400" cy="1470025"/>
          </a:xfrm>
          <a:prstGeom prst="rect">
            <a:avLst/>
          </a:prstGeom>
        </p:spPr>
        <p:txBody>
          <a:bodyPr anchor="ctr">
            <a:normAutofit/>
          </a:bodyPr>
          <a:lstStyle/>
          <a:p>
            <a:pPr algn="ctr" fontAlgn="auto">
              <a:spcAft>
                <a:spcPts val="0"/>
              </a:spcAft>
              <a:defRPr/>
            </a:pPr>
            <a:r>
              <a:rPr lang="en-US" sz="4400" dirty="0" err="1">
                <a:solidFill>
                  <a:prstClr val="black"/>
                </a:solidFill>
                <a:latin typeface="Calibri"/>
              </a:rPr>
              <a:t>KeyStone</a:t>
            </a:r>
            <a:r>
              <a:rPr lang="en-US" sz="4400" dirty="0">
                <a:solidFill>
                  <a:prstClr val="black"/>
                </a:solidFill>
                <a:latin typeface="Calibri"/>
              </a:rPr>
              <a:t> Training</a:t>
            </a:r>
          </a:p>
        </p:txBody>
      </p:sp>
      <p:sp>
        <p:nvSpPr>
          <p:cNvPr id="2" name="Title 1"/>
          <p:cNvSpPr>
            <a:spLocks noGrp="1"/>
          </p:cNvSpPr>
          <p:nvPr>
            <p:ph type="ctrTitle"/>
          </p:nvPr>
        </p:nvSpPr>
        <p:spPr>
          <a:xfrm>
            <a:off x="685800" y="2130425"/>
            <a:ext cx="7772400" cy="1470025"/>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ags" Target="../tags/tag3.xml"/><Relationship Id="rId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3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14341"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1621"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Multicore Training</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Lst>
  <p:hf sldNum="0" hdr="0" ftr="0" dt="0"/>
  <p:txStyles>
    <p:titleStyle>
      <a:lvl1pPr algn="ctr" rtl="0" eaLnBrk="0" fontAlgn="base" hangingPunct="0">
        <a:spcBef>
          <a:spcPct val="0"/>
        </a:spcBef>
        <a:spcAft>
          <a:spcPct val="0"/>
        </a:spcAft>
        <a:defRPr sz="4400" kern="1200">
          <a:solidFill>
            <a:schemeClr val="tx1"/>
          </a:solidFill>
          <a:latin typeface="Arial" charset="0"/>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charset="0"/>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Arial" charset="0"/>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Arial" charset="0"/>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9.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md_reply__t.html" TargetMode="External"/><Relationship Id="rId3" Type="http://schemas.openxmlformats.org/officeDocument/2006/relationships/notesSlide" Target="../notesSlides/notesSlide15.xml"/><Relationship Id="rId7" Type="http://schemas.openxmlformats.org/officeDocument/2006/relationships/hyperlink" Target="file:///\\view\gt_nysh_pdk_sa_r101_eruei\gtcsl_ip\pa_lld\ti\drv\pa\docs\doxygen\html\structpa_config__t.html" TargetMode="External"/><Relationship Id="rId2" Type="http://schemas.openxmlformats.org/officeDocument/2006/relationships/slideLayout" Target="../slideLayouts/slideLayout5.xml"/><Relationship Id="rId1" Type="http://schemas.openxmlformats.org/officeDocument/2006/relationships/tags" Target="../tags/tag31.xml"/><Relationship Id="rId6" Type="http://schemas.openxmlformats.org/officeDocument/2006/relationships/hyperlink" Target="file:///\\view\gt_nysh_pdk_sa_r101_eruei\gtcsl_ip\pa_lld\ti\drv\pa\docs\doxygen\html\structpa_size_info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 Id="rId9" Type="http://schemas.openxmlformats.org/officeDocument/2006/relationships/hyperlink" Target="file:///\\view\gt_nysh_pdk_sa_r101_eruei\gtcsl_ip\pa_lld\ti\drv\pa\docs\doxygen\html\structpa_sys_stats__s.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md_reply__t.html" TargetMode="External"/><Relationship Id="rId3" Type="http://schemas.openxmlformats.org/officeDocument/2006/relationships/notesSlide" Target="../notesSlides/notesSlide16.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3.xml"/><Relationship Id="rId1" Type="http://schemas.openxmlformats.org/officeDocument/2006/relationships/tags" Target="../tags/tag32.xml"/><Relationship Id="rId6" Type="http://schemas.openxmlformats.org/officeDocument/2006/relationships/hyperlink" Target="file:///\\view\gt_nysh_pdk_sa_r101_eruei\gtcsl_ip\pa_lld\ti\drv\pa\docs\doxygen\html\structpa_eth_info__t.html" TargetMode="External"/><Relationship Id="rId5" Type="http://schemas.openxmlformats.org/officeDocument/2006/relationships/hyperlink" Target="file:///\\view\gt_nysh_pdk_sa_r101_eruei\gtcsl_ip\pa_lld\ti\drv\pa\docs\doxygen\html\group__palld__api__functions.html" TargetMode="External"/><Relationship Id="rId10" Type="http://schemas.openxmlformats.org/officeDocument/2006/relationships/hyperlink" Target="file:///\\view\gt_nysh_pdk_sa_r101_eruei\gtcsl_ip\pa_lld\ti\drv\pa\docs\doxygen\html\unionpa_handle__t.html" TargetMode="External"/><Relationship Id="rId4" Type="http://schemas.openxmlformats.org/officeDocument/2006/relationships/hyperlink" Target="file:///\\view\gt_nysh_pdk_sa_r101_eruei\gtcsl_ip\pa_lld\ti\drv\pa\docs\doxygen\html\group__palld__api__structures.html" TargetMode="External"/><Relationship Id="rId9" Type="http://schemas.openxmlformats.org/officeDocument/2006/relationships/hyperlink" Target="file:///\\view\gt_nysh_pdk_sa_r101_eruei\gtcsl_ip\pa_lld\ti\drv\pa\docs\doxygen\html\structpa_ip_info__t.html"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5.xml"/><Relationship Id="rId1" Type="http://schemas.openxmlformats.org/officeDocument/2006/relationships/tags" Target="../tags/tag33.xml"/><Relationship Id="rId6" Type="http://schemas.openxmlformats.org/officeDocument/2006/relationships/hyperlink" Target="file:///\\view\gt_nysh_pdk_sa_r101_eruei\gtcsl_ip\pa_lld\ti\drv\pa\docs\doxygen\html\structpa_cmd_reply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patch_info__t.html" TargetMode="External"/><Relationship Id="rId3" Type="http://schemas.openxmlformats.org/officeDocument/2006/relationships/notesSlide" Target="../notesSlides/notesSlide18.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5.xml"/><Relationship Id="rId1" Type="http://schemas.openxmlformats.org/officeDocument/2006/relationships/tags" Target="../tags/tag34.xml"/><Relationship Id="rId6" Type="http://schemas.openxmlformats.org/officeDocument/2006/relationships/hyperlink" Target="file:///\\view\gt_nysh_pdk_sa_r101_eruei\gtcsl_ip\pa_lld\ti\drv\pa\docs\doxygen\html\structpa_tx_chksum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9.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0.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2.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3.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4.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5.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6.xml"/><Relationship Id="rId1" Type="http://schemas.openxmlformats.org/officeDocument/2006/relationships/vmlDrawing" Target="../drawings/vmlDrawing10.vml"/><Relationship Id="rId5" Type="http://schemas.openxmlformats.org/officeDocument/2006/relationships/oleObject" Target="../embeddings/oleObject10.bin"/><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4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9.xml"/><Relationship Id="rId1" Type="http://schemas.openxmlformats.org/officeDocument/2006/relationships/vmlDrawing" Target="../drawings/vmlDrawing11.vml"/><Relationship Id="rId5" Type="http://schemas.openxmlformats.org/officeDocument/2006/relationships/oleObject" Target="../embeddings/oleObject11.bin"/><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0.xml"/><Relationship Id="rId1" Type="http://schemas.openxmlformats.org/officeDocument/2006/relationships/vmlDrawing" Target="../drawings/vmlDrawing12.vml"/><Relationship Id="rId5" Type="http://schemas.openxmlformats.org/officeDocument/2006/relationships/oleObject" Target="../embeddings/oleObject12.bin"/><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1.xml"/><Relationship Id="rId1" Type="http://schemas.openxmlformats.org/officeDocument/2006/relationships/vmlDrawing" Target="../drawings/vmlDrawing13.vml"/><Relationship Id="rId5" Type="http://schemas.openxmlformats.org/officeDocument/2006/relationships/oleObject" Target="../embeddings/oleObject13.bin"/><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52.xml"/><Relationship Id="rId6" Type="http://schemas.openxmlformats.org/officeDocument/2006/relationships/hyperlink" Target="http://e3e.ti.com/" TargetMode="External"/><Relationship Id="rId5" Type="http://schemas.openxmlformats.org/officeDocument/2006/relationships/hyperlink" Target="http://www.ti.com/lit/SPRUGS4" TargetMode="External"/><Relationship Id="rId4" Type="http://schemas.openxmlformats.org/officeDocument/2006/relationships/hyperlink" Target="http://www.ti.com/lit/SPRUGZ6"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mk:@MSITStore:C:\ti\ccs\pdk_C6678_1_0_0_18\packages\ti\drv\pa\docs\paDocs.chm::/cache.html"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hyperlink" Target="mk:@MSITStore:C:\ti\ccs\pdk_C6678_1_0_0_18\packages\ti\drv\pa\docs\paDocs.chm::/semaphores.html"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4.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p:cNvSpPr>
          <p:nvPr/>
        </p:nvSpPr>
        <p:spPr bwMode="auto">
          <a:xfrm>
            <a:off x="533400" y="2209800"/>
            <a:ext cx="8153400" cy="3457575"/>
          </a:xfrm>
          <a:prstGeom prst="rect">
            <a:avLst/>
          </a:prstGeom>
          <a:noFill/>
          <a:ln w="9525">
            <a:noFill/>
            <a:miter lim="800000"/>
            <a:headEnd/>
            <a:tailEnd/>
          </a:ln>
        </p:spPr>
        <p:txBody>
          <a:bodyPr anchor="ctr"/>
          <a:lstStyle/>
          <a:p>
            <a:pPr algn="ctr"/>
            <a:r>
              <a:rPr lang="en-US" sz="4400">
                <a:latin typeface="Calibri" pitchFamily="34" charset="0"/>
              </a:rPr>
              <a:t>Network Coprocessor (NETCP)</a:t>
            </a:r>
            <a:br>
              <a:rPr lang="en-US" sz="4400">
                <a:latin typeface="Calibri" pitchFamily="34" charset="0"/>
              </a:rPr>
            </a:br>
            <a:r>
              <a:rPr lang="en-US" sz="4400">
                <a:latin typeface="Calibri" pitchFamily="34" charset="0"/>
              </a:rPr>
              <a:t/>
            </a:r>
            <a:br>
              <a:rPr lang="en-US" sz="4400">
                <a:latin typeface="Calibri" pitchFamily="34" charset="0"/>
              </a:rPr>
            </a:br>
            <a:r>
              <a:rPr lang="en-US" sz="4400">
                <a:latin typeface="Calibri" pitchFamily="34" charset="0"/>
              </a:rPr>
              <a:t>Packet Accelerator (PA)</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052" name="Rectangle 2"/>
          <p:cNvSpPr>
            <a:spLocks noGrp="1" noChangeArrowheads="1"/>
          </p:cNvSpPr>
          <p:nvPr>
            <p:ph type="title" idx="4294967295"/>
          </p:nvPr>
        </p:nvSpPr>
        <p:spPr>
          <a:xfrm>
            <a:off x="276225" y="53975"/>
            <a:ext cx="6048375" cy="814388"/>
          </a:xfrm>
        </p:spPr>
        <p:txBody>
          <a:bodyPr/>
          <a:lstStyle/>
          <a:p>
            <a:r>
              <a:rPr lang="en-US" sz="4000" smtClean="0">
                <a:latin typeface="Calibri" pitchFamily="34" charset="0"/>
              </a:rPr>
              <a:t>PA: Hardware and Firmware</a:t>
            </a:r>
          </a:p>
        </p:txBody>
      </p:sp>
      <p:sp>
        <p:nvSpPr>
          <p:cNvPr id="2053" name="Rectangle 3"/>
          <p:cNvSpPr>
            <a:spLocks noGrp="1" noChangeArrowheads="1"/>
          </p:cNvSpPr>
          <p:nvPr>
            <p:ph type="body" sz="half" idx="4294967295"/>
          </p:nvPr>
        </p:nvSpPr>
        <p:spPr>
          <a:xfrm>
            <a:off x="266700" y="836613"/>
            <a:ext cx="6242050" cy="5854700"/>
          </a:xfrm>
        </p:spPr>
        <p:txBody>
          <a:bodyPr/>
          <a:lstStyle/>
          <a:p>
            <a:pPr>
              <a:lnSpc>
                <a:spcPct val="80000"/>
              </a:lnSpc>
            </a:pPr>
            <a:r>
              <a:rPr lang="en-US" sz="1800" smtClean="0">
                <a:latin typeface="Calibri" pitchFamily="34" charset="0"/>
              </a:rPr>
              <a:t>One L2 Classify Engine</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1 Lookup Table (LUT1)</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1 (c1) firmware image</a:t>
            </a:r>
          </a:p>
          <a:p>
            <a:pPr>
              <a:lnSpc>
                <a:spcPct val="80000"/>
              </a:lnSpc>
            </a:pPr>
            <a:r>
              <a:rPr lang="en-US" sz="1800" smtClean="0">
                <a:latin typeface="Calibri" pitchFamily="34" charset="0"/>
              </a:rPr>
              <a:t>Two L3 Classify Engines</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1 Lookup Table (LUT1)</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1 (c1) firmware image</a:t>
            </a:r>
          </a:p>
          <a:p>
            <a:pPr>
              <a:lnSpc>
                <a:spcPct val="80000"/>
              </a:lnSpc>
            </a:pPr>
            <a:r>
              <a:rPr lang="en-US" sz="1800" smtClean="0">
                <a:latin typeface="Calibri" pitchFamily="34" charset="0"/>
              </a:rPr>
              <a:t>One L4 Classify Engine</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2 Lookup Table (LUT2)</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2 (c2) firmware image</a:t>
            </a:r>
          </a:p>
          <a:p>
            <a:pPr>
              <a:lnSpc>
                <a:spcPct val="80000"/>
              </a:lnSpc>
            </a:pPr>
            <a:r>
              <a:rPr lang="en-US" sz="1800" smtClean="0">
                <a:latin typeface="Calibri" pitchFamily="34" charset="0"/>
              </a:rPr>
              <a:t>Two Modify/Multi-Route Engines</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Modify (m) firmware image</a:t>
            </a:r>
          </a:p>
          <a:p>
            <a:pPr>
              <a:lnSpc>
                <a:spcPct val="80000"/>
              </a:lnSpc>
            </a:pPr>
            <a:r>
              <a:rPr lang="en-US" sz="1800" smtClean="0">
                <a:latin typeface="Calibri" pitchFamily="34" charset="0"/>
              </a:rPr>
              <a:t>One Packet ID Manager</a:t>
            </a:r>
          </a:p>
          <a:p>
            <a:pPr>
              <a:lnSpc>
                <a:spcPct val="80000"/>
              </a:lnSpc>
            </a:pPr>
            <a:r>
              <a:rPr lang="en-US" sz="1800" smtClean="0">
                <a:latin typeface="Calibri" pitchFamily="34" charset="0"/>
              </a:rPr>
              <a:t>One PA Statistics Block</a:t>
            </a:r>
          </a:p>
          <a:p>
            <a:pPr>
              <a:lnSpc>
                <a:spcPct val="80000"/>
              </a:lnSpc>
            </a:pPr>
            <a:r>
              <a:rPr lang="en-US" sz="1800" smtClean="0">
                <a:latin typeface="Calibri" pitchFamily="34" charset="0"/>
              </a:rPr>
              <a:t>NOTE: Firmware images must be loaded onto the PDSPs before using the PA engines.</a:t>
            </a:r>
          </a:p>
        </p:txBody>
      </p:sp>
      <p:graphicFrame>
        <p:nvGraphicFramePr>
          <p:cNvPr id="2050" name="Object 5"/>
          <p:cNvGraphicFramePr>
            <a:graphicFrameLocks noChangeAspect="1"/>
          </p:cNvGraphicFramePr>
          <p:nvPr/>
        </p:nvGraphicFramePr>
        <p:xfrm>
          <a:off x="5707063" y="88900"/>
          <a:ext cx="3295650" cy="6673850"/>
        </p:xfrm>
        <a:graphic>
          <a:graphicData uri="http://schemas.openxmlformats.org/presentationml/2006/ole">
            <p:oleObj spid="_x0000_s2050" name="Visio" r:id="rId5" imgW="4618759" imgH="918367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74320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1747"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Low Level Driver Overview</a:t>
            </a:r>
          </a:p>
        </p:txBody>
      </p:sp>
      <p:sp>
        <p:nvSpPr>
          <p:cNvPr id="31748"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Overview</a:t>
            </a:r>
            <a:endParaRPr lang="en-US" smtClean="0">
              <a:latin typeface="Calibri" pitchFamily="34" charset="0"/>
            </a:endParaRPr>
          </a:p>
        </p:txBody>
      </p:sp>
      <p:sp>
        <p:nvSpPr>
          <p:cNvPr id="32771" name="Rectangle 3"/>
          <p:cNvSpPr>
            <a:spLocks noGrp="1" noChangeArrowheads="1"/>
          </p:cNvSpPr>
          <p:nvPr>
            <p:ph idx="1"/>
          </p:nvPr>
        </p:nvSpPr>
        <p:spPr>
          <a:xfrm>
            <a:off x="393700" y="846138"/>
            <a:ext cx="8378825" cy="5334000"/>
          </a:xfrm>
        </p:spPr>
        <p:txBody>
          <a:bodyPr/>
          <a:lstStyle/>
          <a:p>
            <a:pPr>
              <a:defRPr/>
            </a:pPr>
            <a:r>
              <a:rPr lang="en-US" altLang="zh-TW" sz="1800" dirty="0" smtClean="0">
                <a:latin typeface="Calibri" pitchFamily="34" charset="0"/>
                <a:ea typeface="PMingLiU" pitchFamily="18" charset="-120"/>
              </a:rPr>
              <a:t>PA LLD provides an abstraction layer between the application and the PA. It translates packet headers and routing requirements into configuration information that is used by the PA firmware.</a:t>
            </a:r>
          </a:p>
          <a:p>
            <a:pPr>
              <a:defRPr/>
            </a:pPr>
            <a:r>
              <a:rPr lang="en-US" altLang="zh-TW" sz="1800" dirty="0" smtClean="0">
                <a:latin typeface="Calibri" pitchFamily="34" charset="0"/>
                <a:ea typeface="PMingLiU" pitchFamily="18" charset="-120"/>
              </a:rPr>
              <a:t>PA LLD provides the command/response interface for PA configurations:</a:t>
            </a:r>
          </a:p>
          <a:p>
            <a:pPr marL="646113" lvl="1" indent="-304800">
              <a:defRPr/>
            </a:pPr>
            <a:r>
              <a:rPr lang="en-US" altLang="zh-TW" sz="1800" dirty="0" smtClean="0">
                <a:latin typeface="Calibri" pitchFamily="34" charset="0"/>
                <a:ea typeface="PMingLiU" pitchFamily="18" charset="-120"/>
              </a:rPr>
              <a:t>LUT1</a:t>
            </a:r>
          </a:p>
          <a:p>
            <a:pPr marL="646113" lvl="1" indent="-304800">
              <a:defRPr/>
            </a:pPr>
            <a:r>
              <a:rPr lang="en-US" altLang="zh-TW" sz="1800" dirty="0" smtClean="0">
                <a:latin typeface="Calibri" pitchFamily="34" charset="0"/>
                <a:ea typeface="PMingLiU" pitchFamily="18" charset="-120"/>
              </a:rPr>
              <a:t>LUT2</a:t>
            </a:r>
          </a:p>
          <a:p>
            <a:pPr marL="646113" lvl="1" indent="-304800">
              <a:defRPr/>
            </a:pPr>
            <a:r>
              <a:rPr lang="en-US" altLang="zh-TW" sz="1800" dirty="0" smtClean="0">
                <a:latin typeface="Calibri" pitchFamily="34" charset="0"/>
                <a:ea typeface="PMingLiU" pitchFamily="18" charset="-120"/>
              </a:rPr>
              <a:t>CRC generation</a:t>
            </a:r>
          </a:p>
          <a:p>
            <a:pPr marL="646113" lvl="1" indent="-304800">
              <a:defRPr/>
            </a:pPr>
            <a:r>
              <a:rPr lang="en-US" altLang="zh-TW" sz="1800" dirty="0" smtClean="0">
                <a:latin typeface="Calibri" pitchFamily="34" charset="0"/>
                <a:ea typeface="PMingLiU" pitchFamily="18" charset="-120"/>
              </a:rPr>
              <a:t>Multi-route</a:t>
            </a:r>
          </a:p>
          <a:p>
            <a:pPr marL="646113" lvl="1" indent="-304800">
              <a:buFontTx/>
              <a:buNone/>
              <a:defRPr/>
            </a:pPr>
            <a:r>
              <a:rPr lang="en-US" altLang="zh-TW" sz="1800" dirty="0" smtClean="0">
                <a:latin typeface="Calibri" pitchFamily="34" charset="0"/>
                <a:ea typeface="PMingLiU" pitchFamily="18" charset="-120"/>
              </a:rPr>
              <a:t>NOTE:  The most general configuration must entered into the PDSPs before any overlapping, more specific configuration</a:t>
            </a:r>
          </a:p>
          <a:p>
            <a:pPr>
              <a:defRPr/>
            </a:pPr>
            <a:r>
              <a:rPr lang="en-US" altLang="zh-TW" sz="1800" dirty="0" smtClean="0">
                <a:latin typeface="Calibri" pitchFamily="34" charset="0"/>
                <a:ea typeface="PMingLiU" pitchFamily="18" charset="-120"/>
              </a:rPr>
              <a:t>The PA LLD also handles linking together entries in separate lookup tables.  For example, linking an entry in an L2 classify lookup table to an entry in an L3 classify lookup table.</a:t>
            </a:r>
          </a:p>
          <a:p>
            <a:pPr>
              <a:defRPr/>
            </a:pPr>
            <a:r>
              <a:rPr lang="en-US" altLang="zh-TW" sz="1800" dirty="0" smtClean="0">
                <a:latin typeface="Calibri" pitchFamily="34" charset="0"/>
                <a:ea typeface="PMingLiU" pitchFamily="18" charset="-120"/>
              </a:rPr>
              <a:t>PA LLD does not provide transport layer; This is handled by the </a:t>
            </a:r>
            <a:r>
              <a:rPr lang="en-US" altLang="zh-TW" sz="1800" dirty="0" err="1" smtClean="0">
                <a:latin typeface="Calibri" pitchFamily="34" charset="0"/>
                <a:ea typeface="PMingLiU" pitchFamily="18" charset="-120"/>
              </a:rPr>
              <a:t>Multicore</a:t>
            </a:r>
            <a:r>
              <a:rPr lang="en-US" altLang="zh-TW" sz="1800" dirty="0" smtClean="0">
                <a:latin typeface="Calibri" pitchFamily="34" charset="0"/>
                <a:ea typeface="PMingLiU" pitchFamily="18" charset="-120"/>
              </a:rPr>
              <a:t> Navigator. </a:t>
            </a:r>
          </a:p>
          <a:p>
            <a:pPr>
              <a:defRPr/>
            </a:pPr>
            <a:r>
              <a:rPr lang="en-US" altLang="zh-TW" sz="1800" dirty="0" smtClean="0">
                <a:latin typeface="Calibri" pitchFamily="34" charset="0"/>
                <a:ea typeface="PMingLiU" pitchFamily="18" charset="-120"/>
              </a:rPr>
              <a:t>API calls are non-blocking.</a:t>
            </a:r>
          </a:p>
          <a:p>
            <a:pPr>
              <a:defRPr/>
            </a:pPr>
            <a:r>
              <a:rPr lang="en-US" altLang="zh-TW" sz="1800" dirty="0" smtClean="0">
                <a:latin typeface="Calibri" pitchFamily="34" charset="0"/>
                <a:ea typeface="PMingLiU" pitchFamily="18" charset="-120"/>
              </a:rPr>
              <a:t>PA LLD references:</a:t>
            </a:r>
          </a:p>
          <a:p>
            <a:pPr lvl="1">
              <a:defRPr/>
            </a:pPr>
            <a:r>
              <a:rPr lang="en-US" altLang="zh-TW" sz="1800" b="1" dirty="0" smtClean="0">
                <a:latin typeface="Courier New" pitchFamily="49" charset="0"/>
                <a:ea typeface="PMingLiU" pitchFamily="18" charset="-120"/>
                <a:cs typeface="Courier New" pitchFamily="49" charset="0"/>
              </a:rPr>
              <a:t>pa/docs/paDocs.chm</a:t>
            </a:r>
          </a:p>
          <a:p>
            <a:pPr lvl="1">
              <a:defRPr/>
            </a:pPr>
            <a:r>
              <a:rPr lang="en-US" altLang="zh-TW" sz="1800" b="1" dirty="0" smtClean="0">
                <a:latin typeface="Courier New" pitchFamily="49" charset="0"/>
                <a:ea typeface="PMingLiU" pitchFamily="18" charset="-120"/>
                <a:cs typeface="Courier New" pitchFamily="49" charset="0"/>
              </a:rPr>
              <a:t>pa/docs/pa_sds.pdf</a:t>
            </a:r>
            <a:endParaRPr lang="en-US" sz="1800" b="1" dirty="0" smtClean="0">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mtClean="0">
                <a:latin typeface="Calibri" pitchFamily="34" charset="0"/>
              </a:rPr>
              <a:t>PA LLD Functional Diagram</a:t>
            </a:r>
          </a:p>
        </p:txBody>
      </p:sp>
      <p:sp>
        <p:nvSpPr>
          <p:cNvPr id="3076" name="Rectangle 3"/>
          <p:cNvSpPr>
            <a:spLocks noGrp="1" noChangeArrowheads="1"/>
          </p:cNvSpPr>
          <p:nvPr>
            <p:ph type="body" sz="half" idx="1"/>
          </p:nvPr>
        </p:nvSpPr>
        <p:spPr>
          <a:xfrm>
            <a:off x="333375" y="1185863"/>
            <a:ext cx="3351213" cy="4692650"/>
          </a:xfrm>
        </p:spPr>
        <p:txBody>
          <a:bodyPr/>
          <a:lstStyle/>
          <a:p>
            <a:r>
              <a:rPr lang="en-US" sz="2000" u="sng" smtClean="0">
                <a:latin typeface="Calibri" pitchFamily="34" charset="0"/>
              </a:rPr>
              <a:t>Benefits</a:t>
            </a:r>
            <a:endParaRPr lang="en-US" sz="2000" smtClean="0">
              <a:latin typeface="Calibri" pitchFamily="34" charset="0"/>
            </a:endParaRPr>
          </a:p>
          <a:p>
            <a:pPr lvl="1"/>
            <a:r>
              <a:rPr lang="en-US" sz="2000" smtClean="0">
                <a:latin typeface="Calibri" pitchFamily="34" charset="0"/>
              </a:rPr>
              <a:t>Abstracts the operation of the PA from the application </a:t>
            </a:r>
          </a:p>
          <a:p>
            <a:pPr lvl="1"/>
            <a:r>
              <a:rPr lang="en-US" sz="2000" smtClean="0">
                <a:latin typeface="Calibri" pitchFamily="34" charset="0"/>
              </a:rPr>
              <a:t>OS-independent</a:t>
            </a:r>
          </a:p>
          <a:p>
            <a:pPr lvl="1"/>
            <a:r>
              <a:rPr lang="en-US" sz="2000" smtClean="0">
                <a:latin typeface="Calibri" pitchFamily="34" charset="0"/>
              </a:rPr>
              <a:t>Multi-instance for multicore</a:t>
            </a:r>
          </a:p>
          <a:p>
            <a:r>
              <a:rPr lang="en-US" sz="2000" u="sng" smtClean="0">
                <a:latin typeface="Calibri" pitchFamily="34" charset="0"/>
              </a:rPr>
              <a:t>NOTE</a:t>
            </a:r>
            <a:r>
              <a:rPr lang="en-US" sz="2000" smtClean="0">
                <a:latin typeface="Calibri" pitchFamily="34" charset="0"/>
              </a:rPr>
              <a:t>:</a:t>
            </a:r>
          </a:p>
          <a:p>
            <a:pPr lvl="1"/>
            <a:r>
              <a:rPr lang="en-US" sz="2000" smtClean="0">
                <a:latin typeface="Calibri" pitchFamily="34" charset="0"/>
              </a:rPr>
              <a:t>PA LLD runs on the host DSP and is </a:t>
            </a:r>
            <a:r>
              <a:rPr lang="en-US" sz="2000" u="sng" smtClean="0">
                <a:latin typeface="Calibri" pitchFamily="34" charset="0"/>
              </a:rPr>
              <a:t>external</a:t>
            </a:r>
            <a:r>
              <a:rPr lang="en-US" sz="2000" smtClean="0">
                <a:latin typeface="Calibri" pitchFamily="34" charset="0"/>
              </a:rPr>
              <a:t> in the PA.</a:t>
            </a:r>
          </a:p>
        </p:txBody>
      </p:sp>
      <p:graphicFrame>
        <p:nvGraphicFramePr>
          <p:cNvPr id="3074" name="Object 6"/>
          <p:cNvGraphicFramePr>
            <a:graphicFrameLocks noChangeAspect="1"/>
          </p:cNvGraphicFramePr>
          <p:nvPr/>
        </p:nvGraphicFramePr>
        <p:xfrm>
          <a:off x="4071938" y="1093788"/>
          <a:ext cx="4252912" cy="4886325"/>
        </p:xfrm>
        <a:graphic>
          <a:graphicData uri="http://schemas.openxmlformats.org/presentationml/2006/ole">
            <p:oleObj spid="_x0000_s3074" name="Visio" r:id="rId5" imgW="4609546" imgH="529532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74320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3795"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Low Level Drivers (PA LLD)</a:t>
            </a:r>
          </a:p>
        </p:txBody>
      </p:sp>
      <p:sp>
        <p:nvSpPr>
          <p:cNvPr id="33796"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System</a:t>
            </a:r>
            <a:endParaRPr lang="en-US" smtClean="0">
              <a:latin typeface="Calibri" pitchFamily="34" charset="0"/>
            </a:endParaRPr>
          </a:p>
        </p:txBody>
      </p:sp>
      <p:graphicFrame>
        <p:nvGraphicFramePr>
          <p:cNvPr id="27691" name="Group 43"/>
          <p:cNvGraphicFramePr>
            <a:graphicFrameLocks noGrp="1"/>
          </p:cNvGraphicFramePr>
          <p:nvPr/>
        </p:nvGraphicFramePr>
        <p:xfrm>
          <a:off x="304800" y="985838"/>
          <a:ext cx="8467725" cy="3634110"/>
        </p:xfrm>
        <a:graphic>
          <a:graphicData uri="http://schemas.openxmlformats.org/drawingml/2006/table">
            <a:tbl>
              <a:tblPr/>
              <a:tblGrid>
                <a:gridCol w="1098550"/>
                <a:gridCol w="7369175"/>
              </a:tblGrid>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Pa_getBufferReq</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paSizeInfo_t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*sizeCfg, int sizes[], int aligns[])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Pa_getBufferReq returns the memory requirements for the PA driver.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Pa_create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paConfig_t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*cfg, void *bases[],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*pHandle)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508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Pa_create creates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Pa_close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void *bases[])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Pa_close decativates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Pa_requestStats</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doClear,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Pa_requestStats requests sub-system statistics.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paSysStats_t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Pa_formatStatsReply</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Pa_formatStatsReply formats a stats request from the PA.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0825">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Pa_resetControl</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newState)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Pa_resetControl controls the reset state of the Sub-system.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Pa_downloadImage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(int modId, void *image, int sizeBytes)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18097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Pa_downloadImage downloads a PDSP image to a sub-system with the packet processing modules in reset.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Configuration</a:t>
            </a:r>
            <a:endParaRPr lang="en-US" smtClean="0">
              <a:latin typeface="Calibri" pitchFamily="34" charset="0"/>
            </a:endParaRPr>
          </a:p>
        </p:txBody>
      </p:sp>
      <p:sp>
        <p:nvSpPr>
          <p:cNvPr id="35843" name="Rectangle 80"/>
          <p:cNvSpPr>
            <a:spLocks noChangeArrowheads="1"/>
          </p:cNvSpPr>
          <p:nvPr/>
        </p:nvSpPr>
        <p:spPr bwMode="auto">
          <a:xfrm>
            <a:off x="-409575" y="5233988"/>
            <a:ext cx="9144000" cy="0"/>
          </a:xfrm>
          <a:prstGeom prst="rect">
            <a:avLst/>
          </a:prstGeom>
          <a:noFill/>
          <a:ln w="9525" algn="ctr">
            <a:noFill/>
            <a:miter lim="800000"/>
            <a:headEnd/>
            <a:tailEnd/>
          </a:ln>
        </p:spPr>
        <p:txBody>
          <a:bodyPr wrap="none" anchor="ctr">
            <a:spAutoFit/>
          </a:bodyPr>
          <a:lstStyle/>
          <a:p>
            <a:pPr algn="l"/>
            <a:endParaRPr lang="en-US" sz="1800"/>
          </a:p>
        </p:txBody>
      </p:sp>
      <p:graphicFrame>
        <p:nvGraphicFramePr>
          <p:cNvPr id="28716" name="Group 44"/>
          <p:cNvGraphicFramePr>
            <a:graphicFrameLocks noGrp="1"/>
          </p:cNvGraphicFramePr>
          <p:nvPr/>
        </p:nvGraphicFramePr>
        <p:xfrm>
          <a:off x="381000" y="904875"/>
          <a:ext cx="5562600" cy="5394960"/>
        </p:xfrm>
        <a:graphic>
          <a:graphicData uri="http://schemas.openxmlformats.org/drawingml/2006/table">
            <a:tbl>
              <a:tblPr/>
              <a:tblGrid>
                <a:gridCol w="1028700"/>
                <a:gridCol w="4533900"/>
              </a:tblGrid>
              <a:tr h="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dirty="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5" action="ppaction://hlinkfile"/>
                        </a:rPr>
                        <a:t>Pa_addMac</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iHandle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6" action="ppaction://hlinkfile"/>
                        </a:rPr>
                        <a:t>paEthInfo_t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ethInfo</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routeInfo</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nextRtFail</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uint16_t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cmdSize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*reply, int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cmdDest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a:t>
                      </a:r>
                      <a:endParaRPr kumimoji="0" lang="en-US" altLang="zh-CN" sz="1000" b="0" i="0" u="none" strike="noStrike" cap="none" normalizeH="0" baseline="0" dirty="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Pa_addMac adds a mac address to the L2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Pa_delHandle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Pa_delHandle deletes a MAC or IP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Pa_delL4Handle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Pa_delL4Handle deletes a TCP or UDP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Pa_addIp</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paIpInfo_t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*ipInfo,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Pa_addIp adds an IP address to the L3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87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Pa_addPort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destPort,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linkHandle,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Pa_addPort adds a destination TCP/UDP port to the L4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Pa_forwardResult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void *vresult,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0" action="ppaction://hlinkfile"/>
                        </a:rPr>
                        <a:t>paHandle_t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*handleType,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Pa_forwardResult examines the reply of the sub-system to a command.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Pa_configRouteErrPacket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int nRoute, int *errorTypes,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*eRoutes,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Pa_configRouteErrPacket configures the routing of packets that match error conditions.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
        <p:nvSpPr>
          <p:cNvPr id="35880" name="Rectangle 161"/>
          <p:cNvSpPr>
            <a:spLocks noChangeArrowheads="1"/>
          </p:cNvSpPr>
          <p:nvPr/>
        </p:nvSpPr>
        <p:spPr bwMode="auto">
          <a:xfrm>
            <a:off x="0" y="5842000"/>
            <a:ext cx="9144000" cy="0"/>
          </a:xfrm>
          <a:prstGeom prst="rect">
            <a:avLst/>
          </a:prstGeom>
          <a:noFill/>
          <a:ln w="9525" algn="ctr">
            <a:noFill/>
            <a:miter lim="800000"/>
            <a:headEnd/>
            <a:tailEnd/>
          </a:ln>
        </p:spPr>
        <p:txBody>
          <a:bodyPr wrap="none" anchor="ctr">
            <a:spAutoFit/>
          </a:bodyPr>
          <a:lstStyle/>
          <a:p>
            <a:pPr algn="l"/>
            <a:endParaRPr lang="en-US" sz="180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Custom Configuration</a:t>
            </a:r>
            <a:endParaRPr lang="en-US" smtClean="0">
              <a:latin typeface="Calibri" pitchFamily="34" charset="0"/>
            </a:endParaRPr>
          </a:p>
        </p:txBody>
      </p:sp>
      <p:graphicFrame>
        <p:nvGraphicFramePr>
          <p:cNvPr id="29721" name="Group 25"/>
          <p:cNvGraphicFramePr>
            <a:graphicFrameLocks noGrp="1"/>
          </p:cNvGraphicFramePr>
          <p:nvPr/>
        </p:nvGraphicFramePr>
        <p:xfrm>
          <a:off x="276225" y="1114425"/>
          <a:ext cx="8181975" cy="3122930"/>
        </p:xfrm>
        <a:graphic>
          <a:graphicData uri="http://schemas.openxmlformats.org/drawingml/2006/table">
            <a:tbl>
              <a:tblPr/>
              <a:tblGrid>
                <a:gridCol w="1346200"/>
                <a:gridCol w="6835775"/>
              </a:tblGrid>
              <a:tr h="3651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Pa_setCustomL3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customEthertype, uint16_t parseByteOffset, uint8_t byteMasks[pa_NUM_BYTES_CUSTOM_L3],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Pa_setCustomL3 performs the global configuration for level 3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6540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uint8_t match[pa_NUM_BYTES_CUSTOM_L3],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nextHdrType, uint16_t nextOffset,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Pa_AddCustomL3 adds a custom lookup entry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5397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Pa_setCustomL4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handleLink, uint16_t udpCustomPort, uint16_t byteOffsets[pa_NUM_BYTES_CUSTOM_L4], uint8_t byteMasks[pa_NUM_BYTES_CUSTOM_L4],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Pa_setCustomL4 performs the global configuration for level 4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4222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uint8_t match[pa_NUM_BYTES_CUSTOM_L4],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Pa_addCustomL4 adds a custom lookup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Utility Functions</a:t>
            </a:r>
            <a:endParaRPr lang="en-US" smtClean="0">
              <a:latin typeface="Calibri" pitchFamily="34" charset="0"/>
            </a:endParaRPr>
          </a:p>
        </p:txBody>
      </p:sp>
      <p:graphicFrame>
        <p:nvGraphicFramePr>
          <p:cNvPr id="30735" name="Group 15"/>
          <p:cNvGraphicFramePr>
            <a:graphicFrameLocks noGrp="1"/>
          </p:cNvGraphicFramePr>
          <p:nvPr/>
        </p:nvGraphicFramePr>
        <p:xfrm>
          <a:off x="304800" y="1033463"/>
          <a:ext cx="8467725" cy="1012508"/>
        </p:xfrm>
        <a:graphic>
          <a:graphicData uri="http://schemas.openxmlformats.org/drawingml/2006/table">
            <a:tbl>
              <a:tblPr/>
              <a:tblGrid>
                <a:gridCol w="963613"/>
                <a:gridCol w="7504112"/>
              </a:tblGrid>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Pa_formatTxRoute</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*chk0,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*chk1,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*route, void *cmdBuffer, int *cmdSize)</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3495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Pa_formatTxRoute formats the commands to add checksums and route a Tx packet.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Pa_formatRoutePatch</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paPatchInfo_t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*patch, void *cmdBuffer, int *cmdSize)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809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Pa_formatRoutePatch formats the commands to route a packet and blind patch.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LLD HTML Documentation</a:t>
            </a:r>
          </a:p>
        </p:txBody>
      </p:sp>
      <p:sp>
        <p:nvSpPr>
          <p:cNvPr id="38915" name="Content Placeholder 2"/>
          <p:cNvSpPr>
            <a:spLocks noGrp="1"/>
          </p:cNvSpPr>
          <p:nvPr>
            <p:ph idx="1"/>
          </p:nvPr>
        </p:nvSpPr>
        <p:spPr/>
        <p:txBody>
          <a:bodyPr/>
          <a:lstStyle/>
          <a:p>
            <a:pPr>
              <a:buFont typeface="Arial" charset="0"/>
              <a:buNone/>
            </a:pPr>
            <a:r>
              <a:rPr lang="en-US" smtClean="0"/>
              <a:t>Show example from the HTML file:</a:t>
            </a:r>
          </a:p>
          <a:p>
            <a:r>
              <a:rPr lang="en-US" smtClean="0"/>
              <a:t>Pa_addMac</a:t>
            </a:r>
          </a:p>
          <a:p>
            <a:r>
              <a:rPr lang="en-US" smtClean="0"/>
              <a:t>Pa_configExceptionRoute </a:t>
            </a:r>
          </a:p>
          <a:p>
            <a:endParaRPr lang="en-US" smtClean="0"/>
          </a:p>
          <a:p>
            <a:endParaRPr lang="en-US" smtClean="0"/>
          </a:p>
          <a:p>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7338" y="120650"/>
            <a:ext cx="8458200" cy="776288"/>
          </a:xfrm>
          <a:noFill/>
        </p:spPr>
        <p:txBody>
          <a:bodyPr/>
          <a:lstStyle/>
          <a:p>
            <a:r>
              <a:rPr lang="en-US" smtClean="0">
                <a:latin typeface="Calibri" pitchFamily="34" charset="0"/>
              </a:rPr>
              <a:t>Agenda</a:t>
            </a:r>
          </a:p>
        </p:txBody>
      </p:sp>
      <p:sp>
        <p:nvSpPr>
          <p:cNvPr id="24579" name="Rectangle 3"/>
          <p:cNvSpPr>
            <a:spLocks noGrp="1" noChangeArrowheads="1"/>
          </p:cNvSpPr>
          <p:nvPr>
            <p:ph idx="1"/>
          </p:nvPr>
        </p:nvSpPr>
        <p:spPr>
          <a:xfrm>
            <a:off x="309563" y="1206500"/>
            <a:ext cx="8458200" cy="3448050"/>
          </a:xfrm>
        </p:spPr>
        <p:txBody>
          <a:bodyPr/>
          <a:lstStyle/>
          <a:p>
            <a:pPr>
              <a:lnSpc>
                <a:spcPct val="75000"/>
              </a:lnSpc>
            </a:pPr>
            <a:r>
              <a:rPr lang="en-US" altLang="zh-TW" sz="3600" smtClean="0">
                <a:latin typeface="Calibri" pitchFamily="34" charset="0"/>
                <a:ea typeface="PMingLiU" pitchFamily="18" charset="-120"/>
              </a:rPr>
              <a:t>Applications</a:t>
            </a:r>
          </a:p>
          <a:p>
            <a:pPr>
              <a:lnSpc>
                <a:spcPct val="75000"/>
              </a:lnSpc>
            </a:pPr>
            <a:r>
              <a:rPr lang="en-US" sz="3600" smtClean="0">
                <a:latin typeface="Calibri" pitchFamily="34" charset="0"/>
              </a:rPr>
              <a:t>Hardware Modules</a:t>
            </a:r>
          </a:p>
          <a:p>
            <a:pPr>
              <a:lnSpc>
                <a:spcPct val="75000"/>
              </a:lnSpc>
            </a:pPr>
            <a:r>
              <a:rPr lang="en-US" sz="3600" smtClean="0">
                <a:latin typeface="Calibri" pitchFamily="34" charset="0"/>
              </a:rPr>
              <a:t>Firmware</a:t>
            </a:r>
          </a:p>
          <a:p>
            <a:pPr>
              <a:lnSpc>
                <a:spcPct val="75000"/>
              </a:lnSpc>
            </a:pPr>
            <a:r>
              <a:rPr lang="en-US" sz="3600" smtClean="0">
                <a:latin typeface="Calibri" pitchFamily="34" charset="0"/>
              </a:rPr>
              <a:t>PA Low Level Driver (LLD)</a:t>
            </a:r>
          </a:p>
          <a:p>
            <a:pPr>
              <a:lnSpc>
                <a:spcPct val="75000"/>
              </a:lnSpc>
            </a:pPr>
            <a:r>
              <a:rPr lang="en-US" sz="3600" smtClean="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31775" y="42863"/>
            <a:ext cx="8458200" cy="814387"/>
          </a:xfrm>
        </p:spPr>
        <p:txBody>
          <a:bodyPr/>
          <a:lstStyle/>
          <a:p>
            <a:r>
              <a:rPr lang="en-US" smtClean="0"/>
              <a:t>Download the Firmware</a:t>
            </a:r>
          </a:p>
        </p:txBody>
      </p:sp>
      <p:sp>
        <p:nvSpPr>
          <p:cNvPr id="6" name="Content Placeholder 3"/>
          <p:cNvSpPr>
            <a:spLocks noGrp="1"/>
          </p:cNvSpPr>
          <p:nvPr>
            <p:ph type="body" sz="half" idx="1"/>
          </p:nvPr>
        </p:nvSpPr>
        <p:spPr>
          <a:xfrm>
            <a:off x="333375" y="1185863"/>
            <a:ext cx="7896225" cy="4692650"/>
          </a:xfrm>
        </p:spPr>
        <p:txBody>
          <a:bodyPr/>
          <a:lstStyle/>
          <a:p>
            <a:pPr>
              <a:buFont typeface="Arial" charset="0"/>
              <a:buNone/>
              <a:defRPr/>
            </a:pPr>
            <a:r>
              <a:rPr lang="en-US" sz="1200" dirty="0" smtClean="0">
                <a:latin typeface="Courier New" pitchFamily="49" charset="0"/>
                <a:cs typeface="Courier New" pitchFamily="49" charset="0"/>
              </a:rPr>
              <a:t>Int </a:t>
            </a:r>
            <a:r>
              <a:rPr lang="en-US" sz="1200" b="1" dirty="0" err="1" smtClean="0">
                <a:latin typeface="Courier New" pitchFamily="49" charset="0"/>
                <a:cs typeface="Courier New" pitchFamily="49" charset="0"/>
              </a:rPr>
              <a:t>paDownloadFirmware</a:t>
            </a:r>
            <a:r>
              <a:rPr lang="en-US" sz="1200" b="1" dirty="0" smtClean="0">
                <a:latin typeface="Courier New" pitchFamily="49" charset="0"/>
                <a:cs typeface="Courier New" pitchFamily="49" charset="0"/>
              </a:rPr>
              <a:t> (void)</a:t>
            </a:r>
          </a:p>
          <a:p>
            <a:pPr>
              <a:buFont typeface="Arial" charset="0"/>
              <a:buNone/>
              <a:defRPr/>
            </a:pPr>
            <a:r>
              <a:rPr lang="en-US" sz="1200" dirty="0" smtClean="0">
                <a:latin typeface="Courier New" pitchFamily="49" charset="0"/>
                <a:cs typeface="Courier New" pitchFamily="49" charset="0"/>
              </a:rPr>
              <a:t>{</a:t>
            </a:r>
          </a:p>
          <a:p>
            <a:pPr>
              <a:buFont typeface="Arial" charset="0"/>
              <a:buNone/>
              <a:defRPr/>
            </a:pPr>
            <a:r>
              <a:rPr lang="en-US" sz="1200" dirty="0" smtClean="0">
                <a:latin typeface="Courier New" pitchFamily="49" charset="0"/>
                <a:cs typeface="Courier New" pitchFamily="49" charset="0"/>
              </a:rPr>
              <a:t>  Int i;</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Pa_resetControl</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pa_STATE_RESET</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 PDPSs 0-2 use image c1 */</a:t>
            </a:r>
          </a:p>
          <a:p>
            <a:pPr>
              <a:buFont typeface="Arial" charset="0"/>
              <a:buNone/>
              <a:defRPr/>
            </a:pPr>
            <a:r>
              <a:rPr lang="nn-NO" sz="1200" dirty="0" smtClean="0">
                <a:latin typeface="Courier New" pitchFamily="49" charset="0"/>
                <a:cs typeface="Courier New" pitchFamily="49" charset="0"/>
              </a:rPr>
              <a:t>  </a:t>
            </a:r>
            <a:r>
              <a:rPr lang="nn-NO" sz="1200" b="1" dirty="0" smtClean="0">
                <a:latin typeface="Courier New" pitchFamily="49" charset="0"/>
                <a:cs typeface="Courier New" pitchFamily="49" charset="0"/>
              </a:rPr>
              <a:t>for (i = 0; i &lt; 3; i++)</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i,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)c1, c1Size);</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fr-FR" sz="1200" dirty="0" smtClean="0">
                <a:latin typeface="Courier New" pitchFamily="49" charset="0"/>
                <a:cs typeface="Courier New" pitchFamily="49" charset="0"/>
              </a:rPr>
              <a:t>  /* PDSP 3 uses image c2 */</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3,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)c2, c2Size);</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 PDSPs 4-5 use image m */</a:t>
            </a:r>
          </a:p>
          <a:p>
            <a:pPr>
              <a:buFont typeface="Arial" charset="0"/>
              <a:buNone/>
              <a:defRPr/>
            </a:pPr>
            <a:r>
              <a:rPr lang="nn-NO" sz="1200" dirty="0" smtClean="0">
                <a:latin typeface="Courier New" pitchFamily="49" charset="0"/>
                <a:cs typeface="Courier New" pitchFamily="49" charset="0"/>
              </a:rPr>
              <a:t>  </a:t>
            </a:r>
            <a:r>
              <a:rPr lang="nn-NO" sz="1200" b="1" dirty="0" smtClean="0">
                <a:latin typeface="Courier New" pitchFamily="49" charset="0"/>
                <a:cs typeface="Courier New" pitchFamily="49" charset="0"/>
              </a:rPr>
              <a:t>for (i = 4; i &lt; 6; i++)</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i,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)m, </a:t>
            </a:r>
            <a:r>
              <a:rPr lang="en-US" sz="1200" b="1" dirty="0" err="1" smtClean="0">
                <a:latin typeface="Courier New" pitchFamily="49" charset="0"/>
                <a:cs typeface="Courier New" pitchFamily="49" charset="0"/>
              </a:rPr>
              <a:t>mSize</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Pa_resetControl</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pa_STATE_ENABLE</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smtClean="0">
                <a:latin typeface="Courier New" pitchFamily="49" charset="0"/>
                <a:cs typeface="Courier New" pitchFamily="49" charset="0"/>
              </a:rPr>
              <a:t>return (0);</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a:t>
            </a:r>
          </a:p>
          <a:p>
            <a:pPr>
              <a:buFont typeface="Arial" charset="0"/>
              <a:buNone/>
              <a:defRPr/>
            </a:pPr>
            <a:endParaRPr lang="en-US" sz="105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3254375"/>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4096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LLD: Programming Example</a:t>
            </a:r>
          </a:p>
        </p:txBody>
      </p:sp>
      <p:sp>
        <p:nvSpPr>
          <p:cNvPr id="4096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7"/>
          <p:cNvSpPr txBox="1">
            <a:spLocks noChangeArrowheads="1"/>
          </p:cNvSpPr>
          <p:nvPr/>
        </p:nvSpPr>
        <p:spPr bwMode="auto">
          <a:xfrm>
            <a:off x="187325" y="64008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1987"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1988" name="Text Box 15"/>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1989" name="Text Box 16"/>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1990"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1"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2"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3" name="Text Box 20"/>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1994" name="Text Box 21"/>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1995" name="Text Box 22"/>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2412549" name="Line 5"/>
          <p:cNvSpPr>
            <a:spLocks noChangeShapeType="1"/>
          </p:cNvSpPr>
          <p:nvPr/>
        </p:nvSpPr>
        <p:spPr bwMode="auto">
          <a:xfrm>
            <a:off x="5202238" y="3132138"/>
            <a:ext cx="2211387" cy="0"/>
          </a:xfrm>
          <a:prstGeom prst="line">
            <a:avLst/>
          </a:prstGeom>
          <a:noFill/>
          <a:ln w="9525">
            <a:solidFill>
              <a:schemeClr val="tx1"/>
            </a:solidFill>
            <a:round/>
            <a:headEnd/>
            <a:tailEnd type="triangle" w="med" len="med"/>
          </a:ln>
        </p:spPr>
        <p:txBody>
          <a:bodyPr/>
          <a:lstStyle/>
          <a:p>
            <a:endParaRPr lang="en-US"/>
          </a:p>
        </p:txBody>
      </p:sp>
      <p:sp>
        <p:nvSpPr>
          <p:cNvPr id="2412550" name="AutoShape 6"/>
          <p:cNvSpPr>
            <a:spLocks noChangeArrowheads="1"/>
          </p:cNvSpPr>
          <p:nvPr/>
        </p:nvSpPr>
        <p:spPr bwMode="auto">
          <a:xfrm>
            <a:off x="5438775" y="2228850"/>
            <a:ext cx="1762125" cy="615950"/>
          </a:xfrm>
          <a:prstGeom prst="wedgeRoundRectCallout">
            <a:avLst>
              <a:gd name="adj1" fmla="val -35315"/>
              <a:gd name="adj2" fmla="val 9175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1: Set up memory:</a:t>
            </a:r>
          </a:p>
          <a:p>
            <a:pPr algn="l"/>
            <a:r>
              <a:rPr lang="en-US" sz="1000" b="1">
                <a:latin typeface="Courier New" pitchFamily="49" charset="0"/>
              </a:rPr>
              <a:t>Pa_</a:t>
            </a:r>
            <a:r>
              <a:rPr lang="en-US" altLang="zh-TW" sz="1000" b="1">
                <a:latin typeface="Courier New" pitchFamily="49" charset="0"/>
                <a:ea typeface="PMingLiU" pitchFamily="18" charset="-120"/>
              </a:rPr>
              <a:t>getBufferReq</a:t>
            </a:r>
            <a:r>
              <a:rPr lang="en-US" sz="1000" b="1">
                <a:latin typeface="Courier New" pitchFamily="49" charset="0"/>
              </a:rPr>
              <a:t>()</a:t>
            </a:r>
          </a:p>
          <a:p>
            <a:pPr algn="l"/>
            <a:r>
              <a:rPr lang="en-US" sz="1000" b="1">
                <a:latin typeface="Courier New" pitchFamily="49" charset="0"/>
              </a:rPr>
              <a:t>Pa_</a:t>
            </a:r>
            <a:r>
              <a:rPr lang="en-US" altLang="zh-TW" sz="1000" b="1">
                <a:latin typeface="Courier New" pitchFamily="49" charset="0"/>
                <a:ea typeface="PMingLiU" pitchFamily="18" charset="-120"/>
              </a:rPr>
              <a:t>create</a:t>
            </a:r>
            <a:r>
              <a:rPr lang="en-US" sz="1000" b="1">
                <a:latin typeface="Courier New" pitchFamily="49" charset="0"/>
              </a:rPr>
              <a:t>()</a:t>
            </a:r>
            <a:endParaRPr lang="en-US" sz="1200" b="1">
              <a:latin typeface="Courier New" pitchFamily="49" charset="0"/>
            </a:endParaRPr>
          </a:p>
        </p:txBody>
      </p:sp>
      <p:sp>
        <p:nvSpPr>
          <p:cNvPr id="2412551" name="AutoShape 7"/>
          <p:cNvSpPr>
            <a:spLocks noChangeArrowheads="1"/>
          </p:cNvSpPr>
          <p:nvPr/>
        </p:nvSpPr>
        <p:spPr bwMode="auto">
          <a:xfrm>
            <a:off x="1585913" y="1952625"/>
            <a:ext cx="2187575" cy="960438"/>
          </a:xfrm>
          <a:prstGeom prst="wedgeRoundRectCallout">
            <a:avLst>
              <a:gd name="adj1" fmla="val 33310"/>
              <a:gd name="adj2" fmla="val 7512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2: Initialize PA and load the firmware:</a:t>
            </a:r>
          </a:p>
          <a:p>
            <a:pPr algn="l"/>
            <a:r>
              <a:rPr lang="en-US" sz="1000" b="1">
                <a:latin typeface="Courier New" pitchFamily="49" charset="0"/>
              </a:rPr>
              <a:t>Pa_resetControl(DISABLE)</a:t>
            </a:r>
          </a:p>
          <a:p>
            <a:pPr algn="l"/>
            <a:r>
              <a:rPr lang="en-US" sz="1000" b="1">
                <a:latin typeface="Courier New" pitchFamily="49" charset="0"/>
              </a:rPr>
              <a:t>Pa_downloadImage()</a:t>
            </a:r>
          </a:p>
          <a:p>
            <a:pPr algn="l"/>
            <a:r>
              <a:rPr lang="en-US" sz="1000" b="1">
                <a:latin typeface="Courier New" pitchFamily="49" charset="0"/>
              </a:rPr>
              <a:t>Pa_resetControl(ENABLE)</a:t>
            </a:r>
          </a:p>
        </p:txBody>
      </p:sp>
      <p:sp>
        <p:nvSpPr>
          <p:cNvPr id="41999" name="Rectangle 9"/>
          <p:cNvSpPr>
            <a:spLocks noGrp="1" noChangeArrowheads="1"/>
          </p:cNvSpPr>
          <p:nvPr>
            <p:ph type="title"/>
          </p:nvPr>
        </p:nvSpPr>
        <p:spPr/>
        <p:txBody>
          <a:bodyPr/>
          <a:lstStyle/>
          <a:p>
            <a:r>
              <a:rPr lang="en-US" smtClean="0">
                <a:latin typeface="Calibri" pitchFamily="34" charset="0"/>
              </a:rPr>
              <a:t>PA LLD: Basic Configuration</a:t>
            </a:r>
          </a:p>
        </p:txBody>
      </p:sp>
      <p:sp>
        <p:nvSpPr>
          <p:cNvPr id="2412554" name="Line 10"/>
          <p:cNvSpPr>
            <a:spLocks noChangeShapeType="1"/>
          </p:cNvSpPr>
          <p:nvPr/>
        </p:nvSpPr>
        <p:spPr bwMode="auto">
          <a:xfrm flipH="1">
            <a:off x="1363663" y="3159125"/>
            <a:ext cx="2833687" cy="0"/>
          </a:xfrm>
          <a:prstGeom prst="line">
            <a:avLst/>
          </a:prstGeom>
          <a:noFill/>
          <a:ln w="9525">
            <a:solidFill>
              <a:schemeClr val="tx1"/>
            </a:solidFill>
            <a:round/>
            <a:headEnd/>
            <a:tailEnd type="triangle" w="med" len="med"/>
          </a:ln>
        </p:spPr>
        <p:txBody>
          <a:bodyPr/>
          <a:lstStyle/>
          <a:p>
            <a:endParaRPr lang="en-US"/>
          </a:p>
        </p:txBody>
      </p:sp>
      <p:sp>
        <p:nvSpPr>
          <p:cNvPr id="2412555" name="Text Box 11"/>
          <p:cNvSpPr txBox="1">
            <a:spLocks noChangeArrowheads="1"/>
          </p:cNvSpPr>
          <p:nvPr/>
        </p:nvSpPr>
        <p:spPr bwMode="auto">
          <a:xfrm>
            <a:off x="598488" y="1022350"/>
            <a:ext cx="4008437" cy="581025"/>
          </a:xfrm>
          <a:prstGeom prst="rect">
            <a:avLst/>
          </a:prstGeom>
          <a:noFill/>
          <a:ln w="9525">
            <a:noFill/>
            <a:miter lim="800000"/>
            <a:headEnd/>
            <a:tailEnd/>
          </a:ln>
        </p:spPr>
        <p:txBody>
          <a:bodyPr>
            <a:spAutoFit/>
          </a:bodyPr>
          <a:lstStyle/>
          <a:p>
            <a:pPr algn="l">
              <a:spcBef>
                <a:spcPct val="50000"/>
              </a:spcBef>
            </a:pPr>
            <a:r>
              <a:rPr lang="en-US" sz="1600"/>
              <a:t>This process must be done before configuring PA RX or TX.</a:t>
            </a:r>
          </a:p>
        </p:txBody>
      </p:sp>
      <p:sp>
        <p:nvSpPr>
          <p:cNvPr id="42002" name="AutoShape 12"/>
          <p:cNvSpPr>
            <a:spLocks noChangeArrowheads="1"/>
          </p:cNvSpPr>
          <p:nvPr/>
        </p:nvSpPr>
        <p:spPr bwMode="auto">
          <a:xfrm>
            <a:off x="6008688" y="1198563"/>
            <a:ext cx="2635250" cy="323850"/>
          </a:xfrm>
          <a:prstGeom prst="wedgeRoundRectCallout">
            <a:avLst>
              <a:gd name="adj1" fmla="val -44579"/>
              <a:gd name="adj2" fmla="val -19116"/>
              <a:gd name="adj3" fmla="val 16667"/>
            </a:avLst>
          </a:prstGeom>
          <a:solidFill>
            <a:schemeClr val="bg2"/>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Basic </a:t>
            </a:r>
            <a:r>
              <a:rPr lang="en-US" sz="1200">
                <a:latin typeface="Calibri" pitchFamily="34" charset="0"/>
              </a:rPr>
              <a:t>Configuration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25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25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25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25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2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2549" grpId="0" animBg="1"/>
      <p:bldP spid="2412550" grpId="0" animBg="1"/>
      <p:bldP spid="2412551" grpId="0" animBg="1"/>
      <p:bldP spid="2412554" grpId="0" animBg="1"/>
      <p:bldP spid="24125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3011" name="Rectangle 2"/>
          <p:cNvSpPr>
            <a:spLocks noGrp="1" noChangeArrowheads="1"/>
          </p:cNvSpPr>
          <p:nvPr>
            <p:ph type="title"/>
          </p:nvPr>
        </p:nvSpPr>
        <p:spPr>
          <a:xfrm>
            <a:off x="231775" y="69850"/>
            <a:ext cx="8458200" cy="814388"/>
          </a:xfrm>
        </p:spPr>
        <p:txBody>
          <a:bodyPr/>
          <a:lstStyle/>
          <a:p>
            <a:r>
              <a:rPr lang="en-US" smtClean="0">
                <a:latin typeface="Calibri" pitchFamily="34" charset="0"/>
              </a:rPr>
              <a:t>PA LLD: PA Routing</a:t>
            </a:r>
          </a:p>
        </p:txBody>
      </p:sp>
      <p:sp>
        <p:nvSpPr>
          <p:cNvPr id="43012" name="Rectangle 3"/>
          <p:cNvSpPr>
            <a:spLocks noGrp="1" noChangeArrowheads="1"/>
          </p:cNvSpPr>
          <p:nvPr>
            <p:ph type="body" sz="half" idx="1"/>
          </p:nvPr>
        </p:nvSpPr>
        <p:spPr>
          <a:xfrm>
            <a:off x="333375" y="877888"/>
            <a:ext cx="4157663" cy="4692650"/>
          </a:xfrm>
        </p:spPr>
        <p:txBody>
          <a:bodyPr/>
          <a:lstStyle/>
          <a:p>
            <a:pPr>
              <a:lnSpc>
                <a:spcPct val="90000"/>
              </a:lnSpc>
            </a:pPr>
            <a:r>
              <a:rPr lang="en-US" sz="1800" smtClean="0">
                <a:latin typeface="Calibri" pitchFamily="34" charset="0"/>
              </a:rPr>
              <a:t>PA LLD provides a routing structure which allows the following parameters to be configured:</a:t>
            </a:r>
          </a:p>
          <a:p>
            <a:pPr lvl="1">
              <a:lnSpc>
                <a:spcPct val="90000"/>
              </a:lnSpc>
            </a:pPr>
            <a:r>
              <a:rPr lang="en-US" sz="1600" smtClean="0">
                <a:latin typeface="Calibri" pitchFamily="34" charset="0"/>
              </a:rPr>
              <a:t>Destination</a:t>
            </a:r>
            <a:r>
              <a:rPr lang="en-US" altLang="zh-TW" sz="1600" smtClean="0">
                <a:latin typeface="Calibri" pitchFamily="34" charset="0"/>
                <a:ea typeface="PMingLiU" pitchFamily="18" charset="-120"/>
              </a:rPr>
              <a:t> </a:t>
            </a:r>
            <a:endParaRPr lang="en-US" sz="1600" smtClean="0">
              <a:latin typeface="Calibri" pitchFamily="34" charset="0"/>
            </a:endParaRPr>
          </a:p>
          <a:p>
            <a:pPr lvl="1">
              <a:lnSpc>
                <a:spcPct val="90000"/>
              </a:lnSpc>
            </a:pPr>
            <a:r>
              <a:rPr lang="en-US" sz="1600" smtClean="0">
                <a:latin typeface="Calibri" pitchFamily="34" charset="0"/>
              </a:rPr>
              <a:t>Flow ID</a:t>
            </a:r>
          </a:p>
          <a:p>
            <a:pPr lvl="1">
              <a:lnSpc>
                <a:spcPct val="90000"/>
              </a:lnSpc>
            </a:pPr>
            <a:r>
              <a:rPr lang="en-US" sz="1600" smtClean="0">
                <a:latin typeface="Calibri" pitchFamily="34" charset="0"/>
              </a:rPr>
              <a:t>Queue</a:t>
            </a:r>
          </a:p>
          <a:p>
            <a:pPr lvl="1">
              <a:lnSpc>
                <a:spcPct val="90000"/>
              </a:lnSpc>
            </a:pPr>
            <a:r>
              <a:rPr lang="en-US" sz="1600" smtClean="0">
                <a:latin typeface="Calibri" pitchFamily="34" charset="0"/>
              </a:rPr>
              <a:t>Multi-Route Handle</a:t>
            </a:r>
            <a:r>
              <a:rPr lang="en-US" altLang="zh-TW" sz="1600" smtClean="0">
                <a:latin typeface="Calibri" pitchFamily="34" charset="0"/>
                <a:ea typeface="PMingLiU" pitchFamily="18" charset="-120"/>
              </a:rPr>
              <a:t> (Index)</a:t>
            </a:r>
            <a:endParaRPr lang="en-US" sz="1600" smtClean="0">
              <a:latin typeface="Calibri" pitchFamily="34" charset="0"/>
            </a:endParaRPr>
          </a:p>
          <a:p>
            <a:pPr lvl="1">
              <a:lnSpc>
                <a:spcPct val="90000"/>
              </a:lnSpc>
            </a:pPr>
            <a:r>
              <a:rPr lang="en-US" sz="1600" smtClean="0">
                <a:latin typeface="Calibri" pitchFamily="34" charset="0"/>
              </a:rPr>
              <a:t>Software Info 0</a:t>
            </a:r>
          </a:p>
          <a:p>
            <a:pPr lvl="1">
              <a:lnSpc>
                <a:spcPct val="90000"/>
              </a:lnSpc>
            </a:pPr>
            <a:r>
              <a:rPr lang="en-US" sz="1600" smtClean="0">
                <a:latin typeface="Calibri" pitchFamily="34" charset="0"/>
              </a:rPr>
              <a:t>Software Info 1</a:t>
            </a:r>
          </a:p>
          <a:p>
            <a:pPr>
              <a:lnSpc>
                <a:spcPct val="90000"/>
              </a:lnSpc>
            </a:pPr>
            <a:r>
              <a:rPr lang="en-US" sz="1800" smtClean="0">
                <a:latin typeface="Calibri" pitchFamily="34" charset="0"/>
              </a:rPr>
              <a:t>Several possible destinations</a:t>
            </a:r>
          </a:p>
          <a:p>
            <a:pPr lvl="1">
              <a:lnSpc>
                <a:spcPct val="90000"/>
              </a:lnSpc>
            </a:pPr>
            <a:r>
              <a:rPr lang="en-US" sz="1600" smtClean="0">
                <a:latin typeface="Calibri" pitchFamily="34" charset="0"/>
              </a:rPr>
              <a:t>pa_DEST_HOST</a:t>
            </a:r>
          </a:p>
          <a:p>
            <a:pPr lvl="1">
              <a:lnSpc>
                <a:spcPct val="90000"/>
              </a:lnSpc>
            </a:pPr>
            <a:r>
              <a:rPr lang="en-US" sz="1600" smtClean="0">
                <a:latin typeface="Calibri" pitchFamily="34" charset="0"/>
              </a:rPr>
              <a:t>pa_DEST_EMAC</a:t>
            </a:r>
          </a:p>
          <a:p>
            <a:pPr lvl="1">
              <a:lnSpc>
                <a:spcPct val="90000"/>
              </a:lnSpc>
            </a:pPr>
            <a:r>
              <a:rPr lang="en-US" sz="1600" smtClean="0">
                <a:latin typeface="Calibri" pitchFamily="34" charset="0"/>
              </a:rPr>
              <a:t>pa_DEST_SASS0</a:t>
            </a:r>
          </a:p>
          <a:p>
            <a:pPr lvl="1">
              <a:lnSpc>
                <a:spcPct val="90000"/>
              </a:lnSpc>
            </a:pPr>
            <a:r>
              <a:rPr lang="en-US" sz="1600" smtClean="0">
                <a:latin typeface="Calibri" pitchFamily="34" charset="0"/>
              </a:rPr>
              <a:t>pa_DEST_SASS1</a:t>
            </a:r>
          </a:p>
          <a:p>
            <a:pPr lvl="1">
              <a:lnSpc>
                <a:spcPct val="90000"/>
              </a:lnSpc>
            </a:pPr>
            <a:r>
              <a:rPr lang="en-US" sz="1600" smtClean="0">
                <a:latin typeface="Calibri" pitchFamily="34" charset="0"/>
              </a:rPr>
              <a:t>pa_DEST_DISCARD</a:t>
            </a:r>
          </a:p>
          <a:p>
            <a:pPr lvl="1">
              <a:lnSpc>
                <a:spcPct val="90000"/>
              </a:lnSpc>
            </a:pPr>
            <a:r>
              <a:rPr lang="en-US" sz="1600" smtClean="0">
                <a:latin typeface="Calibri" pitchFamily="34" charset="0"/>
              </a:rPr>
              <a:t>pa_DEST_CONTINUE_PARSE</a:t>
            </a:r>
          </a:p>
        </p:txBody>
      </p:sp>
      <p:sp>
        <p:nvSpPr>
          <p:cNvPr id="43013" name="Text Box 4"/>
          <p:cNvSpPr txBox="1">
            <a:spLocks noChangeArrowheads="1"/>
          </p:cNvSpPr>
          <p:nvPr/>
        </p:nvSpPr>
        <p:spPr bwMode="auto">
          <a:xfrm>
            <a:off x="4613275" y="877888"/>
            <a:ext cx="4206875" cy="2770187"/>
          </a:xfrm>
          <a:prstGeom prst="rect">
            <a:avLst/>
          </a:prstGeom>
          <a:noFill/>
          <a:ln w="9525">
            <a:noFill/>
            <a:miter lim="800000"/>
            <a:headEnd/>
            <a:tailEnd/>
          </a:ln>
        </p:spPr>
        <p:txBody>
          <a:bodyPr>
            <a:spAutoFit/>
          </a:bodyPr>
          <a:lstStyle/>
          <a:p>
            <a:pPr algn="l">
              <a:spcBef>
                <a:spcPct val="50000"/>
              </a:spcBef>
            </a:pPr>
            <a:r>
              <a:rPr lang="en-US" sz="1800" u="sng"/>
              <a:t>MAC Routing Example:</a:t>
            </a:r>
          </a:p>
          <a:p>
            <a:pPr algn="l">
              <a:spcBef>
                <a:spcPct val="50000"/>
              </a:spcBef>
            </a:pPr>
            <a:r>
              <a:rPr lang="en-US" sz="1200" b="1">
                <a:latin typeface="Courier New" pitchFamily="49" charset="0"/>
              </a:rPr>
              <a:t>paRouteInfo_t macRoute;</a:t>
            </a:r>
          </a:p>
          <a:p>
            <a:pPr algn="l">
              <a:spcBef>
                <a:spcPct val="50000"/>
              </a:spcBef>
            </a:pPr>
            <a:r>
              <a:rPr lang="en-US" sz="1200" b="1">
                <a:solidFill>
                  <a:srgbClr val="008000"/>
                </a:solidFill>
                <a:latin typeface="Courier New" pitchFamily="49" charset="0"/>
              </a:rPr>
              <a:t>/* Continue parsing -- try to match IP handle*/</a:t>
            </a:r>
            <a:endParaRPr lang="en-US" sz="1200" b="1">
              <a:latin typeface="Courier New" pitchFamily="49" charset="0"/>
            </a:endParaRPr>
          </a:p>
          <a:p>
            <a:pPr algn="l">
              <a:spcBef>
                <a:spcPct val="50000"/>
              </a:spcBef>
            </a:pPr>
            <a:r>
              <a:rPr lang="en-US" sz="1200" b="1">
                <a:latin typeface="Courier New" pitchFamily="49" charset="0"/>
              </a:rPr>
              <a:t>macRoute.dest = pa_DEST_CONTINUE_PARSE; </a:t>
            </a:r>
          </a:p>
          <a:p>
            <a:pPr algn="l">
              <a:spcBef>
                <a:spcPct val="50000"/>
              </a:spcBef>
            </a:pPr>
            <a:r>
              <a:rPr lang="en-US" sz="1200" b="1">
                <a:latin typeface="Courier New" pitchFamily="49" charset="0"/>
              </a:rPr>
              <a:t>macRoute.flowId = 0;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macRoute.queue = 0;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macRoute.mRouteHandle = -1;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macRoute.swInfo0 = 0;      </a:t>
            </a:r>
            <a:r>
              <a:rPr lang="en-US" sz="1200" b="1">
                <a:solidFill>
                  <a:srgbClr val="008000"/>
                </a:solidFill>
                <a:latin typeface="Courier New" pitchFamily="49" charset="0"/>
              </a:rPr>
              <a:t>/* Don’t Care */</a:t>
            </a:r>
          </a:p>
          <a:p>
            <a:pPr algn="l">
              <a:spcBef>
                <a:spcPct val="50000"/>
              </a:spcBef>
            </a:pPr>
            <a:r>
              <a:rPr lang="en-US" sz="1200" b="1">
                <a:latin typeface="Courier New" pitchFamily="49" charset="0"/>
              </a:rPr>
              <a:t>macRoute.swInfo1 = 0;      </a:t>
            </a:r>
            <a:r>
              <a:rPr lang="en-US" sz="1200" b="1">
                <a:solidFill>
                  <a:srgbClr val="008000"/>
                </a:solidFill>
                <a:latin typeface="Courier New" pitchFamily="49" charset="0"/>
              </a:rPr>
              <a:t>/* Don’t Care */</a:t>
            </a:r>
          </a:p>
        </p:txBody>
      </p:sp>
      <p:sp>
        <p:nvSpPr>
          <p:cNvPr id="43014" name="Text Box 5"/>
          <p:cNvSpPr txBox="1">
            <a:spLocks noChangeArrowheads="1"/>
          </p:cNvSpPr>
          <p:nvPr/>
        </p:nvSpPr>
        <p:spPr bwMode="auto">
          <a:xfrm>
            <a:off x="4614863" y="3702050"/>
            <a:ext cx="4206875" cy="3140075"/>
          </a:xfrm>
          <a:prstGeom prst="rect">
            <a:avLst/>
          </a:prstGeom>
          <a:noFill/>
          <a:ln w="9525">
            <a:noFill/>
            <a:miter lim="800000"/>
            <a:headEnd/>
            <a:tailEnd/>
          </a:ln>
        </p:spPr>
        <p:txBody>
          <a:bodyPr>
            <a:spAutoFit/>
          </a:bodyPr>
          <a:lstStyle/>
          <a:p>
            <a:pPr algn="l">
              <a:spcBef>
                <a:spcPct val="50000"/>
              </a:spcBef>
            </a:pPr>
            <a:r>
              <a:rPr lang="en-US" sz="1800" u="sng"/>
              <a:t>Port Routing Example:</a:t>
            </a:r>
          </a:p>
          <a:p>
            <a:pPr algn="l">
              <a:spcBef>
                <a:spcPct val="50000"/>
              </a:spcBef>
            </a:pPr>
            <a:r>
              <a:rPr lang="en-US" sz="1200" b="1">
                <a:latin typeface="Courier New" pitchFamily="49" charset="0"/>
              </a:rPr>
              <a:t>paRouteInfo_t portRoute;</a:t>
            </a:r>
          </a:p>
          <a:p>
            <a:pPr algn="l">
              <a:spcBef>
                <a:spcPct val="50000"/>
              </a:spcBef>
            </a:pPr>
            <a:r>
              <a:rPr lang="en-US" sz="1200" b="1">
                <a:solidFill>
                  <a:srgbClr val="008000"/>
                </a:solidFill>
                <a:latin typeface="Courier New" pitchFamily="49" charset="0"/>
              </a:rPr>
              <a:t>/* Send all matches to the queue specified */</a:t>
            </a:r>
            <a:endParaRPr lang="en-US" sz="1200" b="1">
              <a:latin typeface="Courier New" pitchFamily="49" charset="0"/>
            </a:endParaRPr>
          </a:p>
          <a:p>
            <a:pPr algn="l">
              <a:spcBef>
                <a:spcPct val="50000"/>
              </a:spcBef>
            </a:pPr>
            <a:r>
              <a:rPr lang="en-US" sz="1200" b="1">
                <a:latin typeface="Courier New" pitchFamily="49" charset="0"/>
              </a:rPr>
              <a:t>portRoute.dest = pa_DEST_HOST;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portRoute.flowId = 5;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portRoute.queue = 900;      </a:t>
            </a:r>
          </a:p>
          <a:p>
            <a:pPr algn="l">
              <a:spcBef>
                <a:spcPct val="50000"/>
              </a:spcBef>
            </a:pPr>
            <a:r>
              <a:rPr lang="en-US" sz="1200" b="1">
                <a:latin typeface="Courier New" pitchFamily="49" charset="0"/>
              </a:rPr>
              <a:t>portRoute.mRouteHandle = -1;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portRoute.swInfo0 = 0;      </a:t>
            </a:r>
            <a:r>
              <a:rPr lang="en-US" sz="1200" b="1">
                <a:solidFill>
                  <a:srgbClr val="008000"/>
                </a:solidFill>
                <a:latin typeface="Courier New" pitchFamily="49" charset="0"/>
              </a:rPr>
              <a:t>/* Don’t Care */</a:t>
            </a:r>
          </a:p>
          <a:p>
            <a:pPr algn="l">
              <a:spcBef>
                <a:spcPct val="50000"/>
              </a:spcBef>
            </a:pPr>
            <a:r>
              <a:rPr lang="en-US" sz="1200" b="1">
                <a:latin typeface="Courier New" pitchFamily="49" charset="0"/>
              </a:rPr>
              <a:t>portRoute.swInfo1 = 0;      </a:t>
            </a:r>
            <a:r>
              <a:rPr lang="en-US" sz="1200" b="1">
                <a:solidFill>
                  <a:srgbClr val="008000"/>
                </a:solidFill>
                <a:latin typeface="Courier New" pitchFamily="49" charset="0"/>
              </a:rPr>
              <a:t>/* Don’t Care */</a:t>
            </a: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4035"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4036" name="Text Box 26"/>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4037" name="Text Box 27"/>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4038"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39"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40"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41" name="Text Box 31"/>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4042" name="Text Box 32"/>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4043" name="Text Box 33"/>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4044" name="Rectangle 2"/>
          <p:cNvSpPr>
            <a:spLocks noGrp="1" noChangeArrowheads="1"/>
          </p:cNvSpPr>
          <p:nvPr>
            <p:ph type="title"/>
          </p:nvPr>
        </p:nvSpPr>
        <p:spPr/>
        <p:txBody>
          <a:bodyPr/>
          <a:lstStyle/>
          <a:p>
            <a:r>
              <a:rPr lang="en-US" smtClean="0">
                <a:latin typeface="Calibri" pitchFamily="34" charset="0"/>
              </a:rPr>
              <a:t>PA LLD: Rx Configuration</a:t>
            </a:r>
          </a:p>
        </p:txBody>
      </p:sp>
      <p:sp>
        <p:nvSpPr>
          <p:cNvPr id="2414598" name="AutoShape 6"/>
          <p:cNvSpPr>
            <a:spLocks noChangeArrowheads="1"/>
          </p:cNvSpPr>
          <p:nvPr/>
        </p:nvSpPr>
        <p:spPr bwMode="auto">
          <a:xfrm>
            <a:off x="5233988" y="2017713"/>
            <a:ext cx="2119312" cy="1425575"/>
          </a:xfrm>
          <a:prstGeom prst="wedgeRoundRectCallout">
            <a:avLst>
              <a:gd name="adj1" fmla="val -26931"/>
              <a:gd name="adj2" fmla="val 59130"/>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1: </a:t>
            </a:r>
            <a:r>
              <a:rPr lang="en-US" altLang="zh-TW" sz="1200">
                <a:latin typeface="Calibri" pitchFamily="34" charset="0"/>
                <a:ea typeface="PMingLiU" pitchFamily="18" charset="-120"/>
              </a:rPr>
              <a:t>Call PA LLD configuration or custom configuration API</a:t>
            </a:r>
            <a:r>
              <a:rPr lang="en-US" sz="1200">
                <a:latin typeface="Calibri" pitchFamily="34" charset="0"/>
              </a:rPr>
              <a:t> with routing information:</a:t>
            </a:r>
          </a:p>
          <a:p>
            <a:pPr algn="l"/>
            <a:r>
              <a:rPr lang="en-US" sz="1200" b="1">
                <a:latin typeface="Courier New" pitchFamily="49" charset="0"/>
              </a:rPr>
              <a:t>Pa_addMac() </a:t>
            </a:r>
            <a:r>
              <a:rPr lang="en-US" sz="1200" b="1">
                <a:latin typeface="Calibri" pitchFamily="34" charset="0"/>
              </a:rPr>
              <a:t>or</a:t>
            </a:r>
          </a:p>
          <a:p>
            <a:pPr algn="l"/>
            <a:r>
              <a:rPr lang="en-US" sz="1200" b="1">
                <a:latin typeface="Courier New" pitchFamily="49" charset="0"/>
              </a:rPr>
              <a:t>Pa_addIp()</a:t>
            </a:r>
            <a:r>
              <a:rPr lang="en-US" sz="1200" b="1">
                <a:latin typeface="Calibri" pitchFamily="34" charset="0"/>
              </a:rPr>
              <a:t>     or</a:t>
            </a:r>
          </a:p>
          <a:p>
            <a:pPr algn="l"/>
            <a:r>
              <a:rPr lang="en-US" sz="1200" b="1">
                <a:latin typeface="Courier New" pitchFamily="49" charset="0"/>
              </a:rPr>
              <a:t>Pa_addPort() </a:t>
            </a:r>
          </a:p>
        </p:txBody>
      </p:sp>
      <p:sp>
        <p:nvSpPr>
          <p:cNvPr id="2414604" name="Line 12"/>
          <p:cNvSpPr>
            <a:spLocks noChangeShapeType="1"/>
          </p:cNvSpPr>
          <p:nvPr/>
        </p:nvSpPr>
        <p:spPr bwMode="auto">
          <a:xfrm>
            <a:off x="5194300" y="3592513"/>
            <a:ext cx="2211388" cy="0"/>
          </a:xfrm>
          <a:prstGeom prst="line">
            <a:avLst/>
          </a:prstGeom>
          <a:noFill/>
          <a:ln w="9525">
            <a:solidFill>
              <a:schemeClr val="tx1"/>
            </a:solidFill>
            <a:round/>
            <a:headEnd/>
            <a:tailEnd type="triangle" w="med" len="med"/>
          </a:ln>
        </p:spPr>
        <p:txBody>
          <a:bodyPr/>
          <a:lstStyle/>
          <a:p>
            <a:endParaRPr lang="en-US"/>
          </a:p>
        </p:txBody>
      </p:sp>
      <p:sp>
        <p:nvSpPr>
          <p:cNvPr id="2414605" name="Line 13"/>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14606" name="AutoShape 14"/>
          <p:cNvSpPr>
            <a:spLocks noChangeArrowheads="1"/>
          </p:cNvSpPr>
          <p:nvPr/>
        </p:nvSpPr>
        <p:spPr bwMode="auto">
          <a:xfrm>
            <a:off x="5416550" y="3805238"/>
            <a:ext cx="1601788" cy="723900"/>
          </a:xfrm>
          <a:prstGeom prst="wedgeRoundRectCallout">
            <a:avLst>
              <a:gd name="adj1" fmla="val -34838"/>
              <a:gd name="adj2" fmla="val 87500"/>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2: Receive formatted command to be sent to PA.</a:t>
            </a:r>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1-7 to add more MAC addresses, IP addresses, or TCP/UDP ports to PA LUTs before receiving data packets.</a:t>
            </a:r>
          </a:p>
        </p:txBody>
      </p:sp>
      <p:sp>
        <p:nvSpPr>
          <p:cNvPr id="2414608" name="Line 16"/>
          <p:cNvSpPr>
            <a:spLocks noChangeShapeType="1"/>
          </p:cNvSpPr>
          <p:nvPr/>
        </p:nvSpPr>
        <p:spPr bwMode="auto">
          <a:xfrm flipH="1">
            <a:off x="3241675" y="4814888"/>
            <a:ext cx="965200" cy="0"/>
          </a:xfrm>
          <a:prstGeom prst="line">
            <a:avLst/>
          </a:prstGeom>
          <a:noFill/>
          <a:ln w="9525">
            <a:solidFill>
              <a:schemeClr val="tx1"/>
            </a:solidFill>
            <a:round/>
            <a:headEnd/>
            <a:tailEnd type="triangle" w="med" len="med"/>
          </a:ln>
        </p:spPr>
        <p:txBody>
          <a:bodyPr/>
          <a:lstStyle/>
          <a:p>
            <a:endParaRPr lang="en-US"/>
          </a:p>
        </p:txBody>
      </p:sp>
      <p:sp>
        <p:nvSpPr>
          <p:cNvPr id="2414609" name="Line 17"/>
          <p:cNvSpPr>
            <a:spLocks noChangeShapeType="1"/>
          </p:cNvSpPr>
          <p:nvPr/>
        </p:nvSpPr>
        <p:spPr bwMode="auto">
          <a:xfrm flipH="1">
            <a:off x="1355725" y="4822825"/>
            <a:ext cx="922338" cy="0"/>
          </a:xfrm>
          <a:prstGeom prst="line">
            <a:avLst/>
          </a:prstGeom>
          <a:noFill/>
          <a:ln w="9525">
            <a:solidFill>
              <a:schemeClr val="tx1"/>
            </a:solidFill>
            <a:round/>
            <a:headEnd/>
            <a:tailEnd type="triangle" w="med" len="med"/>
          </a:ln>
        </p:spPr>
        <p:txBody>
          <a:bodyPr/>
          <a:lstStyle/>
          <a:p>
            <a:endParaRPr lang="en-US"/>
          </a:p>
        </p:txBody>
      </p:sp>
      <p:sp>
        <p:nvSpPr>
          <p:cNvPr id="2414611" name="AutoShape 19"/>
          <p:cNvSpPr>
            <a:spLocks noChangeArrowheads="1"/>
          </p:cNvSpPr>
          <p:nvPr/>
        </p:nvSpPr>
        <p:spPr bwMode="auto">
          <a:xfrm>
            <a:off x="128588" y="5094288"/>
            <a:ext cx="2674937" cy="1225550"/>
          </a:xfrm>
          <a:prstGeom prst="wedgeRoundRectCallout">
            <a:avLst>
              <a:gd name="adj1" fmla="val 8218"/>
              <a:gd name="adj2" fmla="val -7150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44053" name="AutoShape 21"/>
          <p:cNvSpPr>
            <a:spLocks noChangeArrowheads="1"/>
          </p:cNvSpPr>
          <p:nvPr/>
        </p:nvSpPr>
        <p:spPr bwMode="auto">
          <a:xfrm>
            <a:off x="6008688" y="1198563"/>
            <a:ext cx="2635250" cy="323850"/>
          </a:xfrm>
          <a:prstGeom prst="wedgeRoundRectCallout">
            <a:avLst>
              <a:gd name="adj1" fmla="val -44579"/>
              <a:gd name="adj2" fmla="val -9315"/>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00" name="AutoShape 8"/>
          <p:cNvSpPr>
            <a:spLocks noChangeArrowheads="1"/>
          </p:cNvSpPr>
          <p:nvPr/>
        </p:nvSpPr>
        <p:spPr bwMode="auto">
          <a:xfrm>
            <a:off x="2903538" y="5141913"/>
            <a:ext cx="2917825" cy="1066800"/>
          </a:xfrm>
          <a:prstGeom prst="wedgeRoundRectCallout">
            <a:avLst>
              <a:gd name="adj1" fmla="val -16106"/>
              <a:gd name="adj2" fmla="val -81102"/>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3: Send command:</a:t>
            </a:r>
            <a:r>
              <a:rPr lang="en-US" sz="1000"/>
              <a:t> </a:t>
            </a:r>
          </a:p>
          <a:p>
            <a:pPr algn="l"/>
            <a:r>
              <a:rPr lang="en-US" sz="1200" b="1">
                <a:solidFill>
                  <a:srgbClr val="008000"/>
                </a:solidFill>
                <a:latin typeface="Courier New" pitchFamily="49" charset="0"/>
              </a:rPr>
              <a:t>/* Mark as command packet */</a:t>
            </a:r>
            <a:endParaRPr lang="en-US" sz="1200" b="1">
              <a:latin typeface="Courier New" pitchFamily="49" charset="0"/>
            </a:endParaRPr>
          </a:p>
          <a:p>
            <a:pPr algn="l"/>
            <a:r>
              <a:rPr lang="en-US" sz="1200" b="1">
                <a:latin typeface="Courier New" pitchFamily="49" charset="0"/>
              </a:rPr>
              <a:t>Cppi_setPSData()</a:t>
            </a:r>
          </a:p>
          <a:p>
            <a:pPr algn="l"/>
            <a:r>
              <a:rPr lang="en-US" sz="1200" b="1">
                <a:solidFill>
                  <a:srgbClr val="008000"/>
                </a:solidFill>
                <a:latin typeface="Courier New" pitchFamily="49" charset="0"/>
              </a:rPr>
              <a:t>/* Send command to PA */</a:t>
            </a:r>
          </a:p>
          <a:p>
            <a:pPr algn="l"/>
            <a:r>
              <a:rPr lang="en-US" sz="1200" b="1">
                <a:latin typeface="Courier New" pitchFamily="49" charset="0"/>
              </a:rPr>
              <a:t>QMSS_queuePush()</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5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6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146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146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8" grpId="0" animBg="1"/>
      <p:bldP spid="2414604" grpId="0" animBg="1"/>
      <p:bldP spid="2414605" grpId="0" animBg="1"/>
      <p:bldP spid="2414606" grpId="0" animBg="1"/>
      <p:bldP spid="2414607" grpId="0"/>
      <p:bldP spid="2414608" grpId="0" animBg="1"/>
      <p:bldP spid="2414609" grpId="0" animBg="1"/>
      <p:bldP spid="2414611" grpId="0" animBg="1"/>
      <p:bldP spid="241460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100" name="Rectangle 2"/>
          <p:cNvSpPr>
            <a:spLocks noChangeArrowheads="1"/>
          </p:cNvSpPr>
          <p:nvPr/>
        </p:nvSpPr>
        <p:spPr bwMode="auto">
          <a:xfrm>
            <a:off x="309563" y="76200"/>
            <a:ext cx="8458200" cy="48260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4101" name="Text Box 117"/>
          <p:cNvSpPr txBox="1">
            <a:spLocks noChangeArrowheads="1"/>
          </p:cNvSpPr>
          <p:nvPr/>
        </p:nvSpPr>
        <p:spPr bwMode="auto">
          <a:xfrm>
            <a:off x="339725" y="909638"/>
            <a:ext cx="31226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 LLD will indicate the appropriate transmit queue index. Using the queue returned from </a:t>
            </a:r>
            <a:r>
              <a:rPr lang="en-US" sz="1400" b="1">
                <a:latin typeface="Courier New" pitchFamily="49" charset="0"/>
              </a:rPr>
              <a:t>Pa_addMac()</a:t>
            </a:r>
            <a:r>
              <a:rPr lang="en-US" sz="1400">
                <a:latin typeface="Calibri" pitchFamily="34" charset="0"/>
              </a:rPr>
              <a:t> in this example.</a:t>
            </a:r>
          </a:p>
        </p:txBody>
      </p:sp>
      <p:sp>
        <p:nvSpPr>
          <p:cNvPr id="276507" name="Line 27"/>
          <p:cNvSpPr>
            <a:spLocks noChangeShapeType="1"/>
          </p:cNvSpPr>
          <p:nvPr/>
        </p:nvSpPr>
        <p:spPr bwMode="auto">
          <a:xfrm flipV="1">
            <a:off x="2290763" y="1114425"/>
            <a:ext cx="1931987" cy="1185863"/>
          </a:xfrm>
          <a:prstGeom prst="line">
            <a:avLst/>
          </a:prstGeom>
          <a:noFill/>
          <a:ln w="76200">
            <a:solidFill>
              <a:srgbClr val="FF0000"/>
            </a:solidFill>
            <a:round/>
            <a:headEnd/>
            <a:tailEnd type="triangle" w="med" len="med"/>
          </a:ln>
        </p:spPr>
        <p:txBody>
          <a:bodyPr wrap="none" anchor="ctr"/>
          <a:lstStyle/>
          <a:p>
            <a:endParaRPr lang="en-US"/>
          </a:p>
        </p:txBody>
      </p:sp>
      <p:sp>
        <p:nvSpPr>
          <p:cNvPr id="4103" name="Text Box 2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4104" name="Text Box 3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4105" name="Text Box 3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4106" name="Text Box 3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4107" name="Text Box 3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4108" name="Text Box 3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4109" name="Text Box 3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4110" name="Text Box 3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4111" name="Text Box 3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4112" name="Text Box 3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4098" name="Object 39"/>
          <p:cNvGraphicFramePr>
            <a:graphicFrameLocks noChangeAspect="1"/>
          </p:cNvGraphicFramePr>
          <p:nvPr/>
        </p:nvGraphicFramePr>
        <p:xfrm>
          <a:off x="3490913" y="646113"/>
          <a:ext cx="4737100" cy="6211887"/>
        </p:xfrm>
        <a:graphic>
          <a:graphicData uri="http://schemas.openxmlformats.org/presentationml/2006/ole">
            <p:oleObj spid="_x0000_s4098" name="Visio" r:id="rId5" imgW="7083552" imgH="9183672" progId="Visio.Drawing.11">
              <p:embed/>
            </p:oleObj>
          </a:graphicData>
        </a:graphic>
      </p:graphicFrame>
      <p:sp>
        <p:nvSpPr>
          <p:cNvPr id="5140" name="PPTShape_0"/>
          <p:cNvSpPr>
            <a:spLocks noChangeShapeType="1"/>
          </p:cNvSpPr>
          <p:nvPr/>
        </p:nvSpPr>
        <p:spPr bwMode="auto">
          <a:xfrm>
            <a:off x="4230688" y="1135063"/>
            <a:ext cx="2352675" cy="31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07"/>
                                        </p:tgtEl>
                                        <p:attrNameLst>
                                          <p:attrName>style.visibility</p:attrName>
                                        </p:attrNameLst>
                                      </p:cBhvr>
                                      <p:to>
                                        <p:strVal val="visible"/>
                                      </p:to>
                                    </p:set>
                                    <p:animEffect transition="in" filter="wipe(down)">
                                      <p:cBhvr>
                                        <p:cTn id="7" dur="500"/>
                                        <p:tgtEl>
                                          <p:spTgt spid="27650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7" grpId="0" animBg="1"/>
      <p:bldP spid="51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5124"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5125"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5126"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5127"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5128"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5129"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5130"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5131"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5132"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5133"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5134" name="Rectangle 2"/>
          <p:cNvSpPr>
            <a:spLocks noChangeArrowheads="1"/>
          </p:cNvSpPr>
          <p:nvPr/>
        </p:nvSpPr>
        <p:spPr bwMode="auto">
          <a:xfrm>
            <a:off x="298450" y="76200"/>
            <a:ext cx="8458200" cy="492125"/>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5135" name="Text Box 117"/>
          <p:cNvSpPr txBox="1">
            <a:spLocks noChangeArrowheads="1"/>
          </p:cNvSpPr>
          <p:nvPr/>
        </p:nvSpPr>
        <p:spPr bwMode="auto">
          <a:xfrm>
            <a:off x="339725" y="909638"/>
            <a:ext cx="3122613" cy="51752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6: The PDSP will return the status of adding the entry to the lookup table.</a:t>
            </a:r>
          </a:p>
        </p:txBody>
      </p:sp>
      <p:graphicFrame>
        <p:nvGraphicFramePr>
          <p:cNvPr id="5122" name="Object 28"/>
          <p:cNvGraphicFramePr>
            <a:graphicFrameLocks noChangeAspect="1"/>
          </p:cNvGraphicFramePr>
          <p:nvPr/>
        </p:nvGraphicFramePr>
        <p:xfrm>
          <a:off x="3490913" y="646113"/>
          <a:ext cx="4737100" cy="6211887"/>
        </p:xfrm>
        <a:graphic>
          <a:graphicData uri="http://schemas.openxmlformats.org/presentationml/2006/ole">
            <p:oleObj spid="_x0000_s5122" name="Visio" r:id="rId5" imgW="7083552" imgH="9183672" progId="Visio.Drawing.11">
              <p:embed/>
            </p:oleObj>
          </a:graphicData>
        </a:graphic>
      </p:graphicFrame>
      <p:sp>
        <p:nvSpPr>
          <p:cNvPr id="6163" name="PPTShape_0"/>
          <p:cNvSpPr>
            <a:spLocks noChangeShapeType="1"/>
          </p:cNvSpPr>
          <p:nvPr/>
        </p:nvSpPr>
        <p:spPr bwMode="auto">
          <a:xfrm>
            <a:off x="4151313" y="1125538"/>
            <a:ext cx="2386012" cy="25400"/>
          </a:xfrm>
          <a:prstGeom prst="line">
            <a:avLst/>
          </a:prstGeom>
          <a:noFill/>
          <a:ln w="76200">
            <a:solidFill>
              <a:srgbClr val="FF0000"/>
            </a:solidFill>
            <a:round/>
            <a:headEnd type="triangle" w="med" len="med"/>
            <a:tailEnd/>
          </a:ln>
        </p:spPr>
        <p:txBody>
          <a:bodyPr wrap="none" anchor="ctr"/>
          <a:lstStyle/>
          <a:p>
            <a:endParaRPr lang="en-US"/>
          </a:p>
        </p:txBody>
      </p:sp>
      <p:sp>
        <p:nvSpPr>
          <p:cNvPr id="282640" name="Line 16"/>
          <p:cNvSpPr>
            <a:spLocks noChangeShapeType="1"/>
          </p:cNvSpPr>
          <p:nvPr/>
        </p:nvSpPr>
        <p:spPr bwMode="auto">
          <a:xfrm flipH="1">
            <a:off x="2320925" y="1179513"/>
            <a:ext cx="1878013" cy="519112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3"/>
                                        </p:tgtEl>
                                        <p:attrNameLst>
                                          <p:attrName>style.visibility</p:attrName>
                                        </p:attrNameLst>
                                      </p:cBhvr>
                                      <p:to>
                                        <p:strVal val="visible"/>
                                      </p:to>
                                    </p:set>
                                    <p:animEffect transition="in" filter="wipe(right)">
                                      <p:cBhvr>
                                        <p:cTn id="7" dur="500"/>
                                        <p:tgtEl>
                                          <p:spTgt spid="616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2640"/>
                                        </p:tgtEl>
                                        <p:attrNameLst>
                                          <p:attrName>style.visibility</p:attrName>
                                        </p:attrNameLst>
                                      </p:cBhvr>
                                      <p:to>
                                        <p:strVal val="visible"/>
                                      </p:to>
                                    </p:set>
                                    <p:animEffect transition="in" filter="wipe(up)">
                                      <p:cBhvr>
                                        <p:cTn id="11" dur="500"/>
                                        <p:tgtEl>
                                          <p:spTgt spid="282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2826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5059"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5060"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5061"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5062"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3"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4"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5"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5066"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5067"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5068" name="Rectangle 2"/>
          <p:cNvSpPr>
            <a:spLocks noGrp="1" noChangeArrowheads="1"/>
          </p:cNvSpPr>
          <p:nvPr>
            <p:ph type="title" idx="4294967295"/>
          </p:nvPr>
        </p:nvSpPr>
        <p:spPr/>
        <p:txBody>
          <a:bodyPr/>
          <a:lstStyle/>
          <a:p>
            <a:r>
              <a:rPr lang="en-US" smtClean="0">
                <a:latin typeface="Calibri" pitchFamily="34" charset="0"/>
              </a:rPr>
              <a:t>PA LLD: Rx Configuration</a:t>
            </a:r>
          </a:p>
        </p:txBody>
      </p:sp>
      <p:sp>
        <p:nvSpPr>
          <p:cNvPr id="2414599" name="AutoShape 7"/>
          <p:cNvSpPr>
            <a:spLocks noChangeArrowheads="1"/>
          </p:cNvSpPr>
          <p:nvPr/>
        </p:nvSpPr>
        <p:spPr bwMode="auto">
          <a:xfrm>
            <a:off x="5502275" y="5607050"/>
            <a:ext cx="2439988" cy="492125"/>
          </a:xfrm>
          <a:prstGeom prst="wedgeRoundRectCallout">
            <a:avLst>
              <a:gd name="adj1" fmla="val -43102"/>
              <a:gd name="adj2" fmla="val -109032"/>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9: Forward Result to PA LLD:</a:t>
            </a:r>
          </a:p>
          <a:p>
            <a:pPr algn="l"/>
            <a:r>
              <a:rPr lang="en-US" sz="1200" b="1">
                <a:latin typeface="Courier New" pitchFamily="49" charset="0"/>
              </a:rPr>
              <a:t>Pa_forwardResult()</a:t>
            </a:r>
          </a:p>
        </p:txBody>
      </p:sp>
      <p:sp>
        <p:nvSpPr>
          <p:cNvPr id="2414602" name="Line 10"/>
          <p:cNvSpPr>
            <a:spLocks noChangeShapeType="1"/>
          </p:cNvSpPr>
          <p:nvPr/>
        </p:nvSpPr>
        <p:spPr bwMode="auto">
          <a:xfrm>
            <a:off x="5195888" y="5307013"/>
            <a:ext cx="2211387" cy="0"/>
          </a:xfrm>
          <a:prstGeom prst="line">
            <a:avLst/>
          </a:prstGeom>
          <a:noFill/>
          <a:ln w="9525">
            <a:solidFill>
              <a:schemeClr val="tx1"/>
            </a:solidFill>
            <a:round/>
            <a:headEnd/>
            <a:tailEnd type="triangle" w="med" len="med"/>
          </a:ln>
        </p:spPr>
        <p:txBody>
          <a:bodyPr/>
          <a:lstStyle/>
          <a:p>
            <a:endParaRPr lang="en-US"/>
          </a:p>
        </p:txBody>
      </p:sp>
      <p:sp>
        <p:nvSpPr>
          <p:cNvPr id="2414603" name="Line 11"/>
          <p:cNvSpPr>
            <a:spLocks noChangeShapeType="1"/>
          </p:cNvSpPr>
          <p:nvPr/>
        </p:nvSpPr>
        <p:spPr bwMode="auto">
          <a:xfrm>
            <a:off x="3244850" y="4937125"/>
            <a:ext cx="965200" cy="0"/>
          </a:xfrm>
          <a:prstGeom prst="line">
            <a:avLst/>
          </a:prstGeom>
          <a:noFill/>
          <a:ln w="9525">
            <a:solidFill>
              <a:schemeClr val="tx1"/>
            </a:solidFill>
            <a:round/>
            <a:headEnd/>
            <a:tailEnd type="triangle" w="med" len="med"/>
          </a:ln>
        </p:spPr>
        <p:txBody>
          <a:bodyPr/>
          <a:lstStyle/>
          <a:p>
            <a:endParaRPr lang="en-US"/>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1-9 to add more MAC addresses, IP addresses, or TCP/UDP ports to PA LUTs before receiving data packets.</a:t>
            </a:r>
          </a:p>
        </p:txBody>
      </p:sp>
      <p:sp>
        <p:nvSpPr>
          <p:cNvPr id="2414610" name="Line 18"/>
          <p:cNvSpPr>
            <a:spLocks noChangeShapeType="1"/>
          </p:cNvSpPr>
          <p:nvPr/>
        </p:nvSpPr>
        <p:spPr bwMode="auto">
          <a:xfrm>
            <a:off x="1363663" y="4962525"/>
            <a:ext cx="922337" cy="0"/>
          </a:xfrm>
          <a:prstGeom prst="line">
            <a:avLst/>
          </a:prstGeom>
          <a:noFill/>
          <a:ln w="9525">
            <a:solidFill>
              <a:schemeClr val="tx1"/>
            </a:solidFill>
            <a:round/>
            <a:headEnd/>
            <a:tailEnd type="triangle" w="med" len="med"/>
          </a:ln>
        </p:spPr>
        <p:txBody>
          <a:bodyPr/>
          <a:lstStyle/>
          <a:p>
            <a:endParaRPr lang="en-US"/>
          </a:p>
        </p:txBody>
      </p:sp>
      <p:sp>
        <p:nvSpPr>
          <p:cNvPr id="2414612" name="AutoShape 20"/>
          <p:cNvSpPr>
            <a:spLocks noChangeArrowheads="1"/>
          </p:cNvSpPr>
          <p:nvPr/>
        </p:nvSpPr>
        <p:spPr bwMode="auto">
          <a:xfrm>
            <a:off x="3251200" y="5184775"/>
            <a:ext cx="1727200" cy="508000"/>
          </a:xfrm>
          <a:prstGeom prst="wedgeRoundRectCallout">
            <a:avLst>
              <a:gd name="adj1" fmla="val -9653"/>
              <a:gd name="adj2" fmla="val -9531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8: Pop descriptor:</a:t>
            </a:r>
          </a:p>
          <a:p>
            <a:pPr algn="l"/>
            <a:r>
              <a:rPr lang="en-US" sz="1200" b="1">
                <a:latin typeface="Courier New" pitchFamily="49" charset="0"/>
              </a:rPr>
              <a:t>QMSS_queuePop()</a:t>
            </a:r>
          </a:p>
        </p:txBody>
      </p:sp>
      <p:sp>
        <p:nvSpPr>
          <p:cNvPr id="45075" name="AutoShape 21"/>
          <p:cNvSpPr>
            <a:spLocks noChangeArrowheads="1"/>
          </p:cNvSpPr>
          <p:nvPr/>
        </p:nvSpPr>
        <p:spPr bwMode="auto">
          <a:xfrm>
            <a:off x="6008688" y="1198563"/>
            <a:ext cx="2635250" cy="323850"/>
          </a:xfrm>
          <a:prstGeom prst="wedgeRoundRectCallout">
            <a:avLst>
              <a:gd name="adj1" fmla="val -44579"/>
              <a:gd name="adj2" fmla="val 3921"/>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14" name="AutoShape 22"/>
          <p:cNvSpPr>
            <a:spLocks noChangeArrowheads="1"/>
          </p:cNvSpPr>
          <p:nvPr/>
        </p:nvSpPr>
        <p:spPr bwMode="auto">
          <a:xfrm>
            <a:off x="195263" y="5146675"/>
            <a:ext cx="2705100" cy="1317625"/>
          </a:xfrm>
          <a:prstGeom prst="wedgeRoundRectCallout">
            <a:avLst>
              <a:gd name="adj1" fmla="val 644"/>
              <a:gd name="adj2" fmla="val -61926"/>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7: Once the data has been successfully transferred to host memory by the PKTDMA, the receive flow pushes the descriptor pointer onto the queue specified in the </a:t>
            </a:r>
            <a:r>
              <a:rPr lang="en-US" sz="1200" b="1">
                <a:latin typeface="Courier New" pitchFamily="49" charset="0"/>
              </a:rPr>
              <a:t>paCmdReply_t</a:t>
            </a:r>
            <a:r>
              <a:rPr lang="en-US" sz="1200">
                <a:latin typeface="Calibri" pitchFamily="34" charset="0"/>
              </a:rPr>
              <a:t> structure.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6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5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9" grpId="0" animBg="1"/>
      <p:bldP spid="2414602" grpId="0" animBg="1"/>
      <p:bldP spid="2414603" grpId="0" animBg="1"/>
      <p:bldP spid="2414607" grpId="0"/>
      <p:bldP spid="2414610" grpId="0" animBg="1"/>
      <p:bldP spid="2414612" grpId="0" animBg="1"/>
      <p:bldP spid="24146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6148" name="Rectangle 2"/>
          <p:cNvSpPr>
            <a:spLocks noChangeArrowheads="1"/>
          </p:cNvSpPr>
          <p:nvPr/>
        </p:nvSpPr>
        <p:spPr bwMode="auto">
          <a:xfrm>
            <a:off x="298450" y="76200"/>
            <a:ext cx="8458200" cy="5349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6149" name="Text Box 117"/>
          <p:cNvSpPr txBox="1">
            <a:spLocks noChangeArrowheads="1"/>
          </p:cNvSpPr>
          <p:nvPr/>
        </p:nvSpPr>
        <p:spPr bwMode="auto">
          <a:xfrm>
            <a:off x="339725" y="909638"/>
            <a:ext cx="36941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formatted with MAC, IPv4, and UDP headers arrives from the gigabit Ethernet switch subsystem and is routed over the packet streaming switch to the L2 Classify Engine.</a:t>
            </a:r>
          </a:p>
        </p:txBody>
      </p:sp>
      <p:sp>
        <p:nvSpPr>
          <p:cNvPr id="6150" name="PPTShape_0"/>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6151" name="Text Box 1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6152" name="Text Box 1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6153" name="Text Box 2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6154" name="Text Box 2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6155" name="Text Box 2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6156" name="Text Box 2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6157" name="Text Box 2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6158" name="Text Box 2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6159" name="Text Box 2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6146" name="Object 27"/>
          <p:cNvGraphicFramePr>
            <a:graphicFrameLocks noChangeAspect="1"/>
          </p:cNvGraphicFramePr>
          <p:nvPr/>
        </p:nvGraphicFramePr>
        <p:xfrm>
          <a:off x="3490913" y="646113"/>
          <a:ext cx="4737100" cy="6211887"/>
        </p:xfrm>
        <a:graphic>
          <a:graphicData uri="http://schemas.openxmlformats.org/presentationml/2006/ole">
            <p:oleObj spid="_x0000_s6146" name="Visio" r:id="rId5" imgW="7083552" imgH="9183672" progId="Visio.Drawing.11">
              <p:embed/>
            </p:oleObj>
          </a:graphicData>
        </a:graphic>
      </p:graphicFrame>
      <p:sp>
        <p:nvSpPr>
          <p:cNvPr id="5142" name="PPTShape_2"/>
          <p:cNvSpPr>
            <a:spLocks noChangeShapeType="1"/>
          </p:cNvSpPr>
          <p:nvPr/>
        </p:nvSpPr>
        <p:spPr bwMode="auto">
          <a:xfrm flipV="1">
            <a:off x="3716338" y="3652838"/>
            <a:ext cx="2106612" cy="7937"/>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1160463"/>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42"/>
                                        </p:tgtEl>
                                        <p:attrNameLst>
                                          <p:attrName>style.visibility</p:attrName>
                                        </p:attrNameLst>
                                      </p:cBhvr>
                                      <p:to>
                                        <p:strVal val="visible"/>
                                      </p:to>
                                    </p:set>
                                    <p:animEffect transition="in" filter="wipe(left)">
                                      <p:cBhvr>
                                        <p:cTn id="7" dur="500"/>
                                        <p:tgtEl>
                                          <p:spTgt spid="51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64"/>
                                        </p:tgtEl>
                                        <p:attrNameLst>
                                          <p:attrName>style.visibility</p:attrName>
                                        </p:attrNameLst>
                                      </p:cBhvr>
                                      <p:to>
                                        <p:strVal val="visible"/>
                                      </p:to>
                                    </p:set>
                                    <p:animEffect transition="in" filter="wipe(left)">
                                      <p:cBhvr>
                                        <p:cTn id="11"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2" grpId="0" animBg="1"/>
      <p:bldP spid="616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7172" name="Rectangle 2"/>
          <p:cNvSpPr>
            <a:spLocks noChangeArrowheads="1"/>
          </p:cNvSpPr>
          <p:nvPr/>
        </p:nvSpPr>
        <p:spPr bwMode="auto">
          <a:xfrm>
            <a:off x="298450" y="76200"/>
            <a:ext cx="8458200" cy="5651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7173" name="Text Box 117"/>
          <p:cNvSpPr txBox="1">
            <a:spLocks noChangeArrowheads="1"/>
          </p:cNvSpPr>
          <p:nvPr/>
        </p:nvSpPr>
        <p:spPr bwMode="auto">
          <a:xfrm>
            <a:off x="339725" y="765175"/>
            <a:ext cx="3703638"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PDSP0 in the L2 Classify Engine submits the MAC header for lookup. Assume that the lookup is successful. The packet will then be routed to its next destination. Assume that the destination is L3 Classify Engine 0.</a:t>
            </a:r>
          </a:p>
        </p:txBody>
      </p:sp>
      <p:graphicFrame>
        <p:nvGraphicFramePr>
          <p:cNvPr id="7170" name="Object 28"/>
          <p:cNvGraphicFramePr>
            <a:graphicFrameLocks noChangeAspect="1"/>
          </p:cNvGraphicFramePr>
          <p:nvPr/>
        </p:nvGraphicFramePr>
        <p:xfrm>
          <a:off x="3490913" y="646113"/>
          <a:ext cx="4737100" cy="6211887"/>
        </p:xfrm>
        <a:graphic>
          <a:graphicData uri="http://schemas.openxmlformats.org/presentationml/2006/ole">
            <p:oleObj spid="_x0000_s7170" name="Visio" r:id="rId5" imgW="7083552" imgH="9183672" progId="Visio.Drawing.11">
              <p:embed/>
            </p:oleObj>
          </a:graphicData>
        </a:graphic>
      </p:graphicFrame>
      <p:sp>
        <p:nvSpPr>
          <p:cNvPr id="2416767" name="AutoShape 127"/>
          <p:cNvSpPr>
            <a:spLocks noChangeArrowheads="1"/>
          </p:cNvSpPr>
          <p:nvPr/>
        </p:nvSpPr>
        <p:spPr bwMode="auto">
          <a:xfrm>
            <a:off x="7835900" y="1404938"/>
            <a:ext cx="1038225" cy="731837"/>
          </a:xfrm>
          <a:prstGeom prst="wedgeRoundRectCallout">
            <a:avLst>
              <a:gd name="adj1" fmla="val -64069"/>
              <a:gd name="adj2" fmla="val -74514"/>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PDSP0 LUT1 matches MAC entry.</a:t>
            </a:r>
          </a:p>
        </p:txBody>
      </p:sp>
      <p:sp>
        <p:nvSpPr>
          <p:cNvPr id="7175"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7176"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7177"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7178"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7179"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7180"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7181"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7182"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7183"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7184"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19827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118268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1220788"/>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2560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Applications</a:t>
            </a:r>
          </a:p>
        </p:txBody>
      </p:sp>
      <p:sp>
        <p:nvSpPr>
          <p:cNvPr id="2560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8196" name="Rectangle 2"/>
          <p:cNvSpPr>
            <a:spLocks noChangeArrowheads="1"/>
          </p:cNvSpPr>
          <p:nvPr/>
        </p:nvSpPr>
        <p:spPr bwMode="auto">
          <a:xfrm>
            <a:off x="301625" y="76200"/>
            <a:ext cx="8458200" cy="5778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graphicFrame>
        <p:nvGraphicFramePr>
          <p:cNvPr id="8194" name="Object 28"/>
          <p:cNvGraphicFramePr>
            <a:graphicFrameLocks noChangeAspect="1"/>
          </p:cNvGraphicFramePr>
          <p:nvPr/>
        </p:nvGraphicFramePr>
        <p:xfrm>
          <a:off x="3490913" y="646113"/>
          <a:ext cx="4737100" cy="6211887"/>
        </p:xfrm>
        <a:graphic>
          <a:graphicData uri="http://schemas.openxmlformats.org/presentationml/2006/ole">
            <p:oleObj spid="_x0000_s8194" name="Visio" r:id="rId5" imgW="7083552" imgH="9183672" progId="Visio.Drawing.11">
              <p:embed/>
            </p:oleObj>
          </a:graphicData>
        </a:graphic>
      </p:graphicFrame>
      <p:sp>
        <p:nvSpPr>
          <p:cNvPr id="8197" name="Text Box 117"/>
          <p:cNvSpPr txBox="1">
            <a:spLocks noChangeArrowheads="1"/>
          </p:cNvSpPr>
          <p:nvPr/>
        </p:nvSpPr>
        <p:spPr bwMode="auto">
          <a:xfrm>
            <a:off x="339725" y="754063"/>
            <a:ext cx="39719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packet is routed to the L3 Classify Engine 0. PDSP1 submits the IPv4 header for lookup. Assume that the lookup is successful. The packet will then be routed to its next destination. Assume that it is the L4 Classify Engine.</a:t>
            </a:r>
          </a:p>
        </p:txBody>
      </p:sp>
      <p:sp>
        <p:nvSpPr>
          <p:cNvPr id="2416767" name="AutoShape 127"/>
          <p:cNvSpPr>
            <a:spLocks noChangeArrowheads="1"/>
          </p:cNvSpPr>
          <p:nvPr/>
        </p:nvSpPr>
        <p:spPr bwMode="auto">
          <a:xfrm>
            <a:off x="7932738" y="2147888"/>
            <a:ext cx="1081087" cy="733425"/>
          </a:xfrm>
          <a:prstGeom prst="wedgeRoundRectCallout">
            <a:avLst>
              <a:gd name="adj1" fmla="val -70412"/>
              <a:gd name="adj2" fmla="val -77491"/>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PDSP1 LUT1 matches IPv4 entry.</a:t>
            </a:r>
          </a:p>
        </p:txBody>
      </p:sp>
      <p:sp>
        <p:nvSpPr>
          <p:cNvPr id="8199"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8200"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8201"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8202"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8203"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8204"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8205"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8206"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8207"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8208"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36591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200183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9220" name="Rectangle 2"/>
          <p:cNvSpPr>
            <a:spLocks noChangeArrowheads="1"/>
          </p:cNvSpPr>
          <p:nvPr/>
        </p:nvSpPr>
        <p:spPr bwMode="auto">
          <a:xfrm>
            <a:off x="301625" y="65088"/>
            <a:ext cx="8458200" cy="611187"/>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9221" name="Text Box 117"/>
          <p:cNvSpPr txBox="1">
            <a:spLocks noChangeArrowheads="1"/>
          </p:cNvSpPr>
          <p:nvPr/>
        </p:nvSpPr>
        <p:spPr bwMode="auto">
          <a:xfrm>
            <a:off x="328613" y="742950"/>
            <a:ext cx="3919537"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4: The packet is routed to the L4 Classify Engine. PDSP3 submits the UDP header for lookup. Assume that the lookup is successful. The packet will then be routed to its next destination. Assume that the destination is the host on queue 900.</a:t>
            </a:r>
          </a:p>
        </p:txBody>
      </p:sp>
      <p:graphicFrame>
        <p:nvGraphicFramePr>
          <p:cNvPr id="9218" name="Object 29"/>
          <p:cNvGraphicFramePr>
            <a:graphicFrameLocks noChangeAspect="1"/>
          </p:cNvGraphicFramePr>
          <p:nvPr/>
        </p:nvGraphicFramePr>
        <p:xfrm>
          <a:off x="3490913" y="646113"/>
          <a:ext cx="4737100" cy="6211887"/>
        </p:xfrm>
        <a:graphic>
          <a:graphicData uri="http://schemas.openxmlformats.org/presentationml/2006/ole">
            <p:oleObj spid="_x0000_s9218" name="Visio" r:id="rId5" imgW="7083552" imgH="9183672" progId="Visio.Drawing.11">
              <p:embed/>
            </p:oleObj>
          </a:graphicData>
        </a:graphic>
      </p:graphicFrame>
      <p:sp>
        <p:nvSpPr>
          <p:cNvPr id="2416767" name="AutoShape 127"/>
          <p:cNvSpPr>
            <a:spLocks noChangeArrowheads="1"/>
          </p:cNvSpPr>
          <p:nvPr/>
        </p:nvSpPr>
        <p:spPr bwMode="auto">
          <a:xfrm>
            <a:off x="8077200" y="3516313"/>
            <a:ext cx="1081088" cy="668337"/>
          </a:xfrm>
          <a:prstGeom prst="wedgeRoundRectCallout">
            <a:avLst>
              <a:gd name="adj1" fmla="val -69384"/>
              <a:gd name="adj2" fmla="val -4643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PDSP3 LUT2 matches UDP entry.</a:t>
            </a:r>
          </a:p>
        </p:txBody>
      </p:sp>
      <p:sp>
        <p:nvSpPr>
          <p:cNvPr id="9223" name="Text Box 1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9224" name="Text Box 2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9225" name="Text Box 2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9226" name="Text Box 2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9227" name="Text Box 2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9228" name="Text Box 2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9229" name="Text Box 2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9230" name="Text Box 2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9231" name="Text Box 2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9232" name="Text Box 2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44" name="Text Box 27"/>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0245" name="Text Box 2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0246" name="Text Box 2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0247" name="Text Box 3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0248" name="Text Box 3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0249" name="Text Box 3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0250" name="Text Box 3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0251" name="Text Box 3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0252" name="Text Box 3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0253" name="Text Box 3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10254" name="Rectangle 2"/>
          <p:cNvSpPr>
            <a:spLocks noChangeArrowheads="1"/>
          </p:cNvSpPr>
          <p:nvPr/>
        </p:nvSpPr>
        <p:spPr bwMode="auto">
          <a:xfrm>
            <a:off x="298450" y="73025"/>
            <a:ext cx="8458200" cy="576263"/>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10255" name="Text Box 117"/>
          <p:cNvSpPr txBox="1">
            <a:spLocks noChangeArrowheads="1"/>
          </p:cNvSpPr>
          <p:nvPr/>
        </p:nvSpPr>
        <p:spPr bwMode="auto">
          <a:xfrm>
            <a:off x="339725" y="787400"/>
            <a:ext cx="3789363"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packet is routed from the L4 Classify Engine, through the packet streaming switch to the PKTDMA controller. The PKTDMA will then transfer the packet from the NETCP to host queue 900.</a:t>
            </a:r>
          </a:p>
        </p:txBody>
      </p:sp>
      <p:graphicFrame>
        <p:nvGraphicFramePr>
          <p:cNvPr id="10242" name="Object 37"/>
          <p:cNvGraphicFramePr>
            <a:graphicFrameLocks noChangeAspect="1"/>
          </p:cNvGraphicFramePr>
          <p:nvPr/>
        </p:nvGraphicFramePr>
        <p:xfrm>
          <a:off x="3490913" y="646113"/>
          <a:ext cx="4737100" cy="6211887"/>
        </p:xfrm>
        <a:graphic>
          <a:graphicData uri="http://schemas.openxmlformats.org/presentationml/2006/ole">
            <p:oleObj spid="_x0000_s10242" name="Visio" r:id="rId5" imgW="7083552" imgH="9183672" progId="Visio.Drawing.11">
              <p:embed/>
            </p:oleObj>
          </a:graphicData>
        </a:graphic>
      </p:graphicFrame>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3660775"/>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2902" name="Line 38"/>
          <p:cNvSpPr>
            <a:spLocks noChangeShapeType="1"/>
          </p:cNvSpPr>
          <p:nvPr/>
        </p:nvSpPr>
        <p:spPr bwMode="auto">
          <a:xfrm flipH="1">
            <a:off x="2324100" y="1193800"/>
            <a:ext cx="1839913" cy="51847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5"/>
                                        </p:tgtEl>
                                        <p:attrNameLst>
                                          <p:attrName>style.visibility</p:attrName>
                                        </p:attrNameLst>
                                      </p:cBhvr>
                                      <p:to>
                                        <p:strVal val="visible"/>
                                      </p:to>
                                    </p:set>
                                    <p:animEffect transition="in" filter="wipe(right)">
                                      <p:cBhvr>
                                        <p:cTn id="7" dur="500"/>
                                        <p:tgtEl>
                                          <p:spTgt spid="616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163"/>
                                        </p:tgtEl>
                                        <p:attrNameLst>
                                          <p:attrName>style.visibility</p:attrName>
                                        </p:attrNameLst>
                                      </p:cBhvr>
                                      <p:to>
                                        <p:strVal val="visible"/>
                                      </p:to>
                                    </p:set>
                                    <p:animEffect transition="in" filter="wipe(right)">
                                      <p:cBhvr>
                                        <p:cTn id="11" dur="500"/>
                                        <p:tgtEl>
                                          <p:spTgt spid="616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2902"/>
                                        </p:tgtEl>
                                        <p:attrNameLst>
                                          <p:attrName>style.visibility</p:attrName>
                                        </p:attrNameLst>
                                      </p:cBhvr>
                                      <p:to>
                                        <p:strVal val="visible"/>
                                      </p:to>
                                    </p:set>
                                    <p:animEffect transition="in" filter="wipe(up)">
                                      <p:cBhvr>
                                        <p:cTn id="15" dur="500"/>
                                        <p:tgtEl>
                                          <p:spTgt spid="292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6165" grpId="0" animBg="1"/>
      <p:bldP spid="29290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6083"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6084"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6085"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6086"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7"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8"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9"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6090"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6091"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6092" name="Rectangle 2"/>
          <p:cNvSpPr>
            <a:spLocks noChangeArrowheads="1"/>
          </p:cNvSpPr>
          <p:nvPr/>
        </p:nvSpPr>
        <p:spPr bwMode="auto">
          <a:xfrm>
            <a:off x="231775" y="142875"/>
            <a:ext cx="8458200" cy="814388"/>
          </a:xfrm>
          <a:prstGeom prst="rect">
            <a:avLst/>
          </a:prstGeom>
          <a:noFill/>
          <a:ln w="9525">
            <a:noFill/>
            <a:miter lim="800000"/>
            <a:headEnd/>
            <a:tailEnd/>
          </a:ln>
        </p:spPr>
        <p:txBody>
          <a:bodyPr anchor="ctr"/>
          <a:lstStyle/>
          <a:p>
            <a:pPr algn="l">
              <a:lnSpc>
                <a:spcPct val="85000"/>
              </a:lnSpc>
            </a:pPr>
            <a:r>
              <a:rPr lang="en-US" sz="4000">
                <a:latin typeface="Calibri" pitchFamily="34" charset="0"/>
              </a:rPr>
              <a:t>PA LLD: Receive Packets from Ethernet</a:t>
            </a:r>
          </a:p>
        </p:txBody>
      </p:sp>
      <p:sp>
        <p:nvSpPr>
          <p:cNvPr id="2415623" name="AutoShape 7"/>
          <p:cNvSpPr>
            <a:spLocks noChangeArrowheads="1"/>
          </p:cNvSpPr>
          <p:nvPr/>
        </p:nvSpPr>
        <p:spPr bwMode="auto">
          <a:xfrm>
            <a:off x="1419225" y="1936750"/>
            <a:ext cx="2614613" cy="1290638"/>
          </a:xfrm>
          <a:prstGeom prst="wedgeRoundRectCallout">
            <a:avLst>
              <a:gd name="adj1" fmla="val -39255"/>
              <a:gd name="adj2" fmla="val 87394"/>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1: Once the data has been successfully transferred to host memory by the PKTDMA, the Rx flow pushes the descriptor pointer onto the queue specified in </a:t>
            </a:r>
            <a:r>
              <a:rPr lang="en-US" sz="1000" b="1">
                <a:latin typeface="Courier New" pitchFamily="49" charset="0"/>
              </a:rPr>
              <a:t>paRouteInfo_t</a:t>
            </a:r>
            <a:r>
              <a:rPr lang="en-US" sz="1200">
                <a:latin typeface="Calibri" pitchFamily="34" charset="0"/>
              </a:rPr>
              <a:t> structure.</a:t>
            </a:r>
          </a:p>
        </p:txBody>
      </p:sp>
      <p:sp>
        <p:nvSpPr>
          <p:cNvPr id="2415624" name="Line 8"/>
          <p:cNvSpPr>
            <a:spLocks noChangeShapeType="1"/>
          </p:cNvSpPr>
          <p:nvPr/>
        </p:nvSpPr>
        <p:spPr bwMode="auto">
          <a:xfrm>
            <a:off x="3262313" y="4981575"/>
            <a:ext cx="965200" cy="0"/>
          </a:xfrm>
          <a:prstGeom prst="line">
            <a:avLst/>
          </a:prstGeom>
          <a:noFill/>
          <a:ln w="9525">
            <a:solidFill>
              <a:schemeClr val="tx1"/>
            </a:solidFill>
            <a:round/>
            <a:headEnd/>
            <a:tailEnd type="triangle" w="med" len="med"/>
          </a:ln>
        </p:spPr>
        <p:txBody>
          <a:bodyPr/>
          <a:lstStyle/>
          <a:p>
            <a:endParaRPr lang="en-US"/>
          </a:p>
        </p:txBody>
      </p:sp>
      <p:sp>
        <p:nvSpPr>
          <p:cNvPr id="2415625" name="Line 9"/>
          <p:cNvSpPr>
            <a:spLocks noChangeShapeType="1"/>
          </p:cNvSpPr>
          <p:nvPr/>
        </p:nvSpPr>
        <p:spPr bwMode="auto">
          <a:xfrm>
            <a:off x="1373188" y="3717925"/>
            <a:ext cx="922337" cy="0"/>
          </a:xfrm>
          <a:prstGeom prst="line">
            <a:avLst/>
          </a:prstGeom>
          <a:noFill/>
          <a:ln w="9525">
            <a:solidFill>
              <a:schemeClr val="tx1"/>
            </a:solidFill>
            <a:round/>
            <a:headEnd/>
            <a:tailEnd type="triangle" w="med" len="med"/>
          </a:ln>
        </p:spPr>
        <p:txBody>
          <a:bodyPr/>
          <a:lstStyle/>
          <a:p>
            <a:endParaRPr lang="en-US"/>
          </a:p>
        </p:txBody>
      </p:sp>
      <p:sp>
        <p:nvSpPr>
          <p:cNvPr id="2415626" name="AutoShape 10"/>
          <p:cNvSpPr>
            <a:spLocks noChangeArrowheads="1"/>
          </p:cNvSpPr>
          <p:nvPr/>
        </p:nvSpPr>
        <p:spPr bwMode="auto">
          <a:xfrm>
            <a:off x="3221038" y="5156200"/>
            <a:ext cx="1712912" cy="666750"/>
          </a:xfrm>
          <a:prstGeom prst="wedgeRoundRectCallout">
            <a:avLst>
              <a:gd name="adj1" fmla="val -22102"/>
              <a:gd name="adj2" fmla="val -74523"/>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2: Pop descriptor to process the packet:</a:t>
            </a:r>
          </a:p>
          <a:p>
            <a:pPr algn="l"/>
            <a:r>
              <a:rPr lang="en-US" sz="1000" b="1">
                <a:latin typeface="Courier New" pitchFamily="49" charset="0"/>
              </a:rPr>
              <a:t>QMSS_queuePop()</a:t>
            </a:r>
          </a:p>
        </p:txBody>
      </p:sp>
      <p:sp>
        <p:nvSpPr>
          <p:cNvPr id="46097" name="AutoShape 11"/>
          <p:cNvSpPr>
            <a:spLocks noChangeArrowheads="1"/>
          </p:cNvSpPr>
          <p:nvPr/>
        </p:nvSpPr>
        <p:spPr bwMode="auto">
          <a:xfrm>
            <a:off x="6008688" y="1198563"/>
            <a:ext cx="2635250" cy="323850"/>
          </a:xfrm>
          <a:prstGeom prst="wedgeRoundRectCallout">
            <a:avLst>
              <a:gd name="adj1" fmla="val -46625"/>
              <a:gd name="adj2" fmla="val -5884"/>
              <a:gd name="adj3" fmla="val 16667"/>
            </a:avLst>
          </a:prstGeom>
          <a:solidFill>
            <a:srgbClr val="99CCFF"/>
          </a:solidFill>
          <a:ln w="9525">
            <a:solidFill>
              <a:schemeClr val="tx1"/>
            </a:solidFill>
            <a:miter lim="800000"/>
            <a:headEnd/>
            <a:tailEnd/>
          </a:ln>
        </p:spPr>
        <p:txBody>
          <a:bodyPr/>
          <a:lstStyle/>
          <a:p>
            <a:pPr algn="ctr"/>
            <a:r>
              <a:rPr lang="en-US" sz="1200">
                <a:latin typeface="Calibri" pitchFamily="34" charset="0"/>
              </a:rPr>
              <a:t>Receive Data Packet</a:t>
            </a:r>
          </a:p>
        </p:txBody>
      </p:sp>
      <p:sp>
        <p:nvSpPr>
          <p:cNvPr id="2415628" name="Text Box 12"/>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Steps 1-2 are repeated for all RX data packets.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56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56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56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56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5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5623" grpId="0" animBg="1"/>
      <p:bldP spid="2415624" grpId="0" animBg="1"/>
      <p:bldP spid="2415625" grpId="0" animBg="1"/>
      <p:bldP spid="2415626" grpId="0" animBg="1"/>
      <p:bldP spid="24156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7107"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7108" name="Text Box 21"/>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7109" name="Text Box 22"/>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7110"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1"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2"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3" name="Text Box 26"/>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7114" name="Text Box 27"/>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7115" name="Text Box 28"/>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7116" name="Rectangle 2"/>
          <p:cNvSpPr>
            <a:spLocks noGrp="1" noChangeArrowheads="1"/>
          </p:cNvSpPr>
          <p:nvPr>
            <p:ph type="title"/>
          </p:nvPr>
        </p:nvSpPr>
        <p:spPr/>
        <p:txBody>
          <a:bodyPr/>
          <a:lstStyle/>
          <a:p>
            <a:r>
              <a:rPr lang="en-US" smtClean="0">
                <a:latin typeface="Calibri" pitchFamily="34" charset="0"/>
              </a:rPr>
              <a:t>PA LLD: Send Transmit Packet</a:t>
            </a:r>
          </a:p>
        </p:txBody>
      </p:sp>
      <p:sp>
        <p:nvSpPr>
          <p:cNvPr id="2420742" name="AutoShape 6"/>
          <p:cNvSpPr>
            <a:spLocks noChangeArrowheads="1"/>
          </p:cNvSpPr>
          <p:nvPr/>
        </p:nvSpPr>
        <p:spPr bwMode="auto">
          <a:xfrm>
            <a:off x="5448300" y="2374900"/>
            <a:ext cx="1731963" cy="550863"/>
          </a:xfrm>
          <a:prstGeom prst="wedgeRoundRectCallout">
            <a:avLst>
              <a:gd name="adj1" fmla="val -36708"/>
              <a:gd name="adj2" fmla="val 8746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1: </a:t>
            </a:r>
            <a:r>
              <a:rPr lang="en-US" altLang="zh-TW" sz="1200">
                <a:latin typeface="Calibri" pitchFamily="34" charset="0"/>
                <a:ea typeface="PMingLiU" pitchFamily="18" charset="-120"/>
              </a:rPr>
              <a:t>Call PA LLD API:</a:t>
            </a:r>
            <a:r>
              <a:rPr lang="en-US" sz="1000"/>
              <a:t> </a:t>
            </a:r>
            <a:r>
              <a:rPr lang="en-US" sz="1000" b="1">
                <a:latin typeface="Courier New" pitchFamily="49" charset="0"/>
              </a:rPr>
              <a:t>Pa_formatTxRoute()</a:t>
            </a:r>
            <a:endParaRPr lang="en-US" sz="1200" b="1">
              <a:latin typeface="Courier New" pitchFamily="49" charset="0"/>
            </a:endParaRPr>
          </a:p>
        </p:txBody>
      </p:sp>
      <p:sp>
        <p:nvSpPr>
          <p:cNvPr id="2420744" name="Line 8"/>
          <p:cNvSpPr>
            <a:spLocks noChangeShapeType="1"/>
          </p:cNvSpPr>
          <p:nvPr/>
        </p:nvSpPr>
        <p:spPr bwMode="auto">
          <a:xfrm>
            <a:off x="5202238" y="3143250"/>
            <a:ext cx="2211387" cy="0"/>
          </a:xfrm>
          <a:prstGeom prst="line">
            <a:avLst/>
          </a:prstGeom>
          <a:noFill/>
          <a:ln w="9525">
            <a:solidFill>
              <a:schemeClr val="tx1"/>
            </a:solidFill>
            <a:round/>
            <a:headEnd/>
            <a:tailEnd type="triangle" w="med" len="med"/>
          </a:ln>
        </p:spPr>
        <p:txBody>
          <a:bodyPr/>
          <a:lstStyle/>
          <a:p>
            <a:endParaRPr lang="en-US"/>
          </a:p>
        </p:txBody>
      </p:sp>
      <p:sp>
        <p:nvSpPr>
          <p:cNvPr id="2420745" name="Line 9"/>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20746" name="AutoShape 10"/>
          <p:cNvSpPr>
            <a:spLocks noChangeArrowheads="1"/>
          </p:cNvSpPr>
          <p:nvPr/>
        </p:nvSpPr>
        <p:spPr bwMode="auto">
          <a:xfrm>
            <a:off x="5299075" y="3805238"/>
            <a:ext cx="2043113" cy="746125"/>
          </a:xfrm>
          <a:prstGeom prst="wedgeRoundRectCallout">
            <a:avLst>
              <a:gd name="adj1" fmla="val -32361"/>
              <a:gd name="adj2" fmla="val 8340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2: Receive formatted TX command</a:t>
            </a:r>
            <a:r>
              <a:rPr lang="en-US" altLang="zh-TW" sz="1200">
                <a:latin typeface="Calibri" pitchFamily="34" charset="0"/>
                <a:ea typeface="PMingLiU" pitchFamily="18" charset="-120"/>
              </a:rPr>
              <a:t>, to be used as PSData.</a:t>
            </a:r>
            <a:endParaRPr lang="en-US" sz="1200">
              <a:latin typeface="Calibri" pitchFamily="34" charset="0"/>
            </a:endParaRPr>
          </a:p>
        </p:txBody>
      </p:sp>
      <p:sp>
        <p:nvSpPr>
          <p:cNvPr id="2420747" name="Text Box 11"/>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Repeat steps 1-4 to create more send more TX packets.</a:t>
            </a:r>
          </a:p>
        </p:txBody>
      </p:sp>
      <p:sp>
        <p:nvSpPr>
          <p:cNvPr id="47122" name="AutoShape 12"/>
          <p:cNvSpPr>
            <a:spLocks noChangeArrowheads="1"/>
          </p:cNvSpPr>
          <p:nvPr/>
        </p:nvSpPr>
        <p:spPr bwMode="auto">
          <a:xfrm>
            <a:off x="6053138" y="931863"/>
            <a:ext cx="2635250" cy="323850"/>
          </a:xfrm>
          <a:prstGeom prst="wedgeRoundRectCallout">
            <a:avLst>
              <a:gd name="adj1" fmla="val -47046"/>
              <a:gd name="adj2" fmla="val 14704"/>
              <a:gd name="adj3" fmla="val 16667"/>
            </a:avLst>
          </a:prstGeom>
          <a:solidFill>
            <a:srgbClr val="33CC33"/>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Transmit </a:t>
            </a:r>
            <a:r>
              <a:rPr lang="en-US" sz="1200">
                <a:latin typeface="Calibri" pitchFamily="34" charset="0"/>
              </a:rPr>
              <a:t>Configuration</a:t>
            </a:r>
          </a:p>
        </p:txBody>
      </p:sp>
      <p:sp>
        <p:nvSpPr>
          <p:cNvPr id="2421768" name="PPTShape_0"/>
          <p:cNvSpPr>
            <a:spLocks noChangeShapeType="1"/>
          </p:cNvSpPr>
          <p:nvPr/>
        </p:nvSpPr>
        <p:spPr bwMode="auto">
          <a:xfrm flipH="1">
            <a:off x="3241675" y="4803775"/>
            <a:ext cx="939800" cy="0"/>
          </a:xfrm>
          <a:prstGeom prst="line">
            <a:avLst/>
          </a:prstGeom>
          <a:noFill/>
          <a:ln w="9525">
            <a:solidFill>
              <a:schemeClr val="tx1"/>
            </a:solidFill>
            <a:round/>
            <a:headEnd/>
            <a:tailEnd type="triangle" w="med" len="med"/>
          </a:ln>
        </p:spPr>
        <p:txBody>
          <a:bodyPr/>
          <a:lstStyle/>
          <a:p>
            <a:endParaRPr lang="en-US"/>
          </a:p>
        </p:txBody>
      </p:sp>
      <p:sp>
        <p:nvSpPr>
          <p:cNvPr id="2421769" name="PPTShape_1"/>
          <p:cNvSpPr>
            <a:spLocks noChangeShapeType="1"/>
          </p:cNvSpPr>
          <p:nvPr/>
        </p:nvSpPr>
        <p:spPr bwMode="auto">
          <a:xfrm flipH="1">
            <a:off x="1355725" y="4803775"/>
            <a:ext cx="922338" cy="0"/>
          </a:xfrm>
          <a:prstGeom prst="line">
            <a:avLst/>
          </a:prstGeom>
          <a:noFill/>
          <a:ln w="9525">
            <a:solidFill>
              <a:schemeClr val="tx1"/>
            </a:solidFill>
            <a:round/>
            <a:headEnd/>
            <a:tailEnd type="triangle" w="med" len="med"/>
          </a:ln>
        </p:spPr>
        <p:txBody>
          <a:bodyPr/>
          <a:lstStyle/>
          <a:p>
            <a:endParaRPr lang="en-US"/>
          </a:p>
        </p:txBody>
      </p:sp>
      <p:sp>
        <p:nvSpPr>
          <p:cNvPr id="2421770" name="PPTShape_2"/>
          <p:cNvSpPr>
            <a:spLocks noChangeArrowheads="1"/>
          </p:cNvSpPr>
          <p:nvPr/>
        </p:nvSpPr>
        <p:spPr bwMode="auto">
          <a:xfrm>
            <a:off x="128588" y="5083175"/>
            <a:ext cx="2368550" cy="1409700"/>
          </a:xfrm>
          <a:prstGeom prst="wedgeRoundRectCallout">
            <a:avLst>
              <a:gd name="adj1" fmla="val 31032"/>
              <a:gd name="adj2" fmla="val -68806"/>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2421771" name="AutoShape 11"/>
          <p:cNvSpPr>
            <a:spLocks noChangeArrowheads="1"/>
          </p:cNvSpPr>
          <p:nvPr/>
        </p:nvSpPr>
        <p:spPr bwMode="auto">
          <a:xfrm>
            <a:off x="2613025" y="5064125"/>
            <a:ext cx="3094038" cy="1416050"/>
          </a:xfrm>
          <a:prstGeom prst="wedgeRoundRectCallout">
            <a:avLst>
              <a:gd name="adj1" fmla="val -5361"/>
              <a:gd name="adj2" fmla="val -68944"/>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3: Set TX route, link packet, and push onto Tx queue:</a:t>
            </a:r>
          </a:p>
          <a:p>
            <a:pPr algn="l"/>
            <a:r>
              <a:rPr lang="en-US" sz="1000" b="1">
                <a:solidFill>
                  <a:srgbClr val="008000"/>
                </a:solidFill>
                <a:latin typeface="Courier New" pitchFamily="49" charset="0"/>
              </a:rPr>
              <a:t>/* Put TX route info into PSData */</a:t>
            </a:r>
            <a:endParaRPr lang="en-US" sz="1000" b="1">
              <a:latin typeface="Courier New" pitchFamily="49" charset="0"/>
            </a:endParaRPr>
          </a:p>
          <a:p>
            <a:pPr algn="l"/>
            <a:r>
              <a:rPr lang="en-US" sz="1000" b="1">
                <a:latin typeface="Courier New" pitchFamily="49" charset="0"/>
              </a:rPr>
              <a:t>Cppi_setPSData()</a:t>
            </a:r>
          </a:p>
          <a:p>
            <a:pPr algn="l"/>
            <a:r>
              <a:rPr lang="en-US" sz="1000" b="1">
                <a:solidFill>
                  <a:srgbClr val="008000"/>
                </a:solidFill>
                <a:latin typeface="Courier New" pitchFamily="49" charset="0"/>
              </a:rPr>
              <a:t>/* Link Packet */</a:t>
            </a:r>
          </a:p>
          <a:p>
            <a:pPr algn="l"/>
            <a:r>
              <a:rPr lang="en-US" sz="1000" b="1">
                <a:latin typeface="Courier New" pitchFamily="49" charset="0"/>
              </a:rPr>
              <a:t>Cppi_setData()</a:t>
            </a:r>
          </a:p>
          <a:p>
            <a:pPr algn="l"/>
            <a:r>
              <a:rPr lang="en-US" sz="1000" b="1">
                <a:solidFill>
                  <a:srgbClr val="008000"/>
                </a:solidFill>
                <a:latin typeface="Courier New" pitchFamily="49" charset="0"/>
              </a:rPr>
              <a:t>/* Send command to PA */</a:t>
            </a:r>
          </a:p>
          <a:p>
            <a:pPr algn="l"/>
            <a:r>
              <a:rPr lang="en-US" sz="1000" b="1">
                <a:latin typeface="Courier New" pitchFamily="49" charset="0"/>
              </a:rPr>
              <a:t>QMSS_queuePush()</a:t>
            </a:r>
          </a:p>
        </p:txBody>
      </p:sp>
      <p:sp>
        <p:nvSpPr>
          <p:cNvPr id="47127" name="PPTShape_3"/>
          <p:cNvSpPr>
            <a:spLocks noChangeArrowheads="1"/>
          </p:cNvSpPr>
          <p:nvPr/>
        </p:nvSpPr>
        <p:spPr bwMode="auto">
          <a:xfrm>
            <a:off x="6049963" y="1428750"/>
            <a:ext cx="2635250" cy="323850"/>
          </a:xfrm>
          <a:prstGeom prst="wedgeRoundRectCallout">
            <a:avLst>
              <a:gd name="adj1" fmla="val -45000"/>
              <a:gd name="adj2" fmla="val 11273"/>
              <a:gd name="adj3" fmla="val 16667"/>
            </a:avLst>
          </a:prstGeom>
          <a:solidFill>
            <a:srgbClr val="CCFFCC"/>
          </a:solidFill>
          <a:ln w="9525">
            <a:solidFill>
              <a:schemeClr val="tx1"/>
            </a:solidFill>
            <a:miter lim="800000"/>
            <a:headEnd/>
            <a:tailEnd/>
          </a:ln>
        </p:spPr>
        <p:txBody>
          <a:bodyPr/>
          <a:lstStyle/>
          <a:p>
            <a:pPr algn="ctr"/>
            <a:r>
              <a:rPr lang="en-US" sz="1200">
                <a:latin typeface="Calibri" pitchFamily="34" charset="0"/>
              </a:rPr>
              <a:t>Transmit Data Packet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07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07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207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207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207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217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217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217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21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0742" grpId="0" animBg="1"/>
      <p:bldP spid="2420744" grpId="0" animBg="1"/>
      <p:bldP spid="2420745" grpId="0" animBg="1"/>
      <p:bldP spid="2420746" grpId="0" animBg="1"/>
      <p:bldP spid="2420747" grpId="0"/>
      <p:bldP spid="2421768" grpId="0" animBg="1"/>
      <p:bldP spid="2421769" grpId="0" animBg="1"/>
      <p:bldP spid="2421770" grpId="0" animBg="1"/>
      <p:bldP spid="242177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1268" name="Rectangle 2"/>
          <p:cNvSpPr>
            <a:spLocks noChangeArrowheads="1"/>
          </p:cNvSpPr>
          <p:nvPr/>
        </p:nvSpPr>
        <p:spPr bwMode="auto">
          <a:xfrm>
            <a:off x="298450" y="76200"/>
            <a:ext cx="8458200" cy="5984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a:t>
            </a:r>
          </a:p>
        </p:txBody>
      </p:sp>
      <p:sp>
        <p:nvSpPr>
          <p:cNvPr id="11269"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1270"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1271"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1272"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1273"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1274"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1275"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1276"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1277"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1278"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11266" name="Object 13"/>
          <p:cNvGraphicFramePr>
            <a:graphicFrameLocks noChangeAspect="1"/>
          </p:cNvGraphicFramePr>
          <p:nvPr/>
        </p:nvGraphicFramePr>
        <p:xfrm>
          <a:off x="3490913" y="646113"/>
          <a:ext cx="4737100" cy="6211887"/>
        </p:xfrm>
        <a:graphic>
          <a:graphicData uri="http://schemas.openxmlformats.org/presentationml/2006/ole">
            <p:oleObj spid="_x0000_s11266" name="Visio" r:id="rId5" imgW="7083552" imgH="9183672" progId="Visio.Drawing.11">
              <p:embed/>
            </p:oleObj>
          </a:graphicData>
        </a:graphic>
      </p:graphicFrame>
      <p:sp>
        <p:nvSpPr>
          <p:cNvPr id="11279" name="Text Box 117"/>
          <p:cNvSpPr txBox="1">
            <a:spLocks noChangeArrowheads="1"/>
          </p:cNvSpPr>
          <p:nvPr/>
        </p:nvSpPr>
        <p:spPr bwMode="auto">
          <a:xfrm>
            <a:off x="339725" y="909638"/>
            <a:ext cx="3455988" cy="73025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is placed in the Tx queue for PDSP4. The PKTDMA transfers the packet to the Modify/Multi-route Engine 0.</a:t>
            </a:r>
          </a:p>
        </p:txBody>
      </p:sp>
      <p:sp>
        <p:nvSpPr>
          <p:cNvPr id="296977" name="Line 17"/>
          <p:cNvSpPr>
            <a:spLocks noChangeShapeType="1"/>
          </p:cNvSpPr>
          <p:nvPr/>
        </p:nvSpPr>
        <p:spPr bwMode="auto">
          <a:xfrm flipV="1">
            <a:off x="2301875" y="1117600"/>
            <a:ext cx="1905000" cy="2990850"/>
          </a:xfrm>
          <a:prstGeom prst="line">
            <a:avLst/>
          </a:prstGeom>
          <a:noFill/>
          <a:ln w="76200">
            <a:solidFill>
              <a:srgbClr val="FF0000"/>
            </a:solidFill>
            <a:round/>
            <a:headEnd/>
            <a:tailEnd type="triangle" w="med" len="med"/>
          </a:ln>
        </p:spPr>
        <p:txBody>
          <a:bodyPr wrap="none" anchor="ctr"/>
          <a:lstStyle/>
          <a:p>
            <a:endParaRPr lang="en-US"/>
          </a:p>
        </p:txBody>
      </p:sp>
      <p:sp>
        <p:nvSpPr>
          <p:cNvPr id="5140" name="PPTShape_0"/>
          <p:cNvSpPr>
            <a:spLocks noChangeShapeType="1"/>
          </p:cNvSpPr>
          <p:nvPr/>
        </p:nvSpPr>
        <p:spPr bwMode="auto">
          <a:xfrm>
            <a:off x="4230688" y="1135063"/>
            <a:ext cx="1725612" cy="3175"/>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4471988"/>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77"/>
                                        </p:tgtEl>
                                        <p:attrNameLst>
                                          <p:attrName>style.visibility</p:attrName>
                                        </p:attrNameLst>
                                      </p:cBhvr>
                                      <p:to>
                                        <p:strVal val="visible"/>
                                      </p:to>
                                    </p:set>
                                    <p:animEffect transition="in" filter="wipe(down)">
                                      <p:cBhvr>
                                        <p:cTn id="7" dur="500"/>
                                        <p:tgtEl>
                                          <p:spTgt spid="29697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64"/>
                                        </p:tgtEl>
                                        <p:attrNameLst>
                                          <p:attrName>style.visibility</p:attrName>
                                        </p:attrNameLst>
                                      </p:cBhvr>
                                      <p:to>
                                        <p:strVal val="visible"/>
                                      </p:to>
                                    </p:set>
                                    <p:animEffect transition="in" filter="wipe(left)">
                                      <p:cBhvr>
                                        <p:cTn id="15"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7" grpId="0" animBg="1"/>
      <p:bldP spid="5140" grpId="0" animBg="1"/>
      <p:bldP spid="616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2292"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2293"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2294"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2295"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2296"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2297"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2298"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2299"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2300"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2301"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12290" name="Object 18"/>
          <p:cNvGraphicFramePr>
            <a:graphicFrameLocks noChangeAspect="1"/>
          </p:cNvGraphicFramePr>
          <p:nvPr/>
        </p:nvGraphicFramePr>
        <p:xfrm>
          <a:off x="3490913" y="646113"/>
          <a:ext cx="4737100" cy="6211887"/>
        </p:xfrm>
        <a:graphic>
          <a:graphicData uri="http://schemas.openxmlformats.org/presentationml/2006/ole">
            <p:oleObj spid="_x0000_s12290" name="Visio" r:id="rId5" imgW="7083552" imgH="9183672" progId="Visio.Drawing.11">
              <p:embed/>
            </p:oleObj>
          </a:graphicData>
        </a:graphic>
      </p:graphicFrame>
      <p:sp>
        <p:nvSpPr>
          <p:cNvPr id="12302" name="Rectangle 2"/>
          <p:cNvSpPr>
            <a:spLocks noChangeArrowheads="1"/>
          </p:cNvSpPr>
          <p:nvPr/>
        </p:nvSpPr>
        <p:spPr bwMode="auto">
          <a:xfrm>
            <a:off x="298450" y="76200"/>
            <a:ext cx="8458200" cy="64293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12303" name="Text Box 117"/>
          <p:cNvSpPr txBox="1">
            <a:spLocks noChangeArrowheads="1"/>
          </p:cNvSpPr>
          <p:nvPr/>
        </p:nvSpPr>
        <p:spPr bwMode="auto">
          <a:xfrm>
            <a:off x="339725" y="909638"/>
            <a:ext cx="323056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PDSP4 generates the checksums, writes them to the packet, and transmits the packet to the queue for the GbE switch via the PKTDMA.</a:t>
            </a:r>
          </a:p>
        </p:txBody>
      </p:sp>
      <p:sp>
        <p:nvSpPr>
          <p:cNvPr id="2422912" name="AutoShape 128"/>
          <p:cNvSpPr>
            <a:spLocks noChangeArrowheads="1"/>
          </p:cNvSpPr>
          <p:nvPr/>
        </p:nvSpPr>
        <p:spPr bwMode="auto">
          <a:xfrm>
            <a:off x="7958138" y="3549650"/>
            <a:ext cx="1123950" cy="906463"/>
          </a:xfrm>
          <a:prstGeom prst="wedgeRoundRectCallout">
            <a:avLst>
              <a:gd name="adj1" fmla="val -147032"/>
              <a:gd name="adj2" fmla="val 4649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PDSP4 generates the checksums in the packet.</a:t>
            </a:r>
          </a:p>
        </p:txBody>
      </p:sp>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4483100"/>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9024" name="Line 16"/>
          <p:cNvSpPr>
            <a:spLocks noChangeShapeType="1"/>
          </p:cNvSpPr>
          <p:nvPr/>
        </p:nvSpPr>
        <p:spPr bwMode="auto">
          <a:xfrm flipH="1">
            <a:off x="2335213" y="1193800"/>
            <a:ext cx="1828800" cy="47656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2912"/>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6163"/>
                                        </p:tgtEl>
                                        <p:attrNameLst>
                                          <p:attrName>style.visibility</p:attrName>
                                        </p:attrNameLst>
                                      </p:cBhvr>
                                      <p:to>
                                        <p:strVal val="visible"/>
                                      </p:to>
                                    </p:set>
                                    <p:animEffect transition="in" filter="wipe(right)">
                                      <p:cBhvr>
                                        <p:cTn id="14" dur="500"/>
                                        <p:tgtEl>
                                          <p:spTgt spid="6163"/>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99024"/>
                                        </p:tgtEl>
                                        <p:attrNameLst>
                                          <p:attrName>style.visibility</p:attrName>
                                        </p:attrNameLst>
                                      </p:cBhvr>
                                      <p:to>
                                        <p:strVal val="visible"/>
                                      </p:to>
                                    </p:set>
                                    <p:animEffect transition="in" filter="wipe(up)">
                                      <p:cBhvr>
                                        <p:cTn id="18" dur="500"/>
                                        <p:tgtEl>
                                          <p:spTgt spid="299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2912" grpId="0" animBg="1"/>
      <p:bldP spid="6163" grpId="0" animBg="1"/>
      <p:bldP spid="6165" grpId="0" animBg="1"/>
      <p:bldP spid="2990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3316" name="Rectangle 2"/>
          <p:cNvSpPr>
            <a:spLocks noChangeArrowheads="1"/>
          </p:cNvSpPr>
          <p:nvPr/>
        </p:nvSpPr>
        <p:spPr bwMode="auto">
          <a:xfrm>
            <a:off x="298450" y="76200"/>
            <a:ext cx="8458200" cy="6413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13317"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3318"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3319"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3320"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3321"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3322"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3323"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3324"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3325"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3326"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13327" name="Text Box 117"/>
          <p:cNvSpPr txBox="1">
            <a:spLocks noChangeArrowheads="1"/>
          </p:cNvSpPr>
          <p:nvPr/>
        </p:nvSpPr>
        <p:spPr bwMode="auto">
          <a:xfrm>
            <a:off x="231775" y="877888"/>
            <a:ext cx="39084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PKTDMA will transfer the packet from the GbE switch transmit queue through the PKTDMA controller and the packet streaming switch in the NETCP to the GbE switch subsystem for transmission over the network.</a:t>
            </a:r>
          </a:p>
        </p:txBody>
      </p:sp>
      <p:sp>
        <p:nvSpPr>
          <p:cNvPr id="301071" name="Line 15"/>
          <p:cNvSpPr>
            <a:spLocks noChangeShapeType="1"/>
          </p:cNvSpPr>
          <p:nvPr/>
        </p:nvSpPr>
        <p:spPr bwMode="auto">
          <a:xfrm flipV="1">
            <a:off x="2301875" y="1117600"/>
            <a:ext cx="1905000" cy="4787900"/>
          </a:xfrm>
          <a:prstGeom prst="line">
            <a:avLst/>
          </a:prstGeom>
          <a:noFill/>
          <a:ln w="76200">
            <a:solidFill>
              <a:srgbClr val="FF0000"/>
            </a:solidFill>
            <a:round/>
            <a:headEnd/>
            <a:tailEnd type="triangle" w="med" len="med"/>
          </a:ln>
        </p:spPr>
        <p:txBody>
          <a:bodyPr wrap="none" anchor="ctr"/>
          <a:lstStyle/>
          <a:p>
            <a:endParaRPr lang="en-US"/>
          </a:p>
        </p:txBody>
      </p:sp>
      <p:graphicFrame>
        <p:nvGraphicFramePr>
          <p:cNvPr id="13314" name="Object 20"/>
          <p:cNvGraphicFramePr>
            <a:graphicFrameLocks noChangeAspect="1"/>
          </p:cNvGraphicFramePr>
          <p:nvPr/>
        </p:nvGraphicFramePr>
        <p:xfrm>
          <a:off x="3490913" y="646113"/>
          <a:ext cx="4737100" cy="6211887"/>
        </p:xfrm>
        <a:graphic>
          <a:graphicData uri="http://schemas.openxmlformats.org/presentationml/2006/ole">
            <p:oleObj spid="_x0000_s13314" name="Visio" r:id="rId5" imgW="7083552" imgH="9183672" progId="Visio.Drawing.11">
              <p:embed/>
            </p:oleObj>
          </a:graphicData>
        </a:graphic>
      </p:graphicFrame>
      <p:sp>
        <p:nvSpPr>
          <p:cNvPr id="5140" name="PPTShape_0"/>
          <p:cNvSpPr>
            <a:spLocks noChangeShapeType="1"/>
          </p:cNvSpPr>
          <p:nvPr/>
        </p:nvSpPr>
        <p:spPr bwMode="auto">
          <a:xfrm>
            <a:off x="4240213" y="1123950"/>
            <a:ext cx="1716087" cy="25400"/>
          </a:xfrm>
          <a:prstGeom prst="line">
            <a:avLst/>
          </a:prstGeom>
          <a:noFill/>
          <a:ln w="76200">
            <a:solidFill>
              <a:srgbClr val="FF0000"/>
            </a:solidFill>
            <a:round/>
            <a:headEnd/>
            <a:tailEnd type="triangle" w="med" len="med"/>
          </a:ln>
        </p:spPr>
        <p:txBody>
          <a:bodyPr wrap="none" anchor="ctr"/>
          <a:lstStyle/>
          <a:p>
            <a:endParaRPr lang="en-US"/>
          </a:p>
        </p:txBody>
      </p:sp>
      <p:sp>
        <p:nvSpPr>
          <p:cNvPr id="5141" name="PPTShape_1"/>
          <p:cNvSpPr>
            <a:spLocks noChangeShapeType="1"/>
          </p:cNvSpPr>
          <p:nvPr/>
        </p:nvSpPr>
        <p:spPr bwMode="auto">
          <a:xfrm flipH="1" flipV="1">
            <a:off x="4216400" y="3656013"/>
            <a:ext cx="1798638" cy="7937"/>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1071"/>
                                        </p:tgtEl>
                                        <p:attrNameLst>
                                          <p:attrName>style.visibility</p:attrName>
                                        </p:attrNameLst>
                                      </p:cBhvr>
                                      <p:to>
                                        <p:strVal val="visible"/>
                                      </p:to>
                                    </p:set>
                                    <p:animEffect transition="in" filter="wipe(down)">
                                      <p:cBhvr>
                                        <p:cTn id="7" dur="500"/>
                                        <p:tgtEl>
                                          <p:spTgt spid="30107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5141"/>
                                        </p:tgtEl>
                                        <p:attrNameLst>
                                          <p:attrName>style.visibility</p:attrName>
                                        </p:attrNameLst>
                                      </p:cBhvr>
                                      <p:to>
                                        <p:strVal val="visible"/>
                                      </p:to>
                                    </p:set>
                                    <p:animEffect transition="in" filter="wipe(right)">
                                      <p:cBhvr>
                                        <p:cTn id="15" dur="500"/>
                                        <p:tgtEl>
                                          <p:spTgt spid="5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1" grpId="0" animBg="1"/>
      <p:bldP spid="5140" grpId="0" animBg="1"/>
      <p:bldP spid="514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p:txBody>
          <a:bodyPr/>
          <a:lstStyle/>
          <a:p>
            <a:pPr eaLnBrk="1" hangingPunct="1"/>
            <a:r>
              <a:rPr lang="en-US" smtClean="0"/>
              <a:t>For More Information</a:t>
            </a:r>
          </a:p>
        </p:txBody>
      </p:sp>
      <p:sp>
        <p:nvSpPr>
          <p:cNvPr id="48131" name="Content Placeholder 2"/>
          <p:cNvSpPr>
            <a:spLocks noGrp="1"/>
          </p:cNvSpPr>
          <p:nvPr>
            <p:ph idx="4294967295"/>
          </p:nvPr>
        </p:nvSpPr>
        <p:spPr/>
        <p:txBody>
          <a:bodyPr/>
          <a:lstStyle/>
          <a:p>
            <a:pPr eaLnBrk="1" hangingPunct="1">
              <a:lnSpc>
                <a:spcPct val="90000"/>
              </a:lnSpc>
            </a:pPr>
            <a:r>
              <a:rPr lang="en-US" smtClean="0"/>
              <a:t>For more information, refer to the following KeyStone device documents:</a:t>
            </a:r>
          </a:p>
          <a:p>
            <a:pPr marL="742950" lvl="1" eaLnBrk="1" hangingPunct="1">
              <a:lnSpc>
                <a:spcPct val="90000"/>
              </a:lnSpc>
            </a:pPr>
            <a:r>
              <a:rPr lang="en-US" smtClean="0"/>
              <a:t>Network Coprocessor (NETCP) User Guide</a:t>
            </a:r>
            <a:br>
              <a:rPr lang="en-US" smtClean="0"/>
            </a:br>
            <a:r>
              <a:rPr lang="en-US" smtClean="0">
                <a:hlinkClick r:id="rId4"/>
              </a:rPr>
              <a:t>http://www.ti.com/lit/SPRUGZ6</a:t>
            </a:r>
            <a:endParaRPr lang="en-US" smtClean="0"/>
          </a:p>
          <a:p>
            <a:pPr marL="742950" lvl="1" eaLnBrk="1" hangingPunct="1">
              <a:lnSpc>
                <a:spcPct val="90000"/>
              </a:lnSpc>
            </a:pPr>
            <a:r>
              <a:rPr lang="en-US" smtClean="0"/>
              <a:t>Packet Accelerator (PA) User Guide</a:t>
            </a:r>
            <a:br>
              <a:rPr lang="en-US" smtClean="0"/>
            </a:br>
            <a:r>
              <a:rPr lang="en-US" smtClean="0">
                <a:hlinkClick r:id="rId5"/>
              </a:rPr>
              <a:t>http://www.ti.com/lit/SPRUGS4</a:t>
            </a:r>
            <a:endParaRPr lang="en-US" smtClean="0"/>
          </a:p>
          <a:p>
            <a:pPr eaLnBrk="1" hangingPunct="1"/>
            <a:r>
              <a:rPr lang="en-US" smtClean="0"/>
              <a:t>For questions regarding topics covered in this training, visit the support forums at the </a:t>
            </a: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Back-Up</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914400"/>
          </a:xfrm>
        </p:spPr>
        <p:txBody>
          <a:bodyPr/>
          <a:lstStyle/>
          <a:p>
            <a:r>
              <a:rPr lang="sv-SE" sz="4000" smtClean="0">
                <a:latin typeface="Calibri" pitchFamily="34" charset="0"/>
              </a:rPr>
              <a:t>Packet Accelerator Applications</a:t>
            </a:r>
            <a:endParaRPr lang="en-US" sz="4000" smtClean="0">
              <a:latin typeface="Calibri" pitchFamily="34" charset="0"/>
            </a:endParaRPr>
          </a:p>
        </p:txBody>
      </p:sp>
      <p:sp>
        <p:nvSpPr>
          <p:cNvPr id="26627" name="Rectangle 3"/>
          <p:cNvSpPr>
            <a:spLocks noGrp="1" noChangeArrowheads="1"/>
          </p:cNvSpPr>
          <p:nvPr>
            <p:ph idx="1"/>
          </p:nvPr>
        </p:nvSpPr>
        <p:spPr>
          <a:xfrm>
            <a:off x="304800" y="1047750"/>
            <a:ext cx="8467725" cy="5375275"/>
          </a:xfrm>
        </p:spPr>
        <p:txBody>
          <a:bodyPr/>
          <a:lstStyle/>
          <a:p>
            <a:pPr>
              <a:lnSpc>
                <a:spcPct val="80000"/>
              </a:lnSpc>
            </a:pPr>
            <a:r>
              <a:rPr lang="sv-SE" sz="1600" smtClean="0">
                <a:latin typeface="Calibri" pitchFamily="34" charset="0"/>
              </a:rPr>
              <a:t>Packet</a:t>
            </a:r>
            <a:r>
              <a:rPr lang="sv-SE" sz="1600" smtClean="0">
                <a:solidFill>
                  <a:srgbClr val="7F787F"/>
                </a:solidFill>
                <a:latin typeface="Calibri" pitchFamily="34" charset="0"/>
              </a:rPr>
              <a:t> </a:t>
            </a:r>
            <a:r>
              <a:rPr lang="sv-SE" sz="1600" smtClean="0">
                <a:latin typeface="Calibri" pitchFamily="34" charset="0"/>
              </a:rPr>
              <a:t>accelerator</a:t>
            </a:r>
            <a:r>
              <a:rPr lang="sv-SE" sz="1600" smtClean="0">
                <a:solidFill>
                  <a:srgbClr val="7F787F"/>
                </a:solidFill>
                <a:latin typeface="Calibri" pitchFamily="34" charset="0"/>
              </a:rPr>
              <a:t> </a:t>
            </a:r>
            <a:r>
              <a:rPr lang="sv-SE" sz="1600" smtClean="0">
                <a:latin typeface="Calibri" pitchFamily="34" charset="0"/>
              </a:rPr>
              <a:t>saves</a:t>
            </a:r>
            <a:r>
              <a:rPr lang="sv-SE" sz="1600" smtClean="0">
                <a:solidFill>
                  <a:srgbClr val="7F787F"/>
                </a:solidFill>
                <a:latin typeface="Calibri" pitchFamily="34" charset="0"/>
              </a:rPr>
              <a:t> </a:t>
            </a:r>
            <a:r>
              <a:rPr lang="sv-SE" sz="1600" smtClean="0">
                <a:latin typeface="Calibri" pitchFamily="34" charset="0"/>
              </a:rPr>
              <a:t>cycles</a:t>
            </a:r>
            <a:r>
              <a:rPr lang="sv-SE" sz="1600" smtClean="0">
                <a:solidFill>
                  <a:srgbClr val="7F787F"/>
                </a:solidFill>
                <a:latin typeface="Calibri" pitchFamily="34" charset="0"/>
              </a:rPr>
              <a:t> </a:t>
            </a:r>
            <a:r>
              <a:rPr lang="sv-SE" sz="1600" smtClean="0">
                <a:latin typeface="Calibri" pitchFamily="34" charset="0"/>
              </a:rPr>
              <a:t>from</a:t>
            </a:r>
            <a:r>
              <a:rPr lang="sv-SE" sz="1600" smtClean="0">
                <a:solidFill>
                  <a:srgbClr val="7F787F"/>
                </a:solidFill>
                <a:latin typeface="Calibri" pitchFamily="34" charset="0"/>
              </a:rPr>
              <a:t> </a:t>
            </a:r>
            <a:r>
              <a:rPr lang="sv-SE" sz="1600" smtClean="0">
                <a:latin typeface="Calibri" pitchFamily="34" charset="0"/>
              </a:rPr>
              <a:t>host</a:t>
            </a:r>
            <a:r>
              <a:rPr lang="sv-SE" sz="1600" smtClean="0">
                <a:solidFill>
                  <a:srgbClr val="7F787F"/>
                </a:solidFill>
                <a:latin typeface="Calibri" pitchFamily="34" charset="0"/>
              </a:rPr>
              <a:t> </a:t>
            </a:r>
            <a:r>
              <a:rPr lang="sv-SE" sz="1600" smtClean="0">
                <a:latin typeface="Calibri" pitchFamily="34" charset="0"/>
              </a:rPr>
              <a:t>DSP</a:t>
            </a:r>
            <a:r>
              <a:rPr lang="sv-SE" sz="1600" smtClean="0">
                <a:solidFill>
                  <a:srgbClr val="7F787F"/>
                </a:solidFill>
                <a:latin typeface="Calibri" pitchFamily="34" charset="0"/>
              </a:rPr>
              <a:t> </a:t>
            </a:r>
            <a:r>
              <a:rPr lang="sv-SE" sz="1600" smtClean="0">
                <a:latin typeface="Calibri" pitchFamily="34" charset="0"/>
              </a:rPr>
              <a:t>cores.</a:t>
            </a:r>
          </a:p>
          <a:p>
            <a:pPr>
              <a:lnSpc>
                <a:spcPct val="80000"/>
              </a:lnSpc>
            </a:pPr>
            <a:r>
              <a:rPr lang="sv-SE" sz="1600" smtClean="0">
                <a:latin typeface="Calibri" pitchFamily="34" charset="0"/>
              </a:rPr>
              <a:t>Option</a:t>
            </a:r>
            <a:r>
              <a:rPr lang="sv-SE" sz="1600" smtClean="0">
                <a:solidFill>
                  <a:srgbClr val="7F787F"/>
                </a:solidFill>
                <a:latin typeface="Calibri" pitchFamily="34" charset="0"/>
              </a:rPr>
              <a:t> </a:t>
            </a:r>
            <a:r>
              <a:rPr lang="sv-SE" sz="1600" smtClean="0">
                <a:latin typeface="Calibri" pitchFamily="34" charset="0"/>
              </a:rPr>
              <a:t>of</a:t>
            </a:r>
            <a:r>
              <a:rPr lang="sv-SE" sz="1600" smtClean="0">
                <a:solidFill>
                  <a:srgbClr val="7F787F"/>
                </a:solidFill>
                <a:latin typeface="Calibri" pitchFamily="34" charset="0"/>
              </a:rPr>
              <a:t> </a:t>
            </a:r>
            <a:r>
              <a:rPr lang="sv-SE" sz="1600" smtClean="0">
                <a:latin typeface="Calibri" pitchFamily="34" charset="0"/>
              </a:rPr>
              <a:t>single</a:t>
            </a:r>
            <a:r>
              <a:rPr lang="sv-SE" sz="1600" smtClean="0">
                <a:solidFill>
                  <a:srgbClr val="7F787F"/>
                </a:solidFill>
                <a:latin typeface="Calibri" pitchFamily="34" charset="0"/>
              </a:rPr>
              <a:t> </a:t>
            </a:r>
            <a:r>
              <a:rPr lang="sv-SE" sz="1600" smtClean="0">
                <a:latin typeface="Calibri" pitchFamily="34" charset="0"/>
              </a:rPr>
              <a:t>IP</a:t>
            </a:r>
            <a:r>
              <a:rPr lang="sv-SE" sz="1600" smtClean="0">
                <a:solidFill>
                  <a:srgbClr val="7F787F"/>
                </a:solidFill>
                <a:latin typeface="Calibri" pitchFamily="34" charset="0"/>
              </a:rPr>
              <a:t> </a:t>
            </a:r>
            <a:r>
              <a:rPr lang="sv-SE" sz="1600" smtClean="0">
                <a:latin typeface="Calibri" pitchFamily="34" charset="0"/>
              </a:rPr>
              <a:t>address</a:t>
            </a:r>
            <a:r>
              <a:rPr lang="sv-SE" sz="1600" smtClean="0">
                <a:solidFill>
                  <a:srgbClr val="7F787F"/>
                </a:solidFill>
                <a:latin typeface="Calibri" pitchFamily="34" charset="0"/>
              </a:rPr>
              <a:t> </a:t>
            </a: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multi-core</a:t>
            </a:r>
            <a:r>
              <a:rPr lang="sv-SE" sz="1600" smtClean="0">
                <a:solidFill>
                  <a:srgbClr val="7F787F"/>
                </a:solidFill>
                <a:latin typeface="Calibri" pitchFamily="34" charset="0"/>
              </a:rPr>
              <a:t> </a:t>
            </a:r>
            <a:r>
              <a:rPr lang="sv-SE" sz="1600" smtClean="0">
                <a:latin typeface="Calibri" pitchFamily="34" charset="0"/>
              </a:rPr>
              <a:t>device</a:t>
            </a:r>
          </a:p>
          <a:p>
            <a:pPr lvl="1">
              <a:lnSpc>
                <a:spcPct val="80000"/>
              </a:lnSpc>
            </a:pPr>
            <a:r>
              <a:rPr lang="sv-SE" sz="1600" smtClean="0">
                <a:latin typeface="Calibri" pitchFamily="34" charset="0"/>
              </a:rPr>
              <a:t>Multicore</a:t>
            </a:r>
            <a:r>
              <a:rPr lang="sv-SE" sz="1600" smtClean="0">
                <a:solidFill>
                  <a:srgbClr val="7F787F"/>
                </a:solidFill>
                <a:latin typeface="Calibri" pitchFamily="34" charset="0"/>
              </a:rPr>
              <a:t> </a:t>
            </a:r>
            <a:r>
              <a:rPr lang="sv-SE" sz="1600" smtClean="0">
                <a:latin typeface="Calibri" pitchFamily="34" charset="0"/>
              </a:rPr>
              <a:t>device</a:t>
            </a:r>
            <a:r>
              <a:rPr lang="sv-SE" sz="1600" smtClean="0">
                <a:solidFill>
                  <a:srgbClr val="7F787F"/>
                </a:solidFill>
                <a:latin typeface="Calibri" pitchFamily="34" charset="0"/>
              </a:rPr>
              <a:t> </a:t>
            </a:r>
            <a:r>
              <a:rPr lang="sv-SE" sz="1600" smtClean="0">
                <a:latin typeface="Calibri" pitchFamily="34" charset="0"/>
              </a:rPr>
              <a:t>internal</a:t>
            </a:r>
            <a:r>
              <a:rPr lang="sv-SE" sz="1600" smtClean="0">
                <a:solidFill>
                  <a:srgbClr val="7F787F"/>
                </a:solidFill>
                <a:latin typeface="Calibri" pitchFamily="34" charset="0"/>
              </a:rPr>
              <a:t> </a:t>
            </a:r>
            <a:r>
              <a:rPr lang="sv-SE" sz="1600" smtClean="0">
                <a:latin typeface="Calibri" pitchFamily="34" charset="0"/>
              </a:rPr>
              <a:t>architecture</a:t>
            </a:r>
            <a:r>
              <a:rPr lang="sv-SE" sz="1600" smtClean="0">
                <a:solidFill>
                  <a:srgbClr val="7F787F"/>
                </a:solidFill>
                <a:latin typeface="Calibri" pitchFamily="34" charset="0"/>
              </a:rPr>
              <a:t> </a:t>
            </a:r>
            <a:r>
              <a:rPr lang="sv-SE" sz="1600" smtClean="0">
                <a:latin typeface="Calibri" pitchFamily="34" charset="0"/>
              </a:rPr>
              <a:t>is</a:t>
            </a:r>
            <a:r>
              <a:rPr lang="sv-SE" sz="1600" smtClean="0">
                <a:solidFill>
                  <a:srgbClr val="7F787F"/>
                </a:solidFill>
                <a:latin typeface="Calibri" pitchFamily="34" charset="0"/>
              </a:rPr>
              <a:t> </a:t>
            </a:r>
            <a:r>
              <a:rPr lang="sv-SE" sz="1600" smtClean="0">
                <a:latin typeface="Calibri" pitchFamily="34" charset="0"/>
              </a:rPr>
              <a:t>abstracted</a:t>
            </a:r>
          </a:p>
          <a:p>
            <a:pPr>
              <a:lnSpc>
                <a:spcPct val="80000"/>
              </a:lnSpc>
            </a:pPr>
            <a:r>
              <a:rPr lang="sv-SE" sz="1600" smtClean="0">
                <a:latin typeface="Calibri" pitchFamily="34" charset="0"/>
              </a:rPr>
              <a:t>8192</a:t>
            </a:r>
            <a:r>
              <a:rPr lang="sv-SE" sz="1600" smtClean="0">
                <a:solidFill>
                  <a:srgbClr val="7F787F"/>
                </a:solidFill>
                <a:latin typeface="Calibri" pitchFamily="34" charset="0"/>
              </a:rPr>
              <a:t> </a:t>
            </a:r>
            <a:r>
              <a:rPr lang="sv-SE" sz="1600" smtClean="0">
                <a:latin typeface="Calibri" pitchFamily="34" charset="0"/>
              </a:rPr>
              <a:t>multiple-in,</a:t>
            </a:r>
            <a:r>
              <a:rPr lang="sv-SE" sz="1600" smtClean="0">
                <a:solidFill>
                  <a:srgbClr val="7F787F"/>
                </a:solidFill>
                <a:latin typeface="Calibri" pitchFamily="34" charset="0"/>
              </a:rPr>
              <a:t> </a:t>
            </a:r>
            <a:r>
              <a:rPr lang="sv-SE" sz="1600" smtClean="0">
                <a:latin typeface="Calibri" pitchFamily="34" charset="0"/>
              </a:rPr>
              <a:t>multiple-out</a:t>
            </a:r>
            <a:r>
              <a:rPr lang="sv-SE" sz="1600" smtClean="0">
                <a:solidFill>
                  <a:srgbClr val="7F787F"/>
                </a:solidFill>
                <a:latin typeface="Calibri" pitchFamily="34" charset="0"/>
              </a:rPr>
              <a:t> </a:t>
            </a:r>
            <a:r>
              <a:rPr lang="sv-SE" sz="1600" smtClean="0">
                <a:latin typeface="Calibri" pitchFamily="34" charset="0"/>
              </a:rPr>
              <a:t>HW</a:t>
            </a:r>
            <a:r>
              <a:rPr lang="sv-SE" sz="1600" smtClean="0">
                <a:solidFill>
                  <a:srgbClr val="7F787F"/>
                </a:solidFill>
                <a:latin typeface="Calibri" pitchFamily="34" charset="0"/>
              </a:rPr>
              <a:t> </a:t>
            </a:r>
            <a:r>
              <a:rPr lang="sv-SE" sz="1600" smtClean="0">
                <a:latin typeface="Calibri" pitchFamily="34" charset="0"/>
              </a:rPr>
              <a:t>queues</a:t>
            </a:r>
          </a:p>
          <a:p>
            <a:pPr>
              <a:lnSpc>
                <a:spcPct val="80000"/>
              </a:lnSpc>
            </a:pPr>
            <a:r>
              <a:rPr lang="sv-SE" sz="1600" smtClean="0">
                <a:latin typeface="Calibri" pitchFamily="34" charset="0"/>
              </a:rPr>
              <a:t>UDP</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TCP)</a:t>
            </a:r>
            <a:r>
              <a:rPr lang="sv-SE" sz="1600" smtClean="0">
                <a:solidFill>
                  <a:srgbClr val="7F787F"/>
                </a:solidFill>
                <a:latin typeface="Calibri" pitchFamily="34" charset="0"/>
              </a:rPr>
              <a:t> </a:t>
            </a:r>
            <a:r>
              <a:rPr lang="sv-SE" sz="1600" smtClean="0">
                <a:latin typeface="Calibri" pitchFamily="34" charset="0"/>
              </a:rPr>
              <a:t>Checksum</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selected</a:t>
            </a:r>
            <a:r>
              <a:rPr lang="sv-SE" sz="1600" smtClean="0">
                <a:solidFill>
                  <a:srgbClr val="7F787F"/>
                </a:solidFill>
                <a:latin typeface="Calibri" pitchFamily="34" charset="0"/>
              </a:rPr>
              <a:t> </a:t>
            </a:r>
            <a:r>
              <a:rPr lang="sv-SE" sz="1600" smtClean="0">
                <a:latin typeface="Calibri" pitchFamily="34" charset="0"/>
              </a:rPr>
              <a:t>CRCs</a:t>
            </a:r>
            <a:r>
              <a:rPr lang="sv-SE" sz="1600" smtClean="0">
                <a:solidFill>
                  <a:srgbClr val="7F787F"/>
                </a:solidFill>
                <a:latin typeface="Calibri" pitchFamily="34" charset="0"/>
              </a:rPr>
              <a:t> </a:t>
            </a:r>
            <a:r>
              <a:rPr lang="sv-SE" sz="1600" smtClean="0">
                <a:latin typeface="Calibri" pitchFamily="34" charset="0"/>
              </a:rPr>
              <a:t>also</a:t>
            </a:r>
            <a:r>
              <a:rPr lang="sv-SE" sz="1600" smtClean="0">
                <a:solidFill>
                  <a:srgbClr val="7F787F"/>
                </a:solidFill>
                <a:latin typeface="Calibri" pitchFamily="34" charset="0"/>
              </a:rPr>
              <a:t> </a:t>
            </a: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proprietary</a:t>
            </a:r>
            <a:r>
              <a:rPr lang="sv-SE" sz="1600" smtClean="0">
                <a:solidFill>
                  <a:srgbClr val="7F787F"/>
                </a:solidFill>
                <a:latin typeface="Calibri" pitchFamily="34" charset="0"/>
              </a:rPr>
              <a:t> </a:t>
            </a:r>
            <a:r>
              <a:rPr lang="sv-SE" sz="1600" smtClean="0">
                <a:latin typeface="Calibri" pitchFamily="34" charset="0"/>
              </a:rPr>
              <a:t>header</a:t>
            </a:r>
            <a:r>
              <a:rPr lang="sv-SE" sz="1600" smtClean="0">
                <a:solidFill>
                  <a:srgbClr val="7F787F"/>
                </a:solidFill>
                <a:latin typeface="Calibri" pitchFamily="34" charset="0"/>
              </a:rPr>
              <a:t> </a:t>
            </a:r>
            <a:r>
              <a:rPr lang="sv-SE" sz="1600" smtClean="0">
                <a:latin typeface="Calibri" pitchFamily="34" charset="0"/>
              </a:rPr>
              <a:t>formats</a:t>
            </a:r>
          </a:p>
          <a:p>
            <a:pPr lvl="1">
              <a:lnSpc>
                <a:spcPct val="80000"/>
              </a:lnSpc>
            </a:pPr>
            <a:r>
              <a:rPr lang="sv-SE" sz="1600" smtClean="0">
                <a:latin typeface="Calibri" pitchFamily="34" charset="0"/>
              </a:rPr>
              <a:t>Verification</a:t>
            </a:r>
            <a:r>
              <a:rPr lang="sv-SE" sz="1600" smtClean="0">
                <a:solidFill>
                  <a:srgbClr val="7F787F"/>
                </a:solidFill>
                <a:latin typeface="Calibri" pitchFamily="34" charset="0"/>
              </a:rPr>
              <a:t> </a:t>
            </a:r>
            <a:r>
              <a:rPr lang="sv-SE" sz="1600" smtClean="0">
                <a:latin typeface="Calibri" pitchFamily="34" charset="0"/>
              </a:rPr>
              <a:t>on</a:t>
            </a:r>
            <a:r>
              <a:rPr lang="sv-SE" sz="1600" smtClean="0">
                <a:solidFill>
                  <a:srgbClr val="7F787F"/>
                </a:solidFill>
                <a:latin typeface="Calibri" pitchFamily="34" charset="0"/>
              </a:rPr>
              <a:t> </a:t>
            </a:r>
            <a:r>
              <a:rPr lang="sv-SE" sz="1600" smtClean="0">
                <a:latin typeface="Calibri" pitchFamily="34" charset="0"/>
              </a:rPr>
              <a:t>ingress</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generation</a:t>
            </a:r>
            <a:r>
              <a:rPr lang="sv-SE" sz="1600" smtClean="0">
                <a:solidFill>
                  <a:srgbClr val="7F787F"/>
                </a:solidFill>
                <a:latin typeface="Calibri" pitchFamily="34" charset="0"/>
              </a:rPr>
              <a:t> </a:t>
            </a:r>
            <a:r>
              <a:rPr lang="sv-SE" sz="1600" smtClean="0">
                <a:latin typeface="Calibri" pitchFamily="34" charset="0"/>
              </a:rPr>
              <a:t>on</a:t>
            </a:r>
            <a:r>
              <a:rPr lang="sv-SE" sz="1600" smtClean="0">
                <a:solidFill>
                  <a:srgbClr val="7F787F"/>
                </a:solidFill>
                <a:latin typeface="Calibri" pitchFamily="34" charset="0"/>
              </a:rPr>
              <a:t> </a:t>
            </a:r>
            <a:r>
              <a:rPr lang="sv-SE" sz="1600" smtClean="0">
                <a:latin typeface="Calibri" pitchFamily="34" charset="0"/>
              </a:rPr>
              <a:t>egress</a:t>
            </a:r>
            <a:endParaRPr lang="en-US" sz="1600" smtClean="0">
              <a:latin typeface="Calibri" pitchFamily="34" charset="0"/>
            </a:endParaRPr>
          </a:p>
          <a:p>
            <a:pPr>
              <a:lnSpc>
                <a:spcPct val="80000"/>
              </a:lnSpc>
            </a:pPr>
            <a:r>
              <a:rPr lang="en-US" sz="1600" smtClean="0">
                <a:latin typeface="Calibri" pitchFamily="34" charset="0"/>
              </a:rPr>
              <a:t>L2</a:t>
            </a:r>
            <a:r>
              <a:rPr lang="en-US" sz="1600" smtClean="0">
                <a:solidFill>
                  <a:srgbClr val="7F787F"/>
                </a:solidFill>
                <a:latin typeface="Calibri" pitchFamily="34" charset="0"/>
              </a:rPr>
              <a:t> </a:t>
            </a:r>
            <a:r>
              <a:rPr lang="en-US" sz="1600" smtClean="0">
                <a:latin typeface="Calibri" pitchFamily="34" charset="0"/>
              </a:rPr>
              <a:t>Support</a:t>
            </a:r>
          </a:p>
          <a:p>
            <a:pPr lvl="1">
              <a:lnSpc>
                <a:spcPct val="80000"/>
              </a:lnSpc>
            </a:pPr>
            <a:r>
              <a:rPr lang="en-US" sz="1600" smtClean="0">
                <a:latin typeface="Calibri" pitchFamily="34" charset="0"/>
              </a:rPr>
              <a:t>Ethernet</a:t>
            </a:r>
            <a:r>
              <a:rPr lang="en-US" altLang="zh-TW" sz="1600" smtClean="0">
                <a:latin typeface="Calibri" pitchFamily="34" charset="0"/>
                <a:ea typeface="PMingLiU" pitchFamily="18" charset="-120"/>
              </a:rPr>
              <a:t>:</a:t>
            </a:r>
            <a:r>
              <a:rPr lang="en-US" altLang="zh-TW" sz="1600" smtClean="0">
                <a:solidFill>
                  <a:srgbClr val="7F787F"/>
                </a:solidFill>
                <a:latin typeface="Calibri" pitchFamily="34" charset="0"/>
                <a:ea typeface="PMingLiU" pitchFamily="18" charset="-120"/>
              </a:rPr>
              <a:t> </a:t>
            </a:r>
            <a:r>
              <a:rPr lang="en-US" altLang="zh-TW" sz="1600" smtClean="0">
                <a:latin typeface="Calibri" pitchFamily="34" charset="0"/>
                <a:ea typeface="PMingLiU" pitchFamily="18" charset="-120"/>
              </a:rPr>
              <a:t>E</a:t>
            </a:r>
            <a:r>
              <a:rPr lang="en-US" sz="1600" smtClean="0">
                <a:latin typeface="Calibri" pitchFamily="34" charset="0"/>
              </a:rPr>
              <a:t>thertype</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VLAN</a:t>
            </a:r>
          </a:p>
          <a:p>
            <a:pPr lvl="1">
              <a:lnSpc>
                <a:spcPct val="80000"/>
              </a:lnSpc>
            </a:pPr>
            <a:r>
              <a:rPr lang="en-US" sz="1600" smtClean="0">
                <a:latin typeface="Calibri" pitchFamily="34" charset="0"/>
              </a:rPr>
              <a:t>MPLS</a:t>
            </a:r>
          </a:p>
          <a:p>
            <a:pPr>
              <a:lnSpc>
                <a:spcPct val="80000"/>
              </a:lnSpc>
            </a:pPr>
            <a:r>
              <a:rPr lang="en-US" sz="1600" smtClean="0">
                <a:latin typeface="Calibri" pitchFamily="34" charset="0"/>
              </a:rPr>
              <a:t>L3/L4</a:t>
            </a:r>
            <a:r>
              <a:rPr lang="en-US" sz="1600" smtClean="0">
                <a:solidFill>
                  <a:srgbClr val="7F787F"/>
                </a:solidFill>
                <a:latin typeface="Calibri" pitchFamily="34" charset="0"/>
              </a:rPr>
              <a:t> </a:t>
            </a:r>
            <a:r>
              <a:rPr lang="en-US" sz="1600" smtClean="0">
                <a:latin typeface="Calibri" pitchFamily="34" charset="0"/>
              </a:rPr>
              <a:t>Support</a:t>
            </a:r>
          </a:p>
          <a:p>
            <a:pPr lvl="1">
              <a:lnSpc>
                <a:spcPct val="80000"/>
              </a:lnSpc>
            </a:pPr>
            <a:r>
              <a:rPr lang="en-US" sz="1600" smtClean="0">
                <a:latin typeface="Calibri" pitchFamily="34" charset="0"/>
              </a:rPr>
              <a:t>IPv4/6</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UDP</a:t>
            </a:r>
            <a:r>
              <a:rPr lang="en-US" sz="1600" smtClean="0">
                <a:solidFill>
                  <a:srgbClr val="7F787F"/>
                </a:solidFill>
                <a:latin typeface="Calibri" pitchFamily="34" charset="0"/>
              </a:rPr>
              <a:t> </a:t>
            </a:r>
            <a:r>
              <a:rPr lang="en-US" sz="1600" smtClean="0">
                <a:latin typeface="Calibri" pitchFamily="34" charset="0"/>
              </a:rPr>
              <a:t>port</a:t>
            </a:r>
            <a:r>
              <a:rPr lang="en-US" sz="1600" smtClean="0">
                <a:solidFill>
                  <a:srgbClr val="7F787F"/>
                </a:solidFill>
                <a:latin typeface="Calibri" pitchFamily="34" charset="0"/>
              </a:rPr>
              <a:t> </a:t>
            </a:r>
            <a:r>
              <a:rPr lang="en-US" sz="1600" smtClean="0">
                <a:latin typeface="Calibri" pitchFamily="34" charset="0"/>
              </a:rPr>
              <a:t>based</a:t>
            </a:r>
            <a:r>
              <a:rPr lang="en-US" sz="1600" smtClean="0">
                <a:solidFill>
                  <a:srgbClr val="7F787F"/>
                </a:solidFill>
                <a:latin typeface="Calibri" pitchFamily="34" charset="0"/>
              </a:rPr>
              <a:t> </a:t>
            </a:r>
            <a:r>
              <a:rPr lang="en-US" sz="1600" smtClean="0">
                <a:latin typeface="Calibri" pitchFamily="34" charset="0"/>
              </a:rPr>
              <a:t>routing</a:t>
            </a:r>
          </a:p>
          <a:p>
            <a:pPr lvl="1">
              <a:lnSpc>
                <a:spcPct val="80000"/>
              </a:lnSpc>
            </a:pPr>
            <a:r>
              <a:rPr lang="sv-SE" sz="1600" smtClean="0">
                <a:latin typeface="Calibri" pitchFamily="34" charset="0"/>
              </a:rPr>
              <a:t>Raw</a:t>
            </a:r>
            <a:r>
              <a:rPr lang="sv-SE" sz="1600" smtClean="0">
                <a:solidFill>
                  <a:srgbClr val="7F787F"/>
                </a:solidFill>
                <a:latin typeface="Calibri" pitchFamily="34" charset="0"/>
              </a:rPr>
              <a:t> </a:t>
            </a:r>
            <a:r>
              <a:rPr lang="sv-SE" sz="1600" smtClean="0">
                <a:latin typeface="Calibri" pitchFamily="34" charset="0"/>
              </a:rPr>
              <a:t>Ethernet</a:t>
            </a:r>
            <a:r>
              <a:rPr lang="sv-SE" sz="1600" smtClean="0">
                <a:solidFill>
                  <a:srgbClr val="7F787F"/>
                </a:solidFill>
                <a:latin typeface="Calibri" pitchFamily="34" charset="0"/>
              </a:rPr>
              <a:t> </a:t>
            </a:r>
            <a:r>
              <a:rPr lang="sv-SE" sz="1600" smtClean="0">
                <a:latin typeface="Calibri" pitchFamily="34" charset="0"/>
              </a:rPr>
              <a:t>or</a:t>
            </a:r>
            <a:r>
              <a:rPr lang="sv-SE" sz="1600" smtClean="0">
                <a:solidFill>
                  <a:srgbClr val="7F787F"/>
                </a:solidFill>
                <a:latin typeface="Calibri" pitchFamily="34" charset="0"/>
              </a:rPr>
              <a:t> </a:t>
            </a:r>
            <a:r>
              <a:rPr lang="sv-SE" sz="1600" smtClean="0">
                <a:latin typeface="Calibri" pitchFamily="34" charset="0"/>
              </a:rPr>
              <a:t>IPv4/6</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Proprietary</a:t>
            </a:r>
            <a:r>
              <a:rPr lang="sv-SE" sz="1600" smtClean="0">
                <a:solidFill>
                  <a:srgbClr val="7F787F"/>
                </a:solidFill>
                <a:latin typeface="Calibri" pitchFamily="34" charset="0"/>
              </a:rPr>
              <a:t> </a:t>
            </a:r>
            <a:r>
              <a:rPr lang="sv-SE" sz="1600" smtClean="0">
                <a:latin typeface="Calibri" pitchFamily="34" charset="0"/>
              </a:rPr>
              <a:t>UDP</a:t>
            </a:r>
            <a:r>
              <a:rPr lang="sv-SE" sz="1600" smtClean="0">
                <a:solidFill>
                  <a:srgbClr val="7F787F"/>
                </a:solidFill>
                <a:latin typeface="Calibri" pitchFamily="34" charset="0"/>
              </a:rPr>
              <a:t> </a:t>
            </a:r>
            <a:r>
              <a:rPr lang="sv-SE" sz="1600" smtClean="0">
                <a:latin typeface="Calibri" pitchFamily="34" charset="0"/>
              </a:rPr>
              <a:t>like</a:t>
            </a:r>
            <a:r>
              <a:rPr lang="sv-SE" sz="1600" smtClean="0">
                <a:solidFill>
                  <a:srgbClr val="7F787F"/>
                </a:solidFill>
                <a:latin typeface="Calibri" pitchFamily="34" charset="0"/>
              </a:rPr>
              <a:t> </a:t>
            </a:r>
            <a:r>
              <a:rPr lang="sv-SE" sz="1600" smtClean="0">
                <a:latin typeface="Calibri" pitchFamily="34" charset="0"/>
              </a:rPr>
              <a:t>protocol</a:t>
            </a:r>
            <a:r>
              <a:rPr lang="sv-SE" sz="1600" smtClean="0">
                <a:solidFill>
                  <a:srgbClr val="7F787F"/>
                </a:solidFill>
                <a:latin typeface="Calibri" pitchFamily="34" charset="0"/>
              </a:rPr>
              <a:t> </a:t>
            </a:r>
            <a:r>
              <a:rPr lang="sv-SE" sz="1600" smtClean="0">
                <a:latin typeface="Calibri" pitchFamily="34" charset="0"/>
              </a:rPr>
              <a:t>support</a:t>
            </a:r>
          </a:p>
          <a:p>
            <a:pPr lvl="1">
              <a:lnSpc>
                <a:spcPct val="80000"/>
              </a:lnSpc>
            </a:pPr>
            <a:r>
              <a:rPr lang="sv-SE" sz="1600" smtClean="0">
                <a:latin typeface="Calibri" pitchFamily="34" charset="0"/>
              </a:rPr>
              <a:t>GRE</a:t>
            </a:r>
          </a:p>
          <a:p>
            <a:pPr>
              <a:lnSpc>
                <a:spcPct val="80000"/>
              </a:lnSpc>
            </a:pPr>
            <a:r>
              <a:rPr lang="en-US" sz="1600" smtClean="0">
                <a:latin typeface="Calibri" pitchFamily="34" charset="0"/>
              </a:rPr>
              <a:t>QOS</a:t>
            </a:r>
          </a:p>
          <a:p>
            <a:pPr lvl="1">
              <a:lnSpc>
                <a:spcPct val="80000"/>
              </a:lnSpc>
            </a:pPr>
            <a:r>
              <a:rPr lang="en-US" sz="1600" smtClean="0">
                <a:latin typeface="Calibri" pitchFamily="34" charset="0"/>
              </a:rPr>
              <a:t>Per</a:t>
            </a:r>
            <a:r>
              <a:rPr lang="en-US" sz="1600" smtClean="0">
                <a:solidFill>
                  <a:srgbClr val="7F787F"/>
                </a:solidFill>
                <a:latin typeface="Calibri" pitchFamily="34" charset="0"/>
              </a:rPr>
              <a:t> </a:t>
            </a:r>
            <a:r>
              <a:rPr lang="en-US" sz="1600" smtClean="0">
                <a:latin typeface="Calibri" pitchFamily="34" charset="0"/>
              </a:rPr>
              <a:t>channel</a:t>
            </a:r>
            <a:r>
              <a:rPr lang="en-US" sz="1600" smtClean="0">
                <a:solidFill>
                  <a:srgbClr val="7F787F"/>
                </a:solidFill>
                <a:latin typeface="Calibri" pitchFamily="34" charset="0"/>
              </a:rPr>
              <a:t> </a:t>
            </a:r>
            <a:r>
              <a:rPr lang="en-US" sz="1600" smtClean="0">
                <a:latin typeface="Calibri" pitchFamily="34" charset="0"/>
              </a:rPr>
              <a:t>/</a:t>
            </a:r>
            <a:r>
              <a:rPr lang="en-US" sz="1600" smtClean="0">
                <a:solidFill>
                  <a:srgbClr val="7F787F"/>
                </a:solidFill>
                <a:latin typeface="Calibri" pitchFamily="34" charset="0"/>
              </a:rPr>
              <a:t> </a:t>
            </a:r>
            <a:r>
              <a:rPr lang="en-US" sz="1600" smtClean="0">
                <a:latin typeface="Calibri" pitchFamily="34" charset="0"/>
              </a:rPr>
              <a:t>flow</a:t>
            </a:r>
            <a:r>
              <a:rPr lang="en-US" sz="1600" smtClean="0">
                <a:solidFill>
                  <a:srgbClr val="7F787F"/>
                </a:solidFill>
                <a:latin typeface="Calibri" pitchFamily="34" charset="0"/>
              </a:rPr>
              <a:t> </a:t>
            </a:r>
            <a:r>
              <a:rPr lang="en-US" sz="1600" smtClean="0">
                <a:latin typeface="Calibri" pitchFamily="34" charset="0"/>
              </a:rPr>
              <a:t>to</a:t>
            </a:r>
            <a:r>
              <a:rPr lang="en-US" sz="1600" smtClean="0">
                <a:solidFill>
                  <a:srgbClr val="7F787F"/>
                </a:solidFill>
                <a:latin typeface="Calibri" pitchFamily="34" charset="0"/>
              </a:rPr>
              <a:t> </a:t>
            </a:r>
            <a:r>
              <a:rPr lang="en-US" sz="1600" smtClean="0">
                <a:latin typeface="Calibri" pitchFamily="34" charset="0"/>
              </a:rPr>
              <a:t>individual</a:t>
            </a:r>
            <a:r>
              <a:rPr lang="en-US" sz="1600" smtClean="0">
                <a:solidFill>
                  <a:srgbClr val="7F787F"/>
                </a:solidFill>
                <a:latin typeface="Calibri" pitchFamily="34" charset="0"/>
              </a:rPr>
              <a:t> </a:t>
            </a:r>
            <a:r>
              <a:rPr lang="en-US" sz="1600" smtClean="0">
                <a:latin typeface="Calibri" pitchFamily="34" charset="0"/>
              </a:rPr>
              <a:t>queue</a:t>
            </a:r>
            <a:r>
              <a:rPr lang="en-US" sz="1600" smtClean="0">
                <a:solidFill>
                  <a:srgbClr val="7F787F"/>
                </a:solidFill>
                <a:latin typeface="Calibri" pitchFamily="34" charset="0"/>
              </a:rPr>
              <a:t> </a:t>
            </a:r>
            <a:r>
              <a:rPr lang="en-US" sz="1600" smtClean="0">
                <a:latin typeface="Calibri" pitchFamily="34" charset="0"/>
              </a:rPr>
              <a:t>towards</a:t>
            </a:r>
            <a:r>
              <a:rPr lang="en-US" sz="1600" smtClean="0">
                <a:solidFill>
                  <a:srgbClr val="7F787F"/>
                </a:solidFill>
                <a:latin typeface="Calibri" pitchFamily="34" charset="0"/>
              </a:rPr>
              <a:t> </a:t>
            </a:r>
            <a:r>
              <a:rPr lang="en-US" sz="1600" smtClean="0">
                <a:latin typeface="Calibri" pitchFamily="34" charset="0"/>
              </a:rPr>
              <a:t>host</a:t>
            </a:r>
            <a:r>
              <a:rPr lang="en-US" sz="1600" smtClean="0">
                <a:solidFill>
                  <a:srgbClr val="7F787F"/>
                </a:solidFill>
                <a:latin typeface="Calibri" pitchFamily="34" charset="0"/>
              </a:rPr>
              <a:t> </a:t>
            </a:r>
            <a:r>
              <a:rPr lang="en-US" sz="1600" smtClean="0">
                <a:latin typeface="Calibri" pitchFamily="34" charset="0"/>
              </a:rPr>
              <a:t>DSPs</a:t>
            </a:r>
          </a:p>
          <a:p>
            <a:pPr lvl="1">
              <a:lnSpc>
                <a:spcPct val="80000"/>
              </a:lnSpc>
            </a:pPr>
            <a:r>
              <a:rPr lang="en-US" sz="1600" smtClean="0">
                <a:latin typeface="Calibri" pitchFamily="34" charset="0"/>
              </a:rPr>
              <a:t>TX</a:t>
            </a:r>
            <a:r>
              <a:rPr lang="en-US" sz="1600" smtClean="0">
                <a:solidFill>
                  <a:srgbClr val="7F787F"/>
                </a:solidFill>
                <a:latin typeface="Calibri" pitchFamily="34" charset="0"/>
              </a:rPr>
              <a:t> </a:t>
            </a:r>
            <a:r>
              <a:rPr lang="en-US" sz="1600" smtClean="0">
                <a:latin typeface="Calibri" pitchFamily="34" charset="0"/>
              </a:rPr>
              <a:t>traffic</a:t>
            </a:r>
            <a:r>
              <a:rPr lang="en-US" sz="1600" smtClean="0">
                <a:solidFill>
                  <a:srgbClr val="7F787F"/>
                </a:solidFill>
                <a:latin typeface="Calibri" pitchFamily="34" charset="0"/>
              </a:rPr>
              <a:t> </a:t>
            </a:r>
            <a:r>
              <a:rPr lang="en-US" sz="1600" smtClean="0">
                <a:latin typeface="Calibri" pitchFamily="34" charset="0"/>
              </a:rPr>
              <a:t>shaping</a:t>
            </a:r>
          </a:p>
          <a:p>
            <a:pPr>
              <a:lnSpc>
                <a:spcPct val="80000"/>
              </a:lnSpc>
            </a:pPr>
            <a:r>
              <a:rPr lang="en-US" sz="1600" smtClean="0">
                <a:latin typeface="Calibri" pitchFamily="34" charset="0"/>
              </a:rPr>
              <a:t>Access</a:t>
            </a:r>
            <a:r>
              <a:rPr lang="en-US" sz="1600" smtClean="0">
                <a:solidFill>
                  <a:srgbClr val="7F787F"/>
                </a:solidFill>
                <a:latin typeface="Calibri" pitchFamily="34" charset="0"/>
              </a:rPr>
              <a:t> </a:t>
            </a:r>
            <a:r>
              <a:rPr lang="en-US" sz="1600" smtClean="0">
                <a:latin typeface="Calibri" pitchFamily="34" charset="0"/>
              </a:rPr>
              <a:t>to</a:t>
            </a:r>
            <a:r>
              <a:rPr lang="en-US" sz="1600" smtClean="0">
                <a:solidFill>
                  <a:srgbClr val="7F787F"/>
                </a:solidFill>
                <a:latin typeface="Calibri" pitchFamily="34" charset="0"/>
              </a:rPr>
              <a:t> </a:t>
            </a:r>
            <a:r>
              <a:rPr lang="en-US" sz="1600" smtClean="0">
                <a:latin typeface="Calibri" pitchFamily="34" charset="0"/>
              </a:rPr>
              <a:t>the</a:t>
            </a:r>
            <a:r>
              <a:rPr lang="en-US" sz="1600" smtClean="0">
                <a:solidFill>
                  <a:srgbClr val="7F787F"/>
                </a:solidFill>
                <a:latin typeface="Calibri" pitchFamily="34" charset="0"/>
              </a:rPr>
              <a:t> </a:t>
            </a:r>
            <a:r>
              <a:rPr lang="en-US" sz="1600" smtClean="0">
                <a:latin typeface="Calibri" pitchFamily="34" charset="0"/>
              </a:rPr>
              <a:t>Security</a:t>
            </a:r>
            <a:r>
              <a:rPr lang="en-US" sz="1600" smtClean="0">
                <a:solidFill>
                  <a:srgbClr val="7F787F"/>
                </a:solidFill>
                <a:latin typeface="Calibri" pitchFamily="34" charset="0"/>
              </a:rPr>
              <a:t> </a:t>
            </a:r>
            <a:r>
              <a:rPr lang="en-US" sz="1600" smtClean="0">
                <a:latin typeface="Calibri" pitchFamily="34" charset="0"/>
              </a:rPr>
              <a:t>Accelerator</a:t>
            </a:r>
          </a:p>
          <a:p>
            <a:pPr lvl="1">
              <a:lnSpc>
                <a:spcPct val="80000"/>
              </a:lnSpc>
            </a:pPr>
            <a:r>
              <a:rPr lang="en-US" sz="1600" smtClean="0">
                <a:latin typeface="Calibri" pitchFamily="34" charset="0"/>
              </a:rPr>
              <a:t>IPSec</a:t>
            </a:r>
            <a:r>
              <a:rPr lang="en-US" sz="1600" smtClean="0">
                <a:solidFill>
                  <a:srgbClr val="7F787F"/>
                </a:solidFill>
                <a:latin typeface="Calibri" pitchFamily="34" charset="0"/>
              </a:rPr>
              <a:t> </a:t>
            </a:r>
            <a:r>
              <a:rPr lang="en-US" sz="1600" smtClean="0">
                <a:latin typeface="Calibri" pitchFamily="34" charset="0"/>
              </a:rPr>
              <a:t>ESP</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AH</a:t>
            </a:r>
            <a:r>
              <a:rPr lang="en-US" sz="1600" smtClean="0">
                <a:solidFill>
                  <a:srgbClr val="7F787F"/>
                </a:solidFill>
                <a:latin typeface="Calibri" pitchFamily="34" charset="0"/>
              </a:rPr>
              <a:t> </a:t>
            </a:r>
            <a:r>
              <a:rPr lang="en-US" sz="1600" smtClean="0">
                <a:latin typeface="Calibri" pitchFamily="34" charset="0"/>
              </a:rPr>
              <a:t>tunnel,</a:t>
            </a:r>
            <a:r>
              <a:rPr lang="en-US" sz="1600" smtClean="0">
                <a:solidFill>
                  <a:srgbClr val="7F787F"/>
                </a:solidFill>
                <a:latin typeface="Calibri" pitchFamily="34" charset="0"/>
              </a:rPr>
              <a:t> </a:t>
            </a:r>
            <a:r>
              <a:rPr lang="en-US" sz="1600" smtClean="0">
                <a:latin typeface="Calibri" pitchFamily="34" charset="0"/>
              </a:rPr>
              <a:t>SRTP</a:t>
            </a:r>
          </a:p>
          <a:p>
            <a:pPr>
              <a:lnSpc>
                <a:spcPct val="80000"/>
              </a:lnSpc>
            </a:pPr>
            <a:r>
              <a:rPr lang="sv-SE" sz="1600" smtClean="0">
                <a:latin typeface="Calibri" pitchFamily="34" charset="0"/>
              </a:rPr>
              <a:t>Multicast</a:t>
            </a:r>
            <a:r>
              <a:rPr lang="sv-SE" sz="1600" smtClean="0">
                <a:solidFill>
                  <a:srgbClr val="7F787F"/>
                </a:solidFill>
                <a:latin typeface="Calibri" pitchFamily="34" charset="0"/>
              </a:rPr>
              <a:t> </a:t>
            </a:r>
            <a:r>
              <a:rPr lang="sv-SE" sz="1600" smtClean="0">
                <a:latin typeface="Calibri" pitchFamily="34" charset="0"/>
              </a:rPr>
              <a:t>to</a:t>
            </a:r>
            <a:r>
              <a:rPr lang="sv-SE" sz="1600" smtClean="0">
                <a:solidFill>
                  <a:srgbClr val="7F787F"/>
                </a:solidFill>
                <a:latin typeface="Calibri" pitchFamily="34" charset="0"/>
              </a:rPr>
              <a:t> </a:t>
            </a:r>
            <a:r>
              <a:rPr lang="sv-SE" sz="1600" smtClean="0">
                <a:latin typeface="Calibri" pitchFamily="34" charset="0"/>
              </a:rPr>
              <a:t>multiple</a:t>
            </a:r>
            <a:r>
              <a:rPr lang="sv-SE" sz="1600" smtClean="0">
                <a:solidFill>
                  <a:srgbClr val="7F787F"/>
                </a:solidFill>
                <a:latin typeface="Calibri" pitchFamily="34" charset="0"/>
              </a:rPr>
              <a:t> </a:t>
            </a:r>
            <a:r>
              <a:rPr lang="sv-SE" sz="1600" smtClean="0">
                <a:latin typeface="Calibri" pitchFamily="34" charset="0"/>
              </a:rPr>
              <a:t>queues</a:t>
            </a:r>
          </a:p>
          <a:p>
            <a:pPr lvl="1">
              <a:lnSpc>
                <a:spcPct val="80000"/>
              </a:lnSpc>
            </a:pP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example,</a:t>
            </a:r>
            <a:r>
              <a:rPr lang="sv-SE" sz="1600" smtClean="0">
                <a:solidFill>
                  <a:srgbClr val="7F787F"/>
                </a:solidFill>
                <a:latin typeface="Calibri" pitchFamily="34" charset="0"/>
              </a:rPr>
              <a:t> </a:t>
            </a:r>
            <a:r>
              <a:rPr lang="sv-SE" sz="1600" smtClean="0">
                <a:latin typeface="Calibri" pitchFamily="34" charset="0"/>
              </a:rPr>
              <a:t>Ethernet</a:t>
            </a:r>
            <a:r>
              <a:rPr lang="sv-SE" sz="1600" smtClean="0">
                <a:solidFill>
                  <a:srgbClr val="7F787F"/>
                </a:solidFill>
                <a:latin typeface="Calibri" pitchFamily="34" charset="0"/>
              </a:rPr>
              <a:t> </a:t>
            </a:r>
            <a:r>
              <a:rPr lang="sv-SE" sz="1600" smtClean="0">
                <a:latin typeface="Calibri" pitchFamily="34" charset="0"/>
              </a:rPr>
              <a:t>broadcast</a:t>
            </a:r>
            <a:r>
              <a:rPr lang="sv-SE" sz="1600" smtClean="0">
                <a:solidFill>
                  <a:srgbClr val="7F787F"/>
                </a:solidFill>
                <a:latin typeface="Calibri" pitchFamily="34" charset="0"/>
              </a:rPr>
              <a:t> </a:t>
            </a:r>
            <a:r>
              <a:rPr lang="sv-SE" sz="1600" smtClean="0">
                <a:latin typeface="Calibri" pitchFamily="34" charset="0"/>
              </a:rPr>
              <a:t>copied</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pushed</a:t>
            </a:r>
            <a:r>
              <a:rPr lang="sv-SE" sz="1600" smtClean="0">
                <a:solidFill>
                  <a:srgbClr val="7F787F"/>
                </a:solidFill>
                <a:latin typeface="Calibri" pitchFamily="34" charset="0"/>
              </a:rPr>
              <a:t> </a:t>
            </a:r>
            <a:r>
              <a:rPr lang="sv-SE" sz="1600" smtClean="0">
                <a:latin typeface="Calibri" pitchFamily="34" charset="0"/>
              </a:rPr>
              <a:t>to</a:t>
            </a:r>
            <a:r>
              <a:rPr lang="sv-SE" sz="1600" smtClean="0">
                <a:solidFill>
                  <a:srgbClr val="7F787F"/>
                </a:solidFill>
                <a:latin typeface="Calibri" pitchFamily="34" charset="0"/>
              </a:rPr>
              <a:t> </a:t>
            </a:r>
            <a:r>
              <a:rPr lang="sv-SE" sz="1600" smtClean="0">
                <a:latin typeface="Calibri" pitchFamily="34" charset="0"/>
              </a:rPr>
              <a:t>1-8</a:t>
            </a:r>
            <a:r>
              <a:rPr lang="sv-SE" sz="1600" smtClean="0">
                <a:solidFill>
                  <a:srgbClr val="7F787F"/>
                </a:solidFill>
                <a:latin typeface="Calibri" pitchFamily="34" charset="0"/>
              </a:rPr>
              <a:t> </a:t>
            </a:r>
            <a:r>
              <a:rPr lang="sv-SE" sz="1600" smtClean="0">
                <a:latin typeface="Calibri" pitchFamily="34" charset="0"/>
              </a:rPr>
              <a:t>queues</a:t>
            </a:r>
          </a:p>
          <a:p>
            <a:pPr>
              <a:lnSpc>
                <a:spcPct val="80000"/>
              </a:lnSpc>
            </a:pPr>
            <a:r>
              <a:rPr lang="en-US" sz="1600" smtClean="0">
                <a:latin typeface="Calibri" pitchFamily="34" charset="0"/>
              </a:rPr>
              <a:t>Timestamps</a:t>
            </a:r>
          </a:p>
          <a:p>
            <a:pPr lvl="1">
              <a:lnSpc>
                <a:spcPct val="80000"/>
              </a:lnSpc>
            </a:pPr>
            <a:r>
              <a:rPr lang="en-US" sz="1600" smtClean="0">
                <a:latin typeface="Calibri" pitchFamily="34" charset="0"/>
              </a:rPr>
              <a:t>IEEE</a:t>
            </a:r>
            <a:r>
              <a:rPr lang="en-US" sz="1600" smtClean="0">
                <a:solidFill>
                  <a:srgbClr val="7F787F"/>
                </a:solidFill>
                <a:latin typeface="Calibri" pitchFamily="34" charset="0"/>
              </a:rPr>
              <a:t> </a:t>
            </a:r>
            <a:r>
              <a:rPr lang="en-US" sz="1600" smtClean="0">
                <a:latin typeface="Calibri" pitchFamily="34" charset="0"/>
              </a:rPr>
              <a:t>1588</a:t>
            </a:r>
            <a:r>
              <a:rPr lang="en-US" sz="1600" smtClean="0">
                <a:solidFill>
                  <a:srgbClr val="7F787F"/>
                </a:solidFill>
                <a:latin typeface="Calibri" pitchFamily="34" charset="0"/>
              </a:rPr>
              <a:t> </a:t>
            </a:r>
            <a:r>
              <a:rPr lang="en-US" sz="1600" smtClean="0">
                <a:latin typeface="Calibri" pitchFamily="34" charset="0"/>
              </a:rPr>
              <a:t>timestamps</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configurable</a:t>
            </a:r>
            <a:r>
              <a:rPr lang="en-US" sz="1600" smtClean="0">
                <a:solidFill>
                  <a:srgbClr val="7F787F"/>
                </a:solidFill>
                <a:latin typeface="Calibri" pitchFamily="34" charset="0"/>
              </a:rPr>
              <a:t> </a:t>
            </a:r>
            <a:r>
              <a:rPr lang="en-US" sz="1600" smtClean="0">
                <a:latin typeface="Calibri" pitchFamily="34" charset="0"/>
              </a:rPr>
              <a:t>generic</a:t>
            </a:r>
            <a:r>
              <a:rPr lang="en-US" sz="1600" smtClean="0">
                <a:solidFill>
                  <a:srgbClr val="7F787F"/>
                </a:solidFill>
                <a:latin typeface="Calibri" pitchFamily="34" charset="0"/>
              </a:rPr>
              <a:t> </a:t>
            </a:r>
            <a:r>
              <a:rPr lang="en-US" sz="1600" smtClean="0">
                <a:latin typeface="Calibri" pitchFamily="34" charset="0"/>
              </a:rPr>
              <a:t>timestamps</a:t>
            </a:r>
          </a:p>
        </p:txBody>
      </p:sp>
    </p:spTree>
    <p:custDataLst>
      <p:tags r:id="rId1"/>
    </p:custData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Management Data IO</a:t>
            </a:r>
          </a:p>
        </p:txBody>
      </p:sp>
      <p:sp>
        <p:nvSpPr>
          <p:cNvPr id="3" name="Content Placeholder 2"/>
          <p:cNvSpPr>
            <a:spLocks noGrp="1"/>
          </p:cNvSpPr>
          <p:nvPr>
            <p:ph idx="1"/>
          </p:nvPr>
        </p:nvSpPr>
        <p:spPr/>
        <p:txBody>
          <a:bodyPr>
            <a:normAutofit fontScale="47500" lnSpcReduction="20000"/>
          </a:bodyPr>
          <a:lstStyle/>
          <a:p>
            <a:pPr>
              <a:defRPr/>
            </a:pPr>
            <a:r>
              <a:rPr lang="en-US" dirty="0">
                <a:latin typeface="+mn-lt"/>
              </a:rPr>
              <a:t>The MDIO module manages up to 32 physical layer (PHY) devices connected</a:t>
            </a:r>
          </a:p>
          <a:p>
            <a:pPr>
              <a:defRPr/>
            </a:pPr>
            <a:r>
              <a:rPr lang="en-US" dirty="0">
                <a:latin typeface="+mn-lt"/>
              </a:rPr>
              <a:t>to the Ethernet Media Access Controller (EMAC). The MDIO module allows almost</a:t>
            </a:r>
          </a:p>
          <a:p>
            <a:pPr>
              <a:defRPr/>
            </a:pPr>
            <a:r>
              <a:rPr lang="en-US" dirty="0">
                <a:latin typeface="+mn-lt"/>
              </a:rPr>
              <a:t>transparent operation of the MDIO interface with little maintenance from the DSP.</a:t>
            </a:r>
          </a:p>
          <a:p>
            <a:pPr>
              <a:defRPr/>
            </a:pPr>
            <a:r>
              <a:rPr lang="en-US" dirty="0">
                <a:latin typeface="+mn-lt"/>
              </a:rPr>
              <a:t>The MDIO module enumerates all PHY devices in the system by continuously polling</a:t>
            </a:r>
          </a:p>
          <a:p>
            <a:pPr>
              <a:defRPr/>
            </a:pPr>
            <a:r>
              <a:rPr lang="en-US" dirty="0">
                <a:latin typeface="+mn-lt"/>
              </a:rPr>
              <a:t>32 MDIO addresses. Once it detects a PHY device, the MDIO module reads the PHY</a:t>
            </a:r>
          </a:p>
          <a:p>
            <a:pPr>
              <a:defRPr/>
            </a:pPr>
            <a:r>
              <a:rPr lang="en-US" dirty="0">
                <a:latin typeface="+mn-lt"/>
              </a:rPr>
              <a:t>status register to monitor the PHY link state. The MDIO module stores link change</a:t>
            </a:r>
          </a:p>
          <a:p>
            <a:pPr>
              <a:defRPr/>
            </a:pPr>
            <a:r>
              <a:rPr lang="en-US" dirty="0">
                <a:latin typeface="+mn-lt"/>
              </a:rPr>
              <a:t>events that can interrupt the CPU. The event storage allows the DSP to poll the link</a:t>
            </a:r>
          </a:p>
          <a:p>
            <a:pPr>
              <a:defRPr/>
            </a:pPr>
            <a:r>
              <a:rPr lang="en-US" dirty="0">
                <a:latin typeface="+mn-lt"/>
              </a:rPr>
              <a:t>status of the PHY device without continuously performing MDIO module accesses.</a:t>
            </a:r>
          </a:p>
          <a:p>
            <a:pPr>
              <a:defRPr/>
            </a:pPr>
            <a:r>
              <a:rPr lang="en-US" dirty="0">
                <a:latin typeface="+mn-lt"/>
              </a:rPr>
              <a:t>When the system must access the MDIO module for configuration and negotiation, the</a:t>
            </a:r>
          </a:p>
          <a:p>
            <a:pPr>
              <a:defRPr/>
            </a:pPr>
            <a:r>
              <a:rPr lang="en-US" dirty="0">
                <a:latin typeface="+mn-lt"/>
              </a:rPr>
              <a:t>MDIO module performs the MDIO read or write operation independent of the DSP.</a:t>
            </a:r>
          </a:p>
          <a:p>
            <a:pPr>
              <a:defRPr/>
            </a:pPr>
            <a:r>
              <a:rPr lang="en-US" dirty="0">
                <a:latin typeface="+mn-lt"/>
              </a:rPr>
              <a:t>This independent operation allows the DSP to poll for completion or interrupt the CPU</a:t>
            </a:r>
          </a:p>
          <a:p>
            <a:pPr>
              <a:defRPr/>
            </a:pPr>
            <a:r>
              <a:rPr lang="en-US" dirty="0">
                <a:latin typeface="+mn-lt"/>
              </a:rPr>
              <a:t>once the operation has completed.</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Network Layers</a:t>
            </a:r>
          </a:p>
        </p:txBody>
      </p:sp>
      <p:sp>
        <p:nvSpPr>
          <p:cNvPr id="3" name="Content Placeholder 2"/>
          <p:cNvSpPr>
            <a:spLocks noGrp="1"/>
          </p:cNvSpPr>
          <p:nvPr>
            <p:ph idx="1"/>
          </p:nvPr>
        </p:nvSpPr>
        <p:spPr/>
        <p:txBody>
          <a:bodyPr>
            <a:normAutofit fontScale="47500" lnSpcReduction="20000"/>
          </a:bodyPr>
          <a:lstStyle/>
          <a:p>
            <a:pPr>
              <a:defRPr/>
            </a:pPr>
            <a:r>
              <a:rPr lang="en-US" dirty="0" smtClean="0">
                <a:latin typeface="+mn-lt"/>
              </a:rPr>
              <a:t>Network layers define a hierarchy of services delineated by functionality. Each layer can use the functionality of the next layer below, and offers services to the next layer above. The packet accelerator sub-system examines and routes packets based on fields in up to three layers of the Ethernet packets or L0-L2 header of the SRIO packets. In layer 2, the MAC (Media Access Control) layer, the sub-system classifies IEEE 802.3 packets based on (optionally) the destination MAC, source MAC, </a:t>
            </a:r>
            <a:r>
              <a:rPr lang="en-US" dirty="0" err="1" smtClean="0">
                <a:latin typeface="+mn-lt"/>
              </a:rPr>
              <a:t>Ethertype</a:t>
            </a:r>
            <a:r>
              <a:rPr lang="en-US" dirty="0" smtClean="0">
                <a:latin typeface="+mn-lt"/>
              </a:rPr>
              <a:t>, and VLAN tags. </a:t>
            </a:r>
          </a:p>
          <a:p>
            <a:pPr>
              <a:defRPr/>
            </a:pPr>
            <a:r>
              <a:rPr lang="en-US" dirty="0" smtClean="0">
                <a:latin typeface="+mn-lt"/>
              </a:rPr>
              <a:t>In Layer 3, the network layer, IPv4 (Internet Protocol Version 4) and IPv6 (Internet Protocol Version 6) packets are routed based (optionally) on source IP address, destination IP address, IPv4 protocol, IPv6 next header, IPv4 Type of Service (recently changed to IPv4 differentiated service in RFC 2474), IPv6 traffic class, and IPv6 flow label. For IP packets with security services the SPI (Security Parameters Index) is also included in the classification information. For IP packets with SCTP (Stream Control Transmission Protocol) the SCTP destination port is also included in the classification information. </a:t>
            </a:r>
          </a:p>
          <a:p>
            <a:pPr>
              <a:defRPr/>
            </a:pPr>
            <a:r>
              <a:rPr lang="en-US" dirty="0" smtClean="0">
                <a:latin typeface="+mn-lt"/>
              </a:rPr>
              <a:t>In layer 4, the transport layer, UDP (User Datagram Protocol) and TCP (Transmission Control Protocol) packets are routed based on the destination port. However, the GTP-U (GPRS </a:t>
            </a:r>
            <a:r>
              <a:rPr lang="en-US" dirty="0" err="1" smtClean="0">
                <a:latin typeface="+mn-lt"/>
              </a:rPr>
              <a:t>Tunnelling</a:t>
            </a:r>
            <a:r>
              <a:rPr lang="en-US" dirty="0" smtClean="0">
                <a:latin typeface="+mn-lt"/>
              </a:rPr>
              <a:t> Protocol User Plane) over UDP packets are routed based on its 32-bit TEID (Tunnel ID). </a:t>
            </a:r>
          </a:p>
          <a:p>
            <a:pPr>
              <a:defRPr/>
            </a:pPr>
            <a:r>
              <a:rPr lang="en-US" dirty="0" smtClean="0">
                <a:latin typeface="+mn-lt"/>
              </a:rPr>
              <a:t>For SRIO (Serial RapidIO), L0-L2 header information the sub-system classifies SRIO packets based on (optional) the source ID, destination ID, transport type, priority, message type, SRIO type 11 mailbox and letter, SRIO type 9 stream ID and class of service. </a:t>
            </a:r>
          </a:p>
          <a:p>
            <a:pPr>
              <a:defRPr/>
            </a:pPr>
            <a:endParaRPr lang="en-US" dirty="0">
              <a:latin typeface="+mn-lt"/>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Receive Path</a:t>
            </a:r>
          </a:p>
        </p:txBody>
      </p:sp>
      <p:sp>
        <p:nvSpPr>
          <p:cNvPr id="3" name="Content Placeholder 2"/>
          <p:cNvSpPr>
            <a:spLocks noGrp="1"/>
          </p:cNvSpPr>
          <p:nvPr>
            <p:ph idx="1"/>
          </p:nvPr>
        </p:nvSpPr>
        <p:spPr/>
        <p:txBody>
          <a:bodyPr>
            <a:normAutofit fontScale="77500" lnSpcReduction="20000"/>
          </a:bodyPr>
          <a:lstStyle/>
          <a:p>
            <a:pPr>
              <a:defRPr/>
            </a:pPr>
            <a:r>
              <a:rPr lang="en-US" dirty="0" smtClean="0">
                <a:latin typeface="+mn-lt"/>
              </a:rPr>
              <a:t>All received packets from Ethernet and/or SRIO are routed to PDSP0 </a:t>
            </a:r>
          </a:p>
          <a:p>
            <a:pPr>
              <a:defRPr/>
            </a:pPr>
            <a:r>
              <a:rPr lang="en-US" dirty="0" smtClean="0">
                <a:latin typeface="+mn-lt"/>
              </a:rPr>
              <a:t>PDSP0 does L0-L2 (MAC/SRIO) lookup using LUT1-0. If the packet is IP, it is forwarded to PDSP1 </a:t>
            </a:r>
          </a:p>
          <a:p>
            <a:pPr>
              <a:defRPr/>
            </a:pPr>
            <a:r>
              <a:rPr lang="en-US" dirty="0" smtClean="0">
                <a:latin typeface="+mn-lt"/>
              </a:rPr>
              <a:t>PDSP1 does the outer IP or Custom LUT1 lookup using LUT1-1 </a:t>
            </a:r>
          </a:p>
          <a:p>
            <a:pPr>
              <a:defRPr/>
            </a:pPr>
            <a:r>
              <a:rPr lang="en-US" dirty="0" smtClean="0">
                <a:latin typeface="+mn-lt"/>
              </a:rPr>
              <a:t>PDSP2 does any subsequent IP or Custom LUT1 lookup using LUT1-2 </a:t>
            </a:r>
          </a:p>
          <a:p>
            <a:pPr>
              <a:defRPr/>
            </a:pPr>
            <a:r>
              <a:rPr lang="en-US" dirty="0" smtClean="0">
                <a:latin typeface="+mn-lt"/>
              </a:rPr>
              <a:t>PDSP3 does all TCP/UDP and Custom LUT2 lookup using LUT2 </a:t>
            </a:r>
          </a:p>
          <a:p>
            <a:pPr>
              <a:defRPr/>
            </a:pPr>
            <a:r>
              <a:rPr lang="en-US" dirty="0" smtClean="0">
                <a:latin typeface="+mn-lt"/>
              </a:rPr>
              <a:t>PDSP4 is used for post-lookup processes such as checksum/CRC result verification. </a:t>
            </a:r>
          </a:p>
          <a:p>
            <a:pPr>
              <a:defRPr/>
            </a:pPr>
            <a:r>
              <a:rPr lang="en-US" dirty="0" smtClean="0">
                <a:latin typeface="+mn-lt"/>
              </a:rPr>
              <a:t>PDSP4/5 can be used for pre-transmission operation such as transmit checksum generation.</a:t>
            </a:r>
          </a:p>
          <a:p>
            <a:pPr>
              <a:defRPr/>
            </a:pPr>
            <a:endParaRPr lang="en-US" dirty="0">
              <a:latin typeface="+mn-lt"/>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Receive path - Continue</a:t>
            </a:r>
          </a:p>
        </p:txBody>
      </p:sp>
      <p:sp>
        <p:nvSpPr>
          <p:cNvPr id="3" name="Content Placeholder 2"/>
          <p:cNvSpPr>
            <a:spLocks noGrp="1"/>
          </p:cNvSpPr>
          <p:nvPr>
            <p:ph idx="1"/>
          </p:nvPr>
        </p:nvSpPr>
        <p:spPr/>
        <p:txBody>
          <a:bodyPr>
            <a:normAutofit fontScale="92500" lnSpcReduction="10000"/>
          </a:bodyPr>
          <a:lstStyle/>
          <a:p>
            <a:pPr>
              <a:defRPr/>
            </a:pPr>
            <a:r>
              <a:rPr lang="en-US" dirty="0" smtClean="0">
                <a:latin typeface="+mn-lt"/>
              </a:rPr>
              <a:t>With the exception of some initial setup functions, the module does not communicate directly with the sub-system. The output of the module is a formatted data block along with a destination address. The module user must send the formatted data to the sub-system. This is typically done by linking the created data block to a host packet descriptor, and then using the addressing information to send the created packet to the sub-system through the queue manager and PKTDMA.</a:t>
            </a:r>
          </a:p>
          <a:p>
            <a:pPr>
              <a:defRPr/>
            </a:pPr>
            <a:endParaRPr lang="en-US" dirty="0">
              <a:latin typeface="+mn-lt"/>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Tx path</a:t>
            </a:r>
          </a:p>
        </p:txBody>
      </p:sp>
      <p:sp>
        <p:nvSpPr>
          <p:cNvPr id="54275" name="Content Placeholder 2"/>
          <p:cNvSpPr>
            <a:spLocks noGrp="1"/>
          </p:cNvSpPr>
          <p:nvPr>
            <p:ph idx="1"/>
          </p:nvPr>
        </p:nvSpPr>
        <p:spPr/>
        <p:txBody>
          <a:bodyPr/>
          <a:lstStyle/>
          <a:p>
            <a:r>
              <a:rPr lang="en-US" smtClean="0"/>
              <a:t>For packets to the network, the sub-system provides ones complement checksum or CRC generation over a range provided by the module user. The range is not determined by sub-system by parsing the to-network packet, since it is assumed that the creator of the packet already has the start offset, length, initial checksum value and etc.</a:t>
            </a:r>
          </a:p>
          <a:p>
            <a:endParaRPr lang="en-US" smtClean="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Tables look-up</a:t>
            </a:r>
          </a:p>
        </p:txBody>
      </p:sp>
      <p:sp>
        <p:nvSpPr>
          <p:cNvPr id="3" name="Content Placeholder 2"/>
          <p:cNvSpPr>
            <a:spLocks noGrp="1"/>
          </p:cNvSpPr>
          <p:nvPr>
            <p:ph idx="1"/>
          </p:nvPr>
        </p:nvSpPr>
        <p:spPr/>
        <p:txBody>
          <a:bodyPr>
            <a:normAutofit fontScale="62500" lnSpcReduction="20000"/>
          </a:bodyPr>
          <a:lstStyle/>
          <a:p>
            <a:pPr>
              <a:defRPr/>
            </a:pPr>
            <a:r>
              <a:rPr lang="en-US" dirty="0" smtClean="0">
                <a:latin typeface="+mn-lt"/>
              </a:rPr>
              <a:t>The low level driver maintains two tables of layer 2 and layer 3 configuration information. The memory for these tables is provided by the module user at run time. The module maintains ownership of these tables and the module user must not write to the memory once provided to the module. </a:t>
            </a:r>
          </a:p>
          <a:p>
            <a:pPr>
              <a:defRPr/>
            </a:pPr>
            <a:r>
              <a:rPr lang="en-US" dirty="0" smtClean="0">
                <a:latin typeface="+mn-lt"/>
              </a:rPr>
              <a:t>In multi-core devices the module can be used in two different configurations. In independent core mode each core in a device has a unique set of tables. Although it is legal for any core to reference handles from other cores, this is not typically done. In this case cache coherency and cross core semaphores are not implemented by the module user. In common core mode there is only one set of tables and they are shared by all cores. Each core that uses the module must initialize it, but each core will provide the exact same buffers to the module. The module user will have the first core to initialize the module also initialize the table. Other cores will initialize their internal state but not </a:t>
            </a:r>
            <a:r>
              <a:rPr lang="en-US" dirty="0" err="1" smtClean="0">
                <a:latin typeface="+mn-lt"/>
              </a:rPr>
              <a:t>initalize</a:t>
            </a:r>
            <a:r>
              <a:rPr lang="en-US" dirty="0" smtClean="0">
                <a:latin typeface="+mn-lt"/>
              </a:rPr>
              <a:t> the table. In this mode </a:t>
            </a:r>
            <a:r>
              <a:rPr lang="en-US" dirty="0" smtClean="0">
                <a:latin typeface="+mn-lt"/>
                <a:hlinkClick r:id="rId3"/>
              </a:rPr>
              <a:t>cache</a:t>
            </a:r>
            <a:r>
              <a:rPr lang="en-US" dirty="0" smtClean="0">
                <a:latin typeface="+mn-lt"/>
              </a:rPr>
              <a:t> coherency and cross core </a:t>
            </a:r>
            <a:r>
              <a:rPr lang="en-US" dirty="0" smtClean="0">
                <a:latin typeface="+mn-lt"/>
                <a:hlinkClick r:id="rId4"/>
              </a:rPr>
              <a:t>semaphores</a:t>
            </a:r>
            <a:r>
              <a:rPr lang="en-US" dirty="0" smtClean="0">
                <a:latin typeface="+mn-lt"/>
              </a:rPr>
              <a:t> must be implemented by the module user to insure the integrity of the tables. </a:t>
            </a:r>
          </a:p>
          <a:p>
            <a:pPr>
              <a:defRPr/>
            </a:pPr>
            <a:endParaRPr lang="en-US" dirty="0">
              <a:latin typeface="+mn-lt"/>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1698625"/>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27651"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Applications</a:t>
            </a:r>
          </a:p>
        </p:txBody>
      </p:sp>
      <p:sp>
        <p:nvSpPr>
          <p:cNvPr id="27652"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5"/>
          <p:cNvSpPr txBox="1">
            <a:spLocks noChangeArrowheads="1"/>
          </p:cNvSpPr>
          <p:nvPr/>
        </p:nvSpPr>
        <p:spPr bwMode="auto">
          <a:xfrm>
            <a:off x="244475" y="6346825"/>
            <a:ext cx="8709025" cy="461963"/>
          </a:xfrm>
          <a:prstGeom prst="rect">
            <a:avLst/>
          </a:prstGeom>
          <a:solidFill>
            <a:schemeClr val="bg1"/>
          </a:solidFill>
          <a:ln w="9525">
            <a:noFill/>
            <a:miter lim="800000"/>
            <a:headEnd/>
            <a:tailEnd/>
          </a:ln>
        </p:spPr>
        <p:txBody>
          <a:bodyPr>
            <a:spAutoFit/>
          </a:bodyPr>
          <a:lstStyle/>
          <a:p>
            <a:endParaRPr lang="en-US"/>
          </a:p>
        </p:txBody>
      </p:sp>
      <p:pic>
        <p:nvPicPr>
          <p:cNvPr id="28675" name="Picture 2"/>
          <p:cNvPicPr>
            <a:picLocks noChangeAspect="1" noChangeArrowheads="1"/>
          </p:cNvPicPr>
          <p:nvPr/>
        </p:nvPicPr>
        <p:blipFill>
          <a:blip r:embed="rId4" cstate="print"/>
          <a:srcRect/>
          <a:stretch>
            <a:fillRect/>
          </a:stretch>
        </p:blipFill>
        <p:spPr bwMode="auto">
          <a:xfrm>
            <a:off x="2000250" y="-31750"/>
            <a:ext cx="7148513" cy="6889750"/>
          </a:xfrm>
          <a:prstGeom prst="rect">
            <a:avLst/>
          </a:prstGeom>
          <a:noFill/>
          <a:ln w="9525" algn="ctr">
            <a:noFill/>
            <a:miter lim="800000"/>
            <a:headEnd/>
            <a:tailEnd/>
          </a:ln>
        </p:spPr>
      </p:pic>
      <p:sp>
        <p:nvSpPr>
          <p:cNvPr id="54274" name="Rectangle 59"/>
          <p:cNvSpPr>
            <a:spLocks noGrp="1" noChangeArrowheads="1"/>
          </p:cNvSpPr>
          <p:nvPr>
            <p:ph type="title" idx="4294967295"/>
          </p:nvPr>
        </p:nvSpPr>
        <p:spPr>
          <a:xfrm>
            <a:off x="14288" y="26988"/>
            <a:ext cx="4276725" cy="1838325"/>
          </a:xfrm>
        </p:spPr>
        <p:txBody>
          <a:bodyPr>
            <a:normAutofit fontScale="90000"/>
          </a:bodyPr>
          <a:lstStyle/>
          <a:p>
            <a:pPr algn="l" eaLnBrk="1" hangingPunct="1">
              <a:defRPr/>
            </a:pPr>
            <a:r>
              <a:rPr lang="en-US" dirty="0" smtClean="0">
                <a:latin typeface="+mj-lt"/>
              </a:rPr>
              <a:t>Network Coprocessor (NETCP)</a:t>
            </a:r>
          </a:p>
        </p:txBody>
      </p:sp>
      <p:sp>
        <p:nvSpPr>
          <p:cNvPr id="28677" name="Rectangle 63"/>
          <p:cNvSpPr>
            <a:spLocks noChangeArrowheads="1"/>
          </p:cNvSpPr>
          <p:nvPr/>
        </p:nvSpPr>
        <p:spPr bwMode="auto">
          <a:xfrm>
            <a:off x="30163" y="2236788"/>
            <a:ext cx="3505200" cy="4129087"/>
          </a:xfrm>
          <a:prstGeom prst="rect">
            <a:avLst/>
          </a:prstGeom>
          <a:noFill/>
          <a:ln w="9525">
            <a:noFill/>
            <a:miter lim="800000"/>
            <a:headEnd/>
            <a:tailEnd/>
          </a:ln>
        </p:spPr>
        <p:txBody>
          <a:bodyPr>
            <a:spAutoFit/>
          </a:bodyPr>
          <a:lstStyle/>
          <a:p>
            <a:pPr marL="342900" lvl="1" indent="-342900" algn="l" eaLnBrk="0" hangingPunct="0">
              <a:lnSpc>
                <a:spcPct val="80000"/>
              </a:lnSpc>
              <a:spcBef>
                <a:spcPct val="20000"/>
              </a:spcBef>
            </a:pPr>
            <a:r>
              <a:rPr lang="en-US">
                <a:solidFill>
                  <a:srgbClr val="000000"/>
                </a:solidFill>
                <a:latin typeface="Calibri" pitchFamily="34" charset="0"/>
              </a:rPr>
              <a:t>Packet Accelerator (PA)</a:t>
            </a:r>
            <a:endParaRPr lang="en-US">
              <a:latin typeface="Calibri" pitchFamily="34" charset="0"/>
            </a:endParaRPr>
          </a:p>
          <a:p>
            <a:pPr marL="342900" lvl="1" indent="-342900" algn="l" eaLnBrk="0" hangingPunct="0">
              <a:lnSpc>
                <a:spcPct val="80000"/>
              </a:lnSpc>
              <a:spcBef>
                <a:spcPct val="20000"/>
              </a:spcBef>
              <a:buFont typeface="Arial" charset="0"/>
              <a:buChar char="•"/>
            </a:pPr>
            <a:r>
              <a:rPr lang="en-US" sz="1600">
                <a:latin typeface="Calibri" pitchFamily="34" charset="0"/>
              </a:rPr>
              <a:t>Support for single or multiple IP addresses</a:t>
            </a:r>
          </a:p>
          <a:p>
            <a:pPr marL="342900" lvl="1" indent="-342900" algn="l" eaLnBrk="0" hangingPunct="0">
              <a:lnSpc>
                <a:spcPct val="80000"/>
              </a:lnSpc>
              <a:spcBef>
                <a:spcPct val="20000"/>
              </a:spcBef>
              <a:buFont typeface="Arial" charset="0"/>
              <a:buChar char="•"/>
            </a:pPr>
            <a:r>
              <a:rPr lang="en-US" sz="1600">
                <a:latin typeface="Calibri" pitchFamily="34" charset="0"/>
              </a:rPr>
              <a:t>1 Gbps wire-speed throughput at 1.5 Mpps</a:t>
            </a:r>
          </a:p>
          <a:p>
            <a:pPr marL="342900" lvl="1" indent="-342900" algn="l" eaLnBrk="0" hangingPunct="0">
              <a:lnSpc>
                <a:spcPct val="80000"/>
              </a:lnSpc>
              <a:spcBef>
                <a:spcPct val="20000"/>
              </a:spcBef>
              <a:buFont typeface="Arial" charset="0"/>
              <a:buChar char="•"/>
            </a:pPr>
            <a:r>
              <a:rPr lang="en-US" sz="1600">
                <a:latin typeface="Calibri" pitchFamily="34" charset="0"/>
              </a:rPr>
              <a:t>UDP Checksum processing</a:t>
            </a:r>
          </a:p>
          <a:p>
            <a:pPr marL="342900" lvl="1" indent="-342900" algn="l" eaLnBrk="0" hangingPunct="0">
              <a:lnSpc>
                <a:spcPct val="80000"/>
              </a:lnSpc>
              <a:spcBef>
                <a:spcPct val="20000"/>
              </a:spcBef>
              <a:buFont typeface="Arial" charset="0"/>
              <a:buChar char="•"/>
            </a:pPr>
            <a:r>
              <a:rPr lang="en-US" sz="1600">
                <a:latin typeface="Calibri" pitchFamily="34" charset="0"/>
              </a:rPr>
              <a:t>IPSec ESP and AH tunnels with fast path fully offloaded</a:t>
            </a:r>
          </a:p>
          <a:p>
            <a:pPr marL="342900" lvl="1" indent="-342900" algn="l" eaLnBrk="0" hangingPunct="0">
              <a:lnSpc>
                <a:spcPct val="80000"/>
              </a:lnSpc>
              <a:spcBef>
                <a:spcPct val="20000"/>
              </a:spcBef>
              <a:buFont typeface="Arial" charset="0"/>
              <a:buChar char="•"/>
            </a:pPr>
            <a:r>
              <a:rPr lang="en-US" sz="1600">
                <a:latin typeface="Calibri" pitchFamily="34" charset="0"/>
              </a:rPr>
              <a:t>L2 support: Ethernet, Ethertype, and VLAN</a:t>
            </a:r>
          </a:p>
          <a:p>
            <a:pPr marL="342900" lvl="1" indent="-342900" algn="l" eaLnBrk="0" hangingPunct="0">
              <a:lnSpc>
                <a:spcPct val="80000"/>
              </a:lnSpc>
              <a:spcBef>
                <a:spcPct val="20000"/>
              </a:spcBef>
              <a:buFont typeface="Arial" charset="0"/>
              <a:buChar char="•"/>
            </a:pPr>
            <a:r>
              <a:rPr lang="en-US" sz="1600">
                <a:latin typeface="Calibri" pitchFamily="34" charset="0"/>
              </a:rPr>
              <a:t>L3/L4 Support: IPv4/IPv6 and UDP port-based raw Ethernet or IPv4/6 and SCTP port-based routing</a:t>
            </a:r>
          </a:p>
          <a:p>
            <a:pPr marL="342900" lvl="1" indent="-342900" algn="l" eaLnBrk="0" hangingPunct="0">
              <a:lnSpc>
                <a:spcPct val="80000"/>
              </a:lnSpc>
              <a:spcBef>
                <a:spcPct val="20000"/>
              </a:spcBef>
              <a:buFont typeface="Arial" charset="0"/>
              <a:buChar char="•"/>
            </a:pPr>
            <a:r>
              <a:rPr lang="en-US" sz="1600">
                <a:latin typeface="Calibri" pitchFamily="34" charset="0"/>
              </a:rPr>
              <a:t>Multicast to multiple queues</a:t>
            </a:r>
          </a:p>
          <a:p>
            <a:pPr marL="342900" lvl="1" indent="-342900" algn="l" eaLnBrk="0" hangingPunct="0">
              <a:lnSpc>
                <a:spcPct val="80000"/>
              </a:lnSpc>
              <a:spcBef>
                <a:spcPct val="20000"/>
              </a:spcBef>
              <a:buFont typeface="Arial" charset="0"/>
              <a:buChar char="•"/>
            </a:pPr>
            <a:r>
              <a:rPr lang="en-US" sz="1600">
                <a:latin typeface="Calibri" pitchFamily="34" charset="0"/>
              </a:rPr>
              <a:t>QoS capability:  Per channel/flow to individual queue towards DSP cores and support for TX traffic shaping per device</a:t>
            </a:r>
          </a:p>
        </p:txBody>
      </p:sp>
    </p:spTree>
    <p:custDataLst>
      <p:tags r:id="rId1"/>
    </p:custData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SGMII and Ethernet Switch</a:t>
            </a:r>
          </a:p>
        </p:txBody>
      </p:sp>
      <p:pic>
        <p:nvPicPr>
          <p:cNvPr id="29699" name="Picture 2"/>
          <p:cNvPicPr>
            <a:picLocks noGrp="1" noChangeAspect="1" noChangeArrowheads="1"/>
          </p:cNvPicPr>
          <p:nvPr>
            <p:ph idx="1"/>
          </p:nvPr>
        </p:nvPicPr>
        <p:blipFill>
          <a:blip r:embed="rId3" cstate="print"/>
          <a:srcRect l="8344" r="1390"/>
          <a:stretch>
            <a:fillRect/>
          </a:stretch>
        </p:blipFill>
        <p:spPr>
          <a:xfrm>
            <a:off x="77788" y="1258888"/>
            <a:ext cx="8999537" cy="4910137"/>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5"/>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8" name="Rectangle 2"/>
          <p:cNvSpPr>
            <a:spLocks noGrp="1" noChangeArrowheads="1"/>
          </p:cNvSpPr>
          <p:nvPr>
            <p:ph type="title" idx="4294967295"/>
          </p:nvPr>
        </p:nvSpPr>
        <p:spPr>
          <a:xfrm>
            <a:off x="276225" y="53975"/>
            <a:ext cx="6048375" cy="814388"/>
          </a:xfrm>
        </p:spPr>
        <p:txBody>
          <a:bodyPr/>
          <a:lstStyle/>
          <a:p>
            <a:r>
              <a:rPr lang="en-US" smtClean="0">
                <a:latin typeface="Calibri" pitchFamily="34" charset="0"/>
              </a:rPr>
              <a:t>PA: High-Level Overview</a:t>
            </a:r>
          </a:p>
        </p:txBody>
      </p:sp>
      <p:sp>
        <p:nvSpPr>
          <p:cNvPr id="1029" name="Rectangle 3"/>
          <p:cNvSpPr>
            <a:spLocks noGrp="1" noChangeArrowheads="1"/>
          </p:cNvSpPr>
          <p:nvPr>
            <p:ph type="body" sz="half" idx="4294967295"/>
          </p:nvPr>
        </p:nvSpPr>
        <p:spPr>
          <a:xfrm>
            <a:off x="266700" y="836613"/>
            <a:ext cx="6426200" cy="5854700"/>
          </a:xfrm>
        </p:spPr>
        <p:txBody>
          <a:bodyPr/>
          <a:lstStyle/>
          <a:p>
            <a:pPr>
              <a:lnSpc>
                <a:spcPct val="80000"/>
              </a:lnSpc>
            </a:pPr>
            <a:r>
              <a:rPr lang="en-US" sz="1600" smtClean="0">
                <a:latin typeface="Calibri" pitchFamily="34" charset="0"/>
              </a:rPr>
              <a:t>L2 Classify Engine</a:t>
            </a:r>
          </a:p>
          <a:p>
            <a:pPr lvl="1">
              <a:lnSpc>
                <a:spcPct val="80000"/>
              </a:lnSpc>
            </a:pPr>
            <a:r>
              <a:rPr lang="en-US" sz="1600" smtClean="0">
                <a:latin typeface="Calibri" pitchFamily="34" charset="0"/>
              </a:rPr>
              <a:t>Used for matching L2 headers</a:t>
            </a:r>
          </a:p>
          <a:p>
            <a:pPr lvl="1">
              <a:lnSpc>
                <a:spcPct val="80000"/>
              </a:lnSpc>
            </a:pPr>
            <a:r>
              <a:rPr lang="en-US" sz="1600" smtClean="0">
                <a:latin typeface="Calibri" pitchFamily="34" charset="0"/>
              </a:rPr>
              <a:t>Example headers: MAC, VLAN, LLC snap</a:t>
            </a:r>
          </a:p>
          <a:p>
            <a:pPr>
              <a:lnSpc>
                <a:spcPct val="80000"/>
              </a:lnSpc>
            </a:pPr>
            <a:r>
              <a:rPr lang="en-US" sz="1600" smtClean="0">
                <a:latin typeface="Calibri" pitchFamily="34" charset="0"/>
              </a:rPr>
              <a:t>L3 Classify Engine 0</a:t>
            </a:r>
          </a:p>
          <a:p>
            <a:pPr lvl="1">
              <a:lnSpc>
                <a:spcPct val="80000"/>
              </a:lnSpc>
            </a:pPr>
            <a:r>
              <a:rPr lang="en-US" sz="1600" smtClean="0">
                <a:latin typeface="Calibri" pitchFamily="34" charset="0"/>
              </a:rPr>
              <a:t>Used for matching L3 headers</a:t>
            </a:r>
          </a:p>
          <a:p>
            <a:pPr lvl="1">
              <a:lnSpc>
                <a:spcPct val="80000"/>
              </a:lnSpc>
            </a:pPr>
            <a:r>
              <a:rPr lang="en-US" sz="1600" smtClean="0">
                <a:latin typeface="Calibri" pitchFamily="34" charset="0"/>
              </a:rPr>
              <a:t>Example headers: IPv4, IPv6, Custom L3</a:t>
            </a:r>
          </a:p>
          <a:p>
            <a:pPr lvl="1">
              <a:lnSpc>
                <a:spcPct val="80000"/>
              </a:lnSpc>
            </a:pPr>
            <a:r>
              <a:rPr lang="en-US" sz="1600" smtClean="0">
                <a:latin typeface="Calibri" pitchFamily="34" charset="0"/>
              </a:rPr>
              <a:t>Also uses Multicore Navigator to match ESP headers and direct packets to SA</a:t>
            </a:r>
          </a:p>
          <a:p>
            <a:pPr>
              <a:lnSpc>
                <a:spcPct val="80000"/>
              </a:lnSpc>
            </a:pPr>
            <a:r>
              <a:rPr lang="en-US" sz="1600" smtClean="0">
                <a:latin typeface="Calibri" pitchFamily="34" charset="0"/>
              </a:rPr>
              <a:t>L3 Classify Engine 1</a:t>
            </a:r>
          </a:p>
          <a:p>
            <a:pPr lvl="1">
              <a:lnSpc>
                <a:spcPct val="80000"/>
              </a:lnSpc>
            </a:pPr>
            <a:r>
              <a:rPr lang="en-US" sz="1600" smtClean="0">
                <a:latin typeface="Calibri" pitchFamily="34" charset="0"/>
              </a:rPr>
              <a:t>Typically used for matching L3 headers in IPsec tunnels</a:t>
            </a:r>
          </a:p>
          <a:p>
            <a:pPr lvl="1">
              <a:lnSpc>
                <a:spcPct val="80000"/>
              </a:lnSpc>
            </a:pPr>
            <a:r>
              <a:rPr lang="en-US" sz="1600" smtClean="0">
                <a:latin typeface="Calibri" pitchFamily="34" charset="0"/>
              </a:rPr>
              <a:t>Example headers: IPv4, IPv6, Custom L3</a:t>
            </a:r>
          </a:p>
          <a:p>
            <a:pPr>
              <a:lnSpc>
                <a:spcPct val="80000"/>
              </a:lnSpc>
            </a:pPr>
            <a:r>
              <a:rPr lang="en-US" sz="1600" smtClean="0">
                <a:latin typeface="Calibri" pitchFamily="34" charset="0"/>
              </a:rPr>
              <a:t>L4 Classify Engine</a:t>
            </a:r>
          </a:p>
          <a:p>
            <a:pPr lvl="1">
              <a:lnSpc>
                <a:spcPct val="80000"/>
              </a:lnSpc>
            </a:pPr>
            <a:r>
              <a:rPr lang="en-US" sz="1600" smtClean="0">
                <a:latin typeface="Calibri" pitchFamily="34" charset="0"/>
              </a:rPr>
              <a:t>Used for matching L4 Headers</a:t>
            </a:r>
          </a:p>
          <a:p>
            <a:pPr lvl="1">
              <a:lnSpc>
                <a:spcPct val="80000"/>
              </a:lnSpc>
            </a:pPr>
            <a:r>
              <a:rPr lang="en-US" sz="1600" smtClean="0">
                <a:latin typeface="Calibri" pitchFamily="34" charset="0"/>
              </a:rPr>
              <a:t>Example headers: UDP, TCP, Custom L4</a:t>
            </a:r>
          </a:p>
          <a:p>
            <a:pPr>
              <a:lnSpc>
                <a:spcPct val="80000"/>
              </a:lnSpc>
            </a:pPr>
            <a:r>
              <a:rPr lang="en-US" sz="1600" smtClean="0">
                <a:latin typeface="Calibri" pitchFamily="34" charset="0"/>
              </a:rPr>
              <a:t>Modify/Multi-Route Engines</a:t>
            </a:r>
          </a:p>
          <a:p>
            <a:pPr lvl="1">
              <a:lnSpc>
                <a:spcPct val="80000"/>
              </a:lnSpc>
            </a:pPr>
            <a:r>
              <a:rPr lang="en-US" sz="1600" smtClean="0">
                <a:latin typeface="Calibri" pitchFamily="34" charset="0"/>
              </a:rPr>
              <a:t>Used for Modification, Multi-route, and Statistics requests</a:t>
            </a:r>
          </a:p>
          <a:p>
            <a:pPr lvl="1">
              <a:lnSpc>
                <a:spcPct val="80000"/>
              </a:lnSpc>
            </a:pPr>
            <a:r>
              <a:rPr lang="en-US" sz="1600" smtClean="0">
                <a:latin typeface="Calibri" pitchFamily="34" charset="0"/>
              </a:rPr>
              <a:t>Modification Example: generate IP or UDP header checksums</a:t>
            </a:r>
          </a:p>
          <a:p>
            <a:pPr lvl="1">
              <a:lnSpc>
                <a:spcPct val="80000"/>
              </a:lnSpc>
            </a:pPr>
            <a:r>
              <a:rPr lang="en-US" sz="1600" smtClean="0">
                <a:latin typeface="Calibri" pitchFamily="34" charset="0"/>
              </a:rPr>
              <a:t>Multi-route Example: route a packet to multiple queues</a:t>
            </a:r>
          </a:p>
          <a:p>
            <a:pPr>
              <a:lnSpc>
                <a:spcPct val="80000"/>
              </a:lnSpc>
            </a:pPr>
            <a:r>
              <a:rPr lang="en-US" sz="1600" smtClean="0">
                <a:latin typeface="Calibri" pitchFamily="34" charset="0"/>
              </a:rPr>
              <a:t>PA Statistics Block</a:t>
            </a:r>
          </a:p>
          <a:p>
            <a:pPr lvl="1">
              <a:lnSpc>
                <a:spcPct val="80000"/>
              </a:lnSpc>
            </a:pPr>
            <a:r>
              <a:rPr lang="en-US" sz="1600" smtClean="0">
                <a:latin typeface="Calibri" pitchFamily="34" charset="0"/>
              </a:rPr>
              <a:t>Stores statistics for packets processed by the classify engines</a:t>
            </a:r>
          </a:p>
          <a:p>
            <a:pPr lvl="1">
              <a:lnSpc>
                <a:spcPct val="80000"/>
              </a:lnSpc>
            </a:pPr>
            <a:r>
              <a:rPr lang="en-US" sz="1600" smtClean="0">
                <a:latin typeface="Calibri" pitchFamily="34" charset="0"/>
              </a:rPr>
              <a:t>Statistics requests typically handled by Modify/Multi-route engines</a:t>
            </a:r>
          </a:p>
          <a:p>
            <a:pPr>
              <a:lnSpc>
                <a:spcPct val="80000"/>
              </a:lnSpc>
            </a:pPr>
            <a:r>
              <a:rPr lang="en-US" sz="1600" smtClean="0">
                <a:latin typeface="Calibri" pitchFamily="34" charset="0"/>
              </a:rPr>
              <a:t>Packet ID Manager</a:t>
            </a:r>
          </a:p>
          <a:p>
            <a:pPr lvl="1">
              <a:lnSpc>
                <a:spcPct val="80000"/>
              </a:lnSpc>
            </a:pPr>
            <a:r>
              <a:rPr lang="en-US" sz="1600" smtClean="0">
                <a:latin typeface="Calibri" pitchFamily="34" charset="0"/>
              </a:rPr>
              <a:t>Assigns packet ID to packets</a:t>
            </a:r>
          </a:p>
        </p:txBody>
      </p:sp>
      <p:graphicFrame>
        <p:nvGraphicFramePr>
          <p:cNvPr id="1026" name="Object 4"/>
          <p:cNvGraphicFramePr>
            <a:graphicFrameLocks noChangeAspect="1"/>
          </p:cNvGraphicFramePr>
          <p:nvPr/>
        </p:nvGraphicFramePr>
        <p:xfrm>
          <a:off x="5707063" y="88900"/>
          <a:ext cx="3295650" cy="6673850"/>
        </p:xfrm>
        <a:graphic>
          <a:graphicData uri="http://schemas.openxmlformats.org/presentationml/2006/ole">
            <p:oleObj spid="_x0000_s1026" name="Visio" r:id="rId5" imgW="4618759" imgH="918367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25425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072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Firmware</a:t>
            </a:r>
          </a:p>
        </p:txBody>
      </p:sp>
      <p:sp>
        <p:nvSpPr>
          <p:cNvPr id="3072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ATION_PLAYLIST_COUNT" val="0"/>
  <p:tag name="PRESENTATION_PRESENTER_SLIDE_LEVEL" val="0"/>
  <p:tag name="ARTICULATE_AUDIO_TEMP" val="C:\DOCUME~1\a0850458\LOCALS~1\Temp\articulate\presenter\ae\audio\20101110202009\"/>
  <p:tag name="ARTICULATE_REFERENCE_COUNT" val="3"/>
  <p:tag name="ARTICULATE_REFERENCE_TYPE_1" val="1"/>
  <p:tag name="ARTICULATE_REFERENCE_TITLE_1" val="KeyStone NETCP Packet Accelerator Training Slides"/>
  <p:tag name="ARTICULATE_REFERENCE_1" val="C:\Data\KeyStone NEW\PDF\KeyStone NETCP Packet Accelerator.pdf"/>
  <p:tag name="ARTICULATE_REFERENCE_TYPE_2" val="0"/>
  <p:tag name="ARTICULATE_REFERENCE_TITLE_2" val="Network Coprocessor (NETCP) User Guide"/>
  <p:tag name="ARTICULATE_REFERENCE_2" val="http://www.ti.com/lit/SPRUGZ6"/>
  <p:tag name="ARTICULATE_REFERENCE_TYPE_3" val="0"/>
  <p:tag name="ARTICULATE_REFERENCE_TITLE_3" val="Packet Accelerator (PA) User Guide"/>
  <p:tag name="ARTICULATE_REFERENCE_3" val="http://www.ti.com/lit/ SPRUGS4"/>
  <p:tag name="ARTICULATE_PRESENTER_VERSION" val="6"/>
  <p:tag name="PUBLISH_TITLE" val="KeyStone Training: NETCP Packet Accelerator"/>
  <p:tag name="ARTICULATE_PUBLISH_PATH" val="C:\Data\KeyStone NEW\PUBLISH"/>
  <p:tag name="ARTICULATE_LOGO" val="TI_logo_off_white_square.jpg"/>
  <p:tag name="ARTICULATE_PRESENTER" val="(None selected)"/>
  <p:tag name="ARTICULATE_PRESENTER_GUID" val="9869030842"/>
  <p:tag name="ARTICULATE_LMS" val="0"/>
  <p:tag name="ARTICULATE_TEMPLATE" val="TI Master White"/>
  <p:tag name="ARTICULATE_TEMPLATE_GUID" val="964306da-7288-4a58-87f1-2616ae5904c9"/>
  <p:tag name="LMS_PUBLISH" val="No"/>
  <p:tag name="PRESENTER_PREVIEW_MODE" val="0"/>
  <p:tag name="PRESENTER_PREVIEW_START" val="1"/>
  <p:tag name="PLAYERLOGOHEIGHT" val="476"/>
  <p:tag name="PLAYERLOGOWIDTH" val="1357"/>
  <p:tag name="LAUNCHINNEWWINDOW" val="1"/>
  <p:tag name="LASTPUBLISHED" val="C:\Data\KeyStone NEW\PUBLISH\08 KeyStone NETCP PA\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uoRjeE_files\slide0001_image001.jpg"/>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V9JF8ftN_files\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UNszEQ3_files\slide0001_image001.jpg"/>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sRzWccTF_files\slide0001_image001.png"/>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iB36iXE_files\slide0001_image001.jpg"/>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5vD11VUW_files\slide0001_image001.png"/>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KOP8KUz0_files\slide0001_image001.jpg"/>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LF3Y5IMV_files\slide0001_image001.png"/>
</p:tagLst>
</file>

<file path=ppt/tags/tag18.xml><?xml version="1.0" encoding="utf-8"?>
<p:tagLst xmlns:a="http://schemas.openxmlformats.org/drawingml/2006/main" xmlns:r="http://schemas.openxmlformats.org/officeDocument/2006/relationships" xmlns:p="http://schemas.openxmlformats.org/presentationml/2006/main">
  <p:tag name="ELAPSEDTIME" val="6.682"/>
  <p:tag name="ARTICULATE_TITLE_TAG" val="NETCP Packet Accelerator"/>
  <p:tag name="ARTICULATE_SLIDE_GUID" val="3958b2ed-f758-46dc-888d-a33f920b53ad"/>
  <p:tag name="ARTICULATE_SLIDE_PAUSE" val="0"/>
  <p:tag name="ARTICULATE_NAV_LEVEL" val="1"/>
  <p:tag name="ARTICULATE_PLAYLIST_ID" val="-1"/>
  <p:tag name="ARTICULATE_LOCK_SLIDE" val="0"/>
  <p:tag name="ARTICULATE_SLIDE_NAV" val="1"/>
</p:tagLst>
</file>

<file path=ppt/tags/tag19.xml><?xml version="1.0" encoding="utf-8"?>
<p:tagLst xmlns:a="http://schemas.openxmlformats.org/drawingml/2006/main" xmlns:r="http://schemas.openxmlformats.org/officeDocument/2006/relationships" xmlns:p="http://schemas.openxmlformats.org/presentationml/2006/main">
  <p:tag name="ELAPSEDTIME" val="20.895"/>
  <p:tag name="ARTICULATE_SLIDE_GUID" val="77f3bf9b-4b91-4686-80f9-ca00d487354b"/>
  <p:tag name="ARTICULATE_SLIDE_PAUSE" val="0"/>
  <p:tag name="ARTICULATE_NAV_LEVEL" val="1"/>
  <p:tag name="ARTICULATE_PLAYLIST_ID" val="-1"/>
  <p:tag name="ARTICULATE_LOCK_SLIDE" val="0"/>
  <p:tag name="ARTICULATE_SLIDE_NAV" val="2"/>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HEkpbMEv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3.473"/>
  <p:tag name="ARTICULATE_SLIDE_GUID" val="c824f1aa-f4c2-466d-9a67-5b43e7cda3ca"/>
  <p:tag name="ARTICULATE_SLIDE_PAUSE" val="0"/>
  <p:tag name="ARTICULATE_NAV_LEVEL" val="1"/>
  <p:tag name="ARTICULATE_PLAYLIST_ID" val="-1"/>
  <p:tag name="ARTICULATE_LOCK_SLIDE" val="0"/>
  <p:tag name="ARTICULATE_SLIDE_NAV" val="3"/>
</p:tagLst>
</file>

<file path=ppt/tags/tag21.xml><?xml version="1.0" encoding="utf-8"?>
<p:tagLst xmlns:a="http://schemas.openxmlformats.org/drawingml/2006/main" xmlns:r="http://schemas.openxmlformats.org/officeDocument/2006/relationships" xmlns:p="http://schemas.openxmlformats.org/presentationml/2006/main">
  <p:tag name="ELAPSEDTIME" val="48.927"/>
  <p:tag name="ARTICULATE_SLIDE_GUID" val="67dc8605-fdb6-421d-b14b-43b1fe60665c"/>
  <p:tag name="ARTICULATE_SLIDE_PAUSE" val="0"/>
  <p:tag name="ARTICULATE_NAV_LEVEL" val="2"/>
  <p:tag name="ARTICULATE_PLAYLIST_ID" val="-1"/>
  <p:tag name="ARTICULATE_LOCK_SLIDE" val="0"/>
  <p:tag name="ARTICULATE_SLIDE_NAV" val="4"/>
</p:tagLst>
</file>

<file path=ppt/tags/tag22.xml><?xml version="1.0" encoding="utf-8"?>
<p:tagLst xmlns:a="http://schemas.openxmlformats.org/drawingml/2006/main" xmlns:r="http://schemas.openxmlformats.org/officeDocument/2006/relationships" xmlns:p="http://schemas.openxmlformats.org/presentationml/2006/main">
  <p:tag name="ELAPSEDTIME" val="6.895"/>
  <p:tag name="ARTICULATE_SLIDE_GUID" val="95dfa166-a73a-4e00-8797-282979ce01ab"/>
  <p:tag name="ARTICULATE_SLIDE_PAUSE" val="0"/>
  <p:tag name="ARTICULATE_NAV_LEVEL" val="1"/>
  <p:tag name="ARTICULATE_PLAYLIST_ID" val="-1"/>
  <p:tag name="ARTICULATE_LOCK_SLIDE" val="0"/>
  <p:tag name="ARTICULATE_SLIDE_NAV" val="5"/>
</p:tagLst>
</file>

<file path=ppt/tags/tag23.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24.xml><?xml version="1.0" encoding="utf-8"?>
<p:tagLst xmlns:a="http://schemas.openxmlformats.org/drawingml/2006/main" xmlns:r="http://schemas.openxmlformats.org/officeDocument/2006/relationships" xmlns:p="http://schemas.openxmlformats.org/presentationml/2006/main">
  <p:tag name="ELAPSEDTIME" val="153.046"/>
  <p:tag name="ARTICULATE_SLIDE_GUID" val="01ac778b-c073-4d86-b43b-173c839a7cb9"/>
  <p:tag name="ARTICULATE_SLIDE_PAUSE" val="0"/>
  <p:tag name="ARTICULATE_NAV_LEVEL" val="2"/>
  <p:tag name="ARTICULATE_PLAYLIST_ID" val="-1"/>
  <p:tag name="ARTICULATE_LOCK_SLIDE" val="0"/>
  <p:tag name="ARTICULATE_SLIDE_NAV" val="6"/>
</p:tagLst>
</file>

<file path=ppt/tags/tag25.xml><?xml version="1.0" encoding="utf-8"?>
<p:tagLst xmlns:a="http://schemas.openxmlformats.org/drawingml/2006/main" xmlns:r="http://schemas.openxmlformats.org/officeDocument/2006/relationships" xmlns:p="http://schemas.openxmlformats.org/presentationml/2006/main">
  <p:tag name="ELAPSEDTIME" val="8.593"/>
  <p:tag name="ARTICULATE_SLIDE_GUID" val="cf25f687-8ed3-4a7a-9ac1-bb501a24f6f7"/>
  <p:tag name="ARTICULATE_SLIDE_PAUSE" val="0"/>
  <p:tag name="ARTICULATE_NAV_LEVEL" val="1"/>
  <p:tag name="ARTICULATE_PLAYLIST_ID" val="-1"/>
  <p:tag name="ARTICULATE_LOCK_SLIDE" val="0"/>
  <p:tag name="ARTICULATE_SLIDE_NAV" val="7"/>
</p:tagLst>
</file>

<file path=ppt/tags/tag26.xml><?xml version="1.0" encoding="utf-8"?>
<p:tagLst xmlns:a="http://schemas.openxmlformats.org/drawingml/2006/main" xmlns:r="http://schemas.openxmlformats.org/officeDocument/2006/relationships" xmlns:p="http://schemas.openxmlformats.org/presentationml/2006/main">
  <p:tag name="ELAPSEDTIME" val="202.864"/>
  <p:tag name="ARTICULATE_SLIDE_GUID" val="ade474dd-ad1c-4f22-bf7d-2d60035f852a"/>
  <p:tag name="ARTICULATE_SLIDE_PAUSE" val="0"/>
  <p:tag name="ARTICULATE_NAV_LEVEL" val="2"/>
  <p:tag name="ARTICULATE_PLAYLIST_ID" val="-1"/>
  <p:tag name="ARTICULATE_LOCK_SLIDE" val="0"/>
  <p:tag name="ARTICULATE_SLIDE_NAV" val="8"/>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f216cd4b-2280-49a1-9c47-7e80c01f84bc"/>
  <p:tag name="ARTICULATE_SLIDE_PAUSE" val="0"/>
  <p:tag name="ARTICULATE_NAV_LEVEL" val="1"/>
  <p:tag name="ARTICULATE_PLAYLIST_ID" val="-1"/>
  <p:tag name="ARTICULATE_LOCK_SLIDE" val="0"/>
  <p:tag name="ELAPSEDTIME" val="9.062"/>
  <p:tag name="ARTICULATE_SLIDE_NAV" val="9"/>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f16f1666-de3a-4be1-896e-8d4c66682c87"/>
  <p:tag name="ARTICULATE_SLIDE_PAUSE" val="0"/>
  <p:tag name="ARTICULATE_NAV_LEVEL" val="2"/>
  <p:tag name="ARTICULATE_PLAYLIST_ID" val="-1"/>
  <p:tag name="ARTICULATE_LOCK_SLIDE" val="0"/>
  <p:tag name="ELAPSEDTIME" val="62.953"/>
  <p:tag name="ARTICULATE_SLIDE_NAV" val="10"/>
</p:tagLst>
</file>

<file path=ppt/tags/tag29.xml><?xml version="1.0" encoding="utf-8"?>
<p:tagLst xmlns:a="http://schemas.openxmlformats.org/drawingml/2006/main" xmlns:r="http://schemas.openxmlformats.org/officeDocument/2006/relationships" xmlns:p="http://schemas.openxmlformats.org/presentationml/2006/main">
  <p:tag name="TIMELINE" val="39.71"/>
  <p:tag name="ARTICULATE_SLIDE_GUID" val="a33247f1-9c22-4e9a-b51c-3f3f6b47c15d"/>
  <p:tag name="ARTICULATE_SLIDE_PAUSE" val="0"/>
  <p:tag name="ARTICULATE_NAV_LEVEL" val="2"/>
  <p:tag name="ARTICULATE_PLAYLIST_ID" val="-1"/>
  <p:tag name="ARTICULATE_LOCK_SLIDE" val="0"/>
  <p:tag name="ELAPSEDTIME" val="43.671"/>
  <p:tag name="ARTICULATE_SLIDE_NAV" val="11"/>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KGpsiij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6cf063f0-5ae8-4279-a946-413956803367"/>
  <p:tag name="ARTICULATE_SLIDE_PAUSE" val="0"/>
  <p:tag name="ARTICULATE_NAV_LEVEL" val="1"/>
  <p:tag name="ARTICULATE_PLAYLIST_ID" val="-1"/>
  <p:tag name="ARTICULATE_LOCK_SLIDE" val="0"/>
  <p:tag name="ELAPSEDTIME" val="18.229"/>
  <p:tag name="ARTICULATE_SLIDE_NAV" val="12"/>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d74f332e-0e1a-4192-869b-972f75eee3b4"/>
  <p:tag name="ARTICULATE_SLIDE_PAUSE" val="0"/>
  <p:tag name="ARTICULATE_NAV_LEVEL" val="2"/>
  <p:tag name="ARTICULATE_PLAYLIST_ID" val="-1"/>
  <p:tag name="ARTICULATE_LOCK_SLIDE" val="0"/>
  <p:tag name="ELAPSEDTIME" val="19.927"/>
  <p:tag name="ARTICULATE_SLIDE_NAV" val="1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31ea8ad3-4401-4421-a588-8998d5a8adb8"/>
  <p:tag name="ARTICULATE_SLIDE_PAUSE" val="0"/>
  <p:tag name="ARTICULATE_NAV_LEVEL" val="2"/>
  <p:tag name="ARTICULATE_PLAYLIST_ID" val="-1"/>
  <p:tag name="ARTICULATE_LOCK_SLIDE" val="0"/>
  <p:tag name="ELAPSEDTIME" val="48.14"/>
  <p:tag name="ARTICULATE_SLIDE_NAV" val="14"/>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12ff6658-59c3-4e0c-afd8-0561b9a1cda0"/>
  <p:tag name="ARTICULATE_SLIDE_PAUSE" val="0"/>
  <p:tag name="ARTICULATE_NAV_LEVEL" val="2"/>
  <p:tag name="ARTICULATE_PLAYLIST_ID" val="-1"/>
  <p:tag name="ARTICULATE_LOCK_SLIDE" val="0"/>
  <p:tag name="ELAPSEDTIME" val="25.729"/>
  <p:tag name="ARTICULATE_SLIDE_NAV" val="15"/>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ca7fe505-5076-43dd-819d-d7a1e80f9bcd"/>
  <p:tag name="ARTICULATE_SLIDE_PAUSE" val="0"/>
  <p:tag name="ARTICULATE_NAV_LEVEL" val="2"/>
  <p:tag name="ARTICULATE_PLAYLIST_ID" val="-1"/>
  <p:tag name="ARTICULATE_LOCK_SLIDE" val="0"/>
  <p:tag name="ELAPSEDTIME" val="40.776"/>
  <p:tag name="ARTICULATE_SLIDE_NAV" val="16"/>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f4dec273-f6b6-4fc1-9e9d-58fc875b9c6f"/>
  <p:tag name="ARTICULATE_SLIDE_PAUSE" val="0"/>
  <p:tag name="ARTICULATE_NAV_LEVEL" val="1"/>
  <p:tag name="ARTICULATE_PLAYLIST_ID" val="-1"/>
  <p:tag name="ARTICULATE_LOCK_SLIDE" val="0"/>
  <p:tag name="ELAPSEDTIME" val="8.958"/>
  <p:tag name="ARTICULATE_SLIDE_NAV" val="17"/>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a319bfb4-e042-49c5-8c64-8cec3a99e661"/>
  <p:tag name="ARTICULATE_SLIDE_PAUSE" val="0"/>
  <p:tag name="ARTICULATE_NAV_LEVEL" val="2"/>
  <p:tag name="ARTICULATE_PLAYLIST_ID" val="-1"/>
  <p:tag name="ARTICULATE_LOCK_SLIDE" val="0"/>
  <p:tag name="TIMELINE" val="3.99/21.04"/>
  <p:tag name="ELAPSEDTIME" val="51.119"/>
  <p:tag name="ARTICULATE_SLIDE_NAV" val="18"/>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35c7f59b-1da0-4606-9a89-413dc9e3240a"/>
  <p:tag name="ARTICULATE_SLIDE_PAUSE" val="0"/>
  <p:tag name="ARTICULATE_NAV_LEVEL" val="2"/>
  <p:tag name="ARTICULATE_PLAYLIST_ID" val="-1"/>
  <p:tag name="ARTICULATE_LOCK_SLIDE" val="0"/>
  <p:tag name="TIMELINE" val="96.46/155.13"/>
  <p:tag name="ELAPSEDTIME" val="173.031"/>
  <p:tag name="ARTICULATE_SLIDE_NAV" val="19"/>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ddb39ba4-fe64-44a4-9ea8-d31ffbb7e710"/>
  <p:tag name="ARTICULATE_SLIDE_PAUSE" val="0"/>
  <p:tag name="ARTICULATE_NAV_LEVEL" val="2"/>
  <p:tag name="ARTICULATE_PLAYLIST_ID" val="-1"/>
  <p:tag name="ARTICULATE_LOCK_SLIDE" val="0"/>
  <p:tag name="ELAPSEDTIME" val="82.937"/>
  <p:tag name="TIMELINE" val="11.17/31.72/43.84/66.06"/>
  <p:tag name="ARTICULATE_SLIDE_NAV" val="20"/>
</p:tagLst>
</file>

<file path=ppt/tags/tag39.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43.937"/>
  <p:tag name="ARTICULATE_SLIDE_GUID" val="52b57a47-8655-4ea3-86b7-67e20c07ac2c"/>
  <p:tag name="ARTICULATE_SLIDE_PAUSE" val="0"/>
  <p:tag name="ARTICULATE_NAV_LEVEL" val="3"/>
  <p:tag name="ARTICULATE_HIDE_SLIDE" val="1"/>
  <p:tag name="ARTICULATE_PLAYLIST_ID" val="-1"/>
  <p:tag name="ARTICULATE_LOCK_SLIDE" val="0"/>
  <p:tag name="TIMELINE" val="21.98"/>
  <p:tag name="ARTICULATE_SLIDE_NAV" val="21"/>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2AyrYkxx_files\slide0001_image001.jpg"/>
</p:tagLst>
</file>

<file path=ppt/tags/tag40.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30.718"/>
  <p:tag name="ARTICULATE_SLIDE_GUID" val="2da16a90-660a-4271-8d7d-8dc0e01d7652"/>
  <p:tag name="ARTICULATE_SLIDE_PAUSE" val="0"/>
  <p:tag name="ARTICULATE_NAV_LEVEL" val="3"/>
  <p:tag name="ARTICULATE_HIDE_SLIDE" val="1"/>
  <p:tag name="ARTICULATE_PLAYLIST_ID" val="-1"/>
  <p:tag name="ARTICULATE_LOCK_SLIDE" val="0"/>
  <p:tag name="TIMELINE" val="15.34"/>
  <p:tag name="ARTICULATE_SLIDE_NAV" val="22"/>
</p:tagLst>
</file>

<file path=ppt/tags/tag41.xml><?xml version="1.0" encoding="utf-8"?>
<p:tagLst xmlns:a="http://schemas.openxmlformats.org/drawingml/2006/main" xmlns:r="http://schemas.openxmlformats.org/officeDocument/2006/relationships" xmlns:p="http://schemas.openxmlformats.org/presentationml/2006/main">
  <p:tag name="ELAPSEDTIME" val="41.218"/>
  <p:tag name="ARTICULATE_SLIDE_GUID" val="de025fcc-f479-4842-8744-71e99503fd2d"/>
  <p:tag name="ARTICULATE_SLIDE_PAUSE" val="0"/>
  <p:tag name="ARTICULATE_NAV_LEVEL" val="3"/>
  <p:tag name="ARTICULATE_HIDE_SLIDE" val="1"/>
  <p:tag name="ARTICULATE_PLAYLIST_ID" val="-1"/>
  <p:tag name="ARTICULATE_LOCK_SLIDE" val="0"/>
  <p:tag name="TIMELINE" val="0.81/9.76/19.65"/>
  <p:tag name="ARTICULATE_SLIDE_NAV" val="23"/>
</p:tagLst>
</file>

<file path=ppt/tags/tag42.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567"/>
  <p:tag name="ARTICULATE_SLIDE_GUID" val="1148a94a-6e11-453b-8b99-625061af5faa"/>
  <p:tag name="ARTICULATE_SLIDE_PAUSE" val="0"/>
  <p:tag name="ARTICULATE_NAV_LEVEL" val="2"/>
  <p:tag name="ARTICULATE_PLAYLIST_ID" val="-1"/>
  <p:tag name="ARTICULATE_LOCK_SLIDE" val="0"/>
  <p:tag name="TIMELINE" val="31.95"/>
  <p:tag name="ARTICULATE_SLIDE_NAV" val="24"/>
</p:tagLst>
</file>

<file path=ppt/tags/tag43.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302"/>
  <p:tag name="ARTICULATE_SLIDE_GUID" val="8a76b10a-a30d-4426-8067-c27c81050831"/>
  <p:tag name="ARTICULATE_SLIDE_PAUSE" val="0"/>
  <p:tag name="ARTICULATE_NAV_LEVEL" val="2"/>
  <p:tag name="ARTICULATE_HIDE_SLIDE" val="1"/>
  <p:tag name="ARTICULATE_PLAYLIST_ID" val="-1"/>
  <p:tag name="ARTICULATE_LOCK_SLIDE" val="0"/>
  <p:tag name="TIMELINE" val="27.35"/>
  <p:tag name="ARTICULATE_SLIDE_NAV" val="25"/>
</p:tagLst>
</file>

<file path=ppt/tags/tag44.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1.557"/>
  <p:tag name="ARTICULATE_SLIDE_GUID" val="e6b59bc0-6252-49d7-91f2-a36c6c373c0f"/>
  <p:tag name="ARTICULATE_SLIDE_PAUSE" val="0"/>
  <p:tag name="ARTICULATE_NAV_LEVEL" val="2"/>
  <p:tag name="ARTICULATE_HIDE_SLIDE" val="1"/>
  <p:tag name="ARTICULATE_PLAYLIST_ID" val="-1"/>
  <p:tag name="ARTICULATE_LOCK_SLIDE" val="0"/>
  <p:tag name="TIMELINE" val="31.24"/>
  <p:tag name="ARTICULATE_SLIDE_NAV" val="26"/>
</p:tagLst>
</file>

<file path=ppt/tags/tag45.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37.067"/>
  <p:tag name="ARTICULATE_SLIDE_GUID" val="055e908f-2e5a-425d-9844-c5bcb842bd71"/>
  <p:tag name="ARTICULATE_SLIDE_PAUSE" val="0"/>
  <p:tag name="ARTICULATE_NAV_LEVEL" val="2"/>
  <p:tag name="ARTICULATE_HIDE_SLIDE" val="1"/>
  <p:tag name="ARTICULATE_PLAYLIST_ID" val="-1"/>
  <p:tag name="ARTICULATE_LOCK_SLIDE" val="0"/>
  <p:tag name="TIMELINE" val="30.33"/>
  <p:tag name="ARTICULATE_SLIDE_NAV" val="27"/>
</p:tagLst>
</file>

<file path=ppt/tags/tag46.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5.369"/>
  <p:tag name="ARTICULATE_SLIDE_GUID" val="32d81e5d-f313-4ac6-849a-b0efefd33793"/>
  <p:tag name="ARTICULATE_SLIDE_PAUSE" val="0"/>
  <p:tag name="ARTICULATE_NAV_LEVEL" val="1"/>
  <p:tag name="ARTICULATE_HIDE_SLIDE" val="1"/>
  <p:tag name="ARTICULATE_PLAYLIST_ID" val="-1"/>
  <p:tag name="ARTICULATE_LOCK_SLIDE" val="0"/>
  <p:tag name="TIMELINE" val="4.05"/>
  <p:tag name="ARTICULATE_SLIDE_NAV" val="28"/>
</p:tagLst>
</file>

<file path=ppt/tags/tag47.xml><?xml version="1.0" encoding="utf-8"?>
<p:tagLst xmlns:a="http://schemas.openxmlformats.org/drawingml/2006/main" xmlns:r="http://schemas.openxmlformats.org/officeDocument/2006/relationships" xmlns:p="http://schemas.openxmlformats.org/presentationml/2006/main">
  <p:tag name="ARTICULATE_TITLE_TAG" val="PA LLD: Receive Packets from Ethernet"/>
  <p:tag name="ELAPSEDTIME" val="47.333"/>
  <p:tag name="ARTICULATE_SLIDE_GUID" val="2723c5ad-68ba-4090-82ba-874f33cfd967"/>
  <p:tag name="ARTICULATE_SLIDE_PAUSE" val="0"/>
  <p:tag name="ARTICULATE_NAV_LEVEL" val="2"/>
  <p:tag name="ARTICULATE_PLAYLIST_ID" val="-1"/>
  <p:tag name="ARTICULATE_LOCK_SLIDE" val="0"/>
  <p:tag name="TIMELINE" val="6.76/34.06"/>
  <p:tag name="ARTICULATE_SLIDE_NAV" val="29"/>
</p:tagLst>
</file>

<file path=ppt/tags/tag48.xml><?xml version="1.0" encoding="utf-8"?>
<p:tagLst xmlns:a="http://schemas.openxmlformats.org/drawingml/2006/main" xmlns:r="http://schemas.openxmlformats.org/officeDocument/2006/relationships" xmlns:p="http://schemas.openxmlformats.org/presentationml/2006/main">
  <p:tag name="ELAPSEDTIME" val="68.046"/>
  <p:tag name="ARTICULATE_SLIDE_GUID" val="2f5d08bf-a082-4609-a337-773f75f246be"/>
  <p:tag name="ARTICULATE_SLIDE_PAUSE" val="0"/>
  <p:tag name="ARTICULATE_NAV_LEVEL" val="2"/>
  <p:tag name="ARTICULATE_PLAYLIST_ID" val="-1"/>
  <p:tag name="ARTICULATE_LOCK_SLIDE" val="0"/>
  <p:tag name="TIMELINE" val="14.90/22.90/32.45/50.51"/>
  <p:tag name="ARTICULATE_SLIDE_NAV" val="30"/>
</p:tagLst>
</file>

<file path=ppt/tags/tag49.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25.598"/>
  <p:tag name="ARTICULATE_SLIDE_GUID" val="83a68393-b438-463e-8f1d-c2e7dd194208"/>
  <p:tag name="ARTICULATE_SLIDE_PAUSE" val="0"/>
  <p:tag name="ARTICULATE_NAV_LEVEL" val="2"/>
  <p:tag name="ARTICULATE_PLAYLIST_ID" val="-1"/>
  <p:tag name="ARTICULATE_LOCK_SLIDE" val="0"/>
  <p:tag name="TIMELINE" val="6.88"/>
  <p:tag name="ARTICULATE_SLIDE_NAV" val="31"/>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34P5FgGh_files\slide0001_image001.png"/>
</p:tagLst>
</file>

<file path=ppt/tags/tag50.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1.942"/>
  <p:tag name="ARTICULATE_SLIDE_GUID" val="67215bde-648d-4a1b-bc28-2efd99fbba83"/>
  <p:tag name="ARTICULATE_SLIDE_PAUSE" val="0"/>
  <p:tag name="ARTICULATE_NAV_LEVEL" val="2"/>
  <p:tag name="ARTICULATE_HIDE_SLIDE" val="1"/>
  <p:tag name="ARTICULATE_PLAYLIST_ID" val="-1"/>
  <p:tag name="ARTICULATE_LOCK_SLIDE" val="0"/>
  <p:tag name="TIMELINE" val="18.86"/>
  <p:tag name="ARTICULATE_SLIDE_NAV" val="32"/>
</p:tagLst>
</file>

<file path=ppt/tags/tag51.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5.312"/>
  <p:tag name="ARTICULATE_SLIDE_GUID" val="0c464262-2b68-438f-b090-0f50f259c541"/>
  <p:tag name="ARTICULATE_SLIDE_PAUSE" val="0"/>
  <p:tag name="ARTICULATE_NAV_LEVEL" val="2"/>
  <p:tag name="ARTICULATE_HIDE_SLIDE" val="1"/>
  <p:tag name="ARTICULATE_PLAYLIST_ID" val="-1"/>
  <p:tag name="ARTICULATE_LOCK_SLIDE" val="0"/>
  <p:tag name="TIMELINE" val="1.90"/>
  <p:tag name="ARTICULATE_SLIDE_NAV" val="33"/>
</p:tagLst>
</file>

<file path=ppt/tags/tag52.xml><?xml version="1.0" encoding="utf-8"?>
<p:tagLst xmlns:a="http://schemas.openxmlformats.org/drawingml/2006/main" xmlns:r="http://schemas.openxmlformats.org/officeDocument/2006/relationships" xmlns:p="http://schemas.openxmlformats.org/presentationml/2006/main">
  <p:tag name="ELAPSEDTIME" val="11.75"/>
  <p:tag name="ARTICULATE_SLIDE_GUID" val="92099343-b1aa-443e-940a-1720ec1a9e3b"/>
  <p:tag name="ARTICULATE_SLIDE_PAUSE" val="0"/>
  <p:tag name="ARTICULATE_NAV_LEVEL" val="1"/>
  <p:tag name="ARTICULATE_PLAYLIST_ID" val="-1"/>
  <p:tag name="ARTICULATE_LOCK_SLIDE" val="0"/>
  <p:tag name="ARTICULATE_SLIDE_NAV" val="34"/>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Pdm2ahtw_files\slide0001_image001.jp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ddLkyB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FF6fVdm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YtHr6q_files\slide0001_image001.png"/>
</p:tagLst>
</file>

<file path=ppt/theme/theme1.xml><?xml version="1.0" encoding="utf-8"?>
<a:theme xmlns:a="http://schemas.openxmlformats.org/drawingml/2006/main" name="3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0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0_KeyStoneOLT">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FinalPowerpoint</Template>
  <TotalTime>36490</TotalTime>
  <Words>7723</Words>
  <Application>Microsoft Office PowerPoint</Application>
  <PresentationFormat>On-screen Show (4:3)</PresentationFormat>
  <Paragraphs>1003</Paragraphs>
  <Slides>45</Slides>
  <Notes>45</Notes>
  <HiddenSlides>7</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48" baseType="lpstr">
      <vt:lpstr>3_KeyStoneOLT</vt:lpstr>
      <vt:lpstr>10_KeyStoneOLT</vt:lpstr>
      <vt:lpstr>Visio</vt:lpstr>
      <vt:lpstr>Slide 1</vt:lpstr>
      <vt:lpstr>Agenda</vt:lpstr>
      <vt:lpstr>Packet Accelerator: Applications</vt:lpstr>
      <vt:lpstr>Packet Accelerator Applications</vt:lpstr>
      <vt:lpstr>Packet Accelerator: Applications</vt:lpstr>
      <vt:lpstr>Network Coprocessor (NETCP)</vt:lpstr>
      <vt:lpstr>SGMII and Ethernet Switch</vt:lpstr>
      <vt:lpstr>PA: High-Level Overview</vt:lpstr>
      <vt:lpstr>Packet Accelerator: Firmware</vt:lpstr>
      <vt:lpstr>PA: Hardware and Firmware</vt:lpstr>
      <vt:lpstr>PA Low Level Driver Overview</vt:lpstr>
      <vt:lpstr>PA LLD Overview</vt:lpstr>
      <vt:lpstr>PA LLD Functional Diagram</vt:lpstr>
      <vt:lpstr>PA Low Level Drivers (PA LLD)</vt:lpstr>
      <vt:lpstr>PA LLD API: System</vt:lpstr>
      <vt:lpstr>PA LLD API: Configuration</vt:lpstr>
      <vt:lpstr>PA LLD API: Custom Configuration</vt:lpstr>
      <vt:lpstr>PA LLD API: Utility Functions</vt:lpstr>
      <vt:lpstr>LLD HTML Documentation</vt:lpstr>
      <vt:lpstr>Download the Firmware</vt:lpstr>
      <vt:lpstr>PA LLD: Programming Example</vt:lpstr>
      <vt:lpstr>PA LLD: Basic Configuration</vt:lpstr>
      <vt:lpstr>PA LLD: PA Routing</vt:lpstr>
      <vt:lpstr>PA LLD: Rx Configuration</vt:lpstr>
      <vt:lpstr>Slide 25</vt:lpstr>
      <vt:lpstr>Slide 26</vt:lpstr>
      <vt:lpstr>PA LLD: Rx Configuration</vt:lpstr>
      <vt:lpstr>Slide 28</vt:lpstr>
      <vt:lpstr>Slide 29</vt:lpstr>
      <vt:lpstr>Slide 30</vt:lpstr>
      <vt:lpstr>Slide 31</vt:lpstr>
      <vt:lpstr>Slide 32</vt:lpstr>
      <vt:lpstr>Slide 33</vt:lpstr>
      <vt:lpstr>PA LLD: Send Transmit Packet</vt:lpstr>
      <vt:lpstr>Slide 35</vt:lpstr>
      <vt:lpstr>Slide 36</vt:lpstr>
      <vt:lpstr>Slide 37</vt:lpstr>
      <vt:lpstr>For More Information</vt:lpstr>
      <vt:lpstr>Back-Up</vt:lpstr>
      <vt:lpstr>Management Data IO</vt:lpstr>
      <vt:lpstr>Network Layers</vt:lpstr>
      <vt:lpstr>Receive Path</vt:lpstr>
      <vt:lpstr>Receive path - Continue</vt:lpstr>
      <vt:lpstr>Tx path</vt:lpstr>
      <vt:lpstr>Tables look-up</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Nyquist Shannon Training DAY ONE</dc:title>
  <dc:creator>Chad Courtney</dc:creator>
  <cp:lastModifiedBy>Robert J. Hillard</cp:lastModifiedBy>
  <cp:revision>1357</cp:revision>
  <dcterms:created xsi:type="dcterms:W3CDTF">2007-12-19T20:51:45Z</dcterms:created>
  <dcterms:modified xsi:type="dcterms:W3CDTF">2012-05-01T01:22:27Z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mments0">
    <vt:lpwstr>Concatenated presentations for Nyquist Shannon Training DAY ONE (Wed, Nov 11, 2009)</vt:lpwstr>
  </property>
  <property fmtid="{D5CDD505-2E9C-101B-9397-08002B2CF9AE}" pid="4" name="Comments/Description">
    <vt:lpwstr>Nyquist and Shannon Training slides - for internal use only.</vt:lpwstr>
  </property>
  <property fmtid="{D5CDD505-2E9C-101B-9397-08002B2CF9AE}" pid="5" name="URL">
    <vt:lpwstr/>
  </property>
  <property fmtid="{D5CDD505-2E9C-101B-9397-08002B2CF9AE}" pid="6" name="Order">
    <vt:lpwstr>60500.0000000000</vt:lpwstr>
  </property>
  <property fmtid="{D5CDD505-2E9C-101B-9397-08002B2CF9AE}" pid="7" name="Content Owner">
    <vt:lpwstr>Brown, Derek</vt:lpwstr>
  </property>
  <property fmtid="{D5CDD505-2E9C-101B-9397-08002B2CF9AE}" pid="8" name="ArticulateUseProject">
    <vt:lpwstr>1</vt:lpwstr>
  </property>
  <property fmtid="{D5CDD505-2E9C-101B-9397-08002B2CF9AE}" pid="9" name="ArticulatePath">
    <vt:lpwstr>08 KeyStone NETCP PA</vt:lpwstr>
  </property>
  <property fmtid="{D5CDD505-2E9C-101B-9397-08002B2CF9AE}" pid="10" name="ArticulateGUID">
    <vt:lpwstr>7523C2D8-59FC-4B9B-BA88-4451F4EFD87D</vt:lpwstr>
  </property>
  <property fmtid="{D5CDD505-2E9C-101B-9397-08002B2CF9AE}" pid="11" name="ArticulateProjectFull">
    <vt:lpwstr>C:\Data\KeyStone NEW\PPT\FINAL\08 KeyStone NETCP PA.ppta</vt:lpwstr>
  </property>
</Properties>
</file>