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Default Extension="xls" ContentType="application/vnd.ms-exce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Lst>
  <p:notesMasterIdLst>
    <p:notesMasterId r:id="rId68"/>
  </p:notesMasterIdLst>
  <p:handoutMasterIdLst>
    <p:handoutMasterId r:id="rId69"/>
  </p:handoutMasterIdLst>
  <p:sldIdLst>
    <p:sldId id="940" r:id="rId6"/>
    <p:sldId id="869" r:id="rId7"/>
    <p:sldId id="941" r:id="rId8"/>
    <p:sldId id="870" r:id="rId9"/>
    <p:sldId id="919" r:id="rId10"/>
    <p:sldId id="871" r:id="rId11"/>
    <p:sldId id="942" r:id="rId12"/>
    <p:sldId id="873" r:id="rId13"/>
    <p:sldId id="874" r:id="rId14"/>
    <p:sldId id="875" r:id="rId15"/>
    <p:sldId id="943" r:id="rId16"/>
    <p:sldId id="876" r:id="rId17"/>
    <p:sldId id="877" r:id="rId18"/>
    <p:sldId id="944" r:id="rId19"/>
    <p:sldId id="878" r:id="rId20"/>
    <p:sldId id="945" r:id="rId21"/>
    <p:sldId id="879" r:id="rId22"/>
    <p:sldId id="934" r:id="rId23"/>
    <p:sldId id="914" r:id="rId24"/>
    <p:sldId id="880" r:id="rId25"/>
    <p:sldId id="917" r:id="rId26"/>
    <p:sldId id="918" r:id="rId27"/>
    <p:sldId id="946" r:id="rId28"/>
    <p:sldId id="883" r:id="rId29"/>
    <p:sldId id="884" r:id="rId30"/>
    <p:sldId id="915" r:id="rId31"/>
    <p:sldId id="930" r:id="rId32"/>
    <p:sldId id="931" r:id="rId33"/>
    <p:sldId id="932" r:id="rId34"/>
    <p:sldId id="935" r:id="rId35"/>
    <p:sldId id="925" r:id="rId36"/>
    <p:sldId id="926" r:id="rId37"/>
    <p:sldId id="936" r:id="rId38"/>
    <p:sldId id="937" r:id="rId39"/>
    <p:sldId id="938" r:id="rId40"/>
    <p:sldId id="885" r:id="rId41"/>
    <p:sldId id="886" r:id="rId42"/>
    <p:sldId id="887" r:id="rId43"/>
    <p:sldId id="888" r:id="rId44"/>
    <p:sldId id="947" r:id="rId45"/>
    <p:sldId id="890" r:id="rId46"/>
    <p:sldId id="939" r:id="rId47"/>
    <p:sldId id="948" r:id="rId48"/>
    <p:sldId id="920" r:id="rId49"/>
    <p:sldId id="916" r:id="rId50"/>
    <p:sldId id="921" r:id="rId51"/>
    <p:sldId id="922" r:id="rId52"/>
    <p:sldId id="894" r:id="rId53"/>
    <p:sldId id="949" r:id="rId54"/>
    <p:sldId id="896" r:id="rId55"/>
    <p:sldId id="897" r:id="rId56"/>
    <p:sldId id="950" r:id="rId57"/>
    <p:sldId id="899" r:id="rId58"/>
    <p:sldId id="900" r:id="rId59"/>
    <p:sldId id="923" r:id="rId60"/>
    <p:sldId id="901" r:id="rId61"/>
    <p:sldId id="902" r:id="rId62"/>
    <p:sldId id="903" r:id="rId63"/>
    <p:sldId id="904" r:id="rId64"/>
    <p:sldId id="905" r:id="rId65"/>
    <p:sldId id="906" r:id="rId66"/>
    <p:sldId id="908" r:id="rId67"/>
  </p:sldIdLst>
  <p:sldSz cx="9144000" cy="6858000" type="screen4x3"/>
  <p:notesSz cx="7010400" cy="9296400"/>
  <p:custDataLst>
    <p:tags r:id="rId70"/>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DE0000"/>
    <a:srgbClr val="FFFFCC"/>
    <a:srgbClr val="FFFF99"/>
    <a:srgbClr val="1F497D"/>
    <a:srgbClr val="FFCCFF"/>
    <a:srgbClr val="FFFF66"/>
    <a:srgbClr val="CCCC00"/>
    <a:srgbClr val="66FF66"/>
    <a:srgbClr val="00CC00"/>
    <a:srgbClr val="00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34" autoAdjust="0"/>
    <p:restoredTop sz="97252" autoAdjust="0"/>
  </p:normalViewPr>
  <p:slideViewPr>
    <p:cSldViewPr snapToGrid="0">
      <p:cViewPr varScale="1">
        <p:scale>
          <a:sx n="102" d="100"/>
          <a:sy n="102" d="100"/>
        </p:scale>
        <p:origin x="-192" y="-102"/>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3/31/2014</a:t>
            </a:fld>
            <a:endParaRPr lang="en-US" dirty="0"/>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dirty="0"/>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6"/>
            <a:ext cx="3038476" cy="465137"/>
          </a:xfrm>
          <a:prstGeom prst="rect">
            <a:avLst/>
          </a:prstGeom>
          <a:noFill/>
          <a:ln w="9525">
            <a:noFill/>
            <a:miter lim="800000"/>
            <a:headEnd/>
            <a:tailEnd/>
          </a:ln>
        </p:spPr>
        <p:txBody>
          <a:bodyPr lIns="91909" tIns="45954" rIns="91909" bIns="45954" anchor="b"/>
          <a:lstStyle/>
          <a:p>
            <a:pPr defTabSz="917415"/>
            <a:fld id="{BDFEC6E6-BCD5-4F32-85F3-FB692D89CDBC}" type="slidenum">
              <a:rPr lang="en-US" sz="1100">
                <a:solidFill>
                  <a:srgbClr val="000000"/>
                </a:solidFill>
              </a:rPr>
              <a:pPr defTabSz="917415"/>
              <a:t>4</a:t>
            </a:fld>
            <a:endParaRPr lang="en-US" sz="11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09" tIns="45954" rIns="91909" bIns="45954"/>
          <a:lstStyle/>
          <a:p>
            <a:pPr marL="228560" indent="-228560">
              <a:buAutoNum type="arabicPeriod"/>
            </a:pPr>
            <a:r>
              <a:rPr lang="en-US" baseline="0" dirty="0" smtClean="0">
                <a:latin typeface="Arial" pitchFamily="34" charset="0"/>
              </a:rPr>
              <a:t>Contains an ARM cluster with one, two or 4 ARMs in it.</a:t>
            </a:r>
          </a:p>
          <a:p>
            <a:pPr marL="228560" indent="-228560">
              <a:buAutoNum type="arabicPeriod"/>
            </a:pPr>
            <a:r>
              <a:rPr lang="en-US" baseline="0" dirty="0" smtClean="0">
                <a:latin typeface="Arial" pitchFamily="34" charset="0"/>
              </a:rPr>
              <a:t>Running at 1.4GHz.</a:t>
            </a:r>
          </a:p>
          <a:p>
            <a:pPr marL="228560" indent="-228560">
              <a:buAutoNum type="arabicPeriod"/>
            </a:pPr>
            <a:r>
              <a:rPr lang="en-US" baseline="0" dirty="0" smtClean="0">
                <a:latin typeface="Arial" pitchFamily="34" charset="0"/>
              </a:rPr>
              <a:t>Two levels of memory just like DSP.</a:t>
            </a:r>
          </a:p>
          <a:p>
            <a:pPr marL="228560" indent="-228560">
              <a:buAutoNum type="arabicPeriod"/>
            </a:pPr>
            <a:r>
              <a:rPr lang="en-US" baseline="0" dirty="0" smtClean="0">
                <a:latin typeface="Arial" pitchFamily="34" charset="0"/>
              </a:rPr>
              <a:t>But L2 is shared for cache coherency.</a:t>
            </a:r>
          </a:p>
          <a:p>
            <a:pPr marL="228560" indent="-228560">
              <a:buAutoNum type="arabicPeriod"/>
            </a:pPr>
            <a:r>
              <a:rPr lang="en-US" baseline="0" dirty="0" smtClean="0">
                <a:latin typeface="Arial" pitchFamily="34" charset="0"/>
              </a:rPr>
              <a:t>Connected to the MSMC through ACE also provided cache coherency with other peripheral masters.</a:t>
            </a:r>
          </a:p>
          <a:p>
            <a:pPr marL="228560" indent="-228560">
              <a:buAutoNum type="arabicPeriod"/>
            </a:pPr>
            <a:r>
              <a:rPr lang="en-US" baseline="0" dirty="0" smtClean="0">
                <a:latin typeface="Arial" pitchFamily="34" charset="0"/>
              </a:rPr>
              <a:t>Power management.(Wait for Interrupt/ Wait for Event).</a:t>
            </a:r>
          </a:p>
          <a:p>
            <a:pPr marL="228560" indent="-228560">
              <a:buAutoNum type="arabicPeriod"/>
            </a:pPr>
            <a:r>
              <a:rPr lang="en-US" baseline="0" dirty="0" smtClean="0">
                <a:latin typeface="Arial" pitchFamily="34" charset="0"/>
              </a:rPr>
              <a:t>BootROM.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Dhrystone score of 3.5DMIPS/MHz requires right</a:t>
            </a:r>
            <a:r>
              <a:rPr lang="en-US" baseline="0" dirty="0" smtClean="0"/>
              <a:t> version of compiler (ARM RVCT or GCC 4.8.0) that uses NEON SIMD instructions for loads and stores, measures core and L1D only. Benchmark confirms the 3-issue performance.</a:t>
            </a:r>
          </a:p>
          <a:p>
            <a:r>
              <a:rPr lang="en-US" baseline="0" dirty="0" smtClean="0"/>
              <a:t>Floating point is 4 operations per cycle. An operation is add, multiply, multiply and accumulate, etc. In a typical application loads and stores will reduce the sustained operations to 50% or less.</a:t>
            </a:r>
          </a:p>
          <a:p>
            <a:r>
              <a:rPr lang="en-US" baseline="0" dirty="0" smtClean="0"/>
              <a:t>19600 = 1.4 * 3.5 * 4 (cores)</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44</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Distribution and CPU interface</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50</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Depending on the transistor</a:t>
            </a:r>
            <a:r>
              <a:rPr lang="en-US" baseline="0" dirty="0" smtClean="0"/>
              <a:t> temperature, static power (leakage) is ½ to 2/3 of total power. Dynamic power scales with clock speed, static does not.</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51</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53</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54</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6"/>
            <a:ext cx="3038476" cy="465137"/>
          </a:xfrm>
          <a:prstGeom prst="rect">
            <a:avLst/>
          </a:prstGeom>
          <a:noFill/>
          <a:ln w="9525">
            <a:noFill/>
            <a:miter lim="800000"/>
            <a:headEnd/>
            <a:tailEnd/>
          </a:ln>
        </p:spPr>
        <p:txBody>
          <a:bodyPr lIns="91909" tIns="45954" rIns="91909" bIns="45954" anchor="b"/>
          <a:lstStyle/>
          <a:p>
            <a:pPr defTabSz="917415"/>
            <a:fld id="{BDFEC6E6-BCD5-4F32-85F3-FB692D89CDBC}" type="slidenum">
              <a:rPr lang="en-US" sz="1100">
                <a:solidFill>
                  <a:srgbClr val="000000"/>
                </a:solidFill>
              </a:rPr>
              <a:pPr defTabSz="917415"/>
              <a:t>5</a:t>
            </a:fld>
            <a:endParaRPr lang="en-US" sz="11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09" tIns="45954" rIns="91909" bIns="45954"/>
          <a:lstStyle/>
          <a:p>
            <a:pPr marL="228560" indent="-228560">
              <a:buAutoNum type="arabicPeriod"/>
            </a:pPr>
            <a:r>
              <a:rPr lang="en-US" baseline="0" dirty="0" smtClean="0">
                <a:latin typeface="Arial" pitchFamily="34" charset="0"/>
              </a:rPr>
              <a:t>Contains an ARM cluster with one, two or 4 ARMs in it.</a:t>
            </a:r>
          </a:p>
          <a:p>
            <a:pPr marL="228560" indent="-228560">
              <a:buAutoNum type="arabicPeriod"/>
            </a:pPr>
            <a:r>
              <a:rPr lang="en-US" baseline="0" dirty="0" smtClean="0">
                <a:latin typeface="Arial" pitchFamily="34" charset="0"/>
              </a:rPr>
              <a:t>Running at 1.4GHz.</a:t>
            </a:r>
          </a:p>
          <a:p>
            <a:pPr marL="228560" indent="-228560">
              <a:buAutoNum type="arabicPeriod"/>
            </a:pPr>
            <a:r>
              <a:rPr lang="en-US" baseline="0" dirty="0" smtClean="0">
                <a:latin typeface="Arial" pitchFamily="34" charset="0"/>
              </a:rPr>
              <a:t>Two levels of memory just like DSP.</a:t>
            </a:r>
          </a:p>
          <a:p>
            <a:pPr marL="228560" indent="-228560">
              <a:buAutoNum type="arabicPeriod"/>
            </a:pPr>
            <a:r>
              <a:rPr lang="en-US" baseline="0" dirty="0" smtClean="0">
                <a:latin typeface="Arial" pitchFamily="34" charset="0"/>
              </a:rPr>
              <a:t>But L2 is shared for cache coherency.</a:t>
            </a:r>
          </a:p>
          <a:p>
            <a:pPr marL="228560" indent="-228560">
              <a:buAutoNum type="arabicPeriod"/>
            </a:pPr>
            <a:r>
              <a:rPr lang="en-US" baseline="0" dirty="0" smtClean="0">
                <a:latin typeface="Arial" pitchFamily="34" charset="0"/>
              </a:rPr>
              <a:t>Connected to the MSMC through ACE also provided cache coherency with other peripheral masters.</a:t>
            </a:r>
          </a:p>
          <a:p>
            <a:pPr marL="228560" indent="-228560">
              <a:buAutoNum type="arabicPeriod"/>
            </a:pPr>
            <a:r>
              <a:rPr lang="en-US" baseline="0" dirty="0" smtClean="0">
                <a:latin typeface="Arial" pitchFamily="34" charset="0"/>
              </a:rPr>
              <a:t>Power management.(Wait for Interrupt/ Wait for Event).</a:t>
            </a:r>
          </a:p>
          <a:p>
            <a:pPr marL="228560" indent="-228560">
              <a:buAutoNum type="arabicPeriod"/>
            </a:pPr>
            <a:r>
              <a:rPr lang="en-US" baseline="0" dirty="0" smtClean="0">
                <a:latin typeface="Arial" pitchFamily="34" charset="0"/>
              </a:rPr>
              <a:t>BootROM.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57</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59</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ECT   - Embedded Cross Triggering</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60</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61</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62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xfrm>
            <a:off x="1182688" y="696913"/>
            <a:ext cx="4649787" cy="3486150"/>
          </a:xfrm>
          <a:ln/>
        </p:spPr>
      </p:sp>
      <p:sp>
        <p:nvSpPr>
          <p:cNvPr id="66562" name="Rectangle 3"/>
          <p:cNvSpPr>
            <a:spLocks noGrp="1" noChangeArrowheads="1"/>
          </p:cNvSpPr>
          <p:nvPr>
            <p:ph type="body" idx="1"/>
          </p:nvPr>
        </p:nvSpPr>
        <p:spPr>
          <a:xfrm>
            <a:off x="699597" y="4414511"/>
            <a:ext cx="5611208" cy="4185621"/>
          </a:xfrm>
          <a:noFill/>
          <a:ln/>
        </p:spPr>
        <p:txBody>
          <a:bodyPr/>
          <a:lstStyle/>
          <a:p>
            <a:r>
              <a:rPr lang="en-US" altLang="ko-KR" dirty="0" smtClean="0">
                <a:ea typeface="굴림" pitchFamily="50" charset="-127"/>
              </a:rPr>
              <a:t>CTM – Cross Trigger matrix</a:t>
            </a:r>
          </a:p>
          <a:p>
            <a:r>
              <a:rPr lang="en-US" altLang="ko-KR" dirty="0" smtClean="0">
                <a:ea typeface="굴림" pitchFamily="50" charset="-127"/>
              </a:rPr>
              <a:t>STM – System Trace Microcell</a:t>
            </a:r>
          </a:p>
          <a:p>
            <a:r>
              <a:rPr lang="en-US" altLang="ko-KR" dirty="0" smtClean="0">
                <a:ea typeface="굴림" pitchFamily="50" charset="-127"/>
              </a:rPr>
              <a:t>ACP – Accelerated coherency port</a:t>
            </a:r>
          </a:p>
          <a:p>
            <a:r>
              <a:rPr lang="en-US" altLang="ko-KR" dirty="0" smtClean="0">
                <a:ea typeface="굴림" pitchFamily="50" charset="-127"/>
              </a:rPr>
              <a:t>Next – Asynchronous</a:t>
            </a:r>
            <a:r>
              <a:rPr lang="en-US" altLang="ko-KR" baseline="0" dirty="0" smtClean="0">
                <a:ea typeface="굴림" pitchFamily="50" charset="-127"/>
              </a:rPr>
              <a:t> interface to MSMC</a:t>
            </a:r>
          </a:p>
          <a:p>
            <a:r>
              <a:rPr lang="en-US" altLang="ko-KR" baseline="0" dirty="0" smtClean="0">
                <a:ea typeface="굴림" pitchFamily="50" charset="-127"/>
              </a:rPr>
              <a:t>AXI – is really via the MSMC</a:t>
            </a:r>
          </a:p>
          <a:p>
            <a:r>
              <a:rPr lang="en-US" altLang="ko-KR" baseline="0" dirty="0" smtClean="0">
                <a:ea typeface="굴림" pitchFamily="50" charset="-127"/>
              </a:rPr>
              <a:t>This is a functional diagram. Physically, all ports go through the MSMC port (except the interrupt?)</a:t>
            </a:r>
            <a:endParaRPr lang="ko-KR" altLang="en-US" dirty="0" smtClean="0">
              <a:ea typeface="굴림" pitchFamily="50"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8 issues:</a:t>
            </a:r>
          </a:p>
          <a:p>
            <a:r>
              <a:rPr lang="en-US" dirty="0" smtClean="0"/>
              <a:t>2 for Neon- VFP</a:t>
            </a:r>
          </a:p>
          <a:p>
            <a:r>
              <a:rPr lang="en-US" dirty="0" smtClean="0"/>
              <a:t>2 for load and store</a:t>
            </a:r>
          </a:p>
          <a:p>
            <a:r>
              <a:rPr lang="en-US" dirty="0" smtClean="0"/>
              <a:t>4 for the other (ALU, Shift, multiply)</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translation between virtual address to physical address is done via two or three steps </a:t>
            </a:r>
          </a:p>
          <a:p>
            <a:r>
              <a:rPr lang="en-US" dirty="0" smtClean="0"/>
              <a:t>32 L1 Instructions</a:t>
            </a:r>
          </a:p>
          <a:p>
            <a:r>
              <a:rPr lang="en-US" dirty="0" smtClean="0"/>
              <a:t>2 by 32 data L1</a:t>
            </a:r>
          </a:p>
          <a:p>
            <a:r>
              <a:rPr lang="en-US" dirty="0" smtClean="0"/>
              <a:t>4 ways 512-entry L2 TLB  (for each processor)</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a:t>
            </a:r>
            <a:r>
              <a:rPr lang="en-US" baseline="0" dirty="0" smtClean="0"/>
              <a:t> still needs to do ensure consistency, with load and store exclusive instructions and data barriers (DMB); SIMPLIFY?</a:t>
            </a:r>
          </a:p>
          <a:p>
            <a:endParaRPr lang="en-US" baseline="0" dirty="0" smtClean="0"/>
          </a:p>
          <a:p>
            <a:r>
              <a:rPr lang="en-US" baseline="0" dirty="0" smtClean="0"/>
              <a:t>I think that the reason why there are two snoops is because there are two ways to get into the MSMC and from the MSMC to the memories, but the DSP to MSMC - </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36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Include memory portion of KII diagram</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8" descr="ti_logo_powerpoint_1_line.png"/>
          <p:cNvPicPr>
            <a:picLocks noChangeAspect="1"/>
          </p:cNvPicPr>
          <p:nvPr userDrawn="1"/>
        </p:nvPicPr>
        <p:blipFill>
          <a:blip r:embed="rId2" cstate="print"/>
          <a:srcRect/>
          <a:stretch>
            <a:fillRect/>
          </a:stretch>
        </p:blipFill>
        <p:spPr bwMode="auto">
          <a:xfrm>
            <a:off x="6675438" y="6440488"/>
            <a:ext cx="1874837" cy="231775"/>
          </a:xfrm>
          <a:prstGeom prst="rect">
            <a:avLst/>
          </a:prstGeom>
          <a:noFill/>
          <a:ln w="9525">
            <a:noFill/>
            <a:miter lim="800000"/>
            <a:headEnd/>
            <a:tailEnd/>
          </a:ln>
        </p:spPr>
      </p:pic>
      <p:sp>
        <p:nvSpPr>
          <p:cNvPr id="4" name="Rectangle 24"/>
          <p:cNvSpPr>
            <a:spLocks noGrp="1" noChangeArrowheads="1"/>
          </p:cNvSpPr>
          <p:nvPr>
            <p:ph type="sldNum" sz="quarter" idx="4"/>
          </p:nvPr>
        </p:nvSpPr>
        <p:spPr>
          <a:xfrm>
            <a:off x="6642100" y="6038850"/>
            <a:ext cx="2133600" cy="206375"/>
          </a:xfrm>
          <a:prstGeom prst="rect">
            <a:avLst/>
          </a:prstGeom>
        </p:spPr>
        <p:txBody>
          <a:bodyPr/>
          <a:lstStyle>
            <a:lvl1pPr>
              <a:defRPr sz="800">
                <a:latin typeface="Calibri" pitchFamily="34" charset="0"/>
                <a:cs typeface="Calibri" pitchFamily="34" charset="0"/>
              </a:defRPr>
            </a:lvl1pPr>
          </a:lstStyle>
          <a:p>
            <a:fld id="{F2394529-A9B3-4A54-83EC-E61379E8334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7"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8" name="Title 1"/>
          <p:cNvSpPr>
            <a:spLocks noGrp="1"/>
          </p:cNvSpPr>
          <p:nvPr>
            <p:ph type="ctrTitle"/>
          </p:nvPr>
        </p:nvSpPr>
        <p:spPr>
          <a:xfrm>
            <a:off x="283535" y="2130425"/>
            <a:ext cx="8562753" cy="1470025"/>
          </a:xfrm>
        </p:spPr>
        <p:txBody>
          <a:bodyPr/>
          <a:lstStyle>
            <a:lvl1pPr algn="l">
              <a:defRPr b="1">
                <a:solidFill>
                  <a:srgbClr val="C00000"/>
                </a:solidFill>
              </a:defRPr>
            </a:lvl1pPr>
          </a:lstStyle>
          <a:p>
            <a:r>
              <a:rPr lang="en-US" dirty="0" smtClean="0"/>
              <a:t>Click to edit Master title style</a:t>
            </a:r>
            <a:endParaRPr lang="en-US" dirty="0"/>
          </a:p>
        </p:txBody>
      </p:sp>
      <p:sp>
        <p:nvSpPr>
          <p:cNvPr id="9"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10" name="Rectangle 9"/>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2" name="Picture 11"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8" name="Title 1"/>
          <p:cNvSpPr>
            <a:spLocks noGrp="1"/>
          </p:cNvSpPr>
          <p:nvPr>
            <p:ph type="ctrTitle" hasCustomPrompt="1"/>
          </p:nvPr>
        </p:nvSpPr>
        <p:spPr>
          <a:xfrm>
            <a:off x="283535" y="2130425"/>
            <a:ext cx="8562753" cy="1470025"/>
          </a:xfrm>
        </p:spPr>
        <p:txBody>
          <a:bodyPr/>
          <a:lstStyle>
            <a:lvl1pPr algn="l">
              <a:defRPr b="1">
                <a:solidFill>
                  <a:srgbClr val="C00000"/>
                </a:solidFill>
              </a:defRPr>
            </a:lvl1pPr>
          </a:lstStyle>
          <a:p>
            <a:r>
              <a:rPr lang="en-US" dirty="0" smtClean="0"/>
              <a:t>Click to edit Master section style</a:t>
            </a:r>
            <a:endParaRPr lang="en-US" dirty="0"/>
          </a:p>
        </p:txBody>
      </p:sp>
      <p:sp>
        <p:nvSpPr>
          <p:cNvPr id="9"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10" name="Rectangle 9"/>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DE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7" descr="ti_logo_powerpoint_1_line.png"/>
          <p:cNvPicPr>
            <a:picLocks noChangeAspect="1"/>
          </p:cNvPicPr>
          <p:nvPr userDrawn="1"/>
        </p:nvPicPr>
        <p:blipFill>
          <a:blip r:embed="rId2" cstate="print"/>
          <a:srcRect/>
          <a:stretch>
            <a:fillRect/>
          </a:stretch>
        </p:blipFill>
        <p:spPr bwMode="auto">
          <a:xfrm>
            <a:off x="6675438" y="6440488"/>
            <a:ext cx="1874837" cy="231775"/>
          </a:xfrm>
          <a:prstGeom prst="rect">
            <a:avLst/>
          </a:prstGeom>
          <a:noFill/>
          <a:ln w="9525">
            <a:noFill/>
            <a:miter lim="800000"/>
            <a:headEnd/>
            <a:tailEnd/>
          </a:ln>
        </p:spPr>
      </p:pic>
      <p:sp>
        <p:nvSpPr>
          <p:cNvPr id="11" name="Rectangle 24"/>
          <p:cNvSpPr>
            <a:spLocks noGrp="1" noChangeArrowheads="1"/>
          </p:cNvSpPr>
          <p:nvPr>
            <p:ph type="sldNum" sz="quarter" idx="10"/>
          </p:nvPr>
        </p:nvSpPr>
        <p:spPr>
          <a:xfrm>
            <a:off x="6642100" y="6038850"/>
            <a:ext cx="2133600" cy="206375"/>
          </a:xfrm>
          <a:prstGeom prst="rect">
            <a:avLst/>
          </a:prstGeom>
        </p:spPr>
        <p:txBody>
          <a:bodyPr/>
          <a:lstStyle>
            <a:lvl1pPr>
              <a:defRPr sz="800">
                <a:latin typeface="Calibri" pitchFamily="34" charset="0"/>
                <a:cs typeface="Calibri" pitchFamily="34" charset="0"/>
              </a:defRPr>
            </a:lvl1pPr>
          </a:lstStyle>
          <a:p>
            <a:fld id="{F2394529-A9B3-4A54-83EC-E61379E8334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33375" y="0"/>
            <a:ext cx="8467725" cy="587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24"/>
          <p:cNvSpPr>
            <a:spLocks noGrp="1" noChangeArrowheads="1"/>
          </p:cNvSpPr>
          <p:nvPr>
            <p:ph type="sldNum" sz="quarter" idx="10"/>
          </p:nvPr>
        </p:nvSpPr>
        <p:spPr>
          <a:xfrm>
            <a:off x="6642100" y="6038850"/>
            <a:ext cx="2133600" cy="206375"/>
          </a:xfrm>
          <a:prstGeom prst="rect">
            <a:avLst/>
          </a:prstGeom>
        </p:spPr>
        <p:txBody>
          <a:bodyPr/>
          <a:lstStyle>
            <a:lvl1pPr>
              <a:defRPr sz="800">
                <a:latin typeface="Calibri" pitchFamily="34" charset="0"/>
                <a:cs typeface="Calibri" pitchFamily="34" charset="0"/>
              </a:defRPr>
            </a:lvl1pPr>
          </a:lstStyle>
          <a:p>
            <a:fld id="{F2394529-A9B3-4A54-83EC-E61379E8334E}" type="slidenum">
              <a:rPr lang="en-US" smtClean="0"/>
              <a:pPr/>
              <a:t>‹#›</a:t>
            </a:fld>
            <a:endParaRPr lang="en-US" dirty="0"/>
          </a:p>
        </p:txBody>
      </p:sp>
      <p:pic>
        <p:nvPicPr>
          <p:cNvPr id="9" name="Picture 27" descr="ti_logo_powerpoint_1_line.png"/>
          <p:cNvPicPr>
            <a:picLocks noChangeAspect="1"/>
          </p:cNvPicPr>
          <p:nvPr userDrawn="1"/>
        </p:nvPicPr>
        <p:blipFill>
          <a:blip r:embed="rId2"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Rectangle 10"/>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7" descr="ti_logo_powerpoint_1_line.png"/>
          <p:cNvPicPr>
            <a:picLocks noChangeAspect="1"/>
          </p:cNvPicPr>
          <p:nvPr userDrawn="1"/>
        </p:nvPicPr>
        <p:blipFill>
          <a:blip r:embed="rId7" cstate="print"/>
          <a:srcRect/>
          <a:stretch>
            <a:fillRect/>
          </a:stretch>
        </p:blipFill>
        <p:spPr bwMode="auto">
          <a:xfrm>
            <a:off x="6675438" y="6440488"/>
            <a:ext cx="1874837" cy="231775"/>
          </a:xfrm>
          <a:prstGeom prst="rect">
            <a:avLst/>
          </a:prstGeom>
          <a:noFill/>
          <a:ln w="9525">
            <a:noFill/>
            <a:miter lim="800000"/>
            <a:headEnd/>
            <a:tailEnd/>
          </a:ln>
        </p:spPr>
      </p:pic>
      <p:sp>
        <p:nvSpPr>
          <p:cNvPr id="13" name="Rectangle 24"/>
          <p:cNvSpPr>
            <a:spLocks noGrp="1" noChangeArrowheads="1"/>
          </p:cNvSpPr>
          <p:nvPr>
            <p:ph type="sldNum" sz="quarter" idx="4"/>
          </p:nvPr>
        </p:nvSpPr>
        <p:spPr>
          <a:xfrm>
            <a:off x="6642100" y="6038850"/>
            <a:ext cx="2133600" cy="206375"/>
          </a:xfrm>
          <a:prstGeom prst="rect">
            <a:avLst/>
          </a:prstGeom>
        </p:spPr>
        <p:txBody>
          <a:bodyPr/>
          <a:lstStyle>
            <a:lvl1pPr>
              <a:defRPr sz="800">
                <a:latin typeface="Calibri" pitchFamily="34" charset="0"/>
                <a:cs typeface="Calibri" pitchFamily="34" charset="0"/>
              </a:defRPr>
            </a:lvl1pPr>
          </a:lstStyle>
          <a:p>
            <a:fld id="{F2394529-A9B3-4A54-83EC-E61379E8334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971" r:id="rId1"/>
    <p:sldLayoutId id="2147485972" r:id="rId2"/>
    <p:sldLayoutId id="2147485976" r:id="rId3"/>
    <p:sldLayoutId id="2147485974" r:id="rId4"/>
    <p:sldLayoutId id="2147485975" r:id="rId5"/>
  </p:sldLayoutIdLst>
  <p:hf hdr="0" ftr="0" dt="0"/>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3" Type="http://schemas.openxmlformats.org/officeDocument/2006/relationships/hyperlink" Target="http://www.arm.com/files/pdf/System-MMU-Whitepaper-v8.0.pdf" TargetMode="Externa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www.arm.com/files/pdf/System-MMU-Whitepaper-v8.0.pdf"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3.png"/><Relationship Id="rId4" Type="http://schemas.openxmlformats.org/officeDocument/2006/relationships/notesSlide" Target="../notesSlides/notesSlide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4.xml"/><Relationship Id="rId1" Type="http://schemas.openxmlformats.org/officeDocument/2006/relationships/vmlDrawing" Target="../drawings/vmlDrawing2.v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3.v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hemeOverride" Target="../theme/themeOverride1.xml"/><Relationship Id="rId6" Type="http://schemas.openxmlformats.org/officeDocument/2006/relationships/image" Target="../media/image4.png"/><Relationship Id="rId5" Type="http://schemas.openxmlformats.org/officeDocument/2006/relationships/notesSlide" Target="../notesSlides/notesSlide2.xml"/><Relationship Id="rId4"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17.xml"/><Relationship Id="rId4" Type="http://schemas.openxmlformats.org/officeDocument/2006/relationships/image" Target="../media/image18.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21.xml"/><Relationship Id="rId4" Type="http://schemas.openxmlformats.org/officeDocument/2006/relationships/image" Target="../media/image20.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22.xml"/><Relationship Id="rId6" Type="http://schemas.openxmlformats.org/officeDocument/2006/relationships/hyperlink" Target="http://e2e.ti.com/" TargetMode="External"/><Relationship Id="rId5" Type="http://schemas.openxmlformats.org/officeDocument/2006/relationships/hyperlink" Target="http://www.cs.virginia.edu/stream/" TargetMode="External"/><Relationship Id="rId4" Type="http://schemas.openxmlformats.org/officeDocument/2006/relationships/hyperlink" Target="http://infocenter.arm.com/help/index.j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KeyStone</a:t>
            </a:r>
            <a:br>
              <a:rPr lang="en-US" dirty="0" smtClean="0"/>
            </a:br>
            <a:r>
              <a:rPr lang="en-US" dirty="0" smtClean="0"/>
              <a:t>ARM Cortex A-15 CorePac Overview</a:t>
            </a:r>
            <a:endParaRPr lang="en-US" dirty="0"/>
          </a:p>
        </p:txBody>
      </p:sp>
      <p:sp>
        <p:nvSpPr>
          <p:cNvPr id="3" name="Subtitle 2"/>
          <p:cNvSpPr>
            <a:spLocks noGrp="1"/>
          </p:cNvSpPr>
          <p:nvPr>
            <p:ph type="subTitle" idx="1"/>
          </p:nvPr>
        </p:nvSpPr>
        <p:spPr/>
        <p:txBody>
          <a:bodyPr/>
          <a:lstStyle/>
          <a:p>
            <a:r>
              <a:rPr lang="en-US" dirty="0" smtClean="0"/>
              <a:t>KeyStone Training</a:t>
            </a:r>
          </a:p>
          <a:p>
            <a:r>
              <a:rPr lang="en-US" dirty="0" smtClean="0"/>
              <a:t>Multicore Applications</a:t>
            </a:r>
          </a:p>
          <a:p>
            <a:r>
              <a:rPr lang="en-US" dirty="0" smtClean="0"/>
              <a:t>Literature Number: SPRP804</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02" y="75472"/>
            <a:ext cx="8799968" cy="1020762"/>
          </a:xfrm>
        </p:spPr>
        <p:txBody>
          <a:bodyPr>
            <a:noAutofit/>
          </a:bodyPr>
          <a:lstStyle/>
          <a:p>
            <a:r>
              <a:rPr lang="en-US" sz="4000" dirty="0" smtClean="0"/>
              <a:t>Cortex A-15 Features: Fetch &amp; Memory</a:t>
            </a:r>
            <a:endParaRPr lang="en-US" sz="4000" dirty="0"/>
          </a:p>
        </p:txBody>
      </p:sp>
      <p:sp>
        <p:nvSpPr>
          <p:cNvPr id="3" name="Content Placeholder 2"/>
          <p:cNvSpPr>
            <a:spLocks noGrp="1"/>
          </p:cNvSpPr>
          <p:nvPr>
            <p:ph idx="1"/>
          </p:nvPr>
        </p:nvSpPr>
        <p:spPr>
          <a:xfrm>
            <a:off x="457200" y="1126395"/>
            <a:ext cx="8229600" cy="3626475"/>
          </a:xfrm>
        </p:spPr>
        <p:txBody>
          <a:bodyPr>
            <a:noAutofit/>
          </a:bodyPr>
          <a:lstStyle/>
          <a:p>
            <a:r>
              <a:rPr lang="en-US" sz="2400" dirty="0" smtClean="0"/>
              <a:t>Increase fetch from 64 to 128 bits</a:t>
            </a:r>
          </a:p>
          <a:p>
            <a:r>
              <a:rPr lang="en-US" sz="2400" dirty="0" smtClean="0"/>
              <a:t>Full support for unaligned fetch address</a:t>
            </a:r>
          </a:p>
          <a:p>
            <a:r>
              <a:rPr lang="en-US" sz="2400" dirty="0" smtClean="0"/>
              <a:t>L1D and L1P:</a:t>
            </a:r>
          </a:p>
          <a:p>
            <a:pPr lvl="1"/>
            <a:r>
              <a:rPr lang="en-US" sz="2400" dirty="0" smtClean="0"/>
              <a:t>32KB size</a:t>
            </a:r>
          </a:p>
          <a:p>
            <a:pPr lvl="1"/>
            <a:r>
              <a:rPr lang="en-US" sz="2400" dirty="0" smtClean="0"/>
              <a:t>Configured as cache</a:t>
            </a:r>
          </a:p>
          <a:p>
            <a:r>
              <a:rPr lang="en-US" sz="2400" dirty="0" smtClean="0"/>
              <a:t>L2 is unified memory that serves ALL cores in the cluster:</a:t>
            </a:r>
          </a:p>
          <a:p>
            <a:pPr lvl="1"/>
            <a:r>
              <a:rPr lang="en-US" sz="2400" dirty="0" smtClean="0"/>
              <a:t>4MB size</a:t>
            </a:r>
          </a:p>
          <a:p>
            <a:pPr lvl="1"/>
            <a:r>
              <a:rPr lang="en-US" sz="2400" dirty="0" smtClean="0"/>
              <a:t>Configured as cache</a:t>
            </a:r>
          </a:p>
        </p:txBody>
      </p:sp>
      <p:sp>
        <p:nvSpPr>
          <p:cNvPr id="4" name="Slide Number Placeholder 3"/>
          <p:cNvSpPr>
            <a:spLocks noGrp="1"/>
          </p:cNvSpPr>
          <p:nvPr>
            <p:ph type="sldNum" sz="quarter" idx="10"/>
          </p:nvPr>
        </p:nvSpPr>
        <p:spPr/>
        <p:txBody>
          <a:bodyPr/>
          <a:lstStyle/>
          <a:p>
            <a:fld id="{F2394529-A9B3-4A54-83EC-E61379E8334E}"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Cortex A-15 Features:</a:t>
            </a:r>
            <a:br>
              <a:rPr lang="en-US" dirty="0" smtClean="0"/>
            </a:br>
            <a:r>
              <a:rPr lang="en-US" dirty="0" smtClean="0"/>
              <a:t>NEON</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5"/>
            <a:ext cx="8229600" cy="1020762"/>
          </a:xfrm>
        </p:spPr>
        <p:txBody>
          <a:bodyPr>
            <a:noAutofit/>
          </a:bodyPr>
          <a:lstStyle/>
          <a:p>
            <a:r>
              <a:rPr lang="en-US" sz="4000" dirty="0" smtClean="0"/>
              <a:t>SIMD Engine NEON</a:t>
            </a:r>
            <a:endParaRPr lang="en-US" sz="4000" dirty="0"/>
          </a:p>
        </p:txBody>
      </p:sp>
      <p:sp>
        <p:nvSpPr>
          <p:cNvPr id="3" name="Content Placeholder 2"/>
          <p:cNvSpPr>
            <a:spLocks noGrp="1"/>
          </p:cNvSpPr>
          <p:nvPr>
            <p:ph idx="1"/>
          </p:nvPr>
        </p:nvSpPr>
        <p:spPr>
          <a:xfrm>
            <a:off x="344032" y="990600"/>
            <a:ext cx="8464990" cy="5334000"/>
          </a:xfrm>
        </p:spPr>
        <p:txBody>
          <a:bodyPr>
            <a:normAutofit/>
          </a:bodyPr>
          <a:lstStyle/>
          <a:p>
            <a:r>
              <a:rPr lang="en-US" sz="2800" dirty="0" smtClean="0"/>
              <a:t>64/128-bit data instructions</a:t>
            </a:r>
          </a:p>
          <a:p>
            <a:r>
              <a:rPr lang="en-US" sz="2800" dirty="0" smtClean="0"/>
              <a:t>Fully integrated into the main pipeline</a:t>
            </a:r>
          </a:p>
          <a:p>
            <a:r>
              <a:rPr lang="en-US" sz="2800" dirty="0" smtClean="0"/>
              <a:t>32x 64-bit registers that can be arranged as 128-bit registers</a:t>
            </a:r>
          </a:p>
          <a:p>
            <a:r>
              <a:rPr lang="en-US" sz="2800" dirty="0" smtClean="0"/>
              <a:t>Data can be interpreted as follows:</a:t>
            </a:r>
          </a:p>
          <a:p>
            <a:pPr lvl="1"/>
            <a:r>
              <a:rPr lang="en-US" sz="2400" dirty="0" smtClean="0"/>
              <a:t>Byte</a:t>
            </a:r>
          </a:p>
          <a:p>
            <a:pPr lvl="1"/>
            <a:r>
              <a:rPr lang="en-US" sz="2400" dirty="0" smtClean="0"/>
              <a:t>Half-word (16-bit)</a:t>
            </a:r>
          </a:p>
          <a:p>
            <a:pPr lvl="1"/>
            <a:r>
              <a:rPr lang="en-US" sz="2400" dirty="0" smtClean="0"/>
              <a:t>Word</a:t>
            </a:r>
          </a:p>
          <a:p>
            <a:pPr lvl="1"/>
            <a:r>
              <a:rPr lang="en-US" sz="2400" dirty="0" smtClean="0"/>
              <a:t>Long </a:t>
            </a:r>
          </a:p>
        </p:txBody>
      </p:sp>
      <p:sp>
        <p:nvSpPr>
          <p:cNvPr id="4" name="Slide Number Placeholder 3"/>
          <p:cNvSpPr>
            <a:spLocks noGrp="1"/>
          </p:cNvSpPr>
          <p:nvPr>
            <p:ph type="sldNum" sz="quarter" idx="10"/>
          </p:nvPr>
        </p:nvSpPr>
        <p:spPr/>
        <p:txBody>
          <a:bodyPr/>
          <a:lstStyle/>
          <a:p>
            <a:fld id="{F2394529-A9B3-4A54-83EC-E61379E8334E}"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853122"/>
          </a:xfrm>
        </p:spPr>
        <p:txBody>
          <a:bodyPr>
            <a:normAutofit/>
          </a:bodyPr>
          <a:lstStyle/>
          <a:p>
            <a:r>
              <a:rPr lang="en-US" sz="4000" dirty="0" smtClean="0"/>
              <a:t>NEON Registers </a:t>
            </a:r>
            <a:endParaRPr lang="en-US" sz="4000" dirty="0"/>
          </a:p>
        </p:txBody>
      </p:sp>
      <p:sp>
        <p:nvSpPr>
          <p:cNvPr id="8" name="Content Placeholder 2"/>
          <p:cNvSpPr>
            <a:spLocks noGrp="1"/>
          </p:cNvSpPr>
          <p:nvPr>
            <p:ph idx="1"/>
          </p:nvPr>
        </p:nvSpPr>
        <p:spPr>
          <a:xfrm>
            <a:off x="65327" y="861060"/>
            <a:ext cx="8953311" cy="5407005"/>
          </a:xfrm>
        </p:spPr>
        <p:txBody>
          <a:bodyPr>
            <a:noAutofit/>
          </a:bodyPr>
          <a:lstStyle/>
          <a:p>
            <a:pPr marL="0" indent="0">
              <a:buNone/>
            </a:pPr>
            <a:r>
              <a:rPr lang="en-US" sz="2400" dirty="0" smtClean="0"/>
              <a:t>NEON registers load and store data into 64-bit registers from memory with on-the-fly interleave, as shown in this diagram.</a:t>
            </a:r>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3600" dirty="0" smtClean="0"/>
          </a:p>
          <a:p>
            <a:pPr marL="0" indent="0">
              <a:buNone/>
            </a:pPr>
            <a:r>
              <a:rPr lang="en-US" sz="2400" dirty="0" smtClean="0"/>
              <a:t>Source: ARM Compiler </a:t>
            </a:r>
            <a:r>
              <a:rPr lang="en-US" sz="2400" dirty="0" err="1" smtClean="0"/>
              <a:t>Toolchain</a:t>
            </a:r>
            <a:r>
              <a:rPr lang="en-US" sz="2400" dirty="0" smtClean="0"/>
              <a:t> Assembler Reference; DUI0489C</a:t>
            </a:r>
          </a:p>
          <a:p>
            <a:pPr indent="0">
              <a:buNone/>
            </a:pPr>
            <a:endParaRPr lang="en-US" sz="2400" dirty="0" smtClean="0"/>
          </a:p>
          <a:p>
            <a:pPr indent="0">
              <a:buNone/>
            </a:pPr>
            <a:endParaRPr lang="en-US" sz="2400" dirty="0" smtClean="0"/>
          </a:p>
          <a:p>
            <a:pPr indent="0">
              <a:buNone/>
            </a:pPr>
            <a:endParaRPr lang="en-US" sz="2400" dirty="0" smtClean="0"/>
          </a:p>
          <a:p>
            <a:pPr indent="0">
              <a:buNone/>
            </a:pPr>
            <a:endParaRPr lang="en-US" sz="2400" dirty="0" smtClean="0"/>
          </a:p>
          <a:p>
            <a:pPr indent="0">
              <a:buNone/>
            </a:pPr>
            <a:endParaRPr lang="en-US" sz="2400" dirty="0" smtClean="0"/>
          </a:p>
          <a:p>
            <a:pPr indent="0">
              <a:buNone/>
            </a:pPr>
            <a:endParaRPr lang="en-US" sz="2400" dirty="0" smtClean="0"/>
          </a:p>
          <a:p>
            <a:pPr indent="0">
              <a:buNone/>
            </a:pPr>
            <a:endParaRPr lang="en-US" sz="2400" dirty="0" smtClean="0"/>
          </a:p>
          <a:p>
            <a:pPr indent="0">
              <a:buNone/>
            </a:pPr>
            <a:endParaRPr lang="en-US" sz="2400" dirty="0" smtClean="0"/>
          </a:p>
          <a:p>
            <a:pPr indent="0">
              <a:buNone/>
            </a:pPr>
            <a:endParaRPr lang="en-US" sz="2400" dirty="0" smtClean="0"/>
          </a:p>
        </p:txBody>
      </p:sp>
      <p:pic>
        <p:nvPicPr>
          <p:cNvPr id="9" name="Picture 2"/>
          <p:cNvPicPr>
            <a:picLocks noChangeAspect="1" noChangeArrowheads="1"/>
          </p:cNvPicPr>
          <p:nvPr/>
        </p:nvPicPr>
        <p:blipFill>
          <a:blip r:embed="rId2" cstate="print"/>
          <a:srcRect t="17944"/>
          <a:stretch>
            <a:fillRect/>
          </a:stretch>
        </p:blipFill>
        <p:spPr bwMode="auto">
          <a:xfrm>
            <a:off x="446337" y="1680245"/>
            <a:ext cx="8254333" cy="4141332"/>
          </a:xfrm>
          <a:prstGeom prst="rect">
            <a:avLst/>
          </a:prstGeom>
          <a:noFill/>
          <a:ln w="9525">
            <a:noFill/>
            <a:miter lim="800000"/>
            <a:headEnd/>
            <a:tailEnd/>
          </a:ln>
        </p:spPr>
      </p:pic>
      <p:sp>
        <p:nvSpPr>
          <p:cNvPr id="5" name="Slide Number Placeholder 4"/>
          <p:cNvSpPr>
            <a:spLocks noGrp="1"/>
          </p:cNvSpPr>
          <p:nvPr>
            <p:ph type="sldNum" sz="quarter" idx="10"/>
          </p:nvPr>
        </p:nvSpPr>
        <p:spPr/>
        <p:txBody>
          <a:bodyPr/>
          <a:lstStyle/>
          <a:p>
            <a:fld id="{F2394529-A9B3-4A54-83EC-E61379E8334E}"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Cortex A-15 Features:</a:t>
            </a:r>
            <a:br>
              <a:rPr lang="en-US" dirty="0" smtClean="0"/>
            </a:br>
            <a:r>
              <a:rPr lang="en-US" dirty="0" smtClean="0"/>
              <a:t>Vector Floating Point (VFP)</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dirty="0" smtClean="0"/>
              <a:t>Vector Floating Point (VFP)</a:t>
            </a:r>
            <a:endParaRPr lang="en-US" sz="4000" dirty="0"/>
          </a:p>
        </p:txBody>
      </p:sp>
      <p:sp>
        <p:nvSpPr>
          <p:cNvPr id="3" name="Content Placeholder 2"/>
          <p:cNvSpPr>
            <a:spLocks noGrp="1"/>
          </p:cNvSpPr>
          <p:nvPr>
            <p:ph idx="1"/>
          </p:nvPr>
        </p:nvSpPr>
        <p:spPr>
          <a:xfrm>
            <a:off x="457200" y="1600200"/>
            <a:ext cx="8229600" cy="3962399"/>
          </a:xfrm>
        </p:spPr>
        <p:txBody>
          <a:bodyPr>
            <a:normAutofit lnSpcReduction="10000"/>
          </a:bodyPr>
          <a:lstStyle/>
          <a:p>
            <a:r>
              <a:rPr lang="en-US" sz="2800" dirty="0" smtClean="0"/>
              <a:t>Fully integrated into the main pipeline</a:t>
            </a:r>
          </a:p>
          <a:p>
            <a:r>
              <a:rPr lang="en-US" sz="2800" dirty="0" smtClean="0"/>
              <a:t>32 DP registers for FP operations</a:t>
            </a:r>
          </a:p>
          <a:p>
            <a:r>
              <a:rPr lang="en-US" sz="2800" dirty="0" smtClean="0"/>
              <a:t>Native (hardware) support for all IEEE-defined floating-point operations and rounding modes; Single- and double-precision</a:t>
            </a:r>
          </a:p>
          <a:p>
            <a:r>
              <a:rPr lang="en-US" sz="2800" dirty="0" smtClean="0"/>
              <a:t>Supports fused MAC operation (e.g., rounding after the addition or after the multiplication)</a:t>
            </a:r>
          </a:p>
          <a:p>
            <a:r>
              <a:rPr lang="en-US" sz="2800" dirty="0" smtClean="0"/>
              <a:t>Supports half-precision (IEEE754-2008);</a:t>
            </a:r>
            <a:br>
              <a:rPr lang="en-US" sz="2800" dirty="0" smtClean="0"/>
            </a:br>
            <a:r>
              <a:rPr lang="en-US" sz="2800" dirty="0" smtClean="0"/>
              <a:t>1-bit sign, 5-bit exponent, 10-bit mantissa</a:t>
            </a:r>
          </a:p>
          <a:p>
            <a:endParaRPr lang="en-US" sz="2800" dirty="0" smtClean="0"/>
          </a:p>
          <a:p>
            <a:endParaRPr lang="en-US" sz="2800" dirty="0" smtClean="0"/>
          </a:p>
          <a:p>
            <a:endParaRPr lang="en-US" sz="2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Cortex A-15 Features:</a:t>
            </a:r>
            <a:br>
              <a:rPr lang="en-US" dirty="0" smtClean="0"/>
            </a:br>
            <a:r>
              <a:rPr lang="en-US" dirty="0" smtClean="0"/>
              <a:t>Memory Management Unit (MMU)</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631"/>
            <a:ext cx="8229600" cy="1020762"/>
          </a:xfrm>
        </p:spPr>
        <p:txBody>
          <a:bodyPr>
            <a:normAutofit/>
          </a:bodyPr>
          <a:lstStyle/>
          <a:p>
            <a:r>
              <a:rPr lang="en-US" sz="4000" dirty="0" smtClean="0"/>
              <a:t>Memory Management Unit (MMU)</a:t>
            </a:r>
            <a:endParaRPr lang="en-US" sz="4000" dirty="0"/>
          </a:p>
        </p:txBody>
      </p:sp>
      <p:sp>
        <p:nvSpPr>
          <p:cNvPr id="3" name="Content Placeholder 2"/>
          <p:cNvSpPr>
            <a:spLocks noGrp="1"/>
          </p:cNvSpPr>
          <p:nvPr>
            <p:ph idx="1"/>
          </p:nvPr>
        </p:nvSpPr>
        <p:spPr>
          <a:xfrm>
            <a:off x="533400" y="1020034"/>
            <a:ext cx="8229600" cy="5410200"/>
          </a:xfrm>
        </p:spPr>
        <p:txBody>
          <a:bodyPr>
            <a:normAutofit/>
          </a:bodyPr>
          <a:lstStyle/>
          <a:p>
            <a:r>
              <a:rPr lang="en-US" sz="2800" dirty="0" smtClean="0"/>
              <a:t>Logical-to-physical memory translation:</a:t>
            </a:r>
          </a:p>
          <a:p>
            <a:pPr lvl="1"/>
            <a:r>
              <a:rPr lang="en-US" sz="2400" dirty="0" smtClean="0"/>
              <a:t>User protected</a:t>
            </a:r>
          </a:p>
          <a:p>
            <a:pPr lvl="1"/>
            <a:r>
              <a:rPr lang="en-US" sz="2400" dirty="0" smtClean="0"/>
              <a:t>Hardware manages the actual memory</a:t>
            </a:r>
          </a:p>
          <a:p>
            <a:r>
              <a:rPr lang="en-US" sz="2800" dirty="0" smtClean="0"/>
              <a:t>Large physical addressing; 40-bit (1TB)</a:t>
            </a:r>
          </a:p>
          <a:p>
            <a:r>
              <a:rPr lang="en-US" sz="2800" dirty="0" smtClean="0"/>
              <a:t>Three-level data structure for virtual 4kB page: </a:t>
            </a:r>
          </a:p>
          <a:p>
            <a:pPr lvl="1"/>
            <a:r>
              <a:rPr lang="en-US" sz="2400" dirty="0" smtClean="0"/>
              <a:t>Two levels for virtual 2MB pages (Linux huge pages)</a:t>
            </a:r>
          </a:p>
          <a:p>
            <a:pPr lvl="1"/>
            <a:r>
              <a:rPr lang="en-US" sz="2400" dirty="0" smtClean="0"/>
              <a:t>Translation Lookaside Buffers (TLB) cache one page of address translations per entry to speed up the translation process:</a:t>
            </a:r>
          </a:p>
          <a:p>
            <a:pPr lvl="2"/>
            <a:r>
              <a:rPr lang="en-US" dirty="0" smtClean="0"/>
              <a:t>L1 instruction access</a:t>
            </a:r>
          </a:p>
          <a:p>
            <a:pPr lvl="2"/>
            <a:r>
              <a:rPr lang="en-US" dirty="0" smtClean="0"/>
              <a:t>L1 data access</a:t>
            </a:r>
          </a:p>
          <a:p>
            <a:pPr lvl="2"/>
            <a:r>
              <a:rPr lang="en-US" dirty="0" smtClean="0"/>
              <a:t>L2 TLB</a:t>
            </a:r>
          </a:p>
          <a:p>
            <a:pPr>
              <a:buNone/>
            </a:pPr>
            <a:endParaRPr lang="en-US" dirty="0" smtClean="0"/>
          </a:p>
          <a:p>
            <a:endParaRPr lang="en-US" sz="2800" dirty="0" smtClean="0"/>
          </a:p>
          <a:p>
            <a:endParaRPr lang="en-US" sz="2800" dirty="0" smtClean="0"/>
          </a:p>
          <a:p>
            <a:endParaRPr lang="en-US" sz="2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206"/>
            <a:ext cx="8229600" cy="800536"/>
          </a:xfrm>
        </p:spPr>
        <p:txBody>
          <a:bodyPr>
            <a:normAutofit/>
          </a:bodyPr>
          <a:lstStyle/>
          <a:p>
            <a:r>
              <a:rPr lang="en-US" sz="4000" dirty="0" smtClean="0"/>
              <a:t>MMU, TLB, and Page</a:t>
            </a:r>
            <a:endParaRPr lang="en-US" sz="4000" dirty="0"/>
          </a:p>
        </p:txBody>
      </p:sp>
      <p:grpSp>
        <p:nvGrpSpPr>
          <p:cNvPr id="28" name="Group 27"/>
          <p:cNvGrpSpPr/>
          <p:nvPr/>
        </p:nvGrpSpPr>
        <p:grpSpPr>
          <a:xfrm>
            <a:off x="894303" y="1316334"/>
            <a:ext cx="7727183" cy="4069581"/>
            <a:chOff x="1175657" y="1567543"/>
            <a:chExt cx="6494597" cy="3175279"/>
          </a:xfrm>
        </p:grpSpPr>
        <p:sp>
          <p:nvSpPr>
            <p:cNvPr id="5" name="Rectangle 4"/>
            <p:cNvSpPr/>
            <p:nvPr/>
          </p:nvSpPr>
          <p:spPr bwMode="auto">
            <a:xfrm>
              <a:off x="1175657" y="2260879"/>
              <a:ext cx="994787" cy="85411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CorePac</a:t>
              </a:r>
            </a:p>
          </p:txBody>
        </p:sp>
        <p:sp>
          <p:nvSpPr>
            <p:cNvPr id="6" name="Rectangle 5"/>
            <p:cNvSpPr/>
            <p:nvPr/>
          </p:nvSpPr>
          <p:spPr bwMode="auto">
            <a:xfrm>
              <a:off x="3558791" y="2262554"/>
              <a:ext cx="1123741" cy="85411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MMU</a:t>
              </a:r>
            </a:p>
          </p:txBody>
        </p:sp>
        <p:sp>
          <p:nvSpPr>
            <p:cNvPr id="7" name="Rectangle 6"/>
            <p:cNvSpPr/>
            <p:nvPr/>
          </p:nvSpPr>
          <p:spPr bwMode="auto">
            <a:xfrm>
              <a:off x="3560465" y="3650901"/>
              <a:ext cx="1123741" cy="569407"/>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TLB</a:t>
              </a:r>
            </a:p>
          </p:txBody>
        </p:sp>
        <p:cxnSp>
          <p:nvCxnSpPr>
            <p:cNvPr id="9" name="Straight Arrow Connector 8"/>
            <p:cNvCxnSpPr>
              <a:stCxn id="5" idx="3"/>
              <a:endCxn id="6" idx="1"/>
            </p:cNvCxnSpPr>
            <p:nvPr/>
          </p:nvCxnSpPr>
          <p:spPr bwMode="auto">
            <a:xfrm>
              <a:off x="2170444" y="2687934"/>
              <a:ext cx="1388347" cy="1675"/>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10" name="Straight Arrow Connector 9"/>
            <p:cNvCxnSpPr/>
            <p:nvPr/>
          </p:nvCxnSpPr>
          <p:spPr bwMode="auto">
            <a:xfrm flipH="1">
              <a:off x="3898760" y="3155183"/>
              <a:ext cx="10049" cy="502417"/>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13" name="Straight Arrow Connector 12"/>
            <p:cNvCxnSpPr/>
            <p:nvPr/>
          </p:nvCxnSpPr>
          <p:spPr bwMode="auto">
            <a:xfrm flipH="1">
              <a:off x="4421275" y="3135086"/>
              <a:ext cx="10049" cy="502417"/>
            </a:xfrm>
            <a:prstGeom prst="straightConnector1">
              <a:avLst/>
            </a:prstGeom>
            <a:solidFill>
              <a:schemeClr val="accent1"/>
            </a:solidFill>
            <a:ln w="28575" cap="flat" cmpd="sng" algn="ctr">
              <a:solidFill>
                <a:schemeClr val="tx1"/>
              </a:solidFill>
              <a:prstDash val="solid"/>
              <a:round/>
              <a:headEnd type="triangle" w="lg" len="lg"/>
              <a:tailEnd type="none" w="lg" len="lg"/>
            </a:ln>
            <a:effectLst/>
          </p:spPr>
        </p:cxnSp>
        <p:cxnSp>
          <p:nvCxnSpPr>
            <p:cNvPr id="14" name="Straight Arrow Connector 13"/>
            <p:cNvCxnSpPr/>
            <p:nvPr/>
          </p:nvCxnSpPr>
          <p:spPr bwMode="auto">
            <a:xfrm>
              <a:off x="4704303" y="2689609"/>
              <a:ext cx="1676400" cy="3350"/>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sp>
          <p:nvSpPr>
            <p:cNvPr id="16" name="Rectangle 15"/>
            <p:cNvSpPr/>
            <p:nvPr/>
          </p:nvSpPr>
          <p:spPr bwMode="auto">
            <a:xfrm>
              <a:off x="6380703" y="1567543"/>
              <a:ext cx="1286189" cy="31752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mn-lt"/>
                </a:rPr>
                <a:t>Memory</a:t>
              </a: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solidFill>
                    <a:schemeClr val="bg1"/>
                  </a:solidFill>
                  <a:latin typeface="+mn-lt"/>
                </a:rPr>
                <a:t>…</a:t>
              </a:r>
              <a:endParaRPr kumimoji="0" lang="en-US" sz="1800" b="0" i="0" u="none" strike="noStrike" cap="none" normalizeH="0" baseline="0" dirty="0" smtClean="0">
                <a:ln>
                  <a:noFill/>
                </a:ln>
                <a:solidFill>
                  <a:schemeClr val="bg1"/>
                </a:solidFill>
                <a:effectLst/>
                <a:latin typeface="+mn-lt"/>
              </a:endParaRPr>
            </a:p>
          </p:txBody>
        </p:sp>
        <p:sp>
          <p:nvSpPr>
            <p:cNvPr id="18" name="Rectangle 17"/>
            <p:cNvSpPr/>
            <p:nvPr/>
          </p:nvSpPr>
          <p:spPr bwMode="auto">
            <a:xfrm>
              <a:off x="6380705" y="1999619"/>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Page 1</a:t>
              </a:r>
            </a:p>
          </p:txBody>
        </p:sp>
        <p:sp>
          <p:nvSpPr>
            <p:cNvPr id="21" name="Rectangle 20"/>
            <p:cNvSpPr/>
            <p:nvPr/>
          </p:nvSpPr>
          <p:spPr bwMode="auto">
            <a:xfrm>
              <a:off x="6382385" y="2483603"/>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2</a:t>
              </a:r>
            </a:p>
          </p:txBody>
        </p:sp>
        <p:sp>
          <p:nvSpPr>
            <p:cNvPr id="22" name="Rectangle 21"/>
            <p:cNvSpPr/>
            <p:nvPr/>
          </p:nvSpPr>
          <p:spPr bwMode="auto">
            <a:xfrm>
              <a:off x="6384065" y="2967587"/>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3</a:t>
              </a:r>
            </a:p>
          </p:txBody>
        </p:sp>
        <p:sp>
          <p:nvSpPr>
            <p:cNvPr id="23" name="Rectangle 22"/>
            <p:cNvSpPr/>
            <p:nvPr/>
          </p:nvSpPr>
          <p:spPr bwMode="auto">
            <a:xfrm>
              <a:off x="6384065" y="3449891"/>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4</a:t>
              </a:r>
            </a:p>
          </p:txBody>
        </p:sp>
        <p:sp>
          <p:nvSpPr>
            <p:cNvPr id="24" name="Rectangle 23"/>
            <p:cNvSpPr/>
            <p:nvPr/>
          </p:nvSpPr>
          <p:spPr bwMode="auto">
            <a:xfrm>
              <a:off x="6384065" y="3932195"/>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5</a:t>
              </a:r>
            </a:p>
          </p:txBody>
        </p:sp>
        <p:sp>
          <p:nvSpPr>
            <p:cNvPr id="26" name="TextBox 25"/>
            <p:cNvSpPr txBox="1"/>
            <p:nvPr/>
          </p:nvSpPr>
          <p:spPr>
            <a:xfrm>
              <a:off x="2348812" y="2459859"/>
              <a:ext cx="850425" cy="584775"/>
            </a:xfrm>
            <a:prstGeom prst="rect">
              <a:avLst/>
            </a:prstGeom>
            <a:noFill/>
          </p:spPr>
          <p:txBody>
            <a:bodyPr wrap="none" rtlCol="0">
              <a:spAutoFit/>
            </a:bodyPr>
            <a:lstStyle/>
            <a:p>
              <a:pPr algn="ctr"/>
              <a:r>
                <a:rPr lang="en-US" sz="1600" dirty="0" smtClean="0">
                  <a:latin typeface="Calibri" pitchFamily="34" charset="0"/>
                  <a:cs typeface="Calibri" pitchFamily="34" charset="0"/>
                </a:rPr>
                <a:t>Logical</a:t>
              </a:r>
            </a:p>
            <a:p>
              <a:pPr algn="ctr"/>
              <a:r>
                <a:rPr lang="en-US" sz="1600" dirty="0" smtClean="0">
                  <a:latin typeface="Calibri" pitchFamily="34" charset="0"/>
                  <a:cs typeface="Calibri" pitchFamily="34" charset="0"/>
                </a:rPr>
                <a:t>Address</a:t>
              </a:r>
              <a:endParaRPr lang="en-US" sz="1600" dirty="0">
                <a:latin typeface="Calibri" pitchFamily="34" charset="0"/>
                <a:cs typeface="Calibri" pitchFamily="34" charset="0"/>
              </a:endParaRPr>
            </a:p>
          </p:txBody>
        </p:sp>
        <p:sp>
          <p:nvSpPr>
            <p:cNvPr id="27" name="TextBox 26"/>
            <p:cNvSpPr txBox="1"/>
            <p:nvPr/>
          </p:nvSpPr>
          <p:spPr>
            <a:xfrm>
              <a:off x="5023348" y="2471583"/>
              <a:ext cx="850425" cy="584775"/>
            </a:xfrm>
            <a:prstGeom prst="rect">
              <a:avLst/>
            </a:prstGeom>
            <a:noFill/>
          </p:spPr>
          <p:txBody>
            <a:bodyPr wrap="none" rtlCol="0">
              <a:spAutoFit/>
            </a:bodyPr>
            <a:lstStyle/>
            <a:p>
              <a:pPr algn="ctr"/>
              <a:r>
                <a:rPr lang="en-US" sz="1600" dirty="0" smtClean="0">
                  <a:latin typeface="Calibri" pitchFamily="34" charset="0"/>
                  <a:cs typeface="Calibri" pitchFamily="34" charset="0"/>
                </a:rPr>
                <a:t>Physical</a:t>
              </a:r>
            </a:p>
            <a:p>
              <a:pPr algn="ctr"/>
              <a:r>
                <a:rPr lang="en-US" sz="1600" dirty="0" smtClean="0">
                  <a:latin typeface="Calibri" pitchFamily="34" charset="0"/>
                  <a:cs typeface="Calibri" pitchFamily="34" charset="0"/>
                </a:rPr>
                <a:t>Address</a:t>
              </a:r>
              <a:endParaRPr lang="en-US" sz="1600" dirty="0">
                <a:latin typeface="Calibri" pitchFamily="34" charset="0"/>
                <a:cs typeface="Calibri" pitchFamily="34" charset="0"/>
              </a:endParaRPr>
            </a:p>
          </p:txBody>
        </p:sp>
      </p:grpSp>
      <p:sp>
        <p:nvSpPr>
          <p:cNvPr id="19" name="Slide Number Placeholder 18"/>
          <p:cNvSpPr>
            <a:spLocks noGrp="1"/>
          </p:cNvSpPr>
          <p:nvPr>
            <p:ph type="sldNum" sz="quarter" idx="10"/>
          </p:nvPr>
        </p:nvSpPr>
        <p:spPr/>
        <p:txBody>
          <a:bodyPr/>
          <a:lstStyle/>
          <a:p>
            <a:fld id="{F2394529-A9B3-4A54-83EC-E61379E8334E}"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631"/>
            <a:ext cx="8229600" cy="1020762"/>
          </a:xfrm>
        </p:spPr>
        <p:txBody>
          <a:bodyPr>
            <a:normAutofit/>
          </a:bodyPr>
          <a:lstStyle/>
          <a:p>
            <a:r>
              <a:rPr lang="en-US" sz="4000" dirty="0" smtClean="0"/>
              <a:t>Memory Management Unit (MMU)</a:t>
            </a:r>
            <a:endParaRPr lang="en-US" sz="4000" dirty="0"/>
          </a:p>
        </p:txBody>
      </p:sp>
      <p:sp>
        <p:nvSpPr>
          <p:cNvPr id="3" name="Content Placeholder 2"/>
          <p:cNvSpPr>
            <a:spLocks noGrp="1"/>
          </p:cNvSpPr>
          <p:nvPr>
            <p:ph idx="1"/>
          </p:nvPr>
        </p:nvSpPr>
        <p:spPr>
          <a:xfrm>
            <a:off x="533400" y="1020034"/>
            <a:ext cx="8229600" cy="5410200"/>
          </a:xfrm>
        </p:spPr>
        <p:txBody>
          <a:bodyPr>
            <a:normAutofit/>
          </a:bodyPr>
          <a:lstStyle/>
          <a:p>
            <a:pPr marL="0" indent="0">
              <a:buNone/>
            </a:pPr>
            <a:r>
              <a:rPr lang="en-US" sz="2800" dirty="0" smtClean="0"/>
              <a:t>To support multiple operating systems (adding a Guest operating system):</a:t>
            </a:r>
          </a:p>
          <a:p>
            <a:r>
              <a:rPr lang="en-US" sz="2800" dirty="0" smtClean="0"/>
              <a:t>Three privilege layers:</a:t>
            </a:r>
          </a:p>
          <a:p>
            <a:pPr lvl="1"/>
            <a:r>
              <a:rPr lang="en-US" sz="2400" dirty="0" smtClean="0"/>
              <a:t>User  Mode is for “Guest” (application)</a:t>
            </a:r>
          </a:p>
          <a:p>
            <a:pPr lvl="1"/>
            <a:r>
              <a:rPr lang="en-US" sz="2400" dirty="0" smtClean="0"/>
              <a:t>Supervisor controls multiple guests</a:t>
            </a:r>
          </a:p>
          <a:p>
            <a:pPr lvl="1"/>
            <a:r>
              <a:rPr lang="en-US" sz="2400" dirty="0" smtClean="0"/>
              <a:t>Hypervisor controls the complete system</a:t>
            </a:r>
          </a:p>
          <a:p>
            <a:r>
              <a:rPr lang="en-US" sz="2800" dirty="0" smtClean="0"/>
              <a:t>Two-stage translation: </a:t>
            </a:r>
          </a:p>
          <a:p>
            <a:pPr lvl="1"/>
            <a:r>
              <a:rPr lang="en-US" sz="2400" dirty="0" smtClean="0"/>
              <a:t>From logical to intermediate physical address for supervisor </a:t>
            </a:r>
            <a:r>
              <a:rPr lang="en-US" sz="2400" i="1" dirty="0" smtClean="0"/>
              <a:t>for each operating system</a:t>
            </a:r>
          </a:p>
          <a:p>
            <a:pPr lvl="1"/>
            <a:r>
              <a:rPr lang="en-US" sz="2400" dirty="0" smtClean="0"/>
              <a:t>From intermediate to real address for hypervisor </a:t>
            </a:r>
            <a:r>
              <a:rPr lang="en-US" sz="2400" i="1" dirty="0" smtClean="0"/>
              <a:t>for the complete system</a:t>
            </a:r>
          </a:p>
          <a:p>
            <a:pPr>
              <a:buNone/>
            </a:pPr>
            <a:endParaRPr lang="en-US" dirty="0" smtClean="0"/>
          </a:p>
          <a:p>
            <a:endParaRPr lang="en-US" sz="2800" dirty="0" smtClean="0"/>
          </a:p>
          <a:p>
            <a:endParaRPr lang="en-US" sz="2800" dirty="0" smtClean="0"/>
          </a:p>
          <a:p>
            <a:endParaRPr lang="en-US" sz="2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Agenda</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p:txBody>
      </p:sp>
      <p:sp>
        <p:nvSpPr>
          <p:cNvPr id="4" name="Slide Number Placeholder 3"/>
          <p:cNvSpPr>
            <a:spLocks noGrp="1"/>
          </p:cNvSpPr>
          <p:nvPr>
            <p:ph type="sldNum" sz="quarter" idx="10"/>
          </p:nvPr>
        </p:nvSpPr>
        <p:spPr/>
        <p:txBody>
          <a:bodyPr/>
          <a:lstStyle/>
          <a:p>
            <a:fld id="{F2394529-A9B3-4A54-83EC-E61379E8334E}"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 y="274638"/>
            <a:ext cx="8983980" cy="799782"/>
          </a:xfrm>
        </p:spPr>
        <p:txBody>
          <a:bodyPr>
            <a:noAutofit/>
          </a:bodyPr>
          <a:lstStyle/>
          <a:p>
            <a:r>
              <a:rPr lang="en-US" sz="4000" dirty="0" smtClean="0"/>
              <a:t>Two-Stage MMU: Guest to Supervisor </a:t>
            </a:r>
            <a:endParaRPr lang="en-US" sz="4000" dirty="0"/>
          </a:p>
        </p:txBody>
      </p:sp>
      <p:pic>
        <p:nvPicPr>
          <p:cNvPr id="8" name="Picture 7" descr="kvm memory view.jpg"/>
          <p:cNvPicPr>
            <a:picLocks noChangeAspect="1"/>
          </p:cNvPicPr>
          <p:nvPr>
            <p:custDataLst>
              <p:tags r:id="rId1"/>
            </p:custDataLst>
          </p:nvPr>
        </p:nvPicPr>
        <p:blipFill>
          <a:blip r:embed="rId3" cstate="print"/>
          <a:stretch>
            <a:fillRect/>
          </a:stretch>
        </p:blipFill>
        <p:spPr>
          <a:xfrm>
            <a:off x="365089" y="1719951"/>
            <a:ext cx="8366760" cy="4114800"/>
          </a:xfrm>
          <a:prstGeom prst="rect">
            <a:avLst/>
          </a:prstGeom>
        </p:spPr>
      </p:pic>
      <p:sp>
        <p:nvSpPr>
          <p:cNvPr id="4" name="Slide Number Placeholder 3"/>
          <p:cNvSpPr>
            <a:spLocks noGrp="1"/>
          </p:cNvSpPr>
          <p:nvPr>
            <p:ph type="sldNum" sz="quarter" idx="10"/>
          </p:nvPr>
        </p:nvSpPr>
        <p:spPr/>
        <p:txBody>
          <a:bodyPr/>
          <a:lstStyle/>
          <a:p>
            <a:fld id="{F2394529-A9B3-4A54-83EC-E61379E8334E}" type="slidenum">
              <a:rPr lang="en-US" smtClean="0"/>
              <a:pPr/>
              <a:t>20</a:t>
            </a:fld>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Two-Stage MMU: Stage One</a:t>
            </a:r>
            <a:endParaRPr lang="en-US" sz="3200" dirty="0"/>
          </a:p>
        </p:txBody>
      </p:sp>
      <p:pic>
        <p:nvPicPr>
          <p:cNvPr id="122882" name="Picture 2"/>
          <p:cNvPicPr>
            <a:picLocks noChangeAspect="1" noChangeArrowheads="1"/>
          </p:cNvPicPr>
          <p:nvPr/>
        </p:nvPicPr>
        <p:blipFill>
          <a:blip r:embed="rId2" cstate="print"/>
          <a:srcRect l="11294" r="1027"/>
          <a:stretch>
            <a:fillRect/>
          </a:stretch>
        </p:blipFill>
        <p:spPr bwMode="auto">
          <a:xfrm>
            <a:off x="381530" y="1419225"/>
            <a:ext cx="8271817" cy="4258094"/>
          </a:xfrm>
          <a:prstGeom prst="rect">
            <a:avLst/>
          </a:prstGeom>
          <a:noFill/>
          <a:ln w="9525">
            <a:noFill/>
            <a:miter lim="800000"/>
            <a:headEnd/>
            <a:tailEnd/>
          </a:ln>
        </p:spPr>
      </p:pic>
      <p:sp>
        <p:nvSpPr>
          <p:cNvPr id="6" name="Content Placeholder 2"/>
          <p:cNvSpPr txBox="1">
            <a:spLocks/>
          </p:cNvSpPr>
          <p:nvPr/>
        </p:nvSpPr>
        <p:spPr bwMode="auto">
          <a:xfrm>
            <a:off x="465992" y="5794716"/>
            <a:ext cx="8229600" cy="685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2800" b="0" i="0" u="none" strike="noStrike" kern="0" cap="none" spc="0" normalizeH="0" baseline="0" noProof="0" smtClean="0">
                <a:ln>
                  <a:noFill/>
                </a:ln>
                <a:solidFill>
                  <a:schemeClr val="tx1"/>
                </a:solidFill>
                <a:effectLst/>
                <a:uLnTx/>
                <a:uFillTx/>
                <a:latin typeface="+mn-lt"/>
                <a:ea typeface="+mn-ea"/>
                <a:cs typeface="+mn-cs"/>
              </a:rPr>
              <a:t>Source: </a:t>
            </a:r>
            <a:r>
              <a:rPr kumimoji="0" lang="en-US" sz="2800" b="0" i="0" u="none" strike="noStrike" kern="0" cap="none" spc="0" normalizeH="0" baseline="0" noProof="0" smtClean="0">
                <a:ln>
                  <a:noFill/>
                </a:ln>
                <a:solidFill>
                  <a:schemeClr val="tx1"/>
                </a:solidFill>
                <a:effectLst/>
                <a:uLnTx/>
                <a:uFillTx/>
                <a:latin typeface="+mn-lt"/>
                <a:ea typeface="+mn-ea"/>
                <a:cs typeface="+mn-cs"/>
                <a:hlinkClick r:id="rId3"/>
              </a:rPr>
              <a:t>Virtualization is Coming to a Platform Near You</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10"/>
          </p:nvPr>
        </p:nvSpPr>
        <p:spPr/>
        <p:txBody>
          <a:bodyPr/>
          <a:lstStyle/>
          <a:p>
            <a:fld id="{F2394529-A9B3-4A54-83EC-E61379E8334E}"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Two-Stage MMU: Stage Two</a:t>
            </a:r>
            <a:endParaRPr lang="en-US" sz="3200" dirty="0"/>
          </a:p>
        </p:txBody>
      </p:sp>
      <p:pic>
        <p:nvPicPr>
          <p:cNvPr id="123906" name="Picture 2"/>
          <p:cNvPicPr>
            <a:picLocks noChangeAspect="1" noChangeArrowheads="1"/>
          </p:cNvPicPr>
          <p:nvPr/>
        </p:nvPicPr>
        <p:blipFill>
          <a:blip r:embed="rId2" cstate="print"/>
          <a:srcRect l="4449"/>
          <a:stretch>
            <a:fillRect/>
          </a:stretch>
        </p:blipFill>
        <p:spPr bwMode="auto">
          <a:xfrm>
            <a:off x="233932" y="1193469"/>
            <a:ext cx="8618664" cy="4614484"/>
          </a:xfrm>
          <a:prstGeom prst="rect">
            <a:avLst/>
          </a:prstGeom>
          <a:noFill/>
          <a:ln w="9525">
            <a:noFill/>
            <a:miter lim="800000"/>
            <a:headEnd/>
            <a:tailEnd/>
          </a:ln>
        </p:spPr>
      </p:pic>
      <p:sp>
        <p:nvSpPr>
          <p:cNvPr id="4" name="Content Placeholder 2"/>
          <p:cNvSpPr>
            <a:spLocks noGrp="1"/>
          </p:cNvSpPr>
          <p:nvPr>
            <p:ph idx="1"/>
          </p:nvPr>
        </p:nvSpPr>
        <p:spPr>
          <a:xfrm>
            <a:off x="465992" y="5794716"/>
            <a:ext cx="8229600" cy="685213"/>
          </a:xfrm>
        </p:spPr>
        <p:txBody>
          <a:bodyPr>
            <a:normAutofit/>
          </a:bodyPr>
          <a:lstStyle/>
          <a:p>
            <a:pPr>
              <a:buNone/>
            </a:pPr>
            <a:r>
              <a:rPr lang="en-US" sz="2800" dirty="0" smtClean="0"/>
              <a:t>Source: </a:t>
            </a:r>
            <a:r>
              <a:rPr lang="en-US" sz="2800" dirty="0" smtClean="0">
                <a:hlinkClick r:id="rId3"/>
              </a:rPr>
              <a:t>Virtualization is Coming to a Platform Near You</a:t>
            </a:r>
            <a:endParaRPr lang="en-US" sz="2400" dirty="0" smtClean="0"/>
          </a:p>
        </p:txBody>
      </p:sp>
      <p:sp>
        <p:nvSpPr>
          <p:cNvPr id="5" name="Slide Number Placeholder 4"/>
          <p:cNvSpPr>
            <a:spLocks noGrp="1"/>
          </p:cNvSpPr>
          <p:nvPr>
            <p:ph type="sldNum" sz="quarter" idx="10"/>
          </p:nvPr>
        </p:nvSpPr>
        <p:spPr/>
        <p:txBody>
          <a:bodyPr/>
          <a:lstStyle/>
          <a:p>
            <a:fld id="{F2394529-A9B3-4A54-83EC-E61379E8334E}"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Interface to the SOC and</a:t>
            </a:r>
            <a:br>
              <a:rPr lang="en-US" dirty="0" smtClean="0"/>
            </a:br>
            <a:r>
              <a:rPr lang="en-US" dirty="0" smtClean="0"/>
              <a:t>Coherency Issues</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40" y="0"/>
            <a:ext cx="8229600" cy="1477962"/>
          </a:xfrm>
        </p:spPr>
        <p:txBody>
          <a:bodyPr>
            <a:normAutofit/>
          </a:bodyPr>
          <a:lstStyle/>
          <a:p>
            <a:r>
              <a:rPr lang="en-US" dirty="0" smtClean="0"/>
              <a:t>ARM Cluster Buses</a:t>
            </a:r>
            <a:r>
              <a:rPr lang="en-US" sz="3600" dirty="0" smtClean="0"/>
              <a:t/>
            </a:r>
            <a:br>
              <a:rPr lang="en-US" sz="3600" dirty="0" smtClean="0"/>
            </a:br>
            <a:r>
              <a:rPr lang="en-US" sz="2700" dirty="0" smtClean="0"/>
              <a:t>AMBA – Advance Microcontroller Bus Architecture</a:t>
            </a:r>
            <a:endParaRPr lang="en-US" sz="2700" dirty="0"/>
          </a:p>
        </p:txBody>
      </p:sp>
      <p:sp>
        <p:nvSpPr>
          <p:cNvPr id="3" name="Content Placeholder 2"/>
          <p:cNvSpPr>
            <a:spLocks noGrp="1"/>
          </p:cNvSpPr>
          <p:nvPr>
            <p:ph idx="1"/>
          </p:nvPr>
        </p:nvSpPr>
        <p:spPr>
          <a:xfrm>
            <a:off x="457200" y="1539240"/>
            <a:ext cx="8229600" cy="3428999"/>
          </a:xfrm>
        </p:spPr>
        <p:txBody>
          <a:bodyPr>
            <a:normAutofit/>
          </a:bodyPr>
          <a:lstStyle/>
          <a:p>
            <a:r>
              <a:rPr lang="en-US" sz="2800" dirty="0" smtClean="0"/>
              <a:t>AXI (AMBA Advanced eXtensible Interface) c</a:t>
            </a:r>
            <a:r>
              <a:rPr lang="en-US" sz="2400" dirty="0" smtClean="0"/>
              <a:t>onnects the ARM cluster with MSMC module using the AXI-VBUS master.</a:t>
            </a:r>
          </a:p>
          <a:p>
            <a:r>
              <a:rPr lang="en-US" sz="2800" dirty="0" smtClean="0"/>
              <a:t>APB (AMBA Advanced Peripheral Bus) p</a:t>
            </a:r>
            <a:r>
              <a:rPr lang="en-US" sz="2400" dirty="0" smtClean="0"/>
              <a:t>rovides access to peripherals and internal memories.</a:t>
            </a:r>
          </a:p>
          <a:p>
            <a:r>
              <a:rPr lang="en-US" sz="2800" dirty="0" smtClean="0"/>
              <a:t>ATB (AMBA Trace Bus) s</a:t>
            </a:r>
            <a:r>
              <a:rPr lang="en-US" sz="2400" dirty="0" smtClean="0"/>
              <a:t>upports the trace features for the ARM cluster.</a:t>
            </a:r>
          </a:p>
        </p:txBody>
      </p:sp>
      <p:sp>
        <p:nvSpPr>
          <p:cNvPr id="4" name="Slide Number Placeholder 3"/>
          <p:cNvSpPr>
            <a:spLocks noGrp="1"/>
          </p:cNvSpPr>
          <p:nvPr>
            <p:ph type="sldNum" sz="quarter" idx="10"/>
          </p:nvPr>
        </p:nvSpPr>
        <p:spPr/>
        <p:txBody>
          <a:bodyPr/>
          <a:lstStyle/>
          <a:p>
            <a:fld id="{F2394529-A9B3-4A54-83EC-E61379E8334E}"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09600"/>
          </a:xfrm>
        </p:spPr>
        <p:txBody>
          <a:bodyPr>
            <a:noAutofit/>
          </a:bodyPr>
          <a:lstStyle/>
          <a:p>
            <a:r>
              <a:rPr lang="en-US" sz="3600" dirty="0" smtClean="0"/>
              <a:t>ARM AXI-VBUSM Interfaces to the MSMC</a:t>
            </a:r>
            <a:endParaRPr lang="en-US" sz="3600" dirty="0"/>
          </a:p>
        </p:txBody>
      </p:sp>
      <p:pic>
        <p:nvPicPr>
          <p:cNvPr id="2050" name="Picture 2"/>
          <p:cNvPicPr>
            <a:picLocks noChangeAspect="1" noChangeArrowheads="1"/>
          </p:cNvPicPr>
          <p:nvPr/>
        </p:nvPicPr>
        <p:blipFill>
          <a:blip r:embed="rId2" cstate="print"/>
          <a:srcRect l="22491" r="2367"/>
          <a:stretch>
            <a:fillRect/>
          </a:stretch>
        </p:blipFill>
        <p:spPr bwMode="auto">
          <a:xfrm>
            <a:off x="1577460" y="1661160"/>
            <a:ext cx="5747188" cy="3390900"/>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F2394529-A9B3-4A54-83EC-E61379E8334E}" type="slidenum">
              <a:rPr lang="en-US" smtClean="0"/>
              <a:pPr/>
              <a:t>25</a:t>
            </a:fld>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09600"/>
          </a:xfrm>
        </p:spPr>
        <p:txBody>
          <a:bodyPr>
            <a:noAutofit/>
          </a:bodyPr>
          <a:lstStyle/>
          <a:p>
            <a:r>
              <a:rPr lang="en-US" sz="3600" dirty="0" smtClean="0"/>
              <a:t>ARM AXI-VBUSM Interfaces to the MSMC</a:t>
            </a:r>
            <a:endParaRPr lang="en-US" sz="3600" dirty="0"/>
          </a:p>
        </p:txBody>
      </p:sp>
      <p:sp>
        <p:nvSpPr>
          <p:cNvPr id="5" name="TextBox 4"/>
          <p:cNvSpPr txBox="1"/>
          <p:nvPr/>
        </p:nvSpPr>
        <p:spPr>
          <a:xfrm>
            <a:off x="214368" y="1066800"/>
            <a:ext cx="2857500" cy="4324261"/>
          </a:xfrm>
          <a:prstGeom prst="rect">
            <a:avLst/>
          </a:prstGeom>
          <a:noFill/>
        </p:spPr>
        <p:txBody>
          <a:bodyPr wrap="square" rtlCol="0">
            <a:spAutoFit/>
          </a:bodyPr>
          <a:lstStyle/>
          <a:p>
            <a:pPr marL="342900" indent="-342900" algn="l">
              <a:spcBef>
                <a:spcPts val="600"/>
              </a:spcBef>
              <a:buFont typeface="Arial" pitchFamily="34" charset="0"/>
              <a:buChar char="•"/>
            </a:pPr>
            <a:r>
              <a:rPr lang="en-US" sz="2000" dirty="0" smtClean="0">
                <a:latin typeface="+mn-lt"/>
              </a:rPr>
              <a:t>40-bit address access to external memory (8G DDRA, 2G DDRB)</a:t>
            </a:r>
          </a:p>
          <a:p>
            <a:pPr marL="342900" indent="-342900" algn="l">
              <a:spcBef>
                <a:spcPts val="600"/>
              </a:spcBef>
              <a:buFont typeface="Arial" pitchFamily="34" charset="0"/>
              <a:buChar char="•"/>
            </a:pPr>
            <a:r>
              <a:rPr lang="en-US" sz="2000" dirty="0" smtClean="0">
                <a:latin typeface="+mn-lt"/>
              </a:rPr>
              <a:t>Snooping mechanism maintains coherency  between L2 cache and DDRA and MSM memory</a:t>
            </a:r>
          </a:p>
          <a:p>
            <a:pPr marL="342900" indent="-342900" algn="l">
              <a:spcBef>
                <a:spcPts val="600"/>
              </a:spcBef>
              <a:buFont typeface="Arial" pitchFamily="34" charset="0"/>
              <a:buChar char="•"/>
            </a:pPr>
            <a:r>
              <a:rPr lang="en-US" sz="2000" dirty="0" smtClean="0">
                <a:latin typeface="+mn-lt"/>
              </a:rPr>
              <a:t>Access to all SOC internal memory via TeraNet</a:t>
            </a:r>
          </a:p>
          <a:p>
            <a:pPr marL="342900" indent="-342900" algn="l">
              <a:spcBef>
                <a:spcPts val="600"/>
              </a:spcBef>
              <a:buFont typeface="Arial" pitchFamily="34" charset="0"/>
              <a:buChar char="•"/>
            </a:pPr>
            <a:r>
              <a:rPr lang="en-US" sz="2000" dirty="0" smtClean="0">
                <a:latin typeface="+mn-lt"/>
              </a:rPr>
              <a:t>ARM cluster PrivID for the TeraNet is 8 </a:t>
            </a:r>
            <a:endParaRPr lang="en-US" sz="2000" dirty="0">
              <a:latin typeface="+mn-lt"/>
            </a:endParaRPr>
          </a:p>
        </p:txBody>
      </p:sp>
      <p:graphicFrame>
        <p:nvGraphicFramePr>
          <p:cNvPr id="100354" name="Object 2"/>
          <p:cNvGraphicFramePr>
            <a:graphicFrameLocks noChangeAspect="1"/>
          </p:cNvGraphicFramePr>
          <p:nvPr/>
        </p:nvGraphicFramePr>
        <p:xfrm>
          <a:off x="3035710" y="1064100"/>
          <a:ext cx="6020025" cy="5179172"/>
        </p:xfrm>
        <a:graphic>
          <a:graphicData uri="http://schemas.openxmlformats.org/presentationml/2006/ole">
            <p:oleObj spid="_x0000_s100354" name="Visio" r:id="rId3" imgW="6549693" imgH="5635473" progId="Visio.Drawing.11">
              <p:embed/>
            </p:oleObj>
          </a:graphicData>
        </a:graphic>
      </p:graphicFrame>
      <p:sp>
        <p:nvSpPr>
          <p:cNvPr id="6" name="Slide Number Placeholder 5"/>
          <p:cNvSpPr>
            <a:spLocks noGrp="1"/>
          </p:cNvSpPr>
          <p:nvPr>
            <p:ph type="sldNum" sz="quarter" idx="10"/>
          </p:nvPr>
        </p:nvSpPr>
        <p:spPr/>
        <p:txBody>
          <a:bodyPr/>
          <a:lstStyle/>
          <a:p>
            <a:fld id="{F2394529-A9B3-4A54-83EC-E61379E8334E}" type="slidenum">
              <a:rPr lang="en-US" smtClean="0"/>
              <a:pPr/>
              <a:t>26</a:t>
            </a:fld>
            <a:endParaRPr 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grpSp>
        <p:nvGrpSpPr>
          <p:cNvPr id="8" name="Group 7"/>
          <p:cNvGrpSpPr/>
          <p:nvPr/>
        </p:nvGrpSpPr>
        <p:grpSpPr>
          <a:xfrm>
            <a:off x="427056" y="1016570"/>
            <a:ext cx="8458200" cy="5303520"/>
            <a:chOff x="457200" y="1321414"/>
            <a:chExt cx="8458200" cy="5303520"/>
          </a:xfrm>
        </p:grpSpPr>
        <p:pic>
          <p:nvPicPr>
            <p:cNvPr id="55303" name="Picture 7"/>
            <p:cNvPicPr preferRelativeResize="0">
              <a:picLocks noChangeArrowheads="1"/>
            </p:cNvPicPr>
            <p:nvPr/>
          </p:nvPicPr>
          <p:blipFill>
            <a:blip r:embed="rId2" cstate="print"/>
            <a:srcRect/>
            <a:stretch>
              <a:fillRect/>
            </a:stretch>
          </p:blipFill>
          <p:spPr bwMode="auto">
            <a:xfrm>
              <a:off x="457200" y="1321414"/>
              <a:ext cx="8458200" cy="5303520"/>
            </a:xfrm>
            <a:prstGeom prst="rect">
              <a:avLst/>
            </a:prstGeom>
            <a:noFill/>
            <a:ln w="9525">
              <a:noFill/>
              <a:miter lim="800000"/>
              <a:headEnd/>
              <a:tailEnd/>
            </a:ln>
          </p:spPr>
        </p:pic>
        <p:sp>
          <p:nvSpPr>
            <p:cNvPr id="14" name="Freeform 13"/>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Rounded Rectangular Callout 8"/>
            <p:cNvSpPr/>
            <p:nvPr/>
          </p:nvSpPr>
          <p:spPr>
            <a:xfrm>
              <a:off x="457200" y="5486400"/>
              <a:ext cx="1600200" cy="1066800"/>
            </a:xfrm>
            <a:prstGeom prst="wedgeRoundRectCallout">
              <a:avLst>
                <a:gd name="adj1" fmla="val 52045"/>
                <a:gd name="adj2" fmla="val -1536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grpSp>
      <p:sp>
        <p:nvSpPr>
          <p:cNvPr id="10" name="Slide Number Placeholder 9"/>
          <p:cNvSpPr>
            <a:spLocks noGrp="1"/>
          </p:cNvSpPr>
          <p:nvPr>
            <p:ph type="sldNum" sz="quarter" idx="10"/>
          </p:nvPr>
        </p:nvSpPr>
        <p:spPr/>
        <p:txBody>
          <a:bodyPr/>
          <a:lstStyle/>
          <a:p>
            <a:fld id="{F2394529-A9B3-4A54-83EC-E61379E8334E}"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grpSp>
        <p:nvGrpSpPr>
          <p:cNvPr id="12" name="Group 11"/>
          <p:cNvGrpSpPr/>
          <p:nvPr/>
        </p:nvGrpSpPr>
        <p:grpSpPr>
          <a:xfrm>
            <a:off x="427056" y="1016570"/>
            <a:ext cx="8458200" cy="5303520"/>
            <a:chOff x="427056" y="1090310"/>
            <a:chExt cx="8458200" cy="5303520"/>
          </a:xfrm>
        </p:grpSpPr>
        <p:pic>
          <p:nvPicPr>
            <p:cNvPr id="55303" name="Picture 7"/>
            <p:cNvPicPr>
              <a:picLocks noChangeArrowheads="1"/>
            </p:cNvPicPr>
            <p:nvPr/>
          </p:nvPicPr>
          <p:blipFill>
            <a:blip r:embed="rId2" cstate="print"/>
            <a:srcRect/>
            <a:stretch>
              <a:fillRect/>
            </a:stretch>
          </p:blipFill>
          <p:spPr bwMode="auto">
            <a:xfrm>
              <a:off x="427056" y="1090310"/>
              <a:ext cx="8458200" cy="5303520"/>
            </a:xfrm>
            <a:prstGeom prst="rect">
              <a:avLst/>
            </a:prstGeom>
            <a:noFill/>
            <a:ln w="9525">
              <a:noFill/>
              <a:miter lim="800000"/>
              <a:headEnd/>
              <a:tailEnd/>
            </a:ln>
          </p:spPr>
        </p:pic>
        <p:sp>
          <p:nvSpPr>
            <p:cNvPr id="14" name="Freeform 13"/>
            <p:cNvSpPr/>
            <p:nvPr/>
          </p:nvSpPr>
          <p:spPr>
            <a:xfrm>
              <a:off x="1626378" y="3775470"/>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22456" y="373129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Freeform 8"/>
            <p:cNvSpPr/>
            <p:nvPr/>
          </p:nvSpPr>
          <p:spPr>
            <a:xfrm>
              <a:off x="3170257" y="313494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3246456" y="342649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1" name="Rounded Rectangular Callout 10"/>
            <p:cNvSpPr/>
            <p:nvPr/>
          </p:nvSpPr>
          <p:spPr>
            <a:xfrm>
              <a:off x="427056" y="5255296"/>
              <a:ext cx="1600200" cy="1066800"/>
            </a:xfrm>
            <a:prstGeom prst="wedgeRoundRectCallout">
              <a:avLst>
                <a:gd name="adj1" fmla="val 52045"/>
                <a:gd name="adj2" fmla="val -15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sp>
          <p:nvSpPr>
            <p:cNvPr id="25" name="Rounded Rectangular Callout 24"/>
            <p:cNvSpPr/>
            <p:nvPr/>
          </p:nvSpPr>
          <p:spPr>
            <a:xfrm>
              <a:off x="701955" y="1319904"/>
              <a:ext cx="1600200" cy="154522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a:t>
              </a:r>
              <a:r>
                <a:rPr lang="en-US" sz="2000" dirty="0" err="1" smtClean="0"/>
                <a:t>WBInv</a:t>
              </a:r>
              <a:r>
                <a:rPr lang="en-US" sz="2000" dirty="0" smtClean="0"/>
                <a:t> snoops to ARM.</a:t>
              </a:r>
              <a:endParaRPr lang="en-US" sz="2000" dirty="0"/>
            </a:p>
          </p:txBody>
        </p:sp>
      </p:grpSp>
      <p:sp>
        <p:nvSpPr>
          <p:cNvPr id="13" name="Slide Number Placeholder 12"/>
          <p:cNvSpPr>
            <a:spLocks noGrp="1"/>
          </p:cNvSpPr>
          <p:nvPr>
            <p:ph type="sldNum" sz="quarter" idx="10"/>
          </p:nvPr>
        </p:nvSpPr>
        <p:spPr/>
        <p:txBody>
          <a:bodyPr/>
          <a:lstStyle/>
          <a:p>
            <a:fld id="{F2394529-A9B3-4A54-83EC-E61379E8334E}"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grpSp>
        <p:nvGrpSpPr>
          <p:cNvPr id="20" name="Group 19"/>
          <p:cNvGrpSpPr/>
          <p:nvPr/>
        </p:nvGrpSpPr>
        <p:grpSpPr>
          <a:xfrm>
            <a:off x="427056" y="1016570"/>
            <a:ext cx="8458200" cy="5303520"/>
            <a:chOff x="457200" y="1321414"/>
            <a:chExt cx="8458200" cy="5303520"/>
          </a:xfrm>
        </p:grpSpPr>
        <p:pic>
          <p:nvPicPr>
            <p:cNvPr id="55303" name="Picture 7"/>
            <p:cNvPicPr>
              <a:picLocks noChangeArrowheads="1"/>
            </p:cNvPicPr>
            <p:nvPr/>
          </p:nvPicPr>
          <p:blipFill>
            <a:blip r:embed="rId2" cstate="print"/>
            <a:srcRect/>
            <a:stretch>
              <a:fillRect/>
            </a:stretch>
          </p:blipFill>
          <p:spPr bwMode="auto">
            <a:xfrm>
              <a:off x="457200" y="1321414"/>
              <a:ext cx="8458200" cy="5303520"/>
            </a:xfrm>
            <a:prstGeom prst="rect">
              <a:avLst/>
            </a:prstGeom>
            <a:noFill/>
            <a:ln w="9525">
              <a:noFill/>
              <a:miter lim="800000"/>
              <a:headEnd/>
              <a:tailEnd/>
            </a:ln>
          </p:spPr>
        </p:pic>
        <p:sp>
          <p:nvSpPr>
            <p:cNvPr id="14" name="Freeform 13"/>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Freeform 8"/>
            <p:cNvSpPr/>
            <p:nvPr/>
          </p:nvSpPr>
          <p:spPr>
            <a:xfrm>
              <a:off x="3200401" y="3366052"/>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3276600" y="3657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3" name="Freeform 12"/>
            <p:cNvSpPr/>
            <p:nvPr/>
          </p:nvSpPr>
          <p:spPr>
            <a:xfrm>
              <a:off x="4412974" y="337930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Oval 14"/>
            <p:cNvSpPr/>
            <p:nvPr/>
          </p:nvSpPr>
          <p:spPr>
            <a:xfrm>
              <a:off x="4572000" y="34290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6" name="Rounded Rectangular Callout 15"/>
            <p:cNvSpPr/>
            <p:nvPr/>
          </p:nvSpPr>
          <p:spPr>
            <a:xfrm>
              <a:off x="6629400" y="2090049"/>
              <a:ext cx="1143000" cy="881751"/>
            </a:xfrm>
            <a:prstGeom prst="wedgeRoundRectCallout">
              <a:avLst>
                <a:gd name="adj1" fmla="val -201969"/>
                <a:gd name="adj2" fmla="val 1527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the line.</a:t>
              </a:r>
              <a:endParaRPr lang="en-US" sz="2000" dirty="0"/>
            </a:p>
          </p:txBody>
        </p:sp>
        <p:sp>
          <p:nvSpPr>
            <p:cNvPr id="17" name="Rounded Rectangular Callout 16"/>
            <p:cNvSpPr/>
            <p:nvPr/>
          </p:nvSpPr>
          <p:spPr>
            <a:xfrm>
              <a:off x="732099" y="1551008"/>
              <a:ext cx="1600200" cy="154522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a:t>
              </a:r>
              <a:r>
                <a:rPr lang="en-US" sz="2000" dirty="0" err="1" smtClean="0"/>
                <a:t>WBInv</a:t>
              </a:r>
              <a:r>
                <a:rPr lang="en-US" sz="2000" dirty="0" smtClean="0"/>
                <a:t> snoops to ARM.</a:t>
              </a:r>
              <a:endParaRPr lang="en-US" sz="2000" dirty="0"/>
            </a:p>
          </p:txBody>
        </p:sp>
        <p:sp>
          <p:nvSpPr>
            <p:cNvPr id="19" name="Rounded Rectangular Callout 18"/>
            <p:cNvSpPr/>
            <p:nvPr/>
          </p:nvSpPr>
          <p:spPr>
            <a:xfrm>
              <a:off x="457200" y="5486400"/>
              <a:ext cx="1600200" cy="1066800"/>
            </a:xfrm>
            <a:prstGeom prst="wedgeRoundRectCallout">
              <a:avLst>
                <a:gd name="adj1" fmla="val 52045"/>
                <a:gd name="adj2" fmla="val -15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grpSp>
      <p:sp>
        <p:nvSpPr>
          <p:cNvPr id="21" name="Slide Number Placeholder 20"/>
          <p:cNvSpPr>
            <a:spLocks noGrp="1"/>
          </p:cNvSpPr>
          <p:nvPr>
            <p:ph type="sldNum" sz="quarter" idx="10"/>
          </p:nvPr>
        </p:nvSpPr>
        <p:spPr/>
        <p:txBody>
          <a:bodyPr/>
          <a:lstStyle/>
          <a:p>
            <a:fld id="{F2394529-A9B3-4A54-83EC-E61379E8334E}"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CorePac in KeyStone II</a:t>
            </a:r>
            <a:endParaRPr lang="en-US" dirty="0"/>
          </a:p>
        </p:txBody>
      </p:sp>
      <p:sp>
        <p:nvSpPr>
          <p:cNvPr id="3" name="Subtitle 2"/>
          <p:cNvSpPr>
            <a:spLocks noGrp="1"/>
          </p:cNvSpPr>
          <p:nvPr>
            <p:ph type="subTitle" idx="1"/>
          </p:nvPr>
        </p:nvSpPr>
        <p:spPr/>
        <p:txBody>
          <a:bodyPr/>
          <a:lstStyle/>
          <a:p>
            <a:r>
              <a:rPr lang="en-US" dirty="0" smtClean="0"/>
              <a:t>ARM Cortex A-15 CorePac Overview</a:t>
            </a:r>
            <a:endParaRPr lang="en-US" dirty="0"/>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grpSp>
        <p:nvGrpSpPr>
          <p:cNvPr id="23" name="Group 22"/>
          <p:cNvGrpSpPr/>
          <p:nvPr/>
        </p:nvGrpSpPr>
        <p:grpSpPr>
          <a:xfrm>
            <a:off x="427056" y="1016570"/>
            <a:ext cx="8458200" cy="5312170"/>
            <a:chOff x="427056" y="1090310"/>
            <a:chExt cx="8458200" cy="5312170"/>
          </a:xfrm>
        </p:grpSpPr>
        <p:grpSp>
          <p:nvGrpSpPr>
            <p:cNvPr id="2" name="Group 19"/>
            <p:cNvGrpSpPr/>
            <p:nvPr/>
          </p:nvGrpSpPr>
          <p:grpSpPr>
            <a:xfrm>
              <a:off x="427056" y="1090310"/>
              <a:ext cx="8458200" cy="5303520"/>
              <a:chOff x="457200" y="1321414"/>
              <a:chExt cx="8458200" cy="5303520"/>
            </a:xfrm>
          </p:grpSpPr>
          <p:pic>
            <p:nvPicPr>
              <p:cNvPr id="55303" name="Picture 7"/>
              <p:cNvPicPr>
                <a:picLocks noChangeArrowheads="1"/>
              </p:cNvPicPr>
              <p:nvPr/>
            </p:nvPicPr>
            <p:blipFill>
              <a:blip r:embed="rId2" cstate="print"/>
              <a:srcRect/>
              <a:stretch>
                <a:fillRect/>
              </a:stretch>
            </p:blipFill>
            <p:spPr bwMode="auto">
              <a:xfrm>
                <a:off x="457200" y="1321414"/>
                <a:ext cx="8458200" cy="5303520"/>
              </a:xfrm>
              <a:prstGeom prst="rect">
                <a:avLst/>
              </a:prstGeom>
              <a:noFill/>
              <a:ln w="9525">
                <a:noFill/>
                <a:miter lim="800000"/>
                <a:headEnd/>
                <a:tailEnd/>
              </a:ln>
            </p:spPr>
          </p:pic>
          <p:sp>
            <p:nvSpPr>
              <p:cNvPr id="14" name="Freeform 13"/>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Freeform 8"/>
              <p:cNvSpPr/>
              <p:nvPr/>
            </p:nvSpPr>
            <p:spPr>
              <a:xfrm>
                <a:off x="3200401" y="3366052"/>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3276600" y="3657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3" name="Freeform 12"/>
              <p:cNvSpPr/>
              <p:nvPr/>
            </p:nvSpPr>
            <p:spPr>
              <a:xfrm>
                <a:off x="4412974" y="337930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Oval 14"/>
              <p:cNvSpPr/>
              <p:nvPr/>
            </p:nvSpPr>
            <p:spPr>
              <a:xfrm>
                <a:off x="4572000" y="34290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6" name="Rounded Rectangular Callout 15"/>
              <p:cNvSpPr/>
              <p:nvPr/>
            </p:nvSpPr>
            <p:spPr>
              <a:xfrm>
                <a:off x="6629400" y="2090049"/>
                <a:ext cx="1143000" cy="881751"/>
              </a:xfrm>
              <a:prstGeom prst="wedgeRoundRectCallout">
                <a:avLst>
                  <a:gd name="adj1" fmla="val -201969"/>
                  <a:gd name="adj2" fmla="val 1527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the line.</a:t>
                </a:r>
                <a:endParaRPr lang="en-US" sz="2000" dirty="0"/>
              </a:p>
            </p:txBody>
          </p:sp>
          <p:sp>
            <p:nvSpPr>
              <p:cNvPr id="17" name="Rounded Rectangular Callout 16"/>
              <p:cNvSpPr/>
              <p:nvPr/>
            </p:nvSpPr>
            <p:spPr>
              <a:xfrm>
                <a:off x="732099" y="1551008"/>
                <a:ext cx="1600200" cy="154522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a:t>
                </a:r>
                <a:r>
                  <a:rPr lang="en-US" sz="2000" dirty="0" err="1" smtClean="0"/>
                  <a:t>WBInv</a:t>
                </a:r>
                <a:r>
                  <a:rPr lang="en-US" sz="2000" dirty="0" smtClean="0"/>
                  <a:t> snoops to ARM.</a:t>
                </a:r>
                <a:endParaRPr lang="en-US" sz="2000" dirty="0"/>
              </a:p>
            </p:txBody>
          </p:sp>
          <p:sp>
            <p:nvSpPr>
              <p:cNvPr id="19" name="Rounded Rectangular Callout 18"/>
              <p:cNvSpPr/>
              <p:nvPr/>
            </p:nvSpPr>
            <p:spPr>
              <a:xfrm>
                <a:off x="457200" y="5486400"/>
                <a:ext cx="1600200" cy="1066800"/>
              </a:xfrm>
              <a:prstGeom prst="wedgeRoundRectCallout">
                <a:avLst>
                  <a:gd name="adj1" fmla="val 52045"/>
                  <a:gd name="adj2" fmla="val -15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grpSp>
        <p:sp>
          <p:nvSpPr>
            <p:cNvPr id="20" name="Rounded Rectangular Callout 19"/>
            <p:cNvSpPr/>
            <p:nvPr/>
          </p:nvSpPr>
          <p:spPr>
            <a:xfrm>
              <a:off x="6340510" y="5411880"/>
              <a:ext cx="2448451" cy="990600"/>
            </a:xfrm>
            <a:prstGeom prst="wedgeRoundRectCallout">
              <a:avLst>
                <a:gd name="adj1" fmla="val 2108"/>
                <a:gd name="adj2" fmla="val -13258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t>Coherence controller merges EDMA write with victim &amp; writes to SRAM.</a:t>
              </a:r>
              <a:endParaRPr lang="en-US" sz="1800" dirty="0"/>
            </a:p>
          </p:txBody>
        </p:sp>
        <p:sp>
          <p:nvSpPr>
            <p:cNvPr id="21" name="Freeform 20"/>
            <p:cNvSpPr/>
            <p:nvPr/>
          </p:nvSpPr>
          <p:spPr>
            <a:xfrm>
              <a:off x="6642109" y="4341767"/>
              <a:ext cx="1099930" cy="704574"/>
            </a:xfrm>
            <a:custGeom>
              <a:avLst/>
              <a:gdLst>
                <a:gd name="connsiteX0" fmla="*/ 0 w 1099930"/>
                <a:gd name="connsiteY0" fmla="*/ 649356 h 704574"/>
                <a:gd name="connsiteX1" fmla="*/ 755374 w 1099930"/>
                <a:gd name="connsiteY1" fmla="*/ 596348 h 704574"/>
                <a:gd name="connsiteX2" fmla="*/ 1099930 w 1099930"/>
                <a:gd name="connsiteY2" fmla="*/ 0 h 704574"/>
              </a:gdLst>
              <a:ahLst/>
              <a:cxnLst>
                <a:cxn ang="0">
                  <a:pos x="connsiteX0" y="connsiteY0"/>
                </a:cxn>
                <a:cxn ang="0">
                  <a:pos x="connsiteX1" y="connsiteY1"/>
                </a:cxn>
                <a:cxn ang="0">
                  <a:pos x="connsiteX2" y="connsiteY2"/>
                </a:cxn>
              </a:cxnLst>
              <a:rect l="l" t="t" r="r" b="b"/>
              <a:pathLst>
                <a:path w="1099930" h="704574">
                  <a:moveTo>
                    <a:pt x="0" y="649356"/>
                  </a:moveTo>
                  <a:cubicBezTo>
                    <a:pt x="286026" y="676965"/>
                    <a:pt x="572052" y="704574"/>
                    <a:pt x="755374" y="596348"/>
                  </a:cubicBezTo>
                  <a:cubicBezTo>
                    <a:pt x="938696" y="488122"/>
                    <a:pt x="1019313" y="244061"/>
                    <a:pt x="1099930"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Oval 21"/>
            <p:cNvSpPr/>
            <p:nvPr/>
          </p:nvSpPr>
          <p:spPr>
            <a:xfrm>
              <a:off x="7417361" y="487848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4</a:t>
              </a:r>
              <a:endParaRPr lang="en-US" b="1" dirty="0">
                <a:solidFill>
                  <a:schemeClr val="bg1"/>
                </a:solidFill>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smtClean="0"/>
              <a:t>: ARM - IO </a:t>
            </a:r>
            <a:r>
              <a:rPr lang="en-US" sz="3200" dirty="0" smtClean="0"/>
              <a:t>Coherency</a:t>
            </a:r>
            <a:br>
              <a:rPr lang="en-US" sz="3200" dirty="0" smtClean="0"/>
            </a:br>
            <a:r>
              <a:rPr lang="en-US" sz="3200" dirty="0" smtClean="0"/>
              <a:t>External Read to Shared Memory (MSM/DDR)</a:t>
            </a:r>
            <a:endParaRPr lang="en-US" sz="3200" dirty="0"/>
          </a:p>
        </p:txBody>
      </p:sp>
      <p:pic>
        <p:nvPicPr>
          <p:cNvPr id="55303" name="Picture 7"/>
          <p:cNvPicPr>
            <a:picLocks noChangeArrowheads="1"/>
          </p:cNvPicPr>
          <p:nvPr/>
        </p:nvPicPr>
        <p:blipFill>
          <a:blip r:embed="rId2" cstate="print"/>
          <a:srcRect/>
          <a:stretch>
            <a:fillRect/>
          </a:stretch>
        </p:blipFill>
        <p:spPr bwMode="auto">
          <a:xfrm>
            <a:off x="425800" y="1017826"/>
            <a:ext cx="8458200" cy="5303520"/>
          </a:xfrm>
          <a:prstGeom prst="rect">
            <a:avLst/>
          </a:prstGeom>
          <a:noFill/>
          <a:ln w="9525">
            <a:noFill/>
            <a:miter lim="800000"/>
            <a:headEnd/>
            <a:tailEnd/>
          </a:ln>
        </p:spPr>
      </p:pic>
      <p:sp>
        <p:nvSpPr>
          <p:cNvPr id="5" name="Slide Number Placeholder 4"/>
          <p:cNvSpPr>
            <a:spLocks noGrp="1"/>
          </p:cNvSpPr>
          <p:nvPr>
            <p:ph type="sldNum" sz="quarter" idx="10"/>
          </p:nvPr>
        </p:nvSpPr>
        <p:spPr/>
        <p:txBody>
          <a:bodyPr/>
          <a:lstStyle/>
          <a:p>
            <a:fld id="{F2394529-A9B3-4A54-83EC-E61379E8334E}"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grpSp>
        <p:nvGrpSpPr>
          <p:cNvPr id="10" name="Group 9"/>
          <p:cNvGrpSpPr/>
          <p:nvPr/>
        </p:nvGrpSpPr>
        <p:grpSpPr>
          <a:xfrm>
            <a:off x="415752" y="1017826"/>
            <a:ext cx="8468248" cy="5303520"/>
            <a:chOff x="415752" y="1091566"/>
            <a:chExt cx="8468248" cy="5303520"/>
          </a:xfrm>
        </p:grpSpPr>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grpSp>
          <p:nvGrpSpPr>
            <p:cNvPr id="9" name="Group 8"/>
            <p:cNvGrpSpPr/>
            <p:nvPr/>
          </p:nvGrpSpPr>
          <p:grpSpPr>
            <a:xfrm>
              <a:off x="415752" y="1091566"/>
              <a:ext cx="8468248" cy="5303520"/>
              <a:chOff x="336624" y="1170694"/>
              <a:chExt cx="8468248" cy="530352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grpSp>
      </p:grpSp>
      <p:sp>
        <p:nvSpPr>
          <p:cNvPr id="11" name="Slide Number Placeholder 10"/>
          <p:cNvSpPr>
            <a:spLocks noGrp="1"/>
          </p:cNvSpPr>
          <p:nvPr>
            <p:ph type="sldNum" sz="quarter" idx="10"/>
          </p:nvPr>
        </p:nvSpPr>
        <p:spPr/>
        <p:txBody>
          <a:bodyPr/>
          <a:lstStyle/>
          <a:p>
            <a:fld id="{F2394529-A9B3-4A54-83EC-E61379E8334E}"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grpSp>
        <p:nvGrpSpPr>
          <p:cNvPr id="13" name="Group 12"/>
          <p:cNvGrpSpPr/>
          <p:nvPr/>
        </p:nvGrpSpPr>
        <p:grpSpPr>
          <a:xfrm>
            <a:off x="415752" y="1017826"/>
            <a:ext cx="8468248" cy="5303520"/>
            <a:chOff x="336624" y="1170694"/>
            <a:chExt cx="8468248" cy="5303520"/>
          </a:xfrm>
        </p:grpSpPr>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grpSp>
          <p:nvGrpSpPr>
            <p:cNvPr id="12" name="Group 11"/>
            <p:cNvGrpSpPr/>
            <p:nvPr/>
          </p:nvGrpSpPr>
          <p:grpSpPr>
            <a:xfrm>
              <a:off x="336624" y="1170694"/>
              <a:ext cx="8468248" cy="5303520"/>
              <a:chOff x="336624" y="1170694"/>
              <a:chExt cx="8468248" cy="530352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
            <p:nvSpPr>
              <p:cNvPr id="9" name="Rounded Rectangular Callout 8"/>
              <p:cNvSpPr/>
              <p:nvPr/>
            </p:nvSpPr>
            <p:spPr>
              <a:xfrm>
                <a:off x="685800" y="1374085"/>
                <a:ext cx="1600200" cy="1695691"/>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read snoops to ARM.</a:t>
                </a:r>
                <a:endParaRPr lang="en-US" sz="2000" dirty="0"/>
              </a:p>
            </p:txBody>
          </p:sp>
        </p:grpSp>
        <p:sp>
          <p:nvSpPr>
            <p:cNvPr id="10" name="Freeform 9"/>
            <p:cNvSpPr/>
            <p:nvPr/>
          </p:nvSpPr>
          <p:spPr>
            <a:xfrm>
              <a:off x="3200401" y="323542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52697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grpSp>
      <p:sp>
        <p:nvSpPr>
          <p:cNvPr id="14" name="Slide Number Placeholder 13"/>
          <p:cNvSpPr>
            <a:spLocks noGrp="1"/>
          </p:cNvSpPr>
          <p:nvPr>
            <p:ph type="sldNum" sz="quarter" idx="10"/>
          </p:nvPr>
        </p:nvSpPr>
        <p:spPr/>
        <p:txBody>
          <a:bodyPr/>
          <a:lstStyle/>
          <a:p>
            <a:fld id="{F2394529-A9B3-4A54-83EC-E61379E8334E}"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grpSp>
        <p:nvGrpSpPr>
          <p:cNvPr id="14" name="Group 13"/>
          <p:cNvGrpSpPr/>
          <p:nvPr/>
        </p:nvGrpSpPr>
        <p:grpSpPr>
          <a:xfrm>
            <a:off x="415752" y="1017826"/>
            <a:ext cx="8468248" cy="5303520"/>
            <a:chOff x="336624" y="1170694"/>
            <a:chExt cx="8468248" cy="530352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
          <p:nvSpPr>
            <p:cNvPr id="9" name="Rounded Rectangular Callout 8"/>
            <p:cNvSpPr/>
            <p:nvPr/>
          </p:nvSpPr>
          <p:spPr>
            <a:xfrm>
              <a:off x="685800" y="1374085"/>
              <a:ext cx="1600200" cy="1695691"/>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read snoops to ARM.</a:t>
              </a:r>
              <a:endParaRPr lang="en-US" sz="2000" dirty="0"/>
            </a:p>
          </p:txBody>
        </p:sp>
        <p:sp>
          <p:nvSpPr>
            <p:cNvPr id="10" name="Freeform 9"/>
            <p:cNvSpPr/>
            <p:nvPr/>
          </p:nvSpPr>
          <p:spPr>
            <a:xfrm>
              <a:off x="3200401" y="323542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52697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2" name="Freeform 11"/>
            <p:cNvSpPr/>
            <p:nvPr/>
          </p:nvSpPr>
          <p:spPr>
            <a:xfrm>
              <a:off x="4252206" y="322858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p:cNvSpPr/>
            <p:nvPr/>
          </p:nvSpPr>
          <p:spPr>
            <a:xfrm>
              <a:off x="4411232" y="327828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5" name="Rounded Rectangular Callout 14"/>
            <p:cNvSpPr/>
            <p:nvPr/>
          </p:nvSpPr>
          <p:spPr>
            <a:xfrm>
              <a:off x="6468632" y="1668026"/>
              <a:ext cx="1143000" cy="1245996"/>
            </a:xfrm>
            <a:prstGeom prst="wedgeRoundRectCallout">
              <a:avLst>
                <a:gd name="adj1" fmla="val -185266"/>
                <a:gd name="adj2" fmla="val 1277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updated data.</a:t>
              </a:r>
              <a:endParaRPr lang="en-US" sz="2000" dirty="0"/>
            </a:p>
          </p:txBody>
        </p:sp>
      </p:grpSp>
      <p:sp>
        <p:nvSpPr>
          <p:cNvPr id="16" name="Slide Number Placeholder 15"/>
          <p:cNvSpPr>
            <a:spLocks noGrp="1"/>
          </p:cNvSpPr>
          <p:nvPr>
            <p:ph type="sldNum" sz="quarter" idx="10"/>
          </p:nvPr>
        </p:nvSpPr>
        <p:spPr/>
        <p:txBody>
          <a:bodyPr/>
          <a:lstStyle/>
          <a:p>
            <a:fld id="{F2394529-A9B3-4A54-83EC-E61379E8334E}"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grpSp>
        <p:nvGrpSpPr>
          <p:cNvPr id="18" name="Group 17"/>
          <p:cNvGrpSpPr/>
          <p:nvPr/>
        </p:nvGrpSpPr>
        <p:grpSpPr>
          <a:xfrm>
            <a:off x="415752" y="1017826"/>
            <a:ext cx="8656649" cy="5303520"/>
            <a:chOff x="336624" y="1170694"/>
            <a:chExt cx="8656649" cy="530352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
          <p:nvSpPr>
            <p:cNvPr id="9" name="Rounded Rectangular Callout 8"/>
            <p:cNvSpPr/>
            <p:nvPr/>
          </p:nvSpPr>
          <p:spPr>
            <a:xfrm>
              <a:off x="685800" y="1374085"/>
              <a:ext cx="1600200" cy="1695691"/>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read snoops to ARM.</a:t>
              </a:r>
              <a:endParaRPr lang="en-US" sz="2000" dirty="0"/>
            </a:p>
          </p:txBody>
        </p:sp>
        <p:sp>
          <p:nvSpPr>
            <p:cNvPr id="10" name="Freeform 9"/>
            <p:cNvSpPr/>
            <p:nvPr/>
          </p:nvSpPr>
          <p:spPr>
            <a:xfrm>
              <a:off x="3200401" y="323542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52697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2" name="Freeform 11"/>
            <p:cNvSpPr/>
            <p:nvPr/>
          </p:nvSpPr>
          <p:spPr>
            <a:xfrm>
              <a:off x="4252206" y="322858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p:cNvSpPr/>
            <p:nvPr/>
          </p:nvSpPr>
          <p:spPr>
            <a:xfrm>
              <a:off x="4411232" y="327828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4" name="Rounded Rectangular Callout 13"/>
            <p:cNvSpPr/>
            <p:nvPr/>
          </p:nvSpPr>
          <p:spPr>
            <a:xfrm>
              <a:off x="6468632" y="1668026"/>
              <a:ext cx="1143000" cy="1245996"/>
            </a:xfrm>
            <a:prstGeom prst="wedgeRoundRectCallout">
              <a:avLst>
                <a:gd name="adj1" fmla="val -185266"/>
                <a:gd name="adj2" fmla="val 1277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updated data.</a:t>
              </a:r>
              <a:endParaRPr lang="en-US" sz="2000" dirty="0"/>
            </a:p>
          </p:txBody>
        </p:sp>
        <p:sp>
          <p:nvSpPr>
            <p:cNvPr id="15" name="Freeform 14"/>
            <p:cNvSpPr/>
            <p:nvPr/>
          </p:nvSpPr>
          <p:spPr>
            <a:xfrm>
              <a:off x="1756566" y="4405476"/>
              <a:ext cx="4035288" cy="324679"/>
            </a:xfrm>
            <a:custGeom>
              <a:avLst/>
              <a:gdLst>
                <a:gd name="connsiteX0" fmla="*/ 3935896 w 4035288"/>
                <a:gd name="connsiteY0" fmla="*/ 324679 h 324679"/>
                <a:gd name="connsiteX1" fmla="*/ 3379305 w 4035288"/>
                <a:gd name="connsiteY1" fmla="*/ 46383 h 324679"/>
                <a:gd name="connsiteX2" fmla="*/ 0 w 4035288"/>
                <a:gd name="connsiteY2" fmla="*/ 46383 h 324679"/>
              </a:gdLst>
              <a:ahLst/>
              <a:cxnLst>
                <a:cxn ang="0">
                  <a:pos x="connsiteX0" y="connsiteY0"/>
                </a:cxn>
                <a:cxn ang="0">
                  <a:pos x="connsiteX1" y="connsiteY1"/>
                </a:cxn>
                <a:cxn ang="0">
                  <a:pos x="connsiteX2" y="connsiteY2"/>
                </a:cxn>
              </a:cxnLst>
              <a:rect l="l" t="t" r="r" b="b"/>
              <a:pathLst>
                <a:path w="4035288" h="324679">
                  <a:moveTo>
                    <a:pt x="3935896" y="324679"/>
                  </a:moveTo>
                  <a:cubicBezTo>
                    <a:pt x="3985592" y="208722"/>
                    <a:pt x="4035288" y="92766"/>
                    <a:pt x="3379305" y="46383"/>
                  </a:cubicBezTo>
                  <a:cubicBezTo>
                    <a:pt x="2723322" y="0"/>
                    <a:pt x="1361661" y="23191"/>
                    <a:pt x="0" y="46383"/>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Oval 15"/>
            <p:cNvSpPr/>
            <p:nvPr/>
          </p:nvSpPr>
          <p:spPr>
            <a:xfrm>
              <a:off x="3794088" y="433921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4</a:t>
              </a:r>
              <a:endParaRPr lang="en-US" b="1" dirty="0">
                <a:solidFill>
                  <a:schemeClr val="bg1"/>
                </a:solidFill>
              </a:endParaRPr>
            </a:p>
          </p:txBody>
        </p:sp>
        <p:sp>
          <p:nvSpPr>
            <p:cNvPr id="17" name="Rounded Rectangular Callout 16"/>
            <p:cNvSpPr/>
            <p:nvPr/>
          </p:nvSpPr>
          <p:spPr>
            <a:xfrm>
              <a:off x="7469273" y="4752870"/>
              <a:ext cx="1524000" cy="1567546"/>
            </a:xfrm>
            <a:prstGeom prst="wedgeRoundRectCallout">
              <a:avLst>
                <a:gd name="adj1" fmla="val -245786"/>
                <a:gd name="adj2" fmla="val -702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returns read data to EDMA.</a:t>
              </a:r>
              <a:endParaRPr lang="en-US" sz="2000" dirty="0"/>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smtClean="0"/>
              <a:t>KeyStone II: IO Cache Coherency</a:t>
            </a:r>
            <a:endParaRPr lang="en-US" sz="4000" dirty="0"/>
          </a:p>
        </p:txBody>
      </p:sp>
      <p:sp>
        <p:nvSpPr>
          <p:cNvPr id="3" name="Content Placeholder 2"/>
          <p:cNvSpPr>
            <a:spLocks noGrp="1"/>
          </p:cNvSpPr>
          <p:nvPr>
            <p:ph idx="1"/>
          </p:nvPr>
        </p:nvSpPr>
        <p:spPr>
          <a:xfrm>
            <a:off x="381000" y="4443769"/>
            <a:ext cx="8382000" cy="1645902"/>
          </a:xfrm>
        </p:spPr>
        <p:txBody>
          <a:bodyPr>
            <a:normAutofit lnSpcReduction="10000"/>
          </a:bodyPr>
          <a:lstStyle/>
          <a:p>
            <a:r>
              <a:rPr lang="en-US" sz="2400" dirty="0" smtClean="0"/>
              <a:t>IO coherency for the ARM, SMP for the quad cluster:</a:t>
            </a:r>
          </a:p>
          <a:p>
            <a:pPr lvl="1"/>
            <a:r>
              <a:rPr lang="en-US" sz="2400" dirty="0" smtClean="0"/>
              <a:t>DDR3A from 0x08_0000_0000 to 0x09_FFFF_FFFF (8 G)</a:t>
            </a:r>
          </a:p>
          <a:p>
            <a:pPr lvl="1"/>
            <a:r>
              <a:rPr lang="en-US" sz="2400" dirty="0" smtClean="0"/>
              <a:t>MSMC SRAM</a:t>
            </a:r>
          </a:p>
          <a:p>
            <a:r>
              <a:rPr lang="en-US" sz="2400" dirty="0" smtClean="0"/>
              <a:t>Coherency for ease of use and performance</a:t>
            </a:r>
          </a:p>
        </p:txBody>
      </p:sp>
      <p:grpSp>
        <p:nvGrpSpPr>
          <p:cNvPr id="17" name="Group 16"/>
          <p:cNvGrpSpPr/>
          <p:nvPr/>
        </p:nvGrpSpPr>
        <p:grpSpPr>
          <a:xfrm>
            <a:off x="573505" y="813426"/>
            <a:ext cx="7772300" cy="3604222"/>
            <a:chOff x="17245" y="813426"/>
            <a:chExt cx="7772300" cy="3604222"/>
          </a:xfrm>
        </p:grpSpPr>
        <p:grpSp>
          <p:nvGrpSpPr>
            <p:cNvPr id="4" name="Group 13"/>
            <p:cNvGrpSpPr/>
            <p:nvPr>
              <p:custDataLst>
                <p:tags r:id="rId2"/>
              </p:custDataLst>
            </p:nvPr>
          </p:nvGrpSpPr>
          <p:grpSpPr>
            <a:xfrm>
              <a:off x="1369695" y="813426"/>
              <a:ext cx="6419850" cy="3604222"/>
              <a:chOff x="1362075" y="813426"/>
              <a:chExt cx="6419850" cy="3604222"/>
            </a:xfrm>
          </p:grpSpPr>
          <p:pic>
            <p:nvPicPr>
              <p:cNvPr id="3074" name="Picture 2"/>
              <p:cNvPicPr>
                <a:picLocks noChangeAspect="1" noChangeArrowheads="1"/>
              </p:cNvPicPr>
              <p:nvPr/>
            </p:nvPicPr>
            <p:blipFill>
              <a:blip r:embed="rId5" cstate="print"/>
              <a:srcRect/>
              <a:stretch>
                <a:fillRect/>
              </a:stretch>
            </p:blipFill>
            <p:spPr bwMode="auto">
              <a:xfrm>
                <a:off x="1362075" y="813426"/>
                <a:ext cx="6419850" cy="3438525"/>
              </a:xfrm>
              <a:prstGeom prst="rect">
                <a:avLst/>
              </a:prstGeom>
              <a:noFill/>
              <a:ln w="9525">
                <a:noFill/>
                <a:miter lim="800000"/>
                <a:headEnd/>
                <a:tailEnd/>
              </a:ln>
            </p:spPr>
          </p:pic>
          <p:sp>
            <p:nvSpPr>
              <p:cNvPr id="12" name="TextBox 11"/>
              <p:cNvSpPr txBox="1"/>
              <p:nvPr/>
            </p:nvSpPr>
            <p:spPr>
              <a:xfrm>
                <a:off x="1424539" y="3955983"/>
                <a:ext cx="1655545" cy="461665"/>
              </a:xfrm>
              <a:prstGeom prst="rect">
                <a:avLst/>
              </a:prstGeom>
              <a:solidFill>
                <a:schemeClr val="bg1"/>
              </a:solidFill>
            </p:spPr>
            <p:txBody>
              <a:bodyPr wrap="square" rtlCol="0">
                <a:spAutoFit/>
              </a:bodyPr>
              <a:lstStyle/>
              <a:p>
                <a:endParaRPr lang="en-US" dirty="0"/>
              </a:p>
            </p:txBody>
          </p:sp>
        </p:grpSp>
        <p:sp>
          <p:nvSpPr>
            <p:cNvPr id="15" name="TextBox 14"/>
            <p:cNvSpPr txBox="1"/>
            <p:nvPr/>
          </p:nvSpPr>
          <p:spPr>
            <a:xfrm>
              <a:off x="1628018" y="2695075"/>
              <a:ext cx="626132" cy="307777"/>
            </a:xfrm>
            <a:prstGeom prst="rect">
              <a:avLst/>
            </a:prstGeom>
            <a:solidFill>
              <a:schemeClr val="bg1"/>
            </a:solidFill>
          </p:spPr>
          <p:txBody>
            <a:bodyPr wrap="none" lIns="0" rIns="0" rtlCol="0">
              <a:spAutoFit/>
            </a:bodyPr>
            <a:lstStyle/>
            <a:p>
              <a:r>
                <a:rPr lang="en-US" sz="1400" dirty="0" smtClean="0">
                  <a:cs typeface="Arial" pitchFamily="34" charset="0"/>
                </a:rPr>
                <a:t>TeraNet</a:t>
              </a:r>
              <a:endParaRPr lang="en-US" sz="1400" dirty="0">
                <a:cs typeface="Arial" pitchFamily="34" charset="0"/>
              </a:endParaRPr>
            </a:p>
          </p:txBody>
        </p:sp>
        <p:sp>
          <p:nvSpPr>
            <p:cNvPr id="7" name="TextBox 6"/>
            <p:cNvSpPr txBox="1"/>
            <p:nvPr/>
          </p:nvSpPr>
          <p:spPr>
            <a:xfrm>
              <a:off x="26870" y="2856312"/>
              <a:ext cx="1501541" cy="830997"/>
            </a:xfrm>
            <a:prstGeom prst="rect">
              <a:avLst/>
            </a:prstGeom>
            <a:noFill/>
          </p:spPr>
          <p:txBody>
            <a:bodyPr wrap="square" lIns="0" rIns="0" rtlCol="0">
              <a:spAutoFit/>
            </a:bodyPr>
            <a:lstStyle/>
            <a:p>
              <a:pPr algn="ctr"/>
              <a:r>
                <a:rPr lang="en-US" sz="1600" dirty="0" smtClean="0">
                  <a:solidFill>
                    <a:srgbClr val="FF0000"/>
                  </a:solidFill>
                  <a:latin typeface="Calibri" pitchFamily="34" charset="0"/>
                  <a:cs typeface="Calibri" pitchFamily="34" charset="0"/>
                </a:rPr>
                <a:t>Write-invalidate</a:t>
              </a:r>
            </a:p>
            <a:p>
              <a:pPr algn="ctr"/>
              <a:r>
                <a:rPr lang="en-US" sz="1600" dirty="0" smtClean="0">
                  <a:solidFill>
                    <a:srgbClr val="FF0000"/>
                  </a:solidFill>
                  <a:latin typeface="Calibri" pitchFamily="34" charset="0"/>
                  <a:cs typeface="Calibri" pitchFamily="34" charset="0"/>
                </a:rPr>
                <a:t>Read-snoop for</a:t>
              </a:r>
            </a:p>
            <a:p>
              <a:pPr algn="ctr"/>
              <a:r>
                <a:rPr lang="en-US" sz="1600" dirty="0" smtClean="0">
                  <a:solidFill>
                    <a:srgbClr val="FF0000"/>
                  </a:solidFill>
                  <a:latin typeface="Calibri" pitchFamily="34" charset="0"/>
                  <a:cs typeface="Calibri" pitchFamily="34" charset="0"/>
                </a:rPr>
                <a:t>DDR3A</a:t>
              </a:r>
              <a:endParaRPr lang="en-US" sz="1600" dirty="0">
                <a:solidFill>
                  <a:srgbClr val="FF0000"/>
                </a:solidFill>
                <a:latin typeface="Calibri" pitchFamily="34" charset="0"/>
                <a:cs typeface="Calibri" pitchFamily="34" charset="0"/>
              </a:endParaRPr>
            </a:p>
          </p:txBody>
        </p:sp>
        <p:sp>
          <p:nvSpPr>
            <p:cNvPr id="11" name="TextBox 10"/>
            <p:cNvSpPr txBox="1"/>
            <p:nvPr/>
          </p:nvSpPr>
          <p:spPr>
            <a:xfrm>
              <a:off x="17245" y="2080963"/>
              <a:ext cx="1559293" cy="830997"/>
            </a:xfrm>
            <a:prstGeom prst="rect">
              <a:avLst/>
            </a:prstGeom>
            <a:noFill/>
          </p:spPr>
          <p:txBody>
            <a:bodyPr wrap="square" lIns="0" rIns="0" rtlCol="0">
              <a:spAutoFit/>
            </a:bodyPr>
            <a:lstStyle/>
            <a:p>
              <a:pPr algn="ctr"/>
              <a:r>
                <a:rPr lang="en-US" sz="1600" dirty="0" smtClean="0">
                  <a:solidFill>
                    <a:srgbClr val="0070C0"/>
                  </a:solidFill>
                  <a:latin typeface="Calibri" pitchFamily="34" charset="0"/>
                  <a:cs typeface="Calibri" pitchFamily="34" charset="0"/>
                </a:rPr>
                <a:t>Write-invalidate</a:t>
              </a:r>
            </a:p>
            <a:p>
              <a:pPr algn="ctr"/>
              <a:r>
                <a:rPr lang="en-US" sz="1600" dirty="0" smtClean="0">
                  <a:solidFill>
                    <a:srgbClr val="0070C0"/>
                  </a:solidFill>
                  <a:latin typeface="Calibri" pitchFamily="34" charset="0"/>
                  <a:cs typeface="Calibri" pitchFamily="34" charset="0"/>
                </a:rPr>
                <a:t>Read-snoop for MSMC SRAM</a:t>
              </a:r>
              <a:endParaRPr lang="en-US" sz="1600" dirty="0">
                <a:solidFill>
                  <a:srgbClr val="0070C0"/>
                </a:solidFill>
                <a:latin typeface="Calibri" pitchFamily="34" charset="0"/>
                <a:cs typeface="Calibri" pitchFamily="34" charset="0"/>
              </a:endParaRPr>
            </a:p>
          </p:txBody>
        </p:sp>
        <p:sp>
          <p:nvSpPr>
            <p:cNvPr id="16" name="TextBox 15"/>
            <p:cNvSpPr txBox="1"/>
            <p:nvPr/>
          </p:nvSpPr>
          <p:spPr>
            <a:xfrm>
              <a:off x="2406316" y="1453416"/>
              <a:ext cx="779646" cy="430887"/>
            </a:xfrm>
            <a:prstGeom prst="rect">
              <a:avLst/>
            </a:prstGeom>
            <a:solidFill>
              <a:srgbClr val="8D55F1"/>
            </a:solidFill>
          </p:spPr>
          <p:txBody>
            <a:bodyPr wrap="square" lIns="0" tIns="0" rIns="0" bIns="0" rtlCol="0">
              <a:spAutoFit/>
            </a:bodyPr>
            <a:lstStyle/>
            <a:p>
              <a:pPr algn="ctr"/>
              <a:r>
                <a:rPr lang="en-US" sz="1400" dirty="0" smtClean="0"/>
                <a:t>ARM</a:t>
              </a:r>
            </a:p>
            <a:p>
              <a:pPr algn="ctr"/>
              <a:r>
                <a:rPr lang="en-US" sz="1400" dirty="0" smtClean="0"/>
                <a:t>A15</a:t>
              </a:r>
              <a:endParaRPr lang="en-US" sz="1400" dirty="0"/>
            </a:p>
          </p:txBody>
        </p:sp>
        <p:cxnSp>
          <p:nvCxnSpPr>
            <p:cNvPr id="18" name="Straight Connector 17"/>
            <p:cNvCxnSpPr/>
            <p:nvPr/>
          </p:nvCxnSpPr>
          <p:spPr bwMode="auto">
            <a:xfrm>
              <a:off x="1540043" y="3022337"/>
              <a:ext cx="2406315"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0" name="Straight Connector 19"/>
            <p:cNvCxnSpPr/>
            <p:nvPr/>
          </p:nvCxnSpPr>
          <p:spPr bwMode="auto">
            <a:xfrm flipH="1" flipV="1">
              <a:off x="2964581" y="1732550"/>
              <a:ext cx="9626" cy="1280160"/>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cxnSp>
          <p:nvCxnSpPr>
            <p:cNvPr id="22" name="Straight Connector 21"/>
            <p:cNvCxnSpPr/>
            <p:nvPr/>
          </p:nvCxnSpPr>
          <p:spPr bwMode="auto">
            <a:xfrm flipH="1">
              <a:off x="3946358" y="3003082"/>
              <a:ext cx="1" cy="77724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5" name="Straight Connector 24"/>
            <p:cNvCxnSpPr/>
            <p:nvPr/>
          </p:nvCxnSpPr>
          <p:spPr bwMode="auto">
            <a:xfrm>
              <a:off x="1538439" y="2741600"/>
              <a:ext cx="5083742" cy="16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6" name="Straight Connector 25"/>
            <p:cNvCxnSpPr/>
            <p:nvPr/>
          </p:nvCxnSpPr>
          <p:spPr bwMode="auto">
            <a:xfrm flipH="1" flipV="1">
              <a:off x="2751227" y="1798314"/>
              <a:ext cx="9626" cy="914400"/>
            </a:xfrm>
            <a:prstGeom prst="line">
              <a:avLst/>
            </a:prstGeom>
            <a:solidFill>
              <a:schemeClr val="accent1"/>
            </a:solidFill>
            <a:ln w="38100" cap="flat" cmpd="sng" algn="ctr">
              <a:solidFill>
                <a:srgbClr val="0070C0"/>
              </a:solidFill>
              <a:prstDash val="sysDash"/>
              <a:round/>
              <a:headEnd type="none" w="med" len="med"/>
              <a:tailEnd type="none" w="med" len="med"/>
            </a:ln>
            <a:effectLst/>
          </p:spPr>
        </p:cxnSp>
      </p:grpSp>
      <p:sp>
        <p:nvSpPr>
          <p:cNvPr id="19" name="Slide Number Placeholder 18"/>
          <p:cNvSpPr>
            <a:spLocks noGrp="1"/>
          </p:cNvSpPr>
          <p:nvPr>
            <p:ph type="sldNum" sz="quarter" idx="10"/>
          </p:nvPr>
        </p:nvSpPr>
        <p:spPr/>
        <p:txBody>
          <a:bodyPr/>
          <a:lstStyle/>
          <a:p>
            <a:fld id="{F2394529-A9B3-4A54-83EC-E61379E8334E}" type="slidenum">
              <a:rPr lang="en-US" smtClean="0"/>
              <a:pPr/>
              <a:t>36</a:t>
            </a:fld>
            <a:endParaRPr lang="en-US" dirty="0"/>
          </a:p>
        </p:txBody>
      </p:sp>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
            <a:ext cx="8229600" cy="762000"/>
          </a:xfrm>
        </p:spPr>
        <p:txBody>
          <a:bodyPr>
            <a:normAutofit/>
          </a:bodyPr>
          <a:lstStyle/>
          <a:p>
            <a:r>
              <a:rPr lang="en-US" sz="4000" dirty="0" smtClean="0"/>
              <a:t>ARM CorePac: Cache and Coherency </a:t>
            </a:r>
            <a:endParaRPr lang="en-US" sz="4000" dirty="0"/>
          </a:p>
        </p:txBody>
      </p:sp>
      <p:sp>
        <p:nvSpPr>
          <p:cNvPr id="3" name="Content Placeholder 2"/>
          <p:cNvSpPr>
            <a:spLocks noGrp="1"/>
          </p:cNvSpPr>
          <p:nvPr>
            <p:ph idx="1"/>
          </p:nvPr>
        </p:nvSpPr>
        <p:spPr>
          <a:xfrm>
            <a:off x="337285" y="1470660"/>
            <a:ext cx="8402855" cy="4191000"/>
          </a:xfrm>
        </p:spPr>
        <p:txBody>
          <a:bodyPr>
            <a:normAutofit/>
          </a:bodyPr>
          <a:lstStyle/>
          <a:p>
            <a:r>
              <a:rPr lang="en-US" sz="2200" dirty="0" smtClean="0"/>
              <a:t>L1 to L2 cache coherency based on SCU (Snoop Control Unit) algorithm.</a:t>
            </a:r>
          </a:p>
          <a:p>
            <a:r>
              <a:rPr lang="en-US" sz="2200" dirty="0" smtClean="0"/>
              <a:t>Unified L2 Cache coherency for external (to the CorePac) memory and IO; Based on snooping cache coherency protocol. </a:t>
            </a:r>
          </a:p>
          <a:p>
            <a:pPr lvl="1"/>
            <a:r>
              <a:rPr lang="en-US" sz="2200" dirty="0" smtClean="0"/>
              <a:t>Between ARM cache and DDR3A</a:t>
            </a:r>
          </a:p>
          <a:p>
            <a:pPr lvl="1"/>
            <a:r>
              <a:rPr lang="en-US" sz="2200" dirty="0" smtClean="0"/>
              <a:t>Between ARM cache and MSMC SRAM (on-chip scratch memory)</a:t>
            </a:r>
          </a:p>
          <a:p>
            <a:pPr lvl="1"/>
            <a:r>
              <a:rPr lang="en-US" sz="2200" dirty="0" smtClean="0"/>
              <a:t>No IO or DDRB coherency supported by the hardware. </a:t>
            </a:r>
          </a:p>
        </p:txBody>
      </p:sp>
      <p:sp>
        <p:nvSpPr>
          <p:cNvPr id="4" name="Slide Number Placeholder 3"/>
          <p:cNvSpPr>
            <a:spLocks noGrp="1"/>
          </p:cNvSpPr>
          <p:nvPr>
            <p:ph type="sldNum" sz="quarter" idx="10"/>
          </p:nvPr>
        </p:nvSpPr>
        <p:spPr/>
        <p:txBody>
          <a:bodyPr/>
          <a:lstStyle/>
          <a:p>
            <a:fld id="{F2394529-A9B3-4A54-83EC-E61379E8334E}" type="slidenum">
              <a:rPr lang="en-US" smtClean="0"/>
              <a:pPr/>
              <a:t>37</a:t>
            </a:fld>
            <a:endParaRPr lang="en-US" dirty="0"/>
          </a:p>
        </p:txBody>
      </p:sp>
    </p:spTree>
    <p:custDataLst>
      <p:tags r:id="rId1"/>
    </p:custData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sz="4000" dirty="0" smtClean="0"/>
              <a:t>Error Correction and Latency</a:t>
            </a:r>
            <a:endParaRPr lang="en-US" sz="4000" dirty="0"/>
          </a:p>
        </p:txBody>
      </p:sp>
      <p:sp>
        <p:nvSpPr>
          <p:cNvPr id="3" name="Content Placeholder 2"/>
          <p:cNvSpPr>
            <a:spLocks noGrp="1"/>
          </p:cNvSpPr>
          <p:nvPr>
            <p:ph idx="1"/>
          </p:nvPr>
        </p:nvSpPr>
        <p:spPr>
          <a:xfrm>
            <a:off x="381000" y="1371600"/>
            <a:ext cx="8402855" cy="4572000"/>
          </a:xfrm>
        </p:spPr>
        <p:txBody>
          <a:bodyPr>
            <a:normAutofit/>
          </a:bodyPr>
          <a:lstStyle/>
          <a:p>
            <a:r>
              <a:rPr lang="en-US" sz="2200" dirty="0" smtClean="0"/>
              <a:t>32KB L1 cache program, 32KB L1 cache data</a:t>
            </a:r>
          </a:p>
          <a:p>
            <a:r>
              <a:rPr lang="en-US" sz="2200" dirty="0" smtClean="0"/>
              <a:t>Large L2 cache (4MB, 16-way set associative)</a:t>
            </a:r>
          </a:p>
          <a:p>
            <a:pPr lvl="1"/>
            <a:r>
              <a:rPr lang="en-US" sz="2200" dirty="0" smtClean="0"/>
              <a:t>1MB, 16-way set associative in some variants</a:t>
            </a:r>
          </a:p>
          <a:p>
            <a:r>
              <a:rPr lang="en-US" sz="2200" dirty="0" smtClean="0"/>
              <a:t>Internal and external memory Error Correction Code (ECC)</a:t>
            </a:r>
          </a:p>
          <a:p>
            <a:pPr lvl="1"/>
            <a:r>
              <a:rPr lang="en-US" sz="2200" dirty="0" smtClean="0"/>
              <a:t>1 bit error correct</a:t>
            </a:r>
          </a:p>
          <a:p>
            <a:pPr lvl="1"/>
            <a:r>
              <a:rPr lang="en-US" sz="2200" dirty="0" smtClean="0"/>
              <a:t>2 bits error detect</a:t>
            </a:r>
          </a:p>
          <a:p>
            <a:r>
              <a:rPr lang="en-US" sz="2200" dirty="0" smtClean="0"/>
              <a:t>L1 hit: 4 cycles latency (4 stage load pipeline, can be hidden)</a:t>
            </a:r>
          </a:p>
          <a:p>
            <a:r>
              <a:rPr lang="en-US" sz="2200" dirty="0" smtClean="0"/>
              <a:t>L1 miss, L2 hit: 20 cycles (4MB) or less (16 cycles 1MB)</a:t>
            </a:r>
          </a:p>
          <a:p>
            <a:r>
              <a:rPr lang="en-US" sz="2200" dirty="0" smtClean="0"/>
              <a:t>L2 miss MSMC SRAM ~50 cycles</a:t>
            </a:r>
          </a:p>
          <a:p>
            <a:r>
              <a:rPr lang="en-US" sz="2200" dirty="0" smtClean="0"/>
              <a:t>L2 miss DDRA memory ~100ns (~140 cycles) if DDR page is open</a:t>
            </a:r>
            <a:endParaRPr lang="en-US" sz="1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38</a:t>
            </a:fld>
            <a:endParaRPr lang="en-US" dirty="0"/>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sz="4000" dirty="0" smtClean="0"/>
              <a:t>Reliability</a:t>
            </a:r>
            <a:endParaRPr lang="en-US" sz="4000" dirty="0"/>
          </a:p>
        </p:txBody>
      </p:sp>
      <p:sp>
        <p:nvSpPr>
          <p:cNvPr id="3" name="Content Placeholder 2"/>
          <p:cNvSpPr>
            <a:spLocks noGrp="1"/>
          </p:cNvSpPr>
          <p:nvPr>
            <p:ph idx="1"/>
          </p:nvPr>
        </p:nvSpPr>
        <p:spPr>
          <a:xfrm>
            <a:off x="381000" y="1676400"/>
            <a:ext cx="8402855" cy="2667000"/>
          </a:xfrm>
        </p:spPr>
        <p:txBody>
          <a:bodyPr>
            <a:normAutofit/>
          </a:bodyPr>
          <a:lstStyle/>
          <a:p>
            <a:pPr marL="0" indent="0">
              <a:buNone/>
            </a:pPr>
            <a:r>
              <a:rPr lang="en-US" dirty="0" smtClean="0"/>
              <a:t>The KeyStone II ARM A15 CorePac is designed for high-reliability embedded applications;</a:t>
            </a:r>
            <a:br>
              <a:rPr lang="en-US" dirty="0" smtClean="0"/>
            </a:br>
            <a:r>
              <a:rPr lang="en-US" dirty="0" smtClean="0"/>
              <a:t>100k power-on hours at 105C</a:t>
            </a:r>
            <a:r>
              <a:rPr lang="en-US" sz="1800" dirty="0" smtClean="0"/>
              <a:t>.</a:t>
            </a:r>
            <a:endParaRPr lang="en-US"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39</a:t>
            </a:fld>
            <a:endParaRPr lang="en-US" dirty="0"/>
          </a:p>
        </p:txBody>
      </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dirty="0">
              <a:solidFill>
                <a:srgbClr val="000000"/>
              </a:solidFill>
            </a:endParaRPr>
          </a:p>
        </p:txBody>
      </p:sp>
      <p:sp>
        <p:nvSpPr>
          <p:cNvPr id="51204" name="Rectangle 4"/>
          <p:cNvSpPr>
            <a:spLocks noGrp="1" noChangeArrowheads="1"/>
          </p:cNvSpPr>
          <p:nvPr>
            <p:ph type="title" idx="4294967295"/>
          </p:nvPr>
        </p:nvSpPr>
        <p:spPr>
          <a:xfrm>
            <a:off x="464574" y="76200"/>
            <a:ext cx="8178688" cy="762000"/>
          </a:xfrm>
        </p:spPr>
        <p:txBody>
          <a:bodyPr/>
          <a:lstStyle/>
          <a:p>
            <a:r>
              <a:rPr lang="en-US" b="0" dirty="0" smtClean="0"/>
              <a:t> </a:t>
            </a:r>
            <a:r>
              <a:rPr lang="en-US" sz="4000" dirty="0" smtClean="0">
                <a:solidFill>
                  <a:srgbClr val="DE0000"/>
                </a:solidFill>
              </a:rPr>
              <a:t>KeyStone II and ARM CorePac (1/2)</a:t>
            </a:r>
          </a:p>
        </p:txBody>
      </p:sp>
      <p:sp>
        <p:nvSpPr>
          <p:cNvPr id="51205" name="Rectangle 171"/>
          <p:cNvSpPr>
            <a:spLocks noGrp="1" noChangeArrowheads="1"/>
          </p:cNvSpPr>
          <p:nvPr>
            <p:ph type="body" sz="half" idx="4294967295"/>
          </p:nvPr>
        </p:nvSpPr>
        <p:spPr>
          <a:xfrm>
            <a:off x="5400672" y="844667"/>
            <a:ext cx="3743328" cy="4862513"/>
          </a:xfrm>
        </p:spPr>
        <p:txBody>
          <a:bodyPr/>
          <a:lstStyle/>
          <a:p>
            <a:pPr marL="227013" indent="-227013" eaLnBrk="1" hangingPunct="1">
              <a:spcBef>
                <a:spcPct val="0"/>
              </a:spcBef>
              <a:spcAft>
                <a:spcPct val="10000"/>
              </a:spcAft>
            </a:pPr>
            <a:r>
              <a:rPr lang="en-US" sz="2000" dirty="0" smtClean="0"/>
              <a:t>Single, Dual, or Quad-ARM Cortex A15 CorePac operating at up to 1.4 GHz.</a:t>
            </a:r>
          </a:p>
          <a:p>
            <a:pPr marL="227013" indent="-227013" eaLnBrk="1" hangingPunct="1">
              <a:spcBef>
                <a:spcPct val="0"/>
              </a:spcBef>
              <a:spcAft>
                <a:spcPct val="10000"/>
              </a:spcAft>
            </a:pPr>
            <a:r>
              <a:rPr lang="en-US" sz="2000" dirty="0" smtClean="0"/>
              <a:t>L1 Memory: 32KB L1 Data cache 32KB L1 Program Cache</a:t>
            </a:r>
          </a:p>
          <a:p>
            <a:pPr marL="227013" indent="-227013" eaLnBrk="1" hangingPunct="1">
              <a:spcBef>
                <a:spcPct val="0"/>
              </a:spcBef>
              <a:spcAft>
                <a:spcPct val="10000"/>
              </a:spcAft>
            </a:pPr>
            <a:r>
              <a:rPr lang="en-US" sz="2000" dirty="0" smtClean="0"/>
              <a:t>Up to 128-bit access</a:t>
            </a:r>
          </a:p>
          <a:p>
            <a:pPr marL="227013" indent="-227013" eaLnBrk="1" hangingPunct="1">
              <a:spcBef>
                <a:spcPct val="0"/>
              </a:spcBef>
              <a:spcAft>
                <a:spcPct val="10000"/>
              </a:spcAft>
            </a:pPr>
            <a:r>
              <a:rPr lang="en-US" sz="2000" dirty="0" smtClean="0"/>
              <a:t>64-byte L1 D cache line (up to 6 outstanding requests)</a:t>
            </a:r>
          </a:p>
          <a:p>
            <a:pPr marL="227013" lvl="1" indent="-227013" eaLnBrk="1" hangingPunct="1">
              <a:spcBef>
                <a:spcPct val="0"/>
              </a:spcBef>
              <a:spcAft>
                <a:spcPct val="10000"/>
              </a:spcAft>
              <a:buFont typeface="Arial" pitchFamily="34" charset="0"/>
              <a:buChar char="•"/>
            </a:pPr>
            <a:r>
              <a:rPr lang="en-US" sz="2000" dirty="0" smtClean="0">
                <a:ea typeface="+mn-ea"/>
                <a:cs typeface="+mn-cs"/>
              </a:rPr>
              <a:t>L2 Memory: </a:t>
            </a:r>
            <a:r>
              <a:rPr lang="en-US" sz="2000" dirty="0" smtClean="0"/>
              <a:t>4 MB L2 Cache is shared between the 1 to 4 ARM A-15 core(s)</a:t>
            </a:r>
          </a:p>
          <a:p>
            <a:pPr marL="501650" lvl="2" indent="-227013" eaLnBrk="1" hangingPunct="1">
              <a:spcBef>
                <a:spcPct val="0"/>
              </a:spcBef>
              <a:spcAft>
                <a:spcPct val="10000"/>
              </a:spcAft>
            </a:pPr>
            <a:r>
              <a:rPr lang="en-US" sz="1600" dirty="0" smtClean="0"/>
              <a:t>4 tag banks</a:t>
            </a:r>
          </a:p>
          <a:p>
            <a:pPr marL="501650" lvl="2" indent="-227013" eaLnBrk="1" hangingPunct="1">
              <a:spcBef>
                <a:spcPct val="0"/>
              </a:spcBef>
              <a:spcAft>
                <a:spcPct val="10000"/>
              </a:spcAft>
            </a:pPr>
            <a:r>
              <a:rPr lang="en-US" sz="1600" dirty="0" smtClean="0"/>
              <a:t>4 data banks</a:t>
            </a:r>
          </a:p>
          <a:p>
            <a:pPr marL="227013" indent="-227013" eaLnBrk="1" hangingPunct="1">
              <a:spcBef>
                <a:spcPct val="0"/>
              </a:spcBef>
              <a:spcAft>
                <a:spcPct val="10000"/>
              </a:spcAft>
            </a:pPr>
            <a:r>
              <a:rPr lang="en-US" sz="2000" dirty="0" smtClean="0"/>
              <a:t>64-byte cache line</a:t>
            </a:r>
          </a:p>
        </p:txBody>
      </p:sp>
      <p:pic>
        <p:nvPicPr>
          <p:cNvPr id="7" name="Picture 6" descr="Func Diagram KII P02.bmp"/>
          <p:cNvPicPr>
            <a:picLocks noChangeAspect="1"/>
          </p:cNvPicPr>
          <p:nvPr>
            <p:custDataLst>
              <p:tags r:id="rId2"/>
            </p:custDataLst>
          </p:nvPr>
        </p:nvPicPr>
        <p:blipFill>
          <a:blip r:embed="rId5" cstate="print"/>
          <a:stretch>
            <a:fillRect/>
          </a:stretch>
        </p:blipFill>
        <p:spPr>
          <a:xfrm>
            <a:off x="0" y="866134"/>
            <a:ext cx="5337059" cy="5446787"/>
          </a:xfrm>
          <a:prstGeom prst="rect">
            <a:avLst/>
          </a:prstGeom>
        </p:spPr>
      </p:pic>
      <p:sp>
        <p:nvSpPr>
          <p:cNvPr id="6" name="Slide Number Placeholder 3"/>
          <p:cNvSpPr>
            <a:spLocks noGrp="1"/>
          </p:cNvSpPr>
          <p:nvPr>
            <p:ph type="sldNum" sz="quarter" idx="4294967295"/>
          </p:nvPr>
        </p:nvSpPr>
        <p:spPr>
          <a:xfrm>
            <a:off x="6642100" y="6038850"/>
            <a:ext cx="2133600" cy="206375"/>
          </a:xfrm>
          <a:prstGeom prst="rect">
            <a:avLst/>
          </a:prstGeom>
        </p:spPr>
        <p:txBody>
          <a:bodyPr/>
          <a:lstStyle/>
          <a:p>
            <a:fld id="{F2394529-A9B3-4A54-83EC-E61379E8334E}" type="slidenum">
              <a:rPr lang="en-US" sz="800" smtClean="0">
                <a:latin typeface="Calibri" pitchFamily="34" charset="0"/>
                <a:cs typeface="Calibri" pitchFamily="34" charset="0"/>
              </a:rPr>
              <a:pPr/>
              <a:t>4</a:t>
            </a:fld>
            <a:endParaRPr lang="en-US" sz="800" dirty="0">
              <a:latin typeface="Calibri" pitchFamily="34" charset="0"/>
              <a:cs typeface="Calibri" pitchFamily="34" charset="0"/>
            </a:endParaRPr>
          </a:p>
        </p:txBody>
      </p:sp>
    </p:spTree>
    <p:custDataLst>
      <p:tags r:id="rId1"/>
    </p:custDataLst>
    <p:extLst>
      <p:ext uri="{BB962C8B-B14F-4D97-AF65-F5344CB8AC3E}">
        <p14:creationId xmlns:p14="http://schemas.microsoft.com/office/powerpoint/2010/main" xmlns="" val="34692005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Benchmarks</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190500"/>
            <a:ext cx="8229600" cy="762000"/>
          </a:xfrm>
        </p:spPr>
        <p:txBody>
          <a:bodyPr>
            <a:normAutofit/>
          </a:bodyPr>
          <a:lstStyle/>
          <a:p>
            <a:r>
              <a:rPr lang="en-US" sz="4000" dirty="0" smtClean="0"/>
              <a:t>Benchmarks Overview</a:t>
            </a:r>
            <a:endParaRPr lang="en-US" sz="4000" dirty="0"/>
          </a:p>
        </p:txBody>
      </p:sp>
      <p:sp>
        <p:nvSpPr>
          <p:cNvPr id="3" name="Content Placeholder 2"/>
          <p:cNvSpPr>
            <a:spLocks noGrp="1"/>
          </p:cNvSpPr>
          <p:nvPr>
            <p:ph idx="1"/>
          </p:nvPr>
        </p:nvSpPr>
        <p:spPr>
          <a:xfrm>
            <a:off x="375385" y="1264920"/>
            <a:ext cx="8402855" cy="4572000"/>
          </a:xfrm>
        </p:spPr>
        <p:txBody>
          <a:bodyPr>
            <a:normAutofit/>
          </a:bodyPr>
          <a:lstStyle/>
          <a:p>
            <a:r>
              <a:rPr lang="en-US" sz="2400" dirty="0" smtClean="0"/>
              <a:t>Dhrystone, DMIPS/MHz, CPU core and L1 only:</a:t>
            </a:r>
          </a:p>
          <a:p>
            <a:pPr lvl="1"/>
            <a:r>
              <a:rPr lang="en-US" sz="2400" dirty="0" smtClean="0"/>
              <a:t>3.5 DMIPS/MHz (highly dependant on compiler)</a:t>
            </a:r>
          </a:p>
          <a:p>
            <a:pPr lvl="1"/>
            <a:r>
              <a:rPr lang="en-US" sz="2400" dirty="0" smtClean="0"/>
              <a:t>19600 DMIPS with KeyStone II Quad-ARM CorePac at 1.4GHz</a:t>
            </a:r>
          </a:p>
          <a:p>
            <a:r>
              <a:rPr lang="en-US" sz="2400" dirty="0" smtClean="0"/>
              <a:t>Floating point:</a:t>
            </a:r>
          </a:p>
          <a:p>
            <a:pPr lvl="1"/>
            <a:r>
              <a:rPr lang="en-US" sz="2400" dirty="0" smtClean="0"/>
              <a:t>Quad single-precision IEEE-754 FMAC per cycle</a:t>
            </a:r>
          </a:p>
          <a:p>
            <a:endParaRPr lang="en-US" sz="1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41</a:t>
            </a:fld>
            <a:endParaRPr lang="en-US" dirty="0"/>
          </a:p>
        </p:txBody>
      </p:sp>
    </p:spTree>
    <p:custDataLst>
      <p:tags r:id="rId1"/>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6223820"/>
            <a:ext cx="9029698" cy="594680"/>
          </a:xfrm>
          <a:prstGeom prst="rect">
            <a:avLst/>
          </a:prstGeom>
          <a:solidFill>
            <a:schemeClr val="bg1"/>
          </a:solidFill>
        </p:spPr>
        <p:txBody>
          <a:bodyPr wrap="square" rtlCol="0">
            <a:noAutofit/>
          </a:bodyPr>
          <a:lstStyle/>
          <a:p>
            <a:endParaRPr lang="en-US" dirty="0"/>
          </a:p>
        </p:txBody>
      </p:sp>
      <p:sp>
        <p:nvSpPr>
          <p:cNvPr id="1173" name="Rectangle 2"/>
          <p:cNvSpPr>
            <a:spLocks noGrp="1" noChangeArrowheads="1"/>
          </p:cNvSpPr>
          <p:nvPr>
            <p:ph type="title"/>
          </p:nvPr>
        </p:nvSpPr>
        <p:spPr/>
        <p:txBody>
          <a:bodyPr/>
          <a:lstStyle/>
          <a:p>
            <a:r>
              <a:rPr lang="en-US" dirty="0" smtClean="0"/>
              <a:t>Memory Bandwidth Benchmarks</a:t>
            </a:r>
          </a:p>
        </p:txBody>
      </p:sp>
      <p:graphicFrame>
        <p:nvGraphicFramePr>
          <p:cNvPr id="1171" name="Object 147"/>
          <p:cNvGraphicFramePr>
            <a:graphicFrameLocks noGrp="1" noChangeAspect="1"/>
          </p:cNvGraphicFramePr>
          <p:nvPr>
            <p:ph idx="1"/>
            <p:extLst>
              <p:ext uri="{D42A27DB-BD31-4B8C-83A1-F6EECF244321}">
                <p14:modId xmlns="" xmlns:p14="http://schemas.microsoft.com/office/powerpoint/2010/main" val="1659503329"/>
              </p:ext>
            </p:extLst>
          </p:nvPr>
        </p:nvGraphicFramePr>
        <p:xfrm>
          <a:off x="11113" y="904875"/>
          <a:ext cx="6070600" cy="3905250"/>
        </p:xfrm>
        <a:graphic>
          <a:graphicData uri="http://schemas.openxmlformats.org/presentationml/2006/ole">
            <p:oleObj spid="_x0000_s145410" name="Worksheet" r:id="rId3" imgW="5981644" imgH="3848040" progId="Excel.Sheet.8">
              <p:embed/>
            </p:oleObj>
          </a:graphicData>
        </a:graphic>
      </p:graphicFrame>
      <p:sp>
        <p:nvSpPr>
          <p:cNvPr id="5" name="Content Placeholder 2"/>
          <p:cNvSpPr txBox="1">
            <a:spLocks/>
          </p:cNvSpPr>
          <p:nvPr/>
        </p:nvSpPr>
        <p:spPr bwMode="auto">
          <a:xfrm>
            <a:off x="99855" y="4818008"/>
            <a:ext cx="8935770" cy="19464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Memory bandwidth, external memory only:</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Stream Copy a(</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b(</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where a and a b are arrays.</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Stream Scale a(</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q * b(</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where a and b are arrays, and q is a constant.</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Stream Add computes a(</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b(</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c(</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where a, b, and c are arrays.</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Stream Triad computes a(</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b(</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q * c(</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where a, b, and c are arrays, and q is a constant.</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Array sizes are defined to force missing on cache regardless of size</a:t>
            </a:r>
          </a:p>
        </p:txBody>
      </p:sp>
      <p:sp>
        <p:nvSpPr>
          <p:cNvPr id="6" name="TextBox 5"/>
          <p:cNvSpPr txBox="1"/>
          <p:nvPr/>
        </p:nvSpPr>
        <p:spPr>
          <a:xfrm>
            <a:off x="5993388" y="955343"/>
            <a:ext cx="3132499" cy="3647152"/>
          </a:xfrm>
          <a:prstGeom prst="rect">
            <a:avLst/>
          </a:prstGeom>
          <a:noFill/>
        </p:spPr>
        <p:txBody>
          <a:bodyPr wrap="square" rtlCol="0">
            <a:spAutoFit/>
          </a:bodyPr>
          <a:lstStyle/>
          <a:p>
            <a:pPr marL="274320" indent="-274320" algn="l">
              <a:spcBef>
                <a:spcPts val="600"/>
              </a:spcBef>
              <a:buFont typeface="Arial" pitchFamily="34" charset="0"/>
              <a:buChar char="•"/>
            </a:pPr>
            <a:r>
              <a:rPr lang="en-US" sz="1800" dirty="0" smtClean="0">
                <a:latin typeface="+mn-lt"/>
              </a:rPr>
              <a:t>The STREAM benchmark is the </a:t>
            </a:r>
            <a:r>
              <a:rPr lang="en-US" sz="1800" i="1" dirty="0" smtClean="0">
                <a:latin typeface="+mn-lt"/>
              </a:rPr>
              <a:t>de facto</a:t>
            </a:r>
            <a:r>
              <a:rPr lang="en-US" sz="1800" dirty="0" smtClean="0">
                <a:latin typeface="+mn-lt"/>
              </a:rPr>
              <a:t> industry standard benchmark for measurements of computer memory bandwidth.</a:t>
            </a:r>
          </a:p>
          <a:p>
            <a:pPr marL="274320" indent="-274320" algn="l">
              <a:spcBef>
                <a:spcPts val="600"/>
              </a:spcBef>
              <a:buFont typeface="Arial" pitchFamily="34" charset="0"/>
              <a:buChar char="•"/>
            </a:pPr>
            <a:r>
              <a:rPr lang="en-US" sz="1800" dirty="0" smtClean="0">
                <a:latin typeface="+mn-lt"/>
              </a:rPr>
              <a:t>DDR3-1600 theoretical throughput is 12.8 GB/s</a:t>
            </a:r>
          </a:p>
          <a:p>
            <a:pPr marL="274320" indent="-274320" algn="l">
              <a:spcBef>
                <a:spcPts val="600"/>
              </a:spcBef>
              <a:buFont typeface="Arial" pitchFamily="34" charset="0"/>
              <a:buChar char="•"/>
            </a:pPr>
            <a:r>
              <a:rPr lang="en-US" sz="1800" dirty="0" smtClean="0">
                <a:latin typeface="+mn-lt"/>
              </a:rPr>
              <a:t>~30% to ~50% achieved</a:t>
            </a:r>
          </a:p>
          <a:p>
            <a:pPr marL="274320" indent="-274320" algn="l">
              <a:spcBef>
                <a:spcPts val="600"/>
              </a:spcBef>
              <a:buFont typeface="Arial" pitchFamily="34" charset="0"/>
              <a:buChar char="•"/>
            </a:pPr>
            <a:r>
              <a:rPr lang="en-US" sz="1800" dirty="0" smtClean="0">
                <a:latin typeface="+mn-lt"/>
              </a:rPr>
              <a:t>Physical placement of arrays is critical; Linux virtual memory with 4kB pages is good.</a:t>
            </a:r>
            <a:endParaRPr lang="en-US" sz="1800" dirty="0">
              <a:latin typeface="+mn-lt"/>
            </a:endParaRPr>
          </a:p>
        </p:txBody>
      </p:sp>
      <p:sp>
        <p:nvSpPr>
          <p:cNvPr id="8" name="Slide Number Placeholder 7"/>
          <p:cNvSpPr>
            <a:spLocks noGrp="1"/>
          </p:cNvSpPr>
          <p:nvPr>
            <p:ph type="sldNum" sz="quarter" idx="10"/>
          </p:nvPr>
        </p:nvSpPr>
        <p:spPr/>
        <p:txBody>
          <a:bodyPr/>
          <a:lstStyle/>
          <a:p>
            <a:fld id="{F2394529-A9B3-4A54-83EC-E61379E8334E}" type="slidenum">
              <a:rPr lang="en-US" smtClean="0"/>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Interrupt Controller</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229204"/>
            <a:ext cx="9144000" cy="646113"/>
          </a:xfrm>
        </p:spPr>
        <p:txBody>
          <a:bodyPr/>
          <a:lstStyle/>
          <a:p>
            <a:r>
              <a:rPr lang="en-US" altLang="ko-KR" sz="3600" dirty="0" smtClean="0">
                <a:solidFill>
                  <a:srgbClr val="DE0000"/>
                </a:solidFill>
              </a:rPr>
              <a:t>Purpose of Interrupt Controller</a:t>
            </a:r>
          </a:p>
        </p:txBody>
      </p:sp>
      <p:sp>
        <p:nvSpPr>
          <p:cNvPr id="75778" name="Rectangle 3"/>
          <p:cNvSpPr>
            <a:spLocks noGrp="1" noChangeArrowheads="1"/>
          </p:cNvSpPr>
          <p:nvPr>
            <p:ph type="body" idx="4294967295"/>
          </p:nvPr>
        </p:nvSpPr>
        <p:spPr>
          <a:xfrm>
            <a:off x="191845" y="1431572"/>
            <a:ext cx="8831579" cy="4201031"/>
          </a:xfrm>
        </p:spPr>
        <p:txBody>
          <a:bodyPr/>
          <a:lstStyle/>
          <a:p>
            <a:pPr marL="347472" indent="-347472"/>
            <a:r>
              <a:rPr lang="en-US" altLang="ko-KR" sz="2800" dirty="0" smtClean="0"/>
              <a:t>Masking and unmasking of interrupts and events</a:t>
            </a:r>
          </a:p>
          <a:p>
            <a:pPr marL="347472" indent="-347472"/>
            <a:r>
              <a:rPr lang="en-US" altLang="ko-KR" sz="2800" dirty="0" smtClean="0"/>
              <a:t>Prioritize interrupt</a:t>
            </a:r>
          </a:p>
          <a:p>
            <a:pPr marL="347472" indent="-347472"/>
            <a:r>
              <a:rPr lang="en-US" altLang="ko-KR" sz="2800" dirty="0" smtClean="0"/>
              <a:t>Distribution of interrupts to the appropriate processor</a:t>
            </a:r>
          </a:p>
          <a:p>
            <a:pPr marL="347472" indent="-347472"/>
            <a:r>
              <a:rPr lang="en-US" altLang="ko-KR" sz="2800" dirty="0" smtClean="0"/>
              <a:t>Software generation of interrupts</a:t>
            </a:r>
          </a:p>
          <a:p>
            <a:pPr marL="347472" indent="-347472"/>
            <a:r>
              <a:rPr lang="en-US" altLang="ko-KR" sz="2800" dirty="0" smtClean="0"/>
              <a:t>Tracking the status of interrupt</a:t>
            </a:r>
          </a:p>
        </p:txBody>
      </p:sp>
      <p:sp>
        <p:nvSpPr>
          <p:cNvPr id="4" name="Slide Number Placeholder 3"/>
          <p:cNvSpPr>
            <a:spLocks noGrp="1"/>
          </p:cNvSpPr>
          <p:nvPr>
            <p:ph type="sldNum" sz="quarter" idx="10"/>
          </p:nvPr>
        </p:nvSpPr>
        <p:spPr/>
        <p:txBody>
          <a:bodyPr/>
          <a:lstStyle/>
          <a:p>
            <a:fld id="{F2394529-A9B3-4A54-83EC-E61379E8334E}" type="slidenum">
              <a:rPr lang="en-US" smtClean="0"/>
              <a:pPr/>
              <a:t>44</a:t>
            </a:fld>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noChangeArrowheads="1"/>
          </p:cNvPicPr>
          <p:nvPr>
            <p:ph/>
          </p:nvPr>
        </p:nvPicPr>
        <p:blipFill>
          <a:blip r:embed="rId3" cstate="print"/>
          <a:srcRect/>
          <a:stretch>
            <a:fillRect/>
          </a:stretch>
        </p:blipFill>
        <p:spPr bwMode="auto">
          <a:xfrm>
            <a:off x="2804919" y="651351"/>
            <a:ext cx="5962650" cy="4591050"/>
          </a:xfrm>
          <a:prstGeom prst="rect">
            <a:avLst/>
          </a:prstGeom>
          <a:noFill/>
          <a:ln w="9525">
            <a:noFill/>
            <a:miter lim="800000"/>
            <a:headEnd/>
            <a:tailEnd/>
          </a:ln>
        </p:spPr>
      </p:pic>
      <p:sp>
        <p:nvSpPr>
          <p:cNvPr id="92165" name="Rectangle 2"/>
          <p:cNvSpPr>
            <a:spLocks noGrp="1" noChangeArrowheads="1"/>
          </p:cNvSpPr>
          <p:nvPr>
            <p:ph type="title" idx="4294967295"/>
          </p:nvPr>
        </p:nvSpPr>
        <p:spPr>
          <a:xfrm>
            <a:off x="228600" y="0"/>
            <a:ext cx="8564562" cy="685801"/>
          </a:xfrm>
        </p:spPr>
        <p:txBody>
          <a:bodyPr>
            <a:noAutofit/>
          </a:bodyPr>
          <a:lstStyle/>
          <a:p>
            <a:r>
              <a:rPr lang="en-US" altLang="ko-KR" sz="3600" dirty="0" smtClean="0">
                <a:solidFill>
                  <a:srgbClr val="DE0000"/>
                </a:solidFill>
              </a:rPr>
              <a:t>GIC-400 (ARM Generic Interrupt Controller)</a:t>
            </a:r>
          </a:p>
        </p:txBody>
      </p:sp>
      <p:sp>
        <p:nvSpPr>
          <p:cNvPr id="92166" name="Rectangle 3"/>
          <p:cNvSpPr>
            <a:spLocks noGrp="1" noChangeArrowheads="1"/>
          </p:cNvSpPr>
          <p:nvPr>
            <p:ph type="body" idx="4294967295"/>
          </p:nvPr>
        </p:nvSpPr>
        <p:spPr>
          <a:xfrm>
            <a:off x="327007" y="4030969"/>
            <a:ext cx="8153400" cy="2399336"/>
          </a:xfrm>
        </p:spPr>
        <p:txBody>
          <a:bodyPr>
            <a:noAutofit/>
          </a:bodyPr>
          <a:lstStyle/>
          <a:p>
            <a:pPr marL="274320" indent="-274320">
              <a:spcBef>
                <a:spcPts val="600"/>
              </a:spcBef>
            </a:pPr>
            <a:r>
              <a:rPr lang="en-US" altLang="ko-KR" sz="2000" kern="1200" dirty="0" smtClean="0"/>
              <a:t>Event sources:</a:t>
            </a:r>
          </a:p>
          <a:p>
            <a:pPr marL="571183" lvl="1" indent="-274320">
              <a:spcBef>
                <a:spcPts val="600"/>
              </a:spcBef>
            </a:pPr>
            <a:r>
              <a:rPr lang="en-US" altLang="ko-KR" sz="2000" kern="1200" dirty="0" smtClean="0"/>
              <a:t>Various IP and peripherals</a:t>
            </a:r>
          </a:p>
          <a:p>
            <a:pPr marL="571183" lvl="1" indent="-274320">
              <a:spcBef>
                <a:spcPts val="600"/>
              </a:spcBef>
            </a:pPr>
            <a:r>
              <a:rPr lang="en-US" altLang="ko-KR" sz="2000" kern="1200" dirty="0" smtClean="0"/>
              <a:t>Software generated (SGI) by ARM core</a:t>
            </a:r>
          </a:p>
          <a:p>
            <a:pPr marL="571183" lvl="1" indent="-274320">
              <a:spcBef>
                <a:spcPts val="600"/>
              </a:spcBef>
            </a:pPr>
            <a:r>
              <a:rPr lang="en-US" altLang="ko-KR" sz="2000" kern="1200" dirty="0" smtClean="0"/>
              <a:t>Signal over the AXI interface</a:t>
            </a:r>
          </a:p>
          <a:p>
            <a:pPr marL="274320" indent="-274320">
              <a:spcBef>
                <a:spcPts val="600"/>
              </a:spcBef>
            </a:pPr>
            <a:r>
              <a:rPr lang="en-US" altLang="ko-KR" sz="2000" kern="1200" dirty="0" smtClean="0"/>
              <a:t>Virtual and physical interrupts</a:t>
            </a:r>
          </a:p>
          <a:p>
            <a:pPr marL="274320" indent="-274320">
              <a:spcBef>
                <a:spcPts val="600"/>
              </a:spcBef>
            </a:pPr>
            <a:r>
              <a:rPr lang="en-US" altLang="ko-KR" sz="2000" kern="1200" dirty="0" smtClean="0"/>
              <a:t>Distribution and CPU interfaces</a:t>
            </a:r>
          </a:p>
        </p:txBody>
      </p:sp>
      <p:sp>
        <p:nvSpPr>
          <p:cNvPr id="6" name="Slide Number Placeholder 5"/>
          <p:cNvSpPr>
            <a:spLocks noGrp="1"/>
          </p:cNvSpPr>
          <p:nvPr>
            <p:ph type="sldNum" sz="quarter" idx="10"/>
          </p:nvPr>
        </p:nvSpPr>
        <p:spPr/>
        <p:txBody>
          <a:bodyPr/>
          <a:lstStyle/>
          <a:p>
            <a:fld id="{F2394529-A9B3-4A54-83EC-E61379E8334E}" type="slidenum">
              <a:rPr lang="en-US" smtClean="0"/>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0"/>
            <a:ext cx="9144000" cy="1122744"/>
          </a:xfrm>
        </p:spPr>
        <p:txBody>
          <a:bodyPr/>
          <a:lstStyle/>
          <a:p>
            <a:r>
              <a:rPr lang="en-US" altLang="ko-KR" sz="3600" dirty="0" smtClean="0">
                <a:solidFill>
                  <a:srgbClr val="DE0000"/>
                </a:solidFill>
              </a:rPr>
              <a:t>GIC-400 Interrupt Controller</a:t>
            </a:r>
            <a:br>
              <a:rPr lang="en-US" altLang="ko-KR" sz="3600" dirty="0" smtClean="0">
                <a:solidFill>
                  <a:srgbClr val="DE0000"/>
                </a:solidFill>
              </a:rPr>
            </a:br>
            <a:r>
              <a:rPr lang="en-US" altLang="ko-KR" sz="3600" dirty="0" smtClean="0">
                <a:solidFill>
                  <a:srgbClr val="DE0000"/>
                </a:solidFill>
              </a:rPr>
              <a:t>Distributor Side</a:t>
            </a:r>
          </a:p>
        </p:txBody>
      </p:sp>
      <p:sp>
        <p:nvSpPr>
          <p:cNvPr id="75778" name="Rectangle 3"/>
          <p:cNvSpPr>
            <a:spLocks noGrp="1" noChangeArrowheads="1"/>
          </p:cNvSpPr>
          <p:nvPr>
            <p:ph type="body" idx="4294967295"/>
          </p:nvPr>
        </p:nvSpPr>
        <p:spPr>
          <a:xfrm>
            <a:off x="152400" y="1388963"/>
            <a:ext cx="8831579" cy="5046562"/>
          </a:xfrm>
        </p:spPr>
        <p:txBody>
          <a:bodyPr/>
          <a:lstStyle/>
          <a:p>
            <a:pPr marL="347472" indent="-347472"/>
            <a:r>
              <a:rPr lang="en-US" altLang="ko-KR" sz="2200" dirty="0" smtClean="0"/>
              <a:t>The  ARM Generic Interrupt Controller, the GIC-400, is a high-performance, area-optimized interrupt controller with an Advanced Microcontroller Bus Architecture (AMBA) Advanced eXtensible Interface (AXI) interface.</a:t>
            </a:r>
          </a:p>
          <a:p>
            <a:pPr marL="347472" indent="-347472"/>
            <a:r>
              <a:rPr lang="en-US" altLang="ko-KR" sz="2200" dirty="0" smtClean="0"/>
              <a:t>Interrupt’s sources</a:t>
            </a:r>
          </a:p>
          <a:p>
            <a:pPr marL="644335" lvl="1" indent="-347472"/>
            <a:r>
              <a:rPr lang="en-US" altLang="ko-KR" sz="2200" dirty="0" smtClean="0"/>
              <a:t>Up to 1020 interrupts</a:t>
            </a:r>
          </a:p>
          <a:p>
            <a:pPr marL="644335" lvl="1" indent="-347472"/>
            <a:r>
              <a:rPr lang="en-US" altLang="ko-KR" sz="2200" dirty="0" smtClean="0"/>
              <a:t>4 special purpose interrupts </a:t>
            </a:r>
          </a:p>
          <a:p>
            <a:pPr marL="644335" lvl="1" indent="-347472"/>
            <a:r>
              <a:rPr lang="en-US" altLang="ko-KR" sz="2200" dirty="0" smtClean="0"/>
              <a:t>Each interrupt has a unique ID </a:t>
            </a:r>
          </a:p>
          <a:p>
            <a:pPr marL="644335" lvl="1" indent="-347472"/>
            <a:r>
              <a:rPr lang="en-US" altLang="ko-KR" sz="2200" dirty="0" smtClean="0"/>
              <a:t>Private and shared interrupts</a:t>
            </a:r>
          </a:p>
          <a:p>
            <a:pPr marL="644335" lvl="1" indent="-347472"/>
            <a:r>
              <a:rPr lang="en-US" altLang="ko-KR" sz="2200" dirty="0" smtClean="0"/>
              <a:t>32 ID for private interrupts, 16 for PPI and 16 for software generated interrupts</a:t>
            </a:r>
          </a:p>
          <a:p>
            <a:pPr marL="918972" lvl="2" indent="-347472"/>
            <a:r>
              <a:rPr lang="en-US" altLang="ko-KR" sz="2200" dirty="0" smtClean="0"/>
              <a:t>Note – These are banked ID, meaning, same ID for different interrupts (for different CPU)</a:t>
            </a:r>
          </a:p>
        </p:txBody>
      </p:sp>
      <p:sp>
        <p:nvSpPr>
          <p:cNvPr id="4" name="Slide Number Placeholder 3"/>
          <p:cNvSpPr>
            <a:spLocks noGrp="1"/>
          </p:cNvSpPr>
          <p:nvPr>
            <p:ph type="sldNum" sz="quarter" idx="10"/>
          </p:nvPr>
        </p:nvSpPr>
        <p:spPr/>
        <p:txBody>
          <a:bodyPr/>
          <a:lstStyle/>
          <a:p>
            <a:fld id="{F2394529-A9B3-4A54-83EC-E61379E8334E}" type="slidenum">
              <a:rPr lang="en-US" smtClean="0"/>
              <a:pPr/>
              <a:t>46</a:t>
            </a:fld>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254643"/>
            <a:ext cx="9144000" cy="1157468"/>
          </a:xfrm>
        </p:spPr>
        <p:txBody>
          <a:bodyPr/>
          <a:lstStyle/>
          <a:p>
            <a:r>
              <a:rPr lang="en-US" altLang="ko-KR" sz="3600" dirty="0" smtClean="0">
                <a:solidFill>
                  <a:srgbClr val="DE0000"/>
                </a:solidFill>
              </a:rPr>
              <a:t>GIC-400 Interrupt Controller</a:t>
            </a:r>
            <a:br>
              <a:rPr lang="en-US" altLang="ko-KR" sz="3600" dirty="0" smtClean="0">
                <a:solidFill>
                  <a:srgbClr val="DE0000"/>
                </a:solidFill>
              </a:rPr>
            </a:br>
            <a:r>
              <a:rPr lang="en-US" altLang="ko-KR" sz="3600" dirty="0" smtClean="0">
                <a:solidFill>
                  <a:srgbClr val="DE0000"/>
                </a:solidFill>
              </a:rPr>
              <a:t>CPU Interface</a:t>
            </a:r>
          </a:p>
        </p:txBody>
      </p:sp>
      <p:sp>
        <p:nvSpPr>
          <p:cNvPr id="75778" name="Rectangle 3"/>
          <p:cNvSpPr>
            <a:spLocks noGrp="1" noChangeArrowheads="1"/>
          </p:cNvSpPr>
          <p:nvPr>
            <p:ph type="body" idx="4294967295"/>
          </p:nvPr>
        </p:nvSpPr>
        <p:spPr>
          <a:xfrm>
            <a:off x="152400" y="2083443"/>
            <a:ext cx="8831579" cy="4363077"/>
          </a:xfrm>
        </p:spPr>
        <p:txBody>
          <a:bodyPr/>
          <a:lstStyle/>
          <a:p>
            <a:pPr marL="347472" indent="-347472"/>
            <a:r>
              <a:rPr lang="en-US" altLang="ko-KR" sz="2400" dirty="0" smtClean="0"/>
              <a:t>Signal to the CPU is FIQ or IRQ</a:t>
            </a:r>
          </a:p>
          <a:p>
            <a:pPr marL="347472" indent="-347472"/>
            <a:r>
              <a:rPr lang="en-US" altLang="ko-KR" sz="2400" dirty="0" smtClean="0"/>
              <a:t>Grouping</a:t>
            </a:r>
          </a:p>
          <a:p>
            <a:pPr marL="644335" lvl="1" indent="-347472"/>
            <a:r>
              <a:rPr lang="en-US" altLang="ko-KR" sz="2400" dirty="0" smtClean="0"/>
              <a:t>Group 0 interrupts can be sent to processors using IRQ or FIQ</a:t>
            </a:r>
          </a:p>
          <a:p>
            <a:pPr marL="644335" lvl="1" indent="-347472"/>
            <a:r>
              <a:rPr lang="en-US" altLang="ko-KR" sz="2400" dirty="0" smtClean="0"/>
              <a:t>Group 1 interrupts can be sent only via IRQ</a:t>
            </a:r>
          </a:p>
          <a:p>
            <a:pPr marL="347472" indent="-347472"/>
            <a:r>
              <a:rPr lang="en-US" altLang="ko-KR" sz="2400" dirty="0" smtClean="0"/>
              <a:t>Interrupt state – pending, active,  active pending</a:t>
            </a:r>
          </a:p>
          <a:p>
            <a:pPr marL="347472" indent="-347472"/>
            <a:r>
              <a:rPr lang="en-US" altLang="ko-KR" sz="2400" dirty="0" smtClean="0"/>
              <a:t>CPU acknowledge the interrupt </a:t>
            </a:r>
          </a:p>
          <a:p>
            <a:pPr marL="644335" lvl="1" indent="-347472"/>
            <a:r>
              <a:rPr lang="en-US" altLang="ko-KR" sz="2400" dirty="0" smtClean="0"/>
              <a:t>Status of interrupt is changing from pending to active or active pending, enable other interrupts </a:t>
            </a:r>
          </a:p>
        </p:txBody>
      </p:sp>
      <p:sp>
        <p:nvSpPr>
          <p:cNvPr id="4" name="Slide Number Placeholder 3"/>
          <p:cNvSpPr>
            <a:spLocks noGrp="1"/>
          </p:cNvSpPr>
          <p:nvPr>
            <p:ph type="sldNum" sz="quarter" idx="10"/>
          </p:nvPr>
        </p:nvSpPr>
        <p:spPr/>
        <p:txBody>
          <a:bodyPr/>
          <a:lstStyle/>
          <a:p>
            <a:fld id="{F2394529-A9B3-4A54-83EC-E61379E8334E}" type="slidenum">
              <a:rPr lang="en-US" smtClean="0"/>
              <a:pPr/>
              <a:t>47</a:t>
            </a:fld>
            <a:endParaRPr 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5" name="Rectangle 2"/>
          <p:cNvSpPr>
            <a:spLocks noGrp="1" noChangeArrowheads="1"/>
          </p:cNvSpPr>
          <p:nvPr>
            <p:ph type="title" idx="4294967295"/>
          </p:nvPr>
        </p:nvSpPr>
        <p:spPr>
          <a:xfrm>
            <a:off x="246063" y="0"/>
            <a:ext cx="8564562" cy="646113"/>
          </a:xfrm>
        </p:spPr>
        <p:txBody>
          <a:bodyPr/>
          <a:lstStyle/>
          <a:p>
            <a:r>
              <a:rPr lang="en-US" altLang="ko-KR" sz="3600" dirty="0" smtClean="0">
                <a:solidFill>
                  <a:srgbClr val="DE0000"/>
                </a:solidFill>
              </a:rPr>
              <a:t>GIC400 in KeyStone II</a:t>
            </a:r>
          </a:p>
        </p:txBody>
      </p:sp>
      <p:sp>
        <p:nvSpPr>
          <p:cNvPr id="92166" name="Rectangle 3"/>
          <p:cNvSpPr>
            <a:spLocks noGrp="1" noChangeArrowheads="1"/>
          </p:cNvSpPr>
          <p:nvPr>
            <p:ph type="body" idx="4294967295"/>
          </p:nvPr>
        </p:nvSpPr>
        <p:spPr>
          <a:xfrm>
            <a:off x="561975" y="722312"/>
            <a:ext cx="8259763" cy="1076007"/>
          </a:xfrm>
        </p:spPr>
        <p:txBody>
          <a:bodyPr/>
          <a:lstStyle/>
          <a:p>
            <a:pPr marL="0" indent="-457200">
              <a:buNone/>
            </a:pPr>
            <a:r>
              <a:rPr lang="en-US" altLang="ko-KR" sz="2000" dirty="0" smtClean="0"/>
              <a:t>The following figure gives an overview of the GIC-400 in KeyStone II devices. It shows the interrupts that are sent to the GIC-400 from various sources and the key phases of interrupt-related signaling in the SoC.</a:t>
            </a:r>
          </a:p>
        </p:txBody>
      </p:sp>
      <p:graphicFrame>
        <p:nvGraphicFramePr>
          <p:cNvPr id="92164" name="Object 4"/>
          <p:cNvGraphicFramePr>
            <a:graphicFrameLocks noChangeAspect="1"/>
          </p:cNvGraphicFramePr>
          <p:nvPr/>
        </p:nvGraphicFramePr>
        <p:xfrm>
          <a:off x="1797050" y="1909763"/>
          <a:ext cx="5608638" cy="3951287"/>
        </p:xfrm>
        <a:graphic>
          <a:graphicData uri="http://schemas.openxmlformats.org/presentationml/2006/ole">
            <p:oleObj spid="_x0000_s52226" name="Visio" r:id="rId3" imgW="4384167" imgH="3355467" progId="Visio.Drawing.11">
              <p:embed/>
            </p:oleObj>
          </a:graphicData>
        </a:graphic>
      </p:graphicFrame>
      <p:sp>
        <p:nvSpPr>
          <p:cNvPr id="5" name="Slide Number Placeholder 4"/>
          <p:cNvSpPr>
            <a:spLocks noGrp="1"/>
          </p:cNvSpPr>
          <p:nvPr>
            <p:ph type="sldNum" sz="quarter" idx="10"/>
          </p:nvPr>
        </p:nvSpPr>
        <p:spPr/>
        <p:txBody>
          <a:bodyPr/>
          <a:lstStyle/>
          <a:p>
            <a:fld id="{F2394529-A9B3-4A54-83EC-E61379E8334E}" type="slidenum">
              <a:rPr lang="en-US" smtClean="0"/>
              <a:pPr/>
              <a:t>48</a:t>
            </a:fld>
            <a:endParaRPr 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Power Management</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dirty="0">
              <a:solidFill>
                <a:srgbClr val="000000"/>
              </a:solidFill>
            </a:endParaRPr>
          </a:p>
        </p:txBody>
      </p:sp>
      <p:sp>
        <p:nvSpPr>
          <p:cNvPr id="51204" name="Rectangle 4"/>
          <p:cNvSpPr>
            <a:spLocks noGrp="1" noChangeArrowheads="1"/>
          </p:cNvSpPr>
          <p:nvPr>
            <p:ph type="title" idx="4294967295"/>
          </p:nvPr>
        </p:nvSpPr>
        <p:spPr>
          <a:xfrm>
            <a:off x="457188" y="76200"/>
            <a:ext cx="8229600" cy="762000"/>
          </a:xfrm>
        </p:spPr>
        <p:txBody>
          <a:bodyPr/>
          <a:lstStyle/>
          <a:p>
            <a:r>
              <a:rPr lang="en-US" b="0" dirty="0" smtClean="0"/>
              <a:t> </a:t>
            </a:r>
            <a:r>
              <a:rPr lang="en-US" sz="4000" dirty="0" smtClean="0">
                <a:solidFill>
                  <a:srgbClr val="DE0000"/>
                </a:solidFill>
              </a:rPr>
              <a:t>KeyStone II and ARM CorePac (2/2)</a:t>
            </a:r>
          </a:p>
        </p:txBody>
      </p:sp>
      <p:sp>
        <p:nvSpPr>
          <p:cNvPr id="51205" name="Rectangle 171"/>
          <p:cNvSpPr>
            <a:spLocks noGrp="1" noChangeArrowheads="1"/>
          </p:cNvSpPr>
          <p:nvPr>
            <p:ph type="body" sz="half" idx="4294967295"/>
          </p:nvPr>
        </p:nvSpPr>
        <p:spPr>
          <a:xfrm>
            <a:off x="5400675" y="844550"/>
            <a:ext cx="3743325" cy="4862513"/>
          </a:xfrm>
        </p:spPr>
        <p:txBody>
          <a:bodyPr/>
          <a:lstStyle/>
          <a:p>
            <a:pPr marL="227013" indent="-227013" eaLnBrk="1" hangingPunct="1">
              <a:spcBef>
                <a:spcPct val="0"/>
              </a:spcBef>
              <a:spcAft>
                <a:spcPct val="10000"/>
              </a:spcAft>
            </a:pPr>
            <a:r>
              <a:rPr lang="en-US" sz="2000" dirty="0" smtClean="0"/>
              <a:t>AMBA 4.0 AXI Coherency Extension (ACE) master port</a:t>
            </a:r>
          </a:p>
          <a:p>
            <a:pPr marL="227013" indent="-227013" eaLnBrk="1" hangingPunct="1">
              <a:spcBef>
                <a:spcPct val="0"/>
              </a:spcBef>
              <a:spcAft>
                <a:spcPct val="10000"/>
              </a:spcAft>
            </a:pPr>
            <a:r>
              <a:rPr lang="en-US" sz="2000" dirty="0"/>
              <a:t>M</a:t>
            </a:r>
            <a:r>
              <a:rPr lang="en-US" sz="2000" dirty="0" smtClean="0"/>
              <a:t>odule interrupt controller</a:t>
            </a:r>
          </a:p>
          <a:p>
            <a:pPr marL="227013" indent="-227013" eaLnBrk="1" hangingPunct="1">
              <a:spcBef>
                <a:spcPct val="0"/>
              </a:spcBef>
              <a:spcAft>
                <a:spcPct val="10000"/>
              </a:spcAft>
            </a:pPr>
            <a:r>
              <a:rPr lang="en-US" sz="2000" dirty="0" smtClean="0"/>
              <a:t>Cluster-level and core-level power management and low-power standby modes</a:t>
            </a:r>
          </a:p>
          <a:p>
            <a:pPr marL="227013" indent="-227013" eaLnBrk="1" hangingPunct="1">
              <a:spcBef>
                <a:spcPct val="0"/>
              </a:spcBef>
              <a:spcAft>
                <a:spcPct val="10000"/>
              </a:spcAft>
            </a:pPr>
            <a:r>
              <a:rPr lang="en-US" sz="2000" dirty="0" smtClean="0"/>
              <a:t>Configured 64/128-bit AMBA interface and 64/128-bit Accelerator Coherency Support (ACP)</a:t>
            </a:r>
          </a:p>
          <a:p>
            <a:pPr marL="227013" indent="-227013" eaLnBrk="1" hangingPunct="1">
              <a:spcBef>
                <a:spcPct val="0"/>
              </a:spcBef>
              <a:spcAft>
                <a:spcPct val="10000"/>
              </a:spcAft>
            </a:pPr>
            <a:r>
              <a:rPr lang="en-US" sz="2000" dirty="0" smtClean="0"/>
              <a:t>Advance debug features</a:t>
            </a:r>
          </a:p>
          <a:p>
            <a:pPr marL="227013" indent="-227013" eaLnBrk="1" hangingPunct="1">
              <a:spcBef>
                <a:spcPct val="0"/>
              </a:spcBef>
              <a:spcAft>
                <a:spcPct val="10000"/>
              </a:spcAft>
            </a:pPr>
            <a:endParaRPr lang="en-US" sz="2000" dirty="0" smtClean="0"/>
          </a:p>
        </p:txBody>
      </p:sp>
      <p:pic>
        <p:nvPicPr>
          <p:cNvPr id="7" name="Picture 6" descr="Func Diagram KII P02.bmp"/>
          <p:cNvPicPr>
            <a:picLocks noChangeAspect="1"/>
          </p:cNvPicPr>
          <p:nvPr>
            <p:custDataLst>
              <p:tags r:id="rId3"/>
            </p:custDataLst>
          </p:nvPr>
        </p:nvPicPr>
        <p:blipFill>
          <a:blip r:embed="rId6" cstate="print"/>
          <a:stretch>
            <a:fillRect/>
          </a:stretch>
        </p:blipFill>
        <p:spPr>
          <a:xfrm>
            <a:off x="0" y="866134"/>
            <a:ext cx="5337059" cy="5446787"/>
          </a:xfrm>
          <a:prstGeom prst="rect">
            <a:avLst/>
          </a:prstGeom>
        </p:spPr>
      </p:pic>
      <p:sp>
        <p:nvSpPr>
          <p:cNvPr id="6" name="Slide Number Placeholder 3"/>
          <p:cNvSpPr>
            <a:spLocks noGrp="1"/>
          </p:cNvSpPr>
          <p:nvPr>
            <p:ph type="sldNum" sz="quarter" idx="4294967295"/>
          </p:nvPr>
        </p:nvSpPr>
        <p:spPr>
          <a:xfrm>
            <a:off x="6642100" y="6038850"/>
            <a:ext cx="2133600" cy="206375"/>
          </a:xfrm>
          <a:prstGeom prst="rect">
            <a:avLst/>
          </a:prstGeom>
        </p:spPr>
        <p:txBody>
          <a:bodyPr/>
          <a:lstStyle/>
          <a:p>
            <a:fld id="{F2394529-A9B3-4A54-83EC-E61379E8334E}" type="slidenum">
              <a:rPr lang="en-US" sz="800" smtClean="0">
                <a:latin typeface="Calibri" pitchFamily="34" charset="0"/>
                <a:cs typeface="Calibri" pitchFamily="34" charset="0"/>
              </a:rPr>
              <a:pPr/>
              <a:t>5</a:t>
            </a:fld>
            <a:endParaRPr lang="en-US" sz="800" dirty="0">
              <a:latin typeface="Calibri" pitchFamily="34" charset="0"/>
              <a:cs typeface="Calibri" pitchFamily="34" charset="0"/>
            </a:endParaRPr>
          </a:p>
        </p:txBody>
      </p:sp>
    </p:spTree>
    <p:custDataLst>
      <p:tags r:id="rId2"/>
    </p:custDataLst>
    <p:extLst>
      <p:ext uri="{BB962C8B-B14F-4D97-AF65-F5344CB8AC3E}">
        <p14:creationId xmlns:p14="http://schemas.microsoft.com/office/powerpoint/2010/main" xmlns="" val="34692005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618"/>
            <a:ext cx="8229600" cy="792162"/>
          </a:xfrm>
        </p:spPr>
        <p:txBody>
          <a:bodyPr>
            <a:normAutofit/>
          </a:bodyPr>
          <a:lstStyle/>
          <a:p>
            <a:r>
              <a:rPr lang="en-US" sz="4000" dirty="0" smtClean="0"/>
              <a:t>Advanced Power Management</a:t>
            </a:r>
            <a:endParaRPr lang="en-US" sz="4000" dirty="0"/>
          </a:p>
        </p:txBody>
      </p:sp>
      <p:sp>
        <p:nvSpPr>
          <p:cNvPr id="3" name="Content Placeholder 2"/>
          <p:cNvSpPr>
            <a:spLocks noGrp="1"/>
          </p:cNvSpPr>
          <p:nvPr>
            <p:ph idx="1"/>
          </p:nvPr>
        </p:nvSpPr>
        <p:spPr/>
        <p:txBody>
          <a:bodyPr>
            <a:normAutofit/>
          </a:bodyPr>
          <a:lstStyle/>
          <a:p>
            <a:r>
              <a:rPr lang="en-US" sz="2800" dirty="0" smtClean="0"/>
              <a:t>Multiple power domains inside the ARM CorePac</a:t>
            </a:r>
          </a:p>
          <a:p>
            <a:r>
              <a:rPr lang="en-US" sz="2800" dirty="0" smtClean="0"/>
              <a:t>Extremely fast </a:t>
            </a:r>
            <a:r>
              <a:rPr lang="en-US" sz="2800" i="1" dirty="0" smtClean="0"/>
              <a:t>state save </a:t>
            </a:r>
            <a:r>
              <a:rPr lang="en-US" sz="2800" dirty="0" smtClean="0"/>
              <a:t>and </a:t>
            </a:r>
            <a:r>
              <a:rPr lang="en-US" sz="2800" i="1" dirty="0" smtClean="0"/>
              <a:t>restore</a:t>
            </a:r>
            <a:r>
              <a:rPr lang="en-US" sz="2800" dirty="0" smtClean="0"/>
              <a:t> speeds up hibernation</a:t>
            </a:r>
          </a:p>
          <a:p>
            <a:r>
              <a:rPr lang="en-US" sz="2800" dirty="0" smtClean="0"/>
              <a:t>Fine-grain pipeline shutdown using 32-entry loop buffer disables fetch and some decode pipeline stages.</a:t>
            </a:r>
          </a:p>
        </p:txBody>
      </p:sp>
      <p:sp>
        <p:nvSpPr>
          <p:cNvPr id="4" name="Slide Number Placeholder 3"/>
          <p:cNvSpPr>
            <a:spLocks noGrp="1"/>
          </p:cNvSpPr>
          <p:nvPr>
            <p:ph type="sldNum" sz="quarter" idx="10"/>
          </p:nvPr>
        </p:nvSpPr>
        <p:spPr/>
        <p:txBody>
          <a:bodyPr/>
          <a:lstStyle/>
          <a:p>
            <a:fld id="{F2394529-A9B3-4A54-83EC-E61379E8334E}" type="slidenum">
              <a:rPr lang="en-US" smtClean="0"/>
              <a:pPr/>
              <a:t>50</a:t>
            </a:fld>
            <a:endParaRPr lang="en-US" dirty="0"/>
          </a:p>
        </p:txBody>
      </p:sp>
    </p:spTree>
    <p:custDataLst>
      <p:tags r:id="rId1"/>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Energy Efficiency</a:t>
            </a:r>
            <a:endParaRPr lang="en-US" sz="4000" dirty="0"/>
          </a:p>
        </p:txBody>
      </p:sp>
      <p:sp>
        <p:nvSpPr>
          <p:cNvPr id="3" name="Content Placeholder 2"/>
          <p:cNvSpPr>
            <a:spLocks noGrp="1"/>
          </p:cNvSpPr>
          <p:nvPr>
            <p:ph idx="1"/>
          </p:nvPr>
        </p:nvSpPr>
        <p:spPr>
          <a:xfrm>
            <a:off x="344031" y="990600"/>
            <a:ext cx="8437829" cy="5334000"/>
          </a:xfrm>
        </p:spPr>
        <p:txBody>
          <a:bodyPr>
            <a:normAutofit/>
          </a:bodyPr>
          <a:lstStyle/>
          <a:p>
            <a:r>
              <a:rPr lang="en-US" sz="2800" dirty="0" smtClean="0"/>
              <a:t>Clock gating inside the ARM CorePac:</a:t>
            </a:r>
          </a:p>
          <a:p>
            <a:pPr lvl="1"/>
            <a:r>
              <a:rPr lang="en-US" sz="2400" dirty="0" smtClean="0"/>
              <a:t>Total dynamic power consumption for a fully-loaded 1.4GHz core will range from 1.2W to 0.35W depending on the type of instructions it runs.</a:t>
            </a:r>
          </a:p>
          <a:p>
            <a:pPr lvl="1"/>
            <a:r>
              <a:rPr lang="en-US" sz="2400" dirty="0" smtClean="0"/>
              <a:t>Wait for interrupt and event (WFI, WFE) instructions bring the dynamic power down to &lt;0.1W per core.</a:t>
            </a:r>
          </a:p>
          <a:p>
            <a:r>
              <a:rPr lang="en-US" sz="2800" dirty="0" smtClean="0"/>
              <a:t>Power switches per core and per CorePac including L2:</a:t>
            </a:r>
          </a:p>
          <a:p>
            <a:pPr lvl="1"/>
            <a:r>
              <a:rPr lang="en-US" sz="2400" dirty="0" smtClean="0"/>
              <a:t>Each ARM A15 core can be shut down independently.</a:t>
            </a:r>
          </a:p>
          <a:p>
            <a:pPr lvl="1"/>
            <a:r>
              <a:rPr lang="en-US" sz="2400" dirty="0" smtClean="0"/>
              <a:t>The entire ARM A15 CorePac, including the 4MB/1MB L2 cache, can also be shut down.</a:t>
            </a:r>
          </a:p>
          <a:p>
            <a:pPr lvl="1"/>
            <a:r>
              <a:rPr lang="en-US" sz="2400" dirty="0" smtClean="0"/>
              <a:t>Reduces static power to &lt;5%</a:t>
            </a:r>
            <a:endParaRPr lang="en-US" sz="2400" dirty="0"/>
          </a:p>
        </p:txBody>
      </p:sp>
      <p:sp>
        <p:nvSpPr>
          <p:cNvPr id="4" name="Slide Number Placeholder 3"/>
          <p:cNvSpPr>
            <a:spLocks noGrp="1"/>
          </p:cNvSpPr>
          <p:nvPr>
            <p:ph type="sldNum" sz="quarter" idx="10"/>
          </p:nvPr>
        </p:nvSpPr>
        <p:spPr/>
        <p:txBody>
          <a:bodyPr/>
          <a:lstStyle/>
          <a:p>
            <a:fld id="{F2394529-A9B3-4A54-83EC-E61379E8334E}" type="slidenum">
              <a:rPr lang="en-US" smtClean="0"/>
              <a:pPr/>
              <a:t>51</a:t>
            </a:fld>
            <a:endParaRPr lang="en-US" dirty="0"/>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Debug and Trace</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Debug and Trace Options</a:t>
            </a:r>
            <a:endParaRPr lang="en-US" sz="4000" dirty="0"/>
          </a:p>
        </p:txBody>
      </p:sp>
      <p:sp>
        <p:nvSpPr>
          <p:cNvPr id="3" name="Content Placeholder 2"/>
          <p:cNvSpPr>
            <a:spLocks noGrp="1"/>
          </p:cNvSpPr>
          <p:nvPr>
            <p:ph idx="1"/>
          </p:nvPr>
        </p:nvSpPr>
        <p:spPr/>
        <p:txBody>
          <a:bodyPr>
            <a:normAutofit/>
          </a:bodyPr>
          <a:lstStyle/>
          <a:p>
            <a:r>
              <a:rPr lang="en-US" sz="2400" dirty="0" smtClean="0"/>
              <a:t>Lab-based debug; CCSv5 gives full support</a:t>
            </a:r>
          </a:p>
          <a:p>
            <a:pPr lvl="1"/>
            <a:r>
              <a:rPr lang="en-US" sz="2400" dirty="0" smtClean="0"/>
              <a:t>Run-Time debug module</a:t>
            </a:r>
          </a:p>
          <a:p>
            <a:r>
              <a:rPr lang="en-US" sz="2400" dirty="0" smtClean="0"/>
              <a:t>PMU (Performance Monitoring Unit) is a set of counters that can gathers statistics various processor and memory events.</a:t>
            </a:r>
          </a:p>
          <a:p>
            <a:r>
              <a:rPr lang="en-US" sz="2400" dirty="0" smtClean="0"/>
              <a:t>System Trace </a:t>
            </a:r>
            <a:r>
              <a:rPr lang="en-US" sz="2400" dirty="0" err="1" smtClean="0"/>
              <a:t>Macrocell</a:t>
            </a:r>
            <a:r>
              <a:rPr lang="en-US" sz="2400" dirty="0" smtClean="0"/>
              <a:t> (STM) provides:</a:t>
            </a:r>
          </a:p>
          <a:p>
            <a:pPr lvl="1"/>
            <a:r>
              <a:rPr lang="en-US" sz="2400" dirty="0" smtClean="0"/>
              <a:t>Logic to control the trace</a:t>
            </a:r>
          </a:p>
          <a:p>
            <a:pPr lvl="1"/>
            <a:r>
              <a:rPr lang="en-US" sz="2400" dirty="0" smtClean="0"/>
              <a:t>Path to move the trace data outside</a:t>
            </a:r>
          </a:p>
          <a:p>
            <a:r>
              <a:rPr lang="en-US" sz="2400" dirty="0" smtClean="0"/>
              <a:t>Embedded Cross Trigger (ECT) unit enables an event from one </a:t>
            </a:r>
            <a:r>
              <a:rPr lang="en-US" sz="2400" dirty="0" err="1" smtClean="0"/>
              <a:t>CorePac</a:t>
            </a:r>
            <a:r>
              <a:rPr lang="en-US" sz="2400" dirty="0" smtClean="0"/>
              <a:t> to trigger a trace at another </a:t>
            </a:r>
            <a:r>
              <a:rPr lang="en-US" sz="2400" dirty="0" err="1" smtClean="0"/>
              <a:t>CorePac</a:t>
            </a:r>
            <a:r>
              <a:rPr lang="en-US" sz="2400" dirty="0" smtClean="0"/>
              <a:t> </a:t>
            </a:r>
          </a:p>
        </p:txBody>
      </p:sp>
      <p:sp>
        <p:nvSpPr>
          <p:cNvPr id="4" name="Slide Number Placeholder 3"/>
          <p:cNvSpPr>
            <a:spLocks noGrp="1"/>
          </p:cNvSpPr>
          <p:nvPr>
            <p:ph type="sldNum" sz="quarter" idx="10"/>
          </p:nvPr>
        </p:nvSpPr>
        <p:spPr/>
        <p:txBody>
          <a:bodyPr/>
          <a:lstStyle/>
          <a:p>
            <a:fld id="{F2394529-A9B3-4A54-83EC-E61379E8334E}" type="slidenum">
              <a:rPr lang="en-US" smtClean="0"/>
              <a:pPr/>
              <a:t>53</a:t>
            </a:fld>
            <a:endParaRPr lang="en-US" dirty="0"/>
          </a:p>
        </p:txBody>
      </p:sp>
    </p:spTree>
    <p:custDataLst>
      <p:tags r:id="rId1"/>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Lab-Based Debug</a:t>
            </a:r>
            <a:endParaRPr lang="en-US" sz="4000" dirty="0"/>
          </a:p>
        </p:txBody>
      </p:sp>
      <p:sp>
        <p:nvSpPr>
          <p:cNvPr id="3" name="Content Placeholder 2"/>
          <p:cNvSpPr>
            <a:spLocks noGrp="1"/>
          </p:cNvSpPr>
          <p:nvPr>
            <p:ph idx="1"/>
          </p:nvPr>
        </p:nvSpPr>
        <p:spPr>
          <a:xfrm>
            <a:off x="381000" y="1665837"/>
            <a:ext cx="8229600" cy="3398531"/>
          </a:xfrm>
        </p:spPr>
        <p:txBody>
          <a:bodyPr>
            <a:noAutofit/>
          </a:bodyPr>
          <a:lstStyle/>
          <a:p>
            <a:r>
              <a:rPr lang="en-US" sz="2800" dirty="0" smtClean="0"/>
              <a:t>CCSv5 works with the ARM cores. </a:t>
            </a:r>
          </a:p>
          <a:p>
            <a:r>
              <a:rPr lang="en-US" sz="2800" dirty="0" smtClean="0"/>
              <a:t>The ARM integrated development environment, RealView Development Suite (RDS), provides lab-based debug facilities (breakpoint, memory view, etc.).</a:t>
            </a:r>
          </a:p>
          <a:p>
            <a:r>
              <a:rPr lang="en-US" sz="2800" dirty="0" smtClean="0"/>
              <a:t>GNU Debugger (GDB)</a:t>
            </a:r>
          </a:p>
          <a:p>
            <a:r>
              <a:rPr lang="en-US" sz="2800" dirty="0" smtClean="0"/>
              <a:t>ARM hardware debug registers facilitate debugging.</a:t>
            </a:r>
            <a:endParaRPr lang="en-US" sz="2800" dirty="0"/>
          </a:p>
        </p:txBody>
      </p:sp>
      <p:sp>
        <p:nvSpPr>
          <p:cNvPr id="4" name="Slide Number Placeholder 3"/>
          <p:cNvSpPr>
            <a:spLocks noGrp="1"/>
          </p:cNvSpPr>
          <p:nvPr>
            <p:ph type="sldNum" sz="quarter" idx="10"/>
          </p:nvPr>
        </p:nvSpPr>
        <p:spPr/>
        <p:txBody>
          <a:bodyPr/>
          <a:lstStyle/>
          <a:p>
            <a:fld id="{F2394529-A9B3-4A54-83EC-E61379E8334E}" type="slidenum">
              <a:rPr lang="en-US" smtClean="0"/>
              <a:pPr/>
              <a:t>54</a:t>
            </a:fld>
            <a:endParaRPr lang="en-US" dirty="0"/>
          </a:p>
        </p:txBody>
      </p:sp>
    </p:spTree>
    <p:custDataLst>
      <p:tags r:id="rId1"/>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PMU Block Diagram</a:t>
            </a:r>
            <a:endParaRPr lang="en-US" sz="3600" dirty="0"/>
          </a:p>
        </p:txBody>
      </p:sp>
      <p:pic>
        <p:nvPicPr>
          <p:cNvPr id="129026" name="Picture 2"/>
          <p:cNvPicPr>
            <a:picLocks noChangeAspect="1" noChangeArrowheads="1"/>
          </p:cNvPicPr>
          <p:nvPr/>
        </p:nvPicPr>
        <p:blipFill>
          <a:blip r:embed="rId2" cstate="print"/>
          <a:srcRect/>
          <a:stretch>
            <a:fillRect/>
          </a:stretch>
        </p:blipFill>
        <p:spPr bwMode="auto">
          <a:xfrm>
            <a:off x="744100" y="861101"/>
            <a:ext cx="7606080" cy="5448539"/>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F2394529-A9B3-4A54-83EC-E61379E8334E}" type="slidenum">
              <a:rPr lang="en-US" smtClean="0"/>
              <a:pPr/>
              <a:t>55</a:t>
            </a:fld>
            <a:endParaRPr lang="en-US"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Trace </a:t>
            </a:r>
            <a:r>
              <a:rPr lang="en-US" sz="3600" dirty="0" err="1" smtClean="0"/>
              <a:t>Macrocell</a:t>
            </a:r>
            <a:r>
              <a:rPr lang="en-US" sz="3600" dirty="0" smtClean="0"/>
              <a:t> (STM)</a:t>
            </a:r>
            <a:endParaRPr lang="en-US" sz="3600" dirty="0"/>
          </a:p>
        </p:txBody>
      </p:sp>
      <p:sp>
        <p:nvSpPr>
          <p:cNvPr id="3" name="Content Placeholder 2"/>
          <p:cNvSpPr>
            <a:spLocks noGrp="1"/>
          </p:cNvSpPr>
          <p:nvPr>
            <p:ph idx="1"/>
          </p:nvPr>
        </p:nvSpPr>
        <p:spPr>
          <a:xfrm>
            <a:off x="449580" y="1402080"/>
            <a:ext cx="8229600" cy="2057400"/>
          </a:xfrm>
        </p:spPr>
        <p:txBody>
          <a:bodyPr>
            <a:normAutofit fontScale="85000" lnSpcReduction="20000"/>
          </a:bodyPr>
          <a:lstStyle/>
          <a:p>
            <a:r>
              <a:rPr lang="en-US" sz="2800" dirty="0" smtClean="0"/>
              <a:t>System Trace Macrocell (STM) enables tracing of system activities from multiple sources; either hardware events or software instrumentation.</a:t>
            </a:r>
          </a:p>
          <a:p>
            <a:r>
              <a:rPr lang="en-US" sz="2800" dirty="0" smtClean="0"/>
              <a:t>Coresight is a set of hardware and software architecture specification  documents that enable easy development of on-chip trace and debug.</a:t>
            </a:r>
            <a:endParaRPr lang="en-US" sz="2000" dirty="0" smtClean="0"/>
          </a:p>
        </p:txBody>
      </p:sp>
      <p:pic>
        <p:nvPicPr>
          <p:cNvPr id="6146" name="Picture 2"/>
          <p:cNvPicPr>
            <a:picLocks noChangeAspect="1" noChangeArrowheads="1"/>
          </p:cNvPicPr>
          <p:nvPr/>
        </p:nvPicPr>
        <p:blipFill>
          <a:blip r:embed="rId4" cstate="print"/>
          <a:srcRect/>
          <a:stretch>
            <a:fillRect/>
          </a:stretch>
        </p:blipFill>
        <p:spPr bwMode="auto">
          <a:xfrm>
            <a:off x="914400" y="3389184"/>
            <a:ext cx="7086600" cy="2831249"/>
          </a:xfrm>
          <a:prstGeom prst="rect">
            <a:avLst/>
          </a:prstGeom>
          <a:noFill/>
          <a:ln w="9525">
            <a:noFill/>
            <a:miter lim="800000"/>
            <a:headEnd/>
            <a:tailEnd/>
          </a:ln>
        </p:spPr>
      </p:pic>
      <p:sp>
        <p:nvSpPr>
          <p:cNvPr id="5" name="Slide Number Placeholder 4"/>
          <p:cNvSpPr>
            <a:spLocks noGrp="1"/>
          </p:cNvSpPr>
          <p:nvPr>
            <p:ph type="sldNum" sz="quarter" idx="10"/>
          </p:nvPr>
        </p:nvSpPr>
        <p:spPr/>
        <p:txBody>
          <a:bodyPr/>
          <a:lstStyle/>
          <a:p>
            <a:fld id="{F2394529-A9B3-4A54-83EC-E61379E8334E}" type="slidenum">
              <a:rPr lang="en-US" smtClean="0"/>
              <a:pPr/>
              <a:t>56</a:t>
            </a:fld>
            <a:endParaRPr lang="en-US" dirty="0"/>
          </a:p>
        </p:txBody>
      </p:sp>
    </p:spTree>
    <p:custDataLst>
      <p:tags r:id="rId1"/>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STM Challenges</a:t>
            </a:r>
            <a:endParaRPr lang="en-US" sz="4000" dirty="0"/>
          </a:p>
        </p:txBody>
      </p:sp>
      <p:sp>
        <p:nvSpPr>
          <p:cNvPr id="3" name="Content Placeholder 2"/>
          <p:cNvSpPr>
            <a:spLocks noGrp="1"/>
          </p:cNvSpPr>
          <p:nvPr>
            <p:ph idx="1"/>
          </p:nvPr>
        </p:nvSpPr>
        <p:spPr/>
        <p:txBody>
          <a:bodyPr>
            <a:normAutofit/>
          </a:bodyPr>
          <a:lstStyle/>
          <a:p>
            <a:r>
              <a:rPr lang="en-US" dirty="0" smtClean="0"/>
              <a:t>Facilities for collecting trace data:</a:t>
            </a:r>
          </a:p>
          <a:p>
            <a:pPr lvl="1"/>
            <a:r>
              <a:rPr lang="en-US" sz="2400" dirty="0" smtClean="0"/>
              <a:t>Triggering</a:t>
            </a:r>
          </a:p>
          <a:p>
            <a:pPr lvl="1"/>
            <a:r>
              <a:rPr lang="en-US" sz="2400" dirty="0" smtClean="0"/>
              <a:t>Filtering</a:t>
            </a:r>
          </a:p>
          <a:p>
            <a:r>
              <a:rPr lang="en-US" sz="2800" dirty="0" smtClean="0"/>
              <a:t>Options for storing and delivering trace data to host:</a:t>
            </a:r>
          </a:p>
          <a:p>
            <a:pPr lvl="1"/>
            <a:r>
              <a:rPr lang="en-US" sz="2400" dirty="0" smtClean="0"/>
              <a:t>Export using trace port and trace port analyzer (TPA) to capture the trace information</a:t>
            </a:r>
          </a:p>
          <a:p>
            <a:pPr lvl="1"/>
            <a:r>
              <a:rPr lang="en-US" sz="2400" dirty="0" smtClean="0"/>
              <a:t>Write the trace to the Embedded Trace Buffer (ETB)  and read it using JTAG or post-mortem memory read </a:t>
            </a:r>
          </a:p>
        </p:txBody>
      </p:sp>
      <p:sp>
        <p:nvSpPr>
          <p:cNvPr id="4" name="Slide Number Placeholder 3"/>
          <p:cNvSpPr>
            <a:spLocks noGrp="1"/>
          </p:cNvSpPr>
          <p:nvPr>
            <p:ph type="sldNum" sz="quarter" idx="10"/>
          </p:nvPr>
        </p:nvSpPr>
        <p:spPr/>
        <p:txBody>
          <a:bodyPr/>
          <a:lstStyle/>
          <a:p>
            <a:fld id="{F2394529-A9B3-4A54-83EC-E61379E8334E}" type="slidenum">
              <a:rPr lang="en-US" smtClean="0"/>
              <a:pPr/>
              <a:t>57</a:t>
            </a:fld>
            <a:endParaRPr lang="en-US" dirty="0"/>
          </a:p>
        </p:txBody>
      </p:sp>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998"/>
            <a:ext cx="8229600" cy="792162"/>
          </a:xfrm>
        </p:spPr>
        <p:txBody>
          <a:bodyPr>
            <a:normAutofit/>
          </a:bodyPr>
          <a:lstStyle/>
          <a:p>
            <a:r>
              <a:rPr lang="en-US" sz="4000" dirty="0" smtClean="0"/>
              <a:t>STM as Part of the SoC</a:t>
            </a:r>
            <a:endParaRPr lang="en-US" sz="4000" dirty="0"/>
          </a:p>
        </p:txBody>
      </p:sp>
      <p:pic>
        <p:nvPicPr>
          <p:cNvPr id="5122" name="Picture 2"/>
          <p:cNvPicPr>
            <a:picLocks noGrp="1" noChangeAspect="1" noChangeArrowheads="1"/>
          </p:cNvPicPr>
          <p:nvPr>
            <p:ph idx="1"/>
          </p:nvPr>
        </p:nvPicPr>
        <p:blipFill>
          <a:blip r:embed="rId2" cstate="print"/>
          <a:srcRect l="22380" t="6857"/>
          <a:stretch>
            <a:fillRect/>
          </a:stretch>
        </p:blipFill>
        <p:spPr bwMode="auto">
          <a:xfrm>
            <a:off x="1335926" y="944447"/>
            <a:ext cx="6146913" cy="5068410"/>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F2394529-A9B3-4A54-83EC-E61379E8334E}" type="slidenum">
              <a:rPr lang="en-US" smtClean="0"/>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Tracing Features</a:t>
            </a:r>
            <a:endParaRPr lang="en-US" sz="4000" dirty="0"/>
          </a:p>
        </p:txBody>
      </p:sp>
      <p:sp>
        <p:nvSpPr>
          <p:cNvPr id="3" name="Content Placeholder 2"/>
          <p:cNvSpPr>
            <a:spLocks noGrp="1"/>
          </p:cNvSpPr>
          <p:nvPr>
            <p:ph idx="1"/>
          </p:nvPr>
        </p:nvSpPr>
        <p:spPr/>
        <p:txBody>
          <a:bodyPr>
            <a:normAutofit/>
          </a:bodyPr>
          <a:lstStyle/>
          <a:p>
            <a:r>
              <a:rPr lang="en-US" dirty="0" smtClean="0"/>
              <a:t>Packetized trace, real-time asynchronous trace export</a:t>
            </a:r>
          </a:p>
          <a:p>
            <a:r>
              <a:rPr lang="en-US" dirty="0" smtClean="0"/>
              <a:t>Multicore trace using single capture unit</a:t>
            </a:r>
          </a:p>
          <a:p>
            <a:r>
              <a:rPr lang="en-US" dirty="0" err="1" smtClean="0"/>
              <a:t>CoreSight</a:t>
            </a:r>
            <a:r>
              <a:rPr lang="en-US" dirty="0" smtClean="0"/>
              <a:t> components include:</a:t>
            </a:r>
          </a:p>
          <a:p>
            <a:pPr lvl="1"/>
            <a:r>
              <a:rPr lang="en-US" sz="2400" dirty="0" smtClean="0"/>
              <a:t>PFT (Program Flow Trace)</a:t>
            </a:r>
          </a:p>
          <a:p>
            <a:pPr lvl="1"/>
            <a:r>
              <a:rPr lang="en-US" sz="2400" dirty="0" smtClean="0"/>
              <a:t>ADI (Arm Debug Interface)</a:t>
            </a:r>
          </a:p>
          <a:p>
            <a:pPr lvl="1"/>
            <a:r>
              <a:rPr lang="en-US" sz="2400" dirty="0" smtClean="0"/>
              <a:t>HTM (AHB Trace Macrocell) bus trace</a:t>
            </a:r>
          </a:p>
          <a:p>
            <a:pPr lvl="1"/>
            <a:r>
              <a:rPr lang="en-US" sz="2400" dirty="0" smtClean="0"/>
              <a:t>ITM (Instrumentation Trace Macrocell) (printf)</a:t>
            </a:r>
          </a:p>
          <a:p>
            <a:pPr lvl="1"/>
            <a:r>
              <a:rPr lang="en-US" sz="2400" dirty="0" smtClean="0"/>
              <a:t>DWT (Data Watch Trace)</a:t>
            </a:r>
          </a:p>
          <a:p>
            <a:pPr lvl="1"/>
            <a:r>
              <a:rPr lang="en-US" sz="2400" dirty="0" err="1" smtClean="0"/>
              <a:t>CoreSight</a:t>
            </a:r>
            <a:r>
              <a:rPr lang="en-US" sz="2400" dirty="0" smtClean="0"/>
              <a:t> Trace Funnel (CTF) combines multiple trace streams</a:t>
            </a:r>
          </a:p>
        </p:txBody>
      </p:sp>
      <p:sp>
        <p:nvSpPr>
          <p:cNvPr id="4" name="Slide Number Placeholder 3"/>
          <p:cNvSpPr>
            <a:spLocks noGrp="1"/>
          </p:cNvSpPr>
          <p:nvPr>
            <p:ph type="sldNum" sz="quarter" idx="10"/>
          </p:nvPr>
        </p:nvSpPr>
        <p:spPr/>
        <p:txBody>
          <a:bodyPr/>
          <a:lstStyle/>
          <a:p>
            <a:fld id="{F2394529-A9B3-4A54-83EC-E61379E8334E}" type="slidenum">
              <a:rPr lang="en-US" smtClean="0"/>
              <a:pPr/>
              <a:t>59</a:t>
            </a:fld>
            <a:endParaRPr lang="en-US" dirty="0"/>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2"/>
          <p:cNvSpPr>
            <a:spLocks noChangeArrowheads="1"/>
          </p:cNvSpPr>
          <p:nvPr/>
        </p:nvSpPr>
        <p:spPr bwMode="auto">
          <a:xfrm>
            <a:off x="144780" y="381000"/>
            <a:ext cx="8907780" cy="652463"/>
          </a:xfrm>
          <a:prstGeom prst="rect">
            <a:avLst/>
          </a:prstGeom>
          <a:noFill/>
          <a:ln w="9525">
            <a:noFill/>
            <a:miter lim="800000"/>
            <a:headEnd/>
            <a:tailEnd/>
          </a:ln>
        </p:spPr>
        <p:txBody>
          <a:bodyPr anchor="ctr"/>
          <a:lstStyle/>
          <a:p>
            <a:pPr algn="ctr" eaLnBrk="0" hangingPunct="0"/>
            <a:r>
              <a:rPr lang="en-US" altLang="ko-KR" sz="4000" b="1" dirty="0" smtClean="0">
                <a:solidFill>
                  <a:srgbClr val="DE0000"/>
                </a:solidFill>
                <a:latin typeface="+mj-lt"/>
                <a:ea typeface="+mj-ea"/>
                <a:cs typeface="+mj-cs"/>
              </a:rPr>
              <a:t>ARM CorePac Functional Block </a:t>
            </a:r>
            <a:r>
              <a:rPr lang="en-US" altLang="ko-KR" sz="4000" b="1" dirty="0">
                <a:solidFill>
                  <a:srgbClr val="DE0000"/>
                </a:solidFill>
                <a:latin typeface="+mj-lt"/>
                <a:ea typeface="+mj-ea"/>
                <a:cs typeface="+mj-cs"/>
              </a:rPr>
              <a:t>D</a:t>
            </a:r>
            <a:r>
              <a:rPr lang="en-US" altLang="ko-KR" sz="4000" b="1" dirty="0" smtClean="0">
                <a:solidFill>
                  <a:srgbClr val="DE0000"/>
                </a:solidFill>
                <a:latin typeface="+mj-lt"/>
                <a:ea typeface="+mj-ea"/>
                <a:cs typeface="+mj-cs"/>
              </a:rPr>
              <a:t>iagram</a:t>
            </a:r>
            <a:endParaRPr lang="en-US" altLang="ko-KR" sz="4000" b="1" dirty="0">
              <a:solidFill>
                <a:srgbClr val="DE0000"/>
              </a:solidFill>
              <a:latin typeface="+mj-lt"/>
              <a:ea typeface="+mj-ea"/>
              <a:cs typeface="+mj-cs"/>
            </a:endParaRPr>
          </a:p>
        </p:txBody>
      </p:sp>
      <p:pic>
        <p:nvPicPr>
          <p:cNvPr id="65548" name="Picture 12"/>
          <p:cNvPicPr>
            <a:picLocks noChangeAspect="1" noChangeArrowheads="1"/>
          </p:cNvPicPr>
          <p:nvPr/>
        </p:nvPicPr>
        <p:blipFill>
          <a:blip r:embed="rId3" cstate="print"/>
          <a:srcRect/>
          <a:stretch>
            <a:fillRect/>
          </a:stretch>
        </p:blipFill>
        <p:spPr bwMode="auto">
          <a:xfrm>
            <a:off x="338138" y="1715453"/>
            <a:ext cx="8467725" cy="4295775"/>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F2394529-A9B3-4A54-83EC-E61379E8334E}" type="slidenum">
              <a:rPr lang="en-US" smtClean="0"/>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Embedded Cross Trigger (ECT) Module</a:t>
            </a:r>
            <a:endParaRPr lang="en-US" sz="4000" dirty="0"/>
          </a:p>
        </p:txBody>
      </p:sp>
      <p:sp>
        <p:nvSpPr>
          <p:cNvPr id="3" name="Content Placeholder 2"/>
          <p:cNvSpPr>
            <a:spLocks noGrp="1"/>
          </p:cNvSpPr>
          <p:nvPr>
            <p:ph idx="1"/>
          </p:nvPr>
        </p:nvSpPr>
        <p:spPr/>
        <p:txBody>
          <a:bodyPr>
            <a:normAutofit/>
          </a:bodyPr>
          <a:lstStyle/>
          <a:p>
            <a:r>
              <a:rPr lang="en-US" sz="2800" dirty="0" smtClean="0"/>
              <a:t>Cross Trigger Interface (CTI) controls the trigger interface for each </a:t>
            </a:r>
            <a:r>
              <a:rPr lang="en-US" sz="2800" dirty="0" err="1" smtClean="0"/>
              <a:t>CorePac</a:t>
            </a:r>
            <a:r>
              <a:rPr lang="en-US" sz="2800" dirty="0" smtClean="0"/>
              <a:t>.</a:t>
            </a:r>
          </a:p>
          <a:p>
            <a:pPr lvl="1"/>
            <a:r>
              <a:rPr lang="en-US" sz="2400" dirty="0" smtClean="0"/>
              <a:t>Combines and maps triggering requests </a:t>
            </a:r>
          </a:p>
          <a:p>
            <a:pPr lvl="1"/>
            <a:r>
              <a:rPr lang="en-US" sz="2400" dirty="0" smtClean="0"/>
              <a:t>Enables the debug logic, PTM (Program Trace </a:t>
            </a:r>
            <a:r>
              <a:rPr lang="en-US" sz="2400" dirty="0" err="1" smtClean="0"/>
              <a:t>Macrocell</a:t>
            </a:r>
            <a:r>
              <a:rPr lang="en-US" sz="2400" dirty="0" smtClean="0"/>
              <a:t>), and PMU (Performance Monitoring Unit) to interact with each other and with other </a:t>
            </a:r>
            <a:r>
              <a:rPr lang="en-US" sz="2400" dirty="0" err="1" smtClean="0"/>
              <a:t>CoreSight</a:t>
            </a:r>
            <a:r>
              <a:rPr lang="en-US" sz="2400" dirty="0" smtClean="0"/>
              <a:t> components</a:t>
            </a:r>
          </a:p>
          <a:p>
            <a:r>
              <a:rPr lang="en-US" sz="2800" dirty="0" smtClean="0"/>
              <a:t>Cross Trigger Matrix (CTM) controls the distribution of events across </a:t>
            </a:r>
            <a:r>
              <a:rPr lang="en-US" sz="2800" dirty="0" err="1" smtClean="0"/>
              <a:t>CorePacs</a:t>
            </a:r>
            <a:r>
              <a:rPr lang="en-US" sz="2800" dirty="0" smtClean="0"/>
              <a:t> and from external modules.</a:t>
            </a:r>
          </a:p>
          <a:p>
            <a:pPr lvl="1"/>
            <a:r>
              <a:rPr lang="en-US" sz="2400" dirty="0" smtClean="0"/>
              <a:t>Matrix connections refers to the number of trigger inputs and trigger outputs that are connected between debug components in the </a:t>
            </a:r>
            <a:r>
              <a:rPr lang="en-US" sz="2400" smtClean="0"/>
              <a:t>MPCore</a:t>
            </a:r>
            <a:r>
              <a:rPr lang="en-US" sz="2400" dirty="0" smtClean="0"/>
              <a:t> and CTIs.</a:t>
            </a:r>
          </a:p>
        </p:txBody>
      </p:sp>
      <p:sp>
        <p:nvSpPr>
          <p:cNvPr id="4" name="Slide Number Placeholder 3"/>
          <p:cNvSpPr>
            <a:spLocks noGrp="1"/>
          </p:cNvSpPr>
          <p:nvPr>
            <p:ph type="sldNum" sz="quarter" idx="10"/>
          </p:nvPr>
        </p:nvSpPr>
        <p:spPr/>
        <p:txBody>
          <a:bodyPr/>
          <a:lstStyle/>
          <a:p>
            <a:fld id="{F2394529-A9B3-4A54-83EC-E61379E8334E}" type="slidenum">
              <a:rPr lang="en-US" smtClean="0"/>
              <a:pPr/>
              <a:t>60</a:t>
            </a:fld>
            <a:endParaRPr lang="en-US" dirty="0"/>
          </a:p>
        </p:txBody>
      </p:sp>
    </p:spTree>
    <p:custDataLst>
      <p:tags r:id="rId1"/>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Cross Triggering: Two CTIs &amp; the CTM</a:t>
            </a:r>
            <a:endParaRPr lang="en-US" sz="4000" dirty="0"/>
          </a:p>
        </p:txBody>
      </p:sp>
      <p:pic>
        <p:nvPicPr>
          <p:cNvPr id="7170" name="Picture 2"/>
          <p:cNvPicPr>
            <a:picLocks noGrp="1" noChangeAspect="1" noChangeArrowheads="1"/>
          </p:cNvPicPr>
          <p:nvPr>
            <p:ph idx="1"/>
          </p:nvPr>
        </p:nvPicPr>
        <p:blipFill>
          <a:blip r:embed="rId4" cstate="print"/>
          <a:srcRect/>
          <a:stretch>
            <a:fillRect/>
          </a:stretch>
        </p:blipFill>
        <p:spPr bwMode="auto">
          <a:xfrm>
            <a:off x="637435" y="1371600"/>
            <a:ext cx="7508137" cy="4754563"/>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F2394529-A9B3-4A54-83EC-E61379E8334E}" type="slidenum">
              <a:rPr lang="en-US" smtClean="0"/>
              <a:pPr/>
              <a:t>61</a:t>
            </a:fld>
            <a:endParaRPr lang="en-US" dirty="0"/>
          </a:p>
        </p:txBody>
      </p:sp>
    </p:spTree>
    <p:custDataLst>
      <p:tags r:id="rId1"/>
    </p:custData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For More Information</a:t>
            </a:r>
            <a:endParaRPr lang="en-US" sz="4000" dirty="0"/>
          </a:p>
        </p:txBody>
      </p:sp>
      <p:sp>
        <p:nvSpPr>
          <p:cNvPr id="3" name="Content Placeholder 2"/>
          <p:cNvSpPr>
            <a:spLocks noGrp="1"/>
          </p:cNvSpPr>
          <p:nvPr>
            <p:ph idx="1"/>
          </p:nvPr>
        </p:nvSpPr>
        <p:spPr/>
        <p:txBody>
          <a:bodyPr>
            <a:normAutofit/>
          </a:bodyPr>
          <a:lstStyle/>
          <a:p>
            <a:r>
              <a:rPr lang="en-US" dirty="0" smtClean="0"/>
              <a:t>ARM Reference Manuals </a:t>
            </a:r>
            <a:r>
              <a:rPr lang="en-US" dirty="0" smtClean="0">
                <a:hlinkClick r:id="rId4"/>
              </a:rPr>
              <a:t>http://infocenter.arm.com/help/index.jsp</a:t>
            </a:r>
            <a:endParaRPr lang="en-US" dirty="0" smtClean="0"/>
          </a:p>
          <a:p>
            <a:pPr lvl="1"/>
            <a:r>
              <a:rPr lang="en-US" dirty="0" smtClean="0"/>
              <a:t>A15 Technical Reference Manual (TRM) r2p2</a:t>
            </a:r>
          </a:p>
          <a:p>
            <a:pPr lvl="1"/>
            <a:r>
              <a:rPr lang="en-US" dirty="0" smtClean="0"/>
              <a:t>GIC-400 r0p0rel1</a:t>
            </a:r>
          </a:p>
          <a:p>
            <a:r>
              <a:rPr lang="en-US" dirty="0" smtClean="0"/>
              <a:t>STREAM Benchmark </a:t>
            </a:r>
            <a:r>
              <a:rPr lang="en-US" dirty="0" smtClean="0">
                <a:hlinkClick r:id="rId5"/>
              </a:rPr>
              <a:t>http://www.cs.virginia.edu/stream/</a:t>
            </a:r>
            <a:endParaRPr lang="en-US" dirty="0" smtClean="0"/>
          </a:p>
          <a:p>
            <a:r>
              <a:rPr lang="en-US" dirty="0" smtClean="0"/>
              <a:t>For questions regarding topics covered in this training, visit the support forums at the</a:t>
            </a:r>
            <a:br>
              <a:rPr lang="en-US" dirty="0" smtClean="0"/>
            </a:br>
            <a:r>
              <a:rPr lang="en-US" dirty="0" smtClean="0">
                <a:hlinkClick r:id="rId6"/>
              </a:rPr>
              <a:t>TI E2E Community</a:t>
            </a:r>
            <a:r>
              <a:rPr lang="en-US" dirty="0" smtClean="0"/>
              <a:t> website.</a:t>
            </a:r>
          </a:p>
        </p:txBody>
      </p:sp>
      <p:sp>
        <p:nvSpPr>
          <p:cNvPr id="4" name="Slide Number Placeholder 3"/>
          <p:cNvSpPr>
            <a:spLocks noGrp="1"/>
          </p:cNvSpPr>
          <p:nvPr>
            <p:ph type="sldNum" sz="quarter" idx="10"/>
          </p:nvPr>
        </p:nvSpPr>
        <p:spPr/>
        <p:txBody>
          <a:bodyPr/>
          <a:lstStyle/>
          <a:p>
            <a:fld id="{F2394529-A9B3-4A54-83EC-E61379E8334E}" type="slidenum">
              <a:rPr lang="en-US" smtClean="0"/>
              <a:pPr/>
              <a:t>62</a:t>
            </a:fld>
            <a:endParaRPr lang="en-US" dirty="0"/>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Cortex A-15 Features:</a:t>
            </a:r>
            <a:br>
              <a:rPr lang="en-US" dirty="0" smtClean="0"/>
            </a:br>
            <a:r>
              <a:rPr lang="en-US" dirty="0" smtClean="0"/>
              <a:t>ARM Core</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858"/>
            <a:ext cx="8229600" cy="830262"/>
          </a:xfrm>
        </p:spPr>
        <p:txBody>
          <a:bodyPr>
            <a:normAutofit/>
          </a:bodyPr>
          <a:lstStyle/>
          <a:p>
            <a:r>
              <a:rPr lang="en-US" sz="4000" dirty="0" smtClean="0"/>
              <a:t>Cortex A-15 Features: ARM Core (1/2)</a:t>
            </a:r>
          </a:p>
        </p:txBody>
      </p:sp>
      <p:sp>
        <p:nvSpPr>
          <p:cNvPr id="3" name="Content Placeholder 2"/>
          <p:cNvSpPr>
            <a:spLocks noGrp="1"/>
          </p:cNvSpPr>
          <p:nvPr>
            <p:ph idx="1"/>
          </p:nvPr>
        </p:nvSpPr>
        <p:spPr/>
        <p:txBody>
          <a:bodyPr>
            <a:normAutofit lnSpcReduction="10000"/>
          </a:bodyPr>
          <a:lstStyle/>
          <a:p>
            <a:r>
              <a:rPr lang="en-US" sz="2800" dirty="0" smtClean="0"/>
              <a:t>Superscalar architecture:</a:t>
            </a:r>
          </a:p>
          <a:p>
            <a:pPr lvl="1"/>
            <a:r>
              <a:rPr lang="en-US" sz="2400" dirty="0" smtClean="0"/>
              <a:t>2 ALU, 2 shifts, branch unit, multiply and divide, load store</a:t>
            </a:r>
          </a:p>
          <a:p>
            <a:pPr lvl="1"/>
            <a:r>
              <a:rPr lang="en-US" sz="2400" dirty="0" smtClean="0"/>
              <a:t>3 </a:t>
            </a:r>
            <a:r>
              <a:rPr lang="en-US" sz="2400" smtClean="0"/>
              <a:t>concurrent </a:t>
            </a:r>
            <a:r>
              <a:rPr lang="en-US" sz="2400" smtClean="0"/>
              <a:t>decoded, </a:t>
            </a:r>
            <a:r>
              <a:rPr lang="en-US" sz="2400" dirty="0" smtClean="0"/>
              <a:t>up to 8 concurrent issues</a:t>
            </a:r>
          </a:p>
          <a:p>
            <a:r>
              <a:rPr lang="en-US" sz="2800" dirty="0" smtClean="0"/>
              <a:t>Full implementation of ARMv7-A architecture instruction set:</a:t>
            </a:r>
          </a:p>
          <a:p>
            <a:pPr lvl="1"/>
            <a:r>
              <a:rPr lang="en-US" sz="2400" dirty="0" smtClean="0"/>
              <a:t>More MAC instructions (normalization and rounding)</a:t>
            </a:r>
          </a:p>
          <a:p>
            <a:pPr lvl="1"/>
            <a:r>
              <a:rPr lang="en-US" sz="2400" dirty="0" smtClean="0"/>
              <a:t>Integer divide</a:t>
            </a:r>
          </a:p>
          <a:p>
            <a:pPr lvl="1"/>
            <a:r>
              <a:rPr lang="en-US" sz="2400" dirty="0" smtClean="0"/>
              <a:t>Automatic thumb mode (16-bit instructions)</a:t>
            </a:r>
          </a:p>
          <a:p>
            <a:r>
              <a:rPr lang="en-US" sz="2800" dirty="0" smtClean="0"/>
              <a:t>Pipeline optimization:</a:t>
            </a:r>
          </a:p>
          <a:p>
            <a:pPr lvl="1"/>
            <a:r>
              <a:rPr lang="en-US" sz="2400" dirty="0" smtClean="0"/>
              <a:t>Deeper pipeline, 13 stages to issue (2 integer, 4 multiply and load, more for NEON and FPU(2-10))</a:t>
            </a:r>
          </a:p>
          <a:p>
            <a:pPr lvl="1"/>
            <a:r>
              <a:rPr lang="en-US" sz="2400" dirty="0" smtClean="0"/>
              <a:t>Out-of-order pipeline (3-12 stages) execution</a:t>
            </a:r>
          </a:p>
          <a:p>
            <a:pPr>
              <a:buNone/>
            </a:pPr>
            <a:endParaRPr lang="en-US" sz="2800" dirty="0"/>
          </a:p>
          <a:p>
            <a:endParaRPr lang="en-US" sz="2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207"/>
            <a:ext cx="8229600" cy="1020762"/>
          </a:xfrm>
        </p:spPr>
        <p:txBody>
          <a:bodyPr>
            <a:normAutofit/>
          </a:bodyPr>
          <a:lstStyle/>
          <a:p>
            <a:r>
              <a:rPr lang="en-US" sz="4000" dirty="0" smtClean="0"/>
              <a:t>Cortex A-15 Features: ARM Core (2/2)</a:t>
            </a:r>
            <a:endParaRPr lang="en-US" sz="4000" dirty="0"/>
          </a:p>
        </p:txBody>
      </p:sp>
      <p:sp>
        <p:nvSpPr>
          <p:cNvPr id="3" name="Content Placeholder 2"/>
          <p:cNvSpPr>
            <a:spLocks noGrp="1"/>
          </p:cNvSpPr>
          <p:nvPr>
            <p:ph idx="1"/>
          </p:nvPr>
        </p:nvSpPr>
        <p:spPr/>
        <p:txBody>
          <a:bodyPr>
            <a:normAutofit/>
          </a:bodyPr>
          <a:lstStyle/>
          <a:p>
            <a:r>
              <a:rPr lang="en-US" sz="2800" dirty="0" smtClean="0"/>
              <a:t>Dynamic branch prediction – Loop prediction and indirect branch predictor</a:t>
            </a:r>
          </a:p>
          <a:p>
            <a:pPr lvl="1"/>
            <a:r>
              <a:rPr lang="en-US" sz="2400" dirty="0" smtClean="0"/>
              <a:t>Branch Target Buffer (BTB)</a:t>
            </a:r>
          </a:p>
          <a:p>
            <a:pPr lvl="1"/>
            <a:r>
              <a:rPr lang="en-US" sz="2400" dirty="0" smtClean="0"/>
              <a:t>Global History Buffer (GHB) has three arrays:</a:t>
            </a:r>
          </a:p>
          <a:p>
            <a:pPr lvl="2"/>
            <a:r>
              <a:rPr lang="en-US" dirty="0" smtClean="0"/>
              <a:t>Taken array</a:t>
            </a:r>
          </a:p>
          <a:p>
            <a:pPr lvl="2"/>
            <a:r>
              <a:rPr lang="en-US" dirty="0" smtClean="0"/>
              <a:t>Not taken array</a:t>
            </a:r>
          </a:p>
          <a:p>
            <a:pPr lvl="2"/>
            <a:r>
              <a:rPr lang="en-US" dirty="0" smtClean="0"/>
              <a:t>Selector array</a:t>
            </a:r>
          </a:p>
          <a:p>
            <a:pPr lvl="1"/>
            <a:r>
              <a:rPr lang="en-US" sz="2400" dirty="0" smtClean="0"/>
              <a:t>Sophisticated hardware algorithm makes the prediction</a:t>
            </a:r>
          </a:p>
          <a:p>
            <a:pPr>
              <a:buNone/>
            </a:pPr>
            <a:endParaRPr lang="en-US" sz="2800" dirty="0"/>
          </a:p>
          <a:p>
            <a:endParaRPr lang="en-US" sz="2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1.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2.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3.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4.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5.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6.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7.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8.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9.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xml><?xml version="1.0" encoding="utf-8"?>
<p:tagLst xmlns:a="http://schemas.openxmlformats.org/drawingml/2006/main" xmlns:r="http://schemas.openxmlformats.org/officeDocument/2006/relationships" xmlns:p="http://schemas.openxmlformats.org/presentationml/2006/main">
  <p:tag name="ELAPSEDTIME" val="114.937"/>
  <p:tag name="ARTICULATE_SLIDE_PAUSE" val="0"/>
  <p:tag name="ARTICULATE_NAV_LEVEL" val="2"/>
  <p:tag name="ARTICULATE_PLAYLIST_ID" val="-1"/>
  <p:tag name="ARTICULATE_LOCK_SLIDE" val="0"/>
  <p:tag name="ARTICULATE_SLIDE_NAV" val="7"/>
  <p:tag name="ARTICULATE_SLIDE_GUID" val="0b93dcc8-d2cf-47d6-ab77-8f0eb20e0983"/>
</p:tagLst>
</file>

<file path=ppt/tags/tag20.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1.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2.xml><?xml version="1.0" encoding="utf-8"?>
<p:tagLst xmlns:a="http://schemas.openxmlformats.org/drawingml/2006/main" xmlns:r="http://schemas.openxmlformats.org/officeDocument/2006/relationships" xmlns:p="http://schemas.openxmlformats.org/presentationml/2006/main">
  <p:tag name="ELAPSEDTIME" val="34.635"/>
  <p:tag name="ARTICULATE_SLIDE_PAUSE" val="0"/>
  <p:tag name="ARTICULATE_NAV_LEVEL" val="1"/>
  <p:tag name="ARTICULATE_PLAYLIST_ID" val="-1"/>
  <p:tag name="ARTICULATE_LOCK_SLIDE" val="0"/>
  <p:tag name="ARTICULATE_SLIDE_GUID" val="7c44b05c-7383-43d5-aa9c-2d639c5014af"/>
  <p:tag name="ARTICULATE_SLIDE_NAV" val="13"/>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QJVlARKz_files\slide0001_image001.gif"/>
</p:tagLst>
</file>

<file path=ppt/tags/tag4.xml><?xml version="1.0" encoding="utf-8"?>
<p:tagLst xmlns:a="http://schemas.openxmlformats.org/drawingml/2006/main" xmlns:r="http://schemas.openxmlformats.org/officeDocument/2006/relationships" xmlns:p="http://schemas.openxmlformats.org/presentationml/2006/main">
  <p:tag name="ELAPSEDTIME" val="114.937"/>
  <p:tag name="ARTICULATE_SLIDE_PAUSE" val="0"/>
  <p:tag name="ARTICULATE_NAV_LEVEL" val="2"/>
  <p:tag name="ARTICULATE_PLAYLIST_ID" val="-1"/>
  <p:tag name="ARTICULATE_LOCK_SLIDE" val="0"/>
  <p:tag name="ARTICULATE_SLIDE_NAV" val="7"/>
  <p:tag name="ARTICULATE_SLIDE_GUID" val="0b93dcc8-d2cf-47d6-ab77-8f0eb20e0983"/>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QJVlARKz_files\slide0001_image001.gif"/>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mQ43EVnH_files\slide0001_image001.jpg"/>
</p:tagLst>
</file>

<file path=ppt/tags/tag7.xml><?xml version="1.0" encoding="utf-8"?>
<p:tagLst xmlns:a="http://schemas.openxmlformats.org/drawingml/2006/main" xmlns:r="http://schemas.openxmlformats.org/officeDocument/2006/relationships" xmlns:p="http://schemas.openxmlformats.org/presentationml/2006/main">
  <p:tag name="ELAPSEDTIME" val="47.385"/>
  <p:tag name="ARTICULATE_SLIDE_PAUSE" val="0"/>
  <p:tag name="ARTICULATE_NAV_LEVEL" val="1"/>
  <p:tag name="ARTICULATE_PLAYLIST_ID" val="-1"/>
  <p:tag name="ARTICULATE_LOCK_SLIDE" val="0"/>
  <p:tag name="ARTICULATE_SLIDE_GUID" val="9206a393-e105-4c3b-bac6-f63db3aada8f"/>
  <p:tag name="ARTICULATE_SLIDE_NAV" val="6"/>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9.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customXml/itemProps2.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3.xml><?xml version="1.0" encoding="utf-8"?>
<ds:datastoreItem xmlns:ds="http://schemas.openxmlformats.org/officeDocument/2006/customXml" ds:itemID="{9247FEFF-82D0-4BBE-AA2E-6E8C28F7BBE5}">
  <ds:schemaRefs>
    <ds:schemaRef ds:uri="http://schemas.microsoft.com/sharepoint/v3/contenttype/forms"/>
  </ds:schemaRefs>
</ds:datastoreItem>
</file>

<file path=customXml/itemProps4.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45835</TotalTime>
  <Words>2850</Words>
  <Application>Microsoft Office PowerPoint</Application>
  <PresentationFormat>On-screen Show (4:3)</PresentationFormat>
  <Paragraphs>478</Paragraphs>
  <Slides>62</Slides>
  <Notes>24</Notes>
  <HiddenSlides>7</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62</vt:i4>
      </vt:variant>
    </vt:vector>
  </HeadingPairs>
  <TitlesOfParts>
    <vt:vector size="65" baseType="lpstr">
      <vt:lpstr>13_KeyStoneOLT</vt:lpstr>
      <vt:lpstr>Visio</vt:lpstr>
      <vt:lpstr>Worksheet</vt:lpstr>
      <vt:lpstr>KeyStone ARM Cortex A-15 CorePac Overview</vt:lpstr>
      <vt:lpstr>Agenda</vt:lpstr>
      <vt:lpstr>ARM CorePac in KeyStone II</vt:lpstr>
      <vt:lpstr> KeyStone II and ARM CorePac (1/2)</vt:lpstr>
      <vt:lpstr> KeyStone II and ARM CorePac (2/2)</vt:lpstr>
      <vt:lpstr>Slide 6</vt:lpstr>
      <vt:lpstr>ARM Cortex A-15 Features: ARM Core</vt:lpstr>
      <vt:lpstr>Cortex A-15 Features: ARM Core (1/2)</vt:lpstr>
      <vt:lpstr>Cortex A-15 Features: ARM Core (2/2)</vt:lpstr>
      <vt:lpstr>Cortex A-15 Features: Fetch &amp; Memory</vt:lpstr>
      <vt:lpstr>ARM Cortex A-15 Features: NEON</vt:lpstr>
      <vt:lpstr>SIMD Engine NEON</vt:lpstr>
      <vt:lpstr>NEON Registers </vt:lpstr>
      <vt:lpstr>ARM Cortex A-15 Features: Vector Floating Point (VFP)</vt:lpstr>
      <vt:lpstr>Vector Floating Point (VFP)</vt:lpstr>
      <vt:lpstr>ARM Cortex A-15 Features: Memory Management Unit (MMU)</vt:lpstr>
      <vt:lpstr>Memory Management Unit (MMU)</vt:lpstr>
      <vt:lpstr>MMU, TLB, and Page</vt:lpstr>
      <vt:lpstr>Memory Management Unit (MMU)</vt:lpstr>
      <vt:lpstr>Two-Stage MMU: Guest to Supervisor </vt:lpstr>
      <vt:lpstr>Two-Stage MMU: Stage One</vt:lpstr>
      <vt:lpstr>Two-Stage MMU: Stage Two</vt:lpstr>
      <vt:lpstr>Interface to the SOC and Coherency Issues</vt:lpstr>
      <vt:lpstr>ARM Cluster Buses AMBA – Advance Microcontroller Bus Architecture</vt:lpstr>
      <vt:lpstr>ARM AXI-VBUSM Interfaces to the MSMC</vt:lpstr>
      <vt:lpstr>ARM AXI-VBUSM Interfaces to the MSMC</vt:lpstr>
      <vt:lpstr>Keystone ll: ARM - IO Coherency External Write to Shared Memory (MSM/DDR)</vt:lpstr>
      <vt:lpstr>Keystone ll: ARM - IO Coherency External Write to Shared Memory (MSM/DDR)</vt:lpstr>
      <vt:lpstr>Keystone ll: ARM - IO Coherency External Write to Shared Memory (MSM/DDR)</vt:lpstr>
      <vt:lpstr>Keystone ll: ARM - IO Coherency External Write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II: IO Cache Coherency</vt:lpstr>
      <vt:lpstr>ARM CorePac: Cache and Coherency </vt:lpstr>
      <vt:lpstr>Error Correction and Latency</vt:lpstr>
      <vt:lpstr>Reliability</vt:lpstr>
      <vt:lpstr>Benchmarks</vt:lpstr>
      <vt:lpstr>Benchmarks Overview</vt:lpstr>
      <vt:lpstr>Memory Bandwidth Benchmarks</vt:lpstr>
      <vt:lpstr>Interrupt Controller</vt:lpstr>
      <vt:lpstr>Purpose of Interrupt Controller</vt:lpstr>
      <vt:lpstr>GIC-400 (ARM Generic Interrupt Controller)</vt:lpstr>
      <vt:lpstr>GIC-400 Interrupt Controller Distributor Side</vt:lpstr>
      <vt:lpstr>GIC-400 Interrupt Controller CPU Interface</vt:lpstr>
      <vt:lpstr>GIC400 in KeyStone II</vt:lpstr>
      <vt:lpstr>Power Management</vt:lpstr>
      <vt:lpstr>Advanced Power Management</vt:lpstr>
      <vt:lpstr>Energy Efficiency</vt:lpstr>
      <vt:lpstr>Debug and Trace</vt:lpstr>
      <vt:lpstr>Debug and Trace Options</vt:lpstr>
      <vt:lpstr>Lab-Based Debug</vt:lpstr>
      <vt:lpstr>PMU Block Diagram</vt:lpstr>
      <vt:lpstr>System Trace Macrocell (STM)</vt:lpstr>
      <vt:lpstr>STM Challenges</vt:lpstr>
      <vt:lpstr>STM as Part of the SoC</vt:lpstr>
      <vt:lpstr>Tracing Features</vt:lpstr>
      <vt:lpstr>Embedded Cross Trigger (ECT) Module</vt:lpstr>
      <vt:lpstr>Cross Triggering: Two CTIs &amp; the CTM</vt:lpstr>
      <vt:lpstr>For More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Ran Katzur</cp:lastModifiedBy>
  <cp:revision>1859</cp:revision>
  <dcterms:created xsi:type="dcterms:W3CDTF">2007-12-19T20:51:45Z</dcterms:created>
  <dcterms:modified xsi:type="dcterms:W3CDTF">2014-03-31T13:49:27Z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D1CE2336-FE15-47A9-99A8-4956EF6B4A83</vt:lpwstr>
  </property>
  <property fmtid="{D5CDD505-2E9C-101B-9397-08002B2CF9AE}" pid="6" name="ArticulateProjectFull">
    <vt:lpwstr>C:\TEMP\TEMPLATE CONVERSION\KeyStone ARM A15 CorePac.ppta</vt:lpwstr>
  </property>
</Properties>
</file>