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tags/tag6.xml" ContentType="application/vnd.openxmlformats-officedocument.presentationml.tags+xml"/>
  <Override PartName="/ppt/tags/tag8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slideLayouts/slideLayout10.xml" ContentType="application/vnd.openxmlformats-officedocument.presentationml.slideLayout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22.xml" ContentType="application/vnd.openxmlformats-officedocument.presentationml.tags+xml"/>
  <Override PartName="/ppt/notesSlides/notesSlide6.xml" ContentType="application/vnd.openxmlformats-officedocument.presentationml.notesSlide+xml"/>
  <Override PartName="/ppt/tags/tag23.xml" ContentType="application/vnd.openxmlformats-officedocument.presentationml.tags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4.xml" ContentType="application/vnd.openxmlformats-officedocument.presentationml.notesSlid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tags/tag7.xml" ContentType="application/vnd.openxmlformats-officedocument.presentationml.tags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tags/tag3.xml" ContentType="application/vnd.openxmlformats-officedocument.presentationml.tags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ppt/tags/tag19.xml" ContentType="application/vnd.openxmlformats-officedocument.presentationml.tag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4" r:id="rId7"/>
    <p:sldId id="262" r:id="rId8"/>
    <p:sldId id="266" r:id="rId9"/>
    <p:sldId id="268" r:id="rId10"/>
    <p:sldId id="269" r:id="rId11"/>
    <p:sldId id="270" r:id="rId12"/>
    <p:sldId id="265" r:id="rId13"/>
    <p:sldId id="275" r:id="rId14"/>
    <p:sldId id="274" r:id="rId15"/>
    <p:sldId id="271" r:id="rId16"/>
    <p:sldId id="273" r:id="rId17"/>
    <p:sldId id="279" r:id="rId18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19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69317A74-A311-45B3-846C-A32F769EEF76}" type="datetimeFigureOut">
              <a:rPr lang="en-US" smtClean="0"/>
              <a:pPr/>
              <a:t>5/8/2012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AAC4AC5C-14A6-49C1-B6E7-939950808A2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0A51E4B-8619-46DB-B119-9BD26BB2F536}" type="slidenum">
              <a:rPr lang="en-US" smtClean="0">
                <a:solidFill>
                  <a:srgbClr val="000000"/>
                </a:solidFill>
              </a:rPr>
              <a:pPr/>
              <a:t>6</a:t>
            </a:fld>
            <a:endParaRPr lang="en-US" dirty="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59" name="Rectangle 3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BF4E9EA-640C-4942-8442-554438E26BA0}" type="slidenum">
              <a:rPr lang="en-US" smtClean="0"/>
              <a:pPr/>
              <a:t>12</a:t>
            </a:fld>
            <a:endParaRPr lang="en-US" dirty="0" smtClean="0"/>
          </a:p>
        </p:txBody>
      </p:sp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9203" name="Rectangle 3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F306DA1-6D26-46FD-96DE-0CE6B63BAE15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220348" indent="-220348">
              <a:spcBef>
                <a:spcPct val="0"/>
              </a:spcBef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0859D0C-0EEB-4EDE-A8B8-7A1A456A6F20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/>
              <a:t>Thank you for completing the network coprocessor – packet accelerator keystone training. For more information about the packet accelerator, please see the resources referenced on this slide.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3F847-ABB1-491B-B618-C957B4B30F17}" type="datetimeFigureOut">
              <a:rPr lang="en-US" smtClean="0"/>
              <a:pPr/>
              <a:t>5/8/2012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8C03F-10FF-428B-BFD6-C0B794DBFAD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3F847-ABB1-491B-B618-C957B4B30F17}" type="datetimeFigureOut">
              <a:rPr lang="en-US" smtClean="0"/>
              <a:pPr/>
              <a:t>5/8/2012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8C03F-10FF-428B-BFD6-C0B794DBFAD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3F847-ABB1-491B-B618-C957B4B30F17}" type="datetimeFigureOut">
              <a:rPr lang="en-US" smtClean="0"/>
              <a:pPr/>
              <a:t>5/8/2012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8C03F-10FF-428B-BFD6-C0B794DBFAD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3F847-ABB1-491B-B618-C957B4B30F17}" type="datetimeFigureOut">
              <a:rPr lang="en-US" smtClean="0"/>
              <a:pPr/>
              <a:t>5/8/2012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8C03F-10FF-428B-BFD6-C0B794DBFAD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3F847-ABB1-491B-B618-C957B4B30F17}" type="datetimeFigureOut">
              <a:rPr lang="en-US" smtClean="0"/>
              <a:pPr/>
              <a:t>5/8/2012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8C03F-10FF-428B-BFD6-C0B794DBFAD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3F847-ABB1-491B-B618-C957B4B30F17}" type="datetimeFigureOut">
              <a:rPr lang="en-US" smtClean="0"/>
              <a:pPr/>
              <a:t>5/8/2012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8C03F-10FF-428B-BFD6-C0B794DBFAD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3F847-ABB1-491B-B618-C957B4B30F17}" type="datetimeFigureOut">
              <a:rPr lang="en-US" smtClean="0"/>
              <a:pPr/>
              <a:t>5/8/2012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8C03F-10FF-428B-BFD6-C0B794DBFAD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3F847-ABB1-491B-B618-C957B4B30F17}" type="datetimeFigureOut">
              <a:rPr lang="en-US" smtClean="0"/>
              <a:pPr/>
              <a:t>5/8/2012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8C03F-10FF-428B-BFD6-C0B794DBFAD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3F847-ABB1-491B-B618-C957B4B30F17}" type="datetimeFigureOut">
              <a:rPr lang="en-US" smtClean="0"/>
              <a:pPr/>
              <a:t>5/8/2012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8C03F-10FF-428B-BFD6-C0B794DBFAD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3F847-ABB1-491B-B618-C957B4B30F17}" type="datetimeFigureOut">
              <a:rPr lang="en-US" smtClean="0"/>
              <a:pPr/>
              <a:t>5/8/2012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8C03F-10FF-428B-BFD6-C0B794DBFAD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3F847-ABB1-491B-B618-C957B4B30F17}" type="datetimeFigureOut">
              <a:rPr lang="en-US" smtClean="0"/>
              <a:pPr/>
              <a:t>5/8/2012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8C03F-10FF-428B-BFD6-C0B794DBFAD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63F847-ABB1-491B-B618-C957B4B30F17}" type="datetimeFigureOut">
              <a:rPr lang="en-US" smtClean="0"/>
              <a:pPr/>
              <a:t>5/8/2012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08C03F-10FF-428B-BFD6-C0B794DBFAD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5.xml"/><Relationship Id="rId7" Type="http://schemas.openxmlformats.org/officeDocument/2006/relationships/tags" Target="../tags/tag9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tags" Target="../tags/tag8.xml"/><Relationship Id="rId5" Type="http://schemas.openxmlformats.org/officeDocument/2006/relationships/tags" Target="../tags/tag7.xml"/><Relationship Id="rId4" Type="http://schemas.openxmlformats.org/officeDocument/2006/relationships/tags" Target="../tags/tag6.xml"/><Relationship Id="rId9" Type="http://schemas.openxmlformats.org/officeDocument/2006/relationships/notesSlide" Target="../notesSlides/notesSlide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4.xml"/><Relationship Id="rId3" Type="http://schemas.openxmlformats.org/officeDocument/2006/relationships/tags" Target="../tags/tag12.xml"/><Relationship Id="rId7" Type="http://schemas.openxmlformats.org/officeDocument/2006/relationships/slideLayout" Target="../slideLayouts/slideLayout6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5.xml"/><Relationship Id="rId3" Type="http://schemas.openxmlformats.org/officeDocument/2006/relationships/tags" Target="../tags/tag18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tags" Target="../tags/tag21.xml"/><Relationship Id="rId5" Type="http://schemas.openxmlformats.org/officeDocument/2006/relationships/tags" Target="../tags/tag20.xml"/><Relationship Id="rId4" Type="http://schemas.openxmlformats.org/officeDocument/2006/relationships/tags" Target="../tags/tag1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3.xml"/><Relationship Id="rId6" Type="http://schemas.openxmlformats.org/officeDocument/2006/relationships/hyperlink" Target="http://software-dl.ti.com/sdoemb/sdoemb_public_sw/bios_mcsdk/latest/index_FDS.html" TargetMode="External"/><Relationship Id="rId5" Type="http://schemas.openxmlformats.org/officeDocument/2006/relationships/hyperlink" Target="http://e3e.ti.com/" TargetMode="External"/><Relationship Id="rId4" Type="http://schemas.openxmlformats.org/officeDocument/2006/relationships/hyperlink" Target="http://www.ti.com/tool/bioslinuxmcsdk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609600"/>
            <a:ext cx="7772400" cy="1470025"/>
          </a:xfrm>
        </p:spPr>
        <p:txBody>
          <a:bodyPr>
            <a:normAutofit/>
          </a:bodyPr>
          <a:lstStyle/>
          <a:p>
            <a:r>
              <a:rPr lang="en-US" sz="3600" dirty="0" smtClean="0"/>
              <a:t>Introduction to KeyStone Software </a:t>
            </a:r>
            <a:r>
              <a:rPr lang="en-US" sz="3600" dirty="0" smtClean="0"/>
              <a:t>Ecosystem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Autofit/>
          </a:bodyPr>
          <a:lstStyle/>
          <a:p>
            <a:r>
              <a:rPr lang="en-US" sz="3600" dirty="0" smtClean="0"/>
              <a:t>Challenges and Solutions (1)</a:t>
            </a:r>
            <a:endParaRPr lang="en-US" sz="36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381000" y="914400"/>
          <a:ext cx="8229600" cy="539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1063165">
                <a:tc>
                  <a:txBody>
                    <a:bodyPr/>
                    <a:lstStyle/>
                    <a:p>
                      <a:r>
                        <a:rPr lang="en-US" dirty="0" smtClean="0"/>
                        <a:t>Hide the hardware details from the user. Make it easy to port to a new hardware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 CSL layer  provided by TI is the only layer that depends on the hardware. This layer is completely transparent to the user/application</a:t>
                      </a:r>
                      <a:endParaRPr lang="en-US" dirty="0"/>
                    </a:p>
                  </a:txBody>
                  <a:tcPr/>
                </a:tc>
              </a:tr>
              <a:tr h="1308511">
                <a:tc>
                  <a:txBody>
                    <a:bodyPr/>
                    <a:lstStyle/>
                    <a:p>
                      <a:r>
                        <a:rPr lang="en-US" dirty="0" smtClean="0"/>
                        <a:t>Standard</a:t>
                      </a:r>
                      <a:r>
                        <a:rPr lang="en-US" baseline="0" dirty="0" smtClean="0"/>
                        <a:t> API to talk to peripherals, accelerators  and other resources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Low-Level drivers (LLD) provide standard API to initialize,</a:t>
                      </a:r>
                      <a:r>
                        <a:rPr lang="en-US" baseline="0" dirty="0" smtClean="0"/>
                        <a:t> configure and use peripherals and other resources. LLD blocks include SRIO, PCIe, PA, CPPI, QMSS, FFTC and many more</a:t>
                      </a:r>
                      <a:endParaRPr lang="en-US" dirty="0"/>
                    </a:p>
                  </a:txBody>
                  <a:tcPr/>
                </a:tc>
              </a:tr>
              <a:tr h="817819">
                <a:tc>
                  <a:txBody>
                    <a:bodyPr/>
                    <a:lstStyle/>
                    <a:p>
                      <a:r>
                        <a:rPr lang="en-US" dirty="0" smtClean="0"/>
                        <a:t>Utilities</a:t>
                      </a:r>
                      <a:r>
                        <a:rPr lang="en-US" baseline="0" dirty="0" smtClean="0"/>
                        <a:t> to facilitate system working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Platform software provide utilities such as boot loader, Power</a:t>
                      </a:r>
                      <a:r>
                        <a:rPr lang="en-US" baseline="0" dirty="0" smtClean="0"/>
                        <a:t> On Software Tests, resource manager and platform utilities</a:t>
                      </a:r>
                      <a:endParaRPr lang="en-US" dirty="0"/>
                    </a:p>
                  </a:txBody>
                  <a:tcPr/>
                </a:tc>
              </a:tr>
              <a:tr h="817819">
                <a:tc>
                  <a:txBody>
                    <a:bodyPr/>
                    <a:lstStyle/>
                    <a:p>
                      <a:r>
                        <a:rPr lang="en-US" dirty="0" smtClean="0"/>
                        <a:t>Efficient real-time individual core operating system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Sys Bios is the new version of DSP Bios, low foot-print efficient mature operating</a:t>
                      </a:r>
                      <a:r>
                        <a:rPr lang="en-US" baseline="0" dirty="0" smtClean="0"/>
                        <a:t> system</a:t>
                      </a:r>
                      <a:endParaRPr lang="en-US" dirty="0"/>
                    </a:p>
                  </a:txBody>
                  <a:tcPr/>
                </a:tc>
              </a:tr>
              <a:tr h="331671">
                <a:tc>
                  <a:txBody>
                    <a:bodyPr/>
                    <a:lstStyle/>
                    <a:p>
                      <a:r>
                        <a:rPr lang="en-US" dirty="0" smtClean="0"/>
                        <a:t>Easy interface to the external world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Communication Protocols (TCP/IP</a:t>
                      </a:r>
                      <a:r>
                        <a:rPr lang="en-US" baseline="0" dirty="0" smtClean="0"/>
                        <a:t> Networking NDK modules) provide standard easy usage of common protocols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Autofit/>
          </a:bodyPr>
          <a:lstStyle/>
          <a:p>
            <a:r>
              <a:rPr lang="en-US" sz="3600" dirty="0" smtClean="0"/>
              <a:t>Challenges and Solutions (2)</a:t>
            </a:r>
            <a:endParaRPr lang="en-US" sz="36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381000" y="914400"/>
          <a:ext cx="8229600" cy="420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31671">
                <a:tc>
                  <a:txBody>
                    <a:bodyPr/>
                    <a:lstStyle/>
                    <a:p>
                      <a:r>
                        <a:rPr lang="en-US" dirty="0" smtClean="0"/>
                        <a:t>Multiple</a:t>
                      </a:r>
                      <a:r>
                        <a:rPr lang="en-US" baseline="0" dirty="0" smtClean="0"/>
                        <a:t> cores co-working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IPC</a:t>
                      </a:r>
                      <a:r>
                        <a:rPr lang="en-US" baseline="0" dirty="0" smtClean="0"/>
                        <a:t> layer provide several high level utilities and libraries to communicate between cores and enable multiple cores working together.</a:t>
                      </a:r>
                      <a:endParaRPr lang="en-US" dirty="0"/>
                    </a:p>
                  </a:txBody>
                  <a:tcPr/>
                </a:tc>
              </a:tr>
              <a:tr h="331671">
                <a:tc>
                  <a:txBody>
                    <a:bodyPr/>
                    <a:lstStyle/>
                    <a:p>
                      <a:r>
                        <a:rPr lang="en-US" dirty="0" smtClean="0"/>
                        <a:t>Facilitate application development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Optimized  algorithm libraries with standard APIs, </a:t>
                      </a:r>
                      <a:endParaRPr lang="en-US" dirty="0"/>
                    </a:p>
                  </a:txBody>
                  <a:tcPr/>
                </a:tc>
              </a:tr>
              <a:tr h="331671">
                <a:tc>
                  <a:txBody>
                    <a:bodyPr/>
                    <a:lstStyle/>
                    <a:p>
                      <a:r>
                        <a:rPr lang="en-US" dirty="0" smtClean="0"/>
                        <a:t>Application</a:t>
                      </a:r>
                      <a:r>
                        <a:rPr lang="en-US" baseline="0" dirty="0" smtClean="0"/>
                        <a:t> Development starting point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Demonstration</a:t>
                      </a:r>
                      <a:r>
                        <a:rPr lang="en-US" baseline="0" dirty="0" smtClean="0"/>
                        <a:t> applications layer show how to build and run a complete application. </a:t>
                      </a:r>
                      <a:endParaRPr lang="en-US" dirty="0"/>
                    </a:p>
                  </a:txBody>
                  <a:tcPr/>
                </a:tc>
              </a:tr>
              <a:tr h="331671">
                <a:tc>
                  <a:txBody>
                    <a:bodyPr/>
                    <a:lstStyle/>
                    <a:p>
                      <a:r>
                        <a:rPr lang="en-US" dirty="0" smtClean="0"/>
                        <a:t>Multicores</a:t>
                      </a:r>
                      <a:r>
                        <a:rPr lang="en-US" baseline="0" dirty="0" smtClean="0"/>
                        <a:t> scheduling system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Open</a:t>
                      </a:r>
                      <a:r>
                        <a:rPr lang="en-US" baseline="0" dirty="0" smtClean="0"/>
                        <a:t> Even Machine (OEM) is a firmware based (PDSP) global schedule execution management that supports load balancing and global priorities scheme</a:t>
                      </a:r>
                    </a:p>
                    <a:p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MCSDK Software Layers</a:t>
            </a: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365125" y="5661025"/>
            <a:ext cx="8397875" cy="381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200" dirty="0"/>
              <a:t>Hardware</a:t>
            </a:r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7620000" y="1752600"/>
            <a:ext cx="1143000" cy="33528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dirty="0"/>
              <a:t>SYS/BIOS</a:t>
            </a:r>
          </a:p>
          <a:p>
            <a:pPr algn="ctr"/>
            <a:r>
              <a:rPr lang="en-US" sz="1200" dirty="0"/>
              <a:t>RTOS</a:t>
            </a:r>
          </a:p>
        </p:txBody>
      </p:sp>
      <p:grpSp>
        <p:nvGrpSpPr>
          <p:cNvPr id="2" name="Group 48"/>
          <p:cNvGrpSpPr>
            <a:grpSpLocks/>
          </p:cNvGrpSpPr>
          <p:nvPr>
            <p:custDataLst>
              <p:tags r:id="rId2"/>
            </p:custDataLst>
          </p:nvPr>
        </p:nvGrpSpPr>
        <p:grpSpPr bwMode="auto">
          <a:xfrm>
            <a:off x="381000" y="1752600"/>
            <a:ext cx="4267200" cy="990600"/>
            <a:chOff x="381000" y="1752600"/>
            <a:chExt cx="4267200" cy="990600"/>
          </a:xfrm>
        </p:grpSpPr>
        <p:sp>
          <p:nvSpPr>
            <p:cNvPr id="8" name="Rectangle 44"/>
            <p:cNvSpPr>
              <a:spLocks noChangeArrowheads="1"/>
            </p:cNvSpPr>
            <p:nvPr/>
          </p:nvSpPr>
          <p:spPr bwMode="auto">
            <a:xfrm>
              <a:off x="381000" y="1752600"/>
              <a:ext cx="4267200" cy="9906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Ctr="1"/>
            <a:lstStyle/>
            <a:p>
              <a:pPr algn="ctr">
                <a:defRPr/>
              </a:pPr>
              <a:r>
                <a:rPr lang="en-US" sz="1200" b="1" dirty="0"/>
                <a:t>Software Framework Components</a:t>
              </a:r>
            </a:p>
          </p:txBody>
        </p:sp>
        <p:sp>
          <p:nvSpPr>
            <p:cNvPr id="16" name="Rectangle 10"/>
            <p:cNvSpPr>
              <a:spLocks noChangeArrowheads="1"/>
            </p:cNvSpPr>
            <p:nvPr/>
          </p:nvSpPr>
          <p:spPr bwMode="auto">
            <a:xfrm>
              <a:off x="1350963" y="2057400"/>
              <a:ext cx="1150937" cy="6096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200" dirty="0"/>
                <a:t>Interprocessor</a:t>
              </a:r>
            </a:p>
            <a:p>
              <a:pPr algn="ctr">
                <a:defRPr/>
              </a:pPr>
              <a:r>
                <a:rPr lang="en-US" sz="1200" dirty="0"/>
                <a:t>Communication</a:t>
              </a:r>
            </a:p>
          </p:txBody>
        </p:sp>
        <p:sp>
          <p:nvSpPr>
            <p:cNvPr id="17" name="Rectangle 11"/>
            <p:cNvSpPr>
              <a:spLocks noChangeArrowheads="1"/>
            </p:cNvSpPr>
            <p:nvPr/>
          </p:nvSpPr>
          <p:spPr bwMode="auto">
            <a:xfrm>
              <a:off x="2570163" y="2057400"/>
              <a:ext cx="1163637" cy="6096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200" dirty="0"/>
                <a:t>Instrumentation</a:t>
              </a:r>
            </a:p>
            <a:p>
              <a:pPr algn="ctr">
                <a:defRPr/>
              </a:pPr>
              <a:r>
                <a:rPr lang="en-US" sz="1200" dirty="0"/>
                <a:t>(MCSA)</a:t>
              </a:r>
            </a:p>
          </p:txBody>
        </p:sp>
      </p:grpSp>
      <p:grpSp>
        <p:nvGrpSpPr>
          <p:cNvPr id="3" name="Group 51"/>
          <p:cNvGrpSpPr>
            <a:grpSpLocks/>
          </p:cNvGrpSpPr>
          <p:nvPr>
            <p:custDataLst>
              <p:tags r:id="rId3"/>
            </p:custDataLst>
          </p:nvPr>
        </p:nvGrpSpPr>
        <p:grpSpPr bwMode="auto">
          <a:xfrm>
            <a:off x="4724400" y="1752600"/>
            <a:ext cx="2794000" cy="990600"/>
            <a:chOff x="4724400" y="1752600"/>
            <a:chExt cx="2794000" cy="990600"/>
          </a:xfrm>
        </p:grpSpPr>
        <p:sp>
          <p:nvSpPr>
            <p:cNvPr id="7" name="Rectangle 50"/>
            <p:cNvSpPr>
              <a:spLocks noChangeArrowheads="1"/>
            </p:cNvSpPr>
            <p:nvPr/>
          </p:nvSpPr>
          <p:spPr bwMode="auto">
            <a:xfrm>
              <a:off x="4724400" y="1752600"/>
              <a:ext cx="2794000" cy="9906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Ctr="1"/>
            <a:lstStyle/>
            <a:p>
              <a:pPr algn="ctr">
                <a:defRPr/>
              </a:pPr>
              <a:r>
                <a:rPr lang="en-US" sz="1200" b="1" dirty="0"/>
                <a:t>Communication Protocols</a:t>
              </a:r>
            </a:p>
          </p:txBody>
        </p:sp>
        <p:sp>
          <p:nvSpPr>
            <p:cNvPr id="22566" name="Rectangle 14"/>
            <p:cNvSpPr>
              <a:spLocks noChangeArrowheads="1"/>
            </p:cNvSpPr>
            <p:nvPr/>
          </p:nvSpPr>
          <p:spPr bwMode="auto">
            <a:xfrm>
              <a:off x="5562600" y="2057400"/>
              <a:ext cx="1036637" cy="60960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/>
                <a:t>TCP/IP</a:t>
              </a:r>
            </a:p>
            <a:p>
              <a:pPr algn="ctr"/>
              <a:r>
                <a:rPr lang="en-US" sz="1200" dirty="0"/>
                <a:t>Networking</a:t>
              </a:r>
            </a:p>
            <a:p>
              <a:pPr algn="ctr"/>
              <a:r>
                <a:rPr lang="en-US" sz="1200" dirty="0"/>
                <a:t>(NDK)</a:t>
              </a:r>
            </a:p>
          </p:txBody>
        </p:sp>
      </p:grpSp>
      <p:grpSp>
        <p:nvGrpSpPr>
          <p:cNvPr id="4" name="Group 49"/>
          <p:cNvGrpSpPr>
            <a:grpSpLocks/>
          </p:cNvGrpSpPr>
          <p:nvPr>
            <p:custDataLst>
              <p:tags r:id="rId4"/>
            </p:custDataLst>
          </p:nvPr>
        </p:nvGrpSpPr>
        <p:grpSpPr bwMode="auto">
          <a:xfrm>
            <a:off x="381000" y="2819400"/>
            <a:ext cx="4257675" cy="1063625"/>
            <a:chOff x="381000" y="2819400"/>
            <a:chExt cx="4257675" cy="1063625"/>
          </a:xfrm>
        </p:grpSpPr>
        <p:sp>
          <p:nvSpPr>
            <p:cNvPr id="22" name="Rectangle 21"/>
            <p:cNvSpPr>
              <a:spLocks noChangeArrowheads="1"/>
            </p:cNvSpPr>
            <p:nvPr/>
          </p:nvSpPr>
          <p:spPr bwMode="auto">
            <a:xfrm>
              <a:off x="381000" y="2819400"/>
              <a:ext cx="4257675" cy="10636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Ctr="1"/>
            <a:lstStyle/>
            <a:p>
              <a:pPr algn="ctr">
                <a:defRPr/>
              </a:pPr>
              <a:r>
                <a:rPr lang="en-US" sz="1200" b="1" dirty="0"/>
                <a:t>Algorithm Libraries</a:t>
              </a:r>
            </a:p>
          </p:txBody>
        </p:sp>
        <p:sp>
          <p:nvSpPr>
            <p:cNvPr id="31" name="Rectangle 37"/>
            <p:cNvSpPr>
              <a:spLocks noChangeArrowheads="1"/>
            </p:cNvSpPr>
            <p:nvPr/>
          </p:nvSpPr>
          <p:spPr bwMode="auto">
            <a:xfrm>
              <a:off x="838200" y="3124200"/>
              <a:ext cx="990600" cy="66357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200" dirty="0"/>
                <a:t>DSPLIB</a:t>
              </a:r>
            </a:p>
          </p:txBody>
        </p:sp>
        <p:sp>
          <p:nvSpPr>
            <p:cNvPr id="32" name="Rectangle 38"/>
            <p:cNvSpPr>
              <a:spLocks noChangeArrowheads="1"/>
            </p:cNvSpPr>
            <p:nvPr/>
          </p:nvSpPr>
          <p:spPr bwMode="auto">
            <a:xfrm>
              <a:off x="1905000" y="3124200"/>
              <a:ext cx="990600" cy="66357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200" dirty="0"/>
                <a:t>IMGLIB</a:t>
              </a:r>
            </a:p>
          </p:txBody>
        </p:sp>
        <p:sp>
          <p:nvSpPr>
            <p:cNvPr id="33" name="Rectangle 39"/>
            <p:cNvSpPr>
              <a:spLocks noChangeArrowheads="1"/>
            </p:cNvSpPr>
            <p:nvPr/>
          </p:nvSpPr>
          <p:spPr bwMode="auto">
            <a:xfrm>
              <a:off x="2971800" y="3124200"/>
              <a:ext cx="1066800" cy="66357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200" dirty="0"/>
                <a:t>MATHLIB</a:t>
              </a:r>
            </a:p>
          </p:txBody>
        </p:sp>
      </p:grpSp>
      <p:grpSp>
        <p:nvGrpSpPr>
          <p:cNvPr id="5" name="Group 44"/>
          <p:cNvGrpSpPr>
            <a:grpSpLocks/>
          </p:cNvGrpSpPr>
          <p:nvPr>
            <p:custDataLst>
              <p:tags r:id="rId5"/>
            </p:custDataLst>
          </p:nvPr>
        </p:nvGrpSpPr>
        <p:grpSpPr bwMode="auto">
          <a:xfrm>
            <a:off x="381000" y="914400"/>
            <a:ext cx="8382000" cy="762000"/>
            <a:chOff x="381000" y="914400"/>
            <a:chExt cx="8382000" cy="762000"/>
          </a:xfrm>
        </p:grpSpPr>
        <p:sp>
          <p:nvSpPr>
            <p:cNvPr id="18" name="Rectangle 13"/>
            <p:cNvSpPr>
              <a:spLocks noChangeArrowheads="1"/>
            </p:cNvSpPr>
            <p:nvPr/>
          </p:nvSpPr>
          <p:spPr bwMode="auto">
            <a:xfrm>
              <a:off x="381000" y="914400"/>
              <a:ext cx="8382000" cy="76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>
                <a:defRPr/>
              </a:pPr>
              <a:r>
                <a:rPr lang="en-US" sz="1200" b="1" dirty="0"/>
                <a:t>Demonstration Applications</a:t>
              </a:r>
              <a:endParaRPr lang="en-US" sz="1200" dirty="0"/>
            </a:p>
          </p:txBody>
        </p:sp>
        <p:sp>
          <p:nvSpPr>
            <p:cNvPr id="38" name="Rectangle 46"/>
            <p:cNvSpPr>
              <a:spLocks noChangeArrowheads="1"/>
            </p:cNvSpPr>
            <p:nvPr/>
          </p:nvSpPr>
          <p:spPr bwMode="auto">
            <a:xfrm>
              <a:off x="2057400" y="1165225"/>
              <a:ext cx="917575" cy="43497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200" dirty="0"/>
                <a:t>HUA/OOB</a:t>
              </a:r>
            </a:p>
          </p:txBody>
        </p:sp>
        <p:sp>
          <p:nvSpPr>
            <p:cNvPr id="39" name="Rectangle 47"/>
            <p:cNvSpPr>
              <a:spLocks noChangeArrowheads="1"/>
            </p:cNvSpPr>
            <p:nvPr/>
          </p:nvSpPr>
          <p:spPr bwMode="auto">
            <a:xfrm>
              <a:off x="3962400" y="1165225"/>
              <a:ext cx="990600" cy="43497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200" dirty="0"/>
                <a:t>IO Bmarks</a:t>
              </a:r>
            </a:p>
          </p:txBody>
        </p:sp>
        <p:sp>
          <p:nvSpPr>
            <p:cNvPr id="40" name="Rectangle 49"/>
            <p:cNvSpPr>
              <a:spLocks noChangeArrowheads="1"/>
            </p:cNvSpPr>
            <p:nvPr/>
          </p:nvSpPr>
          <p:spPr bwMode="auto">
            <a:xfrm>
              <a:off x="5867400" y="1165225"/>
              <a:ext cx="1066800" cy="43497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200" dirty="0"/>
                <a:t>Image</a:t>
              </a:r>
            </a:p>
            <a:p>
              <a:pPr algn="ctr">
                <a:defRPr/>
              </a:pPr>
              <a:r>
                <a:rPr lang="en-US" sz="1200" dirty="0"/>
                <a:t>Processing</a:t>
              </a:r>
            </a:p>
          </p:txBody>
        </p:sp>
      </p:grpSp>
      <p:grpSp>
        <p:nvGrpSpPr>
          <p:cNvPr id="6" name="Group 45"/>
          <p:cNvGrpSpPr>
            <a:grpSpLocks/>
          </p:cNvGrpSpPr>
          <p:nvPr>
            <p:custDataLst>
              <p:tags r:id="rId6"/>
            </p:custDataLst>
          </p:nvPr>
        </p:nvGrpSpPr>
        <p:grpSpPr bwMode="auto">
          <a:xfrm>
            <a:off x="366713" y="3933825"/>
            <a:ext cx="8396287" cy="1651000"/>
            <a:chOff x="366713" y="3933825"/>
            <a:chExt cx="8396287" cy="1651000"/>
          </a:xfrm>
        </p:grpSpPr>
        <p:sp>
          <p:nvSpPr>
            <p:cNvPr id="10" name="Rectangle 32"/>
            <p:cNvSpPr>
              <a:spLocks noChangeArrowheads="1"/>
            </p:cNvSpPr>
            <p:nvPr/>
          </p:nvSpPr>
          <p:spPr bwMode="auto">
            <a:xfrm>
              <a:off x="377825" y="3933825"/>
              <a:ext cx="4270375" cy="11906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>
                <a:defRPr/>
              </a:pPr>
              <a:r>
                <a:rPr lang="en-US" sz="1200" b="1" dirty="0"/>
                <a:t>Low-Level Drivers (LLDs)</a:t>
              </a:r>
            </a:p>
          </p:txBody>
        </p:sp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366713" y="5203825"/>
              <a:ext cx="8396287" cy="3810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200" dirty="0"/>
                <a:t>Chip Support Library</a:t>
              </a:r>
            </a:p>
          </p:txBody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57200" y="4267200"/>
              <a:ext cx="762000" cy="35877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200" dirty="0"/>
                <a:t>EDMA3</a:t>
              </a:r>
            </a:p>
          </p:txBody>
        </p:sp>
        <p:sp>
          <p:nvSpPr>
            <p:cNvPr id="23" name="Rectangle 24"/>
            <p:cNvSpPr>
              <a:spLocks noChangeArrowheads="1"/>
            </p:cNvSpPr>
            <p:nvPr/>
          </p:nvSpPr>
          <p:spPr bwMode="auto">
            <a:xfrm>
              <a:off x="457200" y="4724400"/>
              <a:ext cx="762000" cy="35877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200" dirty="0"/>
                <a:t>PCIe</a:t>
              </a:r>
            </a:p>
          </p:txBody>
        </p:sp>
        <p:sp>
          <p:nvSpPr>
            <p:cNvPr id="24" name="Rectangle 25"/>
            <p:cNvSpPr>
              <a:spLocks noChangeArrowheads="1"/>
            </p:cNvSpPr>
            <p:nvPr/>
          </p:nvSpPr>
          <p:spPr bwMode="auto">
            <a:xfrm>
              <a:off x="1295400" y="4267200"/>
              <a:ext cx="762000" cy="35877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200" dirty="0"/>
                <a:t>PA</a:t>
              </a:r>
            </a:p>
          </p:txBody>
        </p:sp>
        <p:sp>
          <p:nvSpPr>
            <p:cNvPr id="25" name="Rectangle 26"/>
            <p:cNvSpPr>
              <a:spLocks noChangeArrowheads="1"/>
            </p:cNvSpPr>
            <p:nvPr/>
          </p:nvSpPr>
          <p:spPr bwMode="auto">
            <a:xfrm>
              <a:off x="1295400" y="4724400"/>
              <a:ext cx="762000" cy="35877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200" dirty="0"/>
                <a:t>QMSS</a:t>
              </a:r>
            </a:p>
          </p:txBody>
        </p:sp>
        <p:sp>
          <p:nvSpPr>
            <p:cNvPr id="26" name="Rectangle 27"/>
            <p:cNvSpPr>
              <a:spLocks noChangeArrowheads="1"/>
            </p:cNvSpPr>
            <p:nvPr/>
          </p:nvSpPr>
          <p:spPr bwMode="auto">
            <a:xfrm>
              <a:off x="2133600" y="4267200"/>
              <a:ext cx="762000" cy="35877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200" dirty="0"/>
                <a:t>SRIO</a:t>
              </a:r>
            </a:p>
          </p:txBody>
        </p:sp>
        <p:sp>
          <p:nvSpPr>
            <p:cNvPr id="27" name="Rectangle 28"/>
            <p:cNvSpPr>
              <a:spLocks noChangeArrowheads="1"/>
            </p:cNvSpPr>
            <p:nvPr/>
          </p:nvSpPr>
          <p:spPr bwMode="auto">
            <a:xfrm>
              <a:off x="2133600" y="4724400"/>
              <a:ext cx="762000" cy="35877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200" dirty="0"/>
                <a:t>CPPI</a:t>
              </a:r>
            </a:p>
          </p:txBody>
        </p:sp>
        <p:sp>
          <p:nvSpPr>
            <p:cNvPr id="28" name="Rectangle 29"/>
            <p:cNvSpPr>
              <a:spLocks noChangeArrowheads="1"/>
            </p:cNvSpPr>
            <p:nvPr/>
          </p:nvSpPr>
          <p:spPr bwMode="auto">
            <a:xfrm>
              <a:off x="2971800" y="4267200"/>
              <a:ext cx="762000" cy="35877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200" dirty="0"/>
                <a:t>FFTC</a:t>
              </a:r>
            </a:p>
          </p:txBody>
        </p:sp>
        <p:sp>
          <p:nvSpPr>
            <p:cNvPr id="29" name="Rectangle 30"/>
            <p:cNvSpPr>
              <a:spLocks noChangeArrowheads="1"/>
            </p:cNvSpPr>
            <p:nvPr/>
          </p:nvSpPr>
          <p:spPr bwMode="auto">
            <a:xfrm>
              <a:off x="2971800" y="4724400"/>
              <a:ext cx="762000" cy="35877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200" dirty="0"/>
                <a:t>HyperLink</a:t>
              </a:r>
            </a:p>
          </p:txBody>
        </p:sp>
        <p:sp>
          <p:nvSpPr>
            <p:cNvPr id="30" name="Rectangle 31"/>
            <p:cNvSpPr>
              <a:spLocks noChangeArrowheads="1"/>
            </p:cNvSpPr>
            <p:nvPr/>
          </p:nvSpPr>
          <p:spPr bwMode="auto">
            <a:xfrm>
              <a:off x="3810000" y="4267200"/>
              <a:ext cx="762000" cy="35877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200" dirty="0"/>
                <a:t>TSIP</a:t>
              </a:r>
            </a:p>
          </p:txBody>
        </p:sp>
        <p:sp>
          <p:nvSpPr>
            <p:cNvPr id="41" name="Rectangle 31"/>
            <p:cNvSpPr>
              <a:spLocks noChangeArrowheads="1"/>
            </p:cNvSpPr>
            <p:nvPr/>
          </p:nvSpPr>
          <p:spPr bwMode="auto">
            <a:xfrm>
              <a:off x="3810000" y="4724400"/>
              <a:ext cx="762000" cy="35877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200" dirty="0"/>
                <a:t>…</a:t>
              </a:r>
            </a:p>
          </p:txBody>
        </p:sp>
      </p:grpSp>
      <p:grpSp>
        <p:nvGrpSpPr>
          <p:cNvPr id="19" name="Group 50"/>
          <p:cNvGrpSpPr>
            <a:grpSpLocks/>
          </p:cNvGrpSpPr>
          <p:nvPr>
            <p:custDataLst>
              <p:tags r:id="rId7"/>
            </p:custDataLst>
          </p:nvPr>
        </p:nvGrpSpPr>
        <p:grpSpPr bwMode="auto">
          <a:xfrm>
            <a:off x="4724400" y="2819400"/>
            <a:ext cx="2819400" cy="2308225"/>
            <a:chOff x="4724400" y="2819400"/>
            <a:chExt cx="2819400" cy="2308225"/>
          </a:xfrm>
        </p:grpSpPr>
        <p:sp>
          <p:nvSpPr>
            <p:cNvPr id="9" name="Rectangle 33"/>
            <p:cNvSpPr>
              <a:spLocks noChangeArrowheads="1"/>
            </p:cNvSpPr>
            <p:nvPr/>
          </p:nvSpPr>
          <p:spPr bwMode="auto">
            <a:xfrm>
              <a:off x="4724400" y="2819400"/>
              <a:ext cx="2819400" cy="23082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>
                <a:defRPr/>
              </a:pPr>
              <a:r>
                <a:rPr lang="en-US" sz="1200" b="1" dirty="0"/>
                <a:t>Platform/EVM Software</a:t>
              </a:r>
            </a:p>
          </p:txBody>
        </p:sp>
        <p:sp>
          <p:nvSpPr>
            <p:cNvPr id="13" name="Rectangle 6"/>
            <p:cNvSpPr>
              <a:spLocks noChangeArrowheads="1"/>
            </p:cNvSpPr>
            <p:nvPr/>
          </p:nvSpPr>
          <p:spPr bwMode="auto">
            <a:xfrm>
              <a:off x="6248400" y="4572000"/>
              <a:ext cx="1219200" cy="4572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200" dirty="0"/>
                <a:t>Bootloader</a:t>
              </a:r>
            </a:p>
          </p:txBody>
        </p:sp>
        <p:sp>
          <p:nvSpPr>
            <p:cNvPr id="20" name="Rectangle 15"/>
            <p:cNvSpPr>
              <a:spLocks noChangeArrowheads="1"/>
            </p:cNvSpPr>
            <p:nvPr/>
          </p:nvSpPr>
          <p:spPr bwMode="auto">
            <a:xfrm>
              <a:off x="4800600" y="3200400"/>
              <a:ext cx="1371600" cy="7620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200" dirty="0"/>
                <a:t>Platform</a:t>
              </a:r>
            </a:p>
            <a:p>
              <a:pPr algn="ctr">
                <a:defRPr/>
              </a:pPr>
              <a:r>
                <a:rPr lang="en-US" sz="1200" dirty="0"/>
                <a:t>Library</a:t>
              </a:r>
            </a:p>
          </p:txBody>
        </p:sp>
        <p:sp>
          <p:nvSpPr>
            <p:cNvPr id="21" name="Rectangle 17"/>
            <p:cNvSpPr>
              <a:spLocks noChangeArrowheads="1"/>
            </p:cNvSpPr>
            <p:nvPr/>
          </p:nvSpPr>
          <p:spPr bwMode="auto">
            <a:xfrm>
              <a:off x="6248400" y="4038600"/>
              <a:ext cx="1219200" cy="471488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200" dirty="0"/>
                <a:t>POST</a:t>
              </a:r>
            </a:p>
          </p:txBody>
        </p:sp>
        <p:sp>
          <p:nvSpPr>
            <p:cNvPr id="42" name="Rectangle 17"/>
            <p:cNvSpPr>
              <a:spLocks noChangeArrowheads="1"/>
            </p:cNvSpPr>
            <p:nvPr/>
          </p:nvSpPr>
          <p:spPr bwMode="auto">
            <a:xfrm>
              <a:off x="4800600" y="4572000"/>
              <a:ext cx="1371600" cy="471488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200" dirty="0"/>
                <a:t>OSAL</a:t>
              </a:r>
            </a:p>
          </p:txBody>
        </p:sp>
        <p:sp>
          <p:nvSpPr>
            <p:cNvPr id="43" name="Rectangle 17"/>
            <p:cNvSpPr>
              <a:spLocks noChangeArrowheads="1"/>
            </p:cNvSpPr>
            <p:nvPr/>
          </p:nvSpPr>
          <p:spPr bwMode="auto">
            <a:xfrm>
              <a:off x="4800600" y="4038600"/>
              <a:ext cx="1371600" cy="4572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200" dirty="0"/>
                <a:t>Resource</a:t>
              </a:r>
            </a:p>
            <a:p>
              <a:pPr algn="ctr">
                <a:defRPr/>
              </a:pPr>
              <a:r>
                <a:rPr lang="en-US" sz="1200" dirty="0"/>
                <a:t>Manager</a:t>
              </a:r>
            </a:p>
          </p:txBody>
        </p:sp>
        <p:sp>
          <p:nvSpPr>
            <p:cNvPr id="44" name="Rectangle 6"/>
            <p:cNvSpPr>
              <a:spLocks noChangeArrowheads="1"/>
            </p:cNvSpPr>
            <p:nvPr/>
          </p:nvSpPr>
          <p:spPr bwMode="auto">
            <a:xfrm>
              <a:off x="6248400" y="3200400"/>
              <a:ext cx="1219200" cy="7620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200" dirty="0"/>
                <a:t>Transports</a:t>
              </a:r>
              <a:br>
                <a:rPr lang="en-US" sz="1200" dirty="0"/>
              </a:br>
              <a:r>
                <a:rPr lang="en-US" sz="1200" dirty="0"/>
                <a:t>- IPC</a:t>
              </a:r>
              <a:br>
                <a:rPr lang="en-US" sz="1200" dirty="0"/>
              </a:br>
              <a:r>
                <a:rPr lang="en-US" sz="1200" dirty="0"/>
                <a:t>- NDK</a:t>
              </a:r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Examples of Software layers - IPC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IPC provide standard interface between thread in the same core, between cores and between devices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5"/>
          <p:cNvGrpSpPr/>
          <p:nvPr>
            <p:custDataLst>
              <p:tags r:id="rId2"/>
            </p:custDataLst>
          </p:nvPr>
        </p:nvGrpSpPr>
        <p:grpSpPr>
          <a:xfrm>
            <a:off x="304800" y="1066800"/>
            <a:ext cx="5181600" cy="2141538"/>
            <a:chOff x="304800" y="1066800"/>
            <a:chExt cx="5181600" cy="2141538"/>
          </a:xfrm>
        </p:grpSpPr>
        <p:sp>
          <p:nvSpPr>
            <p:cNvPr id="5" name="Rectangle 4"/>
            <p:cNvSpPr/>
            <p:nvPr/>
          </p:nvSpPr>
          <p:spPr bwMode="auto">
            <a:xfrm>
              <a:off x="304800" y="1066800"/>
              <a:ext cx="2514600" cy="21415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/>
            <a:lstStyle/>
            <a:p>
              <a:pPr algn="ctr">
                <a:defRPr/>
              </a:pPr>
              <a:r>
                <a:rPr lang="en-US" sz="1000" dirty="0"/>
                <a:t>Device 1</a:t>
              </a:r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355600" y="2771775"/>
              <a:ext cx="2390775" cy="373063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000" dirty="0"/>
                <a:t>SoC Hardware and Peripherals</a:t>
              </a: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355600" y="1314450"/>
              <a:ext cx="1181100" cy="1366838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 algn="ctr">
                <a:defRPr/>
              </a:pPr>
              <a:r>
                <a:rPr lang="en-US" sz="1000" dirty="0"/>
                <a:t>Core 1</a:t>
              </a:r>
            </a:p>
          </p:txBody>
        </p:sp>
        <p:sp>
          <p:nvSpPr>
            <p:cNvPr id="8" name="Rounded Rectangle 7"/>
            <p:cNvSpPr/>
            <p:nvPr/>
          </p:nvSpPr>
          <p:spPr bwMode="auto">
            <a:xfrm>
              <a:off x="663921" y="2308650"/>
              <a:ext cx="769545" cy="248370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000" dirty="0">
                  <a:solidFill>
                    <a:schemeClr val="tx1"/>
                  </a:solidFill>
                </a:rPr>
                <a:t>IPC</a:t>
              </a:r>
            </a:p>
          </p:txBody>
        </p:sp>
        <p:sp>
          <p:nvSpPr>
            <p:cNvPr id="9" name="Rounded Rectangle 8"/>
            <p:cNvSpPr/>
            <p:nvPr/>
          </p:nvSpPr>
          <p:spPr bwMode="auto">
            <a:xfrm>
              <a:off x="779352" y="1558463"/>
              <a:ext cx="269341" cy="683018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vert270" anchor="ctr"/>
            <a:lstStyle/>
            <a:p>
              <a:pPr algn="ctr">
                <a:defRPr/>
              </a:pPr>
              <a:r>
                <a:rPr lang="en-US" sz="1000" dirty="0"/>
                <a:t>Process  1</a:t>
              </a:r>
            </a:p>
          </p:txBody>
        </p:sp>
        <p:sp>
          <p:nvSpPr>
            <p:cNvPr id="10" name="Rounded Rectangle 9"/>
            <p:cNvSpPr/>
            <p:nvPr/>
          </p:nvSpPr>
          <p:spPr bwMode="auto">
            <a:xfrm>
              <a:off x="1158131" y="1544970"/>
              <a:ext cx="269341" cy="683018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vert270" anchor="ctr"/>
            <a:lstStyle/>
            <a:p>
              <a:pPr algn="ctr">
                <a:defRPr/>
              </a:pPr>
              <a:r>
                <a:rPr lang="en-US" sz="1000" dirty="0"/>
                <a:t>Process  2</a:t>
              </a:r>
            </a:p>
          </p:txBody>
        </p:sp>
        <p:sp>
          <p:nvSpPr>
            <p:cNvPr id="16" name="Rounded Rectangle 15"/>
            <p:cNvSpPr/>
            <p:nvPr/>
          </p:nvSpPr>
          <p:spPr bwMode="auto">
            <a:xfrm>
              <a:off x="385171" y="1548017"/>
              <a:ext cx="249683" cy="1009003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vert270" anchor="ctr"/>
            <a:lstStyle/>
            <a:p>
              <a:pPr algn="ctr">
                <a:defRPr/>
              </a:pPr>
              <a:r>
                <a:rPr lang="en-US" sz="1000" dirty="0">
                  <a:solidFill>
                    <a:schemeClr val="tx1"/>
                  </a:solidFill>
                </a:rPr>
                <a:t>BIOS</a:t>
              </a:r>
            </a:p>
          </p:txBody>
        </p:sp>
        <p:sp>
          <p:nvSpPr>
            <p:cNvPr id="17" name="Rectangle 16"/>
            <p:cNvSpPr/>
            <p:nvPr/>
          </p:nvSpPr>
          <p:spPr bwMode="auto">
            <a:xfrm>
              <a:off x="1566863" y="1314450"/>
              <a:ext cx="1179512" cy="1366838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 algn="ctr">
                <a:defRPr/>
              </a:pPr>
              <a:r>
                <a:rPr lang="en-US" sz="1000" dirty="0"/>
                <a:t>Core 2</a:t>
              </a:r>
            </a:p>
          </p:txBody>
        </p:sp>
        <p:sp>
          <p:nvSpPr>
            <p:cNvPr id="18" name="Rounded Rectangle 17"/>
            <p:cNvSpPr/>
            <p:nvPr/>
          </p:nvSpPr>
          <p:spPr bwMode="auto">
            <a:xfrm>
              <a:off x="1874215" y="2308650"/>
              <a:ext cx="769545" cy="248370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000" dirty="0">
                  <a:solidFill>
                    <a:schemeClr val="tx1"/>
                  </a:solidFill>
                </a:rPr>
                <a:t>IPC</a:t>
              </a:r>
            </a:p>
          </p:txBody>
        </p:sp>
        <p:sp>
          <p:nvSpPr>
            <p:cNvPr id="19" name="Rounded Rectangle 18"/>
            <p:cNvSpPr/>
            <p:nvPr/>
          </p:nvSpPr>
          <p:spPr bwMode="auto">
            <a:xfrm>
              <a:off x="1989647" y="1558463"/>
              <a:ext cx="269341" cy="683018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vert270" anchor="ctr"/>
            <a:lstStyle/>
            <a:p>
              <a:pPr algn="ctr">
                <a:defRPr/>
              </a:pPr>
              <a:r>
                <a:rPr lang="en-US" sz="1000" dirty="0"/>
                <a:t>Process  1</a:t>
              </a:r>
            </a:p>
          </p:txBody>
        </p:sp>
        <p:sp>
          <p:nvSpPr>
            <p:cNvPr id="20" name="Rounded Rectangle 19"/>
            <p:cNvSpPr/>
            <p:nvPr/>
          </p:nvSpPr>
          <p:spPr bwMode="auto">
            <a:xfrm>
              <a:off x="2368426" y="1544970"/>
              <a:ext cx="269341" cy="683018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vert270" anchor="ctr"/>
            <a:lstStyle/>
            <a:p>
              <a:pPr algn="ctr">
                <a:defRPr/>
              </a:pPr>
              <a:r>
                <a:rPr lang="en-US" sz="1000" dirty="0"/>
                <a:t>Process  2</a:t>
              </a:r>
            </a:p>
          </p:txBody>
        </p:sp>
        <p:sp>
          <p:nvSpPr>
            <p:cNvPr id="21" name="Rounded Rectangle 20"/>
            <p:cNvSpPr/>
            <p:nvPr/>
          </p:nvSpPr>
          <p:spPr bwMode="auto">
            <a:xfrm>
              <a:off x="1595465" y="1548017"/>
              <a:ext cx="249683" cy="1009003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vert270" anchor="ctr"/>
            <a:lstStyle/>
            <a:p>
              <a:pPr algn="ctr">
                <a:defRPr/>
              </a:pPr>
              <a:r>
                <a:rPr lang="en-US" sz="1000" dirty="0">
                  <a:solidFill>
                    <a:schemeClr val="tx1"/>
                  </a:solidFill>
                </a:rPr>
                <a:t>BIOS</a:t>
              </a:r>
            </a:p>
          </p:txBody>
        </p:sp>
        <p:sp>
          <p:nvSpPr>
            <p:cNvPr id="22" name="Rectangle 21"/>
            <p:cNvSpPr/>
            <p:nvPr/>
          </p:nvSpPr>
          <p:spPr bwMode="auto">
            <a:xfrm>
              <a:off x="2971800" y="1066800"/>
              <a:ext cx="2514600" cy="21415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/>
            <a:lstStyle/>
            <a:p>
              <a:pPr algn="ctr">
                <a:defRPr/>
              </a:pPr>
              <a:r>
                <a:rPr lang="en-US" sz="1000" dirty="0"/>
                <a:t>Device 2</a:t>
              </a:r>
            </a:p>
          </p:txBody>
        </p:sp>
        <p:sp>
          <p:nvSpPr>
            <p:cNvPr id="23" name="Rectangle 22"/>
            <p:cNvSpPr/>
            <p:nvPr/>
          </p:nvSpPr>
          <p:spPr bwMode="auto">
            <a:xfrm>
              <a:off x="3024188" y="2771775"/>
              <a:ext cx="2389187" cy="373063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000" dirty="0"/>
                <a:t>SoC Hardware and Peripherals</a:t>
              </a:r>
            </a:p>
          </p:txBody>
        </p:sp>
        <p:sp>
          <p:nvSpPr>
            <p:cNvPr id="24" name="Rectangle 23"/>
            <p:cNvSpPr/>
            <p:nvPr/>
          </p:nvSpPr>
          <p:spPr bwMode="auto">
            <a:xfrm>
              <a:off x="3024188" y="1314450"/>
              <a:ext cx="1179512" cy="1366838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 algn="ctr">
                <a:defRPr/>
              </a:pPr>
              <a:r>
                <a:rPr lang="en-US" sz="1000" dirty="0"/>
                <a:t>Core 1</a:t>
              </a:r>
            </a:p>
          </p:txBody>
        </p:sp>
        <p:sp>
          <p:nvSpPr>
            <p:cNvPr id="25" name="Rounded Rectangle 24"/>
            <p:cNvSpPr/>
            <p:nvPr/>
          </p:nvSpPr>
          <p:spPr bwMode="auto">
            <a:xfrm>
              <a:off x="3331675" y="2308650"/>
              <a:ext cx="769545" cy="248370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000" dirty="0">
                  <a:solidFill>
                    <a:schemeClr val="tx1"/>
                  </a:solidFill>
                </a:rPr>
                <a:t>IPC</a:t>
              </a:r>
            </a:p>
          </p:txBody>
        </p:sp>
        <p:sp>
          <p:nvSpPr>
            <p:cNvPr id="26" name="Rounded Rectangle 25"/>
            <p:cNvSpPr/>
            <p:nvPr/>
          </p:nvSpPr>
          <p:spPr bwMode="auto">
            <a:xfrm>
              <a:off x="3447107" y="1558463"/>
              <a:ext cx="269341" cy="683018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vert270" anchor="ctr"/>
            <a:lstStyle/>
            <a:p>
              <a:pPr algn="ctr">
                <a:defRPr/>
              </a:pPr>
              <a:r>
                <a:rPr lang="en-US" sz="1000" dirty="0"/>
                <a:t>Process  1</a:t>
              </a:r>
            </a:p>
          </p:txBody>
        </p:sp>
        <p:sp>
          <p:nvSpPr>
            <p:cNvPr id="27" name="Rounded Rectangle 26"/>
            <p:cNvSpPr/>
            <p:nvPr/>
          </p:nvSpPr>
          <p:spPr bwMode="auto">
            <a:xfrm>
              <a:off x="3825886" y="1544970"/>
              <a:ext cx="269341" cy="683018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vert270" anchor="ctr"/>
            <a:lstStyle/>
            <a:p>
              <a:pPr algn="ctr">
                <a:defRPr/>
              </a:pPr>
              <a:r>
                <a:rPr lang="en-US" sz="1000" dirty="0"/>
                <a:t>Process  2</a:t>
              </a:r>
            </a:p>
          </p:txBody>
        </p:sp>
        <p:sp>
          <p:nvSpPr>
            <p:cNvPr id="28" name="Rounded Rectangle 27"/>
            <p:cNvSpPr/>
            <p:nvPr/>
          </p:nvSpPr>
          <p:spPr bwMode="auto">
            <a:xfrm>
              <a:off x="3052925" y="1548017"/>
              <a:ext cx="249683" cy="1009003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vert270" anchor="ctr"/>
            <a:lstStyle/>
            <a:p>
              <a:pPr algn="ctr">
                <a:defRPr/>
              </a:pPr>
              <a:r>
                <a:rPr lang="en-US" sz="1000" dirty="0">
                  <a:solidFill>
                    <a:schemeClr val="tx1"/>
                  </a:solidFill>
                </a:rPr>
                <a:t>BIOS</a:t>
              </a:r>
            </a:p>
          </p:txBody>
        </p:sp>
        <p:sp>
          <p:nvSpPr>
            <p:cNvPr id="29" name="Rectangle 28"/>
            <p:cNvSpPr/>
            <p:nvPr/>
          </p:nvSpPr>
          <p:spPr bwMode="auto">
            <a:xfrm>
              <a:off x="4233863" y="1314450"/>
              <a:ext cx="1179512" cy="1366838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 algn="ctr">
                <a:defRPr/>
              </a:pPr>
              <a:r>
                <a:rPr lang="en-US" sz="1000" dirty="0"/>
                <a:t>Core 2</a:t>
              </a:r>
            </a:p>
          </p:txBody>
        </p:sp>
        <p:sp>
          <p:nvSpPr>
            <p:cNvPr id="30" name="Rounded Rectangle 29"/>
            <p:cNvSpPr/>
            <p:nvPr/>
          </p:nvSpPr>
          <p:spPr bwMode="auto">
            <a:xfrm>
              <a:off x="4541970" y="2308650"/>
              <a:ext cx="769545" cy="248370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000" dirty="0">
                  <a:solidFill>
                    <a:schemeClr val="tx1"/>
                  </a:solidFill>
                </a:rPr>
                <a:t>IPC</a:t>
              </a:r>
            </a:p>
          </p:txBody>
        </p:sp>
        <p:sp>
          <p:nvSpPr>
            <p:cNvPr id="31" name="Rounded Rectangle 30"/>
            <p:cNvSpPr/>
            <p:nvPr/>
          </p:nvSpPr>
          <p:spPr bwMode="auto">
            <a:xfrm>
              <a:off x="4657401" y="1558463"/>
              <a:ext cx="269341" cy="683018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vert270" anchor="ctr"/>
            <a:lstStyle/>
            <a:p>
              <a:pPr algn="ctr">
                <a:defRPr/>
              </a:pPr>
              <a:r>
                <a:rPr lang="en-US" sz="1000" dirty="0"/>
                <a:t>Process  1</a:t>
              </a:r>
            </a:p>
          </p:txBody>
        </p:sp>
        <p:sp>
          <p:nvSpPr>
            <p:cNvPr id="32" name="Rounded Rectangle 31"/>
            <p:cNvSpPr/>
            <p:nvPr/>
          </p:nvSpPr>
          <p:spPr bwMode="auto">
            <a:xfrm>
              <a:off x="5036180" y="1544970"/>
              <a:ext cx="269341" cy="683018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vert270" anchor="ctr"/>
            <a:lstStyle/>
            <a:p>
              <a:pPr algn="ctr">
                <a:defRPr/>
              </a:pPr>
              <a:r>
                <a:rPr lang="en-US" sz="1000" dirty="0"/>
                <a:t>Process  2</a:t>
              </a:r>
            </a:p>
          </p:txBody>
        </p:sp>
        <p:sp>
          <p:nvSpPr>
            <p:cNvPr id="33" name="Rounded Rectangle 32"/>
            <p:cNvSpPr/>
            <p:nvPr/>
          </p:nvSpPr>
          <p:spPr bwMode="auto">
            <a:xfrm>
              <a:off x="4263219" y="1548017"/>
              <a:ext cx="249683" cy="1009003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vert270" anchor="ctr"/>
            <a:lstStyle/>
            <a:p>
              <a:pPr algn="ctr">
                <a:defRPr/>
              </a:pPr>
              <a:r>
                <a:rPr lang="en-US" sz="1000" dirty="0">
                  <a:solidFill>
                    <a:schemeClr val="tx1"/>
                  </a:solidFill>
                </a:rPr>
                <a:t>BIOS</a:t>
              </a:r>
            </a:p>
          </p:txBody>
        </p:sp>
      </p:grpSp>
      <p:sp>
        <p:nvSpPr>
          <p:cNvPr id="24577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458200" cy="838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 </a:t>
            </a:r>
            <a:r>
              <a:rPr lang="en-US" dirty="0" err="1" smtClean="0"/>
              <a:t>Interprocessor</a:t>
            </a:r>
            <a:r>
              <a:rPr lang="en-US" dirty="0" smtClean="0"/>
              <a:t> Communication (IPC)</a:t>
            </a:r>
          </a:p>
        </p:txBody>
      </p:sp>
      <p:grpSp>
        <p:nvGrpSpPr>
          <p:cNvPr id="3" name="Group 66"/>
          <p:cNvGrpSpPr/>
          <p:nvPr>
            <p:custDataLst>
              <p:tags r:id="rId3"/>
            </p:custDataLst>
          </p:nvPr>
        </p:nvGrpSpPr>
        <p:grpSpPr>
          <a:xfrm>
            <a:off x="914400" y="2227263"/>
            <a:ext cx="377825" cy="389191"/>
            <a:chOff x="914400" y="2227263"/>
            <a:chExt cx="377825" cy="389191"/>
          </a:xfrm>
        </p:grpSpPr>
        <p:cxnSp>
          <p:nvCxnSpPr>
            <p:cNvPr id="11" name="Straight Arrow Connector 10"/>
            <p:cNvCxnSpPr/>
            <p:nvPr/>
          </p:nvCxnSpPr>
          <p:spPr bwMode="auto">
            <a:xfrm>
              <a:off x="1292225" y="2227263"/>
              <a:ext cx="0" cy="388937"/>
            </a:xfrm>
            <a:prstGeom prst="straightConnector1">
              <a:avLst/>
            </a:prstGeom>
            <a:ln w="25400" cmpd="sng">
              <a:solidFill>
                <a:schemeClr val="tx1">
                  <a:lumMod val="95000"/>
                  <a:lumOff val="5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auto">
            <a:xfrm>
              <a:off x="914400" y="2616200"/>
              <a:ext cx="377825" cy="0"/>
            </a:xfrm>
            <a:prstGeom prst="line">
              <a:avLst/>
            </a:prstGeom>
            <a:ln w="25400" cmpd="sng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 bwMode="auto">
            <a:xfrm>
              <a:off x="914400" y="2241550"/>
              <a:ext cx="0" cy="374904"/>
            </a:xfrm>
            <a:prstGeom prst="straightConnector1">
              <a:avLst/>
            </a:prstGeom>
            <a:ln w="25400" cmpd="sng">
              <a:solidFill>
                <a:schemeClr val="tx1">
                  <a:lumMod val="95000"/>
                  <a:lumOff val="5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68"/>
          <p:cNvGrpSpPr/>
          <p:nvPr>
            <p:custDataLst>
              <p:tags r:id="rId4"/>
            </p:custDataLst>
          </p:nvPr>
        </p:nvGrpSpPr>
        <p:grpSpPr>
          <a:xfrm>
            <a:off x="914400" y="3733800"/>
            <a:ext cx="6858000" cy="2286000"/>
            <a:chOff x="914400" y="3733800"/>
            <a:chExt cx="6858000" cy="2286000"/>
          </a:xfrm>
        </p:grpSpPr>
        <p:sp>
          <p:nvSpPr>
            <p:cNvPr id="37" name="Rectangle 36"/>
            <p:cNvSpPr/>
            <p:nvPr/>
          </p:nvSpPr>
          <p:spPr bwMode="auto">
            <a:xfrm>
              <a:off x="914400" y="3733800"/>
              <a:ext cx="6858000" cy="2286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/>
            <a:lstStyle/>
            <a:p>
              <a:pPr algn="ctr">
                <a:defRPr/>
              </a:pPr>
              <a:r>
                <a:rPr lang="en-US" sz="1000" dirty="0"/>
                <a:t>Device 1</a:t>
              </a:r>
            </a:p>
          </p:txBody>
        </p:sp>
        <p:sp>
          <p:nvSpPr>
            <p:cNvPr id="38" name="Rectangle 37"/>
            <p:cNvSpPr/>
            <p:nvPr/>
          </p:nvSpPr>
          <p:spPr bwMode="auto">
            <a:xfrm>
              <a:off x="990600" y="5562600"/>
              <a:ext cx="6721475" cy="396875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000" dirty="0"/>
                <a:t>SoC Hardware and Peripherals</a:t>
              </a:r>
            </a:p>
          </p:txBody>
        </p:sp>
        <p:sp>
          <p:nvSpPr>
            <p:cNvPr id="39" name="Rectangle 38"/>
            <p:cNvSpPr/>
            <p:nvPr/>
          </p:nvSpPr>
          <p:spPr bwMode="auto">
            <a:xfrm>
              <a:off x="982663" y="3998913"/>
              <a:ext cx="1562100" cy="1457325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 algn="ctr">
                <a:defRPr/>
              </a:pPr>
              <a:r>
                <a:rPr lang="en-US" sz="1000" dirty="0"/>
                <a:t>Core 1</a:t>
              </a:r>
            </a:p>
          </p:txBody>
        </p:sp>
        <p:sp>
          <p:nvSpPr>
            <p:cNvPr id="40" name="Rounded Rectangle 39"/>
            <p:cNvSpPr/>
            <p:nvPr/>
          </p:nvSpPr>
          <p:spPr bwMode="auto">
            <a:xfrm>
              <a:off x="1447800" y="5059363"/>
              <a:ext cx="960438" cy="265112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000" dirty="0"/>
                <a:t>SysLink</a:t>
              </a:r>
            </a:p>
          </p:txBody>
        </p:sp>
        <p:sp>
          <p:nvSpPr>
            <p:cNvPr id="41" name="Rounded Rectangle 40"/>
            <p:cNvSpPr/>
            <p:nvPr/>
          </p:nvSpPr>
          <p:spPr bwMode="auto">
            <a:xfrm>
              <a:off x="1542484" y="4258469"/>
              <a:ext cx="356480" cy="72887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vert270" anchor="ctr"/>
            <a:lstStyle/>
            <a:p>
              <a:pPr algn="ctr">
                <a:defRPr/>
              </a:pPr>
              <a:r>
                <a:rPr lang="en-US" sz="1000" dirty="0"/>
                <a:t>Process  1</a:t>
              </a:r>
            </a:p>
          </p:txBody>
        </p:sp>
        <p:sp>
          <p:nvSpPr>
            <p:cNvPr id="42" name="Rounded Rectangle 41"/>
            <p:cNvSpPr/>
            <p:nvPr/>
          </p:nvSpPr>
          <p:spPr bwMode="auto">
            <a:xfrm>
              <a:off x="2043809" y="4244070"/>
              <a:ext cx="356480" cy="72887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vert270" anchor="ctr"/>
            <a:lstStyle/>
            <a:p>
              <a:pPr algn="ctr">
                <a:defRPr/>
              </a:pPr>
              <a:r>
                <a:rPr lang="en-US" sz="1000" dirty="0"/>
                <a:t>Process  2</a:t>
              </a:r>
            </a:p>
          </p:txBody>
        </p:sp>
        <p:cxnSp>
          <p:nvCxnSpPr>
            <p:cNvPr id="43" name="Straight Arrow Connector 42"/>
            <p:cNvCxnSpPr/>
            <p:nvPr/>
          </p:nvCxnSpPr>
          <p:spPr bwMode="auto">
            <a:xfrm rot="5400000">
              <a:off x="1371600" y="5321300"/>
              <a:ext cx="668338" cy="1588"/>
            </a:xfrm>
            <a:prstGeom prst="straightConnector1">
              <a:avLst/>
            </a:prstGeom>
            <a:ln w="25400" cmpd="sng">
              <a:solidFill>
                <a:schemeClr val="tx1">
                  <a:lumMod val="95000"/>
                  <a:lumOff val="5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 bwMode="auto">
            <a:xfrm>
              <a:off x="1698625" y="5654675"/>
              <a:ext cx="5659438" cy="0"/>
            </a:xfrm>
            <a:prstGeom prst="line">
              <a:avLst/>
            </a:prstGeom>
            <a:ln w="25400" cmpd="sng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Rounded Rectangle 44"/>
            <p:cNvSpPr/>
            <p:nvPr/>
          </p:nvSpPr>
          <p:spPr bwMode="auto">
            <a:xfrm>
              <a:off x="1020773" y="4247322"/>
              <a:ext cx="330462" cy="1076739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vert270" anchor="ctr"/>
            <a:lstStyle/>
            <a:p>
              <a:pPr algn="ctr">
                <a:defRPr/>
              </a:pPr>
              <a:r>
                <a:rPr lang="en-US" sz="1000" dirty="0"/>
                <a:t>Linux</a:t>
              </a:r>
            </a:p>
          </p:txBody>
        </p:sp>
        <p:sp>
          <p:nvSpPr>
            <p:cNvPr id="46" name="Rectangle 45"/>
            <p:cNvSpPr/>
            <p:nvPr/>
          </p:nvSpPr>
          <p:spPr bwMode="auto">
            <a:xfrm>
              <a:off x="2584450" y="3998913"/>
              <a:ext cx="1562100" cy="1457325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 algn="ctr">
                <a:defRPr/>
              </a:pPr>
              <a:r>
                <a:rPr lang="en-US" sz="1000" dirty="0"/>
                <a:t>Core 2</a:t>
              </a:r>
            </a:p>
          </p:txBody>
        </p:sp>
        <p:sp>
          <p:nvSpPr>
            <p:cNvPr id="47" name="Rounded Rectangle 46"/>
            <p:cNvSpPr/>
            <p:nvPr/>
          </p:nvSpPr>
          <p:spPr bwMode="auto">
            <a:xfrm>
              <a:off x="2991567" y="5059017"/>
              <a:ext cx="1018515" cy="265043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000" dirty="0">
                  <a:solidFill>
                    <a:schemeClr val="tx1"/>
                  </a:solidFill>
                </a:rPr>
                <a:t>IPC</a:t>
              </a:r>
            </a:p>
          </p:txBody>
        </p:sp>
        <p:sp>
          <p:nvSpPr>
            <p:cNvPr id="48" name="Rounded Rectangle 47"/>
            <p:cNvSpPr/>
            <p:nvPr/>
          </p:nvSpPr>
          <p:spPr bwMode="auto">
            <a:xfrm>
              <a:off x="3144344" y="4258469"/>
              <a:ext cx="356480" cy="72887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vert270" anchor="ctr"/>
            <a:lstStyle/>
            <a:p>
              <a:pPr algn="ctr">
                <a:defRPr/>
              </a:pPr>
              <a:r>
                <a:rPr lang="en-US" sz="1000" dirty="0"/>
                <a:t>Process  1</a:t>
              </a:r>
            </a:p>
          </p:txBody>
        </p:sp>
        <p:sp>
          <p:nvSpPr>
            <p:cNvPr id="49" name="Rounded Rectangle 48"/>
            <p:cNvSpPr/>
            <p:nvPr/>
          </p:nvSpPr>
          <p:spPr bwMode="auto">
            <a:xfrm>
              <a:off x="3645669" y="4244070"/>
              <a:ext cx="356480" cy="72887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vert270" anchor="ctr"/>
            <a:lstStyle/>
            <a:p>
              <a:pPr algn="ctr">
                <a:defRPr/>
              </a:pPr>
              <a:r>
                <a:rPr lang="en-US" sz="1000" dirty="0"/>
                <a:t>Process  2</a:t>
              </a:r>
            </a:p>
          </p:txBody>
        </p:sp>
        <p:sp>
          <p:nvSpPr>
            <p:cNvPr id="50" name="Rounded Rectangle 49"/>
            <p:cNvSpPr/>
            <p:nvPr/>
          </p:nvSpPr>
          <p:spPr bwMode="auto">
            <a:xfrm>
              <a:off x="2622633" y="4247322"/>
              <a:ext cx="330462" cy="1076739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vert270" anchor="ctr"/>
            <a:lstStyle/>
            <a:p>
              <a:pPr algn="ctr">
                <a:defRPr/>
              </a:pPr>
              <a:r>
                <a:rPr lang="en-US" sz="1000" dirty="0">
                  <a:solidFill>
                    <a:schemeClr val="tx1"/>
                  </a:solidFill>
                </a:rPr>
                <a:t>BIOS</a:t>
              </a:r>
            </a:p>
          </p:txBody>
        </p:sp>
        <p:sp>
          <p:nvSpPr>
            <p:cNvPr id="51" name="Rectangle 50"/>
            <p:cNvSpPr/>
            <p:nvPr/>
          </p:nvSpPr>
          <p:spPr bwMode="auto">
            <a:xfrm>
              <a:off x="4173538" y="3998913"/>
              <a:ext cx="1562100" cy="1457325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 algn="ctr">
                <a:defRPr/>
              </a:pPr>
              <a:r>
                <a:rPr lang="en-US" sz="1000" dirty="0"/>
                <a:t>Core 3</a:t>
              </a:r>
            </a:p>
          </p:txBody>
        </p:sp>
        <p:sp>
          <p:nvSpPr>
            <p:cNvPr id="52" name="Rounded Rectangle 51"/>
            <p:cNvSpPr/>
            <p:nvPr/>
          </p:nvSpPr>
          <p:spPr bwMode="auto">
            <a:xfrm>
              <a:off x="4581053" y="5059017"/>
              <a:ext cx="1018515" cy="265043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000" dirty="0">
                  <a:solidFill>
                    <a:schemeClr val="tx1"/>
                  </a:solidFill>
                </a:rPr>
                <a:t>IPC</a:t>
              </a:r>
            </a:p>
          </p:txBody>
        </p:sp>
        <p:sp>
          <p:nvSpPr>
            <p:cNvPr id="53" name="Rounded Rectangle 52"/>
            <p:cNvSpPr/>
            <p:nvPr/>
          </p:nvSpPr>
          <p:spPr bwMode="auto">
            <a:xfrm>
              <a:off x="4733831" y="4258469"/>
              <a:ext cx="356480" cy="72887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vert270" anchor="ctr"/>
            <a:lstStyle/>
            <a:p>
              <a:pPr algn="ctr">
                <a:defRPr/>
              </a:pPr>
              <a:r>
                <a:rPr lang="en-US" sz="1000" dirty="0"/>
                <a:t>Process  1</a:t>
              </a:r>
            </a:p>
          </p:txBody>
        </p:sp>
        <p:sp>
          <p:nvSpPr>
            <p:cNvPr id="54" name="Rounded Rectangle 53"/>
            <p:cNvSpPr/>
            <p:nvPr/>
          </p:nvSpPr>
          <p:spPr bwMode="auto">
            <a:xfrm>
              <a:off x="5235156" y="4244070"/>
              <a:ext cx="356480" cy="72887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vert270" anchor="ctr"/>
            <a:lstStyle/>
            <a:p>
              <a:pPr algn="ctr">
                <a:defRPr/>
              </a:pPr>
              <a:r>
                <a:rPr lang="en-US" sz="1000" dirty="0"/>
                <a:t>Process  2</a:t>
              </a:r>
            </a:p>
          </p:txBody>
        </p:sp>
        <p:sp>
          <p:nvSpPr>
            <p:cNvPr id="55" name="Rounded Rectangle 54"/>
            <p:cNvSpPr/>
            <p:nvPr/>
          </p:nvSpPr>
          <p:spPr bwMode="auto">
            <a:xfrm>
              <a:off x="4212119" y="4247322"/>
              <a:ext cx="330462" cy="1076739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vert270" anchor="ctr"/>
            <a:lstStyle/>
            <a:p>
              <a:pPr algn="ctr">
                <a:defRPr/>
              </a:pPr>
              <a:r>
                <a:rPr lang="en-US" sz="1000" dirty="0">
                  <a:solidFill>
                    <a:schemeClr val="tx1"/>
                  </a:solidFill>
                </a:rPr>
                <a:t>BIOS</a:t>
              </a:r>
            </a:p>
          </p:txBody>
        </p:sp>
        <p:sp>
          <p:nvSpPr>
            <p:cNvPr id="56" name="Rectangle 55"/>
            <p:cNvSpPr/>
            <p:nvPr/>
          </p:nvSpPr>
          <p:spPr bwMode="auto">
            <a:xfrm>
              <a:off x="6142038" y="3998913"/>
              <a:ext cx="1562100" cy="1457325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 algn="ctr">
                <a:defRPr/>
              </a:pPr>
              <a:r>
                <a:rPr lang="en-US" sz="1000" dirty="0"/>
                <a:t>Core N</a:t>
              </a:r>
            </a:p>
          </p:txBody>
        </p:sp>
        <p:sp>
          <p:nvSpPr>
            <p:cNvPr id="57" name="Rounded Rectangle 56"/>
            <p:cNvSpPr/>
            <p:nvPr/>
          </p:nvSpPr>
          <p:spPr bwMode="auto">
            <a:xfrm>
              <a:off x="6550182" y="5059017"/>
              <a:ext cx="1018515" cy="265043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000" dirty="0">
                  <a:solidFill>
                    <a:schemeClr val="tx1"/>
                  </a:solidFill>
                </a:rPr>
                <a:t>IPC</a:t>
              </a:r>
            </a:p>
          </p:txBody>
        </p:sp>
        <p:sp>
          <p:nvSpPr>
            <p:cNvPr id="58" name="Rounded Rectangle 57"/>
            <p:cNvSpPr/>
            <p:nvPr/>
          </p:nvSpPr>
          <p:spPr bwMode="auto">
            <a:xfrm>
              <a:off x="6702959" y="4258469"/>
              <a:ext cx="356480" cy="72887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vert270" anchor="ctr"/>
            <a:lstStyle/>
            <a:p>
              <a:pPr algn="ctr">
                <a:defRPr/>
              </a:pPr>
              <a:r>
                <a:rPr lang="en-US" sz="1000" dirty="0"/>
                <a:t>Process  1</a:t>
              </a:r>
            </a:p>
          </p:txBody>
        </p:sp>
        <p:sp>
          <p:nvSpPr>
            <p:cNvPr id="59" name="Rounded Rectangle 58"/>
            <p:cNvSpPr/>
            <p:nvPr/>
          </p:nvSpPr>
          <p:spPr bwMode="auto">
            <a:xfrm>
              <a:off x="7204284" y="4244070"/>
              <a:ext cx="356480" cy="72887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vert270" anchor="ctr"/>
            <a:lstStyle/>
            <a:p>
              <a:pPr algn="ctr">
                <a:defRPr/>
              </a:pPr>
              <a:r>
                <a:rPr lang="en-US" sz="1000" dirty="0"/>
                <a:t>Process  2</a:t>
              </a:r>
            </a:p>
          </p:txBody>
        </p:sp>
        <p:sp>
          <p:nvSpPr>
            <p:cNvPr id="60" name="Rounded Rectangle 59"/>
            <p:cNvSpPr/>
            <p:nvPr/>
          </p:nvSpPr>
          <p:spPr bwMode="auto">
            <a:xfrm>
              <a:off x="6181248" y="4247322"/>
              <a:ext cx="330462" cy="1076739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vert270" anchor="ctr"/>
            <a:lstStyle/>
            <a:p>
              <a:pPr algn="ctr">
                <a:defRPr/>
              </a:pPr>
              <a:r>
                <a:rPr lang="en-US" sz="1000" dirty="0">
                  <a:solidFill>
                    <a:schemeClr val="tx1"/>
                  </a:solidFill>
                </a:rPr>
                <a:t>BIOS</a:t>
              </a:r>
            </a:p>
          </p:txBody>
        </p:sp>
        <p:cxnSp>
          <p:nvCxnSpPr>
            <p:cNvPr id="61" name="Straight Arrow Connector 60"/>
            <p:cNvCxnSpPr/>
            <p:nvPr/>
          </p:nvCxnSpPr>
          <p:spPr bwMode="auto">
            <a:xfrm>
              <a:off x="3817938" y="4987925"/>
              <a:ext cx="0" cy="666750"/>
            </a:xfrm>
            <a:prstGeom prst="straightConnector1">
              <a:avLst/>
            </a:prstGeom>
            <a:ln w="25400" cmpd="sng">
              <a:solidFill>
                <a:schemeClr val="tx1">
                  <a:lumMod val="95000"/>
                  <a:lumOff val="5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 bwMode="auto">
            <a:xfrm>
              <a:off x="4921250" y="4992688"/>
              <a:ext cx="0" cy="668337"/>
            </a:xfrm>
            <a:prstGeom prst="straightConnector1">
              <a:avLst/>
            </a:prstGeom>
            <a:ln w="25400" cmpd="sng">
              <a:solidFill>
                <a:schemeClr val="tx1">
                  <a:lumMod val="95000"/>
                  <a:lumOff val="5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/>
            <p:nvPr/>
          </p:nvCxnSpPr>
          <p:spPr bwMode="auto">
            <a:xfrm>
              <a:off x="7364413" y="4992688"/>
              <a:ext cx="0" cy="668337"/>
            </a:xfrm>
            <a:prstGeom prst="straightConnector1">
              <a:avLst/>
            </a:prstGeom>
            <a:ln w="25400" cmpd="sng">
              <a:solidFill>
                <a:schemeClr val="tx1">
                  <a:lumMod val="95000"/>
                  <a:lumOff val="5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64" name="Table 63"/>
          <p:cNvGraphicFramePr>
            <a:graphicFrameLocks noGrp="1"/>
          </p:cNvGraphicFramePr>
          <p:nvPr/>
        </p:nvGraphicFramePr>
        <p:xfrm>
          <a:off x="5562600" y="1066800"/>
          <a:ext cx="3276597" cy="21405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2577"/>
                <a:gridCol w="613948"/>
                <a:gridCol w="695036"/>
                <a:gridCol w="695036"/>
              </a:tblGrid>
              <a:tr h="642158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IPC Transports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Task</a:t>
                      </a:r>
                      <a:r>
                        <a:rPr lang="en-US" sz="1000" baseline="0" dirty="0" smtClean="0"/>
                        <a:t> to Task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Core to Core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Device to Device</a:t>
                      </a:r>
                      <a:endParaRPr lang="en-US" sz="1000" dirty="0"/>
                    </a:p>
                  </a:txBody>
                  <a:tcPr anchor="ctr"/>
                </a:tc>
              </a:tr>
              <a:tr h="299674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Shared Memory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x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x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anchor="ctr"/>
                </a:tc>
              </a:tr>
              <a:tr h="299674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Navigator/QMSS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x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x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anchor="ctr"/>
                </a:tc>
              </a:tr>
              <a:tr h="299674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SRIO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x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x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x</a:t>
                      </a:r>
                      <a:endParaRPr lang="en-US" sz="1000" dirty="0"/>
                    </a:p>
                  </a:txBody>
                  <a:tcPr anchor="ctr"/>
                </a:tc>
              </a:tr>
              <a:tr h="299674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PCIe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x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x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x</a:t>
                      </a:r>
                      <a:endParaRPr lang="en-US" sz="1000" dirty="0"/>
                    </a:p>
                  </a:txBody>
                  <a:tcPr anchor="ctr"/>
                </a:tc>
              </a:tr>
              <a:tr h="299674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HyperLink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x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x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x</a:t>
                      </a:r>
                      <a:endParaRPr lang="en-US" sz="1000" dirty="0"/>
                    </a:p>
                  </a:txBody>
                  <a:tcPr anchor="ctr"/>
                </a:tc>
              </a:tr>
            </a:tbl>
          </a:graphicData>
        </a:graphic>
      </p:graphicFrame>
      <p:grpSp>
        <p:nvGrpSpPr>
          <p:cNvPr id="36" name="Group 74"/>
          <p:cNvGrpSpPr/>
          <p:nvPr>
            <p:custDataLst>
              <p:tags r:id="rId5"/>
            </p:custDataLst>
          </p:nvPr>
        </p:nvGrpSpPr>
        <p:grpSpPr>
          <a:xfrm>
            <a:off x="914400" y="2241550"/>
            <a:ext cx="3046413" cy="1190750"/>
            <a:chOff x="914400" y="2241550"/>
            <a:chExt cx="3046413" cy="1190750"/>
          </a:xfrm>
        </p:grpSpPr>
        <p:cxnSp>
          <p:nvCxnSpPr>
            <p:cNvPr id="15" name="Straight Connector 14"/>
            <p:cNvCxnSpPr/>
            <p:nvPr/>
          </p:nvCxnSpPr>
          <p:spPr bwMode="auto">
            <a:xfrm>
              <a:off x="914400" y="3423857"/>
              <a:ext cx="3046413" cy="0"/>
            </a:xfrm>
            <a:prstGeom prst="line">
              <a:avLst/>
            </a:prstGeom>
            <a:ln w="25400" cmpd="sng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 bwMode="auto">
            <a:xfrm>
              <a:off x="3960813" y="2241550"/>
              <a:ext cx="0" cy="1187450"/>
            </a:xfrm>
            <a:prstGeom prst="straightConnector1">
              <a:avLst/>
            </a:prstGeom>
            <a:ln w="25400" cmpd="sng">
              <a:solidFill>
                <a:schemeClr val="tx1">
                  <a:lumMod val="95000"/>
                  <a:lumOff val="5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914400" y="2865372"/>
              <a:ext cx="0" cy="56692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73"/>
          <p:cNvGrpSpPr/>
          <p:nvPr>
            <p:custDataLst>
              <p:tags r:id="rId6"/>
            </p:custDataLst>
          </p:nvPr>
        </p:nvGrpSpPr>
        <p:grpSpPr>
          <a:xfrm>
            <a:off x="914400" y="2241550"/>
            <a:ext cx="1589088" cy="627953"/>
            <a:chOff x="914400" y="2241550"/>
            <a:chExt cx="1589088" cy="627953"/>
          </a:xfrm>
        </p:grpSpPr>
        <p:cxnSp>
          <p:nvCxnSpPr>
            <p:cNvPr id="14" name="Straight Connector 13"/>
            <p:cNvCxnSpPr/>
            <p:nvPr/>
          </p:nvCxnSpPr>
          <p:spPr bwMode="auto">
            <a:xfrm>
              <a:off x="914400" y="2867025"/>
              <a:ext cx="1589088" cy="0"/>
            </a:xfrm>
            <a:prstGeom prst="line">
              <a:avLst/>
            </a:prstGeom>
            <a:ln w="25400" cmpd="sng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 bwMode="auto">
            <a:xfrm>
              <a:off x="2498725" y="2241550"/>
              <a:ext cx="0" cy="625475"/>
            </a:xfrm>
            <a:prstGeom prst="straightConnector1">
              <a:avLst/>
            </a:prstGeom>
            <a:ln w="25400" cmpd="sng">
              <a:solidFill>
                <a:schemeClr val="tx1">
                  <a:lumMod val="95000"/>
                  <a:lumOff val="5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914400" y="2613471"/>
              <a:ext cx="0" cy="2560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Examples - Easy migration of Application</a:t>
            </a:r>
          </a:p>
        </p:txBody>
      </p:sp>
      <p:grpSp>
        <p:nvGrpSpPr>
          <p:cNvPr id="2" name="Group 91"/>
          <p:cNvGrpSpPr/>
          <p:nvPr>
            <p:custDataLst>
              <p:tags r:id="rId2"/>
            </p:custDataLst>
          </p:nvPr>
        </p:nvGrpSpPr>
        <p:grpSpPr>
          <a:xfrm>
            <a:off x="3516313" y="4914900"/>
            <a:ext cx="2484437" cy="1127125"/>
            <a:chOff x="3516313" y="4914900"/>
            <a:chExt cx="2484437" cy="1127125"/>
          </a:xfrm>
        </p:grpSpPr>
        <p:sp>
          <p:nvSpPr>
            <p:cNvPr id="8196" name="Rectangle 16"/>
            <p:cNvSpPr>
              <a:spLocks noChangeArrowheads="1"/>
            </p:cNvSpPr>
            <p:nvPr/>
          </p:nvSpPr>
          <p:spPr bwMode="auto">
            <a:xfrm>
              <a:off x="3516313" y="4914900"/>
              <a:ext cx="333375" cy="2921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0483" name="Rectangle 17"/>
            <p:cNvSpPr>
              <a:spLocks noChangeArrowheads="1"/>
            </p:cNvSpPr>
            <p:nvPr/>
          </p:nvSpPr>
          <p:spPr bwMode="auto">
            <a:xfrm>
              <a:off x="3516313" y="5308600"/>
              <a:ext cx="333375" cy="303213"/>
            </a:xfrm>
            <a:prstGeom prst="rect">
              <a:avLst/>
            </a:prstGeom>
            <a:solidFill>
              <a:srgbClr val="FFFFCC"/>
            </a:solid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8198" name="Rectangle 18"/>
            <p:cNvSpPr>
              <a:spLocks noChangeArrowheads="1"/>
            </p:cNvSpPr>
            <p:nvPr/>
          </p:nvSpPr>
          <p:spPr bwMode="auto">
            <a:xfrm>
              <a:off x="3516313" y="5734050"/>
              <a:ext cx="333375" cy="30797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0485" name="Text Box 19"/>
            <p:cNvSpPr txBox="1">
              <a:spLocks noChangeArrowheads="1"/>
            </p:cNvSpPr>
            <p:nvPr/>
          </p:nvSpPr>
          <p:spPr bwMode="auto">
            <a:xfrm>
              <a:off x="3849688" y="5308600"/>
              <a:ext cx="2151062" cy="342900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indent="3175" eaLnBrk="0" hangingPunct="0">
                <a:lnSpc>
                  <a:spcPct val="90000"/>
                </a:lnSpc>
                <a:spcBef>
                  <a:spcPct val="20000"/>
                </a:spcBef>
                <a:buClr>
                  <a:srgbClr val="333399"/>
                </a:buClr>
                <a:buSzPct val="85000"/>
              </a:pPr>
              <a:r>
                <a:rPr lang="en-US" sz="900">
                  <a:latin typeface="Trebuchet MS" pitchFamily="34" charset="0"/>
                </a:rPr>
                <a:t>May be used “as is” or customer can implement value-add modifications</a:t>
              </a:r>
            </a:p>
          </p:txBody>
        </p:sp>
        <p:sp>
          <p:nvSpPr>
            <p:cNvPr id="20486" name="Text Box 20"/>
            <p:cNvSpPr txBox="1">
              <a:spLocks noChangeArrowheads="1"/>
            </p:cNvSpPr>
            <p:nvPr/>
          </p:nvSpPr>
          <p:spPr bwMode="auto">
            <a:xfrm>
              <a:off x="3849688" y="5705475"/>
              <a:ext cx="2151062" cy="336550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indent="3175" eaLnBrk="0" hangingPunct="0">
                <a:lnSpc>
                  <a:spcPct val="90000"/>
                </a:lnSpc>
                <a:spcBef>
                  <a:spcPct val="20000"/>
                </a:spcBef>
                <a:buClr>
                  <a:srgbClr val="333399"/>
                </a:buClr>
                <a:buSzPct val="85000"/>
              </a:pPr>
              <a:r>
                <a:rPr lang="en-US" sz="900">
                  <a:latin typeface="Trebuchet MS" pitchFamily="34" charset="0"/>
                </a:rPr>
                <a:t>Needs to be modified or replaced with customer version</a:t>
              </a:r>
            </a:p>
          </p:txBody>
        </p:sp>
        <p:sp>
          <p:nvSpPr>
            <p:cNvPr id="20487" name="Text Box 21"/>
            <p:cNvSpPr txBox="1">
              <a:spLocks noChangeArrowheads="1"/>
            </p:cNvSpPr>
            <p:nvPr/>
          </p:nvSpPr>
          <p:spPr bwMode="auto">
            <a:xfrm>
              <a:off x="3849688" y="4914900"/>
              <a:ext cx="2151062" cy="214313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indent="3175" eaLnBrk="0" hangingPunct="0">
                <a:lnSpc>
                  <a:spcPct val="90000"/>
                </a:lnSpc>
                <a:spcBef>
                  <a:spcPct val="20000"/>
                </a:spcBef>
                <a:buClr>
                  <a:srgbClr val="333399"/>
                </a:buClr>
                <a:buSzPct val="85000"/>
              </a:pPr>
              <a:r>
                <a:rPr lang="en-US" sz="900">
                  <a:latin typeface="Trebuchet MS" pitchFamily="34" charset="0"/>
                </a:rPr>
                <a:t>No modifications required</a:t>
              </a:r>
            </a:p>
          </p:txBody>
        </p:sp>
      </p:grpSp>
      <p:grpSp>
        <p:nvGrpSpPr>
          <p:cNvPr id="3" name="Group 92"/>
          <p:cNvGrpSpPr/>
          <p:nvPr>
            <p:custDataLst>
              <p:tags r:id="rId3"/>
            </p:custDataLst>
          </p:nvPr>
        </p:nvGrpSpPr>
        <p:grpSpPr>
          <a:xfrm>
            <a:off x="247650" y="1355725"/>
            <a:ext cx="1827213" cy="3198813"/>
            <a:chOff x="247650" y="1355725"/>
            <a:chExt cx="1827213" cy="3198813"/>
          </a:xfrm>
        </p:grpSpPr>
        <p:sp>
          <p:nvSpPr>
            <p:cNvPr id="8263" name="Rectangle 3"/>
            <p:cNvSpPr>
              <a:spLocks noChangeArrowheads="1"/>
            </p:cNvSpPr>
            <p:nvPr/>
          </p:nvSpPr>
          <p:spPr bwMode="auto">
            <a:xfrm>
              <a:off x="269875" y="2027238"/>
              <a:ext cx="1804988" cy="2016125"/>
            </a:xfrm>
            <a:prstGeom prst="rect">
              <a:avLst/>
            </a:prstGeom>
            <a:solidFill>
              <a:srgbClr val="FFFFCC"/>
            </a:solid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8264" name="Rectangle 4"/>
            <p:cNvSpPr>
              <a:spLocks noChangeArrowheads="1"/>
            </p:cNvSpPr>
            <p:nvPr/>
          </p:nvSpPr>
          <p:spPr bwMode="auto">
            <a:xfrm>
              <a:off x="269875" y="4043363"/>
              <a:ext cx="1804988" cy="51117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0552" name="Text Box 5"/>
            <p:cNvSpPr txBox="1">
              <a:spLocks noChangeArrowheads="1"/>
            </p:cNvSpPr>
            <p:nvPr/>
          </p:nvSpPr>
          <p:spPr bwMode="auto">
            <a:xfrm>
              <a:off x="269875" y="4197350"/>
              <a:ext cx="1766888" cy="201613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marL="342900" indent="-342900" algn="ctr" eaLnBrk="0" hangingPunct="0">
                <a:lnSpc>
                  <a:spcPct val="90000"/>
                </a:lnSpc>
                <a:spcBef>
                  <a:spcPct val="20000"/>
                </a:spcBef>
                <a:buClr>
                  <a:srgbClr val="333399"/>
                </a:buClr>
                <a:buSzPct val="85000"/>
              </a:pPr>
              <a:r>
                <a:rPr lang="en-US" sz="800">
                  <a:latin typeface="Trebuchet MS" pitchFamily="34" charset="0"/>
                </a:rPr>
                <a:t>CSL</a:t>
              </a:r>
            </a:p>
          </p:txBody>
        </p:sp>
        <p:sp>
          <p:nvSpPr>
            <p:cNvPr id="8266" name="Rectangle 6"/>
            <p:cNvSpPr>
              <a:spLocks noChangeArrowheads="1"/>
            </p:cNvSpPr>
            <p:nvPr/>
          </p:nvSpPr>
          <p:spPr bwMode="auto">
            <a:xfrm>
              <a:off x="1192213" y="3227388"/>
              <a:ext cx="882650" cy="81597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0554" name="Text Box 7"/>
            <p:cNvSpPr txBox="1">
              <a:spLocks noChangeArrowheads="1"/>
            </p:cNvSpPr>
            <p:nvPr/>
          </p:nvSpPr>
          <p:spPr bwMode="auto">
            <a:xfrm>
              <a:off x="1192213" y="3629025"/>
              <a:ext cx="882650" cy="201613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marL="342900" indent="-342900" algn="ctr" eaLnBrk="0" hangingPunct="0">
                <a:lnSpc>
                  <a:spcPct val="90000"/>
                </a:lnSpc>
                <a:spcBef>
                  <a:spcPct val="20000"/>
                </a:spcBef>
                <a:buClr>
                  <a:srgbClr val="333399"/>
                </a:buClr>
                <a:buSzPct val="85000"/>
              </a:pPr>
              <a:r>
                <a:rPr lang="en-US" sz="800">
                  <a:latin typeface="Trebuchet MS" pitchFamily="34" charset="0"/>
                </a:rPr>
                <a:t>TI Platform</a:t>
              </a:r>
            </a:p>
          </p:txBody>
        </p:sp>
        <p:sp>
          <p:nvSpPr>
            <p:cNvPr id="20555" name="Rectangle 10"/>
            <p:cNvSpPr>
              <a:spLocks noChangeArrowheads="1"/>
            </p:cNvSpPr>
            <p:nvPr/>
          </p:nvSpPr>
          <p:spPr bwMode="auto">
            <a:xfrm>
              <a:off x="1192213" y="2906713"/>
              <a:ext cx="728663" cy="620713"/>
            </a:xfrm>
            <a:prstGeom prst="rect">
              <a:avLst/>
            </a:prstGeom>
            <a:solidFill>
              <a:srgbClr val="FFFFCC"/>
            </a:solid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20556" name="Text Box 11"/>
            <p:cNvSpPr txBox="1">
              <a:spLocks noChangeArrowheads="1"/>
            </p:cNvSpPr>
            <p:nvPr/>
          </p:nvSpPr>
          <p:spPr bwMode="auto">
            <a:xfrm>
              <a:off x="1192213" y="3044825"/>
              <a:ext cx="736600" cy="334963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indent="3175" algn="ctr" eaLnBrk="0" hangingPunct="0">
                <a:lnSpc>
                  <a:spcPct val="90000"/>
                </a:lnSpc>
                <a:spcBef>
                  <a:spcPct val="20000"/>
                </a:spcBef>
                <a:buClr>
                  <a:srgbClr val="333399"/>
                </a:buClr>
                <a:buSzPct val="85000"/>
              </a:pPr>
              <a:r>
                <a:rPr lang="en-US" sz="800">
                  <a:latin typeface="Trebuchet MS" pitchFamily="34" charset="0"/>
                </a:rPr>
                <a:t>Network</a:t>
              </a:r>
            </a:p>
            <a:p>
              <a:pPr indent="3175" algn="ctr" eaLnBrk="0" hangingPunct="0">
                <a:lnSpc>
                  <a:spcPct val="90000"/>
                </a:lnSpc>
                <a:spcBef>
                  <a:spcPct val="20000"/>
                </a:spcBef>
                <a:buClr>
                  <a:srgbClr val="333399"/>
                </a:buClr>
                <a:buSzPct val="85000"/>
              </a:pPr>
              <a:r>
                <a:rPr lang="en-US" sz="800">
                  <a:latin typeface="Trebuchet MS" pitchFamily="34" charset="0"/>
                </a:rPr>
                <a:t>Dev Kit</a:t>
              </a:r>
            </a:p>
          </p:txBody>
        </p:sp>
        <p:sp>
          <p:nvSpPr>
            <p:cNvPr id="20557" name="Text Box 14"/>
            <p:cNvSpPr txBox="1">
              <a:spLocks noChangeArrowheads="1"/>
            </p:cNvSpPr>
            <p:nvPr/>
          </p:nvSpPr>
          <p:spPr bwMode="auto">
            <a:xfrm>
              <a:off x="247650" y="2154238"/>
              <a:ext cx="1827213" cy="201613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marL="342900" indent="-342900" algn="ctr" eaLnBrk="0" hangingPunct="0">
                <a:lnSpc>
                  <a:spcPct val="90000"/>
                </a:lnSpc>
                <a:spcBef>
                  <a:spcPct val="20000"/>
                </a:spcBef>
                <a:buClr>
                  <a:srgbClr val="333399"/>
                </a:buClr>
                <a:buSzPct val="85000"/>
              </a:pPr>
              <a:r>
                <a:rPr lang="en-US" sz="800">
                  <a:latin typeface="Trebuchet MS" pitchFamily="34" charset="0"/>
                </a:rPr>
                <a:t>Demo Application</a:t>
              </a:r>
            </a:p>
          </p:txBody>
        </p:sp>
        <p:sp>
          <p:nvSpPr>
            <p:cNvPr id="20558" name="Text Box 15"/>
            <p:cNvSpPr txBox="1">
              <a:spLocks noChangeArrowheads="1"/>
            </p:cNvSpPr>
            <p:nvPr/>
          </p:nvSpPr>
          <p:spPr bwMode="auto">
            <a:xfrm>
              <a:off x="269875" y="1355725"/>
              <a:ext cx="1804988" cy="668338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indent="3175" algn="ctr" eaLnBrk="0" hangingPunct="0">
                <a:lnSpc>
                  <a:spcPct val="90000"/>
                </a:lnSpc>
                <a:spcBef>
                  <a:spcPct val="20000"/>
                </a:spcBef>
                <a:buClr>
                  <a:srgbClr val="333399"/>
                </a:buClr>
                <a:buSzPct val="85000"/>
              </a:pPr>
              <a:r>
                <a:rPr lang="en-US" sz="1400">
                  <a:latin typeface="Trebuchet MS" pitchFamily="34" charset="0"/>
                </a:rPr>
                <a:t>TI Demo Application on TI Evaluation Platform</a:t>
              </a:r>
            </a:p>
          </p:txBody>
        </p:sp>
        <p:sp>
          <p:nvSpPr>
            <p:cNvPr id="8272" name="Rectangle 53"/>
            <p:cNvSpPr>
              <a:spLocks noChangeArrowheads="1"/>
            </p:cNvSpPr>
            <p:nvPr/>
          </p:nvSpPr>
          <p:spPr bwMode="auto">
            <a:xfrm>
              <a:off x="730250" y="3236913"/>
              <a:ext cx="461963" cy="80645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8273" name="Rectangle 54"/>
            <p:cNvSpPr>
              <a:spLocks noChangeArrowheads="1"/>
            </p:cNvSpPr>
            <p:nvPr/>
          </p:nvSpPr>
          <p:spPr bwMode="auto">
            <a:xfrm>
              <a:off x="269875" y="3236913"/>
              <a:ext cx="460375" cy="80645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0561" name="Text Box 13"/>
            <p:cNvSpPr txBox="1">
              <a:spLocks noChangeArrowheads="1"/>
            </p:cNvSpPr>
            <p:nvPr/>
          </p:nvSpPr>
          <p:spPr bwMode="auto">
            <a:xfrm>
              <a:off x="730250" y="3505200"/>
              <a:ext cx="461963" cy="201613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indent="3175" algn="ctr" eaLnBrk="0" hangingPunct="0">
                <a:lnSpc>
                  <a:spcPct val="90000"/>
                </a:lnSpc>
                <a:spcBef>
                  <a:spcPct val="20000"/>
                </a:spcBef>
                <a:buClr>
                  <a:srgbClr val="333399"/>
                </a:buClr>
                <a:buSzPct val="85000"/>
              </a:pPr>
              <a:r>
                <a:rPr lang="en-US" sz="800">
                  <a:latin typeface="Trebuchet MS" pitchFamily="34" charset="0"/>
                </a:rPr>
                <a:t>IPC</a:t>
              </a:r>
            </a:p>
          </p:txBody>
        </p:sp>
        <p:sp>
          <p:nvSpPr>
            <p:cNvPr id="20562" name="Text Box 55"/>
            <p:cNvSpPr txBox="1">
              <a:spLocks noChangeArrowheads="1"/>
            </p:cNvSpPr>
            <p:nvPr/>
          </p:nvSpPr>
          <p:spPr bwMode="auto">
            <a:xfrm>
              <a:off x="269875" y="3505200"/>
              <a:ext cx="461963" cy="201613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indent="3175" algn="ctr" eaLnBrk="0" hangingPunct="0">
                <a:lnSpc>
                  <a:spcPct val="90000"/>
                </a:lnSpc>
                <a:spcBef>
                  <a:spcPct val="20000"/>
                </a:spcBef>
                <a:buClr>
                  <a:srgbClr val="333399"/>
                </a:buClr>
                <a:buSzPct val="85000"/>
              </a:pPr>
              <a:r>
                <a:rPr lang="en-US" sz="800">
                  <a:latin typeface="Trebuchet MS" pitchFamily="34" charset="0"/>
                </a:rPr>
                <a:t>LLD</a:t>
              </a:r>
            </a:p>
          </p:txBody>
        </p:sp>
        <p:sp>
          <p:nvSpPr>
            <p:cNvPr id="8276" name="Rectangle 56"/>
            <p:cNvSpPr>
              <a:spLocks noChangeArrowheads="1"/>
            </p:cNvSpPr>
            <p:nvPr/>
          </p:nvSpPr>
          <p:spPr bwMode="auto">
            <a:xfrm>
              <a:off x="730250" y="2430463"/>
              <a:ext cx="461963" cy="80645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8277" name="Rectangle 57"/>
            <p:cNvSpPr>
              <a:spLocks noChangeArrowheads="1"/>
            </p:cNvSpPr>
            <p:nvPr/>
          </p:nvSpPr>
          <p:spPr bwMode="auto">
            <a:xfrm>
              <a:off x="269875" y="2430463"/>
              <a:ext cx="460375" cy="80645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0565" name="Text Box 58"/>
            <p:cNvSpPr txBox="1">
              <a:spLocks noChangeArrowheads="1"/>
            </p:cNvSpPr>
            <p:nvPr/>
          </p:nvSpPr>
          <p:spPr bwMode="auto">
            <a:xfrm>
              <a:off x="730250" y="2698750"/>
              <a:ext cx="500063" cy="311150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indent="3175" algn="ctr" eaLnBrk="0" hangingPunct="0">
                <a:lnSpc>
                  <a:spcPct val="90000"/>
                </a:lnSpc>
                <a:spcBef>
                  <a:spcPct val="20000"/>
                </a:spcBef>
                <a:buClr>
                  <a:srgbClr val="333399"/>
                </a:buClr>
                <a:buSzPct val="85000"/>
              </a:pPr>
              <a:r>
                <a:rPr lang="en-US" sz="800">
                  <a:latin typeface="Trebuchet MS" pitchFamily="34" charset="0"/>
                </a:rPr>
                <a:t>EDMA, Etc</a:t>
              </a:r>
            </a:p>
          </p:txBody>
        </p:sp>
        <p:sp>
          <p:nvSpPr>
            <p:cNvPr id="20566" name="Text Box 59"/>
            <p:cNvSpPr txBox="1">
              <a:spLocks noChangeArrowheads="1"/>
            </p:cNvSpPr>
            <p:nvPr/>
          </p:nvSpPr>
          <p:spPr bwMode="auto">
            <a:xfrm>
              <a:off x="269875" y="2660650"/>
              <a:ext cx="461963" cy="334963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indent="3175" algn="ctr" eaLnBrk="0" hangingPunct="0">
                <a:lnSpc>
                  <a:spcPct val="90000"/>
                </a:lnSpc>
                <a:spcBef>
                  <a:spcPct val="20000"/>
                </a:spcBef>
                <a:buClr>
                  <a:srgbClr val="333399"/>
                </a:buClr>
                <a:buSzPct val="85000"/>
              </a:pPr>
              <a:r>
                <a:rPr lang="en-US" sz="800">
                  <a:latin typeface="Trebuchet MS" pitchFamily="34" charset="0"/>
                </a:rPr>
                <a:t>Tools</a:t>
              </a:r>
            </a:p>
            <a:p>
              <a:pPr indent="3175" algn="ctr" eaLnBrk="0" hangingPunct="0">
                <a:lnSpc>
                  <a:spcPct val="90000"/>
                </a:lnSpc>
                <a:spcBef>
                  <a:spcPct val="20000"/>
                </a:spcBef>
                <a:buClr>
                  <a:srgbClr val="333399"/>
                </a:buClr>
                <a:buSzPct val="85000"/>
              </a:pPr>
              <a:r>
                <a:rPr lang="en-US" sz="800">
                  <a:latin typeface="Trebuchet MS" pitchFamily="34" charset="0"/>
                </a:rPr>
                <a:t>(UIA)</a:t>
              </a:r>
            </a:p>
          </p:txBody>
        </p:sp>
      </p:grpSp>
      <p:grpSp>
        <p:nvGrpSpPr>
          <p:cNvPr id="4" name="Group 94"/>
          <p:cNvGrpSpPr/>
          <p:nvPr>
            <p:custDataLst>
              <p:tags r:id="rId4"/>
            </p:custDataLst>
          </p:nvPr>
        </p:nvGrpSpPr>
        <p:grpSpPr>
          <a:xfrm>
            <a:off x="2151063" y="1316038"/>
            <a:ext cx="2190751" cy="3238500"/>
            <a:chOff x="2151063" y="1316038"/>
            <a:chExt cx="2190751" cy="3238500"/>
          </a:xfrm>
        </p:grpSpPr>
        <p:sp>
          <p:nvSpPr>
            <p:cNvPr id="8244" name="Rectangle 162"/>
            <p:cNvSpPr>
              <a:spLocks noChangeArrowheads="1"/>
            </p:cNvSpPr>
            <p:nvPr/>
          </p:nvSpPr>
          <p:spPr bwMode="auto">
            <a:xfrm>
              <a:off x="2536826" y="2008188"/>
              <a:ext cx="1804988" cy="2016125"/>
            </a:xfrm>
            <a:prstGeom prst="rect">
              <a:avLst/>
            </a:prstGeom>
            <a:solidFill>
              <a:srgbClr val="FFFFCC"/>
            </a:solid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0533" name="AutoShape 23"/>
            <p:cNvSpPr>
              <a:spLocks noChangeArrowheads="1"/>
            </p:cNvSpPr>
            <p:nvPr/>
          </p:nvSpPr>
          <p:spPr bwMode="auto">
            <a:xfrm>
              <a:off x="2151063" y="2928938"/>
              <a:ext cx="307975" cy="654050"/>
            </a:xfrm>
            <a:prstGeom prst="rightArrow">
              <a:avLst>
                <a:gd name="adj1" fmla="val 50972"/>
                <a:gd name="adj2" fmla="val 47421"/>
              </a:avLst>
            </a:prstGeom>
            <a:solidFill>
              <a:schemeClr val="accent1"/>
            </a:solidFill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8246" name="Rectangle 67"/>
            <p:cNvSpPr>
              <a:spLocks noChangeArrowheads="1"/>
            </p:cNvSpPr>
            <p:nvPr/>
          </p:nvSpPr>
          <p:spPr bwMode="auto">
            <a:xfrm>
              <a:off x="2535238" y="4043363"/>
              <a:ext cx="1804988" cy="51117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0535" name="Text Box 68"/>
            <p:cNvSpPr txBox="1">
              <a:spLocks noChangeArrowheads="1"/>
            </p:cNvSpPr>
            <p:nvPr/>
          </p:nvSpPr>
          <p:spPr bwMode="auto">
            <a:xfrm>
              <a:off x="2535238" y="4197351"/>
              <a:ext cx="1766888" cy="201613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marL="342900" indent="-342900" algn="ctr" eaLnBrk="0" hangingPunct="0">
                <a:lnSpc>
                  <a:spcPct val="90000"/>
                </a:lnSpc>
                <a:spcBef>
                  <a:spcPct val="20000"/>
                </a:spcBef>
                <a:buClr>
                  <a:srgbClr val="333399"/>
                </a:buClr>
                <a:buSzPct val="85000"/>
              </a:pPr>
              <a:r>
                <a:rPr lang="en-US" sz="800">
                  <a:latin typeface="Trebuchet MS" pitchFamily="34" charset="0"/>
                </a:rPr>
                <a:t>CSL</a:t>
              </a:r>
            </a:p>
          </p:txBody>
        </p:sp>
        <p:sp>
          <p:nvSpPr>
            <p:cNvPr id="8248" name="Rectangle 69"/>
            <p:cNvSpPr>
              <a:spLocks noChangeArrowheads="1"/>
            </p:cNvSpPr>
            <p:nvPr/>
          </p:nvSpPr>
          <p:spPr bwMode="auto">
            <a:xfrm>
              <a:off x="3457576" y="3227388"/>
              <a:ext cx="882650" cy="81597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0537" name="Text Box 70"/>
            <p:cNvSpPr txBox="1">
              <a:spLocks noChangeArrowheads="1"/>
            </p:cNvSpPr>
            <p:nvPr/>
          </p:nvSpPr>
          <p:spPr bwMode="auto">
            <a:xfrm>
              <a:off x="3457576" y="3629026"/>
              <a:ext cx="882650" cy="314325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marL="1588" indent="-1588" algn="ctr" eaLnBrk="0" hangingPunct="0">
                <a:lnSpc>
                  <a:spcPct val="90000"/>
                </a:lnSpc>
                <a:spcBef>
                  <a:spcPct val="20000"/>
                </a:spcBef>
                <a:buClr>
                  <a:srgbClr val="333399"/>
                </a:buClr>
                <a:buSzPct val="85000"/>
              </a:pPr>
              <a:r>
                <a:rPr lang="en-US" sz="800" b="1">
                  <a:latin typeface="Trebuchet MS" pitchFamily="34" charset="0"/>
                </a:rPr>
                <a:t>Customer Platform</a:t>
              </a:r>
            </a:p>
          </p:txBody>
        </p:sp>
        <p:sp>
          <p:nvSpPr>
            <p:cNvPr id="20538" name="Text Box 74"/>
            <p:cNvSpPr txBox="1">
              <a:spLocks noChangeArrowheads="1"/>
            </p:cNvSpPr>
            <p:nvPr/>
          </p:nvSpPr>
          <p:spPr bwMode="auto">
            <a:xfrm>
              <a:off x="2498726" y="1316038"/>
              <a:ext cx="1804988" cy="668338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indent="3175" algn="ctr" eaLnBrk="0" hangingPunct="0">
                <a:lnSpc>
                  <a:spcPct val="90000"/>
                </a:lnSpc>
                <a:spcBef>
                  <a:spcPct val="20000"/>
                </a:spcBef>
                <a:buClr>
                  <a:srgbClr val="333399"/>
                </a:buClr>
                <a:buSzPct val="85000"/>
              </a:pPr>
              <a:r>
                <a:rPr lang="en-US" sz="1400" dirty="0">
                  <a:latin typeface="Trebuchet MS" pitchFamily="34" charset="0"/>
                </a:rPr>
                <a:t>TI Demo Application on </a:t>
              </a:r>
              <a:r>
                <a:rPr lang="en-US" sz="1400" b="1" dirty="0">
                  <a:latin typeface="Trebuchet MS" pitchFamily="34" charset="0"/>
                </a:rPr>
                <a:t>Customer Platform</a:t>
              </a:r>
            </a:p>
          </p:txBody>
        </p:sp>
        <p:sp>
          <p:nvSpPr>
            <p:cNvPr id="8251" name="Rectangle 75"/>
            <p:cNvSpPr>
              <a:spLocks noChangeArrowheads="1"/>
            </p:cNvSpPr>
            <p:nvPr/>
          </p:nvSpPr>
          <p:spPr bwMode="auto">
            <a:xfrm>
              <a:off x="2995613" y="3236913"/>
              <a:ext cx="461963" cy="80645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8252" name="Rectangle 76"/>
            <p:cNvSpPr>
              <a:spLocks noChangeArrowheads="1"/>
            </p:cNvSpPr>
            <p:nvPr/>
          </p:nvSpPr>
          <p:spPr bwMode="auto">
            <a:xfrm>
              <a:off x="2535238" y="3236913"/>
              <a:ext cx="460375" cy="80645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0541" name="Text Box 77"/>
            <p:cNvSpPr txBox="1">
              <a:spLocks noChangeArrowheads="1"/>
            </p:cNvSpPr>
            <p:nvPr/>
          </p:nvSpPr>
          <p:spPr bwMode="auto">
            <a:xfrm>
              <a:off x="2995613" y="3505201"/>
              <a:ext cx="461963" cy="201613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indent="3175" algn="ctr" eaLnBrk="0" hangingPunct="0">
                <a:lnSpc>
                  <a:spcPct val="90000"/>
                </a:lnSpc>
                <a:spcBef>
                  <a:spcPct val="20000"/>
                </a:spcBef>
                <a:buClr>
                  <a:srgbClr val="333399"/>
                </a:buClr>
                <a:buSzPct val="85000"/>
              </a:pPr>
              <a:r>
                <a:rPr lang="en-US" sz="800">
                  <a:latin typeface="Trebuchet MS" pitchFamily="34" charset="0"/>
                </a:rPr>
                <a:t>IPC</a:t>
              </a:r>
            </a:p>
          </p:txBody>
        </p:sp>
        <p:sp>
          <p:nvSpPr>
            <p:cNvPr id="20542" name="Text Box 78"/>
            <p:cNvSpPr txBox="1">
              <a:spLocks noChangeArrowheads="1"/>
            </p:cNvSpPr>
            <p:nvPr/>
          </p:nvSpPr>
          <p:spPr bwMode="auto">
            <a:xfrm>
              <a:off x="2535238" y="3505201"/>
              <a:ext cx="461963" cy="201613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indent="3175" algn="ctr" eaLnBrk="0" hangingPunct="0">
                <a:lnSpc>
                  <a:spcPct val="90000"/>
                </a:lnSpc>
                <a:spcBef>
                  <a:spcPct val="20000"/>
                </a:spcBef>
                <a:buClr>
                  <a:srgbClr val="333399"/>
                </a:buClr>
                <a:buSzPct val="85000"/>
              </a:pPr>
              <a:r>
                <a:rPr lang="en-US" sz="800">
                  <a:latin typeface="Trebuchet MS" pitchFamily="34" charset="0"/>
                </a:rPr>
                <a:t>LLD</a:t>
              </a:r>
            </a:p>
          </p:txBody>
        </p:sp>
        <p:sp>
          <p:nvSpPr>
            <p:cNvPr id="20543" name="Rectangle 71"/>
            <p:cNvSpPr>
              <a:spLocks noChangeArrowheads="1"/>
            </p:cNvSpPr>
            <p:nvPr/>
          </p:nvSpPr>
          <p:spPr bwMode="auto">
            <a:xfrm>
              <a:off x="3457576" y="2906713"/>
              <a:ext cx="728663" cy="620713"/>
            </a:xfrm>
            <a:prstGeom prst="rect">
              <a:avLst/>
            </a:prstGeom>
            <a:solidFill>
              <a:srgbClr val="FFFFCC"/>
            </a:solid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20544" name="Text Box 72"/>
            <p:cNvSpPr txBox="1">
              <a:spLocks noChangeArrowheads="1"/>
            </p:cNvSpPr>
            <p:nvPr/>
          </p:nvSpPr>
          <p:spPr bwMode="auto">
            <a:xfrm>
              <a:off x="3457576" y="3044826"/>
              <a:ext cx="736600" cy="334963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indent="3175" algn="ctr" eaLnBrk="0" hangingPunct="0">
                <a:lnSpc>
                  <a:spcPct val="90000"/>
                </a:lnSpc>
                <a:spcBef>
                  <a:spcPct val="20000"/>
                </a:spcBef>
                <a:buClr>
                  <a:srgbClr val="333399"/>
                </a:buClr>
                <a:buSzPct val="85000"/>
              </a:pPr>
              <a:r>
                <a:rPr lang="en-US" sz="800">
                  <a:latin typeface="Trebuchet MS" pitchFamily="34" charset="0"/>
                </a:rPr>
                <a:t>Network</a:t>
              </a:r>
            </a:p>
            <a:p>
              <a:pPr indent="3175" algn="ctr" eaLnBrk="0" hangingPunct="0">
                <a:lnSpc>
                  <a:spcPct val="90000"/>
                </a:lnSpc>
                <a:spcBef>
                  <a:spcPct val="20000"/>
                </a:spcBef>
                <a:buClr>
                  <a:srgbClr val="333399"/>
                </a:buClr>
                <a:buSzPct val="85000"/>
              </a:pPr>
              <a:r>
                <a:rPr lang="en-US" sz="800">
                  <a:latin typeface="Trebuchet MS" pitchFamily="34" charset="0"/>
                </a:rPr>
                <a:t>Dev Kit</a:t>
              </a:r>
            </a:p>
          </p:txBody>
        </p:sp>
        <p:sp>
          <p:nvSpPr>
            <p:cNvPr id="8257" name="Rectangle 79"/>
            <p:cNvSpPr>
              <a:spLocks noChangeArrowheads="1"/>
            </p:cNvSpPr>
            <p:nvPr/>
          </p:nvSpPr>
          <p:spPr bwMode="auto">
            <a:xfrm>
              <a:off x="2995613" y="2430463"/>
              <a:ext cx="461963" cy="80645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8258" name="Rectangle 80"/>
            <p:cNvSpPr>
              <a:spLocks noChangeArrowheads="1"/>
            </p:cNvSpPr>
            <p:nvPr/>
          </p:nvSpPr>
          <p:spPr bwMode="auto">
            <a:xfrm>
              <a:off x="2535238" y="2430463"/>
              <a:ext cx="460375" cy="80645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0547" name="Text Box 81"/>
            <p:cNvSpPr txBox="1">
              <a:spLocks noChangeArrowheads="1"/>
            </p:cNvSpPr>
            <p:nvPr/>
          </p:nvSpPr>
          <p:spPr bwMode="auto">
            <a:xfrm>
              <a:off x="2995613" y="2698751"/>
              <a:ext cx="500063" cy="311150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indent="3175" algn="ctr" eaLnBrk="0" hangingPunct="0">
                <a:lnSpc>
                  <a:spcPct val="90000"/>
                </a:lnSpc>
                <a:spcBef>
                  <a:spcPct val="20000"/>
                </a:spcBef>
                <a:buClr>
                  <a:srgbClr val="333399"/>
                </a:buClr>
                <a:buSzPct val="85000"/>
              </a:pPr>
              <a:r>
                <a:rPr lang="en-US" sz="800">
                  <a:latin typeface="Trebuchet MS" pitchFamily="34" charset="0"/>
                </a:rPr>
                <a:t>EDMA, Etc</a:t>
              </a:r>
            </a:p>
          </p:txBody>
        </p:sp>
        <p:sp>
          <p:nvSpPr>
            <p:cNvPr id="20548" name="Text Box 82"/>
            <p:cNvSpPr txBox="1">
              <a:spLocks noChangeArrowheads="1"/>
            </p:cNvSpPr>
            <p:nvPr/>
          </p:nvSpPr>
          <p:spPr bwMode="auto">
            <a:xfrm>
              <a:off x="2535238" y="2660651"/>
              <a:ext cx="461963" cy="334963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indent="3175" algn="ctr" eaLnBrk="0" hangingPunct="0">
                <a:lnSpc>
                  <a:spcPct val="90000"/>
                </a:lnSpc>
                <a:spcBef>
                  <a:spcPct val="20000"/>
                </a:spcBef>
                <a:buClr>
                  <a:srgbClr val="333399"/>
                </a:buClr>
                <a:buSzPct val="85000"/>
              </a:pPr>
              <a:r>
                <a:rPr lang="en-US" sz="800">
                  <a:latin typeface="Trebuchet MS" pitchFamily="34" charset="0"/>
                </a:rPr>
                <a:t>Tools</a:t>
              </a:r>
            </a:p>
            <a:p>
              <a:pPr indent="3175" algn="ctr" eaLnBrk="0" hangingPunct="0">
                <a:lnSpc>
                  <a:spcPct val="90000"/>
                </a:lnSpc>
                <a:spcBef>
                  <a:spcPct val="20000"/>
                </a:spcBef>
                <a:buClr>
                  <a:srgbClr val="333399"/>
                </a:buClr>
                <a:buSzPct val="85000"/>
              </a:pPr>
              <a:r>
                <a:rPr lang="en-US" sz="800">
                  <a:latin typeface="Trebuchet MS" pitchFamily="34" charset="0"/>
                </a:rPr>
                <a:t>(UIA)</a:t>
              </a:r>
            </a:p>
          </p:txBody>
        </p:sp>
        <p:sp>
          <p:nvSpPr>
            <p:cNvPr id="20549" name="Text Box 163"/>
            <p:cNvSpPr txBox="1">
              <a:spLocks noChangeArrowheads="1"/>
            </p:cNvSpPr>
            <p:nvPr/>
          </p:nvSpPr>
          <p:spPr bwMode="auto">
            <a:xfrm>
              <a:off x="2514601" y="2135188"/>
              <a:ext cx="1827213" cy="201613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marL="342900" indent="-342900" algn="ctr" eaLnBrk="0" hangingPunct="0">
                <a:lnSpc>
                  <a:spcPct val="90000"/>
                </a:lnSpc>
                <a:spcBef>
                  <a:spcPct val="20000"/>
                </a:spcBef>
                <a:buClr>
                  <a:srgbClr val="333399"/>
                </a:buClr>
                <a:buSzPct val="85000"/>
              </a:pPr>
              <a:r>
                <a:rPr lang="en-US" sz="800">
                  <a:latin typeface="Trebuchet MS" pitchFamily="34" charset="0"/>
                </a:rPr>
                <a:t>Demo Application</a:t>
              </a:r>
            </a:p>
          </p:txBody>
        </p:sp>
      </p:grpSp>
      <p:grpSp>
        <p:nvGrpSpPr>
          <p:cNvPr id="5" name="Group 88"/>
          <p:cNvGrpSpPr>
            <a:grpSpLocks/>
          </p:cNvGrpSpPr>
          <p:nvPr>
            <p:custDataLst>
              <p:tags r:id="rId5"/>
            </p:custDataLst>
          </p:nvPr>
        </p:nvGrpSpPr>
        <p:grpSpPr bwMode="auto">
          <a:xfrm>
            <a:off x="4416425" y="1355725"/>
            <a:ext cx="2190750" cy="3198813"/>
            <a:chOff x="4416425" y="1355725"/>
            <a:chExt cx="2190751" cy="3198813"/>
          </a:xfrm>
        </p:grpSpPr>
        <p:sp>
          <p:nvSpPr>
            <p:cNvPr id="8225" name="Rectangle 158"/>
            <p:cNvSpPr>
              <a:spLocks noChangeArrowheads="1"/>
            </p:cNvSpPr>
            <p:nvPr/>
          </p:nvSpPr>
          <p:spPr bwMode="auto">
            <a:xfrm>
              <a:off x="4802188" y="2046288"/>
              <a:ext cx="1804988" cy="119062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0515" name="AutoShape 119"/>
            <p:cNvSpPr>
              <a:spLocks noChangeArrowheads="1"/>
            </p:cNvSpPr>
            <p:nvPr/>
          </p:nvSpPr>
          <p:spPr bwMode="auto">
            <a:xfrm>
              <a:off x="4416425" y="2928938"/>
              <a:ext cx="307975" cy="654050"/>
            </a:xfrm>
            <a:prstGeom prst="rightArrow">
              <a:avLst>
                <a:gd name="adj1" fmla="val 50972"/>
                <a:gd name="adj2" fmla="val 47421"/>
              </a:avLst>
            </a:prstGeom>
            <a:solidFill>
              <a:schemeClr val="accent1"/>
            </a:solidFill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8227" name="Rectangle 121"/>
            <p:cNvSpPr>
              <a:spLocks noChangeArrowheads="1"/>
            </p:cNvSpPr>
            <p:nvPr/>
          </p:nvSpPr>
          <p:spPr bwMode="auto">
            <a:xfrm>
              <a:off x="4800600" y="4043363"/>
              <a:ext cx="1804989" cy="51117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0517" name="Text Box 122"/>
            <p:cNvSpPr txBox="1">
              <a:spLocks noChangeArrowheads="1"/>
            </p:cNvSpPr>
            <p:nvPr/>
          </p:nvSpPr>
          <p:spPr bwMode="auto">
            <a:xfrm>
              <a:off x="4800600" y="4197350"/>
              <a:ext cx="1766888" cy="201613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marL="342900" indent="-342900" algn="ctr" eaLnBrk="0" hangingPunct="0">
                <a:lnSpc>
                  <a:spcPct val="90000"/>
                </a:lnSpc>
                <a:spcBef>
                  <a:spcPct val="20000"/>
                </a:spcBef>
                <a:buClr>
                  <a:srgbClr val="333399"/>
                </a:buClr>
                <a:buSzPct val="85000"/>
              </a:pPr>
              <a:r>
                <a:rPr lang="en-US" sz="800">
                  <a:latin typeface="Trebuchet MS" pitchFamily="34" charset="0"/>
                </a:rPr>
                <a:t>CSL</a:t>
              </a:r>
            </a:p>
          </p:txBody>
        </p:sp>
        <p:sp>
          <p:nvSpPr>
            <p:cNvPr id="8229" name="Rectangle 123"/>
            <p:cNvSpPr>
              <a:spLocks noChangeArrowheads="1"/>
            </p:cNvSpPr>
            <p:nvPr/>
          </p:nvSpPr>
          <p:spPr bwMode="auto">
            <a:xfrm>
              <a:off x="5722939" y="3227388"/>
              <a:ext cx="882650" cy="81597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0519" name="Text Box 124"/>
            <p:cNvSpPr txBox="1">
              <a:spLocks noChangeArrowheads="1"/>
            </p:cNvSpPr>
            <p:nvPr/>
          </p:nvSpPr>
          <p:spPr bwMode="auto">
            <a:xfrm>
              <a:off x="5722938" y="3629025"/>
              <a:ext cx="882650" cy="314325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marL="1588" indent="-1588" algn="ctr" eaLnBrk="0" hangingPunct="0">
                <a:lnSpc>
                  <a:spcPct val="90000"/>
                </a:lnSpc>
                <a:spcBef>
                  <a:spcPct val="20000"/>
                </a:spcBef>
                <a:buClr>
                  <a:srgbClr val="333399"/>
                </a:buClr>
                <a:buSzPct val="85000"/>
              </a:pPr>
              <a:r>
                <a:rPr lang="en-US" sz="800" b="1">
                  <a:latin typeface="Trebuchet MS" pitchFamily="34" charset="0"/>
                </a:rPr>
                <a:t>Customer Platform</a:t>
              </a:r>
            </a:p>
          </p:txBody>
        </p:sp>
        <p:sp>
          <p:nvSpPr>
            <p:cNvPr id="20520" name="Rectangle 125"/>
            <p:cNvSpPr>
              <a:spLocks noChangeArrowheads="1"/>
            </p:cNvSpPr>
            <p:nvPr/>
          </p:nvSpPr>
          <p:spPr bwMode="auto">
            <a:xfrm>
              <a:off x="5722938" y="2906713"/>
              <a:ext cx="728663" cy="620713"/>
            </a:xfrm>
            <a:prstGeom prst="rect">
              <a:avLst/>
            </a:prstGeom>
            <a:solidFill>
              <a:srgbClr val="FFFFCC"/>
            </a:solid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20521" name="Text Box 126"/>
            <p:cNvSpPr txBox="1">
              <a:spLocks noChangeArrowheads="1"/>
            </p:cNvSpPr>
            <p:nvPr/>
          </p:nvSpPr>
          <p:spPr bwMode="auto">
            <a:xfrm>
              <a:off x="5722938" y="3044825"/>
              <a:ext cx="736600" cy="334963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indent="3175" algn="ctr" eaLnBrk="0" hangingPunct="0">
                <a:lnSpc>
                  <a:spcPct val="90000"/>
                </a:lnSpc>
                <a:spcBef>
                  <a:spcPct val="20000"/>
                </a:spcBef>
                <a:buClr>
                  <a:srgbClr val="333399"/>
                </a:buClr>
                <a:buSzPct val="85000"/>
              </a:pPr>
              <a:r>
                <a:rPr lang="en-US" sz="800">
                  <a:latin typeface="Trebuchet MS" pitchFamily="34" charset="0"/>
                </a:rPr>
                <a:t>Network</a:t>
              </a:r>
            </a:p>
            <a:p>
              <a:pPr indent="3175" algn="ctr" eaLnBrk="0" hangingPunct="0">
                <a:lnSpc>
                  <a:spcPct val="90000"/>
                </a:lnSpc>
                <a:spcBef>
                  <a:spcPct val="20000"/>
                </a:spcBef>
                <a:buClr>
                  <a:srgbClr val="333399"/>
                </a:buClr>
                <a:buSzPct val="85000"/>
              </a:pPr>
              <a:r>
                <a:rPr lang="en-US" sz="800">
                  <a:latin typeface="Trebuchet MS" pitchFamily="34" charset="0"/>
                </a:rPr>
                <a:t>Dev Kit</a:t>
              </a:r>
            </a:p>
          </p:txBody>
        </p:sp>
        <p:sp>
          <p:nvSpPr>
            <p:cNvPr id="8233" name="Rectangle 129"/>
            <p:cNvSpPr>
              <a:spLocks noChangeArrowheads="1"/>
            </p:cNvSpPr>
            <p:nvPr/>
          </p:nvSpPr>
          <p:spPr bwMode="auto">
            <a:xfrm>
              <a:off x="5260975" y="3236913"/>
              <a:ext cx="461963" cy="80645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8234" name="Rectangle 130"/>
            <p:cNvSpPr>
              <a:spLocks noChangeArrowheads="1"/>
            </p:cNvSpPr>
            <p:nvPr/>
          </p:nvSpPr>
          <p:spPr bwMode="auto">
            <a:xfrm>
              <a:off x="4800600" y="3236913"/>
              <a:ext cx="460375" cy="80645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0524" name="Text Box 131"/>
            <p:cNvSpPr txBox="1">
              <a:spLocks noChangeArrowheads="1"/>
            </p:cNvSpPr>
            <p:nvPr/>
          </p:nvSpPr>
          <p:spPr bwMode="auto">
            <a:xfrm>
              <a:off x="5260975" y="3505200"/>
              <a:ext cx="461963" cy="201613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indent="3175" algn="ctr" eaLnBrk="0" hangingPunct="0">
                <a:lnSpc>
                  <a:spcPct val="90000"/>
                </a:lnSpc>
                <a:spcBef>
                  <a:spcPct val="20000"/>
                </a:spcBef>
                <a:buClr>
                  <a:srgbClr val="333399"/>
                </a:buClr>
                <a:buSzPct val="85000"/>
              </a:pPr>
              <a:r>
                <a:rPr lang="en-US" sz="800">
                  <a:latin typeface="Trebuchet MS" pitchFamily="34" charset="0"/>
                </a:rPr>
                <a:t>IPC</a:t>
              </a:r>
            </a:p>
          </p:txBody>
        </p:sp>
        <p:sp>
          <p:nvSpPr>
            <p:cNvPr id="20525" name="Text Box 132"/>
            <p:cNvSpPr txBox="1">
              <a:spLocks noChangeArrowheads="1"/>
            </p:cNvSpPr>
            <p:nvPr/>
          </p:nvSpPr>
          <p:spPr bwMode="auto">
            <a:xfrm>
              <a:off x="4800600" y="3505200"/>
              <a:ext cx="461963" cy="201613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indent="3175" algn="ctr" eaLnBrk="0" hangingPunct="0">
                <a:lnSpc>
                  <a:spcPct val="90000"/>
                </a:lnSpc>
                <a:spcBef>
                  <a:spcPct val="20000"/>
                </a:spcBef>
                <a:buClr>
                  <a:srgbClr val="333399"/>
                </a:buClr>
                <a:buSzPct val="85000"/>
              </a:pPr>
              <a:r>
                <a:rPr lang="en-US" sz="800">
                  <a:latin typeface="Trebuchet MS" pitchFamily="34" charset="0"/>
                </a:rPr>
                <a:t>LLD</a:t>
              </a:r>
            </a:p>
          </p:txBody>
        </p:sp>
        <p:sp>
          <p:nvSpPr>
            <p:cNvPr id="8237" name="Rectangle 133"/>
            <p:cNvSpPr>
              <a:spLocks noChangeArrowheads="1"/>
            </p:cNvSpPr>
            <p:nvPr/>
          </p:nvSpPr>
          <p:spPr bwMode="auto">
            <a:xfrm>
              <a:off x="5260975" y="2430463"/>
              <a:ext cx="461963" cy="80645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8238" name="Rectangle 134"/>
            <p:cNvSpPr>
              <a:spLocks noChangeArrowheads="1"/>
            </p:cNvSpPr>
            <p:nvPr/>
          </p:nvSpPr>
          <p:spPr bwMode="auto">
            <a:xfrm>
              <a:off x="4800600" y="2430463"/>
              <a:ext cx="460375" cy="80645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0528" name="Text Box 135"/>
            <p:cNvSpPr txBox="1">
              <a:spLocks noChangeArrowheads="1"/>
            </p:cNvSpPr>
            <p:nvPr/>
          </p:nvSpPr>
          <p:spPr bwMode="auto">
            <a:xfrm>
              <a:off x="5260975" y="2698750"/>
              <a:ext cx="500063" cy="311150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indent="3175" algn="ctr" eaLnBrk="0" hangingPunct="0">
                <a:lnSpc>
                  <a:spcPct val="90000"/>
                </a:lnSpc>
                <a:spcBef>
                  <a:spcPct val="20000"/>
                </a:spcBef>
                <a:buClr>
                  <a:srgbClr val="333399"/>
                </a:buClr>
                <a:buSzPct val="85000"/>
              </a:pPr>
              <a:r>
                <a:rPr lang="en-US" sz="800">
                  <a:latin typeface="Trebuchet MS" pitchFamily="34" charset="0"/>
                </a:rPr>
                <a:t>EDMA, Etc</a:t>
              </a:r>
            </a:p>
          </p:txBody>
        </p:sp>
        <p:sp>
          <p:nvSpPr>
            <p:cNvPr id="20529" name="Text Box 136"/>
            <p:cNvSpPr txBox="1">
              <a:spLocks noChangeArrowheads="1"/>
            </p:cNvSpPr>
            <p:nvPr/>
          </p:nvSpPr>
          <p:spPr bwMode="auto">
            <a:xfrm>
              <a:off x="4800600" y="2660650"/>
              <a:ext cx="461963" cy="334963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indent="3175" algn="ctr" eaLnBrk="0" hangingPunct="0">
                <a:lnSpc>
                  <a:spcPct val="90000"/>
                </a:lnSpc>
                <a:spcBef>
                  <a:spcPct val="20000"/>
                </a:spcBef>
                <a:buClr>
                  <a:srgbClr val="333399"/>
                </a:buClr>
                <a:buSzPct val="85000"/>
              </a:pPr>
              <a:r>
                <a:rPr lang="en-US" sz="800">
                  <a:latin typeface="Trebuchet MS" pitchFamily="34" charset="0"/>
                </a:rPr>
                <a:t>Tools</a:t>
              </a:r>
            </a:p>
            <a:p>
              <a:pPr indent="3175" algn="ctr" eaLnBrk="0" hangingPunct="0">
                <a:lnSpc>
                  <a:spcPct val="90000"/>
                </a:lnSpc>
                <a:spcBef>
                  <a:spcPct val="20000"/>
                </a:spcBef>
                <a:buClr>
                  <a:srgbClr val="333399"/>
                </a:buClr>
                <a:buSzPct val="85000"/>
              </a:pPr>
              <a:r>
                <a:rPr lang="en-US" sz="800">
                  <a:latin typeface="Trebuchet MS" pitchFamily="34" charset="0"/>
                </a:rPr>
                <a:t>(UIA)</a:t>
              </a:r>
            </a:p>
          </p:txBody>
        </p:sp>
        <p:sp>
          <p:nvSpPr>
            <p:cNvPr id="20530" name="Text Box 155"/>
            <p:cNvSpPr txBox="1">
              <a:spLocks noChangeArrowheads="1"/>
            </p:cNvSpPr>
            <p:nvPr/>
          </p:nvSpPr>
          <p:spPr bwMode="auto">
            <a:xfrm>
              <a:off x="4802188" y="1355725"/>
              <a:ext cx="1804988" cy="668338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indent="3175" algn="ctr" eaLnBrk="0" hangingPunct="0">
                <a:lnSpc>
                  <a:spcPct val="90000"/>
                </a:lnSpc>
                <a:spcBef>
                  <a:spcPct val="20000"/>
                </a:spcBef>
                <a:buClr>
                  <a:srgbClr val="333399"/>
                </a:buClr>
                <a:buSzPct val="85000"/>
              </a:pPr>
              <a:r>
                <a:rPr lang="en-US" sz="1400" b="1">
                  <a:latin typeface="Trebuchet MS" pitchFamily="34" charset="0"/>
                </a:rPr>
                <a:t>Customer Application</a:t>
              </a:r>
              <a:r>
                <a:rPr lang="en-US" sz="1400">
                  <a:latin typeface="Trebuchet MS" pitchFamily="34" charset="0"/>
                </a:rPr>
                <a:t> on Customer Platform</a:t>
              </a:r>
            </a:p>
          </p:txBody>
        </p:sp>
        <p:sp>
          <p:nvSpPr>
            <p:cNvPr id="20531" name="Text Box 159"/>
            <p:cNvSpPr txBox="1">
              <a:spLocks noChangeArrowheads="1"/>
            </p:cNvSpPr>
            <p:nvPr/>
          </p:nvSpPr>
          <p:spPr bwMode="auto">
            <a:xfrm>
              <a:off x="4778375" y="2154238"/>
              <a:ext cx="1827213" cy="203200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marL="342900" indent="-342900" algn="ctr" eaLnBrk="0" hangingPunct="0">
                <a:lnSpc>
                  <a:spcPct val="90000"/>
                </a:lnSpc>
                <a:spcBef>
                  <a:spcPct val="20000"/>
                </a:spcBef>
                <a:buClr>
                  <a:srgbClr val="333399"/>
                </a:buClr>
                <a:buSzPct val="85000"/>
              </a:pPr>
              <a:r>
                <a:rPr lang="en-US" sz="800" b="1">
                  <a:latin typeface="Trebuchet MS" pitchFamily="34" charset="0"/>
                </a:rPr>
                <a:t>Customer Application</a:t>
              </a:r>
            </a:p>
          </p:txBody>
        </p:sp>
      </p:grpSp>
      <p:sp>
        <p:nvSpPr>
          <p:cNvPr id="8243" name="Oval 165"/>
          <p:cNvSpPr>
            <a:spLocks noChangeArrowheads="1"/>
          </p:cNvSpPr>
          <p:nvPr/>
        </p:nvSpPr>
        <p:spPr bwMode="auto">
          <a:xfrm>
            <a:off x="4956175" y="2084388"/>
            <a:ext cx="1344613" cy="307975"/>
          </a:xfrm>
          <a:prstGeom prst="ellipse">
            <a:avLst/>
          </a:prstGeom>
          <a:noFill/>
          <a:ln w="28575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" name="Group 170"/>
          <p:cNvGrpSpPr>
            <a:grpSpLocks/>
          </p:cNvGrpSpPr>
          <p:nvPr>
            <p:custDataLst>
              <p:tags r:id="rId6"/>
            </p:custDataLst>
          </p:nvPr>
        </p:nvGrpSpPr>
        <p:grpSpPr bwMode="auto">
          <a:xfrm>
            <a:off x="6683375" y="1355725"/>
            <a:ext cx="2190750" cy="3198813"/>
            <a:chOff x="4210" y="854"/>
            <a:chExt cx="1380" cy="2015"/>
          </a:xfrm>
        </p:grpSpPr>
        <p:sp>
          <p:nvSpPr>
            <p:cNvPr id="8206" name="Rectangle 160"/>
            <p:cNvSpPr>
              <a:spLocks noChangeArrowheads="1"/>
            </p:cNvSpPr>
            <p:nvPr/>
          </p:nvSpPr>
          <p:spPr bwMode="auto">
            <a:xfrm>
              <a:off x="4453" y="1289"/>
              <a:ext cx="1137" cy="75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0497" name="AutoShape 137"/>
            <p:cNvSpPr>
              <a:spLocks noChangeArrowheads="1"/>
            </p:cNvSpPr>
            <p:nvPr/>
          </p:nvSpPr>
          <p:spPr bwMode="auto">
            <a:xfrm>
              <a:off x="4210" y="1845"/>
              <a:ext cx="194" cy="412"/>
            </a:xfrm>
            <a:prstGeom prst="rightArrow">
              <a:avLst>
                <a:gd name="adj1" fmla="val 50972"/>
                <a:gd name="adj2" fmla="val 47421"/>
              </a:avLst>
            </a:prstGeom>
            <a:solidFill>
              <a:schemeClr val="accent1"/>
            </a:solidFill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8208" name="Rectangle 139"/>
            <p:cNvSpPr>
              <a:spLocks noChangeArrowheads="1"/>
            </p:cNvSpPr>
            <p:nvPr/>
          </p:nvSpPr>
          <p:spPr bwMode="auto">
            <a:xfrm>
              <a:off x="4452" y="2547"/>
              <a:ext cx="1137" cy="322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0499" name="Text Box 140"/>
            <p:cNvSpPr txBox="1">
              <a:spLocks noChangeArrowheads="1"/>
            </p:cNvSpPr>
            <p:nvPr/>
          </p:nvSpPr>
          <p:spPr bwMode="auto">
            <a:xfrm>
              <a:off x="4452" y="2644"/>
              <a:ext cx="1113" cy="127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marL="342900" indent="-342900" algn="ctr" eaLnBrk="0" hangingPunct="0">
                <a:lnSpc>
                  <a:spcPct val="90000"/>
                </a:lnSpc>
                <a:spcBef>
                  <a:spcPct val="20000"/>
                </a:spcBef>
                <a:buClr>
                  <a:srgbClr val="333399"/>
                </a:buClr>
                <a:buSzPct val="85000"/>
              </a:pPr>
              <a:r>
                <a:rPr lang="en-US" sz="800">
                  <a:latin typeface="Trebuchet MS" pitchFamily="34" charset="0"/>
                </a:rPr>
                <a:t>CSL</a:t>
              </a:r>
            </a:p>
          </p:txBody>
        </p:sp>
        <p:sp>
          <p:nvSpPr>
            <p:cNvPr id="8210" name="Rectangle 141"/>
            <p:cNvSpPr>
              <a:spLocks noChangeArrowheads="1"/>
            </p:cNvSpPr>
            <p:nvPr/>
          </p:nvSpPr>
          <p:spPr bwMode="auto">
            <a:xfrm>
              <a:off x="5033" y="2033"/>
              <a:ext cx="556" cy="51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0501" name="Text Box 142"/>
            <p:cNvSpPr txBox="1">
              <a:spLocks noChangeArrowheads="1"/>
            </p:cNvSpPr>
            <p:nvPr/>
          </p:nvSpPr>
          <p:spPr bwMode="auto">
            <a:xfrm>
              <a:off x="5033" y="2286"/>
              <a:ext cx="556" cy="198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marL="1588" indent="-1588" algn="ctr" eaLnBrk="0" hangingPunct="0">
                <a:lnSpc>
                  <a:spcPct val="90000"/>
                </a:lnSpc>
                <a:spcBef>
                  <a:spcPct val="20000"/>
                </a:spcBef>
                <a:buClr>
                  <a:srgbClr val="333399"/>
                </a:buClr>
                <a:buSzPct val="85000"/>
              </a:pPr>
              <a:r>
                <a:rPr lang="en-US" sz="800" b="1">
                  <a:latin typeface="Trebuchet MS" pitchFamily="34" charset="0"/>
                </a:rPr>
                <a:t>Next Gen TI Platform</a:t>
              </a:r>
            </a:p>
          </p:txBody>
        </p:sp>
        <p:sp>
          <p:nvSpPr>
            <p:cNvPr id="20502" name="Rectangle 143"/>
            <p:cNvSpPr>
              <a:spLocks noChangeArrowheads="1"/>
            </p:cNvSpPr>
            <p:nvPr/>
          </p:nvSpPr>
          <p:spPr bwMode="auto">
            <a:xfrm>
              <a:off x="5033" y="1831"/>
              <a:ext cx="459" cy="391"/>
            </a:xfrm>
            <a:prstGeom prst="rect">
              <a:avLst/>
            </a:prstGeom>
            <a:solidFill>
              <a:srgbClr val="FFFFCC"/>
            </a:solid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20503" name="Text Box 144"/>
            <p:cNvSpPr txBox="1">
              <a:spLocks noChangeArrowheads="1"/>
            </p:cNvSpPr>
            <p:nvPr/>
          </p:nvSpPr>
          <p:spPr bwMode="auto">
            <a:xfrm>
              <a:off x="5033" y="1918"/>
              <a:ext cx="464" cy="211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indent="3175" algn="ctr" eaLnBrk="0" hangingPunct="0">
                <a:lnSpc>
                  <a:spcPct val="90000"/>
                </a:lnSpc>
                <a:spcBef>
                  <a:spcPct val="20000"/>
                </a:spcBef>
                <a:buClr>
                  <a:srgbClr val="333399"/>
                </a:buClr>
                <a:buSzPct val="85000"/>
              </a:pPr>
              <a:r>
                <a:rPr lang="en-US" sz="800">
                  <a:latin typeface="Trebuchet MS" pitchFamily="34" charset="0"/>
                </a:rPr>
                <a:t>Network</a:t>
              </a:r>
            </a:p>
            <a:p>
              <a:pPr indent="3175" algn="ctr" eaLnBrk="0" hangingPunct="0">
                <a:lnSpc>
                  <a:spcPct val="90000"/>
                </a:lnSpc>
                <a:spcBef>
                  <a:spcPct val="20000"/>
                </a:spcBef>
                <a:buClr>
                  <a:srgbClr val="333399"/>
                </a:buClr>
                <a:buSzPct val="85000"/>
              </a:pPr>
              <a:r>
                <a:rPr lang="en-US" sz="800">
                  <a:latin typeface="Trebuchet MS" pitchFamily="34" charset="0"/>
                </a:rPr>
                <a:t>Dev Kit</a:t>
              </a:r>
            </a:p>
          </p:txBody>
        </p:sp>
        <p:sp>
          <p:nvSpPr>
            <p:cNvPr id="8214" name="Rectangle 147"/>
            <p:cNvSpPr>
              <a:spLocks noChangeArrowheads="1"/>
            </p:cNvSpPr>
            <p:nvPr/>
          </p:nvSpPr>
          <p:spPr bwMode="auto">
            <a:xfrm>
              <a:off x="4742" y="2039"/>
              <a:ext cx="291" cy="508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8215" name="Rectangle 148"/>
            <p:cNvSpPr>
              <a:spLocks noChangeArrowheads="1"/>
            </p:cNvSpPr>
            <p:nvPr/>
          </p:nvSpPr>
          <p:spPr bwMode="auto">
            <a:xfrm>
              <a:off x="4452" y="2039"/>
              <a:ext cx="290" cy="508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0506" name="Text Box 149"/>
            <p:cNvSpPr txBox="1">
              <a:spLocks noChangeArrowheads="1"/>
            </p:cNvSpPr>
            <p:nvPr/>
          </p:nvSpPr>
          <p:spPr bwMode="auto">
            <a:xfrm>
              <a:off x="4742" y="2208"/>
              <a:ext cx="291" cy="127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indent="3175" algn="ctr" eaLnBrk="0" hangingPunct="0">
                <a:lnSpc>
                  <a:spcPct val="90000"/>
                </a:lnSpc>
                <a:spcBef>
                  <a:spcPct val="20000"/>
                </a:spcBef>
                <a:buClr>
                  <a:srgbClr val="333399"/>
                </a:buClr>
                <a:buSzPct val="85000"/>
              </a:pPr>
              <a:r>
                <a:rPr lang="en-US" sz="800">
                  <a:latin typeface="Trebuchet MS" pitchFamily="34" charset="0"/>
                </a:rPr>
                <a:t>IPC</a:t>
              </a:r>
            </a:p>
          </p:txBody>
        </p:sp>
        <p:sp>
          <p:nvSpPr>
            <p:cNvPr id="20507" name="Text Box 150"/>
            <p:cNvSpPr txBox="1">
              <a:spLocks noChangeArrowheads="1"/>
            </p:cNvSpPr>
            <p:nvPr/>
          </p:nvSpPr>
          <p:spPr bwMode="auto">
            <a:xfrm>
              <a:off x="4452" y="2208"/>
              <a:ext cx="291" cy="127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indent="3175" algn="ctr" eaLnBrk="0" hangingPunct="0">
                <a:lnSpc>
                  <a:spcPct val="90000"/>
                </a:lnSpc>
                <a:spcBef>
                  <a:spcPct val="20000"/>
                </a:spcBef>
                <a:buClr>
                  <a:srgbClr val="333399"/>
                </a:buClr>
                <a:buSzPct val="85000"/>
              </a:pPr>
              <a:r>
                <a:rPr lang="en-US" sz="800">
                  <a:latin typeface="Trebuchet MS" pitchFamily="34" charset="0"/>
                </a:rPr>
                <a:t>LLD</a:t>
              </a:r>
            </a:p>
          </p:txBody>
        </p:sp>
        <p:sp>
          <p:nvSpPr>
            <p:cNvPr id="8218" name="Rectangle 151"/>
            <p:cNvSpPr>
              <a:spLocks noChangeArrowheads="1"/>
            </p:cNvSpPr>
            <p:nvPr/>
          </p:nvSpPr>
          <p:spPr bwMode="auto">
            <a:xfrm>
              <a:off x="4742" y="1531"/>
              <a:ext cx="291" cy="508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8219" name="Rectangle 152"/>
            <p:cNvSpPr>
              <a:spLocks noChangeArrowheads="1"/>
            </p:cNvSpPr>
            <p:nvPr/>
          </p:nvSpPr>
          <p:spPr bwMode="auto">
            <a:xfrm>
              <a:off x="4452" y="1531"/>
              <a:ext cx="290" cy="508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 algn="ctr">
              <a:solidFill>
                <a:srgbClr val="808080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0510" name="Text Box 153"/>
            <p:cNvSpPr txBox="1">
              <a:spLocks noChangeArrowheads="1"/>
            </p:cNvSpPr>
            <p:nvPr/>
          </p:nvSpPr>
          <p:spPr bwMode="auto">
            <a:xfrm>
              <a:off x="4742" y="1700"/>
              <a:ext cx="315" cy="196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indent="3175" algn="ctr" eaLnBrk="0" hangingPunct="0">
                <a:lnSpc>
                  <a:spcPct val="90000"/>
                </a:lnSpc>
                <a:spcBef>
                  <a:spcPct val="20000"/>
                </a:spcBef>
                <a:buClr>
                  <a:srgbClr val="333399"/>
                </a:buClr>
                <a:buSzPct val="85000"/>
              </a:pPr>
              <a:r>
                <a:rPr lang="en-US" sz="800">
                  <a:latin typeface="Trebuchet MS" pitchFamily="34" charset="0"/>
                </a:rPr>
                <a:t>EDMA, Etc</a:t>
              </a:r>
            </a:p>
          </p:txBody>
        </p:sp>
        <p:sp>
          <p:nvSpPr>
            <p:cNvPr id="20511" name="Text Box 154"/>
            <p:cNvSpPr txBox="1">
              <a:spLocks noChangeArrowheads="1"/>
            </p:cNvSpPr>
            <p:nvPr/>
          </p:nvSpPr>
          <p:spPr bwMode="auto">
            <a:xfrm>
              <a:off x="4452" y="1676"/>
              <a:ext cx="291" cy="211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indent="3175" algn="ctr" eaLnBrk="0" hangingPunct="0">
                <a:lnSpc>
                  <a:spcPct val="90000"/>
                </a:lnSpc>
                <a:spcBef>
                  <a:spcPct val="20000"/>
                </a:spcBef>
                <a:buClr>
                  <a:srgbClr val="333399"/>
                </a:buClr>
                <a:buSzPct val="85000"/>
              </a:pPr>
              <a:r>
                <a:rPr lang="en-US" sz="800">
                  <a:latin typeface="Trebuchet MS" pitchFamily="34" charset="0"/>
                </a:rPr>
                <a:t>Tools</a:t>
              </a:r>
            </a:p>
            <a:p>
              <a:pPr indent="3175" algn="ctr" eaLnBrk="0" hangingPunct="0">
                <a:lnSpc>
                  <a:spcPct val="90000"/>
                </a:lnSpc>
                <a:spcBef>
                  <a:spcPct val="20000"/>
                </a:spcBef>
                <a:buClr>
                  <a:srgbClr val="333399"/>
                </a:buClr>
                <a:buSzPct val="85000"/>
              </a:pPr>
              <a:r>
                <a:rPr lang="en-US" sz="800">
                  <a:latin typeface="Trebuchet MS" pitchFamily="34" charset="0"/>
                </a:rPr>
                <a:t>(UIA)</a:t>
              </a:r>
            </a:p>
          </p:txBody>
        </p:sp>
        <p:sp>
          <p:nvSpPr>
            <p:cNvPr id="20512" name="Text Box 156"/>
            <p:cNvSpPr txBox="1">
              <a:spLocks noChangeArrowheads="1"/>
            </p:cNvSpPr>
            <p:nvPr/>
          </p:nvSpPr>
          <p:spPr bwMode="auto">
            <a:xfrm>
              <a:off x="4453" y="854"/>
              <a:ext cx="1137" cy="421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indent="3175" algn="ctr" eaLnBrk="0" hangingPunct="0">
                <a:lnSpc>
                  <a:spcPct val="90000"/>
                </a:lnSpc>
                <a:spcBef>
                  <a:spcPct val="20000"/>
                </a:spcBef>
                <a:buClr>
                  <a:srgbClr val="333399"/>
                </a:buClr>
                <a:buSzPct val="85000"/>
              </a:pPr>
              <a:r>
                <a:rPr lang="en-US" sz="1400">
                  <a:latin typeface="Trebuchet MS" pitchFamily="34" charset="0"/>
                </a:rPr>
                <a:t>Customer App on </a:t>
              </a:r>
              <a:r>
                <a:rPr lang="en-US" sz="1400" b="1">
                  <a:latin typeface="Trebuchet MS" pitchFamily="34" charset="0"/>
                </a:rPr>
                <a:t>Next Generation TI SOC Platform</a:t>
              </a:r>
            </a:p>
          </p:txBody>
        </p:sp>
        <p:sp>
          <p:nvSpPr>
            <p:cNvPr id="20513" name="Text Box 161"/>
            <p:cNvSpPr txBox="1">
              <a:spLocks noChangeArrowheads="1"/>
            </p:cNvSpPr>
            <p:nvPr/>
          </p:nvSpPr>
          <p:spPr bwMode="auto">
            <a:xfrm>
              <a:off x="4438" y="1357"/>
              <a:ext cx="1151" cy="128"/>
            </a:xfrm>
            <a:prstGeom prst="rect">
              <a:avLst/>
            </a:prstGeom>
            <a:noFill/>
            <a:ln w="9525" algn="ctr">
              <a:noFill/>
              <a:miter lim="800000"/>
              <a:headEnd type="none" w="sm" len="sm"/>
              <a:tailEnd type="none" w="sm" len="sm"/>
            </a:ln>
          </p:spPr>
          <p:txBody>
            <a:bodyPr lIns="92075" tIns="46038" rIns="92075" bIns="46038">
              <a:spAutoFit/>
            </a:bodyPr>
            <a:lstStyle/>
            <a:p>
              <a:pPr marL="342900" indent="-342900" algn="ctr" eaLnBrk="0" hangingPunct="0">
                <a:lnSpc>
                  <a:spcPct val="90000"/>
                </a:lnSpc>
                <a:spcBef>
                  <a:spcPct val="20000"/>
                </a:spcBef>
                <a:buClr>
                  <a:srgbClr val="333399"/>
                </a:buClr>
                <a:buSzPct val="85000"/>
              </a:pPr>
              <a:r>
                <a:rPr lang="en-US" sz="800" b="1">
                  <a:latin typeface="Trebuchet MS" pitchFamily="34" charset="0"/>
                </a:rPr>
                <a:t>Customer Application</a:t>
              </a:r>
            </a:p>
          </p:txBody>
        </p:sp>
      </p:grpSp>
      <p:sp>
        <p:nvSpPr>
          <p:cNvPr id="90" name="Oval 166"/>
          <p:cNvSpPr>
            <a:spLocks noChangeArrowheads="1"/>
          </p:cNvSpPr>
          <p:nvPr/>
        </p:nvSpPr>
        <p:spPr bwMode="auto">
          <a:xfrm>
            <a:off x="3475038" y="3551238"/>
            <a:ext cx="846137" cy="457200"/>
          </a:xfrm>
          <a:prstGeom prst="ellipse">
            <a:avLst/>
          </a:prstGeom>
          <a:noFill/>
          <a:ln w="28575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1" name="PPTShape_0"/>
          <p:cNvSpPr>
            <a:spLocks noChangeArrowheads="1"/>
          </p:cNvSpPr>
          <p:nvPr/>
        </p:nvSpPr>
        <p:spPr bwMode="auto">
          <a:xfrm>
            <a:off x="8001000" y="3557588"/>
            <a:ext cx="868363" cy="457200"/>
          </a:xfrm>
          <a:prstGeom prst="ellipse">
            <a:avLst/>
          </a:prstGeom>
          <a:noFill/>
          <a:ln w="28575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9" name="Rounded Rectangular Callout 98"/>
          <p:cNvSpPr/>
          <p:nvPr/>
        </p:nvSpPr>
        <p:spPr>
          <a:xfrm>
            <a:off x="6934200" y="4953000"/>
            <a:ext cx="1447800" cy="917448"/>
          </a:xfrm>
          <a:prstGeom prst="wedgeRoundRectCallout">
            <a:avLst>
              <a:gd name="adj1" fmla="val -1582"/>
              <a:gd name="adj2" fmla="val -143374"/>
              <a:gd name="adj3" fmla="val 16667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  <a:latin typeface="Arial" pitchFamily="34" charset="0"/>
              </a:rPr>
              <a:t>Software may be different, but API remain the same (CSL, LLD, etc.)</a:t>
            </a:r>
            <a:endParaRPr lang="en-US" sz="1100" dirty="0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000"/>
                                        <p:tgtEl>
                                          <p:spTgt spid="8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1" dur="2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3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43" grpId="0" animBg="1"/>
      <p:bldP spid="90" grpId="0" animBg="1"/>
      <p:bldP spid="91" grpId="0" animBg="1"/>
      <p:bldP spid="9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z="3600" dirty="0" smtClean="0"/>
              <a:t>MCSDK Top Level Directory Folders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We will show the following in Windows Explorer</a:t>
            </a:r>
            <a:endParaRPr lang="en-US" dirty="0" smtClean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Mcsdk</a:t>
            </a:r>
          </a:p>
          <a:p>
            <a:r>
              <a:rPr lang="en-US" dirty="0" smtClean="0"/>
              <a:t>Pdk</a:t>
            </a:r>
          </a:p>
          <a:p>
            <a:r>
              <a:rPr lang="en-US" dirty="0" smtClean="0"/>
              <a:t>Edma</a:t>
            </a:r>
          </a:p>
          <a:p>
            <a:r>
              <a:rPr lang="en-US" dirty="0" smtClean="0"/>
              <a:t>Bios</a:t>
            </a:r>
          </a:p>
          <a:p>
            <a:r>
              <a:rPr lang="en-US" dirty="0" smtClean="0"/>
              <a:t>DSPLIB</a:t>
            </a:r>
          </a:p>
          <a:p>
            <a:r>
              <a:rPr lang="en-US" dirty="0" err="1" smtClean="0"/>
              <a:t>Imaglib</a:t>
            </a:r>
            <a:endParaRPr lang="en-US" dirty="0" smtClean="0"/>
          </a:p>
          <a:p>
            <a:r>
              <a:rPr lang="en-US" dirty="0" err="1" smtClean="0"/>
              <a:t>Mathlib</a:t>
            </a:r>
            <a:endParaRPr lang="en-US" dirty="0" smtClean="0"/>
          </a:p>
          <a:p>
            <a:r>
              <a:rPr lang="en-US" dirty="0" smtClean="0"/>
              <a:t>IPC</a:t>
            </a:r>
          </a:p>
          <a:p>
            <a:r>
              <a:rPr lang="en-US" dirty="0" smtClean="0"/>
              <a:t>NDK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For More Information</a:t>
            </a:r>
          </a:p>
        </p:txBody>
      </p:sp>
      <p:sp>
        <p:nvSpPr>
          <p:cNvPr id="48131" name="Content Placeholder 2"/>
          <p:cNvSpPr>
            <a:spLocks noGrp="1"/>
          </p:cNvSpPr>
          <p:nvPr>
            <p:ph idx="4294967295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For more information, refer to the following KeyStone device documents: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 </a:t>
            </a:r>
            <a:r>
              <a:rPr lang="en-US" dirty="0" smtClean="0">
                <a:hlinkClick r:id="rId4"/>
              </a:rPr>
              <a:t>http://www.ti.com/tool/bioslinuxmcsdk</a:t>
            </a:r>
            <a:r>
              <a:rPr lang="en-US" dirty="0" smtClean="0"/>
              <a:t> 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For questions regarding topics covered in this training, visit the support forums at the </a:t>
            </a:r>
            <a:r>
              <a:rPr lang="en-US" dirty="0" smtClean="0">
                <a:hlinkClick r:id="rId5"/>
              </a:rPr>
              <a:t>TI E2E Community</a:t>
            </a:r>
            <a:r>
              <a:rPr lang="en-US" dirty="0" smtClean="0"/>
              <a:t> website.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External download site is</a:t>
            </a:r>
          </a:p>
          <a:p>
            <a:pPr>
              <a:lnSpc>
                <a:spcPct val="90000"/>
              </a:lnSpc>
              <a:buNone/>
            </a:pPr>
            <a:r>
              <a:rPr lang="en-US" sz="1600" u="sng" dirty="0" smtClean="0">
                <a:hlinkClick r:id="rId6"/>
              </a:rPr>
              <a:t>http://software-dl.ti.com/sdoemb/sdoemb_public_sw/bios_mcsdk/latest/index_FDS.html</a:t>
            </a:r>
          </a:p>
          <a:p>
            <a:pPr>
              <a:lnSpc>
                <a:spcPct val="90000"/>
              </a:lnSpc>
            </a:pPr>
            <a:endParaRPr lang="en-US" dirty="0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Agenda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Characteristics of modern operating system and development environment</a:t>
            </a:r>
          </a:p>
          <a:p>
            <a:r>
              <a:rPr lang="en-US" dirty="0" smtClean="0"/>
              <a:t>TI traditional support for development</a:t>
            </a:r>
          </a:p>
          <a:p>
            <a:pPr lvl="1"/>
            <a:r>
              <a:rPr lang="en-US" dirty="0" smtClean="0"/>
              <a:t>DSP BIOS</a:t>
            </a:r>
          </a:p>
          <a:p>
            <a:pPr lvl="1"/>
            <a:r>
              <a:rPr lang="en-US" dirty="0" smtClean="0"/>
              <a:t>Frameworks, utilities and drivers</a:t>
            </a:r>
          </a:p>
          <a:p>
            <a:pPr lvl="1"/>
            <a:r>
              <a:rPr lang="en-US" dirty="0" smtClean="0"/>
              <a:t>The ECO system</a:t>
            </a:r>
          </a:p>
          <a:p>
            <a:r>
              <a:rPr lang="en-US" dirty="0" smtClean="0"/>
              <a:t>Multicores development support</a:t>
            </a:r>
          </a:p>
          <a:p>
            <a:pPr lvl="1"/>
            <a:r>
              <a:rPr lang="en-US" dirty="0" smtClean="0"/>
              <a:t>Multicores ECO system</a:t>
            </a:r>
          </a:p>
          <a:p>
            <a:pPr lvl="1"/>
            <a:r>
              <a:rPr lang="en-US" dirty="0" smtClean="0"/>
              <a:t>MCSDK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Think about Your Favorite Operating System 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33400" y="838200"/>
            <a:ext cx="8229600" cy="5334000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Provide scheduling – multiple thread co-exist</a:t>
            </a:r>
          </a:p>
          <a:p>
            <a:r>
              <a:rPr lang="en-US" sz="2400" dirty="0" smtClean="0"/>
              <a:t>Provide standard API for utilities</a:t>
            </a:r>
          </a:p>
          <a:p>
            <a:pPr lvl="1"/>
            <a:r>
              <a:rPr lang="en-US" sz="2400" dirty="0" smtClean="0"/>
              <a:t>Print</a:t>
            </a:r>
          </a:p>
          <a:p>
            <a:pPr lvl="1"/>
            <a:r>
              <a:rPr lang="en-US" sz="2400" dirty="0" smtClean="0"/>
              <a:t>Networking (sockets)</a:t>
            </a:r>
          </a:p>
          <a:p>
            <a:pPr lvl="1"/>
            <a:r>
              <a:rPr lang="en-US" sz="2400" dirty="0" smtClean="0"/>
              <a:t>Time, and many more</a:t>
            </a:r>
          </a:p>
          <a:p>
            <a:r>
              <a:rPr lang="en-US" sz="2400" dirty="0" smtClean="0"/>
              <a:t>Hides the hardware and driver details from the application</a:t>
            </a:r>
          </a:p>
          <a:p>
            <a:r>
              <a:rPr lang="en-US" sz="2400" dirty="0" smtClean="0"/>
              <a:t>But if you look under the hood:</a:t>
            </a:r>
          </a:p>
          <a:p>
            <a:pPr lvl="1"/>
            <a:r>
              <a:rPr lang="en-US" sz="2000" dirty="0" smtClean="0"/>
              <a:t>There are actual hardware modules and interfaces (the manufacturer)</a:t>
            </a:r>
          </a:p>
          <a:p>
            <a:pPr lvl="1"/>
            <a:r>
              <a:rPr lang="en-US" sz="2000" dirty="0" smtClean="0"/>
              <a:t>A set of LLD to talk to the hardware</a:t>
            </a:r>
          </a:p>
          <a:p>
            <a:pPr lvl="1"/>
            <a:r>
              <a:rPr lang="en-US" sz="2000" dirty="0" smtClean="0"/>
              <a:t>One or more layers of utilities  APIs that connect the application to the LLd</a:t>
            </a:r>
          </a:p>
          <a:p>
            <a:r>
              <a:rPr lang="en-US" sz="2400" dirty="0" smtClean="0"/>
              <a:t>And when you develop code:</a:t>
            </a:r>
          </a:p>
          <a:p>
            <a:pPr lvl="1"/>
            <a:r>
              <a:rPr lang="en-US" sz="2000" dirty="0" smtClean="0"/>
              <a:t>IDE</a:t>
            </a:r>
          </a:p>
          <a:p>
            <a:pPr lvl="1"/>
            <a:r>
              <a:rPr lang="en-US" sz="2000" dirty="0" smtClean="0"/>
              <a:t>Libraries</a:t>
            </a:r>
          </a:p>
          <a:p>
            <a:pPr lvl="1"/>
            <a:endParaRPr lang="en-US" sz="2000" dirty="0" smtClean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TI traditional Support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 smtClean="0"/>
              <a:t>DSP BIOS Real-Time operating system</a:t>
            </a:r>
          </a:p>
          <a:p>
            <a:pPr lvl="1"/>
            <a:r>
              <a:rPr lang="en-US" sz="2400" dirty="0" smtClean="0"/>
              <a:t>Scheduling (Hardware interrupt, SWI, task)</a:t>
            </a:r>
          </a:p>
          <a:p>
            <a:pPr lvl="1"/>
            <a:r>
              <a:rPr lang="en-US" sz="2400" dirty="0" smtClean="0"/>
              <a:t>Memory management</a:t>
            </a:r>
          </a:p>
          <a:p>
            <a:pPr lvl="1"/>
            <a:r>
              <a:rPr lang="en-US" sz="2400" dirty="0" smtClean="0"/>
              <a:t>Communications</a:t>
            </a:r>
          </a:p>
          <a:p>
            <a:pPr lvl="1"/>
            <a:r>
              <a:rPr lang="en-US" sz="2400" dirty="0" smtClean="0"/>
              <a:t>Performances monitoring</a:t>
            </a:r>
          </a:p>
          <a:p>
            <a:r>
              <a:rPr lang="en-US" sz="2400" dirty="0" smtClean="0"/>
              <a:t>Standard API and optimized libraries</a:t>
            </a:r>
            <a:endParaRPr lang="en-US" sz="2000" dirty="0" smtClean="0"/>
          </a:p>
          <a:p>
            <a:r>
              <a:rPr lang="en-US" sz="2400" dirty="0" smtClean="0"/>
              <a:t>Frameworks</a:t>
            </a:r>
          </a:p>
          <a:p>
            <a:pPr lvl="1"/>
            <a:r>
              <a:rPr lang="en-US" sz="2400" dirty="0" smtClean="0"/>
              <a:t>Easy access to peripherals and other resources (dma)</a:t>
            </a:r>
          </a:p>
          <a:p>
            <a:pPr lvl="1"/>
            <a:r>
              <a:rPr lang="en-US" sz="2400" dirty="0" smtClean="0"/>
              <a:t>Hiding hardware implementation from the application (CSL)</a:t>
            </a:r>
          </a:p>
          <a:p>
            <a:r>
              <a:rPr lang="en-US" sz="2400" dirty="0" smtClean="0"/>
              <a:t>IDE </a:t>
            </a:r>
          </a:p>
          <a:p>
            <a:pPr lvl="1"/>
            <a:r>
              <a:rPr lang="en-US" sz="2000" dirty="0" smtClean="0"/>
              <a:t>Code composer studio</a:t>
            </a:r>
          </a:p>
          <a:p>
            <a:pPr lvl="1"/>
            <a:r>
              <a:rPr lang="en-US" sz="2000" dirty="0" smtClean="0"/>
              <a:t>Code generation tools</a:t>
            </a:r>
          </a:p>
          <a:p>
            <a:pPr lvl="1"/>
            <a:r>
              <a:rPr lang="en-US" sz="2000" dirty="0" smtClean="0"/>
              <a:t>Debug, emulation, monitoring, profiling</a:t>
            </a:r>
          </a:p>
          <a:p>
            <a:pPr lvl="1"/>
            <a:endParaRPr lang="en-US" sz="2000" dirty="0" smtClean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KeyStone Architecture Challenges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5259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 </a:t>
            </a:r>
            <a:r>
              <a:rPr lang="en-US" sz="2400" dirty="0" smtClean="0"/>
              <a:t>KeyStone has a lot</a:t>
            </a:r>
          </a:p>
          <a:p>
            <a:pPr lvl="1"/>
            <a:r>
              <a:rPr lang="en-US" sz="2000" dirty="0" smtClean="0"/>
              <a:t>Advanced core performances</a:t>
            </a:r>
          </a:p>
          <a:p>
            <a:pPr lvl="1"/>
            <a:r>
              <a:rPr lang="en-US" sz="2000" dirty="0" smtClean="0"/>
              <a:t>Support multicores architecture</a:t>
            </a:r>
          </a:p>
          <a:p>
            <a:pPr lvl="1"/>
            <a:r>
              <a:rPr lang="en-US" sz="2000" dirty="0" smtClean="0"/>
              <a:t>Multiple internal resources</a:t>
            </a:r>
          </a:p>
          <a:p>
            <a:pPr lvl="1"/>
            <a:r>
              <a:rPr lang="en-US" sz="2000" dirty="0" smtClean="0"/>
              <a:t>Many peripherals and co-processors</a:t>
            </a:r>
          </a:p>
          <a:p>
            <a:r>
              <a:rPr lang="en-US" sz="2400" dirty="0" smtClean="0"/>
              <a:t>The challenge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Make it easy for the programmer to develop optimized application</a:t>
            </a:r>
          </a:p>
          <a:p>
            <a:pPr>
              <a:buNone/>
            </a:pPr>
            <a:endParaRPr lang="en-US" sz="2000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8" name="AutoShape 6"/>
          <p:cNvSpPr>
            <a:spLocks noChangeArrowheads="1"/>
          </p:cNvSpPr>
          <p:nvPr/>
        </p:nvSpPr>
        <p:spPr bwMode="auto">
          <a:xfrm>
            <a:off x="497307" y="1051426"/>
            <a:ext cx="3214736" cy="4241800"/>
          </a:xfrm>
          <a:prstGeom prst="roundRect">
            <a:avLst>
              <a:gd name="adj" fmla="val 16667"/>
            </a:avLst>
          </a:prstGeom>
          <a:solidFill>
            <a:srgbClr val="AAAAAA"/>
          </a:solidFill>
          <a:ln w="12700" algn="ctr">
            <a:noFill/>
            <a:round/>
            <a:headEnd/>
            <a:tailEnd/>
          </a:ln>
          <a:effectLst>
            <a:prstShdw prst="shdw17" dist="17961" dir="2700000">
              <a:srgbClr val="000000"/>
            </a:prstShdw>
          </a:effectLst>
        </p:spPr>
        <p:txBody>
          <a:bodyPr lIns="0" tIns="0" rIns="0" bIns="0"/>
          <a:lstStyle/>
          <a:p>
            <a:pPr algn="ctr">
              <a:defRPr/>
            </a:pPr>
            <a:endParaRPr lang="en-US" sz="2800" b="1" dirty="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625475" y="1250950"/>
            <a:ext cx="2935288" cy="3930650"/>
          </a:xfrm>
          <a:prstGeom prst="roundRect">
            <a:avLst/>
          </a:prstGeom>
          <a:solidFill>
            <a:schemeClr val="bg1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800" b="1" dirty="0">
              <a:solidFill>
                <a:srgbClr val="FFFFFF"/>
              </a:solidFill>
            </a:endParaRPr>
          </a:p>
        </p:txBody>
      </p:sp>
      <p:sp>
        <p:nvSpPr>
          <p:cNvPr id="228365" name="AutoShape 13"/>
          <p:cNvSpPr>
            <a:spLocks noChangeArrowheads="1"/>
          </p:cNvSpPr>
          <p:nvPr/>
        </p:nvSpPr>
        <p:spPr bwMode="auto">
          <a:xfrm>
            <a:off x="801688" y="1749425"/>
            <a:ext cx="1468437" cy="3200400"/>
          </a:xfrm>
          <a:prstGeom prst="roundRect">
            <a:avLst>
              <a:gd name="adj" fmla="val 16667"/>
            </a:avLst>
          </a:prstGeom>
          <a:solidFill>
            <a:schemeClr val="tx1">
              <a:lumMod val="65000"/>
              <a:lumOff val="35000"/>
            </a:schemeClr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pPr algn="ctr">
              <a:lnSpc>
                <a:spcPct val="85000"/>
              </a:lnSpc>
              <a:defRPr/>
            </a:pPr>
            <a:endParaRPr lang="en-US" sz="1200" b="1" baseline="30000" dirty="0">
              <a:solidFill>
                <a:srgbClr val="FFFFFF"/>
              </a:solidFill>
              <a:ea typeface="MS PGothic" pitchFamily="34" charset="-128"/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914400" y="2371725"/>
            <a:ext cx="1223963" cy="257175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9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Editor</a:t>
            </a:r>
            <a:endParaRPr lang="en-US" sz="9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919163" y="2724150"/>
            <a:ext cx="1223963" cy="257175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85000"/>
              </a:lnSpc>
              <a:defRPr/>
            </a:pPr>
            <a:r>
              <a:rPr lang="en-US" sz="900" b="1" dirty="0" smtClean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CodeGen</a:t>
            </a:r>
          </a:p>
          <a:p>
            <a:pPr algn="ctr">
              <a:lnSpc>
                <a:spcPct val="85000"/>
              </a:lnSpc>
              <a:defRPr/>
            </a:pPr>
            <a:r>
              <a:rPr lang="en-US" sz="900" b="1" dirty="0" smtClean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OpenMP</a:t>
            </a:r>
            <a:endParaRPr lang="en-US" sz="900" b="1" dirty="0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914399" y="3086098"/>
            <a:ext cx="1223963" cy="257175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85000"/>
              </a:lnSpc>
              <a:defRPr/>
            </a:pPr>
            <a:r>
              <a:rPr lang="en-US" sz="900" b="1" dirty="0" smtClean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Profiler</a:t>
            </a:r>
            <a:endParaRPr lang="en-US" sz="900" b="1" dirty="0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919162" y="3438523"/>
            <a:ext cx="1223963" cy="257175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85000"/>
              </a:lnSpc>
              <a:defRPr/>
            </a:pPr>
            <a:r>
              <a:rPr lang="en-US" sz="900" b="1" dirty="0" smtClean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Debugger</a:t>
            </a:r>
            <a:endParaRPr lang="en-US" sz="900" b="1" dirty="0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914400" y="3786188"/>
            <a:ext cx="1223963" cy="257175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85000"/>
              </a:lnSpc>
              <a:defRPr/>
            </a:pPr>
            <a:r>
              <a:rPr lang="en-US" sz="900" b="1" dirty="0" smtClean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Remote</a:t>
            </a:r>
          </a:p>
          <a:p>
            <a:pPr algn="ctr">
              <a:lnSpc>
                <a:spcPct val="85000"/>
              </a:lnSpc>
              <a:defRPr/>
            </a:pPr>
            <a:r>
              <a:rPr lang="en-US" sz="900" b="1" dirty="0" smtClean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Debug</a:t>
            </a:r>
            <a:endParaRPr lang="en-US" sz="900" b="1" dirty="0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919163" y="4138613"/>
            <a:ext cx="1223963" cy="257175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85000"/>
              </a:lnSpc>
              <a:defRPr/>
            </a:pPr>
            <a:r>
              <a:rPr lang="en-US" sz="900" b="1" dirty="0" smtClean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Multicore System </a:t>
            </a:r>
          </a:p>
          <a:p>
            <a:pPr algn="ctr">
              <a:lnSpc>
                <a:spcPct val="85000"/>
              </a:lnSpc>
              <a:defRPr/>
            </a:pPr>
            <a:r>
              <a:rPr lang="en-US" sz="900" b="1" dirty="0" smtClean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Analyzer</a:t>
            </a:r>
            <a:endParaRPr lang="en-US" sz="900" b="1" dirty="0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914401" y="4491038"/>
            <a:ext cx="1223963" cy="257175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85000"/>
              </a:lnSpc>
              <a:defRPr/>
            </a:pPr>
            <a:r>
              <a:rPr lang="en-US" sz="900" b="1" dirty="0" smtClean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Visualization</a:t>
            </a:r>
            <a:endParaRPr lang="en-US" sz="900" b="1" dirty="0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228360" name="AutoShape 8"/>
          <p:cNvSpPr>
            <a:spLocks noChangeArrowheads="1"/>
          </p:cNvSpPr>
          <p:nvPr/>
        </p:nvSpPr>
        <p:spPr bwMode="auto">
          <a:xfrm>
            <a:off x="544513" y="5407025"/>
            <a:ext cx="2908300" cy="330200"/>
          </a:xfrm>
          <a:prstGeom prst="cube">
            <a:avLst>
              <a:gd name="adj" fmla="val 25000"/>
            </a:avLst>
          </a:prstGeom>
          <a:solidFill>
            <a:schemeClr val="bg2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400" b="1" dirty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Host Computer</a:t>
            </a:r>
          </a:p>
        </p:txBody>
      </p:sp>
      <p:sp>
        <p:nvSpPr>
          <p:cNvPr id="228361" name="AutoShape 9"/>
          <p:cNvSpPr>
            <a:spLocks noChangeArrowheads="1"/>
          </p:cNvSpPr>
          <p:nvPr/>
        </p:nvSpPr>
        <p:spPr bwMode="auto">
          <a:xfrm>
            <a:off x="4349750" y="5381625"/>
            <a:ext cx="4445000" cy="304800"/>
          </a:xfrm>
          <a:prstGeom prst="cube">
            <a:avLst>
              <a:gd name="adj" fmla="val 25000"/>
            </a:avLst>
          </a:prstGeom>
          <a:solidFill>
            <a:schemeClr val="bg2">
              <a:lumMod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400" b="1" dirty="0">
                <a:solidFill>
                  <a:srgbClr val="FFFFFF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Target Board</a:t>
            </a:r>
          </a:p>
        </p:txBody>
      </p:sp>
      <p:sp>
        <p:nvSpPr>
          <p:cNvPr id="228362" name="AutoShape 10"/>
          <p:cNvSpPr>
            <a:spLocks noChangeArrowheads="1"/>
          </p:cNvSpPr>
          <p:nvPr/>
        </p:nvSpPr>
        <p:spPr bwMode="auto">
          <a:xfrm>
            <a:off x="3490179" y="5547226"/>
            <a:ext cx="850960" cy="88900"/>
          </a:xfrm>
          <a:prstGeom prst="leftRightArrow">
            <a:avLst>
              <a:gd name="adj1" fmla="val 50000"/>
              <a:gd name="adj2" fmla="val 102857"/>
            </a:avLst>
          </a:prstGeom>
          <a:solidFill>
            <a:schemeClr val="tx1"/>
          </a:solidFill>
          <a:ln w="9525" algn="ctr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>
              <a:defRPr/>
            </a:pPr>
            <a:endParaRPr lang="en-US" sz="2800" b="1" dirty="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228364" name="Rectangle 12"/>
          <p:cNvSpPr>
            <a:spLocks noChangeArrowheads="1"/>
          </p:cNvSpPr>
          <p:nvPr/>
        </p:nvSpPr>
        <p:spPr bwMode="auto">
          <a:xfrm>
            <a:off x="1295400" y="1303338"/>
            <a:ext cx="1624013" cy="3492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 algn="ctr">
              <a:defRPr/>
            </a:pPr>
            <a:r>
              <a:rPr lang="en-US" b="1" dirty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Eclipse</a:t>
            </a:r>
          </a:p>
        </p:txBody>
      </p:sp>
      <p:sp>
        <p:nvSpPr>
          <p:cNvPr id="228366" name="AutoShape 14"/>
          <p:cNvSpPr>
            <a:spLocks noChangeArrowheads="1"/>
          </p:cNvSpPr>
          <p:nvPr/>
        </p:nvSpPr>
        <p:spPr bwMode="auto">
          <a:xfrm>
            <a:off x="2365375" y="1762125"/>
            <a:ext cx="1016000" cy="3200400"/>
          </a:xfrm>
          <a:prstGeom prst="roundRect">
            <a:avLst>
              <a:gd name="adj" fmla="val 16667"/>
            </a:avLst>
          </a:prstGeom>
          <a:solidFill>
            <a:schemeClr val="bg2">
              <a:lumMod val="60000"/>
              <a:lumOff val="40000"/>
            </a:schemeClr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pPr algn="ctr">
              <a:defRPr/>
            </a:pPr>
            <a:endParaRPr lang="en-US" sz="1000" b="1" dirty="0">
              <a:solidFill>
                <a:srgbClr val="FFFFFF"/>
              </a:solidFill>
              <a:latin typeface="Arial Narrow" pitchFamily="34" charset="0"/>
              <a:ea typeface="MS PGothic" pitchFamily="34" charset="-128"/>
            </a:endParaRPr>
          </a:p>
        </p:txBody>
      </p:sp>
      <p:sp>
        <p:nvSpPr>
          <p:cNvPr id="228373" name="AutoShape 21"/>
          <p:cNvSpPr>
            <a:spLocks noChangeArrowheads="1"/>
          </p:cNvSpPr>
          <p:nvPr/>
        </p:nvSpPr>
        <p:spPr bwMode="auto">
          <a:xfrm>
            <a:off x="2447927" y="2394451"/>
            <a:ext cx="831074" cy="201111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rgbClr val="0070C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80000"/>
              </a:lnSpc>
              <a:defRPr/>
            </a:pPr>
            <a:r>
              <a:rPr lang="en-US" sz="900" b="1" dirty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PolyCore</a:t>
            </a:r>
          </a:p>
        </p:txBody>
      </p:sp>
      <p:sp>
        <p:nvSpPr>
          <p:cNvPr id="228374" name="AutoShape 22"/>
          <p:cNvSpPr>
            <a:spLocks noChangeArrowheads="1"/>
          </p:cNvSpPr>
          <p:nvPr/>
        </p:nvSpPr>
        <p:spPr bwMode="auto">
          <a:xfrm>
            <a:off x="2447925" y="2675439"/>
            <a:ext cx="831074" cy="286836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rgbClr val="0070C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80000"/>
              </a:lnSpc>
              <a:defRPr/>
            </a:pPr>
            <a:r>
              <a:rPr lang="en-US" sz="900" b="1" dirty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ENEA</a:t>
            </a:r>
          </a:p>
          <a:p>
            <a:pPr algn="ctr">
              <a:lnSpc>
                <a:spcPct val="80000"/>
              </a:lnSpc>
              <a:defRPr/>
            </a:pPr>
            <a:r>
              <a:rPr lang="en-US" sz="900" b="1" dirty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Optima</a:t>
            </a:r>
          </a:p>
        </p:txBody>
      </p:sp>
      <p:sp>
        <p:nvSpPr>
          <p:cNvPr id="228375" name="AutoShape 23"/>
          <p:cNvSpPr>
            <a:spLocks noChangeArrowheads="1"/>
          </p:cNvSpPr>
          <p:nvPr/>
        </p:nvSpPr>
        <p:spPr bwMode="auto">
          <a:xfrm>
            <a:off x="2457450" y="3061201"/>
            <a:ext cx="831074" cy="201111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rgbClr val="0070C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900" b="1" dirty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3L</a:t>
            </a:r>
          </a:p>
        </p:txBody>
      </p:sp>
      <p:sp>
        <p:nvSpPr>
          <p:cNvPr id="228368" name="AutoShape 16"/>
          <p:cNvSpPr>
            <a:spLocks noChangeArrowheads="1"/>
          </p:cNvSpPr>
          <p:nvPr/>
        </p:nvSpPr>
        <p:spPr bwMode="auto">
          <a:xfrm>
            <a:off x="928688" y="2732088"/>
            <a:ext cx="1204912" cy="233362"/>
          </a:xfrm>
          <a:prstGeom prst="roundRect">
            <a:avLst>
              <a:gd name="adj" fmla="val 16667"/>
            </a:avLst>
          </a:prstGeom>
          <a:noFill/>
          <a:ln w="9525" algn="ctr">
            <a:noFill/>
            <a:round/>
            <a:headEnd/>
            <a:tailEnd/>
          </a:ln>
          <a:effectLst>
            <a:prstShdw prst="shdw17" dist="17961" dir="2700000">
              <a:srgbClr val="00FFFF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algn="ctr">
              <a:lnSpc>
                <a:spcPct val="85000"/>
              </a:lnSpc>
              <a:defRPr/>
            </a:pPr>
            <a:endParaRPr lang="en-US" sz="900" b="1" dirty="0">
              <a:solidFill>
                <a:srgbClr val="000000"/>
              </a:solidFill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  <p:sp>
        <p:nvSpPr>
          <p:cNvPr id="228372" name="AutoShape 20"/>
          <p:cNvSpPr>
            <a:spLocks noChangeArrowheads="1"/>
          </p:cNvSpPr>
          <p:nvPr/>
        </p:nvSpPr>
        <p:spPr bwMode="auto">
          <a:xfrm>
            <a:off x="931863" y="4152900"/>
            <a:ext cx="1204912" cy="233363"/>
          </a:xfrm>
          <a:prstGeom prst="roundRect">
            <a:avLst>
              <a:gd name="adj" fmla="val 16667"/>
            </a:avLst>
          </a:prstGeom>
          <a:noFill/>
          <a:ln w="9525" algn="ctr">
            <a:noFill/>
            <a:round/>
            <a:headEnd/>
            <a:tailEnd/>
          </a:ln>
          <a:effectLst>
            <a:prstShdw prst="shdw17" dist="17961" dir="2700000">
              <a:srgbClr val="00FFFF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algn="ctr">
              <a:lnSpc>
                <a:spcPct val="85000"/>
              </a:lnSpc>
              <a:defRPr/>
            </a:pPr>
            <a:endParaRPr lang="en-US" sz="900" b="1" dirty="0">
              <a:solidFill>
                <a:srgbClr val="000000"/>
              </a:solidFill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  <p:sp>
        <p:nvSpPr>
          <p:cNvPr id="65" name="PPTShape_0"/>
          <p:cNvSpPr>
            <a:spLocks noChangeArrowheads="1"/>
          </p:cNvSpPr>
          <p:nvPr/>
        </p:nvSpPr>
        <p:spPr bwMode="auto">
          <a:xfrm>
            <a:off x="2458256" y="3368668"/>
            <a:ext cx="831074" cy="26988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 algn="ctr">
            <a:solidFill>
              <a:srgbClr val="0070C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85000"/>
              </a:lnSpc>
              <a:defRPr/>
            </a:pPr>
            <a:r>
              <a:rPr lang="en-US" sz="900" b="1" dirty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Critical</a:t>
            </a:r>
          </a:p>
          <a:p>
            <a:pPr algn="ctr">
              <a:lnSpc>
                <a:spcPct val="85000"/>
              </a:lnSpc>
              <a:defRPr/>
            </a:pPr>
            <a:r>
              <a:rPr lang="en-US" sz="900" b="1" dirty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 Blue</a:t>
            </a:r>
          </a:p>
        </p:txBody>
      </p:sp>
      <p:sp>
        <p:nvSpPr>
          <p:cNvPr id="66" name="Rounded Rectangle 65"/>
          <p:cNvSpPr/>
          <p:nvPr/>
        </p:nvSpPr>
        <p:spPr bwMode="auto">
          <a:xfrm>
            <a:off x="4467506" y="1035678"/>
            <a:ext cx="4317107" cy="4206240"/>
          </a:xfrm>
          <a:prstGeom prst="roundRect">
            <a:avLst>
              <a:gd name="adj" fmla="val 2624"/>
            </a:avLst>
          </a:prstGeom>
          <a:solidFill>
            <a:schemeClr val="bg1">
              <a:lumMod val="5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>
              <a:defRPr/>
            </a:pPr>
            <a:endParaRPr lang="en-US" sz="1050" b="1" dirty="0">
              <a:solidFill>
                <a:prstClr val="black"/>
              </a:solidFill>
            </a:endParaRPr>
          </a:p>
          <a:p>
            <a:pPr algn="ctr">
              <a:defRPr/>
            </a:pPr>
            <a:endParaRPr lang="en-US" sz="1050" b="1" dirty="0">
              <a:solidFill>
                <a:prstClr val="black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4800600" y="2895600"/>
            <a:ext cx="3665538" cy="3365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600" b="1" dirty="0">
                <a:solidFill>
                  <a:srgbClr val="FFFFFF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Multicore Software Development Kit</a:t>
            </a:r>
          </a:p>
        </p:txBody>
      </p:sp>
      <p:sp>
        <p:nvSpPr>
          <p:cNvPr id="48" name="PPTShape_1"/>
          <p:cNvSpPr>
            <a:spLocks noChangeArrowheads="1"/>
          </p:cNvSpPr>
          <p:nvPr/>
        </p:nvSpPr>
        <p:spPr bwMode="auto">
          <a:xfrm>
            <a:off x="809625" y="1728788"/>
            <a:ext cx="1468438" cy="681037"/>
          </a:xfrm>
          <a:prstGeom prst="roundRect">
            <a:avLst>
              <a:gd name="adj" fmla="val 16667"/>
            </a:avLst>
          </a:prstGeom>
          <a:noFill/>
          <a:ln w="28575" algn="ctr">
            <a:noFill/>
            <a:round/>
            <a:headEnd/>
            <a:tailEnd/>
          </a:ln>
          <a:effectLst/>
        </p:spPr>
        <p:txBody>
          <a:bodyPr wrap="none"/>
          <a:lstStyle/>
          <a:p>
            <a:pPr algn="ctr">
              <a:lnSpc>
                <a:spcPct val="85000"/>
              </a:lnSpc>
              <a:defRPr/>
            </a:pPr>
            <a:r>
              <a:rPr lang="en-US" sz="1200" b="1" dirty="0">
                <a:solidFill>
                  <a:srgbClr val="FFFFFF"/>
                </a:solidFill>
                <a:latin typeface="Arial"/>
                <a:ea typeface="ＭＳ Ｐゴシック" pitchFamily="34" charset="-128"/>
                <a:cs typeface="+mn-cs"/>
              </a:rPr>
              <a:t>Code </a:t>
            </a:r>
          </a:p>
          <a:p>
            <a:pPr algn="ctr">
              <a:lnSpc>
                <a:spcPct val="85000"/>
              </a:lnSpc>
              <a:defRPr/>
            </a:pPr>
            <a:r>
              <a:rPr lang="en-US" sz="1200" b="1" dirty="0">
                <a:solidFill>
                  <a:srgbClr val="FFFFFF"/>
                </a:solidFill>
                <a:latin typeface="Arial"/>
                <a:ea typeface="ＭＳ Ｐゴシック" pitchFamily="34" charset="-128"/>
                <a:cs typeface="+mn-cs"/>
              </a:rPr>
              <a:t>Composer</a:t>
            </a:r>
          </a:p>
          <a:p>
            <a:pPr algn="ctr">
              <a:lnSpc>
                <a:spcPct val="85000"/>
              </a:lnSpc>
              <a:defRPr/>
            </a:pPr>
            <a:r>
              <a:rPr lang="en-US" sz="1200" b="1" dirty="0">
                <a:solidFill>
                  <a:srgbClr val="FFFFFF"/>
                </a:solidFill>
                <a:latin typeface="Arial"/>
                <a:ea typeface="ＭＳ Ｐゴシック" pitchFamily="34" charset="-128"/>
                <a:cs typeface="+mn-cs"/>
              </a:rPr>
              <a:t> Studio</a:t>
            </a:r>
            <a:r>
              <a:rPr lang="en-US" sz="800" b="1" baseline="50000" dirty="0">
                <a:solidFill>
                  <a:srgbClr val="FFFFFF"/>
                </a:solidFill>
                <a:latin typeface="Arial"/>
                <a:ea typeface="ＭＳ Ｐゴシック" pitchFamily="34" charset="-128"/>
                <a:cs typeface="+mn-cs"/>
              </a:rPr>
              <a:t>TM</a:t>
            </a:r>
          </a:p>
        </p:txBody>
      </p:sp>
      <p:sp>
        <p:nvSpPr>
          <p:cNvPr id="49" name="PPTShape_2"/>
          <p:cNvSpPr>
            <a:spLocks noChangeArrowheads="1"/>
          </p:cNvSpPr>
          <p:nvPr/>
        </p:nvSpPr>
        <p:spPr bwMode="auto">
          <a:xfrm>
            <a:off x="2373313" y="1741488"/>
            <a:ext cx="1014412" cy="725487"/>
          </a:xfrm>
          <a:prstGeom prst="roundRect">
            <a:avLst>
              <a:gd name="adj" fmla="val 16667"/>
            </a:avLst>
          </a:prstGeom>
          <a:noFill/>
          <a:ln w="28575" algn="ctr">
            <a:noFill/>
            <a:round/>
            <a:headEnd/>
            <a:tailEnd/>
          </a:ln>
          <a:effectLst/>
        </p:spPr>
        <p:txBody>
          <a:bodyPr wrap="none"/>
          <a:lstStyle/>
          <a:p>
            <a:pPr algn="ctr">
              <a:lnSpc>
                <a:spcPct val="85000"/>
              </a:lnSpc>
              <a:defRPr/>
            </a:pPr>
            <a:r>
              <a:rPr lang="en-US" sz="1200" b="1" dirty="0">
                <a:latin typeface="Arial Narrow" pitchFamily="34" charset="0"/>
                <a:ea typeface="ＭＳ Ｐゴシック" pitchFamily="34" charset="-128"/>
                <a:cs typeface="+mn-cs"/>
              </a:rPr>
              <a:t>Third</a:t>
            </a:r>
          </a:p>
          <a:p>
            <a:pPr algn="ctr">
              <a:lnSpc>
                <a:spcPct val="85000"/>
              </a:lnSpc>
              <a:defRPr/>
            </a:pPr>
            <a:r>
              <a:rPr lang="en-US" sz="1200" b="1" dirty="0">
                <a:latin typeface="Arial Narrow" pitchFamily="34" charset="0"/>
                <a:ea typeface="ＭＳ Ｐゴシック" pitchFamily="34" charset="-128"/>
                <a:cs typeface="+mn-cs"/>
              </a:rPr>
              <a:t>Party</a:t>
            </a:r>
          </a:p>
          <a:p>
            <a:pPr algn="ctr">
              <a:lnSpc>
                <a:spcPct val="85000"/>
              </a:lnSpc>
              <a:defRPr/>
            </a:pPr>
            <a:r>
              <a:rPr lang="en-US" sz="1200" b="1" dirty="0">
                <a:latin typeface="Arial Narrow" pitchFamily="34" charset="0"/>
                <a:ea typeface="ＭＳ Ｐゴシック" pitchFamily="34" charset="-128"/>
                <a:cs typeface="+mn-cs"/>
              </a:rPr>
              <a:t>Plug-Ins</a:t>
            </a:r>
          </a:p>
        </p:txBody>
      </p:sp>
      <p:sp>
        <p:nvSpPr>
          <p:cNvPr id="16444" name="Title 12"/>
          <p:cNvSpPr>
            <a:spLocks noGrp="1"/>
          </p:cNvSpPr>
          <p:nvPr>
            <p:ph type="title"/>
          </p:nvPr>
        </p:nvSpPr>
        <p:spPr>
          <a:xfrm>
            <a:off x="342900" y="-69850"/>
            <a:ext cx="8458200" cy="1189038"/>
          </a:xfrm>
        </p:spPr>
        <p:txBody>
          <a:bodyPr/>
          <a:lstStyle/>
          <a:p>
            <a:pPr eaLnBrk="1" hangingPunct="1"/>
            <a:r>
              <a:rPr lang="en-US" sz="3200" b="1" dirty="0" smtClean="0"/>
              <a:t>Software Development Ecosystem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sz="2400" b="1" dirty="0" smtClean="0"/>
              <a:t>Multicore Performance, Single-core Simplicity</a:t>
            </a:r>
          </a:p>
        </p:txBody>
      </p:sp>
      <p:sp>
        <p:nvSpPr>
          <p:cNvPr id="92" name="Rectangle 91"/>
          <p:cNvSpPr/>
          <p:nvPr/>
        </p:nvSpPr>
        <p:spPr>
          <a:xfrm>
            <a:off x="5943600" y="5715000"/>
            <a:ext cx="1905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5888" indent="-115888">
              <a:buFont typeface="Arial" pitchFamily="34" charset="0"/>
              <a:buChar char="•"/>
              <a:defRPr/>
            </a:pPr>
            <a:r>
              <a:rPr lang="en-US" sz="1200" b="1" dirty="0" smtClean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XDS 560 V2</a:t>
            </a:r>
          </a:p>
          <a:p>
            <a:pPr marL="115888" indent="-115888">
              <a:buFont typeface="Arial" pitchFamily="34" charset="0"/>
              <a:buChar char="•"/>
              <a:defRPr/>
            </a:pPr>
            <a:r>
              <a:rPr lang="en-US" sz="1200" b="1" dirty="0" smtClean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XDS 560 Trace</a:t>
            </a:r>
            <a:endParaRPr lang="en-US" sz="1200" b="1" dirty="0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Autofit/>
          </a:bodyPr>
          <a:lstStyle/>
          <a:p>
            <a:r>
              <a:rPr lang="en-US" sz="3600" dirty="0" smtClean="0"/>
              <a:t>Improvements to the IDE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 smtClean="0"/>
              <a:t>Eclipse based CCS 5 supports multiple cores and multiple devices</a:t>
            </a:r>
          </a:p>
          <a:p>
            <a:pPr lvl="1"/>
            <a:r>
              <a:rPr lang="en-US" sz="2000" dirty="0" smtClean="0"/>
              <a:t>Multiple windows </a:t>
            </a:r>
          </a:p>
          <a:p>
            <a:pPr lvl="1"/>
            <a:r>
              <a:rPr lang="en-US" sz="2000" dirty="0" smtClean="0"/>
              <a:t>Open source –  third party plug in</a:t>
            </a:r>
          </a:p>
          <a:p>
            <a:pPr lvl="1"/>
            <a:r>
              <a:rPr lang="en-US" sz="2000" dirty="0" smtClean="0"/>
              <a:t>Three </a:t>
            </a:r>
            <a:r>
              <a:rPr lang="en-US" sz="2000" dirty="0" smtClean="0"/>
              <a:t>debug operation modes</a:t>
            </a:r>
            <a:endParaRPr lang="en-US" sz="2000" dirty="0" smtClean="0"/>
          </a:p>
          <a:p>
            <a:pPr lvl="1"/>
            <a:r>
              <a:rPr lang="en-US" sz="2000" dirty="0" smtClean="0"/>
              <a:t>Advance debugging, monitoring and profiling </a:t>
            </a:r>
          </a:p>
          <a:p>
            <a:r>
              <a:rPr lang="en-US" sz="2400" dirty="0" smtClean="0"/>
              <a:t>Optimized compiler/optimizer/assembler/linker</a:t>
            </a:r>
          </a:p>
          <a:p>
            <a:r>
              <a:rPr lang="en-US" sz="2400" dirty="0" smtClean="0"/>
              <a:t>openMP support</a:t>
            </a:r>
          </a:p>
          <a:p>
            <a:r>
              <a:rPr lang="en-US" sz="2400" dirty="0" smtClean="0"/>
              <a:t>Multiple configurations for the same project, can generate single executable or multiple executable for the same project</a:t>
            </a:r>
          </a:p>
          <a:p>
            <a:r>
              <a:rPr lang="en-US" sz="2400" dirty="0" smtClean="0"/>
              <a:t>GUI interface for SysBios, project based system to build drivers and utilities for user target system </a:t>
            </a:r>
            <a:endParaRPr lang="en-US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Autofit/>
          </a:bodyPr>
          <a:lstStyle/>
          <a:p>
            <a:r>
              <a:rPr lang="en-US" sz="3600" dirty="0" smtClean="0"/>
              <a:t>Multi-Cores System Needs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334000"/>
          </a:xfrm>
        </p:spPr>
        <p:txBody>
          <a:bodyPr>
            <a:normAutofit fontScale="92500"/>
          </a:bodyPr>
          <a:lstStyle/>
          <a:p>
            <a:r>
              <a:rPr lang="en-US" sz="2400" dirty="0" smtClean="0"/>
              <a:t>Ability to configure and use peripherals and other hardware resources</a:t>
            </a:r>
          </a:p>
          <a:p>
            <a:r>
              <a:rPr lang="en-US" sz="2400" dirty="0" smtClean="0"/>
              <a:t>Standard and easy to use API to use peripheral, accelerators and other hardware resources. Standard access to external worlds</a:t>
            </a:r>
          </a:p>
          <a:p>
            <a:r>
              <a:rPr lang="en-US" sz="2400" dirty="0" smtClean="0"/>
              <a:t>Easy to use software to boot, test, debug and monitor the execution</a:t>
            </a:r>
          </a:p>
          <a:p>
            <a:r>
              <a:rPr lang="en-US" sz="2400" dirty="0" smtClean="0"/>
              <a:t>Individual core real-time operating system</a:t>
            </a:r>
          </a:p>
          <a:p>
            <a:r>
              <a:rPr lang="en-US" sz="2400" dirty="0" smtClean="0"/>
              <a:t>Easy and efficient software to communicate between cores and facilitate co-operation between cores and between peripherals and cores</a:t>
            </a:r>
          </a:p>
          <a:p>
            <a:r>
              <a:rPr lang="en-US" sz="2400" dirty="0" smtClean="0"/>
              <a:t>Optimized, ready to use libraries, application examples, demos</a:t>
            </a:r>
          </a:p>
          <a:p>
            <a:pPr algn="ctr">
              <a:buNone/>
            </a:pPr>
            <a:r>
              <a:rPr lang="en-US" sz="2800" b="1" dirty="0" smtClean="0">
                <a:solidFill>
                  <a:srgbClr val="FF0000"/>
                </a:solidFill>
              </a:rPr>
              <a:t>TI solution – </a:t>
            </a:r>
            <a:r>
              <a:rPr lang="en-US" sz="2800" b="1" dirty="0" smtClean="0">
                <a:solidFill>
                  <a:srgbClr val="FF0000"/>
                </a:solidFill>
              </a:rPr>
              <a:t>Multi-layered </a:t>
            </a:r>
            <a:r>
              <a:rPr lang="en-US" sz="2800" b="1" dirty="0" smtClean="0">
                <a:solidFill>
                  <a:srgbClr val="FF0000"/>
                </a:solidFill>
              </a:rPr>
              <a:t>Software System </a:t>
            </a:r>
          </a:p>
          <a:p>
            <a:pPr algn="ctr">
              <a:buNone/>
            </a:pPr>
            <a:r>
              <a:rPr lang="en-US" sz="2800" b="1" dirty="0" smtClean="0">
                <a:solidFill>
                  <a:srgbClr val="FF0000"/>
                </a:solidFill>
              </a:rPr>
              <a:t> MCSDK</a:t>
            </a:r>
          </a:p>
          <a:p>
            <a:endParaRPr lang="en-US" sz="2400" dirty="0" smtClean="0"/>
          </a:p>
          <a:p>
            <a:endParaRPr lang="en-US" sz="2000" dirty="0" smtClean="0"/>
          </a:p>
          <a:p>
            <a:endParaRPr lang="en-US" sz="2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MCSDK?</a:t>
            </a:r>
          </a:p>
        </p:txBody>
      </p:sp>
      <p:sp>
        <p:nvSpPr>
          <p:cNvPr id="15362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 smtClean="0"/>
              <a:t>The Multicore Software Development Kit (MCSDK) provides the </a:t>
            </a:r>
            <a:r>
              <a:rPr lang="en-US" sz="2400" b="1" dirty="0" smtClean="0">
                <a:solidFill>
                  <a:srgbClr val="0070C0"/>
                </a:solidFill>
              </a:rPr>
              <a:t>core foundational building blocks</a:t>
            </a:r>
            <a:r>
              <a:rPr lang="en-US" sz="2400" dirty="0" smtClean="0">
                <a:solidFill>
                  <a:srgbClr val="0070C0"/>
                </a:solidFill>
              </a:rPr>
              <a:t> </a:t>
            </a:r>
            <a:r>
              <a:rPr lang="en-US" sz="2400" dirty="0" smtClean="0"/>
              <a:t>for customers to </a:t>
            </a:r>
            <a:r>
              <a:rPr lang="en-US" sz="2400" b="1" dirty="0" smtClean="0">
                <a:solidFill>
                  <a:srgbClr val="0070C0"/>
                </a:solidFill>
              </a:rPr>
              <a:t>quickly start developing embedded applications</a:t>
            </a:r>
            <a:r>
              <a:rPr lang="en-US" sz="2400" dirty="0" smtClean="0"/>
              <a:t> on TI high performance multicore DSPs.</a:t>
            </a:r>
          </a:p>
          <a:p>
            <a:pPr lvl="1"/>
            <a:r>
              <a:rPr lang="en-US" sz="2000" dirty="0" smtClean="0"/>
              <a:t>Uses the SYS/BIOS or Linux</a:t>
            </a:r>
            <a:r>
              <a:rPr lang="en-US" sz="2000" b="1" dirty="0" smtClean="0"/>
              <a:t> </a:t>
            </a:r>
            <a:r>
              <a:rPr lang="en-US" sz="2000" b="1" dirty="0" smtClean="0">
                <a:solidFill>
                  <a:srgbClr val="00B050"/>
                </a:solidFill>
              </a:rPr>
              <a:t>real-time operating system</a:t>
            </a:r>
            <a:endParaRPr lang="en-US" sz="2000" dirty="0" smtClean="0">
              <a:solidFill>
                <a:srgbClr val="00B050"/>
              </a:solidFill>
            </a:endParaRPr>
          </a:p>
          <a:p>
            <a:pPr lvl="1"/>
            <a:r>
              <a:rPr lang="en-US" sz="2000" dirty="0" smtClean="0"/>
              <a:t>Accelerates customer time to market by focusing on </a:t>
            </a:r>
            <a:r>
              <a:rPr lang="en-US" sz="2000" b="1" dirty="0" smtClean="0">
                <a:solidFill>
                  <a:srgbClr val="00B050"/>
                </a:solidFill>
              </a:rPr>
              <a:t>ease of use </a:t>
            </a:r>
            <a:r>
              <a:rPr lang="en-US" sz="2000" dirty="0" smtClean="0"/>
              <a:t>and </a:t>
            </a:r>
            <a:r>
              <a:rPr lang="en-US" sz="2000" b="1" dirty="0" smtClean="0">
                <a:solidFill>
                  <a:srgbClr val="00B050"/>
                </a:solidFill>
              </a:rPr>
              <a:t>performance</a:t>
            </a:r>
          </a:p>
          <a:p>
            <a:pPr lvl="1"/>
            <a:r>
              <a:rPr lang="en-US" sz="2000" dirty="0" smtClean="0"/>
              <a:t>Provides </a:t>
            </a:r>
            <a:r>
              <a:rPr lang="en-US" sz="2000" b="1" dirty="0" smtClean="0">
                <a:solidFill>
                  <a:srgbClr val="00B050"/>
                </a:solidFill>
              </a:rPr>
              <a:t>multicore programming </a:t>
            </a:r>
            <a:r>
              <a:rPr lang="en-US" sz="2000" dirty="0" smtClean="0"/>
              <a:t>methodologies and utilities</a:t>
            </a:r>
          </a:p>
          <a:p>
            <a:r>
              <a:rPr lang="en-US" sz="2400" dirty="0" smtClean="0"/>
              <a:t>MCSDK makes it easy to port new application into standard target, port software from standard target to customer’s target, and porting application to the next generation hardware</a:t>
            </a:r>
          </a:p>
          <a:p>
            <a:r>
              <a:rPr lang="en-US" sz="2400" b="1" dirty="0" smtClean="0">
                <a:solidFill>
                  <a:srgbClr val="0070C0"/>
                </a:solidFill>
              </a:rPr>
              <a:t>Available for free </a:t>
            </a:r>
            <a:r>
              <a:rPr lang="en-US" sz="2400" dirty="0" smtClean="0"/>
              <a:t>on the TI website bundled in one installer, all the software in the MCSDK is in </a:t>
            </a:r>
            <a:r>
              <a:rPr lang="en-US" sz="2400" b="1" dirty="0" smtClean="0">
                <a:solidFill>
                  <a:srgbClr val="0070C0"/>
                </a:solidFill>
              </a:rPr>
              <a:t>source form </a:t>
            </a:r>
            <a:r>
              <a:rPr lang="en-US" sz="2400" dirty="0" smtClean="0"/>
              <a:t>along with pre-built libraries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8d8109e5-252c-4bef-9362-8cd3a2ef65c4"/>
  <p:tag name="ELAPSEDTIME" val="44.197"/>
  <p:tag name="ARTICULATE_TITLE_TAG" val="Software Development Ecosystem"/>
  <p:tag name="ARTICULATE_SLIDE_PAUSE" val="0"/>
  <p:tag name="ARTICULATE_NAV_LEVEL" val="2"/>
  <p:tag name="ARTICULATE_PLAYLIST_ID" val="-1"/>
  <p:tag name="ARTICULATE_LOCK_SLIDE" val="0"/>
  <p:tag name="ARTICULATE_SLIDE_NAV" val="5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30dc9de7-f265-4121-a5eb-c9ece76ab2d6"/>
  <p:tag name="TIMELINE" val="19.26/24.10/30.78/90.36"/>
  <p:tag name="ELAPSEDTIME" val="121.729"/>
  <p:tag name="ARTICULATE_SLIDE_PAUSE" val="0"/>
  <p:tag name="ARTICULATE_NAV_LEVEL" val="2"/>
  <p:tag name="ARTICULATE_PLAYLIST_ID" val="-1"/>
  <p:tag name="ARTICULATE_VIEW_MODE" val="2"/>
  <p:tag name="ARTICULATE_LOCK_SLIDE" val="0"/>
  <p:tag name="ARTICULATE_SLIDE_NAV" val="1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66e8c9a6-cdb2-46e6-a3f0-1787c4bddd64"/>
  <p:tag name="ELAPSEDTIME" val="132.463"/>
  <p:tag name="TIMELINE" val="38.39/57.02/65.25/83.94/87.79/103.22/109.53"/>
  <p:tag name="ARTICULATE_SLIDE_PAUSE" val="0"/>
  <p:tag name="ARTICULATE_NAV_LEVEL" val="2"/>
  <p:tag name="ARTICULATE_PLAYLIST_ID" val="-1"/>
  <p:tag name="ARTICULATE_VIEW_MODE" val="2"/>
  <p:tag name="ARTICULATE_LOCK_SLIDE" val="0"/>
  <p:tag name="ARTICULATE_SLIDE_NAV" val="8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3793f8db-e622-4850-ae95-ac40614d35ba"/>
  <p:tag name="ELAPSEDTIME" val="59.114"/>
  <p:tag name="TIMELINE" val="18.83/24.90/38.31/43.33"/>
  <p:tag name="ARTICULATE_SLIDE_PAUSE" val="0"/>
  <p:tag name="ARTICULATE_NAV_LEVEL" val="2"/>
  <p:tag name="ARTICULATE_PLAYLIST_ID" val="-1"/>
  <p:tag name="ARTICULATE_LOCK_SLIDE" val="0"/>
  <p:tag name="ARTICULATE_SLIDE_NAV" val="4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16975cd9-dbf0-4a87-916a-c89c201ca094"/>
  <p:tag name="TIMELINE" val="36.13/75.73"/>
  <p:tag name="ELAPSEDTIME" val="128.39"/>
  <p:tag name="ARTICULATE_SLIDE_PAUSE" val="0"/>
  <p:tag name="ARTICULATE_NAV_LEVEL" val="2"/>
  <p:tag name="ARTICULATE_PLAYLIST_ID" val="-1"/>
  <p:tag name="ARTICULATE_LOCK_SLIDE" val="0"/>
  <p:tag name="ARTICULATE_SLIDE_NAV" val="1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11.75"/>
  <p:tag name="ARTICULATE_SLIDE_GUID" val="92099343-b1aa-443e-940a-1720ec1a9e3b"/>
  <p:tag name="ARTICULATE_SLIDE_PAUSE" val="0"/>
  <p:tag name="ARTICULATE_NAV_LEVEL" val="1"/>
  <p:tag name="ARTICULATE_PLAYLIST_ID" val="-1"/>
  <p:tag name="ARTICULATE_LOCK_SLIDE" val="0"/>
  <p:tag name="ARTICULATE_SLIDE_NAV" val="3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1fb0f2b7-1ace-4e33-b2f8-411221a90620"/>
  <p:tag name="ELAPSEDTIME" val="199.885"/>
  <p:tag name="TIMELINE" val="8.11/12.05/38.39/51.65/56.04/126.24/147.65"/>
  <p:tag name="ARTICULATE_SLIDE_PAUSE" val="0"/>
  <p:tag name="ARTICULATE_NAV_LEVEL" val="2"/>
  <p:tag name="ARTICULATE_PLAYLIST_ID" val="-1"/>
  <p:tag name="ARTICULATE_VIEW_MODE" val="2"/>
  <p:tag name="ARTICULATE_LOCK_SLIDE" val="0"/>
  <p:tag name="ARTICULATE_SLIDE_NAV" val="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342</TotalTime>
  <Words>1222</Words>
  <Application>Microsoft Office PowerPoint</Application>
  <PresentationFormat>On-screen Show (4:3)</PresentationFormat>
  <Paragraphs>321</Paragraphs>
  <Slides>17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Introduction to KeyStone Software Ecosystem</vt:lpstr>
      <vt:lpstr>Agenda</vt:lpstr>
      <vt:lpstr>Think about Your Favorite Operating System </vt:lpstr>
      <vt:lpstr>TI traditional Support</vt:lpstr>
      <vt:lpstr>KeyStone Architecture Challenges</vt:lpstr>
      <vt:lpstr>Software Development Ecosystem Multicore Performance, Single-core Simplicity</vt:lpstr>
      <vt:lpstr>Improvements to the IDE</vt:lpstr>
      <vt:lpstr>Multi-Cores System Needs</vt:lpstr>
      <vt:lpstr>What is MCSDK?</vt:lpstr>
      <vt:lpstr>Challenges and Solutions (1)</vt:lpstr>
      <vt:lpstr>Challenges and Solutions (2)</vt:lpstr>
      <vt:lpstr>MCSDK Software Layers</vt:lpstr>
      <vt:lpstr>Examples of Software layers - IPC</vt:lpstr>
      <vt:lpstr>Example Interprocessor Communication (IPC)</vt:lpstr>
      <vt:lpstr>Examples - Easy migration of Application</vt:lpstr>
      <vt:lpstr>MCSDK Top Level Directory Folders We will show the following in Windows Explorer</vt:lpstr>
      <vt:lpstr>For More Information</vt:lpstr>
    </vt:vector>
  </TitlesOfParts>
  <Company>Drexel 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KeyStone Software ECO</dc:title>
  <dc:creator>RanKatzur</dc:creator>
  <cp:lastModifiedBy>Ran Katzur</cp:lastModifiedBy>
  <cp:revision>34</cp:revision>
  <dcterms:created xsi:type="dcterms:W3CDTF">2012-05-04T17:11:08Z</dcterms:created>
  <dcterms:modified xsi:type="dcterms:W3CDTF">2012-05-08T16:48:21Z</dcterms:modified>
</cp:coreProperties>
</file>