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275" r:id="rId3"/>
    <p:sldId id="303" r:id="rId4"/>
    <p:sldId id="307" r:id="rId5"/>
    <p:sldId id="305" r:id="rId6"/>
    <p:sldId id="306" r:id="rId7"/>
    <p:sldId id="276" r:id="rId8"/>
    <p:sldId id="284" r:id="rId9"/>
    <p:sldId id="277" r:id="rId10"/>
    <p:sldId id="278" r:id="rId11"/>
    <p:sldId id="282" r:id="rId12"/>
    <p:sldId id="279" r:id="rId13"/>
    <p:sldId id="280" r:id="rId14"/>
    <p:sldId id="281" r:id="rId15"/>
    <p:sldId id="286" r:id="rId16"/>
    <p:sldId id="283" r:id="rId17"/>
    <p:sldId id="274" r:id="rId18"/>
    <p:sldId id="263" r:id="rId19"/>
    <p:sldId id="285" r:id="rId20"/>
    <p:sldId id="264" r:id="rId21"/>
    <p:sldId id="266" r:id="rId22"/>
    <p:sldId id="261" r:id="rId23"/>
    <p:sldId id="257" r:id="rId24"/>
    <p:sldId id="267" r:id="rId25"/>
    <p:sldId id="287" r:id="rId26"/>
    <p:sldId id="258" r:id="rId27"/>
    <p:sldId id="260" r:id="rId28"/>
    <p:sldId id="304" r:id="rId29"/>
    <p:sldId id="288" r:id="rId30"/>
    <p:sldId id="289" r:id="rId31"/>
    <p:sldId id="290" r:id="rId32"/>
    <p:sldId id="291" r:id="rId33"/>
    <p:sldId id="308" r:id="rId34"/>
    <p:sldId id="301"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9/27/2013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BDFEC6E6-BCD5-4F32-85F3-FB692D89CDBC}" type="slidenum">
              <a:rPr lang="en-US" sz="1200">
                <a:solidFill>
                  <a:srgbClr val="000000"/>
                </a:solidFill>
              </a:rPr>
              <a:pPr defTabSz="917441"/>
              <a:t>3</a:t>
            </a:fld>
            <a:endParaRPr lang="en-US" sz="12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12" tIns="45955" rIns="91912" bIns="45955"/>
          <a:lstStyle/>
          <a:p>
            <a:pPr eaLnBrk="1" hangingPunct="1"/>
            <a:r>
              <a:rPr lang="en-US" dirty="0" smtClean="0">
                <a:latin typeface="Arial" pitchFamily="34" charset="0"/>
              </a:rPr>
              <a:t>NEW</a:t>
            </a:r>
          </a:p>
          <a:p>
            <a:pPr eaLnBrk="1" hangingPunct="1"/>
            <a:endParaRPr 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E484047A-6C0D-454B-AB60-E6B47A1C40F8}" type="slidenum">
              <a:rPr lang="en-US" sz="1200">
                <a:solidFill>
                  <a:srgbClr val="000000"/>
                </a:solidFill>
              </a:rPr>
              <a:pPr defTabSz="917441"/>
              <a:t>4</a:t>
            </a:fld>
            <a:endParaRPr lang="en-US" sz="1200" dirty="0">
              <a:solidFill>
                <a:srgbClr val="000000"/>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noChangeArrowheads="1"/>
          </p:cNvSpPr>
          <p:nvPr/>
        </p:nvSpPr>
        <p:spPr bwMode="auto">
          <a:xfrm>
            <a:off x="3970339" y="8829675"/>
            <a:ext cx="3038475" cy="465138"/>
          </a:xfrm>
          <a:prstGeom prst="rect">
            <a:avLst/>
          </a:prstGeom>
          <a:noFill/>
          <a:ln w="9525">
            <a:noFill/>
            <a:miter lim="800000"/>
            <a:headEnd/>
            <a:tailEnd/>
          </a:ln>
        </p:spPr>
        <p:txBody>
          <a:bodyPr lIns="91912" tIns="45955" rIns="91912" bIns="45955" anchor="b"/>
          <a:lstStyle/>
          <a:p>
            <a:pPr defTabSz="917441"/>
            <a:fld id="{F9671649-D823-4BEA-9285-481E35983DE8}" type="slidenum">
              <a:rPr lang="en-US" sz="1200">
                <a:solidFill>
                  <a:srgbClr val="000000"/>
                </a:solidFill>
              </a:rPr>
              <a:pPr defTabSz="917441"/>
              <a:t>5</a:t>
            </a:fld>
            <a:endParaRPr lang="en-US" sz="1200" dirty="0">
              <a:solidFill>
                <a:srgbClr val="000000"/>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lIns="91912" tIns="45955" rIns="91912" bIns="45955"/>
          <a:lstStyle/>
          <a:p>
            <a:pPr eaLnBrk="1" hangingPunct="1"/>
            <a:r>
              <a:rPr lang="en-US" smtClean="0">
                <a:latin typeface="Arial" pitchFamily="34" charset="0"/>
              </a:rPr>
              <a:t>NEW</a:t>
            </a:r>
          </a:p>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lIns="91925" tIns="45963" rIns="91925" bIns="45963"/>
          <a:lstStyle/>
          <a:p>
            <a:pPr eaLnBrk="1" hangingPunct="1"/>
            <a:r>
              <a:rPr lang="en-US" smtClean="0">
                <a:latin typeface="Arial" pitchFamily="34" charset="0"/>
              </a:rPr>
              <a:t>CPT see physical addresses.  In MSMC, one CPT per bank.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7EC15-0CB4-4158-B18A-F07C15A4E490}" type="slidenum">
              <a:rPr lang="en-US" smtClean="0"/>
              <a:pPr fontAlgn="base">
                <a:spcBef>
                  <a:spcPct val="0"/>
                </a:spcBef>
                <a:spcAft>
                  <a:spcPct val="0"/>
                </a:spcAft>
                <a:defRPr/>
              </a:pPr>
              <a:t>28</a:t>
            </a:fld>
            <a:endParaRPr lang="en-US" dirty="0" smtClean="0"/>
          </a:p>
        </p:txBody>
      </p:sp>
      <p:sp>
        <p:nvSpPr>
          <p:cNvPr id="35843" name="Rectangle 2"/>
          <p:cNvSpPr>
            <a:spLocks noGrp="1" noRot="1" noChangeAspect="1" noChangeArrowheads="1" noTextEdit="1"/>
          </p:cNvSpPr>
          <p:nvPr>
            <p:ph type="sldImg"/>
          </p:nvPr>
        </p:nvSpPr>
        <p:spPr bwMode="auto">
          <a:xfrm>
            <a:off x="1193800" y="709613"/>
            <a:ext cx="4622800" cy="3467100"/>
          </a:xfrm>
          <a:noFill/>
          <a:ln>
            <a:solidFill>
              <a:srgbClr val="000000"/>
            </a:solidFill>
            <a:miter lim="800000"/>
            <a:headEnd/>
            <a:tailEnd/>
          </a:ln>
        </p:spPr>
      </p:sp>
      <p:sp>
        <p:nvSpPr>
          <p:cNvPr id="35844" name="Rectangle 3"/>
          <p:cNvSpPr>
            <a:spLocks noGrp="1" noChangeArrowheads="1"/>
          </p:cNvSpPr>
          <p:nvPr>
            <p:ph type="body" idx="1"/>
          </p:nvPr>
        </p:nvSpPr>
        <p:spPr bwMode="auto">
          <a:xfrm>
            <a:off x="936625" y="4414838"/>
            <a:ext cx="5137150" cy="4183062"/>
          </a:xfrm>
          <a:noFill/>
        </p:spPr>
        <p:txBody>
          <a:bodyPr wrap="square" lIns="93768" tIns="46884" rIns="93768" bIns="46884" numCol="1" anchor="t" anchorCtr="0" compatLnSpc="1">
            <a:prstTxWarp prst="textNoShape">
              <a:avLst/>
            </a:prstTxWarp>
          </a:bodyPr>
          <a:lstStyle/>
          <a:p>
            <a:pPr marL="180975" indent="-180975" eaLnBrk="1" hangingPunct="1">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dvance Organizer Between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334000"/>
          </a:xfrm>
        </p:spPr>
        <p:txBody>
          <a:bodyPr/>
          <a:lstStyle>
            <a:lvl1pPr>
              <a:defRPr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9/27/2013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9/27/2013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9/27/2013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9/27/2013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9/27/2013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9/27/2013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registers And Cache</a:t>
            </a:r>
          </a:p>
        </p:txBody>
      </p:sp>
      <p:sp>
        <p:nvSpPr>
          <p:cNvPr id="180" name="Subtitle 179"/>
          <p:cNvSpPr>
            <a:spLocks noGrp="1"/>
          </p:cNvSpPr>
          <p:nvPr>
            <p:ph type="subTitle" idx="1"/>
          </p:nvPr>
        </p:nvSpPr>
        <p:spPr/>
        <p:txBody>
          <a:bodyPr/>
          <a:lstStyle/>
          <a:p>
            <a:r>
              <a:rPr lang="en-US" dirty="0" smtClean="0"/>
              <a:t>Multicore programming and Applications</a:t>
            </a:r>
          </a:p>
          <a:p>
            <a:r>
              <a:rPr lang="en-US" smtClean="0"/>
              <a:t>February 19, </a:t>
            </a:r>
            <a:r>
              <a:rPr lang="en-US" dirty="0" smtClean="0"/>
              <a:t>2013</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A little reminder of the 6678</a:t>
            </a:r>
          </a:p>
          <a:p>
            <a:r>
              <a:rPr lang="en-US" sz="2800" dirty="0" smtClean="0"/>
              <a:t>Purpose 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examples</a:t>
            </a:r>
          </a:p>
          <a:p>
            <a:r>
              <a:rPr lang="en-US" sz="2800" dirty="0" smtClean="0"/>
              <a:t>EDMA and cache usage</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4801314"/>
          </a:xfrm>
          <a:prstGeom prst="rect">
            <a:avLst/>
          </a:prstGeom>
        </p:spPr>
        <p:txBody>
          <a:bodyPr wrap="square">
            <a:spAutoFit/>
          </a:bodyPr>
          <a:lstStyle/>
          <a:p>
            <a:r>
              <a:rPr lang="en-US" dirty="0" smtClean="0"/>
              <a:t>At </a:t>
            </a:r>
            <a:r>
              <a:rPr lang="en-US" dirty="0"/>
              <a:t>reset, the MPAX segment 0 register pair has initial values that set up </a:t>
            </a:r>
            <a:r>
              <a:rPr lang="en-US" dirty="0" smtClean="0"/>
              <a:t>unrestricted  access </a:t>
            </a:r>
            <a:r>
              <a:rPr lang="en-US" dirty="0"/>
              <a:t>to the full MSMC SRAM address space and 2 GB of the EMIF address space</a:t>
            </a:r>
            <a:r>
              <a:rPr lang="en-US" dirty="0" smtClean="0"/>
              <a:t>.</a:t>
            </a:r>
          </a:p>
          <a:p>
            <a:r>
              <a:rPr lang="en-US" dirty="0" smtClean="0"/>
              <a:t> All 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GB from 0x8000_0000 to 8 different addresses in the external memory</a:t>
            </a:r>
          </a:p>
          <a:p>
            <a:r>
              <a:rPr lang="en-US" sz="2000" dirty="0" smtClean="0"/>
              <a:t>// The purpose is to give each core different physical address but have the same logical address</a:t>
            </a:r>
          </a:p>
          <a:p>
            <a:r>
              <a:rPr lang="en-US" sz="2000" dirty="0" err="1" smtClean="0"/>
              <a:t>lvSesMpaxh.segSz</a:t>
            </a:r>
            <a:r>
              <a:rPr lang="en-US" sz="2000" dirty="0" smtClean="0"/>
              <a:t> = 0x1D;  //  1GB   </a:t>
            </a:r>
          </a:p>
          <a:p>
            <a:r>
              <a:rPr lang="en-US" sz="2000" dirty="0" smtClean="0"/>
              <a:t>    </a:t>
            </a:r>
            <a:r>
              <a:rPr lang="en-US" sz="2000" dirty="0" err="1" smtClean="0"/>
              <a:t>lvSesMpaxh.baddr</a:t>
            </a:r>
            <a:r>
              <a:rPr lang="en-US" sz="2000" dirty="0" smtClean="0"/>
              <a:t> = 0x2; // 0x8000 0000 32-bit address &gt;&gt; 30</a:t>
            </a:r>
          </a:p>
          <a:p>
            <a:r>
              <a:rPr lang="en-US" sz="2000" dirty="0" err="1" smtClean="0"/>
              <a:t>CSL_MSMC_setSESMPAXH</a:t>
            </a:r>
            <a:r>
              <a:rPr lang="en-US" sz="2000" dirty="0" smtClean="0"/>
              <a:t>(10,2,&amp;lvSesMpaxh);</a:t>
            </a:r>
          </a:p>
          <a:p>
            <a:r>
              <a:rPr lang="en-US" sz="2000" dirty="0" smtClean="0"/>
              <a:t>//   For each core chose a different setting, start at core 0</a:t>
            </a:r>
          </a:p>
          <a:p>
            <a:r>
              <a:rPr lang="en-US" sz="2000" dirty="0" err="1" smtClean="0"/>
              <a:t>lvSesMpaxl.raddr</a:t>
            </a:r>
            <a:r>
              <a:rPr lang="en-US" sz="2000" dirty="0" smtClean="0"/>
              <a:t> = 0x20; // 8 0000 0000 36-bit  &gt;&gt; 30   core 0</a:t>
            </a:r>
          </a:p>
          <a:p>
            <a:r>
              <a:rPr lang="en-US" sz="2000" dirty="0" err="1" smtClean="0"/>
              <a:t>lvSesMpaxl.raddr</a:t>
            </a:r>
            <a:r>
              <a:rPr lang="en-US" sz="2000" dirty="0" smtClean="0"/>
              <a:t> = 0x21; // 8 4000 0000 36-bit  &gt;&gt; 30  core 1</a:t>
            </a:r>
          </a:p>
          <a:p>
            <a:r>
              <a:rPr lang="en-US" sz="2000" dirty="0" err="1" smtClean="0"/>
              <a:t>lvSesMpaxl.raddr</a:t>
            </a:r>
            <a:r>
              <a:rPr lang="en-US" sz="2000" dirty="0" smtClean="0"/>
              <a:t> = 0x22; // 8 8000 0000 36-bit  &gt;&gt; 30  core 2</a:t>
            </a:r>
          </a:p>
          <a:p>
            <a:r>
              <a:rPr lang="en-US" sz="2000" dirty="0" err="1" smtClean="0"/>
              <a:t>lvSesMpaxl.raddr</a:t>
            </a:r>
            <a:r>
              <a:rPr lang="en-US" sz="2000" dirty="0" smtClean="0"/>
              <a:t> = 0x23; // 8 C000 0000 36-bit  &gt;&gt; 30  core 3</a:t>
            </a:r>
          </a:p>
          <a:p>
            <a:r>
              <a:rPr lang="en-US" sz="2000" dirty="0" smtClean="0"/>
              <a:t>…</a:t>
            </a:r>
          </a:p>
          <a:p>
            <a:r>
              <a:rPr lang="en-US" sz="2000" dirty="0" err="1" smtClean="0"/>
              <a:t>lvSesMpaxl.raddr</a:t>
            </a:r>
            <a:r>
              <a:rPr lang="en-US" sz="2000" dirty="0" smtClean="0"/>
              <a:t> = 0x27; // 9 C000 0000 36-bit &gt;&gt; 30  core 7</a:t>
            </a:r>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Non cached 1M of MSMC shared memory– 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563562"/>
          </a:xfrm>
          <a:noFill/>
        </p:spPr>
        <p:txBody>
          <a:bodyPr>
            <a:normAutofit fontScale="90000"/>
          </a:bodyPr>
          <a:lstStyle/>
          <a:p>
            <a:pPr eaLnBrk="1" hangingPunct="1"/>
            <a:r>
              <a:rPr lang="en-US" dirty="0" smtClean="0"/>
              <a:t>Internal Buses</a:t>
            </a:r>
          </a:p>
        </p:txBody>
      </p:sp>
      <p:cxnSp>
        <p:nvCxnSpPr>
          <p:cNvPr id="15397" name="AutoShape 4"/>
          <p:cNvCxnSpPr>
            <a:cxnSpLocks noChangeShapeType="1"/>
            <a:stCxn id="108553" idx="1"/>
            <a:endCxn id="15373" idx="3"/>
          </p:cNvCxnSpPr>
          <p:nvPr/>
        </p:nvCxnSpPr>
        <p:spPr bwMode="auto">
          <a:xfrm rot="10800000" flipV="1">
            <a:off x="2033587" y="2127250"/>
            <a:ext cx="1852613" cy="1811337"/>
          </a:xfrm>
          <a:prstGeom prst="bentConnector3">
            <a:avLst>
              <a:gd name="adj1" fmla="val 49958"/>
            </a:avLst>
          </a:prstGeom>
          <a:noFill/>
          <a:ln w="76200">
            <a:solidFill>
              <a:schemeClr val="accent2"/>
            </a:solidFill>
            <a:miter lim="800000"/>
            <a:headEnd type="none" w="sm" len="sm"/>
            <a:tailEnd type="none" w="sm" len="sm"/>
          </a:ln>
        </p:spPr>
      </p:cxnSp>
      <p:cxnSp>
        <p:nvCxnSpPr>
          <p:cNvPr id="15398" name="AutoShape 5"/>
          <p:cNvCxnSpPr>
            <a:cxnSpLocks noChangeShapeType="1"/>
            <a:stCxn id="108553" idx="1"/>
            <a:endCxn id="15374" idx="3"/>
          </p:cNvCxnSpPr>
          <p:nvPr/>
        </p:nvCxnSpPr>
        <p:spPr bwMode="auto">
          <a:xfrm rot="10800000" flipV="1">
            <a:off x="2033587" y="2127250"/>
            <a:ext cx="1852613" cy="98425"/>
          </a:xfrm>
          <a:prstGeom prst="bentConnector3">
            <a:avLst>
              <a:gd name="adj1" fmla="val 49958"/>
            </a:avLst>
          </a:prstGeom>
          <a:noFill/>
          <a:ln w="76200">
            <a:solidFill>
              <a:schemeClr val="accent2"/>
            </a:solidFill>
            <a:miter lim="800000"/>
            <a:headEnd type="none" w="sm" len="sm"/>
            <a:tailEnd type="none" w="sm" len="sm"/>
          </a:ln>
        </p:spPr>
      </p:cxnSp>
      <p:sp>
        <p:nvSpPr>
          <p:cNvPr id="108550" name="Rectangle 6"/>
          <p:cNvSpPr>
            <a:spLocks noChangeArrowheads="1"/>
          </p:cNvSpPr>
          <p:nvPr/>
        </p:nvSpPr>
        <p:spPr bwMode="auto">
          <a:xfrm>
            <a:off x="8128000" y="140033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182880" tIns="182880" rIns="182880" bIns="182880" anchor="ctr" anchorCtr="1">
            <a:noAutofit/>
          </a:bodyPr>
          <a:lstStyle/>
          <a:p>
            <a:pPr algn="ctr" fontAlgn="auto">
              <a:spcAft>
                <a:spcPts val="0"/>
              </a:spcAft>
              <a:defRPr/>
            </a:pPr>
            <a:r>
              <a:rPr lang="en-US" dirty="0">
                <a:latin typeface="+mj-lt"/>
              </a:rPr>
              <a:t>PC</a:t>
            </a:r>
          </a:p>
        </p:txBody>
      </p:sp>
      <p:sp>
        <p:nvSpPr>
          <p:cNvPr id="15400" name="Line 7"/>
          <p:cNvSpPr>
            <a:spLocks noChangeShapeType="1"/>
          </p:cNvSpPr>
          <p:nvPr/>
        </p:nvSpPr>
        <p:spPr bwMode="auto">
          <a:xfrm>
            <a:off x="7612062" y="2133600"/>
            <a:ext cx="506413" cy="0"/>
          </a:xfrm>
          <a:prstGeom prst="line">
            <a:avLst/>
          </a:prstGeom>
          <a:noFill/>
          <a:ln w="19050">
            <a:solidFill>
              <a:schemeClr val="tx1"/>
            </a:solidFill>
            <a:round/>
            <a:headEnd type="none" w="med" len="sm"/>
            <a:tailEnd type="triangle" w="lg" len="med"/>
          </a:ln>
        </p:spPr>
        <p:txBody>
          <a:bodyPr wrap="none" anchor="ctr"/>
          <a:lstStyle/>
          <a:p>
            <a:endParaRPr lang="en-US" dirty="0"/>
          </a:p>
        </p:txBody>
      </p:sp>
      <p:sp>
        <p:nvSpPr>
          <p:cNvPr id="108552" name="Rectangle 8"/>
          <p:cNvSpPr>
            <a:spLocks noChangeArrowheads="1"/>
          </p:cNvSpPr>
          <p:nvPr/>
        </p:nvSpPr>
        <p:spPr bwMode="auto">
          <a:xfrm>
            <a:off x="3886200" y="15240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3484563" algn="r"/>
              </a:tabLst>
              <a:defRPr/>
            </a:pPr>
            <a:r>
              <a:rPr lang="en-US" sz="2000" dirty="0">
                <a:latin typeface="+mj-lt"/>
              </a:rPr>
              <a:t>Program </a:t>
            </a:r>
            <a:r>
              <a:rPr lang="en-US" sz="2000" dirty="0" smtClean="0">
                <a:latin typeface="+mj-lt"/>
              </a:rPr>
              <a:t>Address</a:t>
            </a:r>
            <a:r>
              <a:rPr lang="en-US" sz="2000" dirty="0">
                <a:latin typeface="+mj-lt"/>
              </a:rPr>
              <a:t>	x32</a:t>
            </a:r>
          </a:p>
        </p:txBody>
      </p:sp>
      <p:sp>
        <p:nvSpPr>
          <p:cNvPr id="108553" name="Rectangle 9"/>
          <p:cNvSpPr>
            <a:spLocks noChangeArrowheads="1"/>
          </p:cNvSpPr>
          <p:nvPr/>
        </p:nvSpPr>
        <p:spPr bwMode="auto">
          <a:xfrm>
            <a:off x="3886200" y="1981200"/>
            <a:ext cx="3724275" cy="292100"/>
          </a:xfrm>
          <a:prstGeom prst="rect">
            <a:avLst/>
          </a:prstGeom>
          <a:solidFill>
            <a:schemeClr val="accent2">
              <a:lumMod val="40000"/>
              <a:lumOff val="60000"/>
            </a:schemeClr>
          </a:solidFill>
          <a:ln>
            <a:headEnd/>
            <a:tailEnd/>
          </a:ln>
        </p:spPr>
        <p:style>
          <a:lnRef idx="1">
            <a:schemeClr val="accent2"/>
          </a:lnRef>
          <a:fillRef idx="2">
            <a:schemeClr val="accent2"/>
          </a:fillRef>
          <a:effectRef idx="1">
            <a:schemeClr val="accent2"/>
          </a:effectRef>
          <a:fontRef idx="minor">
            <a:schemeClr val="dk1"/>
          </a:fontRef>
        </p:style>
        <p:txBody>
          <a:bodyPr wrap="none" lIns="92075" tIns="0" rIns="0" bIns="0"/>
          <a:lstStyle/>
          <a:p>
            <a:pPr fontAlgn="auto">
              <a:lnSpc>
                <a:spcPct val="95000"/>
              </a:lnSpc>
              <a:spcAft>
                <a:spcPts val="0"/>
              </a:spcAft>
              <a:tabLst>
                <a:tab pos="1436688" algn="l"/>
                <a:tab pos="3484563" algn="r"/>
              </a:tabLst>
              <a:defRPr/>
            </a:pPr>
            <a:r>
              <a:rPr lang="en-US" sz="2000" dirty="0">
                <a:latin typeface="+mj-lt"/>
              </a:rPr>
              <a:t>Program Data 	x256</a:t>
            </a:r>
          </a:p>
        </p:txBody>
      </p:sp>
      <p:grpSp>
        <p:nvGrpSpPr>
          <p:cNvPr id="2" name="Group 45"/>
          <p:cNvGrpSpPr/>
          <p:nvPr/>
        </p:nvGrpSpPr>
        <p:grpSpPr>
          <a:xfrm>
            <a:off x="2233612" y="2425700"/>
            <a:ext cx="6678613" cy="3498851"/>
            <a:chOff x="2212975" y="1739900"/>
            <a:chExt cx="6678613" cy="3498851"/>
          </a:xfrm>
        </p:grpSpPr>
        <p:grpSp>
          <p:nvGrpSpPr>
            <p:cNvPr id="3" name="Group 26"/>
            <p:cNvGrpSpPr>
              <a:grpSpLocks/>
            </p:cNvGrpSpPr>
            <p:nvPr/>
          </p:nvGrpSpPr>
          <p:grpSpPr bwMode="auto">
            <a:xfrm>
              <a:off x="2212975" y="1739900"/>
              <a:ext cx="1651000" cy="1976438"/>
              <a:chOff x="1394" y="1096"/>
              <a:chExt cx="1040" cy="1245"/>
            </a:xfrm>
          </p:grpSpPr>
          <p:cxnSp>
            <p:nvCxnSpPr>
              <p:cNvPr id="15393" name="AutoShape 27"/>
              <p:cNvCxnSpPr>
                <a:cxnSpLocks noChangeShapeType="1"/>
              </p:cNvCxnSpPr>
              <p:nvPr/>
            </p:nvCxnSpPr>
            <p:spPr bwMode="auto">
              <a:xfrm rot="10800000">
                <a:off x="1394" y="2196"/>
                <a:ext cx="1040" cy="145"/>
              </a:xfrm>
              <a:prstGeom prst="bentConnector3">
                <a:avLst>
                  <a:gd name="adj1" fmla="val 50000"/>
                </a:avLst>
              </a:prstGeom>
              <a:noFill/>
              <a:ln w="76200">
                <a:solidFill>
                  <a:schemeClr val="hlink"/>
                </a:solidFill>
                <a:miter lim="800000"/>
                <a:headEnd type="none" w="sm" len="sm"/>
                <a:tailEnd type="none" w="sm" len="sm"/>
              </a:ln>
            </p:spPr>
          </p:cxnSp>
          <p:cxnSp>
            <p:nvCxnSpPr>
              <p:cNvPr id="15394" name="AutoShape 28"/>
              <p:cNvCxnSpPr>
                <a:cxnSpLocks noChangeShapeType="1"/>
              </p:cNvCxnSpPr>
              <p:nvPr/>
            </p:nvCxnSpPr>
            <p:spPr bwMode="auto">
              <a:xfrm rot="10800000" flipV="1">
                <a:off x="1394" y="1621"/>
                <a:ext cx="1040" cy="575"/>
              </a:xfrm>
              <a:prstGeom prst="bentConnector3">
                <a:avLst>
                  <a:gd name="adj1" fmla="val 50000"/>
                </a:avLst>
              </a:prstGeom>
              <a:noFill/>
              <a:ln w="76200">
                <a:solidFill>
                  <a:schemeClr val="hlink"/>
                </a:solidFill>
                <a:miter lim="800000"/>
                <a:headEnd type="none" w="sm" len="sm"/>
                <a:tailEnd type="none" w="sm" len="sm"/>
              </a:ln>
            </p:spPr>
          </p:cxnSp>
          <p:cxnSp>
            <p:nvCxnSpPr>
              <p:cNvPr id="15395" name="AutoShape 29"/>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cxnSp>
            <p:nvCxnSpPr>
              <p:cNvPr id="15396" name="AutoShape 30"/>
              <p:cNvCxnSpPr>
                <a:cxnSpLocks noChangeShapeType="1"/>
              </p:cNvCxnSpPr>
              <p:nvPr/>
            </p:nvCxnSpPr>
            <p:spPr bwMode="auto">
              <a:xfrm rot="10800000">
                <a:off x="1394" y="1096"/>
                <a:ext cx="1040" cy="1245"/>
              </a:xfrm>
              <a:prstGeom prst="bentConnector3">
                <a:avLst>
                  <a:gd name="adj1" fmla="val 50000"/>
                </a:avLst>
              </a:prstGeom>
              <a:noFill/>
              <a:ln w="76200">
                <a:solidFill>
                  <a:schemeClr val="hlink"/>
                </a:solidFill>
                <a:miter lim="800000"/>
                <a:headEnd type="none" w="sm" len="sm"/>
                <a:tailEnd type="none" w="sm" len="sm"/>
              </a:ln>
            </p:spPr>
          </p:cxnSp>
        </p:grpSp>
        <p:sp>
          <p:nvSpPr>
            <p:cNvPr id="108575" name="Rectangle 31"/>
            <p:cNvSpPr>
              <a:spLocks noChangeArrowheads="1"/>
            </p:cNvSpPr>
            <p:nvPr/>
          </p:nvSpPr>
          <p:spPr bwMode="auto">
            <a:xfrm>
              <a:off x="8107363" y="1981200"/>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A</a:t>
              </a:r>
            </a:p>
            <a:p>
              <a:pPr algn="ctr" fontAlgn="auto">
                <a:spcAft>
                  <a:spcPts val="0"/>
                </a:spcAft>
                <a:defRPr/>
              </a:pPr>
              <a:r>
                <a:rPr lang="en-US" sz="2000" dirty="0">
                  <a:latin typeface="+mj-lt"/>
                </a:rPr>
                <a:t>R</a:t>
              </a:r>
              <a:r>
                <a:rPr lang="en-US" sz="2000" dirty="0" smtClean="0">
                  <a:latin typeface="+mj-lt"/>
                </a:rPr>
                <a:t>egs</a:t>
              </a:r>
              <a:endParaRPr lang="en-US" sz="2000" dirty="0">
                <a:latin typeface="+mj-lt"/>
              </a:endParaRPr>
            </a:p>
          </p:txBody>
        </p:sp>
        <p:sp>
          <p:nvSpPr>
            <p:cNvPr id="108576" name="Rectangle 32"/>
            <p:cNvSpPr>
              <a:spLocks noChangeArrowheads="1"/>
            </p:cNvSpPr>
            <p:nvPr/>
          </p:nvSpPr>
          <p:spPr bwMode="auto">
            <a:xfrm>
              <a:off x="8107363" y="3127375"/>
              <a:ext cx="784225" cy="742950"/>
            </a:xfrm>
            <a:prstGeom prst="rect">
              <a:avLst/>
            </a:prstGeom>
            <a:solidFill>
              <a:schemeClr val="tx2">
                <a:lumMod val="20000"/>
                <a:lumOff val="80000"/>
              </a:schemeClr>
            </a:solidFill>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lIns="182880" tIns="182880" rIns="182880" bIns="182880" anchor="ctr" anchorCtr="1"/>
            <a:lstStyle/>
            <a:p>
              <a:pPr algn="ctr" fontAlgn="auto">
                <a:spcAft>
                  <a:spcPts val="0"/>
                </a:spcAft>
                <a:defRPr/>
              </a:pPr>
              <a:r>
                <a:rPr lang="en-US" dirty="0">
                  <a:latin typeface="+mj-lt"/>
                </a:rPr>
                <a:t>B</a:t>
              </a:r>
            </a:p>
            <a:p>
              <a:pPr algn="ctr" fontAlgn="auto">
                <a:spcAft>
                  <a:spcPts val="0"/>
                </a:spcAft>
                <a:defRPr/>
              </a:pPr>
              <a:r>
                <a:rPr lang="en-US" sz="2000" dirty="0">
                  <a:latin typeface="+mj-lt"/>
                </a:rPr>
                <a:t>R</a:t>
              </a:r>
              <a:r>
                <a:rPr lang="en-US" sz="2000" dirty="0" smtClean="0">
                  <a:latin typeface="+mj-lt"/>
                </a:rPr>
                <a:t>egs</a:t>
              </a:r>
              <a:endParaRPr lang="en-US" dirty="0">
                <a:latin typeface="+mj-lt"/>
              </a:endParaRPr>
            </a:p>
          </p:txBody>
        </p:sp>
        <p:sp>
          <p:nvSpPr>
            <p:cNvPr id="15384" name="Line 33"/>
            <p:cNvSpPr>
              <a:spLocks noChangeShapeType="1"/>
            </p:cNvSpPr>
            <p:nvPr/>
          </p:nvSpPr>
          <p:spPr bwMode="auto">
            <a:xfrm>
              <a:off x="7591425" y="3714750"/>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5385" name="Line 34"/>
            <p:cNvSpPr>
              <a:spLocks noChangeShapeType="1"/>
            </p:cNvSpPr>
            <p:nvPr/>
          </p:nvSpPr>
          <p:spPr bwMode="auto">
            <a:xfrm>
              <a:off x="7591425" y="2554288"/>
              <a:ext cx="506413" cy="0"/>
            </a:xfrm>
            <a:prstGeom prst="line">
              <a:avLst/>
            </a:prstGeom>
            <a:noFill/>
            <a:ln w="19050">
              <a:solidFill>
                <a:schemeClr val="tx1"/>
              </a:solidFill>
              <a:round/>
              <a:headEnd type="triangle" w="lg" len="med"/>
              <a:tailEnd type="triangle" w="lg" len="med"/>
            </a:ln>
          </p:spPr>
          <p:txBody>
            <a:bodyPr wrap="none" anchor="ctr"/>
            <a:lstStyle/>
            <a:p>
              <a:endParaRPr lang="en-US" dirty="0"/>
            </a:p>
          </p:txBody>
        </p:sp>
        <p:sp>
          <p:nvSpPr>
            <p:cNvPr id="108579" name="Rectangle 35"/>
            <p:cNvSpPr>
              <a:spLocks noChangeArrowheads="1"/>
            </p:cNvSpPr>
            <p:nvPr/>
          </p:nvSpPr>
          <p:spPr bwMode="auto">
            <a:xfrm>
              <a:off x="3863975" y="1970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T1	         x32</a:t>
              </a:r>
            </a:p>
          </p:txBody>
        </p:sp>
        <p:sp>
          <p:nvSpPr>
            <p:cNvPr id="108580" name="Rectangle 36"/>
            <p:cNvSpPr>
              <a:spLocks noChangeArrowheads="1"/>
            </p:cNvSpPr>
            <p:nvPr/>
          </p:nvSpPr>
          <p:spPr bwMode="auto">
            <a:xfrm>
              <a:off x="3863975" y="2427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T1	         </a:t>
              </a:r>
              <a:r>
                <a:rPr lang="en-US" sz="2000" dirty="0" smtClean="0">
                  <a:latin typeface="+mj-lt"/>
                </a:rPr>
                <a:t>x64</a:t>
              </a:r>
              <a:endParaRPr lang="en-US" sz="2000" dirty="0">
                <a:latin typeface="+mj-lt"/>
              </a:endParaRPr>
            </a:p>
          </p:txBody>
        </p:sp>
        <p:sp>
          <p:nvSpPr>
            <p:cNvPr id="108581" name="Rectangle 37"/>
            <p:cNvSpPr>
              <a:spLocks noChangeArrowheads="1"/>
            </p:cNvSpPr>
            <p:nvPr/>
          </p:nvSpPr>
          <p:spPr bwMode="auto">
            <a:xfrm>
              <a:off x="3863975" y="31130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a:t>
              </a:r>
              <a:r>
                <a:rPr lang="en-US" sz="2000" dirty="0" smtClean="0">
                  <a:latin typeface="+mj-lt"/>
                </a:rPr>
                <a:t>Address - </a:t>
              </a:r>
              <a:r>
                <a:rPr lang="en-US" sz="2000" dirty="0">
                  <a:latin typeface="+mj-lt"/>
                </a:rPr>
                <a:t>T2	x32</a:t>
              </a:r>
            </a:p>
          </p:txBody>
        </p:sp>
        <p:sp>
          <p:nvSpPr>
            <p:cNvPr id="108582" name="Rectangle 38"/>
            <p:cNvSpPr>
              <a:spLocks noChangeArrowheads="1"/>
            </p:cNvSpPr>
            <p:nvPr/>
          </p:nvSpPr>
          <p:spPr bwMode="auto">
            <a:xfrm>
              <a:off x="3863975" y="3570288"/>
              <a:ext cx="3724275" cy="292100"/>
            </a:xfrm>
            <a:prstGeom prst="rect">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lIns="92075" tIns="0" rIns="0" bIns="0"/>
            <a:lstStyle/>
            <a:p>
              <a:pPr fontAlgn="auto">
                <a:lnSpc>
                  <a:spcPct val="95000"/>
                </a:lnSpc>
                <a:spcAft>
                  <a:spcPts val="0"/>
                </a:spcAft>
                <a:tabLst>
                  <a:tab pos="1311275" algn="l"/>
                  <a:tab pos="3484563" algn="r"/>
                </a:tabLst>
                <a:defRPr/>
              </a:pPr>
              <a:r>
                <a:rPr lang="en-US" sz="2000" dirty="0">
                  <a:latin typeface="+mj-lt"/>
                </a:rPr>
                <a:t>Data Data	</a:t>
              </a:r>
              <a:r>
                <a:rPr lang="en-US" sz="2000" dirty="0" smtClean="0">
                  <a:latin typeface="+mj-lt"/>
                </a:rPr>
                <a:t>  - </a:t>
              </a:r>
              <a:r>
                <a:rPr lang="en-US" sz="2000" dirty="0">
                  <a:latin typeface="+mj-lt"/>
                </a:rPr>
                <a:t>T2	         </a:t>
              </a:r>
              <a:r>
                <a:rPr lang="en-US" sz="2000" dirty="0" smtClean="0">
                  <a:latin typeface="+mj-lt"/>
                </a:rPr>
                <a:t>x64</a:t>
              </a:r>
              <a:endParaRPr lang="en-US" sz="2000" dirty="0">
                <a:latin typeface="+mj-lt"/>
              </a:endParaRPr>
            </a:p>
          </p:txBody>
        </p:sp>
        <p:grpSp>
          <p:nvGrpSpPr>
            <p:cNvPr id="4" name="Group 39"/>
            <p:cNvGrpSpPr>
              <a:grpSpLocks/>
            </p:cNvGrpSpPr>
            <p:nvPr/>
          </p:nvGrpSpPr>
          <p:grpSpPr bwMode="auto">
            <a:xfrm>
              <a:off x="2212975" y="2573338"/>
              <a:ext cx="1651000" cy="2665413"/>
              <a:chOff x="1394" y="1621"/>
              <a:chExt cx="1040" cy="1679"/>
            </a:xfrm>
          </p:grpSpPr>
          <p:cxnSp>
            <p:nvCxnSpPr>
              <p:cNvPr id="15391" name="AutoShape 40"/>
              <p:cNvCxnSpPr>
                <a:cxnSpLocks noChangeShapeType="1"/>
                <a:stCxn id="108582" idx="1"/>
                <a:endCxn id="15371" idx="3"/>
              </p:cNvCxnSpPr>
              <p:nvPr/>
            </p:nvCxnSpPr>
            <p:spPr bwMode="auto">
              <a:xfrm rot="10800000" flipV="1">
                <a:off x="1394" y="2341"/>
                <a:ext cx="1040" cy="959"/>
              </a:xfrm>
              <a:prstGeom prst="bentConnector3">
                <a:avLst>
                  <a:gd name="adj1" fmla="val 50000"/>
                </a:avLst>
              </a:prstGeom>
              <a:noFill/>
              <a:ln w="76200">
                <a:solidFill>
                  <a:schemeClr val="hlink"/>
                </a:solidFill>
                <a:miter lim="800000"/>
                <a:headEnd type="none" w="sm" len="sm"/>
                <a:tailEnd type="none" w="sm" len="sm"/>
              </a:ln>
            </p:spPr>
          </p:cxnSp>
          <p:cxnSp>
            <p:nvCxnSpPr>
              <p:cNvPr id="15392" name="AutoShape 41"/>
              <p:cNvCxnSpPr>
                <a:cxnSpLocks noChangeShapeType="1"/>
                <a:stCxn id="108580" idx="1"/>
                <a:endCxn id="15371" idx="3"/>
              </p:cNvCxnSpPr>
              <p:nvPr/>
            </p:nvCxnSpPr>
            <p:spPr bwMode="auto">
              <a:xfrm rot="10800000" flipV="1">
                <a:off x="1394" y="1621"/>
                <a:ext cx="1040" cy="1679"/>
              </a:xfrm>
              <a:prstGeom prst="bentConnector3">
                <a:avLst>
                  <a:gd name="adj1" fmla="val 50000"/>
                </a:avLst>
              </a:prstGeom>
              <a:noFill/>
              <a:ln w="76200">
                <a:solidFill>
                  <a:schemeClr val="hlink"/>
                </a:solidFill>
                <a:miter lim="800000"/>
                <a:headEnd type="none" w="sm" len="sm"/>
                <a:tailEnd type="none" w="sm" len="sm"/>
              </a:ln>
            </p:spPr>
          </p:cxnSp>
        </p:grpSp>
      </p:grpSp>
      <p:grpSp>
        <p:nvGrpSpPr>
          <p:cNvPr id="5" name="Group 46"/>
          <p:cNvGrpSpPr/>
          <p:nvPr/>
        </p:nvGrpSpPr>
        <p:grpSpPr>
          <a:xfrm>
            <a:off x="325437" y="1687513"/>
            <a:ext cx="2098675" cy="4756150"/>
            <a:chOff x="304800" y="1001713"/>
            <a:chExt cx="2098675" cy="4756150"/>
          </a:xfrm>
        </p:grpSpPr>
        <p:sp>
          <p:nvSpPr>
            <p:cNvPr id="15367" name="Rectangle 43"/>
            <p:cNvSpPr>
              <a:spLocks noChangeArrowheads="1"/>
            </p:cNvSpPr>
            <p:nvPr/>
          </p:nvSpPr>
          <p:spPr bwMode="auto">
            <a:xfrm>
              <a:off x="304800" y="1001713"/>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L1</a:t>
              </a:r>
            </a:p>
            <a:p>
              <a:pPr algn="ctr"/>
              <a:r>
                <a:rPr lang="en-US" dirty="0">
                  <a:latin typeface="+mj-lt"/>
                </a:rPr>
                <a:t>Memories</a:t>
              </a:r>
            </a:p>
          </p:txBody>
        </p:sp>
        <p:sp>
          <p:nvSpPr>
            <p:cNvPr id="15368" name="Rectangle 44"/>
            <p:cNvSpPr>
              <a:spLocks noChangeArrowheads="1"/>
            </p:cNvSpPr>
            <p:nvPr/>
          </p:nvSpPr>
          <p:spPr bwMode="auto">
            <a:xfrm>
              <a:off x="304800" y="27320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L2 and</a:t>
              </a:r>
            </a:p>
            <a:p>
              <a:pPr algn="ctr"/>
              <a:r>
                <a:rPr lang="en-US" dirty="0">
                  <a:latin typeface="+mj-lt"/>
                </a:rPr>
                <a:t>External</a:t>
              </a:r>
            </a:p>
            <a:p>
              <a:pPr algn="ctr"/>
              <a:r>
                <a:rPr lang="en-US" dirty="0">
                  <a:latin typeface="+mj-lt"/>
                </a:rPr>
                <a:t>Memory</a:t>
              </a:r>
            </a:p>
          </p:txBody>
        </p:sp>
        <p:sp>
          <p:nvSpPr>
            <p:cNvPr id="15369" name="Rectangle 45"/>
            <p:cNvSpPr>
              <a:spLocks noChangeArrowheads="1"/>
            </p:cNvSpPr>
            <p:nvPr/>
          </p:nvSpPr>
          <p:spPr bwMode="auto">
            <a:xfrm>
              <a:off x="304800" y="4484688"/>
              <a:ext cx="1387475" cy="1273175"/>
            </a:xfrm>
            <a:prstGeom prst="rect">
              <a:avLst/>
            </a:prstGeom>
            <a:solidFill>
              <a:schemeClr val="accent1">
                <a:alpha val="50195"/>
              </a:schemeClr>
            </a:solidFill>
            <a:ln w="12700">
              <a:noFill/>
              <a:miter lim="800000"/>
              <a:headEnd type="none" w="sm" len="sm"/>
              <a:tailEnd type="none" w="sm" len="sm"/>
            </a:ln>
          </p:spPr>
          <p:txBody>
            <a:bodyPr wrap="none" anchor="ctr"/>
            <a:lstStyle/>
            <a:p>
              <a:pPr algn="ctr"/>
              <a:r>
                <a:rPr lang="en-US" dirty="0">
                  <a:latin typeface="+mj-lt"/>
                </a:rPr>
                <a:t>Peripherals</a:t>
              </a:r>
            </a:p>
          </p:txBody>
        </p:sp>
        <p:sp>
          <p:nvSpPr>
            <p:cNvPr id="15370" name="Rectangle 46"/>
            <p:cNvSpPr>
              <a:spLocks noChangeArrowheads="1"/>
            </p:cNvSpPr>
            <p:nvPr/>
          </p:nvSpPr>
          <p:spPr bwMode="auto">
            <a:xfrm>
              <a:off x="2138363" y="344805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1" name="Rectangle 47"/>
            <p:cNvSpPr>
              <a:spLocks noChangeArrowheads="1"/>
            </p:cNvSpPr>
            <p:nvPr/>
          </p:nvSpPr>
          <p:spPr bwMode="auto">
            <a:xfrm>
              <a:off x="2138363" y="5200651"/>
              <a:ext cx="74613" cy="7461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dirty="0">
                <a:latin typeface="Calibri" pitchFamily="34" charset="0"/>
              </a:endParaRPr>
            </a:p>
          </p:txBody>
        </p:sp>
        <p:sp>
          <p:nvSpPr>
            <p:cNvPr id="15372" name="Rectangle 48"/>
            <p:cNvSpPr>
              <a:spLocks noChangeArrowheads="1"/>
            </p:cNvSpPr>
            <p:nvPr/>
          </p:nvSpPr>
          <p:spPr bwMode="auto">
            <a:xfrm>
              <a:off x="2138363" y="1701801"/>
              <a:ext cx="74613" cy="74613"/>
            </a:xfrm>
            <a:prstGeom prst="rect">
              <a:avLst/>
            </a:prstGeom>
            <a:solidFill>
              <a:schemeClr val="accent1"/>
            </a:solidFill>
            <a:ln w="12700">
              <a:noFill/>
              <a:miter lim="800000"/>
              <a:headEnd type="none" w="sm" len="sm"/>
              <a:tailEnd type="none" w="sm" len="sm"/>
            </a:ln>
          </p:spPr>
          <p:txBody>
            <a:bodyPr wrap="none" anchor="ctr"/>
            <a:lstStyle/>
            <a:p>
              <a:endParaRPr lang="en-US" dirty="0">
                <a:latin typeface="Calibri" pitchFamily="34" charset="0"/>
              </a:endParaRPr>
            </a:p>
          </p:txBody>
        </p:sp>
        <p:sp>
          <p:nvSpPr>
            <p:cNvPr id="15373" name="Rectangle 49"/>
            <p:cNvSpPr>
              <a:spLocks noChangeArrowheads="1"/>
            </p:cNvSpPr>
            <p:nvPr/>
          </p:nvSpPr>
          <p:spPr bwMode="auto">
            <a:xfrm>
              <a:off x="1938338" y="3203576"/>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4" name="Rectangle 50"/>
            <p:cNvSpPr>
              <a:spLocks noChangeArrowheads="1"/>
            </p:cNvSpPr>
            <p:nvPr/>
          </p:nvSpPr>
          <p:spPr bwMode="auto">
            <a:xfrm>
              <a:off x="1938338" y="1490663"/>
              <a:ext cx="74613" cy="74613"/>
            </a:xfrm>
            <a:prstGeom prst="rect">
              <a:avLst/>
            </a:prstGeom>
            <a:noFill/>
            <a:ln w="28575">
              <a:noFill/>
              <a:miter lim="800000"/>
              <a:headEnd type="none" w="sm" len="sm"/>
              <a:tailEnd type="none" w="sm" len="sm"/>
            </a:ln>
          </p:spPr>
          <p:txBody>
            <a:bodyPr wrap="none" anchor="ctr"/>
            <a:lstStyle/>
            <a:p>
              <a:endParaRPr lang="en-US" dirty="0">
                <a:latin typeface="Calibri" pitchFamily="34" charset="0"/>
              </a:endParaRPr>
            </a:p>
          </p:txBody>
        </p:sp>
        <p:sp>
          <p:nvSpPr>
            <p:cNvPr id="15375" name="AutoShape 51"/>
            <p:cNvSpPr>
              <a:spLocks noChangeArrowheads="1"/>
            </p:cNvSpPr>
            <p:nvPr/>
          </p:nvSpPr>
          <p:spPr bwMode="auto">
            <a:xfrm rot="5400000">
              <a:off x="1731963" y="1443038"/>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6" name="AutoShape 52"/>
            <p:cNvSpPr>
              <a:spLocks noChangeArrowheads="1"/>
            </p:cNvSpPr>
            <p:nvPr/>
          </p:nvSpPr>
          <p:spPr bwMode="auto">
            <a:xfrm rot="5400000">
              <a:off x="1731963" y="3173413"/>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sp>
          <p:nvSpPr>
            <p:cNvPr id="15377" name="AutoShape 53"/>
            <p:cNvSpPr>
              <a:spLocks noChangeArrowheads="1"/>
            </p:cNvSpPr>
            <p:nvPr/>
          </p:nvSpPr>
          <p:spPr bwMode="auto">
            <a:xfrm rot="5400000">
              <a:off x="1731963" y="4930776"/>
              <a:ext cx="952500" cy="3905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78 h 21600"/>
                <a:gd name="T14" fmla="*/ 17100 w 21600"/>
                <a:gd name="T15" fmla="*/ 1712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a:solidFill>
                <a:schemeClr val="tx1"/>
              </a:solidFill>
              <a:miter lim="800000"/>
              <a:headEnd type="none" w="sm" len="sm"/>
              <a:tailEnd type="none" w="sm" len="sm"/>
            </a:ln>
          </p:spPr>
          <p:txBody>
            <a:bodyPr wrap="none" anchor="ctr"/>
            <a:lstStyle/>
            <a:p>
              <a:endParaRPr lang="en-US" dirty="0"/>
            </a:p>
          </p:txBody>
        </p:sp>
        <p:cxnSp>
          <p:nvCxnSpPr>
            <p:cNvPr id="15378" name="AutoShape 54"/>
            <p:cNvCxnSpPr>
              <a:cxnSpLocks noChangeShapeType="1"/>
              <a:stCxn id="15375" idx="1"/>
              <a:endCxn id="15367" idx="3"/>
            </p:cNvCxnSpPr>
            <p:nvPr/>
          </p:nvCxnSpPr>
          <p:spPr bwMode="auto">
            <a:xfrm flipH="1">
              <a:off x="1692275" y="1636713"/>
              <a:ext cx="319088" cy="1588"/>
            </a:xfrm>
            <a:prstGeom prst="straightConnector1">
              <a:avLst/>
            </a:prstGeom>
            <a:noFill/>
            <a:ln w="28575">
              <a:solidFill>
                <a:schemeClr val="tx1"/>
              </a:solidFill>
              <a:round/>
              <a:headEnd type="none" w="lg" len="med"/>
              <a:tailEnd type="triangle" w="lg" len="med"/>
            </a:ln>
          </p:spPr>
        </p:cxnSp>
        <p:cxnSp>
          <p:nvCxnSpPr>
            <p:cNvPr id="15379" name="AutoShape 55"/>
            <p:cNvCxnSpPr>
              <a:cxnSpLocks noChangeShapeType="1"/>
              <a:stCxn id="15376" idx="1"/>
              <a:endCxn id="15368" idx="3"/>
            </p:cNvCxnSpPr>
            <p:nvPr/>
          </p:nvCxnSpPr>
          <p:spPr bwMode="auto">
            <a:xfrm flipH="1">
              <a:off x="1692275" y="3367088"/>
              <a:ext cx="319088" cy="1588"/>
            </a:xfrm>
            <a:prstGeom prst="straightConnector1">
              <a:avLst/>
            </a:prstGeom>
            <a:noFill/>
            <a:ln w="28575">
              <a:solidFill>
                <a:schemeClr val="tx1"/>
              </a:solidFill>
              <a:round/>
              <a:headEnd type="none" w="sm" len="sm"/>
              <a:tailEnd type="triangle" w="lg" len="med"/>
            </a:ln>
          </p:spPr>
        </p:cxnSp>
        <p:cxnSp>
          <p:nvCxnSpPr>
            <p:cNvPr id="15380" name="AutoShape 56"/>
            <p:cNvCxnSpPr>
              <a:cxnSpLocks noChangeShapeType="1"/>
              <a:stCxn id="15377" idx="1"/>
              <a:endCxn id="15369" idx="3"/>
            </p:cNvCxnSpPr>
            <p:nvPr/>
          </p:nvCxnSpPr>
          <p:spPr bwMode="auto">
            <a:xfrm flipH="1" flipV="1">
              <a:off x="1692275" y="5121276"/>
              <a:ext cx="319088" cy="3175"/>
            </a:xfrm>
            <a:prstGeom prst="straightConnector1">
              <a:avLst/>
            </a:prstGeom>
            <a:noFill/>
            <a:ln w="28575">
              <a:solidFill>
                <a:schemeClr val="tx1"/>
              </a:solidFill>
              <a:round/>
              <a:headEnd type="none" w="sm" len="sm"/>
              <a:tailEnd type="triangle" w="lg" len="med"/>
            </a:ln>
          </p:spPr>
        </p:cxnSp>
      </p:grpSp>
      <p:sp>
        <p:nvSpPr>
          <p:cNvPr id="44" name="Rectangle 6"/>
          <p:cNvSpPr>
            <a:spLocks noChangeArrowheads="1"/>
          </p:cNvSpPr>
          <p:nvPr/>
        </p:nvSpPr>
        <p:spPr bwMode="auto">
          <a:xfrm>
            <a:off x="8136822" y="1858780"/>
            <a:ext cx="784225" cy="457200"/>
          </a:xfrm>
          <a:prstGeom prst="rect">
            <a:avLst/>
          </a:prstGeom>
          <a:solidFill>
            <a:schemeClr val="accent2">
              <a:lumMod val="40000"/>
              <a:lumOff val="60000"/>
            </a:schemeClr>
          </a:solidFill>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lIns="0" tIns="182880" rIns="0" bIns="182880" anchor="ctr" anchorCtr="1">
            <a:noAutofit/>
          </a:bodyPr>
          <a:lstStyle/>
          <a:p>
            <a:pPr algn="ctr" fontAlgn="auto">
              <a:spcAft>
                <a:spcPts val="0"/>
              </a:spcAft>
              <a:defRPr/>
            </a:pPr>
            <a:r>
              <a:rPr lang="en-US" dirty="0" smtClean="0">
                <a:latin typeface="+mj-lt"/>
              </a:rPr>
              <a:t>Fetch</a:t>
            </a:r>
            <a:endParaRPr lang="en-US" dirty="0">
              <a:latin typeface="+mj-lt"/>
            </a:endParaRPr>
          </a:p>
        </p:txBody>
      </p:sp>
      <p:sp>
        <p:nvSpPr>
          <p:cNvPr id="45" name="Line 7"/>
          <p:cNvSpPr>
            <a:spLocks noChangeShapeType="1"/>
          </p:cNvSpPr>
          <p:nvPr/>
        </p:nvSpPr>
        <p:spPr bwMode="auto">
          <a:xfrm>
            <a:off x="7621404" y="1676400"/>
            <a:ext cx="506413" cy="0"/>
          </a:xfrm>
          <a:prstGeom prst="line">
            <a:avLst/>
          </a:prstGeom>
          <a:noFill/>
          <a:ln w="19050">
            <a:solidFill>
              <a:schemeClr val="tx1"/>
            </a:solidFill>
            <a:round/>
            <a:headEnd type="triangle" w="lg" len="med"/>
            <a:tailEnd type="none" w="lg" len="med"/>
          </a:ln>
        </p:spPr>
        <p:txBody>
          <a:bodyPr wrap="none" anchor="ctr"/>
          <a:lstStyle/>
          <a:p>
            <a:endParaRPr lang="en-US" dirty="0"/>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p:txBody>
          <a:bodyPr/>
          <a:lstStyle/>
          <a:p>
            <a:pPr eaLnBrk="1" hangingPunct="1"/>
            <a:r>
              <a:rPr lang="en-US" dirty="0" smtClean="0"/>
              <a:t>Cache Sizes and More</a:t>
            </a:r>
          </a:p>
        </p:txBody>
      </p:sp>
      <p:graphicFrame>
        <p:nvGraphicFramePr>
          <p:cNvPr id="4" name="Content Placeholder 3"/>
          <p:cNvGraphicFramePr>
            <a:graphicFrameLocks noGrp="1"/>
          </p:cNvGraphicFramePr>
          <p:nvPr>
            <p:ph idx="1"/>
          </p:nvPr>
        </p:nvGraphicFramePr>
        <p:xfrm>
          <a:off x="304800" y="1295400"/>
          <a:ext cx="8582028" cy="3428841"/>
        </p:xfrm>
        <a:graphic>
          <a:graphicData uri="http://schemas.openxmlformats.org/drawingml/2006/table">
            <a:tbl>
              <a:tblPr firstRow="1" bandRow="1">
                <a:tableStyleId>{5C22544A-7EE6-4342-B048-85BDC9FD1C3A}</a:tableStyleId>
              </a:tblPr>
              <a:tblGrid>
                <a:gridCol w="1095376"/>
                <a:gridCol w="1676400"/>
                <a:gridCol w="1600200"/>
                <a:gridCol w="838200"/>
                <a:gridCol w="1685926"/>
                <a:gridCol w="1685926"/>
              </a:tblGrid>
              <a:tr h="411321">
                <a:tc>
                  <a:txBody>
                    <a:bodyPr/>
                    <a:lstStyle/>
                    <a:p>
                      <a:r>
                        <a:rPr lang="en-US" dirty="0" smtClean="0"/>
                        <a:t>Cache</a:t>
                      </a:r>
                      <a:endParaRPr lang="en-US" dirty="0"/>
                    </a:p>
                  </a:txBody>
                  <a:tcPr/>
                </a:tc>
                <a:tc>
                  <a:txBody>
                    <a:bodyPr/>
                    <a:lstStyle/>
                    <a:p>
                      <a:r>
                        <a:rPr lang="en-US" dirty="0" smtClean="0"/>
                        <a:t>Maximum Size </a:t>
                      </a:r>
                      <a:endParaRPr lang="en-US" dirty="0"/>
                    </a:p>
                  </a:txBody>
                  <a:tcPr/>
                </a:tc>
                <a:tc>
                  <a:txBody>
                    <a:bodyPr/>
                    <a:lstStyle/>
                    <a:p>
                      <a:r>
                        <a:rPr lang="en-US" dirty="0" smtClean="0"/>
                        <a:t>Line Size</a:t>
                      </a:r>
                      <a:endParaRPr lang="en-US" dirty="0"/>
                    </a:p>
                  </a:txBody>
                  <a:tcPr/>
                </a:tc>
                <a:tc>
                  <a:txBody>
                    <a:bodyPr/>
                    <a:lstStyle/>
                    <a:p>
                      <a:r>
                        <a:rPr lang="en-US" dirty="0" smtClean="0"/>
                        <a:t>Ways</a:t>
                      </a:r>
                      <a:endParaRPr lang="en-US" dirty="0"/>
                    </a:p>
                  </a:txBody>
                  <a:tcPr/>
                </a:tc>
                <a:tc>
                  <a:txBody>
                    <a:bodyPr/>
                    <a:lstStyle/>
                    <a:p>
                      <a:r>
                        <a:rPr lang="en-US" dirty="0" smtClean="0"/>
                        <a:t>Coherency </a:t>
                      </a:r>
                      <a:endParaRPr lang="en-US" dirty="0"/>
                    </a:p>
                  </a:txBody>
                  <a:tcPr/>
                </a:tc>
                <a:tc>
                  <a:txBody>
                    <a:bodyPr/>
                    <a:lstStyle/>
                    <a:p>
                      <a:r>
                        <a:rPr lang="en-US" dirty="0" smtClean="0"/>
                        <a:t>Memory Banks</a:t>
                      </a:r>
                      <a:endParaRPr lang="en-US" dirty="0"/>
                    </a:p>
                  </a:txBody>
                  <a:tcPr/>
                </a:tc>
              </a:tr>
              <a:tr h="411321">
                <a:tc>
                  <a:txBody>
                    <a:bodyPr/>
                    <a:lstStyle/>
                    <a:p>
                      <a:r>
                        <a:rPr lang="en-US" dirty="0" smtClean="0"/>
                        <a:t>L1P</a:t>
                      </a:r>
                      <a:endParaRPr lang="en-US" dirty="0"/>
                    </a:p>
                  </a:txBody>
                  <a:tcPr/>
                </a:tc>
                <a:tc>
                  <a:txBody>
                    <a:bodyPr/>
                    <a:lstStyle/>
                    <a:p>
                      <a:r>
                        <a:rPr lang="en-US" dirty="0" smtClean="0"/>
                        <a:t>32K bytes</a:t>
                      </a:r>
                      <a:endParaRPr lang="en-US" dirty="0"/>
                    </a:p>
                  </a:txBody>
                  <a:tcPr/>
                </a:tc>
                <a:tc>
                  <a:txBody>
                    <a:bodyPr/>
                    <a:lstStyle/>
                    <a:p>
                      <a:r>
                        <a:rPr lang="en-US" dirty="0" smtClean="0"/>
                        <a:t>32 bytes</a:t>
                      </a:r>
                      <a:endParaRPr lang="en-US" dirty="0"/>
                    </a:p>
                  </a:txBody>
                  <a:tcPr/>
                </a:tc>
                <a:tc>
                  <a:txBody>
                    <a:bodyPr/>
                    <a:lstStyle/>
                    <a:p>
                      <a:r>
                        <a:rPr lang="en-US" dirty="0" smtClean="0"/>
                        <a:t>One</a:t>
                      </a:r>
                      <a:endParaRPr lang="en-US" dirty="0"/>
                    </a:p>
                  </a:txBody>
                  <a:tcPr/>
                </a:tc>
                <a:tc>
                  <a:txBody>
                    <a:bodyPr/>
                    <a:lstStyle/>
                    <a:p>
                      <a:r>
                        <a:rPr lang="en-US" dirty="0" smtClean="0"/>
                        <a:t>No hardware coherency</a:t>
                      </a:r>
                      <a:endParaRPr lang="en-US" dirty="0"/>
                    </a:p>
                  </a:txBody>
                  <a:tcPr/>
                </a:tc>
                <a:tc>
                  <a:txBody>
                    <a:bodyPr/>
                    <a:lstStyle/>
                    <a:p>
                      <a:r>
                        <a:rPr lang="en-US" dirty="0" smtClean="0"/>
                        <a:t>NA</a:t>
                      </a:r>
                      <a:endParaRPr lang="en-US" dirty="0"/>
                    </a:p>
                  </a:txBody>
                  <a:tcPr/>
                </a:tc>
              </a:tr>
              <a:tr h="411321">
                <a:tc>
                  <a:txBody>
                    <a:bodyPr/>
                    <a:lstStyle/>
                    <a:p>
                      <a:r>
                        <a:rPr lang="en-US" dirty="0" smtClean="0"/>
                        <a:t>L1D</a:t>
                      </a:r>
                      <a:endParaRPr lang="en-US" dirty="0"/>
                    </a:p>
                  </a:txBody>
                  <a:tcPr/>
                </a:tc>
                <a:tc>
                  <a:txBody>
                    <a:bodyPr/>
                    <a:lstStyle/>
                    <a:p>
                      <a:r>
                        <a:rPr lang="en-US" dirty="0" smtClean="0"/>
                        <a:t>32K bytes</a:t>
                      </a:r>
                      <a:endParaRPr lang="en-US" dirty="0"/>
                    </a:p>
                  </a:txBody>
                  <a:tcPr/>
                </a:tc>
                <a:tc>
                  <a:txBody>
                    <a:bodyPr/>
                    <a:lstStyle/>
                    <a:p>
                      <a:r>
                        <a:rPr lang="en-US" dirty="0" smtClean="0"/>
                        <a:t>64 bytes</a:t>
                      </a:r>
                      <a:endParaRPr lang="en-US" dirty="0"/>
                    </a:p>
                  </a:txBody>
                  <a:tcPr/>
                </a:tc>
                <a:tc>
                  <a:txBody>
                    <a:bodyPr/>
                    <a:lstStyle/>
                    <a:p>
                      <a:r>
                        <a:rPr lang="en-US" dirty="0" smtClean="0"/>
                        <a:t>Two</a:t>
                      </a:r>
                      <a:endParaRPr lang="en-US" dirty="0"/>
                    </a:p>
                  </a:txBody>
                  <a:tcPr/>
                </a:tc>
                <a:tc>
                  <a:txBody>
                    <a:bodyPr/>
                    <a:lstStyle/>
                    <a:p>
                      <a:r>
                        <a:rPr lang="en-US" dirty="0" smtClean="0"/>
                        <a:t>Coherent with L2</a:t>
                      </a:r>
                      <a:endParaRPr lang="en-US" dirty="0"/>
                    </a:p>
                  </a:txBody>
                  <a:tcPr/>
                </a:tc>
                <a:tc>
                  <a:txBody>
                    <a:bodyPr/>
                    <a:lstStyle/>
                    <a:p>
                      <a:r>
                        <a:rPr lang="en-US" dirty="0" smtClean="0"/>
                        <a:t>8 x 32-bit</a:t>
                      </a:r>
                      <a:endParaRPr lang="en-US" dirty="0"/>
                    </a:p>
                  </a:txBody>
                  <a:tcPr/>
                </a:tc>
              </a:tr>
              <a:tr h="411321">
                <a:tc>
                  <a:txBody>
                    <a:bodyPr/>
                    <a:lstStyle/>
                    <a:p>
                      <a:r>
                        <a:rPr lang="en-US" dirty="0" smtClean="0"/>
                        <a:t>L2</a:t>
                      </a:r>
                      <a:endParaRPr lang="en-US" dirty="0"/>
                    </a:p>
                  </a:txBody>
                  <a:tcPr/>
                </a:tc>
                <a:tc>
                  <a:txBody>
                    <a:bodyPr/>
                    <a:lstStyle/>
                    <a:p>
                      <a:r>
                        <a:rPr lang="en-US" dirty="0" smtClean="0"/>
                        <a:t>512K bytes</a:t>
                      </a:r>
                      <a:endParaRPr lang="en-US" dirty="0"/>
                    </a:p>
                  </a:txBody>
                  <a:tcPr/>
                </a:tc>
                <a:tc>
                  <a:txBody>
                    <a:bodyPr/>
                    <a:lstStyle/>
                    <a:p>
                      <a:r>
                        <a:rPr lang="en-US" dirty="0" smtClean="0"/>
                        <a:t>128 bytes</a:t>
                      </a:r>
                      <a:endParaRPr lang="en-US" dirty="0"/>
                    </a:p>
                  </a:txBody>
                  <a:tcPr/>
                </a:tc>
                <a:tc>
                  <a:txBody>
                    <a:bodyPr/>
                    <a:lstStyle/>
                    <a:p>
                      <a:r>
                        <a:rPr lang="en-US" dirty="0" smtClean="0"/>
                        <a:t>Four</a:t>
                      </a:r>
                      <a:endParaRPr lang="en-US" dirty="0"/>
                    </a:p>
                  </a:txBody>
                  <a:tcPr/>
                </a:tc>
                <a:tc>
                  <a:txBody>
                    <a:bodyPr/>
                    <a:lstStyle/>
                    <a:p>
                      <a:pPr>
                        <a:buFont typeface="Arial" pitchFamily="34" charset="0"/>
                        <a:buNone/>
                      </a:pPr>
                      <a:r>
                        <a:rPr lang="en-US" dirty="0" smtClean="0"/>
                        <a:t>User</a:t>
                      </a:r>
                      <a:r>
                        <a:rPr lang="en-US" baseline="0" dirty="0" smtClean="0"/>
                        <a:t> must maintain coherency with external world:</a:t>
                      </a:r>
                    </a:p>
                    <a:p>
                      <a:pPr>
                        <a:buFont typeface="Arial" pitchFamily="34" charset="0"/>
                        <a:buChar char="•"/>
                      </a:pPr>
                      <a:r>
                        <a:rPr lang="en-US" sz="1200" baseline="0" dirty="0" smtClean="0"/>
                        <a:t> invalidate</a:t>
                      </a:r>
                    </a:p>
                    <a:p>
                      <a:pPr>
                        <a:buFont typeface="Arial" pitchFamily="34" charset="0"/>
                        <a:buChar char="•"/>
                      </a:pPr>
                      <a:r>
                        <a:rPr lang="en-US" sz="1200" baseline="0" dirty="0" smtClean="0"/>
                        <a:t> write-back</a:t>
                      </a:r>
                    </a:p>
                    <a:p>
                      <a:pPr>
                        <a:buFont typeface="Arial" pitchFamily="34" charset="0"/>
                        <a:buChar char="•"/>
                      </a:pPr>
                      <a:r>
                        <a:rPr lang="en-US" sz="1200" baseline="0" dirty="0" smtClean="0"/>
                        <a:t> write-back invalidate </a:t>
                      </a:r>
                      <a:endParaRPr lang="en-US" sz="1200" dirty="0"/>
                    </a:p>
                  </a:txBody>
                  <a:tcPr/>
                </a:tc>
                <a:tc>
                  <a:txBody>
                    <a:bodyPr/>
                    <a:lstStyle/>
                    <a:p>
                      <a:r>
                        <a:rPr lang="en-US" dirty="0" smtClean="0"/>
                        <a:t>2 x 128-bit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idx="4294967295"/>
          </p:nvPr>
        </p:nvSpPr>
        <p:spPr>
          <a:xfrm>
            <a:off x="435784" y="76200"/>
            <a:ext cx="8229600" cy="762000"/>
          </a:xfrm>
        </p:spPr>
        <p:txBody>
          <a:bodyPr/>
          <a:lstStyle/>
          <a:p>
            <a:pPr eaLnBrk="1" hangingPunct="1"/>
            <a:r>
              <a:rPr lang="en-US" dirty="0" smtClean="0"/>
              <a:t>KeyStone and C66 CorePac</a:t>
            </a:r>
          </a:p>
        </p:txBody>
      </p:sp>
      <p:sp>
        <p:nvSpPr>
          <p:cNvPr id="51205" name="Rectangle 171"/>
          <p:cNvSpPr>
            <a:spLocks noGrp="1" noChangeArrowheads="1"/>
          </p:cNvSpPr>
          <p:nvPr>
            <p:ph type="body" sz="half" idx="4294967295"/>
          </p:nvPr>
        </p:nvSpPr>
        <p:spPr>
          <a:xfrm>
            <a:off x="5459407" y="930806"/>
            <a:ext cx="3527425" cy="5154613"/>
          </a:xfrm>
        </p:spPr>
        <p:txBody>
          <a:bodyPr>
            <a:normAutofit lnSpcReduction="10000"/>
          </a:bodyPr>
          <a:lstStyle/>
          <a:p>
            <a:pPr marL="227013" indent="-227013" eaLnBrk="1" hangingPunct="1">
              <a:spcBef>
                <a:spcPct val="0"/>
              </a:spcBef>
              <a:spcAft>
                <a:spcPct val="10000"/>
              </a:spcAft>
            </a:pPr>
            <a:r>
              <a:rPr lang="en-US" sz="1600" dirty="0" smtClean="0"/>
              <a:t>1 to 8 C66x CorePac DSP Cores operating at up to 1.25 GHz</a:t>
            </a:r>
          </a:p>
          <a:p>
            <a:pPr marL="574675" lvl="1" indent="-233363" eaLnBrk="1" hangingPunct="1">
              <a:spcBef>
                <a:spcPct val="0"/>
              </a:spcBef>
              <a:spcAft>
                <a:spcPct val="10000"/>
              </a:spcAft>
            </a:pPr>
            <a:r>
              <a:rPr lang="en-US" sz="1600" dirty="0" smtClean="0"/>
              <a:t>Fixed- and floating-point operations</a:t>
            </a:r>
          </a:p>
          <a:p>
            <a:pPr marL="574675" lvl="1" indent="-233363" eaLnBrk="1" hangingPunct="1">
              <a:spcBef>
                <a:spcPct val="0"/>
              </a:spcBef>
              <a:spcAft>
                <a:spcPct val="10000"/>
              </a:spcAft>
            </a:pPr>
            <a:r>
              <a:rPr lang="en-US" sz="1600" dirty="0" smtClean="0"/>
              <a:t>Code compatible with other C64x+ and C67x+ devices</a:t>
            </a:r>
          </a:p>
          <a:p>
            <a:pPr marL="227013" indent="-227013" eaLnBrk="1" hangingPunct="1">
              <a:spcBef>
                <a:spcPct val="0"/>
              </a:spcBef>
              <a:spcAft>
                <a:spcPct val="10000"/>
              </a:spcAft>
            </a:pPr>
            <a:r>
              <a:rPr lang="en-US" sz="1600" dirty="0" smtClean="0"/>
              <a:t>L1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32KB L1P per core </a:t>
            </a:r>
          </a:p>
          <a:p>
            <a:pPr marL="574675" lvl="1" indent="-233363" eaLnBrk="1" hangingPunct="1">
              <a:spcBef>
                <a:spcPct val="0"/>
              </a:spcBef>
              <a:spcAft>
                <a:spcPct val="10000"/>
              </a:spcAft>
            </a:pPr>
            <a:r>
              <a:rPr lang="en-US" sz="1600" dirty="0" smtClean="0"/>
              <a:t>32KB L1D per core</a:t>
            </a:r>
          </a:p>
          <a:p>
            <a:pPr marL="574675" lvl="1" indent="-233363" eaLnBrk="1" hangingPunct="1">
              <a:spcBef>
                <a:spcPct val="0"/>
              </a:spcBef>
              <a:spcAft>
                <a:spcPct val="10000"/>
              </a:spcAft>
            </a:pPr>
            <a:r>
              <a:rPr lang="en-US" sz="1600" dirty="0" smtClean="0"/>
              <a:t>Error detection for L1P</a:t>
            </a:r>
          </a:p>
          <a:p>
            <a:pPr marL="574675" lvl="1" indent="-233363" eaLnBrk="1" hangingPunct="1">
              <a:spcBef>
                <a:spcPct val="0"/>
              </a:spcBef>
              <a:spcAft>
                <a:spcPct val="10000"/>
              </a:spcAft>
            </a:pPr>
            <a:r>
              <a:rPr lang="en-US" sz="1600" dirty="0" smtClean="0"/>
              <a:t>Memory protection</a:t>
            </a:r>
          </a:p>
          <a:p>
            <a:pPr marL="227013" indent="-227013" eaLnBrk="1" hangingPunct="1">
              <a:spcBef>
                <a:spcPct val="0"/>
              </a:spcBef>
              <a:spcAft>
                <a:spcPct val="10000"/>
              </a:spcAft>
            </a:pPr>
            <a:r>
              <a:rPr lang="en-US" sz="1600" dirty="0" smtClean="0"/>
              <a:t>Dedicated L2 Memory</a:t>
            </a:r>
          </a:p>
          <a:p>
            <a:pPr marL="574675" lvl="1" indent="-233363" eaLnBrk="1" hangingPunct="1">
              <a:spcBef>
                <a:spcPct val="0"/>
              </a:spcBef>
              <a:spcAft>
                <a:spcPct val="10000"/>
              </a:spcAft>
            </a:pPr>
            <a:r>
              <a:rPr lang="en-US" sz="1600" dirty="0" smtClean="0"/>
              <a:t>Can be partitioned as cache and/or RAM</a:t>
            </a:r>
          </a:p>
          <a:p>
            <a:pPr marL="574675" lvl="1" indent="-233363" eaLnBrk="1" hangingPunct="1">
              <a:spcBef>
                <a:spcPct val="0"/>
              </a:spcBef>
              <a:spcAft>
                <a:spcPct val="10000"/>
              </a:spcAft>
            </a:pPr>
            <a:r>
              <a:rPr lang="en-US" sz="1600" dirty="0" smtClean="0"/>
              <a:t>512 KB to 1 MB Local L2 per core</a:t>
            </a:r>
          </a:p>
          <a:p>
            <a:pPr marL="574675" lvl="1" indent="-233363" eaLnBrk="1" hangingPunct="1">
              <a:spcBef>
                <a:spcPct val="0"/>
              </a:spcBef>
              <a:spcAft>
                <a:spcPct val="10000"/>
              </a:spcAft>
            </a:pPr>
            <a:r>
              <a:rPr lang="en-US" sz="1600" dirty="0" smtClean="0"/>
              <a:t>Error detection and correction for all L2 memory</a:t>
            </a:r>
          </a:p>
          <a:p>
            <a:pPr marL="227013" indent="-227013" eaLnBrk="1" hangingPunct="1">
              <a:spcBef>
                <a:spcPct val="0"/>
              </a:spcBef>
              <a:spcAft>
                <a:spcPct val="10000"/>
              </a:spcAft>
            </a:pPr>
            <a:r>
              <a:rPr lang="en-US" sz="1600" dirty="0" smtClean="0"/>
              <a:t>Direct connection to memory subsystem</a:t>
            </a:r>
          </a:p>
        </p:txBody>
      </p:sp>
      <p:grpSp>
        <p:nvGrpSpPr>
          <p:cNvPr id="2" name="Group 326"/>
          <p:cNvGrpSpPr/>
          <p:nvPr/>
        </p:nvGrpSpPr>
        <p:grpSpPr>
          <a:xfrm>
            <a:off x="0" y="914400"/>
            <a:ext cx="5360248" cy="5442739"/>
            <a:chOff x="0" y="914400"/>
            <a:chExt cx="5360248" cy="5442739"/>
          </a:xfrm>
        </p:grpSpPr>
        <p:sp>
          <p:nvSpPr>
            <p:cNvPr id="1088" name="TextBox 828"/>
            <p:cNvSpPr txBox="1">
              <a:spLocks noChangeArrowheads="1"/>
            </p:cNvSpPr>
            <p:nvPr/>
          </p:nvSpPr>
          <p:spPr bwMode="auto">
            <a:xfrm>
              <a:off x="336550" y="990600"/>
              <a:ext cx="2293938" cy="685800"/>
            </a:xfrm>
            <a:prstGeom prst="rect">
              <a:avLst/>
            </a:prstGeom>
            <a:solidFill>
              <a:schemeClr val="bg1">
                <a:lumMod val="85000"/>
              </a:schemeClr>
            </a:solidFill>
            <a:ln w="9525">
              <a:noFill/>
              <a:miter lim="800000"/>
              <a:headEnd/>
              <a:tailEnd/>
            </a:ln>
          </p:spPr>
          <p:txBody>
            <a:bodyPr/>
            <a:lstStyle/>
            <a:p>
              <a:pPr algn="l" eaLnBrk="0" hangingPunct="0"/>
              <a:endParaRPr lang="en-US" sz="1800" dirty="0">
                <a:solidFill>
                  <a:srgbClr val="000000"/>
                </a:solidFill>
              </a:endParaRPr>
            </a:p>
          </p:txBody>
        </p:sp>
        <p:sp>
          <p:nvSpPr>
            <p:cNvPr id="739" name="Rectangle 775"/>
            <p:cNvSpPr>
              <a:spLocks noChangeArrowheads="1"/>
            </p:cNvSpPr>
            <p:nvPr/>
          </p:nvSpPr>
          <p:spPr bwMode="auto">
            <a:xfrm>
              <a:off x="2235969" y="1815489"/>
              <a:ext cx="1159505"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0" name="Rectangle 776"/>
            <p:cNvSpPr>
              <a:spLocks noChangeArrowheads="1"/>
            </p:cNvSpPr>
            <p:nvPr/>
          </p:nvSpPr>
          <p:spPr bwMode="auto">
            <a:xfrm>
              <a:off x="2194448" y="1873921"/>
              <a:ext cx="1167194" cy="1148658"/>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1" name="Rectangle 777"/>
            <p:cNvSpPr>
              <a:spLocks noChangeArrowheads="1"/>
            </p:cNvSpPr>
            <p:nvPr/>
          </p:nvSpPr>
          <p:spPr bwMode="auto">
            <a:xfrm>
              <a:off x="2152928" y="1923128"/>
              <a:ext cx="1168732"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2" name="Rectangle 778"/>
            <p:cNvSpPr>
              <a:spLocks noChangeArrowheads="1"/>
            </p:cNvSpPr>
            <p:nvPr/>
          </p:nvSpPr>
          <p:spPr bwMode="auto">
            <a:xfrm>
              <a:off x="2120634" y="1981560"/>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3" name="Rectangle 779"/>
            <p:cNvSpPr>
              <a:spLocks noChangeArrowheads="1"/>
            </p:cNvSpPr>
            <p:nvPr/>
          </p:nvSpPr>
          <p:spPr bwMode="auto">
            <a:xfrm>
              <a:off x="2079113" y="2038455"/>
              <a:ext cx="1159505" cy="1150195"/>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4" name="Rectangle 780"/>
            <p:cNvSpPr>
              <a:spLocks noChangeArrowheads="1"/>
            </p:cNvSpPr>
            <p:nvPr/>
          </p:nvSpPr>
          <p:spPr bwMode="auto">
            <a:xfrm>
              <a:off x="2045281" y="2089199"/>
              <a:ext cx="1159505" cy="1156346"/>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5" name="Rectangle 781"/>
            <p:cNvSpPr>
              <a:spLocks noChangeArrowheads="1"/>
            </p:cNvSpPr>
            <p:nvPr/>
          </p:nvSpPr>
          <p:spPr bwMode="auto">
            <a:xfrm>
              <a:off x="2003760" y="2138405"/>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6" name="Rectangle 782"/>
            <p:cNvSpPr>
              <a:spLocks noChangeArrowheads="1"/>
            </p:cNvSpPr>
            <p:nvPr/>
          </p:nvSpPr>
          <p:spPr bwMode="auto">
            <a:xfrm>
              <a:off x="1954551" y="2195300"/>
              <a:ext cx="1159505" cy="1157884"/>
            </a:xfrm>
            <a:prstGeom prst="rect">
              <a:avLst/>
            </a:prstGeom>
            <a:solidFill>
              <a:srgbClr val="FFFFFF"/>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7" name="Rectangle 783"/>
            <p:cNvSpPr>
              <a:spLocks noChangeArrowheads="1"/>
            </p:cNvSpPr>
            <p:nvPr/>
          </p:nvSpPr>
          <p:spPr bwMode="auto">
            <a:xfrm>
              <a:off x="1954551" y="2195300"/>
              <a:ext cx="1159505" cy="1157884"/>
            </a:xfrm>
            <a:prstGeom prst="rect">
              <a:avLst/>
            </a:prstGeom>
            <a:solidFill>
              <a:srgbClr val="FFFF00"/>
            </a:solidFill>
            <a:ln w="6" cap="rnd">
              <a:solidFill>
                <a:srgbClr val="121214"/>
              </a:solidFill>
              <a:round/>
              <a:headEnd/>
              <a:tailEnd/>
            </a:ln>
          </p:spPr>
          <p:txBody>
            <a:bodyPr/>
            <a:lstStyle/>
            <a:p>
              <a:pPr algn="l" eaLnBrk="0" hangingPunct="0"/>
              <a:endParaRPr lang="en-US" sz="1800" dirty="0">
                <a:solidFill>
                  <a:srgbClr val="000000"/>
                </a:solidFill>
              </a:endParaRPr>
            </a:p>
          </p:txBody>
        </p:sp>
        <p:sp>
          <p:nvSpPr>
            <p:cNvPr id="748" name="Rectangle 784"/>
            <p:cNvSpPr>
              <a:spLocks noChangeArrowheads="1"/>
            </p:cNvSpPr>
            <p:nvPr/>
          </p:nvSpPr>
          <p:spPr bwMode="auto">
            <a:xfrm>
              <a:off x="2294406" y="2336768"/>
              <a:ext cx="605895"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C66x™</a:t>
              </a:r>
              <a:endParaRPr lang="en-US" sz="1800" dirty="0">
                <a:solidFill>
                  <a:srgbClr val="000000"/>
                </a:solidFill>
              </a:endParaRPr>
            </a:p>
          </p:txBody>
        </p:sp>
        <p:sp>
          <p:nvSpPr>
            <p:cNvPr id="749" name="Rectangle 785"/>
            <p:cNvSpPr>
              <a:spLocks noChangeArrowheads="1"/>
            </p:cNvSpPr>
            <p:nvPr/>
          </p:nvSpPr>
          <p:spPr bwMode="auto">
            <a:xfrm>
              <a:off x="2243658" y="2510527"/>
              <a:ext cx="713542" cy="215277"/>
            </a:xfrm>
            <a:prstGeom prst="rect">
              <a:avLst/>
            </a:prstGeom>
            <a:noFill/>
            <a:ln w="9525">
              <a:noFill/>
              <a:miter lim="800000"/>
              <a:headEnd/>
              <a:tailEnd/>
            </a:ln>
          </p:spPr>
          <p:txBody>
            <a:bodyPr wrap="none" lIns="0" tIns="0" rIns="0" bIns="0">
              <a:spAutoFit/>
            </a:bodyPr>
            <a:lstStyle/>
            <a:p>
              <a:pPr algn="l" eaLnBrk="0" hangingPunct="0"/>
              <a:r>
                <a:rPr lang="en-US" sz="1300" b="1" dirty="0">
                  <a:solidFill>
                    <a:srgbClr val="24211D"/>
                  </a:solidFill>
                </a:rPr>
                <a:t>CorePac</a:t>
              </a:r>
              <a:endParaRPr lang="en-US" sz="1800" dirty="0">
                <a:solidFill>
                  <a:srgbClr val="000000"/>
                </a:solidFill>
              </a:endParaRPr>
            </a:p>
          </p:txBody>
        </p:sp>
        <p:sp>
          <p:nvSpPr>
            <p:cNvPr id="750" name="Rectangle 786"/>
            <p:cNvSpPr>
              <a:spLocks noChangeArrowheads="1"/>
            </p:cNvSpPr>
            <p:nvPr/>
          </p:nvSpPr>
          <p:spPr bwMode="auto">
            <a:xfrm>
              <a:off x="2186759" y="2956458"/>
              <a:ext cx="218008" cy="123111"/>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751" name="Rectangle 787"/>
            <p:cNvSpPr>
              <a:spLocks noChangeArrowheads="1"/>
            </p:cNvSpPr>
            <p:nvPr/>
          </p:nvSpPr>
          <p:spPr bwMode="auto">
            <a:xfrm>
              <a:off x="1969870" y="3054326"/>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2" name="Rectangle 788"/>
            <p:cNvSpPr>
              <a:spLocks noChangeArrowheads="1"/>
            </p:cNvSpPr>
            <p:nvPr/>
          </p:nvSpPr>
          <p:spPr bwMode="auto">
            <a:xfrm>
              <a:off x="2766250" y="2948245"/>
              <a:ext cx="193964"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753" name="Rectangle 789"/>
            <p:cNvSpPr>
              <a:spLocks noChangeArrowheads="1"/>
            </p:cNvSpPr>
            <p:nvPr/>
          </p:nvSpPr>
          <p:spPr bwMode="auto">
            <a:xfrm>
              <a:off x="2549623" y="3054871"/>
              <a:ext cx="570669" cy="123111"/>
            </a:xfrm>
            <a:prstGeom prst="rect">
              <a:avLst/>
            </a:prstGeom>
            <a:no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754"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755"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dirty="0"/>
            </a:p>
          </p:txBody>
        </p:sp>
        <p:sp>
          <p:nvSpPr>
            <p:cNvPr id="756"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dirty="0"/>
            </a:p>
          </p:txBody>
        </p:sp>
        <p:sp>
          <p:nvSpPr>
            <p:cNvPr id="757"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dirty="0"/>
            </a:p>
          </p:txBody>
        </p:sp>
        <p:sp>
          <p:nvSpPr>
            <p:cNvPr id="401"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dirty="0"/>
            </a:p>
          </p:txBody>
        </p:sp>
        <p:sp>
          <p:nvSpPr>
            <p:cNvPr id="402"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4" name="Rectangle 422"/>
            <p:cNvSpPr>
              <a:spLocks noChangeArrowheads="1"/>
            </p:cNvSpPr>
            <p:nvPr/>
          </p:nvSpPr>
          <p:spPr bwMode="auto">
            <a:xfrm>
              <a:off x="408283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40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0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41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41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41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41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41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41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0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0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81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dirty="0"/>
            </a:p>
          </p:txBody>
        </p:sp>
        <p:sp>
          <p:nvSpPr>
            <p:cNvPr id="81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81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dirty="0"/>
            </a:p>
          </p:txBody>
        </p:sp>
        <p:sp>
          <p:nvSpPr>
            <p:cNvPr id="81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81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81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1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81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1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dirty="0"/>
            </a:p>
          </p:txBody>
        </p:sp>
        <p:sp>
          <p:nvSpPr>
            <p:cNvPr id="82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dirty="0"/>
            </a:p>
          </p:txBody>
        </p:sp>
        <p:sp>
          <p:nvSpPr>
            <p:cNvPr id="82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82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82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82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82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2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dirty="0"/>
            </a:p>
          </p:txBody>
        </p:sp>
        <p:sp>
          <p:nvSpPr>
            <p:cNvPr id="82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dirty="0"/>
            </a:p>
          </p:txBody>
        </p:sp>
        <p:sp>
          <p:nvSpPr>
            <p:cNvPr id="83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3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 </a:t>
              </a:r>
              <a:endParaRPr lang="en-US" sz="1800" dirty="0">
                <a:solidFill>
                  <a:srgbClr val="000000"/>
                </a:solidFill>
              </a:endParaRPr>
            </a:p>
          </p:txBody>
        </p:sp>
        <p:sp>
          <p:nvSpPr>
            <p:cNvPr id="83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3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83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3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3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84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4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dirty="0"/>
            </a:p>
          </p:txBody>
        </p:sp>
        <p:sp>
          <p:nvSpPr>
            <p:cNvPr id="84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4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4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dirty="0"/>
            </a:p>
          </p:txBody>
        </p:sp>
        <p:sp>
          <p:nvSpPr>
            <p:cNvPr id="84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dirty="0"/>
            </a:p>
          </p:txBody>
        </p:sp>
        <p:sp>
          <p:nvSpPr>
            <p:cNvPr id="84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dirty="0"/>
            </a:p>
          </p:txBody>
        </p:sp>
        <p:sp>
          <p:nvSpPr>
            <p:cNvPr id="84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4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4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dirty="0"/>
            </a:p>
          </p:txBody>
        </p:sp>
        <p:sp>
          <p:nvSpPr>
            <p:cNvPr id="85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5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85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dirty="0"/>
            </a:p>
          </p:txBody>
        </p:sp>
        <p:sp>
          <p:nvSpPr>
            <p:cNvPr id="85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85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dirty="0"/>
            </a:p>
          </p:txBody>
        </p:sp>
        <p:sp>
          <p:nvSpPr>
            <p:cNvPr id="85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dirty="0"/>
            </a:p>
          </p:txBody>
        </p:sp>
        <p:sp>
          <p:nvSpPr>
            <p:cNvPr id="85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dirty="0"/>
            </a:p>
          </p:txBody>
        </p:sp>
        <p:sp>
          <p:nvSpPr>
            <p:cNvPr id="85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5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6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6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6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86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dirty="0"/>
            </a:p>
          </p:txBody>
        </p:sp>
        <p:sp>
          <p:nvSpPr>
            <p:cNvPr id="86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6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dirty="0"/>
            </a:p>
          </p:txBody>
        </p:sp>
        <p:sp>
          <p:nvSpPr>
            <p:cNvPr id="86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86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dirty="0"/>
            </a:p>
          </p:txBody>
        </p:sp>
        <p:sp>
          <p:nvSpPr>
            <p:cNvPr id="86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dirty="0"/>
            </a:p>
          </p:txBody>
        </p:sp>
        <p:sp>
          <p:nvSpPr>
            <p:cNvPr id="87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87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dirty="0"/>
            </a:p>
          </p:txBody>
        </p:sp>
        <p:sp>
          <p:nvSpPr>
            <p:cNvPr id="87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7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7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dirty="0"/>
            </a:p>
          </p:txBody>
        </p:sp>
        <p:sp>
          <p:nvSpPr>
            <p:cNvPr id="87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7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7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dirty="0"/>
            </a:p>
          </p:txBody>
        </p:sp>
        <p:sp>
          <p:nvSpPr>
            <p:cNvPr id="87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8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8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dirty="0"/>
            </a:p>
          </p:txBody>
        </p:sp>
        <p:sp>
          <p:nvSpPr>
            <p:cNvPr id="88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8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dirty="0"/>
            </a:p>
          </p:txBody>
        </p:sp>
        <p:sp>
          <p:nvSpPr>
            <p:cNvPr id="88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8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8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dirty="0"/>
            </a:p>
          </p:txBody>
        </p:sp>
        <p:sp>
          <p:nvSpPr>
            <p:cNvPr id="88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88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89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dirty="0"/>
            </a:p>
          </p:txBody>
        </p:sp>
        <p:sp>
          <p:nvSpPr>
            <p:cNvPr id="89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dirty="0"/>
            </a:p>
          </p:txBody>
        </p:sp>
        <p:sp>
          <p:nvSpPr>
            <p:cNvPr id="89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89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dirty="0"/>
            </a:p>
          </p:txBody>
        </p:sp>
        <p:sp>
          <p:nvSpPr>
            <p:cNvPr id="89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89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89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dirty="0">
                <a:solidFill>
                  <a:srgbClr val="000000"/>
                </a:solidFill>
              </a:endParaRPr>
            </a:p>
          </p:txBody>
        </p:sp>
        <p:sp>
          <p:nvSpPr>
            <p:cNvPr id="89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dirty="0"/>
            </a:p>
          </p:txBody>
        </p:sp>
        <p:sp>
          <p:nvSpPr>
            <p:cNvPr id="89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89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dirty="0"/>
            </a:p>
          </p:txBody>
        </p:sp>
        <p:sp>
          <p:nvSpPr>
            <p:cNvPr id="90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0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0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dirty="0">
                <a:solidFill>
                  <a:srgbClr val="000000"/>
                </a:solidFill>
              </a:endParaRPr>
            </a:p>
          </p:txBody>
        </p:sp>
        <p:sp>
          <p:nvSpPr>
            <p:cNvPr id="90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0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0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1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dirty="0"/>
            </a:p>
          </p:txBody>
        </p:sp>
        <p:sp>
          <p:nvSpPr>
            <p:cNvPr id="91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dirty="0"/>
            </a:p>
          </p:txBody>
        </p:sp>
        <p:sp>
          <p:nvSpPr>
            <p:cNvPr id="91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dirty="0"/>
            </a:p>
          </p:txBody>
        </p:sp>
        <p:sp>
          <p:nvSpPr>
            <p:cNvPr id="91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1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dirty="0"/>
            </a:p>
          </p:txBody>
        </p:sp>
        <p:sp>
          <p:nvSpPr>
            <p:cNvPr id="91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dirty="0"/>
            </a:p>
          </p:txBody>
        </p:sp>
        <p:sp>
          <p:nvSpPr>
            <p:cNvPr id="91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1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dirty="0"/>
            </a:p>
          </p:txBody>
        </p:sp>
        <p:sp>
          <p:nvSpPr>
            <p:cNvPr id="91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dirty="0"/>
            </a:p>
          </p:txBody>
        </p:sp>
        <p:sp>
          <p:nvSpPr>
            <p:cNvPr id="91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dirty="0"/>
            </a:p>
          </p:txBody>
        </p:sp>
        <p:sp>
          <p:nvSpPr>
            <p:cNvPr id="92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dirty="0"/>
            </a:p>
          </p:txBody>
        </p:sp>
        <p:sp>
          <p:nvSpPr>
            <p:cNvPr id="92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dirty="0"/>
            </a:p>
          </p:txBody>
        </p:sp>
        <p:sp>
          <p:nvSpPr>
            <p:cNvPr id="92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dirty="0"/>
            </a:p>
          </p:txBody>
        </p:sp>
        <p:sp>
          <p:nvSpPr>
            <p:cNvPr id="92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dirty="0"/>
            </a:p>
          </p:txBody>
        </p:sp>
        <p:sp>
          <p:nvSpPr>
            <p:cNvPr id="92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2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dirty="0"/>
            </a:p>
          </p:txBody>
        </p:sp>
        <p:sp>
          <p:nvSpPr>
            <p:cNvPr id="92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dirty="0"/>
            </a:p>
          </p:txBody>
        </p:sp>
        <p:sp>
          <p:nvSpPr>
            <p:cNvPr id="92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2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dirty="0"/>
            </a:p>
          </p:txBody>
        </p:sp>
        <p:sp>
          <p:nvSpPr>
            <p:cNvPr id="93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3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dirty="0"/>
            </a:p>
          </p:txBody>
        </p:sp>
        <p:sp>
          <p:nvSpPr>
            <p:cNvPr id="93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dirty="0"/>
            </a:p>
          </p:txBody>
        </p:sp>
        <p:sp>
          <p:nvSpPr>
            <p:cNvPr id="93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dirty="0"/>
            </a:p>
          </p:txBody>
        </p:sp>
        <p:sp>
          <p:nvSpPr>
            <p:cNvPr id="93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3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dirty="0"/>
            </a:p>
          </p:txBody>
        </p:sp>
        <p:sp>
          <p:nvSpPr>
            <p:cNvPr id="93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dirty="0"/>
            </a:p>
          </p:txBody>
        </p:sp>
        <p:sp>
          <p:nvSpPr>
            <p:cNvPr id="93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dirty="0"/>
            </a:p>
          </p:txBody>
        </p:sp>
        <p:sp>
          <p:nvSpPr>
            <p:cNvPr id="93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4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dirty="0"/>
            </a:p>
          </p:txBody>
        </p:sp>
        <p:sp>
          <p:nvSpPr>
            <p:cNvPr id="94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94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4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dirty="0"/>
            </a:p>
          </p:txBody>
        </p:sp>
        <p:sp>
          <p:nvSpPr>
            <p:cNvPr id="94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dirty="0"/>
            </a:p>
          </p:txBody>
        </p:sp>
        <p:sp>
          <p:nvSpPr>
            <p:cNvPr id="94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dirty="0">
                <a:solidFill>
                  <a:srgbClr val="000000"/>
                </a:solidFill>
              </a:endParaRPr>
            </a:p>
          </p:txBody>
        </p:sp>
        <p:sp>
          <p:nvSpPr>
            <p:cNvPr id="94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4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dirty="0"/>
            </a:p>
          </p:txBody>
        </p:sp>
        <p:sp>
          <p:nvSpPr>
            <p:cNvPr id="94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dirty="0"/>
            </a:p>
          </p:txBody>
        </p:sp>
        <p:sp>
          <p:nvSpPr>
            <p:cNvPr id="94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dirty="0"/>
            </a:p>
          </p:txBody>
        </p:sp>
        <p:sp>
          <p:nvSpPr>
            <p:cNvPr id="95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dirty="0"/>
            </a:p>
          </p:txBody>
        </p:sp>
        <p:sp>
          <p:nvSpPr>
            <p:cNvPr id="95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dirty="0"/>
            </a:p>
          </p:txBody>
        </p:sp>
        <p:sp>
          <p:nvSpPr>
            <p:cNvPr id="95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sp>
          <p:nvSpPr>
            <p:cNvPr id="95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dirty="0"/>
            </a:p>
          </p:txBody>
        </p:sp>
        <p:sp>
          <p:nvSpPr>
            <p:cNvPr id="95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dirty="0"/>
            </a:p>
          </p:txBody>
        </p:sp>
        <p:sp>
          <p:nvSpPr>
            <p:cNvPr id="95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dirty="0"/>
            </a:p>
          </p:txBody>
        </p:sp>
        <p:sp>
          <p:nvSpPr>
            <p:cNvPr id="95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dirty="0"/>
            </a:p>
          </p:txBody>
        </p:sp>
        <p:sp>
          <p:nvSpPr>
            <p:cNvPr id="96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dirty="0"/>
            </a:p>
          </p:txBody>
        </p:sp>
        <p:grpSp>
          <p:nvGrpSpPr>
            <p:cNvPr id="3" name="Group 1086"/>
            <p:cNvGrpSpPr/>
            <p:nvPr/>
          </p:nvGrpSpPr>
          <p:grpSpPr>
            <a:xfrm>
              <a:off x="24605" y="980521"/>
              <a:ext cx="2947973" cy="810365"/>
              <a:chOff x="24605" y="980521"/>
              <a:chExt cx="2947973" cy="810365"/>
            </a:xfrm>
          </p:grpSpPr>
          <p:sp>
            <p:nvSpPr>
              <p:cNvPr id="961"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962"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964"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65"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dirty="0"/>
              </a:p>
            </p:txBody>
          </p:sp>
          <p:sp>
            <p:nvSpPr>
              <p:cNvPr id="966"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67"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68"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dirty="0"/>
              </a:p>
            </p:txBody>
          </p:sp>
          <p:sp>
            <p:nvSpPr>
              <p:cNvPr id="969"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970"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dirty="0"/>
              </a:p>
            </p:txBody>
          </p:sp>
          <p:sp>
            <p:nvSpPr>
              <p:cNvPr id="971"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dirty="0"/>
              </a:p>
            </p:txBody>
          </p:sp>
          <p:sp>
            <p:nvSpPr>
              <p:cNvPr id="972"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973"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dirty="0"/>
              </a:p>
            </p:txBody>
          </p:sp>
          <p:sp>
            <p:nvSpPr>
              <p:cNvPr id="974"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dirty="0"/>
              </a:p>
            </p:txBody>
          </p:sp>
          <p:sp>
            <p:nvSpPr>
              <p:cNvPr id="975"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dirty="0"/>
              </a:p>
            </p:txBody>
          </p:sp>
          <p:sp>
            <p:nvSpPr>
              <p:cNvPr id="976"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dirty="0"/>
              </a:p>
            </p:txBody>
          </p:sp>
          <p:sp>
            <p:nvSpPr>
              <p:cNvPr id="977"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dirty="0"/>
              </a:p>
            </p:txBody>
          </p:sp>
          <p:sp>
            <p:nvSpPr>
              <p:cNvPr id="978"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dirty="0"/>
              </a:p>
            </p:txBody>
          </p:sp>
          <p:sp>
            <p:nvSpPr>
              <p:cNvPr id="979"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dirty="0"/>
              </a:p>
            </p:txBody>
          </p:sp>
          <p:sp>
            <p:nvSpPr>
              <p:cNvPr id="980"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dirty="0"/>
              </a:p>
            </p:txBody>
          </p:sp>
          <p:sp>
            <p:nvSpPr>
              <p:cNvPr id="981"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dirty="0"/>
              </a:p>
            </p:txBody>
          </p:sp>
          <p:sp>
            <p:nvSpPr>
              <p:cNvPr id="982"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dirty="0"/>
              </a:p>
            </p:txBody>
          </p:sp>
          <p:sp>
            <p:nvSpPr>
              <p:cNvPr id="983"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dirty="0"/>
              </a:p>
            </p:txBody>
          </p:sp>
          <p:sp>
            <p:nvSpPr>
              <p:cNvPr id="984"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dirty="0"/>
              </a:p>
            </p:txBody>
          </p:sp>
          <p:sp>
            <p:nvSpPr>
              <p:cNvPr id="985"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dirty="0"/>
              </a:p>
            </p:txBody>
          </p:sp>
          <p:sp>
            <p:nvSpPr>
              <p:cNvPr id="986"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dirty="0"/>
              </a:p>
            </p:txBody>
          </p:sp>
          <p:sp>
            <p:nvSpPr>
              <p:cNvPr id="987"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dirty="0"/>
              </a:p>
            </p:txBody>
          </p:sp>
          <p:sp>
            <p:nvSpPr>
              <p:cNvPr id="988"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dirty="0"/>
              </a:p>
            </p:txBody>
          </p:sp>
          <p:sp>
            <p:nvSpPr>
              <p:cNvPr id="989"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dirty="0"/>
              </a:p>
            </p:txBody>
          </p:sp>
          <p:sp>
            <p:nvSpPr>
              <p:cNvPr id="990"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dirty="0"/>
              </a:p>
            </p:txBody>
          </p:sp>
          <p:sp>
            <p:nvSpPr>
              <p:cNvPr id="991"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dirty="0"/>
              </a:p>
            </p:txBody>
          </p:sp>
          <p:sp>
            <p:nvSpPr>
              <p:cNvPr id="992"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dirty="0"/>
              </a:p>
            </p:txBody>
          </p:sp>
          <p:sp>
            <p:nvSpPr>
              <p:cNvPr id="993"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dirty="0"/>
              </a:p>
            </p:txBody>
          </p:sp>
          <p:sp>
            <p:nvSpPr>
              <p:cNvPr id="994"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dirty="0"/>
              </a:p>
            </p:txBody>
          </p:sp>
          <p:sp>
            <p:nvSpPr>
              <p:cNvPr id="995"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dirty="0"/>
              </a:p>
            </p:txBody>
          </p:sp>
          <p:sp>
            <p:nvSpPr>
              <p:cNvPr id="996"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dirty="0"/>
              </a:p>
            </p:txBody>
          </p:sp>
          <p:sp>
            <p:nvSpPr>
              <p:cNvPr id="997"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dirty="0"/>
              </a:p>
            </p:txBody>
          </p:sp>
          <p:sp>
            <p:nvSpPr>
              <p:cNvPr id="998"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dirty="0"/>
              </a:p>
            </p:txBody>
          </p:sp>
          <p:sp>
            <p:nvSpPr>
              <p:cNvPr id="999"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dirty="0"/>
              </a:p>
            </p:txBody>
          </p:sp>
          <p:sp>
            <p:nvSpPr>
              <p:cNvPr id="1000"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dirty="0"/>
              </a:p>
            </p:txBody>
          </p:sp>
          <p:sp>
            <p:nvSpPr>
              <p:cNvPr id="1001"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dirty="0"/>
              </a:p>
            </p:txBody>
          </p:sp>
          <p:sp>
            <p:nvSpPr>
              <p:cNvPr id="1002"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dirty="0"/>
              </a:p>
            </p:txBody>
          </p:sp>
          <p:sp>
            <p:nvSpPr>
              <p:cNvPr id="1003"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04"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05"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06"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07"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dirty="0"/>
              </a:p>
            </p:txBody>
          </p:sp>
          <p:sp>
            <p:nvSpPr>
              <p:cNvPr id="1008"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dirty="0"/>
              </a:p>
            </p:txBody>
          </p:sp>
          <p:sp>
            <p:nvSpPr>
              <p:cNvPr id="1009"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dirty="0"/>
              </a:p>
            </p:txBody>
          </p:sp>
          <p:sp>
            <p:nvSpPr>
              <p:cNvPr id="1010"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dirty="0"/>
              </a:p>
            </p:txBody>
          </p:sp>
          <p:sp>
            <p:nvSpPr>
              <p:cNvPr id="1011"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dirty="0"/>
              </a:p>
            </p:txBody>
          </p:sp>
          <p:sp>
            <p:nvSpPr>
              <p:cNvPr id="1012"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dirty="0"/>
              </a:p>
            </p:txBody>
          </p:sp>
          <p:sp>
            <p:nvSpPr>
              <p:cNvPr id="1013"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dirty="0"/>
              </a:p>
            </p:txBody>
          </p:sp>
          <p:sp>
            <p:nvSpPr>
              <p:cNvPr id="1014"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15"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dirty="0"/>
              </a:p>
            </p:txBody>
          </p:sp>
          <p:sp>
            <p:nvSpPr>
              <p:cNvPr id="1016"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17"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dirty="0"/>
              </a:p>
            </p:txBody>
          </p:sp>
          <p:sp>
            <p:nvSpPr>
              <p:cNvPr id="1018"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dirty="0"/>
              </a:p>
            </p:txBody>
          </p:sp>
          <p:sp>
            <p:nvSpPr>
              <p:cNvPr id="1019"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dirty="0"/>
              </a:p>
            </p:txBody>
          </p:sp>
          <p:sp>
            <p:nvSpPr>
              <p:cNvPr id="1020"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21"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dirty="0"/>
              </a:p>
            </p:txBody>
          </p:sp>
          <p:sp>
            <p:nvSpPr>
              <p:cNvPr id="1022"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dirty="0"/>
              </a:p>
            </p:txBody>
          </p:sp>
          <p:sp>
            <p:nvSpPr>
              <p:cNvPr id="1023"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dirty="0"/>
              </a:p>
            </p:txBody>
          </p:sp>
        </p:grpSp>
        <p:sp>
          <p:nvSpPr>
            <p:cNvPr id="1024"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25"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dirty="0"/>
            </a:p>
          </p:txBody>
        </p:sp>
        <p:sp>
          <p:nvSpPr>
            <p:cNvPr id="1026"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dirty="0"/>
            </a:p>
          </p:txBody>
        </p:sp>
        <p:sp>
          <p:nvSpPr>
            <p:cNvPr id="1027"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dirty="0"/>
            </a:p>
          </p:txBody>
        </p:sp>
        <p:sp>
          <p:nvSpPr>
            <p:cNvPr id="1028"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29"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0"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dirty="0"/>
            </a:p>
          </p:txBody>
        </p:sp>
        <p:sp>
          <p:nvSpPr>
            <p:cNvPr id="1031"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dirty="0"/>
            </a:p>
          </p:txBody>
        </p:sp>
        <p:sp>
          <p:nvSpPr>
            <p:cNvPr id="1032"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dirty="0"/>
            </a:p>
          </p:txBody>
        </p:sp>
        <p:sp>
          <p:nvSpPr>
            <p:cNvPr id="1033"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dirty="0"/>
            </a:p>
          </p:txBody>
        </p:sp>
        <p:sp>
          <p:nvSpPr>
            <p:cNvPr id="1034"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dirty="0"/>
            </a:p>
          </p:txBody>
        </p:sp>
        <p:sp>
          <p:nvSpPr>
            <p:cNvPr id="1035"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dirty="0"/>
            </a:p>
          </p:txBody>
        </p:sp>
        <p:sp>
          <p:nvSpPr>
            <p:cNvPr id="1036"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37"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dirty="0"/>
            </a:p>
          </p:txBody>
        </p:sp>
        <p:sp>
          <p:nvSpPr>
            <p:cNvPr id="1038"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dirty="0"/>
            </a:p>
          </p:txBody>
        </p:sp>
        <p:sp>
          <p:nvSpPr>
            <p:cNvPr id="1039"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0"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41"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2"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3"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4"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dirty="0">
                <a:solidFill>
                  <a:srgbClr val="000000"/>
                </a:solidFill>
              </a:endParaRPr>
            </a:p>
          </p:txBody>
        </p:sp>
        <p:sp>
          <p:nvSpPr>
            <p:cNvPr id="1045"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dirty="0">
                <a:solidFill>
                  <a:srgbClr val="000000"/>
                </a:solidFill>
              </a:endParaRPr>
            </a:p>
          </p:txBody>
        </p:sp>
        <p:sp>
          <p:nvSpPr>
            <p:cNvPr id="1046"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51"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dirty="0"/>
            </a:p>
          </p:txBody>
        </p:sp>
        <p:sp>
          <p:nvSpPr>
            <p:cNvPr id="1052"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53"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dirty="0"/>
            </a:p>
          </p:txBody>
        </p:sp>
        <p:sp>
          <p:nvSpPr>
            <p:cNvPr id="1054"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dirty="0"/>
            </a:p>
          </p:txBody>
        </p:sp>
        <p:sp>
          <p:nvSpPr>
            <p:cNvPr id="1055"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dirty="0"/>
            </a:p>
          </p:txBody>
        </p:sp>
        <p:sp>
          <p:nvSpPr>
            <p:cNvPr id="1056"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dirty="0"/>
            </a:p>
          </p:txBody>
        </p:sp>
        <p:sp>
          <p:nvSpPr>
            <p:cNvPr id="1057"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dirty="0"/>
            </a:p>
          </p:txBody>
        </p:sp>
        <p:sp>
          <p:nvSpPr>
            <p:cNvPr id="1058"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59"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60"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dirty="0"/>
            </a:p>
          </p:txBody>
        </p:sp>
        <p:sp>
          <p:nvSpPr>
            <p:cNvPr id="1061"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dirty="0"/>
            </a:p>
          </p:txBody>
        </p:sp>
        <p:sp>
          <p:nvSpPr>
            <p:cNvPr id="1062"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63"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dirty="0"/>
            </a:p>
          </p:txBody>
        </p:sp>
        <p:sp>
          <p:nvSpPr>
            <p:cNvPr id="1064"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dirty="0"/>
            </a:p>
          </p:txBody>
        </p:sp>
        <p:sp>
          <p:nvSpPr>
            <p:cNvPr id="1067"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dirty="0"/>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dirty="0"/>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dirty="0"/>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dirty="0"/>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dirty="0"/>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dirty="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dirty="0"/>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dirty="0"/>
            </a:p>
          </p:txBody>
        </p:sp>
        <p:sp>
          <p:nvSpPr>
            <p:cNvPr id="1083"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dirty="0"/>
            </a:p>
          </p:txBody>
        </p:sp>
        <p:sp>
          <p:nvSpPr>
            <p:cNvPr id="1084"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dirty="0"/>
            </a:p>
          </p:txBody>
        </p:sp>
        <p:sp>
          <p:nvSpPr>
            <p:cNvPr id="1085"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dirty="0"/>
            </a:p>
          </p:txBody>
        </p:sp>
        <p:sp>
          <p:nvSpPr>
            <p:cNvPr id="1086"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958" name="Rectangle 822"/>
            <p:cNvSpPr>
              <a:spLocks noChangeArrowheads="1"/>
            </p:cNvSpPr>
            <p:nvPr/>
          </p:nvSpPr>
          <p:spPr bwMode="auto">
            <a:xfrm>
              <a:off x="1408630" y="1492200"/>
              <a:ext cx="189150" cy="2223506"/>
            </a:xfrm>
            <a:prstGeom prst="rect">
              <a:avLst/>
            </a:prstGeom>
            <a:solidFill>
              <a:srgbClr val="C1C0BF"/>
            </a:solidFill>
            <a:ln w="9525">
              <a:noFill/>
              <a:miter lim="800000"/>
              <a:headEnd/>
              <a:tailEnd/>
            </a:ln>
          </p:spPr>
          <p:txBody>
            <a:bodyPr/>
            <a:lstStyle/>
            <a:p>
              <a:pPr algn="l" eaLnBrk="0" hangingPunct="0"/>
              <a:endParaRPr lang="en-US" sz="1800" dirty="0">
                <a:solidFill>
                  <a:srgbClr val="000000"/>
                </a:solidFill>
              </a:endParaRPr>
            </a:p>
          </p:txBody>
        </p:sp>
        <p:grpSp>
          <p:nvGrpSpPr>
            <p:cNvPr id="4" name="Group 1089"/>
            <p:cNvGrpSpPr/>
            <p:nvPr/>
          </p:nvGrpSpPr>
          <p:grpSpPr>
            <a:xfrm>
              <a:off x="24605" y="1683248"/>
              <a:ext cx="1051859" cy="1802177"/>
              <a:chOff x="24605" y="1683248"/>
              <a:chExt cx="1051859" cy="1802177"/>
            </a:xfrm>
          </p:grpSpPr>
          <p:sp>
            <p:nvSpPr>
              <p:cNvPr id="1091"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2"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3"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4"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09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dirty="0"/>
              </a:p>
            </p:txBody>
          </p:sp>
          <p:sp>
            <p:nvSpPr>
              <p:cNvPr id="109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dirty="0"/>
              </a:p>
            </p:txBody>
          </p:sp>
          <p:sp>
            <p:nvSpPr>
              <p:cNvPr id="109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dirty="0"/>
              </a:p>
            </p:txBody>
          </p:sp>
          <p:sp>
            <p:nvSpPr>
              <p:cNvPr id="109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dirty="0"/>
              </a:p>
            </p:txBody>
          </p:sp>
          <p:sp>
            <p:nvSpPr>
              <p:cNvPr id="1099"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0"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1"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1102"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dirty="0"/>
              </a:p>
            </p:txBody>
          </p:sp>
          <p:sp>
            <p:nvSpPr>
              <p:cNvPr id="1103"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dirty="0"/>
              </a:p>
            </p:txBody>
          </p:sp>
          <p:sp>
            <p:nvSpPr>
              <p:cNvPr id="1104"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dirty="0"/>
              </a:p>
            </p:txBody>
          </p:sp>
          <p:sp>
            <p:nvSpPr>
              <p:cNvPr id="1105"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6"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7"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sp>
            <p:nvSpPr>
              <p:cNvPr id="1108"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dirty="0">
                  <a:solidFill>
                    <a:srgbClr val="000000"/>
                  </a:solidFill>
                </a:endParaRPr>
              </a:p>
            </p:txBody>
          </p:sp>
        </p:grpSp>
        <p:sp>
          <p:nvSpPr>
            <p:cNvPr id="325"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36550" y="9525"/>
            <a:ext cx="8458200" cy="814388"/>
          </a:xfrm>
        </p:spPr>
        <p:txBody>
          <a:bodyPr/>
          <a:lstStyle/>
          <a:p>
            <a:r>
              <a:rPr lang="en-US" smtClean="0"/>
              <a:t>Memory Read Performance</a:t>
            </a:r>
          </a:p>
        </p:txBody>
      </p:sp>
      <p:sp>
        <p:nvSpPr>
          <p:cNvPr id="6147"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1525" name="Group 165"/>
          <p:cNvGraphicFramePr>
            <a:graphicFrameLocks noGrp="1"/>
          </p:cNvGraphicFramePr>
          <p:nvPr/>
        </p:nvGraphicFramePr>
        <p:xfrm>
          <a:off x="623888" y="722313"/>
          <a:ext cx="7900987" cy="5060950"/>
        </p:xfrm>
        <a:graphic>
          <a:graphicData uri="http://schemas.openxmlformats.org/drawingml/2006/table">
            <a:tbl>
              <a:tblPr/>
              <a:tblGrid>
                <a:gridCol w="25400"/>
                <a:gridCol w="1665287"/>
                <a:gridCol w="739775"/>
                <a:gridCol w="762000"/>
                <a:gridCol w="806450"/>
                <a:gridCol w="936625"/>
                <a:gridCol w="974725"/>
                <a:gridCol w="1001713"/>
                <a:gridCol w="989012"/>
              </a:tblGrid>
              <a:tr h="336550">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6550">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Single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Read</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48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8125">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794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7.4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20.1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10.6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15.6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129.6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28.1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129.7</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84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41.5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4.5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12.3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59.8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30.7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287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655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89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123.8</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43.2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183</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301"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6302" name="Text Box 139"/>
          <p:cNvSpPr txBox="1">
            <a:spLocks noChangeArrowheads="1"/>
          </p:cNvSpPr>
          <p:nvPr/>
        </p:nvSpPr>
        <p:spPr bwMode="auto">
          <a:xfrm>
            <a:off x="403225" y="5848350"/>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715962"/>
          </a:xfrm>
        </p:spPr>
        <p:txBody>
          <a:bodyPr>
            <a:normAutofit/>
          </a:bodyPr>
          <a:lstStyle/>
          <a:p>
            <a:r>
              <a:rPr lang="en-US" sz="3600" dirty="0" smtClean="0"/>
              <a:t>Memory Read Performance - Summary</a:t>
            </a:r>
          </a:p>
        </p:txBody>
      </p:sp>
      <p:sp>
        <p:nvSpPr>
          <p:cNvPr id="7171" name="Rectangle 3"/>
          <p:cNvSpPr>
            <a:spLocks noGrp="1" noChangeArrowheads="1"/>
          </p:cNvSpPr>
          <p:nvPr>
            <p:ph type="body" idx="4294967295"/>
          </p:nvPr>
        </p:nvSpPr>
        <p:spPr>
          <a:xfrm>
            <a:off x="228600" y="914400"/>
            <a:ext cx="8677275" cy="5676900"/>
          </a:xfrm>
        </p:spPr>
        <p:txBody>
          <a:bodyPr>
            <a:normAutofit lnSpcReduction="10000"/>
          </a:bodyPr>
          <a:lstStyle/>
          <a:p>
            <a:pPr marL="227013" indent="-227013">
              <a:lnSpc>
                <a:spcPct val="90000"/>
              </a:lnSpc>
            </a:pPr>
            <a:r>
              <a:rPr lang="en-US" sz="2000" dirty="0" err="1" smtClean="0"/>
              <a:t>Prefetching</a:t>
            </a:r>
            <a:r>
              <a:rPr lang="en-US" sz="2000" dirty="0" smtClean="0"/>
              <a:t> reduces the latency gap between local memory and shared (internal/external) memories.</a:t>
            </a:r>
          </a:p>
          <a:p>
            <a:pPr marL="574675" lvl="1" indent="-233363">
              <a:lnSpc>
                <a:spcPct val="90000"/>
              </a:lnSpc>
            </a:pPr>
            <a:r>
              <a:rPr lang="en-US" sz="2000" dirty="0" err="1" smtClean="0"/>
              <a:t>Prefetching</a:t>
            </a:r>
            <a:r>
              <a:rPr lang="en-US" sz="2000" dirty="0" smtClean="0"/>
              <a:t> in XMC helps reducing stall cycles for read accesses to MSMC and DDR.</a:t>
            </a:r>
          </a:p>
          <a:p>
            <a:pPr marL="227013" indent="-227013"/>
            <a:r>
              <a:rPr lang="en-US" sz="2000" dirty="0" smtClean="0"/>
              <a:t>Improved pipeline between DMC/PMC and UMC significantly reduces stall cycles for L1D/L1P cache misses.</a:t>
            </a:r>
          </a:p>
          <a:p>
            <a:pPr marL="227013" indent="-227013">
              <a:lnSpc>
                <a:spcPct val="90000"/>
              </a:lnSpc>
            </a:pPr>
            <a:r>
              <a:rPr lang="en-US" sz="2000" dirty="0" smtClean="0"/>
              <a:t>Performance hit when both L1 and L2 caches contain victims</a:t>
            </a:r>
          </a:p>
          <a:p>
            <a:pPr marL="574675" lvl="1" indent="-233363">
              <a:lnSpc>
                <a:spcPct val="90000"/>
              </a:lnSpc>
            </a:pPr>
            <a:r>
              <a:rPr lang="en-US" sz="2000" dirty="0" smtClean="0"/>
              <a:t>Shared memory (MSMC or DDR) configured as Level 3 (SL3) have a potential “double victim” performance impact</a:t>
            </a:r>
          </a:p>
          <a:p>
            <a:pPr marL="227013" indent="-227013">
              <a:lnSpc>
                <a:spcPct val="90000"/>
              </a:lnSpc>
            </a:pPr>
            <a:r>
              <a:rPr lang="en-US" sz="2000" dirty="0" smtClean="0"/>
              <a:t>When victims are in the cache, burst reads are slower than single reads</a:t>
            </a:r>
          </a:p>
          <a:p>
            <a:pPr marL="574675" lvl="1" indent="-233363">
              <a:lnSpc>
                <a:spcPct val="90000"/>
              </a:lnSpc>
            </a:pPr>
            <a:r>
              <a:rPr lang="en-US" sz="2000" dirty="0" smtClean="0"/>
              <a:t>Reads have to wait for victim writes to complete</a:t>
            </a:r>
          </a:p>
          <a:p>
            <a:pPr marL="227013" indent="-227013">
              <a:lnSpc>
                <a:spcPct val="90000"/>
              </a:lnSpc>
            </a:pPr>
            <a:r>
              <a:rPr lang="en-US" sz="2000" dirty="0" smtClean="0"/>
              <a:t>MSMC configured as Level 3 (SL3) is slower than Level 2 (SL2)</a:t>
            </a:r>
          </a:p>
          <a:p>
            <a:pPr marL="574675" lvl="1" indent="-233363">
              <a:lnSpc>
                <a:spcPct val="90000"/>
              </a:lnSpc>
            </a:pPr>
            <a:r>
              <a:rPr lang="en-US" sz="2000" dirty="0" smtClean="0"/>
              <a:t>There is a “double victim” impact</a:t>
            </a:r>
          </a:p>
          <a:p>
            <a:pPr marL="227013" indent="-227013">
              <a:lnSpc>
                <a:spcPct val="90000"/>
              </a:lnSpc>
            </a:pPr>
            <a:r>
              <a:rPr lang="en-US" sz="2000" dirty="0" smtClean="0"/>
              <a:t>DDR configured as Level 3 (SL3) is slower than Level 2 (SL2) in case of L2 cache misses</a:t>
            </a:r>
          </a:p>
          <a:p>
            <a:pPr marL="574675" lvl="1" indent="-233363">
              <a:lnSpc>
                <a:spcPct val="90000"/>
              </a:lnSpc>
            </a:pPr>
            <a:r>
              <a:rPr lang="en-US" sz="2000" dirty="0" smtClean="0"/>
              <a:t>There is a “double victim” impact</a:t>
            </a:r>
          </a:p>
          <a:p>
            <a:pPr marL="574675" lvl="1" indent="-233363">
              <a:lnSpc>
                <a:spcPct val="90000"/>
              </a:lnSpc>
            </a:pPr>
            <a:r>
              <a:rPr lang="en-US" sz="2000" dirty="0" smtClean="0"/>
              <a:t>If DDR does not have large cacheable data, it can be configured as Level 2 (SL2).</a:t>
            </a:r>
          </a:p>
          <a:p>
            <a:pPr marL="227013" indent="-227013">
              <a:lnSpc>
                <a:spcPct val="90000"/>
              </a:lnSpc>
            </a:pPr>
            <a:endParaRPr lang="en-US" sz="1600"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336550" y="9525"/>
            <a:ext cx="8458200" cy="814388"/>
          </a:xfrm>
        </p:spPr>
        <p:txBody>
          <a:bodyPr/>
          <a:lstStyle/>
          <a:p>
            <a:r>
              <a:rPr lang="en-US" dirty="0" smtClean="0"/>
              <a:t>Memory Write Performance</a:t>
            </a:r>
          </a:p>
        </p:txBody>
      </p:sp>
      <p:sp>
        <p:nvSpPr>
          <p:cNvPr id="8195" name="Rectangle 3"/>
          <p:cNvSpPr>
            <a:spLocks noChangeArrowheads="1"/>
          </p:cNvSpPr>
          <p:nvPr/>
        </p:nvSpPr>
        <p:spPr bwMode="auto">
          <a:xfrm>
            <a:off x="6688138" y="-11209338"/>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graphicFrame>
        <p:nvGraphicFramePr>
          <p:cNvPr id="273571" name="Group 163"/>
          <p:cNvGraphicFramePr>
            <a:graphicFrameLocks noGrp="1"/>
          </p:cNvGraphicFramePr>
          <p:nvPr/>
        </p:nvGraphicFramePr>
        <p:xfrm>
          <a:off x="566738" y="708025"/>
          <a:ext cx="7959725" cy="5086357"/>
        </p:xfrm>
        <a:graphic>
          <a:graphicData uri="http://schemas.openxmlformats.org/drawingml/2006/table">
            <a:tbl>
              <a:tblPr/>
              <a:tblGrid>
                <a:gridCol w="28575"/>
                <a:gridCol w="1674812"/>
                <a:gridCol w="788988"/>
                <a:gridCol w="709612"/>
                <a:gridCol w="812800"/>
                <a:gridCol w="1023938"/>
                <a:gridCol w="900112"/>
                <a:gridCol w="928688"/>
                <a:gridCol w="1092200"/>
              </a:tblGrid>
              <a:tr h="338138">
                <a:tc rowSpan="2" gridSpan="5">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 </a:t>
                      </a:r>
                    </a:p>
                  </a:txBody>
                  <a:tcPr marL="0" marR="0" marT="0" marB="0" anchor="ctr" horzOverflow="overflow">
                    <a:lnL>
                      <a:noFill/>
                    </a:lnL>
                    <a:lnR w="381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4">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CPU stalls</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8138">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Single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c gridSpan="2">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Burst Write</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en-US"/>
                    </a:p>
                  </a:txBody>
                  <a:tcPr/>
                </a:tc>
              </a:tr>
              <a:tr h="508000">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Source</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L1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L2 cache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err="1" smtClean="0">
                          <a:ln>
                            <a:noFill/>
                          </a:ln>
                          <a:solidFill>
                            <a:schemeClr val="tx1"/>
                          </a:solidFill>
                          <a:effectLst/>
                          <a:latin typeface="Arial" pitchFamily="34" charset="0"/>
                          <a:ea typeface="Batang" pitchFamily="18" charset="-127"/>
                          <a:cs typeface="Times New Roman" pitchFamily="18" charset="0"/>
                        </a:rPr>
                        <a:t>Prefetch</a:t>
                      </a:r>
                      <a:endPar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No victim</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Victim</a:t>
                      </a:r>
                      <a:endParaRPr kumimoji="0" lang="en-US" sz="1400" b="1" i="0" u="none" strike="noStrike" cap="none" normalizeH="0" baseline="0" dirty="0" smtClean="0">
                        <a:ln>
                          <a:noFill/>
                        </a:ln>
                        <a:solidFill>
                          <a:schemeClr val="tx2"/>
                        </a:solidFill>
                        <a:effectLst/>
                        <a:latin typeface="Arial" pitchFamily="34" charset="0"/>
                        <a:ea typeface="Batang" pitchFamily="18" charset="-127"/>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239713">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ALL</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28098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Local L2 RAM</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2</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14.6</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MSMC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6.7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4.7</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(SL2)</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60000"/>
                        <a:lumOff val="40000"/>
                      </a:schemeClr>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NA</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Hit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114.3</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338138">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DDR RAM (SL3)</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Miss</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ea typeface="Batang" pitchFamily="18" charset="-127"/>
                          <a:cs typeface="Times New Roman" pitchFamily="18" charset="0"/>
                        </a:rPr>
                        <a:t>18.2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80000"/>
                        </a:lnSpc>
                        <a:spcBef>
                          <a:spcPct val="0"/>
                        </a:spcBef>
                        <a:spcAft>
                          <a:spcPct val="0"/>
                        </a:spcAft>
                        <a:buClr>
                          <a:schemeClr val="tx2"/>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Arial" pitchFamily="34" charset="0"/>
                          <a:ea typeface="Batang" pitchFamily="18" charset="-127"/>
                          <a:cs typeface="Times New Roman" pitchFamily="18" charset="0"/>
                        </a:rPr>
                        <a:t>115.5</a:t>
                      </a:r>
                    </a:p>
                  </a:txBody>
                  <a:tcPr marL="0" marR="0" marT="0" marB="0" anchor="ct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8349" name="Rectangle 138"/>
          <p:cNvSpPr>
            <a:spLocks noChangeArrowheads="1"/>
          </p:cNvSpPr>
          <p:nvPr/>
        </p:nvSpPr>
        <p:spPr bwMode="auto">
          <a:xfrm>
            <a:off x="6688138" y="17792700"/>
            <a:ext cx="227012" cy="274638"/>
          </a:xfrm>
          <a:prstGeom prst="rect">
            <a:avLst/>
          </a:prstGeom>
          <a:noFill/>
          <a:ln w="9525" algn="ctr">
            <a:noFill/>
            <a:miter lim="800000"/>
            <a:headEnd/>
            <a:tailEnd/>
          </a:ln>
        </p:spPr>
        <p:txBody>
          <a:bodyPr wrap="none" anchor="ctr">
            <a:spAutoFit/>
          </a:bodyPr>
          <a:lstStyle/>
          <a:p>
            <a:pPr algn="ctr"/>
            <a:r>
              <a:rPr lang="en-US" sz="1200" b="0">
                <a:ea typeface="Batang" pitchFamily="18" charset="-127"/>
                <a:cs typeface="Times New Roman" pitchFamily="18" charset="0"/>
              </a:rPr>
              <a:t> </a:t>
            </a:r>
            <a:endParaRPr lang="en-US" sz="2000" b="0">
              <a:ea typeface="Batang" pitchFamily="18" charset="-127"/>
              <a:cs typeface="Times New Roman" pitchFamily="18" charset="0"/>
            </a:endParaRPr>
          </a:p>
        </p:txBody>
      </p:sp>
      <p:sp>
        <p:nvSpPr>
          <p:cNvPr id="8350" name="Text Box 139"/>
          <p:cNvSpPr txBox="1">
            <a:spLocks noChangeArrowheads="1"/>
          </p:cNvSpPr>
          <p:nvPr/>
        </p:nvSpPr>
        <p:spPr bwMode="auto">
          <a:xfrm>
            <a:off x="384175" y="5818188"/>
            <a:ext cx="8359981" cy="584775"/>
          </a:xfrm>
          <a:prstGeom prst="rect">
            <a:avLst/>
          </a:prstGeom>
          <a:noFill/>
          <a:ln w="9525" algn="ctr">
            <a:noFill/>
            <a:miter lim="800000"/>
            <a:headEnd/>
            <a:tailEnd/>
          </a:ln>
        </p:spPr>
        <p:txBody>
          <a:bodyPr wrap="none">
            <a:spAutoFit/>
          </a:bodyPr>
          <a:lstStyle/>
          <a:p>
            <a:r>
              <a:rPr lang="en-US" sz="1600" dirty="0"/>
              <a:t>SL2 </a:t>
            </a:r>
            <a:r>
              <a:rPr lang="en-US" sz="1600" b="0" dirty="0"/>
              <a:t>–</a:t>
            </a:r>
            <a:r>
              <a:rPr lang="en-US" sz="1600" dirty="0"/>
              <a:t> Configured as Shared Level 2 Memory (L1 cache enabled, L2 cache disabled)</a:t>
            </a:r>
          </a:p>
          <a:p>
            <a:r>
              <a:rPr lang="en-US" sz="1600" dirty="0"/>
              <a:t>SL3 </a:t>
            </a:r>
            <a:r>
              <a:rPr lang="en-US" sz="1600" b="0" dirty="0"/>
              <a:t>–</a:t>
            </a:r>
            <a:r>
              <a:rPr lang="en-US" sz="1600" dirty="0"/>
              <a:t> Configured as Shared Level 3 Memory (Both L1 cache and L2 cache  enabled)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A word about the EDMA  priorities in 6678</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304800" y="4191000"/>
            <a:ext cx="8401050" cy="1990725"/>
          </a:xfrm>
          <a:prstGeom prst="rect">
            <a:avLst/>
          </a:prstGeom>
          <a:noFill/>
          <a:ln w="9525">
            <a:noFill/>
            <a:miter lim="800000"/>
            <a:headEnd/>
            <a:tailEnd/>
          </a:ln>
        </p:spPr>
      </p:pic>
      <p:sp>
        <p:nvSpPr>
          <p:cNvPr id="4" name="TextBox 3"/>
          <p:cNvSpPr txBox="1"/>
          <p:nvPr/>
        </p:nvSpPr>
        <p:spPr>
          <a:xfrm>
            <a:off x="914400" y="1295400"/>
            <a:ext cx="7391400" cy="2554545"/>
          </a:xfrm>
          <a:prstGeom prst="rect">
            <a:avLst/>
          </a:prstGeom>
          <a:noFill/>
        </p:spPr>
        <p:txBody>
          <a:bodyPr wrap="square" rtlCol="0">
            <a:spAutoFit/>
          </a:bodyPr>
          <a:lstStyle/>
          <a:p>
            <a:pPr marL="342900" indent="-342900">
              <a:buAutoNum type="arabicPeriod"/>
            </a:pPr>
            <a:r>
              <a:rPr lang="en-US" sz="2000" dirty="0" smtClean="0"/>
              <a:t>Choose the right edma controller (connectivity, location, clock, width)</a:t>
            </a:r>
          </a:p>
          <a:p>
            <a:pPr marL="342900" indent="-342900">
              <a:buAutoNum type="arabicPeriod"/>
            </a:pPr>
            <a:r>
              <a:rPr lang="en-US" sz="2000" dirty="0" smtClean="0"/>
              <a:t>In each channel controller, choose the right channel (lower channel number higher priorities) and transfer controller (The same)</a:t>
            </a:r>
          </a:p>
          <a:p>
            <a:pPr marL="342900" indent="-342900">
              <a:buAutoNum type="arabicPeriod"/>
            </a:pPr>
            <a:r>
              <a:rPr lang="en-US" sz="2000" dirty="0" smtClean="0"/>
              <a:t>The FIFO size determine the amount of overhead to choose the right TC</a:t>
            </a:r>
          </a:p>
          <a:p>
            <a:pPr marL="342900" indent="-342900">
              <a:buAutoNum type="arabicPeriod"/>
            </a:pPr>
            <a:r>
              <a:rPr lang="en-US" sz="2000" dirty="0" smtClean="0"/>
              <a:t>Consider parallel events and blocking</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819400"/>
            <a:ext cx="8229600" cy="792162"/>
          </a:xfrm>
        </p:spPr>
        <p:txBody>
          <a:bodyPr>
            <a:normAutofit/>
          </a:bodyPr>
          <a:lstStyle/>
          <a:p>
            <a:r>
              <a:rPr lang="en-US" b="1" dirty="0" smtClean="0">
                <a:solidFill>
                  <a:srgbClr val="FF0000"/>
                </a:solidFill>
              </a:rPr>
              <a:t>Discussion and Questions </a:t>
            </a:r>
            <a:endParaRPr lang="en-US"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idx="4294967295"/>
          </p:nvPr>
        </p:nvSpPr>
        <p:spPr>
          <a:xfrm>
            <a:off x="500080" y="76200"/>
            <a:ext cx="8229600" cy="762000"/>
          </a:xfrm>
        </p:spPr>
        <p:txBody>
          <a:bodyPr/>
          <a:lstStyle/>
          <a:p>
            <a:pPr eaLnBrk="1" hangingPunct="1"/>
            <a:r>
              <a:rPr lang="en-US" sz="3600" b="0" dirty="0" smtClean="0"/>
              <a:t>KeyStone I Memory Subsystem</a:t>
            </a:r>
          </a:p>
        </p:txBody>
      </p:sp>
      <p:sp>
        <p:nvSpPr>
          <p:cNvPr id="52231" name="Rectangle 59"/>
          <p:cNvSpPr>
            <a:spLocks noChangeArrowheads="1"/>
          </p:cNvSpPr>
          <p:nvPr/>
        </p:nvSpPr>
        <p:spPr bwMode="auto">
          <a:xfrm>
            <a:off x="5410200" y="935166"/>
            <a:ext cx="3581400" cy="5604611"/>
          </a:xfrm>
          <a:prstGeom prst="rect">
            <a:avLst/>
          </a:prstGeom>
          <a:noFill/>
          <a:ln w="9525">
            <a:noFill/>
            <a:miter lim="800000"/>
            <a:headEnd/>
            <a:tailEnd/>
          </a:ln>
        </p:spPr>
        <p:txBody>
          <a:bodyPr wrap="square" lIns="0" rIns="0">
            <a:spAutoFit/>
          </a:bodyPr>
          <a:lstStyle/>
          <a:p>
            <a:pPr marL="117475" lvl="1" indent="-117475" algn="l">
              <a:lnSpc>
                <a:spcPct val="85000"/>
              </a:lnSpc>
              <a:spcBef>
                <a:spcPct val="65000"/>
              </a:spcBef>
              <a:buFontTx/>
              <a:buChar char="•"/>
            </a:pPr>
            <a:r>
              <a:rPr lang="en-US" sz="1400" dirty="0" smtClean="0">
                <a:solidFill>
                  <a:srgbClr val="000000"/>
                </a:solidFill>
                <a:latin typeface="Calibri" pitchFamily="34" charset="0"/>
              </a:rPr>
              <a:t>Multicore Shared Memory (MSM SRAM)</a:t>
            </a:r>
          </a:p>
          <a:p>
            <a:pPr marL="339725" lvl="1" indent="-107950" algn="l">
              <a:lnSpc>
                <a:spcPct val="85000"/>
              </a:lnSpc>
              <a:spcBef>
                <a:spcPct val="20000"/>
              </a:spcBef>
              <a:buFontTx/>
              <a:buChar char="•"/>
            </a:pPr>
            <a:r>
              <a:rPr lang="en-US" sz="1400" dirty="0" smtClean="0">
                <a:solidFill>
                  <a:srgbClr val="000000"/>
                </a:solidFill>
                <a:latin typeface="Calibri" pitchFamily="34" charset="0"/>
              </a:rPr>
              <a:t>1 to 4 MB</a:t>
            </a:r>
            <a:endParaRPr lang="en-US" altLang="en-US" sz="1400" dirty="0" smtClean="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Available to all cores</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Can contain program and data</a:t>
            </a: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All devices except C6654</a:t>
            </a:r>
          </a:p>
          <a:p>
            <a:pPr marL="117475" indent="-117475" algn="l">
              <a:lnSpc>
                <a:spcPct val="85000"/>
              </a:lnSpc>
              <a:spcBef>
                <a:spcPct val="65000"/>
              </a:spcBef>
              <a:buFontTx/>
              <a:buChar char="•"/>
            </a:pPr>
            <a:r>
              <a:rPr lang="en-US" sz="1400" dirty="0" smtClean="0">
                <a:solidFill>
                  <a:srgbClr val="000000"/>
                </a:solidFill>
                <a:latin typeface="Calibri" pitchFamily="34" charset="0"/>
              </a:rPr>
              <a:t>Multicore </a:t>
            </a:r>
            <a:r>
              <a:rPr lang="en-US" sz="1400" dirty="0">
                <a:solidFill>
                  <a:srgbClr val="000000"/>
                </a:solidFill>
                <a:latin typeface="Calibri" pitchFamily="34" charset="0"/>
              </a:rPr>
              <a:t>Shared Memory Controller (MSMC)</a:t>
            </a:r>
          </a:p>
          <a:p>
            <a:pPr marL="339725" lvl="1" indent="-107950" algn="l">
              <a:lnSpc>
                <a:spcPct val="85000"/>
              </a:lnSpc>
              <a:spcBef>
                <a:spcPct val="20000"/>
              </a:spcBef>
              <a:buFontTx/>
              <a:buChar char="•"/>
            </a:pPr>
            <a:r>
              <a:rPr lang="en-US" altLang="en-US" sz="1400" dirty="0">
                <a:solidFill>
                  <a:srgbClr val="000000"/>
                </a:solidFill>
                <a:latin typeface="Calibri" pitchFamily="34" charset="0"/>
              </a:rPr>
              <a:t>Arbitrates </a:t>
            </a:r>
            <a:r>
              <a:rPr lang="en-US" altLang="en-US" sz="1400" dirty="0" smtClean="0">
                <a:solidFill>
                  <a:srgbClr val="000000"/>
                </a:solidFill>
                <a:latin typeface="Calibri" pitchFamily="34" charset="0"/>
              </a:rPr>
              <a:t>access of CorePac </a:t>
            </a:r>
            <a:r>
              <a:rPr lang="en-US" altLang="en-US" sz="1400" dirty="0">
                <a:solidFill>
                  <a:srgbClr val="000000"/>
                </a:solidFill>
                <a:latin typeface="Calibri" pitchFamily="34" charset="0"/>
              </a:rPr>
              <a:t>and </a:t>
            </a:r>
            <a:r>
              <a:rPr lang="en-US" altLang="en-US" sz="1400" dirty="0" err="1">
                <a:solidFill>
                  <a:srgbClr val="000000"/>
                </a:solidFill>
                <a:latin typeface="Calibri" pitchFamily="34" charset="0"/>
              </a:rPr>
              <a:t>SoC</a:t>
            </a:r>
            <a:r>
              <a:rPr lang="en-US" altLang="en-US" sz="1400" dirty="0">
                <a:solidFill>
                  <a:srgbClr val="000000"/>
                </a:solidFill>
                <a:latin typeface="Calibri" pitchFamily="34" charset="0"/>
              </a:rPr>
              <a:t> </a:t>
            </a:r>
            <a:r>
              <a:rPr lang="en-US" altLang="en-US" sz="1400" dirty="0" smtClean="0">
                <a:solidFill>
                  <a:srgbClr val="000000"/>
                </a:solidFill>
                <a:latin typeface="Calibri" pitchFamily="34" charset="0"/>
              </a:rPr>
              <a:t>masters to </a:t>
            </a:r>
            <a:r>
              <a:rPr lang="en-US" altLang="en-US" sz="1400" dirty="0">
                <a:solidFill>
                  <a:srgbClr val="000000"/>
                </a:solidFill>
                <a:latin typeface="Calibri" pitchFamily="34" charset="0"/>
              </a:rPr>
              <a:t>shared memory</a:t>
            </a:r>
          </a:p>
          <a:p>
            <a:pPr marL="339725" lvl="1" indent="-107950" algn="l">
              <a:lnSpc>
                <a:spcPct val="85000"/>
              </a:lnSpc>
              <a:spcBef>
                <a:spcPct val="20000"/>
              </a:spcBef>
              <a:buFontTx/>
              <a:buChar char="•"/>
            </a:pPr>
            <a:r>
              <a:rPr lang="en-US" sz="1400" dirty="0">
                <a:solidFill>
                  <a:srgbClr val="000000"/>
                </a:solidFill>
                <a:latin typeface="Calibri" pitchFamily="34" charset="0"/>
              </a:rPr>
              <a:t>Provides a </a:t>
            </a:r>
            <a:r>
              <a:rPr lang="en-US" sz="1400" dirty="0" smtClean="0">
                <a:solidFill>
                  <a:srgbClr val="000000"/>
                </a:solidFill>
                <a:latin typeface="Calibri" pitchFamily="34" charset="0"/>
              </a:rPr>
              <a:t>connection </a:t>
            </a:r>
            <a:r>
              <a:rPr lang="en-US" sz="1400" dirty="0">
                <a:solidFill>
                  <a:srgbClr val="000000"/>
                </a:solidFill>
                <a:latin typeface="Calibri" pitchFamily="34" charset="0"/>
              </a:rPr>
              <a:t>to the DDR3 EMIF</a:t>
            </a:r>
          </a:p>
          <a:p>
            <a:pPr marL="339725" lvl="1" indent="-107950" algn="l">
              <a:lnSpc>
                <a:spcPct val="85000"/>
              </a:lnSpc>
              <a:spcBef>
                <a:spcPct val="20000"/>
              </a:spcBef>
              <a:buFontTx/>
              <a:buChar char="•"/>
            </a:pPr>
            <a:r>
              <a:rPr lang="en-US" sz="1400" dirty="0">
                <a:solidFill>
                  <a:srgbClr val="000000"/>
                </a:solidFill>
                <a:latin typeface="Calibri" pitchFamily="34" charset="0"/>
              </a:rPr>
              <a:t>Provides CorePac access to coprocessors and IO </a:t>
            </a:r>
            <a:r>
              <a:rPr lang="en-US" sz="1400" dirty="0" smtClean="0">
                <a:solidFill>
                  <a:srgbClr val="000000"/>
                </a:solidFill>
                <a:latin typeface="Calibri" pitchFamily="34" charset="0"/>
              </a:rPr>
              <a:t>peripherals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altLang="en-US" sz="1400" dirty="0" smtClean="0">
                <a:solidFill>
                  <a:srgbClr val="000000"/>
                </a:solidFill>
                <a:latin typeface="Calibri" pitchFamily="34" charset="0"/>
              </a:rPr>
              <a:t>Provides error detection and correction for all shared memory</a:t>
            </a:r>
            <a:endParaRPr lang="en-US" sz="1400" b="1" dirty="0" smtClean="0">
              <a:solidFill>
                <a:srgbClr val="FF0000"/>
              </a:solidFill>
              <a:latin typeface="Calibri" pitchFamily="34" charset="0"/>
            </a:endParaRPr>
          </a:p>
          <a:p>
            <a:pPr marL="339725" lvl="1" indent="-107950" algn="l">
              <a:lnSpc>
                <a:spcPct val="85000"/>
              </a:lnSpc>
              <a:spcBef>
                <a:spcPct val="20000"/>
              </a:spcBef>
              <a:buFontTx/>
              <a:buChar char="•"/>
            </a:pPr>
            <a:r>
              <a:rPr lang="en-US" sz="1400" dirty="0" smtClean="0">
                <a:solidFill>
                  <a:srgbClr val="000000"/>
                </a:solidFill>
                <a:latin typeface="Calibri" pitchFamily="34" charset="0"/>
              </a:rPr>
              <a:t>Memory </a:t>
            </a:r>
            <a:r>
              <a:rPr lang="en-US" sz="1400" dirty="0">
                <a:solidFill>
                  <a:srgbClr val="000000"/>
                </a:solidFill>
                <a:latin typeface="Calibri" pitchFamily="34" charset="0"/>
              </a:rPr>
              <a:t>protection and address extension to 64 GB (36 bits)</a:t>
            </a:r>
          </a:p>
          <a:p>
            <a:pPr marL="339725" lvl="1" indent="-107950" algn="l">
              <a:lnSpc>
                <a:spcPct val="85000"/>
              </a:lnSpc>
              <a:spcBef>
                <a:spcPct val="20000"/>
              </a:spcBef>
              <a:buFontTx/>
              <a:buChar char="•"/>
            </a:pPr>
            <a:r>
              <a:rPr lang="en-US" sz="1400" dirty="0">
                <a:solidFill>
                  <a:srgbClr val="000000"/>
                </a:solidFill>
                <a:latin typeface="Calibri" pitchFamily="34" charset="0"/>
              </a:rPr>
              <a:t>Provides multi-stream pre-fetching </a:t>
            </a:r>
            <a:r>
              <a:rPr lang="en-US" sz="1400" dirty="0" smtClean="0">
                <a:solidFill>
                  <a:srgbClr val="000000"/>
                </a:solidFill>
                <a:latin typeface="Calibri" pitchFamily="34" charset="0"/>
              </a:rPr>
              <a:t>capability</a:t>
            </a:r>
            <a:br>
              <a:rPr lang="en-US" sz="1400" dirty="0" smtClean="0">
                <a:solidFill>
                  <a:srgbClr val="000000"/>
                </a:solidFill>
                <a:latin typeface="Calibri" pitchFamily="34" charset="0"/>
              </a:rPr>
            </a:br>
            <a:endParaRPr lang="en-US" sz="800" dirty="0" smtClean="0">
              <a:solidFill>
                <a:srgbClr val="000000"/>
              </a:solidFill>
              <a:latin typeface="Calibri" pitchFamily="34" charset="0"/>
            </a:endParaRPr>
          </a:p>
          <a:p>
            <a:pPr marL="117475" indent="-117475" algn="l">
              <a:lnSpc>
                <a:spcPct val="85000"/>
              </a:lnSpc>
              <a:spcBef>
                <a:spcPct val="20000"/>
              </a:spcBef>
              <a:buFontTx/>
              <a:buChar char="•"/>
            </a:pPr>
            <a:r>
              <a:rPr lang="en-US" sz="1400" dirty="0" smtClean="0">
                <a:solidFill>
                  <a:srgbClr val="000000"/>
                </a:solidFill>
                <a:latin typeface="Calibri" pitchFamily="34" charset="0"/>
              </a:rPr>
              <a:t>DDR3 External Memory Interface (EMIF)</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Support </a:t>
            </a:r>
            <a:r>
              <a:rPr lang="en-US" sz="1400" dirty="0">
                <a:solidFill>
                  <a:srgbClr val="000000"/>
                </a:solidFill>
                <a:latin typeface="Calibri" pitchFamily="34" charset="0"/>
              </a:rPr>
              <a:t>for </a:t>
            </a:r>
            <a:r>
              <a:rPr lang="en-US" sz="1400" dirty="0" smtClean="0">
                <a:solidFill>
                  <a:srgbClr val="000000"/>
                </a:solidFill>
                <a:latin typeface="Calibri" pitchFamily="34" charset="0"/>
              </a:rPr>
              <a:t>16-bit</a:t>
            </a:r>
            <a:r>
              <a:rPr lang="en-US" sz="1400" dirty="0">
                <a:solidFill>
                  <a:srgbClr val="000000"/>
                </a:solidFill>
                <a:latin typeface="Calibri" pitchFamily="34" charset="0"/>
              </a:rPr>
              <a:t>, </a:t>
            </a:r>
            <a:r>
              <a:rPr lang="en-US" sz="1400" dirty="0" smtClean="0">
                <a:solidFill>
                  <a:srgbClr val="000000"/>
                </a:solidFill>
                <a:latin typeface="Calibri" pitchFamily="34" charset="0"/>
              </a:rPr>
              <a:t>32-bit</a:t>
            </a:r>
            <a:r>
              <a:rPr lang="en-US" sz="1400" dirty="0">
                <a:solidFill>
                  <a:srgbClr val="000000"/>
                </a:solidFill>
                <a:latin typeface="Calibri" pitchFamily="34" charset="0"/>
              </a:rPr>
              <a:t>, </a:t>
            </a:r>
            <a:r>
              <a:rPr lang="en-US" sz="1400" dirty="0" smtClean="0">
                <a:solidFill>
                  <a:srgbClr val="000000"/>
                </a:solidFill>
                <a:latin typeface="Calibri" pitchFamily="34" charset="0"/>
              </a:rPr>
              <a:t>and (for C667x devices) 64-bit </a:t>
            </a:r>
            <a:r>
              <a:rPr lang="en-US" sz="1400" dirty="0">
                <a:solidFill>
                  <a:srgbClr val="000000"/>
                </a:solidFill>
                <a:latin typeface="Calibri" pitchFamily="34" charset="0"/>
              </a:rPr>
              <a:t>modes</a:t>
            </a:r>
          </a:p>
          <a:p>
            <a:pPr marL="339725" lvl="1" indent="-107950" algn="l">
              <a:lnSpc>
                <a:spcPct val="85000"/>
              </a:lnSpc>
              <a:spcBef>
                <a:spcPct val="20000"/>
              </a:spcBef>
              <a:buFontTx/>
              <a:buChar char="•"/>
            </a:pPr>
            <a:r>
              <a:rPr lang="en-US" sz="1400" dirty="0" smtClean="0">
                <a:solidFill>
                  <a:srgbClr val="000000"/>
                </a:solidFill>
                <a:latin typeface="Calibri" pitchFamily="34" charset="0"/>
              </a:rPr>
              <a:t>Specified at up </a:t>
            </a:r>
            <a:r>
              <a:rPr lang="en-US" sz="1400" dirty="0">
                <a:solidFill>
                  <a:srgbClr val="000000"/>
                </a:solidFill>
                <a:latin typeface="Calibri" pitchFamily="34" charset="0"/>
              </a:rPr>
              <a:t>to 1600 </a:t>
            </a:r>
            <a:r>
              <a:rPr lang="en-US" sz="1400" dirty="0" smtClean="0">
                <a:solidFill>
                  <a:srgbClr val="000000"/>
                </a:solidFill>
                <a:latin typeface="Calibri" pitchFamily="34" charset="0"/>
              </a:rPr>
              <a:t>MT/s</a:t>
            </a:r>
            <a:endParaRPr lang="en-US" sz="1400" dirty="0">
              <a:solidFill>
                <a:srgbClr val="000000"/>
              </a:solidFill>
              <a:latin typeface="Calibri" pitchFamily="34" charset="0"/>
            </a:endParaRPr>
          </a:p>
          <a:p>
            <a:pPr marL="339725" lvl="1" indent="-107950" algn="l">
              <a:lnSpc>
                <a:spcPct val="85000"/>
              </a:lnSpc>
              <a:spcBef>
                <a:spcPct val="20000"/>
              </a:spcBef>
              <a:buFontTx/>
              <a:buChar char="•"/>
            </a:pPr>
            <a:r>
              <a:rPr lang="en-US" sz="1400" dirty="0">
                <a:solidFill>
                  <a:srgbClr val="000000"/>
                </a:solidFill>
                <a:latin typeface="Calibri" pitchFamily="34" charset="0"/>
              </a:rPr>
              <a:t>Supports power down of unused pins when using 16-bit or 32-bit width</a:t>
            </a:r>
          </a:p>
          <a:p>
            <a:pPr marL="339725" lvl="1" indent="-107950" algn="l">
              <a:lnSpc>
                <a:spcPct val="85000"/>
              </a:lnSpc>
              <a:spcBef>
                <a:spcPct val="20000"/>
              </a:spcBef>
              <a:buFontTx/>
              <a:buChar char="•"/>
            </a:pPr>
            <a:r>
              <a:rPr lang="en-US" sz="1400" dirty="0">
                <a:solidFill>
                  <a:srgbClr val="000000"/>
                </a:solidFill>
                <a:latin typeface="Calibri" pitchFamily="34" charset="0"/>
              </a:rPr>
              <a:t>Support for 8 GB memory address</a:t>
            </a:r>
          </a:p>
          <a:p>
            <a:pPr marL="339725" lvl="1" indent="-107950" algn="l">
              <a:lnSpc>
                <a:spcPct val="85000"/>
              </a:lnSpc>
              <a:spcBef>
                <a:spcPct val="20000"/>
              </a:spcBef>
              <a:buFontTx/>
              <a:buChar char="•"/>
            </a:pPr>
            <a:r>
              <a:rPr lang="en-US" sz="1400" dirty="0">
                <a:solidFill>
                  <a:srgbClr val="000000"/>
                </a:solidFill>
                <a:latin typeface="Calibri" pitchFamily="34" charset="0"/>
              </a:rPr>
              <a:t>Error detection and </a:t>
            </a:r>
            <a:r>
              <a:rPr lang="en-US" sz="1400" dirty="0" smtClean="0">
                <a:solidFill>
                  <a:srgbClr val="000000"/>
                </a:solidFill>
                <a:latin typeface="Calibri" pitchFamily="34" charset="0"/>
              </a:rPr>
              <a:t>correction</a:t>
            </a:r>
            <a:endParaRPr lang="en-US" sz="1400" dirty="0">
              <a:solidFill>
                <a:srgbClr val="000000"/>
              </a:solidFill>
              <a:latin typeface="Calibri" pitchFamily="34" charset="0"/>
            </a:endParaRPr>
          </a:p>
        </p:txBody>
      </p:sp>
      <p:grpSp>
        <p:nvGrpSpPr>
          <p:cNvPr id="2" name="Group 327"/>
          <p:cNvGrpSpPr/>
          <p:nvPr/>
        </p:nvGrpSpPr>
        <p:grpSpPr>
          <a:xfrm>
            <a:off x="0" y="914400"/>
            <a:ext cx="5360248" cy="5442739"/>
            <a:chOff x="0" y="914400"/>
            <a:chExt cx="5360248" cy="5442739"/>
          </a:xfrm>
        </p:grpSpPr>
        <p:sp>
          <p:nvSpPr>
            <p:cNvPr id="52226" name="TextBox 828"/>
            <p:cNvSpPr txBox="1">
              <a:spLocks noChangeArrowheads="1"/>
            </p:cNvSpPr>
            <p:nvPr/>
          </p:nvSpPr>
          <p:spPr bwMode="auto">
            <a:xfrm>
              <a:off x="336550" y="990600"/>
              <a:ext cx="2293938" cy="68580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428"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429"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430"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1"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432"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433"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435"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467"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68"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469"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70"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71"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490"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491"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492"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493"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494"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495"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557"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558"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559"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560"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561"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562"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563"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564"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565"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566"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567"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568"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569"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570"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571"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572"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573"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574"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575"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576"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577"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578"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579"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580"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581"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582"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583"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584"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585"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586"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587"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588"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589"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590"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591"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592"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593"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654"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655"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656"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401"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2"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3"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4"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5"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6"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7"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8"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09"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410"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411"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412"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413"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4"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415"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418"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811"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812"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813"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814"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815"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6"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17"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8"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19"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0"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1"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22"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23"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24"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25"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26"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27"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828"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829"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830"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831"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2"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833"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834"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835"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836"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37"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838"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39"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840"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1"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2"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843"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844"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5"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846"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847"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48"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849"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850"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1"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2" name="Rectangle 508"/>
            <p:cNvSpPr>
              <a:spLocks noChangeArrowheads="1"/>
            </p:cNvSpPr>
            <p:nvPr/>
          </p:nvSpPr>
          <p:spPr bwMode="auto">
            <a:xfrm rot="16200000">
              <a:off x="1858755" y="501609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3"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854"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5"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856"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857"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58"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59"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860"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6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86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6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64"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865"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866"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867"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868"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69"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870"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1"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72"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873"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874"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5"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876"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877"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878"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79"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80" name="Rectangle 622"/>
            <p:cNvSpPr>
              <a:spLocks noChangeArrowheads="1"/>
            </p:cNvSpPr>
            <p:nvPr/>
          </p:nvSpPr>
          <p:spPr bwMode="auto">
            <a:xfrm>
              <a:off x="3901412" y="3989789"/>
              <a:ext cx="1424008" cy="579711"/>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81" name="Rectangle 624"/>
            <p:cNvSpPr>
              <a:spLocks noChangeArrowheads="1"/>
            </p:cNvSpPr>
            <p:nvPr/>
          </p:nvSpPr>
          <p:spPr bwMode="auto">
            <a:xfrm>
              <a:off x="4704147" y="4197378"/>
              <a:ext cx="570526"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2" name="Rectangle 627"/>
            <p:cNvSpPr>
              <a:spLocks noChangeArrowheads="1"/>
            </p:cNvSpPr>
            <p:nvPr/>
          </p:nvSpPr>
          <p:spPr bwMode="auto">
            <a:xfrm>
              <a:off x="4029449"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83" name="Rectangle 629"/>
            <p:cNvSpPr>
              <a:spLocks noChangeArrowheads="1"/>
            </p:cNvSpPr>
            <p:nvPr/>
          </p:nvSpPr>
          <p:spPr bwMode="auto">
            <a:xfrm>
              <a:off x="3950622" y="4197378"/>
              <a:ext cx="695088" cy="313690"/>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84"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885"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886"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887"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88"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889"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0"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891"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892"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893"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94"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95"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896"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897"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898"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899"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00"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01"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902"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3"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04"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905"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06"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07"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908"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09"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10"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911"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12"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13"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914"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15"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16" name="Rectangle 685"/>
            <p:cNvSpPr>
              <a:spLocks noChangeArrowheads="1"/>
            </p:cNvSpPr>
            <p:nvPr/>
          </p:nvSpPr>
          <p:spPr bwMode="auto">
            <a:xfrm>
              <a:off x="3337038" y="4709430"/>
              <a:ext cx="1988382" cy="1363935"/>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17"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918"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19"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920" name="Rectangle 689"/>
            <p:cNvSpPr>
              <a:spLocks noChangeArrowheads="1"/>
            </p:cNvSpPr>
            <p:nvPr/>
          </p:nvSpPr>
          <p:spPr bwMode="auto">
            <a:xfrm>
              <a:off x="390488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sp>
          <p:nvSpPr>
            <p:cNvPr id="921" name="Rectangle 690"/>
            <p:cNvSpPr>
              <a:spLocks noChangeArrowheads="1"/>
            </p:cNvSpPr>
            <p:nvPr/>
          </p:nvSpPr>
          <p:spPr bwMode="auto">
            <a:xfrm>
              <a:off x="4033664" y="4949310"/>
              <a:ext cx="247587" cy="636605"/>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2" name="Rectangle 691"/>
            <p:cNvSpPr>
              <a:spLocks noChangeArrowheads="1"/>
            </p:cNvSpPr>
            <p:nvPr/>
          </p:nvSpPr>
          <p:spPr bwMode="auto">
            <a:xfrm>
              <a:off x="4033664" y="4949310"/>
              <a:ext cx="247587" cy="63660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3" name="Rectangle 695"/>
            <p:cNvSpPr>
              <a:spLocks noChangeArrowheads="1"/>
            </p:cNvSpPr>
            <p:nvPr/>
          </p:nvSpPr>
          <p:spPr bwMode="auto">
            <a:xfrm rot="16200000">
              <a:off x="4168958" y="5060687"/>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4" name="Rectangle 698"/>
            <p:cNvSpPr>
              <a:spLocks noChangeArrowheads="1"/>
            </p:cNvSpPr>
            <p:nvPr/>
          </p:nvSpPr>
          <p:spPr bwMode="auto">
            <a:xfrm>
              <a:off x="3444684" y="4817069"/>
              <a:ext cx="322939" cy="644294"/>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25" name="Rectangle 710"/>
            <p:cNvSpPr>
              <a:spLocks noChangeArrowheads="1"/>
            </p:cNvSpPr>
            <p:nvPr/>
          </p:nvSpPr>
          <p:spPr bwMode="auto">
            <a:xfrm rot="16200000">
              <a:off x="3689163" y="4928445"/>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6" name="Rectangle 713"/>
            <p:cNvSpPr>
              <a:spLocks noChangeArrowheads="1"/>
            </p:cNvSpPr>
            <p:nvPr/>
          </p:nvSpPr>
          <p:spPr bwMode="auto">
            <a:xfrm>
              <a:off x="3453911" y="5635122"/>
              <a:ext cx="313712" cy="330604"/>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927"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928" name="Rectangle 717"/>
            <p:cNvSpPr>
              <a:spLocks noChangeArrowheads="1"/>
            </p:cNvSpPr>
            <p:nvPr/>
          </p:nvSpPr>
          <p:spPr bwMode="auto">
            <a:xfrm rot="16200000">
              <a:off x="3569213" y="5581964"/>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929"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30"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931"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932"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933" name="Rectangle 725"/>
            <p:cNvSpPr>
              <a:spLocks noChangeArrowheads="1"/>
            </p:cNvSpPr>
            <p:nvPr/>
          </p:nvSpPr>
          <p:spPr bwMode="auto">
            <a:xfrm>
              <a:off x="4579584" y="5304518"/>
              <a:ext cx="645878" cy="306001"/>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34"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935"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936"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37"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938"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939"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940"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941"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942"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943"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944" name="Rectangle 740"/>
            <p:cNvSpPr>
              <a:spLocks noChangeArrowheads="1"/>
            </p:cNvSpPr>
            <p:nvPr/>
          </p:nvSpPr>
          <p:spPr bwMode="auto">
            <a:xfrm>
              <a:off x="4579584" y="4941622"/>
              <a:ext cx="645878" cy="304463"/>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945"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946"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47"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48"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49"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50"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1"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52"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953"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4"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55"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6"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957"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58"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959"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60"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961"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2"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3"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964"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5"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966"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967"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968"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969"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970"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971" name="Rectangle 814"/>
            <p:cNvSpPr>
              <a:spLocks noChangeArrowheads="1"/>
            </p:cNvSpPr>
            <p:nvPr/>
          </p:nvSpPr>
          <p:spPr bwMode="auto">
            <a:xfrm>
              <a:off x="871538" y="3700158"/>
              <a:ext cx="2962211" cy="201168"/>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2"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973"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4" name="Rectangle 817"/>
            <p:cNvSpPr>
              <a:spLocks noChangeArrowheads="1"/>
            </p:cNvSpPr>
            <p:nvPr/>
          </p:nvSpPr>
          <p:spPr bwMode="auto">
            <a:xfrm>
              <a:off x="3644599" y="1294211"/>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5"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976"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977"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978" name="Rectangle 822"/>
            <p:cNvSpPr>
              <a:spLocks noChangeArrowheads="1"/>
            </p:cNvSpPr>
            <p:nvPr/>
          </p:nvSpPr>
          <p:spPr bwMode="auto">
            <a:xfrm>
              <a:off x="1408630" y="1484885"/>
              <a:ext cx="189150" cy="2223506"/>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979"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980"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981"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982"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3"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984"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985"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986"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7"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988"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989"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990"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991"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992"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993"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994"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5"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6" name="Line 669"/>
            <p:cNvSpPr>
              <a:spLocks noChangeShapeType="1"/>
            </p:cNvSpPr>
            <p:nvPr/>
          </p:nvSpPr>
          <p:spPr bwMode="auto">
            <a:xfrm>
              <a:off x="893298" y="5591908"/>
              <a:ext cx="6338" cy="765231"/>
            </a:xfrm>
            <a:prstGeom prst="line">
              <a:avLst/>
            </a:prstGeom>
            <a:noFill/>
            <a:ln w="0">
              <a:solidFill>
                <a:srgbClr val="000000"/>
              </a:solidFill>
              <a:round/>
              <a:headEnd/>
              <a:tailEnd/>
            </a:ln>
          </p:spPr>
          <p:txBody>
            <a:bodyPr/>
            <a:lstStyle/>
            <a:p>
              <a:endParaRPr lang="en-US"/>
            </a:p>
          </p:txBody>
        </p:sp>
        <p:sp>
          <p:nvSpPr>
            <p:cNvPr id="997"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998"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999"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00"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01"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02"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3"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04"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05" name="Rectangle 505"/>
            <p:cNvSpPr>
              <a:spLocks noChangeArrowheads="1"/>
            </p:cNvSpPr>
            <p:nvPr/>
          </p:nvSpPr>
          <p:spPr bwMode="auto">
            <a:xfrm>
              <a:off x="1716541" y="4709430"/>
              <a:ext cx="239898"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6" name="Rectangle 514"/>
            <p:cNvSpPr>
              <a:spLocks noChangeArrowheads="1"/>
            </p:cNvSpPr>
            <p:nvPr/>
          </p:nvSpPr>
          <p:spPr bwMode="auto">
            <a:xfrm>
              <a:off x="2022564" y="4709430"/>
              <a:ext cx="249124" cy="842656"/>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1007"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08" name="Rectangle 545"/>
            <p:cNvSpPr>
              <a:spLocks noChangeArrowheads="1"/>
            </p:cNvSpPr>
            <p:nvPr/>
          </p:nvSpPr>
          <p:spPr bwMode="auto">
            <a:xfrm>
              <a:off x="2337814" y="4709430"/>
              <a:ext cx="249124" cy="842656"/>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0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0" name="Rectangle 640"/>
            <p:cNvSpPr>
              <a:spLocks noChangeArrowheads="1"/>
            </p:cNvSpPr>
            <p:nvPr/>
          </p:nvSpPr>
          <p:spPr bwMode="auto">
            <a:xfrm>
              <a:off x="1087579" y="4709430"/>
              <a:ext cx="247587" cy="842657"/>
            </a:xfrm>
            <a:prstGeom prst="rect">
              <a:avLst/>
            </a:prstGeom>
            <a:noFill/>
            <a:ln w="9525">
              <a:solidFill>
                <a:srgbClr val="000000"/>
              </a:solidFill>
              <a:miter lim="800000"/>
              <a:headEnd/>
              <a:tailEnd/>
            </a:ln>
          </p:spPr>
          <p:txBody>
            <a:bodyPr/>
            <a:lstStyle/>
            <a:p>
              <a:pPr algn="l" eaLnBrk="0" hangingPunct="0"/>
              <a:endParaRPr lang="en-US" sz="1800">
                <a:solidFill>
                  <a:srgbClr val="000000"/>
                </a:solidFill>
              </a:endParaRPr>
            </a:p>
          </p:txBody>
        </p:sp>
        <p:sp>
          <p:nvSpPr>
            <p:cNvPr id="1011"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1012" name="Rectangle 627"/>
            <p:cNvSpPr>
              <a:spLocks noChangeArrowheads="1"/>
            </p:cNvSpPr>
            <p:nvPr/>
          </p:nvSpPr>
          <p:spPr bwMode="auto">
            <a:xfrm>
              <a:off x="1431612" y="5053711"/>
              <a:ext cx="1141338" cy="153888"/>
            </a:xfrm>
            <a:prstGeom prst="rect">
              <a:avLst/>
            </a:prstGeom>
            <a:solidFill>
              <a:srgbClr val="FFFFFF"/>
            </a:solidFill>
            <a:ln w="9525">
              <a:noFill/>
              <a:miter lim="800000"/>
              <a:headEnd/>
              <a:tailEnd/>
            </a:ln>
          </p:spPr>
          <p:txBody>
            <a:bodyPr wrap="none" lIns="0" tIns="0" rIns="0" bIns="0">
              <a:spAutoFit/>
            </a:bodyPr>
            <a:lstStyle/>
            <a:p>
              <a:pPr algn="l" eaLnBrk="0" hangingPunct="0"/>
              <a:r>
                <a:rPr lang="en-US" sz="1000" b="1" dirty="0" smtClean="0">
                  <a:solidFill>
                    <a:srgbClr val="24211D"/>
                  </a:solidFill>
                </a:rPr>
                <a:t>External Interfaces</a:t>
              </a:r>
              <a:endParaRPr lang="en-US" sz="1000" dirty="0">
                <a:solidFill>
                  <a:srgbClr val="000000"/>
                </a:solidFill>
              </a:endParaRPr>
            </a:p>
          </p:txBody>
        </p:sp>
        <p:sp>
          <p:nvSpPr>
            <p:cNvPr id="1015"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16"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17"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18"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19"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20"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23"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24"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33"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34"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35"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36"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37"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40"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41"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42"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43"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44"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45"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6"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47"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48"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49"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50"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51"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52"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grpSp>
          <p:nvGrpSpPr>
            <p:cNvPr id="3" name="Group 1053"/>
            <p:cNvGrpSpPr/>
            <p:nvPr/>
          </p:nvGrpSpPr>
          <p:grpSpPr>
            <a:xfrm>
              <a:off x="24605" y="1683248"/>
              <a:ext cx="1051859" cy="1802177"/>
              <a:chOff x="24605" y="1683248"/>
              <a:chExt cx="1051859" cy="1802177"/>
            </a:xfrm>
          </p:grpSpPr>
          <p:sp>
            <p:nvSpPr>
              <p:cNvPr id="1055"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6"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7"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8"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59"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060"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061"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062"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063"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4"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65"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66"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067"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068"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069"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0"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1"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72"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329" name="Rectangle 790"/>
            <p:cNvSpPr>
              <a:spLocks noChangeArrowheads="1"/>
            </p:cNvSpPr>
            <p:nvPr/>
          </p:nvSpPr>
          <p:spPr bwMode="auto">
            <a:xfrm>
              <a:off x="1975032" y="3213253"/>
              <a:ext cx="1336353" cy="123111"/>
            </a:xfrm>
            <a:prstGeom prst="rect">
              <a:avLst/>
            </a:prstGeom>
            <a:noFill/>
            <a:ln w="9525">
              <a:noFill/>
              <a:miter lim="800000"/>
              <a:headEnd/>
              <a:tailEnd/>
            </a:ln>
          </p:spPr>
          <p:txBody>
            <a:bodyPr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30"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152400"/>
            <a:ext cx="8229600" cy="715962"/>
          </a:xfrm>
        </p:spPr>
        <p:txBody>
          <a:bodyPr/>
          <a:lstStyle/>
          <a:p>
            <a:pPr eaLnBrk="1" hangingPunct="1"/>
            <a:r>
              <a:rPr lang="en-US" sz="3600" b="0" dirty="0" smtClean="0"/>
              <a:t>TeraNet Switch Fabric</a:t>
            </a:r>
          </a:p>
        </p:txBody>
      </p:sp>
      <p:sp>
        <p:nvSpPr>
          <p:cNvPr id="1458" name="Rectangle 4"/>
          <p:cNvSpPr txBox="1">
            <a:spLocks noChangeArrowheads="1"/>
          </p:cNvSpPr>
          <p:nvPr/>
        </p:nvSpPr>
        <p:spPr bwMode="auto">
          <a:xfrm>
            <a:off x="5426826" y="940044"/>
            <a:ext cx="3717174" cy="4920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non-blocking switch fabric that enables fast and contention-free internal data movement</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Provides a configured way – within hardware – to manage traffic queues and ensure priority jobs are getting accomplished while minimizing the involvement of the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a:t>
            </a:r>
          </a:p>
          <a:p>
            <a:pPr marL="227013" marR="0" lvl="0" indent="-227013" algn="l" defTabSz="914400" rtl="0" eaLnBrk="1" fontAlgn="base" latinLnBrk="0" hangingPunct="1">
              <a:lnSpc>
                <a:spcPct val="100000"/>
              </a:lnSpc>
              <a:spcBef>
                <a:spcPct val="0"/>
              </a:spcBef>
              <a:spcAft>
                <a:spcPct val="10000"/>
              </a:spcAft>
              <a:buClrTx/>
              <a:buSzTx/>
              <a:buFont typeface="Arial" pitchFamily="34" charset="0"/>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Facilitates high-bandwidth communications between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CorePac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cores, subsystems, peripherals, and memory</a:t>
            </a:r>
          </a:p>
        </p:txBody>
      </p:sp>
      <p:grpSp>
        <p:nvGrpSpPr>
          <p:cNvPr id="2" name="Group 397"/>
          <p:cNvGrpSpPr/>
          <p:nvPr/>
        </p:nvGrpSpPr>
        <p:grpSpPr>
          <a:xfrm>
            <a:off x="0" y="914400"/>
            <a:ext cx="5360248" cy="5442739"/>
            <a:chOff x="0" y="914400"/>
            <a:chExt cx="5360248" cy="5442739"/>
          </a:xfrm>
        </p:grpSpPr>
        <p:sp>
          <p:nvSpPr>
            <p:cNvPr id="433" name="Rectangle 421"/>
            <p:cNvSpPr>
              <a:spLocks noChangeArrowheads="1"/>
            </p:cNvSpPr>
            <p:nvPr/>
          </p:nvSpPr>
          <p:spPr bwMode="auto">
            <a:xfrm>
              <a:off x="721519" y="4543359"/>
              <a:ext cx="2558619" cy="1530006"/>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506" name="Rectangle 494"/>
            <p:cNvSpPr>
              <a:spLocks noChangeArrowheads="1"/>
            </p:cNvSpPr>
            <p:nvPr/>
          </p:nvSpPr>
          <p:spPr bwMode="auto">
            <a:xfrm>
              <a:off x="295908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07" name="Rectangle 495"/>
            <p:cNvSpPr>
              <a:spLocks noChangeArrowheads="1"/>
            </p:cNvSpPr>
            <p:nvPr/>
          </p:nvSpPr>
          <p:spPr bwMode="auto">
            <a:xfrm>
              <a:off x="295908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08" name="Rectangle 496"/>
            <p:cNvSpPr>
              <a:spLocks noChangeArrowheads="1"/>
            </p:cNvSpPr>
            <p:nvPr/>
          </p:nvSpPr>
          <p:spPr bwMode="auto">
            <a:xfrm rot="16200000">
              <a:off x="3015992" y="5227627"/>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09" name="Rectangle 497"/>
            <p:cNvSpPr>
              <a:spLocks noChangeArrowheads="1"/>
            </p:cNvSpPr>
            <p:nvPr/>
          </p:nvSpPr>
          <p:spPr bwMode="auto">
            <a:xfrm rot="16200000">
              <a:off x="3012917" y="5141516"/>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10" name="Rectangle 498"/>
            <p:cNvSpPr>
              <a:spLocks noChangeArrowheads="1"/>
            </p:cNvSpPr>
            <p:nvPr/>
          </p:nvSpPr>
          <p:spPr bwMode="auto">
            <a:xfrm rot="16200000">
              <a:off x="3045208" y="508308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11" name="Rectangle 499"/>
            <p:cNvSpPr>
              <a:spLocks noChangeArrowheads="1"/>
            </p:cNvSpPr>
            <p:nvPr/>
          </p:nvSpPr>
          <p:spPr bwMode="auto">
            <a:xfrm rot="16200000">
              <a:off x="3012917" y="5009274"/>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O</a:t>
              </a:r>
              <a:endParaRPr lang="en-US" sz="1800">
                <a:solidFill>
                  <a:srgbClr val="000000"/>
                </a:solidFill>
              </a:endParaRPr>
            </a:p>
          </p:txBody>
        </p:sp>
        <p:sp>
          <p:nvSpPr>
            <p:cNvPr id="512" name="Rectangle 500"/>
            <p:cNvSpPr>
              <a:spLocks noChangeArrowheads="1"/>
            </p:cNvSpPr>
            <p:nvPr/>
          </p:nvSpPr>
          <p:spPr bwMode="auto">
            <a:xfrm rot="16200000">
              <a:off x="3045208" y="4943153"/>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3" name="Rectangle 501"/>
            <p:cNvSpPr>
              <a:spLocks noChangeArrowheads="1"/>
            </p:cNvSpPr>
            <p:nvPr/>
          </p:nvSpPr>
          <p:spPr bwMode="auto">
            <a:xfrm rot="16200000">
              <a:off x="3045208" y="4909324"/>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14" name="Rectangle 502"/>
            <p:cNvSpPr>
              <a:spLocks noChangeArrowheads="1"/>
            </p:cNvSpPr>
            <p:nvPr/>
          </p:nvSpPr>
          <p:spPr bwMode="auto">
            <a:xfrm rot="16200000">
              <a:off x="3028294" y="4778621"/>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x4</a:t>
              </a:r>
              <a:endParaRPr lang="en-US" sz="1800">
                <a:solidFill>
                  <a:srgbClr val="000000"/>
                </a:solidFill>
              </a:endParaRPr>
            </a:p>
          </p:txBody>
        </p:sp>
        <p:sp>
          <p:nvSpPr>
            <p:cNvPr id="515" name="Rectangle 504"/>
            <p:cNvSpPr>
              <a:spLocks noChangeArrowheads="1"/>
            </p:cNvSpPr>
            <p:nvPr/>
          </p:nvSpPr>
          <p:spPr bwMode="auto">
            <a:xfrm>
              <a:off x="1716541" y="4709430"/>
              <a:ext cx="239898" cy="84265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516" name="Rectangle 505"/>
            <p:cNvSpPr>
              <a:spLocks noChangeArrowheads="1"/>
            </p:cNvSpPr>
            <p:nvPr/>
          </p:nvSpPr>
          <p:spPr bwMode="auto">
            <a:xfrm>
              <a:off x="1716541" y="4709430"/>
              <a:ext cx="239898" cy="842656"/>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517" name="Rectangle 506"/>
            <p:cNvSpPr>
              <a:spLocks noChangeArrowheads="1"/>
            </p:cNvSpPr>
            <p:nvPr/>
          </p:nvSpPr>
          <p:spPr bwMode="auto">
            <a:xfrm rot="16200000">
              <a:off x="1779597" y="5210712"/>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18" name="Rectangle 507"/>
            <p:cNvSpPr>
              <a:spLocks noChangeArrowheads="1"/>
            </p:cNvSpPr>
            <p:nvPr/>
          </p:nvSpPr>
          <p:spPr bwMode="auto">
            <a:xfrm rot="16200000">
              <a:off x="1776521" y="512613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19" name="Rectangle 508"/>
            <p:cNvSpPr>
              <a:spLocks noChangeArrowheads="1"/>
            </p:cNvSpPr>
            <p:nvPr/>
          </p:nvSpPr>
          <p:spPr bwMode="auto">
            <a:xfrm rot="16200000">
              <a:off x="1808813" y="5067706"/>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20" name="Rectangle 509"/>
            <p:cNvSpPr>
              <a:spLocks noChangeArrowheads="1"/>
            </p:cNvSpPr>
            <p:nvPr/>
          </p:nvSpPr>
          <p:spPr bwMode="auto">
            <a:xfrm rot="16200000">
              <a:off x="1788823" y="5006199"/>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521" name="Rectangle 510"/>
            <p:cNvSpPr>
              <a:spLocks noChangeArrowheads="1"/>
            </p:cNvSpPr>
            <p:nvPr/>
          </p:nvSpPr>
          <p:spPr bwMode="auto">
            <a:xfrm rot="16200000">
              <a:off x="1808813" y="4960068"/>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2" name="Rectangle 511"/>
            <p:cNvSpPr>
              <a:spLocks noChangeArrowheads="1"/>
            </p:cNvSpPr>
            <p:nvPr/>
          </p:nvSpPr>
          <p:spPr bwMode="auto">
            <a:xfrm rot="16200000">
              <a:off x="1808813" y="4926239"/>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 </a:t>
              </a:r>
              <a:endParaRPr lang="en-US" sz="1800">
                <a:solidFill>
                  <a:srgbClr val="000000"/>
                </a:solidFill>
              </a:endParaRPr>
            </a:p>
          </p:txBody>
        </p:sp>
        <p:sp>
          <p:nvSpPr>
            <p:cNvPr id="523" name="Rectangle 512"/>
            <p:cNvSpPr>
              <a:spLocks noChangeArrowheads="1"/>
            </p:cNvSpPr>
            <p:nvPr/>
          </p:nvSpPr>
          <p:spPr bwMode="auto">
            <a:xfrm rot="16200000">
              <a:off x="1791898" y="4795535"/>
              <a:ext cx="136855" cy="149167"/>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x2</a:t>
              </a:r>
              <a:endParaRPr lang="en-US" sz="1800">
                <a:solidFill>
                  <a:srgbClr val="000000"/>
                </a:solidFill>
              </a:endParaRPr>
            </a:p>
          </p:txBody>
        </p:sp>
        <p:sp>
          <p:nvSpPr>
            <p:cNvPr id="524" name="Rectangle 514"/>
            <p:cNvSpPr>
              <a:spLocks noChangeArrowheads="1"/>
            </p:cNvSpPr>
            <p:nvPr/>
          </p:nvSpPr>
          <p:spPr bwMode="auto">
            <a:xfrm>
              <a:off x="2022564" y="4709430"/>
              <a:ext cx="249124" cy="842656"/>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525" name="Rectangle 515"/>
            <p:cNvSpPr>
              <a:spLocks noChangeArrowheads="1"/>
            </p:cNvSpPr>
            <p:nvPr/>
          </p:nvSpPr>
          <p:spPr bwMode="auto">
            <a:xfrm rot="16200000">
              <a:off x="2076393" y="5133827"/>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U</a:t>
              </a:r>
              <a:endParaRPr lang="en-US" sz="1800">
                <a:solidFill>
                  <a:srgbClr val="000000"/>
                </a:solidFill>
              </a:endParaRPr>
            </a:p>
          </p:txBody>
        </p:sp>
        <p:sp>
          <p:nvSpPr>
            <p:cNvPr id="526" name="Rectangle 516"/>
            <p:cNvSpPr>
              <a:spLocks noChangeArrowheads="1"/>
            </p:cNvSpPr>
            <p:nvPr/>
          </p:nvSpPr>
          <p:spPr bwMode="auto">
            <a:xfrm rot="16200000">
              <a:off x="2079469" y="504617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A</a:t>
              </a:r>
              <a:endParaRPr lang="en-US" sz="1800">
                <a:solidFill>
                  <a:srgbClr val="000000"/>
                </a:solidFill>
              </a:endParaRPr>
            </a:p>
          </p:txBody>
        </p:sp>
        <p:sp>
          <p:nvSpPr>
            <p:cNvPr id="527" name="Rectangle 517"/>
            <p:cNvSpPr>
              <a:spLocks noChangeArrowheads="1"/>
            </p:cNvSpPr>
            <p:nvPr/>
          </p:nvSpPr>
          <p:spPr bwMode="auto">
            <a:xfrm rot="16200000">
              <a:off x="2076393" y="4952379"/>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528" name="Rectangle 518"/>
            <p:cNvSpPr>
              <a:spLocks noChangeArrowheads="1"/>
            </p:cNvSpPr>
            <p:nvPr/>
          </p:nvSpPr>
          <p:spPr bwMode="auto">
            <a:xfrm rot="16200000">
              <a:off x="2084082" y="486011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529" name="Rectangle 519"/>
            <p:cNvSpPr>
              <a:spLocks noChangeArrowheads="1"/>
            </p:cNvSpPr>
            <p:nvPr/>
          </p:nvSpPr>
          <p:spPr bwMode="auto">
            <a:xfrm>
              <a:off x="2643838"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0" name="Rectangle 520"/>
            <p:cNvSpPr>
              <a:spLocks noChangeArrowheads="1"/>
            </p:cNvSpPr>
            <p:nvPr/>
          </p:nvSpPr>
          <p:spPr bwMode="auto">
            <a:xfrm>
              <a:off x="2643838"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1" name="Rectangle 528"/>
            <p:cNvSpPr>
              <a:spLocks noChangeArrowheads="1"/>
            </p:cNvSpPr>
            <p:nvPr/>
          </p:nvSpPr>
          <p:spPr bwMode="auto">
            <a:xfrm rot="16200000">
              <a:off x="2726846" y="4876163"/>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2" name="Rectangle 535"/>
            <p:cNvSpPr>
              <a:spLocks noChangeArrowheads="1"/>
            </p:cNvSpPr>
            <p:nvPr/>
          </p:nvSpPr>
          <p:spPr bwMode="auto">
            <a:xfrm rot="16200000">
              <a:off x="2834493" y="5079138"/>
              <a:ext cx="65" cy="276999"/>
            </a:xfrm>
            <a:prstGeom prst="rect">
              <a:avLst/>
            </a:prstGeom>
            <a:noFill/>
            <a:ln w="9525">
              <a:noFill/>
              <a:miter lim="800000"/>
              <a:headEnd/>
              <a:tailEnd/>
            </a:ln>
          </p:spPr>
          <p:txBody>
            <a:bodyPr wrap="none" lIns="0" tIns="0" rIns="0" bIns="0">
              <a:spAutoFit/>
            </a:bodyPr>
            <a:lstStyle/>
            <a:p>
              <a:pPr algn="l" eaLnBrk="0" hangingPunct="0"/>
              <a:endParaRPr lang="en-US" sz="1800" dirty="0">
                <a:solidFill>
                  <a:srgbClr val="000000"/>
                </a:solidFill>
              </a:endParaRPr>
            </a:p>
          </p:txBody>
        </p:sp>
        <p:sp>
          <p:nvSpPr>
            <p:cNvPr id="533" name="Rectangle 545"/>
            <p:cNvSpPr>
              <a:spLocks noChangeArrowheads="1"/>
            </p:cNvSpPr>
            <p:nvPr/>
          </p:nvSpPr>
          <p:spPr bwMode="auto">
            <a:xfrm>
              <a:off x="2337814" y="4709430"/>
              <a:ext cx="24912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4" name="Rectangle 546"/>
            <p:cNvSpPr>
              <a:spLocks noChangeArrowheads="1"/>
            </p:cNvSpPr>
            <p:nvPr/>
          </p:nvSpPr>
          <p:spPr bwMode="auto">
            <a:xfrm>
              <a:off x="2337814" y="4709430"/>
              <a:ext cx="24912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35" name="Rectangle 547"/>
            <p:cNvSpPr>
              <a:spLocks noChangeArrowheads="1"/>
            </p:cNvSpPr>
            <p:nvPr/>
          </p:nvSpPr>
          <p:spPr bwMode="auto">
            <a:xfrm rot="16200000">
              <a:off x="2394719" y="5063093"/>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536" name="Rectangle 548"/>
            <p:cNvSpPr>
              <a:spLocks noChangeArrowheads="1"/>
            </p:cNvSpPr>
            <p:nvPr/>
          </p:nvSpPr>
          <p:spPr bwMode="auto">
            <a:xfrm rot="16200000">
              <a:off x="2394719" y="497236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P</a:t>
              </a:r>
              <a:endParaRPr lang="en-US" sz="1800">
                <a:solidFill>
                  <a:srgbClr val="000000"/>
                </a:solidFill>
              </a:endParaRPr>
            </a:p>
          </p:txBody>
        </p:sp>
        <p:sp>
          <p:nvSpPr>
            <p:cNvPr id="537" name="Rectangle 549"/>
            <p:cNvSpPr>
              <a:spLocks noChangeArrowheads="1"/>
            </p:cNvSpPr>
            <p:nvPr/>
          </p:nvSpPr>
          <p:spPr bwMode="auto">
            <a:xfrm rot="16200000">
              <a:off x="2423935" y="4918550"/>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38" name="Rectangle 550"/>
            <p:cNvSpPr>
              <a:spLocks noChangeArrowheads="1"/>
            </p:cNvSpPr>
            <p:nvPr/>
          </p:nvSpPr>
          <p:spPr bwMode="auto">
            <a:xfrm>
              <a:off x="1402829" y="4709430"/>
              <a:ext cx="256814" cy="842656"/>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539" name="Rectangle 551"/>
            <p:cNvSpPr>
              <a:spLocks noChangeArrowheads="1"/>
            </p:cNvSpPr>
            <p:nvPr/>
          </p:nvSpPr>
          <p:spPr bwMode="auto">
            <a:xfrm>
              <a:off x="1402829" y="4709430"/>
              <a:ext cx="256814" cy="842656"/>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540" name="Rectangle 552"/>
            <p:cNvSpPr>
              <a:spLocks noChangeArrowheads="1"/>
            </p:cNvSpPr>
            <p:nvPr/>
          </p:nvSpPr>
          <p:spPr bwMode="auto">
            <a:xfrm rot="16200000">
              <a:off x="1485874" y="507539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541" name="Rectangle 553"/>
            <p:cNvSpPr>
              <a:spLocks noChangeArrowheads="1"/>
            </p:cNvSpPr>
            <p:nvPr/>
          </p:nvSpPr>
          <p:spPr bwMode="auto">
            <a:xfrm rot="16200000">
              <a:off x="1453582" y="4960068"/>
              <a:ext cx="166071"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542" name="Rectangle 554"/>
            <p:cNvSpPr>
              <a:spLocks noChangeArrowheads="1"/>
            </p:cNvSpPr>
            <p:nvPr/>
          </p:nvSpPr>
          <p:spPr bwMode="auto">
            <a:xfrm rot="16200000">
              <a:off x="1450504" y="5070784"/>
              <a:ext cx="92262" cy="124562"/>
            </a:xfrm>
            <a:prstGeom prst="rect">
              <a:avLst/>
            </a:prstGeom>
            <a:noFill/>
            <a:ln w="9525">
              <a:noFill/>
              <a:miter lim="800000"/>
              <a:headEnd/>
              <a:tailEnd/>
            </a:ln>
          </p:spPr>
          <p:txBody>
            <a:bodyPr wrap="none" lIns="0" tIns="0" rIns="0" bIns="0">
              <a:spAutoFit/>
            </a:bodyPr>
            <a:lstStyle/>
            <a:p>
              <a:pPr algn="l" eaLnBrk="0" hangingPunct="0"/>
              <a:r>
                <a:rPr lang="en-US" sz="700" b="1">
                  <a:solidFill>
                    <a:srgbClr val="000000"/>
                  </a:solidFill>
                </a:rPr>
                <a:t>2</a:t>
              </a:r>
              <a:endParaRPr lang="en-US" sz="1800">
                <a:solidFill>
                  <a:srgbClr val="000000"/>
                </a:solidFill>
              </a:endParaRPr>
            </a:p>
          </p:txBody>
        </p:sp>
        <p:sp>
          <p:nvSpPr>
            <p:cNvPr id="546" name="Freeform 558"/>
            <p:cNvSpPr>
              <a:spLocks/>
            </p:cNvSpPr>
            <p:nvPr/>
          </p:nvSpPr>
          <p:spPr bwMode="auto">
            <a:xfrm>
              <a:off x="2951399" y="458487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547" name="Freeform 559"/>
            <p:cNvSpPr>
              <a:spLocks/>
            </p:cNvSpPr>
            <p:nvPr/>
          </p:nvSpPr>
          <p:spPr bwMode="auto">
            <a:xfrm>
              <a:off x="3000608" y="4601791"/>
              <a:ext cx="24605" cy="7688"/>
            </a:xfrm>
            <a:custGeom>
              <a:avLst/>
              <a:gdLst>
                <a:gd name="T0" fmla="*/ 0 w 16"/>
                <a:gd name="T1" fmla="*/ 0 h 5"/>
                <a:gd name="T2" fmla="*/ 0 w 16"/>
                <a:gd name="T3" fmla="*/ 0 h 5"/>
                <a:gd name="T4" fmla="*/ 0 w 16"/>
                <a:gd name="T5" fmla="*/ 5 h 5"/>
                <a:gd name="T6" fmla="*/ 5 w 16"/>
                <a:gd name="T7" fmla="*/ 5 h 5"/>
                <a:gd name="T8" fmla="*/ 5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5"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51" name="Freeform 563"/>
            <p:cNvSpPr>
              <a:spLocks/>
            </p:cNvSpPr>
            <p:nvPr/>
          </p:nvSpPr>
          <p:spPr bwMode="auto">
            <a:xfrm>
              <a:off x="2643838" y="4584877"/>
              <a:ext cx="107646" cy="107639"/>
            </a:xfrm>
            <a:custGeom>
              <a:avLst/>
              <a:gdLst>
                <a:gd name="T0" fmla="*/ 70 w 70"/>
                <a:gd name="T1" fmla="*/ 0 h 70"/>
                <a:gd name="T2" fmla="*/ 33 w 70"/>
                <a:gd name="T3" fmla="*/ 70 h 70"/>
                <a:gd name="T4" fmla="*/ 0 w 70"/>
                <a:gd name="T5" fmla="*/ 0 h 70"/>
                <a:gd name="T6" fmla="*/ 70 w 70"/>
                <a:gd name="T7" fmla="*/ 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0"/>
                  </a:moveTo>
                  <a:lnTo>
                    <a:pt x="33" y="70"/>
                  </a:lnTo>
                  <a:lnTo>
                    <a:pt x="0" y="0"/>
                  </a:lnTo>
                  <a:lnTo>
                    <a:pt x="70" y="0"/>
                  </a:lnTo>
                  <a:close/>
                </a:path>
              </a:pathLst>
            </a:custGeom>
            <a:solidFill>
              <a:srgbClr val="000000"/>
            </a:solidFill>
            <a:ln w="9525">
              <a:noFill/>
              <a:round/>
              <a:headEnd/>
              <a:tailEnd/>
            </a:ln>
          </p:spPr>
          <p:txBody>
            <a:bodyPr/>
            <a:lstStyle/>
            <a:p>
              <a:endParaRPr lang="en-US"/>
            </a:p>
          </p:txBody>
        </p:sp>
        <p:sp>
          <p:nvSpPr>
            <p:cNvPr id="552" name="Freeform 564"/>
            <p:cNvSpPr>
              <a:spLocks/>
            </p:cNvSpPr>
            <p:nvPr/>
          </p:nvSpPr>
          <p:spPr bwMode="auto">
            <a:xfrm>
              <a:off x="2685358" y="4601791"/>
              <a:ext cx="24605" cy="7688"/>
            </a:xfrm>
            <a:custGeom>
              <a:avLst/>
              <a:gdLst>
                <a:gd name="T0" fmla="*/ 0 w 16"/>
                <a:gd name="T1" fmla="*/ 0 h 5"/>
                <a:gd name="T2" fmla="*/ 0 w 16"/>
                <a:gd name="T3" fmla="*/ 0 h 5"/>
                <a:gd name="T4" fmla="*/ 6 w 16"/>
                <a:gd name="T5" fmla="*/ 5 h 5"/>
                <a:gd name="T6" fmla="*/ 6 w 16"/>
                <a:gd name="T7" fmla="*/ 5 h 5"/>
                <a:gd name="T8" fmla="*/ 6 w 16"/>
                <a:gd name="T9" fmla="*/ 5 h 5"/>
                <a:gd name="T10" fmla="*/ 11 w 16"/>
                <a:gd name="T11" fmla="*/ 5 h 5"/>
                <a:gd name="T12" fmla="*/ 11 w 16"/>
                <a:gd name="T13" fmla="*/ 5 h 5"/>
                <a:gd name="T14" fmla="*/ 16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6" y="5"/>
                  </a:lnTo>
                  <a:lnTo>
                    <a:pt x="11" y="5"/>
                  </a:lnTo>
                  <a:lnTo>
                    <a:pt x="16" y="0"/>
                  </a:lnTo>
                  <a:lnTo>
                    <a:pt x="0" y="0"/>
                  </a:lnTo>
                  <a:close/>
                </a:path>
              </a:pathLst>
            </a:custGeom>
            <a:solidFill>
              <a:srgbClr val="000000"/>
            </a:solidFill>
            <a:ln w="9525">
              <a:noFill/>
              <a:round/>
              <a:headEnd/>
              <a:tailEnd/>
            </a:ln>
          </p:spPr>
          <p:txBody>
            <a:bodyPr/>
            <a:lstStyle/>
            <a:p>
              <a:endParaRPr lang="en-US"/>
            </a:p>
          </p:txBody>
        </p:sp>
        <p:sp>
          <p:nvSpPr>
            <p:cNvPr id="555" name="Freeform 567"/>
            <p:cNvSpPr>
              <a:spLocks/>
            </p:cNvSpPr>
            <p:nvPr/>
          </p:nvSpPr>
          <p:spPr bwMode="auto">
            <a:xfrm>
              <a:off x="2420856"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558" name="Freeform 570"/>
            <p:cNvSpPr>
              <a:spLocks/>
            </p:cNvSpPr>
            <p:nvPr/>
          </p:nvSpPr>
          <p:spPr bwMode="auto">
            <a:xfrm>
              <a:off x="2114832"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562" name="Freeform 574"/>
            <p:cNvSpPr>
              <a:spLocks/>
            </p:cNvSpPr>
            <p:nvPr/>
          </p:nvSpPr>
          <p:spPr bwMode="auto">
            <a:xfrm>
              <a:off x="1774977" y="4584877"/>
              <a:ext cx="115335" cy="107639"/>
            </a:xfrm>
            <a:custGeom>
              <a:avLst/>
              <a:gdLst>
                <a:gd name="T0" fmla="*/ 75 w 75"/>
                <a:gd name="T1" fmla="*/ 0 h 70"/>
                <a:gd name="T2" fmla="*/ 38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8" y="70"/>
                  </a:lnTo>
                  <a:lnTo>
                    <a:pt x="0" y="0"/>
                  </a:lnTo>
                  <a:lnTo>
                    <a:pt x="75" y="0"/>
                  </a:lnTo>
                  <a:close/>
                </a:path>
              </a:pathLst>
            </a:custGeom>
            <a:solidFill>
              <a:srgbClr val="000000"/>
            </a:solidFill>
            <a:ln w="9525">
              <a:noFill/>
              <a:round/>
              <a:headEnd/>
              <a:tailEnd/>
            </a:ln>
          </p:spPr>
          <p:txBody>
            <a:bodyPr/>
            <a:lstStyle/>
            <a:p>
              <a:endParaRPr lang="en-US"/>
            </a:p>
          </p:txBody>
        </p:sp>
        <p:sp>
          <p:nvSpPr>
            <p:cNvPr id="563" name="Freeform 575"/>
            <p:cNvSpPr>
              <a:spLocks/>
            </p:cNvSpPr>
            <p:nvPr/>
          </p:nvSpPr>
          <p:spPr bwMode="auto">
            <a:xfrm>
              <a:off x="1824187" y="4601791"/>
              <a:ext cx="24605" cy="7688"/>
            </a:xfrm>
            <a:custGeom>
              <a:avLst/>
              <a:gdLst>
                <a:gd name="T0" fmla="*/ 0 w 16"/>
                <a:gd name="T1" fmla="*/ 0 h 5"/>
                <a:gd name="T2" fmla="*/ 0 w 16"/>
                <a:gd name="T3" fmla="*/ 0 h 5"/>
                <a:gd name="T4" fmla="*/ 0 w 16"/>
                <a:gd name="T5" fmla="*/ 5 h 5"/>
                <a:gd name="T6" fmla="*/ 6 w 16"/>
                <a:gd name="T7" fmla="*/ 5 h 5"/>
                <a:gd name="T8" fmla="*/ 6 w 16"/>
                <a:gd name="T9" fmla="*/ 5 h 5"/>
                <a:gd name="T10" fmla="*/ 11 w 16"/>
                <a:gd name="T11" fmla="*/ 5 h 5"/>
                <a:gd name="T12" fmla="*/ 11 w 16"/>
                <a:gd name="T13" fmla="*/ 5 h 5"/>
                <a:gd name="T14" fmla="*/ 11 w 16"/>
                <a:gd name="T15" fmla="*/ 0 h 5"/>
                <a:gd name="T16" fmla="*/ 16 w 16"/>
                <a:gd name="T17" fmla="*/ 0 h 5"/>
                <a:gd name="T18" fmla="*/ 0 w 16"/>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5"/>
                <a:gd name="T32" fmla="*/ 16 w 16"/>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5">
                  <a:moveTo>
                    <a:pt x="0" y="0"/>
                  </a:moveTo>
                  <a:lnTo>
                    <a:pt x="0" y="0"/>
                  </a:lnTo>
                  <a:lnTo>
                    <a:pt x="0" y="5"/>
                  </a:lnTo>
                  <a:lnTo>
                    <a:pt x="6" y="5"/>
                  </a:lnTo>
                  <a:lnTo>
                    <a:pt x="11" y="5"/>
                  </a:lnTo>
                  <a:lnTo>
                    <a:pt x="11" y="0"/>
                  </a:lnTo>
                  <a:lnTo>
                    <a:pt x="16" y="0"/>
                  </a:lnTo>
                  <a:lnTo>
                    <a:pt x="0" y="0"/>
                  </a:lnTo>
                  <a:close/>
                </a:path>
              </a:pathLst>
            </a:custGeom>
            <a:solidFill>
              <a:srgbClr val="000000"/>
            </a:solidFill>
            <a:ln w="9525">
              <a:noFill/>
              <a:round/>
              <a:headEnd/>
              <a:tailEnd/>
            </a:ln>
          </p:spPr>
          <p:txBody>
            <a:bodyPr/>
            <a:lstStyle/>
            <a:p>
              <a:endParaRPr lang="en-US"/>
            </a:p>
          </p:txBody>
        </p:sp>
        <p:sp>
          <p:nvSpPr>
            <p:cNvPr id="566" name="Freeform 578"/>
            <p:cNvSpPr>
              <a:spLocks/>
            </p:cNvSpPr>
            <p:nvPr/>
          </p:nvSpPr>
          <p:spPr bwMode="auto">
            <a:xfrm>
              <a:off x="1493559" y="4626394"/>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20" name="Freeform 633"/>
            <p:cNvSpPr>
              <a:spLocks/>
            </p:cNvSpPr>
            <p:nvPr/>
          </p:nvSpPr>
          <p:spPr bwMode="auto">
            <a:xfrm>
              <a:off x="3132860" y="4626394"/>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22" name="Freeform 635"/>
            <p:cNvSpPr>
              <a:spLocks/>
            </p:cNvSpPr>
            <p:nvPr/>
          </p:nvSpPr>
          <p:spPr bwMode="auto">
            <a:xfrm>
              <a:off x="2817610" y="4626394"/>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627" name="Rectangle 640"/>
            <p:cNvSpPr>
              <a:spLocks noChangeArrowheads="1"/>
            </p:cNvSpPr>
            <p:nvPr/>
          </p:nvSpPr>
          <p:spPr bwMode="auto">
            <a:xfrm>
              <a:off x="1087579" y="4709430"/>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628" name="Rectangle 641"/>
            <p:cNvSpPr>
              <a:spLocks noChangeArrowheads="1"/>
            </p:cNvSpPr>
            <p:nvPr/>
          </p:nvSpPr>
          <p:spPr bwMode="auto">
            <a:xfrm>
              <a:off x="1087579" y="4709430"/>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629" name="Rectangle 642"/>
            <p:cNvSpPr>
              <a:spLocks noChangeArrowheads="1"/>
            </p:cNvSpPr>
            <p:nvPr/>
          </p:nvSpPr>
          <p:spPr bwMode="auto">
            <a:xfrm rot="16200000">
              <a:off x="1049119" y="5056151"/>
              <a:ext cx="318998"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000000"/>
                  </a:solidFill>
                </a:rPr>
                <a:t>GPIO</a:t>
              </a:r>
            </a:p>
          </p:txBody>
        </p:sp>
        <p:sp>
          <p:nvSpPr>
            <p:cNvPr id="632" name="Freeform 650"/>
            <p:cNvSpPr>
              <a:spLocks/>
            </p:cNvSpPr>
            <p:nvPr/>
          </p:nvSpPr>
          <p:spPr bwMode="auto">
            <a:xfrm>
              <a:off x="1170620" y="4626394"/>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3" name="Line 651"/>
            <p:cNvSpPr>
              <a:spLocks noChangeShapeType="1"/>
            </p:cNvSpPr>
            <p:nvPr/>
          </p:nvSpPr>
          <p:spPr bwMode="auto">
            <a:xfrm>
              <a:off x="3074423" y="5569001"/>
              <a:ext cx="1538" cy="785762"/>
            </a:xfrm>
            <a:prstGeom prst="line">
              <a:avLst/>
            </a:prstGeom>
            <a:noFill/>
            <a:ln w="0">
              <a:solidFill>
                <a:srgbClr val="000000"/>
              </a:solidFill>
              <a:round/>
              <a:headEnd/>
              <a:tailEnd/>
            </a:ln>
          </p:spPr>
          <p:txBody>
            <a:bodyPr/>
            <a:lstStyle/>
            <a:p>
              <a:endParaRPr lang="en-US"/>
            </a:p>
          </p:txBody>
        </p:sp>
        <p:sp>
          <p:nvSpPr>
            <p:cNvPr id="634" name="Freeform 652"/>
            <p:cNvSpPr>
              <a:spLocks/>
            </p:cNvSpPr>
            <p:nvPr/>
          </p:nvSpPr>
          <p:spPr bwMode="auto">
            <a:xfrm>
              <a:off x="304213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35" name="Freeform 653"/>
            <p:cNvSpPr>
              <a:spLocks/>
            </p:cNvSpPr>
            <p:nvPr/>
          </p:nvSpPr>
          <p:spPr bwMode="auto">
            <a:xfrm>
              <a:off x="304213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36" name="Line 654"/>
            <p:cNvSpPr>
              <a:spLocks noChangeShapeType="1"/>
            </p:cNvSpPr>
            <p:nvPr/>
          </p:nvSpPr>
          <p:spPr bwMode="auto">
            <a:xfrm>
              <a:off x="2768400" y="5569001"/>
              <a:ext cx="1538" cy="785762"/>
            </a:xfrm>
            <a:prstGeom prst="line">
              <a:avLst/>
            </a:prstGeom>
            <a:noFill/>
            <a:ln w="0">
              <a:solidFill>
                <a:srgbClr val="000000"/>
              </a:solidFill>
              <a:round/>
              <a:headEnd/>
              <a:tailEnd/>
            </a:ln>
          </p:spPr>
          <p:txBody>
            <a:bodyPr/>
            <a:lstStyle/>
            <a:p>
              <a:endParaRPr lang="en-US"/>
            </a:p>
          </p:txBody>
        </p:sp>
        <p:sp>
          <p:nvSpPr>
            <p:cNvPr id="637" name="Freeform 655"/>
            <p:cNvSpPr>
              <a:spLocks/>
            </p:cNvSpPr>
            <p:nvPr/>
          </p:nvSpPr>
          <p:spPr bwMode="auto">
            <a:xfrm>
              <a:off x="2736106"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38" name="Freeform 656"/>
            <p:cNvSpPr>
              <a:spLocks/>
            </p:cNvSpPr>
            <p:nvPr/>
          </p:nvSpPr>
          <p:spPr bwMode="auto">
            <a:xfrm>
              <a:off x="2736106"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639" name="Line 657"/>
            <p:cNvSpPr>
              <a:spLocks noChangeShapeType="1"/>
            </p:cNvSpPr>
            <p:nvPr/>
          </p:nvSpPr>
          <p:spPr bwMode="auto">
            <a:xfrm>
              <a:off x="2454688" y="5569001"/>
              <a:ext cx="1538" cy="785762"/>
            </a:xfrm>
            <a:prstGeom prst="line">
              <a:avLst/>
            </a:prstGeom>
            <a:noFill/>
            <a:ln w="0">
              <a:solidFill>
                <a:srgbClr val="000000"/>
              </a:solidFill>
              <a:round/>
              <a:headEnd/>
              <a:tailEnd/>
            </a:ln>
          </p:spPr>
          <p:txBody>
            <a:bodyPr/>
            <a:lstStyle/>
            <a:p>
              <a:endParaRPr lang="en-US"/>
            </a:p>
          </p:txBody>
        </p:sp>
        <p:sp>
          <p:nvSpPr>
            <p:cNvPr id="640" name="Freeform 658"/>
            <p:cNvSpPr>
              <a:spLocks/>
            </p:cNvSpPr>
            <p:nvPr/>
          </p:nvSpPr>
          <p:spPr bwMode="auto">
            <a:xfrm>
              <a:off x="2420856"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1" name="Freeform 659"/>
            <p:cNvSpPr>
              <a:spLocks/>
            </p:cNvSpPr>
            <p:nvPr/>
          </p:nvSpPr>
          <p:spPr bwMode="auto">
            <a:xfrm>
              <a:off x="2420856"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2" name="Line 660"/>
            <p:cNvSpPr>
              <a:spLocks noChangeShapeType="1"/>
            </p:cNvSpPr>
            <p:nvPr/>
          </p:nvSpPr>
          <p:spPr bwMode="auto">
            <a:xfrm>
              <a:off x="2147127" y="5569001"/>
              <a:ext cx="1538" cy="785762"/>
            </a:xfrm>
            <a:prstGeom prst="line">
              <a:avLst/>
            </a:prstGeom>
            <a:noFill/>
            <a:ln w="0">
              <a:solidFill>
                <a:srgbClr val="000000"/>
              </a:solidFill>
              <a:round/>
              <a:headEnd/>
              <a:tailEnd/>
            </a:ln>
          </p:spPr>
          <p:txBody>
            <a:bodyPr/>
            <a:lstStyle/>
            <a:p>
              <a:endParaRPr lang="en-US"/>
            </a:p>
          </p:txBody>
        </p:sp>
        <p:sp>
          <p:nvSpPr>
            <p:cNvPr id="643" name="Freeform 661"/>
            <p:cNvSpPr>
              <a:spLocks/>
            </p:cNvSpPr>
            <p:nvPr/>
          </p:nvSpPr>
          <p:spPr bwMode="auto">
            <a:xfrm>
              <a:off x="2114833"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44" name="Freeform 662"/>
            <p:cNvSpPr>
              <a:spLocks/>
            </p:cNvSpPr>
            <p:nvPr/>
          </p:nvSpPr>
          <p:spPr bwMode="auto">
            <a:xfrm>
              <a:off x="2114833"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45" name="Line 663"/>
            <p:cNvSpPr>
              <a:spLocks noChangeShapeType="1"/>
            </p:cNvSpPr>
            <p:nvPr/>
          </p:nvSpPr>
          <p:spPr bwMode="auto">
            <a:xfrm>
              <a:off x="1833415" y="5569001"/>
              <a:ext cx="1538" cy="785762"/>
            </a:xfrm>
            <a:prstGeom prst="line">
              <a:avLst/>
            </a:prstGeom>
            <a:noFill/>
            <a:ln w="0">
              <a:solidFill>
                <a:srgbClr val="000000"/>
              </a:solidFill>
              <a:round/>
              <a:headEnd/>
              <a:tailEnd/>
            </a:ln>
          </p:spPr>
          <p:txBody>
            <a:bodyPr/>
            <a:lstStyle/>
            <a:p>
              <a:endParaRPr lang="en-US"/>
            </a:p>
          </p:txBody>
        </p:sp>
        <p:sp>
          <p:nvSpPr>
            <p:cNvPr id="646" name="Freeform 664"/>
            <p:cNvSpPr>
              <a:spLocks/>
            </p:cNvSpPr>
            <p:nvPr/>
          </p:nvSpPr>
          <p:spPr bwMode="auto">
            <a:xfrm>
              <a:off x="1799583" y="5569001"/>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647" name="Freeform 665"/>
            <p:cNvSpPr>
              <a:spLocks/>
            </p:cNvSpPr>
            <p:nvPr/>
          </p:nvSpPr>
          <p:spPr bwMode="auto">
            <a:xfrm>
              <a:off x="1799583" y="6288642"/>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648" name="Line 666"/>
            <p:cNvSpPr>
              <a:spLocks noChangeShapeType="1"/>
            </p:cNvSpPr>
            <p:nvPr/>
          </p:nvSpPr>
          <p:spPr bwMode="auto">
            <a:xfrm>
              <a:off x="1525854" y="5569001"/>
              <a:ext cx="1538" cy="785762"/>
            </a:xfrm>
            <a:prstGeom prst="line">
              <a:avLst/>
            </a:prstGeom>
            <a:noFill/>
            <a:ln w="0">
              <a:solidFill>
                <a:srgbClr val="000000"/>
              </a:solidFill>
              <a:round/>
              <a:headEnd/>
              <a:tailEnd/>
            </a:ln>
          </p:spPr>
          <p:txBody>
            <a:bodyPr/>
            <a:lstStyle/>
            <a:p>
              <a:endParaRPr lang="en-US"/>
            </a:p>
          </p:txBody>
        </p:sp>
        <p:sp>
          <p:nvSpPr>
            <p:cNvPr id="649" name="Freeform 667"/>
            <p:cNvSpPr>
              <a:spLocks/>
            </p:cNvSpPr>
            <p:nvPr/>
          </p:nvSpPr>
          <p:spPr bwMode="auto">
            <a:xfrm>
              <a:off x="1493560" y="5569001"/>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650" name="Freeform 668"/>
            <p:cNvSpPr>
              <a:spLocks/>
            </p:cNvSpPr>
            <p:nvPr/>
          </p:nvSpPr>
          <p:spPr bwMode="auto">
            <a:xfrm>
              <a:off x="1493560" y="6288642"/>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651" name="Line 669"/>
            <p:cNvSpPr>
              <a:spLocks noChangeShapeType="1"/>
            </p:cNvSpPr>
            <p:nvPr/>
          </p:nvSpPr>
          <p:spPr bwMode="auto">
            <a:xfrm>
              <a:off x="1202914" y="5569001"/>
              <a:ext cx="1538" cy="785762"/>
            </a:xfrm>
            <a:prstGeom prst="line">
              <a:avLst/>
            </a:prstGeom>
            <a:noFill/>
            <a:ln w="0">
              <a:solidFill>
                <a:srgbClr val="000000"/>
              </a:solidFill>
              <a:round/>
              <a:headEnd/>
              <a:tailEnd/>
            </a:ln>
          </p:spPr>
          <p:txBody>
            <a:bodyPr/>
            <a:lstStyle/>
            <a:p>
              <a:endParaRPr lang="en-US"/>
            </a:p>
          </p:txBody>
        </p:sp>
        <p:sp>
          <p:nvSpPr>
            <p:cNvPr id="652" name="Freeform 670"/>
            <p:cNvSpPr>
              <a:spLocks/>
            </p:cNvSpPr>
            <p:nvPr/>
          </p:nvSpPr>
          <p:spPr bwMode="auto">
            <a:xfrm>
              <a:off x="1170620" y="5569001"/>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653" name="Freeform 671"/>
            <p:cNvSpPr>
              <a:spLocks/>
            </p:cNvSpPr>
            <p:nvPr/>
          </p:nvSpPr>
          <p:spPr bwMode="auto">
            <a:xfrm>
              <a:off x="1170620" y="6288642"/>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06" name="Rectangle 640"/>
            <p:cNvSpPr>
              <a:spLocks noChangeArrowheads="1"/>
            </p:cNvSpPr>
            <p:nvPr/>
          </p:nvSpPr>
          <p:spPr bwMode="auto">
            <a:xfrm>
              <a:off x="789907" y="4711806"/>
              <a:ext cx="247587" cy="842657"/>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07" name="Rectangle 641"/>
            <p:cNvSpPr>
              <a:spLocks noChangeArrowheads="1"/>
            </p:cNvSpPr>
            <p:nvPr/>
          </p:nvSpPr>
          <p:spPr bwMode="auto">
            <a:xfrm>
              <a:off x="782763" y="4711806"/>
              <a:ext cx="247587" cy="842657"/>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10" name="Freeform 650"/>
            <p:cNvSpPr>
              <a:spLocks/>
            </p:cNvSpPr>
            <p:nvPr/>
          </p:nvSpPr>
          <p:spPr bwMode="auto">
            <a:xfrm>
              <a:off x="865804" y="4628770"/>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811" name="Line 669"/>
            <p:cNvSpPr>
              <a:spLocks noChangeShapeType="1"/>
            </p:cNvSpPr>
            <p:nvPr/>
          </p:nvSpPr>
          <p:spPr bwMode="auto">
            <a:xfrm>
              <a:off x="898098" y="5571377"/>
              <a:ext cx="1538" cy="785762"/>
            </a:xfrm>
            <a:prstGeom prst="line">
              <a:avLst/>
            </a:prstGeom>
            <a:noFill/>
            <a:ln w="0">
              <a:solidFill>
                <a:srgbClr val="000000"/>
              </a:solidFill>
              <a:round/>
              <a:headEnd/>
              <a:tailEnd/>
            </a:ln>
          </p:spPr>
          <p:txBody>
            <a:bodyPr/>
            <a:lstStyle/>
            <a:p>
              <a:endParaRPr lang="en-US"/>
            </a:p>
          </p:txBody>
        </p:sp>
        <p:sp>
          <p:nvSpPr>
            <p:cNvPr id="812" name="Freeform 670"/>
            <p:cNvSpPr>
              <a:spLocks/>
            </p:cNvSpPr>
            <p:nvPr/>
          </p:nvSpPr>
          <p:spPr bwMode="auto">
            <a:xfrm>
              <a:off x="865804" y="5571377"/>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813" name="Freeform 671"/>
            <p:cNvSpPr>
              <a:spLocks/>
            </p:cNvSpPr>
            <p:nvPr/>
          </p:nvSpPr>
          <p:spPr bwMode="auto">
            <a:xfrm>
              <a:off x="865804" y="6291018"/>
              <a:ext cx="73815" cy="66121"/>
            </a:xfrm>
            <a:custGeom>
              <a:avLst/>
              <a:gdLst>
                <a:gd name="T0" fmla="*/ 21 w 48"/>
                <a:gd name="T1" fmla="*/ 43 h 43"/>
                <a:gd name="T2" fmla="*/ 48 w 48"/>
                <a:gd name="T3" fmla="*/ 0 h 43"/>
                <a:gd name="T4" fmla="*/ 0 w 48"/>
                <a:gd name="T5" fmla="*/ 0 h 43"/>
                <a:gd name="T6" fmla="*/ 21 w 48"/>
                <a:gd name="T7" fmla="*/ 43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43"/>
                  </a:moveTo>
                  <a:lnTo>
                    <a:pt x="48" y="0"/>
                  </a:lnTo>
                  <a:lnTo>
                    <a:pt x="0" y="0"/>
                  </a:lnTo>
                  <a:lnTo>
                    <a:pt x="21" y="43"/>
                  </a:lnTo>
                  <a:close/>
                </a:path>
              </a:pathLst>
            </a:custGeom>
            <a:solidFill>
              <a:srgbClr val="000000"/>
            </a:solidFill>
            <a:ln w="9525">
              <a:noFill/>
              <a:round/>
              <a:headEnd/>
              <a:tailEnd/>
            </a:ln>
          </p:spPr>
          <p:txBody>
            <a:bodyPr/>
            <a:lstStyle/>
            <a:p>
              <a:endParaRPr lang="en-US"/>
            </a:p>
          </p:txBody>
        </p:sp>
        <p:sp>
          <p:nvSpPr>
            <p:cNvPr id="402" name="Rectangle 685"/>
            <p:cNvSpPr>
              <a:spLocks noChangeArrowheads="1"/>
            </p:cNvSpPr>
            <p:nvPr/>
          </p:nvSpPr>
          <p:spPr bwMode="auto">
            <a:xfrm>
              <a:off x="3337038" y="4709430"/>
              <a:ext cx="1988382" cy="1363935"/>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403" name="Line 686"/>
            <p:cNvSpPr>
              <a:spLocks noChangeShapeType="1"/>
            </p:cNvSpPr>
            <p:nvPr/>
          </p:nvSpPr>
          <p:spPr bwMode="auto">
            <a:xfrm flipH="1">
              <a:off x="3776850" y="5279915"/>
              <a:ext cx="239898" cy="1538"/>
            </a:xfrm>
            <a:prstGeom prst="line">
              <a:avLst/>
            </a:prstGeom>
            <a:noFill/>
            <a:ln w="0">
              <a:solidFill>
                <a:srgbClr val="000000"/>
              </a:solidFill>
              <a:round/>
              <a:headEnd/>
              <a:tailEnd/>
            </a:ln>
          </p:spPr>
          <p:txBody>
            <a:bodyPr/>
            <a:lstStyle/>
            <a:p>
              <a:endParaRPr lang="en-US"/>
            </a:p>
          </p:txBody>
        </p:sp>
        <p:sp>
          <p:nvSpPr>
            <p:cNvPr id="404" name="Freeform 687"/>
            <p:cNvSpPr>
              <a:spLocks/>
            </p:cNvSpPr>
            <p:nvPr/>
          </p:nvSpPr>
          <p:spPr bwMode="auto">
            <a:xfrm>
              <a:off x="3950622" y="524608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405" name="Freeform 688"/>
            <p:cNvSpPr>
              <a:spLocks/>
            </p:cNvSpPr>
            <p:nvPr/>
          </p:nvSpPr>
          <p:spPr bwMode="auto">
            <a:xfrm>
              <a:off x="3776850" y="5246085"/>
              <a:ext cx="73815" cy="66121"/>
            </a:xfrm>
            <a:custGeom>
              <a:avLst/>
              <a:gdLst>
                <a:gd name="T0" fmla="*/ 0 w 48"/>
                <a:gd name="T1" fmla="*/ 22 h 43"/>
                <a:gd name="T2" fmla="*/ 48 w 48"/>
                <a:gd name="T3" fmla="*/ 43 h 43"/>
                <a:gd name="T4" fmla="*/ 48 w 48"/>
                <a:gd name="T5" fmla="*/ 0 h 43"/>
                <a:gd name="T6" fmla="*/ 0 w 48"/>
                <a:gd name="T7" fmla="*/ 22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0" y="22"/>
                  </a:moveTo>
                  <a:lnTo>
                    <a:pt x="48" y="43"/>
                  </a:lnTo>
                  <a:lnTo>
                    <a:pt x="48" y="0"/>
                  </a:lnTo>
                  <a:lnTo>
                    <a:pt x="0" y="22"/>
                  </a:lnTo>
                  <a:close/>
                </a:path>
              </a:pathLst>
            </a:custGeom>
            <a:solidFill>
              <a:srgbClr val="000000"/>
            </a:solidFill>
            <a:ln w="9525">
              <a:noFill/>
              <a:round/>
              <a:headEnd/>
              <a:tailEnd/>
            </a:ln>
          </p:spPr>
          <p:txBody>
            <a:bodyPr/>
            <a:lstStyle/>
            <a:p>
              <a:endParaRPr lang="en-US"/>
            </a:p>
          </p:txBody>
        </p:sp>
        <p:sp>
          <p:nvSpPr>
            <p:cNvPr id="407" name="Rectangle 690"/>
            <p:cNvSpPr>
              <a:spLocks noChangeArrowheads="1"/>
            </p:cNvSpPr>
            <p:nvPr/>
          </p:nvSpPr>
          <p:spPr bwMode="auto">
            <a:xfrm>
              <a:off x="4033664" y="4949310"/>
              <a:ext cx="247587" cy="636605"/>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408" name="Rectangle 691"/>
            <p:cNvSpPr>
              <a:spLocks noChangeArrowheads="1"/>
            </p:cNvSpPr>
            <p:nvPr/>
          </p:nvSpPr>
          <p:spPr bwMode="auto">
            <a:xfrm>
              <a:off x="4033664" y="4949310"/>
              <a:ext cx="247587" cy="636605"/>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409" name="Rectangle 692"/>
            <p:cNvSpPr>
              <a:spLocks noChangeArrowheads="1"/>
            </p:cNvSpPr>
            <p:nvPr/>
          </p:nvSpPr>
          <p:spPr bwMode="auto">
            <a:xfrm rot="16200000">
              <a:off x="4089030" y="5301436"/>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10" name="Rectangle 693"/>
            <p:cNvSpPr>
              <a:spLocks noChangeArrowheads="1"/>
            </p:cNvSpPr>
            <p:nvPr/>
          </p:nvSpPr>
          <p:spPr bwMode="auto">
            <a:xfrm rot="16200000">
              <a:off x="4081342" y="5210712"/>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411" name="Rectangle 694"/>
            <p:cNvSpPr>
              <a:spLocks noChangeArrowheads="1"/>
            </p:cNvSpPr>
            <p:nvPr/>
          </p:nvSpPr>
          <p:spPr bwMode="auto">
            <a:xfrm rot="16200000">
              <a:off x="4118246" y="5147667"/>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412" name="Rectangle 695"/>
            <p:cNvSpPr>
              <a:spLocks noChangeArrowheads="1"/>
            </p:cNvSpPr>
            <p:nvPr/>
          </p:nvSpPr>
          <p:spPr bwMode="auto">
            <a:xfrm rot="16200000">
              <a:off x="4115171" y="5112300"/>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3" name="Rectangle 696"/>
            <p:cNvSpPr>
              <a:spLocks noChangeArrowheads="1"/>
            </p:cNvSpPr>
            <p:nvPr/>
          </p:nvSpPr>
          <p:spPr bwMode="auto">
            <a:xfrm rot="16200000">
              <a:off x="4098256" y="5053867"/>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414" name="Rectangle 697"/>
            <p:cNvSpPr>
              <a:spLocks noChangeArrowheads="1"/>
            </p:cNvSpPr>
            <p:nvPr/>
          </p:nvSpPr>
          <p:spPr bwMode="auto">
            <a:xfrm rot="16200000">
              <a:off x="4093643" y="4975445"/>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5" name="Rectangle 698"/>
            <p:cNvSpPr>
              <a:spLocks noChangeArrowheads="1"/>
            </p:cNvSpPr>
            <p:nvPr/>
          </p:nvSpPr>
          <p:spPr bwMode="auto">
            <a:xfrm>
              <a:off x="3444684" y="4817069"/>
              <a:ext cx="322939" cy="644294"/>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416" name="Rectangle 699"/>
            <p:cNvSpPr>
              <a:spLocks noChangeArrowheads="1"/>
            </p:cNvSpPr>
            <p:nvPr/>
          </p:nvSpPr>
          <p:spPr bwMode="auto">
            <a:xfrm rot="16200000">
              <a:off x="3467757" y="5226089"/>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17" name="Rectangle 700"/>
            <p:cNvSpPr>
              <a:spLocks noChangeArrowheads="1"/>
            </p:cNvSpPr>
            <p:nvPr/>
          </p:nvSpPr>
          <p:spPr bwMode="auto">
            <a:xfrm rot="16200000">
              <a:off x="3493898" y="5161506"/>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18" name="Rectangle 701"/>
            <p:cNvSpPr>
              <a:spLocks noChangeArrowheads="1"/>
            </p:cNvSpPr>
            <p:nvPr/>
          </p:nvSpPr>
          <p:spPr bwMode="auto">
            <a:xfrm rot="16200000">
              <a:off x="3472370" y="5098460"/>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419" name="Rectangle 702"/>
            <p:cNvSpPr>
              <a:spLocks noChangeArrowheads="1"/>
            </p:cNvSpPr>
            <p:nvPr/>
          </p:nvSpPr>
          <p:spPr bwMode="auto">
            <a:xfrm rot="16200000">
              <a:off x="3476983" y="5029264"/>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0" name="Rectangle 703"/>
            <p:cNvSpPr>
              <a:spLocks noChangeArrowheads="1"/>
            </p:cNvSpPr>
            <p:nvPr/>
          </p:nvSpPr>
          <p:spPr bwMode="auto">
            <a:xfrm rot="16200000">
              <a:off x="3489285" y="4966219"/>
              <a:ext cx="116865"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r</a:t>
              </a:r>
              <a:endParaRPr lang="en-US" sz="1800">
                <a:solidFill>
                  <a:srgbClr val="000000"/>
                </a:solidFill>
              </a:endParaRPr>
            </a:p>
          </p:txBody>
        </p:sp>
        <p:sp>
          <p:nvSpPr>
            <p:cNvPr id="421" name="Rectangle 704"/>
            <p:cNvSpPr>
              <a:spLocks noChangeArrowheads="1"/>
            </p:cNvSpPr>
            <p:nvPr/>
          </p:nvSpPr>
          <p:spPr bwMode="auto">
            <a:xfrm rot="16200000">
              <a:off x="3472370" y="4900098"/>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n</a:t>
              </a:r>
              <a:endParaRPr lang="en-US" sz="1800">
                <a:solidFill>
                  <a:srgbClr val="000000"/>
                </a:solidFill>
              </a:endParaRPr>
            </a:p>
          </p:txBody>
        </p:sp>
        <p:sp>
          <p:nvSpPr>
            <p:cNvPr id="422" name="Rectangle 705"/>
            <p:cNvSpPr>
              <a:spLocks noChangeArrowheads="1"/>
            </p:cNvSpPr>
            <p:nvPr/>
          </p:nvSpPr>
          <p:spPr bwMode="auto">
            <a:xfrm rot="16200000">
              <a:off x="3476983" y="4830902"/>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e</a:t>
              </a:r>
              <a:endParaRPr lang="en-US" sz="1800">
                <a:solidFill>
                  <a:srgbClr val="000000"/>
                </a:solidFill>
              </a:endParaRPr>
            </a:p>
          </p:txBody>
        </p:sp>
        <p:sp>
          <p:nvSpPr>
            <p:cNvPr id="428" name="Rectangle 706"/>
            <p:cNvSpPr>
              <a:spLocks noChangeArrowheads="1"/>
            </p:cNvSpPr>
            <p:nvPr/>
          </p:nvSpPr>
          <p:spPr bwMode="auto">
            <a:xfrm rot="16200000">
              <a:off x="3493898" y="4772469"/>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429" name="Rectangle 707"/>
            <p:cNvSpPr>
              <a:spLocks noChangeArrowheads="1"/>
            </p:cNvSpPr>
            <p:nvPr/>
          </p:nvSpPr>
          <p:spPr bwMode="auto">
            <a:xfrm rot="16200000">
              <a:off x="3609235" y="5169194"/>
              <a:ext cx="158383"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S</a:t>
              </a:r>
              <a:endParaRPr lang="en-US" sz="1800">
                <a:solidFill>
                  <a:srgbClr val="000000"/>
                </a:solidFill>
              </a:endParaRPr>
            </a:p>
          </p:txBody>
        </p:sp>
        <p:sp>
          <p:nvSpPr>
            <p:cNvPr id="430" name="Rectangle 708"/>
            <p:cNvSpPr>
              <a:spLocks noChangeArrowheads="1"/>
            </p:cNvSpPr>
            <p:nvPr/>
          </p:nvSpPr>
          <p:spPr bwMode="auto">
            <a:xfrm rot="16200000">
              <a:off x="3601546" y="5078470"/>
              <a:ext cx="17375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w</a:t>
              </a:r>
              <a:endParaRPr lang="en-US" sz="1800">
                <a:solidFill>
                  <a:srgbClr val="000000"/>
                </a:solidFill>
              </a:endParaRPr>
            </a:p>
          </p:txBody>
        </p:sp>
        <p:sp>
          <p:nvSpPr>
            <p:cNvPr id="821" name="Rectangle 709"/>
            <p:cNvSpPr>
              <a:spLocks noChangeArrowheads="1"/>
            </p:cNvSpPr>
            <p:nvPr/>
          </p:nvSpPr>
          <p:spPr bwMode="auto">
            <a:xfrm rot="16200000">
              <a:off x="3638451" y="5015425"/>
              <a:ext cx="99950"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i</a:t>
              </a:r>
              <a:endParaRPr lang="en-US" sz="1800">
                <a:solidFill>
                  <a:srgbClr val="000000"/>
                </a:solidFill>
              </a:endParaRPr>
            </a:p>
          </p:txBody>
        </p:sp>
        <p:sp>
          <p:nvSpPr>
            <p:cNvPr id="822" name="Rectangle 710"/>
            <p:cNvSpPr>
              <a:spLocks noChangeArrowheads="1"/>
            </p:cNvSpPr>
            <p:nvPr/>
          </p:nvSpPr>
          <p:spPr bwMode="auto">
            <a:xfrm rot="16200000">
              <a:off x="3635376" y="4980058"/>
              <a:ext cx="107639"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t</a:t>
              </a:r>
              <a:endParaRPr lang="en-US" sz="1800">
                <a:solidFill>
                  <a:srgbClr val="000000"/>
                </a:solidFill>
              </a:endParaRPr>
            </a:p>
          </p:txBody>
        </p:sp>
        <p:sp>
          <p:nvSpPr>
            <p:cNvPr id="823" name="Rectangle 711"/>
            <p:cNvSpPr>
              <a:spLocks noChangeArrowheads="1"/>
            </p:cNvSpPr>
            <p:nvPr/>
          </p:nvSpPr>
          <p:spPr bwMode="auto">
            <a:xfrm rot="16200000">
              <a:off x="3618461" y="4921626"/>
              <a:ext cx="141468"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c</a:t>
              </a:r>
              <a:endParaRPr lang="en-US" sz="1800">
                <a:solidFill>
                  <a:srgbClr val="000000"/>
                </a:solidFill>
              </a:endParaRPr>
            </a:p>
          </p:txBody>
        </p:sp>
        <p:sp>
          <p:nvSpPr>
            <p:cNvPr id="824" name="Rectangle 712"/>
            <p:cNvSpPr>
              <a:spLocks noChangeArrowheads="1"/>
            </p:cNvSpPr>
            <p:nvPr/>
          </p:nvSpPr>
          <p:spPr bwMode="auto">
            <a:xfrm rot="16200000">
              <a:off x="3613848" y="4843203"/>
              <a:ext cx="149156" cy="173772"/>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h</a:t>
              </a:r>
              <a:endParaRPr lang="en-US" sz="1800">
                <a:solidFill>
                  <a:srgbClr val="000000"/>
                </a:solidFill>
              </a:endParaRPr>
            </a:p>
          </p:txBody>
        </p:sp>
        <p:sp>
          <p:nvSpPr>
            <p:cNvPr id="825" name="Rectangle 713"/>
            <p:cNvSpPr>
              <a:spLocks noChangeArrowheads="1"/>
            </p:cNvSpPr>
            <p:nvPr/>
          </p:nvSpPr>
          <p:spPr bwMode="auto">
            <a:xfrm>
              <a:off x="3453911" y="5635122"/>
              <a:ext cx="313712" cy="330604"/>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26" name="Rectangle 714"/>
            <p:cNvSpPr>
              <a:spLocks noChangeArrowheads="1"/>
            </p:cNvSpPr>
            <p:nvPr/>
          </p:nvSpPr>
          <p:spPr bwMode="auto">
            <a:xfrm>
              <a:off x="3453911" y="5635122"/>
              <a:ext cx="313712" cy="330604"/>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27" name="Rectangle 715"/>
            <p:cNvSpPr>
              <a:spLocks noChangeArrowheads="1"/>
            </p:cNvSpPr>
            <p:nvPr/>
          </p:nvSpPr>
          <p:spPr bwMode="auto">
            <a:xfrm rot="16200000">
              <a:off x="3506201" y="5795037"/>
              <a:ext cx="124553"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a:t>
              </a:r>
              <a:endParaRPr lang="en-US" sz="1800">
                <a:solidFill>
                  <a:srgbClr val="000000"/>
                </a:solidFill>
              </a:endParaRPr>
            </a:p>
          </p:txBody>
        </p:sp>
        <p:sp>
          <p:nvSpPr>
            <p:cNvPr id="828" name="Rectangle 716"/>
            <p:cNvSpPr>
              <a:spLocks noChangeArrowheads="1"/>
            </p:cNvSpPr>
            <p:nvPr/>
          </p:nvSpPr>
          <p:spPr bwMode="auto">
            <a:xfrm rot="16200000">
              <a:off x="3501588" y="5724303"/>
              <a:ext cx="133779"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G</a:t>
              </a:r>
              <a:endParaRPr lang="en-US" sz="1800">
                <a:solidFill>
                  <a:srgbClr val="000000"/>
                </a:solidFill>
              </a:endParaRPr>
            </a:p>
          </p:txBody>
        </p:sp>
        <p:sp>
          <p:nvSpPr>
            <p:cNvPr id="829" name="Rectangle 717"/>
            <p:cNvSpPr>
              <a:spLocks noChangeArrowheads="1"/>
            </p:cNvSpPr>
            <p:nvPr/>
          </p:nvSpPr>
          <p:spPr bwMode="auto">
            <a:xfrm rot="16200000">
              <a:off x="3498512" y="5645880"/>
              <a:ext cx="141468"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a:t>
              </a:r>
              <a:endParaRPr lang="en-US" sz="1800">
                <a:solidFill>
                  <a:srgbClr val="000000"/>
                </a:solidFill>
              </a:endParaRPr>
            </a:p>
          </p:txBody>
        </p:sp>
        <p:sp>
          <p:nvSpPr>
            <p:cNvPr id="830" name="Rectangle 718"/>
            <p:cNvSpPr>
              <a:spLocks noChangeArrowheads="1"/>
            </p:cNvSpPr>
            <p:nvPr/>
          </p:nvSpPr>
          <p:spPr bwMode="auto">
            <a:xfrm rot="16200000">
              <a:off x="3527729" y="5592061"/>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1" name="Rectangle 719"/>
            <p:cNvSpPr>
              <a:spLocks noChangeArrowheads="1"/>
            </p:cNvSpPr>
            <p:nvPr/>
          </p:nvSpPr>
          <p:spPr bwMode="auto">
            <a:xfrm rot="16200000">
              <a:off x="3527729" y="5558232"/>
              <a:ext cx="83035" cy="149167"/>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I</a:t>
              </a:r>
              <a:endParaRPr lang="en-US" sz="1800">
                <a:solidFill>
                  <a:srgbClr val="000000"/>
                </a:solidFill>
              </a:endParaRPr>
            </a:p>
          </p:txBody>
        </p:sp>
        <p:sp>
          <p:nvSpPr>
            <p:cNvPr id="832" name="Rectangle 720"/>
            <p:cNvSpPr>
              <a:spLocks noChangeArrowheads="1"/>
            </p:cNvSpPr>
            <p:nvPr/>
          </p:nvSpPr>
          <p:spPr bwMode="auto">
            <a:xfrm rot="16200000">
              <a:off x="3629225" y="5670485"/>
              <a:ext cx="112252" cy="119949"/>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x2</a:t>
              </a:r>
              <a:endParaRPr lang="en-US" sz="1800">
                <a:solidFill>
                  <a:srgbClr val="000000"/>
                </a:solidFill>
              </a:endParaRPr>
            </a:p>
          </p:txBody>
        </p:sp>
        <p:sp>
          <p:nvSpPr>
            <p:cNvPr id="833" name="Rectangle 721"/>
            <p:cNvSpPr>
              <a:spLocks noChangeArrowheads="1"/>
            </p:cNvSpPr>
            <p:nvPr/>
          </p:nvSpPr>
          <p:spPr bwMode="auto">
            <a:xfrm rot="16200000">
              <a:off x="3667666" y="5642801"/>
              <a:ext cx="0" cy="267578"/>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834" name="Line 722"/>
            <p:cNvSpPr>
              <a:spLocks noChangeShapeType="1"/>
            </p:cNvSpPr>
            <p:nvPr/>
          </p:nvSpPr>
          <p:spPr bwMode="auto">
            <a:xfrm>
              <a:off x="3603078" y="5470589"/>
              <a:ext cx="1538" cy="147619"/>
            </a:xfrm>
            <a:prstGeom prst="line">
              <a:avLst/>
            </a:prstGeom>
            <a:noFill/>
            <a:ln w="0">
              <a:solidFill>
                <a:srgbClr val="000000"/>
              </a:solidFill>
              <a:round/>
              <a:headEnd/>
              <a:tailEnd/>
            </a:ln>
          </p:spPr>
          <p:txBody>
            <a:bodyPr/>
            <a:lstStyle/>
            <a:p>
              <a:endParaRPr lang="en-US"/>
            </a:p>
          </p:txBody>
        </p:sp>
        <p:sp>
          <p:nvSpPr>
            <p:cNvPr id="835" name="Freeform 723"/>
            <p:cNvSpPr>
              <a:spLocks/>
            </p:cNvSpPr>
            <p:nvPr/>
          </p:nvSpPr>
          <p:spPr bwMode="auto">
            <a:xfrm>
              <a:off x="3569246" y="5470589"/>
              <a:ext cx="58437" cy="56895"/>
            </a:xfrm>
            <a:custGeom>
              <a:avLst/>
              <a:gdLst>
                <a:gd name="T0" fmla="*/ 38 w 38"/>
                <a:gd name="T1" fmla="*/ 37 h 37"/>
                <a:gd name="T2" fmla="*/ 22 w 38"/>
                <a:gd name="T3" fmla="*/ 0 h 37"/>
                <a:gd name="T4" fmla="*/ 0 w 38"/>
                <a:gd name="T5" fmla="*/ 37 h 37"/>
                <a:gd name="T6" fmla="*/ 38 w 38"/>
                <a:gd name="T7" fmla="*/ 37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38" y="37"/>
                  </a:moveTo>
                  <a:lnTo>
                    <a:pt x="22" y="0"/>
                  </a:lnTo>
                  <a:lnTo>
                    <a:pt x="0" y="37"/>
                  </a:lnTo>
                  <a:lnTo>
                    <a:pt x="38" y="37"/>
                  </a:lnTo>
                  <a:close/>
                </a:path>
              </a:pathLst>
            </a:custGeom>
            <a:solidFill>
              <a:srgbClr val="000000"/>
            </a:solidFill>
            <a:ln w="9525">
              <a:noFill/>
              <a:round/>
              <a:headEnd/>
              <a:tailEnd/>
            </a:ln>
          </p:spPr>
          <p:txBody>
            <a:bodyPr/>
            <a:lstStyle/>
            <a:p>
              <a:endParaRPr lang="en-US"/>
            </a:p>
          </p:txBody>
        </p:sp>
        <p:sp>
          <p:nvSpPr>
            <p:cNvPr id="836" name="Freeform 724"/>
            <p:cNvSpPr>
              <a:spLocks/>
            </p:cNvSpPr>
            <p:nvPr/>
          </p:nvSpPr>
          <p:spPr bwMode="auto">
            <a:xfrm>
              <a:off x="3569246" y="5569001"/>
              <a:ext cx="58437" cy="49206"/>
            </a:xfrm>
            <a:custGeom>
              <a:avLst/>
              <a:gdLst>
                <a:gd name="T0" fmla="*/ 38 w 38"/>
                <a:gd name="T1" fmla="*/ 0 h 32"/>
                <a:gd name="T2" fmla="*/ 22 w 38"/>
                <a:gd name="T3" fmla="*/ 32 h 32"/>
                <a:gd name="T4" fmla="*/ 0 w 38"/>
                <a:gd name="T5" fmla="*/ 0 h 32"/>
                <a:gd name="T6" fmla="*/ 38 w 38"/>
                <a:gd name="T7" fmla="*/ 0 h 32"/>
                <a:gd name="T8" fmla="*/ 0 60000 65536"/>
                <a:gd name="T9" fmla="*/ 0 60000 65536"/>
                <a:gd name="T10" fmla="*/ 0 60000 65536"/>
                <a:gd name="T11" fmla="*/ 0 60000 65536"/>
                <a:gd name="T12" fmla="*/ 0 w 38"/>
                <a:gd name="T13" fmla="*/ 0 h 32"/>
                <a:gd name="T14" fmla="*/ 38 w 38"/>
                <a:gd name="T15" fmla="*/ 32 h 32"/>
              </a:gdLst>
              <a:ahLst/>
              <a:cxnLst>
                <a:cxn ang="T8">
                  <a:pos x="T0" y="T1"/>
                </a:cxn>
                <a:cxn ang="T9">
                  <a:pos x="T2" y="T3"/>
                </a:cxn>
                <a:cxn ang="T10">
                  <a:pos x="T4" y="T5"/>
                </a:cxn>
                <a:cxn ang="T11">
                  <a:pos x="T6" y="T7"/>
                </a:cxn>
              </a:cxnLst>
              <a:rect l="T12" t="T13" r="T14" b="T15"/>
              <a:pathLst>
                <a:path w="38" h="32">
                  <a:moveTo>
                    <a:pt x="38" y="0"/>
                  </a:moveTo>
                  <a:lnTo>
                    <a:pt x="22" y="32"/>
                  </a:lnTo>
                  <a:lnTo>
                    <a:pt x="0" y="0"/>
                  </a:lnTo>
                  <a:lnTo>
                    <a:pt x="38" y="0"/>
                  </a:lnTo>
                  <a:close/>
                </a:path>
              </a:pathLst>
            </a:custGeom>
            <a:solidFill>
              <a:srgbClr val="000000"/>
            </a:solidFill>
            <a:ln w="9525">
              <a:noFill/>
              <a:round/>
              <a:headEnd/>
              <a:tailEnd/>
            </a:ln>
          </p:spPr>
          <p:txBody>
            <a:bodyPr/>
            <a:lstStyle/>
            <a:p>
              <a:endParaRPr lang="en-US"/>
            </a:p>
          </p:txBody>
        </p:sp>
        <p:sp>
          <p:nvSpPr>
            <p:cNvPr id="837" name="Rectangle 725"/>
            <p:cNvSpPr>
              <a:spLocks noChangeArrowheads="1"/>
            </p:cNvSpPr>
            <p:nvPr/>
          </p:nvSpPr>
          <p:spPr bwMode="auto">
            <a:xfrm>
              <a:off x="4579584" y="5304518"/>
              <a:ext cx="645878" cy="306001"/>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40" name="Line 728"/>
            <p:cNvSpPr>
              <a:spLocks noChangeShapeType="1"/>
            </p:cNvSpPr>
            <p:nvPr/>
          </p:nvSpPr>
          <p:spPr bwMode="auto">
            <a:xfrm flipH="1">
              <a:off x="4298166" y="5453674"/>
              <a:ext cx="264503" cy="1538"/>
            </a:xfrm>
            <a:prstGeom prst="line">
              <a:avLst/>
            </a:prstGeom>
            <a:noFill/>
            <a:ln w="0">
              <a:solidFill>
                <a:srgbClr val="000000"/>
              </a:solidFill>
              <a:round/>
              <a:headEnd/>
              <a:tailEnd/>
            </a:ln>
          </p:spPr>
          <p:txBody>
            <a:bodyPr/>
            <a:lstStyle/>
            <a:p>
              <a:endParaRPr lang="en-US"/>
            </a:p>
          </p:txBody>
        </p:sp>
        <p:sp>
          <p:nvSpPr>
            <p:cNvPr id="841" name="Freeform 729"/>
            <p:cNvSpPr>
              <a:spLocks/>
            </p:cNvSpPr>
            <p:nvPr/>
          </p:nvSpPr>
          <p:spPr bwMode="auto">
            <a:xfrm>
              <a:off x="4496543" y="5419845"/>
              <a:ext cx="66126" cy="66121"/>
            </a:xfrm>
            <a:custGeom>
              <a:avLst/>
              <a:gdLst>
                <a:gd name="T0" fmla="*/ 43 w 43"/>
                <a:gd name="T1" fmla="*/ 22 h 43"/>
                <a:gd name="T2" fmla="*/ 0 w 43"/>
                <a:gd name="T3" fmla="*/ 43 h 43"/>
                <a:gd name="T4" fmla="*/ 0 w 43"/>
                <a:gd name="T5" fmla="*/ 0 h 43"/>
                <a:gd name="T6" fmla="*/ 43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2"/>
                  </a:moveTo>
                  <a:lnTo>
                    <a:pt x="0" y="43"/>
                  </a:lnTo>
                  <a:lnTo>
                    <a:pt x="0" y="0"/>
                  </a:lnTo>
                  <a:lnTo>
                    <a:pt x="43" y="22"/>
                  </a:lnTo>
                  <a:close/>
                </a:path>
              </a:pathLst>
            </a:custGeom>
            <a:solidFill>
              <a:srgbClr val="000000"/>
            </a:solidFill>
            <a:ln w="9525">
              <a:noFill/>
              <a:round/>
              <a:headEnd/>
              <a:tailEnd/>
            </a:ln>
          </p:spPr>
          <p:txBody>
            <a:bodyPr/>
            <a:lstStyle/>
            <a:p>
              <a:endParaRPr lang="en-US"/>
            </a:p>
          </p:txBody>
        </p:sp>
        <p:sp>
          <p:nvSpPr>
            <p:cNvPr id="842" name="Freeform 730"/>
            <p:cNvSpPr>
              <a:spLocks/>
            </p:cNvSpPr>
            <p:nvPr/>
          </p:nvSpPr>
          <p:spPr bwMode="auto">
            <a:xfrm>
              <a:off x="4298166" y="5419845"/>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3" name="Line 731"/>
            <p:cNvSpPr>
              <a:spLocks noChangeShapeType="1"/>
            </p:cNvSpPr>
            <p:nvPr/>
          </p:nvSpPr>
          <p:spPr bwMode="auto">
            <a:xfrm flipH="1">
              <a:off x="4298166" y="5098467"/>
              <a:ext cx="273729" cy="1538"/>
            </a:xfrm>
            <a:prstGeom prst="line">
              <a:avLst/>
            </a:prstGeom>
            <a:noFill/>
            <a:ln w="0">
              <a:solidFill>
                <a:srgbClr val="000000"/>
              </a:solidFill>
              <a:round/>
              <a:headEnd/>
              <a:tailEnd/>
            </a:ln>
          </p:spPr>
          <p:txBody>
            <a:bodyPr/>
            <a:lstStyle/>
            <a:p>
              <a:endParaRPr lang="en-US"/>
            </a:p>
          </p:txBody>
        </p:sp>
        <p:sp>
          <p:nvSpPr>
            <p:cNvPr id="844" name="Freeform 732"/>
            <p:cNvSpPr>
              <a:spLocks/>
            </p:cNvSpPr>
            <p:nvPr/>
          </p:nvSpPr>
          <p:spPr bwMode="auto">
            <a:xfrm>
              <a:off x="4496543" y="5064637"/>
              <a:ext cx="75352" cy="66121"/>
            </a:xfrm>
            <a:custGeom>
              <a:avLst/>
              <a:gdLst>
                <a:gd name="T0" fmla="*/ 49 w 49"/>
                <a:gd name="T1" fmla="*/ 22 h 43"/>
                <a:gd name="T2" fmla="*/ 0 w 49"/>
                <a:gd name="T3" fmla="*/ 43 h 43"/>
                <a:gd name="T4" fmla="*/ 0 w 49"/>
                <a:gd name="T5" fmla="*/ 0 h 43"/>
                <a:gd name="T6" fmla="*/ 49 w 49"/>
                <a:gd name="T7" fmla="*/ 22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49" y="22"/>
                  </a:moveTo>
                  <a:lnTo>
                    <a:pt x="0" y="43"/>
                  </a:lnTo>
                  <a:lnTo>
                    <a:pt x="0" y="0"/>
                  </a:lnTo>
                  <a:lnTo>
                    <a:pt x="49" y="22"/>
                  </a:lnTo>
                  <a:close/>
                </a:path>
              </a:pathLst>
            </a:custGeom>
            <a:solidFill>
              <a:srgbClr val="000000"/>
            </a:solidFill>
            <a:ln w="9525">
              <a:noFill/>
              <a:round/>
              <a:headEnd/>
              <a:tailEnd/>
            </a:ln>
          </p:spPr>
          <p:txBody>
            <a:bodyPr/>
            <a:lstStyle/>
            <a:p>
              <a:endParaRPr lang="en-US"/>
            </a:p>
          </p:txBody>
        </p:sp>
        <p:sp>
          <p:nvSpPr>
            <p:cNvPr id="845" name="Freeform 733"/>
            <p:cNvSpPr>
              <a:spLocks/>
            </p:cNvSpPr>
            <p:nvPr/>
          </p:nvSpPr>
          <p:spPr bwMode="auto">
            <a:xfrm>
              <a:off x="4298166" y="5064637"/>
              <a:ext cx="66126" cy="66121"/>
            </a:xfrm>
            <a:custGeom>
              <a:avLst/>
              <a:gdLst>
                <a:gd name="T0" fmla="*/ 0 w 43"/>
                <a:gd name="T1" fmla="*/ 22 h 43"/>
                <a:gd name="T2" fmla="*/ 43 w 43"/>
                <a:gd name="T3" fmla="*/ 43 h 43"/>
                <a:gd name="T4" fmla="*/ 43 w 43"/>
                <a:gd name="T5" fmla="*/ 0 h 43"/>
                <a:gd name="T6" fmla="*/ 0 w 43"/>
                <a:gd name="T7" fmla="*/ 22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2"/>
                  </a:moveTo>
                  <a:lnTo>
                    <a:pt x="43" y="43"/>
                  </a:lnTo>
                  <a:lnTo>
                    <a:pt x="43" y="0"/>
                  </a:lnTo>
                  <a:lnTo>
                    <a:pt x="0" y="22"/>
                  </a:lnTo>
                  <a:close/>
                </a:path>
              </a:pathLst>
            </a:custGeom>
            <a:solidFill>
              <a:srgbClr val="000000"/>
            </a:solidFill>
            <a:ln w="9525">
              <a:noFill/>
              <a:round/>
              <a:headEnd/>
              <a:tailEnd/>
            </a:ln>
          </p:spPr>
          <p:txBody>
            <a:bodyPr/>
            <a:lstStyle/>
            <a:p>
              <a:endParaRPr lang="en-US"/>
            </a:p>
          </p:txBody>
        </p:sp>
        <p:sp>
          <p:nvSpPr>
            <p:cNvPr id="846" name="Line 737"/>
            <p:cNvSpPr>
              <a:spLocks noChangeShapeType="1"/>
            </p:cNvSpPr>
            <p:nvPr/>
          </p:nvSpPr>
          <p:spPr bwMode="auto">
            <a:xfrm flipV="1">
              <a:off x="3610767" y="5982641"/>
              <a:ext cx="1538" cy="372122"/>
            </a:xfrm>
            <a:prstGeom prst="line">
              <a:avLst/>
            </a:prstGeom>
            <a:noFill/>
            <a:ln w="0">
              <a:solidFill>
                <a:srgbClr val="000000"/>
              </a:solidFill>
              <a:round/>
              <a:headEnd/>
              <a:tailEnd/>
            </a:ln>
          </p:spPr>
          <p:txBody>
            <a:bodyPr/>
            <a:lstStyle/>
            <a:p>
              <a:endParaRPr lang="en-US"/>
            </a:p>
          </p:txBody>
        </p:sp>
        <p:sp>
          <p:nvSpPr>
            <p:cNvPr id="847" name="Freeform 738"/>
            <p:cNvSpPr>
              <a:spLocks/>
            </p:cNvSpPr>
            <p:nvPr/>
          </p:nvSpPr>
          <p:spPr bwMode="auto">
            <a:xfrm>
              <a:off x="3576935" y="6288642"/>
              <a:ext cx="67663" cy="66121"/>
            </a:xfrm>
            <a:custGeom>
              <a:avLst/>
              <a:gdLst>
                <a:gd name="T0" fmla="*/ 22 w 44"/>
                <a:gd name="T1" fmla="*/ 43 h 43"/>
                <a:gd name="T2" fmla="*/ 0 w 44"/>
                <a:gd name="T3" fmla="*/ 0 h 43"/>
                <a:gd name="T4" fmla="*/ 44 w 44"/>
                <a:gd name="T5" fmla="*/ 0 h 43"/>
                <a:gd name="T6" fmla="*/ 22 w 44"/>
                <a:gd name="T7" fmla="*/ 43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22" y="43"/>
                  </a:moveTo>
                  <a:lnTo>
                    <a:pt x="0" y="0"/>
                  </a:lnTo>
                  <a:lnTo>
                    <a:pt x="44" y="0"/>
                  </a:lnTo>
                  <a:lnTo>
                    <a:pt x="22" y="43"/>
                  </a:lnTo>
                  <a:close/>
                </a:path>
              </a:pathLst>
            </a:custGeom>
            <a:solidFill>
              <a:srgbClr val="000000"/>
            </a:solidFill>
            <a:ln w="9525">
              <a:noFill/>
              <a:round/>
              <a:headEnd/>
              <a:tailEnd/>
            </a:ln>
          </p:spPr>
          <p:txBody>
            <a:bodyPr/>
            <a:lstStyle/>
            <a:p>
              <a:endParaRPr lang="en-US"/>
            </a:p>
          </p:txBody>
        </p:sp>
        <p:sp>
          <p:nvSpPr>
            <p:cNvPr id="848" name="Freeform 739"/>
            <p:cNvSpPr>
              <a:spLocks/>
            </p:cNvSpPr>
            <p:nvPr/>
          </p:nvSpPr>
          <p:spPr bwMode="auto">
            <a:xfrm>
              <a:off x="3576935" y="5982641"/>
              <a:ext cx="67663" cy="73809"/>
            </a:xfrm>
            <a:custGeom>
              <a:avLst/>
              <a:gdLst>
                <a:gd name="T0" fmla="*/ 22 w 44"/>
                <a:gd name="T1" fmla="*/ 0 h 48"/>
                <a:gd name="T2" fmla="*/ 0 w 44"/>
                <a:gd name="T3" fmla="*/ 48 h 48"/>
                <a:gd name="T4" fmla="*/ 44 w 44"/>
                <a:gd name="T5" fmla="*/ 48 h 48"/>
                <a:gd name="T6" fmla="*/ 22 w 44"/>
                <a:gd name="T7" fmla="*/ 0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22" y="0"/>
                  </a:moveTo>
                  <a:lnTo>
                    <a:pt x="0" y="48"/>
                  </a:lnTo>
                  <a:lnTo>
                    <a:pt x="44" y="48"/>
                  </a:lnTo>
                  <a:lnTo>
                    <a:pt x="22" y="0"/>
                  </a:lnTo>
                  <a:close/>
                </a:path>
              </a:pathLst>
            </a:custGeom>
            <a:solidFill>
              <a:srgbClr val="000000"/>
            </a:solidFill>
            <a:ln w="9525">
              <a:noFill/>
              <a:round/>
              <a:headEnd/>
              <a:tailEnd/>
            </a:ln>
          </p:spPr>
          <p:txBody>
            <a:bodyPr/>
            <a:lstStyle/>
            <a:p>
              <a:endParaRPr lang="en-US"/>
            </a:p>
          </p:txBody>
        </p:sp>
        <p:sp>
          <p:nvSpPr>
            <p:cNvPr id="849" name="Rectangle 740"/>
            <p:cNvSpPr>
              <a:spLocks noChangeArrowheads="1"/>
            </p:cNvSpPr>
            <p:nvPr/>
          </p:nvSpPr>
          <p:spPr bwMode="auto">
            <a:xfrm>
              <a:off x="4579584" y="4941622"/>
              <a:ext cx="645878" cy="304463"/>
            </a:xfrm>
            <a:prstGeom prst="rect">
              <a:avLst/>
            </a:prstGeom>
            <a:solidFill>
              <a:schemeClr val="bg1"/>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852" name="Rectangle 622"/>
            <p:cNvSpPr>
              <a:spLocks noChangeArrowheads="1"/>
            </p:cNvSpPr>
            <p:nvPr/>
          </p:nvSpPr>
          <p:spPr bwMode="auto">
            <a:xfrm>
              <a:off x="3901412" y="3989789"/>
              <a:ext cx="1424008" cy="579711"/>
            </a:xfrm>
            <a:prstGeom prst="rect">
              <a:avLst/>
            </a:prstGeom>
            <a:solidFill>
              <a:schemeClr val="bg1">
                <a:lumMod val="85000"/>
              </a:schemeClr>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853" name="Rectangle 623"/>
            <p:cNvSpPr>
              <a:spLocks noChangeArrowheads="1"/>
            </p:cNvSpPr>
            <p:nvPr/>
          </p:nvSpPr>
          <p:spPr bwMode="auto">
            <a:xfrm>
              <a:off x="4704147" y="4197378"/>
              <a:ext cx="570526"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4" name="Rectangle 624"/>
            <p:cNvSpPr>
              <a:spLocks noChangeArrowheads="1"/>
            </p:cNvSpPr>
            <p:nvPr/>
          </p:nvSpPr>
          <p:spPr bwMode="auto">
            <a:xfrm>
              <a:off x="4704147" y="4197378"/>
              <a:ext cx="570526"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55" name="Rectangle 625"/>
            <p:cNvSpPr>
              <a:spLocks noChangeArrowheads="1"/>
            </p:cNvSpPr>
            <p:nvPr/>
          </p:nvSpPr>
          <p:spPr bwMode="auto">
            <a:xfrm>
              <a:off x="4787188" y="4212755"/>
              <a:ext cx="496711"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000000"/>
                  </a:solidFill>
                </a:rPr>
                <a:t>Packet</a:t>
              </a:r>
              <a:endParaRPr lang="en-US" sz="1800" dirty="0">
                <a:solidFill>
                  <a:srgbClr val="000000"/>
                </a:solidFill>
              </a:endParaRPr>
            </a:p>
          </p:txBody>
        </p:sp>
        <p:sp>
          <p:nvSpPr>
            <p:cNvPr id="856" name="Rectangle 626"/>
            <p:cNvSpPr>
              <a:spLocks noChangeArrowheads="1"/>
            </p:cNvSpPr>
            <p:nvPr/>
          </p:nvSpPr>
          <p:spPr bwMode="auto">
            <a:xfrm>
              <a:off x="4844087" y="4352685"/>
              <a:ext cx="364460"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DMA</a:t>
              </a:r>
              <a:endParaRPr lang="en-US" sz="1800">
                <a:solidFill>
                  <a:srgbClr val="000000"/>
                </a:solidFill>
              </a:endParaRPr>
            </a:p>
          </p:txBody>
        </p:sp>
        <p:sp>
          <p:nvSpPr>
            <p:cNvPr id="857" name="Rectangle 627"/>
            <p:cNvSpPr>
              <a:spLocks noChangeArrowheads="1"/>
            </p:cNvSpPr>
            <p:nvPr/>
          </p:nvSpPr>
          <p:spPr bwMode="auto">
            <a:xfrm>
              <a:off x="4028230" y="4022081"/>
              <a:ext cx="1194238"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Multicore Navigator</a:t>
              </a:r>
              <a:endParaRPr lang="en-US" sz="1000" dirty="0">
                <a:solidFill>
                  <a:srgbClr val="000000"/>
                </a:solidFill>
              </a:endParaRPr>
            </a:p>
          </p:txBody>
        </p:sp>
        <p:sp>
          <p:nvSpPr>
            <p:cNvPr id="858" name="Rectangle 628"/>
            <p:cNvSpPr>
              <a:spLocks noChangeArrowheads="1"/>
            </p:cNvSpPr>
            <p:nvPr/>
          </p:nvSpPr>
          <p:spPr bwMode="auto">
            <a:xfrm>
              <a:off x="3950622" y="4197378"/>
              <a:ext cx="695088" cy="313690"/>
            </a:xfrm>
            <a:prstGeom prst="rect">
              <a:avLst/>
            </a:prstGeom>
            <a:noFill/>
            <a:ln w="9525">
              <a:noFill/>
              <a:miter lim="800000"/>
              <a:headEnd/>
              <a:tailEnd/>
            </a:ln>
          </p:spPr>
          <p:txBody>
            <a:bodyPr/>
            <a:lstStyle/>
            <a:p>
              <a:pPr algn="l" eaLnBrk="0" hangingPunct="0"/>
              <a:endParaRPr lang="en-US" sz="1800">
                <a:solidFill>
                  <a:srgbClr val="000000"/>
                </a:solidFill>
              </a:endParaRPr>
            </a:p>
          </p:txBody>
        </p:sp>
        <p:sp>
          <p:nvSpPr>
            <p:cNvPr id="859" name="Rectangle 629"/>
            <p:cNvSpPr>
              <a:spLocks noChangeArrowheads="1"/>
            </p:cNvSpPr>
            <p:nvPr/>
          </p:nvSpPr>
          <p:spPr bwMode="auto">
            <a:xfrm>
              <a:off x="3950622" y="4197378"/>
              <a:ext cx="695088" cy="313690"/>
            </a:xfrm>
            <a:prstGeom prst="rect">
              <a:avLst/>
            </a:prstGeom>
            <a:solidFill>
              <a:schemeClr val="bg1"/>
            </a:solid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0" name="Rectangle 630"/>
            <p:cNvSpPr>
              <a:spLocks noChangeArrowheads="1"/>
            </p:cNvSpPr>
            <p:nvPr/>
          </p:nvSpPr>
          <p:spPr bwMode="auto">
            <a:xfrm>
              <a:off x="4090562" y="4203529"/>
              <a:ext cx="481333"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Queue</a:t>
              </a:r>
              <a:endParaRPr lang="en-US" sz="1800">
                <a:solidFill>
                  <a:srgbClr val="000000"/>
                </a:solidFill>
              </a:endParaRPr>
            </a:p>
          </p:txBody>
        </p:sp>
        <p:sp>
          <p:nvSpPr>
            <p:cNvPr id="861" name="Rectangle 631"/>
            <p:cNvSpPr>
              <a:spLocks noChangeArrowheads="1"/>
            </p:cNvSpPr>
            <p:nvPr/>
          </p:nvSpPr>
          <p:spPr bwMode="auto">
            <a:xfrm>
              <a:off x="4033664" y="4344996"/>
              <a:ext cx="613584" cy="173759"/>
            </a:xfrm>
            <a:prstGeom prst="rect">
              <a:avLst/>
            </a:prstGeom>
            <a:noFill/>
            <a:ln w="9525">
              <a:noFill/>
              <a:miter lim="800000"/>
              <a:headEnd/>
              <a:tailEnd/>
            </a:ln>
          </p:spPr>
          <p:txBody>
            <a:bodyPr wrap="none" lIns="0" tIns="0" rIns="0" bIns="0">
              <a:spAutoFit/>
            </a:bodyPr>
            <a:lstStyle/>
            <a:p>
              <a:pPr algn="l" eaLnBrk="0" hangingPunct="0"/>
              <a:r>
                <a:rPr lang="en-US" sz="1000" b="1">
                  <a:solidFill>
                    <a:srgbClr val="000000"/>
                  </a:solidFill>
                </a:rPr>
                <a:t>Manager</a:t>
              </a:r>
              <a:endParaRPr lang="en-US" sz="1800">
                <a:solidFill>
                  <a:srgbClr val="000000"/>
                </a:solidFill>
              </a:endParaRPr>
            </a:p>
          </p:txBody>
        </p:sp>
        <p:sp>
          <p:nvSpPr>
            <p:cNvPr id="862" name="TextBox 828"/>
            <p:cNvSpPr txBox="1">
              <a:spLocks noChangeArrowheads="1"/>
            </p:cNvSpPr>
            <p:nvPr/>
          </p:nvSpPr>
          <p:spPr bwMode="auto">
            <a:xfrm>
              <a:off x="336550" y="990600"/>
              <a:ext cx="2293938" cy="685800"/>
            </a:xfrm>
            <a:prstGeom prst="rect">
              <a:avLst/>
            </a:prstGeom>
            <a:solidFill>
              <a:schemeClr val="bg1"/>
            </a:solidFill>
            <a:ln w="9525">
              <a:noFill/>
              <a:miter lim="800000"/>
              <a:headEnd/>
              <a:tailEnd/>
            </a:ln>
          </p:spPr>
          <p:txBody>
            <a:bodyPr/>
            <a:lstStyle/>
            <a:p>
              <a:pPr algn="l" eaLnBrk="0" hangingPunct="0"/>
              <a:endParaRPr lang="en-US" sz="1800">
                <a:solidFill>
                  <a:srgbClr val="000000"/>
                </a:solidFill>
              </a:endParaRPr>
            </a:p>
          </p:txBody>
        </p:sp>
        <p:sp>
          <p:nvSpPr>
            <p:cNvPr id="863" name="Rectangle 426"/>
            <p:cNvSpPr>
              <a:spLocks noChangeArrowheads="1"/>
            </p:cNvSpPr>
            <p:nvPr/>
          </p:nvSpPr>
          <p:spPr bwMode="auto">
            <a:xfrm>
              <a:off x="1979155" y="1046642"/>
              <a:ext cx="604358" cy="570485"/>
            </a:xfrm>
            <a:prstGeom prst="rect">
              <a:avLst/>
            </a:prstGeom>
            <a:noFill/>
            <a:ln w="6" cap="rnd">
              <a:solidFill>
                <a:srgbClr val="000000"/>
              </a:solidFill>
              <a:round/>
              <a:headEnd/>
              <a:tailEnd/>
            </a:ln>
          </p:spPr>
          <p:txBody>
            <a:bodyPr/>
            <a:lstStyle/>
            <a:p>
              <a:pPr algn="l" eaLnBrk="0" hangingPunct="0"/>
              <a:endParaRPr lang="en-US" sz="1800">
                <a:solidFill>
                  <a:srgbClr val="000000"/>
                </a:solidFill>
              </a:endParaRPr>
            </a:p>
          </p:txBody>
        </p:sp>
        <p:sp>
          <p:nvSpPr>
            <p:cNvPr id="864" name="Rectangle 427"/>
            <p:cNvSpPr>
              <a:spLocks noChangeArrowheads="1"/>
            </p:cNvSpPr>
            <p:nvPr/>
          </p:nvSpPr>
          <p:spPr bwMode="auto">
            <a:xfrm>
              <a:off x="2136011" y="1483347"/>
              <a:ext cx="381376" cy="149156"/>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MSMC</a:t>
              </a:r>
              <a:endParaRPr lang="en-US" sz="1800">
                <a:solidFill>
                  <a:srgbClr val="000000"/>
                </a:solidFill>
              </a:endParaRPr>
            </a:p>
          </p:txBody>
        </p:sp>
        <p:sp>
          <p:nvSpPr>
            <p:cNvPr id="865" name="Rectangle 428"/>
            <p:cNvSpPr>
              <a:spLocks noChangeArrowheads="1"/>
            </p:cNvSpPr>
            <p:nvPr/>
          </p:nvSpPr>
          <p:spPr bwMode="auto">
            <a:xfrm>
              <a:off x="2079112" y="1112763"/>
              <a:ext cx="413670" cy="338293"/>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66" name="Rectangle 429"/>
            <p:cNvSpPr>
              <a:spLocks noChangeArrowheads="1"/>
            </p:cNvSpPr>
            <p:nvPr/>
          </p:nvSpPr>
          <p:spPr bwMode="auto">
            <a:xfrm>
              <a:off x="2177532" y="1178884"/>
              <a:ext cx="281418"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MSM</a:t>
              </a:r>
              <a:endParaRPr lang="en-US" sz="1800">
                <a:solidFill>
                  <a:srgbClr val="000000"/>
                </a:solidFill>
              </a:endParaRPr>
            </a:p>
          </p:txBody>
        </p:sp>
        <p:sp>
          <p:nvSpPr>
            <p:cNvPr id="867" name="Rectangle 430"/>
            <p:cNvSpPr>
              <a:spLocks noChangeArrowheads="1"/>
            </p:cNvSpPr>
            <p:nvPr/>
          </p:nvSpPr>
          <p:spPr bwMode="auto">
            <a:xfrm>
              <a:off x="2152927" y="1277296"/>
              <a:ext cx="339855" cy="141468"/>
            </a:xfrm>
            <a:prstGeom prst="rect">
              <a:avLst/>
            </a:prstGeom>
            <a:noFill/>
            <a:ln w="9525">
              <a:noFill/>
              <a:miter lim="800000"/>
              <a:headEnd/>
              <a:tailEnd/>
            </a:ln>
          </p:spPr>
          <p:txBody>
            <a:bodyPr wrap="none" lIns="0" tIns="0" rIns="0" bIns="0">
              <a:spAutoFit/>
            </a:bodyPr>
            <a:lstStyle/>
            <a:p>
              <a:pPr algn="l" eaLnBrk="0" hangingPunct="0"/>
              <a:r>
                <a:rPr lang="en-US" sz="800" b="1">
                  <a:solidFill>
                    <a:srgbClr val="000000"/>
                  </a:solidFill>
                </a:rPr>
                <a:t>SRAM</a:t>
              </a:r>
              <a:endParaRPr lang="en-US" sz="1800">
                <a:solidFill>
                  <a:srgbClr val="000000"/>
                </a:solidFill>
              </a:endParaRPr>
            </a:p>
          </p:txBody>
        </p:sp>
        <p:sp>
          <p:nvSpPr>
            <p:cNvPr id="868" name="Rectangle 431"/>
            <p:cNvSpPr>
              <a:spLocks noChangeArrowheads="1"/>
            </p:cNvSpPr>
            <p:nvPr/>
          </p:nvSpPr>
          <p:spPr bwMode="auto">
            <a:xfrm>
              <a:off x="489022" y="1171195"/>
              <a:ext cx="653567" cy="296775"/>
            </a:xfrm>
            <a:prstGeom prst="rect">
              <a:avLst/>
            </a:prstGeom>
            <a:noFill/>
            <a:ln w="0">
              <a:solidFill>
                <a:srgbClr val="000000"/>
              </a:solidFill>
              <a:miter lim="800000"/>
              <a:headEnd/>
              <a:tailEnd/>
            </a:ln>
          </p:spPr>
          <p:txBody>
            <a:bodyPr/>
            <a:lstStyle/>
            <a:p>
              <a:pPr algn="l" eaLnBrk="0" hangingPunct="0"/>
              <a:endParaRPr lang="en-US" sz="1800">
                <a:solidFill>
                  <a:srgbClr val="000000"/>
                </a:solidFill>
              </a:endParaRPr>
            </a:p>
          </p:txBody>
        </p:sp>
        <p:sp>
          <p:nvSpPr>
            <p:cNvPr id="871" name="Freeform 465"/>
            <p:cNvSpPr>
              <a:spLocks/>
            </p:cNvSpPr>
            <p:nvPr/>
          </p:nvSpPr>
          <p:spPr bwMode="auto">
            <a:xfrm>
              <a:off x="1822299" y="1245005"/>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2" name="Freeform 466"/>
            <p:cNvSpPr>
              <a:spLocks/>
            </p:cNvSpPr>
            <p:nvPr/>
          </p:nvSpPr>
          <p:spPr bwMode="auto">
            <a:xfrm>
              <a:off x="1822299" y="1286522"/>
              <a:ext cx="32294" cy="58432"/>
            </a:xfrm>
            <a:custGeom>
              <a:avLst/>
              <a:gdLst>
                <a:gd name="T0" fmla="*/ 0 w 21"/>
                <a:gd name="T1" fmla="*/ 38 h 38"/>
                <a:gd name="T2" fmla="*/ 5 w 21"/>
                <a:gd name="T3" fmla="*/ 38 h 38"/>
                <a:gd name="T4" fmla="*/ 5 w 21"/>
                <a:gd name="T5" fmla="*/ 38 h 38"/>
                <a:gd name="T6" fmla="*/ 11 w 21"/>
                <a:gd name="T7" fmla="*/ 38 h 38"/>
                <a:gd name="T8" fmla="*/ 16 w 21"/>
                <a:gd name="T9" fmla="*/ 32 h 38"/>
                <a:gd name="T10" fmla="*/ 16 w 21"/>
                <a:gd name="T11" fmla="*/ 32 h 38"/>
                <a:gd name="T12" fmla="*/ 16 w 21"/>
                <a:gd name="T13" fmla="*/ 27 h 38"/>
                <a:gd name="T14" fmla="*/ 16 w 21"/>
                <a:gd name="T15" fmla="*/ 21 h 38"/>
                <a:gd name="T16" fmla="*/ 21 w 21"/>
                <a:gd name="T17" fmla="*/ 21 h 38"/>
                <a:gd name="T18" fmla="*/ 16 w 21"/>
                <a:gd name="T19" fmla="*/ 16 h 38"/>
                <a:gd name="T20" fmla="*/ 16 w 21"/>
                <a:gd name="T21" fmla="*/ 16 h 38"/>
                <a:gd name="T22" fmla="*/ 16 w 21"/>
                <a:gd name="T23" fmla="*/ 11 h 38"/>
                <a:gd name="T24" fmla="*/ 16 w 21"/>
                <a:gd name="T25" fmla="*/ 5 h 38"/>
                <a:gd name="T26" fmla="*/ 11 w 21"/>
                <a:gd name="T27" fmla="*/ 5 h 38"/>
                <a:gd name="T28" fmla="*/ 5 w 21"/>
                <a:gd name="T29" fmla="*/ 5 h 38"/>
                <a:gd name="T30" fmla="*/ 5 w 21"/>
                <a:gd name="T31" fmla="*/ 5 h 38"/>
                <a:gd name="T32" fmla="*/ 0 w 21"/>
                <a:gd name="T33" fmla="*/ 0 h 38"/>
                <a:gd name="T34" fmla="*/ 0 w 21"/>
                <a:gd name="T35" fmla="*/ 38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8"/>
                <a:gd name="T56" fmla="*/ 21 w 21"/>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8">
                  <a:moveTo>
                    <a:pt x="0" y="38"/>
                  </a:moveTo>
                  <a:lnTo>
                    <a:pt x="5" y="38"/>
                  </a:lnTo>
                  <a:lnTo>
                    <a:pt x="11" y="38"/>
                  </a:lnTo>
                  <a:lnTo>
                    <a:pt x="16" y="32"/>
                  </a:lnTo>
                  <a:lnTo>
                    <a:pt x="16" y="27"/>
                  </a:lnTo>
                  <a:lnTo>
                    <a:pt x="16" y="21"/>
                  </a:lnTo>
                  <a:lnTo>
                    <a:pt x="21" y="21"/>
                  </a:lnTo>
                  <a:lnTo>
                    <a:pt x="16" y="16"/>
                  </a:lnTo>
                  <a:lnTo>
                    <a:pt x="16" y="11"/>
                  </a:lnTo>
                  <a:lnTo>
                    <a:pt x="16" y="5"/>
                  </a:lnTo>
                  <a:lnTo>
                    <a:pt x="11" y="5"/>
                  </a:lnTo>
                  <a:lnTo>
                    <a:pt x="5" y="5"/>
                  </a:lnTo>
                  <a:lnTo>
                    <a:pt x="0" y="0"/>
                  </a:lnTo>
                  <a:lnTo>
                    <a:pt x="0" y="38"/>
                  </a:lnTo>
                  <a:close/>
                </a:path>
              </a:pathLst>
            </a:custGeom>
            <a:solidFill>
              <a:srgbClr val="000000"/>
            </a:solidFill>
            <a:ln w="9525">
              <a:noFill/>
              <a:round/>
              <a:headEnd/>
              <a:tailEnd/>
            </a:ln>
          </p:spPr>
          <p:txBody>
            <a:bodyPr/>
            <a:lstStyle/>
            <a:p>
              <a:endParaRPr lang="en-US"/>
            </a:p>
          </p:txBody>
        </p:sp>
        <p:sp>
          <p:nvSpPr>
            <p:cNvPr id="873" name="Rectangle 467"/>
            <p:cNvSpPr>
              <a:spLocks noChangeArrowheads="1"/>
            </p:cNvSpPr>
            <p:nvPr/>
          </p:nvSpPr>
          <p:spPr bwMode="auto">
            <a:xfrm>
              <a:off x="1291756" y="1286522"/>
              <a:ext cx="530543" cy="58432"/>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74" name="Freeform 468"/>
            <p:cNvSpPr>
              <a:spLocks/>
            </p:cNvSpPr>
            <p:nvPr/>
          </p:nvSpPr>
          <p:spPr bwMode="auto">
            <a:xfrm>
              <a:off x="1151816" y="1245005"/>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75" name="Freeform 469"/>
            <p:cNvSpPr>
              <a:spLocks/>
            </p:cNvSpPr>
            <p:nvPr/>
          </p:nvSpPr>
          <p:spPr bwMode="auto">
            <a:xfrm>
              <a:off x="1267151" y="1286522"/>
              <a:ext cx="24605" cy="58432"/>
            </a:xfrm>
            <a:custGeom>
              <a:avLst/>
              <a:gdLst>
                <a:gd name="T0" fmla="*/ 16 w 16"/>
                <a:gd name="T1" fmla="*/ 0 h 38"/>
                <a:gd name="T2" fmla="*/ 11 w 16"/>
                <a:gd name="T3" fmla="*/ 5 h 38"/>
                <a:gd name="T4" fmla="*/ 11 w 16"/>
                <a:gd name="T5" fmla="*/ 5 h 38"/>
                <a:gd name="T6" fmla="*/ 5 w 16"/>
                <a:gd name="T7" fmla="*/ 5 h 38"/>
                <a:gd name="T8" fmla="*/ 5 w 16"/>
                <a:gd name="T9" fmla="*/ 5 h 38"/>
                <a:gd name="T10" fmla="*/ 0 w 16"/>
                <a:gd name="T11" fmla="*/ 11 h 38"/>
                <a:gd name="T12" fmla="*/ 0 w 16"/>
                <a:gd name="T13" fmla="*/ 16 h 38"/>
                <a:gd name="T14" fmla="*/ 0 w 16"/>
                <a:gd name="T15" fmla="*/ 16 h 38"/>
                <a:gd name="T16" fmla="*/ 0 w 16"/>
                <a:gd name="T17" fmla="*/ 21 h 38"/>
                <a:gd name="T18" fmla="*/ 0 w 16"/>
                <a:gd name="T19" fmla="*/ 21 h 38"/>
                <a:gd name="T20" fmla="*/ 0 w 16"/>
                <a:gd name="T21" fmla="*/ 27 h 38"/>
                <a:gd name="T22" fmla="*/ 0 w 16"/>
                <a:gd name="T23" fmla="*/ 32 h 38"/>
                <a:gd name="T24" fmla="*/ 5 w 16"/>
                <a:gd name="T25" fmla="*/ 32 h 38"/>
                <a:gd name="T26" fmla="*/ 5 w 16"/>
                <a:gd name="T27" fmla="*/ 38 h 38"/>
                <a:gd name="T28" fmla="*/ 11 w 16"/>
                <a:gd name="T29" fmla="*/ 38 h 38"/>
                <a:gd name="T30" fmla="*/ 11 w 16"/>
                <a:gd name="T31" fmla="*/ 38 h 38"/>
                <a:gd name="T32" fmla="*/ 16 w 16"/>
                <a:gd name="T33" fmla="*/ 38 h 38"/>
                <a:gd name="T34" fmla="*/ 16 w 16"/>
                <a:gd name="T35" fmla="*/ 0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8"/>
                <a:gd name="T56" fmla="*/ 16 w 16"/>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8">
                  <a:moveTo>
                    <a:pt x="16" y="0"/>
                  </a:moveTo>
                  <a:lnTo>
                    <a:pt x="11" y="5"/>
                  </a:lnTo>
                  <a:lnTo>
                    <a:pt x="5" y="5"/>
                  </a:lnTo>
                  <a:lnTo>
                    <a:pt x="0" y="11"/>
                  </a:lnTo>
                  <a:lnTo>
                    <a:pt x="0" y="16"/>
                  </a:lnTo>
                  <a:lnTo>
                    <a:pt x="0" y="21"/>
                  </a:lnTo>
                  <a:lnTo>
                    <a:pt x="0" y="27"/>
                  </a:lnTo>
                  <a:lnTo>
                    <a:pt x="0" y="32"/>
                  </a:lnTo>
                  <a:lnTo>
                    <a:pt x="5" y="32"/>
                  </a:lnTo>
                  <a:lnTo>
                    <a:pt x="5" y="38"/>
                  </a:lnTo>
                  <a:lnTo>
                    <a:pt x="11" y="38"/>
                  </a:lnTo>
                  <a:lnTo>
                    <a:pt x="16" y="38"/>
                  </a:lnTo>
                  <a:lnTo>
                    <a:pt x="16" y="0"/>
                  </a:lnTo>
                  <a:close/>
                </a:path>
              </a:pathLst>
            </a:custGeom>
            <a:solidFill>
              <a:srgbClr val="000000"/>
            </a:solidFill>
            <a:ln w="9525">
              <a:noFill/>
              <a:round/>
              <a:headEnd/>
              <a:tailEnd/>
            </a:ln>
          </p:spPr>
          <p:txBody>
            <a:bodyPr/>
            <a:lstStyle/>
            <a:p>
              <a:endParaRPr lang="en-US"/>
            </a:p>
          </p:txBody>
        </p:sp>
        <p:sp>
          <p:nvSpPr>
            <p:cNvPr id="876" name="Rectangle 488"/>
            <p:cNvSpPr>
              <a:spLocks noChangeArrowheads="1"/>
            </p:cNvSpPr>
            <p:nvPr/>
          </p:nvSpPr>
          <p:spPr bwMode="auto">
            <a:xfrm>
              <a:off x="679710" y="1012813"/>
              <a:ext cx="1207062"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Memory Subsystem</a:t>
              </a:r>
              <a:endParaRPr lang="en-US" sz="1000" dirty="0">
                <a:solidFill>
                  <a:srgbClr val="000000"/>
                </a:solidFill>
              </a:endParaRPr>
            </a:p>
          </p:txBody>
        </p:sp>
        <p:sp>
          <p:nvSpPr>
            <p:cNvPr id="877" name="Freeform 489"/>
            <p:cNvSpPr>
              <a:spLocks/>
            </p:cNvSpPr>
            <p:nvPr/>
          </p:nvSpPr>
          <p:spPr bwMode="auto">
            <a:xfrm>
              <a:off x="1822299" y="1501800"/>
              <a:ext cx="139940" cy="139930"/>
            </a:xfrm>
            <a:custGeom>
              <a:avLst/>
              <a:gdLst>
                <a:gd name="T0" fmla="*/ 91 w 91"/>
                <a:gd name="T1" fmla="*/ 48 h 91"/>
                <a:gd name="T2" fmla="*/ 0 w 91"/>
                <a:gd name="T3" fmla="*/ 91 h 91"/>
                <a:gd name="T4" fmla="*/ 0 w 91"/>
                <a:gd name="T5" fmla="*/ 0 h 91"/>
                <a:gd name="T6" fmla="*/ 91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48"/>
                  </a:moveTo>
                  <a:lnTo>
                    <a:pt x="0" y="91"/>
                  </a:lnTo>
                  <a:lnTo>
                    <a:pt x="0" y="0"/>
                  </a:lnTo>
                  <a:lnTo>
                    <a:pt x="91" y="48"/>
                  </a:lnTo>
                  <a:close/>
                </a:path>
              </a:pathLst>
            </a:custGeom>
            <a:solidFill>
              <a:srgbClr val="000000"/>
            </a:solidFill>
            <a:ln w="9525">
              <a:noFill/>
              <a:round/>
              <a:headEnd/>
              <a:tailEnd/>
            </a:ln>
          </p:spPr>
          <p:txBody>
            <a:bodyPr/>
            <a:lstStyle/>
            <a:p>
              <a:endParaRPr lang="en-US"/>
            </a:p>
          </p:txBody>
        </p:sp>
        <p:sp>
          <p:nvSpPr>
            <p:cNvPr id="878" name="Freeform 490"/>
            <p:cNvSpPr>
              <a:spLocks/>
            </p:cNvSpPr>
            <p:nvPr/>
          </p:nvSpPr>
          <p:spPr bwMode="auto">
            <a:xfrm>
              <a:off x="1822299" y="1543317"/>
              <a:ext cx="32294" cy="56895"/>
            </a:xfrm>
            <a:custGeom>
              <a:avLst/>
              <a:gdLst>
                <a:gd name="T0" fmla="*/ 0 w 21"/>
                <a:gd name="T1" fmla="*/ 37 h 37"/>
                <a:gd name="T2" fmla="*/ 5 w 21"/>
                <a:gd name="T3" fmla="*/ 37 h 37"/>
                <a:gd name="T4" fmla="*/ 11 w 21"/>
                <a:gd name="T5" fmla="*/ 37 h 37"/>
                <a:gd name="T6" fmla="*/ 11 w 21"/>
                <a:gd name="T7" fmla="*/ 32 h 37"/>
                <a:gd name="T8" fmla="*/ 16 w 21"/>
                <a:gd name="T9" fmla="*/ 32 h 37"/>
                <a:gd name="T10" fmla="*/ 16 w 21"/>
                <a:gd name="T11" fmla="*/ 32 h 37"/>
                <a:gd name="T12" fmla="*/ 16 w 21"/>
                <a:gd name="T13" fmla="*/ 27 h 37"/>
                <a:gd name="T14" fmla="*/ 21 w 21"/>
                <a:gd name="T15" fmla="*/ 21 h 37"/>
                <a:gd name="T16" fmla="*/ 21 w 21"/>
                <a:gd name="T17" fmla="*/ 21 h 37"/>
                <a:gd name="T18" fmla="*/ 21 w 21"/>
                <a:gd name="T19" fmla="*/ 16 h 37"/>
                <a:gd name="T20" fmla="*/ 16 w 21"/>
                <a:gd name="T21" fmla="*/ 10 h 37"/>
                <a:gd name="T22" fmla="*/ 16 w 21"/>
                <a:gd name="T23" fmla="*/ 10 h 37"/>
                <a:gd name="T24" fmla="*/ 16 w 21"/>
                <a:gd name="T25" fmla="*/ 5 h 37"/>
                <a:gd name="T26" fmla="*/ 11 w 21"/>
                <a:gd name="T27" fmla="*/ 5 h 37"/>
                <a:gd name="T28" fmla="*/ 11 w 21"/>
                <a:gd name="T29" fmla="*/ 5 h 37"/>
                <a:gd name="T30" fmla="*/ 5 w 21"/>
                <a:gd name="T31" fmla="*/ 0 h 37"/>
                <a:gd name="T32" fmla="*/ 0 w 21"/>
                <a:gd name="T33" fmla="*/ 0 h 37"/>
                <a:gd name="T34" fmla="*/ 0 w 21"/>
                <a:gd name="T35" fmla="*/ 3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
                <a:gd name="T55" fmla="*/ 0 h 37"/>
                <a:gd name="T56" fmla="*/ 21 w 21"/>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 h="37">
                  <a:moveTo>
                    <a:pt x="0" y="37"/>
                  </a:moveTo>
                  <a:lnTo>
                    <a:pt x="5" y="37"/>
                  </a:lnTo>
                  <a:lnTo>
                    <a:pt x="11" y="37"/>
                  </a:lnTo>
                  <a:lnTo>
                    <a:pt x="11" y="32"/>
                  </a:lnTo>
                  <a:lnTo>
                    <a:pt x="16" y="32"/>
                  </a:lnTo>
                  <a:lnTo>
                    <a:pt x="16" y="27"/>
                  </a:lnTo>
                  <a:lnTo>
                    <a:pt x="21" y="21"/>
                  </a:lnTo>
                  <a:lnTo>
                    <a:pt x="21" y="16"/>
                  </a:lnTo>
                  <a:lnTo>
                    <a:pt x="16" y="10"/>
                  </a:lnTo>
                  <a:lnTo>
                    <a:pt x="16" y="5"/>
                  </a:lnTo>
                  <a:lnTo>
                    <a:pt x="11" y="5"/>
                  </a:lnTo>
                  <a:lnTo>
                    <a:pt x="5" y="0"/>
                  </a:lnTo>
                  <a:lnTo>
                    <a:pt x="0" y="0"/>
                  </a:lnTo>
                  <a:lnTo>
                    <a:pt x="0" y="37"/>
                  </a:lnTo>
                  <a:close/>
                </a:path>
              </a:pathLst>
            </a:custGeom>
            <a:solidFill>
              <a:srgbClr val="000000"/>
            </a:solidFill>
            <a:ln w="9525">
              <a:noFill/>
              <a:round/>
              <a:headEnd/>
              <a:tailEnd/>
            </a:ln>
          </p:spPr>
          <p:txBody>
            <a:bodyPr/>
            <a:lstStyle/>
            <a:p>
              <a:endParaRPr lang="en-US"/>
            </a:p>
          </p:txBody>
        </p:sp>
        <p:sp>
          <p:nvSpPr>
            <p:cNvPr id="879" name="Rectangle 491"/>
            <p:cNvSpPr>
              <a:spLocks noChangeArrowheads="1"/>
            </p:cNvSpPr>
            <p:nvPr/>
          </p:nvSpPr>
          <p:spPr bwMode="auto">
            <a:xfrm>
              <a:off x="1763862" y="1543317"/>
              <a:ext cx="58437" cy="5689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880" name="Freeform 492"/>
            <p:cNvSpPr>
              <a:spLocks/>
            </p:cNvSpPr>
            <p:nvPr/>
          </p:nvSpPr>
          <p:spPr bwMode="auto">
            <a:xfrm>
              <a:off x="1623922" y="1501800"/>
              <a:ext cx="139940" cy="139930"/>
            </a:xfrm>
            <a:custGeom>
              <a:avLst/>
              <a:gdLst>
                <a:gd name="T0" fmla="*/ 0 w 91"/>
                <a:gd name="T1" fmla="*/ 48 h 91"/>
                <a:gd name="T2" fmla="*/ 91 w 91"/>
                <a:gd name="T3" fmla="*/ 91 h 91"/>
                <a:gd name="T4" fmla="*/ 91 w 91"/>
                <a:gd name="T5" fmla="*/ 0 h 91"/>
                <a:gd name="T6" fmla="*/ 0 w 91"/>
                <a:gd name="T7" fmla="*/ 48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0" y="48"/>
                  </a:moveTo>
                  <a:lnTo>
                    <a:pt x="91" y="91"/>
                  </a:lnTo>
                  <a:lnTo>
                    <a:pt x="91" y="0"/>
                  </a:lnTo>
                  <a:lnTo>
                    <a:pt x="0" y="48"/>
                  </a:lnTo>
                  <a:close/>
                </a:path>
              </a:pathLst>
            </a:custGeom>
            <a:solidFill>
              <a:srgbClr val="000000"/>
            </a:solidFill>
            <a:ln w="9525">
              <a:noFill/>
              <a:round/>
              <a:headEnd/>
              <a:tailEnd/>
            </a:ln>
          </p:spPr>
          <p:txBody>
            <a:bodyPr/>
            <a:lstStyle/>
            <a:p>
              <a:endParaRPr lang="en-US"/>
            </a:p>
          </p:txBody>
        </p:sp>
        <p:sp>
          <p:nvSpPr>
            <p:cNvPr id="881" name="Freeform 493"/>
            <p:cNvSpPr>
              <a:spLocks/>
            </p:cNvSpPr>
            <p:nvPr/>
          </p:nvSpPr>
          <p:spPr bwMode="auto">
            <a:xfrm>
              <a:off x="1739257" y="1543317"/>
              <a:ext cx="24605" cy="56895"/>
            </a:xfrm>
            <a:custGeom>
              <a:avLst/>
              <a:gdLst>
                <a:gd name="T0" fmla="*/ 16 w 16"/>
                <a:gd name="T1" fmla="*/ 0 h 37"/>
                <a:gd name="T2" fmla="*/ 11 w 16"/>
                <a:gd name="T3" fmla="*/ 0 h 37"/>
                <a:gd name="T4" fmla="*/ 11 w 16"/>
                <a:gd name="T5" fmla="*/ 5 h 37"/>
                <a:gd name="T6" fmla="*/ 5 w 16"/>
                <a:gd name="T7" fmla="*/ 5 h 37"/>
                <a:gd name="T8" fmla="*/ 5 w 16"/>
                <a:gd name="T9" fmla="*/ 5 h 37"/>
                <a:gd name="T10" fmla="*/ 0 w 16"/>
                <a:gd name="T11" fmla="*/ 10 h 37"/>
                <a:gd name="T12" fmla="*/ 0 w 16"/>
                <a:gd name="T13" fmla="*/ 10 h 37"/>
                <a:gd name="T14" fmla="*/ 0 w 16"/>
                <a:gd name="T15" fmla="*/ 16 h 37"/>
                <a:gd name="T16" fmla="*/ 0 w 16"/>
                <a:gd name="T17" fmla="*/ 21 h 37"/>
                <a:gd name="T18" fmla="*/ 0 w 16"/>
                <a:gd name="T19" fmla="*/ 21 h 37"/>
                <a:gd name="T20" fmla="*/ 0 w 16"/>
                <a:gd name="T21" fmla="*/ 27 h 37"/>
                <a:gd name="T22" fmla="*/ 0 w 16"/>
                <a:gd name="T23" fmla="*/ 32 h 37"/>
                <a:gd name="T24" fmla="*/ 5 w 16"/>
                <a:gd name="T25" fmla="*/ 32 h 37"/>
                <a:gd name="T26" fmla="*/ 5 w 16"/>
                <a:gd name="T27" fmla="*/ 32 h 37"/>
                <a:gd name="T28" fmla="*/ 11 w 16"/>
                <a:gd name="T29" fmla="*/ 37 h 37"/>
                <a:gd name="T30" fmla="*/ 11 w 16"/>
                <a:gd name="T31" fmla="*/ 37 h 37"/>
                <a:gd name="T32" fmla="*/ 16 w 16"/>
                <a:gd name="T33" fmla="*/ 37 h 37"/>
                <a:gd name="T34" fmla="*/ 16 w 16"/>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7"/>
                <a:gd name="T56" fmla="*/ 16 w 16"/>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7">
                  <a:moveTo>
                    <a:pt x="16" y="0"/>
                  </a:moveTo>
                  <a:lnTo>
                    <a:pt x="11" y="0"/>
                  </a:lnTo>
                  <a:lnTo>
                    <a:pt x="11" y="5"/>
                  </a:lnTo>
                  <a:lnTo>
                    <a:pt x="5" y="5"/>
                  </a:lnTo>
                  <a:lnTo>
                    <a:pt x="0" y="10"/>
                  </a:lnTo>
                  <a:lnTo>
                    <a:pt x="0" y="16"/>
                  </a:lnTo>
                  <a:lnTo>
                    <a:pt x="0" y="21"/>
                  </a:lnTo>
                  <a:lnTo>
                    <a:pt x="0" y="27"/>
                  </a:lnTo>
                  <a:lnTo>
                    <a:pt x="0" y="32"/>
                  </a:lnTo>
                  <a:lnTo>
                    <a:pt x="5" y="32"/>
                  </a:lnTo>
                  <a:lnTo>
                    <a:pt x="11" y="37"/>
                  </a:lnTo>
                  <a:lnTo>
                    <a:pt x="16" y="37"/>
                  </a:lnTo>
                  <a:lnTo>
                    <a:pt x="16" y="0"/>
                  </a:lnTo>
                  <a:close/>
                </a:path>
              </a:pathLst>
            </a:custGeom>
            <a:solidFill>
              <a:srgbClr val="000000"/>
            </a:solidFill>
            <a:ln w="9525">
              <a:noFill/>
              <a:round/>
              <a:headEnd/>
              <a:tailEnd/>
            </a:ln>
          </p:spPr>
          <p:txBody>
            <a:bodyPr/>
            <a:lstStyle/>
            <a:p>
              <a:endParaRPr lang="en-US"/>
            </a:p>
          </p:txBody>
        </p:sp>
        <p:sp>
          <p:nvSpPr>
            <p:cNvPr id="882" name="Line 579"/>
            <p:cNvSpPr>
              <a:spLocks noChangeShapeType="1"/>
            </p:cNvSpPr>
            <p:nvPr/>
          </p:nvSpPr>
          <p:spPr bwMode="auto">
            <a:xfrm>
              <a:off x="322939" y="980521"/>
              <a:ext cx="107646" cy="1538"/>
            </a:xfrm>
            <a:prstGeom prst="line">
              <a:avLst/>
            </a:prstGeom>
            <a:noFill/>
            <a:ln w="0">
              <a:solidFill>
                <a:srgbClr val="24211D"/>
              </a:solidFill>
              <a:round/>
              <a:headEnd/>
              <a:tailEnd/>
            </a:ln>
          </p:spPr>
          <p:txBody>
            <a:bodyPr/>
            <a:lstStyle/>
            <a:p>
              <a:endParaRPr lang="en-US"/>
            </a:p>
          </p:txBody>
        </p:sp>
        <p:sp>
          <p:nvSpPr>
            <p:cNvPr id="883" name="Line 580"/>
            <p:cNvSpPr>
              <a:spLocks noChangeShapeType="1"/>
            </p:cNvSpPr>
            <p:nvPr/>
          </p:nvSpPr>
          <p:spPr bwMode="auto">
            <a:xfrm>
              <a:off x="489022" y="980521"/>
              <a:ext cx="107646" cy="1538"/>
            </a:xfrm>
            <a:prstGeom prst="line">
              <a:avLst/>
            </a:prstGeom>
            <a:noFill/>
            <a:ln w="0">
              <a:solidFill>
                <a:srgbClr val="24211D"/>
              </a:solidFill>
              <a:round/>
              <a:headEnd/>
              <a:tailEnd/>
            </a:ln>
          </p:spPr>
          <p:txBody>
            <a:bodyPr/>
            <a:lstStyle/>
            <a:p>
              <a:endParaRPr lang="en-US"/>
            </a:p>
          </p:txBody>
        </p:sp>
        <p:sp>
          <p:nvSpPr>
            <p:cNvPr id="884" name="Line 581"/>
            <p:cNvSpPr>
              <a:spLocks noChangeShapeType="1"/>
            </p:cNvSpPr>
            <p:nvPr/>
          </p:nvSpPr>
          <p:spPr bwMode="auto">
            <a:xfrm>
              <a:off x="653567" y="980521"/>
              <a:ext cx="107646" cy="1538"/>
            </a:xfrm>
            <a:prstGeom prst="line">
              <a:avLst/>
            </a:prstGeom>
            <a:noFill/>
            <a:ln w="0">
              <a:solidFill>
                <a:srgbClr val="24211D"/>
              </a:solidFill>
              <a:round/>
              <a:headEnd/>
              <a:tailEnd/>
            </a:ln>
          </p:spPr>
          <p:txBody>
            <a:bodyPr/>
            <a:lstStyle/>
            <a:p>
              <a:endParaRPr lang="en-US"/>
            </a:p>
          </p:txBody>
        </p:sp>
        <p:sp>
          <p:nvSpPr>
            <p:cNvPr id="885" name="Line 582"/>
            <p:cNvSpPr>
              <a:spLocks noChangeShapeType="1"/>
            </p:cNvSpPr>
            <p:nvPr/>
          </p:nvSpPr>
          <p:spPr bwMode="auto">
            <a:xfrm>
              <a:off x="819650" y="980521"/>
              <a:ext cx="107646" cy="1538"/>
            </a:xfrm>
            <a:prstGeom prst="line">
              <a:avLst/>
            </a:prstGeom>
            <a:noFill/>
            <a:ln w="0">
              <a:solidFill>
                <a:srgbClr val="24211D"/>
              </a:solidFill>
              <a:round/>
              <a:headEnd/>
              <a:tailEnd/>
            </a:ln>
          </p:spPr>
          <p:txBody>
            <a:bodyPr/>
            <a:lstStyle/>
            <a:p>
              <a:endParaRPr lang="en-US"/>
            </a:p>
          </p:txBody>
        </p:sp>
        <p:sp>
          <p:nvSpPr>
            <p:cNvPr id="886" name="Line 583"/>
            <p:cNvSpPr>
              <a:spLocks noChangeShapeType="1"/>
            </p:cNvSpPr>
            <p:nvPr/>
          </p:nvSpPr>
          <p:spPr bwMode="auto">
            <a:xfrm>
              <a:off x="985733" y="980521"/>
              <a:ext cx="107646" cy="1538"/>
            </a:xfrm>
            <a:prstGeom prst="line">
              <a:avLst/>
            </a:prstGeom>
            <a:noFill/>
            <a:ln w="0">
              <a:solidFill>
                <a:srgbClr val="24211D"/>
              </a:solidFill>
              <a:round/>
              <a:headEnd/>
              <a:tailEnd/>
            </a:ln>
          </p:spPr>
          <p:txBody>
            <a:bodyPr/>
            <a:lstStyle/>
            <a:p>
              <a:endParaRPr lang="en-US"/>
            </a:p>
          </p:txBody>
        </p:sp>
        <p:sp>
          <p:nvSpPr>
            <p:cNvPr id="887" name="Line 584"/>
            <p:cNvSpPr>
              <a:spLocks noChangeShapeType="1"/>
            </p:cNvSpPr>
            <p:nvPr/>
          </p:nvSpPr>
          <p:spPr bwMode="auto">
            <a:xfrm>
              <a:off x="1151816" y="980521"/>
              <a:ext cx="107646" cy="1538"/>
            </a:xfrm>
            <a:prstGeom prst="line">
              <a:avLst/>
            </a:prstGeom>
            <a:noFill/>
            <a:ln w="0">
              <a:solidFill>
                <a:srgbClr val="24211D"/>
              </a:solidFill>
              <a:round/>
              <a:headEnd/>
              <a:tailEnd/>
            </a:ln>
          </p:spPr>
          <p:txBody>
            <a:bodyPr/>
            <a:lstStyle/>
            <a:p>
              <a:endParaRPr lang="en-US"/>
            </a:p>
          </p:txBody>
        </p:sp>
        <p:sp>
          <p:nvSpPr>
            <p:cNvPr id="888" name="Line 585"/>
            <p:cNvSpPr>
              <a:spLocks noChangeShapeType="1"/>
            </p:cNvSpPr>
            <p:nvPr/>
          </p:nvSpPr>
          <p:spPr bwMode="auto">
            <a:xfrm>
              <a:off x="1316361" y="980521"/>
              <a:ext cx="107646" cy="1538"/>
            </a:xfrm>
            <a:prstGeom prst="line">
              <a:avLst/>
            </a:prstGeom>
            <a:noFill/>
            <a:ln w="0">
              <a:solidFill>
                <a:srgbClr val="24211D"/>
              </a:solidFill>
              <a:round/>
              <a:headEnd/>
              <a:tailEnd/>
            </a:ln>
          </p:spPr>
          <p:txBody>
            <a:bodyPr/>
            <a:lstStyle/>
            <a:p>
              <a:endParaRPr lang="en-US"/>
            </a:p>
          </p:txBody>
        </p:sp>
        <p:sp>
          <p:nvSpPr>
            <p:cNvPr id="889" name="Line 586"/>
            <p:cNvSpPr>
              <a:spLocks noChangeShapeType="1"/>
            </p:cNvSpPr>
            <p:nvPr/>
          </p:nvSpPr>
          <p:spPr bwMode="auto">
            <a:xfrm>
              <a:off x="1482444" y="980521"/>
              <a:ext cx="107646" cy="1538"/>
            </a:xfrm>
            <a:prstGeom prst="line">
              <a:avLst/>
            </a:prstGeom>
            <a:noFill/>
            <a:ln w="0">
              <a:solidFill>
                <a:srgbClr val="24211D"/>
              </a:solidFill>
              <a:round/>
              <a:headEnd/>
              <a:tailEnd/>
            </a:ln>
          </p:spPr>
          <p:txBody>
            <a:bodyPr/>
            <a:lstStyle/>
            <a:p>
              <a:endParaRPr lang="en-US"/>
            </a:p>
          </p:txBody>
        </p:sp>
        <p:sp>
          <p:nvSpPr>
            <p:cNvPr id="890" name="Line 587"/>
            <p:cNvSpPr>
              <a:spLocks noChangeShapeType="1"/>
            </p:cNvSpPr>
            <p:nvPr/>
          </p:nvSpPr>
          <p:spPr bwMode="auto">
            <a:xfrm>
              <a:off x="1648527" y="980521"/>
              <a:ext cx="107646" cy="1538"/>
            </a:xfrm>
            <a:prstGeom prst="line">
              <a:avLst/>
            </a:prstGeom>
            <a:noFill/>
            <a:ln w="0">
              <a:solidFill>
                <a:srgbClr val="24211D"/>
              </a:solidFill>
              <a:round/>
              <a:headEnd/>
              <a:tailEnd/>
            </a:ln>
          </p:spPr>
          <p:txBody>
            <a:bodyPr/>
            <a:lstStyle/>
            <a:p>
              <a:endParaRPr lang="en-US"/>
            </a:p>
          </p:txBody>
        </p:sp>
        <p:sp>
          <p:nvSpPr>
            <p:cNvPr id="891" name="Line 588"/>
            <p:cNvSpPr>
              <a:spLocks noChangeShapeType="1"/>
            </p:cNvSpPr>
            <p:nvPr/>
          </p:nvSpPr>
          <p:spPr bwMode="auto">
            <a:xfrm>
              <a:off x="1813072" y="980521"/>
              <a:ext cx="107646" cy="1538"/>
            </a:xfrm>
            <a:prstGeom prst="line">
              <a:avLst/>
            </a:prstGeom>
            <a:noFill/>
            <a:ln w="0">
              <a:solidFill>
                <a:srgbClr val="24211D"/>
              </a:solidFill>
              <a:round/>
              <a:headEnd/>
              <a:tailEnd/>
            </a:ln>
          </p:spPr>
          <p:txBody>
            <a:bodyPr/>
            <a:lstStyle/>
            <a:p>
              <a:endParaRPr lang="en-US"/>
            </a:p>
          </p:txBody>
        </p:sp>
        <p:sp>
          <p:nvSpPr>
            <p:cNvPr id="892" name="Line 589"/>
            <p:cNvSpPr>
              <a:spLocks noChangeShapeType="1"/>
            </p:cNvSpPr>
            <p:nvPr/>
          </p:nvSpPr>
          <p:spPr bwMode="auto">
            <a:xfrm>
              <a:off x="1979155" y="980521"/>
              <a:ext cx="107646" cy="1538"/>
            </a:xfrm>
            <a:prstGeom prst="line">
              <a:avLst/>
            </a:prstGeom>
            <a:noFill/>
            <a:ln w="0">
              <a:solidFill>
                <a:srgbClr val="24211D"/>
              </a:solidFill>
              <a:round/>
              <a:headEnd/>
              <a:tailEnd/>
            </a:ln>
          </p:spPr>
          <p:txBody>
            <a:bodyPr/>
            <a:lstStyle/>
            <a:p>
              <a:endParaRPr lang="en-US"/>
            </a:p>
          </p:txBody>
        </p:sp>
        <p:sp>
          <p:nvSpPr>
            <p:cNvPr id="893" name="Line 590"/>
            <p:cNvSpPr>
              <a:spLocks noChangeShapeType="1"/>
            </p:cNvSpPr>
            <p:nvPr/>
          </p:nvSpPr>
          <p:spPr bwMode="auto">
            <a:xfrm>
              <a:off x="2145238" y="980521"/>
              <a:ext cx="107646" cy="1538"/>
            </a:xfrm>
            <a:prstGeom prst="line">
              <a:avLst/>
            </a:prstGeom>
            <a:noFill/>
            <a:ln w="0">
              <a:solidFill>
                <a:srgbClr val="24211D"/>
              </a:solidFill>
              <a:round/>
              <a:headEnd/>
              <a:tailEnd/>
            </a:ln>
          </p:spPr>
          <p:txBody>
            <a:bodyPr/>
            <a:lstStyle/>
            <a:p>
              <a:endParaRPr lang="en-US"/>
            </a:p>
          </p:txBody>
        </p:sp>
        <p:sp>
          <p:nvSpPr>
            <p:cNvPr id="894" name="Line 591"/>
            <p:cNvSpPr>
              <a:spLocks noChangeShapeType="1"/>
            </p:cNvSpPr>
            <p:nvPr/>
          </p:nvSpPr>
          <p:spPr bwMode="auto">
            <a:xfrm>
              <a:off x="2311321" y="980521"/>
              <a:ext cx="107646" cy="1538"/>
            </a:xfrm>
            <a:prstGeom prst="line">
              <a:avLst/>
            </a:prstGeom>
            <a:noFill/>
            <a:ln w="0">
              <a:solidFill>
                <a:srgbClr val="24211D"/>
              </a:solidFill>
              <a:round/>
              <a:headEnd/>
              <a:tailEnd/>
            </a:ln>
          </p:spPr>
          <p:txBody>
            <a:bodyPr/>
            <a:lstStyle/>
            <a:p>
              <a:endParaRPr lang="en-US"/>
            </a:p>
          </p:txBody>
        </p:sp>
        <p:sp>
          <p:nvSpPr>
            <p:cNvPr id="895" name="Line 592"/>
            <p:cNvSpPr>
              <a:spLocks noChangeShapeType="1"/>
            </p:cNvSpPr>
            <p:nvPr/>
          </p:nvSpPr>
          <p:spPr bwMode="auto">
            <a:xfrm>
              <a:off x="2475866" y="980521"/>
              <a:ext cx="107646" cy="1538"/>
            </a:xfrm>
            <a:prstGeom prst="line">
              <a:avLst/>
            </a:prstGeom>
            <a:noFill/>
            <a:ln w="0">
              <a:solidFill>
                <a:srgbClr val="24211D"/>
              </a:solidFill>
              <a:round/>
              <a:headEnd/>
              <a:tailEnd/>
            </a:ln>
          </p:spPr>
          <p:txBody>
            <a:bodyPr/>
            <a:lstStyle/>
            <a:p>
              <a:endParaRPr lang="en-US"/>
            </a:p>
          </p:txBody>
        </p:sp>
        <p:sp>
          <p:nvSpPr>
            <p:cNvPr id="896" name="Line 593"/>
            <p:cNvSpPr>
              <a:spLocks noChangeShapeType="1"/>
            </p:cNvSpPr>
            <p:nvPr/>
          </p:nvSpPr>
          <p:spPr bwMode="auto">
            <a:xfrm>
              <a:off x="2634260" y="997436"/>
              <a:ext cx="1538" cy="98412"/>
            </a:xfrm>
            <a:prstGeom prst="line">
              <a:avLst/>
            </a:prstGeom>
            <a:noFill/>
            <a:ln w="0">
              <a:solidFill>
                <a:srgbClr val="24211D"/>
              </a:solidFill>
              <a:round/>
              <a:headEnd/>
              <a:tailEnd/>
            </a:ln>
          </p:spPr>
          <p:txBody>
            <a:bodyPr/>
            <a:lstStyle/>
            <a:p>
              <a:endParaRPr lang="en-US"/>
            </a:p>
          </p:txBody>
        </p:sp>
        <p:sp>
          <p:nvSpPr>
            <p:cNvPr id="897" name="Line 594"/>
            <p:cNvSpPr>
              <a:spLocks noChangeShapeType="1"/>
            </p:cNvSpPr>
            <p:nvPr/>
          </p:nvSpPr>
          <p:spPr bwMode="auto">
            <a:xfrm>
              <a:off x="2634260" y="1161969"/>
              <a:ext cx="1538" cy="99950"/>
            </a:xfrm>
            <a:prstGeom prst="line">
              <a:avLst/>
            </a:prstGeom>
            <a:noFill/>
            <a:ln w="0">
              <a:solidFill>
                <a:srgbClr val="24211D"/>
              </a:solidFill>
              <a:round/>
              <a:headEnd/>
              <a:tailEnd/>
            </a:ln>
          </p:spPr>
          <p:txBody>
            <a:bodyPr/>
            <a:lstStyle/>
            <a:p>
              <a:endParaRPr lang="en-US"/>
            </a:p>
          </p:txBody>
        </p:sp>
        <p:sp>
          <p:nvSpPr>
            <p:cNvPr id="898" name="Line 595"/>
            <p:cNvSpPr>
              <a:spLocks noChangeShapeType="1"/>
            </p:cNvSpPr>
            <p:nvPr/>
          </p:nvSpPr>
          <p:spPr bwMode="auto">
            <a:xfrm>
              <a:off x="2634260" y="1328040"/>
              <a:ext cx="1538" cy="98412"/>
            </a:xfrm>
            <a:prstGeom prst="line">
              <a:avLst/>
            </a:prstGeom>
            <a:noFill/>
            <a:ln w="0">
              <a:solidFill>
                <a:srgbClr val="24211D"/>
              </a:solidFill>
              <a:round/>
              <a:headEnd/>
              <a:tailEnd/>
            </a:ln>
          </p:spPr>
          <p:txBody>
            <a:bodyPr/>
            <a:lstStyle/>
            <a:p>
              <a:endParaRPr lang="en-US"/>
            </a:p>
          </p:txBody>
        </p:sp>
        <p:sp>
          <p:nvSpPr>
            <p:cNvPr id="899" name="Line 596"/>
            <p:cNvSpPr>
              <a:spLocks noChangeShapeType="1"/>
            </p:cNvSpPr>
            <p:nvPr/>
          </p:nvSpPr>
          <p:spPr bwMode="auto">
            <a:xfrm>
              <a:off x="2634260" y="1492573"/>
              <a:ext cx="1538" cy="99950"/>
            </a:xfrm>
            <a:prstGeom prst="line">
              <a:avLst/>
            </a:prstGeom>
            <a:noFill/>
            <a:ln w="0">
              <a:solidFill>
                <a:srgbClr val="24211D"/>
              </a:solidFill>
              <a:round/>
              <a:headEnd/>
              <a:tailEnd/>
            </a:ln>
          </p:spPr>
          <p:txBody>
            <a:bodyPr/>
            <a:lstStyle/>
            <a:p>
              <a:endParaRPr lang="en-US"/>
            </a:p>
          </p:txBody>
        </p:sp>
        <p:sp>
          <p:nvSpPr>
            <p:cNvPr id="900" name="Freeform 597"/>
            <p:cNvSpPr>
              <a:spLocks/>
            </p:cNvSpPr>
            <p:nvPr/>
          </p:nvSpPr>
          <p:spPr bwMode="auto">
            <a:xfrm>
              <a:off x="2551219" y="1658644"/>
              <a:ext cx="83041" cy="24603"/>
            </a:xfrm>
            <a:custGeom>
              <a:avLst/>
              <a:gdLst>
                <a:gd name="T0" fmla="*/ 54 w 54"/>
                <a:gd name="T1" fmla="*/ 0 h 16"/>
                <a:gd name="T2" fmla="*/ 54 w 54"/>
                <a:gd name="T3" fmla="*/ 16 h 16"/>
                <a:gd name="T4" fmla="*/ 54 w 54"/>
                <a:gd name="T5" fmla="*/ 16 h 16"/>
                <a:gd name="T6" fmla="*/ 0 w 54"/>
                <a:gd name="T7" fmla="*/ 16 h 16"/>
                <a:gd name="T8" fmla="*/ 0 60000 65536"/>
                <a:gd name="T9" fmla="*/ 0 60000 65536"/>
                <a:gd name="T10" fmla="*/ 0 60000 65536"/>
                <a:gd name="T11" fmla="*/ 0 60000 65536"/>
                <a:gd name="T12" fmla="*/ 0 w 54"/>
                <a:gd name="T13" fmla="*/ 0 h 16"/>
                <a:gd name="T14" fmla="*/ 54 w 54"/>
                <a:gd name="T15" fmla="*/ 16 h 16"/>
              </a:gdLst>
              <a:ahLst/>
              <a:cxnLst>
                <a:cxn ang="T8">
                  <a:pos x="T0" y="T1"/>
                </a:cxn>
                <a:cxn ang="T9">
                  <a:pos x="T2" y="T3"/>
                </a:cxn>
                <a:cxn ang="T10">
                  <a:pos x="T4" y="T5"/>
                </a:cxn>
                <a:cxn ang="T11">
                  <a:pos x="T6" y="T7"/>
                </a:cxn>
              </a:cxnLst>
              <a:rect l="T12" t="T13" r="T14" b="T15"/>
              <a:pathLst>
                <a:path w="54" h="16">
                  <a:moveTo>
                    <a:pt x="54" y="0"/>
                  </a:moveTo>
                  <a:lnTo>
                    <a:pt x="54" y="16"/>
                  </a:lnTo>
                  <a:lnTo>
                    <a:pt x="0" y="16"/>
                  </a:lnTo>
                </a:path>
              </a:pathLst>
            </a:custGeom>
            <a:noFill/>
            <a:ln w="0">
              <a:solidFill>
                <a:srgbClr val="24211D"/>
              </a:solidFill>
              <a:prstDash val="solid"/>
              <a:round/>
              <a:headEnd/>
              <a:tailEnd/>
            </a:ln>
          </p:spPr>
          <p:txBody>
            <a:bodyPr/>
            <a:lstStyle/>
            <a:p>
              <a:endParaRPr lang="en-US"/>
            </a:p>
          </p:txBody>
        </p:sp>
        <p:sp>
          <p:nvSpPr>
            <p:cNvPr id="901" name="Line 598"/>
            <p:cNvSpPr>
              <a:spLocks noChangeShapeType="1"/>
            </p:cNvSpPr>
            <p:nvPr/>
          </p:nvSpPr>
          <p:spPr bwMode="auto">
            <a:xfrm flipH="1">
              <a:off x="2385136" y="1683248"/>
              <a:ext cx="107646" cy="1538"/>
            </a:xfrm>
            <a:prstGeom prst="line">
              <a:avLst/>
            </a:prstGeom>
            <a:noFill/>
            <a:ln w="0">
              <a:solidFill>
                <a:srgbClr val="24211D"/>
              </a:solidFill>
              <a:round/>
              <a:headEnd/>
              <a:tailEnd/>
            </a:ln>
          </p:spPr>
          <p:txBody>
            <a:bodyPr/>
            <a:lstStyle/>
            <a:p>
              <a:endParaRPr lang="en-US"/>
            </a:p>
          </p:txBody>
        </p:sp>
        <p:sp>
          <p:nvSpPr>
            <p:cNvPr id="902" name="Line 599"/>
            <p:cNvSpPr>
              <a:spLocks noChangeShapeType="1"/>
            </p:cNvSpPr>
            <p:nvPr/>
          </p:nvSpPr>
          <p:spPr bwMode="auto">
            <a:xfrm flipH="1">
              <a:off x="2219053" y="1683248"/>
              <a:ext cx="107646" cy="1538"/>
            </a:xfrm>
            <a:prstGeom prst="line">
              <a:avLst/>
            </a:prstGeom>
            <a:noFill/>
            <a:ln w="0">
              <a:solidFill>
                <a:srgbClr val="24211D"/>
              </a:solidFill>
              <a:round/>
              <a:headEnd/>
              <a:tailEnd/>
            </a:ln>
          </p:spPr>
          <p:txBody>
            <a:bodyPr/>
            <a:lstStyle/>
            <a:p>
              <a:endParaRPr lang="en-US"/>
            </a:p>
          </p:txBody>
        </p:sp>
        <p:sp>
          <p:nvSpPr>
            <p:cNvPr id="903" name="Line 600"/>
            <p:cNvSpPr>
              <a:spLocks noChangeShapeType="1"/>
            </p:cNvSpPr>
            <p:nvPr/>
          </p:nvSpPr>
          <p:spPr bwMode="auto">
            <a:xfrm flipH="1">
              <a:off x="2054508" y="1683248"/>
              <a:ext cx="107646" cy="1538"/>
            </a:xfrm>
            <a:prstGeom prst="line">
              <a:avLst/>
            </a:prstGeom>
            <a:noFill/>
            <a:ln w="0">
              <a:solidFill>
                <a:srgbClr val="24211D"/>
              </a:solidFill>
              <a:round/>
              <a:headEnd/>
              <a:tailEnd/>
            </a:ln>
          </p:spPr>
          <p:txBody>
            <a:bodyPr/>
            <a:lstStyle/>
            <a:p>
              <a:endParaRPr lang="en-US"/>
            </a:p>
          </p:txBody>
        </p:sp>
        <p:sp>
          <p:nvSpPr>
            <p:cNvPr id="904" name="Line 601"/>
            <p:cNvSpPr>
              <a:spLocks noChangeShapeType="1"/>
            </p:cNvSpPr>
            <p:nvPr/>
          </p:nvSpPr>
          <p:spPr bwMode="auto">
            <a:xfrm flipH="1">
              <a:off x="1888425" y="1683248"/>
              <a:ext cx="107646" cy="1538"/>
            </a:xfrm>
            <a:prstGeom prst="line">
              <a:avLst/>
            </a:prstGeom>
            <a:noFill/>
            <a:ln w="0">
              <a:solidFill>
                <a:srgbClr val="24211D"/>
              </a:solidFill>
              <a:round/>
              <a:headEnd/>
              <a:tailEnd/>
            </a:ln>
          </p:spPr>
          <p:txBody>
            <a:bodyPr/>
            <a:lstStyle/>
            <a:p>
              <a:endParaRPr lang="en-US"/>
            </a:p>
          </p:txBody>
        </p:sp>
        <p:sp>
          <p:nvSpPr>
            <p:cNvPr id="905" name="Line 602"/>
            <p:cNvSpPr>
              <a:spLocks noChangeShapeType="1"/>
            </p:cNvSpPr>
            <p:nvPr/>
          </p:nvSpPr>
          <p:spPr bwMode="auto">
            <a:xfrm flipH="1">
              <a:off x="1722342" y="1683248"/>
              <a:ext cx="107646" cy="1538"/>
            </a:xfrm>
            <a:prstGeom prst="line">
              <a:avLst/>
            </a:prstGeom>
            <a:noFill/>
            <a:ln w="0">
              <a:solidFill>
                <a:srgbClr val="24211D"/>
              </a:solidFill>
              <a:round/>
              <a:headEnd/>
              <a:tailEnd/>
            </a:ln>
          </p:spPr>
          <p:txBody>
            <a:bodyPr/>
            <a:lstStyle/>
            <a:p>
              <a:endParaRPr lang="en-US"/>
            </a:p>
          </p:txBody>
        </p:sp>
        <p:sp>
          <p:nvSpPr>
            <p:cNvPr id="906" name="Line 603"/>
            <p:cNvSpPr>
              <a:spLocks noChangeShapeType="1"/>
            </p:cNvSpPr>
            <p:nvPr/>
          </p:nvSpPr>
          <p:spPr bwMode="auto">
            <a:xfrm flipH="1">
              <a:off x="1556259" y="1683248"/>
              <a:ext cx="107646" cy="1538"/>
            </a:xfrm>
            <a:prstGeom prst="line">
              <a:avLst/>
            </a:prstGeom>
            <a:noFill/>
            <a:ln w="0">
              <a:solidFill>
                <a:srgbClr val="24211D"/>
              </a:solidFill>
              <a:round/>
              <a:headEnd/>
              <a:tailEnd/>
            </a:ln>
          </p:spPr>
          <p:txBody>
            <a:bodyPr/>
            <a:lstStyle/>
            <a:p>
              <a:endParaRPr lang="en-US"/>
            </a:p>
          </p:txBody>
        </p:sp>
        <p:sp>
          <p:nvSpPr>
            <p:cNvPr id="907" name="Line 604"/>
            <p:cNvSpPr>
              <a:spLocks noChangeShapeType="1"/>
            </p:cNvSpPr>
            <p:nvPr/>
          </p:nvSpPr>
          <p:spPr bwMode="auto">
            <a:xfrm flipH="1">
              <a:off x="1391713" y="1683248"/>
              <a:ext cx="107646" cy="1538"/>
            </a:xfrm>
            <a:prstGeom prst="line">
              <a:avLst/>
            </a:prstGeom>
            <a:noFill/>
            <a:ln w="0">
              <a:solidFill>
                <a:srgbClr val="24211D"/>
              </a:solidFill>
              <a:round/>
              <a:headEnd/>
              <a:tailEnd/>
            </a:ln>
          </p:spPr>
          <p:txBody>
            <a:bodyPr/>
            <a:lstStyle/>
            <a:p>
              <a:endParaRPr lang="en-US"/>
            </a:p>
          </p:txBody>
        </p:sp>
        <p:sp>
          <p:nvSpPr>
            <p:cNvPr id="908" name="Line 605"/>
            <p:cNvSpPr>
              <a:spLocks noChangeShapeType="1"/>
            </p:cNvSpPr>
            <p:nvPr/>
          </p:nvSpPr>
          <p:spPr bwMode="auto">
            <a:xfrm flipH="1">
              <a:off x="1225630" y="1683248"/>
              <a:ext cx="107646" cy="1538"/>
            </a:xfrm>
            <a:prstGeom prst="line">
              <a:avLst/>
            </a:prstGeom>
            <a:noFill/>
            <a:ln w="0">
              <a:solidFill>
                <a:srgbClr val="24211D"/>
              </a:solidFill>
              <a:round/>
              <a:headEnd/>
              <a:tailEnd/>
            </a:ln>
          </p:spPr>
          <p:txBody>
            <a:bodyPr/>
            <a:lstStyle/>
            <a:p>
              <a:endParaRPr lang="en-US"/>
            </a:p>
          </p:txBody>
        </p:sp>
        <p:sp>
          <p:nvSpPr>
            <p:cNvPr id="909" name="Line 606"/>
            <p:cNvSpPr>
              <a:spLocks noChangeShapeType="1"/>
            </p:cNvSpPr>
            <p:nvPr/>
          </p:nvSpPr>
          <p:spPr bwMode="auto">
            <a:xfrm flipH="1">
              <a:off x="1059547" y="1683248"/>
              <a:ext cx="107646" cy="1538"/>
            </a:xfrm>
            <a:prstGeom prst="line">
              <a:avLst/>
            </a:prstGeom>
            <a:noFill/>
            <a:ln w="0">
              <a:solidFill>
                <a:srgbClr val="24211D"/>
              </a:solidFill>
              <a:round/>
              <a:headEnd/>
              <a:tailEnd/>
            </a:ln>
          </p:spPr>
          <p:txBody>
            <a:bodyPr/>
            <a:lstStyle/>
            <a:p>
              <a:endParaRPr lang="en-US"/>
            </a:p>
          </p:txBody>
        </p:sp>
        <p:sp>
          <p:nvSpPr>
            <p:cNvPr id="910"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911"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912"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913"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914" name="Freeform 611"/>
            <p:cNvSpPr>
              <a:spLocks/>
            </p:cNvSpPr>
            <p:nvPr/>
          </p:nvSpPr>
          <p:spPr bwMode="auto">
            <a:xfrm>
              <a:off x="322939" y="1592524"/>
              <a:ext cx="16916" cy="90724"/>
            </a:xfrm>
            <a:custGeom>
              <a:avLst/>
              <a:gdLst>
                <a:gd name="T0" fmla="*/ 11 w 11"/>
                <a:gd name="T1" fmla="*/ 59 h 59"/>
                <a:gd name="T2" fmla="*/ 0 w 11"/>
                <a:gd name="T3" fmla="*/ 59 h 59"/>
                <a:gd name="T4" fmla="*/ 0 w 11"/>
                <a:gd name="T5" fmla="*/ 59 h 59"/>
                <a:gd name="T6" fmla="*/ 0 w 11"/>
                <a:gd name="T7" fmla="*/ 0 h 59"/>
                <a:gd name="T8" fmla="*/ 0 60000 65536"/>
                <a:gd name="T9" fmla="*/ 0 60000 65536"/>
                <a:gd name="T10" fmla="*/ 0 60000 65536"/>
                <a:gd name="T11" fmla="*/ 0 60000 65536"/>
                <a:gd name="T12" fmla="*/ 0 w 11"/>
                <a:gd name="T13" fmla="*/ 0 h 59"/>
                <a:gd name="T14" fmla="*/ 11 w 11"/>
                <a:gd name="T15" fmla="*/ 59 h 59"/>
              </a:gdLst>
              <a:ahLst/>
              <a:cxnLst>
                <a:cxn ang="T8">
                  <a:pos x="T0" y="T1"/>
                </a:cxn>
                <a:cxn ang="T9">
                  <a:pos x="T2" y="T3"/>
                </a:cxn>
                <a:cxn ang="T10">
                  <a:pos x="T4" y="T5"/>
                </a:cxn>
                <a:cxn ang="T11">
                  <a:pos x="T6" y="T7"/>
                </a:cxn>
              </a:cxnLst>
              <a:rect l="T12" t="T13" r="T14" b="T15"/>
              <a:pathLst>
                <a:path w="11" h="59">
                  <a:moveTo>
                    <a:pt x="11" y="59"/>
                  </a:moveTo>
                  <a:lnTo>
                    <a:pt x="0" y="59"/>
                  </a:lnTo>
                  <a:lnTo>
                    <a:pt x="0" y="0"/>
                  </a:lnTo>
                </a:path>
              </a:pathLst>
            </a:custGeom>
            <a:noFill/>
            <a:ln w="0">
              <a:solidFill>
                <a:srgbClr val="24211D"/>
              </a:solidFill>
              <a:prstDash val="solid"/>
              <a:round/>
              <a:headEnd/>
              <a:tailEnd/>
            </a:ln>
          </p:spPr>
          <p:txBody>
            <a:bodyPr/>
            <a:lstStyle/>
            <a:p>
              <a:endParaRPr lang="en-US"/>
            </a:p>
          </p:txBody>
        </p:sp>
        <p:sp>
          <p:nvSpPr>
            <p:cNvPr id="915" name="Line 612"/>
            <p:cNvSpPr>
              <a:spLocks noChangeShapeType="1"/>
            </p:cNvSpPr>
            <p:nvPr/>
          </p:nvSpPr>
          <p:spPr bwMode="auto">
            <a:xfrm flipV="1">
              <a:off x="322939" y="1426453"/>
              <a:ext cx="1538" cy="99950"/>
            </a:xfrm>
            <a:prstGeom prst="line">
              <a:avLst/>
            </a:prstGeom>
            <a:noFill/>
            <a:ln w="0">
              <a:solidFill>
                <a:srgbClr val="24211D"/>
              </a:solidFill>
              <a:round/>
              <a:headEnd/>
              <a:tailEnd/>
            </a:ln>
          </p:spPr>
          <p:txBody>
            <a:bodyPr/>
            <a:lstStyle/>
            <a:p>
              <a:endParaRPr lang="en-US"/>
            </a:p>
          </p:txBody>
        </p:sp>
        <p:sp>
          <p:nvSpPr>
            <p:cNvPr id="916" name="Line 613"/>
            <p:cNvSpPr>
              <a:spLocks noChangeShapeType="1"/>
            </p:cNvSpPr>
            <p:nvPr/>
          </p:nvSpPr>
          <p:spPr bwMode="auto">
            <a:xfrm flipV="1">
              <a:off x="322939" y="1261919"/>
              <a:ext cx="1538" cy="98412"/>
            </a:xfrm>
            <a:prstGeom prst="line">
              <a:avLst/>
            </a:prstGeom>
            <a:noFill/>
            <a:ln w="0">
              <a:solidFill>
                <a:srgbClr val="24211D"/>
              </a:solidFill>
              <a:round/>
              <a:headEnd/>
              <a:tailEnd/>
            </a:ln>
          </p:spPr>
          <p:txBody>
            <a:bodyPr/>
            <a:lstStyle/>
            <a:p>
              <a:endParaRPr lang="en-US"/>
            </a:p>
          </p:txBody>
        </p:sp>
        <p:sp>
          <p:nvSpPr>
            <p:cNvPr id="917" name="Line 614"/>
            <p:cNvSpPr>
              <a:spLocks noChangeShapeType="1"/>
            </p:cNvSpPr>
            <p:nvPr/>
          </p:nvSpPr>
          <p:spPr bwMode="auto">
            <a:xfrm flipV="1">
              <a:off x="322939" y="1095848"/>
              <a:ext cx="1538" cy="99950"/>
            </a:xfrm>
            <a:prstGeom prst="line">
              <a:avLst/>
            </a:prstGeom>
            <a:noFill/>
            <a:ln w="0">
              <a:solidFill>
                <a:srgbClr val="24211D"/>
              </a:solidFill>
              <a:round/>
              <a:headEnd/>
              <a:tailEnd/>
            </a:ln>
          </p:spPr>
          <p:txBody>
            <a:bodyPr/>
            <a:lstStyle/>
            <a:p>
              <a:endParaRPr lang="en-US"/>
            </a:p>
          </p:txBody>
        </p:sp>
        <p:sp>
          <p:nvSpPr>
            <p:cNvPr id="918" name="Line 615"/>
            <p:cNvSpPr>
              <a:spLocks noChangeShapeType="1"/>
            </p:cNvSpPr>
            <p:nvPr/>
          </p:nvSpPr>
          <p:spPr bwMode="auto">
            <a:xfrm flipV="1">
              <a:off x="322939" y="980521"/>
              <a:ext cx="1538" cy="49206"/>
            </a:xfrm>
            <a:prstGeom prst="line">
              <a:avLst/>
            </a:prstGeom>
            <a:noFill/>
            <a:ln w="0">
              <a:solidFill>
                <a:srgbClr val="24211D"/>
              </a:solidFill>
              <a:round/>
              <a:headEnd/>
              <a:tailEnd/>
            </a:ln>
          </p:spPr>
          <p:txBody>
            <a:bodyPr/>
            <a:lstStyle/>
            <a:p>
              <a:endParaRPr lang="en-US"/>
            </a:p>
          </p:txBody>
        </p:sp>
        <p:sp>
          <p:nvSpPr>
            <p:cNvPr id="919" name="Line 682"/>
            <p:cNvSpPr>
              <a:spLocks noChangeShapeType="1"/>
            </p:cNvSpPr>
            <p:nvPr/>
          </p:nvSpPr>
          <p:spPr bwMode="auto">
            <a:xfrm>
              <a:off x="24605" y="1311125"/>
              <a:ext cx="447501" cy="1538"/>
            </a:xfrm>
            <a:prstGeom prst="line">
              <a:avLst/>
            </a:prstGeom>
            <a:noFill/>
            <a:ln w="0">
              <a:solidFill>
                <a:srgbClr val="000000"/>
              </a:solidFill>
              <a:round/>
              <a:headEnd/>
              <a:tailEnd/>
            </a:ln>
          </p:spPr>
          <p:txBody>
            <a:bodyPr/>
            <a:lstStyle/>
            <a:p>
              <a:endParaRPr lang="en-US"/>
            </a:p>
          </p:txBody>
        </p:sp>
        <p:sp>
          <p:nvSpPr>
            <p:cNvPr id="920" name="Freeform 683"/>
            <p:cNvSpPr>
              <a:spLocks/>
            </p:cNvSpPr>
            <p:nvPr/>
          </p:nvSpPr>
          <p:spPr bwMode="auto">
            <a:xfrm>
              <a:off x="24605" y="1278834"/>
              <a:ext cx="66126" cy="66121"/>
            </a:xfrm>
            <a:custGeom>
              <a:avLst/>
              <a:gdLst>
                <a:gd name="T0" fmla="*/ 0 w 43"/>
                <a:gd name="T1" fmla="*/ 21 h 43"/>
                <a:gd name="T2" fmla="*/ 43 w 43"/>
                <a:gd name="T3" fmla="*/ 0 h 43"/>
                <a:gd name="T4" fmla="*/ 43 w 43"/>
                <a:gd name="T5" fmla="*/ 43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0"/>
                  </a:lnTo>
                  <a:lnTo>
                    <a:pt x="43" y="43"/>
                  </a:lnTo>
                  <a:lnTo>
                    <a:pt x="0" y="21"/>
                  </a:lnTo>
                  <a:close/>
                </a:path>
              </a:pathLst>
            </a:custGeom>
            <a:solidFill>
              <a:srgbClr val="000000"/>
            </a:solidFill>
            <a:ln w="9525">
              <a:noFill/>
              <a:round/>
              <a:headEnd/>
              <a:tailEnd/>
            </a:ln>
          </p:spPr>
          <p:txBody>
            <a:bodyPr/>
            <a:lstStyle/>
            <a:p>
              <a:endParaRPr lang="en-US"/>
            </a:p>
          </p:txBody>
        </p:sp>
        <p:sp>
          <p:nvSpPr>
            <p:cNvPr id="921" name="Freeform 684"/>
            <p:cNvSpPr>
              <a:spLocks/>
            </p:cNvSpPr>
            <p:nvPr/>
          </p:nvSpPr>
          <p:spPr bwMode="auto">
            <a:xfrm>
              <a:off x="405981" y="127883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23" name="Rectangle 775"/>
            <p:cNvSpPr>
              <a:spLocks noChangeArrowheads="1"/>
            </p:cNvSpPr>
            <p:nvPr/>
          </p:nvSpPr>
          <p:spPr bwMode="auto">
            <a:xfrm>
              <a:off x="2235969" y="1815489"/>
              <a:ext cx="1159505"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4" name="Rectangle 776"/>
            <p:cNvSpPr>
              <a:spLocks noChangeArrowheads="1"/>
            </p:cNvSpPr>
            <p:nvPr/>
          </p:nvSpPr>
          <p:spPr bwMode="auto">
            <a:xfrm>
              <a:off x="2194448" y="1873921"/>
              <a:ext cx="1167194" cy="1148658"/>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5" name="Rectangle 777"/>
            <p:cNvSpPr>
              <a:spLocks noChangeArrowheads="1"/>
            </p:cNvSpPr>
            <p:nvPr/>
          </p:nvSpPr>
          <p:spPr bwMode="auto">
            <a:xfrm>
              <a:off x="2152928" y="1923128"/>
              <a:ext cx="1168732"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6" name="Rectangle 778"/>
            <p:cNvSpPr>
              <a:spLocks noChangeArrowheads="1"/>
            </p:cNvSpPr>
            <p:nvPr/>
          </p:nvSpPr>
          <p:spPr bwMode="auto">
            <a:xfrm>
              <a:off x="2120634" y="1981560"/>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7" name="Rectangle 779"/>
            <p:cNvSpPr>
              <a:spLocks noChangeArrowheads="1"/>
            </p:cNvSpPr>
            <p:nvPr/>
          </p:nvSpPr>
          <p:spPr bwMode="auto">
            <a:xfrm>
              <a:off x="2079113" y="2038455"/>
              <a:ext cx="1159505" cy="1150195"/>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8" name="Rectangle 780"/>
            <p:cNvSpPr>
              <a:spLocks noChangeArrowheads="1"/>
            </p:cNvSpPr>
            <p:nvPr/>
          </p:nvSpPr>
          <p:spPr bwMode="auto">
            <a:xfrm>
              <a:off x="2045281" y="2089199"/>
              <a:ext cx="1159505" cy="1156346"/>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29" name="Rectangle 781"/>
            <p:cNvSpPr>
              <a:spLocks noChangeArrowheads="1"/>
            </p:cNvSpPr>
            <p:nvPr/>
          </p:nvSpPr>
          <p:spPr bwMode="auto">
            <a:xfrm>
              <a:off x="2003760" y="2138405"/>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0" name="Rectangle 782"/>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1" name="Rectangle 783"/>
            <p:cNvSpPr>
              <a:spLocks noChangeArrowheads="1"/>
            </p:cNvSpPr>
            <p:nvPr/>
          </p:nvSpPr>
          <p:spPr bwMode="auto">
            <a:xfrm>
              <a:off x="1954551" y="2195300"/>
              <a:ext cx="1159505" cy="1157884"/>
            </a:xfrm>
            <a:prstGeom prst="rect">
              <a:avLst/>
            </a:prstGeom>
            <a:solidFill>
              <a:schemeClr val="bg1"/>
            </a:solidFill>
            <a:ln w="6" cap="rnd">
              <a:solidFill>
                <a:srgbClr val="121214"/>
              </a:solidFill>
              <a:round/>
              <a:headEnd/>
              <a:tailEnd/>
            </a:ln>
          </p:spPr>
          <p:txBody>
            <a:bodyPr/>
            <a:lstStyle/>
            <a:p>
              <a:pPr algn="l" eaLnBrk="0" hangingPunct="0"/>
              <a:endParaRPr lang="en-US" sz="1800">
                <a:solidFill>
                  <a:srgbClr val="000000"/>
                </a:solidFill>
              </a:endParaRPr>
            </a:p>
          </p:txBody>
        </p:sp>
        <p:sp>
          <p:nvSpPr>
            <p:cNvPr id="932" name="Rectangle 784"/>
            <p:cNvSpPr>
              <a:spLocks noChangeArrowheads="1"/>
            </p:cNvSpPr>
            <p:nvPr/>
          </p:nvSpPr>
          <p:spPr bwMode="auto">
            <a:xfrm>
              <a:off x="2294406" y="2336768"/>
              <a:ext cx="605895"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C66x™</a:t>
              </a:r>
              <a:endParaRPr lang="en-US" sz="1800">
                <a:solidFill>
                  <a:srgbClr val="000000"/>
                </a:solidFill>
              </a:endParaRPr>
            </a:p>
          </p:txBody>
        </p:sp>
        <p:sp>
          <p:nvSpPr>
            <p:cNvPr id="933" name="Rectangle 785"/>
            <p:cNvSpPr>
              <a:spLocks noChangeArrowheads="1"/>
            </p:cNvSpPr>
            <p:nvPr/>
          </p:nvSpPr>
          <p:spPr bwMode="auto">
            <a:xfrm>
              <a:off x="2243658" y="2510527"/>
              <a:ext cx="713542" cy="215277"/>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300" b="1">
                  <a:solidFill>
                    <a:srgbClr val="24211D"/>
                  </a:solidFill>
                </a:rPr>
                <a:t>CorePac</a:t>
              </a:r>
              <a:endParaRPr lang="en-US" sz="1800">
                <a:solidFill>
                  <a:srgbClr val="000000"/>
                </a:solidFill>
              </a:endParaRPr>
            </a:p>
          </p:txBody>
        </p:sp>
        <p:sp>
          <p:nvSpPr>
            <p:cNvPr id="934" name="Rectangle 786"/>
            <p:cNvSpPr>
              <a:spLocks noChangeArrowheads="1"/>
            </p:cNvSpPr>
            <p:nvPr/>
          </p:nvSpPr>
          <p:spPr bwMode="auto">
            <a:xfrm>
              <a:off x="2186759" y="2956458"/>
              <a:ext cx="218008"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a:solidFill>
                    <a:srgbClr val="000000"/>
                  </a:solidFill>
                </a:rPr>
                <a:t> </a:t>
              </a:r>
              <a:r>
                <a:rPr lang="en-US" sz="800" b="1" dirty="0" smtClean="0">
                  <a:solidFill>
                    <a:srgbClr val="000000"/>
                  </a:solidFill>
                </a:rPr>
                <a:t>L1P</a:t>
              </a:r>
              <a:endParaRPr lang="en-US" sz="1800" dirty="0">
                <a:solidFill>
                  <a:srgbClr val="000000"/>
                </a:solidFill>
              </a:endParaRPr>
            </a:p>
          </p:txBody>
        </p:sp>
        <p:sp>
          <p:nvSpPr>
            <p:cNvPr id="935" name="Rectangle 787"/>
            <p:cNvSpPr>
              <a:spLocks noChangeArrowheads="1"/>
            </p:cNvSpPr>
            <p:nvPr/>
          </p:nvSpPr>
          <p:spPr bwMode="auto">
            <a:xfrm>
              <a:off x="1969870" y="3054326"/>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6" name="Rectangle 788"/>
            <p:cNvSpPr>
              <a:spLocks noChangeArrowheads="1"/>
            </p:cNvSpPr>
            <p:nvPr/>
          </p:nvSpPr>
          <p:spPr bwMode="auto">
            <a:xfrm>
              <a:off x="2766250" y="2948245"/>
              <a:ext cx="193964"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L1D</a:t>
              </a:r>
              <a:endParaRPr lang="en-US" sz="1800" dirty="0">
                <a:solidFill>
                  <a:srgbClr val="000000"/>
                </a:solidFill>
              </a:endParaRPr>
            </a:p>
          </p:txBody>
        </p:sp>
        <p:sp>
          <p:nvSpPr>
            <p:cNvPr id="937" name="Rectangle 789"/>
            <p:cNvSpPr>
              <a:spLocks noChangeArrowheads="1"/>
            </p:cNvSpPr>
            <p:nvPr/>
          </p:nvSpPr>
          <p:spPr bwMode="auto">
            <a:xfrm>
              <a:off x="2549623" y="3054871"/>
              <a:ext cx="570669" cy="123111"/>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800" b="1" dirty="0" smtClean="0">
                  <a:solidFill>
                    <a:srgbClr val="000000"/>
                  </a:solidFill>
                </a:rPr>
                <a:t>Cache/RAM</a:t>
              </a:r>
              <a:endParaRPr lang="en-US" sz="1800" dirty="0">
                <a:solidFill>
                  <a:srgbClr val="000000"/>
                </a:solidFill>
              </a:endParaRPr>
            </a:p>
          </p:txBody>
        </p:sp>
        <p:sp>
          <p:nvSpPr>
            <p:cNvPr id="939" name="Line 791"/>
            <p:cNvSpPr>
              <a:spLocks noChangeShapeType="1"/>
            </p:cNvSpPr>
            <p:nvPr/>
          </p:nvSpPr>
          <p:spPr bwMode="auto">
            <a:xfrm>
              <a:off x="1954551" y="2924167"/>
              <a:ext cx="1159505" cy="1538"/>
            </a:xfrm>
            <a:prstGeom prst="line">
              <a:avLst/>
            </a:prstGeom>
            <a:noFill/>
            <a:ln w="0">
              <a:solidFill>
                <a:srgbClr val="24211D"/>
              </a:solidFill>
              <a:round/>
              <a:headEnd/>
              <a:tailEnd/>
            </a:ln>
          </p:spPr>
          <p:txBody>
            <a:bodyPr/>
            <a:lstStyle/>
            <a:p>
              <a:endParaRPr lang="en-US"/>
            </a:p>
          </p:txBody>
        </p:sp>
        <p:sp>
          <p:nvSpPr>
            <p:cNvPr id="940" name="Line 792"/>
            <p:cNvSpPr>
              <a:spLocks noChangeShapeType="1"/>
            </p:cNvSpPr>
            <p:nvPr/>
          </p:nvSpPr>
          <p:spPr bwMode="auto">
            <a:xfrm>
              <a:off x="1954551" y="3188650"/>
              <a:ext cx="1159505" cy="1538"/>
            </a:xfrm>
            <a:prstGeom prst="line">
              <a:avLst/>
            </a:prstGeom>
            <a:noFill/>
            <a:ln w="0">
              <a:solidFill>
                <a:srgbClr val="24211D"/>
              </a:solidFill>
              <a:round/>
              <a:headEnd/>
              <a:tailEnd/>
            </a:ln>
          </p:spPr>
          <p:txBody>
            <a:bodyPr/>
            <a:lstStyle/>
            <a:p>
              <a:endParaRPr lang="en-US"/>
            </a:p>
          </p:txBody>
        </p:sp>
        <p:sp>
          <p:nvSpPr>
            <p:cNvPr id="941" name="Line 793"/>
            <p:cNvSpPr>
              <a:spLocks noChangeShapeType="1"/>
            </p:cNvSpPr>
            <p:nvPr/>
          </p:nvSpPr>
          <p:spPr bwMode="auto">
            <a:xfrm>
              <a:off x="2534303" y="2924167"/>
              <a:ext cx="1538" cy="264483"/>
            </a:xfrm>
            <a:prstGeom prst="line">
              <a:avLst/>
            </a:prstGeom>
            <a:noFill/>
            <a:ln w="0">
              <a:solidFill>
                <a:srgbClr val="24211D"/>
              </a:solidFill>
              <a:round/>
              <a:headEnd/>
              <a:tailEnd/>
            </a:ln>
          </p:spPr>
          <p:txBody>
            <a:bodyPr/>
            <a:lstStyle/>
            <a:p>
              <a:endParaRPr lang="en-US"/>
            </a:p>
          </p:txBody>
        </p:sp>
        <p:sp>
          <p:nvSpPr>
            <p:cNvPr id="942" name="AutoShape 418"/>
            <p:cNvSpPr>
              <a:spLocks noChangeAspect="1" noChangeArrowheads="1" noTextEdit="1"/>
            </p:cNvSpPr>
            <p:nvPr/>
          </p:nvSpPr>
          <p:spPr bwMode="auto">
            <a:xfrm>
              <a:off x="0" y="914400"/>
              <a:ext cx="5350025" cy="5440363"/>
            </a:xfrm>
            <a:prstGeom prst="rect">
              <a:avLst/>
            </a:prstGeom>
            <a:noFill/>
            <a:ln w="9525">
              <a:noFill/>
              <a:miter lim="800000"/>
              <a:headEnd/>
              <a:tailEnd/>
            </a:ln>
          </p:spPr>
          <p:txBody>
            <a:bodyPr/>
            <a:lstStyle/>
            <a:p>
              <a:endParaRPr lang="en-US"/>
            </a:p>
          </p:txBody>
        </p:sp>
        <p:sp>
          <p:nvSpPr>
            <p:cNvPr id="943" name="Rectangle 420"/>
            <p:cNvSpPr>
              <a:spLocks noChangeArrowheads="1"/>
            </p:cNvSpPr>
            <p:nvPr/>
          </p:nvSpPr>
          <p:spPr bwMode="auto">
            <a:xfrm>
              <a:off x="249124" y="931315"/>
              <a:ext cx="5083985" cy="5151276"/>
            </a:xfrm>
            <a:prstGeom prst="rect">
              <a:avLst/>
            </a:prstGeom>
            <a:noFill/>
            <a:ln w="6" cap="rnd">
              <a:solidFill>
                <a:srgbClr val="24211D"/>
              </a:solidFill>
              <a:round/>
              <a:headEnd/>
              <a:tailEnd/>
            </a:ln>
          </p:spPr>
          <p:txBody>
            <a:bodyPr/>
            <a:lstStyle/>
            <a:p>
              <a:pPr algn="l" eaLnBrk="0" hangingPunct="0"/>
              <a:endParaRPr lang="en-US" sz="1800">
                <a:solidFill>
                  <a:srgbClr val="000000"/>
                </a:solidFill>
              </a:endParaRPr>
            </a:p>
          </p:txBody>
        </p:sp>
        <p:sp>
          <p:nvSpPr>
            <p:cNvPr id="944" name="Rectangle 422"/>
            <p:cNvSpPr>
              <a:spLocks noChangeArrowheads="1"/>
            </p:cNvSpPr>
            <p:nvPr/>
          </p:nvSpPr>
          <p:spPr bwMode="auto">
            <a:xfrm>
              <a:off x="4112091" y="939003"/>
              <a:ext cx="1242547" cy="2712493"/>
            </a:xfrm>
            <a:prstGeom prst="rect">
              <a:avLst/>
            </a:prstGeom>
            <a:solidFill>
              <a:srgbClr val="DDDDDC"/>
            </a:solidFill>
            <a:ln w="6" cap="rnd">
              <a:solidFill>
                <a:srgbClr val="24211D"/>
              </a:solidFill>
              <a:round/>
              <a:headEnd/>
              <a:tailEnd/>
            </a:ln>
          </p:spPr>
          <p:txBody>
            <a:bodyPr/>
            <a:lstStyle/>
            <a:p>
              <a:pPr algn="l" eaLnBrk="0" hangingPunct="0"/>
              <a:endParaRPr lang="en-US" sz="1800">
                <a:solidFill>
                  <a:srgbClr val="000000"/>
                </a:solidFill>
              </a:endParaRPr>
            </a:p>
          </p:txBody>
        </p:sp>
        <p:sp>
          <p:nvSpPr>
            <p:cNvPr id="945" name="Rectangle 424"/>
            <p:cNvSpPr>
              <a:spLocks noChangeArrowheads="1"/>
            </p:cNvSpPr>
            <p:nvPr/>
          </p:nvSpPr>
          <p:spPr bwMode="auto">
            <a:xfrm>
              <a:off x="4298166" y="3287063"/>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6" name="Rectangle 425"/>
            <p:cNvSpPr>
              <a:spLocks noChangeArrowheads="1"/>
            </p:cNvSpPr>
            <p:nvPr/>
          </p:nvSpPr>
          <p:spPr bwMode="auto">
            <a:xfrm>
              <a:off x="4298166" y="2608940"/>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7" name="Rectangle 434"/>
            <p:cNvSpPr>
              <a:spLocks noChangeArrowheads="1"/>
            </p:cNvSpPr>
            <p:nvPr/>
          </p:nvSpPr>
          <p:spPr bwMode="auto">
            <a:xfrm>
              <a:off x="4298166" y="1923128"/>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8" name="Rectangle 435"/>
            <p:cNvSpPr>
              <a:spLocks noChangeArrowheads="1"/>
            </p:cNvSpPr>
            <p:nvPr/>
          </p:nvSpPr>
          <p:spPr bwMode="auto">
            <a:xfrm>
              <a:off x="4298166" y="1584835"/>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49" name="Rectangle 436"/>
            <p:cNvSpPr>
              <a:spLocks noChangeArrowheads="1"/>
            </p:cNvSpPr>
            <p:nvPr/>
          </p:nvSpPr>
          <p:spPr bwMode="auto">
            <a:xfrm>
              <a:off x="4298166" y="2948770"/>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50" name="Freeform 437"/>
            <p:cNvSpPr>
              <a:spLocks/>
            </p:cNvSpPr>
            <p:nvPr/>
          </p:nvSpPr>
          <p:spPr bwMode="auto">
            <a:xfrm>
              <a:off x="4182830" y="1634041"/>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1" name="Freeform 438"/>
            <p:cNvSpPr>
              <a:spLocks/>
            </p:cNvSpPr>
            <p:nvPr/>
          </p:nvSpPr>
          <p:spPr bwMode="auto">
            <a:xfrm>
              <a:off x="4190519" y="1683248"/>
              <a:ext cx="7689" cy="24603"/>
            </a:xfrm>
            <a:custGeom>
              <a:avLst/>
              <a:gdLst>
                <a:gd name="T0" fmla="*/ 0 w 5"/>
                <a:gd name="T1" fmla="*/ 16 h 16"/>
                <a:gd name="T2" fmla="*/ 5 w 5"/>
                <a:gd name="T3" fmla="*/ 16 h 16"/>
                <a:gd name="T4" fmla="*/ 5 w 5"/>
                <a:gd name="T5" fmla="*/ 11 h 16"/>
                <a:gd name="T6" fmla="*/ 5 w 5"/>
                <a:gd name="T7" fmla="*/ 11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52" name="Rectangle 439"/>
            <p:cNvSpPr>
              <a:spLocks noChangeArrowheads="1"/>
            </p:cNvSpPr>
            <p:nvPr/>
          </p:nvSpPr>
          <p:spPr bwMode="auto">
            <a:xfrm>
              <a:off x="3950622" y="1683248"/>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53" name="Freeform 440"/>
            <p:cNvSpPr>
              <a:spLocks/>
            </p:cNvSpPr>
            <p:nvPr/>
          </p:nvSpPr>
          <p:spPr bwMode="auto">
            <a:xfrm>
              <a:off x="3850664" y="1634041"/>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54" name="Freeform 441"/>
            <p:cNvSpPr>
              <a:spLocks/>
            </p:cNvSpPr>
            <p:nvPr/>
          </p:nvSpPr>
          <p:spPr bwMode="auto">
            <a:xfrm>
              <a:off x="3933706" y="1683248"/>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1 h 16"/>
                <a:gd name="T12" fmla="*/ 5 w 11"/>
                <a:gd name="T13" fmla="*/ 11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55" name="Rectangle 442"/>
            <p:cNvSpPr>
              <a:spLocks noChangeArrowheads="1"/>
            </p:cNvSpPr>
            <p:nvPr/>
          </p:nvSpPr>
          <p:spPr bwMode="auto">
            <a:xfrm>
              <a:off x="4130744" y="954380"/>
              <a:ext cx="1229504"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Application-Specific</a:t>
              </a:r>
              <a:endParaRPr lang="en-US" sz="1000" dirty="0">
                <a:solidFill>
                  <a:srgbClr val="000000"/>
                </a:solidFill>
              </a:endParaRPr>
            </a:p>
          </p:txBody>
        </p:sp>
        <p:sp>
          <p:nvSpPr>
            <p:cNvPr id="956" name="Rectangle 443"/>
            <p:cNvSpPr>
              <a:spLocks noChangeArrowheads="1"/>
            </p:cNvSpPr>
            <p:nvPr/>
          </p:nvSpPr>
          <p:spPr bwMode="auto">
            <a:xfrm>
              <a:off x="4296827" y="1092347"/>
              <a:ext cx="85921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Coprocessors</a:t>
              </a:r>
              <a:endParaRPr lang="en-US" sz="1000" dirty="0">
                <a:solidFill>
                  <a:srgbClr val="000000"/>
                </a:solidFill>
              </a:endParaRPr>
            </a:p>
          </p:txBody>
        </p:sp>
        <p:sp>
          <p:nvSpPr>
            <p:cNvPr id="957" name="Freeform 444"/>
            <p:cNvSpPr>
              <a:spLocks/>
            </p:cNvSpPr>
            <p:nvPr/>
          </p:nvSpPr>
          <p:spPr bwMode="auto">
            <a:xfrm>
              <a:off x="4182830" y="1981560"/>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958" name="Freeform 445"/>
            <p:cNvSpPr>
              <a:spLocks/>
            </p:cNvSpPr>
            <p:nvPr/>
          </p:nvSpPr>
          <p:spPr bwMode="auto">
            <a:xfrm>
              <a:off x="4190519" y="2021540"/>
              <a:ext cx="7689" cy="26141"/>
            </a:xfrm>
            <a:custGeom>
              <a:avLst/>
              <a:gdLst>
                <a:gd name="T0" fmla="*/ 0 w 5"/>
                <a:gd name="T1" fmla="*/ 17 h 17"/>
                <a:gd name="T2" fmla="*/ 5 w 5"/>
                <a:gd name="T3" fmla="*/ 17 h 17"/>
                <a:gd name="T4" fmla="*/ 5 w 5"/>
                <a:gd name="T5" fmla="*/ 17 h 17"/>
                <a:gd name="T6" fmla="*/ 5 w 5"/>
                <a:gd name="T7" fmla="*/ 11 h 17"/>
                <a:gd name="T8" fmla="*/ 5 w 5"/>
                <a:gd name="T9" fmla="*/ 11 h 17"/>
                <a:gd name="T10" fmla="*/ 5 w 5"/>
                <a:gd name="T11" fmla="*/ 6 h 17"/>
                <a:gd name="T12" fmla="*/ 5 w 5"/>
                <a:gd name="T13" fmla="*/ 6 h 17"/>
                <a:gd name="T14" fmla="*/ 5 w 5"/>
                <a:gd name="T15" fmla="*/ 0 h 17"/>
                <a:gd name="T16" fmla="*/ 0 w 5"/>
                <a:gd name="T17" fmla="*/ 0 h 17"/>
                <a:gd name="T18" fmla="*/ 0 w 5"/>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7"/>
                <a:gd name="T32" fmla="*/ 5 w 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7">
                  <a:moveTo>
                    <a:pt x="0" y="17"/>
                  </a:moveTo>
                  <a:lnTo>
                    <a:pt x="5" y="17"/>
                  </a:lnTo>
                  <a:lnTo>
                    <a:pt x="5" y="11"/>
                  </a:lnTo>
                  <a:lnTo>
                    <a:pt x="5" y="6"/>
                  </a:lnTo>
                  <a:lnTo>
                    <a:pt x="5" y="0"/>
                  </a:lnTo>
                  <a:lnTo>
                    <a:pt x="0" y="0"/>
                  </a:lnTo>
                  <a:lnTo>
                    <a:pt x="0" y="17"/>
                  </a:lnTo>
                  <a:close/>
                </a:path>
              </a:pathLst>
            </a:custGeom>
            <a:solidFill>
              <a:srgbClr val="000000"/>
            </a:solidFill>
            <a:ln w="9525">
              <a:noFill/>
              <a:round/>
              <a:headEnd/>
              <a:tailEnd/>
            </a:ln>
          </p:spPr>
          <p:txBody>
            <a:bodyPr/>
            <a:lstStyle/>
            <a:p>
              <a:endParaRPr lang="en-US"/>
            </a:p>
          </p:txBody>
        </p:sp>
        <p:sp>
          <p:nvSpPr>
            <p:cNvPr id="959" name="Rectangle 446"/>
            <p:cNvSpPr>
              <a:spLocks noChangeArrowheads="1"/>
            </p:cNvSpPr>
            <p:nvPr/>
          </p:nvSpPr>
          <p:spPr bwMode="auto">
            <a:xfrm>
              <a:off x="3950622" y="2021540"/>
              <a:ext cx="239898" cy="26141"/>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0" name="Freeform 447"/>
            <p:cNvSpPr>
              <a:spLocks/>
            </p:cNvSpPr>
            <p:nvPr/>
          </p:nvSpPr>
          <p:spPr bwMode="auto">
            <a:xfrm>
              <a:off x="3850664" y="1981560"/>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961" name="Freeform 448"/>
            <p:cNvSpPr>
              <a:spLocks/>
            </p:cNvSpPr>
            <p:nvPr/>
          </p:nvSpPr>
          <p:spPr bwMode="auto">
            <a:xfrm>
              <a:off x="3933706" y="2021540"/>
              <a:ext cx="16916" cy="26141"/>
            </a:xfrm>
            <a:custGeom>
              <a:avLst/>
              <a:gdLst>
                <a:gd name="T0" fmla="*/ 11 w 11"/>
                <a:gd name="T1" fmla="*/ 0 h 17"/>
                <a:gd name="T2" fmla="*/ 5 w 11"/>
                <a:gd name="T3" fmla="*/ 0 h 17"/>
                <a:gd name="T4" fmla="*/ 5 w 11"/>
                <a:gd name="T5" fmla="*/ 6 h 17"/>
                <a:gd name="T6" fmla="*/ 5 w 11"/>
                <a:gd name="T7" fmla="*/ 6 h 17"/>
                <a:gd name="T8" fmla="*/ 0 w 11"/>
                <a:gd name="T9" fmla="*/ 11 h 17"/>
                <a:gd name="T10" fmla="*/ 5 w 11"/>
                <a:gd name="T11" fmla="*/ 11 h 17"/>
                <a:gd name="T12" fmla="*/ 5 w 11"/>
                <a:gd name="T13" fmla="*/ 17 h 17"/>
                <a:gd name="T14" fmla="*/ 5 w 11"/>
                <a:gd name="T15" fmla="*/ 17 h 17"/>
                <a:gd name="T16" fmla="*/ 11 w 11"/>
                <a:gd name="T17" fmla="*/ 17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7"/>
                <a:gd name="T32" fmla="*/ 11 w 11"/>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7">
                  <a:moveTo>
                    <a:pt x="11" y="0"/>
                  </a:moveTo>
                  <a:lnTo>
                    <a:pt x="5" y="0"/>
                  </a:lnTo>
                  <a:lnTo>
                    <a:pt x="5" y="6"/>
                  </a:lnTo>
                  <a:lnTo>
                    <a:pt x="0" y="11"/>
                  </a:lnTo>
                  <a:lnTo>
                    <a:pt x="5" y="11"/>
                  </a:lnTo>
                  <a:lnTo>
                    <a:pt x="5" y="17"/>
                  </a:lnTo>
                  <a:lnTo>
                    <a:pt x="11" y="17"/>
                  </a:lnTo>
                  <a:lnTo>
                    <a:pt x="11" y="0"/>
                  </a:lnTo>
                  <a:close/>
                </a:path>
              </a:pathLst>
            </a:custGeom>
            <a:solidFill>
              <a:srgbClr val="000000"/>
            </a:solidFill>
            <a:ln w="9525">
              <a:noFill/>
              <a:round/>
              <a:headEnd/>
              <a:tailEnd/>
            </a:ln>
          </p:spPr>
          <p:txBody>
            <a:bodyPr/>
            <a:lstStyle/>
            <a:p>
              <a:endParaRPr lang="en-US"/>
            </a:p>
          </p:txBody>
        </p:sp>
        <p:sp>
          <p:nvSpPr>
            <p:cNvPr id="962" name="Freeform 449"/>
            <p:cNvSpPr>
              <a:spLocks/>
            </p:cNvSpPr>
            <p:nvPr/>
          </p:nvSpPr>
          <p:spPr bwMode="auto">
            <a:xfrm>
              <a:off x="4182830" y="2667372"/>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963" name="Freeform 450"/>
            <p:cNvSpPr>
              <a:spLocks/>
            </p:cNvSpPr>
            <p:nvPr/>
          </p:nvSpPr>
          <p:spPr bwMode="auto">
            <a:xfrm>
              <a:off x="4190519" y="2708890"/>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964" name="Rectangle 451"/>
            <p:cNvSpPr>
              <a:spLocks noChangeArrowheads="1"/>
            </p:cNvSpPr>
            <p:nvPr/>
          </p:nvSpPr>
          <p:spPr bwMode="auto">
            <a:xfrm>
              <a:off x="3950622" y="2708890"/>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65" name="Freeform 452"/>
            <p:cNvSpPr>
              <a:spLocks/>
            </p:cNvSpPr>
            <p:nvPr/>
          </p:nvSpPr>
          <p:spPr bwMode="auto">
            <a:xfrm>
              <a:off x="3850664" y="2667372"/>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966" name="Freeform 453"/>
            <p:cNvSpPr>
              <a:spLocks/>
            </p:cNvSpPr>
            <p:nvPr/>
          </p:nvSpPr>
          <p:spPr bwMode="auto">
            <a:xfrm>
              <a:off x="3933706" y="2708890"/>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67" name="Freeform 454"/>
            <p:cNvSpPr>
              <a:spLocks/>
            </p:cNvSpPr>
            <p:nvPr/>
          </p:nvSpPr>
          <p:spPr bwMode="auto">
            <a:xfrm>
              <a:off x="4182830" y="3014891"/>
              <a:ext cx="107646" cy="107639"/>
            </a:xfrm>
            <a:custGeom>
              <a:avLst/>
              <a:gdLst>
                <a:gd name="T0" fmla="*/ 0 w 70"/>
                <a:gd name="T1" fmla="*/ 70 h 70"/>
                <a:gd name="T2" fmla="*/ 70 w 70"/>
                <a:gd name="T3" fmla="*/ 32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2"/>
                  </a:lnTo>
                  <a:lnTo>
                    <a:pt x="0" y="0"/>
                  </a:lnTo>
                  <a:lnTo>
                    <a:pt x="0" y="70"/>
                  </a:lnTo>
                  <a:close/>
                </a:path>
              </a:pathLst>
            </a:custGeom>
            <a:solidFill>
              <a:srgbClr val="000000"/>
            </a:solidFill>
            <a:ln w="9525">
              <a:noFill/>
              <a:round/>
              <a:headEnd/>
              <a:tailEnd/>
            </a:ln>
          </p:spPr>
          <p:txBody>
            <a:bodyPr/>
            <a:lstStyle/>
            <a:p>
              <a:endParaRPr lang="en-US"/>
            </a:p>
          </p:txBody>
        </p:sp>
        <p:sp>
          <p:nvSpPr>
            <p:cNvPr id="968" name="Freeform 455"/>
            <p:cNvSpPr>
              <a:spLocks/>
            </p:cNvSpPr>
            <p:nvPr/>
          </p:nvSpPr>
          <p:spPr bwMode="auto">
            <a:xfrm>
              <a:off x="4190519" y="3056409"/>
              <a:ext cx="7689" cy="24603"/>
            </a:xfrm>
            <a:custGeom>
              <a:avLst/>
              <a:gdLst>
                <a:gd name="T0" fmla="*/ 0 w 5"/>
                <a:gd name="T1" fmla="*/ 16 h 16"/>
                <a:gd name="T2" fmla="*/ 5 w 5"/>
                <a:gd name="T3" fmla="*/ 16 h 16"/>
                <a:gd name="T4" fmla="*/ 5 w 5"/>
                <a:gd name="T5" fmla="*/ 10 h 16"/>
                <a:gd name="T6" fmla="*/ 5 w 5"/>
                <a:gd name="T7" fmla="*/ 10 h 16"/>
                <a:gd name="T8" fmla="*/ 5 w 5"/>
                <a:gd name="T9" fmla="*/ 5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69" name="Rectangle 456"/>
            <p:cNvSpPr>
              <a:spLocks noChangeArrowheads="1"/>
            </p:cNvSpPr>
            <p:nvPr/>
          </p:nvSpPr>
          <p:spPr bwMode="auto">
            <a:xfrm>
              <a:off x="3950622" y="3056409"/>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0" name="Freeform 457"/>
            <p:cNvSpPr>
              <a:spLocks/>
            </p:cNvSpPr>
            <p:nvPr/>
          </p:nvSpPr>
          <p:spPr bwMode="auto">
            <a:xfrm>
              <a:off x="3850664" y="3014891"/>
              <a:ext cx="107646" cy="107639"/>
            </a:xfrm>
            <a:custGeom>
              <a:avLst/>
              <a:gdLst>
                <a:gd name="T0" fmla="*/ 70 w 70"/>
                <a:gd name="T1" fmla="*/ 70 h 70"/>
                <a:gd name="T2" fmla="*/ 0 w 70"/>
                <a:gd name="T3" fmla="*/ 32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2"/>
                  </a:lnTo>
                  <a:lnTo>
                    <a:pt x="70" y="0"/>
                  </a:lnTo>
                  <a:lnTo>
                    <a:pt x="70" y="70"/>
                  </a:lnTo>
                  <a:close/>
                </a:path>
              </a:pathLst>
            </a:custGeom>
            <a:solidFill>
              <a:srgbClr val="000000"/>
            </a:solidFill>
            <a:ln w="9525">
              <a:noFill/>
              <a:round/>
              <a:headEnd/>
              <a:tailEnd/>
            </a:ln>
          </p:spPr>
          <p:txBody>
            <a:bodyPr/>
            <a:lstStyle/>
            <a:p>
              <a:endParaRPr lang="en-US"/>
            </a:p>
          </p:txBody>
        </p:sp>
        <p:sp>
          <p:nvSpPr>
            <p:cNvPr id="971" name="Freeform 458"/>
            <p:cNvSpPr>
              <a:spLocks/>
            </p:cNvSpPr>
            <p:nvPr/>
          </p:nvSpPr>
          <p:spPr bwMode="auto">
            <a:xfrm>
              <a:off x="3933706" y="3056409"/>
              <a:ext cx="16916" cy="24603"/>
            </a:xfrm>
            <a:custGeom>
              <a:avLst/>
              <a:gdLst>
                <a:gd name="T0" fmla="*/ 11 w 11"/>
                <a:gd name="T1" fmla="*/ 0 h 16"/>
                <a:gd name="T2" fmla="*/ 5 w 11"/>
                <a:gd name="T3" fmla="*/ 0 h 16"/>
                <a:gd name="T4" fmla="*/ 5 w 11"/>
                <a:gd name="T5" fmla="*/ 5 h 16"/>
                <a:gd name="T6" fmla="*/ 5 w 11"/>
                <a:gd name="T7" fmla="*/ 5 h 16"/>
                <a:gd name="T8" fmla="*/ 0 w 11"/>
                <a:gd name="T9" fmla="*/ 5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972" name="Rectangle 459"/>
            <p:cNvSpPr>
              <a:spLocks noChangeArrowheads="1"/>
            </p:cNvSpPr>
            <p:nvPr/>
          </p:nvSpPr>
          <p:spPr bwMode="auto">
            <a:xfrm>
              <a:off x="4298166" y="2270647"/>
              <a:ext cx="653567" cy="230654"/>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973" name="Freeform 460"/>
            <p:cNvSpPr>
              <a:spLocks/>
            </p:cNvSpPr>
            <p:nvPr/>
          </p:nvSpPr>
          <p:spPr bwMode="auto">
            <a:xfrm>
              <a:off x="4182830" y="2327541"/>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974" name="Freeform 461"/>
            <p:cNvSpPr>
              <a:spLocks/>
            </p:cNvSpPr>
            <p:nvPr/>
          </p:nvSpPr>
          <p:spPr bwMode="auto">
            <a:xfrm>
              <a:off x="4190519" y="2378285"/>
              <a:ext cx="7689" cy="24603"/>
            </a:xfrm>
            <a:custGeom>
              <a:avLst/>
              <a:gdLst>
                <a:gd name="T0" fmla="*/ 0 w 5"/>
                <a:gd name="T1" fmla="*/ 16 h 16"/>
                <a:gd name="T2" fmla="*/ 5 w 5"/>
                <a:gd name="T3" fmla="*/ 10 h 16"/>
                <a:gd name="T4" fmla="*/ 5 w 5"/>
                <a:gd name="T5" fmla="*/ 10 h 16"/>
                <a:gd name="T6" fmla="*/ 5 w 5"/>
                <a:gd name="T7" fmla="*/ 10 h 16"/>
                <a:gd name="T8" fmla="*/ 5 w 5"/>
                <a:gd name="T9" fmla="*/ 5 h 16"/>
                <a:gd name="T10" fmla="*/ 5 w 5"/>
                <a:gd name="T11" fmla="*/ 5 h 16"/>
                <a:gd name="T12" fmla="*/ 5 w 5"/>
                <a:gd name="T13" fmla="*/ 0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975" name="Rectangle 462"/>
            <p:cNvSpPr>
              <a:spLocks noChangeArrowheads="1"/>
            </p:cNvSpPr>
            <p:nvPr/>
          </p:nvSpPr>
          <p:spPr bwMode="auto">
            <a:xfrm>
              <a:off x="3950622" y="237828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76" name="Freeform 463"/>
            <p:cNvSpPr>
              <a:spLocks/>
            </p:cNvSpPr>
            <p:nvPr/>
          </p:nvSpPr>
          <p:spPr bwMode="auto">
            <a:xfrm>
              <a:off x="3850664" y="2327541"/>
              <a:ext cx="107646" cy="116865"/>
            </a:xfrm>
            <a:custGeom>
              <a:avLst/>
              <a:gdLst>
                <a:gd name="T0" fmla="*/ 70 w 70"/>
                <a:gd name="T1" fmla="*/ 76 h 76"/>
                <a:gd name="T2" fmla="*/ 0 w 70"/>
                <a:gd name="T3" fmla="*/ 38 h 76"/>
                <a:gd name="T4" fmla="*/ 70 w 70"/>
                <a:gd name="T5" fmla="*/ 0 h 76"/>
                <a:gd name="T6" fmla="*/ 7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70" y="76"/>
                  </a:moveTo>
                  <a:lnTo>
                    <a:pt x="0" y="38"/>
                  </a:lnTo>
                  <a:lnTo>
                    <a:pt x="70" y="0"/>
                  </a:lnTo>
                  <a:lnTo>
                    <a:pt x="70" y="76"/>
                  </a:lnTo>
                  <a:close/>
                </a:path>
              </a:pathLst>
            </a:custGeom>
            <a:solidFill>
              <a:srgbClr val="000000"/>
            </a:solidFill>
            <a:ln w="9525">
              <a:noFill/>
              <a:round/>
              <a:headEnd/>
              <a:tailEnd/>
            </a:ln>
          </p:spPr>
          <p:txBody>
            <a:bodyPr/>
            <a:lstStyle/>
            <a:p>
              <a:endParaRPr lang="en-US"/>
            </a:p>
          </p:txBody>
        </p:sp>
        <p:sp>
          <p:nvSpPr>
            <p:cNvPr id="977" name="Freeform 464"/>
            <p:cNvSpPr>
              <a:spLocks/>
            </p:cNvSpPr>
            <p:nvPr/>
          </p:nvSpPr>
          <p:spPr bwMode="auto">
            <a:xfrm>
              <a:off x="3933706" y="2378285"/>
              <a:ext cx="16916" cy="24603"/>
            </a:xfrm>
            <a:custGeom>
              <a:avLst/>
              <a:gdLst>
                <a:gd name="T0" fmla="*/ 11 w 11"/>
                <a:gd name="T1" fmla="*/ 0 h 16"/>
                <a:gd name="T2" fmla="*/ 5 w 11"/>
                <a:gd name="T3" fmla="*/ 0 h 16"/>
                <a:gd name="T4" fmla="*/ 5 w 11"/>
                <a:gd name="T5" fmla="*/ 0 h 16"/>
                <a:gd name="T6" fmla="*/ 5 w 11"/>
                <a:gd name="T7" fmla="*/ 5 h 16"/>
                <a:gd name="T8" fmla="*/ 0 w 11"/>
                <a:gd name="T9" fmla="*/ 5 h 16"/>
                <a:gd name="T10" fmla="*/ 5 w 11"/>
                <a:gd name="T11" fmla="*/ 10 h 16"/>
                <a:gd name="T12" fmla="*/ 5 w 11"/>
                <a:gd name="T13" fmla="*/ 10 h 16"/>
                <a:gd name="T14" fmla="*/ 5 w 11"/>
                <a:gd name="T15" fmla="*/ 10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5"/>
                  </a:lnTo>
                  <a:lnTo>
                    <a:pt x="5" y="10"/>
                  </a:lnTo>
                  <a:lnTo>
                    <a:pt x="11" y="16"/>
                  </a:lnTo>
                  <a:lnTo>
                    <a:pt x="11" y="0"/>
                  </a:lnTo>
                  <a:close/>
                </a:path>
              </a:pathLst>
            </a:custGeom>
            <a:solidFill>
              <a:srgbClr val="000000"/>
            </a:solidFill>
            <a:ln w="9525">
              <a:noFill/>
              <a:round/>
              <a:headEnd/>
              <a:tailEnd/>
            </a:ln>
          </p:spPr>
          <p:txBody>
            <a:bodyPr/>
            <a:lstStyle/>
            <a:p>
              <a:endParaRPr lang="en-US"/>
            </a:p>
          </p:txBody>
        </p:sp>
        <p:sp>
          <p:nvSpPr>
            <p:cNvPr id="978" name="Freeform 555"/>
            <p:cNvSpPr>
              <a:spLocks/>
            </p:cNvSpPr>
            <p:nvPr/>
          </p:nvSpPr>
          <p:spPr bwMode="auto">
            <a:xfrm>
              <a:off x="2951399" y="3906754"/>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979" name="Freeform 556"/>
            <p:cNvSpPr>
              <a:spLocks/>
            </p:cNvSpPr>
            <p:nvPr/>
          </p:nvSpPr>
          <p:spPr bwMode="auto">
            <a:xfrm>
              <a:off x="3000608" y="3989789"/>
              <a:ext cx="24605" cy="16915"/>
            </a:xfrm>
            <a:custGeom>
              <a:avLst/>
              <a:gdLst>
                <a:gd name="T0" fmla="*/ 16 w 16"/>
                <a:gd name="T1" fmla="*/ 11 h 11"/>
                <a:gd name="T2" fmla="*/ 11 w 16"/>
                <a:gd name="T3" fmla="*/ 6 h 11"/>
                <a:gd name="T4" fmla="*/ 11 w 16"/>
                <a:gd name="T5" fmla="*/ 6 h 11"/>
                <a:gd name="T6" fmla="*/ 11 w 16"/>
                <a:gd name="T7" fmla="*/ 0 h 11"/>
                <a:gd name="T8" fmla="*/ 5 w 16"/>
                <a:gd name="T9" fmla="*/ 0 h 11"/>
                <a:gd name="T10" fmla="*/ 5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5"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0" name="Rectangle 557"/>
            <p:cNvSpPr>
              <a:spLocks noChangeArrowheads="1"/>
            </p:cNvSpPr>
            <p:nvPr/>
          </p:nvSpPr>
          <p:spPr bwMode="auto">
            <a:xfrm>
              <a:off x="300060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1" name="Freeform 560"/>
            <p:cNvSpPr>
              <a:spLocks/>
            </p:cNvSpPr>
            <p:nvPr/>
          </p:nvSpPr>
          <p:spPr bwMode="auto">
            <a:xfrm>
              <a:off x="2643838" y="3906754"/>
              <a:ext cx="107646" cy="107639"/>
            </a:xfrm>
            <a:custGeom>
              <a:avLst/>
              <a:gdLst>
                <a:gd name="T0" fmla="*/ 70 w 70"/>
                <a:gd name="T1" fmla="*/ 70 h 70"/>
                <a:gd name="T2" fmla="*/ 33 w 70"/>
                <a:gd name="T3" fmla="*/ 0 h 70"/>
                <a:gd name="T4" fmla="*/ 0 w 70"/>
                <a:gd name="T5" fmla="*/ 7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33" y="0"/>
                  </a:lnTo>
                  <a:lnTo>
                    <a:pt x="0" y="70"/>
                  </a:lnTo>
                  <a:lnTo>
                    <a:pt x="70" y="70"/>
                  </a:lnTo>
                  <a:close/>
                </a:path>
              </a:pathLst>
            </a:custGeom>
            <a:solidFill>
              <a:srgbClr val="000000"/>
            </a:solidFill>
            <a:ln w="9525">
              <a:noFill/>
              <a:round/>
              <a:headEnd/>
              <a:tailEnd/>
            </a:ln>
          </p:spPr>
          <p:txBody>
            <a:bodyPr/>
            <a:lstStyle/>
            <a:p>
              <a:endParaRPr lang="en-US"/>
            </a:p>
          </p:txBody>
        </p:sp>
        <p:sp>
          <p:nvSpPr>
            <p:cNvPr id="982" name="Freeform 561"/>
            <p:cNvSpPr>
              <a:spLocks/>
            </p:cNvSpPr>
            <p:nvPr/>
          </p:nvSpPr>
          <p:spPr bwMode="auto">
            <a:xfrm>
              <a:off x="2685358" y="3989789"/>
              <a:ext cx="24605" cy="16915"/>
            </a:xfrm>
            <a:custGeom>
              <a:avLst/>
              <a:gdLst>
                <a:gd name="T0" fmla="*/ 16 w 16"/>
                <a:gd name="T1" fmla="*/ 11 h 11"/>
                <a:gd name="T2" fmla="*/ 16 w 16"/>
                <a:gd name="T3" fmla="*/ 6 h 11"/>
                <a:gd name="T4" fmla="*/ 11 w 16"/>
                <a:gd name="T5" fmla="*/ 6 h 11"/>
                <a:gd name="T6" fmla="*/ 11 w 16"/>
                <a:gd name="T7" fmla="*/ 0 h 11"/>
                <a:gd name="T8" fmla="*/ 6 w 16"/>
                <a:gd name="T9" fmla="*/ 0 h 11"/>
                <a:gd name="T10" fmla="*/ 6 w 16"/>
                <a:gd name="T11" fmla="*/ 0 h 11"/>
                <a:gd name="T12" fmla="*/ 6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6" y="6"/>
                  </a:lnTo>
                  <a:lnTo>
                    <a:pt x="11" y="6"/>
                  </a:lnTo>
                  <a:lnTo>
                    <a:pt x="11" y="0"/>
                  </a:lnTo>
                  <a:lnTo>
                    <a:pt x="6" y="0"/>
                  </a:lnTo>
                  <a:lnTo>
                    <a:pt x="6" y="6"/>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83" name="Rectangle 562"/>
            <p:cNvSpPr>
              <a:spLocks noChangeArrowheads="1"/>
            </p:cNvSpPr>
            <p:nvPr/>
          </p:nvSpPr>
          <p:spPr bwMode="auto">
            <a:xfrm>
              <a:off x="2685358"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84" name="Line 565"/>
            <p:cNvSpPr>
              <a:spLocks noChangeShapeType="1"/>
            </p:cNvSpPr>
            <p:nvPr/>
          </p:nvSpPr>
          <p:spPr bwMode="auto">
            <a:xfrm>
              <a:off x="2454687" y="3906754"/>
              <a:ext cx="1538" cy="785762"/>
            </a:xfrm>
            <a:prstGeom prst="line">
              <a:avLst/>
            </a:prstGeom>
            <a:noFill/>
            <a:ln w="0">
              <a:solidFill>
                <a:srgbClr val="000000"/>
              </a:solidFill>
              <a:round/>
              <a:headEnd/>
              <a:tailEnd/>
            </a:ln>
          </p:spPr>
          <p:txBody>
            <a:bodyPr/>
            <a:lstStyle/>
            <a:p>
              <a:endParaRPr lang="en-US"/>
            </a:p>
          </p:txBody>
        </p:sp>
        <p:sp>
          <p:nvSpPr>
            <p:cNvPr id="985" name="Freeform 566"/>
            <p:cNvSpPr>
              <a:spLocks/>
            </p:cNvSpPr>
            <p:nvPr/>
          </p:nvSpPr>
          <p:spPr bwMode="auto">
            <a:xfrm>
              <a:off x="2420856" y="3906754"/>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986" name="Line 568"/>
            <p:cNvSpPr>
              <a:spLocks noChangeShapeType="1"/>
            </p:cNvSpPr>
            <p:nvPr/>
          </p:nvSpPr>
          <p:spPr bwMode="auto">
            <a:xfrm>
              <a:off x="2147126" y="3906754"/>
              <a:ext cx="1538" cy="785762"/>
            </a:xfrm>
            <a:prstGeom prst="line">
              <a:avLst/>
            </a:prstGeom>
            <a:noFill/>
            <a:ln w="0">
              <a:solidFill>
                <a:srgbClr val="000000"/>
              </a:solidFill>
              <a:round/>
              <a:headEnd/>
              <a:tailEnd/>
            </a:ln>
          </p:spPr>
          <p:txBody>
            <a:bodyPr/>
            <a:lstStyle/>
            <a:p>
              <a:endParaRPr lang="en-US"/>
            </a:p>
          </p:txBody>
        </p:sp>
        <p:sp>
          <p:nvSpPr>
            <p:cNvPr id="987" name="Freeform 569"/>
            <p:cNvSpPr>
              <a:spLocks/>
            </p:cNvSpPr>
            <p:nvPr/>
          </p:nvSpPr>
          <p:spPr bwMode="auto">
            <a:xfrm>
              <a:off x="2114832"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88" name="Freeform 571"/>
            <p:cNvSpPr>
              <a:spLocks/>
            </p:cNvSpPr>
            <p:nvPr/>
          </p:nvSpPr>
          <p:spPr bwMode="auto">
            <a:xfrm>
              <a:off x="1774977" y="3906754"/>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989" name="Freeform 572"/>
            <p:cNvSpPr>
              <a:spLocks/>
            </p:cNvSpPr>
            <p:nvPr/>
          </p:nvSpPr>
          <p:spPr bwMode="auto">
            <a:xfrm>
              <a:off x="1824187" y="3989789"/>
              <a:ext cx="24605" cy="16915"/>
            </a:xfrm>
            <a:custGeom>
              <a:avLst/>
              <a:gdLst>
                <a:gd name="T0" fmla="*/ 16 w 16"/>
                <a:gd name="T1" fmla="*/ 11 h 11"/>
                <a:gd name="T2" fmla="*/ 11 w 16"/>
                <a:gd name="T3" fmla="*/ 6 h 11"/>
                <a:gd name="T4" fmla="*/ 11 w 16"/>
                <a:gd name="T5" fmla="*/ 6 h 11"/>
                <a:gd name="T6" fmla="*/ 11 w 16"/>
                <a:gd name="T7" fmla="*/ 0 h 11"/>
                <a:gd name="T8" fmla="*/ 6 w 16"/>
                <a:gd name="T9" fmla="*/ 0 h 11"/>
                <a:gd name="T10" fmla="*/ 6 w 16"/>
                <a:gd name="T11" fmla="*/ 0 h 11"/>
                <a:gd name="T12" fmla="*/ 0 w 16"/>
                <a:gd name="T13" fmla="*/ 6 h 11"/>
                <a:gd name="T14" fmla="*/ 0 w 16"/>
                <a:gd name="T15" fmla="*/ 6 h 11"/>
                <a:gd name="T16" fmla="*/ 0 w 16"/>
                <a:gd name="T17" fmla="*/ 11 h 11"/>
                <a:gd name="T18" fmla="*/ 16 w 1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11"/>
                <a:gd name="T32" fmla="*/ 16 w 1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11">
                  <a:moveTo>
                    <a:pt x="16" y="11"/>
                  </a:moveTo>
                  <a:lnTo>
                    <a:pt x="11" y="6"/>
                  </a:lnTo>
                  <a:lnTo>
                    <a:pt x="11" y="0"/>
                  </a:lnTo>
                  <a:lnTo>
                    <a:pt x="6" y="0"/>
                  </a:lnTo>
                  <a:lnTo>
                    <a:pt x="0" y="6"/>
                  </a:lnTo>
                  <a:lnTo>
                    <a:pt x="0" y="11"/>
                  </a:lnTo>
                  <a:lnTo>
                    <a:pt x="16" y="11"/>
                  </a:lnTo>
                  <a:close/>
                </a:path>
              </a:pathLst>
            </a:custGeom>
            <a:solidFill>
              <a:srgbClr val="000000"/>
            </a:solidFill>
            <a:ln w="9525">
              <a:noFill/>
              <a:round/>
              <a:headEnd/>
              <a:tailEnd/>
            </a:ln>
          </p:spPr>
          <p:txBody>
            <a:bodyPr/>
            <a:lstStyle/>
            <a:p>
              <a:endParaRPr lang="en-US"/>
            </a:p>
          </p:txBody>
        </p:sp>
        <p:sp>
          <p:nvSpPr>
            <p:cNvPr id="990" name="Rectangle 573"/>
            <p:cNvSpPr>
              <a:spLocks noChangeArrowheads="1"/>
            </p:cNvSpPr>
            <p:nvPr/>
          </p:nvSpPr>
          <p:spPr bwMode="auto">
            <a:xfrm>
              <a:off x="1824187" y="4006704"/>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991" name="Line 576"/>
            <p:cNvSpPr>
              <a:spLocks noChangeShapeType="1"/>
            </p:cNvSpPr>
            <p:nvPr/>
          </p:nvSpPr>
          <p:spPr bwMode="auto">
            <a:xfrm>
              <a:off x="1525853" y="3906754"/>
              <a:ext cx="1538" cy="785762"/>
            </a:xfrm>
            <a:prstGeom prst="line">
              <a:avLst/>
            </a:prstGeom>
            <a:noFill/>
            <a:ln w="0">
              <a:solidFill>
                <a:srgbClr val="000000"/>
              </a:solidFill>
              <a:round/>
              <a:headEnd/>
              <a:tailEnd/>
            </a:ln>
          </p:spPr>
          <p:txBody>
            <a:bodyPr/>
            <a:lstStyle/>
            <a:p>
              <a:endParaRPr lang="en-US"/>
            </a:p>
          </p:txBody>
        </p:sp>
        <p:sp>
          <p:nvSpPr>
            <p:cNvPr id="992" name="Freeform 577"/>
            <p:cNvSpPr>
              <a:spLocks/>
            </p:cNvSpPr>
            <p:nvPr/>
          </p:nvSpPr>
          <p:spPr bwMode="auto">
            <a:xfrm>
              <a:off x="1493559" y="3906754"/>
              <a:ext cx="66126" cy="66121"/>
            </a:xfrm>
            <a:custGeom>
              <a:avLst/>
              <a:gdLst>
                <a:gd name="T0" fmla="*/ 21 w 43"/>
                <a:gd name="T1" fmla="*/ 0 h 43"/>
                <a:gd name="T2" fmla="*/ 43 w 43"/>
                <a:gd name="T3" fmla="*/ 43 h 43"/>
                <a:gd name="T4" fmla="*/ 0 w 43"/>
                <a:gd name="T5" fmla="*/ 43 h 43"/>
                <a:gd name="T6" fmla="*/ 21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0"/>
                  </a:moveTo>
                  <a:lnTo>
                    <a:pt x="43" y="43"/>
                  </a:lnTo>
                  <a:lnTo>
                    <a:pt x="0" y="43"/>
                  </a:lnTo>
                  <a:lnTo>
                    <a:pt x="21" y="0"/>
                  </a:lnTo>
                  <a:close/>
                </a:path>
              </a:pathLst>
            </a:custGeom>
            <a:solidFill>
              <a:srgbClr val="000000"/>
            </a:solidFill>
            <a:ln w="9525">
              <a:noFill/>
              <a:round/>
              <a:headEnd/>
              <a:tailEnd/>
            </a:ln>
          </p:spPr>
          <p:txBody>
            <a:bodyPr/>
            <a:lstStyle/>
            <a:p>
              <a:endParaRPr lang="en-US"/>
            </a:p>
          </p:txBody>
        </p:sp>
        <p:sp>
          <p:nvSpPr>
            <p:cNvPr id="993" name="Line 632"/>
            <p:cNvSpPr>
              <a:spLocks noChangeShapeType="1"/>
            </p:cNvSpPr>
            <p:nvPr/>
          </p:nvSpPr>
          <p:spPr bwMode="auto">
            <a:xfrm>
              <a:off x="3166692" y="4403429"/>
              <a:ext cx="1538" cy="289087"/>
            </a:xfrm>
            <a:prstGeom prst="line">
              <a:avLst/>
            </a:prstGeom>
            <a:noFill/>
            <a:ln w="0">
              <a:solidFill>
                <a:srgbClr val="000000"/>
              </a:solidFill>
              <a:round/>
              <a:headEnd/>
              <a:tailEnd/>
            </a:ln>
          </p:spPr>
          <p:txBody>
            <a:bodyPr/>
            <a:lstStyle/>
            <a:p>
              <a:endParaRPr lang="en-US"/>
            </a:p>
          </p:txBody>
        </p:sp>
        <p:sp>
          <p:nvSpPr>
            <p:cNvPr id="994" name="Line 634"/>
            <p:cNvSpPr>
              <a:spLocks noChangeShapeType="1"/>
            </p:cNvSpPr>
            <p:nvPr/>
          </p:nvSpPr>
          <p:spPr bwMode="auto">
            <a:xfrm flipV="1">
              <a:off x="2851442" y="4278876"/>
              <a:ext cx="1538" cy="413640"/>
            </a:xfrm>
            <a:prstGeom prst="line">
              <a:avLst/>
            </a:prstGeom>
            <a:noFill/>
            <a:ln w="0">
              <a:solidFill>
                <a:srgbClr val="000000"/>
              </a:solidFill>
              <a:round/>
              <a:headEnd/>
              <a:tailEnd/>
            </a:ln>
          </p:spPr>
          <p:txBody>
            <a:bodyPr/>
            <a:lstStyle/>
            <a:p>
              <a:endParaRPr lang="en-US"/>
            </a:p>
          </p:txBody>
        </p:sp>
        <p:sp>
          <p:nvSpPr>
            <p:cNvPr id="995" name="Line 636"/>
            <p:cNvSpPr>
              <a:spLocks noChangeShapeType="1"/>
            </p:cNvSpPr>
            <p:nvPr/>
          </p:nvSpPr>
          <p:spPr bwMode="auto">
            <a:xfrm>
              <a:off x="2850356" y="4279106"/>
              <a:ext cx="1034141" cy="1308"/>
            </a:xfrm>
            <a:prstGeom prst="line">
              <a:avLst/>
            </a:prstGeom>
            <a:noFill/>
            <a:ln w="0">
              <a:solidFill>
                <a:srgbClr val="000000"/>
              </a:solidFill>
              <a:round/>
              <a:headEnd/>
              <a:tailEnd/>
            </a:ln>
          </p:spPr>
          <p:txBody>
            <a:bodyPr/>
            <a:lstStyle/>
            <a:p>
              <a:endParaRPr lang="en-US"/>
            </a:p>
          </p:txBody>
        </p:sp>
        <p:sp>
          <p:nvSpPr>
            <p:cNvPr id="996" name="Freeform 637"/>
            <p:cNvSpPr>
              <a:spLocks/>
            </p:cNvSpPr>
            <p:nvPr/>
          </p:nvSpPr>
          <p:spPr bwMode="auto">
            <a:xfrm>
              <a:off x="3825515" y="424658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7" name="Line 638"/>
            <p:cNvSpPr>
              <a:spLocks noChangeShapeType="1"/>
            </p:cNvSpPr>
            <p:nvPr/>
          </p:nvSpPr>
          <p:spPr bwMode="auto">
            <a:xfrm flipV="1">
              <a:off x="3164681" y="4397822"/>
              <a:ext cx="719816" cy="2727"/>
            </a:xfrm>
            <a:prstGeom prst="line">
              <a:avLst/>
            </a:prstGeom>
            <a:noFill/>
            <a:ln w="0">
              <a:solidFill>
                <a:srgbClr val="000000"/>
              </a:solidFill>
              <a:round/>
              <a:headEnd/>
              <a:tailEnd/>
            </a:ln>
          </p:spPr>
          <p:txBody>
            <a:bodyPr/>
            <a:lstStyle/>
            <a:p>
              <a:endParaRPr lang="en-US"/>
            </a:p>
          </p:txBody>
        </p:sp>
        <p:sp>
          <p:nvSpPr>
            <p:cNvPr id="998" name="Freeform 639"/>
            <p:cNvSpPr>
              <a:spLocks/>
            </p:cNvSpPr>
            <p:nvPr/>
          </p:nvSpPr>
          <p:spPr bwMode="auto">
            <a:xfrm>
              <a:off x="3825515" y="4371137"/>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999" name="Line 648"/>
            <p:cNvSpPr>
              <a:spLocks noChangeShapeType="1"/>
            </p:cNvSpPr>
            <p:nvPr/>
          </p:nvSpPr>
          <p:spPr bwMode="auto">
            <a:xfrm>
              <a:off x="1202914" y="3906753"/>
              <a:ext cx="1538" cy="785762"/>
            </a:xfrm>
            <a:prstGeom prst="line">
              <a:avLst/>
            </a:prstGeom>
            <a:noFill/>
            <a:ln w="0">
              <a:solidFill>
                <a:srgbClr val="000000"/>
              </a:solidFill>
              <a:round/>
              <a:headEnd/>
              <a:tailEnd/>
            </a:ln>
          </p:spPr>
          <p:txBody>
            <a:bodyPr/>
            <a:lstStyle/>
            <a:p>
              <a:endParaRPr lang="en-US"/>
            </a:p>
          </p:txBody>
        </p:sp>
        <p:sp>
          <p:nvSpPr>
            <p:cNvPr id="1000" name="Freeform 649"/>
            <p:cNvSpPr>
              <a:spLocks/>
            </p:cNvSpPr>
            <p:nvPr/>
          </p:nvSpPr>
          <p:spPr bwMode="auto">
            <a:xfrm>
              <a:off x="1170620" y="3906753"/>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01" name="Freeform 736"/>
            <p:cNvSpPr>
              <a:spLocks/>
            </p:cNvSpPr>
            <p:nvPr/>
          </p:nvSpPr>
          <p:spPr bwMode="auto">
            <a:xfrm>
              <a:off x="3588614" y="4625465"/>
              <a:ext cx="66126" cy="66121"/>
            </a:xfrm>
            <a:custGeom>
              <a:avLst/>
              <a:gdLst>
                <a:gd name="T0" fmla="*/ 21 w 43"/>
                <a:gd name="T1" fmla="*/ 43 h 43"/>
                <a:gd name="T2" fmla="*/ 43 w 43"/>
                <a:gd name="T3" fmla="*/ 0 h 43"/>
                <a:gd name="T4" fmla="*/ 0 w 43"/>
                <a:gd name="T5" fmla="*/ 0 h 43"/>
                <a:gd name="T6" fmla="*/ 21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1" y="43"/>
                  </a:moveTo>
                  <a:lnTo>
                    <a:pt x="43" y="0"/>
                  </a:lnTo>
                  <a:lnTo>
                    <a:pt x="0" y="0"/>
                  </a:lnTo>
                  <a:lnTo>
                    <a:pt x="21" y="43"/>
                  </a:lnTo>
                  <a:close/>
                </a:path>
              </a:pathLst>
            </a:custGeom>
            <a:solidFill>
              <a:srgbClr val="000000"/>
            </a:solidFill>
            <a:ln w="9525">
              <a:noFill/>
              <a:round/>
              <a:headEnd/>
              <a:tailEnd/>
            </a:ln>
          </p:spPr>
          <p:txBody>
            <a:bodyPr/>
            <a:lstStyle/>
            <a:p>
              <a:endParaRPr lang="en-US"/>
            </a:p>
          </p:txBody>
        </p:sp>
        <p:sp>
          <p:nvSpPr>
            <p:cNvPr id="1002" name="Rectangle 754"/>
            <p:cNvSpPr>
              <a:spLocks noChangeArrowheads="1"/>
            </p:cNvSpPr>
            <p:nvPr/>
          </p:nvSpPr>
          <p:spPr bwMode="auto">
            <a:xfrm>
              <a:off x="1044170" y="3436219"/>
              <a:ext cx="0" cy="267559"/>
            </a:xfrm>
            <a:prstGeom prst="rect">
              <a:avLst/>
            </a:prstGeom>
            <a:no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003" name="Freeform 756"/>
            <p:cNvSpPr>
              <a:spLocks/>
            </p:cNvSpPr>
            <p:nvPr/>
          </p:nvSpPr>
          <p:spPr bwMode="auto">
            <a:xfrm>
              <a:off x="4182831" y="3353184"/>
              <a:ext cx="107646" cy="115327"/>
            </a:xfrm>
            <a:custGeom>
              <a:avLst/>
              <a:gdLst>
                <a:gd name="T0" fmla="*/ 0 w 70"/>
                <a:gd name="T1" fmla="*/ 75 h 75"/>
                <a:gd name="T2" fmla="*/ 70 w 70"/>
                <a:gd name="T3" fmla="*/ 38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8"/>
                  </a:lnTo>
                  <a:lnTo>
                    <a:pt x="0" y="0"/>
                  </a:lnTo>
                  <a:lnTo>
                    <a:pt x="0" y="75"/>
                  </a:lnTo>
                  <a:close/>
                </a:path>
              </a:pathLst>
            </a:custGeom>
            <a:solidFill>
              <a:srgbClr val="000000"/>
            </a:solidFill>
            <a:ln w="9525">
              <a:noFill/>
              <a:round/>
              <a:headEnd/>
              <a:tailEnd/>
            </a:ln>
          </p:spPr>
          <p:txBody>
            <a:bodyPr/>
            <a:lstStyle/>
            <a:p>
              <a:endParaRPr lang="en-US"/>
            </a:p>
          </p:txBody>
        </p:sp>
        <p:sp>
          <p:nvSpPr>
            <p:cNvPr id="1004" name="Freeform 757"/>
            <p:cNvSpPr>
              <a:spLocks/>
            </p:cNvSpPr>
            <p:nvPr/>
          </p:nvSpPr>
          <p:spPr bwMode="auto">
            <a:xfrm>
              <a:off x="4190520" y="3394701"/>
              <a:ext cx="7689" cy="24603"/>
            </a:xfrm>
            <a:custGeom>
              <a:avLst/>
              <a:gdLst>
                <a:gd name="T0" fmla="*/ 0 w 5"/>
                <a:gd name="T1" fmla="*/ 16 h 16"/>
                <a:gd name="T2" fmla="*/ 5 w 5"/>
                <a:gd name="T3" fmla="*/ 16 h 16"/>
                <a:gd name="T4" fmla="*/ 5 w 5"/>
                <a:gd name="T5" fmla="*/ 16 h 16"/>
                <a:gd name="T6" fmla="*/ 5 w 5"/>
                <a:gd name="T7" fmla="*/ 11 h 16"/>
                <a:gd name="T8" fmla="*/ 5 w 5"/>
                <a:gd name="T9" fmla="*/ 11 h 16"/>
                <a:gd name="T10" fmla="*/ 5 w 5"/>
                <a:gd name="T11" fmla="*/ 5 h 16"/>
                <a:gd name="T12" fmla="*/ 5 w 5"/>
                <a:gd name="T13" fmla="*/ 5 h 16"/>
                <a:gd name="T14" fmla="*/ 5 w 5"/>
                <a:gd name="T15" fmla="*/ 5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1"/>
                  </a:lnTo>
                  <a:lnTo>
                    <a:pt x="5" y="5"/>
                  </a:lnTo>
                  <a:lnTo>
                    <a:pt x="0" y="0"/>
                  </a:lnTo>
                  <a:lnTo>
                    <a:pt x="0" y="16"/>
                  </a:lnTo>
                  <a:close/>
                </a:path>
              </a:pathLst>
            </a:custGeom>
            <a:solidFill>
              <a:srgbClr val="000000"/>
            </a:solidFill>
            <a:ln w="9525">
              <a:noFill/>
              <a:round/>
              <a:headEnd/>
              <a:tailEnd/>
            </a:ln>
          </p:spPr>
          <p:txBody>
            <a:bodyPr/>
            <a:lstStyle/>
            <a:p>
              <a:endParaRPr lang="en-US"/>
            </a:p>
          </p:txBody>
        </p:sp>
        <p:sp>
          <p:nvSpPr>
            <p:cNvPr id="1005" name="Rectangle 758"/>
            <p:cNvSpPr>
              <a:spLocks noChangeArrowheads="1"/>
            </p:cNvSpPr>
            <p:nvPr/>
          </p:nvSpPr>
          <p:spPr bwMode="auto">
            <a:xfrm>
              <a:off x="3950622" y="3394701"/>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06" name="Freeform 759"/>
            <p:cNvSpPr>
              <a:spLocks/>
            </p:cNvSpPr>
            <p:nvPr/>
          </p:nvSpPr>
          <p:spPr bwMode="auto">
            <a:xfrm>
              <a:off x="3850665" y="3353184"/>
              <a:ext cx="107646" cy="115327"/>
            </a:xfrm>
            <a:custGeom>
              <a:avLst/>
              <a:gdLst>
                <a:gd name="T0" fmla="*/ 70 w 70"/>
                <a:gd name="T1" fmla="*/ 75 h 75"/>
                <a:gd name="T2" fmla="*/ 0 w 70"/>
                <a:gd name="T3" fmla="*/ 38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8"/>
                  </a:lnTo>
                  <a:lnTo>
                    <a:pt x="70" y="0"/>
                  </a:lnTo>
                  <a:lnTo>
                    <a:pt x="70" y="75"/>
                  </a:lnTo>
                  <a:close/>
                </a:path>
              </a:pathLst>
            </a:custGeom>
            <a:solidFill>
              <a:srgbClr val="000000"/>
            </a:solidFill>
            <a:ln w="9525">
              <a:noFill/>
              <a:round/>
              <a:headEnd/>
              <a:tailEnd/>
            </a:ln>
          </p:spPr>
          <p:txBody>
            <a:bodyPr/>
            <a:lstStyle/>
            <a:p>
              <a:endParaRPr lang="en-US"/>
            </a:p>
          </p:txBody>
        </p:sp>
        <p:sp>
          <p:nvSpPr>
            <p:cNvPr id="1007" name="Freeform 760"/>
            <p:cNvSpPr>
              <a:spLocks/>
            </p:cNvSpPr>
            <p:nvPr/>
          </p:nvSpPr>
          <p:spPr bwMode="auto">
            <a:xfrm>
              <a:off x="3933706" y="3394701"/>
              <a:ext cx="16916" cy="24603"/>
            </a:xfrm>
            <a:custGeom>
              <a:avLst/>
              <a:gdLst>
                <a:gd name="T0" fmla="*/ 11 w 11"/>
                <a:gd name="T1" fmla="*/ 0 h 16"/>
                <a:gd name="T2" fmla="*/ 5 w 11"/>
                <a:gd name="T3" fmla="*/ 5 h 16"/>
                <a:gd name="T4" fmla="*/ 5 w 11"/>
                <a:gd name="T5" fmla="*/ 5 h 16"/>
                <a:gd name="T6" fmla="*/ 5 w 11"/>
                <a:gd name="T7" fmla="*/ 5 h 16"/>
                <a:gd name="T8" fmla="*/ 0 w 11"/>
                <a:gd name="T9" fmla="*/ 11 h 16"/>
                <a:gd name="T10" fmla="*/ 5 w 11"/>
                <a:gd name="T11" fmla="*/ 11 h 16"/>
                <a:gd name="T12" fmla="*/ 5 w 11"/>
                <a:gd name="T13" fmla="*/ 16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5"/>
                  </a:lnTo>
                  <a:lnTo>
                    <a:pt x="0" y="11"/>
                  </a:lnTo>
                  <a:lnTo>
                    <a:pt x="5" y="11"/>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08" name="Freeform 761"/>
            <p:cNvSpPr>
              <a:spLocks/>
            </p:cNvSpPr>
            <p:nvPr/>
          </p:nvSpPr>
          <p:spPr bwMode="auto">
            <a:xfrm>
              <a:off x="3776850" y="4105116"/>
              <a:ext cx="107646" cy="116865"/>
            </a:xfrm>
            <a:custGeom>
              <a:avLst/>
              <a:gdLst>
                <a:gd name="T0" fmla="*/ 0 w 70"/>
                <a:gd name="T1" fmla="*/ 76 h 76"/>
                <a:gd name="T2" fmla="*/ 70 w 70"/>
                <a:gd name="T3" fmla="*/ 38 h 76"/>
                <a:gd name="T4" fmla="*/ 0 w 70"/>
                <a:gd name="T5" fmla="*/ 0 h 76"/>
                <a:gd name="T6" fmla="*/ 0 w 70"/>
                <a:gd name="T7" fmla="*/ 76 h 76"/>
                <a:gd name="T8" fmla="*/ 0 60000 65536"/>
                <a:gd name="T9" fmla="*/ 0 60000 65536"/>
                <a:gd name="T10" fmla="*/ 0 60000 65536"/>
                <a:gd name="T11" fmla="*/ 0 60000 65536"/>
                <a:gd name="T12" fmla="*/ 0 w 70"/>
                <a:gd name="T13" fmla="*/ 0 h 76"/>
                <a:gd name="T14" fmla="*/ 70 w 70"/>
                <a:gd name="T15" fmla="*/ 76 h 76"/>
              </a:gdLst>
              <a:ahLst/>
              <a:cxnLst>
                <a:cxn ang="T8">
                  <a:pos x="T0" y="T1"/>
                </a:cxn>
                <a:cxn ang="T9">
                  <a:pos x="T2" y="T3"/>
                </a:cxn>
                <a:cxn ang="T10">
                  <a:pos x="T4" y="T5"/>
                </a:cxn>
                <a:cxn ang="T11">
                  <a:pos x="T6" y="T7"/>
                </a:cxn>
              </a:cxnLst>
              <a:rect l="T12" t="T13" r="T14" b="T15"/>
              <a:pathLst>
                <a:path w="70" h="76">
                  <a:moveTo>
                    <a:pt x="0" y="76"/>
                  </a:moveTo>
                  <a:lnTo>
                    <a:pt x="70" y="38"/>
                  </a:lnTo>
                  <a:lnTo>
                    <a:pt x="0" y="0"/>
                  </a:lnTo>
                  <a:lnTo>
                    <a:pt x="0" y="76"/>
                  </a:lnTo>
                  <a:close/>
                </a:path>
              </a:pathLst>
            </a:custGeom>
            <a:solidFill>
              <a:srgbClr val="000000"/>
            </a:solidFill>
            <a:ln w="9525">
              <a:noFill/>
              <a:round/>
              <a:headEnd/>
              <a:tailEnd/>
            </a:ln>
          </p:spPr>
          <p:txBody>
            <a:bodyPr/>
            <a:lstStyle/>
            <a:p>
              <a:endParaRPr lang="en-US"/>
            </a:p>
          </p:txBody>
        </p:sp>
        <p:sp>
          <p:nvSpPr>
            <p:cNvPr id="1009" name="Freeform 762"/>
            <p:cNvSpPr>
              <a:spLocks/>
            </p:cNvSpPr>
            <p:nvPr/>
          </p:nvSpPr>
          <p:spPr bwMode="auto">
            <a:xfrm>
              <a:off x="3784539" y="4155860"/>
              <a:ext cx="16916" cy="15377"/>
            </a:xfrm>
            <a:custGeom>
              <a:avLst/>
              <a:gdLst>
                <a:gd name="T0" fmla="*/ 0 w 11"/>
                <a:gd name="T1" fmla="*/ 10 h 10"/>
                <a:gd name="T2" fmla="*/ 5 w 11"/>
                <a:gd name="T3" fmla="*/ 10 h 10"/>
                <a:gd name="T4" fmla="*/ 5 w 11"/>
                <a:gd name="T5" fmla="*/ 10 h 10"/>
                <a:gd name="T6" fmla="*/ 5 w 11"/>
                <a:gd name="T7" fmla="*/ 5 h 10"/>
                <a:gd name="T8" fmla="*/ 11 w 11"/>
                <a:gd name="T9" fmla="*/ 5 h 10"/>
                <a:gd name="T10" fmla="*/ 5 w 11"/>
                <a:gd name="T11" fmla="*/ 0 h 10"/>
                <a:gd name="T12" fmla="*/ 5 w 11"/>
                <a:gd name="T13" fmla="*/ 0 h 10"/>
                <a:gd name="T14" fmla="*/ 5 w 11"/>
                <a:gd name="T15" fmla="*/ 0 h 10"/>
                <a:gd name="T16" fmla="*/ 0 w 11"/>
                <a:gd name="T17" fmla="*/ 0 h 10"/>
                <a:gd name="T18" fmla="*/ 0 w 1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0"/>
                <a:gd name="T32" fmla="*/ 11 w 1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0">
                  <a:moveTo>
                    <a:pt x="0" y="10"/>
                  </a:moveTo>
                  <a:lnTo>
                    <a:pt x="5" y="10"/>
                  </a:lnTo>
                  <a:lnTo>
                    <a:pt x="5" y="5"/>
                  </a:lnTo>
                  <a:lnTo>
                    <a:pt x="11" y="5"/>
                  </a:lnTo>
                  <a:lnTo>
                    <a:pt x="5" y="0"/>
                  </a:lnTo>
                  <a:lnTo>
                    <a:pt x="0" y="0"/>
                  </a:lnTo>
                  <a:lnTo>
                    <a:pt x="0" y="10"/>
                  </a:lnTo>
                  <a:close/>
                </a:path>
              </a:pathLst>
            </a:custGeom>
            <a:solidFill>
              <a:srgbClr val="000000"/>
            </a:solidFill>
            <a:ln w="9525">
              <a:noFill/>
              <a:round/>
              <a:headEnd/>
              <a:tailEnd/>
            </a:ln>
          </p:spPr>
          <p:txBody>
            <a:bodyPr/>
            <a:lstStyle/>
            <a:p>
              <a:endParaRPr lang="en-US"/>
            </a:p>
          </p:txBody>
        </p:sp>
        <p:sp>
          <p:nvSpPr>
            <p:cNvPr id="1010" name="Rectangle 763"/>
            <p:cNvSpPr>
              <a:spLocks noChangeArrowheads="1"/>
            </p:cNvSpPr>
            <p:nvPr/>
          </p:nvSpPr>
          <p:spPr bwMode="auto">
            <a:xfrm>
              <a:off x="3618223" y="4155860"/>
              <a:ext cx="182880" cy="15377"/>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1" name="Freeform 765"/>
            <p:cNvSpPr>
              <a:spLocks/>
            </p:cNvSpPr>
            <p:nvPr/>
          </p:nvSpPr>
          <p:spPr bwMode="auto">
            <a:xfrm>
              <a:off x="3574074" y="3906753"/>
              <a:ext cx="115335" cy="107639"/>
            </a:xfrm>
            <a:custGeom>
              <a:avLst/>
              <a:gdLst>
                <a:gd name="T0" fmla="*/ 75 w 75"/>
                <a:gd name="T1" fmla="*/ 70 h 70"/>
                <a:gd name="T2" fmla="*/ 38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8" y="0"/>
                  </a:lnTo>
                  <a:lnTo>
                    <a:pt x="0" y="70"/>
                  </a:lnTo>
                  <a:lnTo>
                    <a:pt x="75" y="70"/>
                  </a:lnTo>
                  <a:close/>
                </a:path>
              </a:pathLst>
            </a:custGeom>
            <a:solidFill>
              <a:srgbClr val="000000"/>
            </a:solidFill>
            <a:ln w="9525">
              <a:noFill/>
              <a:round/>
              <a:headEnd/>
              <a:tailEnd/>
            </a:ln>
          </p:spPr>
          <p:txBody>
            <a:bodyPr/>
            <a:lstStyle/>
            <a:p>
              <a:endParaRPr lang="en-US"/>
            </a:p>
          </p:txBody>
        </p:sp>
        <p:sp>
          <p:nvSpPr>
            <p:cNvPr id="1012" name="Rectangle 767"/>
            <p:cNvSpPr>
              <a:spLocks noChangeArrowheads="1"/>
            </p:cNvSpPr>
            <p:nvPr/>
          </p:nvSpPr>
          <p:spPr bwMode="auto">
            <a:xfrm>
              <a:off x="3615595" y="3999015"/>
              <a:ext cx="24605" cy="16453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13" name="Line 769"/>
            <p:cNvSpPr>
              <a:spLocks noChangeShapeType="1"/>
            </p:cNvSpPr>
            <p:nvPr/>
          </p:nvSpPr>
          <p:spPr bwMode="auto">
            <a:xfrm>
              <a:off x="4662626" y="3543858"/>
              <a:ext cx="1538" cy="421328"/>
            </a:xfrm>
            <a:prstGeom prst="line">
              <a:avLst/>
            </a:prstGeom>
            <a:noFill/>
            <a:ln w="0">
              <a:solidFill>
                <a:srgbClr val="000000"/>
              </a:solidFill>
              <a:round/>
              <a:headEnd/>
              <a:tailEnd/>
            </a:ln>
          </p:spPr>
          <p:txBody>
            <a:bodyPr/>
            <a:lstStyle/>
            <a:p>
              <a:endParaRPr lang="en-US"/>
            </a:p>
          </p:txBody>
        </p:sp>
        <p:sp>
          <p:nvSpPr>
            <p:cNvPr id="1014" name="Freeform 770"/>
            <p:cNvSpPr>
              <a:spLocks/>
            </p:cNvSpPr>
            <p:nvPr/>
          </p:nvSpPr>
          <p:spPr bwMode="auto">
            <a:xfrm>
              <a:off x="4628794" y="3543858"/>
              <a:ext cx="66126" cy="66121"/>
            </a:xfrm>
            <a:custGeom>
              <a:avLst/>
              <a:gdLst>
                <a:gd name="T0" fmla="*/ 22 w 43"/>
                <a:gd name="T1" fmla="*/ 0 h 43"/>
                <a:gd name="T2" fmla="*/ 43 w 43"/>
                <a:gd name="T3" fmla="*/ 43 h 43"/>
                <a:gd name="T4" fmla="*/ 0 w 43"/>
                <a:gd name="T5" fmla="*/ 43 h 43"/>
                <a:gd name="T6" fmla="*/ 22 w 43"/>
                <a:gd name="T7" fmla="*/ 0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0"/>
                  </a:moveTo>
                  <a:lnTo>
                    <a:pt x="43" y="43"/>
                  </a:lnTo>
                  <a:lnTo>
                    <a:pt x="0" y="43"/>
                  </a:lnTo>
                  <a:lnTo>
                    <a:pt x="22" y="0"/>
                  </a:lnTo>
                  <a:close/>
                </a:path>
              </a:pathLst>
            </a:custGeom>
            <a:solidFill>
              <a:srgbClr val="000000"/>
            </a:solidFill>
            <a:ln w="9525">
              <a:noFill/>
              <a:round/>
              <a:headEnd/>
              <a:tailEnd/>
            </a:ln>
          </p:spPr>
          <p:txBody>
            <a:bodyPr/>
            <a:lstStyle/>
            <a:p>
              <a:endParaRPr lang="en-US"/>
            </a:p>
          </p:txBody>
        </p:sp>
        <p:sp>
          <p:nvSpPr>
            <p:cNvPr id="1015" name="Freeform 771"/>
            <p:cNvSpPr>
              <a:spLocks/>
            </p:cNvSpPr>
            <p:nvPr/>
          </p:nvSpPr>
          <p:spPr bwMode="auto">
            <a:xfrm>
              <a:off x="4628794" y="3899065"/>
              <a:ext cx="66126" cy="66121"/>
            </a:xfrm>
            <a:custGeom>
              <a:avLst/>
              <a:gdLst>
                <a:gd name="T0" fmla="*/ 22 w 43"/>
                <a:gd name="T1" fmla="*/ 43 h 43"/>
                <a:gd name="T2" fmla="*/ 43 w 43"/>
                <a:gd name="T3" fmla="*/ 0 h 43"/>
                <a:gd name="T4" fmla="*/ 0 w 43"/>
                <a:gd name="T5" fmla="*/ 0 h 43"/>
                <a:gd name="T6" fmla="*/ 22 w 43"/>
                <a:gd name="T7" fmla="*/ 43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22" y="43"/>
                  </a:moveTo>
                  <a:lnTo>
                    <a:pt x="43" y="0"/>
                  </a:lnTo>
                  <a:lnTo>
                    <a:pt x="0" y="0"/>
                  </a:lnTo>
                  <a:lnTo>
                    <a:pt x="22" y="43"/>
                  </a:lnTo>
                  <a:close/>
                </a:path>
              </a:pathLst>
            </a:custGeom>
            <a:solidFill>
              <a:srgbClr val="000000"/>
            </a:solidFill>
            <a:ln w="9525">
              <a:noFill/>
              <a:round/>
              <a:headEnd/>
              <a:tailEnd/>
            </a:ln>
          </p:spPr>
          <p:txBody>
            <a:bodyPr/>
            <a:lstStyle/>
            <a:p>
              <a:endParaRPr lang="en-US"/>
            </a:p>
          </p:txBody>
        </p:sp>
        <p:sp>
          <p:nvSpPr>
            <p:cNvPr id="1016" name="Rectangle 802"/>
            <p:cNvSpPr>
              <a:spLocks noChangeArrowheads="1"/>
            </p:cNvSpPr>
            <p:nvPr/>
          </p:nvSpPr>
          <p:spPr bwMode="auto">
            <a:xfrm>
              <a:off x="4298166" y="1245004"/>
              <a:ext cx="653567" cy="232192"/>
            </a:xfrm>
            <a:prstGeom prst="rect">
              <a:avLst/>
            </a:prstGeom>
            <a:solidFill>
              <a:srgbClr val="DDDDDC"/>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017" name="Freeform 803"/>
            <p:cNvSpPr>
              <a:spLocks/>
            </p:cNvSpPr>
            <p:nvPr/>
          </p:nvSpPr>
          <p:spPr bwMode="auto">
            <a:xfrm>
              <a:off x="4182831" y="1303437"/>
              <a:ext cx="107646" cy="107639"/>
            </a:xfrm>
            <a:custGeom>
              <a:avLst/>
              <a:gdLst>
                <a:gd name="T0" fmla="*/ 0 w 70"/>
                <a:gd name="T1" fmla="*/ 70 h 70"/>
                <a:gd name="T2" fmla="*/ 70 w 70"/>
                <a:gd name="T3" fmla="*/ 37 h 70"/>
                <a:gd name="T4" fmla="*/ 0 w 70"/>
                <a:gd name="T5" fmla="*/ 0 h 70"/>
                <a:gd name="T6" fmla="*/ 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0" y="70"/>
                  </a:moveTo>
                  <a:lnTo>
                    <a:pt x="70" y="37"/>
                  </a:lnTo>
                  <a:lnTo>
                    <a:pt x="0" y="0"/>
                  </a:lnTo>
                  <a:lnTo>
                    <a:pt x="0" y="70"/>
                  </a:lnTo>
                  <a:close/>
                </a:path>
              </a:pathLst>
            </a:custGeom>
            <a:solidFill>
              <a:srgbClr val="000000"/>
            </a:solidFill>
            <a:ln w="9525">
              <a:noFill/>
              <a:round/>
              <a:headEnd/>
              <a:tailEnd/>
            </a:ln>
          </p:spPr>
          <p:txBody>
            <a:bodyPr/>
            <a:lstStyle/>
            <a:p>
              <a:endParaRPr lang="en-US"/>
            </a:p>
          </p:txBody>
        </p:sp>
        <p:sp>
          <p:nvSpPr>
            <p:cNvPr id="1018" name="Freeform 804"/>
            <p:cNvSpPr>
              <a:spLocks/>
            </p:cNvSpPr>
            <p:nvPr/>
          </p:nvSpPr>
          <p:spPr bwMode="auto">
            <a:xfrm>
              <a:off x="4190520" y="1344955"/>
              <a:ext cx="7689" cy="24603"/>
            </a:xfrm>
            <a:custGeom>
              <a:avLst/>
              <a:gdLst>
                <a:gd name="T0" fmla="*/ 0 w 5"/>
                <a:gd name="T1" fmla="*/ 16 h 16"/>
                <a:gd name="T2" fmla="*/ 5 w 5"/>
                <a:gd name="T3" fmla="*/ 16 h 16"/>
                <a:gd name="T4" fmla="*/ 5 w 5"/>
                <a:gd name="T5" fmla="*/ 10 h 16"/>
                <a:gd name="T6" fmla="*/ 5 w 5"/>
                <a:gd name="T7" fmla="*/ 10 h 16"/>
                <a:gd name="T8" fmla="*/ 5 w 5"/>
                <a:gd name="T9" fmla="*/ 10 h 16"/>
                <a:gd name="T10" fmla="*/ 5 w 5"/>
                <a:gd name="T11" fmla="*/ 5 h 16"/>
                <a:gd name="T12" fmla="*/ 5 w 5"/>
                <a:gd name="T13" fmla="*/ 5 h 16"/>
                <a:gd name="T14" fmla="*/ 5 w 5"/>
                <a:gd name="T15" fmla="*/ 0 h 16"/>
                <a:gd name="T16" fmla="*/ 0 w 5"/>
                <a:gd name="T17" fmla="*/ 0 h 16"/>
                <a:gd name="T18" fmla="*/ 0 w 5"/>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6"/>
                <a:gd name="T32" fmla="*/ 5 w 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6">
                  <a:moveTo>
                    <a:pt x="0" y="16"/>
                  </a:moveTo>
                  <a:lnTo>
                    <a:pt x="5" y="16"/>
                  </a:lnTo>
                  <a:lnTo>
                    <a:pt x="5" y="10"/>
                  </a:lnTo>
                  <a:lnTo>
                    <a:pt x="5"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19" name="Rectangle 805"/>
            <p:cNvSpPr>
              <a:spLocks noChangeArrowheads="1"/>
            </p:cNvSpPr>
            <p:nvPr/>
          </p:nvSpPr>
          <p:spPr bwMode="auto">
            <a:xfrm>
              <a:off x="3950622" y="1344955"/>
              <a:ext cx="239898"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20" name="Freeform 806"/>
            <p:cNvSpPr>
              <a:spLocks/>
            </p:cNvSpPr>
            <p:nvPr/>
          </p:nvSpPr>
          <p:spPr bwMode="auto">
            <a:xfrm>
              <a:off x="3850665" y="1303437"/>
              <a:ext cx="107646" cy="107639"/>
            </a:xfrm>
            <a:custGeom>
              <a:avLst/>
              <a:gdLst>
                <a:gd name="T0" fmla="*/ 70 w 70"/>
                <a:gd name="T1" fmla="*/ 70 h 70"/>
                <a:gd name="T2" fmla="*/ 0 w 70"/>
                <a:gd name="T3" fmla="*/ 37 h 70"/>
                <a:gd name="T4" fmla="*/ 70 w 70"/>
                <a:gd name="T5" fmla="*/ 0 h 70"/>
                <a:gd name="T6" fmla="*/ 70 w 70"/>
                <a:gd name="T7" fmla="*/ 70 h 70"/>
                <a:gd name="T8" fmla="*/ 0 60000 65536"/>
                <a:gd name="T9" fmla="*/ 0 60000 65536"/>
                <a:gd name="T10" fmla="*/ 0 60000 65536"/>
                <a:gd name="T11" fmla="*/ 0 60000 65536"/>
                <a:gd name="T12" fmla="*/ 0 w 70"/>
                <a:gd name="T13" fmla="*/ 0 h 70"/>
                <a:gd name="T14" fmla="*/ 70 w 70"/>
                <a:gd name="T15" fmla="*/ 70 h 70"/>
              </a:gdLst>
              <a:ahLst/>
              <a:cxnLst>
                <a:cxn ang="T8">
                  <a:pos x="T0" y="T1"/>
                </a:cxn>
                <a:cxn ang="T9">
                  <a:pos x="T2" y="T3"/>
                </a:cxn>
                <a:cxn ang="T10">
                  <a:pos x="T4" y="T5"/>
                </a:cxn>
                <a:cxn ang="T11">
                  <a:pos x="T6" y="T7"/>
                </a:cxn>
              </a:cxnLst>
              <a:rect l="T12" t="T13" r="T14" b="T15"/>
              <a:pathLst>
                <a:path w="70" h="70">
                  <a:moveTo>
                    <a:pt x="70" y="70"/>
                  </a:moveTo>
                  <a:lnTo>
                    <a:pt x="0" y="37"/>
                  </a:lnTo>
                  <a:lnTo>
                    <a:pt x="70" y="0"/>
                  </a:lnTo>
                  <a:lnTo>
                    <a:pt x="70" y="70"/>
                  </a:lnTo>
                  <a:close/>
                </a:path>
              </a:pathLst>
            </a:custGeom>
            <a:solidFill>
              <a:srgbClr val="000000"/>
            </a:solidFill>
            <a:ln w="9525">
              <a:noFill/>
              <a:round/>
              <a:headEnd/>
              <a:tailEnd/>
            </a:ln>
          </p:spPr>
          <p:txBody>
            <a:bodyPr/>
            <a:lstStyle/>
            <a:p>
              <a:endParaRPr lang="en-US"/>
            </a:p>
          </p:txBody>
        </p:sp>
        <p:sp>
          <p:nvSpPr>
            <p:cNvPr id="1021" name="Freeform 807"/>
            <p:cNvSpPr>
              <a:spLocks/>
            </p:cNvSpPr>
            <p:nvPr/>
          </p:nvSpPr>
          <p:spPr bwMode="auto">
            <a:xfrm>
              <a:off x="3933706" y="1344955"/>
              <a:ext cx="16916" cy="24603"/>
            </a:xfrm>
            <a:custGeom>
              <a:avLst/>
              <a:gdLst>
                <a:gd name="T0" fmla="*/ 11 w 11"/>
                <a:gd name="T1" fmla="*/ 0 h 16"/>
                <a:gd name="T2" fmla="*/ 5 w 11"/>
                <a:gd name="T3" fmla="*/ 0 h 16"/>
                <a:gd name="T4" fmla="*/ 5 w 11"/>
                <a:gd name="T5" fmla="*/ 5 h 16"/>
                <a:gd name="T6" fmla="*/ 5 w 11"/>
                <a:gd name="T7" fmla="*/ 5 h 16"/>
                <a:gd name="T8" fmla="*/ 0 w 11"/>
                <a:gd name="T9" fmla="*/ 10 h 16"/>
                <a:gd name="T10" fmla="*/ 5 w 11"/>
                <a:gd name="T11" fmla="*/ 10 h 16"/>
                <a:gd name="T12" fmla="*/ 5 w 11"/>
                <a:gd name="T13" fmla="*/ 10 h 16"/>
                <a:gd name="T14" fmla="*/ 5 w 11"/>
                <a:gd name="T15" fmla="*/ 16 h 16"/>
                <a:gd name="T16" fmla="*/ 11 w 11"/>
                <a:gd name="T17" fmla="*/ 16 h 16"/>
                <a:gd name="T18" fmla="*/ 11 w 1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6"/>
                <a:gd name="T32" fmla="*/ 11 w 1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6">
                  <a:moveTo>
                    <a:pt x="11" y="0"/>
                  </a:moveTo>
                  <a:lnTo>
                    <a:pt x="5" y="0"/>
                  </a:lnTo>
                  <a:lnTo>
                    <a:pt x="5" y="5"/>
                  </a:lnTo>
                  <a:lnTo>
                    <a:pt x="0" y="10"/>
                  </a:lnTo>
                  <a:lnTo>
                    <a:pt x="5" y="10"/>
                  </a:lnTo>
                  <a:lnTo>
                    <a:pt x="5" y="16"/>
                  </a:lnTo>
                  <a:lnTo>
                    <a:pt x="11" y="16"/>
                  </a:lnTo>
                  <a:lnTo>
                    <a:pt x="11" y="0"/>
                  </a:lnTo>
                  <a:close/>
                </a:path>
              </a:pathLst>
            </a:custGeom>
            <a:solidFill>
              <a:srgbClr val="000000"/>
            </a:solidFill>
            <a:ln w="9525">
              <a:noFill/>
              <a:round/>
              <a:headEnd/>
              <a:tailEnd/>
            </a:ln>
          </p:spPr>
          <p:txBody>
            <a:bodyPr/>
            <a:lstStyle/>
            <a:p>
              <a:endParaRPr lang="en-US"/>
            </a:p>
          </p:txBody>
        </p:sp>
        <p:sp>
          <p:nvSpPr>
            <p:cNvPr id="1022" name="Rectangle 808"/>
            <p:cNvSpPr>
              <a:spLocks noChangeArrowheads="1"/>
            </p:cNvSpPr>
            <p:nvPr/>
          </p:nvSpPr>
          <p:spPr bwMode="auto">
            <a:xfrm>
              <a:off x="149167" y="3693014"/>
              <a:ext cx="802734" cy="198363"/>
            </a:xfrm>
            <a:prstGeom prst="rect">
              <a:avLst/>
            </a:prstGeom>
            <a:solidFill>
              <a:srgbClr val="FFFFFF"/>
            </a:solidFill>
            <a:ln w="9525">
              <a:noFill/>
              <a:miter lim="800000"/>
              <a:headEnd/>
              <a:tailEnd/>
            </a:ln>
          </p:spPr>
          <p:txBody>
            <a:bodyPr/>
            <a:lstStyle/>
            <a:p>
              <a:pPr algn="l" eaLnBrk="0" hangingPunct="0"/>
              <a:endParaRPr lang="en-US" sz="1800">
                <a:solidFill>
                  <a:srgbClr val="000000"/>
                </a:solidFill>
              </a:endParaRPr>
            </a:p>
          </p:txBody>
        </p:sp>
        <p:sp>
          <p:nvSpPr>
            <p:cNvPr id="1023" name="Rectangle 809"/>
            <p:cNvSpPr>
              <a:spLocks noChangeArrowheads="1"/>
            </p:cNvSpPr>
            <p:nvPr/>
          </p:nvSpPr>
          <p:spPr bwMode="auto">
            <a:xfrm>
              <a:off x="226894" y="3717617"/>
              <a:ext cx="662794" cy="182986"/>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HyperLink</a:t>
              </a:r>
              <a:endParaRPr lang="en-US" sz="1800" dirty="0">
                <a:solidFill>
                  <a:srgbClr val="000000"/>
                </a:solidFill>
              </a:endParaRPr>
            </a:p>
          </p:txBody>
        </p:sp>
        <p:sp>
          <p:nvSpPr>
            <p:cNvPr id="1024" name="Line 810"/>
            <p:cNvSpPr>
              <a:spLocks noChangeShapeType="1"/>
            </p:cNvSpPr>
            <p:nvPr/>
          </p:nvSpPr>
          <p:spPr bwMode="auto">
            <a:xfrm flipH="1">
              <a:off x="16916" y="3626893"/>
              <a:ext cx="173772" cy="164533"/>
            </a:xfrm>
            <a:prstGeom prst="line">
              <a:avLst/>
            </a:prstGeom>
            <a:noFill/>
            <a:ln w="6" cap="rnd">
              <a:solidFill>
                <a:srgbClr val="24211D"/>
              </a:solidFill>
              <a:round/>
              <a:headEnd/>
              <a:tailEnd/>
            </a:ln>
          </p:spPr>
          <p:txBody>
            <a:bodyPr/>
            <a:lstStyle/>
            <a:p>
              <a:endParaRPr lang="en-US"/>
            </a:p>
          </p:txBody>
        </p:sp>
        <p:sp>
          <p:nvSpPr>
            <p:cNvPr id="1025" name="Line 811"/>
            <p:cNvSpPr>
              <a:spLocks noChangeShapeType="1"/>
            </p:cNvSpPr>
            <p:nvPr/>
          </p:nvSpPr>
          <p:spPr bwMode="auto">
            <a:xfrm flipH="1" flipV="1">
              <a:off x="9772" y="3791426"/>
              <a:ext cx="173772" cy="156845"/>
            </a:xfrm>
            <a:prstGeom prst="line">
              <a:avLst/>
            </a:prstGeom>
            <a:noFill/>
            <a:ln w="6" cap="rnd">
              <a:solidFill>
                <a:srgbClr val="24211D"/>
              </a:solidFill>
              <a:round/>
              <a:headEnd/>
              <a:tailEnd/>
            </a:ln>
          </p:spPr>
          <p:txBody>
            <a:bodyPr/>
            <a:lstStyle/>
            <a:p>
              <a:endParaRPr lang="en-US"/>
            </a:p>
          </p:txBody>
        </p:sp>
        <p:sp>
          <p:nvSpPr>
            <p:cNvPr id="1026" name="Line 812"/>
            <p:cNvSpPr>
              <a:spLocks noChangeShapeType="1"/>
            </p:cNvSpPr>
            <p:nvPr/>
          </p:nvSpPr>
          <p:spPr bwMode="auto">
            <a:xfrm flipV="1">
              <a:off x="190688" y="3634582"/>
              <a:ext cx="1538" cy="58432"/>
            </a:xfrm>
            <a:prstGeom prst="line">
              <a:avLst/>
            </a:prstGeom>
            <a:noFill/>
            <a:ln w="6" cap="rnd">
              <a:solidFill>
                <a:srgbClr val="24211D"/>
              </a:solidFill>
              <a:round/>
              <a:headEnd/>
              <a:tailEnd/>
            </a:ln>
          </p:spPr>
          <p:txBody>
            <a:bodyPr/>
            <a:lstStyle/>
            <a:p>
              <a:endParaRPr lang="en-US"/>
            </a:p>
          </p:txBody>
        </p:sp>
        <p:sp>
          <p:nvSpPr>
            <p:cNvPr id="1027" name="Line 813"/>
            <p:cNvSpPr>
              <a:spLocks noChangeShapeType="1"/>
            </p:cNvSpPr>
            <p:nvPr/>
          </p:nvSpPr>
          <p:spPr bwMode="auto">
            <a:xfrm flipV="1">
              <a:off x="190688" y="3891377"/>
              <a:ext cx="1538" cy="56895"/>
            </a:xfrm>
            <a:prstGeom prst="line">
              <a:avLst/>
            </a:prstGeom>
            <a:noFill/>
            <a:ln w="6" cap="rnd">
              <a:solidFill>
                <a:srgbClr val="24211D"/>
              </a:solidFill>
              <a:round/>
              <a:headEnd/>
              <a:tailEnd/>
            </a:ln>
          </p:spPr>
          <p:txBody>
            <a:bodyPr/>
            <a:lstStyle/>
            <a:p>
              <a:endParaRPr lang="en-US"/>
            </a:p>
          </p:txBody>
        </p:sp>
        <p:sp>
          <p:nvSpPr>
            <p:cNvPr id="1028" name="Rectangle 814"/>
            <p:cNvSpPr>
              <a:spLocks noChangeArrowheads="1"/>
            </p:cNvSpPr>
            <p:nvPr/>
          </p:nvSpPr>
          <p:spPr bwMode="auto">
            <a:xfrm>
              <a:off x="871538" y="3700158"/>
              <a:ext cx="2962211" cy="201168"/>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29" name="Line 815"/>
            <p:cNvSpPr>
              <a:spLocks noChangeShapeType="1"/>
            </p:cNvSpPr>
            <p:nvPr/>
          </p:nvSpPr>
          <p:spPr bwMode="auto">
            <a:xfrm flipH="1">
              <a:off x="1607007" y="3693014"/>
              <a:ext cx="2037592" cy="1538"/>
            </a:xfrm>
            <a:prstGeom prst="line">
              <a:avLst/>
            </a:prstGeom>
            <a:noFill/>
            <a:ln w="6" cap="rnd">
              <a:solidFill>
                <a:srgbClr val="24211D"/>
              </a:solidFill>
              <a:round/>
              <a:headEnd/>
              <a:tailEnd/>
            </a:ln>
          </p:spPr>
          <p:txBody>
            <a:bodyPr/>
            <a:lstStyle/>
            <a:p>
              <a:endParaRPr lang="en-US"/>
            </a:p>
          </p:txBody>
        </p:sp>
        <p:sp>
          <p:nvSpPr>
            <p:cNvPr id="1030" name="Rectangle 816"/>
            <p:cNvSpPr>
              <a:spLocks noChangeArrowheads="1"/>
            </p:cNvSpPr>
            <p:nvPr/>
          </p:nvSpPr>
          <p:spPr bwMode="auto">
            <a:xfrm>
              <a:off x="3644599" y="1286522"/>
              <a:ext cx="189150" cy="2414180"/>
            </a:xfrm>
            <a:prstGeom prst="rect">
              <a:avLst/>
            </a:prstGeom>
            <a:solidFill>
              <a:srgbClr val="C1C0BF"/>
            </a:solidFill>
            <a:ln w="9525">
              <a:noFill/>
              <a:miter lim="800000"/>
              <a:headEnd/>
              <a:tailEnd/>
            </a:ln>
          </p:spPr>
          <p:txBody>
            <a:bodyPr/>
            <a:lstStyle/>
            <a:p>
              <a:pPr algn="l" eaLnBrk="0" hangingPunct="0"/>
              <a:endParaRPr lang="en-US" sz="1800">
                <a:solidFill>
                  <a:srgbClr val="000000"/>
                </a:solidFill>
              </a:endParaRPr>
            </a:p>
          </p:txBody>
        </p:sp>
        <p:sp>
          <p:nvSpPr>
            <p:cNvPr id="1031" name="Rectangle 817"/>
            <p:cNvSpPr>
              <a:spLocks noChangeArrowheads="1"/>
            </p:cNvSpPr>
            <p:nvPr/>
          </p:nvSpPr>
          <p:spPr bwMode="auto">
            <a:xfrm>
              <a:off x="3644599" y="1294211"/>
              <a:ext cx="189150" cy="2414180"/>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2" name="Line 818"/>
            <p:cNvSpPr>
              <a:spLocks noChangeShapeType="1"/>
            </p:cNvSpPr>
            <p:nvPr/>
          </p:nvSpPr>
          <p:spPr bwMode="auto">
            <a:xfrm>
              <a:off x="3833749" y="1294211"/>
              <a:ext cx="1538" cy="2597166"/>
            </a:xfrm>
            <a:prstGeom prst="line">
              <a:avLst/>
            </a:prstGeom>
            <a:noFill/>
            <a:ln w="6" cap="rnd">
              <a:solidFill>
                <a:srgbClr val="24211D"/>
              </a:solidFill>
              <a:round/>
              <a:headEnd/>
              <a:tailEnd/>
            </a:ln>
          </p:spPr>
          <p:txBody>
            <a:bodyPr/>
            <a:lstStyle/>
            <a:p>
              <a:endParaRPr lang="en-US"/>
            </a:p>
          </p:txBody>
        </p:sp>
        <p:sp>
          <p:nvSpPr>
            <p:cNvPr id="1033" name="Line 819"/>
            <p:cNvSpPr>
              <a:spLocks noChangeShapeType="1"/>
            </p:cNvSpPr>
            <p:nvPr/>
          </p:nvSpPr>
          <p:spPr bwMode="auto">
            <a:xfrm>
              <a:off x="3635372" y="1294211"/>
              <a:ext cx="1538" cy="2398803"/>
            </a:xfrm>
            <a:prstGeom prst="line">
              <a:avLst/>
            </a:prstGeom>
            <a:noFill/>
            <a:ln w="6" cap="rnd">
              <a:solidFill>
                <a:srgbClr val="24211D"/>
              </a:solidFill>
              <a:round/>
              <a:headEnd/>
              <a:tailEnd/>
            </a:ln>
          </p:spPr>
          <p:txBody>
            <a:bodyPr/>
            <a:lstStyle/>
            <a:p>
              <a:endParaRPr lang="en-US"/>
            </a:p>
          </p:txBody>
        </p:sp>
        <p:sp>
          <p:nvSpPr>
            <p:cNvPr id="1034" name="Line 820"/>
            <p:cNvSpPr>
              <a:spLocks noChangeShapeType="1"/>
            </p:cNvSpPr>
            <p:nvPr/>
          </p:nvSpPr>
          <p:spPr bwMode="auto">
            <a:xfrm>
              <a:off x="3644599" y="1286522"/>
              <a:ext cx="198377" cy="1538"/>
            </a:xfrm>
            <a:prstGeom prst="line">
              <a:avLst/>
            </a:prstGeom>
            <a:noFill/>
            <a:ln w="6" cap="rnd">
              <a:solidFill>
                <a:srgbClr val="24211D"/>
              </a:solidFill>
              <a:round/>
              <a:headEnd/>
              <a:tailEnd/>
            </a:ln>
          </p:spPr>
          <p:txBody>
            <a:bodyPr/>
            <a:lstStyle/>
            <a:p>
              <a:endParaRPr lang="en-US"/>
            </a:p>
          </p:txBody>
        </p:sp>
        <p:sp>
          <p:nvSpPr>
            <p:cNvPr id="1035" name="Rectangle 822"/>
            <p:cNvSpPr>
              <a:spLocks noChangeArrowheads="1"/>
            </p:cNvSpPr>
            <p:nvPr/>
          </p:nvSpPr>
          <p:spPr bwMode="auto">
            <a:xfrm>
              <a:off x="1408630" y="1484885"/>
              <a:ext cx="189150" cy="2223506"/>
            </a:xfrm>
            <a:prstGeom prst="rect">
              <a:avLst/>
            </a:prstGeom>
            <a:solidFill>
              <a:srgbClr val="FFFF00"/>
            </a:solidFill>
            <a:ln w="9525">
              <a:noFill/>
              <a:miter lim="800000"/>
              <a:headEnd/>
              <a:tailEnd/>
            </a:ln>
          </p:spPr>
          <p:txBody>
            <a:bodyPr/>
            <a:lstStyle/>
            <a:p>
              <a:pPr algn="l" eaLnBrk="0" hangingPunct="0"/>
              <a:endParaRPr lang="en-US" sz="1800">
                <a:solidFill>
                  <a:srgbClr val="000000"/>
                </a:solidFill>
              </a:endParaRPr>
            </a:p>
          </p:txBody>
        </p:sp>
        <p:sp>
          <p:nvSpPr>
            <p:cNvPr id="1036" name="Line 823"/>
            <p:cNvSpPr>
              <a:spLocks noChangeShapeType="1"/>
            </p:cNvSpPr>
            <p:nvPr/>
          </p:nvSpPr>
          <p:spPr bwMode="auto">
            <a:xfrm>
              <a:off x="1597780" y="1484885"/>
              <a:ext cx="1538" cy="2208129"/>
            </a:xfrm>
            <a:prstGeom prst="line">
              <a:avLst/>
            </a:prstGeom>
            <a:noFill/>
            <a:ln w="6" cap="rnd">
              <a:solidFill>
                <a:srgbClr val="24211D"/>
              </a:solidFill>
              <a:round/>
              <a:headEnd/>
              <a:tailEnd/>
            </a:ln>
          </p:spPr>
          <p:txBody>
            <a:bodyPr/>
            <a:lstStyle/>
            <a:p>
              <a:endParaRPr lang="en-US"/>
            </a:p>
          </p:txBody>
        </p:sp>
        <p:sp>
          <p:nvSpPr>
            <p:cNvPr id="1037" name="Line 824"/>
            <p:cNvSpPr>
              <a:spLocks noChangeShapeType="1"/>
            </p:cNvSpPr>
            <p:nvPr/>
          </p:nvSpPr>
          <p:spPr bwMode="auto">
            <a:xfrm>
              <a:off x="1399403" y="1484885"/>
              <a:ext cx="1538" cy="2208129"/>
            </a:xfrm>
            <a:prstGeom prst="line">
              <a:avLst/>
            </a:prstGeom>
            <a:noFill/>
            <a:ln w="6" cap="rnd">
              <a:solidFill>
                <a:srgbClr val="24211D"/>
              </a:solidFill>
              <a:round/>
              <a:headEnd/>
              <a:tailEnd/>
            </a:ln>
          </p:spPr>
          <p:txBody>
            <a:bodyPr/>
            <a:lstStyle/>
            <a:p>
              <a:endParaRPr lang="en-US"/>
            </a:p>
          </p:txBody>
        </p:sp>
        <p:sp>
          <p:nvSpPr>
            <p:cNvPr id="1038" name="Freeform 794"/>
            <p:cNvSpPr>
              <a:spLocks/>
            </p:cNvSpPr>
            <p:nvPr/>
          </p:nvSpPr>
          <p:spPr bwMode="auto">
            <a:xfrm>
              <a:off x="2874158" y="1286522"/>
              <a:ext cx="56899" cy="24603"/>
            </a:xfrm>
            <a:custGeom>
              <a:avLst/>
              <a:gdLst>
                <a:gd name="T0" fmla="*/ 37 w 37"/>
                <a:gd name="T1" fmla="*/ 16 h 16"/>
                <a:gd name="T2" fmla="*/ 37 w 37"/>
                <a:gd name="T3" fmla="*/ 11 h 16"/>
                <a:gd name="T4" fmla="*/ 37 w 37"/>
                <a:gd name="T5" fmla="*/ 11 h 16"/>
                <a:gd name="T6" fmla="*/ 37 w 37"/>
                <a:gd name="T7" fmla="*/ 5 h 16"/>
                <a:gd name="T8" fmla="*/ 32 w 37"/>
                <a:gd name="T9" fmla="*/ 5 h 16"/>
                <a:gd name="T10" fmla="*/ 32 w 37"/>
                <a:gd name="T11" fmla="*/ 0 h 16"/>
                <a:gd name="T12" fmla="*/ 27 w 37"/>
                <a:gd name="T13" fmla="*/ 0 h 16"/>
                <a:gd name="T14" fmla="*/ 21 w 37"/>
                <a:gd name="T15" fmla="*/ 0 h 16"/>
                <a:gd name="T16" fmla="*/ 21 w 37"/>
                <a:gd name="T17" fmla="*/ 0 h 16"/>
                <a:gd name="T18" fmla="*/ 16 w 37"/>
                <a:gd name="T19" fmla="*/ 0 h 16"/>
                <a:gd name="T20" fmla="*/ 10 w 37"/>
                <a:gd name="T21" fmla="*/ 0 h 16"/>
                <a:gd name="T22" fmla="*/ 10 w 37"/>
                <a:gd name="T23" fmla="*/ 0 h 16"/>
                <a:gd name="T24" fmla="*/ 5 w 37"/>
                <a:gd name="T25" fmla="*/ 5 h 16"/>
                <a:gd name="T26" fmla="*/ 5 w 37"/>
                <a:gd name="T27" fmla="*/ 5 h 16"/>
                <a:gd name="T28" fmla="*/ 5 w 37"/>
                <a:gd name="T29" fmla="*/ 11 h 16"/>
                <a:gd name="T30" fmla="*/ 0 w 37"/>
                <a:gd name="T31" fmla="*/ 11 h 16"/>
                <a:gd name="T32" fmla="*/ 0 w 37"/>
                <a:gd name="T33" fmla="*/ 16 h 16"/>
                <a:gd name="T34" fmla="*/ 37 w 37"/>
                <a:gd name="T35" fmla="*/ 1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16"/>
                <a:gd name="T56" fmla="*/ 37 w 37"/>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16">
                  <a:moveTo>
                    <a:pt x="37" y="16"/>
                  </a:moveTo>
                  <a:lnTo>
                    <a:pt x="37" y="11"/>
                  </a:lnTo>
                  <a:lnTo>
                    <a:pt x="37" y="5"/>
                  </a:lnTo>
                  <a:lnTo>
                    <a:pt x="32" y="5"/>
                  </a:lnTo>
                  <a:lnTo>
                    <a:pt x="32" y="0"/>
                  </a:lnTo>
                  <a:lnTo>
                    <a:pt x="27" y="0"/>
                  </a:lnTo>
                  <a:lnTo>
                    <a:pt x="21" y="0"/>
                  </a:lnTo>
                  <a:lnTo>
                    <a:pt x="16" y="0"/>
                  </a:lnTo>
                  <a:lnTo>
                    <a:pt x="10" y="0"/>
                  </a:lnTo>
                  <a:lnTo>
                    <a:pt x="5" y="5"/>
                  </a:lnTo>
                  <a:lnTo>
                    <a:pt x="5" y="11"/>
                  </a:lnTo>
                  <a:lnTo>
                    <a:pt x="0" y="11"/>
                  </a:lnTo>
                  <a:lnTo>
                    <a:pt x="0" y="16"/>
                  </a:lnTo>
                  <a:lnTo>
                    <a:pt x="37" y="16"/>
                  </a:lnTo>
                  <a:close/>
                </a:path>
              </a:pathLst>
            </a:custGeom>
            <a:solidFill>
              <a:srgbClr val="000000"/>
            </a:solidFill>
            <a:ln w="9525">
              <a:noFill/>
              <a:round/>
              <a:headEnd/>
              <a:tailEnd/>
            </a:ln>
          </p:spPr>
          <p:txBody>
            <a:bodyPr/>
            <a:lstStyle/>
            <a:p>
              <a:endParaRPr lang="en-US"/>
            </a:p>
          </p:txBody>
        </p:sp>
        <p:sp>
          <p:nvSpPr>
            <p:cNvPr id="1039" name="Rectangle 795"/>
            <p:cNvSpPr>
              <a:spLocks noChangeArrowheads="1"/>
            </p:cNvSpPr>
            <p:nvPr/>
          </p:nvSpPr>
          <p:spPr bwMode="auto">
            <a:xfrm>
              <a:off x="2874158" y="1311125"/>
              <a:ext cx="56899" cy="339830"/>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0" name="Freeform 796"/>
            <p:cNvSpPr>
              <a:spLocks/>
            </p:cNvSpPr>
            <p:nvPr/>
          </p:nvSpPr>
          <p:spPr bwMode="auto">
            <a:xfrm>
              <a:off x="2832638" y="1650956"/>
              <a:ext cx="139940" cy="139930"/>
            </a:xfrm>
            <a:custGeom>
              <a:avLst/>
              <a:gdLst>
                <a:gd name="T0" fmla="*/ 48 w 91"/>
                <a:gd name="T1" fmla="*/ 91 h 91"/>
                <a:gd name="T2" fmla="*/ 91 w 91"/>
                <a:gd name="T3" fmla="*/ 0 h 91"/>
                <a:gd name="T4" fmla="*/ 0 w 91"/>
                <a:gd name="T5" fmla="*/ 0 h 91"/>
                <a:gd name="T6" fmla="*/ 48 w 91"/>
                <a:gd name="T7" fmla="*/ 91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48" y="91"/>
                  </a:moveTo>
                  <a:lnTo>
                    <a:pt x="91" y="0"/>
                  </a:lnTo>
                  <a:lnTo>
                    <a:pt x="0" y="0"/>
                  </a:lnTo>
                  <a:lnTo>
                    <a:pt x="48" y="91"/>
                  </a:lnTo>
                  <a:close/>
                </a:path>
              </a:pathLst>
            </a:custGeom>
            <a:solidFill>
              <a:srgbClr val="000000"/>
            </a:solidFill>
            <a:ln w="9525">
              <a:noFill/>
              <a:round/>
              <a:headEnd/>
              <a:tailEnd/>
            </a:ln>
          </p:spPr>
          <p:txBody>
            <a:bodyPr/>
            <a:lstStyle/>
            <a:p>
              <a:endParaRPr lang="en-US"/>
            </a:p>
          </p:txBody>
        </p:sp>
        <p:sp>
          <p:nvSpPr>
            <p:cNvPr id="1041" name="Freeform 797"/>
            <p:cNvSpPr>
              <a:spLocks/>
            </p:cNvSpPr>
            <p:nvPr/>
          </p:nvSpPr>
          <p:spPr bwMode="auto">
            <a:xfrm>
              <a:off x="2874158" y="1650956"/>
              <a:ext cx="56899" cy="32292"/>
            </a:xfrm>
            <a:custGeom>
              <a:avLst/>
              <a:gdLst>
                <a:gd name="T0" fmla="*/ 0 w 37"/>
                <a:gd name="T1" fmla="*/ 0 h 21"/>
                <a:gd name="T2" fmla="*/ 0 w 37"/>
                <a:gd name="T3" fmla="*/ 5 h 21"/>
                <a:gd name="T4" fmla="*/ 5 w 37"/>
                <a:gd name="T5" fmla="*/ 10 h 21"/>
                <a:gd name="T6" fmla="*/ 5 w 37"/>
                <a:gd name="T7" fmla="*/ 10 h 21"/>
                <a:gd name="T8" fmla="*/ 5 w 37"/>
                <a:gd name="T9" fmla="*/ 16 h 21"/>
                <a:gd name="T10" fmla="*/ 10 w 37"/>
                <a:gd name="T11" fmla="*/ 16 h 21"/>
                <a:gd name="T12" fmla="*/ 10 w 37"/>
                <a:gd name="T13" fmla="*/ 21 h 21"/>
                <a:gd name="T14" fmla="*/ 16 w 37"/>
                <a:gd name="T15" fmla="*/ 21 h 21"/>
                <a:gd name="T16" fmla="*/ 21 w 37"/>
                <a:gd name="T17" fmla="*/ 21 h 21"/>
                <a:gd name="T18" fmla="*/ 21 w 37"/>
                <a:gd name="T19" fmla="*/ 21 h 21"/>
                <a:gd name="T20" fmla="*/ 27 w 37"/>
                <a:gd name="T21" fmla="*/ 21 h 21"/>
                <a:gd name="T22" fmla="*/ 32 w 37"/>
                <a:gd name="T23" fmla="*/ 16 h 21"/>
                <a:gd name="T24" fmla="*/ 32 w 37"/>
                <a:gd name="T25" fmla="*/ 16 h 21"/>
                <a:gd name="T26" fmla="*/ 37 w 37"/>
                <a:gd name="T27" fmla="*/ 10 h 21"/>
                <a:gd name="T28" fmla="*/ 37 w 37"/>
                <a:gd name="T29" fmla="*/ 10 h 21"/>
                <a:gd name="T30" fmla="*/ 37 w 37"/>
                <a:gd name="T31" fmla="*/ 5 h 21"/>
                <a:gd name="T32" fmla="*/ 37 w 37"/>
                <a:gd name="T33" fmla="*/ 0 h 21"/>
                <a:gd name="T34" fmla="*/ 0 w 37"/>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
                <a:gd name="T55" fmla="*/ 0 h 21"/>
                <a:gd name="T56" fmla="*/ 37 w 37"/>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 h="21">
                  <a:moveTo>
                    <a:pt x="0" y="0"/>
                  </a:moveTo>
                  <a:lnTo>
                    <a:pt x="0" y="5"/>
                  </a:lnTo>
                  <a:lnTo>
                    <a:pt x="5" y="10"/>
                  </a:lnTo>
                  <a:lnTo>
                    <a:pt x="5" y="16"/>
                  </a:lnTo>
                  <a:lnTo>
                    <a:pt x="10" y="16"/>
                  </a:lnTo>
                  <a:lnTo>
                    <a:pt x="10" y="21"/>
                  </a:lnTo>
                  <a:lnTo>
                    <a:pt x="16" y="21"/>
                  </a:lnTo>
                  <a:lnTo>
                    <a:pt x="21" y="21"/>
                  </a:lnTo>
                  <a:lnTo>
                    <a:pt x="27" y="21"/>
                  </a:lnTo>
                  <a:lnTo>
                    <a:pt x="32" y="16"/>
                  </a:lnTo>
                  <a:lnTo>
                    <a:pt x="37" y="10"/>
                  </a:lnTo>
                  <a:lnTo>
                    <a:pt x="37" y="5"/>
                  </a:lnTo>
                  <a:lnTo>
                    <a:pt x="37" y="0"/>
                  </a:lnTo>
                  <a:lnTo>
                    <a:pt x="0" y="0"/>
                  </a:lnTo>
                  <a:close/>
                </a:path>
              </a:pathLst>
            </a:custGeom>
            <a:solidFill>
              <a:srgbClr val="000000"/>
            </a:solidFill>
            <a:ln w="9525">
              <a:noFill/>
              <a:round/>
              <a:headEnd/>
              <a:tailEnd/>
            </a:ln>
          </p:spPr>
          <p:txBody>
            <a:bodyPr/>
            <a:lstStyle/>
            <a:p>
              <a:endParaRPr lang="en-US"/>
            </a:p>
          </p:txBody>
        </p:sp>
        <p:sp>
          <p:nvSpPr>
            <p:cNvPr id="1042" name="Freeform 798"/>
            <p:cNvSpPr>
              <a:spLocks/>
            </p:cNvSpPr>
            <p:nvPr/>
          </p:nvSpPr>
          <p:spPr bwMode="auto">
            <a:xfrm>
              <a:off x="2906452" y="1286522"/>
              <a:ext cx="24605" cy="49206"/>
            </a:xfrm>
            <a:custGeom>
              <a:avLst/>
              <a:gdLst>
                <a:gd name="T0" fmla="*/ 0 w 16"/>
                <a:gd name="T1" fmla="*/ 32 h 32"/>
                <a:gd name="T2" fmla="*/ 0 w 16"/>
                <a:gd name="T3" fmla="*/ 32 h 32"/>
                <a:gd name="T4" fmla="*/ 6 w 16"/>
                <a:gd name="T5" fmla="*/ 32 h 32"/>
                <a:gd name="T6" fmla="*/ 11 w 16"/>
                <a:gd name="T7" fmla="*/ 32 h 32"/>
                <a:gd name="T8" fmla="*/ 11 w 16"/>
                <a:gd name="T9" fmla="*/ 27 h 32"/>
                <a:gd name="T10" fmla="*/ 16 w 16"/>
                <a:gd name="T11" fmla="*/ 27 h 32"/>
                <a:gd name="T12" fmla="*/ 16 w 16"/>
                <a:gd name="T13" fmla="*/ 21 h 32"/>
                <a:gd name="T14" fmla="*/ 16 w 16"/>
                <a:gd name="T15" fmla="*/ 21 h 32"/>
                <a:gd name="T16" fmla="*/ 16 w 16"/>
                <a:gd name="T17" fmla="*/ 16 h 32"/>
                <a:gd name="T18" fmla="*/ 16 w 16"/>
                <a:gd name="T19" fmla="*/ 11 h 32"/>
                <a:gd name="T20" fmla="*/ 16 w 16"/>
                <a:gd name="T21" fmla="*/ 11 h 32"/>
                <a:gd name="T22" fmla="*/ 16 w 16"/>
                <a:gd name="T23" fmla="*/ 5 h 32"/>
                <a:gd name="T24" fmla="*/ 11 w 16"/>
                <a:gd name="T25" fmla="*/ 5 h 32"/>
                <a:gd name="T26" fmla="*/ 11 w 16"/>
                <a:gd name="T27" fmla="*/ 0 h 32"/>
                <a:gd name="T28" fmla="*/ 6 w 16"/>
                <a:gd name="T29" fmla="*/ 0 h 32"/>
                <a:gd name="T30" fmla="*/ 0 w 16"/>
                <a:gd name="T31" fmla="*/ 0 h 32"/>
                <a:gd name="T32" fmla="*/ 0 w 16"/>
                <a:gd name="T33" fmla="*/ 0 h 32"/>
                <a:gd name="T34" fmla="*/ 0 w 16"/>
                <a:gd name="T35" fmla="*/ 3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0" y="32"/>
                  </a:moveTo>
                  <a:lnTo>
                    <a:pt x="0" y="32"/>
                  </a:lnTo>
                  <a:lnTo>
                    <a:pt x="6" y="32"/>
                  </a:lnTo>
                  <a:lnTo>
                    <a:pt x="11" y="32"/>
                  </a:lnTo>
                  <a:lnTo>
                    <a:pt x="11" y="27"/>
                  </a:lnTo>
                  <a:lnTo>
                    <a:pt x="16" y="27"/>
                  </a:lnTo>
                  <a:lnTo>
                    <a:pt x="16" y="21"/>
                  </a:lnTo>
                  <a:lnTo>
                    <a:pt x="16" y="16"/>
                  </a:lnTo>
                  <a:lnTo>
                    <a:pt x="16" y="11"/>
                  </a:lnTo>
                  <a:lnTo>
                    <a:pt x="16" y="5"/>
                  </a:lnTo>
                  <a:lnTo>
                    <a:pt x="11" y="5"/>
                  </a:lnTo>
                  <a:lnTo>
                    <a:pt x="11" y="0"/>
                  </a:lnTo>
                  <a:lnTo>
                    <a:pt x="6" y="0"/>
                  </a:lnTo>
                  <a:lnTo>
                    <a:pt x="0" y="0"/>
                  </a:lnTo>
                  <a:lnTo>
                    <a:pt x="0" y="32"/>
                  </a:lnTo>
                  <a:close/>
                </a:path>
              </a:pathLst>
            </a:custGeom>
            <a:solidFill>
              <a:srgbClr val="000000"/>
            </a:solidFill>
            <a:ln w="9525">
              <a:noFill/>
              <a:round/>
              <a:headEnd/>
              <a:tailEnd/>
            </a:ln>
          </p:spPr>
          <p:txBody>
            <a:bodyPr/>
            <a:lstStyle/>
            <a:p>
              <a:endParaRPr lang="en-US"/>
            </a:p>
          </p:txBody>
        </p:sp>
        <p:sp>
          <p:nvSpPr>
            <p:cNvPr id="1043" name="Rectangle 799"/>
            <p:cNvSpPr>
              <a:spLocks noChangeArrowheads="1"/>
            </p:cNvSpPr>
            <p:nvPr/>
          </p:nvSpPr>
          <p:spPr bwMode="auto">
            <a:xfrm>
              <a:off x="2791117" y="1286522"/>
              <a:ext cx="115335" cy="49206"/>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44" name="Freeform 800"/>
            <p:cNvSpPr>
              <a:spLocks/>
            </p:cNvSpPr>
            <p:nvPr/>
          </p:nvSpPr>
          <p:spPr bwMode="auto">
            <a:xfrm>
              <a:off x="2649639" y="1237316"/>
              <a:ext cx="149167" cy="147619"/>
            </a:xfrm>
            <a:custGeom>
              <a:avLst/>
              <a:gdLst>
                <a:gd name="T0" fmla="*/ 0 w 97"/>
                <a:gd name="T1" fmla="*/ 48 h 96"/>
                <a:gd name="T2" fmla="*/ 97 w 97"/>
                <a:gd name="T3" fmla="*/ 96 h 96"/>
                <a:gd name="T4" fmla="*/ 97 w 97"/>
                <a:gd name="T5" fmla="*/ 0 h 96"/>
                <a:gd name="T6" fmla="*/ 0 w 97"/>
                <a:gd name="T7" fmla="*/ 48 h 96"/>
                <a:gd name="T8" fmla="*/ 0 60000 65536"/>
                <a:gd name="T9" fmla="*/ 0 60000 65536"/>
                <a:gd name="T10" fmla="*/ 0 60000 65536"/>
                <a:gd name="T11" fmla="*/ 0 60000 65536"/>
                <a:gd name="T12" fmla="*/ 0 w 97"/>
                <a:gd name="T13" fmla="*/ 0 h 96"/>
                <a:gd name="T14" fmla="*/ 97 w 97"/>
                <a:gd name="T15" fmla="*/ 96 h 96"/>
              </a:gdLst>
              <a:ahLst/>
              <a:cxnLst>
                <a:cxn ang="T8">
                  <a:pos x="T0" y="T1"/>
                </a:cxn>
                <a:cxn ang="T9">
                  <a:pos x="T2" y="T3"/>
                </a:cxn>
                <a:cxn ang="T10">
                  <a:pos x="T4" y="T5"/>
                </a:cxn>
                <a:cxn ang="T11">
                  <a:pos x="T6" y="T7"/>
                </a:cxn>
              </a:cxnLst>
              <a:rect l="T12" t="T13" r="T14" b="T15"/>
              <a:pathLst>
                <a:path w="97" h="96">
                  <a:moveTo>
                    <a:pt x="0" y="48"/>
                  </a:moveTo>
                  <a:lnTo>
                    <a:pt x="97" y="96"/>
                  </a:lnTo>
                  <a:lnTo>
                    <a:pt x="97" y="0"/>
                  </a:lnTo>
                  <a:lnTo>
                    <a:pt x="0" y="48"/>
                  </a:lnTo>
                  <a:close/>
                </a:path>
              </a:pathLst>
            </a:custGeom>
            <a:solidFill>
              <a:srgbClr val="000000"/>
            </a:solidFill>
            <a:ln w="9525">
              <a:noFill/>
              <a:round/>
              <a:headEnd/>
              <a:tailEnd/>
            </a:ln>
          </p:spPr>
          <p:txBody>
            <a:bodyPr/>
            <a:lstStyle/>
            <a:p>
              <a:endParaRPr lang="en-US"/>
            </a:p>
          </p:txBody>
        </p:sp>
        <p:sp>
          <p:nvSpPr>
            <p:cNvPr id="1045" name="Freeform 801"/>
            <p:cNvSpPr>
              <a:spLocks/>
            </p:cNvSpPr>
            <p:nvPr/>
          </p:nvSpPr>
          <p:spPr bwMode="auto">
            <a:xfrm>
              <a:off x="2766512" y="1286522"/>
              <a:ext cx="24605" cy="49206"/>
            </a:xfrm>
            <a:custGeom>
              <a:avLst/>
              <a:gdLst>
                <a:gd name="T0" fmla="*/ 16 w 16"/>
                <a:gd name="T1" fmla="*/ 0 h 32"/>
                <a:gd name="T2" fmla="*/ 16 w 16"/>
                <a:gd name="T3" fmla="*/ 0 h 32"/>
                <a:gd name="T4" fmla="*/ 10 w 16"/>
                <a:gd name="T5" fmla="*/ 0 h 32"/>
                <a:gd name="T6" fmla="*/ 5 w 16"/>
                <a:gd name="T7" fmla="*/ 0 h 32"/>
                <a:gd name="T8" fmla="*/ 5 w 16"/>
                <a:gd name="T9" fmla="*/ 5 h 32"/>
                <a:gd name="T10" fmla="*/ 5 w 16"/>
                <a:gd name="T11" fmla="*/ 5 h 32"/>
                <a:gd name="T12" fmla="*/ 0 w 16"/>
                <a:gd name="T13" fmla="*/ 11 h 32"/>
                <a:gd name="T14" fmla="*/ 0 w 16"/>
                <a:gd name="T15" fmla="*/ 11 h 32"/>
                <a:gd name="T16" fmla="*/ 0 w 16"/>
                <a:gd name="T17" fmla="*/ 16 h 32"/>
                <a:gd name="T18" fmla="*/ 0 w 16"/>
                <a:gd name="T19" fmla="*/ 21 h 32"/>
                <a:gd name="T20" fmla="*/ 0 w 16"/>
                <a:gd name="T21" fmla="*/ 21 h 32"/>
                <a:gd name="T22" fmla="*/ 5 w 16"/>
                <a:gd name="T23" fmla="*/ 27 h 32"/>
                <a:gd name="T24" fmla="*/ 5 w 16"/>
                <a:gd name="T25" fmla="*/ 27 h 32"/>
                <a:gd name="T26" fmla="*/ 5 w 16"/>
                <a:gd name="T27" fmla="*/ 32 h 32"/>
                <a:gd name="T28" fmla="*/ 10 w 16"/>
                <a:gd name="T29" fmla="*/ 32 h 32"/>
                <a:gd name="T30" fmla="*/ 16 w 16"/>
                <a:gd name="T31" fmla="*/ 32 h 32"/>
                <a:gd name="T32" fmla="*/ 16 w 16"/>
                <a:gd name="T33" fmla="*/ 32 h 32"/>
                <a:gd name="T34" fmla="*/ 16 w 16"/>
                <a:gd name="T35" fmla="*/ 0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32"/>
                <a:gd name="T56" fmla="*/ 16 w 16"/>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32">
                  <a:moveTo>
                    <a:pt x="16" y="0"/>
                  </a:moveTo>
                  <a:lnTo>
                    <a:pt x="16" y="0"/>
                  </a:lnTo>
                  <a:lnTo>
                    <a:pt x="10" y="0"/>
                  </a:lnTo>
                  <a:lnTo>
                    <a:pt x="5" y="0"/>
                  </a:lnTo>
                  <a:lnTo>
                    <a:pt x="5" y="5"/>
                  </a:lnTo>
                  <a:lnTo>
                    <a:pt x="0" y="11"/>
                  </a:lnTo>
                  <a:lnTo>
                    <a:pt x="0" y="16"/>
                  </a:lnTo>
                  <a:lnTo>
                    <a:pt x="0" y="21"/>
                  </a:lnTo>
                  <a:lnTo>
                    <a:pt x="5" y="27"/>
                  </a:lnTo>
                  <a:lnTo>
                    <a:pt x="5" y="32"/>
                  </a:lnTo>
                  <a:lnTo>
                    <a:pt x="10" y="32"/>
                  </a:lnTo>
                  <a:lnTo>
                    <a:pt x="16" y="32"/>
                  </a:lnTo>
                  <a:lnTo>
                    <a:pt x="16" y="0"/>
                  </a:lnTo>
                  <a:close/>
                </a:path>
              </a:pathLst>
            </a:custGeom>
            <a:solidFill>
              <a:srgbClr val="000000"/>
            </a:solidFill>
            <a:ln w="9525">
              <a:noFill/>
              <a:round/>
              <a:headEnd/>
              <a:tailEnd/>
            </a:ln>
          </p:spPr>
          <p:txBody>
            <a:bodyPr/>
            <a:lstStyle/>
            <a:p>
              <a:endParaRPr lang="en-US"/>
            </a:p>
          </p:txBody>
        </p:sp>
        <p:sp>
          <p:nvSpPr>
            <p:cNvPr id="1046" name="Line 825"/>
            <p:cNvSpPr>
              <a:spLocks noChangeShapeType="1"/>
            </p:cNvSpPr>
            <p:nvPr/>
          </p:nvSpPr>
          <p:spPr bwMode="auto">
            <a:xfrm>
              <a:off x="1399403" y="1484885"/>
              <a:ext cx="198377" cy="1538"/>
            </a:xfrm>
            <a:prstGeom prst="line">
              <a:avLst/>
            </a:prstGeom>
            <a:noFill/>
            <a:ln w="6" cap="rnd">
              <a:solidFill>
                <a:srgbClr val="24211D"/>
              </a:solidFill>
              <a:round/>
              <a:headEnd/>
              <a:tailEnd/>
            </a:ln>
          </p:spPr>
          <p:txBody>
            <a:bodyPr/>
            <a:lstStyle/>
            <a:p>
              <a:endParaRPr lang="en-US"/>
            </a:p>
          </p:txBody>
        </p:sp>
        <p:sp>
          <p:nvSpPr>
            <p:cNvPr id="1047" name="Rectangle 826"/>
            <p:cNvSpPr>
              <a:spLocks noChangeArrowheads="1"/>
            </p:cNvSpPr>
            <p:nvPr/>
          </p:nvSpPr>
          <p:spPr bwMode="auto">
            <a:xfrm>
              <a:off x="2202137" y="3716079"/>
              <a:ext cx="555148" cy="173759"/>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TeraNet</a:t>
              </a:r>
              <a:endParaRPr lang="en-US" sz="1800" dirty="0">
                <a:solidFill>
                  <a:srgbClr val="000000"/>
                </a:solidFill>
              </a:endParaRPr>
            </a:p>
          </p:txBody>
        </p:sp>
        <p:sp>
          <p:nvSpPr>
            <p:cNvPr id="1048" name="Line 827"/>
            <p:cNvSpPr>
              <a:spLocks noChangeShapeType="1"/>
            </p:cNvSpPr>
            <p:nvPr/>
          </p:nvSpPr>
          <p:spPr bwMode="auto">
            <a:xfrm flipH="1">
              <a:off x="190688" y="3693014"/>
              <a:ext cx="1208715" cy="1538"/>
            </a:xfrm>
            <a:prstGeom prst="line">
              <a:avLst/>
            </a:prstGeom>
            <a:noFill/>
            <a:ln w="6" cap="rnd">
              <a:solidFill>
                <a:srgbClr val="24211D"/>
              </a:solidFill>
              <a:round/>
              <a:headEnd/>
              <a:tailEnd/>
            </a:ln>
          </p:spPr>
          <p:txBody>
            <a:bodyPr/>
            <a:lstStyle/>
            <a:p>
              <a:endParaRPr lang="en-US"/>
            </a:p>
          </p:txBody>
        </p:sp>
        <p:sp>
          <p:nvSpPr>
            <p:cNvPr id="1049" name="Line 828"/>
            <p:cNvSpPr>
              <a:spLocks noChangeShapeType="1"/>
            </p:cNvSpPr>
            <p:nvPr/>
          </p:nvSpPr>
          <p:spPr bwMode="auto">
            <a:xfrm flipH="1">
              <a:off x="190688" y="3891376"/>
              <a:ext cx="3643061" cy="1538"/>
            </a:xfrm>
            <a:prstGeom prst="line">
              <a:avLst/>
            </a:prstGeom>
            <a:noFill/>
            <a:ln w="6" cap="rnd">
              <a:solidFill>
                <a:srgbClr val="24211D"/>
              </a:solidFill>
              <a:round/>
              <a:headEnd/>
              <a:tailEnd/>
            </a:ln>
          </p:spPr>
          <p:txBody>
            <a:bodyPr/>
            <a:lstStyle/>
            <a:p>
              <a:endParaRPr lang="en-US"/>
            </a:p>
          </p:txBody>
        </p:sp>
        <p:sp>
          <p:nvSpPr>
            <p:cNvPr id="1050" name="Line 648"/>
            <p:cNvSpPr>
              <a:spLocks noChangeShapeType="1"/>
            </p:cNvSpPr>
            <p:nvPr/>
          </p:nvSpPr>
          <p:spPr bwMode="auto">
            <a:xfrm>
              <a:off x="898098" y="3909129"/>
              <a:ext cx="1538" cy="785762"/>
            </a:xfrm>
            <a:prstGeom prst="line">
              <a:avLst/>
            </a:prstGeom>
            <a:noFill/>
            <a:ln w="0">
              <a:solidFill>
                <a:srgbClr val="000000"/>
              </a:solidFill>
              <a:round/>
              <a:headEnd/>
              <a:tailEnd/>
            </a:ln>
          </p:spPr>
          <p:txBody>
            <a:bodyPr/>
            <a:lstStyle/>
            <a:p>
              <a:endParaRPr lang="en-US"/>
            </a:p>
          </p:txBody>
        </p:sp>
        <p:sp>
          <p:nvSpPr>
            <p:cNvPr id="1051" name="Freeform 649"/>
            <p:cNvSpPr>
              <a:spLocks/>
            </p:cNvSpPr>
            <p:nvPr/>
          </p:nvSpPr>
          <p:spPr bwMode="auto">
            <a:xfrm>
              <a:off x="865804" y="3909129"/>
              <a:ext cx="73815" cy="66121"/>
            </a:xfrm>
            <a:custGeom>
              <a:avLst/>
              <a:gdLst>
                <a:gd name="T0" fmla="*/ 21 w 48"/>
                <a:gd name="T1" fmla="*/ 0 h 43"/>
                <a:gd name="T2" fmla="*/ 48 w 48"/>
                <a:gd name="T3" fmla="*/ 43 h 43"/>
                <a:gd name="T4" fmla="*/ 0 w 48"/>
                <a:gd name="T5" fmla="*/ 43 h 43"/>
                <a:gd name="T6" fmla="*/ 21 w 48"/>
                <a:gd name="T7" fmla="*/ 0 h 43"/>
                <a:gd name="T8" fmla="*/ 0 60000 65536"/>
                <a:gd name="T9" fmla="*/ 0 60000 65536"/>
                <a:gd name="T10" fmla="*/ 0 60000 65536"/>
                <a:gd name="T11" fmla="*/ 0 60000 65536"/>
                <a:gd name="T12" fmla="*/ 0 w 48"/>
                <a:gd name="T13" fmla="*/ 0 h 43"/>
                <a:gd name="T14" fmla="*/ 48 w 48"/>
                <a:gd name="T15" fmla="*/ 43 h 43"/>
              </a:gdLst>
              <a:ahLst/>
              <a:cxnLst>
                <a:cxn ang="T8">
                  <a:pos x="T0" y="T1"/>
                </a:cxn>
                <a:cxn ang="T9">
                  <a:pos x="T2" y="T3"/>
                </a:cxn>
                <a:cxn ang="T10">
                  <a:pos x="T4" y="T5"/>
                </a:cxn>
                <a:cxn ang="T11">
                  <a:pos x="T6" y="T7"/>
                </a:cxn>
              </a:cxnLst>
              <a:rect l="T12" t="T13" r="T14" b="T15"/>
              <a:pathLst>
                <a:path w="48" h="43">
                  <a:moveTo>
                    <a:pt x="21" y="0"/>
                  </a:moveTo>
                  <a:lnTo>
                    <a:pt x="48" y="43"/>
                  </a:lnTo>
                  <a:lnTo>
                    <a:pt x="0" y="43"/>
                  </a:lnTo>
                  <a:lnTo>
                    <a:pt x="21" y="0"/>
                  </a:lnTo>
                  <a:close/>
                </a:path>
              </a:pathLst>
            </a:custGeom>
            <a:solidFill>
              <a:srgbClr val="000000"/>
            </a:solidFill>
            <a:ln w="9525">
              <a:noFill/>
              <a:round/>
              <a:headEnd/>
              <a:tailEnd/>
            </a:ln>
          </p:spPr>
          <p:txBody>
            <a:bodyPr/>
            <a:lstStyle/>
            <a:p>
              <a:endParaRPr lang="en-US"/>
            </a:p>
          </p:txBody>
        </p:sp>
        <p:sp>
          <p:nvSpPr>
            <p:cNvPr id="1052" name="Freeform 637"/>
            <p:cNvSpPr>
              <a:spLocks/>
            </p:cNvSpPr>
            <p:nvPr/>
          </p:nvSpPr>
          <p:spPr bwMode="auto">
            <a:xfrm>
              <a:off x="3827891" y="4470424"/>
              <a:ext cx="66126" cy="66121"/>
            </a:xfrm>
            <a:custGeom>
              <a:avLst/>
              <a:gdLst>
                <a:gd name="T0" fmla="*/ 43 w 43"/>
                <a:gd name="T1" fmla="*/ 21 h 43"/>
                <a:gd name="T2" fmla="*/ 0 w 43"/>
                <a:gd name="T3" fmla="*/ 0 h 43"/>
                <a:gd name="T4" fmla="*/ 0 w 43"/>
                <a:gd name="T5" fmla="*/ 43 h 43"/>
                <a:gd name="T6" fmla="*/ 43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43" y="21"/>
                  </a:moveTo>
                  <a:lnTo>
                    <a:pt x="0" y="0"/>
                  </a:lnTo>
                  <a:lnTo>
                    <a:pt x="0" y="43"/>
                  </a:lnTo>
                  <a:lnTo>
                    <a:pt x="43" y="21"/>
                  </a:lnTo>
                  <a:close/>
                </a:path>
              </a:pathLst>
            </a:custGeom>
            <a:solidFill>
              <a:srgbClr val="000000"/>
            </a:solidFill>
            <a:ln w="9525">
              <a:noFill/>
              <a:round/>
              <a:headEnd/>
              <a:tailEnd/>
            </a:ln>
          </p:spPr>
          <p:txBody>
            <a:bodyPr/>
            <a:lstStyle/>
            <a:p>
              <a:endParaRPr lang="en-US"/>
            </a:p>
          </p:txBody>
        </p:sp>
        <p:sp>
          <p:nvSpPr>
            <p:cNvPr id="1053" name="Line 638"/>
            <p:cNvSpPr>
              <a:spLocks noChangeShapeType="1"/>
            </p:cNvSpPr>
            <p:nvPr/>
          </p:nvSpPr>
          <p:spPr bwMode="auto">
            <a:xfrm flipV="1">
              <a:off x="3624273" y="4500214"/>
              <a:ext cx="201168" cy="2727"/>
            </a:xfrm>
            <a:prstGeom prst="line">
              <a:avLst/>
            </a:prstGeom>
            <a:noFill/>
            <a:ln w="0">
              <a:solidFill>
                <a:srgbClr val="000000"/>
              </a:solidFill>
              <a:round/>
              <a:headEnd/>
              <a:tailEnd/>
            </a:ln>
          </p:spPr>
          <p:txBody>
            <a:bodyPr/>
            <a:lstStyle/>
            <a:p>
              <a:endParaRPr lang="en-US"/>
            </a:p>
          </p:txBody>
        </p:sp>
        <p:sp>
          <p:nvSpPr>
            <p:cNvPr id="1054" name="Freeform 555"/>
            <p:cNvSpPr>
              <a:spLocks/>
            </p:cNvSpPr>
            <p:nvPr/>
          </p:nvSpPr>
          <p:spPr bwMode="auto">
            <a:xfrm>
              <a:off x="3382415" y="3909130"/>
              <a:ext cx="115335" cy="107639"/>
            </a:xfrm>
            <a:custGeom>
              <a:avLst/>
              <a:gdLst>
                <a:gd name="T0" fmla="*/ 75 w 75"/>
                <a:gd name="T1" fmla="*/ 70 h 70"/>
                <a:gd name="T2" fmla="*/ 37 w 75"/>
                <a:gd name="T3" fmla="*/ 0 h 70"/>
                <a:gd name="T4" fmla="*/ 0 w 75"/>
                <a:gd name="T5" fmla="*/ 70 h 70"/>
                <a:gd name="T6" fmla="*/ 75 w 75"/>
                <a:gd name="T7" fmla="*/ 7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70"/>
                  </a:moveTo>
                  <a:lnTo>
                    <a:pt x="37" y="0"/>
                  </a:lnTo>
                  <a:lnTo>
                    <a:pt x="0" y="70"/>
                  </a:lnTo>
                  <a:lnTo>
                    <a:pt x="75" y="70"/>
                  </a:lnTo>
                  <a:close/>
                </a:path>
              </a:pathLst>
            </a:custGeom>
            <a:solidFill>
              <a:srgbClr val="000000"/>
            </a:solidFill>
            <a:ln w="9525">
              <a:noFill/>
              <a:round/>
              <a:headEnd/>
              <a:tailEnd/>
            </a:ln>
          </p:spPr>
          <p:txBody>
            <a:bodyPr/>
            <a:lstStyle/>
            <a:p>
              <a:endParaRPr lang="en-US"/>
            </a:p>
          </p:txBody>
        </p:sp>
        <p:sp>
          <p:nvSpPr>
            <p:cNvPr id="1055" name="Rectangle 557"/>
            <p:cNvSpPr>
              <a:spLocks noChangeArrowheads="1"/>
            </p:cNvSpPr>
            <p:nvPr/>
          </p:nvSpPr>
          <p:spPr bwMode="auto">
            <a:xfrm>
              <a:off x="3431624" y="4009080"/>
              <a:ext cx="24605" cy="595088"/>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56" name="Freeform 558"/>
            <p:cNvSpPr>
              <a:spLocks/>
            </p:cNvSpPr>
            <p:nvPr/>
          </p:nvSpPr>
          <p:spPr bwMode="auto">
            <a:xfrm>
              <a:off x="3382415" y="4594397"/>
              <a:ext cx="115335" cy="107639"/>
            </a:xfrm>
            <a:custGeom>
              <a:avLst/>
              <a:gdLst>
                <a:gd name="T0" fmla="*/ 75 w 75"/>
                <a:gd name="T1" fmla="*/ 0 h 70"/>
                <a:gd name="T2" fmla="*/ 37 w 75"/>
                <a:gd name="T3" fmla="*/ 70 h 70"/>
                <a:gd name="T4" fmla="*/ 0 w 75"/>
                <a:gd name="T5" fmla="*/ 0 h 70"/>
                <a:gd name="T6" fmla="*/ 75 w 75"/>
                <a:gd name="T7" fmla="*/ 0 h 70"/>
                <a:gd name="T8" fmla="*/ 0 60000 65536"/>
                <a:gd name="T9" fmla="*/ 0 60000 65536"/>
                <a:gd name="T10" fmla="*/ 0 60000 65536"/>
                <a:gd name="T11" fmla="*/ 0 60000 65536"/>
                <a:gd name="T12" fmla="*/ 0 w 75"/>
                <a:gd name="T13" fmla="*/ 0 h 70"/>
                <a:gd name="T14" fmla="*/ 75 w 75"/>
                <a:gd name="T15" fmla="*/ 70 h 70"/>
              </a:gdLst>
              <a:ahLst/>
              <a:cxnLst>
                <a:cxn ang="T8">
                  <a:pos x="T0" y="T1"/>
                </a:cxn>
                <a:cxn ang="T9">
                  <a:pos x="T2" y="T3"/>
                </a:cxn>
                <a:cxn ang="T10">
                  <a:pos x="T4" y="T5"/>
                </a:cxn>
                <a:cxn ang="T11">
                  <a:pos x="T6" y="T7"/>
                </a:cxn>
              </a:cxnLst>
              <a:rect l="T12" t="T13" r="T14" b="T15"/>
              <a:pathLst>
                <a:path w="75" h="70">
                  <a:moveTo>
                    <a:pt x="75" y="0"/>
                  </a:moveTo>
                  <a:lnTo>
                    <a:pt x="37" y="70"/>
                  </a:lnTo>
                  <a:lnTo>
                    <a:pt x="0" y="0"/>
                  </a:lnTo>
                  <a:lnTo>
                    <a:pt x="75" y="0"/>
                  </a:lnTo>
                  <a:close/>
                </a:path>
              </a:pathLst>
            </a:custGeom>
            <a:solidFill>
              <a:srgbClr val="000000"/>
            </a:solidFill>
            <a:ln w="9525">
              <a:noFill/>
              <a:round/>
              <a:headEnd/>
              <a:tailEnd/>
            </a:ln>
          </p:spPr>
          <p:txBody>
            <a:bodyPr/>
            <a:lstStyle/>
            <a:p>
              <a:endParaRPr lang="en-US"/>
            </a:p>
          </p:txBody>
        </p:sp>
        <p:sp>
          <p:nvSpPr>
            <p:cNvPr id="1057" name="Line 632"/>
            <p:cNvSpPr>
              <a:spLocks noChangeShapeType="1"/>
            </p:cNvSpPr>
            <p:nvPr/>
          </p:nvSpPr>
          <p:spPr bwMode="auto">
            <a:xfrm>
              <a:off x="3619140" y="4498677"/>
              <a:ext cx="1538" cy="155448"/>
            </a:xfrm>
            <a:prstGeom prst="line">
              <a:avLst/>
            </a:prstGeom>
            <a:noFill/>
            <a:ln w="0">
              <a:solidFill>
                <a:srgbClr val="000000"/>
              </a:solidFill>
              <a:round/>
              <a:headEnd/>
              <a:tailEnd/>
            </a:ln>
          </p:spPr>
          <p:txBody>
            <a:bodyPr/>
            <a:lstStyle/>
            <a:p>
              <a:endParaRPr lang="en-US"/>
            </a:p>
          </p:txBody>
        </p:sp>
        <p:sp>
          <p:nvSpPr>
            <p:cNvPr id="1060" name="Line 479"/>
            <p:cNvSpPr>
              <a:spLocks noChangeShapeType="1"/>
            </p:cNvSpPr>
            <p:nvPr/>
          </p:nvSpPr>
          <p:spPr bwMode="auto">
            <a:xfrm flipH="1">
              <a:off x="1044169" y="1889299"/>
              <a:ext cx="322939" cy="1538"/>
            </a:xfrm>
            <a:prstGeom prst="line">
              <a:avLst/>
            </a:prstGeom>
            <a:noFill/>
            <a:ln w="0">
              <a:solidFill>
                <a:srgbClr val="000000"/>
              </a:solidFill>
              <a:round/>
              <a:headEnd/>
              <a:tailEnd/>
            </a:ln>
          </p:spPr>
          <p:txBody>
            <a:bodyPr/>
            <a:lstStyle/>
            <a:p>
              <a:endParaRPr lang="en-US"/>
            </a:p>
          </p:txBody>
        </p:sp>
        <p:sp>
          <p:nvSpPr>
            <p:cNvPr id="1061" name="Freeform 480"/>
            <p:cNvSpPr>
              <a:spLocks/>
            </p:cNvSpPr>
            <p:nvPr/>
          </p:nvSpPr>
          <p:spPr bwMode="auto">
            <a:xfrm>
              <a:off x="1299445" y="1857007"/>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2" name="Freeform 481"/>
            <p:cNvSpPr>
              <a:spLocks/>
            </p:cNvSpPr>
            <p:nvPr/>
          </p:nvSpPr>
          <p:spPr bwMode="auto">
            <a:xfrm>
              <a:off x="1044169" y="1857007"/>
              <a:ext cx="66126" cy="66121"/>
            </a:xfrm>
            <a:custGeom>
              <a:avLst/>
              <a:gdLst>
                <a:gd name="T0" fmla="*/ 0 w 43"/>
                <a:gd name="T1" fmla="*/ 21 h 43"/>
                <a:gd name="T2" fmla="*/ 43 w 43"/>
                <a:gd name="T3" fmla="*/ 43 h 43"/>
                <a:gd name="T4" fmla="*/ 43 w 43"/>
                <a:gd name="T5" fmla="*/ 0 h 43"/>
                <a:gd name="T6" fmla="*/ 0 w 43"/>
                <a:gd name="T7" fmla="*/ 21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1"/>
                  </a:moveTo>
                  <a:lnTo>
                    <a:pt x="43" y="43"/>
                  </a:lnTo>
                  <a:lnTo>
                    <a:pt x="43" y="0"/>
                  </a:lnTo>
                  <a:lnTo>
                    <a:pt x="0" y="21"/>
                  </a:lnTo>
                  <a:close/>
                </a:path>
              </a:pathLst>
            </a:custGeom>
            <a:solidFill>
              <a:srgbClr val="000000"/>
            </a:solidFill>
            <a:ln w="9525">
              <a:noFill/>
              <a:round/>
              <a:headEnd/>
              <a:tailEnd/>
            </a:ln>
          </p:spPr>
          <p:txBody>
            <a:bodyPr/>
            <a:lstStyle/>
            <a:p>
              <a:endParaRPr lang="en-US"/>
            </a:p>
          </p:txBody>
        </p:sp>
        <p:sp>
          <p:nvSpPr>
            <p:cNvPr id="1063" name="Line 482"/>
            <p:cNvSpPr>
              <a:spLocks noChangeShapeType="1"/>
            </p:cNvSpPr>
            <p:nvPr/>
          </p:nvSpPr>
          <p:spPr bwMode="auto">
            <a:xfrm flipH="1">
              <a:off x="1044169" y="2138405"/>
              <a:ext cx="322939" cy="1538"/>
            </a:xfrm>
            <a:prstGeom prst="line">
              <a:avLst/>
            </a:prstGeom>
            <a:noFill/>
            <a:ln w="0">
              <a:solidFill>
                <a:srgbClr val="000000"/>
              </a:solidFill>
              <a:round/>
              <a:headEnd/>
              <a:tailEnd/>
            </a:ln>
          </p:spPr>
          <p:txBody>
            <a:bodyPr/>
            <a:lstStyle/>
            <a:p>
              <a:endParaRPr lang="en-US"/>
            </a:p>
          </p:txBody>
        </p:sp>
        <p:sp>
          <p:nvSpPr>
            <p:cNvPr id="1064" name="Freeform 483"/>
            <p:cNvSpPr>
              <a:spLocks/>
            </p:cNvSpPr>
            <p:nvPr/>
          </p:nvSpPr>
          <p:spPr bwMode="auto">
            <a:xfrm>
              <a:off x="1299445" y="2096887"/>
              <a:ext cx="67663" cy="73809"/>
            </a:xfrm>
            <a:custGeom>
              <a:avLst/>
              <a:gdLst>
                <a:gd name="T0" fmla="*/ 44 w 44"/>
                <a:gd name="T1" fmla="*/ 27 h 48"/>
                <a:gd name="T2" fmla="*/ 0 w 44"/>
                <a:gd name="T3" fmla="*/ 48 h 48"/>
                <a:gd name="T4" fmla="*/ 0 w 44"/>
                <a:gd name="T5" fmla="*/ 0 h 48"/>
                <a:gd name="T6" fmla="*/ 44 w 44"/>
                <a:gd name="T7" fmla="*/ 27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7"/>
                  </a:moveTo>
                  <a:lnTo>
                    <a:pt x="0" y="48"/>
                  </a:lnTo>
                  <a:lnTo>
                    <a:pt x="0" y="0"/>
                  </a:lnTo>
                  <a:lnTo>
                    <a:pt x="44" y="27"/>
                  </a:lnTo>
                  <a:close/>
                </a:path>
              </a:pathLst>
            </a:custGeom>
            <a:solidFill>
              <a:srgbClr val="000000"/>
            </a:solidFill>
            <a:ln w="9525">
              <a:noFill/>
              <a:round/>
              <a:headEnd/>
              <a:tailEnd/>
            </a:ln>
          </p:spPr>
          <p:txBody>
            <a:bodyPr/>
            <a:lstStyle/>
            <a:p>
              <a:endParaRPr lang="en-US"/>
            </a:p>
          </p:txBody>
        </p:sp>
        <p:sp>
          <p:nvSpPr>
            <p:cNvPr id="1065" name="Freeform 484"/>
            <p:cNvSpPr>
              <a:spLocks/>
            </p:cNvSpPr>
            <p:nvPr/>
          </p:nvSpPr>
          <p:spPr bwMode="auto">
            <a:xfrm>
              <a:off x="1044169" y="2096887"/>
              <a:ext cx="66126" cy="73809"/>
            </a:xfrm>
            <a:custGeom>
              <a:avLst/>
              <a:gdLst>
                <a:gd name="T0" fmla="*/ 0 w 43"/>
                <a:gd name="T1" fmla="*/ 27 h 48"/>
                <a:gd name="T2" fmla="*/ 43 w 43"/>
                <a:gd name="T3" fmla="*/ 48 h 48"/>
                <a:gd name="T4" fmla="*/ 43 w 43"/>
                <a:gd name="T5" fmla="*/ 0 h 48"/>
                <a:gd name="T6" fmla="*/ 0 w 43"/>
                <a:gd name="T7" fmla="*/ 27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7"/>
                  </a:moveTo>
                  <a:lnTo>
                    <a:pt x="43" y="48"/>
                  </a:lnTo>
                  <a:lnTo>
                    <a:pt x="43" y="0"/>
                  </a:lnTo>
                  <a:lnTo>
                    <a:pt x="0" y="27"/>
                  </a:lnTo>
                  <a:close/>
                </a:path>
              </a:pathLst>
            </a:custGeom>
            <a:solidFill>
              <a:srgbClr val="000000"/>
            </a:solidFill>
            <a:ln w="9525">
              <a:noFill/>
              <a:round/>
              <a:headEnd/>
              <a:tailEnd/>
            </a:ln>
          </p:spPr>
          <p:txBody>
            <a:bodyPr/>
            <a:lstStyle/>
            <a:p>
              <a:endParaRPr lang="en-US"/>
            </a:p>
          </p:txBody>
        </p:sp>
        <p:sp>
          <p:nvSpPr>
            <p:cNvPr id="1068" name="Freeform 675"/>
            <p:cNvSpPr>
              <a:spLocks/>
            </p:cNvSpPr>
            <p:nvPr/>
          </p:nvSpPr>
          <p:spPr bwMode="auto">
            <a:xfrm>
              <a:off x="1299446" y="2990288"/>
              <a:ext cx="67663" cy="66121"/>
            </a:xfrm>
            <a:custGeom>
              <a:avLst/>
              <a:gdLst>
                <a:gd name="T0" fmla="*/ 44 w 44"/>
                <a:gd name="T1" fmla="*/ 21 h 43"/>
                <a:gd name="T2" fmla="*/ 0 w 44"/>
                <a:gd name="T3" fmla="*/ 43 h 43"/>
                <a:gd name="T4" fmla="*/ 0 w 44"/>
                <a:gd name="T5" fmla="*/ 0 h 43"/>
                <a:gd name="T6" fmla="*/ 44 w 44"/>
                <a:gd name="T7" fmla="*/ 21 h 43"/>
                <a:gd name="T8" fmla="*/ 0 60000 65536"/>
                <a:gd name="T9" fmla="*/ 0 60000 65536"/>
                <a:gd name="T10" fmla="*/ 0 60000 65536"/>
                <a:gd name="T11" fmla="*/ 0 60000 65536"/>
                <a:gd name="T12" fmla="*/ 0 w 44"/>
                <a:gd name="T13" fmla="*/ 0 h 43"/>
                <a:gd name="T14" fmla="*/ 44 w 44"/>
                <a:gd name="T15" fmla="*/ 43 h 43"/>
              </a:gdLst>
              <a:ahLst/>
              <a:cxnLst>
                <a:cxn ang="T8">
                  <a:pos x="T0" y="T1"/>
                </a:cxn>
                <a:cxn ang="T9">
                  <a:pos x="T2" y="T3"/>
                </a:cxn>
                <a:cxn ang="T10">
                  <a:pos x="T4" y="T5"/>
                </a:cxn>
                <a:cxn ang="T11">
                  <a:pos x="T6" y="T7"/>
                </a:cxn>
              </a:cxnLst>
              <a:rect l="T12" t="T13" r="T14" b="T15"/>
              <a:pathLst>
                <a:path w="44" h="43">
                  <a:moveTo>
                    <a:pt x="44" y="21"/>
                  </a:moveTo>
                  <a:lnTo>
                    <a:pt x="0" y="43"/>
                  </a:lnTo>
                  <a:lnTo>
                    <a:pt x="0" y="0"/>
                  </a:lnTo>
                  <a:lnTo>
                    <a:pt x="44" y="21"/>
                  </a:lnTo>
                  <a:close/>
                </a:path>
              </a:pathLst>
            </a:custGeom>
            <a:solidFill>
              <a:srgbClr val="000000"/>
            </a:solidFill>
            <a:ln w="9525">
              <a:noFill/>
              <a:round/>
              <a:headEnd/>
              <a:tailEnd/>
            </a:ln>
          </p:spPr>
          <p:txBody>
            <a:bodyPr/>
            <a:lstStyle/>
            <a:p>
              <a:endParaRPr lang="en-US"/>
            </a:p>
          </p:txBody>
        </p:sp>
        <p:sp>
          <p:nvSpPr>
            <p:cNvPr id="1069" name="Freeform 676"/>
            <p:cNvSpPr>
              <a:spLocks/>
            </p:cNvSpPr>
            <p:nvPr/>
          </p:nvSpPr>
          <p:spPr bwMode="auto">
            <a:xfrm>
              <a:off x="1084153" y="2990288"/>
              <a:ext cx="75352" cy="66121"/>
            </a:xfrm>
            <a:custGeom>
              <a:avLst/>
              <a:gdLst>
                <a:gd name="T0" fmla="*/ 0 w 49"/>
                <a:gd name="T1" fmla="*/ 21 h 43"/>
                <a:gd name="T2" fmla="*/ 49 w 49"/>
                <a:gd name="T3" fmla="*/ 43 h 43"/>
                <a:gd name="T4" fmla="*/ 49 w 49"/>
                <a:gd name="T5" fmla="*/ 0 h 43"/>
                <a:gd name="T6" fmla="*/ 0 w 49"/>
                <a:gd name="T7" fmla="*/ 21 h 43"/>
                <a:gd name="T8" fmla="*/ 0 60000 65536"/>
                <a:gd name="T9" fmla="*/ 0 60000 65536"/>
                <a:gd name="T10" fmla="*/ 0 60000 65536"/>
                <a:gd name="T11" fmla="*/ 0 60000 65536"/>
                <a:gd name="T12" fmla="*/ 0 w 49"/>
                <a:gd name="T13" fmla="*/ 0 h 43"/>
                <a:gd name="T14" fmla="*/ 49 w 49"/>
                <a:gd name="T15" fmla="*/ 43 h 43"/>
              </a:gdLst>
              <a:ahLst/>
              <a:cxnLst>
                <a:cxn ang="T8">
                  <a:pos x="T0" y="T1"/>
                </a:cxn>
                <a:cxn ang="T9">
                  <a:pos x="T2" y="T3"/>
                </a:cxn>
                <a:cxn ang="T10">
                  <a:pos x="T4" y="T5"/>
                </a:cxn>
                <a:cxn ang="T11">
                  <a:pos x="T6" y="T7"/>
                </a:cxn>
              </a:cxnLst>
              <a:rect l="T12" t="T13" r="T14" b="T15"/>
              <a:pathLst>
                <a:path w="49" h="43">
                  <a:moveTo>
                    <a:pt x="0" y="21"/>
                  </a:moveTo>
                  <a:lnTo>
                    <a:pt x="49" y="43"/>
                  </a:lnTo>
                  <a:lnTo>
                    <a:pt x="49" y="0"/>
                  </a:lnTo>
                  <a:lnTo>
                    <a:pt x="0" y="21"/>
                  </a:lnTo>
                  <a:close/>
                </a:path>
              </a:pathLst>
            </a:custGeom>
            <a:solidFill>
              <a:srgbClr val="000000"/>
            </a:solidFill>
            <a:ln w="9525">
              <a:noFill/>
              <a:round/>
              <a:headEnd/>
              <a:tailEnd/>
            </a:ln>
          </p:spPr>
          <p:txBody>
            <a:bodyPr/>
            <a:lstStyle/>
            <a:p>
              <a:endParaRPr lang="en-US"/>
            </a:p>
          </p:txBody>
        </p:sp>
        <p:sp>
          <p:nvSpPr>
            <p:cNvPr id="1078" name="Freeform 749"/>
            <p:cNvSpPr>
              <a:spLocks/>
            </p:cNvSpPr>
            <p:nvPr/>
          </p:nvSpPr>
          <p:spPr bwMode="auto">
            <a:xfrm>
              <a:off x="1267152" y="3320892"/>
              <a:ext cx="99957" cy="115327"/>
            </a:xfrm>
            <a:custGeom>
              <a:avLst/>
              <a:gdLst>
                <a:gd name="T0" fmla="*/ 0 w 65"/>
                <a:gd name="T1" fmla="*/ 75 h 75"/>
                <a:gd name="T2" fmla="*/ 65 w 65"/>
                <a:gd name="T3" fmla="*/ 37 h 75"/>
                <a:gd name="T4" fmla="*/ 0 w 65"/>
                <a:gd name="T5" fmla="*/ 0 h 75"/>
                <a:gd name="T6" fmla="*/ 0 w 65"/>
                <a:gd name="T7" fmla="*/ 75 h 75"/>
                <a:gd name="T8" fmla="*/ 0 60000 65536"/>
                <a:gd name="T9" fmla="*/ 0 60000 65536"/>
                <a:gd name="T10" fmla="*/ 0 60000 65536"/>
                <a:gd name="T11" fmla="*/ 0 60000 65536"/>
                <a:gd name="T12" fmla="*/ 0 w 65"/>
                <a:gd name="T13" fmla="*/ 0 h 75"/>
                <a:gd name="T14" fmla="*/ 65 w 65"/>
                <a:gd name="T15" fmla="*/ 75 h 75"/>
              </a:gdLst>
              <a:ahLst/>
              <a:cxnLst>
                <a:cxn ang="T8">
                  <a:pos x="T0" y="T1"/>
                </a:cxn>
                <a:cxn ang="T9">
                  <a:pos x="T2" y="T3"/>
                </a:cxn>
                <a:cxn ang="T10">
                  <a:pos x="T4" y="T5"/>
                </a:cxn>
                <a:cxn ang="T11">
                  <a:pos x="T6" y="T7"/>
                </a:cxn>
              </a:cxnLst>
              <a:rect l="T12" t="T13" r="T14" b="T15"/>
              <a:pathLst>
                <a:path w="65" h="75">
                  <a:moveTo>
                    <a:pt x="0" y="75"/>
                  </a:moveTo>
                  <a:lnTo>
                    <a:pt x="65" y="37"/>
                  </a:lnTo>
                  <a:lnTo>
                    <a:pt x="0" y="0"/>
                  </a:lnTo>
                  <a:lnTo>
                    <a:pt x="0" y="75"/>
                  </a:lnTo>
                  <a:close/>
                </a:path>
              </a:pathLst>
            </a:custGeom>
            <a:solidFill>
              <a:srgbClr val="000000"/>
            </a:solidFill>
            <a:ln w="9525">
              <a:noFill/>
              <a:round/>
              <a:headEnd/>
              <a:tailEnd/>
            </a:ln>
          </p:spPr>
          <p:txBody>
            <a:bodyPr/>
            <a:lstStyle/>
            <a:p>
              <a:endParaRPr lang="en-US"/>
            </a:p>
          </p:txBody>
        </p:sp>
        <p:sp>
          <p:nvSpPr>
            <p:cNvPr id="1079" name="Freeform 750"/>
            <p:cNvSpPr>
              <a:spLocks/>
            </p:cNvSpPr>
            <p:nvPr/>
          </p:nvSpPr>
          <p:spPr bwMode="auto">
            <a:xfrm>
              <a:off x="1274841" y="3370098"/>
              <a:ext cx="9227" cy="16915"/>
            </a:xfrm>
            <a:custGeom>
              <a:avLst/>
              <a:gdLst>
                <a:gd name="T0" fmla="*/ 0 w 6"/>
                <a:gd name="T1" fmla="*/ 11 h 11"/>
                <a:gd name="T2" fmla="*/ 0 w 6"/>
                <a:gd name="T3" fmla="*/ 11 h 11"/>
                <a:gd name="T4" fmla="*/ 6 w 6"/>
                <a:gd name="T5" fmla="*/ 11 h 11"/>
                <a:gd name="T6" fmla="*/ 6 w 6"/>
                <a:gd name="T7" fmla="*/ 5 h 11"/>
                <a:gd name="T8" fmla="*/ 6 w 6"/>
                <a:gd name="T9" fmla="*/ 5 h 11"/>
                <a:gd name="T10" fmla="*/ 6 w 6"/>
                <a:gd name="T11" fmla="*/ 0 h 11"/>
                <a:gd name="T12" fmla="*/ 6 w 6"/>
                <a:gd name="T13" fmla="*/ 0 h 11"/>
                <a:gd name="T14" fmla="*/ 0 w 6"/>
                <a:gd name="T15" fmla="*/ 0 h 11"/>
                <a:gd name="T16" fmla="*/ 0 w 6"/>
                <a:gd name="T17" fmla="*/ 0 h 11"/>
                <a:gd name="T18" fmla="*/ 0 w 6"/>
                <a:gd name="T19" fmla="*/ 11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1"/>
                <a:gd name="T32" fmla="*/ 6 w 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1">
                  <a:moveTo>
                    <a:pt x="0" y="11"/>
                  </a:moveTo>
                  <a:lnTo>
                    <a:pt x="0" y="11"/>
                  </a:lnTo>
                  <a:lnTo>
                    <a:pt x="6" y="11"/>
                  </a:lnTo>
                  <a:lnTo>
                    <a:pt x="6" y="5"/>
                  </a:lnTo>
                  <a:lnTo>
                    <a:pt x="6" y="0"/>
                  </a:lnTo>
                  <a:lnTo>
                    <a:pt x="0" y="0"/>
                  </a:lnTo>
                  <a:lnTo>
                    <a:pt x="0" y="11"/>
                  </a:lnTo>
                  <a:close/>
                </a:path>
              </a:pathLst>
            </a:custGeom>
            <a:solidFill>
              <a:srgbClr val="000000"/>
            </a:solidFill>
            <a:ln w="9525">
              <a:noFill/>
              <a:round/>
              <a:headEnd/>
              <a:tailEnd/>
            </a:ln>
          </p:spPr>
          <p:txBody>
            <a:bodyPr/>
            <a:lstStyle/>
            <a:p>
              <a:endParaRPr lang="en-US"/>
            </a:p>
          </p:txBody>
        </p:sp>
        <p:sp>
          <p:nvSpPr>
            <p:cNvPr id="1080" name="Rectangle 751"/>
            <p:cNvSpPr>
              <a:spLocks noChangeArrowheads="1"/>
            </p:cNvSpPr>
            <p:nvPr/>
          </p:nvSpPr>
          <p:spPr bwMode="auto">
            <a:xfrm>
              <a:off x="1184110" y="3370098"/>
              <a:ext cx="90731" cy="16915"/>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81" name="Freeform 752"/>
            <p:cNvSpPr>
              <a:spLocks/>
            </p:cNvSpPr>
            <p:nvPr/>
          </p:nvSpPr>
          <p:spPr bwMode="auto">
            <a:xfrm>
              <a:off x="1093380" y="3320892"/>
              <a:ext cx="107646" cy="115327"/>
            </a:xfrm>
            <a:custGeom>
              <a:avLst/>
              <a:gdLst>
                <a:gd name="T0" fmla="*/ 70 w 70"/>
                <a:gd name="T1" fmla="*/ 75 h 75"/>
                <a:gd name="T2" fmla="*/ 0 w 70"/>
                <a:gd name="T3" fmla="*/ 37 h 75"/>
                <a:gd name="T4" fmla="*/ 70 w 70"/>
                <a:gd name="T5" fmla="*/ 0 h 75"/>
                <a:gd name="T6" fmla="*/ 7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70" y="75"/>
                  </a:moveTo>
                  <a:lnTo>
                    <a:pt x="0" y="37"/>
                  </a:lnTo>
                  <a:lnTo>
                    <a:pt x="70" y="0"/>
                  </a:lnTo>
                  <a:lnTo>
                    <a:pt x="70" y="75"/>
                  </a:lnTo>
                  <a:close/>
                </a:path>
              </a:pathLst>
            </a:custGeom>
            <a:solidFill>
              <a:srgbClr val="000000"/>
            </a:solidFill>
            <a:ln w="9525">
              <a:noFill/>
              <a:round/>
              <a:headEnd/>
              <a:tailEnd/>
            </a:ln>
          </p:spPr>
          <p:txBody>
            <a:bodyPr/>
            <a:lstStyle/>
            <a:p>
              <a:endParaRPr lang="en-US"/>
            </a:p>
          </p:txBody>
        </p:sp>
        <p:sp>
          <p:nvSpPr>
            <p:cNvPr id="1082" name="Freeform 753"/>
            <p:cNvSpPr>
              <a:spLocks/>
            </p:cNvSpPr>
            <p:nvPr/>
          </p:nvSpPr>
          <p:spPr bwMode="auto">
            <a:xfrm>
              <a:off x="1176421" y="3370098"/>
              <a:ext cx="7689" cy="16915"/>
            </a:xfrm>
            <a:custGeom>
              <a:avLst/>
              <a:gdLst>
                <a:gd name="T0" fmla="*/ 5 w 5"/>
                <a:gd name="T1" fmla="*/ 0 h 11"/>
                <a:gd name="T2" fmla="*/ 5 w 5"/>
                <a:gd name="T3" fmla="*/ 0 h 11"/>
                <a:gd name="T4" fmla="*/ 0 w 5"/>
                <a:gd name="T5" fmla="*/ 0 h 11"/>
                <a:gd name="T6" fmla="*/ 0 w 5"/>
                <a:gd name="T7" fmla="*/ 0 h 11"/>
                <a:gd name="T8" fmla="*/ 0 w 5"/>
                <a:gd name="T9" fmla="*/ 5 h 11"/>
                <a:gd name="T10" fmla="*/ 0 w 5"/>
                <a:gd name="T11" fmla="*/ 5 h 11"/>
                <a:gd name="T12" fmla="*/ 0 w 5"/>
                <a:gd name="T13" fmla="*/ 11 h 11"/>
                <a:gd name="T14" fmla="*/ 5 w 5"/>
                <a:gd name="T15" fmla="*/ 11 h 11"/>
                <a:gd name="T16" fmla="*/ 5 w 5"/>
                <a:gd name="T17" fmla="*/ 11 h 11"/>
                <a:gd name="T18" fmla="*/ 5 w 5"/>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1"/>
                <a:gd name="T32" fmla="*/ 5 w 5"/>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1">
                  <a:moveTo>
                    <a:pt x="5" y="0"/>
                  </a:moveTo>
                  <a:lnTo>
                    <a:pt x="5" y="0"/>
                  </a:lnTo>
                  <a:lnTo>
                    <a:pt x="0" y="0"/>
                  </a:lnTo>
                  <a:lnTo>
                    <a:pt x="0" y="5"/>
                  </a:lnTo>
                  <a:lnTo>
                    <a:pt x="0" y="11"/>
                  </a:lnTo>
                  <a:lnTo>
                    <a:pt x="5" y="11"/>
                  </a:lnTo>
                  <a:lnTo>
                    <a:pt x="5" y="0"/>
                  </a:lnTo>
                  <a:close/>
                </a:path>
              </a:pathLst>
            </a:custGeom>
            <a:solidFill>
              <a:srgbClr val="000000"/>
            </a:solidFill>
            <a:ln w="9525">
              <a:noFill/>
              <a:round/>
              <a:headEnd/>
              <a:tailEnd/>
            </a:ln>
          </p:spPr>
          <p:txBody>
            <a:bodyPr/>
            <a:lstStyle/>
            <a:p>
              <a:endParaRPr lang="en-US"/>
            </a:p>
          </p:txBody>
        </p:sp>
        <p:sp>
          <p:nvSpPr>
            <p:cNvPr id="1085" name="Line 485"/>
            <p:cNvSpPr>
              <a:spLocks noChangeShapeType="1"/>
            </p:cNvSpPr>
            <p:nvPr/>
          </p:nvSpPr>
          <p:spPr bwMode="auto">
            <a:xfrm flipH="1">
              <a:off x="1044169" y="2667372"/>
              <a:ext cx="322939" cy="1538"/>
            </a:xfrm>
            <a:prstGeom prst="line">
              <a:avLst/>
            </a:prstGeom>
            <a:noFill/>
            <a:ln w="0">
              <a:solidFill>
                <a:srgbClr val="000000"/>
              </a:solidFill>
              <a:round/>
              <a:headEnd/>
              <a:tailEnd/>
            </a:ln>
          </p:spPr>
          <p:txBody>
            <a:bodyPr/>
            <a:lstStyle/>
            <a:p>
              <a:endParaRPr lang="en-US"/>
            </a:p>
          </p:txBody>
        </p:sp>
        <p:sp>
          <p:nvSpPr>
            <p:cNvPr id="1086" name="Freeform 486"/>
            <p:cNvSpPr>
              <a:spLocks/>
            </p:cNvSpPr>
            <p:nvPr/>
          </p:nvSpPr>
          <p:spPr bwMode="auto">
            <a:xfrm>
              <a:off x="1299445" y="2633543"/>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87" name="Freeform 487"/>
            <p:cNvSpPr>
              <a:spLocks/>
            </p:cNvSpPr>
            <p:nvPr/>
          </p:nvSpPr>
          <p:spPr bwMode="auto">
            <a:xfrm>
              <a:off x="1044169" y="2633543"/>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88" name="Freeform 616"/>
            <p:cNvSpPr>
              <a:spLocks/>
            </p:cNvSpPr>
            <p:nvPr/>
          </p:nvSpPr>
          <p:spPr bwMode="auto">
            <a:xfrm>
              <a:off x="1829988" y="2576648"/>
              <a:ext cx="107646" cy="115327"/>
            </a:xfrm>
            <a:custGeom>
              <a:avLst/>
              <a:gdLst>
                <a:gd name="T0" fmla="*/ 0 w 70"/>
                <a:gd name="T1" fmla="*/ 75 h 75"/>
                <a:gd name="T2" fmla="*/ 70 w 70"/>
                <a:gd name="T3" fmla="*/ 37 h 75"/>
                <a:gd name="T4" fmla="*/ 0 w 70"/>
                <a:gd name="T5" fmla="*/ 0 h 75"/>
                <a:gd name="T6" fmla="*/ 0 w 70"/>
                <a:gd name="T7" fmla="*/ 75 h 75"/>
                <a:gd name="T8" fmla="*/ 0 60000 65536"/>
                <a:gd name="T9" fmla="*/ 0 60000 65536"/>
                <a:gd name="T10" fmla="*/ 0 60000 65536"/>
                <a:gd name="T11" fmla="*/ 0 60000 65536"/>
                <a:gd name="T12" fmla="*/ 0 w 70"/>
                <a:gd name="T13" fmla="*/ 0 h 75"/>
                <a:gd name="T14" fmla="*/ 70 w 70"/>
                <a:gd name="T15" fmla="*/ 75 h 75"/>
              </a:gdLst>
              <a:ahLst/>
              <a:cxnLst>
                <a:cxn ang="T8">
                  <a:pos x="T0" y="T1"/>
                </a:cxn>
                <a:cxn ang="T9">
                  <a:pos x="T2" y="T3"/>
                </a:cxn>
                <a:cxn ang="T10">
                  <a:pos x="T4" y="T5"/>
                </a:cxn>
                <a:cxn ang="T11">
                  <a:pos x="T6" y="T7"/>
                </a:cxn>
              </a:cxnLst>
              <a:rect l="T12" t="T13" r="T14" b="T15"/>
              <a:pathLst>
                <a:path w="70" h="75">
                  <a:moveTo>
                    <a:pt x="0" y="75"/>
                  </a:moveTo>
                  <a:lnTo>
                    <a:pt x="70" y="37"/>
                  </a:lnTo>
                  <a:lnTo>
                    <a:pt x="0" y="0"/>
                  </a:lnTo>
                  <a:lnTo>
                    <a:pt x="0" y="75"/>
                  </a:lnTo>
                  <a:close/>
                </a:path>
              </a:pathLst>
            </a:custGeom>
            <a:solidFill>
              <a:srgbClr val="000000"/>
            </a:solidFill>
            <a:ln w="9525">
              <a:noFill/>
              <a:round/>
              <a:headEnd/>
              <a:tailEnd/>
            </a:ln>
          </p:spPr>
          <p:txBody>
            <a:bodyPr/>
            <a:lstStyle/>
            <a:p>
              <a:endParaRPr lang="en-US"/>
            </a:p>
          </p:txBody>
        </p:sp>
        <p:sp>
          <p:nvSpPr>
            <p:cNvPr id="1089" name="Freeform 617"/>
            <p:cNvSpPr>
              <a:spLocks/>
            </p:cNvSpPr>
            <p:nvPr/>
          </p:nvSpPr>
          <p:spPr bwMode="auto">
            <a:xfrm>
              <a:off x="1839215" y="2625854"/>
              <a:ext cx="15378" cy="24603"/>
            </a:xfrm>
            <a:custGeom>
              <a:avLst/>
              <a:gdLst>
                <a:gd name="T0" fmla="*/ 0 w 10"/>
                <a:gd name="T1" fmla="*/ 16 h 16"/>
                <a:gd name="T2" fmla="*/ 5 w 10"/>
                <a:gd name="T3" fmla="*/ 11 h 16"/>
                <a:gd name="T4" fmla="*/ 5 w 10"/>
                <a:gd name="T5" fmla="*/ 11 h 16"/>
                <a:gd name="T6" fmla="*/ 10 w 10"/>
                <a:gd name="T7" fmla="*/ 11 h 16"/>
                <a:gd name="T8" fmla="*/ 10 w 10"/>
                <a:gd name="T9" fmla="*/ 5 h 16"/>
                <a:gd name="T10" fmla="*/ 10 w 10"/>
                <a:gd name="T11" fmla="*/ 5 h 16"/>
                <a:gd name="T12" fmla="*/ 5 w 10"/>
                <a:gd name="T13" fmla="*/ 0 h 16"/>
                <a:gd name="T14" fmla="*/ 5 w 10"/>
                <a:gd name="T15" fmla="*/ 0 h 16"/>
                <a:gd name="T16" fmla="*/ 0 w 10"/>
                <a:gd name="T17" fmla="*/ 0 h 16"/>
                <a:gd name="T18" fmla="*/ 0 w 10"/>
                <a:gd name="T19" fmla="*/ 16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6"/>
                <a:gd name="T32" fmla="*/ 10 w 1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6">
                  <a:moveTo>
                    <a:pt x="0" y="16"/>
                  </a:moveTo>
                  <a:lnTo>
                    <a:pt x="5" y="11"/>
                  </a:lnTo>
                  <a:lnTo>
                    <a:pt x="10" y="11"/>
                  </a:lnTo>
                  <a:lnTo>
                    <a:pt x="10" y="5"/>
                  </a:lnTo>
                  <a:lnTo>
                    <a:pt x="5" y="0"/>
                  </a:lnTo>
                  <a:lnTo>
                    <a:pt x="0" y="0"/>
                  </a:lnTo>
                  <a:lnTo>
                    <a:pt x="0" y="16"/>
                  </a:lnTo>
                  <a:close/>
                </a:path>
              </a:pathLst>
            </a:custGeom>
            <a:solidFill>
              <a:srgbClr val="000000"/>
            </a:solidFill>
            <a:ln w="9525">
              <a:noFill/>
              <a:round/>
              <a:headEnd/>
              <a:tailEnd/>
            </a:ln>
          </p:spPr>
          <p:txBody>
            <a:bodyPr/>
            <a:lstStyle/>
            <a:p>
              <a:endParaRPr lang="en-US"/>
            </a:p>
          </p:txBody>
        </p:sp>
        <p:sp>
          <p:nvSpPr>
            <p:cNvPr id="1090" name="Rectangle 618"/>
            <p:cNvSpPr>
              <a:spLocks noChangeArrowheads="1"/>
            </p:cNvSpPr>
            <p:nvPr/>
          </p:nvSpPr>
          <p:spPr bwMode="auto">
            <a:xfrm>
              <a:off x="1714653" y="2625854"/>
              <a:ext cx="124562" cy="24603"/>
            </a:xfrm>
            <a:prstGeom prst="rect">
              <a:avLst/>
            </a:prstGeom>
            <a:solidFill>
              <a:srgbClr val="000000"/>
            </a:solidFill>
            <a:ln w="9525">
              <a:noFill/>
              <a:miter lim="800000"/>
              <a:headEnd/>
              <a:tailEnd/>
            </a:ln>
          </p:spPr>
          <p:txBody>
            <a:bodyPr/>
            <a:lstStyle/>
            <a:p>
              <a:pPr algn="l" eaLnBrk="0" hangingPunct="0"/>
              <a:endParaRPr lang="en-US" sz="1800">
                <a:solidFill>
                  <a:srgbClr val="000000"/>
                </a:solidFill>
              </a:endParaRPr>
            </a:p>
          </p:txBody>
        </p:sp>
        <p:sp>
          <p:nvSpPr>
            <p:cNvPr id="1091" name="Freeform 619"/>
            <p:cNvSpPr>
              <a:spLocks/>
            </p:cNvSpPr>
            <p:nvPr/>
          </p:nvSpPr>
          <p:spPr bwMode="auto">
            <a:xfrm>
              <a:off x="1623922" y="2576648"/>
              <a:ext cx="98420" cy="115327"/>
            </a:xfrm>
            <a:custGeom>
              <a:avLst/>
              <a:gdLst>
                <a:gd name="T0" fmla="*/ 64 w 64"/>
                <a:gd name="T1" fmla="*/ 75 h 75"/>
                <a:gd name="T2" fmla="*/ 0 w 64"/>
                <a:gd name="T3" fmla="*/ 37 h 75"/>
                <a:gd name="T4" fmla="*/ 64 w 64"/>
                <a:gd name="T5" fmla="*/ 0 h 75"/>
                <a:gd name="T6" fmla="*/ 64 w 64"/>
                <a:gd name="T7" fmla="*/ 75 h 75"/>
                <a:gd name="T8" fmla="*/ 0 60000 65536"/>
                <a:gd name="T9" fmla="*/ 0 60000 65536"/>
                <a:gd name="T10" fmla="*/ 0 60000 65536"/>
                <a:gd name="T11" fmla="*/ 0 60000 65536"/>
                <a:gd name="T12" fmla="*/ 0 w 64"/>
                <a:gd name="T13" fmla="*/ 0 h 75"/>
                <a:gd name="T14" fmla="*/ 64 w 64"/>
                <a:gd name="T15" fmla="*/ 75 h 75"/>
              </a:gdLst>
              <a:ahLst/>
              <a:cxnLst>
                <a:cxn ang="T8">
                  <a:pos x="T0" y="T1"/>
                </a:cxn>
                <a:cxn ang="T9">
                  <a:pos x="T2" y="T3"/>
                </a:cxn>
                <a:cxn ang="T10">
                  <a:pos x="T4" y="T5"/>
                </a:cxn>
                <a:cxn ang="T11">
                  <a:pos x="T6" y="T7"/>
                </a:cxn>
              </a:cxnLst>
              <a:rect l="T12" t="T13" r="T14" b="T15"/>
              <a:pathLst>
                <a:path w="64" h="75">
                  <a:moveTo>
                    <a:pt x="64" y="75"/>
                  </a:moveTo>
                  <a:lnTo>
                    <a:pt x="0" y="37"/>
                  </a:lnTo>
                  <a:lnTo>
                    <a:pt x="64" y="0"/>
                  </a:lnTo>
                  <a:lnTo>
                    <a:pt x="64" y="75"/>
                  </a:lnTo>
                  <a:close/>
                </a:path>
              </a:pathLst>
            </a:custGeom>
            <a:solidFill>
              <a:srgbClr val="000000"/>
            </a:solidFill>
            <a:ln w="9525">
              <a:noFill/>
              <a:round/>
              <a:headEnd/>
              <a:tailEnd/>
            </a:ln>
          </p:spPr>
          <p:txBody>
            <a:bodyPr/>
            <a:lstStyle/>
            <a:p>
              <a:endParaRPr lang="en-US"/>
            </a:p>
          </p:txBody>
        </p:sp>
        <p:sp>
          <p:nvSpPr>
            <p:cNvPr id="1092" name="Freeform 621"/>
            <p:cNvSpPr>
              <a:spLocks/>
            </p:cNvSpPr>
            <p:nvPr/>
          </p:nvSpPr>
          <p:spPr bwMode="auto">
            <a:xfrm>
              <a:off x="1705426" y="2625854"/>
              <a:ext cx="9227" cy="24603"/>
            </a:xfrm>
            <a:custGeom>
              <a:avLst/>
              <a:gdLst>
                <a:gd name="T0" fmla="*/ 6 w 6"/>
                <a:gd name="T1" fmla="*/ 0 h 16"/>
                <a:gd name="T2" fmla="*/ 6 w 6"/>
                <a:gd name="T3" fmla="*/ 0 h 16"/>
                <a:gd name="T4" fmla="*/ 0 w 6"/>
                <a:gd name="T5" fmla="*/ 0 h 16"/>
                <a:gd name="T6" fmla="*/ 0 w 6"/>
                <a:gd name="T7" fmla="*/ 5 h 16"/>
                <a:gd name="T8" fmla="*/ 0 w 6"/>
                <a:gd name="T9" fmla="*/ 5 h 16"/>
                <a:gd name="T10" fmla="*/ 0 w 6"/>
                <a:gd name="T11" fmla="*/ 11 h 16"/>
                <a:gd name="T12" fmla="*/ 0 w 6"/>
                <a:gd name="T13" fmla="*/ 11 h 16"/>
                <a:gd name="T14" fmla="*/ 6 w 6"/>
                <a:gd name="T15" fmla="*/ 11 h 16"/>
                <a:gd name="T16" fmla="*/ 6 w 6"/>
                <a:gd name="T17" fmla="*/ 16 h 16"/>
                <a:gd name="T18" fmla="*/ 6 w 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6"/>
                <a:gd name="T32" fmla="*/ 6 w 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6">
                  <a:moveTo>
                    <a:pt x="6" y="0"/>
                  </a:moveTo>
                  <a:lnTo>
                    <a:pt x="6" y="0"/>
                  </a:lnTo>
                  <a:lnTo>
                    <a:pt x="0" y="0"/>
                  </a:lnTo>
                  <a:lnTo>
                    <a:pt x="0" y="5"/>
                  </a:lnTo>
                  <a:lnTo>
                    <a:pt x="0" y="11"/>
                  </a:lnTo>
                  <a:lnTo>
                    <a:pt x="6" y="11"/>
                  </a:lnTo>
                  <a:lnTo>
                    <a:pt x="6" y="16"/>
                  </a:lnTo>
                  <a:lnTo>
                    <a:pt x="6" y="0"/>
                  </a:lnTo>
                  <a:close/>
                </a:path>
              </a:pathLst>
            </a:custGeom>
            <a:solidFill>
              <a:srgbClr val="000000"/>
            </a:solidFill>
            <a:ln w="9525">
              <a:noFill/>
              <a:round/>
              <a:headEnd/>
              <a:tailEnd/>
            </a:ln>
          </p:spPr>
          <p:txBody>
            <a:bodyPr/>
            <a:lstStyle/>
            <a:p>
              <a:endParaRPr lang="en-US"/>
            </a:p>
          </p:txBody>
        </p:sp>
        <p:sp>
          <p:nvSpPr>
            <p:cNvPr id="1093" name="Line 674"/>
            <p:cNvSpPr>
              <a:spLocks noChangeShapeType="1"/>
            </p:cNvSpPr>
            <p:nvPr/>
          </p:nvSpPr>
          <p:spPr bwMode="auto">
            <a:xfrm flipH="1">
              <a:off x="1084153" y="3022579"/>
              <a:ext cx="282956" cy="1538"/>
            </a:xfrm>
            <a:prstGeom prst="line">
              <a:avLst/>
            </a:prstGeom>
            <a:noFill/>
            <a:ln w="0">
              <a:solidFill>
                <a:srgbClr val="000000"/>
              </a:solidFill>
              <a:round/>
              <a:headEnd/>
              <a:tailEnd/>
            </a:ln>
          </p:spPr>
          <p:txBody>
            <a:bodyPr/>
            <a:lstStyle/>
            <a:p>
              <a:endParaRPr lang="en-US"/>
            </a:p>
          </p:txBody>
        </p:sp>
        <p:sp>
          <p:nvSpPr>
            <p:cNvPr id="1094" name="Line 772"/>
            <p:cNvSpPr>
              <a:spLocks noChangeShapeType="1"/>
            </p:cNvSpPr>
            <p:nvPr/>
          </p:nvSpPr>
          <p:spPr bwMode="auto">
            <a:xfrm flipH="1">
              <a:off x="1044170" y="2378285"/>
              <a:ext cx="322939" cy="1538"/>
            </a:xfrm>
            <a:prstGeom prst="line">
              <a:avLst/>
            </a:prstGeom>
            <a:noFill/>
            <a:ln w="0">
              <a:solidFill>
                <a:srgbClr val="000000"/>
              </a:solidFill>
              <a:round/>
              <a:headEnd/>
              <a:tailEnd/>
            </a:ln>
          </p:spPr>
          <p:txBody>
            <a:bodyPr/>
            <a:lstStyle/>
            <a:p>
              <a:endParaRPr lang="en-US"/>
            </a:p>
          </p:txBody>
        </p:sp>
        <p:sp>
          <p:nvSpPr>
            <p:cNvPr id="1095" name="Freeform 773"/>
            <p:cNvSpPr>
              <a:spLocks/>
            </p:cNvSpPr>
            <p:nvPr/>
          </p:nvSpPr>
          <p:spPr bwMode="auto">
            <a:xfrm>
              <a:off x="1299446" y="2344456"/>
              <a:ext cx="67663" cy="75347"/>
            </a:xfrm>
            <a:custGeom>
              <a:avLst/>
              <a:gdLst>
                <a:gd name="T0" fmla="*/ 44 w 44"/>
                <a:gd name="T1" fmla="*/ 22 h 49"/>
                <a:gd name="T2" fmla="*/ 0 w 44"/>
                <a:gd name="T3" fmla="*/ 49 h 49"/>
                <a:gd name="T4" fmla="*/ 0 w 44"/>
                <a:gd name="T5" fmla="*/ 0 h 49"/>
                <a:gd name="T6" fmla="*/ 44 w 44"/>
                <a:gd name="T7" fmla="*/ 22 h 49"/>
                <a:gd name="T8" fmla="*/ 0 60000 65536"/>
                <a:gd name="T9" fmla="*/ 0 60000 65536"/>
                <a:gd name="T10" fmla="*/ 0 60000 65536"/>
                <a:gd name="T11" fmla="*/ 0 60000 65536"/>
                <a:gd name="T12" fmla="*/ 0 w 44"/>
                <a:gd name="T13" fmla="*/ 0 h 49"/>
                <a:gd name="T14" fmla="*/ 44 w 44"/>
                <a:gd name="T15" fmla="*/ 49 h 49"/>
              </a:gdLst>
              <a:ahLst/>
              <a:cxnLst>
                <a:cxn ang="T8">
                  <a:pos x="T0" y="T1"/>
                </a:cxn>
                <a:cxn ang="T9">
                  <a:pos x="T2" y="T3"/>
                </a:cxn>
                <a:cxn ang="T10">
                  <a:pos x="T4" y="T5"/>
                </a:cxn>
                <a:cxn ang="T11">
                  <a:pos x="T6" y="T7"/>
                </a:cxn>
              </a:cxnLst>
              <a:rect l="T12" t="T13" r="T14" b="T15"/>
              <a:pathLst>
                <a:path w="44" h="49">
                  <a:moveTo>
                    <a:pt x="44" y="22"/>
                  </a:moveTo>
                  <a:lnTo>
                    <a:pt x="0" y="49"/>
                  </a:lnTo>
                  <a:lnTo>
                    <a:pt x="0" y="0"/>
                  </a:lnTo>
                  <a:lnTo>
                    <a:pt x="44" y="22"/>
                  </a:lnTo>
                  <a:close/>
                </a:path>
              </a:pathLst>
            </a:custGeom>
            <a:solidFill>
              <a:srgbClr val="000000"/>
            </a:solidFill>
            <a:ln w="9525">
              <a:noFill/>
              <a:round/>
              <a:headEnd/>
              <a:tailEnd/>
            </a:ln>
          </p:spPr>
          <p:txBody>
            <a:bodyPr/>
            <a:lstStyle/>
            <a:p>
              <a:endParaRPr lang="en-US"/>
            </a:p>
          </p:txBody>
        </p:sp>
        <p:sp>
          <p:nvSpPr>
            <p:cNvPr id="1096" name="Freeform 774"/>
            <p:cNvSpPr>
              <a:spLocks/>
            </p:cNvSpPr>
            <p:nvPr/>
          </p:nvSpPr>
          <p:spPr bwMode="auto">
            <a:xfrm>
              <a:off x="1044170" y="2344456"/>
              <a:ext cx="66126" cy="75347"/>
            </a:xfrm>
            <a:custGeom>
              <a:avLst/>
              <a:gdLst>
                <a:gd name="T0" fmla="*/ 0 w 43"/>
                <a:gd name="T1" fmla="*/ 22 h 49"/>
                <a:gd name="T2" fmla="*/ 43 w 43"/>
                <a:gd name="T3" fmla="*/ 49 h 49"/>
                <a:gd name="T4" fmla="*/ 43 w 43"/>
                <a:gd name="T5" fmla="*/ 0 h 49"/>
                <a:gd name="T6" fmla="*/ 0 w 43"/>
                <a:gd name="T7" fmla="*/ 22 h 49"/>
                <a:gd name="T8" fmla="*/ 0 60000 65536"/>
                <a:gd name="T9" fmla="*/ 0 60000 65536"/>
                <a:gd name="T10" fmla="*/ 0 60000 65536"/>
                <a:gd name="T11" fmla="*/ 0 60000 65536"/>
                <a:gd name="T12" fmla="*/ 0 w 43"/>
                <a:gd name="T13" fmla="*/ 0 h 49"/>
                <a:gd name="T14" fmla="*/ 43 w 43"/>
                <a:gd name="T15" fmla="*/ 49 h 49"/>
              </a:gdLst>
              <a:ahLst/>
              <a:cxnLst>
                <a:cxn ang="T8">
                  <a:pos x="T0" y="T1"/>
                </a:cxn>
                <a:cxn ang="T9">
                  <a:pos x="T2" y="T3"/>
                </a:cxn>
                <a:cxn ang="T10">
                  <a:pos x="T4" y="T5"/>
                </a:cxn>
                <a:cxn ang="T11">
                  <a:pos x="T6" y="T7"/>
                </a:cxn>
              </a:cxnLst>
              <a:rect l="T12" t="T13" r="T14" b="T15"/>
              <a:pathLst>
                <a:path w="43" h="49">
                  <a:moveTo>
                    <a:pt x="0" y="22"/>
                  </a:moveTo>
                  <a:lnTo>
                    <a:pt x="43" y="49"/>
                  </a:lnTo>
                  <a:lnTo>
                    <a:pt x="43" y="0"/>
                  </a:lnTo>
                  <a:lnTo>
                    <a:pt x="0" y="22"/>
                  </a:lnTo>
                  <a:close/>
                </a:path>
              </a:pathLst>
            </a:custGeom>
            <a:solidFill>
              <a:srgbClr val="000000"/>
            </a:solidFill>
            <a:ln w="9525">
              <a:noFill/>
              <a:round/>
              <a:headEnd/>
              <a:tailEnd/>
            </a:ln>
          </p:spPr>
          <p:txBody>
            <a:bodyPr/>
            <a:lstStyle/>
            <a:p>
              <a:endParaRPr lang="en-US"/>
            </a:p>
          </p:txBody>
        </p:sp>
        <p:sp>
          <p:nvSpPr>
            <p:cNvPr id="1097" name="Rectangle 826"/>
            <p:cNvSpPr>
              <a:spLocks noChangeArrowheads="1"/>
            </p:cNvSpPr>
            <p:nvPr/>
          </p:nvSpPr>
          <p:spPr bwMode="auto">
            <a:xfrm>
              <a:off x="325093" y="3505655"/>
              <a:ext cx="872034" cy="153888"/>
            </a:xfrm>
            <a:prstGeom prst="rect">
              <a:avLst/>
            </a:prstGeom>
            <a:noFill/>
            <a:ln w="9525">
              <a:noFill/>
              <a:miter lim="800000"/>
              <a:headEnd/>
              <a:tailEnd/>
            </a:ln>
          </p:spPr>
          <p:txBody>
            <a:bodyPr wrap="none" lIns="0" tIns="0" rIns="0" bIns="0">
              <a:spAutoFit/>
            </a:bodyPr>
            <a:lstStyle/>
            <a:p>
              <a:pPr algn="l" eaLnBrk="0" hangingPunct="0"/>
              <a:r>
                <a:rPr lang="en-US" sz="1000" b="1" dirty="0" smtClean="0">
                  <a:solidFill>
                    <a:srgbClr val="24211D"/>
                  </a:solidFill>
                </a:rPr>
                <a:t>Miscellaneous</a:t>
              </a:r>
              <a:endParaRPr lang="en-US" sz="1800" dirty="0">
                <a:solidFill>
                  <a:srgbClr val="000000"/>
                </a:solidFill>
              </a:endParaRPr>
            </a:p>
          </p:txBody>
        </p:sp>
        <p:sp>
          <p:nvSpPr>
            <p:cNvPr id="1400" name="Rectangle 689"/>
            <p:cNvSpPr>
              <a:spLocks noChangeArrowheads="1"/>
            </p:cNvSpPr>
            <p:nvPr/>
          </p:nvSpPr>
          <p:spPr bwMode="auto">
            <a:xfrm>
              <a:off x="3895717" y="5850399"/>
              <a:ext cx="1328890" cy="153888"/>
            </a:xfrm>
            <a:prstGeom prst="rect">
              <a:avLst/>
            </a:prstGeom>
            <a:noFill/>
            <a:ln w="9525">
              <a:noFill/>
              <a:miter lim="800000"/>
              <a:headEnd/>
              <a:tailEnd/>
            </a:ln>
          </p:spPr>
          <p:txBody>
            <a:bodyPr wrap="none" lIns="0" tIns="0" rIns="0" bIns="0">
              <a:spAutoFit/>
            </a:bodyPr>
            <a:lstStyle/>
            <a:p>
              <a:pPr algn="l" eaLnBrk="0" hangingPunct="0"/>
              <a:r>
                <a:rPr lang="en-US" sz="1000" b="1" dirty="0">
                  <a:solidFill>
                    <a:srgbClr val="24211D"/>
                  </a:solidFill>
                </a:rPr>
                <a:t>Network Coprocessor</a:t>
              </a:r>
              <a:endParaRPr lang="en-US" sz="1000" dirty="0">
                <a:solidFill>
                  <a:srgbClr val="000000"/>
                </a:solidFill>
              </a:endParaRPr>
            </a:p>
          </p:txBody>
        </p:sp>
        <p:grpSp>
          <p:nvGrpSpPr>
            <p:cNvPr id="3" name="Group 1400"/>
            <p:cNvGrpSpPr/>
            <p:nvPr/>
          </p:nvGrpSpPr>
          <p:grpSpPr>
            <a:xfrm>
              <a:off x="24605" y="1683248"/>
              <a:ext cx="1051859" cy="1802177"/>
              <a:chOff x="24605" y="1683248"/>
              <a:chExt cx="1051859" cy="1802177"/>
            </a:xfrm>
          </p:grpSpPr>
          <p:sp>
            <p:nvSpPr>
              <p:cNvPr id="1402" name="Rectangle 470"/>
              <p:cNvSpPr>
                <a:spLocks noChangeArrowheads="1"/>
              </p:cNvSpPr>
              <p:nvPr/>
            </p:nvSpPr>
            <p:spPr bwMode="auto">
              <a:xfrm>
                <a:off x="372148" y="2542819"/>
                <a:ext cx="645878" cy="273710"/>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3" name="Rectangle 473"/>
              <p:cNvSpPr>
                <a:spLocks noChangeArrowheads="1"/>
              </p:cNvSpPr>
              <p:nvPr/>
            </p:nvSpPr>
            <p:spPr bwMode="auto">
              <a:xfrm>
                <a:off x="364459" y="180780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4" name="Rectangle 475"/>
              <p:cNvSpPr>
                <a:spLocks noChangeArrowheads="1"/>
              </p:cNvSpPr>
              <p:nvPr/>
            </p:nvSpPr>
            <p:spPr bwMode="auto">
              <a:xfrm>
                <a:off x="364459" y="2047681"/>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5" name="Rectangle 477"/>
              <p:cNvSpPr>
                <a:spLocks noChangeArrowheads="1"/>
              </p:cNvSpPr>
              <p:nvPr/>
            </p:nvSpPr>
            <p:spPr bwMode="auto">
              <a:xfrm>
                <a:off x="364459" y="2295250"/>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06" name="Line 607"/>
              <p:cNvSpPr>
                <a:spLocks noChangeShapeType="1"/>
              </p:cNvSpPr>
              <p:nvPr/>
            </p:nvSpPr>
            <p:spPr bwMode="auto">
              <a:xfrm flipH="1">
                <a:off x="895002" y="1683248"/>
                <a:ext cx="107646" cy="1538"/>
              </a:xfrm>
              <a:prstGeom prst="line">
                <a:avLst/>
              </a:prstGeom>
              <a:noFill/>
              <a:ln w="0">
                <a:solidFill>
                  <a:srgbClr val="24211D"/>
                </a:solidFill>
                <a:round/>
                <a:headEnd/>
                <a:tailEnd/>
              </a:ln>
            </p:spPr>
            <p:txBody>
              <a:bodyPr/>
              <a:lstStyle/>
              <a:p>
                <a:endParaRPr lang="en-US"/>
              </a:p>
            </p:txBody>
          </p:sp>
          <p:sp>
            <p:nvSpPr>
              <p:cNvPr id="1407" name="Line 608"/>
              <p:cNvSpPr>
                <a:spLocks noChangeShapeType="1"/>
              </p:cNvSpPr>
              <p:nvPr/>
            </p:nvSpPr>
            <p:spPr bwMode="auto">
              <a:xfrm flipH="1">
                <a:off x="728919" y="1683248"/>
                <a:ext cx="107646" cy="1538"/>
              </a:xfrm>
              <a:prstGeom prst="line">
                <a:avLst/>
              </a:prstGeom>
              <a:noFill/>
              <a:ln w="0">
                <a:solidFill>
                  <a:srgbClr val="24211D"/>
                </a:solidFill>
                <a:round/>
                <a:headEnd/>
                <a:tailEnd/>
              </a:ln>
            </p:spPr>
            <p:txBody>
              <a:bodyPr/>
              <a:lstStyle/>
              <a:p>
                <a:endParaRPr lang="en-US"/>
              </a:p>
            </p:txBody>
          </p:sp>
          <p:sp>
            <p:nvSpPr>
              <p:cNvPr id="1408" name="Line 609"/>
              <p:cNvSpPr>
                <a:spLocks noChangeShapeType="1"/>
              </p:cNvSpPr>
              <p:nvPr/>
            </p:nvSpPr>
            <p:spPr bwMode="auto">
              <a:xfrm flipH="1">
                <a:off x="562836" y="1683248"/>
                <a:ext cx="107646" cy="1538"/>
              </a:xfrm>
              <a:prstGeom prst="line">
                <a:avLst/>
              </a:prstGeom>
              <a:noFill/>
              <a:ln w="0">
                <a:solidFill>
                  <a:srgbClr val="24211D"/>
                </a:solidFill>
                <a:round/>
                <a:headEnd/>
                <a:tailEnd/>
              </a:ln>
            </p:spPr>
            <p:txBody>
              <a:bodyPr/>
              <a:lstStyle/>
              <a:p>
                <a:endParaRPr lang="en-US"/>
              </a:p>
            </p:txBody>
          </p:sp>
          <p:sp>
            <p:nvSpPr>
              <p:cNvPr id="1409" name="Line 610"/>
              <p:cNvSpPr>
                <a:spLocks noChangeShapeType="1"/>
              </p:cNvSpPr>
              <p:nvPr/>
            </p:nvSpPr>
            <p:spPr bwMode="auto">
              <a:xfrm flipH="1">
                <a:off x="396753" y="1683248"/>
                <a:ext cx="107646" cy="1538"/>
              </a:xfrm>
              <a:prstGeom prst="line">
                <a:avLst/>
              </a:prstGeom>
              <a:noFill/>
              <a:ln w="0">
                <a:solidFill>
                  <a:srgbClr val="24211D"/>
                </a:solidFill>
                <a:round/>
                <a:headEnd/>
                <a:tailEnd/>
              </a:ln>
            </p:spPr>
            <p:txBody>
              <a:bodyPr/>
              <a:lstStyle/>
              <a:p>
                <a:endParaRPr lang="en-US"/>
              </a:p>
            </p:txBody>
          </p:sp>
          <p:sp>
            <p:nvSpPr>
              <p:cNvPr id="1410" name="Rectangle 672"/>
              <p:cNvSpPr>
                <a:spLocks noChangeArrowheads="1"/>
              </p:cNvSpPr>
              <p:nvPr/>
            </p:nvSpPr>
            <p:spPr bwMode="auto">
              <a:xfrm>
                <a:off x="422897" y="2956458"/>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1" name="Rectangle 673"/>
              <p:cNvSpPr>
                <a:spLocks noChangeArrowheads="1"/>
              </p:cNvSpPr>
              <p:nvPr/>
            </p:nvSpPr>
            <p:spPr bwMode="auto">
              <a:xfrm>
                <a:off x="396754" y="2931855"/>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2" name="Rectangle 677"/>
              <p:cNvSpPr>
                <a:spLocks noChangeArrowheads="1"/>
              </p:cNvSpPr>
              <p:nvPr/>
            </p:nvSpPr>
            <p:spPr bwMode="auto">
              <a:xfrm>
                <a:off x="1044170" y="3088700"/>
                <a:ext cx="0" cy="267559"/>
              </a:xfrm>
              <a:prstGeom prst="rect">
                <a:avLst/>
              </a:prstGeom>
              <a:solidFill>
                <a:schemeClr val="bg1">
                  <a:lumMod val="85000"/>
                </a:schemeClr>
              </a:solidFill>
              <a:ln w="9525">
                <a:noFill/>
                <a:miter lim="800000"/>
                <a:headEnd/>
                <a:tailEnd/>
              </a:ln>
            </p:spPr>
            <p:txBody>
              <a:bodyPr wrap="none" lIns="0" tIns="0" rIns="0" bIns="0">
                <a:spAutoFit/>
              </a:bodyPr>
              <a:lstStyle/>
              <a:p>
                <a:pPr algn="l" eaLnBrk="0" hangingPunct="0"/>
                <a:endParaRPr lang="en-US" sz="1800">
                  <a:solidFill>
                    <a:srgbClr val="000000"/>
                  </a:solidFill>
                </a:endParaRPr>
              </a:p>
            </p:txBody>
          </p:sp>
          <p:sp>
            <p:nvSpPr>
              <p:cNvPr id="1413" name="Line 679"/>
              <p:cNvSpPr>
                <a:spLocks noChangeShapeType="1"/>
              </p:cNvSpPr>
              <p:nvPr/>
            </p:nvSpPr>
            <p:spPr bwMode="auto">
              <a:xfrm>
                <a:off x="24605" y="1889298"/>
                <a:ext cx="332166" cy="1538"/>
              </a:xfrm>
              <a:prstGeom prst="line">
                <a:avLst/>
              </a:prstGeom>
              <a:noFill/>
              <a:ln w="0">
                <a:solidFill>
                  <a:srgbClr val="000000"/>
                </a:solidFill>
                <a:round/>
                <a:headEnd/>
                <a:tailEnd/>
              </a:ln>
            </p:spPr>
            <p:txBody>
              <a:bodyPr/>
              <a:lstStyle/>
              <a:p>
                <a:endParaRPr lang="en-US"/>
              </a:p>
            </p:txBody>
          </p:sp>
          <p:sp>
            <p:nvSpPr>
              <p:cNvPr id="1414" name="Freeform 680"/>
              <p:cNvSpPr>
                <a:spLocks/>
              </p:cNvSpPr>
              <p:nvPr/>
            </p:nvSpPr>
            <p:spPr bwMode="auto">
              <a:xfrm>
                <a:off x="24605" y="1857007"/>
                <a:ext cx="66126" cy="73809"/>
              </a:xfrm>
              <a:custGeom>
                <a:avLst/>
                <a:gdLst>
                  <a:gd name="T0" fmla="*/ 0 w 43"/>
                  <a:gd name="T1" fmla="*/ 21 h 48"/>
                  <a:gd name="T2" fmla="*/ 43 w 43"/>
                  <a:gd name="T3" fmla="*/ 0 h 48"/>
                  <a:gd name="T4" fmla="*/ 43 w 43"/>
                  <a:gd name="T5" fmla="*/ 48 h 48"/>
                  <a:gd name="T6" fmla="*/ 0 w 43"/>
                  <a:gd name="T7" fmla="*/ 21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21"/>
                    </a:moveTo>
                    <a:lnTo>
                      <a:pt x="43" y="0"/>
                    </a:lnTo>
                    <a:lnTo>
                      <a:pt x="43" y="48"/>
                    </a:lnTo>
                    <a:lnTo>
                      <a:pt x="0" y="21"/>
                    </a:lnTo>
                    <a:close/>
                  </a:path>
                </a:pathLst>
              </a:custGeom>
              <a:solidFill>
                <a:srgbClr val="000000"/>
              </a:solidFill>
              <a:ln w="9525">
                <a:noFill/>
                <a:round/>
                <a:headEnd/>
                <a:tailEnd/>
              </a:ln>
            </p:spPr>
            <p:txBody>
              <a:bodyPr/>
              <a:lstStyle/>
              <a:p>
                <a:endParaRPr lang="en-US"/>
              </a:p>
            </p:txBody>
          </p:sp>
          <p:sp>
            <p:nvSpPr>
              <p:cNvPr id="1415" name="Freeform 681"/>
              <p:cNvSpPr>
                <a:spLocks/>
              </p:cNvSpPr>
              <p:nvPr/>
            </p:nvSpPr>
            <p:spPr bwMode="auto">
              <a:xfrm>
                <a:off x="289108" y="1857007"/>
                <a:ext cx="67663" cy="73809"/>
              </a:xfrm>
              <a:custGeom>
                <a:avLst/>
                <a:gdLst>
                  <a:gd name="T0" fmla="*/ 44 w 44"/>
                  <a:gd name="T1" fmla="*/ 21 h 48"/>
                  <a:gd name="T2" fmla="*/ 0 w 44"/>
                  <a:gd name="T3" fmla="*/ 0 h 48"/>
                  <a:gd name="T4" fmla="*/ 0 w 44"/>
                  <a:gd name="T5" fmla="*/ 48 h 48"/>
                  <a:gd name="T6" fmla="*/ 44 w 44"/>
                  <a:gd name="T7" fmla="*/ 21 h 48"/>
                  <a:gd name="T8" fmla="*/ 0 60000 65536"/>
                  <a:gd name="T9" fmla="*/ 0 60000 65536"/>
                  <a:gd name="T10" fmla="*/ 0 60000 65536"/>
                  <a:gd name="T11" fmla="*/ 0 60000 65536"/>
                  <a:gd name="T12" fmla="*/ 0 w 44"/>
                  <a:gd name="T13" fmla="*/ 0 h 48"/>
                  <a:gd name="T14" fmla="*/ 44 w 44"/>
                  <a:gd name="T15" fmla="*/ 48 h 48"/>
                </a:gdLst>
                <a:ahLst/>
                <a:cxnLst>
                  <a:cxn ang="T8">
                    <a:pos x="T0" y="T1"/>
                  </a:cxn>
                  <a:cxn ang="T9">
                    <a:pos x="T2" y="T3"/>
                  </a:cxn>
                  <a:cxn ang="T10">
                    <a:pos x="T4" y="T5"/>
                  </a:cxn>
                  <a:cxn ang="T11">
                    <a:pos x="T6" y="T7"/>
                  </a:cxn>
                </a:cxnLst>
                <a:rect l="T12" t="T13" r="T14" b="T15"/>
                <a:pathLst>
                  <a:path w="44" h="48">
                    <a:moveTo>
                      <a:pt x="44" y="21"/>
                    </a:moveTo>
                    <a:lnTo>
                      <a:pt x="0" y="0"/>
                    </a:lnTo>
                    <a:lnTo>
                      <a:pt x="0" y="48"/>
                    </a:lnTo>
                    <a:lnTo>
                      <a:pt x="44" y="21"/>
                    </a:lnTo>
                    <a:close/>
                  </a:path>
                </a:pathLst>
              </a:custGeom>
              <a:solidFill>
                <a:srgbClr val="000000"/>
              </a:solidFill>
              <a:ln w="9525">
                <a:noFill/>
                <a:round/>
                <a:headEnd/>
                <a:tailEnd/>
              </a:ln>
            </p:spPr>
            <p:txBody>
              <a:bodyPr/>
              <a:lstStyle/>
              <a:p>
                <a:endParaRPr lang="en-US"/>
              </a:p>
            </p:txBody>
          </p:sp>
          <p:sp>
            <p:nvSpPr>
              <p:cNvPr id="1416" name="Rectangle 743"/>
              <p:cNvSpPr>
                <a:spLocks noChangeArrowheads="1"/>
              </p:cNvSpPr>
              <p:nvPr/>
            </p:nvSpPr>
            <p:spPr bwMode="auto">
              <a:xfrm>
                <a:off x="372149" y="2898026"/>
                <a:ext cx="655105" cy="166071"/>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7" name="Rectangle 745"/>
              <p:cNvSpPr>
                <a:spLocks noChangeArrowheads="1"/>
              </p:cNvSpPr>
              <p:nvPr/>
            </p:nvSpPr>
            <p:spPr bwMode="auto">
              <a:xfrm>
                <a:off x="422897" y="3311666"/>
                <a:ext cx="653567"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8" name="Rectangle 746"/>
              <p:cNvSpPr>
                <a:spLocks noChangeArrowheads="1"/>
              </p:cNvSpPr>
              <p:nvPr/>
            </p:nvSpPr>
            <p:spPr bwMode="auto">
              <a:xfrm>
                <a:off x="396754" y="3279374"/>
                <a:ext cx="655105" cy="173759"/>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sp>
            <p:nvSpPr>
              <p:cNvPr id="1419" name="Rectangle 747"/>
              <p:cNvSpPr>
                <a:spLocks noChangeArrowheads="1"/>
              </p:cNvSpPr>
              <p:nvPr/>
            </p:nvSpPr>
            <p:spPr bwMode="auto">
              <a:xfrm>
                <a:off x="372149" y="3254771"/>
                <a:ext cx="655105" cy="164533"/>
              </a:xfrm>
              <a:prstGeom prst="rect">
                <a:avLst/>
              </a:prstGeom>
              <a:solidFill>
                <a:schemeClr val="bg1">
                  <a:lumMod val="85000"/>
                </a:schemeClr>
              </a:solidFill>
              <a:ln w="6" cap="rnd">
                <a:solidFill>
                  <a:srgbClr val="000000"/>
                </a:solidFill>
                <a:round/>
                <a:headEnd/>
                <a:tailEnd/>
              </a:ln>
            </p:spPr>
            <p:txBody>
              <a:bodyPr/>
              <a:lstStyle/>
              <a:p>
                <a:pPr algn="l" eaLnBrk="0" hangingPunct="0"/>
                <a:endParaRPr lang="en-US" sz="1800">
                  <a:solidFill>
                    <a:srgbClr val="000000"/>
                  </a:solidFill>
                </a:endParaRPr>
              </a:p>
            </p:txBody>
          </p:sp>
        </p:grpSp>
        <p:sp>
          <p:nvSpPr>
            <p:cNvPr id="1459" name="Rectangle 423"/>
            <p:cNvSpPr>
              <a:spLocks noChangeArrowheads="1"/>
            </p:cNvSpPr>
            <p:nvPr/>
          </p:nvSpPr>
          <p:spPr bwMode="auto">
            <a:xfrm>
              <a:off x="1694069" y="3460822"/>
              <a:ext cx="1814599" cy="153888"/>
            </a:xfrm>
            <a:prstGeom prst="rect">
              <a:avLst/>
            </a:prstGeom>
            <a:solidFill>
              <a:schemeClr val="bg1"/>
            </a:solidFill>
            <a:ln w="9525">
              <a:noFill/>
              <a:miter lim="800000"/>
              <a:headEnd/>
              <a:tailEnd/>
            </a:ln>
          </p:spPr>
          <p:txBody>
            <a:bodyPr wrap="none" lIns="0" tIns="0" rIns="0" bIns="0">
              <a:spAutoFit/>
            </a:bodyPr>
            <a:lstStyle/>
            <a:p>
              <a:pPr algn="l" eaLnBrk="0" hangingPunct="0"/>
              <a:r>
                <a:rPr lang="en-US" sz="1000" b="1" dirty="0">
                  <a:solidFill>
                    <a:srgbClr val="000000"/>
                  </a:solidFill>
                </a:rPr>
                <a:t>1 to 8 Cores @ up to 1.25 GHz</a:t>
              </a:r>
              <a:endParaRPr lang="en-US" sz="1000" dirty="0">
                <a:solidFill>
                  <a:srgbClr val="000000"/>
                </a:solidFill>
              </a:endParaRPr>
            </a:p>
          </p:txBody>
        </p:sp>
        <p:sp>
          <p:nvSpPr>
            <p:cNvPr id="1460" name="Rectangle 790"/>
            <p:cNvSpPr>
              <a:spLocks noChangeArrowheads="1"/>
            </p:cNvSpPr>
            <p:nvPr/>
          </p:nvSpPr>
          <p:spPr bwMode="auto">
            <a:xfrm>
              <a:off x="1975033" y="3213254"/>
              <a:ext cx="1149830" cy="123111"/>
            </a:xfrm>
            <a:prstGeom prst="rect">
              <a:avLst/>
            </a:prstGeom>
            <a:noFill/>
            <a:ln w="9525">
              <a:noFill/>
              <a:miter lim="800000"/>
              <a:headEnd/>
              <a:tailEnd/>
            </a:ln>
          </p:spPr>
          <p:txBody>
            <a:bodyPr wrap="square" lIns="0" tIns="0" rIns="0" bIns="0">
              <a:spAutoFit/>
            </a:bodyPr>
            <a:lstStyle/>
            <a:p>
              <a:pPr algn="l" eaLnBrk="0" hangingPunct="0"/>
              <a:r>
                <a:rPr lang="en-US" sz="800" b="1" dirty="0">
                  <a:solidFill>
                    <a:srgbClr val="000000"/>
                  </a:solidFill>
                </a:rPr>
                <a:t>L2 Memory </a:t>
              </a:r>
              <a:r>
                <a:rPr lang="en-US" sz="800" b="1" dirty="0" smtClean="0">
                  <a:solidFill>
                    <a:srgbClr val="000000"/>
                  </a:solidFill>
                </a:rPr>
                <a:t>Cache/RAM</a:t>
              </a:r>
              <a:endParaRPr lang="en-US" sz="800" dirty="0">
                <a:solidFill>
                  <a:srgbClr val="000000"/>
                </a:solidFill>
              </a:endParaRPr>
            </a:p>
          </p:txBody>
        </p:sp>
        <p:sp>
          <p:nvSpPr>
            <p:cNvPr id="392" name="Rectangle 433"/>
            <p:cNvSpPr>
              <a:spLocks noChangeArrowheads="1"/>
            </p:cNvSpPr>
            <p:nvPr/>
          </p:nvSpPr>
          <p:spPr bwMode="auto">
            <a:xfrm>
              <a:off x="545920" y="1254193"/>
              <a:ext cx="630500" cy="149156"/>
            </a:xfrm>
            <a:prstGeom prst="rect">
              <a:avLst/>
            </a:prstGeom>
            <a:noFill/>
            <a:ln w="9525">
              <a:noFill/>
              <a:miter lim="800000"/>
              <a:headEnd/>
              <a:tailEnd/>
            </a:ln>
          </p:spPr>
          <p:txBody>
            <a:bodyPr wrap="none" lIns="0" tIns="0" rIns="0" bIns="0">
              <a:spAutoFit/>
            </a:bodyPr>
            <a:lstStyle/>
            <a:p>
              <a:pPr algn="l" eaLnBrk="0" hangingPunct="0"/>
              <a:r>
                <a:rPr lang="en-US" sz="800" b="1" dirty="0">
                  <a:solidFill>
                    <a:srgbClr val="000000"/>
                  </a:solidFill>
                </a:rPr>
                <a:t>DDR3 EMIF</a:t>
              </a:r>
              <a:endParaRPr lang="en-US" sz="1800" dirty="0">
                <a:solidFill>
                  <a:srgbClr val="000000"/>
                </a:solidFill>
              </a:endParaRPr>
            </a:p>
          </p:txBody>
        </p:sp>
        <p:sp>
          <p:nvSpPr>
            <p:cNvPr id="393" name="Rectangle 726"/>
            <p:cNvSpPr>
              <a:spLocks noChangeArrowheads="1"/>
            </p:cNvSpPr>
            <p:nvPr/>
          </p:nvSpPr>
          <p:spPr bwMode="auto">
            <a:xfrm>
              <a:off x="4697961" y="5320645"/>
              <a:ext cx="371897"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Packet</a:t>
              </a:r>
              <a:endParaRPr lang="en-US" sz="900" dirty="0">
                <a:solidFill>
                  <a:srgbClr val="000000"/>
                </a:solidFill>
              </a:endParaRPr>
            </a:p>
          </p:txBody>
        </p:sp>
        <p:sp>
          <p:nvSpPr>
            <p:cNvPr id="394" name="Rectangle 727"/>
            <p:cNvSpPr>
              <a:spLocks noChangeArrowheads="1"/>
            </p:cNvSpPr>
            <p:nvPr/>
          </p:nvSpPr>
          <p:spPr bwMode="auto">
            <a:xfrm>
              <a:off x="4590315" y="5444448"/>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5" name="Rectangle 741"/>
            <p:cNvSpPr>
              <a:spLocks noChangeArrowheads="1"/>
            </p:cNvSpPr>
            <p:nvPr/>
          </p:nvSpPr>
          <p:spPr bwMode="auto">
            <a:xfrm>
              <a:off x="4664130" y="4957749"/>
              <a:ext cx="455253"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Security</a:t>
              </a:r>
              <a:endParaRPr lang="en-US" sz="900" dirty="0">
                <a:solidFill>
                  <a:srgbClr val="000000"/>
                </a:solidFill>
              </a:endParaRPr>
            </a:p>
          </p:txBody>
        </p:sp>
        <p:sp>
          <p:nvSpPr>
            <p:cNvPr id="396" name="Rectangle 742"/>
            <p:cNvSpPr>
              <a:spLocks noChangeArrowheads="1"/>
            </p:cNvSpPr>
            <p:nvPr/>
          </p:nvSpPr>
          <p:spPr bwMode="auto">
            <a:xfrm>
              <a:off x="4590315" y="5080014"/>
              <a:ext cx="634789" cy="138499"/>
            </a:xfrm>
            <a:prstGeom prst="rect">
              <a:avLst/>
            </a:prstGeom>
            <a:noFill/>
            <a:ln w="9525">
              <a:noFill/>
              <a:miter lim="800000"/>
              <a:headEnd/>
              <a:tailEnd/>
            </a:ln>
          </p:spPr>
          <p:txBody>
            <a:bodyPr wrap="none" lIns="0" tIns="0" rIns="0" bIns="0">
              <a:spAutoFit/>
            </a:bodyPr>
            <a:lstStyle/>
            <a:p>
              <a:pPr algn="l" eaLnBrk="0" hangingPunct="0"/>
              <a:r>
                <a:rPr lang="en-US" sz="900" b="1" dirty="0">
                  <a:solidFill>
                    <a:srgbClr val="000000"/>
                  </a:solidFill>
                </a:rPr>
                <a:t>Accelerator</a:t>
              </a:r>
              <a:endParaRPr lang="en-US" sz="900" dirty="0">
                <a:solidFill>
                  <a:srgbClr val="000000"/>
                </a:solidFill>
              </a:endParaRPr>
            </a:p>
          </p:txBody>
        </p:sp>
        <p:sp>
          <p:nvSpPr>
            <p:cNvPr id="391" name="Rectangle 521"/>
            <p:cNvSpPr>
              <a:spLocks noChangeArrowheads="1"/>
            </p:cNvSpPr>
            <p:nvPr/>
          </p:nvSpPr>
          <p:spPr bwMode="auto">
            <a:xfrm rot="16200000">
              <a:off x="567593" y="5042252"/>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sp>
          <p:nvSpPr>
            <p:cNvPr id="397" name="Rectangle 521"/>
            <p:cNvSpPr>
              <a:spLocks noChangeArrowheads="1"/>
            </p:cNvSpPr>
            <p:nvPr/>
          </p:nvSpPr>
          <p:spPr bwMode="auto">
            <a:xfrm rot="16200000">
              <a:off x="2437476" y="5011773"/>
              <a:ext cx="694101" cy="231154"/>
            </a:xfrm>
            <a:prstGeom prst="rect">
              <a:avLst/>
            </a:prstGeom>
            <a:noFill/>
            <a:ln w="9525">
              <a:noFill/>
              <a:miter lim="800000"/>
              <a:headEnd/>
              <a:tailEnd/>
            </a:ln>
          </p:spPr>
          <p:txBody>
            <a:bodyPr wrap="none" lIns="0" tIns="0" rIns="0" bIns="0">
              <a:spAutoFit/>
            </a:bodyPr>
            <a:lstStyle/>
            <a:p>
              <a:pPr algn="ctr" eaLnBrk="0" hangingPunct="0">
                <a:lnSpc>
                  <a:spcPts val="900"/>
                </a:lnSpc>
              </a:pPr>
              <a:r>
                <a:rPr lang="en-US" sz="1000" b="1" dirty="0" smtClean="0">
                  <a:solidFill>
                    <a:srgbClr val="000000"/>
                  </a:solidFill>
                </a:rPr>
                <a:t>Device</a:t>
              </a:r>
              <a:br>
                <a:rPr lang="en-US" sz="1000" b="1" dirty="0" smtClean="0">
                  <a:solidFill>
                    <a:srgbClr val="000000"/>
                  </a:solidFill>
                </a:rPr>
              </a:br>
              <a:r>
                <a:rPr lang="en-US" sz="1000" b="1" dirty="0" smtClean="0">
                  <a:solidFill>
                    <a:srgbClr val="000000"/>
                  </a:solidFill>
                </a:rPr>
                <a:t>Specific I/O</a:t>
              </a:r>
              <a:endParaRPr lang="en-US" sz="1000" dirty="0">
                <a:solidFill>
                  <a:srgbClr val="000000"/>
                </a:solidFill>
              </a:endParaRPr>
            </a:p>
          </p:txBody>
        </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Elbow Connector 180"/>
          <p:cNvCxnSpPr>
            <a:cxnSpLocks noChangeShapeType="1"/>
            <a:stCxn id="22567" idx="3"/>
            <a:endCxn id="65672" idx="2"/>
          </p:cNvCxnSpPr>
          <p:nvPr/>
        </p:nvCxnSpPr>
        <p:spPr bwMode="auto">
          <a:xfrm flipV="1">
            <a:off x="4479925" y="2033588"/>
            <a:ext cx="612775" cy="1235075"/>
          </a:xfrm>
          <a:prstGeom prst="bentConnector2">
            <a:avLst/>
          </a:prstGeom>
          <a:noFill/>
          <a:ln w="12700" algn="ctr">
            <a:solidFill>
              <a:schemeClr val="tx1"/>
            </a:solidFill>
            <a:round/>
            <a:headEnd type="none" w="sm" len="sm"/>
            <a:tailEnd type="triangle" w="med" len="med"/>
          </a:ln>
        </p:spPr>
      </p:cxnSp>
      <p:cxnSp>
        <p:nvCxnSpPr>
          <p:cNvPr id="65539" name="Elbow Connector 180"/>
          <p:cNvCxnSpPr>
            <a:cxnSpLocks noChangeShapeType="1"/>
            <a:stCxn id="22627" idx="3"/>
            <a:endCxn id="65671" idx="2"/>
          </p:cNvCxnSpPr>
          <p:nvPr/>
        </p:nvCxnSpPr>
        <p:spPr bwMode="auto">
          <a:xfrm flipV="1">
            <a:off x="4521200" y="2032000"/>
            <a:ext cx="419100" cy="1150938"/>
          </a:xfrm>
          <a:prstGeom prst="bentConnector2">
            <a:avLst/>
          </a:prstGeom>
          <a:noFill/>
          <a:ln w="12700" algn="ctr">
            <a:solidFill>
              <a:schemeClr val="tx1"/>
            </a:solidFill>
            <a:round/>
            <a:headEnd type="none" w="sm" len="sm"/>
            <a:tailEnd type="triangle" w="med" len="med"/>
          </a:ln>
        </p:spPr>
      </p:cxnSp>
      <p:cxnSp>
        <p:nvCxnSpPr>
          <p:cNvPr id="65540" name="Elbow Connector 180"/>
          <p:cNvCxnSpPr>
            <a:cxnSpLocks noChangeShapeType="1"/>
            <a:stCxn id="22631" idx="3"/>
            <a:endCxn id="65670" idx="2"/>
          </p:cNvCxnSpPr>
          <p:nvPr/>
        </p:nvCxnSpPr>
        <p:spPr bwMode="auto">
          <a:xfrm flipV="1">
            <a:off x="4556125" y="2032000"/>
            <a:ext cx="238125" cy="1065213"/>
          </a:xfrm>
          <a:prstGeom prst="bentConnector2">
            <a:avLst/>
          </a:prstGeom>
          <a:noFill/>
          <a:ln w="12700" algn="ctr">
            <a:solidFill>
              <a:schemeClr val="tx1"/>
            </a:solidFill>
            <a:round/>
            <a:headEnd type="none" w="sm" len="sm"/>
            <a:tailEnd type="triangle" w="med" len="med"/>
          </a:ln>
        </p:spPr>
      </p:cxnSp>
      <p:sp>
        <p:nvSpPr>
          <p:cNvPr id="22533" name="Rectangle 25"/>
          <p:cNvSpPr>
            <a:spLocks noChangeArrowheads="1"/>
          </p:cNvSpPr>
          <p:nvPr/>
        </p:nvSpPr>
        <p:spPr bwMode="auto">
          <a:xfrm>
            <a:off x="4100513" y="5595938"/>
            <a:ext cx="765175" cy="142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QMSS</a:t>
            </a:r>
          </a:p>
        </p:txBody>
      </p:sp>
      <p:sp>
        <p:nvSpPr>
          <p:cNvPr id="65542" name="Rectangle 26"/>
          <p:cNvSpPr>
            <a:spLocks noGrp="1" noChangeArrowheads="1"/>
          </p:cNvSpPr>
          <p:nvPr>
            <p:ph type="title" idx="4294967295"/>
          </p:nvPr>
        </p:nvSpPr>
        <p:spPr>
          <a:xfrm>
            <a:off x="593710" y="169863"/>
            <a:ext cx="8121650" cy="477837"/>
          </a:xfrm>
        </p:spPr>
        <p:txBody>
          <a:bodyPr>
            <a:normAutofit fontScale="90000"/>
          </a:bodyPr>
          <a:lstStyle/>
          <a:p>
            <a:pPr eaLnBrk="1" hangingPunct="1"/>
            <a:r>
              <a:rPr lang="en-US" sz="3600" b="0" dirty="0" smtClean="0"/>
              <a:t>KeyStone I TeraNet Data Connections</a:t>
            </a:r>
          </a:p>
        </p:txBody>
      </p:sp>
      <p:sp>
        <p:nvSpPr>
          <p:cNvPr id="22535" name="Rectangle 27"/>
          <p:cNvSpPr>
            <a:spLocks noChangeArrowheads="1"/>
          </p:cNvSpPr>
          <p:nvPr/>
        </p:nvSpPr>
        <p:spPr bwMode="auto">
          <a:xfrm>
            <a:off x="4413250" y="1084263"/>
            <a:ext cx="3371850" cy="9509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atin typeface="+mj-lt"/>
              </a:rPr>
              <a:t>MSMC</a:t>
            </a:r>
          </a:p>
        </p:txBody>
      </p:sp>
      <p:sp>
        <p:nvSpPr>
          <p:cNvPr id="22536" name="Rectangle 29"/>
          <p:cNvSpPr>
            <a:spLocks noChangeArrowheads="1"/>
          </p:cNvSpPr>
          <p:nvPr/>
        </p:nvSpPr>
        <p:spPr bwMode="auto">
          <a:xfrm>
            <a:off x="4413250" y="11699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200" dirty="0">
                <a:latin typeface="+mj-lt"/>
              </a:rPr>
              <a:t>DDR3</a:t>
            </a:r>
          </a:p>
        </p:txBody>
      </p:sp>
      <p:sp>
        <p:nvSpPr>
          <p:cNvPr id="22537" name="Rectangle 30"/>
          <p:cNvSpPr>
            <a:spLocks noChangeArrowheads="1"/>
          </p:cNvSpPr>
          <p:nvPr/>
        </p:nvSpPr>
        <p:spPr bwMode="auto">
          <a:xfrm>
            <a:off x="4413250" y="1474788"/>
            <a:ext cx="8382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Ins="0" anchor="ctr"/>
          <a:lstStyle/>
          <a:p>
            <a:pPr>
              <a:defRPr/>
            </a:pPr>
            <a:r>
              <a:rPr lang="en-US" sz="1200" dirty="0">
                <a:latin typeface="+mj-lt"/>
              </a:rPr>
              <a:t>Shared L2 </a:t>
            </a:r>
          </a:p>
        </p:txBody>
      </p:sp>
      <p:sp>
        <p:nvSpPr>
          <p:cNvPr id="65546" name="Line 31"/>
          <p:cNvSpPr>
            <a:spLocks noChangeShapeType="1"/>
          </p:cNvSpPr>
          <p:nvPr/>
        </p:nvSpPr>
        <p:spPr bwMode="auto">
          <a:xfrm>
            <a:off x="3117850" y="13223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7" name="Line 32"/>
          <p:cNvSpPr>
            <a:spLocks noChangeShapeType="1"/>
          </p:cNvSpPr>
          <p:nvPr/>
        </p:nvSpPr>
        <p:spPr bwMode="auto">
          <a:xfrm>
            <a:off x="3117850" y="158908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48" name="Rectangle 34"/>
          <p:cNvSpPr>
            <a:spLocks noChangeArrowheads="1"/>
          </p:cNvSpPr>
          <p:nvPr/>
        </p:nvSpPr>
        <p:spPr bwMode="auto">
          <a:xfrm>
            <a:off x="4413250" y="14747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549" name="Rectangle 35"/>
          <p:cNvSpPr>
            <a:spLocks noChangeArrowheads="1"/>
          </p:cNvSpPr>
          <p:nvPr/>
        </p:nvSpPr>
        <p:spPr bwMode="auto">
          <a:xfrm>
            <a:off x="4413250"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22542" name="Rectangle 36"/>
          <p:cNvSpPr>
            <a:spLocks noChangeArrowheads="1"/>
          </p:cNvSpPr>
          <p:nvPr/>
        </p:nvSpPr>
        <p:spPr bwMode="auto">
          <a:xfrm>
            <a:off x="3717925" y="311626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551" name="Line 37"/>
          <p:cNvSpPr>
            <a:spLocks noChangeShapeType="1"/>
          </p:cNvSpPr>
          <p:nvPr/>
        </p:nvSpPr>
        <p:spPr bwMode="auto">
          <a:xfrm flipV="1">
            <a:off x="2894013" y="3268663"/>
            <a:ext cx="671512"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44" name="Rectangle 38"/>
          <p:cNvSpPr>
            <a:spLocks noChangeArrowheads="1"/>
          </p:cNvSpPr>
          <p:nvPr/>
        </p:nvSpPr>
        <p:spPr bwMode="auto">
          <a:xfrm>
            <a:off x="3565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545" name="Rectangle 40"/>
          <p:cNvSpPr>
            <a:spLocks noChangeArrowheads="1"/>
          </p:cNvSpPr>
          <p:nvPr/>
        </p:nvSpPr>
        <p:spPr bwMode="auto">
          <a:xfrm>
            <a:off x="4100513" y="5768975"/>
            <a:ext cx="75565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46" name="Rectangle 41"/>
          <p:cNvSpPr>
            <a:spLocks noChangeArrowheads="1"/>
          </p:cNvSpPr>
          <p:nvPr/>
        </p:nvSpPr>
        <p:spPr bwMode="auto">
          <a:xfrm>
            <a:off x="4100513" y="5597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7" name="Rectangle 42"/>
          <p:cNvSpPr>
            <a:spLocks noChangeArrowheads="1"/>
          </p:cNvSpPr>
          <p:nvPr/>
        </p:nvSpPr>
        <p:spPr bwMode="auto">
          <a:xfrm>
            <a:off x="4214813" y="44370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TAC_BE</a:t>
            </a:r>
          </a:p>
        </p:txBody>
      </p:sp>
      <p:sp>
        <p:nvSpPr>
          <p:cNvPr id="22548" name="Rectangle 43"/>
          <p:cNvSpPr>
            <a:spLocks noChangeArrowheads="1"/>
          </p:cNvSpPr>
          <p:nvPr/>
        </p:nvSpPr>
        <p:spPr bwMode="auto">
          <a:xfrm>
            <a:off x="4214813" y="44370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549" name="Rectangle 44"/>
          <p:cNvSpPr>
            <a:spLocks noChangeArrowheads="1"/>
          </p:cNvSpPr>
          <p:nvPr/>
        </p:nvSpPr>
        <p:spPr bwMode="auto">
          <a:xfrm>
            <a:off x="465138" y="2978150"/>
            <a:ext cx="927100" cy="295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550" name="Rectangle 45"/>
          <p:cNvSpPr>
            <a:spLocks noChangeArrowheads="1"/>
          </p:cNvSpPr>
          <p:nvPr/>
        </p:nvSpPr>
        <p:spPr bwMode="auto">
          <a:xfrm>
            <a:off x="427038" y="56229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PCIe</a:t>
            </a:r>
          </a:p>
        </p:txBody>
      </p:sp>
      <p:sp>
        <p:nvSpPr>
          <p:cNvPr id="22551" name="Rectangle 46"/>
          <p:cNvSpPr>
            <a:spLocks noChangeArrowheads="1"/>
          </p:cNvSpPr>
          <p:nvPr/>
        </p:nvSpPr>
        <p:spPr bwMode="auto">
          <a:xfrm>
            <a:off x="427038" y="54213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dirty="0" smtClean="0">
                <a:latin typeface="+mj-lt"/>
              </a:rPr>
              <a:t>QMSS</a:t>
            </a:r>
            <a:endParaRPr lang="en-US" sz="800" dirty="0">
              <a:latin typeface="+mj-lt"/>
            </a:endParaRPr>
          </a:p>
        </p:txBody>
      </p:sp>
      <p:sp>
        <p:nvSpPr>
          <p:cNvPr id="22552" name="Rectangle 47"/>
          <p:cNvSpPr>
            <a:spLocks noChangeArrowheads="1"/>
          </p:cNvSpPr>
          <p:nvPr/>
        </p:nvSpPr>
        <p:spPr bwMode="auto">
          <a:xfrm>
            <a:off x="1255713" y="31210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3" name="Rectangle 48"/>
          <p:cNvSpPr>
            <a:spLocks noChangeArrowheads="1"/>
          </p:cNvSpPr>
          <p:nvPr/>
        </p:nvSpPr>
        <p:spPr bwMode="auto">
          <a:xfrm>
            <a:off x="1243013" y="56229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54" name="Rectangle 49"/>
          <p:cNvSpPr>
            <a:spLocks noChangeArrowheads="1"/>
          </p:cNvSpPr>
          <p:nvPr/>
        </p:nvSpPr>
        <p:spPr bwMode="auto">
          <a:xfrm>
            <a:off x="1246188" y="542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63" name="Line 50"/>
          <p:cNvSpPr>
            <a:spLocks noChangeShapeType="1"/>
          </p:cNvSpPr>
          <p:nvPr/>
        </p:nvSpPr>
        <p:spPr bwMode="auto">
          <a:xfrm>
            <a:off x="1401763" y="3187700"/>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4" name="Line 51"/>
          <p:cNvSpPr>
            <a:spLocks noChangeShapeType="1"/>
          </p:cNvSpPr>
          <p:nvPr/>
        </p:nvSpPr>
        <p:spPr bwMode="auto">
          <a:xfrm>
            <a:off x="1382713" y="56943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65" name="Line 52"/>
          <p:cNvSpPr>
            <a:spLocks noChangeShapeType="1"/>
          </p:cNvSpPr>
          <p:nvPr/>
        </p:nvSpPr>
        <p:spPr bwMode="auto">
          <a:xfrm>
            <a:off x="1382713" y="5478463"/>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58" name="Rectangle 53"/>
          <p:cNvSpPr>
            <a:spLocks noChangeArrowheads="1"/>
          </p:cNvSpPr>
          <p:nvPr/>
        </p:nvSpPr>
        <p:spPr bwMode="auto">
          <a:xfrm>
            <a:off x="360363" y="1970088"/>
            <a:ext cx="685800" cy="228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16ch QDMA</a:t>
            </a:r>
          </a:p>
        </p:txBody>
      </p:sp>
      <p:grpSp>
        <p:nvGrpSpPr>
          <p:cNvPr id="2" name="Group 54"/>
          <p:cNvGrpSpPr>
            <a:grpSpLocks/>
          </p:cNvGrpSpPr>
          <p:nvPr/>
        </p:nvGrpSpPr>
        <p:grpSpPr bwMode="auto">
          <a:xfrm>
            <a:off x="1046163" y="1970088"/>
            <a:ext cx="381000" cy="114300"/>
            <a:chOff x="864" y="2064"/>
            <a:chExt cx="240" cy="96"/>
          </a:xfrm>
        </p:grpSpPr>
        <p:sp>
          <p:nvSpPr>
            <p:cNvPr id="22702" name="Rectangle 5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3" name="Rectangle 5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TC0</a:t>
              </a:r>
            </a:p>
          </p:txBody>
        </p:sp>
      </p:grpSp>
      <p:grpSp>
        <p:nvGrpSpPr>
          <p:cNvPr id="3" name="Group 57"/>
          <p:cNvGrpSpPr>
            <a:grpSpLocks/>
          </p:cNvGrpSpPr>
          <p:nvPr/>
        </p:nvGrpSpPr>
        <p:grpSpPr bwMode="auto">
          <a:xfrm>
            <a:off x="1046163" y="2084388"/>
            <a:ext cx="381000" cy="114300"/>
            <a:chOff x="864" y="2064"/>
            <a:chExt cx="240" cy="96"/>
          </a:xfrm>
        </p:grpSpPr>
        <p:sp>
          <p:nvSpPr>
            <p:cNvPr id="22700" name="Rectangle 5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701" name="Rectangle 5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TC1</a:t>
              </a:r>
            </a:p>
          </p:txBody>
        </p:sp>
      </p:grpSp>
      <p:sp>
        <p:nvSpPr>
          <p:cNvPr id="65569" name="Rectangle 60"/>
          <p:cNvSpPr>
            <a:spLocks noChangeArrowheads="1"/>
          </p:cNvSpPr>
          <p:nvPr/>
        </p:nvSpPr>
        <p:spPr bwMode="auto">
          <a:xfrm>
            <a:off x="7618413" y="1169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0" name="Freeform 61"/>
          <p:cNvSpPr>
            <a:spLocks/>
          </p:cNvSpPr>
          <p:nvPr/>
        </p:nvSpPr>
        <p:spPr bwMode="auto">
          <a:xfrm>
            <a:off x="1960563" y="768350"/>
            <a:ext cx="6000750" cy="515938"/>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latin typeface="+mj-lt"/>
            </a:endParaRPr>
          </a:p>
        </p:txBody>
      </p:sp>
      <p:sp>
        <p:nvSpPr>
          <p:cNvPr id="65571" name="Rectangle 62"/>
          <p:cNvSpPr>
            <a:spLocks noChangeArrowheads="1"/>
          </p:cNvSpPr>
          <p:nvPr/>
        </p:nvSpPr>
        <p:spPr bwMode="auto">
          <a:xfrm>
            <a:off x="7618413" y="1751013"/>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M</a:t>
            </a:r>
          </a:p>
        </p:txBody>
      </p:sp>
      <p:sp>
        <p:nvSpPr>
          <p:cNvPr id="65572" name="Line 63"/>
          <p:cNvSpPr>
            <a:spLocks noChangeShapeType="1"/>
          </p:cNvSpPr>
          <p:nvPr/>
        </p:nvSpPr>
        <p:spPr bwMode="auto">
          <a:xfrm>
            <a:off x="7770813" y="1865313"/>
            <a:ext cx="457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3" name="Text Box 64"/>
          <p:cNvSpPr txBox="1">
            <a:spLocks noChangeArrowheads="1"/>
          </p:cNvSpPr>
          <p:nvPr/>
        </p:nvSpPr>
        <p:spPr bwMode="auto">
          <a:xfrm>
            <a:off x="8164790" y="1712913"/>
            <a:ext cx="595035" cy="307777"/>
          </a:xfrm>
          <a:prstGeom prst="rect">
            <a:avLst/>
          </a:prstGeom>
          <a:noFill/>
          <a:ln w="9525">
            <a:noFill/>
            <a:miter lim="800000"/>
            <a:headEnd/>
            <a:tailEnd/>
          </a:ln>
        </p:spPr>
        <p:txBody>
          <a:bodyPr wrap="none">
            <a:spAutoFit/>
          </a:bodyPr>
          <a:lstStyle/>
          <a:p>
            <a:r>
              <a:rPr lang="en-US" sz="1400">
                <a:latin typeface="+mj-lt"/>
              </a:rPr>
              <a:t>DDR3</a:t>
            </a:r>
          </a:p>
        </p:txBody>
      </p:sp>
      <p:sp>
        <p:nvSpPr>
          <p:cNvPr id="22566" name="Text Box 67"/>
          <p:cNvSpPr txBox="1">
            <a:spLocks noChangeArrowheads="1"/>
          </p:cNvSpPr>
          <p:nvPr/>
        </p:nvSpPr>
        <p:spPr bwMode="auto">
          <a:xfrm>
            <a:off x="4272230" y="2600325"/>
            <a:ext cx="404278"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900">
                <a:latin typeface="+mj-lt"/>
              </a:rPr>
              <a:t>XMC</a:t>
            </a:r>
          </a:p>
        </p:txBody>
      </p:sp>
      <p:sp>
        <p:nvSpPr>
          <p:cNvPr id="22567" name="Rectangle 68"/>
          <p:cNvSpPr>
            <a:spLocks noChangeArrowheads="1"/>
          </p:cNvSpPr>
          <p:nvPr/>
        </p:nvSpPr>
        <p:spPr bwMode="auto">
          <a:xfrm>
            <a:off x="4327525" y="311626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576" name="Line 69"/>
          <p:cNvSpPr>
            <a:spLocks noChangeShapeType="1"/>
          </p:cNvSpPr>
          <p:nvPr/>
        </p:nvSpPr>
        <p:spPr bwMode="auto">
          <a:xfrm>
            <a:off x="2820988" y="2271713"/>
            <a:ext cx="0" cy="6318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77" name="Line 70"/>
          <p:cNvSpPr>
            <a:spLocks noChangeShapeType="1"/>
          </p:cNvSpPr>
          <p:nvPr/>
        </p:nvSpPr>
        <p:spPr bwMode="auto">
          <a:xfrm flipV="1">
            <a:off x="3030538" y="2608263"/>
            <a:ext cx="0" cy="400050"/>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4" name="Group 79"/>
          <p:cNvGrpSpPr>
            <a:grpSpLocks/>
          </p:cNvGrpSpPr>
          <p:nvPr/>
        </p:nvGrpSpPr>
        <p:grpSpPr bwMode="auto">
          <a:xfrm>
            <a:off x="436563" y="5921375"/>
            <a:ext cx="914400" cy="152400"/>
            <a:chOff x="528" y="3744"/>
            <a:chExt cx="576" cy="144"/>
          </a:xfrm>
        </p:grpSpPr>
        <p:sp>
          <p:nvSpPr>
            <p:cNvPr id="22698" name="Rectangle 80"/>
            <p:cNvSpPr>
              <a:spLocks noChangeArrowheads="1"/>
            </p:cNvSpPr>
            <p:nvPr/>
          </p:nvSpPr>
          <p:spPr bwMode="auto">
            <a:xfrm>
              <a:off x="528" y="3744"/>
              <a:ext cx="57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000">
                  <a:latin typeface="+mj-lt"/>
                </a:rPr>
                <a:t>DebugSS     </a:t>
              </a:r>
            </a:p>
          </p:txBody>
        </p:sp>
        <p:sp>
          <p:nvSpPr>
            <p:cNvPr id="22699" name="Rectangle 81"/>
            <p:cNvSpPr>
              <a:spLocks noChangeArrowheads="1"/>
            </p:cNvSpPr>
            <p:nvPr/>
          </p:nvSpPr>
          <p:spPr bwMode="auto">
            <a:xfrm>
              <a:off x="1008" y="3744"/>
              <a:ext cx="96" cy="1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grpSp>
      <p:sp>
        <p:nvSpPr>
          <p:cNvPr id="65579" name="Line 83"/>
          <p:cNvSpPr>
            <a:spLocks noChangeShapeType="1"/>
          </p:cNvSpPr>
          <p:nvPr/>
        </p:nvSpPr>
        <p:spPr bwMode="auto">
          <a:xfrm flipV="1">
            <a:off x="1379538" y="6007100"/>
            <a:ext cx="1266825" cy="9525"/>
          </a:xfrm>
          <a:prstGeom prst="line">
            <a:avLst/>
          </a:prstGeom>
          <a:noFill/>
          <a:ln w="9525">
            <a:solidFill>
              <a:schemeClr val="tx1"/>
            </a:solidFill>
            <a:round/>
            <a:headEnd/>
            <a:tailEnd type="triangle" w="med" len="med"/>
          </a:ln>
        </p:spPr>
        <p:txBody>
          <a:bodyPr/>
          <a:lstStyle/>
          <a:p>
            <a:endParaRPr lang="en-US">
              <a:latin typeface="+mj-lt"/>
            </a:endParaRPr>
          </a:p>
        </p:txBody>
      </p:sp>
      <p:grpSp>
        <p:nvGrpSpPr>
          <p:cNvPr id="5" name="Group 85"/>
          <p:cNvGrpSpPr>
            <a:grpSpLocks/>
          </p:cNvGrpSpPr>
          <p:nvPr/>
        </p:nvGrpSpPr>
        <p:grpSpPr bwMode="auto">
          <a:xfrm>
            <a:off x="1379538" y="3757613"/>
            <a:ext cx="1295400" cy="300037"/>
            <a:chOff x="1200" y="3024"/>
            <a:chExt cx="816" cy="216"/>
          </a:xfrm>
        </p:grpSpPr>
        <p:sp>
          <p:nvSpPr>
            <p:cNvPr id="6570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70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3" name="Rectangle 91"/>
          <p:cNvSpPr>
            <a:spLocks noChangeArrowheads="1"/>
          </p:cNvSpPr>
          <p:nvPr/>
        </p:nvSpPr>
        <p:spPr bwMode="auto">
          <a:xfrm>
            <a:off x="465138" y="369093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TPCC</a:t>
            </a:r>
          </a:p>
          <a:p>
            <a:pPr algn="ctr">
              <a:defRPr/>
            </a:pPr>
            <a:r>
              <a:rPr lang="en-US" sz="900">
                <a:latin typeface="+mj-lt"/>
              </a:rPr>
              <a:t>64ch</a:t>
            </a:r>
          </a:p>
          <a:p>
            <a:pPr algn="ctr">
              <a:defRPr/>
            </a:pPr>
            <a:r>
              <a:rPr lang="en-US" sz="900">
                <a:latin typeface="+mj-lt"/>
              </a:rPr>
              <a:t>QDMA</a:t>
            </a:r>
          </a:p>
        </p:txBody>
      </p:sp>
      <p:grpSp>
        <p:nvGrpSpPr>
          <p:cNvPr id="6" name="Group 92"/>
          <p:cNvGrpSpPr>
            <a:grpSpLocks/>
          </p:cNvGrpSpPr>
          <p:nvPr/>
        </p:nvGrpSpPr>
        <p:grpSpPr bwMode="auto">
          <a:xfrm>
            <a:off x="998538" y="3690938"/>
            <a:ext cx="381000" cy="400050"/>
            <a:chOff x="864" y="2064"/>
            <a:chExt cx="240" cy="384"/>
          </a:xfrm>
        </p:grpSpPr>
        <p:grpSp>
          <p:nvGrpSpPr>
            <p:cNvPr id="7" name="Group 93"/>
            <p:cNvGrpSpPr>
              <a:grpSpLocks/>
            </p:cNvGrpSpPr>
            <p:nvPr/>
          </p:nvGrpSpPr>
          <p:grpSpPr bwMode="auto">
            <a:xfrm>
              <a:off x="864" y="2064"/>
              <a:ext cx="240" cy="96"/>
              <a:chOff x="864" y="2064"/>
              <a:chExt cx="240" cy="96"/>
            </a:xfrm>
          </p:grpSpPr>
          <p:sp>
            <p:nvSpPr>
              <p:cNvPr id="22692" name="Rectangle 94"/>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3" name="Rectangle 95"/>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TC2</a:t>
                </a:r>
              </a:p>
            </p:txBody>
          </p:sp>
        </p:grpSp>
        <p:grpSp>
          <p:nvGrpSpPr>
            <p:cNvPr id="8" name="Group 96"/>
            <p:cNvGrpSpPr>
              <a:grpSpLocks/>
            </p:cNvGrpSpPr>
            <p:nvPr/>
          </p:nvGrpSpPr>
          <p:grpSpPr bwMode="auto">
            <a:xfrm>
              <a:off x="864" y="2160"/>
              <a:ext cx="240" cy="96"/>
              <a:chOff x="864" y="2064"/>
              <a:chExt cx="240" cy="96"/>
            </a:xfrm>
          </p:grpSpPr>
          <p:sp>
            <p:nvSpPr>
              <p:cNvPr id="22690" name="Rectangle 97"/>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91" name="Rectangle 98"/>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TC3</a:t>
                </a:r>
              </a:p>
            </p:txBody>
          </p:sp>
        </p:grpSp>
        <p:grpSp>
          <p:nvGrpSpPr>
            <p:cNvPr id="9" name="Group 99"/>
            <p:cNvGrpSpPr>
              <a:grpSpLocks/>
            </p:cNvGrpSpPr>
            <p:nvPr/>
          </p:nvGrpSpPr>
          <p:grpSpPr bwMode="auto">
            <a:xfrm>
              <a:off x="864" y="2256"/>
              <a:ext cx="240" cy="96"/>
              <a:chOff x="864" y="2064"/>
              <a:chExt cx="240" cy="96"/>
            </a:xfrm>
          </p:grpSpPr>
          <p:sp>
            <p:nvSpPr>
              <p:cNvPr id="22688" name="Rectangle 100"/>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9" name="Rectangle 101"/>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TC4</a:t>
                </a:r>
              </a:p>
            </p:txBody>
          </p:sp>
        </p:grpSp>
        <p:grpSp>
          <p:nvGrpSpPr>
            <p:cNvPr id="10" name="Group 102"/>
            <p:cNvGrpSpPr>
              <a:grpSpLocks/>
            </p:cNvGrpSpPr>
            <p:nvPr/>
          </p:nvGrpSpPr>
          <p:grpSpPr bwMode="auto">
            <a:xfrm>
              <a:off x="864" y="2352"/>
              <a:ext cx="240" cy="96"/>
              <a:chOff x="864" y="2064"/>
              <a:chExt cx="240" cy="96"/>
            </a:xfrm>
          </p:grpSpPr>
          <p:sp>
            <p:nvSpPr>
              <p:cNvPr id="22686" name="Rectangle 103"/>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7" name="Rectangle 104"/>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TC5</a:t>
                </a:r>
              </a:p>
            </p:txBody>
          </p:sp>
        </p:grpSp>
      </p:grpSp>
      <p:sp>
        <p:nvSpPr>
          <p:cNvPr id="22575" name="Rectangle 106"/>
          <p:cNvSpPr>
            <a:spLocks noChangeArrowheads="1"/>
          </p:cNvSpPr>
          <p:nvPr/>
        </p:nvSpPr>
        <p:spPr bwMode="auto">
          <a:xfrm>
            <a:off x="617538" y="3824288"/>
            <a:ext cx="533400" cy="4000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TPCC</a:t>
            </a:r>
          </a:p>
          <a:p>
            <a:pPr algn="ctr">
              <a:defRPr/>
            </a:pPr>
            <a:r>
              <a:rPr lang="en-US" sz="900" dirty="0">
                <a:latin typeface="+mj-lt"/>
              </a:rPr>
              <a:t>64ch</a:t>
            </a:r>
          </a:p>
          <a:p>
            <a:pPr algn="ctr">
              <a:defRPr/>
            </a:pPr>
            <a:r>
              <a:rPr lang="en-US" sz="900" dirty="0">
                <a:latin typeface="+mj-lt"/>
              </a:rPr>
              <a:t>QDMA</a:t>
            </a:r>
          </a:p>
        </p:txBody>
      </p:sp>
      <p:grpSp>
        <p:nvGrpSpPr>
          <p:cNvPr id="11" name="Group 107"/>
          <p:cNvGrpSpPr>
            <a:grpSpLocks/>
          </p:cNvGrpSpPr>
          <p:nvPr/>
        </p:nvGrpSpPr>
        <p:grpSpPr bwMode="auto">
          <a:xfrm>
            <a:off x="1150938" y="3824288"/>
            <a:ext cx="381000" cy="400050"/>
            <a:chOff x="864" y="2064"/>
            <a:chExt cx="240" cy="384"/>
          </a:xfrm>
        </p:grpSpPr>
        <p:grpSp>
          <p:nvGrpSpPr>
            <p:cNvPr id="12" name="Group 108"/>
            <p:cNvGrpSpPr>
              <a:grpSpLocks/>
            </p:cNvGrpSpPr>
            <p:nvPr/>
          </p:nvGrpSpPr>
          <p:grpSpPr bwMode="auto">
            <a:xfrm>
              <a:off x="864" y="2064"/>
              <a:ext cx="240" cy="96"/>
              <a:chOff x="864" y="2064"/>
              <a:chExt cx="240" cy="96"/>
            </a:xfrm>
          </p:grpSpPr>
          <p:sp>
            <p:nvSpPr>
              <p:cNvPr id="22680" name="Rectangle 109"/>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81" name="Rectangle 110"/>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TC6</a:t>
                </a:r>
              </a:p>
            </p:txBody>
          </p:sp>
        </p:grpSp>
        <p:grpSp>
          <p:nvGrpSpPr>
            <p:cNvPr id="13" name="Group 111"/>
            <p:cNvGrpSpPr>
              <a:grpSpLocks/>
            </p:cNvGrpSpPr>
            <p:nvPr/>
          </p:nvGrpSpPr>
          <p:grpSpPr bwMode="auto">
            <a:xfrm>
              <a:off x="864" y="2160"/>
              <a:ext cx="240" cy="96"/>
              <a:chOff x="864" y="2064"/>
              <a:chExt cx="240" cy="96"/>
            </a:xfrm>
          </p:grpSpPr>
          <p:sp>
            <p:nvSpPr>
              <p:cNvPr id="22678" name="Rectangle 112"/>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9" name="Rectangle 113"/>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TC7</a:t>
                </a:r>
              </a:p>
            </p:txBody>
          </p:sp>
        </p:grpSp>
        <p:grpSp>
          <p:nvGrpSpPr>
            <p:cNvPr id="14" name="Group 114"/>
            <p:cNvGrpSpPr>
              <a:grpSpLocks/>
            </p:cNvGrpSpPr>
            <p:nvPr/>
          </p:nvGrpSpPr>
          <p:grpSpPr bwMode="auto">
            <a:xfrm>
              <a:off x="864" y="2256"/>
              <a:ext cx="240" cy="96"/>
              <a:chOff x="864" y="2064"/>
              <a:chExt cx="240" cy="96"/>
            </a:xfrm>
          </p:grpSpPr>
          <p:sp>
            <p:nvSpPr>
              <p:cNvPr id="22676" name="Rectangle 115"/>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7" name="Rectangle 116"/>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TC8</a:t>
                </a:r>
              </a:p>
            </p:txBody>
          </p:sp>
        </p:grpSp>
        <p:grpSp>
          <p:nvGrpSpPr>
            <p:cNvPr id="15" name="Group 117"/>
            <p:cNvGrpSpPr>
              <a:grpSpLocks/>
            </p:cNvGrpSpPr>
            <p:nvPr/>
          </p:nvGrpSpPr>
          <p:grpSpPr bwMode="auto">
            <a:xfrm>
              <a:off x="864" y="2352"/>
              <a:ext cx="240" cy="96"/>
              <a:chOff x="864" y="2064"/>
              <a:chExt cx="240" cy="96"/>
            </a:xfrm>
          </p:grpSpPr>
          <p:sp>
            <p:nvSpPr>
              <p:cNvPr id="22674" name="Rectangle 118"/>
              <p:cNvSpPr>
                <a:spLocks noChangeArrowheads="1"/>
              </p:cNvSpPr>
              <p:nvPr/>
            </p:nvSpPr>
            <p:spPr bwMode="auto">
              <a:xfrm>
                <a:off x="1008" y="2064"/>
                <a:ext cx="96"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75" name="Rectangle 119"/>
              <p:cNvSpPr>
                <a:spLocks noChangeArrowheads="1"/>
              </p:cNvSpPr>
              <p:nvPr/>
            </p:nvSpPr>
            <p:spPr bwMode="auto">
              <a:xfrm>
                <a:off x="864" y="2064"/>
                <a:ext cx="144" cy="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TC9</a:t>
                </a:r>
              </a:p>
            </p:txBody>
          </p:sp>
        </p:grpSp>
      </p:grpSp>
      <p:grpSp>
        <p:nvGrpSpPr>
          <p:cNvPr id="16" name="Group 120"/>
          <p:cNvGrpSpPr>
            <a:grpSpLocks/>
          </p:cNvGrpSpPr>
          <p:nvPr/>
        </p:nvGrpSpPr>
        <p:grpSpPr bwMode="auto">
          <a:xfrm>
            <a:off x="1531938" y="3883025"/>
            <a:ext cx="1143000" cy="300038"/>
            <a:chOff x="1200" y="3024"/>
            <a:chExt cx="816" cy="216"/>
          </a:xfrm>
        </p:grpSpPr>
        <p:sp>
          <p:nvSpPr>
            <p:cNvPr id="65674"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5"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6"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77"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latin typeface="+mj-lt"/>
              </a:endParaRPr>
            </a:p>
          </p:txBody>
        </p:sp>
      </p:grpSp>
      <p:sp>
        <p:nvSpPr>
          <p:cNvPr id="22578" name="Rectangle 131"/>
          <p:cNvSpPr>
            <a:spLocks noChangeArrowheads="1"/>
          </p:cNvSpPr>
          <p:nvPr/>
        </p:nvSpPr>
        <p:spPr bwMode="auto">
          <a:xfrm>
            <a:off x="465138" y="3324225"/>
            <a:ext cx="914400" cy="2524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latin typeface="+mj-lt"/>
              </a:rPr>
              <a:t>Network </a:t>
            </a:r>
          </a:p>
          <a:p>
            <a:pPr algn="ctr">
              <a:defRPr/>
            </a:pPr>
            <a:r>
              <a:rPr lang="en-US" sz="900">
                <a:latin typeface="+mj-lt"/>
              </a:rPr>
              <a:t>Coprocessor</a:t>
            </a:r>
          </a:p>
        </p:txBody>
      </p:sp>
      <p:sp>
        <p:nvSpPr>
          <p:cNvPr id="22579" name="Rectangle 132"/>
          <p:cNvSpPr>
            <a:spLocks noChangeArrowheads="1"/>
          </p:cNvSpPr>
          <p:nvPr/>
        </p:nvSpPr>
        <p:spPr bwMode="auto">
          <a:xfrm>
            <a:off x="1227138" y="3324225"/>
            <a:ext cx="152400"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a:solidFill>
                  <a:srgbClr val="660066"/>
                </a:solidFill>
                <a:latin typeface="+mj-lt"/>
              </a:rPr>
              <a:t>M</a:t>
            </a:r>
          </a:p>
        </p:txBody>
      </p:sp>
      <p:sp>
        <p:nvSpPr>
          <p:cNvPr id="65588" name="Line 139"/>
          <p:cNvSpPr>
            <a:spLocks noChangeShapeType="1"/>
          </p:cNvSpPr>
          <p:nvPr/>
        </p:nvSpPr>
        <p:spPr bwMode="auto">
          <a:xfrm>
            <a:off x="1379538" y="340042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89" name="Line 176"/>
          <p:cNvSpPr>
            <a:spLocks noChangeShapeType="1"/>
          </p:cNvSpPr>
          <p:nvPr/>
        </p:nvSpPr>
        <p:spPr bwMode="auto">
          <a:xfrm flipV="1">
            <a:off x="3084513" y="5673725"/>
            <a:ext cx="10064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0" name="Line 177"/>
          <p:cNvSpPr>
            <a:spLocks noChangeShapeType="1"/>
          </p:cNvSpPr>
          <p:nvPr/>
        </p:nvSpPr>
        <p:spPr bwMode="auto">
          <a:xfrm>
            <a:off x="3094038" y="5838825"/>
            <a:ext cx="9969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3" name="Rectangle 178"/>
          <p:cNvSpPr>
            <a:spLocks noChangeArrowheads="1"/>
          </p:cNvSpPr>
          <p:nvPr/>
        </p:nvSpPr>
        <p:spPr bwMode="auto">
          <a:xfrm>
            <a:off x="436563" y="174148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22584" name="Rectangle 179"/>
          <p:cNvSpPr>
            <a:spLocks noChangeArrowheads="1"/>
          </p:cNvSpPr>
          <p:nvPr/>
        </p:nvSpPr>
        <p:spPr bwMode="auto">
          <a:xfrm>
            <a:off x="1274763" y="17414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593" name="Line 180"/>
          <p:cNvSpPr>
            <a:spLocks noChangeShapeType="1"/>
          </p:cNvSpPr>
          <p:nvPr/>
        </p:nvSpPr>
        <p:spPr bwMode="auto">
          <a:xfrm>
            <a:off x="1427163" y="181768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4" name="Line 181"/>
          <p:cNvSpPr>
            <a:spLocks noChangeShapeType="1"/>
          </p:cNvSpPr>
          <p:nvPr/>
        </p:nvSpPr>
        <p:spPr bwMode="auto">
          <a:xfrm>
            <a:off x="1427163" y="2027238"/>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595" name="Line 182"/>
          <p:cNvSpPr>
            <a:spLocks noChangeShapeType="1"/>
          </p:cNvSpPr>
          <p:nvPr/>
        </p:nvSpPr>
        <p:spPr bwMode="auto">
          <a:xfrm>
            <a:off x="1427163" y="2151063"/>
            <a:ext cx="12192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88" name="Rectangle 242"/>
          <p:cNvSpPr>
            <a:spLocks noChangeArrowheads="1"/>
          </p:cNvSpPr>
          <p:nvPr/>
        </p:nvSpPr>
        <p:spPr bwMode="auto">
          <a:xfrm>
            <a:off x="4389438" y="8842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900" dirty="0">
                <a:latin typeface="+mj-lt"/>
              </a:rPr>
              <a:t>HyperLink</a:t>
            </a:r>
          </a:p>
        </p:txBody>
      </p:sp>
      <p:sp>
        <p:nvSpPr>
          <p:cNvPr id="65597" name="Rectangle 243"/>
          <p:cNvSpPr>
            <a:spLocks noChangeArrowheads="1"/>
          </p:cNvSpPr>
          <p:nvPr/>
        </p:nvSpPr>
        <p:spPr bwMode="auto">
          <a:xfrm>
            <a:off x="4389438" y="884238"/>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mj-lt"/>
              </a:rPr>
              <a:t>S</a:t>
            </a:r>
          </a:p>
        </p:txBody>
      </p:sp>
      <p:sp>
        <p:nvSpPr>
          <p:cNvPr id="65598" name="Line 244"/>
          <p:cNvSpPr>
            <a:spLocks noChangeShapeType="1"/>
          </p:cNvSpPr>
          <p:nvPr/>
        </p:nvSpPr>
        <p:spPr bwMode="auto">
          <a:xfrm>
            <a:off x="3113088" y="960438"/>
            <a:ext cx="126682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1" name="Rectangle 250"/>
          <p:cNvSpPr>
            <a:spLocks noChangeArrowheads="1"/>
          </p:cNvSpPr>
          <p:nvPr/>
        </p:nvSpPr>
        <p:spPr bwMode="auto">
          <a:xfrm>
            <a:off x="446088" y="52387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AIF / PktDMA</a:t>
            </a:r>
          </a:p>
        </p:txBody>
      </p:sp>
      <p:sp>
        <p:nvSpPr>
          <p:cNvPr id="22592" name="Rectangle 251"/>
          <p:cNvSpPr>
            <a:spLocks noChangeArrowheads="1"/>
          </p:cNvSpPr>
          <p:nvPr/>
        </p:nvSpPr>
        <p:spPr bwMode="auto">
          <a:xfrm>
            <a:off x="1252538" y="52387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01" name="Line 252"/>
          <p:cNvSpPr>
            <a:spLocks noChangeShapeType="1"/>
          </p:cNvSpPr>
          <p:nvPr/>
        </p:nvSpPr>
        <p:spPr bwMode="auto">
          <a:xfrm>
            <a:off x="1392238" y="532447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2" name="Line 253"/>
          <p:cNvSpPr>
            <a:spLocks noChangeShapeType="1"/>
          </p:cNvSpPr>
          <p:nvPr/>
        </p:nvSpPr>
        <p:spPr bwMode="auto">
          <a:xfrm>
            <a:off x="1370013" y="4525963"/>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3" name="Line 254"/>
          <p:cNvSpPr>
            <a:spLocks noChangeShapeType="1"/>
          </p:cNvSpPr>
          <p:nvPr/>
        </p:nvSpPr>
        <p:spPr bwMode="auto">
          <a:xfrm>
            <a:off x="1360488" y="4778375"/>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04" name="Line 255"/>
          <p:cNvSpPr>
            <a:spLocks noChangeShapeType="1"/>
          </p:cNvSpPr>
          <p:nvPr/>
        </p:nvSpPr>
        <p:spPr bwMode="auto">
          <a:xfrm>
            <a:off x="1350963" y="5062538"/>
            <a:ext cx="12954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597" name="Rectangle 256"/>
          <p:cNvSpPr>
            <a:spLocks noChangeArrowheads="1"/>
          </p:cNvSpPr>
          <p:nvPr/>
        </p:nvSpPr>
        <p:spPr bwMode="auto">
          <a:xfrm>
            <a:off x="446088" y="4972050"/>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598" name="Rectangle 257"/>
          <p:cNvSpPr>
            <a:spLocks noChangeArrowheads="1"/>
          </p:cNvSpPr>
          <p:nvPr/>
        </p:nvSpPr>
        <p:spPr bwMode="auto">
          <a:xfrm>
            <a:off x="1252538" y="4972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599" name="Rectangle 258"/>
          <p:cNvSpPr>
            <a:spLocks noChangeArrowheads="1"/>
          </p:cNvSpPr>
          <p:nvPr/>
        </p:nvSpPr>
        <p:spPr bwMode="auto">
          <a:xfrm>
            <a:off x="446088" y="469741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00" name="Rectangle 259"/>
          <p:cNvSpPr>
            <a:spLocks noChangeArrowheads="1"/>
          </p:cNvSpPr>
          <p:nvPr/>
        </p:nvSpPr>
        <p:spPr bwMode="auto">
          <a:xfrm>
            <a:off x="1252538" y="469741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1" name="Rectangle 260"/>
          <p:cNvSpPr>
            <a:spLocks noChangeArrowheads="1"/>
          </p:cNvSpPr>
          <p:nvPr/>
        </p:nvSpPr>
        <p:spPr bwMode="auto">
          <a:xfrm>
            <a:off x="446088" y="44545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TAC_FE</a:t>
            </a:r>
          </a:p>
        </p:txBody>
      </p:sp>
      <p:sp>
        <p:nvSpPr>
          <p:cNvPr id="22602" name="Rectangle 261"/>
          <p:cNvSpPr>
            <a:spLocks noChangeArrowheads="1"/>
          </p:cNvSpPr>
          <p:nvPr/>
        </p:nvSpPr>
        <p:spPr bwMode="auto">
          <a:xfrm>
            <a:off x="1252538" y="44545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03" name="Rectangle 262"/>
          <p:cNvSpPr>
            <a:spLocks noChangeArrowheads="1"/>
          </p:cNvSpPr>
          <p:nvPr/>
        </p:nvSpPr>
        <p:spPr bwMode="auto">
          <a:xfrm>
            <a:off x="3538538" y="3560763"/>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SRIO</a:t>
            </a:r>
          </a:p>
        </p:txBody>
      </p:sp>
      <p:sp>
        <p:nvSpPr>
          <p:cNvPr id="22604" name="Rectangle 263"/>
          <p:cNvSpPr>
            <a:spLocks noChangeArrowheads="1"/>
          </p:cNvSpPr>
          <p:nvPr/>
        </p:nvSpPr>
        <p:spPr bwMode="auto">
          <a:xfrm>
            <a:off x="3548063" y="35607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3" name="Line 264"/>
          <p:cNvSpPr>
            <a:spLocks noChangeShapeType="1"/>
          </p:cNvSpPr>
          <p:nvPr/>
        </p:nvSpPr>
        <p:spPr bwMode="auto">
          <a:xfrm>
            <a:off x="3113088" y="3613150"/>
            <a:ext cx="434975"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06" name="Rectangle 265"/>
          <p:cNvSpPr>
            <a:spLocks noChangeArrowheads="1"/>
          </p:cNvSpPr>
          <p:nvPr/>
        </p:nvSpPr>
        <p:spPr bwMode="auto">
          <a:xfrm>
            <a:off x="4100513" y="57673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07" name="Rectangle 268"/>
          <p:cNvSpPr>
            <a:spLocks noChangeArrowheads="1"/>
          </p:cNvSpPr>
          <p:nvPr/>
        </p:nvSpPr>
        <p:spPr bwMode="auto">
          <a:xfrm>
            <a:off x="4214813" y="46434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08" name="Rectangle 269"/>
          <p:cNvSpPr>
            <a:spLocks noChangeArrowheads="1"/>
          </p:cNvSpPr>
          <p:nvPr/>
        </p:nvSpPr>
        <p:spPr bwMode="auto">
          <a:xfrm>
            <a:off x="4214813" y="46434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17" name="Line 270"/>
          <p:cNvSpPr>
            <a:spLocks noChangeShapeType="1"/>
          </p:cNvSpPr>
          <p:nvPr/>
        </p:nvSpPr>
        <p:spPr bwMode="auto">
          <a:xfrm>
            <a:off x="3113088" y="471963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0" name="Rectangle 275"/>
          <p:cNvSpPr>
            <a:spLocks noChangeArrowheads="1"/>
          </p:cNvSpPr>
          <p:nvPr/>
        </p:nvSpPr>
        <p:spPr bwMode="auto">
          <a:xfrm>
            <a:off x="4224338" y="41560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11" name="Rectangle 276"/>
          <p:cNvSpPr>
            <a:spLocks noChangeArrowheads="1"/>
          </p:cNvSpPr>
          <p:nvPr/>
        </p:nvSpPr>
        <p:spPr bwMode="auto">
          <a:xfrm>
            <a:off x="4205288" y="41560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0" name="Line 277"/>
          <p:cNvSpPr>
            <a:spLocks noChangeShapeType="1"/>
          </p:cNvSpPr>
          <p:nvPr/>
        </p:nvSpPr>
        <p:spPr bwMode="auto">
          <a:xfrm>
            <a:off x="3113088" y="424180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21" name="Line 279"/>
          <p:cNvSpPr>
            <a:spLocks noChangeShapeType="1"/>
          </p:cNvSpPr>
          <p:nvPr/>
        </p:nvSpPr>
        <p:spPr bwMode="auto">
          <a:xfrm>
            <a:off x="3122613" y="390048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4" name="Rectangle 281"/>
          <p:cNvSpPr>
            <a:spLocks noChangeArrowheads="1"/>
          </p:cNvSpPr>
          <p:nvPr/>
        </p:nvSpPr>
        <p:spPr bwMode="auto">
          <a:xfrm>
            <a:off x="4233863" y="380523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TCP3e_W/R</a:t>
            </a:r>
          </a:p>
        </p:txBody>
      </p:sp>
      <p:sp>
        <p:nvSpPr>
          <p:cNvPr id="22615" name="Rectangle 282"/>
          <p:cNvSpPr>
            <a:spLocks noChangeArrowheads="1"/>
          </p:cNvSpPr>
          <p:nvPr/>
        </p:nvSpPr>
        <p:spPr bwMode="auto">
          <a:xfrm>
            <a:off x="4214813" y="38052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24" name="Line 283"/>
          <p:cNvSpPr>
            <a:spLocks noChangeShapeType="1"/>
          </p:cNvSpPr>
          <p:nvPr/>
        </p:nvSpPr>
        <p:spPr bwMode="auto">
          <a:xfrm>
            <a:off x="3122613" y="5175250"/>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17" name="Rectangle 286"/>
          <p:cNvSpPr>
            <a:spLocks noChangeArrowheads="1"/>
          </p:cNvSpPr>
          <p:nvPr/>
        </p:nvSpPr>
        <p:spPr bwMode="auto">
          <a:xfrm>
            <a:off x="4233863" y="5099050"/>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18" name="Rectangle 287"/>
          <p:cNvSpPr>
            <a:spLocks noChangeArrowheads="1"/>
          </p:cNvSpPr>
          <p:nvPr/>
        </p:nvSpPr>
        <p:spPr bwMode="auto">
          <a:xfrm>
            <a:off x="4233863" y="50990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22620" name="Rectangle 353"/>
          <p:cNvSpPr>
            <a:spLocks noChangeArrowheads="1"/>
          </p:cNvSpPr>
          <p:nvPr/>
        </p:nvSpPr>
        <p:spPr bwMode="auto">
          <a:xfrm>
            <a:off x="1255713" y="2978150"/>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65629" name="Line 354"/>
          <p:cNvSpPr>
            <a:spLocks noChangeShapeType="1"/>
          </p:cNvSpPr>
          <p:nvPr/>
        </p:nvSpPr>
        <p:spPr bwMode="auto">
          <a:xfrm>
            <a:off x="1392238" y="3044825"/>
            <a:ext cx="126365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2" name="Text Box 363"/>
          <p:cNvSpPr txBox="1">
            <a:spLocks noChangeArrowheads="1"/>
          </p:cNvSpPr>
          <p:nvPr/>
        </p:nvSpPr>
        <p:spPr bwMode="auto">
          <a:xfrm>
            <a:off x="541631" y="2160588"/>
            <a:ext cx="593432"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EDMA_0</a:t>
            </a:r>
          </a:p>
        </p:txBody>
      </p:sp>
      <p:sp>
        <p:nvSpPr>
          <p:cNvPr id="22623" name="Text Box 364"/>
          <p:cNvSpPr txBox="1">
            <a:spLocks noChangeArrowheads="1"/>
          </p:cNvSpPr>
          <p:nvPr/>
        </p:nvSpPr>
        <p:spPr bwMode="auto">
          <a:xfrm>
            <a:off x="713831" y="4186238"/>
            <a:ext cx="679994" cy="2308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900">
                <a:latin typeface="+mj-lt"/>
              </a:rPr>
              <a:t>EDMA_1,2</a:t>
            </a:r>
          </a:p>
        </p:txBody>
      </p:sp>
      <p:sp>
        <p:nvSpPr>
          <p:cNvPr id="22624" name="Rectangle 365"/>
          <p:cNvSpPr>
            <a:spLocks noChangeArrowheads="1"/>
          </p:cNvSpPr>
          <p:nvPr/>
        </p:nvSpPr>
        <p:spPr bwMode="auto">
          <a:xfrm>
            <a:off x="3759200" y="303053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3" name="Line 366"/>
          <p:cNvSpPr>
            <a:spLocks noChangeShapeType="1"/>
          </p:cNvSpPr>
          <p:nvPr/>
        </p:nvSpPr>
        <p:spPr bwMode="auto">
          <a:xfrm flipV="1">
            <a:off x="2901950" y="3182938"/>
            <a:ext cx="704850"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26" name="Rectangle 367"/>
          <p:cNvSpPr>
            <a:spLocks noChangeArrowheads="1"/>
          </p:cNvSpPr>
          <p:nvPr/>
        </p:nvSpPr>
        <p:spPr bwMode="auto">
          <a:xfrm>
            <a:off x="3606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27" name="Rectangle 368"/>
          <p:cNvSpPr>
            <a:spLocks noChangeArrowheads="1"/>
          </p:cNvSpPr>
          <p:nvPr/>
        </p:nvSpPr>
        <p:spPr bwMode="auto">
          <a:xfrm>
            <a:off x="4368800" y="303053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28" name="Rectangle 373"/>
          <p:cNvSpPr>
            <a:spLocks noChangeArrowheads="1"/>
          </p:cNvSpPr>
          <p:nvPr/>
        </p:nvSpPr>
        <p:spPr bwMode="auto">
          <a:xfrm>
            <a:off x="3800475" y="2944813"/>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Core</a:t>
            </a:r>
          </a:p>
        </p:txBody>
      </p:sp>
      <p:sp>
        <p:nvSpPr>
          <p:cNvPr id="65637" name="Line 374"/>
          <p:cNvSpPr>
            <a:spLocks noChangeShapeType="1"/>
          </p:cNvSpPr>
          <p:nvPr/>
        </p:nvSpPr>
        <p:spPr bwMode="auto">
          <a:xfrm flipV="1">
            <a:off x="2870200" y="3097213"/>
            <a:ext cx="777875" cy="1587"/>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0" name="Rectangle 375"/>
          <p:cNvSpPr>
            <a:spLocks noChangeArrowheads="1"/>
          </p:cNvSpPr>
          <p:nvPr/>
        </p:nvSpPr>
        <p:spPr bwMode="auto">
          <a:xfrm>
            <a:off x="364807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1" name="Rectangle 376"/>
          <p:cNvSpPr>
            <a:spLocks noChangeArrowheads="1"/>
          </p:cNvSpPr>
          <p:nvPr/>
        </p:nvSpPr>
        <p:spPr bwMode="auto">
          <a:xfrm>
            <a:off x="4403725" y="2944813"/>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22632" name="Rectangle 381"/>
          <p:cNvSpPr>
            <a:spLocks noChangeArrowheads="1"/>
          </p:cNvSpPr>
          <p:nvPr/>
        </p:nvSpPr>
        <p:spPr bwMode="auto">
          <a:xfrm>
            <a:off x="3841750" y="2859088"/>
            <a:ext cx="6096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latin typeface="+mj-lt"/>
              </a:rPr>
              <a:t>L2 0-3</a:t>
            </a:r>
          </a:p>
        </p:txBody>
      </p:sp>
      <p:sp>
        <p:nvSpPr>
          <p:cNvPr id="65641" name="Line 382"/>
          <p:cNvSpPr>
            <a:spLocks noChangeShapeType="1"/>
          </p:cNvSpPr>
          <p:nvPr/>
        </p:nvSpPr>
        <p:spPr bwMode="auto">
          <a:xfrm flipV="1">
            <a:off x="2887663" y="3011488"/>
            <a:ext cx="801687" cy="9525"/>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34" name="Rectangle 383"/>
          <p:cNvSpPr>
            <a:spLocks noChangeArrowheads="1"/>
          </p:cNvSpPr>
          <p:nvPr/>
        </p:nvSpPr>
        <p:spPr bwMode="auto">
          <a:xfrm>
            <a:off x="3689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S</a:t>
            </a:r>
          </a:p>
        </p:txBody>
      </p:sp>
      <p:sp>
        <p:nvSpPr>
          <p:cNvPr id="22635" name="Rectangle 384"/>
          <p:cNvSpPr>
            <a:spLocks noChangeArrowheads="1"/>
          </p:cNvSpPr>
          <p:nvPr/>
        </p:nvSpPr>
        <p:spPr bwMode="auto">
          <a:xfrm>
            <a:off x="4451350" y="2859088"/>
            <a:ext cx="152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1400">
                <a:solidFill>
                  <a:srgbClr val="660066"/>
                </a:solidFill>
                <a:latin typeface="+mj-lt"/>
              </a:rPr>
              <a:t>M</a:t>
            </a:r>
          </a:p>
        </p:txBody>
      </p:sp>
      <p:sp>
        <p:nvSpPr>
          <p:cNvPr id="65644" name="Rectangle 173"/>
          <p:cNvSpPr>
            <a:spLocks noChangeArrowheads="1"/>
          </p:cNvSpPr>
          <p:nvPr/>
        </p:nvSpPr>
        <p:spPr bwMode="auto">
          <a:xfrm>
            <a:off x="5329238" y="2209801"/>
            <a:ext cx="3464718" cy="1846659"/>
          </a:xfrm>
          <a:prstGeom prst="rect">
            <a:avLst/>
          </a:prstGeom>
          <a:noFill/>
          <a:ln w="9525" algn="ctr">
            <a:noFill/>
            <a:miter lim="800000"/>
            <a:headEnd/>
            <a:tailEnd/>
          </a:ln>
        </p:spPr>
        <p:txBody>
          <a:bodyPr wrap="square">
            <a:spAutoFit/>
          </a:bodyPr>
          <a:lstStyle/>
          <a:p>
            <a:pPr marL="227013" indent="-227013" algn="l">
              <a:lnSpc>
                <a:spcPct val="80000"/>
              </a:lnSpc>
              <a:spcAft>
                <a:spcPct val="10000"/>
              </a:spcAft>
              <a:buFont typeface="Arial" pitchFamily="34" charset="0"/>
              <a:buChar char="•"/>
            </a:pPr>
            <a:r>
              <a:rPr lang="en-US" sz="2000" dirty="0" smtClean="0">
                <a:latin typeface="+mn-lt"/>
              </a:rPr>
              <a:t>Facilitates high-bandwidth communication links between DSP cores, subsystems, peripherals, and memories.</a:t>
            </a:r>
          </a:p>
          <a:p>
            <a:pPr marL="227013" indent="-227013" algn="l">
              <a:lnSpc>
                <a:spcPct val="80000"/>
              </a:lnSpc>
              <a:spcAft>
                <a:spcPct val="10000"/>
              </a:spcAft>
              <a:buFont typeface="Arial" pitchFamily="34" charset="0"/>
              <a:buChar char="•"/>
            </a:pPr>
            <a:r>
              <a:rPr lang="en-US" sz="2000" dirty="0" smtClean="0">
                <a:latin typeface="+mn-lt"/>
              </a:rPr>
              <a:t>Supports parallel orthogonal communication links</a:t>
            </a:r>
            <a:endParaRPr lang="en-US" sz="2000" dirty="0" smtClean="0"/>
          </a:p>
        </p:txBody>
      </p:sp>
      <p:sp>
        <p:nvSpPr>
          <p:cNvPr id="22637" name="Rectangle 28"/>
          <p:cNvSpPr>
            <a:spLocks noChangeArrowheads="1"/>
          </p:cNvSpPr>
          <p:nvPr/>
        </p:nvSpPr>
        <p:spPr bwMode="auto">
          <a:xfrm rot="5400000">
            <a:off x="2066925" y="1470025"/>
            <a:ext cx="1711325" cy="5873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dirty="0">
                <a:latin typeface="+mj-lt"/>
              </a:rPr>
              <a:t>CPUCLK/2</a:t>
            </a:r>
          </a:p>
          <a:p>
            <a:pPr algn="ctr">
              <a:lnSpc>
                <a:spcPct val="90000"/>
              </a:lnSpc>
              <a:defRPr/>
            </a:pPr>
            <a:r>
              <a:rPr lang="en-US" sz="1800" dirty="0">
                <a:latin typeface="+mj-lt"/>
              </a:rPr>
              <a:t>256bit TeraNet</a:t>
            </a:r>
          </a:p>
        </p:txBody>
      </p:sp>
      <p:sp>
        <p:nvSpPr>
          <p:cNvPr id="65646" name="Line 175"/>
          <p:cNvSpPr>
            <a:spLocks noChangeShapeType="1"/>
          </p:cNvSpPr>
          <p:nvPr/>
        </p:nvSpPr>
        <p:spPr bwMode="auto">
          <a:xfrm>
            <a:off x="3103563" y="4503738"/>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47" name="Line 255"/>
          <p:cNvSpPr>
            <a:spLocks noChangeShapeType="1"/>
          </p:cNvSpPr>
          <p:nvPr/>
        </p:nvSpPr>
        <p:spPr bwMode="auto">
          <a:xfrm>
            <a:off x="1392238" y="5127625"/>
            <a:ext cx="1262062" cy="7938"/>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0" name="Rectangle 256"/>
          <p:cNvSpPr>
            <a:spLocks noChangeArrowheads="1"/>
          </p:cNvSpPr>
          <p:nvPr/>
        </p:nvSpPr>
        <p:spPr bwMode="auto">
          <a:xfrm>
            <a:off x="487363" y="5037138"/>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FFTC / PktDMA</a:t>
            </a:r>
          </a:p>
        </p:txBody>
      </p:sp>
      <p:sp>
        <p:nvSpPr>
          <p:cNvPr id="22641" name="Rectangle 257"/>
          <p:cNvSpPr>
            <a:spLocks noChangeArrowheads="1"/>
          </p:cNvSpPr>
          <p:nvPr/>
        </p:nvSpPr>
        <p:spPr bwMode="auto">
          <a:xfrm>
            <a:off x="1293813" y="503713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42" name="Rectangle 275"/>
          <p:cNvSpPr>
            <a:spLocks noChangeArrowheads="1"/>
          </p:cNvSpPr>
          <p:nvPr/>
        </p:nvSpPr>
        <p:spPr bwMode="auto">
          <a:xfrm>
            <a:off x="4297363" y="421322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TCP3d</a:t>
            </a:r>
          </a:p>
        </p:txBody>
      </p:sp>
      <p:sp>
        <p:nvSpPr>
          <p:cNvPr id="22643" name="Rectangle 276"/>
          <p:cNvSpPr>
            <a:spLocks noChangeArrowheads="1"/>
          </p:cNvSpPr>
          <p:nvPr/>
        </p:nvSpPr>
        <p:spPr bwMode="auto">
          <a:xfrm>
            <a:off x="4278313" y="42132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2" name="Line 277"/>
          <p:cNvSpPr>
            <a:spLocks noChangeShapeType="1"/>
          </p:cNvSpPr>
          <p:nvPr/>
        </p:nvSpPr>
        <p:spPr bwMode="auto">
          <a:xfrm>
            <a:off x="3186113" y="4298950"/>
            <a:ext cx="1130300"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5" name="Rectangle 268"/>
          <p:cNvSpPr>
            <a:spLocks noChangeArrowheads="1"/>
          </p:cNvSpPr>
          <p:nvPr/>
        </p:nvSpPr>
        <p:spPr bwMode="auto">
          <a:xfrm>
            <a:off x="4303713" y="47005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RAC_FE</a:t>
            </a:r>
          </a:p>
        </p:txBody>
      </p:sp>
      <p:sp>
        <p:nvSpPr>
          <p:cNvPr id="22646" name="Rectangle 269"/>
          <p:cNvSpPr>
            <a:spLocks noChangeArrowheads="1"/>
          </p:cNvSpPr>
          <p:nvPr/>
        </p:nvSpPr>
        <p:spPr bwMode="auto">
          <a:xfrm>
            <a:off x="4303713" y="47005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5" name="Line 270"/>
          <p:cNvSpPr>
            <a:spLocks noChangeShapeType="1"/>
          </p:cNvSpPr>
          <p:nvPr/>
        </p:nvSpPr>
        <p:spPr bwMode="auto">
          <a:xfrm>
            <a:off x="3201988" y="4776788"/>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65656" name="Line 283"/>
          <p:cNvSpPr>
            <a:spLocks noChangeShapeType="1"/>
          </p:cNvSpPr>
          <p:nvPr/>
        </p:nvSpPr>
        <p:spPr bwMode="auto">
          <a:xfrm>
            <a:off x="3187700" y="5224463"/>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49" name="Rectangle 286"/>
          <p:cNvSpPr>
            <a:spLocks noChangeArrowheads="1"/>
          </p:cNvSpPr>
          <p:nvPr/>
        </p:nvSpPr>
        <p:spPr bwMode="auto">
          <a:xfrm>
            <a:off x="4298950" y="5148263"/>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0" name="Rectangle 287"/>
          <p:cNvSpPr>
            <a:spLocks noChangeArrowheads="1"/>
          </p:cNvSpPr>
          <p:nvPr/>
        </p:nvSpPr>
        <p:spPr bwMode="auto">
          <a:xfrm>
            <a:off x="4298950" y="5148263"/>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59" name="Line 283"/>
          <p:cNvSpPr>
            <a:spLocks noChangeShapeType="1"/>
          </p:cNvSpPr>
          <p:nvPr/>
        </p:nvSpPr>
        <p:spPr bwMode="auto">
          <a:xfrm>
            <a:off x="3252788" y="5273675"/>
            <a:ext cx="1120775"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2" name="Rectangle 286"/>
          <p:cNvSpPr>
            <a:spLocks noChangeArrowheads="1"/>
          </p:cNvSpPr>
          <p:nvPr/>
        </p:nvSpPr>
        <p:spPr bwMode="auto">
          <a:xfrm>
            <a:off x="4364038" y="5197475"/>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3" name="Rectangle 287"/>
          <p:cNvSpPr>
            <a:spLocks noChangeArrowheads="1"/>
          </p:cNvSpPr>
          <p:nvPr/>
        </p:nvSpPr>
        <p:spPr bwMode="auto">
          <a:xfrm>
            <a:off x="4364038" y="519747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2" name="Line 283"/>
          <p:cNvSpPr>
            <a:spLocks noChangeShapeType="1"/>
          </p:cNvSpPr>
          <p:nvPr/>
        </p:nvSpPr>
        <p:spPr bwMode="auto">
          <a:xfrm>
            <a:off x="3233738" y="5322888"/>
            <a:ext cx="1204912"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5" name="Rectangle 286"/>
          <p:cNvSpPr>
            <a:spLocks noChangeArrowheads="1"/>
          </p:cNvSpPr>
          <p:nvPr/>
        </p:nvSpPr>
        <p:spPr bwMode="auto">
          <a:xfrm>
            <a:off x="4429125" y="5246688"/>
            <a:ext cx="7080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VCP2 (x4)</a:t>
            </a:r>
          </a:p>
        </p:txBody>
      </p:sp>
      <p:sp>
        <p:nvSpPr>
          <p:cNvPr id="22656" name="Rectangle 287"/>
          <p:cNvSpPr>
            <a:spLocks noChangeArrowheads="1"/>
          </p:cNvSpPr>
          <p:nvPr/>
        </p:nvSpPr>
        <p:spPr bwMode="auto">
          <a:xfrm>
            <a:off x="4429125" y="5246688"/>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S</a:t>
            </a:r>
          </a:p>
        </p:txBody>
      </p:sp>
      <p:sp>
        <p:nvSpPr>
          <p:cNvPr id="65665" name="Line 254"/>
          <p:cNvSpPr>
            <a:spLocks noChangeShapeType="1"/>
          </p:cNvSpPr>
          <p:nvPr/>
        </p:nvSpPr>
        <p:spPr bwMode="auto">
          <a:xfrm>
            <a:off x="1425575" y="4827588"/>
            <a:ext cx="1230313" cy="0"/>
          </a:xfrm>
          <a:prstGeom prst="line">
            <a:avLst/>
          </a:prstGeom>
          <a:noFill/>
          <a:ln w="9525">
            <a:solidFill>
              <a:schemeClr val="tx1"/>
            </a:solidFill>
            <a:round/>
            <a:headEnd/>
            <a:tailEnd type="triangle" w="med" len="med"/>
          </a:ln>
        </p:spPr>
        <p:txBody>
          <a:bodyPr/>
          <a:lstStyle/>
          <a:p>
            <a:endParaRPr lang="en-US">
              <a:latin typeface="+mj-lt"/>
            </a:endParaRPr>
          </a:p>
        </p:txBody>
      </p:sp>
      <p:sp>
        <p:nvSpPr>
          <p:cNvPr id="22658" name="Rectangle 258"/>
          <p:cNvSpPr>
            <a:spLocks noChangeArrowheads="1"/>
          </p:cNvSpPr>
          <p:nvPr/>
        </p:nvSpPr>
        <p:spPr bwMode="auto">
          <a:xfrm>
            <a:off x="511175" y="4746625"/>
            <a:ext cx="95567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latin typeface="+mj-lt"/>
              </a:rPr>
              <a:t>RAC_BE0,1</a:t>
            </a:r>
          </a:p>
        </p:txBody>
      </p:sp>
      <p:sp>
        <p:nvSpPr>
          <p:cNvPr id="22659" name="Rectangle 259"/>
          <p:cNvSpPr>
            <a:spLocks noChangeArrowheads="1"/>
          </p:cNvSpPr>
          <p:nvPr/>
        </p:nvSpPr>
        <p:spPr bwMode="auto">
          <a:xfrm>
            <a:off x="1317625" y="4746625"/>
            <a:ext cx="136525" cy="152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sz="800">
                <a:solidFill>
                  <a:srgbClr val="660066"/>
                </a:solidFill>
                <a:latin typeface="+mj-lt"/>
              </a:rPr>
              <a:t>M</a:t>
            </a:r>
          </a:p>
        </p:txBody>
      </p:sp>
      <p:sp>
        <p:nvSpPr>
          <p:cNvPr id="22660" name="Rectangle 33"/>
          <p:cNvSpPr>
            <a:spLocks noChangeArrowheads="1"/>
          </p:cNvSpPr>
          <p:nvPr/>
        </p:nvSpPr>
        <p:spPr bwMode="auto">
          <a:xfrm rot="5400000">
            <a:off x="1335088" y="4229100"/>
            <a:ext cx="3254375" cy="59372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defRPr/>
            </a:pPr>
            <a:r>
              <a:rPr lang="en-US" sz="2000">
                <a:latin typeface="+mj-lt"/>
              </a:rPr>
              <a:t>CPUCLK/3 </a:t>
            </a:r>
          </a:p>
          <a:p>
            <a:pPr algn="ctr">
              <a:lnSpc>
                <a:spcPct val="90000"/>
              </a:lnSpc>
              <a:defRPr/>
            </a:pPr>
            <a:r>
              <a:rPr lang="en-US" sz="2000">
                <a:latin typeface="+mj-lt"/>
              </a:rPr>
              <a:t>128bit  TeraNet</a:t>
            </a:r>
          </a:p>
        </p:txBody>
      </p:sp>
      <p:sp>
        <p:nvSpPr>
          <p:cNvPr id="65669" name="Rectangle 65"/>
          <p:cNvSpPr>
            <a:spLocks noChangeArrowheads="1"/>
          </p:cNvSpPr>
          <p:nvPr/>
        </p:nvSpPr>
        <p:spPr bwMode="auto">
          <a:xfrm>
            <a:off x="45656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0" name="Rectangle 65"/>
          <p:cNvSpPr>
            <a:spLocks noChangeArrowheads="1"/>
          </p:cNvSpPr>
          <p:nvPr/>
        </p:nvSpPr>
        <p:spPr bwMode="auto">
          <a:xfrm>
            <a:off x="471805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1" name="Rectangle 65"/>
          <p:cNvSpPr>
            <a:spLocks noChangeArrowheads="1"/>
          </p:cNvSpPr>
          <p:nvPr/>
        </p:nvSpPr>
        <p:spPr bwMode="auto">
          <a:xfrm>
            <a:off x="4864100" y="18034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sp>
        <p:nvSpPr>
          <p:cNvPr id="65672" name="Rectangle 65"/>
          <p:cNvSpPr>
            <a:spLocks noChangeArrowheads="1"/>
          </p:cNvSpPr>
          <p:nvPr/>
        </p:nvSpPr>
        <p:spPr bwMode="auto">
          <a:xfrm>
            <a:off x="5016500" y="1804988"/>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mj-lt"/>
              </a:rPr>
              <a:t>S</a:t>
            </a:r>
          </a:p>
        </p:txBody>
      </p:sp>
      <p:cxnSp>
        <p:nvCxnSpPr>
          <p:cNvPr id="65673" name="Shape 178"/>
          <p:cNvCxnSpPr>
            <a:cxnSpLocks noChangeShapeType="1"/>
            <a:stCxn id="22635" idx="3"/>
            <a:endCxn id="65669" idx="2"/>
          </p:cNvCxnSpPr>
          <p:nvPr/>
        </p:nvCxnSpPr>
        <p:spPr bwMode="auto">
          <a:xfrm flipV="1">
            <a:off x="4603750" y="2032000"/>
            <a:ext cx="38100" cy="979488"/>
          </a:xfrm>
          <a:prstGeom prst="bentConnector2">
            <a:avLst/>
          </a:prstGeom>
          <a:noFill/>
          <a:ln w="12700" algn="ctr">
            <a:solidFill>
              <a:schemeClr val="tx1"/>
            </a:solidFill>
            <a:round/>
            <a:headEnd type="none" w="sm" len="sm"/>
            <a:tail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600200"/>
            <a:ext cx="82581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75.385"/>
  <p:tag name="ARTICULATE_SLIDE_PAUSE" val="0"/>
  <p:tag name="ARTICULATE_NAV_LEVEL" val="2"/>
  <p:tag name="ARTICULATE_PLAYLIST_ID" val="-1"/>
  <p:tag name="ARTICULATE_LOCK_SLIDE" val="0"/>
  <p:tag name="ARTICULATE_SLIDE_GUID" val="0b93dcc8-d2cf-47d6-ab77-8f0eb20ec0b5"/>
  <p:tag name="ARTICULATE_SLIDE_NAV" val="10"/>
</p:tagLst>
</file>

<file path=ppt/tags/tag2.xml><?xml version="1.0" encoding="utf-8"?>
<p:tagLst xmlns:a="http://schemas.openxmlformats.org/drawingml/2006/main" xmlns:r="http://schemas.openxmlformats.org/officeDocument/2006/relationships" xmlns:p="http://schemas.openxmlformats.org/presentationml/2006/main">
  <p:tag name="ELAPSEDTIME" val="92.494"/>
  <p:tag name="ARTICULATE_SLIDE_PAUSE" val="0"/>
  <p:tag name="ARTICULATE_NAV_LEVEL" val="2"/>
  <p:tag name="ARTICULATE_PLAYLIST_ID" val="-1"/>
  <p:tag name="ARTICULATE_LOCK_SLIDE" val="0"/>
  <p:tag name="ARTICULATE_SLIDE_GUID" val="6899784b-5288-41c7-a668-ca8a49dc37fe"/>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ELAPSEDTIME" val="38.369"/>
  <p:tag name="ARTICULATE_SLIDE_PAUSE" val="0"/>
  <p:tag name="ARTICULATE_NAV_LEVEL" val="2"/>
  <p:tag name="ARTICULATE_PLAYLIST_ID" val="-1"/>
  <p:tag name="ARTICULATE_LOCK_SLIDE" val="0"/>
  <p:tag name="ARTICULATE_SLIDE_GUID" val="dc1b4eee-fe69-4576-9a6f-3e16f6e4d68f"/>
  <p:tag name="ARTICULATE_SLIDE_NAV" val="14"/>
</p:tagLst>
</file>

<file path=ppt/tags/tag4.xml><?xml version="1.0" encoding="utf-8"?>
<p:tagLst xmlns:a="http://schemas.openxmlformats.org/drawingml/2006/main" xmlns:r="http://schemas.openxmlformats.org/officeDocument/2006/relationships" xmlns:p="http://schemas.openxmlformats.org/presentationml/2006/main">
  <p:tag name="NO LOGOS" val="true"/>
  <p:tag name="ELAPSEDTIME" val="92.13"/>
  <p:tag name="ARTICULATE_SLIDE_PAUSE" val="0"/>
  <p:tag name="ARTICULATE_NAV_LEVEL" val="2"/>
  <p:tag name="ARTICULATE_PLAYLIST_ID" val="-1"/>
  <p:tag name="ARTICULATE_VIEW_MODE" val="1"/>
  <p:tag name="ARTICULATE_LOCK_SLID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1610</TotalTime>
  <Words>3074</Words>
  <Application>Microsoft Office PowerPoint</Application>
  <PresentationFormat>On-screen Show (4:3)</PresentationFormat>
  <Paragraphs>865</Paragraphs>
  <Slides>34</Slides>
  <Notes>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Extended Memory Controller and the MPAX registers And Cache</vt:lpstr>
      <vt:lpstr>Agenda</vt:lpstr>
      <vt:lpstr>KeyStone and C66 CorePac</vt:lpstr>
      <vt:lpstr>KeyStone I Memory Subsystem</vt:lpstr>
      <vt:lpstr>TeraNet Switch Fabric</vt:lpstr>
      <vt:lpstr>KeyStone I TeraNet Data Connections</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lpstr>Internal Buses</vt:lpstr>
      <vt:lpstr>Cache Sizes and More</vt:lpstr>
      <vt:lpstr>Memory Read Performance</vt:lpstr>
      <vt:lpstr>Memory Read Performance - Summary</vt:lpstr>
      <vt:lpstr>Memory Write Performance</vt:lpstr>
      <vt:lpstr>A word about the EDMA  priorities in 6678</vt:lpstr>
      <vt:lpstr>Discussion and Questions </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Ran Katzur</cp:lastModifiedBy>
  <cp:revision>166</cp:revision>
  <dcterms:created xsi:type="dcterms:W3CDTF">2012-07-18T15:05:35Z</dcterms:created>
  <dcterms:modified xsi:type="dcterms:W3CDTF">2013-09-27T14:55:43Z</dcterms:modified>
</cp:coreProperties>
</file>