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60"/>
  </p:notesMasterIdLst>
  <p:sldIdLst>
    <p:sldId id="546" r:id="rId5"/>
    <p:sldId id="543" r:id="rId6"/>
    <p:sldId id="403" r:id="rId7"/>
    <p:sldId id="547" r:id="rId8"/>
    <p:sldId id="405" r:id="rId9"/>
    <p:sldId id="485" r:id="rId10"/>
    <p:sldId id="487" r:id="rId11"/>
    <p:sldId id="489" r:id="rId12"/>
    <p:sldId id="490" r:id="rId13"/>
    <p:sldId id="491" r:id="rId14"/>
    <p:sldId id="488" r:id="rId15"/>
    <p:sldId id="548" r:id="rId16"/>
    <p:sldId id="494" r:id="rId17"/>
    <p:sldId id="495" r:id="rId18"/>
    <p:sldId id="496" r:id="rId19"/>
    <p:sldId id="497" r:id="rId20"/>
    <p:sldId id="498" r:id="rId21"/>
    <p:sldId id="500" r:id="rId22"/>
    <p:sldId id="501" r:id="rId23"/>
    <p:sldId id="503" r:id="rId24"/>
    <p:sldId id="510" r:id="rId25"/>
    <p:sldId id="511" r:id="rId26"/>
    <p:sldId id="508" r:id="rId27"/>
    <p:sldId id="509" r:id="rId28"/>
    <p:sldId id="512" r:id="rId29"/>
    <p:sldId id="513" r:id="rId30"/>
    <p:sldId id="514" r:id="rId31"/>
    <p:sldId id="515" r:id="rId32"/>
    <p:sldId id="516" r:id="rId33"/>
    <p:sldId id="549" r:id="rId34"/>
    <p:sldId id="518" r:id="rId35"/>
    <p:sldId id="524" r:id="rId36"/>
    <p:sldId id="528" r:id="rId37"/>
    <p:sldId id="525" r:id="rId38"/>
    <p:sldId id="526" r:id="rId39"/>
    <p:sldId id="550" r:id="rId40"/>
    <p:sldId id="415" r:id="rId41"/>
    <p:sldId id="535" r:id="rId42"/>
    <p:sldId id="536" r:id="rId43"/>
    <p:sldId id="537" r:id="rId44"/>
    <p:sldId id="551" r:id="rId45"/>
    <p:sldId id="460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552" r:id="rId56"/>
    <p:sldId id="477" r:id="rId57"/>
    <p:sldId id="527" r:id="rId58"/>
    <p:sldId id="392" r:id="rId59"/>
  </p:sldIdLst>
  <p:sldSz cx="9144000" cy="6858000" type="screen4x3"/>
  <p:notesSz cx="7010400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DE0000"/>
    <a:srgbClr val="FFFF99"/>
    <a:srgbClr val="FFFF66"/>
    <a:srgbClr val="0000FF"/>
    <a:srgbClr val="000099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5702" autoAdjust="0"/>
  </p:normalViewPr>
  <p:slideViewPr>
    <p:cSldViewPr>
      <p:cViewPr>
        <p:scale>
          <a:sx n="100" d="100"/>
          <a:sy n="100" d="100"/>
        </p:scale>
        <p:origin x="-2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F7253B4-DFD1-460D-AF69-DA7B7EAA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12" tIns="45955" rIns="91912" bIns="45955" anchor="b"/>
          <a:lstStyle/>
          <a:p>
            <a:pPr defTabSz="91744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17441"/>
              <a:t>13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6913"/>
            <a:ext cx="4640263" cy="34813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4838"/>
            <a:ext cx="5143500" cy="4184650"/>
          </a:xfrm>
          <a:noFill/>
          <a:ln/>
        </p:spPr>
        <p:txBody>
          <a:bodyPr lIns="93125" tIns="46566" rIns="93125" bIns="46566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/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9D9D6-BE92-4B2F-B7DA-E7794C2DB07A}" type="slidenum">
              <a:rPr lang="en-US" smtClean="0">
                <a:latin typeface="Arial" charset="0"/>
              </a:rPr>
              <a:pPr/>
              <a:t>26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NEW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C7993-627D-48C7-84E4-8FB7DC699F52}" type="slidenum">
              <a:rPr lang="en-US" smtClean="0">
                <a:latin typeface="Arial" charset="0"/>
              </a:rPr>
              <a:pPr/>
              <a:t>27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2CC08-A903-4025-BFA9-0D88157A695F}" type="slidenum">
              <a:rPr lang="en-US" smtClean="0">
                <a:latin typeface="Arial" charset="0"/>
              </a:rPr>
              <a:pPr/>
              <a:t>32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2082D4-D6AD-4EBD-8597-21D42A12155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34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4FBFF-1124-49FA-B338-AA8914F62937}" type="slidenum">
              <a:rPr lang="en-US" smtClean="0">
                <a:latin typeface="Arial" charset="0"/>
              </a:rPr>
              <a:pPr/>
              <a:t>35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C47-281F-461D-8D58-EC75B7295B0E}" type="slidenum">
              <a:rPr lang="en-US" smtClean="0">
                <a:latin typeface="Arial" charset="0"/>
              </a:rPr>
              <a:pPr/>
              <a:t>5</a:t>
            </a:fld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7253B4-DFD1-460D-AF69-DA7B7EAA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7" descr="ti_logo_powerpoint_1_line.pn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6" r:id="rId2"/>
    <p:sldLayoutId id="2147483840" r:id="rId3"/>
    <p:sldLayoutId id="2147483841" r:id="rId4"/>
    <p:sldLayoutId id="2147483842" r:id="rId5"/>
    <p:sldLayoutId id="2147483843" r:id="rId6"/>
    <p:sldLayoutId id="2147483845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R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SPRP812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4876799" cy="55626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Load Balancing </a:t>
            </a:r>
            <a:r>
              <a:rPr lang="en-US" sz="2400" dirty="0" smtClean="0">
                <a:solidFill>
                  <a:srgbClr val="FF0000"/>
                </a:solidFill>
              </a:rPr>
              <a:t>– OpenEM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starts processing Event A, which includes data and an algorithm.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sends a descriptor to the Multicore Navigator, indicating that it has started processing Event A.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decides which event Core 1 will process next. While the Core 1 is busy processing the current event, the hardware loads data for the Event C to Core 1 L2 memory.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When Core 1 completes processing for Event A, the data for Event C is already loaded to L2 memory and the algorithm for Event C is available in a separate descriptor.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10200" y="838200"/>
          <a:ext cx="3054350" cy="5638800"/>
        </p:xfrm>
        <a:graphic>
          <a:graphicData uri="http://schemas.openxmlformats.org/presentationml/2006/ole">
            <p:oleObj spid="_x0000_s233473" name="Visio" r:id="rId5" imgW="3054933" imgH="622543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Cases: Observations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67725" cy="4191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Most of the setup is predetermined during the configuration and initialization phase of execution.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Navigator is designed to minimize the run-time load on the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“Fire and forget “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Multicore Navigator moves data and signals between different type of cores. For example, C66x CorePac to ARM </a:t>
            </a:r>
            <a:r>
              <a:rPr lang="en-US" sz="2400" dirty="0" err="1" smtClean="0"/>
              <a:t>CorePac</a:t>
            </a:r>
            <a:r>
              <a:rPr lang="en-US" sz="2400" dirty="0" smtClean="0"/>
              <a:t>.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Understanding Multicore Navigator:</a:t>
            </a:r>
            <a:br>
              <a:rPr lang="en-US" dirty="0" smtClean="0"/>
            </a:br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Navigator Components</a:t>
            </a:r>
            <a:endParaRPr lang="en-US" b="0" dirty="0" smtClean="0"/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181600" y="835839"/>
            <a:ext cx="3366294" cy="535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The Queue Manager Subsystem (QMSS) is a centralized hardware unit that monitors core activity and manages the queues. 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Multiple Packet DMA (PKTDMA) engines use descriptors between transmit and receive queues packets that are dedicated to “routing” peripherals or to the Multicore Navigator  infrastructure.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+mj-lt"/>
              </a:rPr>
            </a:b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NOTE: </a:t>
            </a:r>
            <a:r>
              <a:rPr lang="en-US" sz="2000" dirty="0" smtClean="0">
                <a:latin typeface="+mj-lt"/>
              </a:rPr>
              <a:t>PKTDMA was previously  called CPPI (Communication Peripheral Port Interface)</a:t>
            </a:r>
          </a:p>
        </p:txBody>
      </p:sp>
      <p:grpSp>
        <p:nvGrpSpPr>
          <p:cNvPr id="2" name="Group 333"/>
          <p:cNvGrpSpPr/>
          <p:nvPr/>
        </p:nvGrpSpPr>
        <p:grpSpPr>
          <a:xfrm>
            <a:off x="152400" y="1143000"/>
            <a:ext cx="4953000" cy="4876800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DMA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Queue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Manager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MSM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SRAM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5956" cy="1288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L2 Memory </a:t>
              </a:r>
              <a:r>
                <a:rPr lang="en-US" sz="750" b="1" dirty="0" smtClean="0">
                  <a:solidFill>
                    <a:srgbClr val="000000"/>
                  </a:solidFill>
                </a:rPr>
                <a:t>Cache/RAM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560342" cy="1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50" b="1" dirty="0">
                  <a:solidFill>
                    <a:srgbClr val="000000"/>
                  </a:solidFill>
                </a:rPr>
                <a:t>DDR3 EMIF</a:t>
              </a:r>
              <a:endParaRPr lang="en-US" sz="75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304800" y="-381000"/>
          <a:ext cx="8534400" cy="6466766"/>
        </p:xfrm>
        <a:graphic>
          <a:graphicData uri="http://schemas.openxmlformats.org/presentationml/2006/ole">
            <p:oleObj spid="_x0000_s180226" name="Visio" r:id="rId5" imgW="7349996" imgH="5155358" progId="Visio.Drawing.11">
              <p:embed/>
            </p:oleObj>
          </a:graphicData>
        </a:graphic>
      </p:graphicFrame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 Architecture (KeyStone 1)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257175" y="1033463"/>
            <a:ext cx="48482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HW components of the QMSS: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Queue Manager and 8192 queue headers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PDSPs (Packed Data Structure Processors):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Accumulation / Queue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Load Balancing and Traffic Shaping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 provides firmware code to the APDSP; The user does not develop any firmware code.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Interrupt Distributor (INTD) module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Two timers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Internal RAM: A hardware link list  for descriptor indices (16K entries)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Infrastructure PKTDMA supports internal traffic (core to core)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4582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II QMSS Architecture</a:t>
            </a: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524000" y="633966"/>
          <a:ext cx="6400800" cy="5690634"/>
        </p:xfrm>
        <a:graphic>
          <a:graphicData uri="http://schemas.openxmlformats.org/presentationml/2006/ole">
            <p:oleObj spid="_x0000_s181250" name="Visio" r:id="rId4" imgW="4510659" imgH="4009263" progId="Visio.Drawing.11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xmlns="" val="11422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QMSS: Queue Mapping</a:t>
            </a:r>
          </a:p>
        </p:txBody>
      </p:sp>
      <p:graphicFrame>
        <p:nvGraphicFramePr>
          <p:cNvPr id="218246" name="Group 134"/>
          <p:cNvGraphicFramePr>
            <a:graphicFrameLocks noGrp="1"/>
          </p:cNvGraphicFramePr>
          <p:nvPr>
            <p:ph sz="half" idx="2"/>
          </p:nvPr>
        </p:nvGraphicFramePr>
        <p:xfrm>
          <a:off x="228600" y="762000"/>
          <a:ext cx="8669973" cy="5296537"/>
        </p:xfrm>
        <a:graphic>
          <a:graphicData uri="http://schemas.openxmlformats.org/drawingml/2006/table">
            <a:tbl>
              <a:tblPr/>
              <a:tblGrid>
                <a:gridCol w="1373505"/>
                <a:gridCol w="743268"/>
                <a:gridCol w="1312227"/>
                <a:gridCol w="5240973"/>
              </a:tblGrid>
              <a:tr h="576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5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 to 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Low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512 to 639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AIF2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640 to 651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 Tx queues (PA PKTDMA uses the first 9 only)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652 to 671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672 to 687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SRIO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8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688 to 695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FFTC_A and FFTC_B Tx queues (688..691 for FFTC_A)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696 to 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704 to 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pdsp/firmware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High Priority Accumulation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736 to 799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Starvation counter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 to 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QMSS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832 to 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Queues for traffic shaping (supported by specific firmware)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864 to 895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HyperLink queues for external chip connections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896 to 8191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76200"/>
            <a:ext cx="84582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Additional Queue Mapping for KeyStone II</a:t>
            </a:r>
          </a:p>
        </p:txBody>
      </p:sp>
      <p:graphicFrame>
        <p:nvGraphicFramePr>
          <p:cNvPr id="38046" name="Group 158"/>
          <p:cNvGraphicFramePr>
            <a:graphicFrameLocks noGrp="1"/>
          </p:cNvGraphicFramePr>
          <p:nvPr>
            <p:ph sz="half" idx="4294967295"/>
          </p:nvPr>
        </p:nvGraphicFramePr>
        <p:xfrm>
          <a:off x="246062" y="2362200"/>
          <a:ext cx="8669338" cy="2940052"/>
        </p:xfrm>
        <a:graphic>
          <a:graphicData uri="http://schemas.openxmlformats.org/drawingml/2006/table">
            <a:tbl>
              <a:tblPr/>
              <a:tblGrid>
                <a:gridCol w="1373188"/>
                <a:gridCol w="742950"/>
                <a:gridCol w="1541462"/>
                <a:gridCol w="5011738"/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Range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8192 to 8703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Purpose, or Accumulator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8704 to 8735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 interrupt controller queue pend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8744 to 8851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Hyperlink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8844 to 8863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CPintC0/intC1 auto-notification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8864 to 8871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BCP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8872 to 8887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FFTC_C, _D, _E and _F Tx queues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8992 to 9023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queue pend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QMSS Tx queues for pktDMA2 (Infrastructure pktDMA 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9024 to 16383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 Purpose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26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QMSS: Descriptors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move between queues and carry information and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Descriptors are allocated in memory regions. Indices to descriptors are in the internal or external link ram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20 memory regions may be defined for descriptor storage (LL2, MSMC, DDR).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16K descriptors can be handled by internal Link RAM (Link RAM 0)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Up to 512K descriptors can be supported in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Memory Regions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8201025" cy="132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All Multicore Navigator descriptor memory regions are divided into </a:t>
            </a:r>
            <a:r>
              <a:rPr lang="en-US" sz="2400" i="1" dirty="0" smtClean="0"/>
              <a:t>equal-sized</a:t>
            </a:r>
            <a:r>
              <a:rPr lang="en-US" sz="2400" dirty="0" smtClean="0"/>
              <a:t> descriptors.  For 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33400" y="2209800"/>
          <a:ext cx="2863850" cy="4006850"/>
        </p:xfrm>
        <a:graphic>
          <a:graphicData uri="http://schemas.openxmlformats.org/presentationml/2006/ole">
            <p:oleObj spid="_x0000_s182274" name="Visio" r:id="rId5" imgW="1695012" imgH="2372475" progId="Visio.Drawing.11">
              <p:embed/>
            </p:oleObj>
          </a:graphicData>
        </a:graphic>
      </p:graphicFrame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2682875" cy="258532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Memory regions are </a:t>
            </a:r>
            <a:r>
              <a:rPr lang="en-US" i="1" u="sng" dirty="0"/>
              <a:t>always</a:t>
            </a:r>
            <a:r>
              <a:rPr lang="en-US" dirty="0"/>
              <a:t> aligned to</a:t>
            </a:r>
            <a:br>
              <a:rPr lang="en-US" dirty="0"/>
            </a:br>
            <a:r>
              <a:rPr lang="en-US" dirty="0"/>
              <a:t>16-byte boundaries and descriptors are </a:t>
            </a:r>
            <a:r>
              <a:rPr lang="en-US" i="1" u="sng" dirty="0"/>
              <a:t>always</a:t>
            </a:r>
            <a:r>
              <a:rPr lang="en-US" dirty="0"/>
              <a:t> multiples of 16 bytes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The number of descriptors in a region is always power of 2 (at least 32).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423555"/>
            <a:ext cx="8467725" cy="472007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purpose of this lesson is to enable you to do the following:</a:t>
            </a:r>
          </a:p>
          <a:p>
            <a:r>
              <a:rPr lang="en-US" sz="1800" dirty="0" smtClean="0"/>
              <a:t>Explain the advantages of using Multicore Navigator.</a:t>
            </a:r>
          </a:p>
          <a:p>
            <a:r>
              <a:rPr lang="en-US" sz="1800" dirty="0" smtClean="0"/>
              <a:t>Explain the functional role of descriptors and queues in the Multicore Navigator.</a:t>
            </a:r>
          </a:p>
          <a:p>
            <a:r>
              <a:rPr lang="en-US" sz="1800" dirty="0" smtClean="0"/>
              <a:t>Describe Multicore Navigator architecture and explain the purpose of the Queue Manager Subsystem and Packet DMA.</a:t>
            </a:r>
          </a:p>
          <a:p>
            <a:r>
              <a:rPr lang="en-US" sz="1800" dirty="0" smtClean="0"/>
              <a:t>Identify Multicore Navigator parameters that are configured during initialization and how they impact run-time operations.</a:t>
            </a:r>
          </a:p>
          <a:p>
            <a:r>
              <a:rPr lang="en-US" sz="1800" dirty="0" smtClean="0"/>
              <a:t>Identify the TI software resources that assist with configuration and usage of the Multicore Navigator.</a:t>
            </a:r>
          </a:p>
          <a:p>
            <a:r>
              <a:rPr lang="en-US" sz="1800" dirty="0" smtClean="0"/>
              <a:t>Apply your knowledge of Multicore Navigator architecture, functions, and configuration to make decisions in your application development.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4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Types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4157663" cy="51387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Two descriptor types are used within Multicore Navigator: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Host</a:t>
            </a:r>
            <a:r>
              <a:rPr lang="en-US" sz="2000" dirty="0" smtClean="0"/>
              <a:t> type provide flexibility, but are more difficult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Contains a header with a pointer to the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 be linked together; Packet length is the sum of payload (buffer) sizes.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Monolithic</a:t>
            </a:r>
            <a:r>
              <a:rPr lang="en-US" sz="2000" dirty="0" smtClean="0"/>
              <a:t> type are less flexible, but easier to 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Descriptor contains the header </a:t>
            </a:r>
            <a:r>
              <a:rPr lang="en-US" sz="1800" u="sng" dirty="0" smtClean="0"/>
              <a:t>and</a:t>
            </a:r>
            <a:r>
              <a:rPr lang="en-US" sz="1800" dirty="0" smtClean="0"/>
              <a:t> payload.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Cannot be linked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payload buffers are equally sized (per region).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029200" y="1752600"/>
          <a:ext cx="2973388" cy="2212975"/>
        </p:xfrm>
        <a:graphic>
          <a:graphicData uri="http://schemas.openxmlformats.org/presentationml/2006/ole">
            <p:oleObj spid="_x0000_s184322" name="Visio" r:id="rId5" imgW="2591991" imgH="1928991" progId="Visio.Drawing.11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5029200" y="4572000"/>
          <a:ext cx="1225550" cy="1493838"/>
        </p:xfrm>
        <a:graphic>
          <a:graphicData uri="http://schemas.openxmlformats.org/presentationml/2006/ole">
            <p:oleObj spid="_x0000_s184323" name="Visio" r:id="rId6" imgW="1037630" imgH="1265992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descriptors are created, they are loaded with pre-defined information and are pushed into the Free Descriptor Queue(s) – one of the general purpose queues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 master (core or PKTDMA) needs to use a descriptor, it pops it from a FDQ.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Each descriptor can be pushed into any one of the 8192 queues (in KeyStone I devices).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16K descriptors; Each can be in any queue. How much hardware is needed for the queues?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Descriptors and Queues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443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TI implementation uses the following elements to manage descriptors and queues: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link list (Link RAM) indexes all descriptors.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queue header points to the top descriptor in the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NULL value indicates the last descriptor in the queue.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When a descriptor pointer is pushed or popped, an index is derived from the queue push/pop pointer.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descriptor is </a:t>
            </a:r>
            <a:r>
              <a:rPr lang="en-US" sz="2000" i="1" dirty="0" smtClean="0"/>
              <a:t>pushed</a:t>
            </a:r>
            <a:r>
              <a:rPr lang="en-US" sz="2000" dirty="0" smtClean="0"/>
              <a:t> onto a queue, the queue manager converts the address to an index. The descriptor is added to the queue by threading the indexed entry of the Link RAM into the queue’s linked list.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When a queue is </a:t>
            </a:r>
            <a:r>
              <a:rPr lang="en-US" sz="2000" i="1" dirty="0" smtClean="0"/>
              <a:t>popped</a:t>
            </a:r>
            <a:r>
              <a:rPr lang="en-US" sz="2000" dirty="0" smtClean="0"/>
              <a:t>, the queue manager converts the index back into an address. The Link RAM is then rethreaded to remove this index.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(1)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The </a:t>
            </a:r>
            <a:r>
              <a:rPr lang="en-US" sz="2400" dirty="0" smtClean="0"/>
              <a:t>Queue </a:t>
            </a:r>
            <a:r>
              <a:rPr lang="en-US" sz="2400" dirty="0"/>
              <a:t>M</a:t>
            </a:r>
            <a:r>
              <a:rPr lang="en-US" sz="2400" dirty="0" smtClean="0"/>
              <a:t>anager </a:t>
            </a:r>
            <a:r>
              <a:rPr lang="en-US" sz="2400" dirty="0"/>
              <a:t>maintains a head pointer for each queue, which are initialized to be empty.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Descriptor 0 is pushed into a queue.</a:t>
            </a: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357188" y="1731963"/>
          <a:ext cx="8124825" cy="3767137"/>
        </p:xfrm>
        <a:graphic>
          <a:graphicData uri="http://schemas.openxmlformats.org/presentationml/2006/ole">
            <p:oleObj spid="_x0000_s186370" name="Visio" r:id="rId5" imgW="5925366" imgH="2748064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QMSS: Descriptor Queuing (2)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33375" y="838200"/>
            <a:ext cx="8201025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Now Descriptor 31 is pushed into the same queue.</a:t>
            </a: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533400" y="1958975"/>
          <a:ext cx="7696200" cy="3568700"/>
        </p:xfrm>
        <a:graphic>
          <a:graphicData uri="http://schemas.openxmlformats.org/presentationml/2006/ole">
            <p:oleObj spid="_x0000_s187394" name="Visio" r:id="rId5" imgW="5925366" imgH="2748064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0" y="258763"/>
            <a:ext cx="3810000" cy="1189037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Descriptor Queuing: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Explicit and Implicit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14463"/>
            <a:ext cx="3324225" cy="48339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000" dirty="0" smtClean="0"/>
              <a:t>This diagram shows several descriptors queued together.  Things to note:</a:t>
            </a:r>
          </a:p>
          <a:p>
            <a:pPr>
              <a:defRPr/>
            </a:pPr>
            <a:r>
              <a:rPr lang="en-US" sz="2000" dirty="0" smtClean="0"/>
              <a:t>Only the Host Packet is queued in a linked Host Descriptor.</a:t>
            </a:r>
          </a:p>
          <a:p>
            <a:pPr>
              <a:defRPr/>
            </a:pPr>
            <a:r>
              <a:rPr lang="en-US" sz="2000" dirty="0" smtClean="0"/>
              <a:t>A Host Packet is always used at SOP, followed by zero or more Host Buffer types.</a:t>
            </a:r>
          </a:p>
          <a:p>
            <a:pPr>
              <a:defRPr/>
            </a:pPr>
            <a:r>
              <a:rPr lang="en-US" sz="2000" dirty="0" smtClean="0"/>
              <a:t>Multiple descriptor types may be queued together, though this is not commonly done in practice.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721100" y="58738"/>
          <a:ext cx="5368925" cy="6765925"/>
        </p:xfrm>
        <a:graphic>
          <a:graphicData uri="http://schemas.openxmlformats.org/presentationml/2006/ole">
            <p:oleObj spid="_x0000_s188418" name="Visio" r:id="rId5" imgW="6359200" imgH="7829415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1341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Descriptor and  Accumulators Queues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5991225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Accumulators keep the cores from polling.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Running in the background, they interrupt a core with a list of popped descriptor addresses (the list is in accumulation memory).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Core software must recycle.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High-Priority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32 channels, one queue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All channels scanned each timer tick (25us)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1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Low-Priority Accumulator: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16 channels, up to 32 queues per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1 channel is scanned each timer tick (25 us)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Each channel/event maps to </a:t>
            </a:r>
            <a:r>
              <a:rPr lang="en-US" sz="1800" dirty="0" smtClean="0">
                <a:solidFill>
                  <a:srgbClr val="FF0000"/>
                </a:solidFill>
              </a:rPr>
              <a:t>any </a:t>
            </a:r>
            <a:r>
              <a:rPr lang="en-US" sz="1800" dirty="0" smtClean="0"/>
              <a:t>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Programmable list size and options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424613" y="152400"/>
          <a:ext cx="2338387" cy="2890838"/>
        </p:xfrm>
        <a:graphic>
          <a:graphicData uri="http://schemas.openxmlformats.org/presentationml/2006/ole">
            <p:oleObj spid="_x0000_s189442" name="Visio" r:id="rId4" imgW="1772072" imgH="2191155" progId="Visio.Drawing.11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478588" y="3429000"/>
          <a:ext cx="2284412" cy="2824162"/>
        </p:xfrm>
        <a:graphic>
          <a:graphicData uri="http://schemas.openxmlformats.org/presentationml/2006/ole">
            <p:oleObj spid="_x0000_s189443" name="Visio" r:id="rId5" imgW="1772072" imgH="2191155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Topology</a:t>
            </a:r>
          </a:p>
        </p:txBody>
      </p:sp>
      <p:sp>
        <p:nvSpPr>
          <p:cNvPr id="18479" name="TextBox 45"/>
          <p:cNvSpPr txBox="1">
            <a:spLocks noChangeArrowheads="1"/>
          </p:cNvSpPr>
          <p:nvPr/>
        </p:nvSpPr>
        <p:spPr bwMode="auto">
          <a:xfrm>
            <a:off x="327025" y="5441950"/>
            <a:ext cx="8458200" cy="111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Multiple Packet DMA instances in KeyStone devices:</a:t>
            </a:r>
            <a:br>
              <a:rPr lang="en-US" sz="1400" dirty="0"/>
            </a:b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NETCP </a:t>
            </a:r>
            <a:r>
              <a:rPr lang="en-US" sz="1400" dirty="0"/>
              <a:t>and SRIO instances for all KeyStone devices.</a:t>
            </a:r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endParaRPr lang="en-US" sz="800" dirty="0"/>
          </a:p>
          <a:p>
            <a:pPr marL="338328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1400" dirty="0" smtClean="0"/>
              <a:t>FFTC </a:t>
            </a:r>
            <a:r>
              <a:rPr lang="en-US" sz="1400" dirty="0"/>
              <a:t>(A and B</a:t>
            </a:r>
            <a:r>
              <a:rPr lang="en-US" sz="1400" dirty="0" smtClean="0"/>
              <a:t>), BCP, and AIF2 </a:t>
            </a:r>
            <a:r>
              <a:rPr lang="en-US" sz="1400" dirty="0"/>
              <a:t>instances are only in KeyStone devices for wireless applications.</a:t>
            </a:r>
          </a:p>
          <a:p>
            <a:endParaRPr lang="en-US" sz="1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06413" y="809625"/>
            <a:ext cx="7553816" cy="4600575"/>
            <a:chOff x="506413" y="885825"/>
            <a:chExt cx="7553816" cy="4600575"/>
          </a:xfrm>
        </p:grpSpPr>
        <p:sp>
          <p:nvSpPr>
            <p:cNvPr id="18434" name="Rectangle 9"/>
            <p:cNvSpPr>
              <a:spLocks noChangeArrowheads="1"/>
            </p:cNvSpPr>
            <p:nvPr/>
          </p:nvSpPr>
          <p:spPr bwMode="auto">
            <a:xfrm>
              <a:off x="1050925" y="885825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6" name="Rectangle 3"/>
            <p:cNvSpPr>
              <a:spLocks noChangeArrowheads="1"/>
            </p:cNvSpPr>
            <p:nvPr/>
          </p:nvSpPr>
          <p:spPr bwMode="auto">
            <a:xfrm>
              <a:off x="3581400" y="1524000"/>
              <a:ext cx="1752600" cy="3048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3962400" y="3581400"/>
              <a:ext cx="990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143000" y="48768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6629400" y="20574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0" name="Text Box 17"/>
            <p:cNvSpPr txBox="1">
              <a:spLocks noChangeArrowheads="1"/>
            </p:cNvSpPr>
            <p:nvPr/>
          </p:nvSpPr>
          <p:spPr bwMode="auto">
            <a:xfrm>
              <a:off x="1384300" y="1608138"/>
              <a:ext cx="925513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66294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533400" y="1295400"/>
              <a:ext cx="1524000" cy="1295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6400800" y="3733800"/>
              <a:ext cx="16002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4" name="Rectangle 11"/>
            <p:cNvSpPr>
              <a:spLocks noChangeArrowheads="1"/>
            </p:cNvSpPr>
            <p:nvPr/>
          </p:nvSpPr>
          <p:spPr bwMode="auto">
            <a:xfrm>
              <a:off x="6400800" y="13716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838200" y="41910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1143000" y="49530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4006850" y="3800475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1400" dirty="0"/>
                <a:t>PKTDMA</a:t>
              </a:r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6705600" y="21336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6705600" y="44958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925513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18451" name="Text Box 18"/>
            <p:cNvSpPr txBox="1">
              <a:spLocks noChangeArrowheads="1"/>
            </p:cNvSpPr>
            <p:nvPr/>
          </p:nvSpPr>
          <p:spPr bwMode="auto">
            <a:xfrm>
              <a:off x="3733800" y="1600200"/>
              <a:ext cx="14636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Queue Manager</a:t>
              </a:r>
            </a:p>
          </p:txBody>
        </p: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6467475" y="1447800"/>
              <a:ext cx="619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SRIO</a:t>
              </a:r>
            </a:p>
          </p:txBody>
        </p:sp>
        <p:sp>
          <p:nvSpPr>
            <p:cNvPr id="18453" name="Text Box 20"/>
            <p:cNvSpPr txBox="1">
              <a:spLocks noChangeArrowheads="1"/>
            </p:cNvSpPr>
            <p:nvPr/>
          </p:nvSpPr>
          <p:spPr bwMode="auto">
            <a:xfrm>
              <a:off x="6400800" y="3749675"/>
              <a:ext cx="165942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Network </a:t>
              </a:r>
              <a:r>
                <a:rPr lang="en-US" sz="1200" dirty="0" smtClean="0"/>
                <a:t>Coprocessor</a:t>
              </a:r>
              <a:br>
                <a:rPr lang="en-US" sz="1200" dirty="0" smtClean="0"/>
              </a:br>
              <a:r>
                <a:rPr lang="en-US" sz="1200" dirty="0" smtClean="0"/>
                <a:t>(NETCP)</a:t>
              </a:r>
              <a:endParaRPr lang="en-US" sz="1200" dirty="0"/>
            </a:p>
          </p:txBody>
        </p:sp>
        <p:sp>
          <p:nvSpPr>
            <p:cNvPr id="18454" name="Text Box 21"/>
            <p:cNvSpPr txBox="1">
              <a:spLocks noChangeArrowheads="1"/>
            </p:cNvSpPr>
            <p:nvPr/>
          </p:nvSpPr>
          <p:spPr bwMode="auto">
            <a:xfrm>
              <a:off x="506413" y="1341438"/>
              <a:ext cx="9302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FFTC (A)</a:t>
              </a:r>
            </a:p>
          </p:txBody>
        </p:sp>
        <p:sp>
          <p:nvSpPr>
            <p:cNvPr id="18455" name="Text Box 22"/>
            <p:cNvSpPr txBox="1">
              <a:spLocks noChangeArrowheads="1"/>
            </p:cNvSpPr>
            <p:nvPr/>
          </p:nvSpPr>
          <p:spPr bwMode="auto">
            <a:xfrm>
              <a:off x="838200" y="4267200"/>
              <a:ext cx="460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AIF</a:t>
              </a:r>
            </a:p>
          </p:txBody>
        </p:sp>
        <p:sp>
          <p:nvSpPr>
            <p:cNvPr id="18456" name="Rectangle 23"/>
            <p:cNvSpPr>
              <a:spLocks noChangeArrowheads="1"/>
            </p:cNvSpPr>
            <p:nvPr/>
          </p:nvSpPr>
          <p:spPr bwMode="auto">
            <a:xfrm>
              <a:off x="3962400" y="1905000"/>
              <a:ext cx="9906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3962400" y="2057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>
              <a:off x="3962400" y="2209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9" name="Line 26"/>
            <p:cNvSpPr>
              <a:spLocks noChangeShapeType="1"/>
            </p:cNvSpPr>
            <p:nvPr/>
          </p:nvSpPr>
          <p:spPr bwMode="auto">
            <a:xfrm>
              <a:off x="3962400" y="23622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0" name="Line 27"/>
            <p:cNvSpPr>
              <a:spLocks noChangeShapeType="1"/>
            </p:cNvSpPr>
            <p:nvPr/>
          </p:nvSpPr>
          <p:spPr bwMode="auto">
            <a:xfrm>
              <a:off x="3962400" y="2514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1" name="Line 28"/>
            <p:cNvSpPr>
              <a:spLocks noChangeShapeType="1"/>
            </p:cNvSpPr>
            <p:nvPr/>
          </p:nvSpPr>
          <p:spPr bwMode="auto">
            <a:xfrm>
              <a:off x="3962400" y="2667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2" name="Line 29"/>
            <p:cNvSpPr>
              <a:spLocks noChangeShapeType="1"/>
            </p:cNvSpPr>
            <p:nvPr/>
          </p:nvSpPr>
          <p:spPr bwMode="auto">
            <a:xfrm>
              <a:off x="3962400" y="2819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3" name="Line 30"/>
            <p:cNvSpPr>
              <a:spLocks noChangeShapeType="1"/>
            </p:cNvSpPr>
            <p:nvPr/>
          </p:nvSpPr>
          <p:spPr bwMode="auto">
            <a:xfrm>
              <a:off x="3962400" y="3200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4" name="Text Box 31"/>
            <p:cNvSpPr txBox="1">
              <a:spLocks noChangeArrowheads="1"/>
            </p:cNvSpPr>
            <p:nvPr/>
          </p:nvSpPr>
          <p:spPr bwMode="auto">
            <a:xfrm>
              <a:off x="4038600" y="3178175"/>
              <a:ext cx="41275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8192</a:t>
              </a:r>
            </a:p>
          </p:txBody>
        </p:sp>
        <p:sp>
          <p:nvSpPr>
            <p:cNvPr id="18465" name="Text Box 32"/>
            <p:cNvSpPr txBox="1">
              <a:spLocks noChangeArrowheads="1"/>
            </p:cNvSpPr>
            <p:nvPr/>
          </p:nvSpPr>
          <p:spPr bwMode="auto">
            <a:xfrm>
              <a:off x="4038600" y="26670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8466" name="Text Box 33"/>
            <p:cNvSpPr txBox="1">
              <a:spLocks noChangeArrowheads="1"/>
            </p:cNvSpPr>
            <p:nvPr/>
          </p:nvSpPr>
          <p:spPr bwMode="auto">
            <a:xfrm>
              <a:off x="4038600" y="25146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8467" name="Text Box 34"/>
            <p:cNvSpPr txBox="1">
              <a:spLocks noChangeArrowheads="1"/>
            </p:cNvSpPr>
            <p:nvPr/>
          </p:nvSpPr>
          <p:spPr bwMode="auto">
            <a:xfrm>
              <a:off x="4038600" y="23622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8468" name="Text Box 35"/>
            <p:cNvSpPr txBox="1">
              <a:spLocks noChangeArrowheads="1"/>
            </p:cNvSpPr>
            <p:nvPr/>
          </p:nvSpPr>
          <p:spPr bwMode="auto">
            <a:xfrm>
              <a:off x="4038600" y="22098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8469" name="Text Box 36"/>
            <p:cNvSpPr txBox="1">
              <a:spLocks noChangeArrowheads="1"/>
            </p:cNvSpPr>
            <p:nvPr/>
          </p:nvSpPr>
          <p:spPr bwMode="auto">
            <a:xfrm>
              <a:off x="4038600" y="20574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8470" name="Text Box 37"/>
            <p:cNvSpPr txBox="1">
              <a:spLocks noChangeArrowheads="1"/>
            </p:cNvSpPr>
            <p:nvPr/>
          </p:nvSpPr>
          <p:spPr bwMode="auto">
            <a:xfrm>
              <a:off x="4038600" y="1905000"/>
              <a:ext cx="24130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8471" name="Text Box 38"/>
            <p:cNvSpPr txBox="1">
              <a:spLocks noChangeArrowheads="1"/>
            </p:cNvSpPr>
            <p:nvPr/>
          </p:nvSpPr>
          <p:spPr bwMode="auto">
            <a:xfrm>
              <a:off x="4038600" y="2681288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8472" name="Text Box 39"/>
            <p:cNvSpPr txBox="1">
              <a:spLocks noChangeArrowheads="1"/>
            </p:cNvSpPr>
            <p:nvPr/>
          </p:nvSpPr>
          <p:spPr bwMode="auto">
            <a:xfrm>
              <a:off x="4038600" y="2819400"/>
              <a:ext cx="247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8473" name="Text Box 40"/>
            <p:cNvSpPr txBox="1">
              <a:spLocks noChangeArrowheads="1"/>
            </p:cNvSpPr>
            <p:nvPr/>
          </p:nvSpPr>
          <p:spPr bwMode="auto">
            <a:xfrm>
              <a:off x="4038600" y="2743200"/>
              <a:ext cx="247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  <p:sp>
          <p:nvSpPr>
            <p:cNvPr id="18474" name="Text Box 41"/>
            <p:cNvSpPr txBox="1">
              <a:spLocks noChangeArrowheads="1"/>
            </p:cNvSpPr>
            <p:nvPr/>
          </p:nvSpPr>
          <p:spPr bwMode="auto">
            <a:xfrm>
              <a:off x="3276600" y="1219200"/>
              <a:ext cx="2413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Queue Manager Subsystem</a:t>
              </a:r>
            </a:p>
          </p:txBody>
        </p:sp>
        <p:sp>
          <p:nvSpPr>
            <p:cNvPr id="18475" name="Line 43"/>
            <p:cNvSpPr>
              <a:spLocks noChangeShapeType="1"/>
            </p:cNvSpPr>
            <p:nvPr/>
          </p:nvSpPr>
          <p:spPr bwMode="auto">
            <a:xfrm>
              <a:off x="1752600" y="2209800"/>
              <a:ext cx="1828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5334000" y="4114800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 flipV="1">
              <a:off x="2133600" y="4267200"/>
              <a:ext cx="1447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 flipV="1">
              <a:off x="5334000" y="2286000"/>
              <a:ext cx="1295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80" name="Text Box 21"/>
            <p:cNvSpPr txBox="1">
              <a:spLocks noChangeArrowheads="1"/>
            </p:cNvSpPr>
            <p:nvPr/>
          </p:nvSpPr>
          <p:spPr bwMode="auto">
            <a:xfrm>
              <a:off x="1009650" y="900113"/>
              <a:ext cx="92868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FFTC (B)</a:t>
              </a:r>
            </a:p>
          </p:txBody>
        </p:sp>
        <p:sp>
          <p:nvSpPr>
            <p:cNvPr id="18481" name="Line 43"/>
            <p:cNvSpPr>
              <a:spLocks noChangeShapeType="1"/>
            </p:cNvSpPr>
            <p:nvPr/>
          </p:nvSpPr>
          <p:spPr bwMode="auto">
            <a:xfrm>
              <a:off x="2286000" y="1752600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1143000" y="34290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838200" y="2743200"/>
              <a:ext cx="1524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2400" dirty="0"/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1143000" y="3505200"/>
              <a:ext cx="9255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PKTDMA</a:t>
              </a: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838200" y="2819400"/>
              <a:ext cx="5549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BCP</a:t>
              </a:r>
              <a:endParaRPr lang="en-US" sz="1400" dirty="0"/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2133600" y="3276600"/>
              <a:ext cx="1447800" cy="382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0334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Major components for each instance: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TX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Multiple RX flow channels. RX flow defines behavior of the receive side of the navigator.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Packet DMA (PKTDMA) Features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67725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Independent Rx and Tx cores: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channel triggering via hardware qpend signals from QM.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Tx core control is programmed via descriptors.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4 level priority (round robin) Tx Scheduler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/>
              <a:t>Additional Tx Scheduler Interface for AIF2 (wireless applications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Rx Core: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channel triggering via Rx Streaming I/F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 smtClean="0"/>
              <a:t>Rx core control programmed via “Rx Flow”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2x128-bit symmetrical streaming I/F for Tx output and Rx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Wired together for loopback within the QMSS PKTDMA instance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Connects to matching streaming I/F (Tx-&gt;Rx, Rx-&gt;Tx) of peripheral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Packet-based; So neither the Rx or Tx cores care about payload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11267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1: Understanding Multicore Navigator: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Overview and Use Cases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System Architecture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Implementation Examples</a:t>
            </a:r>
          </a:p>
          <a:p>
            <a:pPr marL="342900" indent="-342900" algn="l"/>
            <a:r>
              <a:rPr lang="en-US" sz="2400" dirty="0" smtClean="0">
                <a:solidFill>
                  <a:schemeClr val="tx1"/>
                </a:solidFill>
              </a:rPr>
              <a:t>Part 2:  Using Multicore Navigator: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LLD Support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Project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Understanding Multicore Navigator:</a:t>
            </a:r>
            <a:br>
              <a:rPr lang="en-US" dirty="0" smtClean="0"/>
            </a:br>
            <a:r>
              <a:rPr lang="en-US" dirty="0" smtClean="0"/>
              <a:t>Implementation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7000"/>
            <a:ext cx="9144000" cy="787400"/>
          </a:xfrm>
        </p:spPr>
        <p:txBody>
          <a:bodyPr/>
          <a:lstStyle/>
          <a:p>
            <a:r>
              <a:rPr lang="en-US" sz="3200" dirty="0" smtClean="0"/>
              <a:t>Example 1: Send Data to Peripheral or Coprocessor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" y="1295400"/>
            <a:ext cx="2819399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When a core has data to send, it pops a descriptor from FDQ, loads it with information and the buffer with data, and pushes it into a TX queue.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The TX queue generates a pending signal that wakes up the PKTDMA in the peripheral.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PKTDMA reads the information in the descriptor and the data in the attached buffer.</a:t>
            </a:r>
          </a:p>
        </p:txBody>
      </p:sp>
      <p:graphicFrame>
        <p:nvGraphicFramePr>
          <p:cNvPr id="20377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66624" y="871850"/>
          <a:ext cx="6077376" cy="4267200"/>
        </p:xfrm>
        <a:graphic>
          <a:graphicData uri="http://schemas.openxmlformats.org/presentationml/2006/ole">
            <p:oleObj spid="_x0000_s190466" name="Visio" r:id="rId3" imgW="9341737" imgH="6559685" progId="Visio.Drawing.11">
              <p:embed/>
            </p:oleObj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5217225"/>
            <a:ext cx="739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latin typeface="+mn-lt"/>
              </a:rPr>
              <a:t>The peripheral converts the data to bit stream and sends it to the destination as defined by the descriptor information.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PKTDMA recycles</a:t>
            </a:r>
            <a:r>
              <a:rPr kumimoji="0" lang="en-US" sz="1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descriptor and the buffer by pushing the descriptor into a FDQ that is specified in the descriptor information.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52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Example 2: Receive Data from Peripheral or Coprocessor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8839199" cy="19208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Rx PKTDMA receives packet data from Rx Streaming I/F.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Using an Rx Flow, the Rx PKTDMA pops an Rx FDQ.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Data packets are written out to the descriptor buffer.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When complete, Rx PKTDMA pushes the finished descriptor to the indicated Rx queue.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 smtClean="0"/>
              <a:t>The core that receives the descriptor must recycle the descriptor back to an Rx FDQ.</a:t>
            </a:r>
          </a:p>
          <a:p>
            <a:pPr eaLnBrk="1" hangingPunct="1"/>
            <a:endParaRPr lang="en-US" sz="1800" dirty="0" smtClean="0"/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95400" y="2729497"/>
            <a:ext cx="6691314" cy="4138028"/>
            <a:chOff x="720" y="1660"/>
            <a:chExt cx="4311" cy="2666"/>
          </a:xfrm>
        </p:grpSpPr>
        <p:sp>
          <p:nvSpPr>
            <p:cNvPr id="175106" name="AutoShape 2"/>
            <p:cNvSpPr>
              <a:spLocks noChangeAspect="1" noChangeArrowheads="1" noTextEdit="1"/>
            </p:cNvSpPr>
            <p:nvPr/>
          </p:nvSpPr>
          <p:spPr bwMode="auto">
            <a:xfrm>
              <a:off x="720" y="1728"/>
              <a:ext cx="4311" cy="2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8" name="Freeform 4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177" y="3871"/>
                </a:cxn>
                <a:cxn ang="0">
                  <a:pos x="166" y="5609"/>
                </a:cxn>
                <a:cxn ang="0">
                  <a:pos x="385" y="5958"/>
                </a:cxn>
                <a:cxn ang="0">
                  <a:pos x="899" y="7496"/>
                </a:cxn>
                <a:cxn ang="0">
                  <a:pos x="1195" y="7262"/>
                </a:cxn>
                <a:cxn ang="0">
                  <a:pos x="1905" y="7986"/>
                </a:cxn>
                <a:cxn ang="0">
                  <a:pos x="2135" y="7391"/>
                </a:cxn>
                <a:cxn ang="0">
                  <a:pos x="3014" y="6887"/>
                </a:cxn>
                <a:cxn ang="0">
                  <a:pos x="3120" y="5879"/>
                </a:cxn>
                <a:cxn ang="0">
                  <a:pos x="3489" y="4209"/>
                </a:cxn>
                <a:cxn ang="0">
                  <a:pos x="3347" y="3503"/>
                </a:cxn>
                <a:cxn ang="0">
                  <a:pos x="3256" y="1977"/>
                </a:cxn>
                <a:cxn ang="0">
                  <a:pos x="3044" y="1775"/>
                </a:cxn>
                <a:cxn ang="0">
                  <a:pos x="2226" y="523"/>
                </a:cxn>
                <a:cxn ang="0">
                  <a:pos x="1907" y="1127"/>
                </a:cxn>
                <a:cxn ang="0">
                  <a:pos x="1018" y="537"/>
                </a:cxn>
                <a:cxn ang="0">
                  <a:pos x="770" y="1343"/>
                </a:cxn>
                <a:cxn ang="0">
                  <a:pos x="109" y="2887"/>
                </a:cxn>
                <a:cxn ang="0">
                  <a:pos x="177" y="3871"/>
                </a:cxn>
              </a:cxnLst>
              <a:rect l="0" t="0" r="r" b="b"/>
              <a:pathLst>
                <a:path w="3549" h="8344">
                  <a:moveTo>
                    <a:pt x="177" y="3871"/>
                  </a:moveTo>
                  <a:cubicBezTo>
                    <a:pt x="6" y="4342"/>
                    <a:pt x="0" y="5120"/>
                    <a:pt x="166" y="5609"/>
                  </a:cubicBezTo>
                  <a:cubicBezTo>
                    <a:pt x="225" y="5785"/>
                    <a:pt x="302" y="5906"/>
                    <a:pt x="385" y="5958"/>
                  </a:cubicBezTo>
                  <a:cubicBezTo>
                    <a:pt x="378" y="6787"/>
                    <a:pt x="608" y="7475"/>
                    <a:pt x="899" y="7496"/>
                  </a:cubicBezTo>
                  <a:cubicBezTo>
                    <a:pt x="1004" y="7503"/>
                    <a:pt x="1107" y="7422"/>
                    <a:pt x="1195" y="7262"/>
                  </a:cubicBezTo>
                  <a:cubicBezTo>
                    <a:pt x="1321" y="8020"/>
                    <a:pt x="1639" y="8344"/>
                    <a:pt x="1905" y="7986"/>
                  </a:cubicBezTo>
                  <a:cubicBezTo>
                    <a:pt x="2000" y="7857"/>
                    <a:pt x="2080" y="7650"/>
                    <a:pt x="2135" y="7391"/>
                  </a:cubicBezTo>
                  <a:cubicBezTo>
                    <a:pt x="2426" y="7943"/>
                    <a:pt x="2820" y="7718"/>
                    <a:pt x="3014" y="6887"/>
                  </a:cubicBezTo>
                  <a:cubicBezTo>
                    <a:pt x="3084" y="6588"/>
                    <a:pt x="3120" y="6237"/>
                    <a:pt x="3120" y="5879"/>
                  </a:cubicBezTo>
                  <a:cubicBezTo>
                    <a:pt x="3384" y="5708"/>
                    <a:pt x="3549" y="4960"/>
                    <a:pt x="3489" y="4209"/>
                  </a:cubicBezTo>
                  <a:cubicBezTo>
                    <a:pt x="3467" y="3939"/>
                    <a:pt x="3418" y="3693"/>
                    <a:pt x="3347" y="3503"/>
                  </a:cubicBezTo>
                  <a:cubicBezTo>
                    <a:pt x="3470" y="3010"/>
                    <a:pt x="3429" y="2327"/>
                    <a:pt x="3256" y="1977"/>
                  </a:cubicBezTo>
                  <a:cubicBezTo>
                    <a:pt x="3194" y="1851"/>
                    <a:pt x="3120" y="1781"/>
                    <a:pt x="3044" y="1775"/>
                  </a:cubicBezTo>
                  <a:cubicBezTo>
                    <a:pt x="2940" y="785"/>
                    <a:pt x="2573" y="225"/>
                    <a:pt x="2226" y="523"/>
                  </a:cubicBezTo>
                  <a:cubicBezTo>
                    <a:pt x="2101" y="630"/>
                    <a:pt x="1990" y="840"/>
                    <a:pt x="1907" y="1127"/>
                  </a:cubicBezTo>
                  <a:cubicBezTo>
                    <a:pt x="1719" y="265"/>
                    <a:pt x="1321" y="0"/>
                    <a:pt x="1018" y="537"/>
                  </a:cubicBezTo>
                  <a:cubicBezTo>
                    <a:pt x="909" y="730"/>
                    <a:pt x="823" y="1011"/>
                    <a:pt x="770" y="1343"/>
                  </a:cubicBezTo>
                  <a:cubicBezTo>
                    <a:pt x="438" y="1249"/>
                    <a:pt x="142" y="1940"/>
                    <a:pt x="109" y="2887"/>
                  </a:cubicBezTo>
                  <a:cubicBezTo>
                    <a:pt x="97" y="3227"/>
                    <a:pt x="120" y="3570"/>
                    <a:pt x="177" y="3871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09" name="Freeform 5"/>
            <p:cNvSpPr>
              <a:spLocks/>
            </p:cNvSpPr>
            <p:nvPr/>
          </p:nvSpPr>
          <p:spPr bwMode="auto">
            <a:xfrm>
              <a:off x="2674" y="1660"/>
              <a:ext cx="1132" cy="2666"/>
            </a:xfrm>
            <a:custGeom>
              <a:avLst/>
              <a:gdLst/>
              <a:ahLst/>
              <a:cxnLst>
                <a:cxn ang="0">
                  <a:pos x="56" y="1237"/>
                </a:cxn>
                <a:cxn ang="0">
                  <a:pos x="53" y="1792"/>
                </a:cxn>
                <a:cxn ang="0">
                  <a:pos x="123" y="1903"/>
                </a:cxn>
                <a:cxn ang="0">
                  <a:pos x="287" y="2395"/>
                </a:cxn>
                <a:cxn ang="0">
                  <a:pos x="381" y="2320"/>
                </a:cxn>
                <a:cxn ang="0">
                  <a:pos x="607" y="2551"/>
                </a:cxn>
                <a:cxn ang="0">
                  <a:pos x="681" y="2361"/>
                </a:cxn>
                <a:cxn ang="0">
                  <a:pos x="961" y="2200"/>
                </a:cxn>
                <a:cxn ang="0">
                  <a:pos x="995" y="1878"/>
                </a:cxn>
                <a:cxn ang="0">
                  <a:pos x="1113" y="1345"/>
                </a:cxn>
                <a:cxn ang="0">
                  <a:pos x="1067" y="1119"/>
                </a:cxn>
                <a:cxn ang="0">
                  <a:pos x="1038" y="632"/>
                </a:cxn>
                <a:cxn ang="0">
                  <a:pos x="971" y="567"/>
                </a:cxn>
                <a:cxn ang="0">
                  <a:pos x="710" y="167"/>
                </a:cxn>
                <a:cxn ang="0">
                  <a:pos x="608" y="360"/>
                </a:cxn>
                <a:cxn ang="0">
                  <a:pos x="324" y="172"/>
                </a:cxn>
                <a:cxn ang="0">
                  <a:pos x="245" y="429"/>
                </a:cxn>
                <a:cxn ang="0">
                  <a:pos x="35" y="922"/>
                </a:cxn>
                <a:cxn ang="0">
                  <a:pos x="56" y="1237"/>
                </a:cxn>
              </a:cxnLst>
              <a:rect l="0" t="0" r="r" b="b"/>
              <a:pathLst>
                <a:path w="1132" h="2666">
                  <a:moveTo>
                    <a:pt x="56" y="1237"/>
                  </a:moveTo>
                  <a:cubicBezTo>
                    <a:pt x="2" y="1387"/>
                    <a:pt x="0" y="1636"/>
                    <a:pt x="53" y="1792"/>
                  </a:cubicBezTo>
                  <a:cubicBezTo>
                    <a:pt x="72" y="1848"/>
                    <a:pt x="96" y="1887"/>
                    <a:pt x="123" y="1903"/>
                  </a:cubicBezTo>
                  <a:cubicBezTo>
                    <a:pt x="120" y="2168"/>
                    <a:pt x="194" y="2388"/>
                    <a:pt x="287" y="2395"/>
                  </a:cubicBezTo>
                  <a:cubicBezTo>
                    <a:pt x="320" y="2397"/>
                    <a:pt x="353" y="2371"/>
                    <a:pt x="381" y="2320"/>
                  </a:cubicBezTo>
                  <a:cubicBezTo>
                    <a:pt x="421" y="2562"/>
                    <a:pt x="523" y="2666"/>
                    <a:pt x="607" y="2551"/>
                  </a:cubicBezTo>
                  <a:cubicBezTo>
                    <a:pt x="638" y="2510"/>
                    <a:pt x="663" y="2444"/>
                    <a:pt x="681" y="2361"/>
                  </a:cubicBezTo>
                  <a:cubicBezTo>
                    <a:pt x="774" y="2537"/>
                    <a:pt x="899" y="2466"/>
                    <a:pt x="961" y="2200"/>
                  </a:cubicBezTo>
                  <a:cubicBezTo>
                    <a:pt x="983" y="2105"/>
                    <a:pt x="995" y="1993"/>
                    <a:pt x="995" y="1878"/>
                  </a:cubicBezTo>
                  <a:cubicBezTo>
                    <a:pt x="1079" y="1824"/>
                    <a:pt x="1132" y="1585"/>
                    <a:pt x="1113" y="1345"/>
                  </a:cubicBezTo>
                  <a:cubicBezTo>
                    <a:pt x="1106" y="1258"/>
                    <a:pt x="1090" y="1180"/>
                    <a:pt x="1067" y="1119"/>
                  </a:cubicBezTo>
                  <a:cubicBezTo>
                    <a:pt x="1107" y="962"/>
                    <a:pt x="1093" y="744"/>
                    <a:pt x="1038" y="632"/>
                  </a:cubicBezTo>
                  <a:cubicBezTo>
                    <a:pt x="1018" y="592"/>
                    <a:pt x="995" y="569"/>
                    <a:pt x="971" y="567"/>
                  </a:cubicBezTo>
                  <a:cubicBezTo>
                    <a:pt x="937" y="251"/>
                    <a:pt x="820" y="72"/>
                    <a:pt x="710" y="167"/>
                  </a:cubicBezTo>
                  <a:cubicBezTo>
                    <a:pt x="670" y="202"/>
                    <a:pt x="634" y="269"/>
                    <a:pt x="608" y="360"/>
                  </a:cubicBezTo>
                  <a:cubicBezTo>
                    <a:pt x="548" y="85"/>
                    <a:pt x="421" y="0"/>
                    <a:pt x="324" y="172"/>
                  </a:cubicBezTo>
                  <a:cubicBezTo>
                    <a:pt x="290" y="233"/>
                    <a:pt x="262" y="323"/>
                    <a:pt x="245" y="429"/>
                  </a:cubicBezTo>
                  <a:cubicBezTo>
                    <a:pt x="139" y="399"/>
                    <a:pt x="45" y="620"/>
                    <a:pt x="35" y="922"/>
                  </a:cubicBezTo>
                  <a:cubicBezTo>
                    <a:pt x="31" y="1031"/>
                    <a:pt x="38" y="1141"/>
                    <a:pt x="56" y="1237"/>
                  </a:cubicBezTo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0" name="Freeform 6"/>
            <p:cNvSpPr>
              <a:spLocks/>
            </p:cNvSpPr>
            <p:nvPr/>
          </p:nvSpPr>
          <p:spPr bwMode="auto">
            <a:xfrm>
              <a:off x="1463" y="1743"/>
              <a:ext cx="1103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1462" y="1743"/>
              <a:ext cx="1104" cy="1288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2" name="Freeform 8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3913" y="1754"/>
              <a:ext cx="1103" cy="1287"/>
            </a:xfrm>
            <a:custGeom>
              <a:avLst/>
              <a:gdLst/>
              <a:ahLst/>
              <a:cxnLst>
                <a:cxn ang="0">
                  <a:pos x="3267" y="4032"/>
                </a:cxn>
                <a:cxn ang="0">
                  <a:pos x="3459" y="3840"/>
                </a:cxn>
                <a:cxn ang="0">
                  <a:pos x="3459" y="3840"/>
                </a:cxn>
                <a:cxn ang="0">
                  <a:pos x="3459" y="192"/>
                </a:cxn>
                <a:cxn ang="0">
                  <a:pos x="3267" y="0"/>
                </a:cxn>
                <a:cxn ang="0">
                  <a:pos x="3267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3267" y="4032"/>
                </a:cxn>
              </a:cxnLst>
              <a:rect l="0" t="0" r="r" b="b"/>
              <a:pathLst>
                <a:path w="3459" h="4032">
                  <a:moveTo>
                    <a:pt x="3267" y="4032"/>
                  </a:moveTo>
                  <a:cubicBezTo>
                    <a:pt x="3373" y="4032"/>
                    <a:pt x="3459" y="3946"/>
                    <a:pt x="3459" y="3840"/>
                  </a:cubicBezTo>
                  <a:lnTo>
                    <a:pt x="3459" y="3840"/>
                  </a:lnTo>
                  <a:lnTo>
                    <a:pt x="3459" y="192"/>
                  </a:lnTo>
                  <a:cubicBezTo>
                    <a:pt x="3459" y="85"/>
                    <a:pt x="3373" y="0"/>
                    <a:pt x="3267" y="0"/>
                  </a:cubicBezTo>
                  <a:lnTo>
                    <a:pt x="3267" y="0"/>
                  </a:lnTo>
                  <a:lnTo>
                    <a:pt x="192" y="0"/>
                  </a:lnTo>
                  <a:cubicBezTo>
                    <a:pt x="86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6" y="4032"/>
                    <a:pt x="192" y="4032"/>
                  </a:cubicBezTo>
                  <a:lnTo>
                    <a:pt x="3267" y="4032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3925" y="1810"/>
              <a:ext cx="11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15" name="Freeform 11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3913" y="3157"/>
              <a:ext cx="1102" cy="1104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3264"/>
                  </a:lnTo>
                  <a:lnTo>
                    <a:pt x="3456" y="192"/>
                  </a:lnTo>
                  <a:cubicBezTo>
                    <a:pt x="3456" y="86"/>
                    <a:pt x="3370" y="0"/>
                    <a:pt x="3264" y="0"/>
                  </a:cubicBezTo>
                  <a:lnTo>
                    <a:pt x="3264" y="0"/>
                  </a:ln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6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7" name="Rectangle 13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4219" y="1992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4709" y="1968"/>
              <a:ext cx="245" cy="3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4219" y="1992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2" name="Rectangle 18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4097" y="2605"/>
              <a:ext cx="61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4" name="Rectangle 20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342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7" name="Rectangle 23"/>
            <p:cNvSpPr>
              <a:spLocks noChangeArrowheads="1"/>
            </p:cNvSpPr>
            <p:nvPr/>
          </p:nvSpPr>
          <p:spPr bwMode="auto">
            <a:xfrm>
              <a:off x="4464" y="1992"/>
              <a:ext cx="122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29" name="Rectangle 25"/>
            <p:cNvSpPr>
              <a:spLocks noChangeArrowheads="1"/>
            </p:cNvSpPr>
            <p:nvPr/>
          </p:nvSpPr>
          <p:spPr bwMode="auto">
            <a:xfrm>
              <a:off x="4586" y="2605"/>
              <a:ext cx="123" cy="245"/>
            </a:xfrm>
            <a:prstGeom prst="rect">
              <a:avLst/>
            </a:prstGeom>
            <a:noFill/>
            <a:ln w="1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0" name="Freeform 26"/>
            <p:cNvSpPr>
              <a:spLocks/>
            </p:cNvSpPr>
            <p:nvPr/>
          </p:nvSpPr>
          <p:spPr bwMode="auto">
            <a:xfrm>
              <a:off x="2341" y="2114"/>
              <a:ext cx="1878" cy="246"/>
            </a:xfrm>
            <a:custGeom>
              <a:avLst/>
              <a:gdLst/>
              <a:ahLst/>
              <a:cxnLst>
                <a:cxn ang="0">
                  <a:pos x="1878" y="0"/>
                </a:cxn>
                <a:cxn ang="0">
                  <a:pos x="0" y="246"/>
                </a:cxn>
              </a:cxnLst>
              <a:rect l="0" t="0" r="r" b="b"/>
              <a:pathLst>
                <a:path w="1878" h="246">
                  <a:moveTo>
                    <a:pt x="1878" y="0"/>
                  </a:moveTo>
                  <a:cubicBezTo>
                    <a:pt x="1248" y="48"/>
                    <a:pt x="621" y="130"/>
                    <a:pt x="0" y="246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1" name="Freeform 27"/>
            <p:cNvSpPr>
              <a:spLocks/>
            </p:cNvSpPr>
            <p:nvPr/>
          </p:nvSpPr>
          <p:spPr bwMode="auto">
            <a:xfrm>
              <a:off x="2255" y="2327"/>
              <a:ext cx="100" cy="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49"/>
                </a:cxn>
                <a:cxn ang="0">
                  <a:pos x="100" y="63"/>
                </a:cxn>
                <a:cxn ang="0">
                  <a:pos x="88" y="0"/>
                </a:cxn>
              </a:cxnLst>
              <a:rect l="0" t="0" r="r" b="b"/>
              <a:pathLst>
                <a:path w="100" h="63">
                  <a:moveTo>
                    <a:pt x="88" y="0"/>
                  </a:moveTo>
                  <a:lnTo>
                    <a:pt x="0" y="49"/>
                  </a:lnTo>
                  <a:lnTo>
                    <a:pt x="100" y="6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3" name="Rectangle 29"/>
            <p:cNvSpPr>
              <a:spLocks noChangeArrowheads="1"/>
            </p:cNvSpPr>
            <p:nvPr/>
          </p:nvSpPr>
          <p:spPr bwMode="auto">
            <a:xfrm>
              <a:off x="4097" y="3341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4" name="Rectangle 30"/>
            <p:cNvSpPr>
              <a:spLocks noChangeArrowheads="1"/>
            </p:cNvSpPr>
            <p:nvPr/>
          </p:nvSpPr>
          <p:spPr bwMode="auto">
            <a:xfrm>
              <a:off x="4165" y="3470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>
              <a:off x="4280" y="2237"/>
              <a:ext cx="1" cy="1030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6" name="Freeform 32"/>
            <p:cNvSpPr>
              <a:spLocks/>
            </p:cNvSpPr>
            <p:nvPr/>
          </p:nvSpPr>
          <p:spPr bwMode="auto">
            <a:xfrm>
              <a:off x="4253" y="3260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7" name="Rectangle 33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4219" y="3464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39" name="Rectangle 35"/>
            <p:cNvSpPr>
              <a:spLocks noChangeArrowheads="1"/>
            </p:cNvSpPr>
            <p:nvPr/>
          </p:nvSpPr>
          <p:spPr bwMode="auto">
            <a:xfrm>
              <a:off x="4287" y="3593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0" name="Rectangle 36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1" name="Rectangle 37"/>
            <p:cNvSpPr>
              <a:spLocks noChangeArrowheads="1"/>
            </p:cNvSpPr>
            <p:nvPr/>
          </p:nvSpPr>
          <p:spPr bwMode="auto">
            <a:xfrm>
              <a:off x="4342" y="3586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2" name="Rectangle 38"/>
            <p:cNvSpPr>
              <a:spLocks noChangeArrowheads="1"/>
            </p:cNvSpPr>
            <p:nvPr/>
          </p:nvSpPr>
          <p:spPr bwMode="auto">
            <a:xfrm>
              <a:off x="4409" y="3716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3" name="Rectangle 39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4" name="Rectangle 40"/>
            <p:cNvSpPr>
              <a:spLocks noChangeArrowheads="1"/>
            </p:cNvSpPr>
            <p:nvPr/>
          </p:nvSpPr>
          <p:spPr bwMode="auto">
            <a:xfrm>
              <a:off x="4464" y="3709"/>
              <a:ext cx="367" cy="368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5" name="Rectangle 41"/>
            <p:cNvSpPr>
              <a:spLocks noChangeArrowheads="1"/>
            </p:cNvSpPr>
            <p:nvPr/>
          </p:nvSpPr>
          <p:spPr bwMode="auto">
            <a:xfrm>
              <a:off x="4532" y="3838"/>
              <a:ext cx="28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46" name="Line 42"/>
            <p:cNvSpPr>
              <a:spLocks noChangeShapeType="1"/>
            </p:cNvSpPr>
            <p:nvPr/>
          </p:nvSpPr>
          <p:spPr bwMode="auto">
            <a:xfrm>
              <a:off x="4648" y="2850"/>
              <a:ext cx="1" cy="78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7" name="Freeform 43"/>
            <p:cNvSpPr>
              <a:spLocks/>
            </p:cNvSpPr>
            <p:nvPr/>
          </p:nvSpPr>
          <p:spPr bwMode="auto">
            <a:xfrm>
              <a:off x="4621" y="3628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8" name="Rectangle 44"/>
            <p:cNvSpPr>
              <a:spLocks noChangeArrowheads="1"/>
            </p:cNvSpPr>
            <p:nvPr/>
          </p:nvSpPr>
          <p:spPr bwMode="auto">
            <a:xfrm>
              <a:off x="3974" y="2544"/>
              <a:ext cx="245" cy="36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49" name="Freeform 45"/>
            <p:cNvSpPr>
              <a:spLocks/>
            </p:cNvSpPr>
            <p:nvPr/>
          </p:nvSpPr>
          <p:spPr bwMode="auto">
            <a:xfrm>
              <a:off x="2256" y="2463"/>
              <a:ext cx="2243" cy="260"/>
            </a:xfrm>
            <a:custGeom>
              <a:avLst/>
              <a:gdLst/>
              <a:ahLst/>
              <a:cxnLst>
                <a:cxn ang="0">
                  <a:pos x="2243" y="260"/>
                </a:cxn>
                <a:cxn ang="0">
                  <a:pos x="0" y="0"/>
                </a:cxn>
              </a:cxnLst>
              <a:rect l="0" t="0" r="r" b="b"/>
              <a:pathLst>
                <a:path w="2243" h="260">
                  <a:moveTo>
                    <a:pt x="2243" y="260"/>
                  </a:moveTo>
                  <a:cubicBezTo>
                    <a:pt x="1491" y="220"/>
                    <a:pt x="742" y="134"/>
                    <a:pt x="0" y="0"/>
                  </a:cubicBezTo>
                </a:path>
              </a:pathLst>
            </a:custGeom>
            <a:noFill/>
            <a:ln w="15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0" name="Freeform 46"/>
            <p:cNvSpPr>
              <a:spLocks/>
            </p:cNvSpPr>
            <p:nvPr/>
          </p:nvSpPr>
          <p:spPr bwMode="auto">
            <a:xfrm>
              <a:off x="4490" y="2691"/>
              <a:ext cx="96" cy="6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6" y="37"/>
                </a:cxn>
                <a:cxn ang="0">
                  <a:pos x="0" y="64"/>
                </a:cxn>
                <a:cxn ang="0">
                  <a:pos x="3" y="0"/>
                </a:cxn>
              </a:cxnLst>
              <a:rect l="0" t="0" r="r" b="b"/>
              <a:pathLst>
                <a:path w="96" h="64">
                  <a:moveTo>
                    <a:pt x="3" y="0"/>
                  </a:moveTo>
                  <a:lnTo>
                    <a:pt x="96" y="37"/>
                  </a:lnTo>
                  <a:lnTo>
                    <a:pt x="0" y="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1" name="Rectangle 47"/>
            <p:cNvSpPr>
              <a:spLocks noChangeArrowheads="1"/>
            </p:cNvSpPr>
            <p:nvPr/>
          </p:nvSpPr>
          <p:spPr bwMode="auto">
            <a:xfrm>
              <a:off x="4066" y="2244"/>
              <a:ext cx="78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 Free Desc Queue</a:t>
              </a:r>
              <a:endParaRPr lang="en-US" sz="12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2" name="Rectangle 48"/>
            <p:cNvSpPr>
              <a:spLocks noChangeArrowheads="1"/>
            </p:cNvSpPr>
            <p:nvPr/>
          </p:nvSpPr>
          <p:spPr bwMode="auto">
            <a:xfrm>
              <a:off x="4292" y="2489"/>
              <a:ext cx="36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3" name="Freeform 49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4" name="Freeform 50"/>
            <p:cNvSpPr>
              <a:spLocks/>
            </p:cNvSpPr>
            <p:nvPr/>
          </p:nvSpPr>
          <p:spPr bwMode="auto">
            <a:xfrm>
              <a:off x="1953" y="2176"/>
              <a:ext cx="1960" cy="1656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5952" y="4608"/>
                </a:cxn>
                <a:cxn ang="0">
                  <a:pos x="5952" y="4416"/>
                </a:cxn>
                <a:cxn ang="0">
                  <a:pos x="6144" y="4800"/>
                </a:cxn>
                <a:cxn ang="0">
                  <a:pos x="5952" y="5184"/>
                </a:cxn>
                <a:cxn ang="0">
                  <a:pos x="59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61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4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5952" y="4608"/>
                  </a:lnTo>
                  <a:lnTo>
                    <a:pt x="5952" y="4416"/>
                  </a:lnTo>
                  <a:lnTo>
                    <a:pt x="6144" y="4800"/>
                  </a:lnTo>
                  <a:lnTo>
                    <a:pt x="5952" y="5184"/>
                  </a:lnTo>
                  <a:lnTo>
                    <a:pt x="5952" y="4992"/>
                  </a:lnTo>
                  <a:lnTo>
                    <a:pt x="528" y="4992"/>
                  </a:lnTo>
                  <a:cubicBezTo>
                    <a:pt x="236" y="4992"/>
                    <a:pt x="0" y="4756"/>
                    <a:pt x="0" y="4464"/>
                  </a:cubicBezTo>
                  <a:cubicBezTo>
                    <a:pt x="0" y="4464"/>
                    <a:pt x="0" y="4464"/>
                    <a:pt x="0" y="4464"/>
                  </a:cubicBezTo>
                  <a:lnTo>
                    <a:pt x="0" y="4464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5" name="Freeform 51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4"/>
                    <a:pt x="344" y="0"/>
                    <a:pt x="768" y="0"/>
                  </a:cubicBezTo>
                  <a:cubicBezTo>
                    <a:pt x="1192" y="0"/>
                    <a:pt x="1536" y="344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4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6" name="Freeform 52"/>
            <p:cNvSpPr>
              <a:spLocks/>
            </p:cNvSpPr>
            <p:nvPr/>
          </p:nvSpPr>
          <p:spPr bwMode="auto">
            <a:xfrm>
              <a:off x="1770" y="2176"/>
              <a:ext cx="490" cy="490"/>
            </a:xfrm>
            <a:custGeom>
              <a:avLst/>
              <a:gdLst/>
              <a:ahLst/>
              <a:cxnLst>
                <a:cxn ang="0">
                  <a:pos x="0" y="245"/>
                </a:cxn>
                <a:cxn ang="0">
                  <a:pos x="245" y="0"/>
                </a:cxn>
                <a:cxn ang="0">
                  <a:pos x="490" y="245"/>
                </a:cxn>
                <a:cxn ang="0">
                  <a:pos x="490" y="245"/>
                </a:cxn>
                <a:cxn ang="0">
                  <a:pos x="245" y="490"/>
                </a:cxn>
                <a:cxn ang="0">
                  <a:pos x="0" y="245"/>
                </a:cxn>
              </a:cxnLst>
              <a:rect l="0" t="0" r="r" b="b"/>
              <a:pathLst>
                <a:path w="490" h="490">
                  <a:moveTo>
                    <a:pt x="0" y="245"/>
                  </a:moveTo>
                  <a:cubicBezTo>
                    <a:pt x="0" y="110"/>
                    <a:pt x="109" y="0"/>
                    <a:pt x="245" y="0"/>
                  </a:cubicBezTo>
                  <a:cubicBezTo>
                    <a:pt x="380" y="0"/>
                    <a:pt x="490" y="110"/>
                    <a:pt x="490" y="245"/>
                  </a:cubicBezTo>
                  <a:cubicBezTo>
                    <a:pt x="490" y="245"/>
                    <a:pt x="490" y="245"/>
                    <a:pt x="490" y="245"/>
                  </a:cubicBezTo>
                  <a:cubicBezTo>
                    <a:pt x="490" y="381"/>
                    <a:pt x="380" y="490"/>
                    <a:pt x="245" y="490"/>
                  </a:cubicBezTo>
                  <a:cubicBezTo>
                    <a:pt x="109" y="490"/>
                    <a:pt x="0" y="381"/>
                    <a:pt x="0" y="245"/>
                  </a:cubicBezTo>
                </a:path>
              </a:pathLst>
            </a:custGeom>
            <a:noFill/>
            <a:ln w="15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1862" y="2315"/>
              <a:ext cx="3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0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3930" y="1999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0" name="Line 56"/>
            <p:cNvSpPr>
              <a:spLocks noChangeShapeType="1"/>
            </p:cNvSpPr>
            <p:nvPr/>
          </p:nvSpPr>
          <p:spPr bwMode="auto">
            <a:xfrm>
              <a:off x="4403" y="2237"/>
              <a:ext cx="1" cy="1153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1" name="Freeform 57"/>
            <p:cNvSpPr>
              <a:spLocks/>
            </p:cNvSpPr>
            <p:nvPr/>
          </p:nvSpPr>
          <p:spPr bwMode="auto">
            <a:xfrm>
              <a:off x="4376" y="3383"/>
              <a:ext cx="54" cy="81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1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1">
                  <a:moveTo>
                    <a:pt x="54" y="0"/>
                  </a:moveTo>
                  <a:lnTo>
                    <a:pt x="27" y="81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2" name="Line 58"/>
            <p:cNvSpPr>
              <a:spLocks noChangeShapeType="1"/>
            </p:cNvSpPr>
            <p:nvPr/>
          </p:nvSpPr>
          <p:spPr bwMode="auto">
            <a:xfrm>
              <a:off x="4525" y="2237"/>
              <a:ext cx="1" cy="1275"/>
            </a:xfrm>
            <a:prstGeom prst="line">
              <a:avLst/>
            </a:prstGeom>
            <a:noFill/>
            <a:ln w="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3" name="Freeform 59"/>
            <p:cNvSpPr>
              <a:spLocks/>
            </p:cNvSpPr>
            <p:nvPr/>
          </p:nvSpPr>
          <p:spPr bwMode="auto">
            <a:xfrm>
              <a:off x="4498" y="3506"/>
              <a:ext cx="54" cy="8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27" y="80"/>
                </a:cxn>
                <a:cxn ang="0">
                  <a:pos x="0" y="0"/>
                </a:cxn>
                <a:cxn ang="0">
                  <a:pos x="54" y="0"/>
                </a:cxn>
              </a:cxnLst>
              <a:rect l="0" t="0" r="r" b="b"/>
              <a:pathLst>
                <a:path w="54" h="80">
                  <a:moveTo>
                    <a:pt x="54" y="0"/>
                  </a:moveTo>
                  <a:lnTo>
                    <a:pt x="27" y="80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64" name="Rectangle 60"/>
            <p:cNvSpPr>
              <a:spLocks noChangeArrowheads="1"/>
            </p:cNvSpPr>
            <p:nvPr/>
          </p:nvSpPr>
          <p:spPr bwMode="auto">
            <a:xfrm>
              <a:off x="3909" y="2734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5" name="Rectangle 61"/>
            <p:cNvSpPr>
              <a:spLocks noChangeArrowheads="1"/>
            </p:cNvSpPr>
            <p:nvPr/>
          </p:nvSpPr>
          <p:spPr bwMode="auto">
            <a:xfrm rot="16200000">
              <a:off x="1966" y="3133"/>
              <a:ext cx="112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6" name="Rectangle 62"/>
            <p:cNvSpPr>
              <a:spLocks noChangeArrowheads="1"/>
            </p:cNvSpPr>
            <p:nvPr/>
          </p:nvSpPr>
          <p:spPr bwMode="auto">
            <a:xfrm rot="16200000">
              <a:off x="1983" y="3084"/>
              <a:ext cx="7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7" name="Rectangle 63"/>
            <p:cNvSpPr>
              <a:spLocks noChangeArrowheads="1"/>
            </p:cNvSpPr>
            <p:nvPr/>
          </p:nvSpPr>
          <p:spPr bwMode="auto">
            <a:xfrm rot="16200000">
              <a:off x="1989" y="3059"/>
              <a:ext cx="66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8" name="Rectangle 64"/>
            <p:cNvSpPr>
              <a:spLocks noChangeArrowheads="1"/>
            </p:cNvSpPr>
            <p:nvPr/>
          </p:nvSpPr>
          <p:spPr bwMode="auto">
            <a:xfrm rot="16200000">
              <a:off x="1986" y="3030"/>
              <a:ext cx="7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69" name="Rectangle 65"/>
            <p:cNvSpPr>
              <a:spLocks noChangeArrowheads="1"/>
            </p:cNvSpPr>
            <p:nvPr/>
          </p:nvSpPr>
          <p:spPr bwMode="auto">
            <a:xfrm rot="16200000">
              <a:off x="1978" y="2997"/>
              <a:ext cx="87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0" name="Rectangle 66"/>
            <p:cNvSpPr>
              <a:spLocks noChangeArrowheads="1"/>
            </p:cNvSpPr>
            <p:nvPr/>
          </p:nvSpPr>
          <p:spPr bwMode="auto">
            <a:xfrm>
              <a:off x="4277" y="4104"/>
              <a:ext cx="444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1" name="Rectangle 67"/>
            <p:cNvSpPr>
              <a:spLocks noChangeArrowheads="1"/>
            </p:cNvSpPr>
            <p:nvPr/>
          </p:nvSpPr>
          <p:spPr bwMode="auto">
            <a:xfrm>
              <a:off x="1776" y="1805"/>
              <a:ext cx="55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Peripheral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Rectangle 68"/>
            <p:cNvSpPr>
              <a:spLocks noChangeArrowheads="1"/>
            </p:cNvSpPr>
            <p:nvPr/>
          </p:nvSpPr>
          <p:spPr bwMode="auto">
            <a:xfrm>
              <a:off x="2968" y="3031"/>
              <a:ext cx="58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Rectangle 69"/>
            <p:cNvSpPr>
              <a:spLocks noChangeArrowheads="1"/>
            </p:cNvSpPr>
            <p:nvPr/>
          </p:nvSpPr>
          <p:spPr bwMode="auto">
            <a:xfrm>
              <a:off x="3144" y="2091"/>
              <a:ext cx="25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4" name="Rectangle 70"/>
            <p:cNvSpPr>
              <a:spLocks noChangeArrowheads="1"/>
            </p:cNvSpPr>
            <p:nvPr/>
          </p:nvSpPr>
          <p:spPr bwMode="auto">
            <a:xfrm>
              <a:off x="3164" y="2673"/>
              <a:ext cx="19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5" name="Freeform 71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176" name="Freeform 72"/>
            <p:cNvSpPr>
              <a:spLocks/>
            </p:cNvSpPr>
            <p:nvPr/>
          </p:nvSpPr>
          <p:spPr bwMode="auto">
            <a:xfrm>
              <a:off x="729" y="1745"/>
              <a:ext cx="734" cy="797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1776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528" y="1920"/>
                </a:cxn>
                <a:cxn ang="0">
                  <a:pos x="2112" y="1920"/>
                </a:cxn>
                <a:cxn ang="0">
                  <a:pos x="2112" y="1728"/>
                </a:cxn>
                <a:cxn ang="0">
                  <a:pos x="2304" y="2112"/>
                </a:cxn>
                <a:cxn ang="0">
                  <a:pos x="2112" y="2496"/>
                </a:cxn>
                <a:cxn ang="0">
                  <a:pos x="2112" y="2304"/>
                </a:cxn>
                <a:cxn ang="0">
                  <a:pos x="528" y="2304"/>
                </a:cxn>
                <a:cxn ang="0">
                  <a:pos x="0" y="1776"/>
                </a:cxn>
                <a:cxn ang="0">
                  <a:pos x="0" y="1776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2304" h="2496">
                  <a:moveTo>
                    <a:pt x="384" y="0"/>
                  </a:moveTo>
                  <a:lnTo>
                    <a:pt x="384" y="1776"/>
                  </a:lnTo>
                  <a:cubicBezTo>
                    <a:pt x="384" y="1855"/>
                    <a:pt x="448" y="1920"/>
                    <a:pt x="528" y="1920"/>
                  </a:cubicBezTo>
                  <a:cubicBezTo>
                    <a:pt x="528" y="1920"/>
                    <a:pt x="528" y="1920"/>
                    <a:pt x="528" y="1920"/>
                  </a:cubicBezTo>
                  <a:lnTo>
                    <a:pt x="528" y="1920"/>
                  </a:lnTo>
                  <a:lnTo>
                    <a:pt x="2112" y="1920"/>
                  </a:lnTo>
                  <a:lnTo>
                    <a:pt x="2112" y="1728"/>
                  </a:lnTo>
                  <a:lnTo>
                    <a:pt x="2304" y="2112"/>
                  </a:lnTo>
                  <a:lnTo>
                    <a:pt x="2112" y="2496"/>
                  </a:lnTo>
                  <a:lnTo>
                    <a:pt x="2112" y="2304"/>
                  </a:lnTo>
                  <a:lnTo>
                    <a:pt x="528" y="2304"/>
                  </a:lnTo>
                  <a:cubicBezTo>
                    <a:pt x="236" y="2304"/>
                    <a:pt x="0" y="2067"/>
                    <a:pt x="0" y="1776"/>
                  </a:cubicBezTo>
                  <a:lnTo>
                    <a:pt x="0" y="1776"/>
                  </a:ln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5" name="Slide Number Placeholder 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 Word About Infrastructure Packet DMA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3375" y="1185863"/>
            <a:ext cx="5076825" cy="483393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Rx and Tx Streaming I/F of the QMSS PKTDMA are wired together to enable loopback.</a:t>
            </a:r>
          </a:p>
          <a:p>
            <a:pPr eaLnBrk="1" hangingPunct="1"/>
            <a:r>
              <a:rPr lang="en-US" sz="2000" dirty="0" smtClean="0"/>
              <a:t>Data packets sent out the Tx side are immediately received by the Rx side.</a:t>
            </a:r>
          </a:p>
          <a:p>
            <a:pPr eaLnBrk="1" hangingPunct="1"/>
            <a:r>
              <a:rPr lang="en-US" sz="2000" dirty="0" smtClean="0"/>
              <a:t>This PKTDMA is used for core-to-core transfers.</a:t>
            </a:r>
          </a:p>
          <a:p>
            <a:pPr eaLnBrk="1" hangingPunct="1"/>
            <a:r>
              <a:rPr lang="en-US" sz="2000" dirty="0" smtClean="0"/>
              <a:t>Because the DSP is often the recipient, a descriptor accumulator can be used to gather (pop) descriptors and interrupt the host with a list of descriptor addresses.</a:t>
            </a:r>
            <a:br>
              <a:rPr lang="en-US" sz="2000" dirty="0" smtClean="0"/>
            </a:br>
            <a:r>
              <a:rPr lang="en-US" sz="2000" dirty="0" smtClean="0"/>
              <a:t>The host must recycle them.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5257800" y="1190125"/>
          <a:ext cx="3810000" cy="4294563"/>
        </p:xfrm>
        <a:graphic>
          <a:graphicData uri="http://schemas.openxmlformats.org/presentationml/2006/ole">
            <p:oleObj spid="_x0000_s195586" name="Visio" r:id="rId5" imgW="2866263" imgH="3232023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33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3: Core-to-Core (Infrastructure) (1/2)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DSP pushes a descriptor onto a Tx queue of the QMSS PKTDMA.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Tx PKTDMA pops the descriptor, sends the data out the Streaming I/F, and recycles the descriptor.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is triggered by the incoming Streaming I/F data and pops an Rx FDQ.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73058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0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1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2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3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4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6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7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8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3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79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1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>
              <a:off x="1344" y="1903"/>
              <a:ext cx="11" cy="146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3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>
              <a:off x="1488" y="1903"/>
              <a:ext cx="9" cy="131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5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7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88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89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0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1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2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3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4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95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6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7" name="Rectangle 41"/>
            <p:cNvSpPr>
              <a:spLocks noChangeArrowheads="1"/>
            </p:cNvSpPr>
            <p:nvPr/>
          </p:nvSpPr>
          <p:spPr bwMode="auto">
            <a:xfrm>
              <a:off x="1425" y="163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8" name="Rectangle 42"/>
            <p:cNvSpPr>
              <a:spLocks noChangeArrowheads="1"/>
            </p:cNvSpPr>
            <p:nvPr/>
          </p:nvSpPr>
          <p:spPr bwMode="auto">
            <a:xfrm>
              <a:off x="1420" y="1637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099" name="Rectangle 43"/>
            <p:cNvSpPr>
              <a:spLocks noChangeArrowheads="1"/>
            </p:cNvSpPr>
            <p:nvPr/>
          </p:nvSpPr>
          <p:spPr bwMode="auto">
            <a:xfrm>
              <a:off x="1286" y="1643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0" name="Rectangle 44"/>
            <p:cNvSpPr>
              <a:spLocks noChangeArrowheads="1"/>
            </p:cNvSpPr>
            <p:nvPr/>
          </p:nvSpPr>
          <p:spPr bwMode="auto">
            <a:xfrm>
              <a:off x="1281" y="163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1632" y="1807"/>
              <a:ext cx="597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1551" y="1774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5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6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7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08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2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3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4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5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6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17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8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19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5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6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7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8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29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0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1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2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8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39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0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1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2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3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48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49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0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1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2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3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4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55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6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7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58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1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2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3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4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5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6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8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69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0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3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4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5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6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7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178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4" name="Slide Number Placeholder 1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938"/>
            <a:ext cx="8839200" cy="8382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3  Core-to-Core (Infrastructure) (2/2)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30263"/>
            <a:ext cx="8472488" cy="1227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Rx PKTDMA then pushes the finished descriptor to an Rx queue.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If the Rx queue is an Accumulation queue, the accumulator pops queue and eventually interrupts the DSP with the accumulated list.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en-US" sz="1800" dirty="0" smtClean="0"/>
              <a:t>The destination DSP consumes the descriptors and pushes them back to an Rx FDQ.</a:t>
            </a:r>
          </a:p>
        </p:txBody>
      </p:sp>
      <p:grpSp>
        <p:nvGrpSpPr>
          <p:cNvPr id="124" name="Group 3"/>
          <p:cNvGrpSpPr>
            <a:grpSpLocks noChangeAspect="1"/>
          </p:cNvGrpSpPr>
          <p:nvPr/>
        </p:nvGrpSpPr>
        <p:grpSpPr bwMode="auto">
          <a:xfrm>
            <a:off x="1219200" y="1992312"/>
            <a:ext cx="6599238" cy="4713288"/>
            <a:chOff x="768" y="1334"/>
            <a:chExt cx="4157" cy="2969"/>
          </a:xfrm>
        </p:grpSpPr>
        <p:sp>
          <p:nvSpPr>
            <p:cNvPr id="125" name="AutoShape 2"/>
            <p:cNvSpPr>
              <a:spLocks noChangeAspect="1" noChangeArrowheads="1" noTextEdit="1"/>
            </p:cNvSpPr>
            <p:nvPr/>
          </p:nvSpPr>
          <p:spPr bwMode="auto">
            <a:xfrm>
              <a:off x="768" y="1334"/>
              <a:ext cx="4157" cy="2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4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177" y="1699"/>
                </a:cxn>
                <a:cxn ang="0">
                  <a:pos x="165" y="2462"/>
                </a:cxn>
                <a:cxn ang="0">
                  <a:pos x="385" y="2615"/>
                </a:cxn>
                <a:cxn ang="0">
                  <a:pos x="899" y="3290"/>
                </a:cxn>
                <a:cxn ang="0">
                  <a:pos x="1194" y="3188"/>
                </a:cxn>
                <a:cxn ang="0">
                  <a:pos x="1904" y="3505"/>
                </a:cxn>
                <a:cxn ang="0">
                  <a:pos x="2134" y="3244"/>
                </a:cxn>
                <a:cxn ang="0">
                  <a:pos x="3013" y="3023"/>
                </a:cxn>
                <a:cxn ang="0">
                  <a:pos x="3119" y="2581"/>
                </a:cxn>
                <a:cxn ang="0">
                  <a:pos x="3488" y="1847"/>
                </a:cxn>
                <a:cxn ang="0">
                  <a:pos x="3347" y="1538"/>
                </a:cxn>
                <a:cxn ang="0">
                  <a:pos x="3256" y="868"/>
                </a:cxn>
                <a:cxn ang="0">
                  <a:pos x="3044" y="779"/>
                </a:cxn>
                <a:cxn ang="0">
                  <a:pos x="2225" y="229"/>
                </a:cxn>
                <a:cxn ang="0">
                  <a:pos x="1907" y="495"/>
                </a:cxn>
                <a:cxn ang="0">
                  <a:pos x="1018" y="235"/>
                </a:cxn>
                <a:cxn ang="0">
                  <a:pos x="770" y="589"/>
                </a:cxn>
                <a:cxn ang="0">
                  <a:pos x="108" y="1267"/>
                </a:cxn>
                <a:cxn ang="0">
                  <a:pos x="177" y="1699"/>
                </a:cxn>
              </a:cxnLst>
              <a:rect l="0" t="0" r="r" b="b"/>
              <a:pathLst>
                <a:path w="3548" h="3663">
                  <a:moveTo>
                    <a:pt x="177" y="1699"/>
                  </a:moveTo>
                  <a:cubicBezTo>
                    <a:pt x="5" y="1906"/>
                    <a:pt x="0" y="2248"/>
                    <a:pt x="165" y="2462"/>
                  </a:cubicBezTo>
                  <a:cubicBezTo>
                    <a:pt x="225" y="2539"/>
                    <a:pt x="301" y="2592"/>
                    <a:pt x="385" y="2615"/>
                  </a:cubicBezTo>
                  <a:cubicBezTo>
                    <a:pt x="378" y="2979"/>
                    <a:pt x="608" y="3281"/>
                    <a:pt x="899" y="3290"/>
                  </a:cubicBezTo>
                  <a:cubicBezTo>
                    <a:pt x="1003" y="3294"/>
                    <a:pt x="1106" y="3258"/>
                    <a:pt x="1194" y="3188"/>
                  </a:cubicBezTo>
                  <a:cubicBezTo>
                    <a:pt x="1320" y="3521"/>
                    <a:pt x="1638" y="3663"/>
                    <a:pt x="1904" y="3505"/>
                  </a:cubicBezTo>
                  <a:cubicBezTo>
                    <a:pt x="2000" y="3449"/>
                    <a:pt x="2080" y="3358"/>
                    <a:pt x="2134" y="3244"/>
                  </a:cubicBezTo>
                  <a:cubicBezTo>
                    <a:pt x="2426" y="3487"/>
                    <a:pt x="2819" y="3388"/>
                    <a:pt x="3013" y="3023"/>
                  </a:cubicBezTo>
                  <a:cubicBezTo>
                    <a:pt x="3083" y="2892"/>
                    <a:pt x="3120" y="2738"/>
                    <a:pt x="3119" y="2581"/>
                  </a:cubicBezTo>
                  <a:cubicBezTo>
                    <a:pt x="3383" y="2505"/>
                    <a:pt x="3548" y="2177"/>
                    <a:pt x="3488" y="1847"/>
                  </a:cubicBezTo>
                  <a:cubicBezTo>
                    <a:pt x="3467" y="1729"/>
                    <a:pt x="3418" y="1621"/>
                    <a:pt x="3347" y="1538"/>
                  </a:cubicBezTo>
                  <a:cubicBezTo>
                    <a:pt x="3470" y="1321"/>
                    <a:pt x="3429" y="1021"/>
                    <a:pt x="3256" y="868"/>
                  </a:cubicBezTo>
                  <a:cubicBezTo>
                    <a:pt x="3194" y="812"/>
                    <a:pt x="3120" y="782"/>
                    <a:pt x="3044" y="779"/>
                  </a:cubicBezTo>
                  <a:cubicBezTo>
                    <a:pt x="2939" y="344"/>
                    <a:pt x="2573" y="98"/>
                    <a:pt x="2225" y="229"/>
                  </a:cubicBezTo>
                  <a:cubicBezTo>
                    <a:pt x="2100" y="276"/>
                    <a:pt x="1990" y="369"/>
                    <a:pt x="1907" y="495"/>
                  </a:cubicBezTo>
                  <a:cubicBezTo>
                    <a:pt x="1718" y="116"/>
                    <a:pt x="1320" y="0"/>
                    <a:pt x="1018" y="235"/>
                  </a:cubicBezTo>
                  <a:cubicBezTo>
                    <a:pt x="909" y="320"/>
                    <a:pt x="823" y="443"/>
                    <a:pt x="770" y="589"/>
                  </a:cubicBezTo>
                  <a:cubicBezTo>
                    <a:pt x="438" y="548"/>
                    <a:pt x="141" y="851"/>
                    <a:pt x="108" y="1267"/>
                  </a:cubicBezTo>
                  <a:cubicBezTo>
                    <a:pt x="96" y="1416"/>
                    <a:pt x="120" y="1567"/>
                    <a:pt x="177" y="1699"/>
                  </a:cubicBezTo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5"/>
            <p:cNvSpPr>
              <a:spLocks/>
            </p:cNvSpPr>
            <p:nvPr/>
          </p:nvSpPr>
          <p:spPr bwMode="auto">
            <a:xfrm>
              <a:off x="2191" y="2946"/>
              <a:ext cx="1313" cy="1357"/>
            </a:xfrm>
            <a:custGeom>
              <a:avLst/>
              <a:gdLst/>
              <a:ahLst/>
              <a:cxnLst>
                <a:cxn ang="0">
                  <a:pos x="65" y="630"/>
                </a:cxn>
                <a:cxn ang="0">
                  <a:pos x="61" y="912"/>
                </a:cxn>
                <a:cxn ang="0">
                  <a:pos x="142" y="969"/>
                </a:cxn>
                <a:cxn ang="0">
                  <a:pos x="332" y="1219"/>
                </a:cxn>
                <a:cxn ang="0">
                  <a:pos x="442" y="1181"/>
                </a:cxn>
                <a:cxn ang="0">
                  <a:pos x="704" y="1299"/>
                </a:cxn>
                <a:cxn ang="0">
                  <a:pos x="789" y="1202"/>
                </a:cxn>
                <a:cxn ang="0">
                  <a:pos x="1115" y="1120"/>
                </a:cxn>
                <a:cxn ang="0">
                  <a:pos x="1154" y="956"/>
                </a:cxn>
                <a:cxn ang="0">
                  <a:pos x="1291" y="684"/>
                </a:cxn>
                <a:cxn ang="0">
                  <a:pos x="1239" y="570"/>
                </a:cxn>
                <a:cxn ang="0">
                  <a:pos x="1205" y="322"/>
                </a:cxn>
                <a:cxn ang="0">
                  <a:pos x="1126" y="289"/>
                </a:cxn>
                <a:cxn ang="0">
                  <a:pos x="823" y="85"/>
                </a:cxn>
                <a:cxn ang="0">
                  <a:pos x="705" y="183"/>
                </a:cxn>
                <a:cxn ang="0">
                  <a:pos x="376" y="87"/>
                </a:cxn>
                <a:cxn ang="0">
                  <a:pos x="285" y="218"/>
                </a:cxn>
                <a:cxn ang="0">
                  <a:pos x="40" y="469"/>
                </a:cxn>
                <a:cxn ang="0">
                  <a:pos x="65" y="630"/>
                </a:cxn>
              </a:cxnLst>
              <a:rect l="0" t="0" r="r" b="b"/>
              <a:pathLst>
                <a:path w="1313" h="1357">
                  <a:moveTo>
                    <a:pt x="65" y="630"/>
                  </a:moveTo>
                  <a:cubicBezTo>
                    <a:pt x="1" y="706"/>
                    <a:pt x="0" y="833"/>
                    <a:pt x="61" y="912"/>
                  </a:cubicBezTo>
                  <a:cubicBezTo>
                    <a:pt x="83" y="941"/>
                    <a:pt x="111" y="960"/>
                    <a:pt x="142" y="969"/>
                  </a:cubicBezTo>
                  <a:cubicBezTo>
                    <a:pt x="139" y="1104"/>
                    <a:pt x="225" y="1216"/>
                    <a:pt x="332" y="1219"/>
                  </a:cubicBezTo>
                  <a:cubicBezTo>
                    <a:pt x="371" y="1221"/>
                    <a:pt x="409" y="1207"/>
                    <a:pt x="442" y="1181"/>
                  </a:cubicBezTo>
                  <a:cubicBezTo>
                    <a:pt x="488" y="1305"/>
                    <a:pt x="606" y="1357"/>
                    <a:pt x="704" y="1299"/>
                  </a:cubicBezTo>
                  <a:cubicBezTo>
                    <a:pt x="740" y="1278"/>
                    <a:pt x="770" y="1244"/>
                    <a:pt x="789" y="1202"/>
                  </a:cubicBezTo>
                  <a:cubicBezTo>
                    <a:pt x="898" y="1292"/>
                    <a:pt x="1043" y="1255"/>
                    <a:pt x="1115" y="1120"/>
                  </a:cubicBezTo>
                  <a:cubicBezTo>
                    <a:pt x="1141" y="1072"/>
                    <a:pt x="1154" y="1015"/>
                    <a:pt x="1154" y="956"/>
                  </a:cubicBezTo>
                  <a:cubicBezTo>
                    <a:pt x="1252" y="928"/>
                    <a:pt x="1313" y="807"/>
                    <a:pt x="1291" y="684"/>
                  </a:cubicBezTo>
                  <a:cubicBezTo>
                    <a:pt x="1283" y="641"/>
                    <a:pt x="1265" y="601"/>
                    <a:pt x="1239" y="570"/>
                  </a:cubicBezTo>
                  <a:cubicBezTo>
                    <a:pt x="1284" y="489"/>
                    <a:pt x="1269" y="378"/>
                    <a:pt x="1205" y="322"/>
                  </a:cubicBezTo>
                  <a:cubicBezTo>
                    <a:pt x="1182" y="301"/>
                    <a:pt x="1154" y="290"/>
                    <a:pt x="1126" y="289"/>
                  </a:cubicBezTo>
                  <a:cubicBezTo>
                    <a:pt x="1087" y="127"/>
                    <a:pt x="952" y="36"/>
                    <a:pt x="823" y="85"/>
                  </a:cubicBezTo>
                  <a:cubicBezTo>
                    <a:pt x="777" y="102"/>
                    <a:pt x="736" y="137"/>
                    <a:pt x="705" y="183"/>
                  </a:cubicBezTo>
                  <a:cubicBezTo>
                    <a:pt x="636" y="43"/>
                    <a:pt x="488" y="0"/>
                    <a:pt x="376" y="87"/>
                  </a:cubicBezTo>
                  <a:cubicBezTo>
                    <a:pt x="336" y="119"/>
                    <a:pt x="304" y="164"/>
                    <a:pt x="285" y="218"/>
                  </a:cubicBezTo>
                  <a:cubicBezTo>
                    <a:pt x="162" y="203"/>
                    <a:pt x="52" y="315"/>
                    <a:pt x="40" y="469"/>
                  </a:cubicBezTo>
                  <a:cubicBezTo>
                    <a:pt x="35" y="525"/>
                    <a:pt x="44" y="581"/>
                    <a:pt x="65" y="630"/>
                  </a:cubicBezTo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Freeform 6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7"/>
            <p:cNvSpPr>
              <a:spLocks/>
            </p:cNvSpPr>
            <p:nvPr/>
          </p:nvSpPr>
          <p:spPr bwMode="auto">
            <a:xfrm>
              <a:off x="786" y="1352"/>
              <a:ext cx="4122" cy="1494"/>
            </a:xfrm>
            <a:custGeom>
              <a:avLst/>
              <a:gdLst/>
              <a:ahLst/>
              <a:cxnLst>
                <a:cxn ang="0">
                  <a:pos x="10944" y="4032"/>
                </a:cxn>
                <a:cxn ang="0">
                  <a:pos x="11136" y="3840"/>
                </a:cxn>
                <a:cxn ang="0">
                  <a:pos x="11136" y="3840"/>
                </a:cxn>
                <a:cxn ang="0">
                  <a:pos x="11136" y="192"/>
                </a:cxn>
                <a:cxn ang="0">
                  <a:pos x="10944" y="0"/>
                </a:cxn>
                <a:cxn ang="0">
                  <a:pos x="1094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840"/>
                </a:cxn>
                <a:cxn ang="0">
                  <a:pos x="192" y="4032"/>
                </a:cxn>
                <a:cxn ang="0">
                  <a:pos x="192" y="4032"/>
                </a:cxn>
                <a:cxn ang="0">
                  <a:pos x="10944" y="4032"/>
                </a:cxn>
              </a:cxnLst>
              <a:rect l="0" t="0" r="r" b="b"/>
              <a:pathLst>
                <a:path w="11136" h="4032">
                  <a:moveTo>
                    <a:pt x="10944" y="4032"/>
                  </a:moveTo>
                  <a:cubicBezTo>
                    <a:pt x="11050" y="4032"/>
                    <a:pt x="11136" y="3946"/>
                    <a:pt x="11136" y="3840"/>
                  </a:cubicBezTo>
                  <a:lnTo>
                    <a:pt x="11136" y="3840"/>
                  </a:lnTo>
                  <a:lnTo>
                    <a:pt x="11136" y="192"/>
                  </a:lnTo>
                  <a:cubicBezTo>
                    <a:pt x="11136" y="85"/>
                    <a:pt x="11050" y="0"/>
                    <a:pt x="10944" y="0"/>
                  </a:cubicBezTo>
                  <a:lnTo>
                    <a:pt x="10944" y="0"/>
                  </a:ln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840"/>
                  </a:lnTo>
                  <a:cubicBezTo>
                    <a:pt x="0" y="3946"/>
                    <a:pt x="85" y="4032"/>
                    <a:pt x="192" y="4032"/>
                  </a:cubicBezTo>
                  <a:lnTo>
                    <a:pt x="192" y="4032"/>
                  </a:lnTo>
                  <a:lnTo>
                    <a:pt x="10944" y="4032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8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9" name="Freeform 9"/>
            <p:cNvSpPr>
              <a:spLocks/>
            </p:cNvSpPr>
            <p:nvPr/>
          </p:nvSpPr>
          <p:spPr bwMode="auto">
            <a:xfrm>
              <a:off x="786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192"/>
                  </a:ln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192" y="3456"/>
                  </a:ln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0" name="Rectangle 10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1" name="Rectangle 11"/>
            <p:cNvSpPr>
              <a:spLocks noChangeArrowheads="1"/>
            </p:cNvSpPr>
            <p:nvPr/>
          </p:nvSpPr>
          <p:spPr bwMode="auto">
            <a:xfrm>
              <a:off x="1141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Rectangle 12"/>
            <p:cNvSpPr>
              <a:spLocks noChangeArrowheads="1"/>
            </p:cNvSpPr>
            <p:nvPr/>
          </p:nvSpPr>
          <p:spPr bwMode="auto">
            <a:xfrm>
              <a:off x="1710" y="1494"/>
              <a:ext cx="284" cy="5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Rectangle 13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Rectangle 14"/>
            <p:cNvSpPr>
              <a:spLocks noChangeArrowheads="1"/>
            </p:cNvSpPr>
            <p:nvPr/>
          </p:nvSpPr>
          <p:spPr bwMode="auto">
            <a:xfrm>
              <a:off x="1141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Rectangle 15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Rectangle 16"/>
            <p:cNvSpPr>
              <a:spLocks noChangeArrowheads="1"/>
            </p:cNvSpPr>
            <p:nvPr/>
          </p:nvSpPr>
          <p:spPr bwMode="auto">
            <a:xfrm>
              <a:off x="999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Rectangle 17"/>
            <p:cNvSpPr>
              <a:spLocks noChangeArrowheads="1"/>
            </p:cNvSpPr>
            <p:nvPr/>
          </p:nvSpPr>
          <p:spPr bwMode="auto">
            <a:xfrm>
              <a:off x="857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8" name="Rectangle 18"/>
            <p:cNvSpPr>
              <a:spLocks noChangeArrowheads="1"/>
            </p:cNvSpPr>
            <p:nvPr/>
          </p:nvSpPr>
          <p:spPr bwMode="auto">
            <a:xfrm>
              <a:off x="1230" y="2217"/>
              <a:ext cx="44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ctangle 19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Rectangle 20"/>
            <p:cNvSpPr>
              <a:spLocks noChangeArrowheads="1"/>
            </p:cNvSpPr>
            <p:nvPr/>
          </p:nvSpPr>
          <p:spPr bwMode="auto">
            <a:xfrm>
              <a:off x="1568" y="234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1" name="Rectangle 21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2" name="Rectangle 22"/>
            <p:cNvSpPr>
              <a:spLocks noChangeArrowheads="1"/>
            </p:cNvSpPr>
            <p:nvPr/>
          </p:nvSpPr>
          <p:spPr bwMode="auto">
            <a:xfrm>
              <a:off x="999" y="3593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3" name="Rectangle 23"/>
            <p:cNvSpPr>
              <a:spLocks noChangeArrowheads="1"/>
            </p:cNvSpPr>
            <p:nvPr/>
          </p:nvSpPr>
          <p:spPr bwMode="auto">
            <a:xfrm>
              <a:off x="1076" y="3747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Line 24"/>
            <p:cNvSpPr>
              <a:spLocks noChangeShapeType="1"/>
            </p:cNvSpPr>
            <p:nvPr/>
          </p:nvSpPr>
          <p:spPr bwMode="auto">
            <a:xfrm>
              <a:off x="1212" y="1921"/>
              <a:ext cx="1" cy="1586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5" name="Freeform 25"/>
            <p:cNvSpPr>
              <a:spLocks/>
            </p:cNvSpPr>
            <p:nvPr/>
          </p:nvSpPr>
          <p:spPr bwMode="auto">
            <a:xfrm>
              <a:off x="1181" y="3499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6" name="Line 26"/>
            <p:cNvSpPr>
              <a:spLocks noChangeShapeType="1"/>
            </p:cNvSpPr>
            <p:nvPr/>
          </p:nvSpPr>
          <p:spPr bwMode="auto">
            <a:xfrm>
              <a:off x="1344" y="1903"/>
              <a:ext cx="11" cy="1461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7" name="Freeform 27"/>
            <p:cNvSpPr>
              <a:spLocks/>
            </p:cNvSpPr>
            <p:nvPr/>
          </p:nvSpPr>
          <p:spPr bwMode="auto">
            <a:xfrm>
              <a:off x="1323" y="3357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8" name="Line 28"/>
            <p:cNvSpPr>
              <a:spLocks noChangeShapeType="1"/>
            </p:cNvSpPr>
            <p:nvPr/>
          </p:nvSpPr>
          <p:spPr bwMode="auto">
            <a:xfrm>
              <a:off x="1488" y="1903"/>
              <a:ext cx="9" cy="131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" name="Freeform 29"/>
            <p:cNvSpPr>
              <a:spLocks/>
            </p:cNvSpPr>
            <p:nvPr/>
          </p:nvSpPr>
          <p:spPr bwMode="auto">
            <a:xfrm>
              <a:off x="1465" y="3214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" name="Rectangle 30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" name="Rectangle 31"/>
            <p:cNvSpPr>
              <a:spLocks noChangeArrowheads="1"/>
            </p:cNvSpPr>
            <p:nvPr/>
          </p:nvSpPr>
          <p:spPr bwMode="auto">
            <a:xfrm>
              <a:off x="1141" y="3451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" name="Rectangle 32"/>
            <p:cNvSpPr>
              <a:spLocks noChangeArrowheads="1"/>
            </p:cNvSpPr>
            <p:nvPr/>
          </p:nvSpPr>
          <p:spPr bwMode="auto">
            <a:xfrm>
              <a:off x="1218" y="3605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Rectangle 33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Rectangle 34"/>
            <p:cNvSpPr>
              <a:spLocks noChangeArrowheads="1"/>
            </p:cNvSpPr>
            <p:nvPr/>
          </p:nvSpPr>
          <p:spPr bwMode="auto">
            <a:xfrm>
              <a:off x="1283" y="3308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Rectangle 35"/>
            <p:cNvSpPr>
              <a:spLocks noChangeArrowheads="1"/>
            </p:cNvSpPr>
            <p:nvPr/>
          </p:nvSpPr>
          <p:spPr bwMode="auto">
            <a:xfrm>
              <a:off x="1360" y="3462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Rectangle 36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" name="Rectangle 37"/>
            <p:cNvSpPr>
              <a:spLocks noChangeArrowheads="1"/>
            </p:cNvSpPr>
            <p:nvPr/>
          </p:nvSpPr>
          <p:spPr bwMode="auto">
            <a:xfrm>
              <a:off x="1425" y="316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Rectangle 38"/>
            <p:cNvSpPr>
              <a:spLocks noChangeArrowheads="1"/>
            </p:cNvSpPr>
            <p:nvPr/>
          </p:nvSpPr>
          <p:spPr bwMode="auto">
            <a:xfrm>
              <a:off x="1502" y="332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Line 39"/>
            <p:cNvSpPr>
              <a:spLocks noChangeShapeType="1"/>
            </p:cNvSpPr>
            <p:nvPr/>
          </p:nvSpPr>
          <p:spPr bwMode="auto">
            <a:xfrm>
              <a:off x="1639" y="2632"/>
              <a:ext cx="1" cy="44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" name="Freeform 40"/>
            <p:cNvSpPr>
              <a:spLocks/>
            </p:cNvSpPr>
            <p:nvPr/>
          </p:nvSpPr>
          <p:spPr bwMode="auto">
            <a:xfrm>
              <a:off x="1607" y="3072"/>
              <a:ext cx="63" cy="94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4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4">
                  <a:moveTo>
                    <a:pt x="63" y="0"/>
                  </a:moveTo>
                  <a:lnTo>
                    <a:pt x="32" y="94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1" name="Rectangle 41"/>
            <p:cNvSpPr>
              <a:spLocks noChangeArrowheads="1"/>
            </p:cNvSpPr>
            <p:nvPr/>
          </p:nvSpPr>
          <p:spPr bwMode="auto">
            <a:xfrm>
              <a:off x="1425" y="163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2" name="Rectangle 42"/>
            <p:cNvSpPr>
              <a:spLocks noChangeArrowheads="1"/>
            </p:cNvSpPr>
            <p:nvPr/>
          </p:nvSpPr>
          <p:spPr bwMode="auto">
            <a:xfrm>
              <a:off x="1420" y="1637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3" name="Rectangle 43"/>
            <p:cNvSpPr>
              <a:spLocks noChangeArrowheads="1"/>
            </p:cNvSpPr>
            <p:nvPr/>
          </p:nvSpPr>
          <p:spPr bwMode="auto">
            <a:xfrm>
              <a:off x="1286" y="1643"/>
              <a:ext cx="142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4" name="Rectangle 44"/>
            <p:cNvSpPr>
              <a:spLocks noChangeArrowheads="1"/>
            </p:cNvSpPr>
            <p:nvPr/>
          </p:nvSpPr>
          <p:spPr bwMode="auto">
            <a:xfrm>
              <a:off x="1281" y="1638"/>
              <a:ext cx="142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5" name="Freeform 45"/>
            <p:cNvSpPr>
              <a:spLocks/>
            </p:cNvSpPr>
            <p:nvPr/>
          </p:nvSpPr>
          <p:spPr bwMode="auto">
            <a:xfrm>
              <a:off x="1632" y="1807"/>
              <a:ext cx="597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5" y="237"/>
                </a:cxn>
              </a:cxnLst>
              <a:rect l="0" t="0" r="r" b="b"/>
              <a:pathLst>
                <a:path w="845" h="237">
                  <a:moveTo>
                    <a:pt x="0" y="0"/>
                  </a:moveTo>
                  <a:cubicBezTo>
                    <a:pt x="293" y="33"/>
                    <a:pt x="578" y="113"/>
                    <a:pt x="845" y="23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46"/>
            <p:cNvSpPr>
              <a:spLocks/>
            </p:cNvSpPr>
            <p:nvPr/>
          </p:nvSpPr>
          <p:spPr bwMode="auto">
            <a:xfrm>
              <a:off x="1551" y="1774"/>
              <a:ext cx="114" cy="74"/>
            </a:xfrm>
            <a:custGeom>
              <a:avLst/>
              <a:gdLst/>
              <a:ahLst/>
              <a:cxnLst>
                <a:cxn ang="0">
                  <a:pos x="107" y="74"/>
                </a:cxn>
                <a:cxn ang="0">
                  <a:pos x="0" y="27"/>
                </a:cxn>
                <a:cxn ang="0">
                  <a:pos x="114" y="0"/>
                </a:cxn>
                <a:cxn ang="0">
                  <a:pos x="107" y="74"/>
                </a:cxn>
              </a:cxnLst>
              <a:rect l="0" t="0" r="r" b="b"/>
              <a:pathLst>
                <a:path w="114" h="74">
                  <a:moveTo>
                    <a:pt x="107" y="74"/>
                  </a:moveTo>
                  <a:lnTo>
                    <a:pt x="0" y="27"/>
                  </a:lnTo>
                  <a:lnTo>
                    <a:pt x="114" y="0"/>
                  </a:lnTo>
                  <a:lnTo>
                    <a:pt x="107" y="74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47"/>
            <p:cNvSpPr>
              <a:spLocks/>
            </p:cNvSpPr>
            <p:nvPr/>
          </p:nvSpPr>
          <p:spPr bwMode="auto">
            <a:xfrm>
              <a:off x="1710" y="2332"/>
              <a:ext cx="450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450" y="0"/>
                </a:cxn>
              </a:cxnLst>
              <a:rect l="0" t="0" r="r" b="b"/>
              <a:pathLst>
                <a:path w="450" h="158">
                  <a:moveTo>
                    <a:pt x="0" y="158"/>
                  </a:moveTo>
                  <a:cubicBezTo>
                    <a:pt x="158" y="134"/>
                    <a:pt x="311" y="80"/>
                    <a:pt x="45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48"/>
            <p:cNvSpPr>
              <a:spLocks/>
            </p:cNvSpPr>
            <p:nvPr/>
          </p:nvSpPr>
          <p:spPr bwMode="auto">
            <a:xfrm>
              <a:off x="2132" y="2278"/>
              <a:ext cx="114" cy="90"/>
            </a:xfrm>
            <a:custGeom>
              <a:avLst/>
              <a:gdLst/>
              <a:ahLst/>
              <a:cxnLst>
                <a:cxn ang="0">
                  <a:pos x="40" y="90"/>
                </a:cxn>
                <a:cxn ang="0">
                  <a:pos x="114" y="0"/>
                </a:cxn>
                <a:cxn ang="0">
                  <a:pos x="0" y="28"/>
                </a:cxn>
                <a:cxn ang="0">
                  <a:pos x="40" y="90"/>
                </a:cxn>
              </a:cxnLst>
              <a:rect l="0" t="0" r="r" b="b"/>
              <a:pathLst>
                <a:path w="114" h="90">
                  <a:moveTo>
                    <a:pt x="40" y="90"/>
                  </a:moveTo>
                  <a:lnTo>
                    <a:pt x="114" y="0"/>
                  </a:lnTo>
                  <a:lnTo>
                    <a:pt x="0" y="28"/>
                  </a:lnTo>
                  <a:lnTo>
                    <a:pt x="40" y="9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49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Freeform 50"/>
            <p:cNvSpPr>
              <a:spLocks/>
            </p:cNvSpPr>
            <p:nvPr/>
          </p:nvSpPr>
          <p:spPr bwMode="auto">
            <a:xfrm>
              <a:off x="2314" y="1992"/>
              <a:ext cx="604" cy="285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533" y="214"/>
                </a:cxn>
                <a:cxn ang="0">
                  <a:pos x="533" y="285"/>
                </a:cxn>
                <a:cxn ang="0">
                  <a:pos x="604" y="142"/>
                </a:cxn>
                <a:cxn ang="0">
                  <a:pos x="533" y="0"/>
                </a:cxn>
                <a:cxn ang="0">
                  <a:pos x="533" y="71"/>
                </a:cxn>
                <a:cxn ang="0">
                  <a:pos x="0" y="71"/>
                </a:cxn>
                <a:cxn ang="0">
                  <a:pos x="0" y="214"/>
                </a:cxn>
              </a:cxnLst>
              <a:rect l="0" t="0" r="r" b="b"/>
              <a:pathLst>
                <a:path w="604" h="285">
                  <a:moveTo>
                    <a:pt x="0" y="214"/>
                  </a:moveTo>
                  <a:lnTo>
                    <a:pt x="533" y="214"/>
                  </a:lnTo>
                  <a:lnTo>
                    <a:pt x="533" y="285"/>
                  </a:lnTo>
                  <a:lnTo>
                    <a:pt x="604" y="142"/>
                  </a:lnTo>
                  <a:lnTo>
                    <a:pt x="533" y="0"/>
                  </a:lnTo>
                  <a:lnTo>
                    <a:pt x="533" y="71"/>
                  </a:lnTo>
                  <a:lnTo>
                    <a:pt x="0" y="71"/>
                  </a:lnTo>
                  <a:lnTo>
                    <a:pt x="0" y="214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1" name="Freeform 51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2" name="Freeform 52"/>
            <p:cNvSpPr>
              <a:spLocks/>
            </p:cNvSpPr>
            <p:nvPr/>
          </p:nvSpPr>
          <p:spPr bwMode="auto">
            <a:xfrm>
              <a:off x="2207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5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5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5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5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3" name="Rectangle 54"/>
            <p:cNvSpPr>
              <a:spLocks noChangeArrowheads="1"/>
            </p:cNvSpPr>
            <p:nvPr/>
          </p:nvSpPr>
          <p:spPr bwMode="auto">
            <a:xfrm>
              <a:off x="228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PKTDMA</a:t>
              </a:r>
              <a:endParaRPr 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Rectangle 55"/>
            <p:cNvSpPr>
              <a:spLocks noChangeArrowheads="1"/>
            </p:cNvSpPr>
            <p:nvPr/>
          </p:nvSpPr>
          <p:spPr bwMode="auto">
            <a:xfrm>
              <a:off x="989" y="1933"/>
              <a:ext cx="93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Tx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ree Desc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Freeform 56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57"/>
            <p:cNvSpPr>
              <a:spLocks/>
            </p:cNvSpPr>
            <p:nvPr/>
          </p:nvSpPr>
          <p:spPr bwMode="auto">
            <a:xfrm>
              <a:off x="2065" y="2419"/>
              <a:ext cx="569" cy="1281"/>
            </a:xfrm>
            <a:custGeom>
              <a:avLst/>
              <a:gdLst/>
              <a:ahLst/>
              <a:cxnLst>
                <a:cxn ang="0">
                  <a:pos x="0" y="3456"/>
                </a:cxn>
                <a:cxn ang="0">
                  <a:pos x="816" y="3456"/>
                </a:cxn>
                <a:cxn ang="0">
                  <a:pos x="1344" y="2928"/>
                </a:cxn>
                <a:cxn ang="0">
                  <a:pos x="1344" y="2928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152" y="0"/>
                </a:cxn>
                <a:cxn ang="0">
                  <a:pos x="768" y="192"/>
                </a:cxn>
                <a:cxn ang="0">
                  <a:pos x="960" y="192"/>
                </a:cxn>
                <a:cxn ang="0">
                  <a:pos x="960" y="2928"/>
                </a:cxn>
                <a:cxn ang="0">
                  <a:pos x="816" y="3072"/>
                </a:cxn>
                <a:cxn ang="0">
                  <a:pos x="0" y="3072"/>
                </a:cxn>
                <a:cxn ang="0">
                  <a:pos x="0" y="3456"/>
                </a:cxn>
              </a:cxnLst>
              <a:rect l="0" t="0" r="r" b="b"/>
              <a:pathLst>
                <a:path w="1536" h="3456">
                  <a:moveTo>
                    <a:pt x="0" y="3456"/>
                  </a:moveTo>
                  <a:lnTo>
                    <a:pt x="816" y="3456"/>
                  </a:lnTo>
                  <a:cubicBezTo>
                    <a:pt x="1107" y="3456"/>
                    <a:pt x="1344" y="3219"/>
                    <a:pt x="1344" y="2928"/>
                  </a:cubicBezTo>
                  <a:cubicBezTo>
                    <a:pt x="1344" y="2928"/>
                    <a:pt x="1344" y="2928"/>
                    <a:pt x="1344" y="2928"/>
                  </a:cubicBezTo>
                  <a:lnTo>
                    <a:pt x="1344" y="192"/>
                  </a:lnTo>
                  <a:lnTo>
                    <a:pt x="1536" y="192"/>
                  </a:lnTo>
                  <a:lnTo>
                    <a:pt x="1152" y="0"/>
                  </a:lnTo>
                  <a:lnTo>
                    <a:pt x="768" y="192"/>
                  </a:lnTo>
                  <a:lnTo>
                    <a:pt x="960" y="192"/>
                  </a:lnTo>
                  <a:lnTo>
                    <a:pt x="960" y="2928"/>
                  </a:lnTo>
                  <a:cubicBezTo>
                    <a:pt x="960" y="3007"/>
                    <a:pt x="895" y="3072"/>
                    <a:pt x="816" y="3072"/>
                  </a:cubicBezTo>
                  <a:lnTo>
                    <a:pt x="0" y="3072"/>
                  </a:lnTo>
                  <a:lnTo>
                    <a:pt x="0" y="3456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7" name="Rectangle 58"/>
            <p:cNvSpPr>
              <a:spLocks noChangeArrowheads="1"/>
            </p:cNvSpPr>
            <p:nvPr/>
          </p:nvSpPr>
          <p:spPr bwMode="auto">
            <a:xfrm>
              <a:off x="2256" y="1423"/>
              <a:ext cx="12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Queue Manager (QMSS)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Rectangle 59"/>
            <p:cNvSpPr>
              <a:spLocks noChangeArrowheads="1"/>
            </p:cNvSpPr>
            <p:nvPr/>
          </p:nvSpPr>
          <p:spPr bwMode="auto">
            <a:xfrm>
              <a:off x="1218" y="4073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Rectangle 60"/>
            <p:cNvSpPr>
              <a:spLocks noChangeArrowheads="1"/>
            </p:cNvSpPr>
            <p:nvPr/>
          </p:nvSpPr>
          <p:spPr bwMode="auto">
            <a:xfrm>
              <a:off x="2534" y="3913"/>
              <a:ext cx="6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TeraNet SCR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solidFill>
              <a:srgbClr val="FFFF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1" name="Freeform 62"/>
            <p:cNvSpPr>
              <a:spLocks/>
            </p:cNvSpPr>
            <p:nvPr/>
          </p:nvSpPr>
          <p:spPr bwMode="auto">
            <a:xfrm>
              <a:off x="3629" y="2988"/>
              <a:ext cx="1279" cy="1281"/>
            </a:xfrm>
            <a:custGeom>
              <a:avLst/>
              <a:gdLst/>
              <a:ahLst/>
              <a:cxnLst>
                <a:cxn ang="0">
                  <a:pos x="3264" y="3456"/>
                </a:cxn>
                <a:cxn ang="0">
                  <a:pos x="3456" y="3264"/>
                </a:cxn>
                <a:cxn ang="0">
                  <a:pos x="3456" y="192"/>
                </a:cxn>
                <a:cxn ang="0">
                  <a:pos x="3264" y="0"/>
                </a:cxn>
                <a:cxn ang="0">
                  <a:pos x="192" y="0"/>
                </a:cxn>
                <a:cxn ang="0">
                  <a:pos x="0" y="192"/>
                </a:cxn>
                <a:cxn ang="0">
                  <a:pos x="0" y="3264"/>
                </a:cxn>
                <a:cxn ang="0">
                  <a:pos x="192" y="3456"/>
                </a:cxn>
                <a:cxn ang="0">
                  <a:pos x="3264" y="3456"/>
                </a:cxn>
              </a:cxnLst>
              <a:rect l="0" t="0" r="r" b="b"/>
              <a:pathLst>
                <a:path w="3456" h="3456">
                  <a:moveTo>
                    <a:pt x="3264" y="3456"/>
                  </a:moveTo>
                  <a:cubicBezTo>
                    <a:pt x="3370" y="3456"/>
                    <a:pt x="3456" y="3370"/>
                    <a:pt x="3456" y="3264"/>
                  </a:cubicBezTo>
                  <a:lnTo>
                    <a:pt x="3456" y="192"/>
                  </a:lnTo>
                  <a:cubicBezTo>
                    <a:pt x="3456" y="85"/>
                    <a:pt x="3370" y="0"/>
                    <a:pt x="3264" y="0"/>
                  </a:cubicBezTo>
                  <a:lnTo>
                    <a:pt x="192" y="0"/>
                  </a:lnTo>
                  <a:cubicBezTo>
                    <a:pt x="85" y="0"/>
                    <a:pt x="0" y="85"/>
                    <a:pt x="0" y="192"/>
                  </a:cubicBezTo>
                  <a:lnTo>
                    <a:pt x="0" y="3264"/>
                  </a:lnTo>
                  <a:cubicBezTo>
                    <a:pt x="0" y="3370"/>
                    <a:pt x="85" y="3456"/>
                    <a:pt x="192" y="3456"/>
                  </a:cubicBezTo>
                  <a:lnTo>
                    <a:pt x="3264" y="3456"/>
                  </a:lnTo>
                  <a:close/>
                </a:path>
              </a:pathLst>
            </a:cu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4" y="1636"/>
              <a:ext cx="711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4553" y="1530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3984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42" y="2348"/>
              <a:ext cx="711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4126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2" name="Rectangle 73"/>
            <p:cNvSpPr>
              <a:spLocks noChangeArrowheads="1"/>
            </p:cNvSpPr>
            <p:nvPr/>
          </p:nvSpPr>
          <p:spPr bwMode="auto">
            <a:xfrm>
              <a:off x="4268" y="1636"/>
              <a:ext cx="142" cy="285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3" name="Rectangle 74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4" name="Rectangle 75"/>
            <p:cNvSpPr>
              <a:spLocks noChangeArrowheads="1"/>
            </p:cNvSpPr>
            <p:nvPr/>
          </p:nvSpPr>
          <p:spPr bwMode="auto">
            <a:xfrm>
              <a:off x="4410" y="2348"/>
              <a:ext cx="143" cy="284"/>
            </a:xfrm>
            <a:prstGeom prst="rect">
              <a:avLst/>
            </a:prstGeom>
            <a:noFill/>
            <a:ln w="17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5" name="Freeform 76"/>
            <p:cNvSpPr>
              <a:spLocks/>
            </p:cNvSpPr>
            <p:nvPr/>
          </p:nvSpPr>
          <p:spPr bwMode="auto">
            <a:xfrm>
              <a:off x="3534" y="1779"/>
              <a:ext cx="450" cy="157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157"/>
                </a:cxn>
              </a:cxnLst>
              <a:rect l="0" t="0" r="r" b="b"/>
              <a:pathLst>
                <a:path w="450" h="157">
                  <a:moveTo>
                    <a:pt x="450" y="0"/>
                  </a:moveTo>
                  <a:cubicBezTo>
                    <a:pt x="291" y="23"/>
                    <a:pt x="138" y="77"/>
                    <a:pt x="0" y="157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6" name="Freeform 77"/>
            <p:cNvSpPr>
              <a:spLocks/>
            </p:cNvSpPr>
            <p:nvPr/>
          </p:nvSpPr>
          <p:spPr bwMode="auto">
            <a:xfrm>
              <a:off x="3448" y="1900"/>
              <a:ext cx="113" cy="91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91"/>
                </a:cxn>
                <a:cxn ang="0">
                  <a:pos x="113" y="63"/>
                </a:cxn>
                <a:cxn ang="0">
                  <a:pos x="74" y="0"/>
                </a:cxn>
              </a:cxnLst>
              <a:rect l="0" t="0" r="r" b="b"/>
              <a:pathLst>
                <a:path w="113" h="91">
                  <a:moveTo>
                    <a:pt x="74" y="0"/>
                  </a:moveTo>
                  <a:lnTo>
                    <a:pt x="0" y="91"/>
                  </a:lnTo>
                  <a:lnTo>
                    <a:pt x="113" y="6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7" name="Rectangle 78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8" name="Rectangle 79"/>
            <p:cNvSpPr>
              <a:spLocks noChangeArrowheads="1"/>
            </p:cNvSpPr>
            <p:nvPr/>
          </p:nvSpPr>
          <p:spPr bwMode="auto">
            <a:xfrm>
              <a:off x="3842" y="3202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9" name="Rectangle 80"/>
            <p:cNvSpPr>
              <a:spLocks noChangeArrowheads="1"/>
            </p:cNvSpPr>
            <p:nvPr/>
          </p:nvSpPr>
          <p:spPr bwMode="auto">
            <a:xfrm>
              <a:off x="3919" y="3356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Line 81"/>
            <p:cNvSpPr>
              <a:spLocks noChangeShapeType="1"/>
            </p:cNvSpPr>
            <p:nvPr/>
          </p:nvSpPr>
          <p:spPr bwMode="auto">
            <a:xfrm>
              <a:off x="4055" y="1921"/>
              <a:ext cx="1" cy="119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1" name="Freeform 82"/>
            <p:cNvSpPr>
              <a:spLocks/>
            </p:cNvSpPr>
            <p:nvPr/>
          </p:nvSpPr>
          <p:spPr bwMode="auto">
            <a:xfrm>
              <a:off x="4024" y="3108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2" name="Rectangle 83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3" name="Rectangle 84"/>
            <p:cNvSpPr>
              <a:spLocks noChangeArrowheads="1"/>
            </p:cNvSpPr>
            <p:nvPr/>
          </p:nvSpPr>
          <p:spPr bwMode="auto">
            <a:xfrm>
              <a:off x="3984" y="3344"/>
              <a:ext cx="426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4" name="Rectangle 85"/>
            <p:cNvSpPr>
              <a:spLocks noChangeArrowheads="1"/>
            </p:cNvSpPr>
            <p:nvPr/>
          </p:nvSpPr>
          <p:spPr bwMode="auto">
            <a:xfrm>
              <a:off x="4061" y="3498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Rectangle 86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6" name="Rectangle 87"/>
            <p:cNvSpPr>
              <a:spLocks noChangeArrowheads="1"/>
            </p:cNvSpPr>
            <p:nvPr/>
          </p:nvSpPr>
          <p:spPr bwMode="auto">
            <a:xfrm>
              <a:off x="4126" y="3486"/>
              <a:ext cx="427" cy="427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7" name="Rectangle 88"/>
            <p:cNvSpPr>
              <a:spLocks noChangeArrowheads="1"/>
            </p:cNvSpPr>
            <p:nvPr/>
          </p:nvSpPr>
          <p:spPr bwMode="auto">
            <a:xfrm>
              <a:off x="4203" y="3640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89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9" name="Rectangle 90"/>
            <p:cNvSpPr>
              <a:spLocks noChangeArrowheads="1"/>
            </p:cNvSpPr>
            <p:nvPr/>
          </p:nvSpPr>
          <p:spPr bwMode="auto">
            <a:xfrm>
              <a:off x="4268" y="3629"/>
              <a:ext cx="427" cy="426"/>
            </a:xfrm>
            <a:prstGeom prst="rect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Rectangle 91"/>
            <p:cNvSpPr>
              <a:spLocks noChangeArrowheads="1"/>
            </p:cNvSpPr>
            <p:nvPr/>
          </p:nvSpPr>
          <p:spPr bwMode="auto">
            <a:xfrm>
              <a:off x="4345" y="3783"/>
              <a:ext cx="32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buffer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Line 92"/>
            <p:cNvSpPr>
              <a:spLocks noChangeShapeType="1"/>
            </p:cNvSpPr>
            <p:nvPr/>
          </p:nvSpPr>
          <p:spPr bwMode="auto">
            <a:xfrm>
              <a:off x="4482" y="2632"/>
              <a:ext cx="1" cy="91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2" name="Freeform 93"/>
            <p:cNvSpPr>
              <a:spLocks/>
            </p:cNvSpPr>
            <p:nvPr/>
          </p:nvSpPr>
          <p:spPr bwMode="auto">
            <a:xfrm>
              <a:off x="4450" y="3534"/>
              <a:ext cx="63" cy="9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32" y="95"/>
                </a:cxn>
                <a:cxn ang="0">
                  <a:pos x="0" y="0"/>
                </a:cxn>
                <a:cxn ang="0">
                  <a:pos x="63" y="0"/>
                </a:cxn>
              </a:cxnLst>
              <a:rect l="0" t="0" r="r" b="b"/>
              <a:pathLst>
                <a:path w="63" h="95">
                  <a:moveTo>
                    <a:pt x="63" y="0"/>
                  </a:moveTo>
                  <a:lnTo>
                    <a:pt x="32" y="95"/>
                  </a:lnTo>
                  <a:lnTo>
                    <a:pt x="0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3" name="Rectangle 94"/>
            <p:cNvSpPr>
              <a:spLocks noChangeArrowheads="1"/>
            </p:cNvSpPr>
            <p:nvPr/>
          </p:nvSpPr>
          <p:spPr bwMode="auto">
            <a:xfrm>
              <a:off x="3700" y="2277"/>
              <a:ext cx="284" cy="42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4" name="Freeform 95"/>
            <p:cNvSpPr>
              <a:spLocks/>
            </p:cNvSpPr>
            <p:nvPr/>
          </p:nvSpPr>
          <p:spPr bwMode="auto">
            <a:xfrm>
              <a:off x="3465" y="2244"/>
              <a:ext cx="844" cy="237"/>
            </a:xfrm>
            <a:custGeom>
              <a:avLst/>
              <a:gdLst/>
              <a:ahLst/>
              <a:cxnLst>
                <a:cxn ang="0">
                  <a:pos x="844" y="237"/>
                </a:cxn>
                <a:cxn ang="0">
                  <a:pos x="0" y="0"/>
                </a:cxn>
              </a:cxnLst>
              <a:rect l="0" t="0" r="r" b="b"/>
              <a:pathLst>
                <a:path w="844" h="237">
                  <a:moveTo>
                    <a:pt x="844" y="237"/>
                  </a:moveTo>
                  <a:cubicBezTo>
                    <a:pt x="552" y="204"/>
                    <a:pt x="267" y="124"/>
                    <a:pt x="0" y="0"/>
                  </a:cubicBezTo>
                </a:path>
              </a:pathLst>
            </a:custGeom>
            <a:noFill/>
            <a:ln w="17" cap="rnd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5" name="Freeform 96"/>
            <p:cNvSpPr>
              <a:spLocks/>
            </p:cNvSpPr>
            <p:nvPr/>
          </p:nvSpPr>
          <p:spPr bwMode="auto">
            <a:xfrm>
              <a:off x="4296" y="2443"/>
              <a:ext cx="114" cy="7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4" y="47"/>
                </a:cxn>
                <a:cxn ang="0">
                  <a:pos x="0" y="73"/>
                </a:cxn>
                <a:cxn ang="0">
                  <a:pos x="7" y="0"/>
                </a:cxn>
              </a:cxnLst>
              <a:rect l="0" t="0" r="r" b="b"/>
              <a:pathLst>
                <a:path w="114" h="73">
                  <a:moveTo>
                    <a:pt x="7" y="0"/>
                  </a:moveTo>
                  <a:lnTo>
                    <a:pt x="114" y="47"/>
                  </a:lnTo>
                  <a:lnTo>
                    <a:pt x="0" y="7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6" name="Rectangle 97"/>
            <p:cNvSpPr>
              <a:spLocks noChangeArrowheads="1"/>
            </p:cNvSpPr>
            <p:nvPr/>
          </p:nvSpPr>
          <p:spPr bwMode="auto">
            <a:xfrm>
              <a:off x="3792" y="1933"/>
              <a:ext cx="94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Free Desc Queue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Rectangle 98"/>
            <p:cNvSpPr>
              <a:spLocks noChangeArrowheads="1"/>
            </p:cNvSpPr>
            <p:nvPr/>
          </p:nvSpPr>
          <p:spPr bwMode="auto">
            <a:xfrm>
              <a:off x="4073" y="2217"/>
              <a:ext cx="45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ueue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Freeform 99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9" name="Freeform 100"/>
            <p:cNvSpPr>
              <a:spLocks/>
            </p:cNvSpPr>
            <p:nvPr/>
          </p:nvSpPr>
          <p:spPr bwMode="auto">
            <a:xfrm>
              <a:off x="3131" y="1850"/>
              <a:ext cx="498" cy="1921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4464"/>
                </a:cxn>
                <a:cxn ang="0">
                  <a:pos x="528" y="4608"/>
                </a:cxn>
                <a:cxn ang="0">
                  <a:pos x="528" y="4608"/>
                </a:cxn>
                <a:cxn ang="0">
                  <a:pos x="1152" y="4608"/>
                </a:cxn>
                <a:cxn ang="0">
                  <a:pos x="1152" y="4416"/>
                </a:cxn>
                <a:cxn ang="0">
                  <a:pos x="1344" y="4800"/>
                </a:cxn>
                <a:cxn ang="0">
                  <a:pos x="1152" y="5184"/>
                </a:cxn>
                <a:cxn ang="0">
                  <a:pos x="1152" y="4992"/>
                </a:cxn>
                <a:cxn ang="0">
                  <a:pos x="528" y="4992"/>
                </a:cxn>
                <a:cxn ang="0">
                  <a:pos x="0" y="4464"/>
                </a:cxn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1344" h="5184">
                  <a:moveTo>
                    <a:pt x="384" y="0"/>
                  </a:moveTo>
                  <a:lnTo>
                    <a:pt x="384" y="4464"/>
                  </a:lnTo>
                  <a:cubicBezTo>
                    <a:pt x="384" y="4543"/>
                    <a:pt x="448" y="4608"/>
                    <a:pt x="528" y="4608"/>
                  </a:cubicBezTo>
                  <a:cubicBezTo>
                    <a:pt x="528" y="4608"/>
                    <a:pt x="528" y="4608"/>
                    <a:pt x="528" y="4608"/>
                  </a:cubicBezTo>
                  <a:lnTo>
                    <a:pt x="1152" y="4608"/>
                  </a:lnTo>
                  <a:lnTo>
                    <a:pt x="1152" y="4416"/>
                  </a:lnTo>
                  <a:lnTo>
                    <a:pt x="1344" y="4800"/>
                  </a:lnTo>
                  <a:lnTo>
                    <a:pt x="1152" y="5184"/>
                  </a:lnTo>
                  <a:lnTo>
                    <a:pt x="1152" y="4992"/>
                  </a:lnTo>
                  <a:lnTo>
                    <a:pt x="528" y="4992"/>
                  </a:lnTo>
                  <a:cubicBezTo>
                    <a:pt x="236" y="4992"/>
                    <a:pt x="0" y="4755"/>
                    <a:pt x="0" y="4464"/>
                  </a:cubicBezTo>
                  <a:lnTo>
                    <a:pt x="0" y="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0" name="Freeform 101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768" y="0"/>
                </a:cxn>
                <a:cxn ang="0">
                  <a:pos x="1536" y="768"/>
                </a:cxn>
                <a:cxn ang="0">
                  <a:pos x="1536" y="768"/>
                </a:cxn>
                <a:cxn ang="0">
                  <a:pos x="768" y="1536"/>
                </a:cxn>
                <a:cxn ang="0">
                  <a:pos x="0" y="768"/>
                </a:cxn>
              </a:cxnLst>
              <a:rect l="0" t="0" r="r" b="b"/>
              <a:pathLst>
                <a:path w="1536" h="1536">
                  <a:moveTo>
                    <a:pt x="0" y="768"/>
                  </a:moveTo>
                  <a:cubicBezTo>
                    <a:pt x="0" y="343"/>
                    <a:pt x="343" y="0"/>
                    <a:pt x="768" y="0"/>
                  </a:cubicBezTo>
                  <a:cubicBezTo>
                    <a:pt x="1192" y="0"/>
                    <a:pt x="1536" y="343"/>
                    <a:pt x="1536" y="768"/>
                  </a:cubicBezTo>
                  <a:cubicBezTo>
                    <a:pt x="1536" y="768"/>
                    <a:pt x="1536" y="768"/>
                    <a:pt x="1536" y="768"/>
                  </a:cubicBezTo>
                  <a:cubicBezTo>
                    <a:pt x="1536" y="1192"/>
                    <a:pt x="1192" y="1536"/>
                    <a:pt x="768" y="1536"/>
                  </a:cubicBezTo>
                  <a:cubicBezTo>
                    <a:pt x="343" y="1536"/>
                    <a:pt x="0" y="1192"/>
                    <a:pt x="0" y="768"/>
                  </a:cubicBezTo>
                </a:path>
              </a:pathLst>
            </a:custGeom>
            <a:solidFill>
              <a:srgbClr val="CCFFCC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1" name="Freeform 102"/>
            <p:cNvSpPr>
              <a:spLocks/>
            </p:cNvSpPr>
            <p:nvPr/>
          </p:nvSpPr>
          <p:spPr bwMode="auto">
            <a:xfrm>
              <a:off x="2918" y="1850"/>
              <a:ext cx="569" cy="56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284" y="0"/>
                </a:cxn>
                <a:cxn ang="0">
                  <a:pos x="569" y="284"/>
                </a:cxn>
                <a:cxn ang="0">
                  <a:pos x="569" y="284"/>
                </a:cxn>
                <a:cxn ang="0">
                  <a:pos x="284" y="569"/>
                </a:cxn>
                <a:cxn ang="0">
                  <a:pos x="0" y="284"/>
                </a:cxn>
              </a:cxnLst>
              <a:rect l="0" t="0" r="r" b="b"/>
              <a:pathLst>
                <a:path w="569" h="569">
                  <a:moveTo>
                    <a:pt x="0" y="284"/>
                  </a:moveTo>
                  <a:cubicBezTo>
                    <a:pt x="0" y="127"/>
                    <a:pt x="127" y="0"/>
                    <a:pt x="284" y="0"/>
                  </a:cubicBezTo>
                  <a:cubicBezTo>
                    <a:pt x="441" y="0"/>
                    <a:pt x="569" y="127"/>
                    <a:pt x="569" y="284"/>
                  </a:cubicBezTo>
                  <a:cubicBezTo>
                    <a:pt x="569" y="284"/>
                    <a:pt x="569" y="284"/>
                    <a:pt x="569" y="284"/>
                  </a:cubicBezTo>
                  <a:cubicBezTo>
                    <a:pt x="569" y="442"/>
                    <a:pt x="441" y="569"/>
                    <a:pt x="284" y="569"/>
                  </a:cubicBezTo>
                  <a:cubicBezTo>
                    <a:pt x="127" y="569"/>
                    <a:pt x="0" y="442"/>
                    <a:pt x="0" y="284"/>
                  </a:cubicBezTo>
                </a:path>
              </a:pathLst>
            </a:custGeom>
            <a:noFill/>
            <a:ln w="17" cap="rnd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2" name="Rectangle 104"/>
            <p:cNvSpPr>
              <a:spLocks noChangeArrowheads="1"/>
            </p:cNvSpPr>
            <p:nvPr/>
          </p:nvSpPr>
          <p:spPr bwMode="auto">
            <a:xfrm>
              <a:off x="2985" y="2032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Rx</a:t>
              </a:r>
              <a:b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PKT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DMA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Rectangle 105"/>
            <p:cNvSpPr>
              <a:spLocks noChangeArrowheads="1"/>
            </p:cNvSpPr>
            <p:nvPr/>
          </p:nvSpPr>
          <p:spPr bwMode="auto">
            <a:xfrm rot="16200000">
              <a:off x="2453" y="2983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106"/>
            <p:cNvSpPr>
              <a:spLocks noChangeArrowheads="1"/>
            </p:cNvSpPr>
            <p:nvPr/>
          </p:nvSpPr>
          <p:spPr bwMode="auto">
            <a:xfrm rot="16200000">
              <a:off x="2444" y="2938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Rectangle 107"/>
            <p:cNvSpPr>
              <a:spLocks noChangeArrowheads="1"/>
            </p:cNvSpPr>
            <p:nvPr/>
          </p:nvSpPr>
          <p:spPr bwMode="auto">
            <a:xfrm rot="16200000">
              <a:off x="2444" y="2885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108"/>
            <p:cNvSpPr>
              <a:spLocks noChangeArrowheads="1"/>
            </p:cNvSpPr>
            <p:nvPr/>
          </p:nvSpPr>
          <p:spPr bwMode="auto">
            <a:xfrm rot="16200000">
              <a:off x="2441" y="2829"/>
              <a:ext cx="10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Rectangle 109"/>
            <p:cNvSpPr>
              <a:spLocks noChangeArrowheads="1"/>
            </p:cNvSpPr>
            <p:nvPr/>
          </p:nvSpPr>
          <p:spPr bwMode="auto">
            <a:xfrm>
              <a:off x="3646" y="1648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110"/>
            <p:cNvSpPr>
              <a:spLocks noChangeArrowheads="1"/>
            </p:cNvSpPr>
            <p:nvPr/>
          </p:nvSpPr>
          <p:spPr bwMode="auto">
            <a:xfrm>
              <a:off x="1846" y="1648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Line 111"/>
            <p:cNvSpPr>
              <a:spLocks noChangeShapeType="1"/>
            </p:cNvSpPr>
            <p:nvPr/>
          </p:nvSpPr>
          <p:spPr bwMode="auto">
            <a:xfrm>
              <a:off x="4197" y="1921"/>
              <a:ext cx="1" cy="1337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0" name="Freeform 112"/>
            <p:cNvSpPr>
              <a:spLocks/>
            </p:cNvSpPr>
            <p:nvPr/>
          </p:nvSpPr>
          <p:spPr bwMode="auto">
            <a:xfrm>
              <a:off x="4166" y="3250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1" name="Line 113"/>
            <p:cNvSpPr>
              <a:spLocks noChangeShapeType="1"/>
            </p:cNvSpPr>
            <p:nvPr/>
          </p:nvSpPr>
          <p:spPr bwMode="auto">
            <a:xfrm>
              <a:off x="4339" y="1921"/>
              <a:ext cx="1" cy="1479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2" name="Freeform 114"/>
            <p:cNvSpPr>
              <a:spLocks/>
            </p:cNvSpPr>
            <p:nvPr/>
          </p:nvSpPr>
          <p:spPr bwMode="auto">
            <a:xfrm>
              <a:off x="4308" y="3392"/>
              <a:ext cx="62" cy="9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1" y="94"/>
                </a:cxn>
                <a:cxn ang="0">
                  <a:pos x="0" y="0"/>
                </a:cxn>
                <a:cxn ang="0">
                  <a:pos x="62" y="0"/>
                </a:cxn>
              </a:cxnLst>
              <a:rect l="0" t="0" r="r" b="b"/>
              <a:pathLst>
                <a:path w="62" h="94">
                  <a:moveTo>
                    <a:pt x="62" y="0"/>
                  </a:moveTo>
                  <a:lnTo>
                    <a:pt x="31" y="94"/>
                  </a:lnTo>
                  <a:lnTo>
                    <a:pt x="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3" name="Rectangle 115"/>
            <p:cNvSpPr>
              <a:spLocks noChangeArrowheads="1"/>
            </p:cNvSpPr>
            <p:nvPr/>
          </p:nvSpPr>
          <p:spPr bwMode="auto">
            <a:xfrm>
              <a:off x="1870" y="2502"/>
              <a:ext cx="21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pop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Rectangle 116"/>
            <p:cNvSpPr>
              <a:spLocks noChangeArrowheads="1"/>
            </p:cNvSpPr>
            <p:nvPr/>
          </p:nvSpPr>
          <p:spPr bwMode="auto">
            <a:xfrm>
              <a:off x="3623" y="2502"/>
              <a:ext cx="27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push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117"/>
            <p:cNvSpPr>
              <a:spLocks noChangeArrowheads="1"/>
            </p:cNvSpPr>
            <p:nvPr/>
          </p:nvSpPr>
          <p:spPr bwMode="auto">
            <a:xfrm rot="16200000">
              <a:off x="3144" y="2975"/>
              <a:ext cx="1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Rectangle 118"/>
            <p:cNvSpPr>
              <a:spLocks noChangeArrowheads="1"/>
            </p:cNvSpPr>
            <p:nvPr/>
          </p:nvSpPr>
          <p:spPr bwMode="auto">
            <a:xfrm rot="16200000">
              <a:off x="3164" y="2918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119"/>
            <p:cNvSpPr>
              <a:spLocks noChangeArrowheads="1"/>
            </p:cNvSpPr>
            <p:nvPr/>
          </p:nvSpPr>
          <p:spPr bwMode="auto">
            <a:xfrm rot="16200000">
              <a:off x="3170" y="2888"/>
              <a:ext cx="7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Rectangle 120"/>
            <p:cNvSpPr>
              <a:spLocks noChangeArrowheads="1"/>
            </p:cNvSpPr>
            <p:nvPr/>
          </p:nvSpPr>
          <p:spPr bwMode="auto">
            <a:xfrm rot="16200000">
              <a:off x="3167" y="2856"/>
              <a:ext cx="7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121"/>
            <p:cNvSpPr>
              <a:spLocks noChangeArrowheads="1"/>
            </p:cNvSpPr>
            <p:nvPr/>
          </p:nvSpPr>
          <p:spPr bwMode="auto">
            <a:xfrm rot="16200000">
              <a:off x="3155" y="2814"/>
              <a:ext cx="1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Rectangle 122"/>
            <p:cNvSpPr>
              <a:spLocks noChangeArrowheads="1"/>
            </p:cNvSpPr>
            <p:nvPr/>
          </p:nvSpPr>
          <p:spPr bwMode="auto">
            <a:xfrm>
              <a:off x="4049" y="4091"/>
              <a:ext cx="51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Memory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7" name="Slide Number Placeholder 1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Using Multicore Navigator:</a:t>
            </a:r>
            <a:br>
              <a:rPr lang="en-US" dirty="0" smtClean="0"/>
            </a:b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Using the Multicore Navigator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Configuration and initialization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QMSS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Configure the PKTDMA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Run-time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Push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Pop descriptors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LLD functions (QMSS and CPPI) are used for both configuration and run-time operations.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Link Ram: </a:t>
            </a:r>
            <a:r>
              <a:rPr lang="en-US" sz="2400" dirty="0" smtClean="0"/>
              <a:t>Up to two Link RAM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internal, Region 0, address 0x0008 0000, size up to 16K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One External, global memory, size up to 512K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Memory Regions</a:t>
            </a:r>
            <a:r>
              <a:rPr lang="en-US" sz="2400" dirty="0" smtClean="0"/>
              <a:t>: Where descriptors actually reside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Up to 20 regions, 16 byte alignment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size is multiple of 16 bytes,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Descriptor count (per region) is power of 2, minimum 32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Configuration: base address, start index in the LINK RAM, size and number of descriptors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Loading PDSP firmware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dirty="0" smtClean="0"/>
              <a:t>What Needs to Be Configured?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67725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and initialize.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Allocate data buffers and associate them with descriptors.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Open transmit, receive, free, and error queues.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Define receive flows.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Configure transmit and receive queues.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PKTDMA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PKTDMA in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Special configuration information used for PKTDMA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Understanding Multicore Navigator:</a:t>
            </a:r>
            <a:br>
              <a:rPr lang="en-US" dirty="0" smtClean="0"/>
            </a:br>
            <a:r>
              <a:rPr lang="en-US" dirty="0" smtClean="0"/>
              <a:t>Functional Overview and Use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1447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Information about the Navigator Configuration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4648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QMSS LLDs are described in the file: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1400" b="1" dirty="0" smtClean="0"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\pdk_C6678_X_X_X_X\packages\ti\drv\qmss\docs\doxygen\html\group___q_m_s_s___l_l_d___f_u_n_c_t_i_o_n.html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400" b="1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PKTDMA (CPPI)  LLDs are described in the file: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Arial Narrow" pitchFamily="34" charset="0"/>
              </a:rPr>
              <a:t>\pdk_C6678_X_X_X_X\packages\ti\drv</a:t>
            </a:r>
            <a:r>
              <a:rPr lang="da-DK" sz="1600" dirty="0" smtClean="0">
                <a:latin typeface="Arial Narrow" pitchFamily="34" charset="0"/>
              </a:rPr>
              <a:t>\cppi\docs\doxygen\html\group___c_p_p_i___l_l_d___f_u_n_c_t_i_o_n.html</a:t>
            </a:r>
          </a:p>
          <a:p>
            <a:pPr eaLnBrk="1" hangingPunct="1">
              <a:lnSpc>
                <a:spcPct val="90000"/>
              </a:lnSpc>
              <a:buNone/>
            </a:pPr>
            <a:endParaRPr lang="da-DK" sz="1600" dirty="0" smtClean="0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sz="2400" dirty="0" smtClean="0"/>
              <a:t>Information on how to use these LLDs and how to configure the Multicore Navigator are provided in the release examples.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Using Multicore Navigator:</a:t>
            </a:r>
            <a:br>
              <a:rPr lang="en-US" dirty="0" smtClean="0"/>
            </a:br>
            <a:r>
              <a:rPr lang="en-US" dirty="0" smtClean="0"/>
              <a:t>LLD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Low Level Driver (LLD)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The LLD provide an abstraction of register-level details.</a:t>
            </a:r>
            <a:br>
              <a:rPr lang="en-US" sz="2400" dirty="0" smtClean="0"/>
            </a:b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usage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User manages/selects resources to be used.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LLD manages/selects resources.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Generally easier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minimal amount of memory is allocated for bookkeeping purposes.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Built as two drivers: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QMSS LLD is a standalone driver for Queue Manager and Accumulators.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CPPI LLD is a driver for PKTDMA that requires the QMSS LLD.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slides do not present the full set of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Initialization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globally:</a:t>
            </a:r>
          </a:p>
          <a:p>
            <a:pPr lvl="2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Qmss_init(parms, queue_mapping);</a:t>
            </a:r>
          </a:p>
          <a:p>
            <a:pPr lvl="1" eaLnBrk="1" hangingPunct="1"/>
            <a:r>
              <a:rPr lang="en-US" dirty="0" smtClean="0"/>
              <a:t>Configures Link RAM, # descriptors, queue mapping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Qmss_exit();</a:t>
            </a:r>
          </a:p>
          <a:p>
            <a:pPr lvl="1" eaLnBrk="1" hangingPunct="1"/>
            <a:r>
              <a:rPr lang="en-US" dirty="0" smtClean="0"/>
              <a:t>De-initializes the QMSS LLD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Configuration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More QMSS configuration APIs: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Qmss_start( );</a:t>
            </a:r>
          </a:p>
          <a:p>
            <a:pPr lvl="1" eaLnBrk="1" hangingPunct="1"/>
            <a:r>
              <a:rPr lang="en-US" dirty="0" smtClean="0"/>
              <a:t>Called once on every core to initialize config parms on those cores.</a:t>
            </a:r>
          </a:p>
          <a:p>
            <a:pPr lvl="1" eaLnBrk="1" hangingPunct="1"/>
            <a:r>
              <a:rPr lang="en-US" dirty="0" smtClean="0"/>
              <a:t>Must be called immediately following </a:t>
            </a:r>
            <a:r>
              <a:rPr lang="en-US" dirty="0" smtClean="0">
                <a:solidFill>
                  <a:srgbClr val="0000FF"/>
                </a:solidFill>
              </a:rPr>
              <a:t>Qmss_init()</a:t>
            </a:r>
          </a:p>
          <a:p>
            <a:pPr lvl="1" eaLnBrk="1" hangingPunct="1"/>
            <a:endParaRPr lang="en-US" sz="14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Qmss_insertMemoryRegion(mem_parms);</a:t>
            </a:r>
          </a:p>
          <a:p>
            <a:pPr lvl="1" eaLnBrk="1" hangingPunct="1"/>
            <a:r>
              <a:rPr lang="en-US" dirty="0" smtClean="0"/>
              <a:t>Configures a single memory region.</a:t>
            </a:r>
          </a:p>
          <a:p>
            <a:pPr lvl="1" eaLnBrk="1" hangingPunct="1"/>
            <a:r>
              <a:rPr lang="en-US" dirty="0" smtClean="0"/>
              <a:t>Should be called with protection so that no other tasks or cores could simultaneously create an overlapping region.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LLD Queue Usage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allocate and release queues: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queue_handle = Qmss_queueOpen(type, que, *flag);</a:t>
            </a:r>
          </a:p>
          <a:p>
            <a:pPr lvl="1" eaLnBrk="1" hangingPunct="1"/>
            <a:r>
              <a:rPr lang="en-US" dirty="0" smtClean="0"/>
              <a:t>Once “open”, the DSP may push and pop to the queue.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refers to an enum (tx queue, general purpose, etc.).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que</a:t>
            </a:r>
            <a:r>
              <a:rPr lang="en-US" dirty="0" smtClean="0"/>
              <a:t> refers to the requested queue number.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flag</a:t>
            </a:r>
            <a:r>
              <a:rPr lang="en-US" dirty="0" smtClean="0"/>
              <a:t> is returned true if the queue is already allocated.</a:t>
            </a:r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Qmss_queueClose(queue_handle);</a:t>
            </a:r>
          </a:p>
          <a:p>
            <a:pPr lvl="1" eaLnBrk="1" hangingPunct="1"/>
            <a:r>
              <a:rPr lang="en-US" dirty="0" smtClean="0"/>
              <a:t>Releases the handle, preventing further use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Push and Pop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762000"/>
            <a:ext cx="8467725" cy="5715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Queue management APIs:</a:t>
            </a:r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Qmss_queuePushDesc(queue_handle, desc_ptr);</a:t>
            </a:r>
          </a:p>
          <a:p>
            <a:pPr lvl="1" eaLnBrk="1" hangingPunct="1"/>
            <a:r>
              <a:rPr lang="en-US" dirty="0" smtClean="0"/>
              <a:t>Pushes a descriptor address to the handle’s queue</a:t>
            </a:r>
          </a:p>
          <a:p>
            <a:pPr lvl="1" eaLnBrk="1" hangingPunct="1"/>
            <a:r>
              <a:rPr lang="en-US" dirty="0" smtClean="0"/>
              <a:t>Other APIs are available for pushing sideband info</a:t>
            </a:r>
            <a:endParaRPr lang="en-US" sz="2000" u="sng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desc_ptr = Qmss_queuePop(queue_handle);</a:t>
            </a:r>
          </a:p>
          <a:p>
            <a:pPr lvl="1" eaLnBrk="1" hangingPunct="1"/>
            <a:r>
              <a:rPr lang="en-US" dirty="0" smtClean="0"/>
              <a:t>Pops a descriptor address from the handle’s queue</a:t>
            </a:r>
            <a:endParaRPr lang="en-US" sz="2000" u="sng" dirty="0" smtClean="0"/>
          </a:p>
          <a:p>
            <a:pPr eaLnBrk="1" hangingPunct="1"/>
            <a:r>
              <a:rPr lang="en-US" sz="2900" dirty="0" smtClean="0">
                <a:solidFill>
                  <a:srgbClr val="0000FF"/>
                </a:solidFill>
              </a:rPr>
              <a:t>count = Qmss_getQueueEntryCount(queue_handle);</a:t>
            </a:r>
          </a:p>
          <a:p>
            <a:pPr lvl="1" eaLnBrk="1" hangingPunct="1"/>
            <a:r>
              <a:rPr lang="en-US" dirty="0" smtClean="0"/>
              <a:t>Returns the number of descriptors in the queue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QMSS Accumulator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 functions are available to program, enable, and disable an accumulator:</a:t>
            </a:r>
          </a:p>
          <a:p>
            <a:pPr lvl="1" eaLnBrk="1" hangingPunct="1"/>
            <a:endParaRPr lang="en-US" sz="16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Qmss_programAccumulator(type, *program);</a:t>
            </a:r>
          </a:p>
          <a:p>
            <a:pPr lvl="1" eaLnBrk="1" hangingPunct="1"/>
            <a:r>
              <a:rPr lang="en-US" dirty="0" smtClean="0"/>
              <a:t>Programs/enables one accumulator channel (high or low)</a:t>
            </a:r>
          </a:p>
          <a:p>
            <a:pPr lvl="1" eaLnBrk="1" hangingPunct="1"/>
            <a:r>
              <a:rPr lang="en-US" dirty="0" smtClean="0"/>
              <a:t>Setup of the ISR is done outside the LLD using INTC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Qmss_disableAccumulator(type, channel);</a:t>
            </a:r>
          </a:p>
          <a:p>
            <a:pPr lvl="1" eaLnBrk="1" hangingPunct="1"/>
            <a:r>
              <a:rPr lang="en-US" dirty="0" smtClean="0"/>
              <a:t>Disables one accumulator channel (high or 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 Initialization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The following APIs are one-time initialization routines to configure the LLD globally: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Cppi_init(pktdma_global_parms);</a:t>
            </a:r>
          </a:p>
          <a:p>
            <a:pPr lvl="1" eaLnBrk="1" hangingPunct="1"/>
            <a:r>
              <a:rPr lang="en-US" dirty="0" smtClean="0"/>
              <a:t>Configures the LLD for one PKTDMA instance</a:t>
            </a:r>
          </a:p>
          <a:p>
            <a:pPr lvl="1" eaLnBrk="1" hangingPunct="1"/>
            <a:r>
              <a:rPr lang="en-US" dirty="0" smtClean="0"/>
              <a:t>May be called on one or all cores</a:t>
            </a:r>
          </a:p>
          <a:p>
            <a:pPr lvl="1" eaLnBrk="1" hangingPunct="1"/>
            <a:r>
              <a:rPr lang="en-US" dirty="0" smtClean="0"/>
              <a:t>Must be called once </a:t>
            </a:r>
            <a:r>
              <a:rPr lang="en-US" u="sng" dirty="0" smtClean="0"/>
              <a:t>for each</a:t>
            </a:r>
            <a:r>
              <a:rPr lang="en-US" dirty="0" smtClean="0"/>
              <a:t> PKTDMA to be used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Cppi_exit();</a:t>
            </a:r>
          </a:p>
          <a:p>
            <a:pPr lvl="1" eaLnBrk="1" hangingPunct="1"/>
            <a:r>
              <a:rPr lang="en-US" dirty="0" smtClean="0"/>
              <a:t>Deinitializes the CPPI LLD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CPPI LLD: PKTDMA Channel Setup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838200"/>
            <a:ext cx="8467725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More handles to manage when using the PKTDMA LLD.</a:t>
            </a:r>
            <a:br>
              <a:rPr lang="en-US" sz="2400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 handle for a PKTDMA: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pktdma_handle = CPPI_open(pktdma_parms);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Returns a handle for </a:t>
            </a:r>
            <a:r>
              <a:rPr lang="en-US" u="sng" dirty="0" smtClean="0"/>
              <a:t>one</a:t>
            </a:r>
            <a:r>
              <a:rPr lang="en-US" dirty="0" smtClean="0"/>
              <a:t> PKTDMA instance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Called once for each PKTDMA required</a:t>
            </a:r>
            <a:br>
              <a:rPr lang="en-US" dirty="0" smtClean="0"/>
            </a:b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Rx channels: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rx_handle = Cppi_rxChannelOpen(pktdma_handle,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Once “open”, the DSP may use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cfg refers to the setup parameters for the Rx channel.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 dirty="0" smtClean="0"/>
              <a:t>flag is returned true if the channel is already allocated.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Cppi_channelClose(rx_handle);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Releases the handle, thus preventing further use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49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Motivation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67725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Multicore Navigator is designed to enable the following:</a:t>
            </a:r>
          </a:p>
          <a:p>
            <a:pPr eaLnBrk="1" hangingPunct="1"/>
            <a:r>
              <a:rPr lang="en-US" sz="2400" dirty="0" smtClean="0"/>
              <a:t>Efficient transport of data and signaling</a:t>
            </a:r>
          </a:p>
          <a:p>
            <a:pPr eaLnBrk="1" hangingPunct="1"/>
            <a:r>
              <a:rPr lang="en-US" sz="2400" dirty="0" smtClean="0"/>
              <a:t>Offload non-critical processing from the cores, including:</a:t>
            </a:r>
          </a:p>
          <a:p>
            <a:pPr lvl="1" eaLnBrk="1" hangingPunct="1"/>
            <a:r>
              <a:rPr lang="en-US" sz="2000" dirty="0" smtClean="0"/>
              <a:t>Routine data into the device and out of the device</a:t>
            </a:r>
          </a:p>
          <a:p>
            <a:pPr lvl="1" eaLnBrk="1" hangingPunct="1"/>
            <a:r>
              <a:rPr lang="en-US" sz="2000" dirty="0" smtClean="0"/>
              <a:t>Inter-core communication</a:t>
            </a:r>
          </a:p>
          <a:p>
            <a:pPr lvl="2" eaLnBrk="1" hangingPunct="1"/>
            <a:r>
              <a:rPr lang="en-US" sz="1600" dirty="0" smtClean="0"/>
              <a:t>Signaling</a:t>
            </a:r>
          </a:p>
          <a:p>
            <a:pPr lvl="2" eaLnBrk="1" hangingPunct="1"/>
            <a:r>
              <a:rPr lang="en-US" sz="1600" dirty="0" smtClean="0"/>
              <a:t>Data movement “loose link”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Minimize core intervention: Fire and forget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400" dirty="0" smtClean="0"/>
              <a:t>Load balancing through a centralized logic control that monitors execution status in all cores</a:t>
            </a:r>
          </a:p>
          <a:p>
            <a:pPr eaLnBrk="1" hangingPunct="1"/>
            <a:r>
              <a:rPr lang="en-US" sz="2400" dirty="0" smtClean="0"/>
              <a:t>A standard KeyStone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Packet DMA Channel Setup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8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APIs to allocate and release Tx channels: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tx_handle = Cppi_txChannelOpen(pktdma_handle,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Cppi_channelClose(tx_handle);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as the Rx counterpart</a:t>
            </a:r>
          </a:p>
          <a:p>
            <a:pPr lvl="2"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configure/open an Rx Flow: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flow_handle = Cppi_configureRxFlow(pktdma_handle, cfg, *flag);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Similar to the Rx channel counterpart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PKTDMA Channel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214937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APIs to control Rx and Tx channel use:</a:t>
            </a:r>
          </a:p>
          <a:p>
            <a:pPr lvl="2" eaLnBrk="1" hangingPunct="1"/>
            <a:endParaRPr lang="en-US" sz="1600" dirty="0" smtClean="0"/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Cppi_channelEnable(tx/rx_handle);</a:t>
            </a:r>
          </a:p>
          <a:p>
            <a:pPr lvl="2" eaLnBrk="1" hangingPunct="1"/>
            <a:r>
              <a:rPr lang="en-US" dirty="0" smtClean="0"/>
              <a:t>Allows the channel to begin operation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Cppi_channelDisable(tx/rx_handle);</a:t>
            </a:r>
          </a:p>
          <a:p>
            <a:pPr lvl="2" eaLnBrk="1" hangingPunct="1"/>
            <a:r>
              <a:rPr lang="en-US" dirty="0" smtClean="0"/>
              <a:t>Allows for an immediate, hard stop</a:t>
            </a:r>
          </a:p>
          <a:p>
            <a:pPr lvl="2" eaLnBrk="1" hangingPunct="1"/>
            <a:r>
              <a:rPr lang="en-US" dirty="0" smtClean="0"/>
              <a:t>Usually not recommended unless following a pause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Cppi_channelPause(tx/rx_handle);</a:t>
            </a:r>
          </a:p>
          <a:p>
            <a:pPr lvl="2" eaLnBrk="1" hangingPunct="1"/>
            <a:r>
              <a:rPr lang="en-US" dirty="0" smtClean="0"/>
              <a:t>Allows for a graceful stop at next end-of-packet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Cppi_channelTeardown(tx/rx_handle);</a:t>
            </a:r>
          </a:p>
          <a:p>
            <a:pPr lvl="2" eaLnBrk="1" hangingPunct="1"/>
            <a:r>
              <a:rPr lang="en-US" dirty="0" smtClean="0"/>
              <a:t>Allows for a coordinated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676400"/>
            <a:ext cx="8458200" cy="1736725"/>
          </a:xfrm>
        </p:spPr>
        <p:txBody>
          <a:bodyPr/>
          <a:lstStyle/>
          <a:p>
            <a:r>
              <a:rPr lang="en-US" dirty="0" smtClean="0"/>
              <a:t>Using Multicore Navigator:</a:t>
            </a:r>
            <a:br>
              <a:rPr lang="en-US" dirty="0" smtClean="0"/>
            </a:br>
            <a:r>
              <a:rPr lang="en-US" dirty="0" smtClean="0"/>
              <a:t>Project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Multicore Navigator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Part of PDK (Platform Development Kit) release is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Several examples use the Multicore  Navigator and can be used as starting point for development.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Location of the examples: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pdk_keystone2_X_XX_XX_XX\packages\exampleProjects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Examples that use Multicore Navigator: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QMSS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CPPI (PKTDMA)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NETCP: PA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smtClean="0"/>
              <a:t>SRIO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0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6248400"/>
            <a:ext cx="8915400" cy="5635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027" name="TextBox 3"/>
          <p:cNvSpPr txBox="1">
            <a:spLocks noChangeArrowheads="1"/>
          </p:cNvSpPr>
          <p:nvPr/>
        </p:nvSpPr>
        <p:spPr bwMode="auto">
          <a:xfrm>
            <a:off x="246063" y="6443663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Multicore Navigator Architecture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>
            <p:ph idx="1"/>
          </p:nvPr>
        </p:nvGraphicFramePr>
        <p:xfrm>
          <a:off x="249238" y="728663"/>
          <a:ext cx="8666162" cy="6078537"/>
        </p:xfrm>
        <a:graphic>
          <a:graphicData uri="http://schemas.openxmlformats.org/presentationml/2006/ole">
            <p:oleObj spid="_x0000_s194562" name="Visio" r:id="rId5" imgW="7349777" imgH="5155389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19600" y="2474260"/>
            <a:ext cx="585866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smtClean="0"/>
              <a:t>TeraNet</a:t>
            </a:r>
            <a:endParaRPr lang="en-US" sz="13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to Multicore Navigator User Guide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http://www.ti.com/lit/SPRUGR9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 </a:t>
            </a: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55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Basic Elements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67725" cy="4953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dirty="0" smtClean="0"/>
              <a:t>Data and/or signaling is carried in software structures called </a:t>
            </a:r>
            <a:r>
              <a:rPr lang="en-US" sz="2800" b="1" dirty="0" smtClean="0"/>
              <a:t>Descriptors</a:t>
            </a:r>
            <a:r>
              <a:rPr lang="en-US" sz="2800" dirty="0" smtClean="0"/>
              <a:t>:</a:t>
            </a:r>
            <a:endParaRPr lang="en-US" sz="2800" b="1" dirty="0" smtClean="0"/>
          </a:p>
          <a:p>
            <a:pPr lvl="1" eaLnBrk="1" hangingPunct="1"/>
            <a:r>
              <a:rPr lang="en-US" sz="2400" dirty="0" smtClean="0"/>
              <a:t>Contain information and data</a:t>
            </a:r>
          </a:p>
          <a:p>
            <a:pPr lvl="1" eaLnBrk="1" hangingPunct="1"/>
            <a:r>
              <a:rPr lang="en-US" sz="2400" dirty="0" smtClean="0"/>
              <a:t>Allocated in device memory</a:t>
            </a:r>
            <a:endParaRPr lang="en-US" dirty="0" smtClean="0"/>
          </a:p>
          <a:p>
            <a:pPr eaLnBrk="1" hangingPunct="1"/>
            <a:r>
              <a:rPr lang="en-US" sz="2800" dirty="0" smtClean="0"/>
              <a:t>Descriptors are pushed and popped to and from hardware </a:t>
            </a:r>
            <a:r>
              <a:rPr lang="en-US" sz="2800" b="1" dirty="0" smtClean="0"/>
              <a:t>Queues: 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Cores retrieve descriptors out of queues to load data</a:t>
            </a:r>
          </a:p>
          <a:p>
            <a:pPr lvl="1" eaLnBrk="1" hangingPunct="1"/>
            <a:r>
              <a:rPr lang="en-US" sz="2400" dirty="0" smtClean="0"/>
              <a:t>Cores get data from descriptors</a:t>
            </a:r>
          </a:p>
          <a:p>
            <a:pPr eaLnBrk="1" hangingPunct="1"/>
            <a:r>
              <a:rPr lang="en-US" sz="2800" dirty="0" smtClean="0"/>
              <a:t>When descriptors are created, they are pushed into special storage queues called Free Descriptor Queues (FDQ).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5029199" cy="54102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routing data out via a peripheral: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If the destination is not yet defined, Core 1 defines the destination and adds more information to the descriptor (as needed).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Core 1 pushes the descriptor to a (dedicated TX)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sends the data via the peripheral to the destination.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The used descriptor is recycled back to the FDQ.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57800" y="914400"/>
          <a:ext cx="3756025" cy="5197475"/>
        </p:xfrm>
        <a:graphic>
          <a:graphicData uri="http://schemas.openxmlformats.org/presentationml/2006/ole">
            <p:oleObj spid="_x0000_s291841" name="Visio" r:id="rId5" imgW="4441796" imgH="519673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762000"/>
            <a:ext cx="4648199" cy="5715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Getting data from a peripheral to a pre-defined core destination: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Peripheral receives external data with protocol-specific destination routing information.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Multicore Navigator hardware inside the peripheral gets a descriptor from FDQ and loads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Based on Receive Flow “rules” and protocol routing information, Multicore Navigator hardware pushes the descriptor into a queue associated with the destination (Core 1)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At this point, the destination (Core 1) pops the descriptor from the queue, reads the data, and recycles the descriptor back to the FDQ.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02175" y="914400"/>
          <a:ext cx="4441825" cy="5653087"/>
        </p:xfrm>
        <a:graphic>
          <a:graphicData uri="http://schemas.openxmlformats.org/presentationml/2006/ole">
            <p:oleObj spid="_x0000_s192513" name="Visio" r:id="rId5" imgW="4441796" imgH="6111132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Typical Use Cases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4495800" cy="5638800"/>
          </a:xfrm>
        </p:spPr>
        <p:txBody>
          <a:bodyPr/>
          <a:lstStyle/>
          <a:p>
            <a:pPr marL="0" eaLnBrk="1" hangingPunct="1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Send data from one core to another core.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generates data to be sent out.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gets an unused descriptor from a FDQ.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connects data to the descriptor.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If the destination is not yet defined, Core 1 defines the destination and adds more information to the descriptor, as needed.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Core 1 pushes the descriptor to a queue. At this point, Core 1 is done.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The hardware sends the data to a queue that is associated with Core 2.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At this point, Core 2 pops the descriptor from the queue, reads the data, and recycles the descriptor to the FDQ.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0" y="762000"/>
          <a:ext cx="4441825" cy="5483225"/>
        </p:xfrm>
        <a:graphic>
          <a:graphicData uri="http://schemas.openxmlformats.org/presentationml/2006/ole">
            <p:oleObj spid="_x0000_s245761" name="Visio" r:id="rId5" imgW="4441796" imgH="5482347" progId="Visio.Drawing.11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394529-A9B3-4A54-83EC-E61379E8334E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" val="TI Master White"/>
  <p:tag name="ARTICULATE_REFERENCE_COUNT" val="2"/>
  <p:tag name="ARTICULATE_REFERENCE_TYPE_1" val="0"/>
  <p:tag name="ARTICULATE_REFERENCE_TITLE_1" val="Multicore Navigator Training Slides"/>
  <p:tag name="ARTICULATE_REFERENCE_TYPE_2" val="0"/>
  <p:tag name="ARTICULATE_REFERENCE_TITLE_2" val="Multicore Navigator User Guide"/>
  <p:tag name="ARTICULATE_REFERENCE_2" val="http://www.ti.com/lit/SPRUGR9"/>
  <p:tag name="ARTICULATE_PRESENTER_VERSION" val="6"/>
  <p:tag name="ARTICULATE_AUDIO_TEMP" val="C:\Users\a0850458\AppData\Local\Temp\ae\audio\20101109014313\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61.66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7.958"/>
  <p:tag name="ARTICULATE_SLIDE_GUID" val="80feef36-99b8-4a18-9de4-be8c1a077906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3.1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7.885"/>
  <p:tag name="ARTICULATE_SLIDE_GUID" val="986e56aa-4fa2-4543-9136-2b522ac21fe1"/>
  <p:tag name="ARTICULATE_SLIDE_PAUSE" val="0"/>
  <p:tag name="ARTICULATE_NAV_LEVEL" val="2"/>
  <p:tag name="ARTICULATE_PLAYLIST_ID" val="-1"/>
  <p:tag name="ARTICULATE_LOCK_SLIDE" val="0"/>
  <p:tag name="ARTICULATE_SLIDE_NAV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8.29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2.8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6.8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0.458"/>
  <p:tag name="ARTICULATE_SLIDE_PAUSE" val="0"/>
  <p:tag name="ARTICULATE_NAV_LEVEL" val="2"/>
  <p:tag name="ARTICULATE_PLAYLIST_ID" val="-1"/>
  <p:tag name="ARTICULATE_LOCK_SLID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1.2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9.619"/>
  <p:tag name="ARTICULATE_SLIDE_GUID" val="00d3b601-7e7b-4d26-8727-7d292e5e526a"/>
  <p:tag name="ARTICULATE_SLIDE_PAUSE" val="0"/>
  <p:tag name="ARTICULATE_NAV_LEVEL" val="2"/>
  <p:tag name="ARTICULATE_PLAYLIST_ID" val="-1"/>
  <p:tag name="ARTICULATE_LOCK_SLIDE" val="0"/>
  <p:tag name="ARTICULATE_SLIDE_NAV" val="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0.244"/>
  <p:tag name="ARTICULATE_SLIDE_GUID" val="a71539c7-8d73-4297-bb9c-bb79544bd967"/>
  <p:tag name="ARTICULATE_SLIDE_PAUSE" val="0"/>
  <p:tag name="ARTICULATE_NAV_LEVEL" val="2"/>
  <p:tag name="ARTICULATE_PLAYLIST_ID" val="-1"/>
  <p:tag name="ARTICULATE_LOCK_SLIDE" val="0"/>
  <p:tag name="ARTICULATE_SLIDE_NAV" val="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562"/>
  <p:tag name="ARTICULATE_SLIDE_GUID" val="3be6ca7e-a145-4cab-ab7e-15a12009d648"/>
  <p:tag name="ARTICULATE_SLIDE_PAUSE" val="0"/>
  <p:tag name="ARTICULATE_NAV_LEVEL" val="2"/>
  <p:tag name="ARTICULATE_PLAYLIST_ID" val="-1"/>
  <p:tag name="ARTICULATE_LOCK_SLIDE" val="0"/>
  <p:tag name="ARTICULATE_SLIDE_NAV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.739"/>
  <p:tag name="ARTICULATE_SLIDE_GUID" val="1cbf127a-da70-450e-bb49-9d4dbb32b893"/>
  <p:tag name="ARTICULATE_SLIDE_PAUSE" val="0"/>
  <p:tag name="ARTICULATE_NAV_LEVEL" val="2"/>
  <p:tag name="ARTICULATE_PLAYLIST_ID" val="-1"/>
  <p:tag name="ARTICULATE_LOCK_SLIDE" val="0"/>
  <p:tag name="ARTICULATE_SLIDE_NAV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1.848"/>
  <p:tag name="ARTICULATE_SLIDE_GUID" val="ff0dbe4d-b950-4477-aa79-0cd3baa8df46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1.791"/>
  <p:tag name="ARTICULATE_SLIDE_GUID" val="cdf6bf2d-9e52-453e-85df-819e0e35f37d"/>
  <p:tag name="ARTICULATE_SLIDE_PAUSE" val="0"/>
  <p:tag name="ARTICULATE_NAV_LEVEL" val="2"/>
  <p:tag name="ARTICULATE_PLAYLIST_ID" val="-1"/>
  <p:tag name="ARTICULATE_LOCK_SLIDE" val="0"/>
  <p:tag name="ARTICULATE_SLIDE_NAV" val="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6.692"/>
  <p:tag name="ARTICULATE_SLIDE_PAUSE" val="0"/>
  <p:tag name="ARTICULATE_NAV_LEVEL" val="2"/>
  <p:tag name="ARTICULATE_PLAYLIST_ID" val="-1"/>
  <p:tag name="ARTICULATE_LOCK_SLID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2.942"/>
  <p:tag name="ARTICULATE_SLIDE_PAUSE" val="0"/>
  <p:tag name="ARTICULATE_NAV_LEVEL" val="2"/>
  <p:tag name="ARTICULATE_PLAYLIST_ID" val="-1"/>
  <p:tag name="ARTICULATE_LOCK_SLID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9.072"/>
  <p:tag name="ARTICULATE_SLIDE_PAUSE" val="0"/>
  <p:tag name="ARTICULATE_NAV_LEVEL" val="2"/>
  <p:tag name="ARTICULATE_PLAYLIST_ID" val="-1"/>
  <p:tag name="ARTICULATE_LOCK_SLID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0.453"/>
  <p:tag name="ARTICULATE_SLIDE_PAUSE" val="0"/>
  <p:tag name="ARTICULATE_NAV_LEVEL" val="2"/>
  <p:tag name="ARTICULATE_PLAYLIST_ID" val="-1"/>
  <p:tag name="ARTICULATE_LOCK_SLID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47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5.2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9.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Dave Woodall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188FD-3D88-4CDB-A1CD-FD90E93E7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FA0F515-20D6-4FFD-AA18-3A8F050DC35F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39C2D05C-3725-4078-A67D-3B4972D056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 Template</Template>
  <TotalTime>81383</TotalTime>
  <Words>3378</Words>
  <Application>Microsoft Office PowerPoint</Application>
  <PresentationFormat>On-screen Show (4:3)</PresentationFormat>
  <Paragraphs>710</Paragraphs>
  <Slides>55</Slides>
  <Notes>45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KeyStoneOLT</vt:lpstr>
      <vt:lpstr>Visio</vt:lpstr>
      <vt:lpstr>KeyStone Multicore Navigator</vt:lpstr>
      <vt:lpstr>Objectives</vt:lpstr>
      <vt:lpstr>Agenda</vt:lpstr>
      <vt:lpstr>Understanding Multicore Navigator: Functional Overview and Use Cases</vt:lpstr>
      <vt:lpstr>Motivation</vt:lpstr>
      <vt:lpstr>Basic Elements</vt:lpstr>
      <vt:lpstr>Typical Use Cases (1)</vt:lpstr>
      <vt:lpstr>Typical Use Cases (2)</vt:lpstr>
      <vt:lpstr>Typical Use Cases (3)</vt:lpstr>
      <vt:lpstr>Typical Use Cases (4)</vt:lpstr>
      <vt:lpstr>Typical Use Cases: Observations</vt:lpstr>
      <vt:lpstr>Understanding Multicore Navigator: System Architecture</vt:lpstr>
      <vt:lpstr>KeyStone Navigator Components</vt:lpstr>
      <vt:lpstr>QMSS Architecture (KeyStone 1)</vt:lpstr>
      <vt:lpstr>KeyStone II QMSS Architecture</vt:lpstr>
      <vt:lpstr>QMSS: Queue Mapping</vt:lpstr>
      <vt:lpstr>Additional Queue Mapping for KeyStone II</vt:lpstr>
      <vt:lpstr>QMSS: Descriptors</vt:lpstr>
      <vt:lpstr>QMSS: Descriptor Memory Regions</vt:lpstr>
      <vt:lpstr>QMSS: Descriptor Types</vt:lpstr>
      <vt:lpstr>Descriptors and Queues</vt:lpstr>
      <vt:lpstr>Descriptors and Queues (2)</vt:lpstr>
      <vt:lpstr>QMSS: Descriptor Queuing (1)</vt:lpstr>
      <vt:lpstr>QMSS: Descriptor Queuing (2)</vt:lpstr>
      <vt:lpstr>Descriptor Queuing: Explicit and Implicit</vt:lpstr>
      <vt:lpstr>Descriptor and  Accumulators Queues</vt:lpstr>
      <vt:lpstr>Packet DMA Topology</vt:lpstr>
      <vt:lpstr>Packet DMA (PKTDMA)</vt:lpstr>
      <vt:lpstr>Packet DMA (PKTDMA) Features</vt:lpstr>
      <vt:lpstr>Understanding Multicore Navigator: Implementation Examples</vt:lpstr>
      <vt:lpstr>Example 1: Send Data to Peripheral or Coprocessor</vt:lpstr>
      <vt:lpstr>Example 2: Receive Data from Peripheral or Coprocessor</vt:lpstr>
      <vt:lpstr>A Word About Infrastructure Packet DMA</vt:lpstr>
      <vt:lpstr>Example 3: Core-to-Core (Infrastructure) (1/2)</vt:lpstr>
      <vt:lpstr>Example 3  Core-to-Core (Infrastructure) (2/2)</vt:lpstr>
      <vt:lpstr>Using Multicore Navigator: Configuration</vt:lpstr>
      <vt:lpstr>Using the Multicore Navigator</vt:lpstr>
      <vt:lpstr>What Needs to Be Configured?</vt:lpstr>
      <vt:lpstr>What Needs to Be Configured?</vt:lpstr>
      <vt:lpstr>Information about the Navigator Configuration</vt:lpstr>
      <vt:lpstr>Using Multicore Navigator: LLD Support</vt:lpstr>
      <vt:lpstr>QMSS Low Level Driver (LLD)</vt:lpstr>
      <vt:lpstr>QMSS LLD Initialization</vt:lpstr>
      <vt:lpstr>QMSS Configuration</vt:lpstr>
      <vt:lpstr>QMSS LLD Queue Usage</vt:lpstr>
      <vt:lpstr>Queue Push and Pop</vt:lpstr>
      <vt:lpstr>QMSS Accumulator</vt:lpstr>
      <vt:lpstr>CPPI LLD Initialization</vt:lpstr>
      <vt:lpstr>CPPI LLD: PKTDMA Channel Setup</vt:lpstr>
      <vt:lpstr>More Packet DMA Channel Setup</vt:lpstr>
      <vt:lpstr>PKTDMA Channel Control</vt:lpstr>
      <vt:lpstr>Using Multicore Navigator: Project Examples</vt:lpstr>
      <vt:lpstr>Examples</vt:lpstr>
      <vt:lpstr>Multicore Navigator Architecture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Hillard, Rob</dc:creator>
  <cp:lastModifiedBy>Ran Katzur</cp:lastModifiedBy>
  <cp:revision>1218</cp:revision>
  <cp:lastPrinted>1601-01-01T00:00:00Z</cp:lastPrinted>
  <dcterms:created xsi:type="dcterms:W3CDTF">1601-01-01T00:00:00Z</dcterms:created>
  <dcterms:modified xsi:type="dcterms:W3CDTF">2014-01-29T14:37:28Z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">
    <vt:lpwstr>Document</vt:lpwstr>
  </property>
  <property fmtid="{D5CDD505-2E9C-101B-9397-08002B2CF9AE}" pid="4" name="URL">
    <vt:lpwstr/>
  </property>
  <property fmtid="{D5CDD505-2E9C-101B-9397-08002B2CF9AE}" pid="5" name="ArticulateUseProject">
    <vt:lpwstr>1</vt:lpwstr>
  </property>
  <property fmtid="{D5CDD505-2E9C-101B-9397-08002B2CF9AE}" pid="6" name="ArticulatePath">
    <vt:lpwstr>04 KeyStone MC Navigator</vt:lpwstr>
  </property>
  <property fmtid="{D5CDD505-2E9C-101B-9397-08002B2CF9AE}" pid="7" name="ArticulateGUID">
    <vt:lpwstr>97C141AA-5F04-49AF-AF2E-15800F34C05B</vt:lpwstr>
  </property>
  <property fmtid="{D5CDD505-2E9C-101B-9397-08002B2CF9AE}" pid="8" name="ArticulateProjectFull">
    <vt:lpwstr>C:\TEMP\TEMPLATE CONVERSION\KeyStone Multicore Navigator.ppta</vt:lpwstr>
  </property>
</Properties>
</file>