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63.xml" ContentType="application/vnd.openxmlformats-officedocument.presentationml.tag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24.xml" ContentType="application/vnd.openxmlformats-officedocument.presentationml.notesSlide+xml"/>
  <Override PartName="/ppt/tags/tag57.xml" ContentType="application/vnd.openxmlformats-officedocument.presentationml.tags+xml"/>
  <Override PartName="/ppt/notesSlides/notesSlide26.xml" ContentType="application/vnd.openxmlformats-officedocument.presentationml.notesSlide+xml"/>
  <Override PartName="/ppt/tags/tag66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notesSlides/notesSlide22.xml" ContentType="application/vnd.openxmlformats-officedocument.presentationml.notesSlide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notesSlides/notesSlide20.xml" ContentType="application/vnd.openxmlformats-officedocument.presentationml.notesSlide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91" r:id="rId2"/>
    <p:sldId id="256" r:id="rId3"/>
    <p:sldId id="292" r:id="rId4"/>
    <p:sldId id="259" r:id="rId5"/>
    <p:sldId id="268" r:id="rId6"/>
    <p:sldId id="269" r:id="rId7"/>
    <p:sldId id="260" r:id="rId8"/>
    <p:sldId id="261" r:id="rId9"/>
    <p:sldId id="262" r:id="rId10"/>
    <p:sldId id="263" r:id="rId11"/>
    <p:sldId id="279" r:id="rId12"/>
    <p:sldId id="265" r:id="rId13"/>
    <p:sldId id="266" r:id="rId14"/>
    <p:sldId id="267" r:id="rId15"/>
    <p:sldId id="288" r:id="rId16"/>
    <p:sldId id="264" r:id="rId17"/>
    <p:sldId id="281" r:id="rId18"/>
    <p:sldId id="270" r:id="rId19"/>
    <p:sldId id="272" r:id="rId20"/>
    <p:sldId id="273" r:id="rId21"/>
    <p:sldId id="274" r:id="rId22"/>
    <p:sldId id="276" r:id="rId23"/>
    <p:sldId id="278" r:id="rId24"/>
    <p:sldId id="282" r:id="rId25"/>
    <p:sldId id="286" r:id="rId26"/>
    <p:sldId id="284" r:id="rId27"/>
    <p:sldId id="285" r:id="rId28"/>
    <p:sldId id="287" r:id="rId29"/>
    <p:sldId id="293" r:id="rId30"/>
  </p:sldIdLst>
  <p:sldSz cx="9144000" cy="6858000" type="screen4x3"/>
  <p:notesSz cx="7315200" cy="96012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5930" autoAdjust="0"/>
  </p:normalViewPr>
  <p:slideViewPr>
    <p:cSldViewPr>
      <p:cViewPr varScale="1">
        <p:scale>
          <a:sx n="128" d="100"/>
          <a:sy n="128" d="100"/>
        </p:scale>
        <p:origin x="-114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DF324F3-0529-4A96-B3B6-46A2C1101DDC}" type="datetimeFigureOut">
              <a:rPr lang="en-US"/>
              <a:pPr>
                <a:defRPr/>
              </a:pPr>
              <a:t>1/17/2012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03B4A2-C126-47DB-8BAB-ECD4F18747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730B64B5-317C-48D6-B403-17D10F6A2C5F}" type="slidenum">
              <a:rPr lang="en-US" sz="1200">
                <a:solidFill>
                  <a:srgbClr val="000000"/>
                </a:solidFill>
              </a:rPr>
              <a:pPr defTabSz="955535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/>
              <a:t>NEW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87EC15-0CB4-4158-B18A-F07C15A4E49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1588" y="733425"/>
            <a:ext cx="4772025" cy="35798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348" y="4559587"/>
            <a:ext cx="5360504" cy="4320212"/>
          </a:xfrm>
          <a:noFill/>
        </p:spPr>
        <p:txBody>
          <a:bodyPr wrap="square" lIns="97266" tIns="48633" rIns="97266" bIns="48633" numCol="1" anchor="t" anchorCtr="0" compatLnSpc="1">
            <a:prstTxWarp prst="textNoShape">
              <a:avLst/>
            </a:prstTxWarp>
          </a:bodyPr>
          <a:lstStyle/>
          <a:p>
            <a:pPr marL="187725" indent="-187725"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8C5B2A-4867-4A22-A8AA-EF690E038E5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0000" y="733425"/>
            <a:ext cx="4776788" cy="3581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348" y="4559587"/>
            <a:ext cx="5360504" cy="4320212"/>
          </a:xfrm>
          <a:noFill/>
        </p:spPr>
        <p:txBody>
          <a:bodyPr wrap="square" lIns="97278" tIns="48639" rIns="97278" bIns="4863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D24D8B-6FC8-414B-A0AB-8553BFA876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0000" y="733425"/>
            <a:ext cx="4776788" cy="3581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348" y="4559587"/>
            <a:ext cx="5360504" cy="4320212"/>
          </a:xfrm>
          <a:noFill/>
        </p:spPr>
        <p:txBody>
          <a:bodyPr wrap="square" lIns="97278" tIns="48639" rIns="97278" bIns="4863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70DA82-A62E-44C7-BCBF-9761B2390F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0000" y="733425"/>
            <a:ext cx="4776788" cy="3581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348" y="4559587"/>
            <a:ext cx="5360504" cy="4320212"/>
          </a:xfrm>
          <a:noFill/>
        </p:spPr>
        <p:txBody>
          <a:bodyPr wrap="square" lIns="97278" tIns="48639" rIns="97278" bIns="4863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1E89B5-50EC-4037-A00C-5882DAB9C0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0000" y="733425"/>
            <a:ext cx="4776788" cy="3581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348" y="4559587"/>
            <a:ext cx="5360504" cy="4320212"/>
          </a:xfrm>
          <a:noFill/>
        </p:spPr>
        <p:txBody>
          <a:bodyPr wrap="square" lIns="97278" tIns="48639" rIns="97278" bIns="4863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6ADBD3-7F48-4AC2-933C-5A99F92630B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0000" y="733425"/>
            <a:ext cx="4776788" cy="3581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348" y="4559587"/>
            <a:ext cx="5360504" cy="4320212"/>
          </a:xfrm>
          <a:noFill/>
        </p:spPr>
        <p:txBody>
          <a:bodyPr wrap="square" lIns="97278" tIns="48639" rIns="97278" bIns="4863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8DC14A-0A20-415A-989A-8BEF92AC6D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0000" y="733425"/>
            <a:ext cx="4776788" cy="3581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348" y="4559587"/>
            <a:ext cx="5360504" cy="4320212"/>
          </a:xfrm>
          <a:noFill/>
        </p:spPr>
        <p:txBody>
          <a:bodyPr wrap="square" lIns="97278" tIns="48639" rIns="97278" bIns="4863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DCCC5D-953A-4701-8FCF-A6052A4819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1588" y="733425"/>
            <a:ext cx="4772025" cy="35798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348" y="4559587"/>
            <a:ext cx="5360504" cy="43202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7278B9-25A0-46B9-853B-B5FADE724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7078" y="4643203"/>
            <a:ext cx="6599583" cy="4564505"/>
          </a:xfrm>
          <a:noFill/>
        </p:spPr>
        <p:txBody>
          <a:bodyPr wrap="square" lIns="94846" tIns="47422" rIns="94846" bIns="4742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06373E-D95D-4D38-BDB0-1B941ADE98F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1588" y="733425"/>
            <a:ext cx="4772025" cy="35798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348" y="4559587"/>
            <a:ext cx="5360504" cy="4320212"/>
          </a:xfrm>
          <a:noFill/>
        </p:spPr>
        <p:txBody>
          <a:bodyPr wrap="square" lIns="97266" tIns="48633" rIns="97266" bIns="4863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31749" name="Picture 8" descr="ti_hz_1c_pos_rgb_jpg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5"/>
            </p:custDataLst>
          </p:nvPr>
        </p:nvSpPr>
        <p:spPr>
          <a:xfrm>
            <a:off x="7930120" y="6498264"/>
            <a:ext cx="8562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CI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5.jpeg"/><Relationship Id="rId5" Type="http://schemas.openxmlformats.org/officeDocument/2006/relationships/hyperlink" Target="http://www.ti.com/lit/ug/sprugh7/sprugh7.pdf" TargetMode="Externa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9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notesSlide" Target="../notesSlides/notesSlide27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4" Type="http://schemas.openxmlformats.org/officeDocument/2006/relationships/hyperlink" Target="http://www.ti.com/lit/SPRUGH7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5" Type="http://schemas.openxmlformats.org/officeDocument/2006/relationships/hyperlink" Target="http://e2e.ti.com/" TargetMode="External"/><Relationship Id="rId4" Type="http://schemas.openxmlformats.org/officeDocument/2006/relationships/hyperlink" Target="http://www.ti.com/lit/SPRUGH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.jpeg"/><Relationship Id="rId5" Type="http://schemas.openxmlformats.org/officeDocument/2006/relationships/hyperlink" Target="http://www.ti.com/lit/ug/sprugh7/sprugh7.pdf" TargetMode="Externa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.jpeg"/><Relationship Id="rId5" Type="http://schemas.openxmlformats.org/officeDocument/2006/relationships/hyperlink" Target="http://www.ti.com/lit/ug/sprugh7/sprugh7.pdf" TargetMode="Externa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4.jpeg"/><Relationship Id="rId5" Type="http://schemas.openxmlformats.org/officeDocument/2006/relationships/hyperlink" Target="http://www.ti.com/lit/ug/sprugh7/sprugh7.pdf" TargetMode="Externa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pPr eaLnBrk="1" hangingPunct="1"/>
            <a:r>
              <a:rPr lang="en-US" b="0" dirty="0" smtClean="0"/>
              <a:t>C66x CorePac: Achieving </a:t>
            </a:r>
            <a:br>
              <a:rPr lang="en-US" b="0" dirty="0" smtClean="0"/>
            </a:br>
            <a:r>
              <a:rPr lang="en-US" b="0" dirty="0" smtClean="0"/>
              <a:t>High Performance</a:t>
            </a:r>
            <a:endParaRPr lang="en-US" sz="4000" b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.S Instructions</a:t>
            </a:r>
            <a:endParaRPr lang="en-US" dirty="0"/>
          </a:p>
        </p:txBody>
      </p:sp>
      <p:pic>
        <p:nvPicPr>
          <p:cNvPr id="12" name="Picture 11" descr="S_instructions.jpg">
            <a:hlinkClick r:id="rId5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990600" y="762000"/>
            <a:ext cx="7157356" cy="609599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1600200"/>
            <a:ext cx="83820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Single Instruction Multiple Data (SIMD)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CorePac Architecture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Single Instruction Multiple Data (SIMD)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Memory Access 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Pipeline Concept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SIMD Instructions: 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ADDDP – Add Two Double-Precision Floating-Point Values 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DADD2 – 4-Way SIMD Addition, Packed Signed 16-bit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Performs 4 additions of two sets of 4 16-bit numbers packed into 64-bit registers.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The 4 results are rounded to 4 packed 16-bit values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unit = .L1, .L2, .S1, .S2 </a:t>
            </a:r>
            <a:br>
              <a:rPr lang="en-US" sz="2000" dirty="0" smtClean="0"/>
            </a:br>
            <a:endParaRPr lang="en-US" sz="2000" dirty="0" smtClean="0"/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FMPYDP - Fast Double-Precision Floating Point Multiply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QMPY32 - 4-Way SIMD Multiply, Packed Signed 32-bit.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Performs 4 multiplications of two sets of 4 32-bit numbers packed into 128-bit registers.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The 4 results are packed 32-bit values.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unit = .M1 or .M2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SIMD Instruction: CMATMPY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Many applications use complex matrix arithmetic.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CMATMPY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– 2x1 Complex </a:t>
            </a:r>
            <a:r>
              <a:rPr lang="en-US" sz="2400" dirty="0" smtClean="0">
                <a:latin typeface="+mj-lt"/>
              </a:rPr>
              <a:t>V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ector </a:t>
            </a:r>
            <a:r>
              <a:rPr lang="en-US" sz="2400" dirty="0" smtClean="0">
                <a:latin typeface="+mj-lt"/>
              </a:rPr>
              <a:t>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ultiply 2x2 </a:t>
            </a:r>
            <a:r>
              <a:rPr lang="en-US" sz="2400" dirty="0" smtClean="0">
                <a:solidFill>
                  <a:schemeClr val="tx1"/>
                </a:solidFill>
              </a:rPr>
              <a:t>Complex Matrix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Results in 1x2 signed complex vector.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All values are 16-bit (16-bit real/16-bit Imaginary)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unit = .M1 or .M2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How many multiplications are complex multiplication, where each complex multiplication has the following?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4 complex multiplications (4 real multiplications each)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Two M units (16 multiplications each) = 32 multiplications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Core cycles per second (1.25 </a:t>
            </a:r>
            <a:r>
              <a:rPr lang="en-US" sz="2400" dirty="0" smtClean="0"/>
              <a:t>G</a:t>
            </a:r>
            <a:r>
              <a:rPr lang="en-US" sz="2400" dirty="0" smtClean="0">
                <a:latin typeface="+mj-lt"/>
              </a:rPr>
              <a:t>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Total multiplications per second = 40 </a:t>
            </a:r>
            <a:r>
              <a:rPr lang="en-US" sz="2400" dirty="0" smtClean="0"/>
              <a:t>G multiplications</a:t>
            </a:r>
            <a:endParaRPr lang="en-US" sz="2400" dirty="0" smtClean="0">
              <a:latin typeface="+mj-lt"/>
            </a:endParaRP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8 cores = 320 G multiplications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issue here is, can we feed the functional units data fast enough</a:t>
            </a:r>
            <a:r>
              <a:rPr lang="en-US" sz="2400" dirty="0" smtClean="0">
                <a:latin typeface="+mj-lt"/>
              </a:rPr>
              <a:t>?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Feeding the Functional Units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There are two challenges: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How to provide enough data from memory to the </a:t>
            </a:r>
            <a:r>
              <a:rPr lang="en-US" sz="2400" dirty="0" smtClean="0">
                <a:latin typeface="+mj-lt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ore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Access to L1 memory is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wide (2 x 64 bit) and fast (0 wait state)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Multiple mechanisms are used to efficiently transfer n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ew data to L1 from L2 and external memory.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How to get values in and out of the functional units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Hardware pipeline enables execution of instructions every cycle.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Efficient instruction scheduling maximizes functional unit throughput.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2202366"/>
            <a:ext cx="83820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Memory Access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CorePac Architecture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Single Instruction Multiple Data (SIMD)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Memory Access 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Pipeline Concept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Internal Buses</a:t>
            </a:r>
          </a:p>
        </p:txBody>
      </p:sp>
      <p:cxnSp>
        <p:nvCxnSpPr>
          <p:cNvPr id="15397" name="AutoShape 4"/>
          <p:cNvCxnSpPr>
            <a:cxnSpLocks noChangeShapeType="1"/>
            <a:stCxn id="108553" idx="1"/>
            <a:endCxn id="15373" idx="3"/>
          </p:cNvCxnSpPr>
          <p:nvPr/>
        </p:nvCxnSpPr>
        <p:spPr bwMode="auto">
          <a:xfrm rot="10800000" flipV="1">
            <a:off x="2012950" y="1441450"/>
            <a:ext cx="1852613" cy="1811337"/>
          </a:xfrm>
          <a:prstGeom prst="bentConnector3">
            <a:avLst>
              <a:gd name="adj1" fmla="val 49958"/>
            </a:avLst>
          </a:prstGeom>
          <a:noFill/>
          <a:ln w="762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15398" name="AutoShape 5"/>
          <p:cNvCxnSpPr>
            <a:cxnSpLocks noChangeShapeType="1"/>
            <a:stCxn id="108553" idx="1"/>
            <a:endCxn id="15374" idx="3"/>
          </p:cNvCxnSpPr>
          <p:nvPr/>
        </p:nvCxnSpPr>
        <p:spPr bwMode="auto">
          <a:xfrm rot="10800000" flipV="1">
            <a:off x="2012950" y="1441450"/>
            <a:ext cx="1852613" cy="98425"/>
          </a:xfrm>
          <a:prstGeom prst="bentConnector3">
            <a:avLst>
              <a:gd name="adj1" fmla="val 49958"/>
            </a:avLst>
          </a:prstGeom>
          <a:noFill/>
          <a:ln w="762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</p:cxn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8107363" y="714530"/>
            <a:ext cx="784225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anchor="ctr" anchorCtr="1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PC</a:t>
            </a:r>
          </a:p>
        </p:txBody>
      </p:sp>
      <p:sp>
        <p:nvSpPr>
          <p:cNvPr id="15400" name="Line 7"/>
          <p:cNvSpPr>
            <a:spLocks noChangeShapeType="1"/>
          </p:cNvSpPr>
          <p:nvPr/>
        </p:nvSpPr>
        <p:spPr bwMode="auto">
          <a:xfrm>
            <a:off x="7591425" y="1447800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3865563" y="838200"/>
            <a:ext cx="3724275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0" rIns="0" bIns="0"/>
          <a:lstStyle/>
          <a:p>
            <a:pPr fontAlgn="auto">
              <a:lnSpc>
                <a:spcPct val="95000"/>
              </a:lnSpc>
              <a:spcAft>
                <a:spcPts val="0"/>
              </a:spcAft>
              <a:tabLst>
                <a:tab pos="3484563" algn="r"/>
              </a:tabLst>
              <a:defRPr/>
            </a:pPr>
            <a:r>
              <a:rPr lang="en-US" sz="2000" dirty="0">
                <a:latin typeface="+mj-lt"/>
              </a:rPr>
              <a:t>Program </a:t>
            </a:r>
            <a:r>
              <a:rPr lang="en-US" sz="2000" dirty="0" smtClean="0">
                <a:latin typeface="+mj-lt"/>
              </a:rPr>
              <a:t>Address</a:t>
            </a:r>
            <a:r>
              <a:rPr lang="en-US" sz="2000" dirty="0">
                <a:latin typeface="+mj-lt"/>
              </a:rPr>
              <a:t>	x32</a:t>
            </a:r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3865563" y="1295400"/>
            <a:ext cx="3724275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0" rIns="0" bIns="0"/>
          <a:lstStyle/>
          <a:p>
            <a:pPr fontAlgn="auto">
              <a:lnSpc>
                <a:spcPct val="95000"/>
              </a:lnSpc>
              <a:spcAft>
                <a:spcPts val="0"/>
              </a:spcAft>
              <a:tabLst>
                <a:tab pos="1436688" algn="l"/>
                <a:tab pos="3484563" algn="r"/>
              </a:tabLst>
              <a:defRPr/>
            </a:pPr>
            <a:r>
              <a:rPr lang="en-US" sz="2000" dirty="0">
                <a:latin typeface="+mj-lt"/>
              </a:rPr>
              <a:t>Program Data 	x256</a:t>
            </a:r>
          </a:p>
        </p:txBody>
      </p:sp>
      <p:grpSp>
        <p:nvGrpSpPr>
          <p:cNvPr id="46" name="Group 45"/>
          <p:cNvGrpSpPr/>
          <p:nvPr>
            <p:custDataLst>
              <p:tags r:id="rId2"/>
            </p:custDataLst>
          </p:nvPr>
        </p:nvGrpSpPr>
        <p:grpSpPr>
          <a:xfrm>
            <a:off x="2212975" y="1739900"/>
            <a:ext cx="6678613" cy="3498851"/>
            <a:chOff x="2212975" y="1739900"/>
            <a:chExt cx="6678613" cy="3498851"/>
          </a:xfrm>
        </p:grpSpPr>
        <p:grpSp>
          <p:nvGrpSpPr>
            <p:cNvPr id="15381" name="Group 26"/>
            <p:cNvGrpSpPr>
              <a:grpSpLocks/>
            </p:cNvGrpSpPr>
            <p:nvPr/>
          </p:nvGrpSpPr>
          <p:grpSpPr bwMode="auto">
            <a:xfrm>
              <a:off x="2212975" y="1739900"/>
              <a:ext cx="1651000" cy="1976438"/>
              <a:chOff x="1394" y="1096"/>
              <a:chExt cx="1040" cy="1245"/>
            </a:xfrm>
          </p:grpSpPr>
          <p:cxnSp>
            <p:nvCxnSpPr>
              <p:cNvPr id="15393" name="AutoShape 27"/>
              <p:cNvCxnSpPr>
                <a:cxnSpLocks noChangeShapeType="1"/>
              </p:cNvCxnSpPr>
              <p:nvPr/>
            </p:nvCxnSpPr>
            <p:spPr bwMode="auto">
              <a:xfrm rot="10800000">
                <a:off x="1394" y="2196"/>
                <a:ext cx="1040" cy="1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4" name="AutoShape 28"/>
              <p:cNvCxnSpPr>
                <a:cxnSpLocks noChangeShapeType="1"/>
              </p:cNvCxnSpPr>
              <p:nvPr/>
            </p:nvCxnSpPr>
            <p:spPr bwMode="auto">
              <a:xfrm rot="10800000" flipV="1">
                <a:off x="1394" y="1621"/>
                <a:ext cx="1040" cy="57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5" name="AutoShape 29"/>
              <p:cNvCxnSpPr>
                <a:cxnSpLocks noChangeShapeType="1"/>
              </p:cNvCxnSpPr>
              <p:nvPr/>
            </p:nvCxnSpPr>
            <p:spPr bwMode="auto">
              <a:xfrm rot="10800000">
                <a:off x="1394" y="1096"/>
                <a:ext cx="1040" cy="12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6" name="AutoShape 30"/>
              <p:cNvCxnSpPr>
                <a:cxnSpLocks noChangeShapeType="1"/>
              </p:cNvCxnSpPr>
              <p:nvPr/>
            </p:nvCxnSpPr>
            <p:spPr bwMode="auto">
              <a:xfrm rot="10800000">
                <a:off x="1394" y="1096"/>
                <a:ext cx="1040" cy="12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08575" name="Rectangle 31"/>
            <p:cNvSpPr>
              <a:spLocks noChangeArrowheads="1"/>
            </p:cNvSpPr>
            <p:nvPr/>
          </p:nvSpPr>
          <p:spPr bwMode="auto">
            <a:xfrm>
              <a:off x="8107363" y="1981200"/>
              <a:ext cx="784225" cy="7429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182880" tIns="182880" rIns="182880" bIns="18288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dirty="0">
                  <a:latin typeface="+mj-lt"/>
                </a:rPr>
                <a:t>A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 err="1">
                  <a:latin typeface="+mj-lt"/>
                </a:rPr>
                <a:t>R</a:t>
              </a:r>
              <a:r>
                <a:rPr lang="en-US" sz="2000" dirty="0" err="1" smtClean="0">
                  <a:latin typeface="+mj-lt"/>
                </a:rPr>
                <a:t>egs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08576" name="Rectangle 32"/>
            <p:cNvSpPr>
              <a:spLocks noChangeArrowheads="1"/>
            </p:cNvSpPr>
            <p:nvPr/>
          </p:nvSpPr>
          <p:spPr bwMode="auto">
            <a:xfrm>
              <a:off x="8107363" y="3127375"/>
              <a:ext cx="784225" cy="7429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182880" tIns="182880" rIns="182880" bIns="18288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dirty="0">
                  <a:latin typeface="+mj-lt"/>
                </a:rPr>
                <a:t>B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 err="1">
                  <a:latin typeface="+mj-lt"/>
                </a:rPr>
                <a:t>R</a:t>
              </a:r>
              <a:r>
                <a:rPr lang="en-US" sz="2000" dirty="0" err="1" smtClean="0">
                  <a:latin typeface="+mj-lt"/>
                </a:rPr>
                <a:t>egs</a:t>
              </a:r>
              <a:endParaRPr lang="en-US" dirty="0">
                <a:latin typeface="+mj-lt"/>
              </a:endParaRPr>
            </a:p>
          </p:txBody>
        </p:sp>
        <p:sp>
          <p:nvSpPr>
            <p:cNvPr id="15384" name="Line 33"/>
            <p:cNvSpPr>
              <a:spLocks noChangeShapeType="1"/>
            </p:cNvSpPr>
            <p:nvPr/>
          </p:nvSpPr>
          <p:spPr bwMode="auto">
            <a:xfrm>
              <a:off x="7591425" y="3714750"/>
              <a:ext cx="506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Line 34"/>
            <p:cNvSpPr>
              <a:spLocks noChangeShapeType="1"/>
            </p:cNvSpPr>
            <p:nvPr/>
          </p:nvSpPr>
          <p:spPr bwMode="auto">
            <a:xfrm>
              <a:off x="7591425" y="2554288"/>
              <a:ext cx="506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79" name="Rectangle 35"/>
            <p:cNvSpPr>
              <a:spLocks noChangeArrowheads="1"/>
            </p:cNvSpPr>
            <p:nvPr/>
          </p:nvSpPr>
          <p:spPr bwMode="auto">
            <a:xfrm>
              <a:off x="3863975" y="19700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</a:t>
              </a:r>
              <a:r>
                <a:rPr lang="en-US" sz="2000" dirty="0" smtClean="0">
                  <a:latin typeface="+mj-lt"/>
                </a:rPr>
                <a:t>Address - </a:t>
              </a:r>
              <a:r>
                <a:rPr lang="en-US" sz="2000" dirty="0">
                  <a:latin typeface="+mj-lt"/>
                </a:rPr>
                <a:t>T1	         x32</a:t>
              </a:r>
            </a:p>
          </p:txBody>
        </p:sp>
        <p:sp>
          <p:nvSpPr>
            <p:cNvPr id="108580" name="Rectangle 36"/>
            <p:cNvSpPr>
              <a:spLocks noChangeArrowheads="1"/>
            </p:cNvSpPr>
            <p:nvPr/>
          </p:nvSpPr>
          <p:spPr bwMode="auto">
            <a:xfrm>
              <a:off x="3863975" y="24272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Data	</a:t>
              </a:r>
              <a:r>
                <a:rPr lang="en-US" sz="2000" dirty="0" smtClean="0">
                  <a:latin typeface="+mj-lt"/>
                </a:rPr>
                <a:t>  - </a:t>
              </a:r>
              <a:r>
                <a:rPr lang="en-US" sz="2000" dirty="0">
                  <a:latin typeface="+mj-lt"/>
                </a:rPr>
                <a:t>T1	         x32/64</a:t>
              </a:r>
            </a:p>
          </p:txBody>
        </p:sp>
        <p:sp>
          <p:nvSpPr>
            <p:cNvPr id="108581" name="Rectangle 37"/>
            <p:cNvSpPr>
              <a:spLocks noChangeArrowheads="1"/>
            </p:cNvSpPr>
            <p:nvPr/>
          </p:nvSpPr>
          <p:spPr bwMode="auto">
            <a:xfrm>
              <a:off x="3863975" y="31130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</a:t>
              </a:r>
              <a:r>
                <a:rPr lang="en-US" sz="2000" dirty="0" smtClean="0">
                  <a:latin typeface="+mj-lt"/>
                </a:rPr>
                <a:t>Address - </a:t>
              </a:r>
              <a:r>
                <a:rPr lang="en-US" sz="2000" dirty="0">
                  <a:latin typeface="+mj-lt"/>
                </a:rPr>
                <a:t>T2	x32</a:t>
              </a:r>
            </a:p>
          </p:txBody>
        </p:sp>
        <p:sp>
          <p:nvSpPr>
            <p:cNvPr id="108582" name="Rectangle 38"/>
            <p:cNvSpPr>
              <a:spLocks noChangeArrowheads="1"/>
            </p:cNvSpPr>
            <p:nvPr/>
          </p:nvSpPr>
          <p:spPr bwMode="auto">
            <a:xfrm>
              <a:off x="3863975" y="35702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Data	</a:t>
              </a:r>
              <a:r>
                <a:rPr lang="en-US" sz="2000" dirty="0" smtClean="0">
                  <a:latin typeface="+mj-lt"/>
                </a:rPr>
                <a:t>  - </a:t>
              </a:r>
              <a:r>
                <a:rPr lang="en-US" sz="2000" dirty="0">
                  <a:latin typeface="+mj-lt"/>
                </a:rPr>
                <a:t>T2	         x32/64</a:t>
              </a:r>
            </a:p>
          </p:txBody>
        </p:sp>
        <p:grpSp>
          <p:nvGrpSpPr>
            <p:cNvPr id="15390" name="Group 39"/>
            <p:cNvGrpSpPr>
              <a:grpSpLocks/>
            </p:cNvGrpSpPr>
            <p:nvPr/>
          </p:nvGrpSpPr>
          <p:grpSpPr bwMode="auto">
            <a:xfrm>
              <a:off x="2212975" y="2573338"/>
              <a:ext cx="1651000" cy="2665413"/>
              <a:chOff x="1394" y="1621"/>
              <a:chExt cx="1040" cy="1679"/>
            </a:xfrm>
          </p:grpSpPr>
          <p:cxnSp>
            <p:nvCxnSpPr>
              <p:cNvPr id="15391" name="AutoShape 40"/>
              <p:cNvCxnSpPr>
                <a:cxnSpLocks noChangeShapeType="1"/>
                <a:stCxn id="108582" idx="1"/>
                <a:endCxn id="15371" idx="3"/>
              </p:cNvCxnSpPr>
              <p:nvPr/>
            </p:nvCxnSpPr>
            <p:spPr bwMode="auto">
              <a:xfrm rot="10800000" flipV="1">
                <a:off x="1394" y="2341"/>
                <a:ext cx="1040" cy="959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2" name="AutoShape 41"/>
              <p:cNvCxnSpPr>
                <a:cxnSpLocks noChangeShapeType="1"/>
                <a:stCxn id="108580" idx="1"/>
                <a:endCxn id="15371" idx="3"/>
              </p:cNvCxnSpPr>
              <p:nvPr/>
            </p:nvCxnSpPr>
            <p:spPr bwMode="auto">
              <a:xfrm rot="10800000" flipV="1">
                <a:off x="1394" y="1621"/>
                <a:ext cx="1040" cy="1679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7" name="Group 46"/>
          <p:cNvGrpSpPr/>
          <p:nvPr>
            <p:custDataLst>
              <p:tags r:id="rId3"/>
            </p:custDataLst>
          </p:nvPr>
        </p:nvGrpSpPr>
        <p:grpSpPr>
          <a:xfrm>
            <a:off x="304800" y="1001713"/>
            <a:ext cx="2098675" cy="4756150"/>
            <a:chOff x="304800" y="1001713"/>
            <a:chExt cx="2098675" cy="4756150"/>
          </a:xfrm>
        </p:grpSpPr>
        <p:sp>
          <p:nvSpPr>
            <p:cNvPr id="15367" name="Rectangle 43"/>
            <p:cNvSpPr>
              <a:spLocks noChangeArrowheads="1"/>
            </p:cNvSpPr>
            <p:nvPr/>
          </p:nvSpPr>
          <p:spPr bwMode="auto">
            <a:xfrm>
              <a:off x="304800" y="1001713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L1</a:t>
              </a:r>
            </a:p>
            <a:p>
              <a:pPr algn="ctr"/>
              <a:r>
                <a:rPr lang="en-US" dirty="0">
                  <a:latin typeface="+mj-lt"/>
                </a:rPr>
                <a:t>Memories</a:t>
              </a:r>
            </a:p>
          </p:txBody>
        </p:sp>
        <p:sp>
          <p:nvSpPr>
            <p:cNvPr id="15368" name="Rectangle 44"/>
            <p:cNvSpPr>
              <a:spLocks noChangeArrowheads="1"/>
            </p:cNvSpPr>
            <p:nvPr/>
          </p:nvSpPr>
          <p:spPr bwMode="auto">
            <a:xfrm>
              <a:off x="304800" y="2732088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L2 and</a:t>
              </a:r>
            </a:p>
            <a:p>
              <a:pPr algn="ctr"/>
              <a:r>
                <a:rPr lang="en-US" dirty="0">
                  <a:latin typeface="+mj-lt"/>
                </a:rPr>
                <a:t>External</a:t>
              </a:r>
            </a:p>
            <a:p>
              <a:pPr algn="ctr"/>
              <a:r>
                <a:rPr lang="en-US" dirty="0">
                  <a:latin typeface="+mj-lt"/>
                </a:rPr>
                <a:t>Memory</a:t>
              </a:r>
            </a:p>
          </p:txBody>
        </p:sp>
        <p:sp>
          <p:nvSpPr>
            <p:cNvPr id="15369" name="Rectangle 45"/>
            <p:cNvSpPr>
              <a:spLocks noChangeArrowheads="1"/>
            </p:cNvSpPr>
            <p:nvPr/>
          </p:nvSpPr>
          <p:spPr bwMode="auto">
            <a:xfrm>
              <a:off x="304800" y="4484688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Peripherals</a:t>
              </a:r>
            </a:p>
          </p:txBody>
        </p:sp>
        <p:sp>
          <p:nvSpPr>
            <p:cNvPr id="15370" name="Rectangle 46"/>
            <p:cNvSpPr>
              <a:spLocks noChangeArrowheads="1"/>
            </p:cNvSpPr>
            <p:nvPr/>
          </p:nvSpPr>
          <p:spPr bwMode="auto">
            <a:xfrm>
              <a:off x="2138363" y="344805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371" name="Rectangle 47"/>
            <p:cNvSpPr>
              <a:spLocks noChangeArrowheads="1"/>
            </p:cNvSpPr>
            <p:nvPr/>
          </p:nvSpPr>
          <p:spPr bwMode="auto">
            <a:xfrm>
              <a:off x="2138363" y="520065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372" name="Rectangle 48"/>
            <p:cNvSpPr>
              <a:spLocks noChangeArrowheads="1"/>
            </p:cNvSpPr>
            <p:nvPr/>
          </p:nvSpPr>
          <p:spPr bwMode="auto">
            <a:xfrm>
              <a:off x="2138363" y="170180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373" name="Rectangle 49"/>
            <p:cNvSpPr>
              <a:spLocks noChangeArrowheads="1"/>
            </p:cNvSpPr>
            <p:nvPr/>
          </p:nvSpPr>
          <p:spPr bwMode="auto">
            <a:xfrm>
              <a:off x="1938338" y="3203576"/>
              <a:ext cx="74613" cy="7461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374" name="Rectangle 50"/>
            <p:cNvSpPr>
              <a:spLocks noChangeArrowheads="1"/>
            </p:cNvSpPr>
            <p:nvPr/>
          </p:nvSpPr>
          <p:spPr bwMode="auto">
            <a:xfrm>
              <a:off x="1938338" y="1490663"/>
              <a:ext cx="74613" cy="7461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375" name="AutoShape 51"/>
            <p:cNvSpPr>
              <a:spLocks noChangeArrowheads="1"/>
            </p:cNvSpPr>
            <p:nvPr/>
          </p:nvSpPr>
          <p:spPr bwMode="auto">
            <a:xfrm rot="5400000">
              <a:off x="1731963" y="1443038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AutoShape 52"/>
            <p:cNvSpPr>
              <a:spLocks noChangeArrowheads="1"/>
            </p:cNvSpPr>
            <p:nvPr/>
          </p:nvSpPr>
          <p:spPr bwMode="auto">
            <a:xfrm rot="5400000">
              <a:off x="1731963" y="3173413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AutoShape 53"/>
            <p:cNvSpPr>
              <a:spLocks noChangeArrowheads="1"/>
            </p:cNvSpPr>
            <p:nvPr/>
          </p:nvSpPr>
          <p:spPr bwMode="auto">
            <a:xfrm rot="5400000">
              <a:off x="1731963" y="4930776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378" name="AutoShape 54"/>
            <p:cNvCxnSpPr>
              <a:cxnSpLocks noChangeShapeType="1"/>
              <a:stCxn id="15375" idx="1"/>
              <a:endCxn id="15367" idx="3"/>
            </p:cNvCxnSpPr>
            <p:nvPr/>
          </p:nvCxnSpPr>
          <p:spPr bwMode="auto">
            <a:xfrm flipH="1">
              <a:off x="1692275" y="1636713"/>
              <a:ext cx="31908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15379" name="AutoShape 55"/>
            <p:cNvCxnSpPr>
              <a:cxnSpLocks noChangeShapeType="1"/>
              <a:stCxn id="15376" idx="1"/>
              <a:endCxn id="15368" idx="3"/>
            </p:cNvCxnSpPr>
            <p:nvPr/>
          </p:nvCxnSpPr>
          <p:spPr bwMode="auto">
            <a:xfrm flipH="1">
              <a:off x="1692275" y="3367088"/>
              <a:ext cx="31908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5380" name="AutoShape 56"/>
            <p:cNvCxnSpPr>
              <a:cxnSpLocks noChangeShapeType="1"/>
              <a:stCxn id="15377" idx="1"/>
              <a:endCxn id="15369" idx="3"/>
            </p:cNvCxnSpPr>
            <p:nvPr/>
          </p:nvCxnSpPr>
          <p:spPr bwMode="auto">
            <a:xfrm flipH="1" flipV="1">
              <a:off x="1692275" y="5121276"/>
              <a:ext cx="319088" cy="3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</p:grpSp>
      <p:sp>
        <p:nvSpPr>
          <p:cNvPr id="108601" name="Text Box 57"/>
          <p:cNvSpPr txBox="1">
            <a:spLocks noChangeArrowheads="1"/>
          </p:cNvSpPr>
          <p:nvPr/>
        </p:nvSpPr>
        <p:spPr bwMode="auto">
          <a:xfrm>
            <a:off x="4800600" y="5562600"/>
            <a:ext cx="4000500" cy="8239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82880" tIns="0" rIns="182880" bIns="0" anchor="b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 Narrow" pitchFamily="34" charset="0"/>
              </a:rPr>
              <a:t>C62x: Dual 32-Bit Load/Store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 Narrow" pitchFamily="34" charset="0"/>
              </a:rPr>
              <a:t>C67x: Dual 64-Bit Load / 32-Bit Store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 Narrow" pitchFamily="34" charset="0"/>
              </a:rPr>
              <a:t>C64x, C674x, C66x: Dual 64-Bit Load/Store</a:t>
            </a:r>
          </a:p>
        </p:txBody>
      </p:sp>
      <p:sp>
        <p:nvSpPr>
          <p:cNvPr id="44" name="PPTShape_0"/>
          <p:cNvSpPr>
            <a:spLocks noChangeArrowheads="1"/>
          </p:cNvSpPr>
          <p:nvPr/>
        </p:nvSpPr>
        <p:spPr bwMode="auto">
          <a:xfrm>
            <a:off x="8116185" y="1172980"/>
            <a:ext cx="784225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182880" rIns="0" bIns="182880" anchor="ctr" anchorCtr="1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latin typeface="+mj-lt"/>
              </a:rPr>
              <a:t>Fetch</a:t>
            </a:r>
            <a:endParaRPr lang="en-US" dirty="0">
              <a:latin typeface="+mj-lt"/>
            </a:endParaRPr>
          </a:p>
        </p:txBody>
      </p:sp>
      <p:sp>
        <p:nvSpPr>
          <p:cNvPr id="45" name="PPTShape_1"/>
          <p:cNvSpPr>
            <a:spLocks noChangeShapeType="1"/>
          </p:cNvSpPr>
          <p:nvPr/>
        </p:nvSpPr>
        <p:spPr bwMode="auto">
          <a:xfrm>
            <a:off x="7600767" y="990600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2789664"/>
            <a:ext cx="83820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Pipeline Concept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CorePac Architecture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Single Instruction Multiple Data (SIMD)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Memory Access 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Pipeline Concept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228600" y="6441140"/>
            <a:ext cx="868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4343400" y="3124200"/>
            <a:ext cx="457200" cy="1447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33800" y="3124200"/>
            <a:ext cx="457200" cy="1066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124200" y="3106270"/>
            <a:ext cx="4572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Non-Pipelined vs. Pipelined CPU</a:t>
            </a: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593725" y="1447800"/>
            <a:ext cx="156267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CPU Type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943475" y="2060575"/>
            <a:ext cx="1663700" cy="530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F</a:t>
            </a:r>
            <a:r>
              <a:rPr lang="en-US" sz="3200" baseline="-25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  D</a:t>
            </a:r>
            <a:r>
              <a:rPr lang="en-US" sz="3200" baseline="-25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  E</a:t>
            </a:r>
            <a:r>
              <a:rPr lang="en-US" sz="3200" baseline="-25000" dirty="0">
                <a:latin typeface="+mj-lt"/>
              </a:rPr>
              <a:t>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772275" y="2060575"/>
            <a:ext cx="1663700" cy="530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F</a:t>
            </a:r>
            <a:r>
              <a:rPr lang="en-US" sz="3200" baseline="-25000" dirty="0">
                <a:latin typeface="+mj-lt"/>
              </a:rPr>
              <a:t>3</a:t>
            </a:r>
            <a:r>
              <a:rPr lang="en-US" sz="3200" dirty="0">
                <a:latin typeface="+mj-lt"/>
              </a:rPr>
              <a:t>  D</a:t>
            </a:r>
            <a:r>
              <a:rPr lang="en-US" sz="3200" baseline="-25000" dirty="0">
                <a:latin typeface="+mj-lt"/>
              </a:rPr>
              <a:t>3</a:t>
            </a:r>
            <a:r>
              <a:rPr lang="en-US" sz="3200" dirty="0">
                <a:latin typeface="+mj-lt"/>
              </a:rPr>
              <a:t>  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E</a:t>
            </a:r>
            <a:r>
              <a:rPr lang="en-US" sz="3200" baseline="-25000" dirty="0">
                <a:solidFill>
                  <a:schemeClr val="tx2"/>
                </a:solidFill>
                <a:latin typeface="+mj-lt"/>
              </a:rPr>
              <a:t>3</a:t>
            </a:r>
          </a:p>
        </p:txBody>
      </p:sp>
      <p:grpSp>
        <p:nvGrpSpPr>
          <p:cNvPr id="27" name="Group 26"/>
          <p:cNvGrpSpPr/>
          <p:nvPr>
            <p:custDataLst>
              <p:tags r:id="rId2"/>
            </p:custDataLst>
          </p:nvPr>
        </p:nvGrpSpPr>
        <p:grpSpPr>
          <a:xfrm>
            <a:off x="288925" y="2060575"/>
            <a:ext cx="4489450" cy="596887"/>
            <a:chOff x="288925" y="2060575"/>
            <a:chExt cx="4489450" cy="596887"/>
          </a:xfrm>
        </p:grpSpPr>
        <p:sp>
          <p:nvSpPr>
            <p:cNvPr id="26627" name="Rectangle 3"/>
            <p:cNvSpPr>
              <a:spLocks noChangeArrowheads="1"/>
            </p:cNvSpPr>
            <p:nvPr/>
          </p:nvSpPr>
          <p:spPr bwMode="auto">
            <a:xfrm>
              <a:off x="3114675" y="2060575"/>
              <a:ext cx="1663700" cy="5302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46038" rIns="92075" bIns="4603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>
                  <a:latin typeface="+mj-lt"/>
                </a:rPr>
                <a:t>F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D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E</a:t>
              </a:r>
              <a:r>
                <a:rPr lang="en-US" sz="3200" baseline="-25000" dirty="0">
                  <a:latin typeface="+mj-lt"/>
                </a:rPr>
                <a:t>1</a:t>
              </a:r>
            </a:p>
          </p:txBody>
        </p:sp>
        <p:sp>
          <p:nvSpPr>
            <p:cNvPr id="17413" name="Rectangle 8"/>
            <p:cNvSpPr>
              <a:spLocks noChangeArrowheads="1"/>
            </p:cNvSpPr>
            <p:nvPr/>
          </p:nvSpPr>
          <p:spPr bwMode="auto">
            <a:xfrm>
              <a:off x="288925" y="2133600"/>
              <a:ext cx="226183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 dirty="0">
                  <a:latin typeface="+mj-lt"/>
                </a:rPr>
                <a:t>Non-Pipelined</a:t>
              </a:r>
            </a:p>
          </p:txBody>
        </p:sp>
      </p:grpSp>
      <p:sp>
        <p:nvSpPr>
          <p:cNvPr id="17414" name="Line 9"/>
          <p:cNvSpPr>
            <a:spLocks noChangeShapeType="1"/>
          </p:cNvSpPr>
          <p:nvPr/>
        </p:nvSpPr>
        <p:spPr bwMode="auto">
          <a:xfrm flipV="1">
            <a:off x="381000" y="1904999"/>
            <a:ext cx="8229600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10"/>
          <p:cNvSpPr>
            <a:spLocks noChangeShapeType="1"/>
          </p:cNvSpPr>
          <p:nvPr/>
        </p:nvSpPr>
        <p:spPr bwMode="auto">
          <a:xfrm>
            <a:off x="2819400" y="1063625"/>
            <a:ext cx="0" cy="3584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Rectangle 11"/>
          <p:cNvSpPr>
            <a:spLocks noChangeArrowheads="1"/>
          </p:cNvSpPr>
          <p:nvPr/>
        </p:nvSpPr>
        <p:spPr bwMode="auto">
          <a:xfrm>
            <a:off x="4708525" y="914400"/>
            <a:ext cx="194630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Clock Cycles</a:t>
            </a:r>
          </a:p>
        </p:txBody>
      </p:sp>
      <p:sp>
        <p:nvSpPr>
          <p:cNvPr id="17417" name="Rectangle 12"/>
          <p:cNvSpPr>
            <a:spLocks noChangeArrowheads="1"/>
          </p:cNvSpPr>
          <p:nvPr/>
        </p:nvSpPr>
        <p:spPr bwMode="auto">
          <a:xfrm>
            <a:off x="3108325" y="1447800"/>
            <a:ext cx="526426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1     2     3     </a:t>
            </a:r>
            <a:r>
              <a:rPr lang="en-US" sz="2800" dirty="0" smtClean="0">
                <a:latin typeface="+mj-lt"/>
              </a:rPr>
              <a:t> 4     </a:t>
            </a:r>
            <a:r>
              <a:rPr lang="en-US" sz="2800" dirty="0">
                <a:latin typeface="+mj-lt"/>
              </a:rPr>
              <a:t>5     6     </a:t>
            </a:r>
            <a:r>
              <a:rPr lang="en-US" sz="2800" dirty="0" smtClean="0">
                <a:latin typeface="+mj-lt"/>
              </a:rPr>
              <a:t> 7     </a:t>
            </a:r>
            <a:r>
              <a:rPr lang="en-US" sz="2800" dirty="0">
                <a:latin typeface="+mj-lt"/>
              </a:rPr>
              <a:t>8     9</a:t>
            </a:r>
          </a:p>
        </p:txBody>
      </p:sp>
      <p:grpSp>
        <p:nvGrpSpPr>
          <p:cNvPr id="4" name="Group 2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614864" y="4618038"/>
            <a:ext cx="1906588" cy="1079500"/>
            <a:chOff x="2907" y="3151"/>
            <a:chExt cx="1201" cy="680"/>
          </a:xfrm>
        </p:grpSpPr>
        <p:sp>
          <p:nvSpPr>
            <p:cNvPr id="17421" name="Rectangle 21"/>
            <p:cNvSpPr>
              <a:spLocks noChangeArrowheads="1"/>
            </p:cNvSpPr>
            <p:nvPr/>
          </p:nvSpPr>
          <p:spPr bwMode="auto">
            <a:xfrm>
              <a:off x="3172" y="3619"/>
              <a:ext cx="9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itchFamily="18" charset="0"/>
                </a:rPr>
                <a:t>Pipeline full</a:t>
              </a:r>
            </a:p>
          </p:txBody>
        </p:sp>
        <p:cxnSp>
          <p:nvCxnSpPr>
            <p:cNvPr id="17422" name="AutoShape 22"/>
            <p:cNvCxnSpPr>
              <a:cxnSpLocks noChangeShapeType="1"/>
              <a:stCxn id="17421" idx="1"/>
              <a:endCxn id="17424" idx="2"/>
            </p:cNvCxnSpPr>
            <p:nvPr/>
          </p:nvCxnSpPr>
          <p:spPr bwMode="auto">
            <a:xfrm rot="10800000">
              <a:off x="2907" y="3151"/>
              <a:ext cx="265" cy="57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</p:spPr>
        </p:cxnSp>
      </p:grpSp>
      <p:sp>
        <p:nvSpPr>
          <p:cNvPr id="26776" name="Leading Question"/>
          <p:cNvSpPr txBox="1">
            <a:spLocks noChangeArrowheads="1"/>
          </p:cNvSpPr>
          <p:nvPr/>
        </p:nvSpPr>
        <p:spPr bwMode="auto">
          <a:xfrm>
            <a:off x="5644732" y="6108898"/>
            <a:ext cx="3181768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 smtClean="0">
                <a:solidFill>
                  <a:schemeClr val="tx2"/>
                </a:solidFill>
                <a:latin typeface="+mj-lt"/>
              </a:rPr>
              <a:t>Now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look at the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C66x pipeline.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" y="4726940"/>
          <a:ext cx="4114800" cy="205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970"/>
                <a:gridCol w="3010830"/>
              </a:tblGrid>
              <a:tr h="3175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Pipeline Function</a:t>
                      </a:r>
                      <a:endParaRPr lang="en-US" sz="12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Fetch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Generate program fetch address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Read </a:t>
                      </a:r>
                      <a:r>
                        <a:rPr lang="en-US" sz="1600" dirty="0" err="1" smtClean="0"/>
                        <a:t>opcode</a:t>
                      </a:r>
                      <a:endParaRPr lang="en-US" sz="16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Decode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Route </a:t>
                      </a:r>
                      <a:r>
                        <a:rPr lang="en-US" sz="1600" dirty="0" err="1" smtClean="0"/>
                        <a:t>opcode</a:t>
                      </a:r>
                      <a:r>
                        <a:rPr lang="en-US" sz="1600" dirty="0" smtClean="0"/>
                        <a:t> to functional units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Decode instructions</a:t>
                      </a:r>
                      <a:endParaRPr lang="en-US" sz="16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Execute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br>
                        <a:rPr lang="en-US" sz="800" dirty="0" smtClean="0"/>
                      </a:br>
                      <a:r>
                        <a:rPr lang="en-US" sz="1600" dirty="0" smtClean="0"/>
                        <a:t>Execute instructions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9" name="Group 48"/>
          <p:cNvGrpSpPr/>
          <p:nvPr>
            <p:custDataLst>
              <p:tags r:id="rId4"/>
            </p:custDataLst>
          </p:nvPr>
        </p:nvGrpSpPr>
        <p:grpSpPr>
          <a:xfrm>
            <a:off x="1050925" y="2901950"/>
            <a:ext cx="5070476" cy="1803400"/>
            <a:chOff x="1050925" y="2901950"/>
            <a:chExt cx="5070476" cy="1803400"/>
          </a:xfrm>
        </p:grpSpPr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3108325" y="3048000"/>
              <a:ext cx="3013076" cy="1570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3200" dirty="0">
                  <a:latin typeface="+mj-lt"/>
                </a:rPr>
                <a:t>F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 D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E</a:t>
              </a:r>
              <a:r>
                <a:rPr lang="en-US" sz="3200" baseline="-25000" dirty="0">
                  <a:latin typeface="+mj-lt"/>
                </a:rPr>
                <a:t>1</a:t>
              </a:r>
              <a:endParaRPr lang="en-US" sz="3200" dirty="0">
                <a:latin typeface="+mj-lt"/>
              </a:endParaRPr>
            </a:p>
            <a:p>
              <a:r>
                <a:rPr lang="en-US" sz="3200" dirty="0">
                  <a:latin typeface="+mj-lt"/>
                </a:rPr>
                <a:t>       F</a:t>
              </a:r>
              <a:r>
                <a:rPr lang="en-US" sz="3200" baseline="-25000" dirty="0">
                  <a:latin typeface="+mj-lt"/>
                </a:rPr>
                <a:t>2</a:t>
              </a:r>
              <a:r>
                <a:rPr lang="en-US" sz="3200" dirty="0">
                  <a:latin typeface="+mj-lt"/>
                </a:rPr>
                <a:t>  D</a:t>
              </a:r>
              <a:r>
                <a:rPr lang="en-US" sz="3200" baseline="-25000" dirty="0">
                  <a:latin typeface="+mj-lt"/>
                </a:rPr>
                <a:t>2</a:t>
              </a:r>
              <a:r>
                <a:rPr lang="en-US" sz="3200" dirty="0">
                  <a:latin typeface="+mj-lt"/>
                </a:rPr>
                <a:t>   E</a:t>
              </a:r>
              <a:r>
                <a:rPr lang="en-US" sz="3200" baseline="-25000" dirty="0">
                  <a:latin typeface="+mj-lt"/>
                </a:rPr>
                <a:t>2</a:t>
              </a:r>
              <a:endParaRPr lang="en-US" sz="3200" dirty="0">
                <a:latin typeface="+mj-lt"/>
              </a:endParaRPr>
            </a:p>
            <a:p>
              <a:r>
                <a:rPr lang="en-US" sz="3200" dirty="0">
                  <a:latin typeface="+mj-lt"/>
                </a:rPr>
                <a:t>             F</a:t>
              </a:r>
              <a:r>
                <a:rPr lang="en-US" sz="3200" baseline="-25000" dirty="0">
                  <a:latin typeface="+mj-lt"/>
                </a:rPr>
                <a:t>3</a:t>
              </a:r>
              <a:r>
                <a:rPr lang="en-US" sz="3200" dirty="0">
                  <a:latin typeface="+mj-lt"/>
                </a:rPr>
                <a:t>   D</a:t>
              </a:r>
              <a:r>
                <a:rPr lang="en-US" sz="3200" baseline="-25000" dirty="0">
                  <a:latin typeface="+mj-lt"/>
                </a:rPr>
                <a:t>3</a:t>
              </a:r>
              <a:r>
                <a:rPr lang="en-US" sz="3200" dirty="0">
                  <a:latin typeface="+mj-lt"/>
                </a:rPr>
                <a:t>   </a:t>
              </a:r>
              <a:r>
                <a:rPr lang="en-US" sz="3200" dirty="0">
                  <a:solidFill>
                    <a:schemeClr val="tx2"/>
                  </a:solidFill>
                  <a:latin typeface="+mj-lt"/>
                </a:rPr>
                <a:t>E</a:t>
              </a:r>
              <a:r>
                <a:rPr lang="en-US" sz="3200" baseline="-25000" dirty="0">
                  <a:solidFill>
                    <a:schemeClr val="tx2"/>
                  </a:solidFill>
                  <a:latin typeface="+mj-lt"/>
                </a:rPr>
                <a:t>3</a:t>
              </a: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1050925" y="3048000"/>
              <a:ext cx="15398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 dirty="0">
                  <a:latin typeface="+mj-lt"/>
                </a:rPr>
                <a:t>Pipelined</a:t>
              </a:r>
            </a:p>
          </p:txBody>
        </p:sp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3603626" y="2911475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4243388" y="2908300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4860926" y="2905125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9"/>
            <p:cNvSpPr>
              <a:spLocks noChangeShapeType="1"/>
            </p:cNvSpPr>
            <p:nvPr/>
          </p:nvSpPr>
          <p:spPr bwMode="auto">
            <a:xfrm>
              <a:off x="5478463" y="2901950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6" grpId="0" animBg="1"/>
      <p:bldP spid="56" grpId="1" animBg="1"/>
      <p:bldP spid="30" grpId="0" animBg="1"/>
      <p:bldP spid="30" grpId="1" animBg="1"/>
      <p:bldP spid="26628" grpId="0" animBg="1"/>
      <p:bldP spid="26629" grpId="0" animBg="1"/>
      <p:bldP spid="2677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Program Fetch Phases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3562350" y="5791200"/>
            <a:ext cx="593725" cy="38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PW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6311900" y="3429000"/>
            <a:ext cx="2298700" cy="223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6413500" y="3517900"/>
            <a:ext cx="1041400" cy="736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C66x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Core</a:t>
            </a:r>
            <a:endParaRPr lang="en-US" sz="2000" dirty="0">
              <a:latin typeface="+mj-lt"/>
            </a:endParaRPr>
          </a:p>
        </p:txBody>
      </p:sp>
      <p:grpSp>
        <p:nvGrpSpPr>
          <p:cNvPr id="8" name="Group 2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162300" y="4927600"/>
            <a:ext cx="3124200" cy="1014413"/>
            <a:chOff x="1964" y="3400"/>
            <a:chExt cx="1968" cy="639"/>
          </a:xfrm>
        </p:grpSpPr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3305" y="3795"/>
              <a:ext cx="374" cy="244"/>
            </a:xfrm>
            <a:prstGeom prst="rect">
              <a:avLst/>
            </a:prstGeom>
            <a:noFill/>
            <a:ln w="1270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7788" tIns="39688" rIns="77788" bIns="39688">
              <a:spAutoFit/>
            </a:bodyPr>
            <a:lstStyle/>
            <a:p>
              <a:pPr algn="ctr" defTabSz="6619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PS</a:t>
              </a:r>
            </a:p>
          </p:txBody>
        </p:sp>
        <p:grpSp>
          <p:nvGrpSpPr>
            <p:cNvPr id="19473" name="Group 31"/>
            <p:cNvGrpSpPr>
              <a:grpSpLocks/>
            </p:cNvGrpSpPr>
            <p:nvPr/>
          </p:nvGrpSpPr>
          <p:grpSpPr bwMode="auto">
            <a:xfrm>
              <a:off x="1964" y="3400"/>
              <a:ext cx="920" cy="496"/>
              <a:chOff x="1800" y="3400"/>
              <a:chExt cx="920" cy="496"/>
            </a:xfrm>
          </p:grpSpPr>
          <p:sp>
            <p:nvSpPr>
              <p:cNvPr id="30752" name="Rectangle 32"/>
              <p:cNvSpPr>
                <a:spLocks noChangeArrowheads="1"/>
              </p:cNvSpPr>
              <p:nvPr/>
            </p:nvSpPr>
            <p:spPr bwMode="auto">
              <a:xfrm>
                <a:off x="1800" y="3400"/>
                <a:ext cx="920" cy="4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0753" name="Rectangle 33"/>
              <p:cNvSpPr>
                <a:spLocks noChangeArrowheads="1"/>
              </p:cNvSpPr>
              <p:nvPr/>
            </p:nvSpPr>
            <p:spPr bwMode="auto">
              <a:xfrm>
                <a:off x="1917" y="3536"/>
                <a:ext cx="733" cy="2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2075" tIns="46038" rIns="92075" bIns="46038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latin typeface="+mj-lt"/>
                  </a:rPr>
                  <a:t>Memory</a:t>
                </a:r>
              </a:p>
            </p:txBody>
          </p:sp>
        </p:grp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>
              <a:off x="2900" y="3680"/>
              <a:ext cx="103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6310313" y="5213350"/>
            <a:ext cx="646112" cy="3879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PG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438400" y="1219200"/>
          <a:ext cx="419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 fetch address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address to 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 for data ready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</a:t>
                      </a:r>
                      <a:r>
                        <a:rPr lang="en-US" dirty="0" err="1" smtClean="0"/>
                        <a:t>opcode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7543800" y="3581400"/>
            <a:ext cx="958850" cy="1054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Functional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Units</a:t>
            </a:r>
            <a:endParaRPr lang="en-US" sz="1600" dirty="0">
              <a:latin typeface="+mj-lt"/>
            </a:endParaRPr>
          </a:p>
        </p:txBody>
      </p:sp>
      <p:grpSp>
        <p:nvGrpSpPr>
          <p:cNvPr id="149" name="Group 148"/>
          <p:cNvGrpSpPr/>
          <p:nvPr>
            <p:custDataLst>
              <p:tags r:id="rId3"/>
            </p:custDataLst>
          </p:nvPr>
        </p:nvGrpSpPr>
        <p:grpSpPr>
          <a:xfrm>
            <a:off x="2209800" y="3803650"/>
            <a:ext cx="4114800" cy="1566205"/>
            <a:chOff x="2209800" y="3803650"/>
            <a:chExt cx="4114800" cy="1566205"/>
          </a:xfrm>
        </p:grpSpPr>
        <p:sp>
          <p:nvSpPr>
            <p:cNvPr id="19470" name="Rectangle 36"/>
            <p:cNvSpPr>
              <a:spLocks noChangeArrowheads="1"/>
            </p:cNvSpPr>
            <p:nvPr/>
          </p:nvSpPr>
          <p:spPr bwMode="auto">
            <a:xfrm>
              <a:off x="3830638" y="3803650"/>
              <a:ext cx="593725" cy="38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7788" tIns="39688" rIns="77788" bIns="39688">
              <a:spAutoFit/>
            </a:bodyPr>
            <a:lstStyle/>
            <a:p>
              <a:pPr algn="ctr" defTabSz="661988"/>
              <a:r>
                <a:rPr lang="en-US" sz="2000" dirty="0">
                  <a:latin typeface="+mj-lt"/>
                </a:rPr>
                <a:t>PR</a:t>
              </a: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 rot="10800000">
              <a:off x="2209800" y="5369855"/>
              <a:ext cx="9144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 flipH="1" flipV="1">
              <a:off x="1624584" y="4776216"/>
              <a:ext cx="11704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2209800" y="4191000"/>
              <a:ext cx="4114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5" grpId="0" autoUpdateAnimBg="0"/>
      <p:bldP spid="3075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CorePac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Architecture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Single Instruction Multiple Data (SIMD)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Memory Access 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Pipeline Concept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Pipeline Phases - Review</a:t>
            </a:r>
          </a:p>
        </p:txBody>
      </p:sp>
      <p:sp>
        <p:nvSpPr>
          <p:cNvPr id="20483" name="Text Box 182"/>
          <p:cNvSpPr txBox="1">
            <a:spLocks noChangeArrowheads="1"/>
          </p:cNvSpPr>
          <p:nvPr/>
        </p:nvSpPr>
        <p:spPr bwMode="auto">
          <a:xfrm>
            <a:off x="1238250" y="4560888"/>
            <a:ext cx="6697663" cy="1098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</a:rPr>
              <a:t>Single-cycle performance is not affected by adding three program fetch </a:t>
            </a:r>
            <a:r>
              <a:rPr lang="en-US" sz="2000" dirty="0" smtClean="0">
                <a:latin typeface="Calibri" pitchFamily="34" charset="0"/>
              </a:rPr>
              <a:t>phases.</a:t>
            </a:r>
            <a:endParaRPr lang="en-US" sz="2000" dirty="0">
              <a:latin typeface="Calibri" pitchFamily="34" charset="0"/>
            </a:endParaRPr>
          </a:p>
          <a:p>
            <a:pPr marL="342900" indent="-34290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</a:rPr>
              <a:t>That is, </a:t>
            </a:r>
            <a:r>
              <a:rPr lang="en-US" sz="2000" dirty="0" smtClean="0">
                <a:latin typeface="Calibri" pitchFamily="34" charset="0"/>
              </a:rPr>
              <a:t>there is </a:t>
            </a:r>
            <a:r>
              <a:rPr lang="en-US" sz="2000" dirty="0">
                <a:latin typeface="Calibri" pitchFamily="34" charset="0"/>
              </a:rPr>
              <a:t>still </a:t>
            </a:r>
            <a:r>
              <a:rPr lang="en-US" sz="2000" dirty="0" smtClean="0">
                <a:latin typeface="Calibri" pitchFamily="34" charset="0"/>
              </a:rPr>
              <a:t>an </a:t>
            </a:r>
            <a:r>
              <a:rPr lang="en-US" sz="2000" dirty="0">
                <a:latin typeface="Calibri" pitchFamily="34" charset="0"/>
              </a:rPr>
              <a:t>execute every </a:t>
            </a:r>
            <a:r>
              <a:rPr lang="en-US" sz="2000" dirty="0" smtClean="0">
                <a:latin typeface="Calibri" pitchFamily="34" charset="0"/>
              </a:rPr>
              <a:t>cycle.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0484" name="Rectangle 175"/>
          <p:cNvSpPr>
            <a:spLocks noChangeArrowheads="1"/>
          </p:cNvSpPr>
          <p:nvPr/>
        </p:nvSpPr>
        <p:spPr bwMode="auto">
          <a:xfrm>
            <a:off x="1873250" y="2130425"/>
            <a:ext cx="6495368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PG	PS	PW	PR</a:t>
            </a:r>
            <a:r>
              <a:rPr lang="en-US" sz="2000" dirty="0">
                <a:latin typeface="Courier New" pitchFamily="49" charset="0"/>
              </a:rPr>
              <a:t>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PG	PS	PW	PR	D</a:t>
            </a:r>
            <a:r>
              <a:rPr lang="en-US" sz="2000">
                <a:solidFill>
                  <a:srgbClr val="4D4D4D"/>
                </a:solidFill>
                <a:latin typeface="Courier New" pitchFamily="49" charset="0"/>
              </a:rPr>
              <a:t>	</a:t>
            </a:r>
            <a:r>
              <a:rPr lang="en-US" sz="2000" smtClean="0">
                <a:solidFill>
                  <a:srgbClr val="4D4D4D"/>
                </a:solidFill>
                <a:latin typeface="Courier New" pitchFamily="49" charset="0"/>
              </a:rPr>
              <a:t>E    </a:t>
            </a:r>
            <a:endParaRPr lang="en-US" sz="2000" dirty="0">
              <a:solidFill>
                <a:srgbClr val="4D4D4D"/>
              </a:solidFill>
              <a:latin typeface="Courier New" pitchFamily="49" charset="0"/>
            </a:endParaRP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	PG	PS	PW	PR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		PG	PS	PW	PR	D	</a:t>
            </a: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      			PG	PS	PW	PR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		 			PG	PS	PW	PR	D   E</a:t>
            </a:r>
          </a:p>
        </p:txBody>
      </p:sp>
      <p:sp>
        <p:nvSpPr>
          <p:cNvPr id="20485" name="Rectangle 176"/>
          <p:cNvSpPr>
            <a:spLocks noChangeArrowheads="1"/>
          </p:cNvSpPr>
          <p:nvPr/>
        </p:nvSpPr>
        <p:spPr bwMode="auto">
          <a:xfrm>
            <a:off x="2074863" y="1033463"/>
            <a:ext cx="19304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Program Fetch</a:t>
            </a:r>
          </a:p>
        </p:txBody>
      </p:sp>
      <p:sp>
        <p:nvSpPr>
          <p:cNvPr id="20486" name="Rectangle 177"/>
          <p:cNvSpPr>
            <a:spLocks noChangeArrowheads="1"/>
          </p:cNvSpPr>
          <p:nvPr/>
        </p:nvSpPr>
        <p:spPr bwMode="auto">
          <a:xfrm>
            <a:off x="5340350" y="1311275"/>
            <a:ext cx="1930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Execute</a:t>
            </a:r>
          </a:p>
        </p:txBody>
      </p:sp>
      <p:sp>
        <p:nvSpPr>
          <p:cNvPr id="20487" name="Rectangle 178"/>
          <p:cNvSpPr>
            <a:spLocks noChangeArrowheads="1"/>
          </p:cNvSpPr>
          <p:nvPr/>
        </p:nvSpPr>
        <p:spPr bwMode="auto">
          <a:xfrm>
            <a:off x="3856038" y="1179513"/>
            <a:ext cx="1905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Decode</a:t>
            </a:r>
          </a:p>
        </p:txBody>
      </p:sp>
      <p:sp>
        <p:nvSpPr>
          <p:cNvPr id="20488" name="AutoShape 179"/>
          <p:cNvSpPr>
            <a:spLocks/>
          </p:cNvSpPr>
          <p:nvPr/>
        </p:nvSpPr>
        <p:spPr bwMode="auto">
          <a:xfrm rot="-5400000">
            <a:off x="2844006" y="842170"/>
            <a:ext cx="403225" cy="2201862"/>
          </a:xfrm>
          <a:prstGeom prst="rightBrace">
            <a:avLst>
              <a:gd name="adj1" fmla="val 455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89" name="Line 180"/>
          <p:cNvSpPr>
            <a:spLocks noChangeShapeType="1"/>
          </p:cNvSpPr>
          <p:nvPr/>
        </p:nvSpPr>
        <p:spPr bwMode="auto">
          <a:xfrm flipH="1">
            <a:off x="4572000" y="1573213"/>
            <a:ext cx="174625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181"/>
          <p:cNvSpPr>
            <a:spLocks noChangeShapeType="1"/>
          </p:cNvSpPr>
          <p:nvPr/>
        </p:nvSpPr>
        <p:spPr bwMode="auto">
          <a:xfrm flipH="1">
            <a:off x="5356225" y="1725613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Line 183"/>
          <p:cNvSpPr>
            <a:spLocks noChangeShapeType="1"/>
          </p:cNvSpPr>
          <p:nvPr/>
        </p:nvSpPr>
        <p:spPr bwMode="auto">
          <a:xfrm>
            <a:off x="2422525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Line 184"/>
          <p:cNvSpPr>
            <a:spLocks noChangeShapeType="1"/>
          </p:cNvSpPr>
          <p:nvPr/>
        </p:nvSpPr>
        <p:spPr bwMode="auto">
          <a:xfrm>
            <a:off x="3024188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Line 185"/>
          <p:cNvSpPr>
            <a:spLocks noChangeShapeType="1"/>
          </p:cNvSpPr>
          <p:nvPr/>
        </p:nvSpPr>
        <p:spPr bwMode="auto">
          <a:xfrm>
            <a:off x="3636963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Line 186"/>
          <p:cNvSpPr>
            <a:spLocks noChangeShapeType="1"/>
          </p:cNvSpPr>
          <p:nvPr/>
        </p:nvSpPr>
        <p:spPr bwMode="auto">
          <a:xfrm>
            <a:off x="4264025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Line 189"/>
          <p:cNvSpPr>
            <a:spLocks noChangeShapeType="1"/>
          </p:cNvSpPr>
          <p:nvPr/>
        </p:nvSpPr>
        <p:spPr bwMode="auto">
          <a:xfrm>
            <a:off x="48641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Line 190"/>
          <p:cNvSpPr>
            <a:spLocks noChangeShapeType="1"/>
          </p:cNvSpPr>
          <p:nvPr/>
        </p:nvSpPr>
        <p:spPr bwMode="auto">
          <a:xfrm>
            <a:off x="5491163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Line 191"/>
          <p:cNvSpPr>
            <a:spLocks noChangeShapeType="1"/>
          </p:cNvSpPr>
          <p:nvPr/>
        </p:nvSpPr>
        <p:spPr bwMode="auto">
          <a:xfrm>
            <a:off x="60579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Line 192"/>
          <p:cNvSpPr>
            <a:spLocks noChangeShapeType="1"/>
          </p:cNvSpPr>
          <p:nvPr/>
        </p:nvSpPr>
        <p:spPr bwMode="auto">
          <a:xfrm>
            <a:off x="66040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962" name="Leading Question"/>
          <p:cNvSpPr txBox="1">
            <a:spLocks noChangeArrowheads="1"/>
          </p:cNvSpPr>
          <p:nvPr/>
        </p:nvSpPr>
        <p:spPr bwMode="auto">
          <a:xfrm>
            <a:off x="4657089" y="6032698"/>
            <a:ext cx="4169411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  <a:latin typeface="+mj-lt"/>
              </a:rPr>
              <a:t>How about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decode? Is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it only one cycle?</a:t>
            </a:r>
          </a:p>
        </p:txBody>
      </p:sp>
      <p:sp>
        <p:nvSpPr>
          <p:cNvPr id="20" name="PPTShape_0"/>
          <p:cNvSpPr>
            <a:spLocks noChangeShapeType="1"/>
          </p:cNvSpPr>
          <p:nvPr/>
        </p:nvSpPr>
        <p:spPr bwMode="auto">
          <a:xfrm>
            <a:off x="7192536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PPTShape_1"/>
          <p:cNvSpPr>
            <a:spLocks noChangeShapeType="1"/>
          </p:cNvSpPr>
          <p:nvPr/>
        </p:nvSpPr>
        <p:spPr bwMode="auto">
          <a:xfrm>
            <a:off x="77724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3296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Decode Phases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905000" y="1143000"/>
          <a:ext cx="5486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3886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Decode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Intelligently routes instruction to functional unit (dispatch)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decoded at  functional unit (decode)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3562350" y="5791200"/>
            <a:ext cx="593725" cy="38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PW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6311900" y="3429000"/>
            <a:ext cx="2298700" cy="223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6413500" y="3429000"/>
            <a:ext cx="1041400" cy="736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C66x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Core</a:t>
            </a:r>
            <a:endParaRPr lang="en-US" sz="2000" dirty="0">
              <a:latin typeface="+mj-lt"/>
            </a:endParaRPr>
          </a:p>
        </p:txBody>
      </p:sp>
      <p:grpSp>
        <p:nvGrpSpPr>
          <p:cNvPr id="24" name="Group 2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162300" y="4927600"/>
            <a:ext cx="3124200" cy="1014413"/>
            <a:chOff x="1964" y="3400"/>
            <a:chExt cx="1968" cy="639"/>
          </a:xfrm>
        </p:grpSpPr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3305" y="3795"/>
              <a:ext cx="374" cy="244"/>
            </a:xfrm>
            <a:prstGeom prst="rect">
              <a:avLst/>
            </a:prstGeom>
            <a:noFill/>
            <a:ln w="1270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7788" tIns="39688" rIns="77788" bIns="39688">
              <a:spAutoFit/>
            </a:bodyPr>
            <a:lstStyle/>
            <a:p>
              <a:pPr algn="ctr" defTabSz="6619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PS</a:t>
              </a:r>
            </a:p>
          </p:txBody>
        </p:sp>
        <p:grpSp>
          <p:nvGrpSpPr>
            <p:cNvPr id="26" name="Group 31"/>
            <p:cNvGrpSpPr>
              <a:grpSpLocks/>
            </p:cNvGrpSpPr>
            <p:nvPr/>
          </p:nvGrpSpPr>
          <p:grpSpPr bwMode="auto">
            <a:xfrm>
              <a:off x="1964" y="3400"/>
              <a:ext cx="920" cy="496"/>
              <a:chOff x="1800" y="3400"/>
              <a:chExt cx="920" cy="496"/>
            </a:xfrm>
          </p:grpSpPr>
          <p:sp>
            <p:nvSpPr>
              <p:cNvPr id="28" name="Rectangle 32"/>
              <p:cNvSpPr>
                <a:spLocks noChangeArrowheads="1"/>
              </p:cNvSpPr>
              <p:nvPr/>
            </p:nvSpPr>
            <p:spPr bwMode="auto">
              <a:xfrm>
                <a:off x="1800" y="3400"/>
                <a:ext cx="920" cy="4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9" name="Rectangle 33"/>
              <p:cNvSpPr>
                <a:spLocks noChangeArrowheads="1"/>
              </p:cNvSpPr>
              <p:nvPr/>
            </p:nvSpPr>
            <p:spPr bwMode="auto">
              <a:xfrm>
                <a:off x="1917" y="3536"/>
                <a:ext cx="733" cy="2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2075" tIns="46038" rIns="92075" bIns="46038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latin typeface="+mj-lt"/>
                  </a:rPr>
                  <a:t>Memory</a:t>
                </a:r>
              </a:p>
            </p:txBody>
          </p:sp>
        </p:grp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2900" y="3680"/>
              <a:ext cx="103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lg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0" name="Group 3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00200" y="3895725"/>
            <a:ext cx="4722813" cy="1447800"/>
            <a:chOff x="980" y="2750"/>
            <a:chExt cx="2975" cy="912"/>
          </a:xfrm>
        </p:grpSpPr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2385" y="2750"/>
              <a:ext cx="374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7788" tIns="39688" rIns="77788" bIns="39688">
              <a:spAutoFit/>
            </a:bodyPr>
            <a:lstStyle/>
            <a:p>
              <a:pPr algn="ctr" defTabSz="661988"/>
              <a:r>
                <a:rPr lang="en-US" sz="2000" dirty="0">
                  <a:latin typeface="+mj-lt"/>
                </a:rPr>
                <a:t>PR</a:t>
              </a:r>
            </a:p>
          </p:txBody>
        </p:sp>
        <p:sp>
          <p:nvSpPr>
            <p:cNvPr id="32" name="Freeform 37"/>
            <p:cNvSpPr>
              <a:spLocks/>
            </p:cNvSpPr>
            <p:nvPr/>
          </p:nvSpPr>
          <p:spPr bwMode="auto">
            <a:xfrm>
              <a:off x="980" y="2962"/>
              <a:ext cx="2975" cy="700"/>
            </a:xfrm>
            <a:custGeom>
              <a:avLst/>
              <a:gdLst>
                <a:gd name="T0" fmla="*/ 975 w 2975"/>
                <a:gd name="T1" fmla="*/ 700 h 700"/>
                <a:gd name="T2" fmla="*/ 0 w 2975"/>
                <a:gd name="T3" fmla="*/ 700 h 700"/>
                <a:gd name="T4" fmla="*/ 0 w 2975"/>
                <a:gd name="T5" fmla="*/ 0 h 700"/>
                <a:gd name="T6" fmla="*/ 2975 w 2975"/>
                <a:gd name="T7" fmla="*/ 0 h 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75"/>
                <a:gd name="T13" fmla="*/ 0 h 700"/>
                <a:gd name="T14" fmla="*/ 2975 w 2975"/>
                <a:gd name="T15" fmla="*/ 700 h 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75" h="700">
                  <a:moveTo>
                    <a:pt x="975" y="700"/>
                  </a:moveTo>
                  <a:lnTo>
                    <a:pt x="0" y="700"/>
                  </a:lnTo>
                  <a:lnTo>
                    <a:pt x="0" y="0"/>
                  </a:lnTo>
                  <a:lnTo>
                    <a:pt x="2975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6310313" y="5213350"/>
            <a:ext cx="646112" cy="3879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PG</a:t>
            </a:r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7543800" y="3581400"/>
            <a:ext cx="958850" cy="1054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Functional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Units</a:t>
            </a:r>
            <a:endParaRPr lang="en-US" sz="1600" dirty="0">
              <a:latin typeface="+mj-lt"/>
            </a:endParaRP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6313580" y="4062450"/>
            <a:ext cx="593725" cy="35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dirty="0">
                <a:solidFill>
                  <a:schemeClr val="tx2"/>
                </a:solidFill>
                <a:latin typeface="+mj-lt"/>
              </a:rPr>
              <a:t>DP</a:t>
            </a: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7596188" y="4294095"/>
            <a:ext cx="836613" cy="35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dirty="0">
                <a:solidFill>
                  <a:schemeClr val="tx2"/>
                </a:solidFill>
                <a:latin typeface="+mj-lt"/>
              </a:rPr>
              <a:t>DC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240214" y="2216150"/>
            <a:ext cx="2644775" cy="3759200"/>
            <a:chOff x="2668" y="1152"/>
            <a:chExt cx="1666" cy="2368"/>
          </a:xfrm>
        </p:grpSpPr>
        <p:sp>
          <p:nvSpPr>
            <p:cNvPr id="23564" name="Rectangle 3"/>
            <p:cNvSpPr>
              <a:spLocks noChangeArrowheads="1"/>
            </p:cNvSpPr>
            <p:nvPr/>
          </p:nvSpPr>
          <p:spPr bwMode="auto">
            <a:xfrm>
              <a:off x="2668" y="1152"/>
              <a:ext cx="385" cy="183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65" name="Freeform 4"/>
            <p:cNvSpPr>
              <a:spLocks/>
            </p:cNvSpPr>
            <p:nvPr/>
          </p:nvSpPr>
          <p:spPr bwMode="auto">
            <a:xfrm rot="10800000">
              <a:off x="2896" y="3019"/>
              <a:ext cx="566" cy="409"/>
            </a:xfrm>
            <a:custGeom>
              <a:avLst/>
              <a:gdLst>
                <a:gd name="T0" fmla="*/ 0 w 566"/>
                <a:gd name="T1" fmla="*/ 0 h 609"/>
                <a:gd name="T2" fmla="*/ 144 w 566"/>
                <a:gd name="T3" fmla="*/ 73 h 609"/>
                <a:gd name="T4" fmla="*/ 332 w 566"/>
                <a:gd name="T5" fmla="*/ 51 h 609"/>
                <a:gd name="T6" fmla="*/ 566 w 566"/>
                <a:gd name="T7" fmla="*/ 185 h 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6"/>
                <a:gd name="T13" fmla="*/ 0 h 609"/>
                <a:gd name="T14" fmla="*/ 566 w 566"/>
                <a:gd name="T15" fmla="*/ 609 h 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6" h="609">
                  <a:moveTo>
                    <a:pt x="0" y="0"/>
                  </a:moveTo>
                  <a:cubicBezTo>
                    <a:pt x="44" y="112"/>
                    <a:pt x="89" y="212"/>
                    <a:pt x="144" y="240"/>
                  </a:cubicBezTo>
                  <a:cubicBezTo>
                    <a:pt x="199" y="268"/>
                    <a:pt x="262" y="107"/>
                    <a:pt x="332" y="168"/>
                  </a:cubicBezTo>
                  <a:cubicBezTo>
                    <a:pt x="402" y="229"/>
                    <a:pt x="517" y="517"/>
                    <a:pt x="566" y="609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lg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Rectangle 5"/>
            <p:cNvSpPr>
              <a:spLocks noChangeArrowheads="1"/>
            </p:cNvSpPr>
            <p:nvPr/>
          </p:nvSpPr>
          <p:spPr bwMode="auto">
            <a:xfrm>
              <a:off x="3501" y="3287"/>
              <a:ext cx="833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+mj-lt"/>
                </a:rPr>
                <a:t>Pipeline Full</a:t>
              </a:r>
            </a:p>
          </p:txBody>
        </p:sp>
      </p:grpSp>
      <p:sp>
        <p:nvSpPr>
          <p:cNvPr id="23555" name="Rectangle 7"/>
          <p:cNvSpPr>
            <a:spLocks noChangeArrowheads="1"/>
          </p:cNvSpPr>
          <p:nvPr/>
        </p:nvSpPr>
        <p:spPr bwMode="auto">
          <a:xfrm>
            <a:off x="636588" y="2316163"/>
            <a:ext cx="7804150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PG  PS  PW  PR  DP  DC  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E1</a:t>
            </a:r>
          </a:p>
          <a:p>
            <a:r>
              <a:rPr lang="en-US" sz="2000" dirty="0">
                <a:latin typeface="Courier New" pitchFamily="49" charset="0"/>
              </a:rPr>
              <a:t>    PG  PS  PW  PR  DP  DC  E1    </a:t>
            </a:r>
          </a:p>
          <a:p>
            <a:r>
              <a:rPr lang="en-US" sz="2000" dirty="0">
                <a:latin typeface="Courier New" pitchFamily="49" charset="0"/>
              </a:rPr>
              <a:t>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        PG  PS  PW  PR  DP  DC  E1 </a:t>
            </a:r>
          </a:p>
          <a:p>
            <a:r>
              <a:rPr lang="en-US" sz="2000" dirty="0">
                <a:latin typeface="Courier New" pitchFamily="49" charset="0"/>
              </a:rPr>
              <a:t>                        PG  PS  PW  PR  DP  DC  E1</a:t>
            </a:r>
          </a:p>
        </p:txBody>
      </p:sp>
      <p:grpSp>
        <p:nvGrpSpPr>
          <p:cNvPr id="15" name="Group 14"/>
          <p:cNvGrpSpPr/>
          <p:nvPr>
            <p:custDataLst>
              <p:tags r:id="rId3"/>
            </p:custDataLst>
          </p:nvPr>
        </p:nvGrpSpPr>
        <p:grpSpPr>
          <a:xfrm>
            <a:off x="708025" y="1497013"/>
            <a:ext cx="5326063" cy="833437"/>
            <a:chOff x="708025" y="1497013"/>
            <a:chExt cx="5326063" cy="833437"/>
          </a:xfrm>
        </p:grpSpPr>
        <p:sp>
          <p:nvSpPr>
            <p:cNvPr id="23556" name="Rectangle 8"/>
            <p:cNvSpPr>
              <a:spLocks noChangeArrowheads="1"/>
            </p:cNvSpPr>
            <p:nvPr/>
          </p:nvSpPr>
          <p:spPr bwMode="auto">
            <a:xfrm>
              <a:off x="838200" y="1524000"/>
              <a:ext cx="1930400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Program Fetch</a:t>
              </a:r>
            </a:p>
          </p:txBody>
        </p:sp>
        <p:sp>
          <p:nvSpPr>
            <p:cNvPr id="23557" name="Rectangle 9"/>
            <p:cNvSpPr>
              <a:spLocks noChangeArrowheads="1"/>
            </p:cNvSpPr>
            <p:nvPr/>
          </p:nvSpPr>
          <p:spPr bwMode="auto">
            <a:xfrm>
              <a:off x="4103688" y="1497013"/>
              <a:ext cx="19304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Execute</a:t>
              </a:r>
            </a:p>
          </p:txBody>
        </p:sp>
        <p:sp>
          <p:nvSpPr>
            <p:cNvPr id="23558" name="Rectangle 10"/>
            <p:cNvSpPr>
              <a:spLocks noChangeArrowheads="1"/>
            </p:cNvSpPr>
            <p:nvPr/>
          </p:nvSpPr>
          <p:spPr bwMode="auto">
            <a:xfrm>
              <a:off x="2619375" y="1520825"/>
              <a:ext cx="19050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Decode</a:t>
              </a:r>
            </a:p>
          </p:txBody>
        </p:sp>
        <p:sp>
          <p:nvSpPr>
            <p:cNvPr id="23559" name="AutoShape 11"/>
            <p:cNvSpPr>
              <a:spLocks/>
            </p:cNvSpPr>
            <p:nvPr/>
          </p:nvSpPr>
          <p:spPr bwMode="auto">
            <a:xfrm rot="-5400000">
              <a:off x="1607344" y="1027906"/>
              <a:ext cx="403225" cy="2201863"/>
            </a:xfrm>
            <a:prstGeom prst="rightBrace">
              <a:avLst>
                <a:gd name="adj1" fmla="val 4550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60" name="AutoShape 12"/>
            <p:cNvSpPr>
              <a:spLocks/>
            </p:cNvSpPr>
            <p:nvPr/>
          </p:nvSpPr>
          <p:spPr bwMode="auto">
            <a:xfrm rot="-5400000">
              <a:off x="3364706" y="1631157"/>
              <a:ext cx="403225" cy="995362"/>
            </a:xfrm>
            <a:prstGeom prst="rightBrace">
              <a:avLst>
                <a:gd name="adj1" fmla="val 2057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61" name="Line 13"/>
            <p:cNvSpPr>
              <a:spLocks noChangeShapeType="1"/>
            </p:cNvSpPr>
            <p:nvPr/>
          </p:nvSpPr>
          <p:spPr bwMode="auto">
            <a:xfrm flipV="1">
              <a:off x="4533900" y="1847850"/>
              <a:ext cx="371475" cy="465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Pipeline Phases</a:t>
            </a:r>
          </a:p>
        </p:txBody>
      </p:sp>
      <p:sp>
        <p:nvSpPr>
          <p:cNvPr id="39081" name="Leading Question"/>
          <p:cNvSpPr txBox="1">
            <a:spLocks noChangeArrowheads="1"/>
          </p:cNvSpPr>
          <p:nvPr/>
        </p:nvSpPr>
        <p:spPr bwMode="auto">
          <a:xfrm>
            <a:off x="3014781" y="6108898"/>
            <a:ext cx="5811719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  <a:latin typeface="+mj-lt"/>
              </a:rPr>
              <a:t>How many cycles does it take to execute an instruction?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3908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685800" y="2913530"/>
            <a:ext cx="75438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5800" y="3505200"/>
            <a:ext cx="7543800" cy="685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5800" y="4191000"/>
            <a:ext cx="7543800" cy="685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5800" y="4876800"/>
            <a:ext cx="75438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5800" y="5190565"/>
            <a:ext cx="75438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914400" y="994827"/>
            <a:ext cx="7110601" cy="11387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137160" tIns="137160" rIns="137160" bIns="137160" anchor="ctr" anchorCtr="1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</a:rPr>
              <a:t>All </a:t>
            </a:r>
            <a:r>
              <a:rPr lang="en-US" sz="2800" dirty="0" smtClean="0">
                <a:latin typeface="+mj-lt"/>
              </a:rPr>
              <a:t>C66x </a:t>
            </a:r>
            <a:r>
              <a:rPr lang="en-US" sz="2800" dirty="0">
                <a:latin typeface="+mj-lt"/>
              </a:rPr>
              <a:t>instructions require only one cycle to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execute, but some results are </a:t>
            </a:r>
            <a:r>
              <a:rPr lang="en-US" sz="2800" dirty="0" smtClean="0">
                <a:latin typeface="+mj-lt"/>
              </a:rPr>
              <a:t>delayed.</a:t>
            </a:r>
            <a:endParaRPr lang="en-US" sz="2800" dirty="0">
              <a:latin typeface="+mj-lt"/>
            </a:endParaRPr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Instruction Delays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" y="2514600"/>
          <a:ext cx="7543800" cy="2993136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  <a:gridCol w="2514600"/>
              </a:tblGrid>
              <a:tr h="3966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Instruction Example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Delay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52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Single Cycle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All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instructions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except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5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Integer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multiplication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and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new floating point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MPY, FMPYSP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Legacy floating point multiplication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MPYSP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Load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LDW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Branch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61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Software Pipeline Example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38200" y="2667000"/>
            <a:ext cx="2736850" cy="32115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LDH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||  LDH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MPY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ADD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      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43400" y="3200400"/>
            <a:ext cx="3666453" cy="26776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How many cycles would</a:t>
            </a:r>
            <a:br>
              <a:rPr lang="en-US" sz="2800" dirty="0">
                <a:latin typeface="Calibri" pitchFamily="34" charset="0"/>
              </a:rPr>
            </a:br>
            <a:r>
              <a:rPr lang="en-US" sz="2800" dirty="0">
                <a:latin typeface="Calibri" pitchFamily="34" charset="0"/>
              </a:rPr>
              <a:t>it take to perform this</a:t>
            </a:r>
            <a:br>
              <a:rPr lang="en-US" sz="2800" dirty="0">
                <a:latin typeface="Calibri" pitchFamily="34" charset="0"/>
              </a:rPr>
            </a:br>
            <a:r>
              <a:rPr lang="en-US" sz="2800" dirty="0">
                <a:latin typeface="Calibri" pitchFamily="34" charset="0"/>
              </a:rPr>
              <a:t>loop </a:t>
            </a:r>
            <a:r>
              <a:rPr lang="en-US" sz="2800" dirty="0" smtClean="0">
                <a:latin typeface="Calibri" pitchFamily="34" charset="0"/>
              </a:rPr>
              <a:t>five </a:t>
            </a:r>
            <a:r>
              <a:rPr lang="en-US" sz="2800" dirty="0">
                <a:latin typeface="Calibri" pitchFamily="34" charset="0"/>
              </a:rPr>
              <a:t>times?</a:t>
            </a:r>
          </a:p>
          <a:p>
            <a:r>
              <a:rPr lang="en-US" sz="2800" dirty="0">
                <a:latin typeface="Calibri" pitchFamily="34" charset="0"/>
              </a:rPr>
              <a:t>(Disregard </a:t>
            </a:r>
            <a:r>
              <a:rPr lang="en-US" sz="2800" dirty="0" smtClean="0">
                <a:latin typeface="Calibri" pitchFamily="34" charset="0"/>
              </a:rPr>
              <a:t>delay slots</a:t>
            </a:r>
            <a:r>
              <a:rPr lang="en-US" sz="2800" dirty="0">
                <a:latin typeface="Calibri" pitchFamily="34" charset="0"/>
              </a:rPr>
              <a:t>).</a:t>
            </a:r>
          </a:p>
          <a:p>
            <a:endParaRPr lang="en-US" sz="2800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______________ cycles</a:t>
            </a:r>
          </a:p>
        </p:txBody>
      </p:sp>
      <p:sp>
        <p:nvSpPr>
          <p:cNvPr id="5" name="PPTShape_0"/>
          <p:cNvSpPr txBox="1">
            <a:spLocks noChangeArrowheads="1"/>
          </p:cNvSpPr>
          <p:nvPr/>
        </p:nvSpPr>
        <p:spPr>
          <a:xfrm>
            <a:off x="609600" y="1371600"/>
            <a:ext cx="8229600" cy="715963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Dot product; 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A </a:t>
            </a:r>
            <a:r>
              <a:rPr lang="en-US" sz="2400" dirty="0">
                <a:latin typeface="+mj-lt"/>
                <a:ea typeface="+mj-ea"/>
                <a:cs typeface="+mj-cs"/>
              </a:rPr>
              <a:t>typical DSP MAC 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operation.</a:t>
            </a:r>
            <a:endParaRPr lang="en-US" sz="2400" dirty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Software Pipeline Example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38200" y="2667000"/>
            <a:ext cx="2736850" cy="32115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LDH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||  LDH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MPY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ADD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     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343400" y="3200400"/>
            <a:ext cx="3778250" cy="2678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How many cycles would</a:t>
            </a:r>
            <a:br>
              <a:rPr lang="en-US" sz="2800">
                <a:latin typeface="Calibri" pitchFamily="34" charset="0"/>
              </a:rPr>
            </a:br>
            <a:r>
              <a:rPr lang="en-US" sz="2800">
                <a:latin typeface="Calibri" pitchFamily="34" charset="0"/>
              </a:rPr>
              <a:t>it take to perform this</a:t>
            </a:r>
            <a:br>
              <a:rPr lang="en-US" sz="2800">
                <a:latin typeface="Calibri" pitchFamily="34" charset="0"/>
              </a:rPr>
            </a:br>
            <a:r>
              <a:rPr lang="en-US" sz="2800">
                <a:latin typeface="Calibri" pitchFamily="34" charset="0"/>
              </a:rPr>
              <a:t>loop 5 times?</a:t>
            </a:r>
          </a:p>
          <a:p>
            <a:r>
              <a:rPr lang="en-US" sz="2800">
                <a:latin typeface="Calibri" pitchFamily="34" charset="0"/>
              </a:rPr>
              <a:t>(Disregard delay-slots).</a:t>
            </a:r>
          </a:p>
          <a:p>
            <a:endParaRPr lang="en-US" sz="2800">
              <a:latin typeface="Calibri" pitchFamily="34" charset="0"/>
            </a:endParaRPr>
          </a:p>
          <a:p>
            <a:r>
              <a:rPr lang="en-US" sz="2800">
                <a:latin typeface="Calibri" pitchFamily="34" charset="0"/>
              </a:rPr>
              <a:t>     5 x 3 = 15 cycles</a:t>
            </a:r>
          </a:p>
        </p:txBody>
      </p:sp>
      <p:sp>
        <p:nvSpPr>
          <p:cNvPr id="5" name="PPTShape_0"/>
          <p:cNvSpPr txBox="1">
            <a:spLocks noChangeArrowheads="1"/>
          </p:cNvSpPr>
          <p:nvPr/>
        </p:nvSpPr>
        <p:spPr>
          <a:xfrm>
            <a:off x="609600" y="1371600"/>
            <a:ext cx="8229600" cy="715963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>
                <a:latin typeface="+mj-lt"/>
                <a:ea typeface="+mj-ea"/>
                <a:cs typeface="+mj-cs"/>
              </a:rPr>
              <a:t>A typical DSP MAC operation- dot product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Non-Pipelined Code</a:t>
            </a:r>
          </a:p>
        </p:txBody>
      </p:sp>
      <p:grpSp>
        <p:nvGrpSpPr>
          <p:cNvPr id="27651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600200" y="838200"/>
            <a:ext cx="7162800" cy="457200"/>
            <a:chOff x="1008" y="528"/>
            <a:chExt cx="4512" cy="288"/>
          </a:xfrm>
        </p:grpSpPr>
        <p:sp>
          <p:nvSpPr>
            <p:cNvPr id="27751" name="Rectangle 4"/>
            <p:cNvSpPr>
              <a:spLocks noChangeArrowheads="1"/>
            </p:cNvSpPr>
            <p:nvPr/>
          </p:nvSpPr>
          <p:spPr bwMode="auto">
            <a:xfrm>
              <a:off x="2160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.M1</a:t>
              </a:r>
            </a:p>
          </p:txBody>
        </p:sp>
        <p:sp>
          <p:nvSpPr>
            <p:cNvPr id="27752" name="Rectangle 5"/>
            <p:cNvSpPr>
              <a:spLocks noChangeArrowheads="1"/>
            </p:cNvSpPr>
            <p:nvPr/>
          </p:nvSpPr>
          <p:spPr bwMode="auto">
            <a:xfrm>
              <a:off x="2736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.M2</a:t>
              </a:r>
            </a:p>
          </p:txBody>
        </p:sp>
        <p:sp>
          <p:nvSpPr>
            <p:cNvPr id="27753" name="Rectangle 6"/>
            <p:cNvSpPr>
              <a:spLocks noChangeArrowheads="1"/>
            </p:cNvSpPr>
            <p:nvPr/>
          </p:nvSpPr>
          <p:spPr bwMode="auto">
            <a:xfrm>
              <a:off x="3312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.L1</a:t>
              </a:r>
            </a:p>
          </p:txBody>
        </p:sp>
        <p:sp>
          <p:nvSpPr>
            <p:cNvPr id="27754" name="Rectangle 7"/>
            <p:cNvSpPr>
              <a:spLocks noChangeArrowheads="1"/>
            </p:cNvSpPr>
            <p:nvPr/>
          </p:nvSpPr>
          <p:spPr bwMode="auto">
            <a:xfrm>
              <a:off x="3888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.L2</a:t>
              </a:r>
            </a:p>
          </p:txBody>
        </p:sp>
        <p:sp>
          <p:nvSpPr>
            <p:cNvPr id="27755" name="Rectangle 8"/>
            <p:cNvSpPr>
              <a:spLocks noChangeArrowheads="1"/>
            </p:cNvSpPr>
            <p:nvPr/>
          </p:nvSpPr>
          <p:spPr bwMode="auto">
            <a:xfrm>
              <a:off x="4464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.S1</a:t>
              </a:r>
            </a:p>
          </p:txBody>
        </p:sp>
        <p:sp>
          <p:nvSpPr>
            <p:cNvPr id="27756" name="Rectangle 9"/>
            <p:cNvSpPr>
              <a:spLocks noChangeArrowheads="1"/>
            </p:cNvSpPr>
            <p:nvPr/>
          </p:nvSpPr>
          <p:spPr bwMode="auto">
            <a:xfrm>
              <a:off x="5040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.S2</a:t>
              </a:r>
            </a:p>
          </p:txBody>
        </p:sp>
        <p:sp>
          <p:nvSpPr>
            <p:cNvPr id="27757" name="Rectangle 10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.D1</a:t>
              </a:r>
            </a:p>
          </p:txBody>
        </p:sp>
        <p:sp>
          <p:nvSpPr>
            <p:cNvPr id="27758" name="Rectangle 11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.D2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09600" y="381000"/>
            <a:ext cx="2667000" cy="914400"/>
            <a:chOff x="384" y="240"/>
            <a:chExt cx="1680" cy="576"/>
          </a:xfrm>
        </p:grpSpPr>
        <p:sp>
          <p:nvSpPr>
            <p:cNvPr id="27747" name="Rectangle 13"/>
            <p:cNvSpPr>
              <a:spLocks noChangeArrowheads="1"/>
            </p:cNvSpPr>
            <p:nvPr/>
          </p:nvSpPr>
          <p:spPr bwMode="auto">
            <a:xfrm>
              <a:off x="384" y="528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27748" name="Rectangle 14"/>
            <p:cNvSpPr>
              <a:spLocks noChangeArrowheads="1"/>
            </p:cNvSpPr>
            <p:nvPr/>
          </p:nvSpPr>
          <p:spPr bwMode="auto">
            <a:xfrm>
              <a:off x="384" y="240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u="sng">
                  <a:latin typeface="Courier New" pitchFamily="49" charset="0"/>
                </a:rPr>
                <a:t>Cycle</a:t>
              </a:r>
              <a:endParaRPr lang="en-US">
                <a:latin typeface="Courier New" pitchFamily="49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latin typeface="Courier New" pitchFamily="49" charset="0"/>
                </a:rPr>
                <a:t>ldh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28688" name="Rectangle 16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latin typeface="Courier New" pitchFamily="49" charset="0"/>
                </a:rPr>
                <a:t>ldh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09600" y="1447800"/>
            <a:ext cx="8153400" cy="457200"/>
            <a:chOff x="384" y="912"/>
            <a:chExt cx="5136" cy="288"/>
          </a:xfrm>
        </p:grpSpPr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5040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7739" name="Rectangle 19"/>
            <p:cNvSpPr>
              <a:spLocks noChangeArrowheads="1"/>
            </p:cNvSpPr>
            <p:nvPr/>
          </p:nvSpPr>
          <p:spPr bwMode="auto">
            <a:xfrm>
              <a:off x="384" y="912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2</a:t>
              </a:r>
            </a:p>
          </p:txBody>
        </p:sp>
        <p:sp>
          <p:nvSpPr>
            <p:cNvPr id="28692" name="Rectangle 20"/>
            <p:cNvSpPr>
              <a:spLocks noChangeArrowheads="1"/>
            </p:cNvSpPr>
            <p:nvPr/>
          </p:nvSpPr>
          <p:spPr bwMode="auto">
            <a:xfrm>
              <a:off x="4464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3888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4" name="Rectangle 22"/>
            <p:cNvSpPr>
              <a:spLocks noChangeArrowheads="1"/>
            </p:cNvSpPr>
            <p:nvPr/>
          </p:nvSpPr>
          <p:spPr bwMode="auto">
            <a:xfrm>
              <a:off x="3312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5" name="Rectangle 23"/>
            <p:cNvSpPr>
              <a:spLocks noChangeArrowheads="1"/>
            </p:cNvSpPr>
            <p:nvPr/>
          </p:nvSpPr>
          <p:spPr bwMode="auto">
            <a:xfrm>
              <a:off x="2736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2160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1584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1008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</p:grp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3429000" y="1447800"/>
            <a:ext cx="762000" cy="457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 pitchFamily="49" charset="0"/>
              </a:rPr>
              <a:t>mpy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5" name="Group 2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09600" y="2057400"/>
            <a:ext cx="8153400" cy="457200"/>
            <a:chOff x="384" y="1296"/>
            <a:chExt cx="5136" cy="288"/>
          </a:xfrm>
        </p:grpSpPr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040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7730" name="Rectangle 30"/>
            <p:cNvSpPr>
              <a:spLocks noChangeArrowheads="1"/>
            </p:cNvSpPr>
            <p:nvPr/>
          </p:nvSpPr>
          <p:spPr bwMode="auto">
            <a:xfrm>
              <a:off x="384" y="1296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3</a:t>
              </a:r>
            </a:p>
          </p:txBody>
        </p:sp>
        <p:sp>
          <p:nvSpPr>
            <p:cNvPr id="28703" name="Rectangle 31"/>
            <p:cNvSpPr>
              <a:spLocks noChangeArrowheads="1"/>
            </p:cNvSpPr>
            <p:nvPr/>
          </p:nvSpPr>
          <p:spPr bwMode="auto">
            <a:xfrm>
              <a:off x="4464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3888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3312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2736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2160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1584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1008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</p:grp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5257800" y="2057400"/>
            <a:ext cx="762000" cy="457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</a:rPr>
              <a:t>add</a:t>
            </a:r>
          </a:p>
        </p:txBody>
      </p:sp>
      <p:grpSp>
        <p:nvGrpSpPr>
          <p:cNvPr id="6" name="Group 39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09600" y="2667000"/>
            <a:ext cx="8153400" cy="1676400"/>
            <a:chOff x="384" y="1680"/>
            <a:chExt cx="5136" cy="1056"/>
          </a:xfrm>
        </p:grpSpPr>
        <p:grpSp>
          <p:nvGrpSpPr>
            <p:cNvPr id="27694" name="Group 40"/>
            <p:cNvGrpSpPr>
              <a:grpSpLocks/>
            </p:cNvGrpSpPr>
            <p:nvPr/>
          </p:nvGrpSpPr>
          <p:grpSpPr bwMode="auto">
            <a:xfrm>
              <a:off x="384" y="1680"/>
              <a:ext cx="5136" cy="288"/>
              <a:chOff x="384" y="1680"/>
              <a:chExt cx="5136" cy="288"/>
            </a:xfrm>
          </p:grpSpPr>
          <p:sp>
            <p:nvSpPr>
              <p:cNvPr id="28713" name="Rectangle 41"/>
              <p:cNvSpPr>
                <a:spLocks noChangeArrowheads="1"/>
              </p:cNvSpPr>
              <p:nvPr/>
            </p:nvSpPr>
            <p:spPr bwMode="auto">
              <a:xfrm>
                <a:off x="504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21" name="Rectangle 42"/>
              <p:cNvSpPr>
                <a:spLocks noChangeArrowheads="1"/>
              </p:cNvSpPr>
              <p:nvPr/>
            </p:nvSpPr>
            <p:spPr bwMode="auto">
              <a:xfrm>
                <a:off x="384" y="168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28715" name="Rectangle 43"/>
              <p:cNvSpPr>
                <a:spLocks noChangeArrowheads="1"/>
              </p:cNvSpPr>
              <p:nvPr/>
            </p:nvSpPr>
            <p:spPr bwMode="auto">
              <a:xfrm>
                <a:off x="446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16" name="Rectangle 44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17" name="Rectangle 45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0" name="Rectangle 46"/>
              <p:cNvSpPr>
                <a:spLocks noChangeArrowheads="1"/>
              </p:cNvSpPr>
              <p:nvPr/>
            </p:nvSpPr>
            <p:spPr bwMode="auto">
              <a:xfrm>
                <a:off x="2736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1" name="Rectangle 47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2" name="Rectangle 48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1" name="Rectangle 4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27695" name="Group 50"/>
            <p:cNvGrpSpPr>
              <a:grpSpLocks/>
            </p:cNvGrpSpPr>
            <p:nvPr/>
          </p:nvGrpSpPr>
          <p:grpSpPr bwMode="auto">
            <a:xfrm>
              <a:off x="1008" y="1680"/>
              <a:ext cx="1056" cy="288"/>
              <a:chOff x="1008" y="1680"/>
              <a:chExt cx="1056" cy="288"/>
            </a:xfrm>
          </p:grpSpPr>
          <p:sp>
            <p:nvSpPr>
              <p:cNvPr id="28723" name="Rectangle 51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ldh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28724" name="Rectangle 52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ldh</a:t>
                </a:r>
                <a:endParaRPr lang="en-US" dirty="0">
                  <a:latin typeface="Courier New" pitchFamily="49" charset="0"/>
                </a:endParaRPr>
              </a:p>
            </p:txBody>
          </p:sp>
        </p:grpSp>
        <p:grpSp>
          <p:nvGrpSpPr>
            <p:cNvPr id="27696" name="Group 53"/>
            <p:cNvGrpSpPr>
              <a:grpSpLocks/>
            </p:cNvGrpSpPr>
            <p:nvPr/>
          </p:nvGrpSpPr>
          <p:grpSpPr bwMode="auto">
            <a:xfrm>
              <a:off x="384" y="2064"/>
              <a:ext cx="5136" cy="288"/>
              <a:chOff x="384" y="2064"/>
              <a:chExt cx="5136" cy="288"/>
            </a:xfrm>
          </p:grpSpPr>
          <p:sp>
            <p:nvSpPr>
              <p:cNvPr id="28726" name="Rectangle 54"/>
              <p:cNvSpPr>
                <a:spLocks noChangeArrowheads="1"/>
              </p:cNvSpPr>
              <p:nvPr/>
            </p:nvSpPr>
            <p:spPr bwMode="auto">
              <a:xfrm>
                <a:off x="504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10" name="Rectangle 55"/>
              <p:cNvSpPr>
                <a:spLocks noChangeArrowheads="1"/>
              </p:cNvSpPr>
              <p:nvPr/>
            </p:nvSpPr>
            <p:spPr bwMode="auto">
              <a:xfrm>
                <a:off x="384" y="2064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8728" name="Rectangle 56"/>
              <p:cNvSpPr>
                <a:spLocks noChangeArrowheads="1"/>
              </p:cNvSpPr>
              <p:nvPr/>
            </p:nvSpPr>
            <p:spPr bwMode="auto">
              <a:xfrm>
                <a:off x="446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9" name="Rectangle 57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0" name="Rectangle 58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1" name="Rectangle 59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2" name="Rectangle 60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3" name="Rectangle 61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3" name="Rectangle 62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35" name="Rectangle 63"/>
            <p:cNvSpPr>
              <a:spLocks noChangeArrowheads="1"/>
            </p:cNvSpPr>
            <p:nvPr/>
          </p:nvSpPr>
          <p:spPr bwMode="auto">
            <a:xfrm>
              <a:off x="2160" y="2064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latin typeface="Courier New" pitchFamily="49" charset="0"/>
                </a:rPr>
                <a:t>mpy</a:t>
              </a:r>
              <a:endParaRPr lang="en-US" dirty="0">
                <a:latin typeface="Courier New" pitchFamily="49" charset="0"/>
              </a:endParaRPr>
            </a:p>
          </p:txBody>
        </p:sp>
        <p:grpSp>
          <p:nvGrpSpPr>
            <p:cNvPr id="27698" name="Group 64"/>
            <p:cNvGrpSpPr>
              <a:grpSpLocks/>
            </p:cNvGrpSpPr>
            <p:nvPr/>
          </p:nvGrpSpPr>
          <p:grpSpPr bwMode="auto">
            <a:xfrm>
              <a:off x="384" y="2448"/>
              <a:ext cx="5136" cy="288"/>
              <a:chOff x="384" y="2448"/>
              <a:chExt cx="5136" cy="288"/>
            </a:xfrm>
          </p:grpSpPr>
          <p:sp>
            <p:nvSpPr>
              <p:cNvPr id="28737" name="Rectangle 65"/>
              <p:cNvSpPr>
                <a:spLocks noChangeArrowheads="1"/>
              </p:cNvSpPr>
              <p:nvPr/>
            </p:nvSpPr>
            <p:spPr bwMode="auto">
              <a:xfrm>
                <a:off x="504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01" name="Rectangle 66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8739" name="Rectangle 67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0" name="Rectangle 68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1" name="Rectangle 69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2" name="Rectangle 70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3" name="Rectangle 71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4" name="Rectangle 72"/>
              <p:cNvSpPr>
                <a:spLocks noChangeArrowheads="1"/>
              </p:cNvSpPr>
              <p:nvPr/>
            </p:nvSpPr>
            <p:spPr bwMode="auto">
              <a:xfrm>
                <a:off x="158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5" name="Rectangle 73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46" name="Rectangle 74"/>
            <p:cNvSpPr>
              <a:spLocks noChangeArrowheads="1"/>
            </p:cNvSpPr>
            <p:nvPr/>
          </p:nvSpPr>
          <p:spPr bwMode="auto">
            <a:xfrm>
              <a:off x="3312" y="244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latin typeface="Courier New" pitchFamily="49" charset="0"/>
                </a:rPr>
                <a:t>add</a:t>
              </a:r>
            </a:p>
          </p:txBody>
        </p:sp>
      </p:grpSp>
      <p:grpSp>
        <p:nvGrpSpPr>
          <p:cNvPr id="11" name="Group 75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09600" y="4495800"/>
            <a:ext cx="8153400" cy="1676400"/>
            <a:chOff x="384" y="2832"/>
            <a:chExt cx="5136" cy="1056"/>
          </a:xfrm>
        </p:grpSpPr>
        <p:grpSp>
          <p:nvGrpSpPr>
            <p:cNvPr id="27659" name="Group 76"/>
            <p:cNvGrpSpPr>
              <a:grpSpLocks/>
            </p:cNvGrpSpPr>
            <p:nvPr/>
          </p:nvGrpSpPr>
          <p:grpSpPr bwMode="auto">
            <a:xfrm>
              <a:off x="384" y="2832"/>
              <a:ext cx="5136" cy="288"/>
              <a:chOff x="384" y="2832"/>
              <a:chExt cx="5136" cy="288"/>
            </a:xfrm>
          </p:grpSpPr>
          <p:sp>
            <p:nvSpPr>
              <p:cNvPr id="28749" name="Rectangle 77"/>
              <p:cNvSpPr>
                <a:spLocks noChangeArrowheads="1"/>
              </p:cNvSpPr>
              <p:nvPr/>
            </p:nvSpPr>
            <p:spPr bwMode="auto">
              <a:xfrm>
                <a:off x="504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86" name="Rectangle 78"/>
              <p:cNvSpPr>
                <a:spLocks noChangeArrowheads="1"/>
              </p:cNvSpPr>
              <p:nvPr/>
            </p:nvSpPr>
            <p:spPr bwMode="auto">
              <a:xfrm>
                <a:off x="384" y="283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8751" name="Rectangle 79"/>
              <p:cNvSpPr>
                <a:spLocks noChangeArrowheads="1"/>
              </p:cNvSpPr>
              <p:nvPr/>
            </p:nvSpPr>
            <p:spPr bwMode="auto">
              <a:xfrm>
                <a:off x="446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2" name="Rectangle 80"/>
              <p:cNvSpPr>
                <a:spLocks noChangeArrowheads="1"/>
              </p:cNvSpPr>
              <p:nvPr/>
            </p:nvSpPr>
            <p:spPr bwMode="auto">
              <a:xfrm>
                <a:off x="388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3" name="Rectangle 81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4" name="Rectangle 82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5" name="Rectangle 83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6" name="Rectangle 84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7" name="Rectangle 85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27660" name="Group 86"/>
            <p:cNvGrpSpPr>
              <a:grpSpLocks/>
            </p:cNvGrpSpPr>
            <p:nvPr/>
          </p:nvGrpSpPr>
          <p:grpSpPr bwMode="auto">
            <a:xfrm>
              <a:off x="1008" y="2832"/>
              <a:ext cx="1056" cy="288"/>
              <a:chOff x="1008" y="2832"/>
              <a:chExt cx="1056" cy="288"/>
            </a:xfrm>
          </p:grpSpPr>
          <p:sp>
            <p:nvSpPr>
              <p:cNvPr id="28759" name="Rectangle 87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ldh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28760" name="Rectangle 88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ldh</a:t>
                </a:r>
                <a:endParaRPr lang="en-US" dirty="0">
                  <a:latin typeface="Courier New" pitchFamily="49" charset="0"/>
                </a:endParaRPr>
              </a:p>
            </p:txBody>
          </p:sp>
        </p:grpSp>
        <p:grpSp>
          <p:nvGrpSpPr>
            <p:cNvPr id="27661" name="Group 89"/>
            <p:cNvGrpSpPr>
              <a:grpSpLocks/>
            </p:cNvGrpSpPr>
            <p:nvPr/>
          </p:nvGrpSpPr>
          <p:grpSpPr bwMode="auto">
            <a:xfrm>
              <a:off x="384" y="3216"/>
              <a:ext cx="5136" cy="288"/>
              <a:chOff x="384" y="3216"/>
              <a:chExt cx="5136" cy="288"/>
            </a:xfrm>
          </p:grpSpPr>
          <p:sp>
            <p:nvSpPr>
              <p:cNvPr id="28762" name="Rectangle 90"/>
              <p:cNvSpPr>
                <a:spLocks noChangeArrowheads="1"/>
              </p:cNvSpPr>
              <p:nvPr/>
            </p:nvSpPr>
            <p:spPr bwMode="auto">
              <a:xfrm>
                <a:off x="5040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75" name="Rectangle 91"/>
              <p:cNvSpPr>
                <a:spLocks noChangeArrowheads="1"/>
              </p:cNvSpPr>
              <p:nvPr/>
            </p:nvSpPr>
            <p:spPr bwMode="auto">
              <a:xfrm>
                <a:off x="384" y="3216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28764" name="Rectangle 92"/>
              <p:cNvSpPr>
                <a:spLocks noChangeArrowheads="1"/>
              </p:cNvSpPr>
              <p:nvPr/>
            </p:nvSpPr>
            <p:spPr bwMode="auto">
              <a:xfrm>
                <a:off x="4464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5" name="Rectangle 93"/>
              <p:cNvSpPr>
                <a:spLocks noChangeArrowheads="1"/>
              </p:cNvSpPr>
              <p:nvPr/>
            </p:nvSpPr>
            <p:spPr bwMode="auto">
              <a:xfrm>
                <a:off x="3888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6" name="Rectangle 94"/>
              <p:cNvSpPr>
                <a:spLocks noChangeArrowheads="1"/>
              </p:cNvSpPr>
              <p:nvPr/>
            </p:nvSpPr>
            <p:spPr bwMode="auto">
              <a:xfrm>
                <a:off x="3312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7" name="Rectangle 95"/>
              <p:cNvSpPr>
                <a:spLocks noChangeArrowheads="1"/>
              </p:cNvSpPr>
              <p:nvPr/>
            </p:nvSpPr>
            <p:spPr bwMode="auto">
              <a:xfrm>
                <a:off x="2736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8" name="Rectangle 96"/>
              <p:cNvSpPr>
                <a:spLocks noChangeArrowheads="1"/>
              </p:cNvSpPr>
              <p:nvPr/>
            </p:nvSpPr>
            <p:spPr bwMode="auto">
              <a:xfrm>
                <a:off x="2160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9" name="Rectangle 97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0" name="Rectangle 98"/>
              <p:cNvSpPr>
                <a:spLocks noChangeArrowheads="1"/>
              </p:cNvSpPr>
              <p:nvPr/>
            </p:nvSpPr>
            <p:spPr bwMode="auto">
              <a:xfrm>
                <a:off x="1008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71" name="Rectangle 99"/>
            <p:cNvSpPr>
              <a:spLocks noChangeArrowheads="1"/>
            </p:cNvSpPr>
            <p:nvPr/>
          </p:nvSpPr>
          <p:spPr bwMode="auto">
            <a:xfrm>
              <a:off x="2160" y="3216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latin typeface="Courier New" pitchFamily="49" charset="0"/>
                </a:rPr>
                <a:t>mpy</a:t>
              </a:r>
            </a:p>
          </p:txBody>
        </p:sp>
        <p:grpSp>
          <p:nvGrpSpPr>
            <p:cNvPr id="27663" name="Group 100"/>
            <p:cNvGrpSpPr>
              <a:grpSpLocks/>
            </p:cNvGrpSpPr>
            <p:nvPr/>
          </p:nvGrpSpPr>
          <p:grpSpPr bwMode="auto">
            <a:xfrm>
              <a:off x="384" y="3600"/>
              <a:ext cx="5136" cy="288"/>
              <a:chOff x="384" y="3600"/>
              <a:chExt cx="5136" cy="288"/>
            </a:xfrm>
          </p:grpSpPr>
          <p:sp>
            <p:nvSpPr>
              <p:cNvPr id="28773" name="Rectangle 101"/>
              <p:cNvSpPr>
                <a:spLocks noChangeArrowheads="1"/>
              </p:cNvSpPr>
              <p:nvPr/>
            </p:nvSpPr>
            <p:spPr bwMode="auto">
              <a:xfrm>
                <a:off x="5040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66" name="Rectangle 102"/>
              <p:cNvSpPr>
                <a:spLocks noChangeArrowheads="1"/>
              </p:cNvSpPr>
              <p:nvPr/>
            </p:nvSpPr>
            <p:spPr bwMode="auto">
              <a:xfrm>
                <a:off x="384" y="360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28775" name="Rectangle 103"/>
              <p:cNvSpPr>
                <a:spLocks noChangeArrowheads="1"/>
              </p:cNvSpPr>
              <p:nvPr/>
            </p:nvSpPr>
            <p:spPr bwMode="auto">
              <a:xfrm>
                <a:off x="4464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6" name="Rectangle 104"/>
              <p:cNvSpPr>
                <a:spLocks noChangeArrowheads="1"/>
              </p:cNvSpPr>
              <p:nvPr/>
            </p:nvSpPr>
            <p:spPr bwMode="auto">
              <a:xfrm>
                <a:off x="3888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7" name="Rectangle 105"/>
              <p:cNvSpPr>
                <a:spLocks noChangeArrowheads="1"/>
              </p:cNvSpPr>
              <p:nvPr/>
            </p:nvSpPr>
            <p:spPr bwMode="auto">
              <a:xfrm>
                <a:off x="3312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8" name="Rectangle 106"/>
              <p:cNvSpPr>
                <a:spLocks noChangeArrowheads="1"/>
              </p:cNvSpPr>
              <p:nvPr/>
            </p:nvSpPr>
            <p:spPr bwMode="auto">
              <a:xfrm>
                <a:off x="2736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9" name="Rectangle 107"/>
              <p:cNvSpPr>
                <a:spLocks noChangeArrowheads="1"/>
              </p:cNvSpPr>
              <p:nvPr/>
            </p:nvSpPr>
            <p:spPr bwMode="auto">
              <a:xfrm>
                <a:off x="2160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80" name="Rectangle 108"/>
              <p:cNvSpPr>
                <a:spLocks noChangeArrowheads="1"/>
              </p:cNvSpPr>
              <p:nvPr/>
            </p:nvSpPr>
            <p:spPr bwMode="auto">
              <a:xfrm>
                <a:off x="1584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81" name="Rectangle 109"/>
              <p:cNvSpPr>
                <a:spLocks noChangeArrowheads="1"/>
              </p:cNvSpPr>
              <p:nvPr/>
            </p:nvSpPr>
            <p:spPr bwMode="auto">
              <a:xfrm>
                <a:off x="1008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82" name="Rectangle 110"/>
            <p:cNvSpPr>
              <a:spLocks noChangeArrowheads="1"/>
            </p:cNvSpPr>
            <p:nvPr/>
          </p:nvSpPr>
          <p:spPr bwMode="auto">
            <a:xfrm>
              <a:off x="3312" y="3600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9" grpId="0" animBg="1" autoUpdateAnimBg="0"/>
      <p:bldP spid="2871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Pipelining Code</a:t>
            </a:r>
          </a:p>
        </p:txBody>
      </p:sp>
      <p:grpSp>
        <p:nvGrpSpPr>
          <p:cNvPr id="28675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09600" y="381000"/>
            <a:ext cx="8153400" cy="914400"/>
            <a:chOff x="384" y="240"/>
            <a:chExt cx="5136" cy="576"/>
          </a:xfrm>
        </p:grpSpPr>
        <p:grpSp>
          <p:nvGrpSpPr>
            <p:cNvPr id="28773" name="Group 4"/>
            <p:cNvGrpSpPr>
              <a:grpSpLocks/>
            </p:cNvGrpSpPr>
            <p:nvPr/>
          </p:nvGrpSpPr>
          <p:grpSpPr bwMode="auto">
            <a:xfrm>
              <a:off x="1008" y="528"/>
              <a:ext cx="4512" cy="288"/>
              <a:chOff x="1008" y="528"/>
              <a:chExt cx="4512" cy="288"/>
            </a:xfrm>
          </p:grpSpPr>
          <p:sp>
            <p:nvSpPr>
              <p:cNvPr id="29701" name="Rectangle 5"/>
              <p:cNvSpPr>
                <a:spLocks noChangeArrowheads="1"/>
              </p:cNvSpPr>
              <p:nvPr/>
            </p:nvSpPr>
            <p:spPr bwMode="auto">
              <a:xfrm>
                <a:off x="2160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.M1</a:t>
                </a:r>
              </a:p>
            </p:txBody>
          </p:sp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2736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.M2</a:t>
                </a:r>
              </a:p>
            </p:txBody>
          </p:sp>
          <p:sp>
            <p:nvSpPr>
              <p:cNvPr id="29703" name="Rectangle 7"/>
              <p:cNvSpPr>
                <a:spLocks noChangeArrowheads="1"/>
              </p:cNvSpPr>
              <p:nvPr/>
            </p:nvSpPr>
            <p:spPr bwMode="auto">
              <a:xfrm>
                <a:off x="3312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.L1</a:t>
                </a:r>
              </a:p>
            </p:txBody>
          </p:sp>
          <p:sp>
            <p:nvSpPr>
              <p:cNvPr id="29704" name="Rectangle 8"/>
              <p:cNvSpPr>
                <a:spLocks noChangeArrowheads="1"/>
              </p:cNvSpPr>
              <p:nvPr/>
            </p:nvSpPr>
            <p:spPr bwMode="auto">
              <a:xfrm>
                <a:off x="3888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.L2</a:t>
                </a:r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4464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.S1</a:t>
                </a:r>
              </a:p>
            </p:txBody>
          </p:sp>
          <p:sp>
            <p:nvSpPr>
              <p:cNvPr id="29706" name="Rectangle 10"/>
              <p:cNvSpPr>
                <a:spLocks noChangeArrowheads="1"/>
              </p:cNvSpPr>
              <p:nvPr/>
            </p:nvSpPr>
            <p:spPr bwMode="auto">
              <a:xfrm>
                <a:off x="5040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.S2</a:t>
                </a:r>
              </a:p>
            </p:txBody>
          </p:sp>
          <p:sp>
            <p:nvSpPr>
              <p:cNvPr id="28782" name="Rectangle 11"/>
              <p:cNvSpPr>
                <a:spLocks noChangeArrowheads="1"/>
              </p:cNvSpPr>
              <p:nvPr/>
            </p:nvSpPr>
            <p:spPr bwMode="auto">
              <a:xfrm>
                <a:off x="1008" y="52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.D1</a:t>
                </a:r>
              </a:p>
            </p:txBody>
          </p:sp>
          <p:sp>
            <p:nvSpPr>
              <p:cNvPr id="28783" name="Rectangle 12"/>
              <p:cNvSpPr>
                <a:spLocks noChangeArrowheads="1"/>
              </p:cNvSpPr>
              <p:nvPr/>
            </p:nvSpPr>
            <p:spPr bwMode="auto">
              <a:xfrm>
                <a:off x="1584" y="52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.D2</a:t>
                </a:r>
              </a:p>
            </p:txBody>
          </p:sp>
        </p:grpSp>
        <p:sp>
          <p:nvSpPr>
            <p:cNvPr id="28774" name="Rectangle 13"/>
            <p:cNvSpPr>
              <a:spLocks noChangeArrowheads="1"/>
            </p:cNvSpPr>
            <p:nvPr/>
          </p:nvSpPr>
          <p:spPr bwMode="auto">
            <a:xfrm>
              <a:off x="384" y="528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28775" name="Rectangle 14"/>
            <p:cNvSpPr>
              <a:spLocks noChangeArrowheads="1"/>
            </p:cNvSpPr>
            <p:nvPr/>
          </p:nvSpPr>
          <p:spPr bwMode="auto">
            <a:xfrm>
              <a:off x="384" y="240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u="sng">
                  <a:latin typeface="Courier New" pitchFamily="49" charset="0"/>
                </a:rPr>
                <a:t>Cycle</a:t>
              </a: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8676" name="Group 1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00200" y="838200"/>
            <a:ext cx="1676400" cy="457200"/>
            <a:chOff x="1008" y="528"/>
            <a:chExt cx="1056" cy="288"/>
          </a:xfrm>
        </p:grpSpPr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latin typeface="Courier New" pitchFamily="49" charset="0"/>
                </a:rPr>
                <a:t>ldh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latin typeface="Courier New" pitchFamily="49" charset="0"/>
                </a:rPr>
                <a:t>ldh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09600" y="1447800"/>
            <a:ext cx="8153400" cy="457200"/>
            <a:chOff x="384" y="912"/>
            <a:chExt cx="5136" cy="288"/>
          </a:xfrm>
        </p:grpSpPr>
        <p:grpSp>
          <p:nvGrpSpPr>
            <p:cNvPr id="28760" name="Group 19"/>
            <p:cNvGrpSpPr>
              <a:grpSpLocks/>
            </p:cNvGrpSpPr>
            <p:nvPr/>
          </p:nvGrpSpPr>
          <p:grpSpPr bwMode="auto">
            <a:xfrm>
              <a:off x="384" y="912"/>
              <a:ext cx="5136" cy="288"/>
              <a:chOff x="384" y="912"/>
              <a:chExt cx="5136" cy="288"/>
            </a:xfrm>
          </p:grpSpPr>
          <p:sp>
            <p:nvSpPr>
              <p:cNvPr id="11" name="Rectangle 20"/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7" name="Rectangle 21"/>
              <p:cNvSpPr>
                <a:spLocks noChangeArrowheads="1"/>
              </p:cNvSpPr>
              <p:nvPr/>
            </p:nvSpPr>
            <p:spPr bwMode="auto">
              <a:xfrm>
                <a:off x="3888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8" name="Rectangle 22"/>
              <p:cNvSpPr>
                <a:spLocks noChangeArrowheads="1"/>
              </p:cNvSpPr>
              <p:nvPr/>
            </p:nvSpPr>
            <p:spPr bwMode="auto">
              <a:xfrm>
                <a:off x="4464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9" name="Rectangle 23"/>
              <p:cNvSpPr>
                <a:spLocks noChangeArrowheads="1"/>
              </p:cNvSpPr>
              <p:nvPr/>
            </p:nvSpPr>
            <p:spPr bwMode="auto">
              <a:xfrm>
                <a:off x="5040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6" name="Rectangle 24"/>
              <p:cNvSpPr>
                <a:spLocks noChangeArrowheads="1"/>
              </p:cNvSpPr>
              <p:nvPr/>
            </p:nvSpPr>
            <p:spPr bwMode="auto">
              <a:xfrm>
                <a:off x="384" y="91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9721" name="Rectangle 25"/>
              <p:cNvSpPr>
                <a:spLocks noChangeArrowheads="1"/>
              </p:cNvSpPr>
              <p:nvPr/>
            </p:nvSpPr>
            <p:spPr bwMode="auto">
              <a:xfrm>
                <a:off x="2736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/>
            </p:nvSpPr>
            <p:spPr bwMode="auto">
              <a:xfrm>
                <a:off x="1008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/>
            </p:nvSpPr>
            <p:spPr bwMode="auto">
              <a:xfrm>
                <a:off x="1584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24" name="Rectangle 2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2160" y="912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latin typeface="Courier New" pitchFamily="49" charset="0"/>
                </a:rPr>
                <a:t>mpy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7" name="Group 30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600200" y="1447800"/>
            <a:ext cx="1676400" cy="457200"/>
            <a:chOff x="1008" y="912"/>
            <a:chExt cx="1056" cy="288"/>
          </a:xfrm>
        </p:grpSpPr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1008" y="912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latin typeface="Courier New" pitchFamily="49" charset="0"/>
                </a:rPr>
                <a:t>ldh</a:t>
              </a: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1584" y="912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latin typeface="Courier New" pitchFamily="49" charset="0"/>
                </a:rPr>
                <a:t>ldh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09600" y="2057400"/>
            <a:ext cx="8153400" cy="457200"/>
            <a:chOff x="384" y="1296"/>
            <a:chExt cx="5136" cy="288"/>
          </a:xfrm>
        </p:grpSpPr>
        <p:grpSp>
          <p:nvGrpSpPr>
            <p:cNvPr id="28747" name="Group 34"/>
            <p:cNvGrpSpPr>
              <a:grpSpLocks/>
            </p:cNvGrpSpPr>
            <p:nvPr/>
          </p:nvGrpSpPr>
          <p:grpSpPr bwMode="auto">
            <a:xfrm>
              <a:off x="384" y="1296"/>
              <a:ext cx="5136" cy="288"/>
              <a:chOff x="384" y="1296"/>
              <a:chExt cx="5136" cy="288"/>
            </a:xfrm>
          </p:grpSpPr>
          <p:sp>
            <p:nvSpPr>
              <p:cNvPr id="29731" name="Rectangle 35"/>
              <p:cNvSpPr>
                <a:spLocks noChangeArrowheads="1"/>
              </p:cNvSpPr>
              <p:nvPr/>
            </p:nvSpPr>
            <p:spPr bwMode="auto">
              <a:xfrm>
                <a:off x="3888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2" name="Rectangle 36"/>
              <p:cNvSpPr>
                <a:spLocks noChangeArrowheads="1"/>
              </p:cNvSpPr>
              <p:nvPr/>
            </p:nvSpPr>
            <p:spPr bwMode="auto">
              <a:xfrm>
                <a:off x="4464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3" name="Rectangle 37"/>
              <p:cNvSpPr>
                <a:spLocks noChangeArrowheads="1"/>
              </p:cNvSpPr>
              <p:nvPr/>
            </p:nvSpPr>
            <p:spPr bwMode="auto">
              <a:xfrm>
                <a:off x="5040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2" name="Rectangle 38"/>
              <p:cNvSpPr>
                <a:spLocks noChangeArrowheads="1"/>
              </p:cNvSpPr>
              <p:nvPr/>
            </p:nvSpPr>
            <p:spPr bwMode="auto">
              <a:xfrm>
                <a:off x="384" y="1296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2736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1" name="Rectangle 40"/>
              <p:cNvSpPr>
                <a:spLocks noChangeArrowheads="1"/>
              </p:cNvSpPr>
              <p:nvPr/>
            </p:nvSpPr>
            <p:spPr bwMode="auto">
              <a:xfrm>
                <a:off x="1008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7" name="Rectangle 41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8" name="Rectangle 42"/>
              <p:cNvSpPr>
                <a:spLocks noChangeArrowheads="1"/>
              </p:cNvSpPr>
              <p:nvPr/>
            </p:nvSpPr>
            <p:spPr bwMode="auto">
              <a:xfrm>
                <a:off x="2160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2" name="Rectangle 43"/>
              <p:cNvSpPr>
                <a:spLocks noChangeArrowheads="1"/>
              </p:cNvSpPr>
              <p:nvPr/>
            </p:nvSpPr>
            <p:spPr bwMode="auto">
              <a:xfrm>
                <a:off x="3312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3312" y="1296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  <p:grpSp>
        <p:nvGrpSpPr>
          <p:cNvPr id="10" name="Group 45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600200" y="2057400"/>
            <a:ext cx="2590800" cy="457200"/>
            <a:chOff x="1008" y="1296"/>
            <a:chExt cx="1632" cy="288"/>
          </a:xfrm>
        </p:grpSpPr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160" y="1296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latin typeface="Courier New" pitchFamily="49" charset="0"/>
                </a:rPr>
                <a:t>mpy</a:t>
              </a:r>
              <a:endParaRPr lang="en-US" dirty="0">
                <a:latin typeface="Courier New" pitchFamily="49" charset="0"/>
              </a:endParaRPr>
            </a:p>
          </p:txBody>
        </p:sp>
        <p:grpSp>
          <p:nvGrpSpPr>
            <p:cNvPr id="28744" name="Group 47"/>
            <p:cNvGrpSpPr>
              <a:grpSpLocks/>
            </p:cNvGrpSpPr>
            <p:nvPr/>
          </p:nvGrpSpPr>
          <p:grpSpPr bwMode="auto">
            <a:xfrm>
              <a:off x="1008" y="1296"/>
              <a:ext cx="1056" cy="288"/>
              <a:chOff x="1008" y="1296"/>
              <a:chExt cx="1056" cy="288"/>
            </a:xfrm>
          </p:grpSpPr>
          <p:sp>
            <p:nvSpPr>
              <p:cNvPr id="29744" name="Rectangle 48"/>
              <p:cNvSpPr>
                <a:spLocks noChangeArrowheads="1"/>
              </p:cNvSpPr>
              <p:nvPr/>
            </p:nvSpPr>
            <p:spPr bwMode="auto">
              <a:xfrm>
                <a:off x="1008" y="1296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ldh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24" name="Rectangle 49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ldh</a:t>
                </a:r>
                <a:endParaRPr lang="en-US" dirty="0">
                  <a:latin typeface="Courier New" pitchFamily="49" charset="0"/>
                </a:endParaRPr>
              </a:p>
            </p:txBody>
          </p:sp>
        </p:grpSp>
      </p:grpSp>
      <p:grpSp>
        <p:nvGrpSpPr>
          <p:cNvPr id="13" name="Group 50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609600" y="2667000"/>
            <a:ext cx="8153400" cy="457200"/>
            <a:chOff x="384" y="1680"/>
            <a:chExt cx="5136" cy="288"/>
          </a:xfrm>
        </p:grpSpPr>
        <p:grpSp>
          <p:nvGrpSpPr>
            <p:cNvPr id="28727" name="Group 51"/>
            <p:cNvGrpSpPr>
              <a:grpSpLocks/>
            </p:cNvGrpSpPr>
            <p:nvPr/>
          </p:nvGrpSpPr>
          <p:grpSpPr bwMode="auto">
            <a:xfrm>
              <a:off x="384" y="1680"/>
              <a:ext cx="5136" cy="288"/>
              <a:chOff x="384" y="1680"/>
              <a:chExt cx="5136" cy="288"/>
            </a:xfrm>
          </p:grpSpPr>
          <p:sp>
            <p:nvSpPr>
              <p:cNvPr id="29748" name="Rectangle 52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49" name="Rectangle 53"/>
              <p:cNvSpPr>
                <a:spLocks noChangeArrowheads="1"/>
              </p:cNvSpPr>
              <p:nvPr/>
            </p:nvSpPr>
            <p:spPr bwMode="auto">
              <a:xfrm>
                <a:off x="446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0" name="Rectangle 54"/>
              <p:cNvSpPr>
                <a:spLocks noChangeArrowheads="1"/>
              </p:cNvSpPr>
              <p:nvPr/>
            </p:nvSpPr>
            <p:spPr bwMode="auto">
              <a:xfrm>
                <a:off x="504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7" name="Rectangle 55"/>
              <p:cNvSpPr>
                <a:spLocks noChangeArrowheads="1"/>
              </p:cNvSpPr>
              <p:nvPr/>
            </p:nvSpPr>
            <p:spPr bwMode="auto">
              <a:xfrm>
                <a:off x="384" y="168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26" name="Rectangle 56"/>
              <p:cNvSpPr>
                <a:spLocks noChangeArrowheads="1"/>
              </p:cNvSpPr>
              <p:nvPr/>
            </p:nvSpPr>
            <p:spPr bwMode="auto">
              <a:xfrm>
                <a:off x="2736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3" name="Rectangle 57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4" name="Rectangle 58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" name="Rectangle 59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6" name="Rectangle 60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28728" name="Group 61"/>
            <p:cNvGrpSpPr>
              <a:grpSpLocks/>
            </p:cNvGrpSpPr>
            <p:nvPr/>
          </p:nvGrpSpPr>
          <p:grpSpPr bwMode="auto">
            <a:xfrm>
              <a:off x="1008" y="1680"/>
              <a:ext cx="2784" cy="288"/>
              <a:chOff x="1008" y="1680"/>
              <a:chExt cx="2784" cy="288"/>
            </a:xfrm>
          </p:grpSpPr>
          <p:sp>
            <p:nvSpPr>
              <p:cNvPr id="29758" name="Rectangle 62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59" name="Rectangle 63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mpy</a:t>
                </a:r>
                <a:endParaRPr lang="en-US" dirty="0">
                  <a:latin typeface="Courier New" pitchFamily="49" charset="0"/>
                </a:endParaRPr>
              </a:p>
            </p:txBody>
          </p:sp>
          <p:grpSp>
            <p:nvGrpSpPr>
              <p:cNvPr id="28731" name="Group 64"/>
              <p:cNvGrpSpPr>
                <a:grpSpLocks/>
              </p:cNvGrpSpPr>
              <p:nvPr/>
            </p:nvGrpSpPr>
            <p:grpSpPr bwMode="auto">
              <a:xfrm>
                <a:off x="1008" y="1680"/>
                <a:ext cx="1056" cy="288"/>
                <a:chOff x="1008" y="1680"/>
                <a:chExt cx="1056" cy="288"/>
              </a:xfrm>
            </p:grpSpPr>
            <p:sp>
              <p:nvSpPr>
                <p:cNvPr id="29761" name="Rectangle 65"/>
                <p:cNvSpPr>
                  <a:spLocks noChangeArrowheads="1"/>
                </p:cNvSpPr>
                <p:nvPr/>
              </p:nvSpPr>
              <p:spPr bwMode="auto">
                <a:xfrm>
                  <a:off x="1008" y="1680"/>
                  <a:ext cx="480" cy="28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err="1">
                      <a:latin typeface="Courier New" pitchFamily="49" charset="0"/>
                    </a:rPr>
                    <a:t>ldh</a:t>
                  </a:r>
                  <a:endParaRPr lang="en-US" dirty="0">
                    <a:latin typeface="Courier New" pitchFamily="49" charset="0"/>
                  </a:endParaRPr>
                </a:p>
              </p:txBody>
            </p:sp>
            <p:sp>
              <p:nvSpPr>
                <p:cNvPr id="29762" name="Rectangle 66"/>
                <p:cNvSpPr>
                  <a:spLocks noChangeArrowheads="1"/>
                </p:cNvSpPr>
                <p:nvPr/>
              </p:nvSpPr>
              <p:spPr bwMode="auto">
                <a:xfrm>
                  <a:off x="1584" y="1680"/>
                  <a:ext cx="480" cy="28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err="1">
                      <a:latin typeface="Courier New" pitchFamily="49" charset="0"/>
                    </a:rPr>
                    <a:t>ldh</a:t>
                  </a:r>
                  <a:endParaRPr lang="en-US" dirty="0">
                    <a:latin typeface="Courier New" pitchFamily="49" charset="0"/>
                  </a:endParaRPr>
                </a:p>
              </p:txBody>
            </p:sp>
          </p:grpSp>
        </p:grpSp>
      </p:grpSp>
      <p:grpSp>
        <p:nvGrpSpPr>
          <p:cNvPr id="20" name="Group 67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609600" y="3276600"/>
            <a:ext cx="8153400" cy="457200"/>
            <a:chOff x="384" y="2064"/>
            <a:chExt cx="5136" cy="288"/>
          </a:xfrm>
        </p:grpSpPr>
        <p:grpSp>
          <p:nvGrpSpPr>
            <p:cNvPr id="28711" name="Group 68"/>
            <p:cNvGrpSpPr>
              <a:grpSpLocks/>
            </p:cNvGrpSpPr>
            <p:nvPr/>
          </p:nvGrpSpPr>
          <p:grpSpPr bwMode="auto">
            <a:xfrm>
              <a:off x="384" y="2064"/>
              <a:ext cx="5136" cy="288"/>
              <a:chOff x="384" y="2064"/>
              <a:chExt cx="5136" cy="288"/>
            </a:xfrm>
          </p:grpSpPr>
          <p:sp>
            <p:nvSpPr>
              <p:cNvPr id="29765" name="Rectangle 69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66" name="Rectangle 70"/>
              <p:cNvSpPr>
                <a:spLocks noChangeArrowheads="1"/>
              </p:cNvSpPr>
              <p:nvPr/>
            </p:nvSpPr>
            <p:spPr bwMode="auto">
              <a:xfrm>
                <a:off x="446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67" name="Rectangle 71"/>
              <p:cNvSpPr>
                <a:spLocks noChangeArrowheads="1"/>
              </p:cNvSpPr>
              <p:nvPr/>
            </p:nvSpPr>
            <p:spPr bwMode="auto">
              <a:xfrm>
                <a:off x="504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1" name="Rectangle 72"/>
              <p:cNvSpPr>
                <a:spLocks noChangeArrowheads="1"/>
              </p:cNvSpPr>
              <p:nvPr/>
            </p:nvSpPr>
            <p:spPr bwMode="auto">
              <a:xfrm>
                <a:off x="384" y="2064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9769" name="Rectangle 73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0" name="Rectangle 7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1" name="Rectangle 75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2" name="Rectangle 76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3" name="Rectangle 77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28712" name="Group 78"/>
            <p:cNvGrpSpPr>
              <a:grpSpLocks/>
            </p:cNvGrpSpPr>
            <p:nvPr/>
          </p:nvGrpSpPr>
          <p:grpSpPr bwMode="auto">
            <a:xfrm>
              <a:off x="1008" y="2064"/>
              <a:ext cx="2784" cy="288"/>
              <a:chOff x="1008" y="2064"/>
              <a:chExt cx="2784" cy="288"/>
            </a:xfrm>
          </p:grpSpPr>
          <p:sp>
            <p:nvSpPr>
              <p:cNvPr id="29775" name="Rectangle 79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76" name="Rectangle 80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rgbClr val="FFCC66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mpy</a:t>
                </a:r>
                <a:endParaRPr lang="en-US" dirty="0">
                  <a:latin typeface="Courier New" pitchFamily="49" charset="0"/>
                </a:endParaRPr>
              </a:p>
            </p:txBody>
          </p:sp>
          <p:grpSp>
            <p:nvGrpSpPr>
              <p:cNvPr id="28715" name="Group 81"/>
              <p:cNvGrpSpPr>
                <a:grpSpLocks/>
              </p:cNvGrpSpPr>
              <p:nvPr/>
            </p:nvGrpSpPr>
            <p:grpSpPr bwMode="auto">
              <a:xfrm>
                <a:off x="1008" y="2064"/>
                <a:ext cx="1056" cy="288"/>
                <a:chOff x="1008" y="2064"/>
                <a:chExt cx="1056" cy="288"/>
              </a:xfrm>
            </p:grpSpPr>
            <p:sp>
              <p:nvSpPr>
                <p:cNvPr id="29778" name="Rectangle 82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480" cy="2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err="1">
                      <a:latin typeface="Courier New" pitchFamily="49" charset="0"/>
                    </a:rPr>
                    <a:t>ldh</a:t>
                  </a:r>
                  <a:endParaRPr lang="en-US" dirty="0">
                    <a:latin typeface="Courier New" pitchFamily="49" charset="0"/>
                  </a:endParaRPr>
                </a:p>
              </p:txBody>
            </p:sp>
            <p:sp>
              <p:nvSpPr>
                <p:cNvPr id="29779" name="Rectangle 83"/>
                <p:cNvSpPr>
                  <a:spLocks noChangeArrowheads="1"/>
                </p:cNvSpPr>
                <p:nvPr/>
              </p:nvSpPr>
              <p:spPr bwMode="auto">
                <a:xfrm>
                  <a:off x="1584" y="2064"/>
                  <a:ext cx="480" cy="2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err="1">
                      <a:latin typeface="Courier New" pitchFamily="49" charset="0"/>
                    </a:rPr>
                    <a:t>ldh</a:t>
                  </a:r>
                  <a:endParaRPr lang="en-US" dirty="0">
                    <a:latin typeface="Courier New" pitchFamily="49" charset="0"/>
                  </a:endParaRPr>
                </a:p>
              </p:txBody>
            </p:sp>
          </p:grpSp>
        </p:grpSp>
      </p:grpSp>
      <p:grpSp>
        <p:nvGrpSpPr>
          <p:cNvPr id="29" name="Group 8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609600" y="3886200"/>
            <a:ext cx="8153400" cy="457200"/>
            <a:chOff x="384" y="2448"/>
            <a:chExt cx="5136" cy="288"/>
          </a:xfrm>
        </p:grpSpPr>
        <p:grpSp>
          <p:nvGrpSpPr>
            <p:cNvPr id="28698" name="Group 85"/>
            <p:cNvGrpSpPr>
              <a:grpSpLocks/>
            </p:cNvGrpSpPr>
            <p:nvPr/>
          </p:nvGrpSpPr>
          <p:grpSpPr bwMode="auto">
            <a:xfrm>
              <a:off x="384" y="2448"/>
              <a:ext cx="5136" cy="288"/>
              <a:chOff x="384" y="2448"/>
              <a:chExt cx="5136" cy="288"/>
            </a:xfrm>
          </p:grpSpPr>
          <p:sp>
            <p:nvSpPr>
              <p:cNvPr id="29782" name="Rectangle 86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3" name="Rectangle 87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4" name="Rectangle 88"/>
              <p:cNvSpPr>
                <a:spLocks noChangeArrowheads="1"/>
              </p:cNvSpPr>
              <p:nvPr/>
            </p:nvSpPr>
            <p:spPr bwMode="auto">
              <a:xfrm>
                <a:off x="504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05" name="Rectangle 89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9786" name="Rectangle 90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7" name="Rectangle 91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8" name="Rectangle 92"/>
              <p:cNvSpPr>
                <a:spLocks noChangeArrowheads="1"/>
              </p:cNvSpPr>
              <p:nvPr/>
            </p:nvSpPr>
            <p:spPr bwMode="auto">
              <a:xfrm>
                <a:off x="158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9" name="Rectangle 93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0" name="Rectangle 94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28699" name="Group 95"/>
            <p:cNvGrpSpPr>
              <a:grpSpLocks/>
            </p:cNvGrpSpPr>
            <p:nvPr/>
          </p:nvGrpSpPr>
          <p:grpSpPr bwMode="auto">
            <a:xfrm>
              <a:off x="2160" y="2448"/>
              <a:ext cx="1632" cy="288"/>
              <a:chOff x="2160" y="2448"/>
              <a:chExt cx="1632" cy="288"/>
            </a:xfrm>
          </p:grpSpPr>
          <p:sp>
            <p:nvSpPr>
              <p:cNvPr id="29792" name="Rectangle 96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rgbClr val="FFCC66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93" name="Rectangle 97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mpy</a:t>
                </a:r>
                <a:endParaRPr lang="en-US" dirty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794" name="Group 98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609600" y="4495800"/>
            <a:ext cx="8153400" cy="457200"/>
            <a:chOff x="384" y="2832"/>
            <a:chExt cx="5136" cy="288"/>
          </a:xfrm>
        </p:grpSpPr>
        <p:grpSp>
          <p:nvGrpSpPr>
            <p:cNvPr id="28687" name="Group 99"/>
            <p:cNvGrpSpPr>
              <a:grpSpLocks/>
            </p:cNvGrpSpPr>
            <p:nvPr/>
          </p:nvGrpSpPr>
          <p:grpSpPr bwMode="auto">
            <a:xfrm>
              <a:off x="384" y="2832"/>
              <a:ext cx="5136" cy="288"/>
              <a:chOff x="384" y="2832"/>
              <a:chExt cx="5136" cy="288"/>
            </a:xfrm>
          </p:grpSpPr>
          <p:sp>
            <p:nvSpPr>
              <p:cNvPr id="29796" name="Rectangle 100"/>
              <p:cNvSpPr>
                <a:spLocks noChangeArrowheads="1"/>
              </p:cNvSpPr>
              <p:nvPr/>
            </p:nvSpPr>
            <p:spPr bwMode="auto">
              <a:xfrm>
                <a:off x="388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7" name="Rectangle 101"/>
              <p:cNvSpPr>
                <a:spLocks noChangeArrowheads="1"/>
              </p:cNvSpPr>
              <p:nvPr/>
            </p:nvSpPr>
            <p:spPr bwMode="auto">
              <a:xfrm>
                <a:off x="446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8" name="Rectangle 102"/>
              <p:cNvSpPr>
                <a:spLocks noChangeArrowheads="1"/>
              </p:cNvSpPr>
              <p:nvPr/>
            </p:nvSpPr>
            <p:spPr bwMode="auto">
              <a:xfrm>
                <a:off x="504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692" name="Rectangle 103"/>
              <p:cNvSpPr>
                <a:spLocks noChangeArrowheads="1"/>
              </p:cNvSpPr>
              <p:nvPr/>
            </p:nvSpPr>
            <p:spPr bwMode="auto">
              <a:xfrm>
                <a:off x="384" y="283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9800" name="Rectangle 104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1" name="Rectangle 105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2" name="Rectangle 106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3" name="Rectangle 107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4" name="Rectangle 108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3312" y="2832"/>
              <a:ext cx="480" cy="2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  <p:sp>
        <p:nvSpPr>
          <p:cNvPr id="29806" name="Text Box 110"/>
          <p:cNvSpPr txBox="1">
            <a:spLocks noChangeArrowheads="1"/>
          </p:cNvSpPr>
          <p:nvPr/>
        </p:nvSpPr>
        <p:spPr bwMode="auto">
          <a:xfrm rot="-287537">
            <a:off x="1665394" y="3850809"/>
            <a:ext cx="17508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No </a:t>
            </a:r>
            <a:r>
              <a:rPr lang="en-US" sz="2800" dirty="0" smtClean="0">
                <a:latin typeface="Times New Roman" pitchFamily="18" charset="0"/>
              </a:rPr>
              <a:t>LDHs</a:t>
            </a:r>
            <a:r>
              <a:rPr lang="en-US" sz="2800" dirty="0">
                <a:latin typeface="Times New Roman" pitchFamily="18" charset="0"/>
              </a:rPr>
              <a:t>?</a:t>
            </a:r>
          </a:p>
        </p:txBody>
      </p:sp>
      <p:sp>
        <p:nvSpPr>
          <p:cNvPr id="29807" name="Text Box 111"/>
          <p:cNvSpPr txBox="1">
            <a:spLocks noChangeArrowheads="1"/>
          </p:cNvSpPr>
          <p:nvPr/>
        </p:nvSpPr>
        <p:spPr bwMode="auto">
          <a:xfrm>
            <a:off x="354013" y="5546725"/>
            <a:ext cx="843597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Pipelining these instructions took 1/2 the cycles!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9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6" grpId="0" autoUpdateAnimBg="0"/>
      <p:bldP spid="29807" grpId="0" build="p" autoUpdateAnimBg="0" advAuto="100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Pipeline Support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compiler is smart enough to schedule instructions efficiently.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DSP algorithms are typically loop intensive.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Generally speaking, servicing of interrupts is not allowed in the middle of the loop because fixed timing is essential.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C66x hardware SPLOOP enables servicing of interrupts in the middle of loops.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NOTE: For more information on SPLOOP, refer to Chapter 8 of the </a:t>
            </a:r>
            <a:r>
              <a:rPr lang="en-US" sz="2400" dirty="0" smtClean="0">
                <a:hlinkClick r:id="rId4"/>
              </a:rPr>
              <a:t>C66x CPU and Instruction Set Reference Guide</a:t>
            </a:r>
            <a:r>
              <a:rPr lang="en-US" sz="2400" dirty="0" smtClean="0"/>
              <a:t>.</a:t>
            </a:r>
            <a:r>
              <a:rPr lang="en-US" sz="2400" dirty="0" smtClean="0">
                <a:latin typeface="+mj-lt"/>
              </a:rPr>
              <a:t> 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information, refer to the </a:t>
            </a:r>
            <a:r>
              <a:rPr lang="en-US" dirty="0" smtClean="0">
                <a:hlinkClick r:id="rId4"/>
              </a:rPr>
              <a:t>C66x CPU and Instruction Set Reference Guide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questions regarding topics covered in this training, visit the support forums at the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TI E2E Community</a:t>
            </a:r>
            <a:r>
              <a:rPr lang="en-US" dirty="0" smtClean="0"/>
              <a:t> website.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990600"/>
            <a:ext cx="83820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CorePac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CorePac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Architecture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Single Instruction Multiple Data (SIMD)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Memory Access 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Pipeline Concept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 rtlCol="0">
            <a:normAutofit fontScale="90000"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C66x </a:t>
            </a:r>
            <a:r>
              <a:rPr lang="en-US" b="1" dirty="0" err="1" smtClean="0"/>
              <a:t>CorePac</a:t>
            </a:r>
            <a:endParaRPr lang="en-US" b="1" dirty="0" smtClean="0"/>
          </a:p>
        </p:txBody>
      </p:sp>
      <p:sp>
        <p:nvSpPr>
          <p:cNvPr id="499717" name="Rectangle 5"/>
          <p:cNvSpPr>
            <a:spLocks noChangeArrowheads="1"/>
          </p:cNvSpPr>
          <p:nvPr/>
        </p:nvSpPr>
        <p:spPr bwMode="auto">
          <a:xfrm>
            <a:off x="228600" y="792228"/>
            <a:ext cx="4953000" cy="586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bIns="182880" anchor="b"/>
          <a:lstStyle/>
          <a:p>
            <a:pPr algn="r" fontAlgn="auto">
              <a:spcAft>
                <a:spcPts val="0"/>
              </a:spcAft>
              <a:defRPr/>
            </a:pPr>
            <a:endParaRPr lang="en-US" dirty="0"/>
          </a:p>
          <a:p>
            <a:pPr algn="r" fontAlgn="auto">
              <a:spcAft>
                <a:spcPts val="0"/>
              </a:spcAft>
              <a:defRPr/>
            </a:pPr>
            <a:endParaRPr lang="en-US" u="sng" dirty="0"/>
          </a:p>
          <a:p>
            <a:pPr algn="r" fontAlgn="auto">
              <a:spcAft>
                <a:spcPts val="0"/>
              </a:spcAft>
              <a:defRPr/>
            </a:pPr>
            <a:r>
              <a:rPr lang="en-US" dirty="0"/>
              <a:t> </a:t>
            </a:r>
            <a:r>
              <a:rPr lang="en-US" dirty="0" smtClean="0"/>
              <a:t>C66x </a:t>
            </a:r>
            <a:r>
              <a:rPr lang="en-US" dirty="0"/>
              <a:t>CorePac</a:t>
            </a:r>
          </a:p>
        </p:txBody>
      </p:sp>
      <p:sp>
        <p:nvSpPr>
          <p:cNvPr id="499718" name="Rectangle 6"/>
          <p:cNvSpPr>
            <a:spLocks noChangeArrowheads="1"/>
          </p:cNvSpPr>
          <p:nvPr/>
        </p:nvSpPr>
        <p:spPr bwMode="auto">
          <a:xfrm>
            <a:off x="445060" y="2895666"/>
            <a:ext cx="1892808" cy="15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tIns="365760"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DSP Core</a:t>
            </a:r>
            <a:endParaRPr lang="en-US" dirty="0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533400" y="2895666"/>
            <a:ext cx="1752600" cy="3048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+mj-lt"/>
              </a:rPr>
              <a:t>Instruction Fetch</a:t>
            </a:r>
          </a:p>
        </p:txBody>
      </p:sp>
      <p:grpSp>
        <p:nvGrpSpPr>
          <p:cNvPr id="3079" name="Group 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631950" y="3687828"/>
            <a:ext cx="485775" cy="401638"/>
            <a:chOff x="972" y="2237"/>
            <a:chExt cx="306" cy="253"/>
          </a:xfrm>
        </p:grpSpPr>
        <p:sp>
          <p:nvSpPr>
            <p:cNvPr id="3114" name="Rectangle 9"/>
            <p:cNvSpPr>
              <a:spLocks noChangeArrowheads="1"/>
            </p:cNvSpPr>
            <p:nvPr/>
          </p:nvSpPr>
          <p:spPr bwMode="auto">
            <a:xfrm>
              <a:off x="972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F8F8F8"/>
                  </a:solidFill>
                  <a:latin typeface="Arial Narrow" pitchFamily="34" charset="0"/>
                </a:rPr>
                <a:t>M</a:t>
              </a:r>
            </a:p>
          </p:txBody>
        </p:sp>
        <p:sp>
          <p:nvSpPr>
            <p:cNvPr id="3115" name="Rectangle 10"/>
            <p:cNvSpPr>
              <a:spLocks noChangeArrowheads="1"/>
            </p:cNvSpPr>
            <p:nvPr/>
          </p:nvSpPr>
          <p:spPr bwMode="auto">
            <a:xfrm>
              <a:off x="972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F8F8F8"/>
                  </a:solidFill>
                  <a:latin typeface="Arial Narrow" pitchFamily="34" charset="0"/>
                </a:rPr>
                <a:t>S</a:t>
              </a:r>
            </a:p>
          </p:txBody>
        </p:sp>
        <p:sp>
          <p:nvSpPr>
            <p:cNvPr id="3116" name="Rectangle 11"/>
            <p:cNvSpPr>
              <a:spLocks noChangeArrowheads="1"/>
            </p:cNvSpPr>
            <p:nvPr/>
          </p:nvSpPr>
          <p:spPr bwMode="auto">
            <a:xfrm>
              <a:off x="1140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F8F8F8"/>
                  </a:solidFill>
                  <a:latin typeface="Arial Narrow" pitchFamily="34" charset="0"/>
                </a:rPr>
                <a:t>L</a:t>
              </a:r>
            </a:p>
          </p:txBody>
        </p:sp>
        <p:sp>
          <p:nvSpPr>
            <p:cNvPr id="3117" name="Rectangle 12"/>
            <p:cNvSpPr>
              <a:spLocks noChangeArrowheads="1"/>
            </p:cNvSpPr>
            <p:nvPr/>
          </p:nvSpPr>
          <p:spPr bwMode="auto">
            <a:xfrm>
              <a:off x="1140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F8F8F8"/>
                  </a:solidFill>
                  <a:latin typeface="Arial Narrow" pitchFamily="34" charset="0"/>
                </a:rPr>
                <a:t>D</a:t>
              </a:r>
            </a:p>
          </p:txBody>
        </p:sp>
      </p:grpSp>
      <p:sp>
        <p:nvSpPr>
          <p:cNvPr id="3083" name="Line 16"/>
          <p:cNvSpPr>
            <a:spLocks noChangeShapeType="1"/>
          </p:cNvSpPr>
          <p:nvPr/>
        </p:nvSpPr>
        <p:spPr bwMode="auto">
          <a:xfrm>
            <a:off x="1255713" y="2608328"/>
            <a:ext cx="290512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84" name="Text Box 17"/>
          <p:cNvSpPr txBox="1">
            <a:spLocks noChangeArrowheads="1"/>
          </p:cNvSpPr>
          <p:nvPr/>
        </p:nvSpPr>
        <p:spPr bwMode="auto">
          <a:xfrm>
            <a:off x="1498600" y="2600391"/>
            <a:ext cx="522288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256</a:t>
            </a:r>
          </a:p>
        </p:txBody>
      </p:sp>
      <p:sp>
        <p:nvSpPr>
          <p:cNvPr id="3085" name="Line 18"/>
          <p:cNvSpPr>
            <a:spLocks noChangeShapeType="1"/>
          </p:cNvSpPr>
          <p:nvPr/>
        </p:nvSpPr>
        <p:spPr bwMode="auto">
          <a:xfrm>
            <a:off x="781050" y="4643503"/>
            <a:ext cx="292100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86" name="Text Box 19"/>
          <p:cNvSpPr txBox="1">
            <a:spLocks noChangeArrowheads="1"/>
          </p:cNvSpPr>
          <p:nvPr/>
        </p:nvSpPr>
        <p:spPr bwMode="auto">
          <a:xfrm>
            <a:off x="1150938" y="4606991"/>
            <a:ext cx="50800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64-bit</a:t>
            </a:r>
          </a:p>
        </p:txBody>
      </p:sp>
      <p:sp>
        <p:nvSpPr>
          <p:cNvPr id="3087" name="Line 20"/>
          <p:cNvSpPr>
            <a:spLocks noChangeShapeType="1"/>
          </p:cNvSpPr>
          <p:nvPr/>
        </p:nvSpPr>
        <p:spPr bwMode="auto">
          <a:xfrm flipH="1">
            <a:off x="1728788" y="4643503"/>
            <a:ext cx="292100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089" name="Group 2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85800" y="3687828"/>
            <a:ext cx="485775" cy="401638"/>
            <a:chOff x="972" y="2237"/>
            <a:chExt cx="306" cy="253"/>
          </a:xfrm>
        </p:grpSpPr>
        <p:sp>
          <p:nvSpPr>
            <p:cNvPr id="3110" name="Rectangle 23"/>
            <p:cNvSpPr>
              <a:spLocks noChangeArrowheads="1"/>
            </p:cNvSpPr>
            <p:nvPr/>
          </p:nvSpPr>
          <p:spPr bwMode="auto">
            <a:xfrm>
              <a:off x="972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F8F8F8"/>
                  </a:solidFill>
                  <a:latin typeface="Arial Narrow" pitchFamily="34" charset="0"/>
                </a:rPr>
                <a:t>M</a:t>
              </a:r>
            </a:p>
          </p:txBody>
        </p:sp>
        <p:sp>
          <p:nvSpPr>
            <p:cNvPr id="3111" name="Rectangle 24"/>
            <p:cNvSpPr>
              <a:spLocks noChangeArrowheads="1"/>
            </p:cNvSpPr>
            <p:nvPr/>
          </p:nvSpPr>
          <p:spPr bwMode="auto">
            <a:xfrm>
              <a:off x="972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F8F8F8"/>
                  </a:solidFill>
                  <a:latin typeface="Arial Narrow" pitchFamily="34" charset="0"/>
                </a:rPr>
                <a:t>S</a:t>
              </a:r>
            </a:p>
          </p:txBody>
        </p:sp>
        <p:sp>
          <p:nvSpPr>
            <p:cNvPr id="3112" name="Rectangle 25"/>
            <p:cNvSpPr>
              <a:spLocks noChangeArrowheads="1"/>
            </p:cNvSpPr>
            <p:nvPr/>
          </p:nvSpPr>
          <p:spPr bwMode="auto">
            <a:xfrm>
              <a:off x="1140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L</a:t>
              </a:r>
            </a:p>
          </p:txBody>
        </p:sp>
        <p:sp>
          <p:nvSpPr>
            <p:cNvPr id="3113" name="Rectangle 26"/>
            <p:cNvSpPr>
              <a:spLocks noChangeArrowheads="1"/>
            </p:cNvSpPr>
            <p:nvPr/>
          </p:nvSpPr>
          <p:spPr bwMode="auto">
            <a:xfrm>
              <a:off x="1140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F8F8F8"/>
                  </a:solidFill>
                  <a:latin typeface="Arial Narrow" pitchFamily="34" charset="0"/>
                </a:rPr>
                <a:t>D</a:t>
              </a:r>
            </a:p>
          </p:txBody>
        </p:sp>
      </p:grpSp>
      <p:sp>
        <p:nvSpPr>
          <p:cNvPr id="499739" name="Rectangle 27"/>
          <p:cNvSpPr>
            <a:spLocks noChangeArrowheads="1"/>
          </p:cNvSpPr>
          <p:nvPr/>
        </p:nvSpPr>
        <p:spPr bwMode="auto">
          <a:xfrm>
            <a:off x="454025" y="5235081"/>
            <a:ext cx="1893888" cy="1281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/>
          <a:lstStyle/>
          <a:p>
            <a:pPr marL="168275" indent="-168275" algn="ctr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2"/>
                </a:solidFill>
                <a:latin typeface="+mj-lt"/>
              </a:rPr>
              <a:t>Level 1 Data</a:t>
            </a:r>
          </a:p>
          <a:p>
            <a:pPr marL="168275" indent="-168275" algn="ctr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2"/>
                </a:solidFill>
                <a:latin typeface="+mj-lt"/>
              </a:rPr>
              <a:t>Memory (L1D)</a:t>
            </a:r>
          </a:p>
          <a:p>
            <a:pPr marL="168275" indent="-168275" fontAlgn="auto">
              <a:lnSpc>
                <a:spcPct val="11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dirty="0">
                <a:latin typeface="+mj-lt"/>
              </a:rPr>
              <a:t>Single-Cycle</a:t>
            </a:r>
          </a:p>
          <a:p>
            <a:pPr marL="168275" indent="-168275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dirty="0">
                <a:latin typeface="+mj-lt"/>
              </a:rPr>
              <a:t>Cache / RAM</a:t>
            </a:r>
          </a:p>
        </p:txBody>
      </p:sp>
      <p:grpSp>
        <p:nvGrpSpPr>
          <p:cNvPr id="3091" name="Group 2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54025" y="4994341"/>
            <a:ext cx="1893888" cy="228600"/>
            <a:chOff x="238" y="3079"/>
            <a:chExt cx="1193" cy="144"/>
          </a:xfrm>
        </p:grpSpPr>
        <p:sp>
          <p:nvSpPr>
            <p:cNvPr id="3108" name="Rectangle 29"/>
            <p:cNvSpPr>
              <a:spLocks noChangeArrowheads="1"/>
            </p:cNvSpPr>
            <p:nvPr/>
          </p:nvSpPr>
          <p:spPr bwMode="auto">
            <a:xfrm>
              <a:off x="238" y="3079"/>
              <a:ext cx="597" cy="14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Arial Narrow" pitchFamily="34" charset="0"/>
                </a:rPr>
                <a:t> </a:t>
              </a:r>
            </a:p>
          </p:txBody>
        </p:sp>
        <p:sp>
          <p:nvSpPr>
            <p:cNvPr id="3109" name="Rectangle 30"/>
            <p:cNvSpPr>
              <a:spLocks noChangeArrowheads="1"/>
            </p:cNvSpPr>
            <p:nvPr/>
          </p:nvSpPr>
          <p:spPr bwMode="auto">
            <a:xfrm>
              <a:off x="835" y="3079"/>
              <a:ext cx="596" cy="14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alibri" pitchFamily="34" charset="0"/>
                </a:rPr>
                <a:t> </a:t>
              </a:r>
            </a:p>
          </p:txBody>
        </p:sp>
      </p:grpSp>
      <p:grpSp>
        <p:nvGrpSpPr>
          <p:cNvPr id="3092" name="Group 3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57200" y="4145028"/>
            <a:ext cx="1828800" cy="274638"/>
            <a:chOff x="238" y="2573"/>
            <a:chExt cx="1193" cy="144"/>
          </a:xfrm>
        </p:grpSpPr>
        <p:sp>
          <p:nvSpPr>
            <p:cNvPr id="3106" name="Rectangle 32"/>
            <p:cNvSpPr>
              <a:spLocks noChangeArrowheads="1"/>
            </p:cNvSpPr>
            <p:nvPr/>
          </p:nvSpPr>
          <p:spPr bwMode="auto">
            <a:xfrm>
              <a:off x="238" y="2573"/>
              <a:ext cx="597" cy="144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lang="en-US" dirty="0">
                  <a:latin typeface="Arial Narrow" pitchFamily="34" charset="0"/>
                </a:rPr>
                <a:t> </a:t>
              </a:r>
              <a:r>
                <a:rPr lang="en-US" sz="1400" dirty="0">
                  <a:latin typeface="+mj-lt"/>
                </a:rPr>
                <a:t>Reg </a:t>
              </a:r>
              <a:r>
                <a:rPr lang="en-US" sz="1400" dirty="0" smtClean="0">
                  <a:latin typeface="+mj-lt"/>
                </a:rPr>
                <a:t>A [32]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3107" name="Rectangle 33"/>
            <p:cNvSpPr>
              <a:spLocks noChangeArrowheads="1"/>
            </p:cNvSpPr>
            <p:nvPr/>
          </p:nvSpPr>
          <p:spPr bwMode="auto">
            <a:xfrm>
              <a:off x="835" y="2573"/>
              <a:ext cx="596" cy="144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>
                  <a:latin typeface="+mj-lt"/>
                </a:rPr>
                <a:t> Reg </a:t>
              </a:r>
              <a:r>
                <a:rPr lang="en-US" sz="1400" dirty="0" smtClean="0">
                  <a:latin typeface="+mj-lt"/>
                </a:rPr>
                <a:t>B [32]</a:t>
              </a:r>
              <a:endParaRPr lang="en-US" sz="1400" dirty="0">
                <a:latin typeface="+mj-lt"/>
              </a:endParaRPr>
            </a:p>
          </p:txBody>
        </p:sp>
      </p:grpSp>
      <p:grpSp>
        <p:nvGrpSpPr>
          <p:cNvPr id="178" name="Group 177"/>
          <p:cNvGrpSpPr/>
          <p:nvPr>
            <p:custDataLst>
              <p:tags r:id="rId6"/>
            </p:custDataLst>
          </p:nvPr>
        </p:nvGrpSpPr>
        <p:grpSpPr>
          <a:xfrm>
            <a:off x="454025" y="955741"/>
            <a:ext cx="1893888" cy="1512887"/>
            <a:chOff x="454025" y="955741"/>
            <a:chExt cx="1893888" cy="1512887"/>
          </a:xfrm>
        </p:grpSpPr>
        <p:sp>
          <p:nvSpPr>
            <p:cNvPr id="499747" name="Rectangle 35"/>
            <p:cNvSpPr>
              <a:spLocks noChangeArrowheads="1"/>
            </p:cNvSpPr>
            <p:nvPr/>
          </p:nvSpPr>
          <p:spPr bwMode="auto">
            <a:xfrm>
              <a:off x="457199" y="955741"/>
              <a:ext cx="1890713" cy="12811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91440"/>
            <a:lstStyle/>
            <a:p>
              <a:pPr marL="168275" indent="-168275" algn="ctr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dirty="0">
                  <a:solidFill>
                    <a:schemeClr val="tx2"/>
                  </a:solidFill>
                  <a:latin typeface="+mj-lt"/>
                </a:rPr>
                <a:t>Level 1 Program</a:t>
              </a:r>
            </a:p>
            <a:p>
              <a:pPr marL="168275" indent="-168275" algn="ctr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dirty="0">
                  <a:solidFill>
                    <a:schemeClr val="tx2"/>
                  </a:solidFill>
                  <a:latin typeface="+mj-lt"/>
                </a:rPr>
                <a:t>Memory (L1P)</a:t>
              </a:r>
            </a:p>
            <a:p>
              <a:pPr marL="168275" indent="-168275" fontAlgn="auto">
                <a:lnSpc>
                  <a:spcPct val="11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defRPr/>
              </a:pPr>
              <a:r>
                <a:rPr lang="en-US" dirty="0">
                  <a:latin typeface="+mj-lt"/>
                </a:rPr>
                <a:t>Single-Cycle</a:t>
              </a:r>
            </a:p>
            <a:p>
              <a:pPr marL="168275" indent="-168275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defRPr/>
              </a:pPr>
              <a:r>
                <a:rPr lang="en-US" dirty="0">
                  <a:latin typeface="+mj-lt"/>
                </a:rPr>
                <a:t>Cache / RAM</a:t>
              </a:r>
            </a:p>
          </p:txBody>
        </p:sp>
        <p:sp>
          <p:nvSpPr>
            <p:cNvPr id="3105" name="Rectangle 36"/>
            <p:cNvSpPr>
              <a:spLocks noChangeArrowheads="1"/>
            </p:cNvSpPr>
            <p:nvPr/>
          </p:nvSpPr>
          <p:spPr bwMode="auto">
            <a:xfrm>
              <a:off x="454025" y="2240028"/>
              <a:ext cx="1893888" cy="228600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Calibri" pitchFamily="34" charset="0"/>
                </a:rPr>
                <a:t> </a:t>
              </a:r>
            </a:p>
          </p:txBody>
        </p:sp>
      </p:grpSp>
      <p:grpSp>
        <p:nvGrpSpPr>
          <p:cNvPr id="3094" name="Group 37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3124200" y="955741"/>
            <a:ext cx="1893888" cy="3036887"/>
            <a:chOff x="1920" y="535"/>
            <a:chExt cx="1193" cy="1913"/>
          </a:xfrm>
          <a:solidFill>
            <a:schemeClr val="tx2">
              <a:lumMod val="20000"/>
              <a:lumOff val="80000"/>
            </a:schemeClr>
          </a:solidFill>
          <a:effectLst/>
        </p:grpSpPr>
        <p:sp>
          <p:nvSpPr>
            <p:cNvPr id="499750" name="Rectangle 38"/>
            <p:cNvSpPr>
              <a:spLocks noChangeArrowheads="1"/>
            </p:cNvSpPr>
            <p:nvPr/>
          </p:nvSpPr>
          <p:spPr bwMode="auto">
            <a:xfrm>
              <a:off x="1920" y="535"/>
              <a:ext cx="1193" cy="1623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91440"/>
            <a:lstStyle/>
            <a:p>
              <a:pPr marL="284163" indent="-168275" fontAlgn="auto">
                <a:lnSpc>
                  <a:spcPct val="12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r>
                <a:rPr lang="en-US" sz="2000" dirty="0">
                  <a:solidFill>
                    <a:schemeClr val="tx2"/>
                  </a:solidFill>
                  <a:latin typeface="Arial Narrow" pitchFamily="34" charset="0"/>
                </a:rPr>
                <a:t>				</a:t>
              </a:r>
              <a:r>
                <a:rPr lang="en-US" dirty="0">
                  <a:solidFill>
                    <a:schemeClr val="tx2"/>
                  </a:solidFill>
                  <a:latin typeface="+mj-lt"/>
                </a:rPr>
                <a:t>Level 2</a:t>
              </a:r>
            </a:p>
            <a:p>
              <a:pPr marL="284163" indent="-168275" fontAlgn="auto"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r>
                <a:rPr lang="en-US" dirty="0">
                  <a:solidFill>
                    <a:schemeClr val="tx2"/>
                  </a:solidFill>
                  <a:latin typeface="+mj-lt"/>
                </a:rPr>
                <a:t>		Memory</a:t>
              </a:r>
            </a:p>
            <a:p>
              <a:pPr marL="284163" indent="-168275" fontAlgn="auto"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r>
                <a:rPr lang="en-US" sz="2000" dirty="0">
                  <a:solidFill>
                    <a:schemeClr val="tx2"/>
                  </a:solidFill>
                  <a:latin typeface="+mj-lt"/>
                </a:rPr>
                <a:t>		</a:t>
              </a:r>
              <a:r>
                <a:rPr lang="en-US" dirty="0">
                  <a:solidFill>
                    <a:schemeClr val="tx2"/>
                  </a:solidFill>
                  <a:latin typeface="+mj-lt"/>
                </a:rPr>
                <a:t>(L2)</a:t>
              </a:r>
              <a:endParaRPr lang="en-US" sz="2000" dirty="0">
                <a:solidFill>
                  <a:schemeClr val="tx2"/>
                </a:solidFill>
                <a:latin typeface="+mj-lt"/>
              </a:endParaRPr>
            </a:p>
            <a:p>
              <a:pPr marL="284163" indent="-168275" fontAlgn="auto">
                <a:lnSpc>
                  <a:spcPct val="14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tabLst>
                  <a:tab pos="862013" algn="ctr"/>
                </a:tabLst>
                <a:defRPr/>
              </a:pPr>
              <a:r>
                <a:rPr lang="en-US" dirty="0">
                  <a:latin typeface="+mj-lt"/>
                </a:rPr>
                <a:t>Program / Data</a:t>
              </a:r>
            </a:p>
            <a:p>
              <a:pPr marL="284163" indent="-168275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tabLst>
                  <a:tab pos="862013" algn="ctr"/>
                </a:tabLst>
                <a:defRPr/>
              </a:pPr>
              <a:r>
                <a:rPr lang="en-US" dirty="0">
                  <a:latin typeface="+mj-lt"/>
                </a:rPr>
                <a:t>Cache / RAM</a:t>
              </a:r>
            </a:p>
          </p:txBody>
        </p:sp>
        <p:sp>
          <p:nvSpPr>
            <p:cNvPr id="499751" name="Rectangle 39"/>
            <p:cNvSpPr>
              <a:spLocks noChangeArrowheads="1"/>
            </p:cNvSpPr>
            <p:nvPr/>
          </p:nvSpPr>
          <p:spPr bwMode="auto">
            <a:xfrm>
              <a:off x="1920" y="2160"/>
              <a:ext cx="1193" cy="144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 </a:t>
              </a:r>
            </a:p>
          </p:txBody>
        </p:sp>
        <p:sp>
          <p:nvSpPr>
            <p:cNvPr id="499752" name="Rectangle 40"/>
            <p:cNvSpPr>
              <a:spLocks noChangeArrowheads="1"/>
            </p:cNvSpPr>
            <p:nvPr/>
          </p:nvSpPr>
          <p:spPr bwMode="auto">
            <a:xfrm>
              <a:off x="1920" y="2304"/>
              <a:ext cx="1193" cy="144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 </a:t>
              </a:r>
            </a:p>
          </p:txBody>
        </p:sp>
      </p:grpSp>
      <p:sp>
        <p:nvSpPr>
          <p:cNvPr id="3097" name="Rectangle 43"/>
          <p:cNvSpPr>
            <a:spLocks noChangeArrowheads="1"/>
          </p:cNvSpPr>
          <p:nvPr/>
        </p:nvSpPr>
        <p:spPr bwMode="auto">
          <a:xfrm>
            <a:off x="3124200" y="4297428"/>
            <a:ext cx="1893888" cy="9144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000" dirty="0">
                <a:solidFill>
                  <a:srgbClr val="F8F8F8"/>
                </a:solidFill>
                <a:latin typeface="+mj-lt"/>
              </a:rPr>
              <a:t>Memory Controller </a:t>
            </a:r>
          </a:p>
        </p:txBody>
      </p:sp>
      <p:sp>
        <p:nvSpPr>
          <p:cNvPr id="3098" name="Rectangle 54"/>
          <p:cNvSpPr>
            <a:spLocks noChangeArrowheads="1"/>
          </p:cNvSpPr>
          <p:nvPr/>
        </p:nvSpPr>
        <p:spPr bwMode="auto">
          <a:xfrm>
            <a:off x="4867275" y="4435541"/>
            <a:ext cx="150813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99" name="Rectangle 55"/>
          <p:cNvSpPr>
            <a:spLocks noChangeArrowheads="1"/>
          </p:cNvSpPr>
          <p:nvPr/>
        </p:nvSpPr>
        <p:spPr bwMode="auto">
          <a:xfrm>
            <a:off x="4867275" y="4922903"/>
            <a:ext cx="150813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410200" y="762000"/>
            <a:ext cx="327660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  <a:defRPr/>
            </a:pPr>
            <a:r>
              <a:rPr lang="en-US" dirty="0" err="1" smtClean="0">
                <a:latin typeface="Arial Narrow" pitchFamily="34" charset="0"/>
              </a:rPr>
              <a:t>CorePac</a:t>
            </a:r>
            <a:r>
              <a:rPr lang="en-US" dirty="0" smtClean="0">
                <a:latin typeface="Arial Narrow" pitchFamily="34" charset="0"/>
              </a:rPr>
              <a:t> includes: 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DSP Core</a:t>
            </a:r>
          </a:p>
          <a:p>
            <a:pPr marL="800100" lvl="2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Two registers</a:t>
            </a:r>
          </a:p>
          <a:p>
            <a:pPr marL="800100" lvl="2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Four functional units per register side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L1P memory (Cache/RAM)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L1D memory (Cache/RAM)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L2 memory (Cache/RAM)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430305" y="2895600"/>
            <a:ext cx="1920240" cy="1524000"/>
          </a:xfrm>
          <a:prstGeom prst="rect">
            <a:avLst/>
          </a:prstGeom>
          <a:noFill/>
          <a:ln w="635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25825" y="4970929"/>
            <a:ext cx="1945340" cy="1536192"/>
          </a:xfrm>
          <a:prstGeom prst="rect">
            <a:avLst/>
          </a:prstGeom>
          <a:noFill/>
          <a:ln w="635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30305" y="923366"/>
            <a:ext cx="1945340" cy="1563624"/>
          </a:xfrm>
          <a:prstGeom prst="rect">
            <a:avLst/>
          </a:prstGeom>
          <a:noFill/>
          <a:ln w="635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080" name="AutoShape 13"/>
          <p:cNvCxnSpPr>
            <a:cxnSpLocks noChangeShapeType="1"/>
          </p:cNvCxnSpPr>
          <p:nvPr/>
        </p:nvCxnSpPr>
        <p:spPr bwMode="auto">
          <a:xfrm>
            <a:off x="928688" y="4419666"/>
            <a:ext cx="0" cy="574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081" name="AutoShape 14"/>
          <p:cNvCxnSpPr>
            <a:cxnSpLocks noChangeShapeType="1"/>
          </p:cNvCxnSpPr>
          <p:nvPr/>
        </p:nvCxnSpPr>
        <p:spPr bwMode="auto">
          <a:xfrm>
            <a:off x="1874838" y="4419666"/>
            <a:ext cx="0" cy="574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082" name="AutoShape 15"/>
          <p:cNvCxnSpPr>
            <a:cxnSpLocks noChangeShapeType="1"/>
          </p:cNvCxnSpPr>
          <p:nvPr/>
        </p:nvCxnSpPr>
        <p:spPr bwMode="auto">
          <a:xfrm>
            <a:off x="1401763" y="2468628"/>
            <a:ext cx="1587" cy="427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50" name="Rectangle 49"/>
          <p:cNvSpPr/>
          <p:nvPr/>
        </p:nvSpPr>
        <p:spPr bwMode="auto">
          <a:xfrm>
            <a:off x="3103580" y="950260"/>
            <a:ext cx="1925620" cy="3021105"/>
          </a:xfrm>
          <a:prstGeom prst="rect">
            <a:avLst/>
          </a:prstGeom>
          <a:noFill/>
          <a:ln w="635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088" name="AutoShape 21"/>
          <p:cNvCxnSpPr>
            <a:cxnSpLocks noChangeShapeType="1"/>
          </p:cNvCxnSpPr>
          <p:nvPr/>
        </p:nvCxnSpPr>
        <p:spPr bwMode="auto">
          <a:xfrm flipV="1">
            <a:off x="2347913" y="3878328"/>
            <a:ext cx="776287" cy="1230313"/>
          </a:xfrm>
          <a:prstGeom prst="bentConnector3">
            <a:avLst>
              <a:gd name="adj1" fmla="val 49898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3095" name="AutoShape 41"/>
          <p:cNvCxnSpPr>
            <a:cxnSpLocks noChangeShapeType="1"/>
          </p:cNvCxnSpPr>
          <p:nvPr/>
        </p:nvCxnSpPr>
        <p:spPr bwMode="auto">
          <a:xfrm>
            <a:off x="2347913" y="2354328"/>
            <a:ext cx="776287" cy="1295400"/>
          </a:xfrm>
          <a:prstGeom prst="bentConnector3">
            <a:avLst>
              <a:gd name="adj1" fmla="val 49898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3096" name="AutoShape 42"/>
          <p:cNvCxnSpPr>
            <a:cxnSpLocks noChangeShapeType="1"/>
            <a:stCxn id="50" idx="2"/>
            <a:endCxn id="3097" idx="0"/>
          </p:cNvCxnSpPr>
          <p:nvPr/>
        </p:nvCxnSpPr>
        <p:spPr bwMode="auto">
          <a:xfrm rot="16200000" flipH="1">
            <a:off x="3905736" y="4132019"/>
            <a:ext cx="326063" cy="475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76200"/>
            <a:ext cx="41910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DSP Core</a:t>
            </a: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5029200" y="1371600"/>
            <a:ext cx="3962400" cy="517064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2075" tIns="91440" rIns="0" bIns="91440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Four functional units per side:</a:t>
            </a:r>
          </a:p>
          <a:p>
            <a:pPr marL="800100" lvl="2" indent="-342900">
              <a:lnSpc>
                <a:spcPct val="90000"/>
              </a:lnSpc>
              <a:buClr>
                <a:schemeClr val="tx1"/>
              </a:buClr>
              <a:buSzPct val="75000"/>
              <a:buFont typeface="Courier New" pitchFamily="49" charset="0"/>
              <a:buChar char="o"/>
              <a:defRPr/>
            </a:pPr>
            <a:r>
              <a:rPr lang="en-US" dirty="0" smtClean="0">
                <a:latin typeface="Arial Narrow" pitchFamily="34" charset="0"/>
              </a:rPr>
              <a:t>Multiplier (.M)</a:t>
            </a:r>
          </a:p>
          <a:p>
            <a:pPr marL="800100" lvl="2" indent="-342900">
              <a:lnSpc>
                <a:spcPct val="90000"/>
              </a:lnSpc>
              <a:buClr>
                <a:schemeClr val="tx1"/>
              </a:buClr>
              <a:buSzPct val="75000"/>
              <a:buFont typeface="Courier New" pitchFamily="49" charset="0"/>
              <a:buChar char="o"/>
              <a:defRPr/>
            </a:pPr>
            <a:r>
              <a:rPr lang="en-US" dirty="0" smtClean="0">
                <a:latin typeface="Arial Narrow" pitchFamily="34" charset="0"/>
              </a:rPr>
              <a:t>ALU (.L)</a:t>
            </a:r>
          </a:p>
          <a:p>
            <a:pPr marL="800100" lvl="2" indent="-342900">
              <a:lnSpc>
                <a:spcPct val="90000"/>
              </a:lnSpc>
              <a:buClr>
                <a:schemeClr val="tx1"/>
              </a:buClr>
              <a:buSzPct val="75000"/>
              <a:buFont typeface="Courier New" pitchFamily="49" charset="0"/>
              <a:buChar char="o"/>
              <a:defRPr/>
            </a:pPr>
            <a:r>
              <a:rPr lang="en-US" dirty="0" smtClean="0">
                <a:latin typeface="Arial Narrow" pitchFamily="34" charset="0"/>
              </a:rPr>
              <a:t>Data (.D)</a:t>
            </a:r>
          </a:p>
          <a:p>
            <a:pPr marL="800100" lvl="2" indent="-342900">
              <a:lnSpc>
                <a:spcPct val="90000"/>
              </a:lnSpc>
              <a:buClr>
                <a:schemeClr val="tx1"/>
              </a:buClr>
              <a:buSzPct val="75000"/>
              <a:buFont typeface="Courier New" pitchFamily="49" charset="0"/>
              <a:buChar char="o"/>
              <a:defRPr/>
            </a:pPr>
            <a:r>
              <a:rPr lang="en-US" dirty="0" smtClean="0">
                <a:latin typeface="Arial Narrow" pitchFamily="34" charset="0"/>
              </a:rPr>
              <a:t>Control (.S)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These independent functional units enable efficient execution of parallel specialized instructions:</a:t>
            </a:r>
          </a:p>
          <a:p>
            <a:pPr marL="8001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Courier New" pitchFamily="49" charset="0"/>
              <a:buChar char="o"/>
              <a:defRPr/>
            </a:pPr>
            <a:r>
              <a:rPr lang="en-US" dirty="0" smtClean="0">
                <a:latin typeface="Arial Narrow" pitchFamily="34" charset="0"/>
              </a:rPr>
              <a:t>Multiplier (.M1and.M2) and ALU (.L1 and .L2) provide MAC (multiple accumulation) operations.</a:t>
            </a:r>
          </a:p>
          <a:p>
            <a:pPr marL="8001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Courier New" pitchFamily="49" charset="0"/>
              <a:buChar char="o"/>
            </a:pPr>
            <a:r>
              <a:rPr lang="en-US" dirty="0" smtClean="0">
                <a:latin typeface="Arial Narrow" pitchFamily="34" charset="0"/>
              </a:rPr>
              <a:t>Data (.D) provides data input/output.</a:t>
            </a:r>
          </a:p>
          <a:p>
            <a:pPr marL="8001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Courier New" pitchFamily="49" charset="0"/>
              <a:buChar char="o"/>
            </a:pPr>
            <a:r>
              <a:rPr lang="en-US" dirty="0" smtClean="0">
                <a:latin typeface="Arial Narrow" pitchFamily="34" charset="0"/>
              </a:rPr>
              <a:t>Control (.S) provides control functions (loop, branch, call).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dirty="0" smtClean="0">
                <a:latin typeface="Arial Narrow" pitchFamily="34" charset="0"/>
              </a:rPr>
              <a:t>Each DSP core dispatches </a:t>
            </a:r>
            <a:r>
              <a:rPr lang="en-US" dirty="0">
                <a:latin typeface="Arial Narrow" pitchFamily="34" charset="0"/>
              </a:rPr>
              <a:t>up to eight parallel instructions each </a:t>
            </a:r>
            <a:r>
              <a:rPr lang="en-US" dirty="0" smtClean="0">
                <a:latin typeface="Arial Narrow" pitchFamily="34" charset="0"/>
              </a:rPr>
              <a:t>cycle.</a:t>
            </a:r>
            <a:endParaRPr lang="en-US" dirty="0">
              <a:latin typeface="Arial Narrow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dirty="0" smtClean="0">
                <a:latin typeface="Arial Narrow" pitchFamily="34" charset="0"/>
              </a:rPr>
              <a:t>All </a:t>
            </a:r>
            <a:r>
              <a:rPr lang="en-US" dirty="0">
                <a:latin typeface="Arial Narrow" pitchFamily="34" charset="0"/>
              </a:rPr>
              <a:t>instructions are </a:t>
            </a:r>
            <a:r>
              <a:rPr lang="en-US" dirty="0" smtClean="0">
                <a:latin typeface="Arial Narrow" pitchFamily="34" charset="0"/>
              </a:rPr>
              <a:t>conditional, which enables efficient pipelining.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dirty="0" smtClean="0">
                <a:latin typeface="Arial Narrow" pitchFamily="34" charset="0"/>
              </a:rPr>
              <a:t>The optimized C compiler generates efficient target code. </a:t>
            </a:r>
          </a:p>
        </p:txBody>
      </p:sp>
      <p:grpSp>
        <p:nvGrpSpPr>
          <p:cNvPr id="58" name="Group 57"/>
          <p:cNvGrpSpPr/>
          <p:nvPr>
            <p:custDataLst>
              <p:tags r:id="rId2"/>
            </p:custDataLst>
          </p:nvPr>
        </p:nvGrpSpPr>
        <p:grpSpPr>
          <a:xfrm>
            <a:off x="498475" y="381000"/>
            <a:ext cx="4302125" cy="5908675"/>
            <a:chOff x="498475" y="720725"/>
            <a:chExt cx="4302125" cy="5908675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498475" y="720725"/>
              <a:ext cx="4302125" cy="1074738"/>
              <a:chOff x="218" y="432"/>
              <a:chExt cx="2710" cy="677"/>
            </a:xfrm>
          </p:grpSpPr>
          <p:sp>
            <p:nvSpPr>
              <p:cNvPr id="502788" name="Rectangle 4"/>
              <p:cNvSpPr>
                <a:spLocks noChangeArrowheads="1"/>
              </p:cNvSpPr>
              <p:nvPr/>
            </p:nvSpPr>
            <p:spPr bwMode="auto">
              <a:xfrm>
                <a:off x="218" y="432"/>
                <a:ext cx="2710" cy="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en-US" dirty="0"/>
                  <a:t>Memory</a:t>
                </a:r>
              </a:p>
            </p:txBody>
          </p:sp>
          <p:sp>
            <p:nvSpPr>
              <p:cNvPr id="502789" name="Line 5"/>
              <p:cNvSpPr>
                <a:spLocks noChangeShapeType="1"/>
              </p:cNvSpPr>
              <p:nvPr/>
            </p:nvSpPr>
            <p:spPr bwMode="auto">
              <a:xfrm flipV="1">
                <a:off x="1278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02790" name="Line 6"/>
              <p:cNvSpPr>
                <a:spLocks noChangeShapeType="1"/>
              </p:cNvSpPr>
              <p:nvPr/>
            </p:nvSpPr>
            <p:spPr bwMode="auto">
              <a:xfrm flipV="1">
                <a:off x="1790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sp>
          <p:nvSpPr>
            <p:cNvPr id="502792" name="Rectangle 8"/>
            <p:cNvSpPr>
              <a:spLocks noChangeArrowheads="1"/>
            </p:cNvSpPr>
            <p:nvPr/>
          </p:nvSpPr>
          <p:spPr bwMode="auto">
            <a:xfrm>
              <a:off x="498475" y="1670050"/>
              <a:ext cx="936625" cy="4217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02" name="Line 9"/>
            <p:cNvSpPr>
              <a:spLocks noChangeShapeType="1"/>
            </p:cNvSpPr>
            <p:nvPr/>
          </p:nvSpPr>
          <p:spPr bwMode="auto">
            <a:xfrm>
              <a:off x="498475" y="2089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" name="Line 10"/>
            <p:cNvSpPr>
              <a:spLocks noChangeShapeType="1"/>
            </p:cNvSpPr>
            <p:nvPr/>
          </p:nvSpPr>
          <p:spPr bwMode="auto">
            <a:xfrm>
              <a:off x="498475" y="302101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" name="Line 11"/>
            <p:cNvSpPr>
              <a:spLocks noChangeShapeType="1"/>
            </p:cNvSpPr>
            <p:nvPr/>
          </p:nvSpPr>
          <p:spPr bwMode="auto">
            <a:xfrm>
              <a:off x="498475" y="3486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" name="Line 12"/>
            <p:cNvSpPr>
              <a:spLocks noChangeShapeType="1"/>
            </p:cNvSpPr>
            <p:nvPr/>
          </p:nvSpPr>
          <p:spPr bwMode="auto">
            <a:xfrm>
              <a:off x="498475" y="39528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Line 13"/>
            <p:cNvSpPr>
              <a:spLocks noChangeShapeType="1"/>
            </p:cNvSpPr>
            <p:nvPr/>
          </p:nvSpPr>
          <p:spPr bwMode="auto">
            <a:xfrm>
              <a:off x="498475" y="25542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Line 14"/>
            <p:cNvSpPr>
              <a:spLocks noChangeShapeType="1"/>
            </p:cNvSpPr>
            <p:nvPr/>
          </p:nvSpPr>
          <p:spPr bwMode="auto">
            <a:xfrm>
              <a:off x="498475" y="544036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Line 15"/>
            <p:cNvSpPr>
              <a:spLocks noChangeShapeType="1"/>
            </p:cNvSpPr>
            <p:nvPr/>
          </p:nvSpPr>
          <p:spPr bwMode="auto">
            <a:xfrm>
              <a:off x="498475" y="51577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Rectangle 16"/>
            <p:cNvSpPr>
              <a:spLocks noChangeArrowheads="1"/>
            </p:cNvSpPr>
            <p:nvPr/>
          </p:nvSpPr>
          <p:spPr bwMode="auto">
            <a:xfrm>
              <a:off x="741363" y="1706563"/>
              <a:ext cx="50958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latin typeface="Calibri" pitchFamily="34" charset="0"/>
                </a:rPr>
                <a:t>A0</a:t>
              </a:r>
            </a:p>
          </p:txBody>
        </p:sp>
        <p:sp>
          <p:nvSpPr>
            <p:cNvPr id="4110" name="Rectangle 17"/>
            <p:cNvSpPr>
              <a:spLocks noChangeArrowheads="1"/>
            </p:cNvSpPr>
            <p:nvPr/>
          </p:nvSpPr>
          <p:spPr bwMode="auto">
            <a:xfrm>
              <a:off x="649288" y="5511800"/>
              <a:ext cx="650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latin typeface="Calibri" pitchFamily="34" charset="0"/>
                </a:rPr>
                <a:t>A31</a:t>
              </a:r>
            </a:p>
          </p:txBody>
        </p:sp>
        <p:sp>
          <p:nvSpPr>
            <p:cNvPr id="4111" name="Rectangle 18"/>
            <p:cNvSpPr>
              <a:spLocks noChangeArrowheads="1"/>
            </p:cNvSpPr>
            <p:nvPr/>
          </p:nvSpPr>
          <p:spPr bwMode="auto">
            <a:xfrm>
              <a:off x="866775" y="5197475"/>
              <a:ext cx="2540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>
                  <a:latin typeface="Calibri" pitchFamily="34" charset="0"/>
                </a:rPr>
                <a:t>.</a:t>
              </a:r>
              <a:br>
                <a:rPr lang="en-US" sz="2000">
                  <a:latin typeface="Calibri" pitchFamily="34" charset="0"/>
                </a:rPr>
              </a:br>
              <a:r>
                <a:rPr lang="en-US" sz="2000">
                  <a:latin typeface="Calibri" pitchFamily="34" charset="0"/>
                </a:rPr>
                <a:t>.</a:t>
              </a:r>
            </a:p>
          </p:txBody>
        </p:sp>
        <p:sp>
          <p:nvSpPr>
            <p:cNvPr id="4112" name="Line 19"/>
            <p:cNvSpPr>
              <a:spLocks noChangeShapeType="1"/>
            </p:cNvSpPr>
            <p:nvPr/>
          </p:nvSpPr>
          <p:spPr bwMode="auto">
            <a:xfrm>
              <a:off x="498475" y="47021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Line 20"/>
            <p:cNvSpPr>
              <a:spLocks noChangeShapeType="1"/>
            </p:cNvSpPr>
            <p:nvPr/>
          </p:nvSpPr>
          <p:spPr bwMode="auto">
            <a:xfrm>
              <a:off x="498475" y="441960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05" name="Rectangle 21"/>
            <p:cNvSpPr>
              <a:spLocks noChangeArrowheads="1"/>
            </p:cNvSpPr>
            <p:nvPr/>
          </p:nvSpPr>
          <p:spPr bwMode="auto">
            <a:xfrm>
              <a:off x="1916113" y="2927350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.S1</a:t>
              </a:r>
            </a:p>
          </p:txBody>
        </p:sp>
        <p:sp>
          <p:nvSpPr>
            <p:cNvPr id="502806" name="Rectangle 22"/>
            <p:cNvSpPr>
              <a:spLocks noChangeArrowheads="1"/>
            </p:cNvSpPr>
            <p:nvPr/>
          </p:nvSpPr>
          <p:spPr bwMode="auto">
            <a:xfrm>
              <a:off x="1916113" y="1825625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.D1</a:t>
              </a:r>
            </a:p>
          </p:txBody>
        </p:sp>
        <p:sp>
          <p:nvSpPr>
            <p:cNvPr id="502807" name="Rectangle 23"/>
            <p:cNvSpPr>
              <a:spLocks noChangeArrowheads="1"/>
            </p:cNvSpPr>
            <p:nvPr/>
          </p:nvSpPr>
          <p:spPr bwMode="auto">
            <a:xfrm>
              <a:off x="1916113" y="5126038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.L1</a:t>
              </a:r>
            </a:p>
          </p:txBody>
        </p:sp>
        <p:grpSp>
          <p:nvGrpSpPr>
            <p:cNvPr id="4117" name="Group 24"/>
            <p:cNvGrpSpPr>
              <a:grpSpLocks/>
            </p:cNvGrpSpPr>
            <p:nvPr/>
          </p:nvGrpSpPr>
          <p:grpSpPr bwMode="auto">
            <a:xfrm>
              <a:off x="1447800" y="2171700"/>
              <a:ext cx="457200" cy="3303588"/>
              <a:chOff x="824" y="1272"/>
              <a:chExt cx="261" cy="2081"/>
            </a:xfrm>
          </p:grpSpPr>
          <p:sp>
            <p:nvSpPr>
              <p:cNvPr id="4146" name="Line 25"/>
              <p:cNvSpPr>
                <a:spLocks noChangeShapeType="1"/>
              </p:cNvSpPr>
              <p:nvPr/>
            </p:nvSpPr>
            <p:spPr bwMode="auto">
              <a:xfrm flipH="1">
                <a:off x="824" y="196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" name="Line 26"/>
              <p:cNvSpPr>
                <a:spLocks noChangeShapeType="1"/>
              </p:cNvSpPr>
              <p:nvPr/>
            </p:nvSpPr>
            <p:spPr bwMode="auto">
              <a:xfrm flipH="1">
                <a:off x="824" y="2659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8" name="Line 27"/>
              <p:cNvSpPr>
                <a:spLocks noChangeShapeType="1"/>
              </p:cNvSpPr>
              <p:nvPr/>
            </p:nvSpPr>
            <p:spPr bwMode="auto">
              <a:xfrm flipH="1">
                <a:off x="824" y="1272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9" name="Line 28"/>
              <p:cNvSpPr>
                <a:spLocks noChangeShapeType="1"/>
              </p:cNvSpPr>
              <p:nvPr/>
            </p:nvSpPr>
            <p:spPr bwMode="auto">
              <a:xfrm flipH="1">
                <a:off x="824" y="3353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2813" name="Rectangle 29"/>
            <p:cNvSpPr>
              <a:spLocks noChangeArrowheads="1"/>
            </p:cNvSpPr>
            <p:nvPr/>
          </p:nvSpPr>
          <p:spPr bwMode="auto">
            <a:xfrm>
              <a:off x="2720975" y="293370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.S2</a:t>
              </a:r>
            </a:p>
          </p:txBody>
        </p:sp>
        <p:sp>
          <p:nvSpPr>
            <p:cNvPr id="502814" name="Rectangle 30"/>
            <p:cNvSpPr>
              <a:spLocks noChangeArrowheads="1"/>
            </p:cNvSpPr>
            <p:nvPr/>
          </p:nvSpPr>
          <p:spPr bwMode="auto">
            <a:xfrm>
              <a:off x="1916113" y="4027488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.M1</a:t>
              </a:r>
            </a:p>
          </p:txBody>
        </p:sp>
        <p:sp>
          <p:nvSpPr>
            <p:cNvPr id="502815" name="Rectangle 31"/>
            <p:cNvSpPr>
              <a:spLocks noChangeArrowheads="1"/>
            </p:cNvSpPr>
            <p:nvPr/>
          </p:nvSpPr>
          <p:spPr bwMode="auto">
            <a:xfrm>
              <a:off x="2720975" y="403860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.M2</a:t>
              </a:r>
            </a:p>
          </p:txBody>
        </p:sp>
        <p:sp>
          <p:nvSpPr>
            <p:cNvPr id="502816" name="Rectangle 32"/>
            <p:cNvSpPr>
              <a:spLocks noChangeArrowheads="1"/>
            </p:cNvSpPr>
            <p:nvPr/>
          </p:nvSpPr>
          <p:spPr bwMode="auto">
            <a:xfrm>
              <a:off x="2720975" y="1833563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.D2</a:t>
              </a:r>
            </a:p>
          </p:txBody>
        </p:sp>
        <p:sp>
          <p:nvSpPr>
            <p:cNvPr id="502817" name="Rectangle 33"/>
            <p:cNvSpPr>
              <a:spLocks noChangeArrowheads="1"/>
            </p:cNvSpPr>
            <p:nvPr/>
          </p:nvSpPr>
          <p:spPr bwMode="auto">
            <a:xfrm>
              <a:off x="2720975" y="513715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.L2</a:t>
              </a:r>
            </a:p>
          </p:txBody>
        </p:sp>
        <p:grpSp>
          <p:nvGrpSpPr>
            <p:cNvPr id="4123" name="Group 34"/>
            <p:cNvGrpSpPr>
              <a:grpSpLocks/>
            </p:cNvGrpSpPr>
            <p:nvPr/>
          </p:nvGrpSpPr>
          <p:grpSpPr bwMode="auto">
            <a:xfrm>
              <a:off x="3338513" y="2178050"/>
              <a:ext cx="525462" cy="3303588"/>
              <a:chOff x="2060" y="1276"/>
              <a:chExt cx="261" cy="2081"/>
            </a:xfrm>
          </p:grpSpPr>
          <p:sp>
            <p:nvSpPr>
              <p:cNvPr id="4142" name="Line 35"/>
              <p:cNvSpPr>
                <a:spLocks noChangeShapeType="1"/>
              </p:cNvSpPr>
              <p:nvPr/>
            </p:nvSpPr>
            <p:spPr bwMode="auto">
              <a:xfrm flipH="1">
                <a:off x="2060" y="1971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3" name="Line 36"/>
              <p:cNvSpPr>
                <a:spLocks noChangeShapeType="1"/>
              </p:cNvSpPr>
              <p:nvPr/>
            </p:nvSpPr>
            <p:spPr bwMode="auto">
              <a:xfrm flipH="1">
                <a:off x="2060" y="2664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4" name="Line 37"/>
              <p:cNvSpPr>
                <a:spLocks noChangeShapeType="1"/>
              </p:cNvSpPr>
              <p:nvPr/>
            </p:nvSpPr>
            <p:spPr bwMode="auto">
              <a:xfrm flipH="1">
                <a:off x="2060" y="127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5" name="Line 38"/>
              <p:cNvSpPr>
                <a:spLocks noChangeShapeType="1"/>
              </p:cNvSpPr>
              <p:nvPr/>
            </p:nvSpPr>
            <p:spPr bwMode="auto">
              <a:xfrm flipH="1">
                <a:off x="2060" y="3357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2823" name="Rectangle 39"/>
            <p:cNvSpPr>
              <a:spLocks noChangeArrowheads="1"/>
            </p:cNvSpPr>
            <p:nvPr/>
          </p:nvSpPr>
          <p:spPr bwMode="auto">
            <a:xfrm>
              <a:off x="3863975" y="1670050"/>
              <a:ext cx="936625" cy="42179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25" name="Line 40"/>
            <p:cNvSpPr>
              <a:spLocks noChangeShapeType="1"/>
            </p:cNvSpPr>
            <p:nvPr/>
          </p:nvSpPr>
          <p:spPr bwMode="auto">
            <a:xfrm>
              <a:off x="3863975" y="2089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41"/>
            <p:cNvSpPr>
              <a:spLocks noChangeShapeType="1"/>
            </p:cNvSpPr>
            <p:nvPr/>
          </p:nvSpPr>
          <p:spPr bwMode="auto">
            <a:xfrm>
              <a:off x="3863975" y="302101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42"/>
            <p:cNvSpPr>
              <a:spLocks noChangeShapeType="1"/>
            </p:cNvSpPr>
            <p:nvPr/>
          </p:nvSpPr>
          <p:spPr bwMode="auto">
            <a:xfrm>
              <a:off x="3863975" y="3486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43"/>
            <p:cNvSpPr>
              <a:spLocks noChangeShapeType="1"/>
            </p:cNvSpPr>
            <p:nvPr/>
          </p:nvSpPr>
          <p:spPr bwMode="auto">
            <a:xfrm>
              <a:off x="3863975" y="39528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44"/>
            <p:cNvSpPr>
              <a:spLocks noChangeShapeType="1"/>
            </p:cNvSpPr>
            <p:nvPr/>
          </p:nvSpPr>
          <p:spPr bwMode="auto">
            <a:xfrm>
              <a:off x="3863975" y="25542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45"/>
            <p:cNvSpPr>
              <a:spLocks noChangeShapeType="1"/>
            </p:cNvSpPr>
            <p:nvPr/>
          </p:nvSpPr>
          <p:spPr bwMode="auto">
            <a:xfrm>
              <a:off x="3863975" y="544036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46"/>
            <p:cNvSpPr>
              <a:spLocks noChangeShapeType="1"/>
            </p:cNvSpPr>
            <p:nvPr/>
          </p:nvSpPr>
          <p:spPr bwMode="auto">
            <a:xfrm>
              <a:off x="3863975" y="51577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Rectangle 47"/>
            <p:cNvSpPr>
              <a:spLocks noChangeArrowheads="1"/>
            </p:cNvSpPr>
            <p:nvPr/>
          </p:nvSpPr>
          <p:spPr bwMode="auto">
            <a:xfrm>
              <a:off x="4102100" y="1706563"/>
              <a:ext cx="5095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latin typeface="Calibri" pitchFamily="34" charset="0"/>
                </a:rPr>
                <a:t>B0</a:t>
              </a:r>
            </a:p>
          </p:txBody>
        </p:sp>
        <p:sp>
          <p:nvSpPr>
            <p:cNvPr id="4133" name="Rectangle 48"/>
            <p:cNvSpPr>
              <a:spLocks noChangeArrowheads="1"/>
            </p:cNvSpPr>
            <p:nvPr/>
          </p:nvSpPr>
          <p:spPr bwMode="auto">
            <a:xfrm>
              <a:off x="4014788" y="5511800"/>
              <a:ext cx="650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latin typeface="Calibri" pitchFamily="34" charset="0"/>
                </a:rPr>
                <a:t>B31</a:t>
              </a:r>
            </a:p>
          </p:txBody>
        </p:sp>
        <p:sp>
          <p:nvSpPr>
            <p:cNvPr id="4134" name="Rectangle 49"/>
            <p:cNvSpPr>
              <a:spLocks noChangeArrowheads="1"/>
            </p:cNvSpPr>
            <p:nvPr/>
          </p:nvSpPr>
          <p:spPr bwMode="auto">
            <a:xfrm>
              <a:off x="4232275" y="5197475"/>
              <a:ext cx="2540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>
                  <a:latin typeface="Calibri" pitchFamily="34" charset="0"/>
                </a:rPr>
                <a:t>.</a:t>
              </a:r>
              <a:br>
                <a:rPr lang="en-US" sz="2000">
                  <a:latin typeface="Calibri" pitchFamily="34" charset="0"/>
                </a:rPr>
              </a:br>
              <a:r>
                <a:rPr lang="en-US" sz="2000">
                  <a:latin typeface="Calibri" pitchFamily="34" charset="0"/>
                </a:rPr>
                <a:t>.</a:t>
              </a:r>
            </a:p>
          </p:txBody>
        </p:sp>
        <p:sp>
          <p:nvSpPr>
            <p:cNvPr id="4135" name="Line 50"/>
            <p:cNvSpPr>
              <a:spLocks noChangeShapeType="1"/>
            </p:cNvSpPr>
            <p:nvPr/>
          </p:nvSpPr>
          <p:spPr bwMode="auto">
            <a:xfrm>
              <a:off x="3863975" y="47021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51"/>
            <p:cNvSpPr>
              <a:spLocks noChangeShapeType="1"/>
            </p:cNvSpPr>
            <p:nvPr/>
          </p:nvSpPr>
          <p:spPr bwMode="auto">
            <a:xfrm>
              <a:off x="3863975" y="441960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36" name="Rectangle 52"/>
            <p:cNvSpPr>
              <a:spLocks noChangeArrowheads="1"/>
            </p:cNvSpPr>
            <p:nvPr/>
          </p:nvSpPr>
          <p:spPr bwMode="auto">
            <a:xfrm>
              <a:off x="498475" y="6024563"/>
              <a:ext cx="4302125" cy="6048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lnSpc>
                  <a:spcPct val="90000"/>
                </a:lnSpc>
                <a:spcAft>
                  <a:spcPts val="0"/>
                </a:spcAft>
                <a:defRPr/>
              </a:pPr>
              <a:r>
                <a:rPr lang="en-US" sz="2000" dirty="0"/>
                <a:t>Controller/Decoder</a:t>
              </a:r>
            </a:p>
          </p:txBody>
        </p:sp>
        <p:grpSp>
          <p:nvGrpSpPr>
            <p:cNvPr id="4138" name="Group 53"/>
            <p:cNvGrpSpPr>
              <a:grpSpLocks/>
            </p:cNvGrpSpPr>
            <p:nvPr/>
          </p:nvGrpSpPr>
          <p:grpSpPr bwMode="auto">
            <a:xfrm>
              <a:off x="1844675" y="3952875"/>
              <a:ext cx="1627188" cy="1990725"/>
              <a:chOff x="1066" y="2352"/>
              <a:chExt cx="1025" cy="1296"/>
            </a:xfrm>
          </p:grpSpPr>
          <p:sp>
            <p:nvSpPr>
              <p:cNvPr id="4140" name="Rectangle 54"/>
              <p:cNvSpPr>
                <a:spLocks noChangeArrowheads="1"/>
              </p:cNvSpPr>
              <p:nvPr/>
            </p:nvSpPr>
            <p:spPr bwMode="auto">
              <a:xfrm>
                <a:off x="1066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141" name="Rectangle 55"/>
              <p:cNvSpPr>
                <a:spLocks noChangeArrowheads="1"/>
              </p:cNvSpPr>
              <p:nvPr/>
            </p:nvSpPr>
            <p:spPr bwMode="auto">
              <a:xfrm>
                <a:off x="1579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sp>
          <p:nvSpPr>
            <p:cNvPr id="4139" name="Text Box 56"/>
            <p:cNvSpPr txBox="1">
              <a:spLocks noChangeArrowheads="1"/>
            </p:cNvSpPr>
            <p:nvPr/>
          </p:nvSpPr>
          <p:spPr bwMode="auto">
            <a:xfrm>
              <a:off x="2278063" y="3671888"/>
              <a:ext cx="693737" cy="3397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solidFill>
                    <a:srgbClr val="808080"/>
                  </a:solidFill>
                  <a:latin typeface="Arial Narrow" pitchFamily="34" charset="0"/>
                </a:rPr>
                <a:t>MACs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DSP Core Cross-Path</a:t>
            </a: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669925" y="1301750"/>
            <a:ext cx="1616075" cy="3797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>
            <a:off x="685800" y="1676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Line 13"/>
          <p:cNvSpPr>
            <a:spLocks noChangeShapeType="1"/>
          </p:cNvSpPr>
          <p:nvPr/>
        </p:nvSpPr>
        <p:spPr bwMode="auto">
          <a:xfrm>
            <a:off x="685801" y="2057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Line 14"/>
          <p:cNvSpPr>
            <a:spLocks noChangeShapeType="1"/>
          </p:cNvSpPr>
          <p:nvPr/>
        </p:nvSpPr>
        <p:spPr bwMode="auto">
          <a:xfrm>
            <a:off x="685800" y="2438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Line 15"/>
          <p:cNvSpPr>
            <a:spLocks noChangeShapeType="1"/>
          </p:cNvSpPr>
          <p:nvPr/>
        </p:nvSpPr>
        <p:spPr bwMode="auto">
          <a:xfrm>
            <a:off x="685800" y="2819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239985" y="1335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A0</a:t>
            </a:r>
          </a:p>
        </p:txBody>
      </p:sp>
      <p:sp>
        <p:nvSpPr>
          <p:cNvPr id="5131" name="Rectangle 18"/>
          <p:cNvSpPr>
            <a:spLocks noChangeArrowheads="1"/>
          </p:cNvSpPr>
          <p:nvPr/>
        </p:nvSpPr>
        <p:spPr bwMode="auto">
          <a:xfrm>
            <a:off x="239985" y="1716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+mj-lt"/>
              </a:rPr>
              <a:t>A1</a:t>
            </a:r>
          </a:p>
        </p:txBody>
      </p:sp>
      <p:sp>
        <p:nvSpPr>
          <p:cNvPr id="5132" name="Rectangle 19"/>
          <p:cNvSpPr>
            <a:spLocks noChangeArrowheads="1"/>
          </p:cNvSpPr>
          <p:nvPr/>
        </p:nvSpPr>
        <p:spPr bwMode="auto">
          <a:xfrm>
            <a:off x="239985" y="2097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+mj-lt"/>
              </a:rPr>
              <a:t>A2</a:t>
            </a:r>
          </a:p>
        </p:txBody>
      </p:sp>
      <p:sp>
        <p:nvSpPr>
          <p:cNvPr id="5133" name="Rectangle 20"/>
          <p:cNvSpPr>
            <a:spLocks noChangeArrowheads="1"/>
          </p:cNvSpPr>
          <p:nvPr/>
        </p:nvSpPr>
        <p:spPr bwMode="auto">
          <a:xfrm>
            <a:off x="239985" y="2478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+mj-lt"/>
              </a:rPr>
              <a:t>A3</a:t>
            </a:r>
          </a:p>
        </p:txBody>
      </p:sp>
      <p:sp>
        <p:nvSpPr>
          <p:cNvPr id="5134" name="Rectangle 21"/>
          <p:cNvSpPr>
            <a:spLocks noChangeArrowheads="1"/>
          </p:cNvSpPr>
          <p:nvPr/>
        </p:nvSpPr>
        <p:spPr bwMode="auto">
          <a:xfrm>
            <a:off x="239985" y="2859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+mj-lt"/>
              </a:rPr>
              <a:t>A4</a:t>
            </a:r>
          </a:p>
        </p:txBody>
      </p:sp>
      <p:sp>
        <p:nvSpPr>
          <p:cNvPr id="5135" name="Rectangle 22"/>
          <p:cNvSpPr>
            <a:spLocks noChangeArrowheads="1"/>
          </p:cNvSpPr>
          <p:nvPr/>
        </p:nvSpPr>
        <p:spPr bwMode="auto">
          <a:xfrm>
            <a:off x="675499" y="877888"/>
            <a:ext cx="150733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Register File A</a:t>
            </a:r>
          </a:p>
        </p:txBody>
      </p:sp>
      <p:sp>
        <p:nvSpPr>
          <p:cNvPr id="5136" name="Line 23"/>
          <p:cNvSpPr>
            <a:spLocks noChangeShapeType="1"/>
          </p:cNvSpPr>
          <p:nvPr/>
        </p:nvSpPr>
        <p:spPr bwMode="auto">
          <a:xfrm>
            <a:off x="685800" y="4724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Rectangle 24"/>
          <p:cNvSpPr>
            <a:spLocks noChangeArrowheads="1"/>
          </p:cNvSpPr>
          <p:nvPr/>
        </p:nvSpPr>
        <p:spPr bwMode="auto">
          <a:xfrm>
            <a:off x="1533525" y="3503613"/>
            <a:ext cx="285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</a:p>
        </p:txBody>
      </p:sp>
      <p:sp>
        <p:nvSpPr>
          <p:cNvPr id="90141" name="Rectangle 29"/>
          <p:cNvSpPr>
            <a:spLocks noChangeArrowheads="1"/>
          </p:cNvSpPr>
          <p:nvPr/>
        </p:nvSpPr>
        <p:spPr bwMode="auto">
          <a:xfrm>
            <a:off x="6781800" y="1301750"/>
            <a:ext cx="1593850" cy="3797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39" name="Line 36"/>
          <p:cNvSpPr>
            <a:spLocks noChangeShapeType="1"/>
          </p:cNvSpPr>
          <p:nvPr/>
        </p:nvSpPr>
        <p:spPr bwMode="auto">
          <a:xfrm flipH="1" flipV="1">
            <a:off x="2286000" y="2209800"/>
            <a:ext cx="25908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50" name="Line 38"/>
          <p:cNvSpPr>
            <a:spLocks noChangeShapeType="1"/>
          </p:cNvSpPr>
          <p:nvPr/>
        </p:nvSpPr>
        <p:spPr bwMode="auto">
          <a:xfrm>
            <a:off x="6781800" y="1676400"/>
            <a:ext cx="1600200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41" name="Line 39"/>
          <p:cNvSpPr>
            <a:spLocks noChangeShapeType="1"/>
          </p:cNvSpPr>
          <p:nvPr/>
        </p:nvSpPr>
        <p:spPr bwMode="auto">
          <a:xfrm>
            <a:off x="6781800" y="2057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Line 40"/>
          <p:cNvSpPr>
            <a:spLocks noChangeShapeType="1"/>
          </p:cNvSpPr>
          <p:nvPr/>
        </p:nvSpPr>
        <p:spPr bwMode="auto">
          <a:xfrm>
            <a:off x="6781800" y="2438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Line 41"/>
          <p:cNvSpPr>
            <a:spLocks noChangeShapeType="1"/>
          </p:cNvSpPr>
          <p:nvPr/>
        </p:nvSpPr>
        <p:spPr bwMode="auto">
          <a:xfrm>
            <a:off x="6781800" y="2819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Line 42"/>
          <p:cNvSpPr>
            <a:spLocks noChangeShapeType="1"/>
          </p:cNvSpPr>
          <p:nvPr/>
        </p:nvSpPr>
        <p:spPr bwMode="auto">
          <a:xfrm>
            <a:off x="6781800" y="3200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Rectangle 43"/>
          <p:cNvSpPr>
            <a:spLocks noChangeArrowheads="1"/>
          </p:cNvSpPr>
          <p:nvPr/>
        </p:nvSpPr>
        <p:spPr bwMode="auto">
          <a:xfrm>
            <a:off x="8366125" y="1335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+mj-lt"/>
              </a:rPr>
              <a:t>B0</a:t>
            </a:r>
          </a:p>
        </p:txBody>
      </p:sp>
      <p:sp>
        <p:nvSpPr>
          <p:cNvPr id="5146" name="Rectangle 44"/>
          <p:cNvSpPr>
            <a:spLocks noChangeArrowheads="1"/>
          </p:cNvSpPr>
          <p:nvPr/>
        </p:nvSpPr>
        <p:spPr bwMode="auto">
          <a:xfrm>
            <a:off x="8366125" y="1716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+mj-lt"/>
              </a:rPr>
              <a:t>B1</a:t>
            </a:r>
          </a:p>
        </p:txBody>
      </p:sp>
      <p:sp>
        <p:nvSpPr>
          <p:cNvPr id="5147" name="Rectangle 45"/>
          <p:cNvSpPr>
            <a:spLocks noChangeArrowheads="1"/>
          </p:cNvSpPr>
          <p:nvPr/>
        </p:nvSpPr>
        <p:spPr bwMode="auto">
          <a:xfrm>
            <a:off x="8366125" y="2097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+mj-lt"/>
              </a:rPr>
              <a:t>B2</a:t>
            </a:r>
          </a:p>
        </p:txBody>
      </p:sp>
      <p:sp>
        <p:nvSpPr>
          <p:cNvPr id="5148" name="Rectangle 46"/>
          <p:cNvSpPr>
            <a:spLocks noChangeArrowheads="1"/>
          </p:cNvSpPr>
          <p:nvPr/>
        </p:nvSpPr>
        <p:spPr bwMode="auto">
          <a:xfrm>
            <a:off x="8366125" y="2478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+mj-lt"/>
              </a:rPr>
              <a:t>B3</a:t>
            </a:r>
          </a:p>
        </p:txBody>
      </p:sp>
      <p:sp>
        <p:nvSpPr>
          <p:cNvPr id="5149" name="Rectangle 47"/>
          <p:cNvSpPr>
            <a:spLocks noChangeArrowheads="1"/>
          </p:cNvSpPr>
          <p:nvPr/>
        </p:nvSpPr>
        <p:spPr bwMode="auto">
          <a:xfrm>
            <a:off x="8366125" y="2859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+mj-lt"/>
              </a:rPr>
              <a:t>B4</a:t>
            </a:r>
          </a:p>
        </p:txBody>
      </p:sp>
      <p:sp>
        <p:nvSpPr>
          <p:cNvPr id="5150" name="Rectangle 48"/>
          <p:cNvSpPr>
            <a:spLocks noChangeArrowheads="1"/>
          </p:cNvSpPr>
          <p:nvPr/>
        </p:nvSpPr>
        <p:spPr bwMode="auto">
          <a:xfrm>
            <a:off x="6804025" y="877888"/>
            <a:ext cx="149932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Register File B</a:t>
            </a:r>
          </a:p>
        </p:txBody>
      </p:sp>
      <p:sp>
        <p:nvSpPr>
          <p:cNvPr id="5151" name="Rectangle 49"/>
          <p:cNvSpPr>
            <a:spLocks noChangeArrowheads="1"/>
          </p:cNvSpPr>
          <p:nvPr/>
        </p:nvSpPr>
        <p:spPr bwMode="auto">
          <a:xfrm>
            <a:off x="7248525" y="3503613"/>
            <a:ext cx="285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3200">
                <a:latin typeface="Times New Roman" pitchFamily="18" charset="0"/>
              </a:rPr>
              <a:t>.</a:t>
            </a:r>
            <a:br>
              <a:rPr lang="en-US" sz="3200">
                <a:latin typeface="Times New Roman" pitchFamily="18" charset="0"/>
              </a:rPr>
            </a:br>
            <a:r>
              <a:rPr lang="en-US" sz="3200">
                <a:latin typeface="Times New Roman" pitchFamily="18" charset="0"/>
              </a:rPr>
              <a:t>.</a:t>
            </a:r>
            <a:br>
              <a:rPr lang="en-US" sz="3200">
                <a:latin typeface="Times New Roman" pitchFamily="18" charset="0"/>
              </a:rPr>
            </a:br>
            <a:r>
              <a:rPr lang="en-US" sz="3200">
                <a:latin typeface="Times New Roman" pitchFamily="18" charset="0"/>
              </a:rPr>
              <a:t>.</a:t>
            </a:r>
          </a:p>
        </p:txBody>
      </p:sp>
      <p:sp>
        <p:nvSpPr>
          <p:cNvPr id="5152" name="Line 50"/>
          <p:cNvSpPr>
            <a:spLocks noChangeShapeType="1"/>
          </p:cNvSpPr>
          <p:nvPr/>
        </p:nvSpPr>
        <p:spPr bwMode="auto">
          <a:xfrm>
            <a:off x="6781800" y="4724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3" name="Rectangle 51"/>
          <p:cNvSpPr>
            <a:spLocks noChangeArrowheads="1"/>
          </p:cNvSpPr>
          <p:nvPr/>
        </p:nvSpPr>
        <p:spPr bwMode="auto">
          <a:xfrm>
            <a:off x="105275" y="4764088"/>
            <a:ext cx="55303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+mj-lt"/>
              </a:rPr>
              <a:t>A31</a:t>
            </a:r>
          </a:p>
        </p:txBody>
      </p:sp>
      <p:sp>
        <p:nvSpPr>
          <p:cNvPr id="5154" name="Rectangle 52"/>
          <p:cNvSpPr>
            <a:spLocks noChangeArrowheads="1"/>
          </p:cNvSpPr>
          <p:nvPr/>
        </p:nvSpPr>
        <p:spPr bwMode="auto">
          <a:xfrm>
            <a:off x="8366125" y="4764088"/>
            <a:ext cx="54502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+mj-lt"/>
              </a:rPr>
              <a:t>B31</a:t>
            </a:r>
          </a:p>
        </p:txBody>
      </p:sp>
      <p:sp>
        <p:nvSpPr>
          <p:cNvPr id="5155" name="PPTShape_0"/>
          <p:cNvSpPr>
            <a:spLocks noChangeShapeType="1"/>
          </p:cNvSpPr>
          <p:nvPr/>
        </p:nvSpPr>
        <p:spPr bwMode="auto">
          <a:xfrm>
            <a:off x="685800" y="3200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6" name="PPTShape_1"/>
          <p:cNvSpPr>
            <a:spLocks noChangeShapeType="1"/>
          </p:cNvSpPr>
          <p:nvPr/>
        </p:nvSpPr>
        <p:spPr bwMode="auto">
          <a:xfrm flipV="1">
            <a:off x="4114800" y="2286000"/>
            <a:ext cx="2667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7" name="TextBox 36"/>
          <p:cNvSpPr txBox="1">
            <a:spLocks noChangeArrowheads="1"/>
          </p:cNvSpPr>
          <p:nvPr/>
        </p:nvSpPr>
        <p:spPr bwMode="auto">
          <a:xfrm>
            <a:off x="3429000" y="1143000"/>
            <a:ext cx="2133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Any 64-bit </a:t>
            </a:r>
            <a:r>
              <a:rPr lang="en-US" dirty="0">
                <a:latin typeface="Calibri" pitchFamily="34" charset="0"/>
              </a:rPr>
              <a:t>pair of registers from A can be one of the inputs to a B functional unit, and vice </a:t>
            </a:r>
            <a:r>
              <a:rPr lang="en-US" dirty="0" smtClean="0">
                <a:latin typeface="Calibri" pitchFamily="34" charset="0"/>
              </a:rPr>
              <a:t>versa.</a:t>
            </a:r>
            <a:endParaRPr lang="en-US" dirty="0">
              <a:latin typeface="Calibri" pitchFamily="34" charset="0"/>
            </a:endParaRPr>
          </a:p>
        </p:txBody>
      </p:sp>
      <p:grpSp>
        <p:nvGrpSpPr>
          <p:cNvPr id="52" name="Group 51"/>
          <p:cNvGrpSpPr/>
          <p:nvPr>
            <p:custDataLst>
              <p:tags r:id="rId2"/>
            </p:custDataLst>
          </p:nvPr>
        </p:nvGrpSpPr>
        <p:grpSpPr>
          <a:xfrm>
            <a:off x="3657600" y="3733800"/>
            <a:ext cx="796925" cy="2438400"/>
            <a:chOff x="3429000" y="3733800"/>
            <a:chExt cx="796925" cy="2438400"/>
          </a:xfrm>
        </p:grpSpPr>
        <p:sp>
          <p:nvSpPr>
            <p:cNvPr id="90115" name="Rectangle 3"/>
            <p:cNvSpPr>
              <a:spLocks noChangeArrowheads="1"/>
            </p:cNvSpPr>
            <p:nvPr/>
          </p:nvSpPr>
          <p:spPr bwMode="auto">
            <a:xfrm>
              <a:off x="3429000" y="3733800"/>
              <a:ext cx="796925" cy="2438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46038" rIns="92075" bIns="46038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atin typeface="+mj-lt"/>
                </a:rPr>
                <a:t>A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581400" y="41910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.D1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581400" y="468537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.S1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581400" y="514443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.M1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581400" y="56388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.L1</a:t>
              </a:r>
            </a:p>
          </p:txBody>
        </p:sp>
      </p:grpSp>
      <p:grpSp>
        <p:nvGrpSpPr>
          <p:cNvPr id="53" name="Group 52"/>
          <p:cNvGrpSpPr/>
          <p:nvPr>
            <p:custDataLst>
              <p:tags r:id="rId3"/>
            </p:custDataLst>
          </p:nvPr>
        </p:nvGrpSpPr>
        <p:grpSpPr>
          <a:xfrm>
            <a:off x="4572000" y="3733800"/>
            <a:ext cx="796925" cy="2438400"/>
            <a:chOff x="4572000" y="3733800"/>
            <a:chExt cx="796925" cy="2438400"/>
          </a:xfrm>
        </p:grpSpPr>
        <p:sp>
          <p:nvSpPr>
            <p:cNvPr id="90119" name="Rectangle 7"/>
            <p:cNvSpPr>
              <a:spLocks noChangeArrowheads="1"/>
            </p:cNvSpPr>
            <p:nvPr/>
          </p:nvSpPr>
          <p:spPr bwMode="auto">
            <a:xfrm>
              <a:off x="4572000" y="3733800"/>
              <a:ext cx="796925" cy="2438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2075" tIns="46038" rIns="92075" bIns="4603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atin typeface="+mj-lt"/>
                </a:rPr>
                <a:t>B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739268" y="419843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.D1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739268" y="469280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.S1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739268" y="515186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.M1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739268" y="564623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.L1</a:t>
              </a:r>
            </a:p>
          </p:txBody>
        </p:sp>
      </p:grpSp>
      <p:sp>
        <p:nvSpPr>
          <p:cNvPr id="48" name="PPTShape_2"/>
          <p:cNvSpPr>
            <a:spLocks noChangeShapeType="1"/>
          </p:cNvSpPr>
          <p:nvPr/>
        </p:nvSpPr>
        <p:spPr bwMode="auto">
          <a:xfrm flipH="1" flipV="1">
            <a:off x="2286000" y="2590800"/>
            <a:ext cx="1676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PPTShape_3"/>
          <p:cNvSpPr>
            <a:spLocks noChangeShapeType="1"/>
          </p:cNvSpPr>
          <p:nvPr/>
        </p:nvSpPr>
        <p:spPr bwMode="auto">
          <a:xfrm flipV="1">
            <a:off x="5029200" y="2590800"/>
            <a:ext cx="17526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PPTShape_4"/>
          <p:cNvSpPr>
            <a:spLocks noChangeShapeType="1"/>
          </p:cNvSpPr>
          <p:nvPr/>
        </p:nvSpPr>
        <p:spPr bwMode="auto">
          <a:xfrm flipH="1" flipV="1">
            <a:off x="5383304" y="4572000"/>
            <a:ext cx="139849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PPTShape_5"/>
          <p:cNvSpPr>
            <a:spLocks noChangeShapeType="1"/>
          </p:cNvSpPr>
          <p:nvPr/>
        </p:nvSpPr>
        <p:spPr bwMode="auto">
          <a:xfrm flipH="1" flipV="1">
            <a:off x="2286000" y="45720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PPTShape_6"/>
          <p:cNvSpPr>
            <a:spLocks noChangeShapeType="1"/>
          </p:cNvSpPr>
          <p:nvPr/>
        </p:nvSpPr>
        <p:spPr bwMode="auto">
          <a:xfrm flipV="1">
            <a:off x="4114800" y="2286000"/>
            <a:ext cx="2667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PPTShape_7"/>
          <p:cNvSpPr>
            <a:spLocks noChangeShapeType="1"/>
          </p:cNvSpPr>
          <p:nvPr/>
        </p:nvSpPr>
        <p:spPr bwMode="auto">
          <a:xfrm flipH="1" flipV="1">
            <a:off x="2286000" y="2209800"/>
            <a:ext cx="25908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 animBg="1"/>
      <p:bldP spid="5139" grpId="1" animBg="1"/>
      <p:bldP spid="5156" grpId="0" animBg="1"/>
      <p:bldP spid="5156" grpId="1" animBg="1"/>
      <p:bldP spid="48" grpId="0" animBg="1"/>
      <p:bldP spid="49" grpId="0" animBg="1"/>
      <p:bldP spid="50" grpId="0" animBg="1"/>
      <p:bldP spid="51" grpId="0" animBg="1"/>
      <p:bldP spid="148" grpId="0" animBg="1"/>
      <p:bldP spid="1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.D Instructions</a:t>
            </a:r>
            <a:endParaRPr lang="en-US" dirty="0"/>
          </a:p>
        </p:txBody>
      </p:sp>
      <p:pic>
        <p:nvPicPr>
          <p:cNvPr id="9" name="Picture 8" descr="Projects.jpg">
            <a:hlinkClick r:id="rId5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62000" y="796028"/>
            <a:ext cx="7620000" cy="598402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.L Instructions</a:t>
            </a:r>
            <a:endParaRPr lang="en-US" dirty="0"/>
          </a:p>
        </p:txBody>
      </p:sp>
      <p:pic>
        <p:nvPicPr>
          <p:cNvPr id="9" name="Picture 8" descr="L_instructions.jpg">
            <a:hlinkClick r:id="rId5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62000" y="921834"/>
            <a:ext cx="7924800" cy="551160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.M Instructions</a:t>
            </a:r>
            <a:endParaRPr lang="en-US" dirty="0"/>
          </a:p>
        </p:txBody>
      </p:sp>
      <p:pic>
        <p:nvPicPr>
          <p:cNvPr id="12" name="Picture 11" descr="M_instructions.jpg">
            <a:hlinkClick r:id="rId5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219201" y="716878"/>
            <a:ext cx="6934200" cy="611138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_PLAYLIST_COUNT" val="0"/>
  <p:tag name="PRESENTATION_PRESENTER_SLIDE_LEVEL" val="0"/>
  <p:tag name="ARTICULATE_REFERENCE_COUNT" val="3"/>
  <p:tag name="ARTICULATE_REFERENCE_TYPE_1" val="1"/>
  <p:tag name="ARTICULATE_REFERENCE_TITLE_1" val="C66x CorePac Training Slides"/>
  <p:tag name="ARTICULATE_REFERENCE_1" val="C:\Data\Keystone Training\PPT\Intro to CorePac\C66x Corepac.pdf"/>
  <p:tag name="ARTICULATE_REFERENCE_TYPE_2" val="0"/>
  <p:tag name="ARTICULATE_REFERENCE_TITLE_2" val="C66x CPU and Instruction Set Reference Guide"/>
  <p:tag name="ARTICULATE_REFERENCE_2" val="http://www.ti.com/litv/pdf/sprugh7"/>
  <p:tag name="ARTICULATE_REFERENCE_TYPE_3" val="0"/>
  <p:tag name="ARTICULATE_REFERENCE_TITLE_3" val="C66x CorePac User's Guide"/>
  <p:tag name="ARTICULATE_REFERENCE_3" val="http://www.ti.com/litv/pdf/sprugw0b"/>
  <p:tag name="ARTICULATE_AUDIO_TEMP" val="C:\Users\a0850458\AppData\Local\Temp\ae\audio\20120104174233\"/>
  <p:tag name="ARTICULATE_PRESENTER_VERSION" val="6"/>
  <p:tag name="PUBLISH_TITLE" val="C66x Corepac: Achieving High Performance"/>
  <p:tag name="ARTICULATE_PUBLISH_PATH" val="C:\Data\Keystone Training\FINAL"/>
  <p:tag name="ARTICULATE_LOGO" val="TI_logo_off_white_square.jpg"/>
  <p:tag name="ARTICULATE_PRESENTER" val="(None selected)"/>
  <p:tag name="ARTICULATE_PRESENTER_GUID" val="9869030842"/>
  <p:tag name="ARTICULATE_LMS" val="0"/>
  <p:tag name="ARTICULATE_TEMPLATE" val="TI Master White NEW"/>
  <p:tag name="ARTICULATE_TEMPLATE_GUID" val="1eda84ce-4c15-46b4-8d4b-1eb30397a1c6"/>
  <p:tag name="LMS_PUBLISH" val="No"/>
  <p:tag name="PRESENTER_PREVIEW_MODE" val="0"/>
  <p:tag name="PRESENTER_PREVIEW_START" val="1"/>
  <p:tag name="PLAYERLOGOHEIGHT" val="476"/>
  <p:tag name="PLAYERLOGOWIDTH" val="1357"/>
  <p:tag name="LAUNCHINNEWWINDOW" val="1"/>
  <p:tag name="LASTPUBLISHED" val="C:\Data\Keystone Training\FINAL\01 Introduction to Corepac\launch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6"/>
  <p:tag name="ELAPSEDTIME" val="119.848"/>
  <p:tag name="ARTICULATE_SLIDE_GUID" val="10c72d79-d4e4-4e67-b2bf-ffe27c08228d"/>
  <p:tag name="ARTICULATE_SLIDE_PAUSE" val="0"/>
  <p:tag name="ARTICULATE_NAV_LEVEL" val="2"/>
  <p:tag name="ARTICULATE_PLAYLIST_ID" val="-1"/>
  <p:tag name="ARTICULATE_VIEW_MODE" val="1"/>
  <p:tag name="ARTICULATE_LOCK_SLIDE" val="0"/>
  <p:tag name="ARTICULATE_SLIDE_NAV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8.994"/>
  <p:tag name="ARTICULATE_SLIDE_GUID" val="643f2483-42f1-4978-b8b0-97afb08d078a"/>
  <p:tag name="ARTICULATE_SLIDE_PAUSE" val="0"/>
  <p:tag name="ARTICULATE_NAV_LEVEL" val="2"/>
  <p:tag name="ARTICULATE_PLAYLIST_ID" val="-1"/>
  <p:tag name="ARTICULATE_VIEW_MODE" val="1"/>
  <p:tag name="ARTICULATE_LOCK_SLIDE" val="0"/>
  <p:tag name="TIMELINE" val="10.41/18.09/24.05/37.18/41.02/48.13/54.61/59.75/61.25"/>
  <p:tag name="ARTICULATE_SLIDE_NAV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0.552"/>
  <p:tag name="ARTICULATE_SLIDE_GUID" val="cce54c87-c03d-4c18-9ca1-f4b2ee15baf0"/>
  <p:tag name="ARTICULATE_SLIDE_PAUSE" val="0"/>
  <p:tag name="ARTICULATE_NAV_LEVEL" val="2"/>
  <p:tag name="ARTICULATE_PLAYLIST_ID" val="-1"/>
  <p:tag name="ARTICULATE_VIEW_MODE" val="1"/>
  <p:tag name="ARTICULATE_LOCK_SLIDE" val="0"/>
  <p:tag name="ARTICULATE_SLIDE_NAV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imgtemp\s4hGic1j_files\slide0001_image001.jp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6.463"/>
  <p:tag name="ARTICULATE_SLIDE_GUID" val="3efedcb6-032c-4808-a9d1-4f9f414e5408"/>
  <p:tag name="ARTICULATE_SLIDE_PAUSE" val="0"/>
  <p:tag name="ARTICULATE_NAV_LEVEL" val="2"/>
  <p:tag name="ARTICULATE_PLAYLIST_ID" val="-1"/>
  <p:tag name="ARTICULATE_VIEW_MODE" val="1"/>
  <p:tag name="ARTICULATE_LOCK_SLIDE" val="0"/>
  <p:tag name="ARTICULATE_SLIDE_NAV" val="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imgtemp\6cq39P0F_files\slide0001_image001.jp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SLIDE_GUID" val="defac4ac-953d-4487-8edf-ed8ab15ff290"/>
  <p:tag name="ARTICULATE_SLIDE_PAUSE" val="0"/>
  <p:tag name="ARTICULATE_NAV_LEVEL" val="2"/>
  <p:tag name="ARTICULATE_PLAYLIST_ID" val="-1"/>
  <p:tag name="ARTICULATE_VIEW_MODE" val="1"/>
  <p:tag name="ARTICULATE_LOCK_SLIDE" val="0"/>
  <p:tag name="ARTICULATE_SLIDE_NAV" val="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imgtemp\BdRmyVRA_files\slide0001_image001.jp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56"/>
  <p:tag name="ARTICULATE_SLIDE_GUID" val="34c9094e-255a-48be-b173-f41ce7a707bc"/>
  <p:tag name="ARTICULATE_SLIDE_PAUSE" val="0"/>
  <p:tag name="ARTICULATE_NAV_LEVEL" val="2"/>
  <p:tag name="ARTICULATE_PLAYLIST_ID" val="-1"/>
  <p:tag name="ARTICULATE_VIEW_MODE" val="1"/>
  <p:tag name="ARTICULATE_LOCK_SLIDE" val="0"/>
  <p:tag name="ARTICULATE_SLIDE_NAV" val="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imgtemp\jz0nJmLv_files\slide0001_image001.jp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078"/>
  <p:tag name="ARTICULATE_SLIDE_GUID" val="5b28307a-a310-4750-b202-718537a45654"/>
  <p:tag name="ARTICULATE_SLIDE_PAUSE" val="0"/>
  <p:tag name="ARTICULATE_NAV_LEVEL" val="1"/>
  <p:tag name="ARTICULATE_PLAYLIST_ID" val="-1"/>
  <p:tag name="ARTICULATE_LOCK_SLIDE" val="0"/>
  <p:tag name="ARTICULATE_SLIDE_NAV" val="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2.406"/>
  <p:tag name="ARTICULATE_SLIDE_GUID" val="1e8c3b55-fb83-426e-acbb-00b12e70cf07"/>
  <p:tag name="ARTICULATE_SLIDE_PAUSE" val="0"/>
  <p:tag name="ARTICULATE_NAV_LEVEL" val="2"/>
  <p:tag name="ARTICULATE_PLAYLIST_ID" val="-1"/>
  <p:tag name="ARTICULATE_LOCK_SLIDE" val="0"/>
  <p:tag name="ARTICULATE_SLIDE_NAV" val="1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3f337f7-7c85-41fb-813d-908193b82b27"/>
  <p:tag name="ARTICULATE_SLIDE_PAUSE" val="0"/>
  <p:tag name="ARTICULATE_NAV_LEVEL" val="2"/>
  <p:tag name="ARTICULATE_PLAYLIST_ID" val="-1"/>
  <p:tag name="ARTICULATE_LOCK_SLIDE" val="0"/>
  <p:tag name="ELAPSEDTIME" val="184.552"/>
  <p:tag name="ARTICULATE_SLIDE_NAV" val="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bd91623-67e8-4c2c-a229-f22717961f26"/>
  <p:tag name="ARTICULATE_SLIDE_PAUSE" val="0"/>
  <p:tag name="ARTICULATE_NAV_LEVEL" val="2"/>
  <p:tag name="ARTICULATE_PLAYLIST_ID" val="-1"/>
  <p:tag name="ARTICULATE_LOCK_SLIDE" val="0"/>
  <p:tag name="ELAPSEDTIME" val="82.515"/>
  <p:tag name="ARTICULATE_SLIDE_NAV" val="1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b675713-11e2-4443-9535-851fa01b6405"/>
  <p:tag name="ARTICULATE_SLIDE_PAUSE" val="0"/>
  <p:tag name="ARTICULATE_NAV_LEVEL" val="1"/>
  <p:tag name="ARTICULATE_PLAYLIST_ID" val="-1"/>
  <p:tag name="ARTICULATE_LOCK_SLIDE" val="0"/>
  <p:tag name="ELAPSEDTIME" val="7.989"/>
  <p:tag name="ARTICULATE_SLIDE_NAV" val="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ARTICULATE_SLIDE_GUID" val="1e5a03f6-f794-4d52-9048-deeabc2c6342"/>
  <p:tag name="ARTICULATE_SLIDE_PAUSE" val="0"/>
  <p:tag name="ARTICULATE_NAV_LEVEL" val="2"/>
  <p:tag name="ARTICULATE_PLAYLIST_ID" val="-1"/>
  <p:tag name="ARTICULATE_VIEW_MODE" val="1"/>
  <p:tag name="ARTICULATE_LOCK_SLIDE" val="0"/>
  <p:tag name="ELAPSEDTIME" val="92.078"/>
  <p:tag name="ARTICULATE_SLIDE_NAV" val="1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947f073-85c5-4009-beaa-63bc1d413637"/>
  <p:tag name="ARTICULATE_SLIDE_PAUSE" val="0"/>
  <p:tag name="ARTICULATE_NAV_LEVEL" val="1"/>
  <p:tag name="ARTICULATE_PLAYLIST_ID" val="-1"/>
  <p:tag name="ARTICULATE_LOCK_SLIDE" val="0"/>
  <p:tag name="ELAPSEDTIME" val="5.354"/>
  <p:tag name="ARTICULATE_SLIDE_NAV" val="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de3ef57-34fa-40fc-a2df-4249a84acb4f"/>
  <p:tag name="ARTICULATE_SLIDE_PAUSE" val="0"/>
  <p:tag name="ARTICULATE_NAV_LEVEL" val="2"/>
  <p:tag name="ARTICULATE_PLAYLIST_ID" val="-1"/>
  <p:tag name="ARTICULATE_LOCK_SLIDE" val="0"/>
  <p:tag name="TIMELINE" val="28.78/46.49/54.93/57.96/64.80/70.53/70.53/82.26/82.60/99.64/130.51"/>
  <p:tag name="ELAPSEDTIME" val="137.531"/>
  <p:tag name="ARTICULATE_SLIDE_NAV" val="1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29f5771-939f-459c-a799-aec7698a9bca"/>
  <p:tag name="ELAPSEDTIME" val="23.453"/>
  <p:tag name="ARTICULATE_TITLE_TAG" val="C66x CorePac: Achieving High Performance"/>
  <p:tag name="ARTICULATE_SLIDE_PAUSE" val="0"/>
  <p:tag name="ARTICULATE_NAV_LEVEL" val="1"/>
  <p:tag name="ARTICULATE_PLAYLIST_ID" val="-1"/>
  <p:tag name="ARTICULATE_LOCK_SLIDE" val="0"/>
  <p:tag name="ARTICULATE_SLIDE_NAV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a587c2e-6aaf-4284-9ec1-99ce38bf20cc"/>
  <p:tag name="ARTICULATE_SLIDE_PAUSE" val="0"/>
  <p:tag name="ARTICULATE_NAV_LEVEL" val="2"/>
  <p:tag name="ARTICULATE_PLAYLIST_ID" val="-1"/>
  <p:tag name="ARTICULATE_LOCK_SLIDE" val="0"/>
  <p:tag name="TIMELINE" val="7.88/21.47/29.06/39.80"/>
  <p:tag name="ELAPSEDTIME" val="46.729"/>
  <p:tag name="ARTICULATE_SLIDE_NAV" val="1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8a8f498-51e8-415f-bb9d-287c9666ec27"/>
  <p:tag name="ARTICULATE_TITLE_TAG" val="Pipeline Phases w/ Fetch"/>
  <p:tag name="ARTICULATE_SLIDE_PAUSE" val="0"/>
  <p:tag name="ARTICULATE_NAV_LEVEL" val="2"/>
  <p:tag name="ARTICULATE_PLAYLIST_ID" val="-1"/>
  <p:tag name="ARTICULATE_LOCK_SLIDE" val="0"/>
  <p:tag name="TIMELINE" val="2.37/46.73"/>
  <p:tag name="ELAPSEDTIME" val="56.369"/>
  <p:tag name="ARTICULATE_SLIDE_NAV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e6f515b-b544-4c11-99f1-1dad6d9dee7f"/>
  <p:tag name="ARTICULATE_SLIDE_PAUSE" val="0"/>
  <p:tag name="ARTICULATE_NAV_LEVEL" val="2"/>
  <p:tag name="ARTICULATE_PLAYLIST_ID" val="-1"/>
  <p:tag name="ARTICULATE_LOCK_SLIDE" val="0"/>
  <p:tag name="TIMELINE" val="7.92/33.95"/>
  <p:tag name="ELAPSEDTIME" val="43.619"/>
  <p:tag name="ARTICULATE_SLIDE_NAV" val="2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6f04d38-8ea2-4c20-8ab0-3994611fb984"/>
  <p:tag name="ARTICULATE_TITLE_TAG" val="Pipeline Phases w/ Fetch &amp; Decode"/>
  <p:tag name="ARTICULATE_SLIDE_PAUSE" val="0"/>
  <p:tag name="ARTICULATE_NAV_LEVEL" val="2"/>
  <p:tag name="ARTICULATE_PLAYLIST_ID" val="-1"/>
  <p:tag name="ARTICULATE_LOCK_SLIDE" val="0"/>
  <p:tag name="TIMELINE" val="0.74/14.88/23.57"/>
  <p:tag name="ELAPSEDTIME" val="32.156"/>
  <p:tag name="ARTICULATE_SLIDE_NAV" val="2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7.921"/>
  <p:tag name="ARTICULATE_SLIDE_GUID" val="b009a8cc-79de-47d0-bebf-9f651eae3054"/>
  <p:tag name="ARTICULATE_SLIDE_PAUSE" val="0"/>
  <p:tag name="ARTICULATE_NAV_LEVEL" val="1"/>
  <p:tag name="ARTICULATE_PLAYLIST_ID" val="-1"/>
  <p:tag name="ARTICULATE_LOCK_SLIDE" val="0"/>
  <p:tag name="ARTICULATE_SLIDE_NAV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032d7a5-8a30-4a8a-839f-7ac0cf332e69"/>
  <p:tag name="ARTICULATE_SLIDE_PAUSE" val="0"/>
  <p:tag name="ARTICULATE_NAV_LEVEL" val="2"/>
  <p:tag name="ARTICULATE_PLAYLIST_ID" val="-1"/>
  <p:tag name="ARTICULATE_LOCK_SLIDE" val="0"/>
  <p:tag name="TIMELINE" val="14.90/21.60/46.63/60.92/74.23"/>
  <p:tag name="ELAPSEDTIME" val="79.411"/>
  <p:tag name="ARTICULATE_SLIDE_NAV" val="2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5"/>
  <p:tag name="ARTICULATE_SLIDE_GUID" val="75977bf5-81a2-4f10-a739-08f74aa3769e"/>
  <p:tag name="ARTICULATE_SLIDE_PAUSE" val="0"/>
  <p:tag name="ARTICULATE_NAV_LEVEL" val="2"/>
  <p:tag name="ARTICULATE_PLAYLIST_ID" val="-1"/>
  <p:tag name="ARTICULATE_LOCK_SLIDE" val="0"/>
  <p:tag name="ELAPSEDTIME" val="33.666"/>
  <p:tag name="ARTICULATE_SLIDE_NAV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5"/>
  <p:tag name="ARTICULATE_SLIDE_GUID" val="3d07b721-0b8b-4d9e-a677-8ff26ffd06a0"/>
  <p:tag name="ARTICULATE_SLIDE_PAUSE" val="0"/>
  <p:tag name="ARTICULATE_NAV_LEVEL" val="2"/>
  <p:tag name="ARTICULATE_PLAYLIST_ID" val="-1"/>
  <p:tag name="ARTICULATE_LOCK_SLIDE" val="0"/>
  <p:tag name="ELAPSEDTIME" val="36.854"/>
  <p:tag name="ARTICULATE_SLIDE_NAV" val="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552"/>
  <p:tag name="ARTICULATE_SLIDE_GUID" val="635c00c5-9ab3-4ee3-bad5-11887c967ec9"/>
  <p:tag name="ARTICULATE_SLIDE_PAUSE" val="0"/>
  <p:tag name="ARTICULATE_NAV_LEVEL" val="1"/>
  <p:tag name="ARTICULATE_PLAYLIST_ID" val="-1"/>
  <p:tag name="ARTICULATE_LOCK_SLIDE" val="0"/>
  <p:tag name="ARTICULATE_SLIDE_NAV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Pipelined Code Flow"/>
  <p:tag name="ARTICULATE_SLIDE_GUID" val="d371eae8-dc67-47e3-b5f4-8ee868740c91"/>
  <p:tag name="ARTICULATE_SLIDE_PAUSE" val="0"/>
  <p:tag name="ARTICULATE_NAV_LEVEL" val="2"/>
  <p:tag name="ARTICULATE_PLAYLIST_ID" val="-1"/>
  <p:tag name="ARTICULATE_VIEW_MODE" val="1"/>
  <p:tag name="ARTICULATE_LOCK_SLIDE" val="0"/>
  <p:tag name="TIMELINE" val="9.29/16.53/24.21/31.20/46.94/49.21/51.68/72.06/80.42"/>
  <p:tag name="ELAPSEDTIME" val="94.614"/>
  <p:tag name="ARTICULATE_SLIDE_NAV" val="2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2.588"/>
  <p:tag name="ARTICULATE_SLIDE_GUID" val="f63357b2-8a1b-4c55-9126-951da9cde8bb"/>
  <p:tag name="ARTICULATE_SLIDE_PAUSE" val="0"/>
  <p:tag name="ARTICULATE_NAV_LEVEL" val="2"/>
  <p:tag name="ARTICULATE_PLAYLIST_ID" val="-1"/>
  <p:tag name="ARTICULATE_VIEW_MODE" val="1"/>
  <p:tag name="ARTICULATE_LOCK_SLIDE" val="0"/>
  <p:tag name="TIMELINE" val="6.42/42.10/68.00/92.61"/>
  <p:tag name="ARTICULATE_SLIDE_NAV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95925bc-f85d-48ea-8387-9891b770d94c"/>
  <p:tag name="ARTICULATE_SLIDE_PAUSE" val="0"/>
  <p:tag name="ARTICULATE_NAV_LEVEL" val="1"/>
  <p:tag name="ARTICULATE_PLAYLIST_ID" val="-1"/>
  <p:tag name="ARTICULATE_LOCK_SLIDE" val="0"/>
  <p:tag name="ELAPSEDTIME" val="31.447"/>
  <p:tag name="ARTICULATE_SLIDE_NAV" val="2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4798</TotalTime>
  <Words>1265</Words>
  <Application>Microsoft Office PowerPoint</Application>
  <PresentationFormat>On-screen Show (4:3)</PresentationFormat>
  <Paragraphs>441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77_KeyStoneOLT</vt:lpstr>
      <vt:lpstr>C66x CorePac: Achieving  High Performance</vt:lpstr>
      <vt:lpstr>Agenda</vt:lpstr>
      <vt:lpstr>CorePac Architecture</vt:lpstr>
      <vt:lpstr>C66x CorePac</vt:lpstr>
      <vt:lpstr>C66x DSP Core</vt:lpstr>
      <vt:lpstr>C66x DSP Core Cross-Path</vt:lpstr>
      <vt:lpstr>Partial List of .D Instructions</vt:lpstr>
      <vt:lpstr>Partial List of .L Instructions</vt:lpstr>
      <vt:lpstr>Partial List of .M Instructions</vt:lpstr>
      <vt:lpstr>Partial List of .S Instructions</vt:lpstr>
      <vt:lpstr>Single Instruction Multiple Data (SIMD)</vt:lpstr>
      <vt:lpstr>C66x SIMD Instructions: Examples</vt:lpstr>
      <vt:lpstr>C66x SIMD Instruction: CMATMPY</vt:lpstr>
      <vt:lpstr>Feeding the Functional Units</vt:lpstr>
      <vt:lpstr>Memory Access</vt:lpstr>
      <vt:lpstr>Internal Buses</vt:lpstr>
      <vt:lpstr>Pipeline Concept</vt:lpstr>
      <vt:lpstr>Non-Pipelined vs. Pipelined CPU</vt:lpstr>
      <vt:lpstr>Program Fetch Phases</vt:lpstr>
      <vt:lpstr>Pipeline Phases - Review</vt:lpstr>
      <vt:lpstr>Decode Phases</vt:lpstr>
      <vt:lpstr>Pipeline Phases</vt:lpstr>
      <vt:lpstr>Instruction Delays</vt:lpstr>
      <vt:lpstr>Software Pipeline Example</vt:lpstr>
      <vt:lpstr>Software Pipeline Example</vt:lpstr>
      <vt:lpstr>Non-Pipelined Code</vt:lpstr>
      <vt:lpstr>Pipelining Code</vt:lpstr>
      <vt:lpstr>Software Pipeline Support</vt:lpstr>
      <vt:lpstr>For More Information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a0270985</dc:creator>
  <cp:lastModifiedBy>Robert J. Hillard</cp:lastModifiedBy>
  <cp:revision>288</cp:revision>
  <dcterms:created xsi:type="dcterms:W3CDTF">2011-10-05T14:30:29Z</dcterms:created>
  <dcterms:modified xsi:type="dcterms:W3CDTF">2012-01-17T18:58:57Z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GUID">
    <vt:lpwstr>32FBD73B-3799-454F-BBA6-5C97C9588CB0</vt:lpwstr>
  </property>
  <property fmtid="{D5CDD505-2E9C-101B-9397-08002B2CF9AE}" pid="4" name="ArticulatePath">
    <vt:lpwstr>01 Introduction to Corepac</vt:lpwstr>
  </property>
  <property fmtid="{D5CDD505-2E9C-101B-9397-08002B2CF9AE}" pid="5" name="ArticulateProjectFull">
    <vt:lpwstr>C:\Data\Keystone Training\PPT\Intro to CorePac\01 Introduction to Corepac.ppta</vt:lpwstr>
  </property>
</Properties>
</file>