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085" r:id="rId2"/>
    <p:sldId id="2062" r:id="rId3"/>
    <p:sldId id="2063" r:id="rId4"/>
    <p:sldId id="1191" r:id="rId5"/>
    <p:sldId id="1187" r:id="rId6"/>
    <p:sldId id="392" r:id="rId7"/>
    <p:sldId id="2064" r:id="rId8"/>
    <p:sldId id="1192" r:id="rId9"/>
    <p:sldId id="2065" r:id="rId10"/>
    <p:sldId id="1188" r:id="rId11"/>
    <p:sldId id="1461" r:id="rId12"/>
    <p:sldId id="2083" r:id="rId13"/>
    <p:sldId id="2084" r:id="rId14"/>
    <p:sldId id="1766" r:id="rId15"/>
    <p:sldId id="2066" r:id="rId16"/>
    <p:sldId id="1202" r:id="rId17"/>
    <p:sldId id="2067" r:id="rId18"/>
    <p:sldId id="396" r:id="rId19"/>
    <p:sldId id="2068" r:id="rId20"/>
    <p:sldId id="1194" r:id="rId21"/>
    <p:sldId id="2069" r:id="rId22"/>
    <p:sldId id="1197" r:id="rId23"/>
    <p:sldId id="2086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FF33"/>
    <a:srgbClr val="CCFF66"/>
    <a:srgbClr val="808080"/>
    <a:srgbClr val="CCFF33"/>
    <a:srgbClr val="66FF33"/>
    <a:srgbClr val="00FF00"/>
    <a:srgbClr val="FF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7" autoAdjust="0"/>
    <p:restoredTop sz="89894" autoAdjust="0"/>
  </p:normalViewPr>
  <p:slideViewPr>
    <p:cSldViewPr>
      <p:cViewPr>
        <p:scale>
          <a:sx n="70" d="100"/>
          <a:sy n="70" d="100"/>
        </p:scale>
        <p:origin x="-2814" y="-1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F9125EF3-9C84-446D-814E-D843392E7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2E1AA8B8-BF0A-4758-8A28-14443BF2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730B64B5-317C-48D6-B403-17D10F6A2C5F}" type="slidenum">
              <a:rPr lang="en-US" sz="1200">
                <a:solidFill>
                  <a:srgbClr val="000000"/>
                </a:solidFill>
              </a:rPr>
              <a:pPr defTabSz="95553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B931F-5E15-40CC-B116-8D252F5052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B8B80-F747-4F89-AF9E-C9FC5B4BE5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7D4BD-56CA-4609-9C13-C2B40858549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727075"/>
            <a:ext cx="4781550" cy="35861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6015037" cy="44005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C3CAE-89CA-43E4-B05A-78CAFFE87E7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3112" cy="4321175"/>
          </a:xfrm>
          <a:noFill/>
          <a:ln/>
        </p:spPr>
        <p:txBody>
          <a:bodyPr lIns="96370" tIns="48185" rIns="96370" bIns="48185"/>
          <a:lstStyle/>
          <a:p>
            <a:r>
              <a:rPr lang="en-CA" smtClean="0"/>
              <a:t>CCSv4 helps greatly with this problem.</a:t>
            </a:r>
          </a:p>
          <a:p>
            <a:r>
              <a:rPr lang="en-CA" smtClean="0"/>
              <a:t>You can customize your menus and toolbars to show just the items you care about.</a:t>
            </a:r>
          </a:p>
          <a:p>
            <a:r>
              <a:rPr lang="en-CA" smtClean="0"/>
              <a:t>Tabbed Editor windows make it easier to switch between files.</a:t>
            </a:r>
          </a:p>
          <a:p>
            <a:r>
              <a:rPr lang="en-CA" smtClean="0"/>
              <a:t>You can tab any view with another to organize your window layout.</a:t>
            </a:r>
          </a:p>
          <a:p>
            <a:r>
              <a:rPr lang="en-CA" smtClean="0"/>
              <a:t>The fast view setting can be applied to a view.  What this does is hides the view down I the bottom status bar but when you click on it, it instantly opens and can be as big as you want.</a:t>
            </a:r>
          </a:p>
          <a:p>
            <a:r>
              <a:rPr lang="en-CA" smtClean="0"/>
              <a:t>Perspectives are a great feature in that they allow you to store different arrangements of windows depending on what you are doing.  In CCSv4 we include 2 perspectives for you.  The C/C++ perspective has items setup for building and editing.  The debug perspective has the views you need to debug your application.  You can customize these or even create your own!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4141788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70" tIns="48185" rIns="96370" bIns="48185" anchor="b"/>
          <a:lstStyle/>
          <a:p>
            <a:pPr algn="r" defTabSz="963613" eaLnBrk="1" hangingPunct="1">
              <a:lnSpc>
                <a:spcPct val="100000"/>
              </a:lnSpc>
              <a:spcBef>
                <a:spcPct val="0"/>
              </a:spcBef>
            </a:pPr>
            <a:fld id="{6239C23A-5805-4FA9-B8EE-CF12497BAED9}" type="slidenum">
              <a:rPr lang="en-US" sz="1300" b="0"/>
              <a:pPr algn="r" defTabSz="963613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sz="13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1ADE6-6FB7-484F-B89C-B55737AED7C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 a quick screen shot of CCS and some of its most important features.  Many customers will be familiar with make files, so the concept of a project won’t be very alien.</a:t>
            </a:r>
          </a:p>
          <a:p>
            <a:r>
              <a:rPr lang="en-US" smtClean="0"/>
              <a:t>Identify  the menu bar, horizontal and vertical toolbars and project window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6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6.png"/><Relationship Id="rId18" Type="http://schemas.openxmlformats.org/officeDocument/2006/relationships/slide" Target="slide15.xml"/><Relationship Id="rId3" Type="http://schemas.openxmlformats.org/officeDocument/2006/relationships/tags" Target="../tags/tag45.xml"/><Relationship Id="rId21" Type="http://schemas.openxmlformats.org/officeDocument/2006/relationships/slide" Target="slide21.xml"/><Relationship Id="rId7" Type="http://schemas.openxmlformats.org/officeDocument/2006/relationships/tags" Target="../tags/tag49.xml"/><Relationship Id="rId12" Type="http://schemas.openxmlformats.org/officeDocument/2006/relationships/notesSlide" Target="../notesSlides/notesSlide15.xml"/><Relationship Id="rId17" Type="http://schemas.openxmlformats.org/officeDocument/2006/relationships/slide" Target="slide9.xml"/><Relationship Id="rId2" Type="http://schemas.openxmlformats.org/officeDocument/2006/relationships/tags" Target="../tags/tag44.xml"/><Relationship Id="rId16" Type="http://schemas.openxmlformats.org/officeDocument/2006/relationships/slide" Target="slide7.xml"/><Relationship Id="rId20" Type="http://schemas.openxmlformats.org/officeDocument/2006/relationships/slide" Target="slide19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7.xml"/><Relationship Id="rId15" Type="http://schemas.openxmlformats.org/officeDocument/2006/relationships/slide" Target="slide3.xml"/><Relationship Id="rId10" Type="http://schemas.openxmlformats.org/officeDocument/2006/relationships/tags" Target="../tags/tag52.xml"/><Relationship Id="rId19" Type="http://schemas.openxmlformats.org/officeDocument/2006/relationships/slide" Target="slide17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" Target="slide2.xml"/><Relationship Id="rId22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5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5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6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6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6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9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74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77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15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8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26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9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" Target="slide2.xml"/><Relationship Id="rId18" Type="http://schemas.openxmlformats.org/officeDocument/2006/relationships/slide" Target="slide1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tags" Target="../tags/tag35.xml"/><Relationship Id="rId16" Type="http://schemas.openxmlformats.org/officeDocument/2006/relationships/slide" Target="slide9.xml"/><Relationship Id="rId20" Type="http://schemas.openxmlformats.org/officeDocument/2006/relationships/slide" Target="slide21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38.xml"/><Relationship Id="rId15" Type="http://schemas.openxmlformats.org/officeDocument/2006/relationships/slide" Target="slide7.xml"/><Relationship Id="rId10" Type="http://schemas.openxmlformats.org/officeDocument/2006/relationships/slideLayout" Target="../slideLayouts/slideLayout6.xml"/><Relationship Id="rId19" Type="http://schemas.openxmlformats.org/officeDocument/2006/relationships/slide" Target="slide19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362200"/>
            <a:ext cx="8839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0" dirty="0" smtClean="0">
                <a:solidFill>
                  <a:schemeClr val="tx1"/>
                </a:solidFill>
              </a:rPr>
              <a:t>Introduction to </a:t>
            </a:r>
            <a:r>
              <a:rPr lang="en-US" sz="4400" b="0" dirty="0" smtClean="0">
                <a:solidFill>
                  <a:schemeClr val="tx1"/>
                </a:solidFill>
              </a:rPr>
              <a:t>CCSv5</a:t>
            </a:r>
            <a:endParaRPr lang="en-US" sz="4400" b="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178" name="Picture 2" descr="project example - gui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375"/>
            <a:ext cx="4111625" cy="51117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 “Projects”</a:t>
            </a:r>
          </a:p>
        </p:txBody>
      </p:sp>
      <p:pic>
        <p:nvPicPr>
          <p:cNvPr id="13316" name="Picture 4" descr="project example - make"/>
          <p:cNvPicPr>
            <a:picLocks noChangeAspect="1" noChangeArrowheads="1"/>
          </p:cNvPicPr>
          <p:nvPr/>
        </p:nvPicPr>
        <p:blipFill>
          <a:blip r:embed="rId4" cstate="print"/>
          <a:srcRect t="8511"/>
          <a:stretch>
            <a:fillRect/>
          </a:stretch>
        </p:blipFill>
        <p:spPr bwMode="auto">
          <a:xfrm>
            <a:off x="3124200" y="3581400"/>
            <a:ext cx="6019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419600" y="528638"/>
            <a:ext cx="4629150" cy="297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 smtClean="0">
                <a:latin typeface="Arial Narrow" pitchFamily="34" charset="0"/>
              </a:rPr>
              <a:t>CCSv5 </a:t>
            </a:r>
            <a:r>
              <a:rPr lang="en-US" sz="2000" dirty="0">
                <a:latin typeface="Arial Narrow" pitchFamily="34" charset="0"/>
              </a:rPr>
              <a:t>is PROJECT-centric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Eclipse uses </a:t>
            </a:r>
            <a:r>
              <a:rPr lang="en-US" sz="2000" i="1" u="sng" dirty="0">
                <a:solidFill>
                  <a:schemeClr val="tx2"/>
                </a:solidFill>
                <a:latin typeface="Arial Narrow" pitchFamily="34" charset="0"/>
              </a:rPr>
              <a:t>managed</a:t>
            </a:r>
            <a:r>
              <a:rPr lang="en-US" sz="2000" i="1" u="sng" dirty="0">
                <a:latin typeface="Arial Narrow" pitchFamily="34" charset="0"/>
              </a:rPr>
              <a:t> </a:t>
            </a:r>
            <a:r>
              <a:rPr lang="en-US" sz="2000" i="1" u="sng" dirty="0" err="1">
                <a:solidFill>
                  <a:schemeClr val="tx2"/>
                </a:solidFill>
                <a:latin typeface="Arial Narrow" pitchFamily="34" charset="0"/>
              </a:rPr>
              <a:t>makefiles</a:t>
            </a:r>
            <a:r>
              <a:rPr lang="en-US" sz="2000" dirty="0">
                <a:latin typeface="Arial Narrow" pitchFamily="34" charset="0"/>
              </a:rPr>
              <a:t> as their build scripts – as opposed to </a:t>
            </a:r>
            <a:r>
              <a:rPr lang="en-US" sz="2000" i="1" dirty="0" err="1">
                <a:latin typeface="Arial Narrow" pitchFamily="34" charset="0"/>
              </a:rPr>
              <a:t>pjt</a:t>
            </a:r>
            <a:r>
              <a:rPr lang="en-US" sz="2000" dirty="0">
                <a:latin typeface="Arial Narrow" pitchFamily="34" charset="0"/>
              </a:rPr>
              <a:t> files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Eclipse projects are folder based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Arial Narrow" pitchFamily="34" charset="0"/>
              </a:rPr>
              <a:t>“Adding file” copies it to folder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Arial Narrow" pitchFamily="34" charset="0"/>
              </a:rPr>
              <a:t>“Linking file” references original file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1800" b="0" dirty="0">
                <a:latin typeface="Arial Narrow" pitchFamily="34" charset="0"/>
              </a:rPr>
              <a:t>Project explorer shows folder contents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Arial Narrow" pitchFamily="34" charset="0"/>
              </a:rPr>
              <a:t>Project explorer lists functions</a:t>
            </a:r>
          </a:p>
        </p:txBody>
      </p:sp>
      <p:sp>
        <p:nvSpPr>
          <p:cNvPr id="1202182" name="Line 6"/>
          <p:cNvSpPr>
            <a:spLocks noChangeShapeType="1"/>
          </p:cNvSpPr>
          <p:nvPr/>
        </p:nvSpPr>
        <p:spPr bwMode="auto">
          <a:xfrm flipH="1">
            <a:off x="2209800" y="3276600"/>
            <a:ext cx="2133600" cy="1524000"/>
          </a:xfrm>
          <a:prstGeom prst="line">
            <a:avLst/>
          </a:prstGeom>
          <a:noFill/>
          <a:ln w="12700">
            <a:solidFill>
              <a:srgbClr val="4D4D4D"/>
            </a:solidFill>
            <a:prstDash val="dash"/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TextBox 15"/>
          <p:cNvSpPr txBox="1">
            <a:spLocks noChangeArrowheads="1"/>
          </p:cNvSpPr>
          <p:nvPr/>
        </p:nvSpPr>
        <p:spPr bwMode="auto">
          <a:xfrm>
            <a:off x="6934200" y="4419600"/>
            <a:ext cx="1211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u="sng">
                <a:solidFill>
                  <a:schemeClr val="tx2"/>
                </a:solidFill>
              </a:rPr>
              <a:t>make file</a:t>
            </a:r>
          </a:p>
        </p:txBody>
      </p:sp>
      <p:sp>
        <p:nvSpPr>
          <p:cNvPr id="17" name="Leading Question"/>
          <p:cNvSpPr txBox="1">
            <a:spLocks noChangeArrowheads="1"/>
          </p:cNvSpPr>
          <p:nvPr/>
        </p:nvSpPr>
        <p:spPr bwMode="auto">
          <a:xfrm>
            <a:off x="1066800" y="5984875"/>
            <a:ext cx="1682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create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a NEW project?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(1)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685800" y="638175"/>
            <a:ext cx="3570288" cy="404813"/>
            <a:chOff x="182" y="402"/>
            <a:chExt cx="2249" cy="255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192" y="402"/>
              <a:ext cx="220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Text Box 8"/>
            <p:cNvSpPr txBox="1">
              <a:spLocks noChangeArrowheads="1"/>
            </p:cNvSpPr>
            <p:nvPr/>
          </p:nvSpPr>
          <p:spPr bwMode="auto">
            <a:xfrm>
              <a:off x="182" y="434"/>
              <a:ext cx="2249" cy="2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urier New" pitchFamily="49" charset="0"/>
                </a:rPr>
                <a:t>File  New  CCS Project</a:t>
              </a:r>
            </a:p>
          </p:txBody>
        </p:sp>
        <p:sp>
          <p:nvSpPr>
            <p:cNvPr id="1495049" name="Line 9"/>
            <p:cNvSpPr>
              <a:spLocks noChangeShapeType="1"/>
            </p:cNvSpPr>
            <p:nvPr/>
          </p:nvSpPr>
          <p:spPr bwMode="auto">
            <a:xfrm>
              <a:off x="648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050" name="Line 10"/>
            <p:cNvSpPr>
              <a:spLocks noChangeShapeType="1"/>
            </p:cNvSpPr>
            <p:nvPr/>
          </p:nvSpPr>
          <p:spPr bwMode="auto">
            <a:xfrm>
              <a:off x="1134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4173538" y="700088"/>
            <a:ext cx="226218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(in C++ perspective)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19200"/>
            <a:ext cx="57531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(2)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3773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685800"/>
            <a:ext cx="4848225" cy="557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(3)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1487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4624387" cy="513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29200" y="1371600"/>
            <a:ext cx="4114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>
                <a:tab pos="1946275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Arial Narrow" pitchFamily="34" charset="0"/>
              </a:rPr>
              <a:t>Not using SYS/BIOS?</a:t>
            </a:r>
            <a:r>
              <a:rPr lang="en-US" sz="2800" dirty="0" smtClean="0">
                <a:latin typeface="Arial Narrow" pitchFamily="34" charset="0"/>
              </a:rPr>
              <a:t>	 </a:t>
            </a:r>
          </a:p>
          <a:p>
            <a:pPr marL="690563" lvl="1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>
                <a:tab pos="1946275" algn="l"/>
              </a:tabLst>
            </a:pPr>
            <a:r>
              <a:rPr lang="en-US" dirty="0" smtClean="0">
                <a:latin typeface="Arial Narrow" pitchFamily="34" charset="0"/>
              </a:rPr>
              <a:t>Choose “Empty Project” </a:t>
            </a:r>
          </a:p>
          <a:p>
            <a:pPr marL="233363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>
                <a:tab pos="1946275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Arial Narrow" pitchFamily="34" charset="0"/>
              </a:rPr>
              <a:t>Using SYS/BIOS?</a:t>
            </a:r>
            <a:r>
              <a:rPr lang="en-US" sz="2800" dirty="0" smtClean="0">
                <a:latin typeface="Arial Narrow" pitchFamily="34" charset="0"/>
              </a:rPr>
              <a:t>	</a:t>
            </a:r>
          </a:p>
          <a:p>
            <a:pPr marL="690563" lvl="1" indent="-233363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>
                <a:tab pos="1946275" algn="l"/>
              </a:tabLst>
            </a:pP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Choose “Minimal” under SYS/BIOS</a:t>
            </a:r>
            <a:endParaRPr lang="en-US" b="0" i="1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5334000" cy="204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 “Workspace”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5943600"/>
            <a:ext cx="1219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8270875" cy="1274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/>
              <a:t>Workspace</a:t>
            </a:r>
            <a:r>
              <a:rPr lang="en-US"/>
              <a:t> –  a “container” for Eclipse metadata and</a:t>
            </a:r>
            <a:br>
              <a:rPr lang="en-US"/>
            </a:br>
            <a:r>
              <a:rPr lang="en-US"/>
              <a:t>the default location for all projects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Default Location: </a:t>
            </a:r>
            <a:r>
              <a:rPr lang="en-US">
                <a:latin typeface="Courier New" pitchFamily="49" charset="0"/>
                <a:cs typeface="Courier New" pitchFamily="49" charset="0"/>
              </a:rPr>
              <a:t>\My Documents\workspace</a:t>
            </a:r>
            <a:r>
              <a:rPr lang="en-US"/>
              <a:t>: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228600" y="3581400"/>
            <a:ext cx="8067675" cy="941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Can change “default” workspace location if desired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User can also locate projects in specific folders:</a:t>
            </a:r>
          </a:p>
        </p:txBody>
      </p:sp>
      <p:pic>
        <p:nvPicPr>
          <p:cNvPr id="15378" name="Picture 18" descr="C:\Documents and Settings\a0159877\Desktop\workspac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905000"/>
            <a:ext cx="5334000" cy="14636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3273" y="2486045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3850" y="4285571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Intro to SYS/BIOS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2133600" cy="202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38415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Creating a New Target Config File (.ccxml)</a:t>
            </a:r>
          </a:p>
        </p:txBody>
      </p:sp>
      <p:sp>
        <p:nvSpPr>
          <p:cNvPr id="18435" name="Text Box 25"/>
          <p:cNvSpPr txBox="1">
            <a:spLocks noChangeArrowheads="1"/>
          </p:cNvSpPr>
          <p:nvPr/>
        </p:nvSpPr>
        <p:spPr bwMode="auto">
          <a:xfrm>
            <a:off x="209550" y="584200"/>
            <a:ext cx="8610600" cy="1262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i="1" u="sng"/>
              <a:t>Target Configuration</a:t>
            </a:r>
            <a:r>
              <a:rPr lang="en-US" sz="2000"/>
              <a:t> –  defines your “target” – i.e. emulator/device used, GEL scripts (replaces the old CCS Setup)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Use on a per-project basis (add to project or create User Defined) </a:t>
            </a:r>
          </a:p>
        </p:txBody>
      </p:sp>
      <p:sp>
        <p:nvSpPr>
          <p:cNvPr id="18438" name="Text Box 32"/>
          <p:cNvSpPr txBox="1">
            <a:spLocks noChangeArrowheads="1"/>
          </p:cNvSpPr>
          <p:nvPr/>
        </p:nvSpPr>
        <p:spPr bwMode="auto">
          <a:xfrm>
            <a:off x="6477000" y="2590800"/>
            <a:ext cx="1014413" cy="34925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“click”</a:t>
            </a:r>
          </a:p>
        </p:txBody>
      </p:sp>
      <p:sp>
        <p:nvSpPr>
          <p:cNvPr id="1227809" name="Line 33"/>
          <p:cNvSpPr>
            <a:spLocks noChangeShapeType="1"/>
          </p:cNvSpPr>
          <p:nvPr/>
        </p:nvSpPr>
        <p:spPr bwMode="auto">
          <a:xfrm flipH="1">
            <a:off x="5867400" y="2819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1" name="Text Box 34"/>
          <p:cNvSpPr txBox="1">
            <a:spLocks noChangeArrowheads="1"/>
          </p:cNvSpPr>
          <p:nvPr/>
        </p:nvSpPr>
        <p:spPr bwMode="auto">
          <a:xfrm>
            <a:off x="5029200" y="6292850"/>
            <a:ext cx="3059113" cy="34925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Specify GEL script here</a:t>
            </a:r>
          </a:p>
        </p:txBody>
      </p:sp>
      <p:sp>
        <p:nvSpPr>
          <p:cNvPr id="1227813" name="Rectangle 37"/>
          <p:cNvSpPr>
            <a:spLocks noChangeArrowheads="1"/>
          </p:cNvSpPr>
          <p:nvPr/>
        </p:nvSpPr>
        <p:spPr bwMode="auto">
          <a:xfrm>
            <a:off x="1219200" y="3886200"/>
            <a:ext cx="1524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814" name="Rectangle 38"/>
          <p:cNvSpPr>
            <a:spLocks noChangeArrowheads="1"/>
          </p:cNvSpPr>
          <p:nvPr/>
        </p:nvSpPr>
        <p:spPr bwMode="auto">
          <a:xfrm>
            <a:off x="990600" y="2667000"/>
            <a:ext cx="2895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5" name="AutoShape 42"/>
          <p:cNvSpPr>
            <a:spLocks noChangeArrowheads="1"/>
          </p:cNvSpPr>
          <p:nvPr/>
        </p:nvSpPr>
        <p:spPr bwMode="auto">
          <a:xfrm>
            <a:off x="4495800" y="1828800"/>
            <a:ext cx="1600200" cy="381000"/>
          </a:xfrm>
          <a:prstGeom prst="flowChartPunchedCard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 Narrow" pitchFamily="34" charset="0"/>
              </a:rPr>
              <a:t>Advanced Tab</a:t>
            </a:r>
          </a:p>
        </p:txBody>
      </p:sp>
      <p:sp>
        <p:nvSpPr>
          <p:cNvPr id="1227824" name="AutoShape 48"/>
          <p:cNvSpPr>
            <a:spLocks noChangeArrowheads="1"/>
          </p:cNvSpPr>
          <p:nvPr/>
        </p:nvSpPr>
        <p:spPr bwMode="auto">
          <a:xfrm rot="5400000">
            <a:off x="476250" y="62865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419600"/>
            <a:ext cx="4600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7811" name="Line 35"/>
          <p:cNvSpPr>
            <a:spLocks noChangeShapeType="1"/>
          </p:cNvSpPr>
          <p:nvPr/>
        </p:nvSpPr>
        <p:spPr bwMode="auto">
          <a:xfrm flipV="1">
            <a:off x="7086600" y="560705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3273" y="2891873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Default Build Configurations</a:t>
            </a:r>
          </a:p>
        </p:txBody>
      </p:sp>
      <p:sp>
        <p:nvSpPr>
          <p:cNvPr id="20484" name="Text Box 35"/>
          <p:cNvSpPr txBox="1">
            <a:spLocks noChangeArrowheads="1"/>
          </p:cNvSpPr>
          <p:nvPr/>
        </p:nvSpPr>
        <p:spPr bwMode="auto">
          <a:xfrm>
            <a:off x="152400" y="679450"/>
            <a:ext cx="8950325" cy="1274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>
                <a:latin typeface="Arial Narrow" pitchFamily="34" charset="0"/>
              </a:rPr>
              <a:t>Build Configuration</a:t>
            </a:r>
            <a:r>
              <a:rPr lang="en-US" dirty="0">
                <a:latin typeface="Arial Narrow" pitchFamily="34" charset="0"/>
              </a:rPr>
              <a:t> – a set of build options for the compiler and linker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(e.g. optimization levels, include DIRs, debug symbols, etc.) 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latin typeface="Arial Narrow" pitchFamily="34" charset="0"/>
              </a:rPr>
              <a:t>CCSv5 </a:t>
            </a:r>
            <a:r>
              <a:rPr lang="en-US" dirty="0">
                <a:latin typeface="Arial Narrow" pitchFamily="34" charset="0"/>
              </a:rPr>
              <a:t>comes std with two DEFAULT build </a:t>
            </a:r>
            <a:r>
              <a:rPr lang="en-US" dirty="0" err="1">
                <a:latin typeface="Arial Narrow" pitchFamily="34" charset="0"/>
              </a:rPr>
              <a:t>configs</a:t>
            </a:r>
            <a:r>
              <a:rPr lang="en-US" dirty="0">
                <a:latin typeface="Arial Narrow" pitchFamily="34" charset="0"/>
              </a:rPr>
              <a:t>: Debug &amp; Release:</a:t>
            </a:r>
          </a:p>
        </p:txBody>
      </p:sp>
      <p:pic>
        <p:nvPicPr>
          <p:cNvPr id="354340" name="Picture 36" descr="linker_op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748772"/>
            <a:ext cx="3200400" cy="2706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1" name="Picture 37" descr="compiler_opti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748772"/>
            <a:ext cx="3886200" cy="270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2" name="Picture 38" descr="default_build_config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2014538"/>
            <a:ext cx="4114800" cy="7286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8" name="Text Box 39"/>
          <p:cNvSpPr txBox="1">
            <a:spLocks noChangeArrowheads="1"/>
          </p:cNvSpPr>
          <p:nvPr/>
        </p:nvSpPr>
        <p:spPr bwMode="auto">
          <a:xfrm>
            <a:off x="152400" y="2932113"/>
            <a:ext cx="8051800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can modify compiler/linker options via “Build Properties”:</a:t>
            </a:r>
          </a:p>
        </p:txBody>
      </p:sp>
      <p:sp>
        <p:nvSpPr>
          <p:cNvPr id="20489" name="Text Box 40"/>
          <p:cNvSpPr txBox="1">
            <a:spLocks noChangeArrowheads="1"/>
          </p:cNvSpPr>
          <p:nvPr/>
        </p:nvSpPr>
        <p:spPr bwMode="auto">
          <a:xfrm>
            <a:off x="2117725" y="3364597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Compiler</a:t>
            </a:r>
          </a:p>
        </p:txBody>
      </p:sp>
      <p:sp>
        <p:nvSpPr>
          <p:cNvPr id="20490" name="Text Box 41"/>
          <p:cNvSpPr txBox="1">
            <a:spLocks noChangeArrowheads="1"/>
          </p:cNvSpPr>
          <p:nvPr/>
        </p:nvSpPr>
        <p:spPr bwMode="auto">
          <a:xfrm>
            <a:off x="6521450" y="3364597"/>
            <a:ext cx="946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Linker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2550" y="2176463"/>
            <a:ext cx="1944688" cy="53657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tx2"/>
                </a:solidFill>
                <a:latin typeface="Arial Narrow" pitchFamily="34" charset="0"/>
              </a:rPr>
              <a:t>User can create their</a:t>
            </a:r>
            <a:br>
              <a:rPr lang="en-US" sz="1800" b="0" dirty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b="0" dirty="0">
                <a:solidFill>
                  <a:schemeClr val="tx2"/>
                </a:solidFill>
                <a:latin typeface="Arial Narrow" pitchFamily="34" charset="0"/>
              </a:rPr>
              <a:t>own </a:t>
            </a:r>
            <a:r>
              <a:rPr lang="en-US" sz="1800" b="0" dirty="0" err="1">
                <a:solidFill>
                  <a:schemeClr val="tx2"/>
                </a:solidFill>
                <a:latin typeface="Arial Narrow" pitchFamily="34" charset="0"/>
              </a:rPr>
              <a:t>config</a:t>
            </a:r>
            <a:r>
              <a:rPr lang="en-US" sz="1800" b="0" dirty="0">
                <a:solidFill>
                  <a:schemeClr val="tx2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89187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5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3273" y="3297701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720747"/>
            <a:ext cx="5562600" cy="4953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30031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70614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11196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51779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92362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32945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73527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CCSv5 Licensing &amp; Pricing</a:t>
            </a:r>
          </a:p>
        </p:txBody>
      </p:sp>
      <p:graphicFrame>
        <p:nvGraphicFramePr>
          <p:cNvPr id="1214524" name="Group 60"/>
          <p:cNvGraphicFramePr>
            <a:graphicFrameLocks noGrp="1"/>
          </p:cNvGraphicFramePr>
          <p:nvPr>
            <p:ph type="tbl" idx="1"/>
          </p:nvPr>
        </p:nvGraphicFramePr>
        <p:xfrm>
          <a:off x="685800" y="3517392"/>
          <a:ext cx="7772400" cy="2395728"/>
        </p:xfrm>
        <a:graphic>
          <a:graphicData uri="http://schemas.openxmlformats.org/drawingml/2006/table">
            <a:tbl>
              <a:tblPr/>
              <a:tblGrid>
                <a:gridCol w="2859088"/>
                <a:gridCol w="3651250"/>
                <a:gridCol w="126206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Eval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Tools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with 30 day limit (all EMU)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Bundle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EVM, sim, XDS100 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   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sym typeface="Wingdings"/>
                        </a:rPr>
                        <a:t>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tied to a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Floating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shared across machines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$795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 code size limited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111456" y="682117"/>
            <a:ext cx="194786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Licensing</a:t>
            </a:r>
          </a:p>
        </p:txBody>
      </p:sp>
      <p:sp>
        <p:nvSpPr>
          <p:cNvPr id="22533" name="Text Box 19"/>
          <p:cNvSpPr txBox="1">
            <a:spLocks noChangeArrowheads="1"/>
          </p:cNvSpPr>
          <p:nvPr/>
        </p:nvSpPr>
        <p:spPr bwMode="auto">
          <a:xfrm>
            <a:off x="492456" y="1144080"/>
            <a:ext cx="6343650" cy="1130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 Wide variety of options (node locked, floating, time based…)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 All versions (full, DSK, free tools) use same image</a:t>
            </a:r>
          </a:p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 Updates readily available via the internet</a:t>
            </a:r>
          </a:p>
        </p:txBody>
      </p:sp>
      <p:sp>
        <p:nvSpPr>
          <p:cNvPr id="22534" name="Text Box 20"/>
          <p:cNvSpPr txBox="1">
            <a:spLocks noChangeArrowheads="1"/>
          </p:cNvSpPr>
          <p:nvPr/>
        </p:nvSpPr>
        <p:spPr bwMode="auto">
          <a:xfrm>
            <a:off x="111456" y="2434717"/>
            <a:ext cx="1558925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Pricing</a:t>
            </a:r>
          </a:p>
        </p:txBody>
      </p:sp>
      <p:sp>
        <p:nvSpPr>
          <p:cNvPr id="22573" name="Text Box 61"/>
          <p:cNvSpPr txBox="1">
            <a:spLocks noChangeArrowheads="1"/>
          </p:cNvSpPr>
          <p:nvPr/>
        </p:nvSpPr>
        <p:spPr bwMode="auto">
          <a:xfrm>
            <a:off x="492456" y="2891917"/>
            <a:ext cx="60547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Arial Narrow" pitchFamily="34" charset="0"/>
              </a:rPr>
              <a:t>  Reasonable pricing – includes FREE options noted below</a:t>
            </a:r>
          </a:p>
        </p:txBody>
      </p:sp>
      <p:sp>
        <p:nvSpPr>
          <p:cNvPr id="22576" name="TextBox 18"/>
          <p:cNvSpPr txBox="1">
            <a:spLocks noChangeArrowheads="1"/>
          </p:cNvSpPr>
          <p:nvPr/>
        </p:nvSpPr>
        <p:spPr bwMode="auto">
          <a:xfrm>
            <a:off x="990600" y="6238875"/>
            <a:ext cx="673774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800" b="0" dirty="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 - recommended option: purchase </a:t>
            </a:r>
            <a:r>
              <a:rPr lang="en-CA" sz="1800" b="0" dirty="0" smtClean="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Dev Kit, use XDS100v1-2, </a:t>
            </a:r>
            <a:r>
              <a:rPr lang="en-CA" sz="1800" b="0" dirty="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&amp; Free </a:t>
            </a:r>
            <a:r>
              <a:rPr lang="en-CA" sz="1800" b="0" dirty="0" smtClean="0">
                <a:solidFill>
                  <a:srgbClr val="000000"/>
                </a:solidFill>
                <a:latin typeface="Arial Narrow" pitchFamily="34" charset="0"/>
                <a:sym typeface="Wingdings" pitchFamily="2" charset="2"/>
              </a:rPr>
              <a:t>CCSv5</a:t>
            </a:r>
            <a:endParaRPr lang="en-US" sz="1800" dirty="0"/>
          </a:p>
        </p:txBody>
      </p:sp>
      <p:pic>
        <p:nvPicPr>
          <p:cNvPr id="1026" name="Picture 2" descr="C:\Documents and Settings\a0159877\Desktop\SYSBIOS Snaps\extra\ccs_plat_node_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3744" y="626716"/>
            <a:ext cx="1635456" cy="25700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609600"/>
            <a:ext cx="5562600" cy="5562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08021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48604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289187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29770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5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3273" y="3703529"/>
            <a:ext cx="4600575" cy="439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CCSv5 – For More Info…</a:t>
            </a:r>
          </a:p>
        </p:txBody>
      </p:sp>
      <p:sp>
        <p:nvSpPr>
          <p:cNvPr id="24581" name="Text Box 58"/>
          <p:cNvSpPr txBox="1">
            <a:spLocks noChangeArrowheads="1"/>
          </p:cNvSpPr>
          <p:nvPr/>
        </p:nvSpPr>
        <p:spPr bwMode="auto">
          <a:xfrm>
            <a:off x="0" y="1676400"/>
            <a:ext cx="2169184" cy="4370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dirty="0"/>
              <a:t>Links for:</a:t>
            </a:r>
          </a:p>
        </p:txBody>
      </p:sp>
      <p:sp>
        <p:nvSpPr>
          <p:cNvPr id="24582" name="Text Box 59"/>
          <p:cNvSpPr txBox="1">
            <a:spLocks noChangeArrowheads="1"/>
          </p:cNvSpPr>
          <p:nvPr/>
        </p:nvSpPr>
        <p:spPr bwMode="auto">
          <a:xfrm>
            <a:off x="381000" y="2133600"/>
            <a:ext cx="2815194" cy="27884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Arial Narrow" pitchFamily="34" charset="0"/>
              </a:rPr>
              <a:t> Downloading </a:t>
            </a:r>
            <a:r>
              <a:rPr lang="en-US" dirty="0" smtClean="0">
                <a:latin typeface="Arial Narrow" pitchFamily="34" charset="0"/>
              </a:rPr>
              <a:t>CCSv5</a:t>
            </a:r>
            <a:endParaRPr lang="en-US" dirty="0">
              <a:latin typeface="Arial Narrow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Arial Narrow" pitchFamily="34" charset="0"/>
              </a:rPr>
              <a:t> Installation Help</a:t>
            </a:r>
          </a:p>
          <a:p>
            <a:pPr>
              <a:buFontTx/>
              <a:buChar char="•"/>
            </a:pPr>
            <a:r>
              <a:rPr lang="en-US" dirty="0">
                <a:latin typeface="Arial Narrow" pitchFamily="34" charset="0"/>
              </a:rPr>
              <a:t> Licensing </a:t>
            </a:r>
          </a:p>
          <a:p>
            <a:pPr>
              <a:buFontTx/>
              <a:buChar char="•"/>
            </a:pPr>
            <a:r>
              <a:rPr lang="en-US" dirty="0">
                <a:latin typeface="Arial Narrow" pitchFamily="34" charset="0"/>
              </a:rPr>
              <a:t> Tutorials</a:t>
            </a:r>
          </a:p>
          <a:p>
            <a:pPr>
              <a:buFontTx/>
              <a:buChar char="•"/>
            </a:pPr>
            <a:r>
              <a:rPr lang="en-US" dirty="0">
                <a:latin typeface="Arial Narrow" pitchFamily="34" charset="0"/>
              </a:rPr>
              <a:t> BIOS Projects</a:t>
            </a:r>
          </a:p>
          <a:p>
            <a:pPr>
              <a:buFontTx/>
              <a:buChar char="•"/>
            </a:pPr>
            <a:r>
              <a:rPr lang="en-US" dirty="0">
                <a:latin typeface="Arial Narrow" pitchFamily="34" charset="0"/>
              </a:rPr>
              <a:t> Etc.</a:t>
            </a:r>
          </a:p>
        </p:txBody>
      </p:sp>
      <p:sp>
        <p:nvSpPr>
          <p:cNvPr id="9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8000" y="1371600"/>
            <a:ext cx="592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Questions?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5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3273" y="1268562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823616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22944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956175" y="5080000"/>
            <a:ext cx="1368425" cy="4429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>
                <a:latin typeface="Arial Narrow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657350" y="4767263"/>
            <a:ext cx="3532188" cy="747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tabLst>
                <a:tab pos="1314450" algn="l"/>
              </a:tabLst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Code Composer Studio Includes:</a:t>
            </a:r>
            <a:endParaRPr lang="en-US" sz="2000">
              <a:latin typeface="Arial Narrow" pitchFamily="34" charset="0"/>
            </a:endParaRPr>
          </a:p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>
                <a:latin typeface="Arial Narrow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304800" y="685800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Edit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79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>
                    <a:gamma/>
                    <a:shade val="78824"/>
                    <a:invGamma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80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Third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1657350" y="5773747"/>
            <a:ext cx="3865161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dirty="0" smtClean="0">
                <a:latin typeface="Arial Narrow" pitchFamily="34" charset="0"/>
              </a:rPr>
              <a:t>SYS/BIOS</a:t>
            </a:r>
            <a:r>
              <a:rPr lang="en-US" sz="2000" dirty="0">
                <a:latin typeface="Arial Narrow" pitchFamily="34" charset="0"/>
              </a:rPr>
              <a:t>:	Real-time kernel</a:t>
            </a:r>
            <a:br>
              <a:rPr lang="en-US" sz="2000" dirty="0">
                <a:latin typeface="Arial Narrow" pitchFamily="34" charset="0"/>
              </a:rPr>
            </a:br>
            <a:r>
              <a:rPr lang="en-US" sz="2000" dirty="0">
                <a:latin typeface="Arial Narrow" pitchFamily="34" charset="0"/>
              </a:rPr>
              <a:t>	</a:t>
            </a:r>
            <a:r>
              <a:rPr lang="en-US" sz="2000" dirty="0" smtClean="0">
                <a:latin typeface="Arial Narrow" pitchFamily="34" charset="0"/>
              </a:rPr>
              <a:t>	Real-time </a:t>
            </a:r>
            <a:r>
              <a:rPr lang="en-US" sz="2000" dirty="0">
                <a:latin typeface="Arial Narrow" pitchFamily="34" charset="0"/>
              </a:rPr>
              <a:t>analysis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Libraries</a:t>
            </a:r>
            <a:endParaRPr lang="en-US" sz="2000" b="0" dirty="0"/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381000" y="3717925"/>
            <a:ext cx="1066800" cy="854075"/>
          </a:xfrm>
          <a:prstGeom prst="rect">
            <a:avLst/>
          </a:prstGeom>
          <a:solidFill>
            <a:srgbClr val="99FF33">
              <a:alpha val="50195"/>
            </a:srgbClr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 err="1">
                <a:latin typeface="Arial Narrow" pitchFamily="34" charset="0"/>
              </a:rPr>
              <a:t>Config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(.</a:t>
            </a:r>
            <a:r>
              <a:rPr lang="en-US" sz="2000" b="0" dirty="0" err="1" smtClean="0">
                <a:latin typeface="Arial Narrow" pitchFamily="34" charset="0"/>
              </a:rPr>
              <a:t>cfg</a:t>
            </a:r>
            <a:r>
              <a:rPr lang="en-US" sz="2000" b="0" dirty="0" smtClean="0">
                <a:latin typeface="Arial Narrow" pitchFamily="34" charset="0"/>
              </a:rPr>
              <a:t>)</a:t>
            </a:r>
            <a:endParaRPr lang="en-US" sz="2000" b="0" dirty="0"/>
          </a:p>
        </p:txBody>
      </p:sp>
      <p:cxnSp>
        <p:nvCxnSpPr>
          <p:cNvPr id="7185" name="AutoShape 23"/>
          <p:cNvCxnSpPr>
            <a:cxnSpLocks noChangeShapeType="1"/>
            <a:stCxn id="7184" idx="0"/>
            <a:endCxn id="7177" idx="2"/>
          </p:cNvCxnSpPr>
          <p:nvPr/>
        </p:nvCxnSpPr>
        <p:spPr bwMode="auto">
          <a:xfrm flipV="1">
            <a:off x="914400" y="3189288"/>
            <a:ext cx="0" cy="528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1657350" y="5410200"/>
            <a:ext cx="2760663" cy="4429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>
                <a:latin typeface="Arial Narrow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Compiler</a:t>
            </a:r>
            <a:endParaRPr lang="en-US" sz="2000" b="0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Asm Opto</a:t>
            </a:r>
            <a:endParaRPr lang="en-US" sz="2000" b="0"/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US" sz="2000" b="0" dirty="0" smtClean="0"/>
              <a:t>Target </a:t>
            </a:r>
            <a:r>
              <a:rPr lang="en-US" sz="2000" b="0" dirty="0"/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asm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.obj</a:t>
            </a:r>
          </a:p>
        </p:txBody>
      </p:sp>
      <p:sp>
        <p:nvSpPr>
          <p:cNvPr id="7208" name="Rectangle 53"/>
          <p:cNvSpPr>
            <a:spLocks noChangeArrowheads="1"/>
          </p:cNvSpPr>
          <p:nvPr/>
        </p:nvSpPr>
        <p:spPr bwMode="auto">
          <a:xfrm>
            <a:off x="1981200" y="3886200"/>
            <a:ext cx="1828800" cy="6096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BIOS linker.cmd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User.cmd</a:t>
            </a:r>
          </a:p>
        </p:txBody>
      </p:sp>
      <p:sp>
        <p:nvSpPr>
          <p:cNvPr id="1206326" name="Line 54"/>
          <p:cNvSpPr>
            <a:spLocks noChangeShapeType="1"/>
          </p:cNvSpPr>
          <p:nvPr/>
        </p:nvSpPr>
        <p:spPr bwMode="auto">
          <a:xfrm flipV="1">
            <a:off x="35052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/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.asm</a:t>
            </a:r>
          </a:p>
        </p:txBody>
      </p:sp>
      <p:sp>
        <p:nvSpPr>
          <p:cNvPr id="1206330" name="Line 58"/>
          <p:cNvSpPr>
            <a:spLocks noChangeShapeType="1"/>
          </p:cNvSpPr>
          <p:nvPr/>
        </p:nvSpPr>
        <p:spPr bwMode="auto">
          <a:xfrm flipV="1">
            <a:off x="14478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0"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9144000" cy="609601"/>
          </a:xfrm>
        </p:spPr>
        <p:txBody>
          <a:bodyPr lIns="91440" tIns="45720" rIns="91440" bIns="45720" anchor="ctr"/>
          <a:lstStyle/>
          <a:p>
            <a:r>
              <a:rPr lang="en-CA" sz="3200" dirty="0" smtClean="0"/>
              <a:t>CCSv5 “GUI” Environment – Space Saving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560696"/>
            <a:ext cx="8816975" cy="623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196" name="Rounded Rectangle 4"/>
          <p:cNvSpPr>
            <a:spLocks noChangeArrowheads="1"/>
          </p:cNvSpPr>
          <p:nvPr/>
        </p:nvSpPr>
        <p:spPr bwMode="auto">
          <a:xfrm>
            <a:off x="2068513" y="3173413"/>
            <a:ext cx="1665287" cy="78898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2000">
                <a:latin typeface="Arial Narrow" pitchFamily="34" charset="0"/>
              </a:rPr>
              <a:t>Tabbed editor windows</a:t>
            </a:r>
          </a:p>
        </p:txBody>
      </p:sp>
      <p:sp>
        <p:nvSpPr>
          <p:cNvPr id="8197" name="Rounded Rectangle 5"/>
          <p:cNvSpPr>
            <a:spLocks noChangeArrowheads="1"/>
          </p:cNvSpPr>
          <p:nvPr/>
        </p:nvSpPr>
        <p:spPr bwMode="auto">
          <a:xfrm>
            <a:off x="5235575" y="3152775"/>
            <a:ext cx="2673350" cy="712788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Arial Narrow" pitchFamily="34" charset="0"/>
              </a:rPr>
              <a:t>Tab data displays together</a:t>
            </a:r>
            <a:br>
              <a:rPr lang="en-CA" sz="1800">
                <a:latin typeface="Arial Narrow" pitchFamily="34" charset="0"/>
              </a:rPr>
            </a:br>
            <a:r>
              <a:rPr lang="en-CA" sz="1800">
                <a:latin typeface="Arial Narrow" pitchFamily="34" charset="0"/>
              </a:rPr>
              <a:t>to save space</a:t>
            </a:r>
          </a:p>
        </p:txBody>
      </p:sp>
      <p:sp>
        <p:nvSpPr>
          <p:cNvPr id="8198" name="Rounded Rectangle 6"/>
          <p:cNvSpPr>
            <a:spLocks noChangeArrowheads="1"/>
          </p:cNvSpPr>
          <p:nvPr/>
        </p:nvSpPr>
        <p:spPr bwMode="auto">
          <a:xfrm>
            <a:off x="990600" y="5638800"/>
            <a:ext cx="3246438" cy="7127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Arial Narrow" pitchFamily="34" charset="0"/>
              </a:rPr>
              <a:t>Fast view windows don’t display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Arial Narrow" pitchFamily="34" charset="0"/>
              </a:rPr>
              <a:t>Until you click on them</a:t>
            </a:r>
          </a:p>
        </p:txBody>
      </p:sp>
      <p:sp>
        <p:nvSpPr>
          <p:cNvPr id="8199" name="Rounded Rectangle 7"/>
          <p:cNvSpPr>
            <a:spLocks noChangeArrowheads="1"/>
          </p:cNvSpPr>
          <p:nvPr/>
        </p:nvSpPr>
        <p:spPr bwMode="auto">
          <a:xfrm>
            <a:off x="5562600" y="1371600"/>
            <a:ext cx="3395663" cy="10175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u="sng">
                <a:latin typeface="Arial Narrow" pitchFamily="34" charset="0"/>
              </a:rPr>
              <a:t>Perspectives</a:t>
            </a:r>
            <a:r>
              <a:rPr lang="en-CA" sz="1800">
                <a:latin typeface="Arial Narrow" pitchFamily="34" charset="0"/>
              </a:rPr>
              <a:t> contain separate</a:t>
            </a:r>
            <a:br>
              <a:rPr lang="en-CA" sz="1800">
                <a:latin typeface="Arial Narrow" pitchFamily="34" charset="0"/>
              </a:rPr>
            </a:br>
            <a:r>
              <a:rPr lang="en-CA" sz="1800">
                <a:latin typeface="Arial Narrow" pitchFamily="34" charset="0"/>
              </a:rPr>
              <a:t>window arrangements depending</a:t>
            </a:r>
            <a:br>
              <a:rPr lang="en-CA" sz="1800">
                <a:latin typeface="Arial Narrow" pitchFamily="34" charset="0"/>
              </a:rPr>
            </a:br>
            <a:r>
              <a:rPr lang="en-CA" sz="1800">
                <a:latin typeface="Arial Narrow" pitchFamily="34" charset="0"/>
              </a:rPr>
              <a:t>on what you are doing.</a:t>
            </a:r>
          </a:p>
        </p:txBody>
      </p:sp>
      <p:cxnSp>
        <p:nvCxnSpPr>
          <p:cNvPr id="8200" name="Straight Arrow Connector 9"/>
          <p:cNvCxnSpPr>
            <a:cxnSpLocks noChangeShapeType="1"/>
            <a:stCxn id="8199" idx="0"/>
            <a:endCxn id="1200142" idx="3"/>
          </p:cNvCxnSpPr>
          <p:nvPr/>
        </p:nvCxnSpPr>
        <p:spPr bwMode="auto">
          <a:xfrm flipV="1">
            <a:off x="7261225" y="1163638"/>
            <a:ext cx="360363" cy="2079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1" name="Straight Arrow Connector 10"/>
          <p:cNvCxnSpPr>
            <a:cxnSpLocks noChangeShapeType="1"/>
            <a:stCxn id="8198" idx="2"/>
            <a:endCxn id="1200143" idx="7"/>
          </p:cNvCxnSpPr>
          <p:nvPr/>
        </p:nvCxnSpPr>
        <p:spPr bwMode="auto">
          <a:xfrm flipH="1">
            <a:off x="804863" y="6351588"/>
            <a:ext cx="1809750" cy="2349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2" name="Straight Arrow Connector 11"/>
          <p:cNvCxnSpPr>
            <a:cxnSpLocks noChangeShapeType="1"/>
            <a:stCxn id="8196" idx="0"/>
          </p:cNvCxnSpPr>
          <p:nvPr/>
        </p:nvCxnSpPr>
        <p:spPr bwMode="auto">
          <a:xfrm rot="16200000" flipV="1">
            <a:off x="2590800" y="2862263"/>
            <a:ext cx="242888" cy="3794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3" name="Straight Arrow Connector 14"/>
          <p:cNvCxnSpPr>
            <a:cxnSpLocks noChangeShapeType="1"/>
            <a:stCxn id="8197" idx="0"/>
          </p:cNvCxnSpPr>
          <p:nvPr/>
        </p:nvCxnSpPr>
        <p:spPr bwMode="auto">
          <a:xfrm rot="16200000" flipV="1">
            <a:off x="6363494" y="2944019"/>
            <a:ext cx="166687" cy="2508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8204" name="Rounded Rectangle 16"/>
          <p:cNvSpPr>
            <a:spLocks noChangeArrowheads="1"/>
          </p:cNvSpPr>
          <p:nvPr/>
        </p:nvSpPr>
        <p:spPr bwMode="auto">
          <a:xfrm>
            <a:off x="1981200" y="1143000"/>
            <a:ext cx="2009775" cy="7127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Arial Narrow" pitchFamily="34" charset="0"/>
              </a:rPr>
              <a:t>Customize toolbars &amp; menus</a:t>
            </a:r>
          </a:p>
        </p:txBody>
      </p:sp>
      <p:cxnSp>
        <p:nvCxnSpPr>
          <p:cNvPr id="8205" name="Straight Arrow Connector 17"/>
          <p:cNvCxnSpPr>
            <a:cxnSpLocks noChangeShapeType="1"/>
            <a:stCxn id="8204" idx="0"/>
          </p:cNvCxnSpPr>
          <p:nvPr/>
        </p:nvCxnSpPr>
        <p:spPr bwMode="auto">
          <a:xfrm rot="5400000" flipH="1" flipV="1">
            <a:off x="3036888" y="844550"/>
            <a:ext cx="247650" cy="3492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00142" name="Oval 14"/>
          <p:cNvSpPr>
            <a:spLocks noChangeArrowheads="1"/>
          </p:cNvSpPr>
          <p:nvPr/>
        </p:nvSpPr>
        <p:spPr bwMode="auto">
          <a:xfrm>
            <a:off x="7543800" y="838200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0143" name="Oval 15"/>
          <p:cNvSpPr>
            <a:spLocks noChangeArrowheads="1"/>
          </p:cNvSpPr>
          <p:nvPr/>
        </p:nvSpPr>
        <p:spPr bwMode="auto">
          <a:xfrm>
            <a:off x="609600" y="6553200"/>
            <a:ext cx="228600" cy="2286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CCSv5 (Eclipse) Benefits</a:t>
            </a:r>
          </a:p>
        </p:txBody>
      </p:sp>
      <p:pic>
        <p:nvPicPr>
          <p:cNvPr id="9219" name="Picture 23" descr="CCSv4_big_screen_c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144000" cy="62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3590925" y="2152650"/>
            <a:ext cx="5562600" cy="472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1" name="Text Box 25"/>
          <p:cNvSpPr txBox="1">
            <a:spLocks noChangeArrowheads="1"/>
          </p:cNvSpPr>
          <p:nvPr/>
        </p:nvSpPr>
        <p:spPr bwMode="auto">
          <a:xfrm>
            <a:off x="3657600" y="2246313"/>
            <a:ext cx="443706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Eclipse Open Source Framework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4067175" y="2671763"/>
            <a:ext cx="4982326" cy="16619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Arial Narrow" pitchFamily="34" charset="0"/>
              </a:rPr>
              <a:t>  Managed make files (</a:t>
            </a:r>
            <a:r>
              <a:rPr lang="en-US" sz="2000" dirty="0" err="1">
                <a:latin typeface="Arial Narrow" pitchFamily="34" charset="0"/>
              </a:rPr>
              <a:t>gMake</a:t>
            </a:r>
            <a:r>
              <a:rPr lang="en-US" sz="2000" dirty="0">
                <a:latin typeface="Arial Narrow" pitchFamily="34" charset="0"/>
              </a:rPr>
              <a:t> scripting)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Arial Narrow" pitchFamily="34" charset="0"/>
              </a:rPr>
              <a:t>  Industry momentum (leverage work of others)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Arial Narrow" pitchFamily="34" charset="0"/>
              </a:rPr>
              <a:t>  Cross-platform support (</a:t>
            </a:r>
            <a:r>
              <a:rPr lang="en-US" sz="2000" dirty="0" smtClean="0">
                <a:latin typeface="Arial Narrow" pitchFamily="34" charset="0"/>
              </a:rPr>
              <a:t>Windows/Linux – 5.x)</a:t>
            </a:r>
            <a:endParaRPr lang="en-US" sz="2000" dirty="0">
              <a:latin typeface="Arial Narrow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Arial Narrow" pitchFamily="34" charset="0"/>
              </a:rPr>
              <a:t>  Plug-ins – use available or create your own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3657600" y="4495800"/>
            <a:ext cx="29733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Project Management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4067175" y="4953000"/>
            <a:ext cx="4392613" cy="793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 Version control plug-ins (e.g. ClearCase)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 BIOS/CGT version PER PROJECT 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3657600" y="5867400"/>
            <a:ext cx="5135563" cy="868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Licensing (free tools, floating license)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Updates available via internet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5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3273" y="1674390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229443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Perspectives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7996238" cy="1274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i="1" u="sng" dirty="0"/>
              <a:t>Perspectives</a:t>
            </a:r>
            <a:r>
              <a:rPr lang="en-US" dirty="0"/>
              <a:t> –  a set of windows, views and</a:t>
            </a:r>
            <a:br>
              <a:rPr lang="en-US" dirty="0"/>
            </a:br>
            <a:r>
              <a:rPr lang="en-US" dirty="0"/>
              <a:t>menus that correspond to a specific set of tasks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/>
              <a:t>Two </a:t>
            </a:r>
            <a:r>
              <a:rPr lang="en-US" i="1" u="sng" dirty="0"/>
              <a:t>default perspectives</a:t>
            </a:r>
            <a:r>
              <a:rPr lang="en-US" dirty="0"/>
              <a:t> are provided with </a:t>
            </a:r>
            <a:r>
              <a:rPr lang="en-US" dirty="0" smtClean="0"/>
              <a:t>CCSv5:</a:t>
            </a:r>
            <a:endParaRPr lang="en-US" dirty="0"/>
          </a:p>
        </p:txBody>
      </p:sp>
      <p:pic>
        <p:nvPicPr>
          <p:cNvPr id="1208330" name="Picture 10" descr="button_perspecti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384425"/>
            <a:ext cx="3124200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629400" y="2000250"/>
            <a:ext cx="106521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C/C++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715125" y="2460625"/>
            <a:ext cx="2063750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Code Dev’t Views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Project Contents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Editor</a:t>
            </a: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1014413" y="2000250"/>
            <a:ext cx="11318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Debug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1100138" y="2460625"/>
            <a:ext cx="1803400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Debug Views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Watch/Memory</a:t>
            </a:r>
          </a:p>
          <a:p>
            <a:pPr>
              <a:lnSpc>
                <a:spcPct val="60000"/>
              </a:lnSpc>
              <a:buFontTx/>
              <a:buChar char="•"/>
            </a:pPr>
            <a:r>
              <a:rPr lang="en-US" sz="2000">
                <a:latin typeface="Arial Narrow" pitchFamily="34" charset="0"/>
              </a:rPr>
              <a:t> Graphs, etc.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228600" y="3613150"/>
            <a:ext cx="7888288" cy="425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Users can </a:t>
            </a:r>
            <a:r>
              <a:rPr lang="en-US" i="1" u="sng"/>
              <a:t>customize perspectives</a:t>
            </a:r>
            <a:r>
              <a:rPr lang="en-US"/>
              <a:t> and save them:</a:t>
            </a:r>
          </a:p>
        </p:txBody>
      </p:sp>
      <p:pic>
        <p:nvPicPr>
          <p:cNvPr id="1208336" name="Picture 16" descr="custom_perspectiv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925" y="4114800"/>
            <a:ext cx="2301875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208338" name="Picture 18" descr="custom_perspectives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3200400" cy="2652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5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9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850" y="720747"/>
            <a:ext cx="55435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smtClean="0">
                <a:solidFill>
                  <a:srgbClr val="000000"/>
                </a:solidFill>
              </a:rPr>
              <a:t>Intro to CCSv5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268562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Functional 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1674390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Perspectives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hlinkClick r:id="rId16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3273" y="2080217"/>
            <a:ext cx="4600575" cy="4397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635271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Target 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041099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Build Config &amp; Options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446927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Licensing/Pricing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9150" y="3852755"/>
            <a:ext cx="4667250" cy="366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smtClean="0">
                <a:solidFill>
                  <a:srgbClr val="000000"/>
                </a:solidFill>
              </a:rPr>
              <a:t>CCSv5 – For More Info…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16562</TotalTime>
  <Pages>3</Pages>
  <Words>981</Words>
  <Application>Microsoft Office PowerPoint</Application>
  <PresentationFormat>On-screen Show (4:3)</PresentationFormat>
  <Paragraphs>250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ttoTheme</vt:lpstr>
      <vt:lpstr>Introduction to CCSv5</vt:lpstr>
      <vt:lpstr>Outline</vt:lpstr>
      <vt:lpstr>Outline</vt:lpstr>
      <vt:lpstr>CCS Functional Overview</vt:lpstr>
      <vt:lpstr>CCSv5 “GUI” Environment – Space Saving</vt:lpstr>
      <vt:lpstr>CCSv5 (Eclipse) Benefits</vt:lpstr>
      <vt:lpstr>Outline</vt:lpstr>
      <vt:lpstr>Perspectives</vt:lpstr>
      <vt:lpstr>Outline</vt:lpstr>
      <vt:lpstr>Eclipse “Projects”</vt:lpstr>
      <vt:lpstr>Creating a New Project (1)</vt:lpstr>
      <vt:lpstr>Creating a New Project (2)</vt:lpstr>
      <vt:lpstr>Creating a New Project (3)</vt:lpstr>
      <vt:lpstr>Eclipse “Workspace”</vt:lpstr>
      <vt:lpstr>Outline</vt:lpstr>
      <vt:lpstr>Creating a New Target Config File (.ccxml)</vt:lpstr>
      <vt:lpstr>Outline</vt:lpstr>
      <vt:lpstr>Two Default Build Configurations</vt:lpstr>
      <vt:lpstr>Outline</vt:lpstr>
      <vt:lpstr>CCSv5 Licensing &amp; Pricing</vt:lpstr>
      <vt:lpstr>Outline</vt:lpstr>
      <vt:lpstr>CCSv5 – For More Info…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Robert J. Hillard</cp:lastModifiedBy>
  <cp:revision>379</cp:revision>
  <cp:lastPrinted>1601-01-01T00:00:00Z</cp:lastPrinted>
  <dcterms:created xsi:type="dcterms:W3CDTF">2001-09-20T20:19:44Z</dcterms:created>
  <dcterms:modified xsi:type="dcterms:W3CDTF">2011-10-18T01:05:29Z</dcterms:modified>
</cp:coreProperties>
</file>